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5">
  <p:sldMasterIdLst>
    <p:sldMasterId id="2147483648" r:id="rId1"/>
  </p:sldMasterIdLst>
  <p:notesMasterIdLst>
    <p:notesMasterId r:id="rId64"/>
  </p:notesMasterIdLst>
  <p:handoutMasterIdLst>
    <p:handoutMasterId r:id="rId65"/>
  </p:handoutMasterIdLst>
  <p:sldIdLst>
    <p:sldId id="290" r:id="rId2"/>
    <p:sldId id="289" r:id="rId3"/>
    <p:sldId id="259" r:id="rId4"/>
    <p:sldId id="293" r:id="rId5"/>
    <p:sldId id="294" r:id="rId6"/>
    <p:sldId id="295" r:id="rId7"/>
    <p:sldId id="287" r:id="rId8"/>
    <p:sldId id="297" r:id="rId9"/>
    <p:sldId id="314" r:id="rId10"/>
    <p:sldId id="275" r:id="rId11"/>
    <p:sldId id="278" r:id="rId12"/>
    <p:sldId id="301" r:id="rId13"/>
    <p:sldId id="325" r:id="rId14"/>
    <p:sldId id="302" r:id="rId15"/>
    <p:sldId id="260" r:id="rId16"/>
    <p:sldId id="331" r:id="rId17"/>
    <p:sldId id="333" r:id="rId18"/>
    <p:sldId id="332" r:id="rId19"/>
    <p:sldId id="264" r:id="rId20"/>
    <p:sldId id="326" r:id="rId21"/>
    <p:sldId id="328" r:id="rId22"/>
    <p:sldId id="330" r:id="rId23"/>
    <p:sldId id="329" r:id="rId24"/>
    <p:sldId id="327" r:id="rId25"/>
    <p:sldId id="334" r:id="rId26"/>
    <p:sldId id="335" r:id="rId27"/>
    <p:sldId id="336" r:id="rId28"/>
    <p:sldId id="337" r:id="rId29"/>
    <p:sldId id="338" r:id="rId30"/>
    <p:sldId id="339" r:id="rId31"/>
    <p:sldId id="342" r:id="rId32"/>
    <p:sldId id="341" r:id="rId33"/>
    <p:sldId id="340" r:id="rId34"/>
    <p:sldId id="343" r:id="rId35"/>
    <p:sldId id="344" r:id="rId36"/>
    <p:sldId id="345" r:id="rId37"/>
    <p:sldId id="349" r:id="rId38"/>
    <p:sldId id="346" r:id="rId39"/>
    <p:sldId id="347" r:id="rId40"/>
    <p:sldId id="348" r:id="rId41"/>
    <p:sldId id="369" r:id="rId42"/>
    <p:sldId id="351" r:id="rId43"/>
    <p:sldId id="268" r:id="rId44"/>
    <p:sldId id="352" r:id="rId45"/>
    <p:sldId id="353" r:id="rId46"/>
    <p:sldId id="354" r:id="rId47"/>
    <p:sldId id="355" r:id="rId48"/>
    <p:sldId id="368" r:id="rId49"/>
    <p:sldId id="367" r:id="rId50"/>
    <p:sldId id="356" r:id="rId51"/>
    <p:sldId id="370" r:id="rId52"/>
    <p:sldId id="357" r:id="rId53"/>
    <p:sldId id="358" r:id="rId54"/>
    <p:sldId id="359" r:id="rId55"/>
    <p:sldId id="360" r:id="rId56"/>
    <p:sldId id="364" r:id="rId57"/>
    <p:sldId id="363" r:id="rId58"/>
    <p:sldId id="366" r:id="rId59"/>
    <p:sldId id="361" r:id="rId60"/>
    <p:sldId id="365" r:id="rId61"/>
    <p:sldId id="279" r:id="rId62"/>
    <p:sldId id="288" r:id="rId63"/>
  </p:sldIdLst>
  <p:sldSz cx="9144000" cy="6858000" type="screen4x3"/>
  <p:notesSz cx="6858000" cy="9144000"/>
  <p:defaultTex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A712"/>
    <a:srgbClr val="000000"/>
    <a:srgbClr val="333333"/>
    <a:srgbClr val="FFFFFF"/>
    <a:srgbClr val="93D393"/>
    <a:srgbClr val="5FC3D7"/>
    <a:srgbClr val="E45267"/>
    <a:srgbClr val="E9D1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27" autoAdjust="0"/>
    <p:restoredTop sz="55160" autoAdjust="0"/>
  </p:normalViewPr>
  <p:slideViewPr>
    <p:cSldViewPr>
      <p:cViewPr varScale="1">
        <p:scale>
          <a:sx n="74" d="100"/>
          <a:sy n="74" d="100"/>
        </p:scale>
        <p:origin x="-1236"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3020"/>
    </p:cViewPr>
  </p:sorter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b="0"/>
            </a:lvl1pPr>
          </a:lstStyle>
          <a:p>
            <a:endParaRPr lang="en-US"/>
          </a:p>
        </p:txBody>
      </p:sp>
      <p:sp>
        <p:nvSpPr>
          <p:cNvPr id="36867"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b="0"/>
            </a:lvl1pPr>
          </a:lstStyle>
          <a:p>
            <a:endParaRPr lang="en-US"/>
          </a:p>
        </p:txBody>
      </p:sp>
      <p:sp>
        <p:nvSpPr>
          <p:cNvPr id="36868"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b="0"/>
            </a:lvl1pPr>
          </a:lstStyle>
          <a:p>
            <a:endParaRPr lang="en-US"/>
          </a:p>
        </p:txBody>
      </p:sp>
      <p:sp>
        <p:nvSpPr>
          <p:cNvPr id="36869"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b="0"/>
            </a:lvl1pPr>
          </a:lstStyle>
          <a:p>
            <a:fld id="{FB67FD91-F03A-4C21-BCDA-8E7CB4D9FA84}" type="slidenum">
              <a:rPr lang="en-US"/>
              <a:pPr/>
              <a:t>‹Nº›</a:t>
            </a:fld>
            <a:endParaRPr lang="en-US"/>
          </a:p>
        </p:txBody>
      </p:sp>
    </p:spTree>
    <p:extLst>
      <p:ext uri="{BB962C8B-B14F-4D97-AF65-F5344CB8AC3E}">
        <p14:creationId xmlns:p14="http://schemas.microsoft.com/office/powerpoint/2010/main" val="13640035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b="0"/>
            </a:lvl1pPr>
          </a:lstStyle>
          <a:p>
            <a:endParaRPr lang="en-US"/>
          </a:p>
        </p:txBody>
      </p:sp>
      <p:sp>
        <p:nvSpPr>
          <p:cNvPr id="4608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b="0"/>
            </a:lvl1pPr>
          </a:lstStyle>
          <a:p>
            <a:endParaRPr lang="en-US"/>
          </a:p>
        </p:txBody>
      </p:sp>
      <p:sp>
        <p:nvSpPr>
          <p:cNvPr id="4608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608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608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b="0"/>
            </a:lvl1pPr>
          </a:lstStyle>
          <a:p>
            <a:endParaRPr lang="en-US"/>
          </a:p>
        </p:txBody>
      </p:sp>
      <p:sp>
        <p:nvSpPr>
          <p:cNvPr id="4608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b="0"/>
            </a:lvl1pPr>
          </a:lstStyle>
          <a:p>
            <a:fld id="{BA10F1DB-AAF6-460C-83FC-42ED853D2ABB}" type="slidenum">
              <a:rPr lang="en-US"/>
              <a:pPr/>
              <a:t>‹Nº›</a:t>
            </a:fld>
            <a:endParaRPr lang="en-US"/>
          </a:p>
        </p:txBody>
      </p:sp>
    </p:spTree>
    <p:extLst>
      <p:ext uri="{BB962C8B-B14F-4D97-AF65-F5344CB8AC3E}">
        <p14:creationId xmlns:p14="http://schemas.microsoft.com/office/powerpoint/2010/main" val="171893958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zh-CN" altLang="en-US"/>
          </a:p>
        </p:txBody>
      </p:sp>
      <p:sp>
        <p:nvSpPr>
          <p:cNvPr id="4" name="Slide Number Placeholder 3"/>
          <p:cNvSpPr>
            <a:spLocks noGrp="1"/>
          </p:cNvSpPr>
          <p:nvPr>
            <p:ph type="sldNum" sz="quarter" idx="10"/>
          </p:nvPr>
        </p:nvSpPr>
        <p:spPr/>
        <p:txBody>
          <a:bodyPr/>
          <a:lstStyle/>
          <a:p>
            <a:fld id="{D3DF640A-6326-4715-8FB1-029858259961}" type="slidenum">
              <a:rPr lang="zh-CN" altLang="en-US" smtClean="0"/>
              <a:t>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BA10F1DB-AAF6-460C-83FC-42ED853D2ABB}" type="slidenum">
              <a:rPr lang="en-US" smtClean="0"/>
              <a:pPr/>
              <a:t>23</a:t>
            </a:fld>
            <a:endParaRPr lang="en-US"/>
          </a:p>
        </p:txBody>
      </p:sp>
    </p:spTree>
    <p:extLst>
      <p:ext uri="{BB962C8B-B14F-4D97-AF65-F5344CB8AC3E}">
        <p14:creationId xmlns:p14="http://schemas.microsoft.com/office/powerpoint/2010/main" val="3990755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3079" name="Picture 7" desc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341" name="Rectangle 269"/>
          <p:cNvSpPr>
            <a:spLocks noChangeArrowheads="1"/>
          </p:cNvSpPr>
          <p:nvPr/>
        </p:nvSpPr>
        <p:spPr bwMode="hidden">
          <a:xfrm>
            <a:off x="1828800" y="5835650"/>
            <a:ext cx="5867400" cy="782638"/>
          </a:xfrm>
          <a:prstGeom prst="rect">
            <a:avLst/>
          </a:prstGeom>
          <a:gradFill rotWithShape="1">
            <a:gsLst>
              <a:gs pos="0">
                <a:srgbClr val="000000">
                  <a:alpha val="39999"/>
                </a:srgbClr>
              </a:gs>
              <a:gs pos="100000">
                <a:srgbClr val="000000">
                  <a:gamma/>
                  <a:shade val="0"/>
                  <a:invGamma/>
                  <a:alpha val="0"/>
                </a:srgb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pic>
        <p:nvPicPr>
          <p:cNvPr id="3340" name="Picture 268" descr="Pictur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51163"/>
            <a:ext cx="9167813" cy="3684587"/>
          </a:xfrm>
          <a:prstGeom prst="rect">
            <a:avLst/>
          </a:prstGeom>
          <a:noFill/>
          <a:extLst>
            <a:ext uri="{909E8E84-426E-40DD-AFC4-6F175D3DCCD1}">
              <a14:hiddenFill xmlns:a14="http://schemas.microsoft.com/office/drawing/2010/main">
                <a:solidFill>
                  <a:srgbClr val="FFFFFF"/>
                </a:solidFill>
              </a14:hiddenFill>
            </a:ext>
          </a:extLst>
        </p:spPr>
      </p:pic>
      <p:sp>
        <p:nvSpPr>
          <p:cNvPr id="3074" name="Rectangle 2"/>
          <p:cNvSpPr>
            <a:spLocks noGrp="1" noChangeArrowheads="1"/>
          </p:cNvSpPr>
          <p:nvPr>
            <p:ph type="ctrTitle"/>
          </p:nvPr>
        </p:nvSpPr>
        <p:spPr bwMode="gray">
          <a:xfrm>
            <a:off x="304800" y="1295400"/>
            <a:ext cx="6324600" cy="1371600"/>
          </a:xfrm>
        </p:spPr>
        <p:txBody>
          <a:bodyPr/>
          <a:lstStyle>
            <a:lvl1pPr>
              <a:defRPr sz="5000" i="1"/>
            </a:lvl1pPr>
          </a:lstStyle>
          <a:p>
            <a:pPr lvl="0"/>
            <a:r>
              <a:rPr lang="es-ES" noProof="0" smtClean="0"/>
              <a:t>Haga clic para modificar el estilo de título del patrón</a:t>
            </a:r>
            <a:endParaRPr lang="en-US" noProof="0" smtClean="0"/>
          </a:p>
        </p:txBody>
      </p:sp>
      <p:sp>
        <p:nvSpPr>
          <p:cNvPr id="3075" name="Rectangle 3"/>
          <p:cNvSpPr>
            <a:spLocks noGrp="1" noChangeArrowheads="1"/>
          </p:cNvSpPr>
          <p:nvPr>
            <p:ph type="subTitle" idx="1"/>
          </p:nvPr>
        </p:nvSpPr>
        <p:spPr bwMode="gray">
          <a:xfrm>
            <a:off x="304800" y="2743200"/>
            <a:ext cx="6400800" cy="381000"/>
          </a:xfrm>
        </p:spPr>
        <p:txBody>
          <a:bodyPr/>
          <a:lstStyle>
            <a:lvl1pPr marL="0" indent="0">
              <a:buFontTx/>
              <a:buNone/>
              <a:defRPr sz="2000">
                <a:solidFill>
                  <a:schemeClr val="accent1"/>
                </a:solidFill>
              </a:defRPr>
            </a:lvl1pPr>
          </a:lstStyle>
          <a:p>
            <a:pPr lvl="0"/>
            <a:r>
              <a:rPr lang="es-ES" noProof="0" smtClean="0"/>
              <a:t>Haga clic para modificar el estilo de subtítulo del patrón</a:t>
            </a:r>
            <a:endParaRPr lang="en-US" noProof="0" smtClean="0"/>
          </a:p>
        </p:txBody>
      </p:sp>
      <p:sp>
        <p:nvSpPr>
          <p:cNvPr id="3277" name="Text Box 205"/>
          <p:cNvSpPr txBox="1">
            <a:spLocks noChangeArrowheads="1"/>
          </p:cNvSpPr>
          <p:nvPr/>
        </p:nvSpPr>
        <p:spPr bwMode="gray">
          <a:xfrm>
            <a:off x="4265613" y="6156325"/>
            <a:ext cx="1303337"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200" b="0">
                <a:latin typeface="Arial Black" pitchFamily="34" charset="0"/>
              </a:rPr>
              <a:t>L/O/G/O</a:t>
            </a:r>
          </a:p>
        </p:txBody>
      </p:sp>
      <p:sp>
        <p:nvSpPr>
          <p:cNvPr id="3076" name="Rectangle 4"/>
          <p:cNvSpPr>
            <a:spLocks noGrp="1" noChangeArrowheads="1"/>
          </p:cNvSpPr>
          <p:nvPr>
            <p:ph type="dt" sz="half" idx="2"/>
          </p:nvPr>
        </p:nvSpPr>
        <p:spPr bwMode="gray">
          <a:xfrm>
            <a:off x="2362200" y="6477000"/>
            <a:ext cx="1447800" cy="244475"/>
          </a:xfrm>
        </p:spPr>
        <p:txBody>
          <a:bodyPr/>
          <a:lstStyle>
            <a:lvl1pPr>
              <a:defRPr/>
            </a:lvl1pPr>
          </a:lstStyle>
          <a:p>
            <a:endParaRPr lang="en-US"/>
          </a:p>
        </p:txBody>
      </p:sp>
      <p:sp>
        <p:nvSpPr>
          <p:cNvPr id="3077" name="Rectangle 5"/>
          <p:cNvSpPr>
            <a:spLocks noGrp="1" noChangeArrowheads="1"/>
          </p:cNvSpPr>
          <p:nvPr>
            <p:ph type="ftr" sz="quarter" idx="3"/>
          </p:nvPr>
        </p:nvSpPr>
        <p:spPr bwMode="gray">
          <a:xfrm>
            <a:off x="7391400" y="6477000"/>
            <a:ext cx="1600200" cy="244475"/>
          </a:xfrm>
        </p:spPr>
        <p:txBody>
          <a:bodyPr/>
          <a:lstStyle>
            <a:lvl1pPr algn="r">
              <a:defRPr/>
            </a:lvl1pPr>
          </a:lstStyle>
          <a:p>
            <a:endParaRPr lang="es-MX"/>
          </a:p>
        </p:txBody>
      </p:sp>
      <p:sp>
        <p:nvSpPr>
          <p:cNvPr id="3078" name="Rectangle 6"/>
          <p:cNvSpPr>
            <a:spLocks noGrp="1" noChangeArrowheads="1"/>
          </p:cNvSpPr>
          <p:nvPr>
            <p:ph type="sldNum" sz="quarter" idx="4"/>
          </p:nvPr>
        </p:nvSpPr>
        <p:spPr bwMode="gray">
          <a:xfrm>
            <a:off x="5638800" y="6477000"/>
            <a:ext cx="1524000" cy="244475"/>
          </a:xfrm>
        </p:spPr>
        <p:txBody>
          <a:bodyPr/>
          <a:lstStyle>
            <a:lvl1pPr algn="ctr">
              <a:defRPr/>
            </a:lvl1pPr>
          </a:lstStyle>
          <a:p>
            <a:fld id="{7EC7CAB2-5D7B-4D9B-B0DE-10381AAE16C7}" type="slidenum">
              <a:rPr lang="en-US"/>
              <a:pPr/>
              <a:t>‹Nº›</a:t>
            </a:fld>
            <a:endParaRPr lang="en-US"/>
          </a:p>
        </p:txBody>
      </p:sp>
      <p:sp>
        <p:nvSpPr>
          <p:cNvPr id="3403" name="Rectangle 331"/>
          <p:cNvSpPr>
            <a:spLocks noChangeArrowheads="1"/>
          </p:cNvSpPr>
          <p:nvPr/>
        </p:nvSpPr>
        <p:spPr bwMode="hidden">
          <a:xfrm>
            <a:off x="76200" y="2667000"/>
            <a:ext cx="7315200" cy="76200"/>
          </a:xfrm>
          <a:prstGeom prst="rect">
            <a:avLst/>
          </a:prstGeom>
          <a:gradFill rotWithShape="1">
            <a:gsLst>
              <a:gs pos="0">
                <a:schemeClr val="folHlink"/>
              </a:gs>
              <a:gs pos="100000">
                <a:schemeClr val="folHlink">
                  <a:gamma/>
                  <a:shade val="46275"/>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pic>
        <p:nvPicPr>
          <p:cNvPr id="3405" name="Picture 333" descr="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0913" y="1093788"/>
            <a:ext cx="1009650" cy="2006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lvl1pPr>
              <a:defRPr/>
            </a:lvl1pPr>
          </a:lstStyle>
          <a:p>
            <a:endParaRPr lang="en-US"/>
          </a:p>
        </p:txBody>
      </p:sp>
      <p:sp>
        <p:nvSpPr>
          <p:cNvPr id="5" name="4 Marcador de pie de página"/>
          <p:cNvSpPr>
            <a:spLocks noGrp="1"/>
          </p:cNvSpPr>
          <p:nvPr>
            <p:ph type="ftr" sz="quarter" idx="11"/>
          </p:nvPr>
        </p:nvSpPr>
        <p:spPr/>
        <p:txBody>
          <a:bodyPr/>
          <a:lstStyle>
            <a:lvl1pPr>
              <a:defRPr/>
            </a:lvl1pPr>
          </a:lstStyle>
          <a:p>
            <a:endParaRPr lang="en-US"/>
          </a:p>
        </p:txBody>
      </p:sp>
      <p:sp>
        <p:nvSpPr>
          <p:cNvPr id="6" name="5 Marcador de número de diapositiva"/>
          <p:cNvSpPr>
            <a:spLocks noGrp="1"/>
          </p:cNvSpPr>
          <p:nvPr>
            <p:ph type="sldNum" sz="quarter" idx="12"/>
          </p:nvPr>
        </p:nvSpPr>
        <p:spPr/>
        <p:txBody>
          <a:bodyPr/>
          <a:lstStyle>
            <a:lvl1pPr>
              <a:defRPr/>
            </a:lvl1pPr>
          </a:lstStyle>
          <a:p>
            <a:fld id="{805DC321-FBA1-4BBA-8600-24EA0B957FC6}" type="slidenum">
              <a:rPr lang="en-US"/>
              <a:pPr/>
              <a:t>‹Nº›</a:t>
            </a:fld>
            <a:endParaRPr lang="en-US"/>
          </a:p>
        </p:txBody>
      </p:sp>
    </p:spTree>
    <p:extLst>
      <p:ext uri="{BB962C8B-B14F-4D97-AF65-F5344CB8AC3E}">
        <p14:creationId xmlns:p14="http://schemas.microsoft.com/office/powerpoint/2010/main" val="23002561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160338"/>
            <a:ext cx="2057400" cy="6164262"/>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160338"/>
            <a:ext cx="6019800" cy="61642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lvl1pPr>
              <a:defRPr/>
            </a:lvl1pPr>
          </a:lstStyle>
          <a:p>
            <a:endParaRPr lang="en-US"/>
          </a:p>
        </p:txBody>
      </p:sp>
      <p:sp>
        <p:nvSpPr>
          <p:cNvPr id="5" name="4 Marcador de pie de página"/>
          <p:cNvSpPr>
            <a:spLocks noGrp="1"/>
          </p:cNvSpPr>
          <p:nvPr>
            <p:ph type="ftr" sz="quarter" idx="11"/>
          </p:nvPr>
        </p:nvSpPr>
        <p:spPr/>
        <p:txBody>
          <a:bodyPr/>
          <a:lstStyle>
            <a:lvl1pPr>
              <a:defRPr/>
            </a:lvl1pPr>
          </a:lstStyle>
          <a:p>
            <a:endParaRPr lang="en-US"/>
          </a:p>
        </p:txBody>
      </p:sp>
      <p:sp>
        <p:nvSpPr>
          <p:cNvPr id="6" name="5 Marcador de número de diapositiva"/>
          <p:cNvSpPr>
            <a:spLocks noGrp="1"/>
          </p:cNvSpPr>
          <p:nvPr>
            <p:ph type="sldNum" sz="quarter" idx="12"/>
          </p:nvPr>
        </p:nvSpPr>
        <p:spPr/>
        <p:txBody>
          <a:bodyPr/>
          <a:lstStyle>
            <a:lvl1pPr>
              <a:defRPr/>
            </a:lvl1pPr>
          </a:lstStyle>
          <a:p>
            <a:fld id="{F44BEF9A-DEA9-4C19-A89F-5F9D8ADB54AC}" type="slidenum">
              <a:rPr lang="en-US"/>
              <a:pPr/>
              <a:t>‹Nº›</a:t>
            </a:fld>
            <a:endParaRPr lang="en-US"/>
          </a:p>
        </p:txBody>
      </p:sp>
    </p:spTree>
    <p:extLst>
      <p:ext uri="{BB962C8B-B14F-4D97-AF65-F5344CB8AC3E}">
        <p14:creationId xmlns:p14="http://schemas.microsoft.com/office/powerpoint/2010/main" val="27935346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160338"/>
            <a:ext cx="7848600" cy="1066800"/>
          </a:xfrm>
        </p:spPr>
        <p:txBody>
          <a:bodyPr/>
          <a:lstStyle/>
          <a:p>
            <a:r>
              <a:rPr lang="es-ES" smtClean="0"/>
              <a:t>Haga clic para modificar el estilo de título del patrón</a:t>
            </a:r>
            <a:endParaRPr lang="es-MX"/>
          </a:p>
        </p:txBody>
      </p:sp>
      <p:sp>
        <p:nvSpPr>
          <p:cNvPr id="3" name="2 Marcador de texto"/>
          <p:cNvSpPr>
            <a:spLocks noGrp="1"/>
          </p:cNvSpPr>
          <p:nvPr>
            <p:ph type="body" sz="half" idx="1"/>
          </p:nvPr>
        </p:nvSpPr>
        <p:spPr>
          <a:xfrm>
            <a:off x="457200" y="1447800"/>
            <a:ext cx="4038600" cy="4876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4648200" y="1447800"/>
            <a:ext cx="4038600" cy="4876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fecha"/>
          <p:cNvSpPr>
            <a:spLocks noGrp="1"/>
          </p:cNvSpPr>
          <p:nvPr>
            <p:ph type="dt" sz="half" idx="10"/>
          </p:nvPr>
        </p:nvSpPr>
        <p:spPr>
          <a:xfrm>
            <a:off x="457200" y="6477000"/>
            <a:ext cx="2133600" cy="244475"/>
          </a:xfrm>
        </p:spPr>
        <p:txBody>
          <a:bodyPr/>
          <a:lstStyle>
            <a:lvl1pPr>
              <a:defRPr/>
            </a:lvl1pPr>
          </a:lstStyle>
          <a:p>
            <a:endParaRPr lang="en-US"/>
          </a:p>
        </p:txBody>
      </p:sp>
      <p:sp>
        <p:nvSpPr>
          <p:cNvPr id="6" name="5 Marcador de pie de página"/>
          <p:cNvSpPr>
            <a:spLocks noGrp="1"/>
          </p:cNvSpPr>
          <p:nvPr>
            <p:ph type="ftr" sz="quarter" idx="11"/>
          </p:nvPr>
        </p:nvSpPr>
        <p:spPr>
          <a:xfrm>
            <a:off x="3124200" y="6477000"/>
            <a:ext cx="2895600" cy="244475"/>
          </a:xfrm>
        </p:spPr>
        <p:txBody>
          <a:bodyPr/>
          <a:lstStyle>
            <a:lvl1pPr>
              <a:defRPr/>
            </a:lvl1pPr>
          </a:lstStyle>
          <a:p>
            <a:endParaRPr lang="en-US"/>
          </a:p>
        </p:txBody>
      </p:sp>
      <p:sp>
        <p:nvSpPr>
          <p:cNvPr id="7" name="6 Marcador de número de diapositiva"/>
          <p:cNvSpPr>
            <a:spLocks noGrp="1"/>
          </p:cNvSpPr>
          <p:nvPr>
            <p:ph type="sldNum" sz="quarter" idx="12"/>
          </p:nvPr>
        </p:nvSpPr>
        <p:spPr>
          <a:xfrm>
            <a:off x="6553200" y="6477000"/>
            <a:ext cx="2133600" cy="244475"/>
          </a:xfrm>
        </p:spPr>
        <p:txBody>
          <a:bodyPr/>
          <a:lstStyle>
            <a:lvl1pPr>
              <a:defRPr/>
            </a:lvl1pPr>
          </a:lstStyle>
          <a:p>
            <a:fld id="{E8E5D95F-0101-4829-8962-892A4ED061D3}" type="slidenum">
              <a:rPr lang="en-US"/>
              <a:pPr/>
              <a:t>‹Nº›</a:t>
            </a:fld>
            <a:endParaRPr lang="en-US"/>
          </a:p>
        </p:txBody>
      </p:sp>
    </p:spTree>
    <p:extLst>
      <p:ext uri="{BB962C8B-B14F-4D97-AF65-F5344CB8AC3E}">
        <p14:creationId xmlns:p14="http://schemas.microsoft.com/office/powerpoint/2010/main" val="29205174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reserve="1">
  <p:cSld name="Título y gráfico">
    <p:spTree>
      <p:nvGrpSpPr>
        <p:cNvPr id="1" name=""/>
        <p:cNvGrpSpPr/>
        <p:nvPr/>
      </p:nvGrpSpPr>
      <p:grpSpPr>
        <a:xfrm>
          <a:off x="0" y="0"/>
          <a:ext cx="0" cy="0"/>
          <a:chOff x="0" y="0"/>
          <a:chExt cx="0" cy="0"/>
        </a:xfrm>
      </p:grpSpPr>
      <p:sp>
        <p:nvSpPr>
          <p:cNvPr id="2" name="1 Título"/>
          <p:cNvSpPr>
            <a:spLocks noGrp="1"/>
          </p:cNvSpPr>
          <p:nvPr>
            <p:ph type="title"/>
          </p:nvPr>
        </p:nvSpPr>
        <p:spPr>
          <a:xfrm>
            <a:off x="457200" y="160338"/>
            <a:ext cx="7848600" cy="1066800"/>
          </a:xfrm>
        </p:spPr>
        <p:txBody>
          <a:bodyPr/>
          <a:lstStyle/>
          <a:p>
            <a:r>
              <a:rPr lang="es-ES" smtClean="0"/>
              <a:t>Haga clic para modificar el estilo de título del patrón</a:t>
            </a:r>
            <a:endParaRPr lang="es-MX"/>
          </a:p>
        </p:txBody>
      </p:sp>
      <p:sp>
        <p:nvSpPr>
          <p:cNvPr id="3" name="2 Marcador de gráfico"/>
          <p:cNvSpPr>
            <a:spLocks noGrp="1"/>
          </p:cNvSpPr>
          <p:nvPr>
            <p:ph type="chart" idx="1"/>
          </p:nvPr>
        </p:nvSpPr>
        <p:spPr>
          <a:xfrm>
            <a:off x="457200" y="1447800"/>
            <a:ext cx="8229600" cy="4876800"/>
          </a:xfrm>
        </p:spPr>
        <p:txBody>
          <a:bodyPr/>
          <a:lstStyle/>
          <a:p>
            <a:r>
              <a:rPr lang="es-ES" smtClean="0"/>
              <a:t>Haga clic en el icono para agregar un gráfico</a:t>
            </a:r>
            <a:endParaRPr lang="es-MX"/>
          </a:p>
        </p:txBody>
      </p:sp>
      <p:sp>
        <p:nvSpPr>
          <p:cNvPr id="4" name="3 Marcador de fecha"/>
          <p:cNvSpPr>
            <a:spLocks noGrp="1"/>
          </p:cNvSpPr>
          <p:nvPr>
            <p:ph type="dt" sz="half" idx="10"/>
          </p:nvPr>
        </p:nvSpPr>
        <p:spPr>
          <a:xfrm>
            <a:off x="457200" y="6477000"/>
            <a:ext cx="2133600" cy="244475"/>
          </a:xfrm>
        </p:spPr>
        <p:txBody>
          <a:bodyPr/>
          <a:lstStyle>
            <a:lvl1pPr>
              <a:defRPr/>
            </a:lvl1pPr>
          </a:lstStyle>
          <a:p>
            <a:endParaRPr lang="en-US"/>
          </a:p>
        </p:txBody>
      </p:sp>
      <p:sp>
        <p:nvSpPr>
          <p:cNvPr id="5" name="4 Marcador de pie de página"/>
          <p:cNvSpPr>
            <a:spLocks noGrp="1"/>
          </p:cNvSpPr>
          <p:nvPr>
            <p:ph type="ftr" sz="quarter" idx="11"/>
          </p:nvPr>
        </p:nvSpPr>
        <p:spPr>
          <a:xfrm>
            <a:off x="3124200" y="6477000"/>
            <a:ext cx="2895600" cy="244475"/>
          </a:xfrm>
        </p:spPr>
        <p:txBody>
          <a:bodyPr/>
          <a:lstStyle>
            <a:lvl1pPr>
              <a:defRPr/>
            </a:lvl1pPr>
          </a:lstStyle>
          <a:p>
            <a:endParaRPr lang="en-US"/>
          </a:p>
        </p:txBody>
      </p:sp>
      <p:sp>
        <p:nvSpPr>
          <p:cNvPr id="6" name="5 Marcador de número de diapositiva"/>
          <p:cNvSpPr>
            <a:spLocks noGrp="1"/>
          </p:cNvSpPr>
          <p:nvPr>
            <p:ph type="sldNum" sz="quarter" idx="12"/>
          </p:nvPr>
        </p:nvSpPr>
        <p:spPr>
          <a:xfrm>
            <a:off x="6553200" y="6477000"/>
            <a:ext cx="2133600" cy="244475"/>
          </a:xfrm>
        </p:spPr>
        <p:txBody>
          <a:bodyPr/>
          <a:lstStyle>
            <a:lvl1pPr>
              <a:defRPr/>
            </a:lvl1pPr>
          </a:lstStyle>
          <a:p>
            <a:fld id="{78E8A9BF-0575-472A-8630-244015D1E360}" type="slidenum">
              <a:rPr lang="en-US"/>
              <a:pPr/>
              <a:t>‹Nº›</a:t>
            </a:fld>
            <a:endParaRPr lang="en-US"/>
          </a:p>
        </p:txBody>
      </p:sp>
    </p:spTree>
    <p:extLst>
      <p:ext uri="{BB962C8B-B14F-4D97-AF65-F5344CB8AC3E}">
        <p14:creationId xmlns:p14="http://schemas.microsoft.com/office/powerpoint/2010/main" val="28910077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descr="会议-商务-洽谈副本.jpg"/>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141227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lvl1pPr>
              <a:defRPr/>
            </a:lvl1pPr>
          </a:lstStyle>
          <a:p>
            <a:endParaRPr lang="en-US"/>
          </a:p>
        </p:txBody>
      </p:sp>
      <p:sp>
        <p:nvSpPr>
          <p:cNvPr id="5" name="4 Marcador de pie de página"/>
          <p:cNvSpPr>
            <a:spLocks noGrp="1"/>
          </p:cNvSpPr>
          <p:nvPr>
            <p:ph type="ftr" sz="quarter" idx="11"/>
          </p:nvPr>
        </p:nvSpPr>
        <p:spPr/>
        <p:txBody>
          <a:bodyPr/>
          <a:lstStyle>
            <a:lvl1pPr>
              <a:defRPr/>
            </a:lvl1pPr>
          </a:lstStyle>
          <a:p>
            <a:endParaRPr lang="en-US"/>
          </a:p>
        </p:txBody>
      </p:sp>
      <p:sp>
        <p:nvSpPr>
          <p:cNvPr id="6" name="5 Marcador de número de diapositiva"/>
          <p:cNvSpPr>
            <a:spLocks noGrp="1"/>
          </p:cNvSpPr>
          <p:nvPr>
            <p:ph type="sldNum" sz="quarter" idx="12"/>
          </p:nvPr>
        </p:nvSpPr>
        <p:spPr/>
        <p:txBody>
          <a:bodyPr/>
          <a:lstStyle>
            <a:lvl1pPr>
              <a:defRPr/>
            </a:lvl1pPr>
          </a:lstStyle>
          <a:p>
            <a:fld id="{21A7EF9B-FED6-4982-8FD5-125D0E77B77E}" type="slidenum">
              <a:rPr lang="en-US"/>
              <a:pPr/>
              <a:t>‹Nº›</a:t>
            </a:fld>
            <a:endParaRPr lang="en-US"/>
          </a:p>
        </p:txBody>
      </p:sp>
    </p:spTree>
    <p:extLst>
      <p:ext uri="{BB962C8B-B14F-4D97-AF65-F5344CB8AC3E}">
        <p14:creationId xmlns:p14="http://schemas.microsoft.com/office/powerpoint/2010/main" val="13252215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endParaRPr lang="en-US"/>
          </a:p>
        </p:txBody>
      </p:sp>
      <p:sp>
        <p:nvSpPr>
          <p:cNvPr id="5" name="4 Marcador de pie de página"/>
          <p:cNvSpPr>
            <a:spLocks noGrp="1"/>
          </p:cNvSpPr>
          <p:nvPr>
            <p:ph type="ftr" sz="quarter" idx="11"/>
          </p:nvPr>
        </p:nvSpPr>
        <p:spPr/>
        <p:txBody>
          <a:bodyPr/>
          <a:lstStyle>
            <a:lvl1pPr>
              <a:defRPr/>
            </a:lvl1pPr>
          </a:lstStyle>
          <a:p>
            <a:endParaRPr lang="en-US"/>
          </a:p>
        </p:txBody>
      </p:sp>
      <p:sp>
        <p:nvSpPr>
          <p:cNvPr id="6" name="5 Marcador de número de diapositiva"/>
          <p:cNvSpPr>
            <a:spLocks noGrp="1"/>
          </p:cNvSpPr>
          <p:nvPr>
            <p:ph type="sldNum" sz="quarter" idx="12"/>
          </p:nvPr>
        </p:nvSpPr>
        <p:spPr/>
        <p:txBody>
          <a:bodyPr/>
          <a:lstStyle>
            <a:lvl1pPr>
              <a:defRPr/>
            </a:lvl1pPr>
          </a:lstStyle>
          <a:p>
            <a:fld id="{64AFEA96-2809-4190-88A9-238996099219}" type="slidenum">
              <a:rPr lang="en-US"/>
              <a:pPr/>
              <a:t>‹Nº›</a:t>
            </a:fld>
            <a:endParaRPr lang="en-US"/>
          </a:p>
        </p:txBody>
      </p:sp>
    </p:spTree>
    <p:extLst>
      <p:ext uri="{BB962C8B-B14F-4D97-AF65-F5344CB8AC3E}">
        <p14:creationId xmlns:p14="http://schemas.microsoft.com/office/powerpoint/2010/main" val="901542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457200" y="1447800"/>
            <a:ext cx="40386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4648200" y="1447800"/>
            <a:ext cx="40386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fecha"/>
          <p:cNvSpPr>
            <a:spLocks noGrp="1"/>
          </p:cNvSpPr>
          <p:nvPr>
            <p:ph type="dt" sz="half" idx="10"/>
          </p:nvPr>
        </p:nvSpPr>
        <p:spPr/>
        <p:txBody>
          <a:bodyPr/>
          <a:lstStyle>
            <a:lvl1pPr>
              <a:defRPr/>
            </a:lvl1pPr>
          </a:lstStyle>
          <a:p>
            <a:endParaRPr lang="en-US"/>
          </a:p>
        </p:txBody>
      </p:sp>
      <p:sp>
        <p:nvSpPr>
          <p:cNvPr id="6" name="5 Marcador de pie de página"/>
          <p:cNvSpPr>
            <a:spLocks noGrp="1"/>
          </p:cNvSpPr>
          <p:nvPr>
            <p:ph type="ftr" sz="quarter" idx="11"/>
          </p:nvPr>
        </p:nvSpPr>
        <p:spPr/>
        <p:txBody>
          <a:bodyPr/>
          <a:lstStyle>
            <a:lvl1pPr>
              <a:defRPr/>
            </a:lvl1pPr>
          </a:lstStyle>
          <a:p>
            <a:endParaRPr lang="en-US"/>
          </a:p>
        </p:txBody>
      </p:sp>
      <p:sp>
        <p:nvSpPr>
          <p:cNvPr id="7" name="6 Marcador de número de diapositiva"/>
          <p:cNvSpPr>
            <a:spLocks noGrp="1"/>
          </p:cNvSpPr>
          <p:nvPr>
            <p:ph type="sldNum" sz="quarter" idx="12"/>
          </p:nvPr>
        </p:nvSpPr>
        <p:spPr/>
        <p:txBody>
          <a:bodyPr/>
          <a:lstStyle>
            <a:lvl1pPr>
              <a:defRPr/>
            </a:lvl1pPr>
          </a:lstStyle>
          <a:p>
            <a:fld id="{1D2F2A6C-341E-410C-A0DC-A21B0EE5C76F}" type="slidenum">
              <a:rPr lang="en-US"/>
              <a:pPr/>
              <a:t>‹Nº›</a:t>
            </a:fld>
            <a:endParaRPr lang="en-US"/>
          </a:p>
        </p:txBody>
      </p:sp>
    </p:spTree>
    <p:extLst>
      <p:ext uri="{BB962C8B-B14F-4D97-AF65-F5344CB8AC3E}">
        <p14:creationId xmlns:p14="http://schemas.microsoft.com/office/powerpoint/2010/main" val="11891940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p:txBody>
          <a:bodyPr/>
          <a:lstStyle>
            <a:lvl1pPr>
              <a:defRPr/>
            </a:lvl1pPr>
          </a:lstStyle>
          <a:p>
            <a:endParaRPr lang="en-US"/>
          </a:p>
        </p:txBody>
      </p:sp>
      <p:sp>
        <p:nvSpPr>
          <p:cNvPr id="8" name="7 Marcador de pie de página"/>
          <p:cNvSpPr>
            <a:spLocks noGrp="1"/>
          </p:cNvSpPr>
          <p:nvPr>
            <p:ph type="ftr" sz="quarter" idx="11"/>
          </p:nvPr>
        </p:nvSpPr>
        <p:spPr/>
        <p:txBody>
          <a:bodyPr/>
          <a:lstStyle>
            <a:lvl1pPr>
              <a:defRPr/>
            </a:lvl1pPr>
          </a:lstStyle>
          <a:p>
            <a:endParaRPr lang="en-US"/>
          </a:p>
        </p:txBody>
      </p:sp>
      <p:sp>
        <p:nvSpPr>
          <p:cNvPr id="9" name="8 Marcador de número de diapositiva"/>
          <p:cNvSpPr>
            <a:spLocks noGrp="1"/>
          </p:cNvSpPr>
          <p:nvPr>
            <p:ph type="sldNum" sz="quarter" idx="12"/>
          </p:nvPr>
        </p:nvSpPr>
        <p:spPr/>
        <p:txBody>
          <a:bodyPr/>
          <a:lstStyle>
            <a:lvl1pPr>
              <a:defRPr/>
            </a:lvl1pPr>
          </a:lstStyle>
          <a:p>
            <a:fld id="{9701F27A-5BA7-4A77-88D3-40821CD79C2C}" type="slidenum">
              <a:rPr lang="en-US"/>
              <a:pPr/>
              <a:t>‹Nº›</a:t>
            </a:fld>
            <a:endParaRPr lang="en-US"/>
          </a:p>
        </p:txBody>
      </p:sp>
    </p:spTree>
    <p:extLst>
      <p:ext uri="{BB962C8B-B14F-4D97-AF65-F5344CB8AC3E}">
        <p14:creationId xmlns:p14="http://schemas.microsoft.com/office/powerpoint/2010/main" val="3011387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fecha"/>
          <p:cNvSpPr>
            <a:spLocks noGrp="1"/>
          </p:cNvSpPr>
          <p:nvPr>
            <p:ph type="dt" sz="half" idx="10"/>
          </p:nvPr>
        </p:nvSpPr>
        <p:spPr/>
        <p:txBody>
          <a:bodyPr/>
          <a:lstStyle>
            <a:lvl1pPr>
              <a:defRPr/>
            </a:lvl1pPr>
          </a:lstStyle>
          <a:p>
            <a:endParaRPr lang="en-US"/>
          </a:p>
        </p:txBody>
      </p:sp>
      <p:sp>
        <p:nvSpPr>
          <p:cNvPr id="4" name="3 Marcador de pie de página"/>
          <p:cNvSpPr>
            <a:spLocks noGrp="1"/>
          </p:cNvSpPr>
          <p:nvPr>
            <p:ph type="ftr" sz="quarter" idx="11"/>
          </p:nvPr>
        </p:nvSpPr>
        <p:spPr/>
        <p:txBody>
          <a:bodyPr/>
          <a:lstStyle>
            <a:lvl1pPr>
              <a:defRPr/>
            </a:lvl1pPr>
          </a:lstStyle>
          <a:p>
            <a:endParaRPr lang="en-US"/>
          </a:p>
        </p:txBody>
      </p:sp>
      <p:sp>
        <p:nvSpPr>
          <p:cNvPr id="5" name="4 Marcador de número de diapositiva"/>
          <p:cNvSpPr>
            <a:spLocks noGrp="1"/>
          </p:cNvSpPr>
          <p:nvPr>
            <p:ph type="sldNum" sz="quarter" idx="12"/>
          </p:nvPr>
        </p:nvSpPr>
        <p:spPr/>
        <p:txBody>
          <a:bodyPr/>
          <a:lstStyle>
            <a:lvl1pPr>
              <a:defRPr/>
            </a:lvl1pPr>
          </a:lstStyle>
          <a:p>
            <a:fld id="{9A7A5B17-A47B-4500-BB29-B760B9832C07}" type="slidenum">
              <a:rPr lang="en-US"/>
              <a:pPr/>
              <a:t>‹Nº›</a:t>
            </a:fld>
            <a:endParaRPr lang="en-US"/>
          </a:p>
        </p:txBody>
      </p:sp>
    </p:spTree>
    <p:extLst>
      <p:ext uri="{BB962C8B-B14F-4D97-AF65-F5344CB8AC3E}">
        <p14:creationId xmlns:p14="http://schemas.microsoft.com/office/powerpoint/2010/main" val="12494908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lvl1pPr>
          </a:lstStyle>
          <a:p>
            <a:endParaRPr lang="en-US"/>
          </a:p>
        </p:txBody>
      </p:sp>
      <p:sp>
        <p:nvSpPr>
          <p:cNvPr id="3" name="2 Marcador de pie de página"/>
          <p:cNvSpPr>
            <a:spLocks noGrp="1"/>
          </p:cNvSpPr>
          <p:nvPr>
            <p:ph type="ftr" sz="quarter" idx="11"/>
          </p:nvPr>
        </p:nvSpPr>
        <p:spPr/>
        <p:txBody>
          <a:bodyPr/>
          <a:lstStyle>
            <a:lvl1pPr>
              <a:defRPr/>
            </a:lvl1pPr>
          </a:lstStyle>
          <a:p>
            <a:endParaRPr lang="en-US"/>
          </a:p>
        </p:txBody>
      </p:sp>
      <p:sp>
        <p:nvSpPr>
          <p:cNvPr id="4" name="3 Marcador de número de diapositiva"/>
          <p:cNvSpPr>
            <a:spLocks noGrp="1"/>
          </p:cNvSpPr>
          <p:nvPr>
            <p:ph type="sldNum" sz="quarter" idx="12"/>
          </p:nvPr>
        </p:nvSpPr>
        <p:spPr/>
        <p:txBody>
          <a:bodyPr/>
          <a:lstStyle>
            <a:lvl1pPr>
              <a:defRPr/>
            </a:lvl1pPr>
          </a:lstStyle>
          <a:p>
            <a:fld id="{549E856C-BD5E-42B7-8B08-5486DA7FD2B8}" type="slidenum">
              <a:rPr lang="en-US"/>
              <a:pPr/>
              <a:t>‹Nº›</a:t>
            </a:fld>
            <a:endParaRPr lang="en-US"/>
          </a:p>
        </p:txBody>
      </p:sp>
    </p:spTree>
    <p:extLst>
      <p:ext uri="{BB962C8B-B14F-4D97-AF65-F5344CB8AC3E}">
        <p14:creationId xmlns:p14="http://schemas.microsoft.com/office/powerpoint/2010/main" val="15825095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n-US"/>
          </a:p>
        </p:txBody>
      </p:sp>
      <p:sp>
        <p:nvSpPr>
          <p:cNvPr id="6" name="5 Marcador de pie de página"/>
          <p:cNvSpPr>
            <a:spLocks noGrp="1"/>
          </p:cNvSpPr>
          <p:nvPr>
            <p:ph type="ftr" sz="quarter" idx="11"/>
          </p:nvPr>
        </p:nvSpPr>
        <p:spPr/>
        <p:txBody>
          <a:bodyPr/>
          <a:lstStyle>
            <a:lvl1pPr>
              <a:defRPr/>
            </a:lvl1pPr>
          </a:lstStyle>
          <a:p>
            <a:endParaRPr lang="en-US"/>
          </a:p>
        </p:txBody>
      </p:sp>
      <p:sp>
        <p:nvSpPr>
          <p:cNvPr id="7" name="6 Marcador de número de diapositiva"/>
          <p:cNvSpPr>
            <a:spLocks noGrp="1"/>
          </p:cNvSpPr>
          <p:nvPr>
            <p:ph type="sldNum" sz="quarter" idx="12"/>
          </p:nvPr>
        </p:nvSpPr>
        <p:spPr/>
        <p:txBody>
          <a:bodyPr/>
          <a:lstStyle>
            <a:lvl1pPr>
              <a:defRPr/>
            </a:lvl1pPr>
          </a:lstStyle>
          <a:p>
            <a:fld id="{0B7BD17E-7991-42CE-9022-8AC3C39808F0}" type="slidenum">
              <a:rPr lang="en-US"/>
              <a:pPr/>
              <a:t>‹Nº›</a:t>
            </a:fld>
            <a:endParaRPr lang="en-US"/>
          </a:p>
        </p:txBody>
      </p:sp>
    </p:spTree>
    <p:extLst>
      <p:ext uri="{BB962C8B-B14F-4D97-AF65-F5344CB8AC3E}">
        <p14:creationId xmlns:p14="http://schemas.microsoft.com/office/powerpoint/2010/main" val="3408774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s-MX"/>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n-US"/>
          </a:p>
        </p:txBody>
      </p:sp>
      <p:sp>
        <p:nvSpPr>
          <p:cNvPr id="6" name="5 Marcador de pie de página"/>
          <p:cNvSpPr>
            <a:spLocks noGrp="1"/>
          </p:cNvSpPr>
          <p:nvPr>
            <p:ph type="ftr" sz="quarter" idx="11"/>
          </p:nvPr>
        </p:nvSpPr>
        <p:spPr/>
        <p:txBody>
          <a:bodyPr/>
          <a:lstStyle>
            <a:lvl1pPr>
              <a:defRPr/>
            </a:lvl1pPr>
          </a:lstStyle>
          <a:p>
            <a:endParaRPr lang="en-US"/>
          </a:p>
        </p:txBody>
      </p:sp>
      <p:sp>
        <p:nvSpPr>
          <p:cNvPr id="7" name="6 Marcador de número de diapositiva"/>
          <p:cNvSpPr>
            <a:spLocks noGrp="1"/>
          </p:cNvSpPr>
          <p:nvPr>
            <p:ph type="sldNum" sz="quarter" idx="12"/>
          </p:nvPr>
        </p:nvSpPr>
        <p:spPr/>
        <p:txBody>
          <a:bodyPr/>
          <a:lstStyle>
            <a:lvl1pPr>
              <a:defRPr/>
            </a:lvl1pPr>
          </a:lstStyle>
          <a:p>
            <a:fld id="{E3C8138A-BBEC-4E9F-8A9C-CFF2CF5E031B}" type="slidenum">
              <a:rPr lang="en-US"/>
              <a:pPr/>
              <a:t>‹Nº›</a:t>
            </a:fld>
            <a:endParaRPr lang="en-US"/>
          </a:p>
        </p:txBody>
      </p:sp>
    </p:spTree>
    <p:extLst>
      <p:ext uri="{BB962C8B-B14F-4D97-AF65-F5344CB8AC3E}">
        <p14:creationId xmlns:p14="http://schemas.microsoft.com/office/powerpoint/2010/main" val="33780433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40" name="Picture 16" descr="10"/>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hidden">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27" name="Rectangle 3"/>
          <p:cNvSpPr>
            <a:spLocks noGrp="1" noChangeArrowheads="1"/>
          </p:cNvSpPr>
          <p:nvPr>
            <p:ph type="body" idx="1"/>
          </p:nvPr>
        </p:nvSpPr>
        <p:spPr bwMode="black">
          <a:xfrm>
            <a:off x="457200" y="1447800"/>
            <a:ext cx="82296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smtClean="0"/>
          </a:p>
        </p:txBody>
      </p:sp>
      <p:sp>
        <p:nvSpPr>
          <p:cNvPr id="1028" name="Rectangle 4"/>
          <p:cNvSpPr>
            <a:spLocks noGrp="1" noChangeArrowheads="1"/>
          </p:cNvSpPr>
          <p:nvPr>
            <p:ph type="dt" sz="half" idx="2"/>
          </p:nvPr>
        </p:nvSpPr>
        <p:spPr bwMode="black">
          <a:xfrm>
            <a:off x="457200" y="6477000"/>
            <a:ext cx="2133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b="0">
                <a:solidFill>
                  <a:srgbClr val="FFFFFF"/>
                </a:solidFill>
              </a:defRPr>
            </a:lvl1pPr>
          </a:lstStyle>
          <a:p>
            <a:endParaRPr lang="en-US"/>
          </a:p>
        </p:txBody>
      </p:sp>
      <p:sp>
        <p:nvSpPr>
          <p:cNvPr id="1029" name="Rectangle 5"/>
          <p:cNvSpPr>
            <a:spLocks noGrp="1" noChangeArrowheads="1"/>
          </p:cNvSpPr>
          <p:nvPr>
            <p:ph type="ftr" sz="quarter" idx="3"/>
          </p:nvPr>
        </p:nvSpPr>
        <p:spPr bwMode="black">
          <a:xfrm>
            <a:off x="3124200" y="6477000"/>
            <a:ext cx="2895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solidFill>
                  <a:srgbClr val="FFFFFF"/>
                </a:solidFill>
              </a:defRPr>
            </a:lvl1pPr>
          </a:lstStyle>
          <a:p>
            <a:endParaRPr lang="en-US"/>
          </a:p>
        </p:txBody>
      </p:sp>
      <p:sp>
        <p:nvSpPr>
          <p:cNvPr id="1030" name="Rectangle 6"/>
          <p:cNvSpPr>
            <a:spLocks noGrp="1" noChangeArrowheads="1"/>
          </p:cNvSpPr>
          <p:nvPr>
            <p:ph type="sldNum" sz="quarter" idx="4"/>
          </p:nvPr>
        </p:nvSpPr>
        <p:spPr bwMode="black">
          <a:xfrm>
            <a:off x="6553200" y="6477000"/>
            <a:ext cx="2133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solidFill>
                  <a:srgbClr val="FFFFFF"/>
                </a:solidFill>
              </a:defRPr>
            </a:lvl1pPr>
          </a:lstStyle>
          <a:p>
            <a:fld id="{054ADD6A-0AD1-4CF1-9DAC-D43CC8137AAC}" type="slidenum">
              <a:rPr lang="en-US"/>
              <a:pPr/>
              <a:t>‹Nº›</a:t>
            </a:fld>
            <a:endParaRPr lang="en-US"/>
          </a:p>
        </p:txBody>
      </p:sp>
      <p:sp>
        <p:nvSpPr>
          <p:cNvPr id="1041" name="Rectangle 17"/>
          <p:cNvSpPr>
            <a:spLocks noChangeArrowheads="1"/>
          </p:cNvSpPr>
          <p:nvPr/>
        </p:nvSpPr>
        <p:spPr bwMode="black">
          <a:xfrm>
            <a:off x="-25400" y="1062038"/>
            <a:ext cx="7313613" cy="73025"/>
          </a:xfrm>
          <a:prstGeom prst="rect">
            <a:avLst/>
          </a:prstGeom>
          <a:gradFill rotWithShape="1">
            <a:gsLst>
              <a:gs pos="0">
                <a:schemeClr val="folHlink"/>
              </a:gs>
              <a:gs pos="100000">
                <a:schemeClr val="folHlink">
                  <a:gamma/>
                  <a:shade val="46275"/>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sp>
        <p:nvSpPr>
          <p:cNvPr id="1026" name="Rectangle 2"/>
          <p:cNvSpPr>
            <a:spLocks noGrp="1" noChangeArrowheads="1"/>
          </p:cNvSpPr>
          <p:nvPr>
            <p:ph type="title"/>
          </p:nvPr>
        </p:nvSpPr>
        <p:spPr bwMode="black">
          <a:xfrm>
            <a:off x="457200" y="160338"/>
            <a:ext cx="7848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smtClean="0"/>
              <a:t>Haga clic para modificar el estilo de título del patrón</a:t>
            </a:r>
            <a:endParaRPr lang="en-US" smtClean="0"/>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iming>
    <p:tnLst>
      <p:par>
        <p:cTn id="1" dur="indefinite" restart="never" nodeType="tmRoot"/>
      </p:par>
    </p:tnLst>
  </p:timing>
  <p:txStyles>
    <p:titleStyle>
      <a:lvl1pPr algn="l" rtl="0" eaLnBrk="1" fontAlgn="base" hangingPunct="1">
        <a:spcBef>
          <a:spcPct val="0"/>
        </a:spcBef>
        <a:spcAft>
          <a:spcPct val="0"/>
        </a:spcAft>
        <a:defRPr sz="4000" b="1">
          <a:solidFill>
            <a:srgbClr val="FFFFFF"/>
          </a:solidFill>
          <a:latin typeface="+mj-lt"/>
          <a:ea typeface="+mj-ea"/>
          <a:cs typeface="+mj-cs"/>
        </a:defRPr>
      </a:lvl1pPr>
      <a:lvl2pPr algn="l" rtl="0" eaLnBrk="1" fontAlgn="base" hangingPunct="1">
        <a:spcBef>
          <a:spcPct val="0"/>
        </a:spcBef>
        <a:spcAft>
          <a:spcPct val="0"/>
        </a:spcAft>
        <a:defRPr sz="4000" b="1">
          <a:solidFill>
            <a:srgbClr val="FFFFFF"/>
          </a:solidFill>
          <a:latin typeface="Arial" charset="0"/>
        </a:defRPr>
      </a:lvl2pPr>
      <a:lvl3pPr algn="l" rtl="0" eaLnBrk="1" fontAlgn="base" hangingPunct="1">
        <a:spcBef>
          <a:spcPct val="0"/>
        </a:spcBef>
        <a:spcAft>
          <a:spcPct val="0"/>
        </a:spcAft>
        <a:defRPr sz="4000" b="1">
          <a:solidFill>
            <a:srgbClr val="FFFFFF"/>
          </a:solidFill>
          <a:latin typeface="Arial" charset="0"/>
        </a:defRPr>
      </a:lvl3pPr>
      <a:lvl4pPr algn="l" rtl="0" eaLnBrk="1" fontAlgn="base" hangingPunct="1">
        <a:spcBef>
          <a:spcPct val="0"/>
        </a:spcBef>
        <a:spcAft>
          <a:spcPct val="0"/>
        </a:spcAft>
        <a:defRPr sz="4000" b="1">
          <a:solidFill>
            <a:srgbClr val="FFFFFF"/>
          </a:solidFill>
          <a:latin typeface="Arial" charset="0"/>
        </a:defRPr>
      </a:lvl4pPr>
      <a:lvl5pPr algn="l" rtl="0" eaLnBrk="1" fontAlgn="base" hangingPunct="1">
        <a:spcBef>
          <a:spcPct val="0"/>
        </a:spcBef>
        <a:spcAft>
          <a:spcPct val="0"/>
        </a:spcAft>
        <a:defRPr sz="4000" b="1">
          <a:solidFill>
            <a:srgbClr val="FFFFFF"/>
          </a:solidFill>
          <a:latin typeface="Arial" charset="0"/>
        </a:defRPr>
      </a:lvl5pPr>
      <a:lvl6pPr marL="457200" algn="l" rtl="0" eaLnBrk="1" fontAlgn="base" hangingPunct="1">
        <a:spcBef>
          <a:spcPct val="0"/>
        </a:spcBef>
        <a:spcAft>
          <a:spcPct val="0"/>
        </a:spcAft>
        <a:defRPr sz="4000" b="1">
          <a:solidFill>
            <a:srgbClr val="FFFFFF"/>
          </a:solidFill>
          <a:latin typeface="Arial" charset="0"/>
        </a:defRPr>
      </a:lvl6pPr>
      <a:lvl7pPr marL="914400" algn="l" rtl="0" eaLnBrk="1" fontAlgn="base" hangingPunct="1">
        <a:spcBef>
          <a:spcPct val="0"/>
        </a:spcBef>
        <a:spcAft>
          <a:spcPct val="0"/>
        </a:spcAft>
        <a:defRPr sz="4000" b="1">
          <a:solidFill>
            <a:srgbClr val="FFFFFF"/>
          </a:solidFill>
          <a:latin typeface="Arial" charset="0"/>
        </a:defRPr>
      </a:lvl7pPr>
      <a:lvl8pPr marL="1371600" algn="l" rtl="0" eaLnBrk="1" fontAlgn="base" hangingPunct="1">
        <a:spcBef>
          <a:spcPct val="0"/>
        </a:spcBef>
        <a:spcAft>
          <a:spcPct val="0"/>
        </a:spcAft>
        <a:defRPr sz="4000" b="1">
          <a:solidFill>
            <a:srgbClr val="FFFFFF"/>
          </a:solidFill>
          <a:latin typeface="Arial" charset="0"/>
        </a:defRPr>
      </a:lvl8pPr>
      <a:lvl9pPr marL="1828800" algn="l" rtl="0" eaLnBrk="1" fontAlgn="base" hangingPunct="1">
        <a:spcBef>
          <a:spcPct val="0"/>
        </a:spcBef>
        <a:spcAft>
          <a:spcPct val="0"/>
        </a:spcAft>
        <a:defRPr sz="4000" b="1">
          <a:solidFill>
            <a:srgbClr val="FFFFFF"/>
          </a:solidFill>
          <a:latin typeface="Arial" charset="0"/>
        </a:defRPr>
      </a:lvl9pPr>
    </p:titleStyle>
    <p:bodyStyle>
      <a:lvl1pPr marL="342900" indent="-342900" algn="l" rtl="0" eaLnBrk="1" fontAlgn="base" hangingPunct="1">
        <a:spcBef>
          <a:spcPct val="20000"/>
        </a:spcBef>
        <a:spcAft>
          <a:spcPct val="0"/>
        </a:spcAft>
        <a:buChar char="•"/>
        <a:defRPr sz="3200">
          <a:solidFill>
            <a:srgbClr val="FFFFFF"/>
          </a:solidFill>
          <a:latin typeface="+mn-lt"/>
          <a:ea typeface="+mn-ea"/>
          <a:cs typeface="+mn-cs"/>
        </a:defRPr>
      </a:lvl1pPr>
      <a:lvl2pPr marL="742950" indent="-285750" algn="l" rtl="0" eaLnBrk="1" fontAlgn="base" hangingPunct="1">
        <a:spcBef>
          <a:spcPct val="20000"/>
        </a:spcBef>
        <a:spcAft>
          <a:spcPct val="0"/>
        </a:spcAft>
        <a:buChar char="–"/>
        <a:defRPr sz="2800">
          <a:solidFill>
            <a:srgbClr val="FFFFFF"/>
          </a:solidFill>
          <a:latin typeface="+mn-lt"/>
        </a:defRPr>
      </a:lvl2pPr>
      <a:lvl3pPr marL="1143000" indent="-228600" algn="l" rtl="0" eaLnBrk="1" fontAlgn="base" hangingPunct="1">
        <a:spcBef>
          <a:spcPct val="20000"/>
        </a:spcBef>
        <a:spcAft>
          <a:spcPct val="0"/>
        </a:spcAft>
        <a:buChar char="•"/>
        <a:defRPr sz="2400">
          <a:solidFill>
            <a:srgbClr val="FFFFFF"/>
          </a:solidFill>
          <a:latin typeface="+mn-lt"/>
        </a:defRPr>
      </a:lvl3pPr>
      <a:lvl4pPr marL="1600200" indent="-228600" algn="l" rtl="0" eaLnBrk="1" fontAlgn="base" hangingPunct="1">
        <a:spcBef>
          <a:spcPct val="20000"/>
        </a:spcBef>
        <a:spcAft>
          <a:spcPct val="0"/>
        </a:spcAft>
        <a:buChar char="–"/>
        <a:defRPr sz="2000">
          <a:solidFill>
            <a:srgbClr val="FFFFFF"/>
          </a:solidFill>
          <a:latin typeface="+mn-lt"/>
        </a:defRPr>
      </a:lvl4pPr>
      <a:lvl5pPr marL="2057400" indent="-228600" algn="l" rtl="0" eaLnBrk="1" fontAlgn="base" hangingPunct="1">
        <a:spcBef>
          <a:spcPct val="20000"/>
        </a:spcBef>
        <a:spcAft>
          <a:spcPct val="0"/>
        </a:spcAft>
        <a:buChar char="»"/>
        <a:defRPr sz="2000">
          <a:solidFill>
            <a:srgbClr val="FFFFFF"/>
          </a:solidFill>
          <a:latin typeface="+mn-lt"/>
        </a:defRPr>
      </a:lvl5pPr>
      <a:lvl6pPr marL="2514600" indent="-228600" algn="l" rtl="0" eaLnBrk="1" fontAlgn="base" hangingPunct="1">
        <a:spcBef>
          <a:spcPct val="20000"/>
        </a:spcBef>
        <a:spcAft>
          <a:spcPct val="0"/>
        </a:spcAft>
        <a:buChar char="»"/>
        <a:defRPr sz="2000">
          <a:solidFill>
            <a:srgbClr val="FFFFFF"/>
          </a:solidFill>
          <a:latin typeface="+mn-lt"/>
        </a:defRPr>
      </a:lvl6pPr>
      <a:lvl7pPr marL="2971800" indent="-228600" algn="l" rtl="0" eaLnBrk="1" fontAlgn="base" hangingPunct="1">
        <a:spcBef>
          <a:spcPct val="20000"/>
        </a:spcBef>
        <a:spcAft>
          <a:spcPct val="0"/>
        </a:spcAft>
        <a:buChar char="»"/>
        <a:defRPr sz="2000">
          <a:solidFill>
            <a:srgbClr val="FFFFFF"/>
          </a:solidFill>
          <a:latin typeface="+mn-lt"/>
        </a:defRPr>
      </a:lvl7pPr>
      <a:lvl8pPr marL="3429000" indent="-228600" algn="l" rtl="0" eaLnBrk="1" fontAlgn="base" hangingPunct="1">
        <a:spcBef>
          <a:spcPct val="20000"/>
        </a:spcBef>
        <a:spcAft>
          <a:spcPct val="0"/>
        </a:spcAft>
        <a:buChar char="»"/>
        <a:defRPr sz="2000">
          <a:solidFill>
            <a:srgbClr val="FFFFFF"/>
          </a:solidFill>
          <a:latin typeface="+mn-lt"/>
        </a:defRPr>
      </a:lvl8pPr>
      <a:lvl9pPr marL="3886200" indent="-228600" algn="l" rtl="0" eaLnBrk="1" fontAlgn="base" hangingPunct="1">
        <a:spcBef>
          <a:spcPct val="20000"/>
        </a:spcBef>
        <a:spcAft>
          <a:spcPct val="0"/>
        </a:spcAft>
        <a:buChar char="»"/>
        <a:defRPr sz="2000">
          <a:solidFill>
            <a:srgbClr val="FFFFFF"/>
          </a:solidFill>
          <a:latin typeface="+mn-lt"/>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image" Target="../media/image19.emf"/><Relationship Id="rId1" Type="http://schemas.openxmlformats.org/officeDocument/2006/relationships/slideLayout" Target="../slideLayouts/slideLayout2.xml"/><Relationship Id="rId6" Type="http://schemas.openxmlformats.org/officeDocument/2006/relationships/slide" Target="slide23.xml"/><Relationship Id="rId5" Type="http://schemas.openxmlformats.org/officeDocument/2006/relationships/slide" Target="slide24.xml"/><Relationship Id="rId4" Type="http://schemas.openxmlformats.org/officeDocument/2006/relationships/slide" Target="slide21.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emf"/><Relationship Id="rId1" Type="http://schemas.openxmlformats.org/officeDocument/2006/relationships/slideLayout" Target="../slideLayouts/slideLayout2.xml"/><Relationship Id="rId4" Type="http://schemas.openxmlformats.org/officeDocument/2006/relationships/slide" Target="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slide" Target="slide20.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slide" Target="slide20.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 Id="rId4" Type="http://schemas.openxmlformats.org/officeDocument/2006/relationships/slide" Target="slide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 Id="rId5" Type="http://schemas.openxmlformats.org/officeDocument/2006/relationships/image" Target="../media/image52.png"/><Relationship Id="rId4" Type="http://schemas.openxmlformats.org/officeDocument/2006/relationships/image" Target="../media/image51.png"/></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2.xml"/><Relationship Id="rId4" Type="http://schemas.openxmlformats.org/officeDocument/2006/relationships/image" Target="../media/image16.jpeg"/></Relationships>
</file>

<file path=ppt/slides/_rels/slide5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00034" y="2990347"/>
            <a:ext cx="7456342" cy="1938992"/>
          </a:xfrm>
          <a:prstGeom prst="rect">
            <a:avLst/>
          </a:prstGeom>
          <a:noFill/>
        </p:spPr>
        <p:txBody>
          <a:bodyPr wrap="square" rtlCol="0">
            <a:spAutoFit/>
          </a:bodyPr>
          <a:lstStyle/>
          <a:p>
            <a:r>
              <a:rPr lang="es-MX" sz="2400" dirty="0">
                <a:solidFill>
                  <a:schemeClr val="bg1"/>
                </a:solidFill>
              </a:rPr>
              <a:t>PROPUESTA ESTRATÉGICA DE MARKETING PARA EL MERCADO POTENCIAL DE SERVICIOS Y BIENES METALMECÁNICOS PARA LA EMPRESA INDUSTRIA ACERO DE LOS ANDES, 2015</a:t>
            </a:r>
            <a:endParaRPr lang="zh-CN" altLang="en-US" sz="2400" dirty="0">
              <a:ln w="17780" cmpd="sng">
                <a:solidFill>
                  <a:srgbClr val="FFFFFF"/>
                </a:solidFill>
                <a:prstDash val="solid"/>
                <a:miter lim="800000"/>
              </a:ln>
              <a:solidFill>
                <a:schemeClr val="bg1"/>
              </a:solidFill>
              <a:effectLst>
                <a:outerShdw blurRad="50800" algn="tl" rotWithShape="0">
                  <a:srgbClr val="000000"/>
                </a:outerShdw>
              </a:effectLst>
              <a:latin typeface="Arial Black" pitchFamily="34" charset="0"/>
            </a:endParaRPr>
          </a:p>
        </p:txBody>
      </p:sp>
      <p:pic>
        <p:nvPicPr>
          <p:cNvPr id="870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8316416" y="5656263"/>
            <a:ext cx="712787" cy="1201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6546600"/>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US" dirty="0" err="1" smtClean="0"/>
              <a:t>Segmentación</a:t>
            </a:r>
            <a:endParaRPr lang="en-US" dirty="0"/>
          </a:p>
        </p:txBody>
      </p:sp>
      <p:sp>
        <p:nvSpPr>
          <p:cNvPr id="59398" name="Text Box 4"/>
          <p:cNvSpPr txBox="1">
            <a:spLocks noChangeArrowheads="1"/>
          </p:cNvSpPr>
          <p:nvPr/>
        </p:nvSpPr>
        <p:spPr bwMode="black">
          <a:xfrm>
            <a:off x="5012943" y="4398758"/>
            <a:ext cx="4067133" cy="2554545"/>
          </a:xfrm>
          <a:prstGeom prst="rect">
            <a:avLst/>
          </a:prstGeom>
          <a:noFill/>
          <a:ln>
            <a:noFill/>
          </a:ln>
          <a:effectLst>
            <a:outerShdw dist="1796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0" hangingPunct="0"/>
            <a:r>
              <a:rPr lang="en-US" sz="2000" dirty="0" smtClean="0"/>
              <a:t>Se </a:t>
            </a:r>
            <a:r>
              <a:rPr lang="en-US" sz="2000" dirty="0" err="1" smtClean="0"/>
              <a:t>considera</a:t>
            </a:r>
            <a:r>
              <a:rPr lang="en-US" sz="2000" dirty="0" smtClean="0"/>
              <a:t> el primer factor en </a:t>
            </a:r>
            <a:r>
              <a:rPr lang="en-US" sz="2000" dirty="0" err="1" smtClean="0"/>
              <a:t>decisión</a:t>
            </a:r>
            <a:r>
              <a:rPr lang="en-US" sz="2000" dirty="0" smtClean="0"/>
              <a:t> </a:t>
            </a:r>
            <a:r>
              <a:rPr lang="en-US" sz="2000" dirty="0"/>
              <a:t>de </a:t>
            </a:r>
            <a:r>
              <a:rPr lang="en-US" sz="2000" dirty="0" err="1"/>
              <a:t>compra</a:t>
            </a:r>
            <a:r>
              <a:rPr lang="en-US" sz="2000" dirty="0" smtClean="0"/>
              <a:t> de la </a:t>
            </a:r>
            <a:r>
              <a:rPr lang="en-US" sz="2000" dirty="0" err="1" smtClean="0"/>
              <a:t>pregunta</a:t>
            </a:r>
            <a:r>
              <a:rPr lang="en-US" sz="2000" dirty="0" smtClean="0"/>
              <a:t> </a:t>
            </a:r>
            <a:r>
              <a:rPr lang="en-US" sz="2000" dirty="0" err="1" smtClean="0"/>
              <a:t>siguiente</a:t>
            </a:r>
            <a:endParaRPr lang="en-US" sz="2000" dirty="0" smtClean="0"/>
          </a:p>
          <a:p>
            <a:pPr algn="ctr" eaLnBrk="0" hangingPunct="0"/>
            <a:endParaRPr lang="en-US" sz="2000" dirty="0"/>
          </a:p>
          <a:p>
            <a:pPr algn="ctr" eaLnBrk="0" hangingPunct="0"/>
            <a:r>
              <a:rPr lang="es-ES_tradnl" sz="2000" dirty="0" smtClean="0"/>
              <a:t>Enumere </a:t>
            </a:r>
            <a:r>
              <a:rPr lang="es-ES_tradnl" sz="2000" dirty="0"/>
              <a:t>tres factores decisivos por los cuales su industria adquiere bienes metalmecánicos</a:t>
            </a:r>
            <a:r>
              <a:rPr lang="en-US" sz="2000" dirty="0" smtClean="0"/>
              <a:t>.</a:t>
            </a:r>
            <a:endParaRPr lang="en-US" sz="2000" dirty="0"/>
          </a:p>
        </p:txBody>
      </p:sp>
      <p:grpSp>
        <p:nvGrpSpPr>
          <p:cNvPr id="59417" name="Group 25"/>
          <p:cNvGrpSpPr>
            <a:grpSpLocks/>
          </p:cNvGrpSpPr>
          <p:nvPr/>
        </p:nvGrpSpPr>
        <p:grpSpPr bwMode="auto">
          <a:xfrm>
            <a:off x="5367338" y="2047875"/>
            <a:ext cx="2832100" cy="2376488"/>
            <a:chOff x="357" y="1193"/>
            <a:chExt cx="1784" cy="1497"/>
          </a:xfrm>
        </p:grpSpPr>
        <p:sp>
          <p:nvSpPr>
            <p:cNvPr id="59418" name="Freeform 26"/>
            <p:cNvSpPr>
              <a:spLocks/>
            </p:cNvSpPr>
            <p:nvPr/>
          </p:nvSpPr>
          <p:spPr bwMode="gray">
            <a:xfrm flipH="1">
              <a:off x="1156" y="2240"/>
              <a:ext cx="841" cy="432"/>
            </a:xfrm>
            <a:custGeom>
              <a:avLst/>
              <a:gdLst>
                <a:gd name="T0" fmla="*/ 0 w 335"/>
                <a:gd name="T1" fmla="*/ 166 h 173"/>
                <a:gd name="T2" fmla="*/ 58 w 335"/>
                <a:gd name="T3" fmla="*/ 173 h 173"/>
                <a:gd name="T4" fmla="*/ 297 w 335"/>
                <a:gd name="T5" fmla="*/ 32 h 173"/>
                <a:gd name="T6" fmla="*/ 289 w 335"/>
                <a:gd name="T7" fmla="*/ 8 h 173"/>
                <a:gd name="T8" fmla="*/ 223 w 335"/>
                <a:gd name="T9" fmla="*/ 26 h 173"/>
                <a:gd name="T10" fmla="*/ 0 w 335"/>
                <a:gd name="T11" fmla="*/ 166 h 173"/>
              </a:gdLst>
              <a:ahLst/>
              <a:cxnLst>
                <a:cxn ang="0">
                  <a:pos x="T0" y="T1"/>
                </a:cxn>
                <a:cxn ang="0">
                  <a:pos x="T2" y="T3"/>
                </a:cxn>
                <a:cxn ang="0">
                  <a:pos x="T4" y="T5"/>
                </a:cxn>
                <a:cxn ang="0">
                  <a:pos x="T6" y="T7"/>
                </a:cxn>
                <a:cxn ang="0">
                  <a:pos x="T8" y="T9"/>
                </a:cxn>
                <a:cxn ang="0">
                  <a:pos x="T10" y="T11"/>
                </a:cxn>
              </a:cxnLst>
              <a:rect l="0" t="0" r="r" b="b"/>
              <a:pathLst>
                <a:path w="335" h="173">
                  <a:moveTo>
                    <a:pt x="0" y="166"/>
                  </a:moveTo>
                  <a:lnTo>
                    <a:pt x="58" y="173"/>
                  </a:lnTo>
                  <a:lnTo>
                    <a:pt x="297" y="32"/>
                  </a:lnTo>
                  <a:cubicBezTo>
                    <a:pt x="335" y="5"/>
                    <a:pt x="301" y="9"/>
                    <a:pt x="289" y="8"/>
                  </a:cubicBezTo>
                  <a:cubicBezTo>
                    <a:pt x="277" y="7"/>
                    <a:pt x="271" y="0"/>
                    <a:pt x="223" y="26"/>
                  </a:cubicBezTo>
                  <a:lnTo>
                    <a:pt x="0" y="166"/>
                  </a:lnTo>
                  <a:close/>
                </a:path>
              </a:pathLst>
            </a:custGeom>
            <a:gradFill rotWithShape="1">
              <a:gsLst>
                <a:gs pos="0">
                  <a:srgbClr val="333333">
                    <a:gamma/>
                    <a:shade val="0"/>
                    <a:invGamma/>
                    <a:alpha val="0"/>
                  </a:srgbClr>
                </a:gs>
                <a:gs pos="100000">
                  <a:srgbClr val="333333"/>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59419" name="Freeform 27"/>
            <p:cNvSpPr>
              <a:spLocks/>
            </p:cNvSpPr>
            <p:nvPr/>
          </p:nvSpPr>
          <p:spPr bwMode="gray">
            <a:xfrm>
              <a:off x="663" y="2133"/>
              <a:ext cx="882" cy="418"/>
            </a:xfrm>
            <a:custGeom>
              <a:avLst/>
              <a:gdLst>
                <a:gd name="T0" fmla="*/ 882 w 882"/>
                <a:gd name="T1" fmla="*/ 374 h 425"/>
                <a:gd name="T2" fmla="*/ 719 w 882"/>
                <a:gd name="T3" fmla="*/ 425 h 425"/>
                <a:gd name="T4" fmla="*/ 88 w 882"/>
                <a:gd name="T5" fmla="*/ 93 h 425"/>
                <a:gd name="T6" fmla="*/ 188 w 882"/>
                <a:gd name="T7" fmla="*/ 3 h 425"/>
                <a:gd name="T8" fmla="*/ 343 w 882"/>
                <a:gd name="T9" fmla="*/ 73 h 425"/>
                <a:gd name="T10" fmla="*/ 882 w 882"/>
                <a:gd name="T11" fmla="*/ 374 h 425"/>
              </a:gdLst>
              <a:ahLst/>
              <a:cxnLst>
                <a:cxn ang="0">
                  <a:pos x="T0" y="T1"/>
                </a:cxn>
                <a:cxn ang="0">
                  <a:pos x="T2" y="T3"/>
                </a:cxn>
                <a:cxn ang="0">
                  <a:pos x="T4" y="T5"/>
                </a:cxn>
                <a:cxn ang="0">
                  <a:pos x="T6" y="T7"/>
                </a:cxn>
                <a:cxn ang="0">
                  <a:pos x="T8" y="T9"/>
                </a:cxn>
                <a:cxn ang="0">
                  <a:pos x="T10" y="T11"/>
                </a:cxn>
              </a:cxnLst>
              <a:rect l="0" t="0" r="r" b="b"/>
              <a:pathLst>
                <a:path w="882" h="425">
                  <a:moveTo>
                    <a:pt x="882" y="374"/>
                  </a:moveTo>
                  <a:lnTo>
                    <a:pt x="719" y="425"/>
                  </a:lnTo>
                  <a:lnTo>
                    <a:pt x="88" y="93"/>
                  </a:lnTo>
                  <a:cubicBezTo>
                    <a:pt x="0" y="23"/>
                    <a:pt x="145" y="5"/>
                    <a:pt x="188" y="3"/>
                  </a:cubicBezTo>
                  <a:cubicBezTo>
                    <a:pt x="218" y="0"/>
                    <a:pt x="221" y="8"/>
                    <a:pt x="343" y="73"/>
                  </a:cubicBezTo>
                  <a:lnTo>
                    <a:pt x="882" y="374"/>
                  </a:lnTo>
                  <a:close/>
                </a:path>
              </a:pathLst>
            </a:custGeom>
            <a:gradFill rotWithShape="1">
              <a:gsLst>
                <a:gs pos="0">
                  <a:srgbClr val="333333">
                    <a:gamma/>
                    <a:shade val="0"/>
                    <a:invGamma/>
                    <a:alpha val="0"/>
                  </a:srgbClr>
                </a:gs>
                <a:gs pos="100000">
                  <a:srgbClr val="333333"/>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59420" name="Freeform 28"/>
            <p:cNvSpPr>
              <a:spLocks/>
            </p:cNvSpPr>
            <p:nvPr/>
          </p:nvSpPr>
          <p:spPr bwMode="gray">
            <a:xfrm>
              <a:off x="357" y="2336"/>
              <a:ext cx="748" cy="354"/>
            </a:xfrm>
            <a:custGeom>
              <a:avLst/>
              <a:gdLst>
                <a:gd name="T0" fmla="*/ 748 w 748"/>
                <a:gd name="T1" fmla="*/ 320 h 354"/>
                <a:gd name="T2" fmla="*/ 604 w 748"/>
                <a:gd name="T3" fmla="*/ 354 h 354"/>
                <a:gd name="T4" fmla="*/ 63 w 748"/>
                <a:gd name="T5" fmla="*/ 84 h 354"/>
                <a:gd name="T6" fmla="*/ 221 w 748"/>
                <a:gd name="T7" fmla="*/ 39 h 354"/>
                <a:gd name="T8" fmla="*/ 748 w 748"/>
                <a:gd name="T9" fmla="*/ 320 h 354"/>
              </a:gdLst>
              <a:ahLst/>
              <a:cxnLst>
                <a:cxn ang="0">
                  <a:pos x="T0" y="T1"/>
                </a:cxn>
                <a:cxn ang="0">
                  <a:pos x="T2" y="T3"/>
                </a:cxn>
                <a:cxn ang="0">
                  <a:pos x="T4" y="T5"/>
                </a:cxn>
                <a:cxn ang="0">
                  <a:pos x="T6" y="T7"/>
                </a:cxn>
                <a:cxn ang="0">
                  <a:pos x="T8" y="T9"/>
                </a:cxn>
              </a:cxnLst>
              <a:rect l="0" t="0" r="r" b="b"/>
              <a:pathLst>
                <a:path w="748" h="354">
                  <a:moveTo>
                    <a:pt x="748" y="320"/>
                  </a:moveTo>
                  <a:lnTo>
                    <a:pt x="604" y="354"/>
                  </a:lnTo>
                  <a:lnTo>
                    <a:pt x="63" y="84"/>
                  </a:lnTo>
                  <a:cubicBezTo>
                    <a:pt x="0" y="31"/>
                    <a:pt x="107" y="0"/>
                    <a:pt x="221" y="39"/>
                  </a:cubicBezTo>
                  <a:lnTo>
                    <a:pt x="748" y="320"/>
                  </a:lnTo>
                  <a:close/>
                </a:path>
              </a:pathLst>
            </a:custGeom>
            <a:gradFill rotWithShape="1">
              <a:gsLst>
                <a:gs pos="0">
                  <a:srgbClr val="333333">
                    <a:gamma/>
                    <a:shade val="0"/>
                    <a:invGamma/>
                    <a:alpha val="0"/>
                  </a:srgbClr>
                </a:gs>
                <a:gs pos="100000">
                  <a:srgbClr val="333333"/>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grpSp>
          <p:nvGrpSpPr>
            <p:cNvPr id="59421" name="Group 29"/>
            <p:cNvGrpSpPr>
              <a:grpSpLocks/>
            </p:cNvGrpSpPr>
            <p:nvPr/>
          </p:nvGrpSpPr>
          <p:grpSpPr bwMode="auto">
            <a:xfrm>
              <a:off x="827" y="1193"/>
              <a:ext cx="1314" cy="1490"/>
              <a:chOff x="313" y="2400"/>
              <a:chExt cx="1349" cy="1534"/>
            </a:xfrm>
          </p:grpSpPr>
          <p:sp>
            <p:nvSpPr>
              <p:cNvPr id="59422" name="Freeform 30"/>
              <p:cNvSpPr>
                <a:spLocks/>
              </p:cNvSpPr>
              <p:nvPr/>
            </p:nvSpPr>
            <p:spPr bwMode="gray">
              <a:xfrm flipH="1">
                <a:off x="1229" y="2814"/>
                <a:ext cx="433" cy="1097"/>
              </a:xfrm>
              <a:custGeom>
                <a:avLst/>
                <a:gdLst>
                  <a:gd name="T0" fmla="*/ 103 w 224"/>
                  <a:gd name="T1" fmla="*/ 101 h 569"/>
                  <a:gd name="T2" fmla="*/ 74 w 224"/>
                  <a:gd name="T3" fmla="*/ 50 h 569"/>
                  <a:gd name="T4" fmla="*/ 121 w 224"/>
                  <a:gd name="T5" fmla="*/ 1 h 569"/>
                  <a:gd name="T6" fmla="*/ 171 w 224"/>
                  <a:gd name="T7" fmla="*/ 52 h 569"/>
                  <a:gd name="T8" fmla="*/ 135 w 224"/>
                  <a:gd name="T9" fmla="*/ 101 h 569"/>
                  <a:gd name="T10" fmla="*/ 134 w 224"/>
                  <a:gd name="T11" fmla="*/ 124 h 569"/>
                  <a:gd name="T12" fmla="*/ 209 w 224"/>
                  <a:gd name="T13" fmla="*/ 145 h 569"/>
                  <a:gd name="T14" fmla="*/ 221 w 224"/>
                  <a:gd name="T15" fmla="*/ 204 h 569"/>
                  <a:gd name="T16" fmla="*/ 218 w 224"/>
                  <a:gd name="T17" fmla="*/ 321 h 569"/>
                  <a:gd name="T18" fmla="*/ 209 w 224"/>
                  <a:gd name="T19" fmla="*/ 365 h 569"/>
                  <a:gd name="T20" fmla="*/ 196 w 224"/>
                  <a:gd name="T21" fmla="*/ 308 h 569"/>
                  <a:gd name="T22" fmla="*/ 187 w 224"/>
                  <a:gd name="T23" fmla="*/ 202 h 569"/>
                  <a:gd name="T24" fmla="*/ 170 w 224"/>
                  <a:gd name="T25" fmla="*/ 321 h 569"/>
                  <a:gd name="T26" fmla="*/ 144 w 224"/>
                  <a:gd name="T27" fmla="*/ 569 h 569"/>
                  <a:gd name="T28" fmla="*/ 78 w 224"/>
                  <a:gd name="T29" fmla="*/ 565 h 569"/>
                  <a:gd name="T30" fmla="*/ 50 w 224"/>
                  <a:gd name="T31" fmla="*/ 325 h 569"/>
                  <a:gd name="T32" fmla="*/ 33 w 224"/>
                  <a:gd name="T33" fmla="*/ 208 h 569"/>
                  <a:gd name="T34" fmla="*/ 25 w 224"/>
                  <a:gd name="T35" fmla="*/ 310 h 569"/>
                  <a:gd name="T36" fmla="*/ 12 w 224"/>
                  <a:gd name="T37" fmla="*/ 365 h 569"/>
                  <a:gd name="T38" fmla="*/ 1 w 224"/>
                  <a:gd name="T39" fmla="*/ 305 h 569"/>
                  <a:gd name="T40" fmla="*/ 7 w 224"/>
                  <a:gd name="T41" fmla="*/ 184 h 569"/>
                  <a:gd name="T42" fmla="*/ 23 w 224"/>
                  <a:gd name="T43" fmla="*/ 140 h 569"/>
                  <a:gd name="T44" fmla="*/ 102 w 224"/>
                  <a:gd name="T45" fmla="*/ 124 h 569"/>
                  <a:gd name="T46" fmla="*/ 103 w 224"/>
                  <a:gd name="T47" fmla="*/ 101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4" h="569">
                    <a:moveTo>
                      <a:pt x="103" y="101"/>
                    </a:moveTo>
                    <a:cubicBezTo>
                      <a:pt x="87" y="94"/>
                      <a:pt x="75" y="75"/>
                      <a:pt x="74" y="50"/>
                    </a:cubicBezTo>
                    <a:cubicBezTo>
                      <a:pt x="72" y="26"/>
                      <a:pt x="90" y="0"/>
                      <a:pt x="121" y="1"/>
                    </a:cubicBezTo>
                    <a:cubicBezTo>
                      <a:pt x="152" y="2"/>
                      <a:pt x="172" y="18"/>
                      <a:pt x="171" y="52"/>
                    </a:cubicBezTo>
                    <a:cubicBezTo>
                      <a:pt x="170" y="85"/>
                      <a:pt x="151" y="96"/>
                      <a:pt x="135" y="101"/>
                    </a:cubicBezTo>
                    <a:cubicBezTo>
                      <a:pt x="132" y="111"/>
                      <a:pt x="132" y="118"/>
                      <a:pt x="134" y="124"/>
                    </a:cubicBezTo>
                    <a:cubicBezTo>
                      <a:pt x="151" y="131"/>
                      <a:pt x="194" y="132"/>
                      <a:pt x="209" y="145"/>
                    </a:cubicBezTo>
                    <a:cubicBezTo>
                      <a:pt x="224" y="156"/>
                      <a:pt x="219" y="175"/>
                      <a:pt x="221" y="204"/>
                    </a:cubicBezTo>
                    <a:lnTo>
                      <a:pt x="218" y="321"/>
                    </a:lnTo>
                    <a:cubicBezTo>
                      <a:pt x="216" y="348"/>
                      <a:pt x="212" y="367"/>
                      <a:pt x="209" y="365"/>
                    </a:cubicBezTo>
                    <a:cubicBezTo>
                      <a:pt x="199" y="370"/>
                      <a:pt x="200" y="335"/>
                      <a:pt x="196" y="308"/>
                    </a:cubicBezTo>
                    <a:lnTo>
                      <a:pt x="187" y="202"/>
                    </a:lnTo>
                    <a:cubicBezTo>
                      <a:pt x="182" y="204"/>
                      <a:pt x="177" y="260"/>
                      <a:pt x="170" y="321"/>
                    </a:cubicBezTo>
                    <a:lnTo>
                      <a:pt x="144" y="569"/>
                    </a:lnTo>
                    <a:lnTo>
                      <a:pt x="78" y="565"/>
                    </a:lnTo>
                    <a:lnTo>
                      <a:pt x="50" y="325"/>
                    </a:lnTo>
                    <a:cubicBezTo>
                      <a:pt x="39" y="255"/>
                      <a:pt x="37" y="211"/>
                      <a:pt x="33" y="208"/>
                    </a:cubicBezTo>
                    <a:lnTo>
                      <a:pt x="25" y="310"/>
                    </a:lnTo>
                    <a:cubicBezTo>
                      <a:pt x="22" y="336"/>
                      <a:pt x="16" y="366"/>
                      <a:pt x="12" y="365"/>
                    </a:cubicBezTo>
                    <a:cubicBezTo>
                      <a:pt x="4" y="365"/>
                      <a:pt x="2" y="335"/>
                      <a:pt x="1" y="305"/>
                    </a:cubicBezTo>
                    <a:cubicBezTo>
                      <a:pt x="0" y="275"/>
                      <a:pt x="3" y="212"/>
                      <a:pt x="7" y="184"/>
                    </a:cubicBezTo>
                    <a:cubicBezTo>
                      <a:pt x="12" y="157"/>
                      <a:pt x="7" y="150"/>
                      <a:pt x="23" y="140"/>
                    </a:cubicBezTo>
                    <a:cubicBezTo>
                      <a:pt x="39" y="131"/>
                      <a:pt x="89" y="131"/>
                      <a:pt x="102" y="124"/>
                    </a:cubicBezTo>
                    <a:cubicBezTo>
                      <a:pt x="106" y="120"/>
                      <a:pt x="108" y="108"/>
                      <a:pt x="103" y="101"/>
                    </a:cubicBezTo>
                    <a:close/>
                  </a:path>
                </a:pathLst>
              </a:custGeom>
              <a:gradFill rotWithShape="1">
                <a:gsLst>
                  <a:gs pos="0">
                    <a:srgbClr val="EAEAEA"/>
                  </a:gs>
                  <a:gs pos="100000">
                    <a:srgbClr val="EAEAEA">
                      <a:gamma/>
                      <a:shade val="82353"/>
                      <a:invGamma/>
                    </a:srgbClr>
                  </a:gs>
                </a:gsLst>
                <a:lin ang="18900000" scaled="1"/>
              </a:gradFill>
              <a:ln>
                <a:noFill/>
              </a:ln>
              <a:effectLst/>
              <a:scene3d>
                <a:camera prst="legacyPerspectiveTopLeft">
                  <a:rot lat="0" lon="20099999" rev="0"/>
                </a:camera>
                <a:lightRig rig="legacyFlat3" dir="t"/>
              </a:scene3d>
              <a:sp3d extrusionH="36500" prstMaterial="legacyPlastic">
                <a:bevelT w="13500" h="13500" prst="angle"/>
                <a:bevelB w="13500" h="13500" prst="angle"/>
                <a:extrusionClr>
                  <a:srgbClr val="5F5F5F"/>
                </a:extrusionClr>
              </a:sp3d>
              <a:extLst>
                <a:ext uri="{91240B29-F687-4F45-9708-019B960494DF}">
                  <a14:hiddenLine xmlns:a14="http://schemas.microsoft.com/office/drawing/2010/main" w="9525">
                    <a:noFill/>
                    <a:round/>
                    <a:headEnd/>
                    <a:tailEnd/>
                  </a14:hiddenLine>
                </a:ext>
                <a:ext uri="{AF507438-7753-43E0-B8FC-AC1667EBCBE1}">
                  <a14:hiddenEffects xmlns:a14="http://schemas.microsoft.com/office/drawing/2010/main">
                    <a:effectLst>
                      <a:outerShdw sy="50000" rotWithShape="0">
                        <a:srgbClr val="1C1C1C">
                          <a:alpha val="50000"/>
                        </a:srgbClr>
                      </a:outerShdw>
                    </a:effectLst>
                  </a14:hiddenEffects>
                </a:ext>
              </a:extLst>
            </p:spPr>
            <p:txBody>
              <a:bodyPr>
                <a:flatTx/>
              </a:bodyPr>
              <a:lstStyle/>
              <a:p>
                <a:endParaRPr lang="es-MX"/>
              </a:p>
            </p:txBody>
          </p:sp>
          <p:sp>
            <p:nvSpPr>
              <p:cNvPr id="59423" name="Freeform 31"/>
              <p:cNvSpPr>
                <a:spLocks/>
              </p:cNvSpPr>
              <p:nvPr/>
            </p:nvSpPr>
            <p:spPr bwMode="gray">
              <a:xfrm flipH="1">
                <a:off x="700" y="2400"/>
                <a:ext cx="545" cy="1380"/>
              </a:xfrm>
              <a:custGeom>
                <a:avLst/>
                <a:gdLst>
                  <a:gd name="T0" fmla="*/ 103 w 224"/>
                  <a:gd name="T1" fmla="*/ 101 h 569"/>
                  <a:gd name="T2" fmla="*/ 74 w 224"/>
                  <a:gd name="T3" fmla="*/ 50 h 569"/>
                  <a:gd name="T4" fmla="*/ 121 w 224"/>
                  <a:gd name="T5" fmla="*/ 1 h 569"/>
                  <a:gd name="T6" fmla="*/ 171 w 224"/>
                  <a:gd name="T7" fmla="*/ 52 h 569"/>
                  <a:gd name="T8" fmla="*/ 135 w 224"/>
                  <a:gd name="T9" fmla="*/ 101 h 569"/>
                  <a:gd name="T10" fmla="*/ 134 w 224"/>
                  <a:gd name="T11" fmla="*/ 124 h 569"/>
                  <a:gd name="T12" fmla="*/ 209 w 224"/>
                  <a:gd name="T13" fmla="*/ 145 h 569"/>
                  <a:gd name="T14" fmla="*/ 221 w 224"/>
                  <a:gd name="T15" fmla="*/ 204 h 569"/>
                  <a:gd name="T16" fmla="*/ 218 w 224"/>
                  <a:gd name="T17" fmla="*/ 321 h 569"/>
                  <a:gd name="T18" fmla="*/ 209 w 224"/>
                  <a:gd name="T19" fmla="*/ 365 h 569"/>
                  <a:gd name="T20" fmla="*/ 196 w 224"/>
                  <a:gd name="T21" fmla="*/ 308 h 569"/>
                  <a:gd name="T22" fmla="*/ 187 w 224"/>
                  <a:gd name="T23" fmla="*/ 202 h 569"/>
                  <a:gd name="T24" fmla="*/ 170 w 224"/>
                  <a:gd name="T25" fmla="*/ 321 h 569"/>
                  <a:gd name="T26" fmla="*/ 144 w 224"/>
                  <a:gd name="T27" fmla="*/ 569 h 569"/>
                  <a:gd name="T28" fmla="*/ 78 w 224"/>
                  <a:gd name="T29" fmla="*/ 565 h 569"/>
                  <a:gd name="T30" fmla="*/ 50 w 224"/>
                  <a:gd name="T31" fmla="*/ 325 h 569"/>
                  <a:gd name="T32" fmla="*/ 33 w 224"/>
                  <a:gd name="T33" fmla="*/ 208 h 569"/>
                  <a:gd name="T34" fmla="*/ 25 w 224"/>
                  <a:gd name="T35" fmla="*/ 310 h 569"/>
                  <a:gd name="T36" fmla="*/ 12 w 224"/>
                  <a:gd name="T37" fmla="*/ 365 h 569"/>
                  <a:gd name="T38" fmla="*/ 1 w 224"/>
                  <a:gd name="T39" fmla="*/ 305 h 569"/>
                  <a:gd name="T40" fmla="*/ 7 w 224"/>
                  <a:gd name="T41" fmla="*/ 184 h 569"/>
                  <a:gd name="T42" fmla="*/ 23 w 224"/>
                  <a:gd name="T43" fmla="*/ 140 h 569"/>
                  <a:gd name="T44" fmla="*/ 102 w 224"/>
                  <a:gd name="T45" fmla="*/ 124 h 569"/>
                  <a:gd name="T46" fmla="*/ 103 w 224"/>
                  <a:gd name="T47" fmla="*/ 101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4" h="569">
                    <a:moveTo>
                      <a:pt x="103" y="101"/>
                    </a:moveTo>
                    <a:cubicBezTo>
                      <a:pt x="87" y="94"/>
                      <a:pt x="75" y="75"/>
                      <a:pt x="74" y="50"/>
                    </a:cubicBezTo>
                    <a:cubicBezTo>
                      <a:pt x="72" y="26"/>
                      <a:pt x="90" y="0"/>
                      <a:pt x="121" y="1"/>
                    </a:cubicBezTo>
                    <a:cubicBezTo>
                      <a:pt x="152" y="2"/>
                      <a:pt x="172" y="18"/>
                      <a:pt x="171" y="52"/>
                    </a:cubicBezTo>
                    <a:cubicBezTo>
                      <a:pt x="170" y="85"/>
                      <a:pt x="151" y="96"/>
                      <a:pt x="135" y="101"/>
                    </a:cubicBezTo>
                    <a:cubicBezTo>
                      <a:pt x="132" y="111"/>
                      <a:pt x="132" y="118"/>
                      <a:pt x="134" y="124"/>
                    </a:cubicBezTo>
                    <a:cubicBezTo>
                      <a:pt x="151" y="131"/>
                      <a:pt x="194" y="132"/>
                      <a:pt x="209" y="145"/>
                    </a:cubicBezTo>
                    <a:cubicBezTo>
                      <a:pt x="224" y="156"/>
                      <a:pt x="219" y="175"/>
                      <a:pt x="221" y="204"/>
                    </a:cubicBezTo>
                    <a:lnTo>
                      <a:pt x="218" y="321"/>
                    </a:lnTo>
                    <a:cubicBezTo>
                      <a:pt x="216" y="348"/>
                      <a:pt x="212" y="367"/>
                      <a:pt x="209" y="365"/>
                    </a:cubicBezTo>
                    <a:cubicBezTo>
                      <a:pt x="199" y="370"/>
                      <a:pt x="200" y="335"/>
                      <a:pt x="196" y="308"/>
                    </a:cubicBezTo>
                    <a:lnTo>
                      <a:pt x="187" y="202"/>
                    </a:lnTo>
                    <a:cubicBezTo>
                      <a:pt x="182" y="204"/>
                      <a:pt x="177" y="260"/>
                      <a:pt x="170" y="321"/>
                    </a:cubicBezTo>
                    <a:lnTo>
                      <a:pt x="144" y="569"/>
                    </a:lnTo>
                    <a:lnTo>
                      <a:pt x="78" y="565"/>
                    </a:lnTo>
                    <a:lnTo>
                      <a:pt x="50" y="325"/>
                    </a:lnTo>
                    <a:cubicBezTo>
                      <a:pt x="39" y="255"/>
                      <a:pt x="37" y="211"/>
                      <a:pt x="33" y="208"/>
                    </a:cubicBezTo>
                    <a:lnTo>
                      <a:pt x="25" y="310"/>
                    </a:lnTo>
                    <a:cubicBezTo>
                      <a:pt x="22" y="336"/>
                      <a:pt x="16" y="366"/>
                      <a:pt x="12" y="365"/>
                    </a:cubicBezTo>
                    <a:cubicBezTo>
                      <a:pt x="4" y="365"/>
                      <a:pt x="2" y="335"/>
                      <a:pt x="1" y="305"/>
                    </a:cubicBezTo>
                    <a:cubicBezTo>
                      <a:pt x="0" y="275"/>
                      <a:pt x="3" y="212"/>
                      <a:pt x="7" y="184"/>
                    </a:cubicBezTo>
                    <a:cubicBezTo>
                      <a:pt x="12" y="157"/>
                      <a:pt x="7" y="150"/>
                      <a:pt x="23" y="140"/>
                    </a:cubicBezTo>
                    <a:cubicBezTo>
                      <a:pt x="39" y="131"/>
                      <a:pt x="89" y="131"/>
                      <a:pt x="102" y="124"/>
                    </a:cubicBezTo>
                    <a:cubicBezTo>
                      <a:pt x="106" y="120"/>
                      <a:pt x="108" y="108"/>
                      <a:pt x="103" y="101"/>
                    </a:cubicBezTo>
                    <a:close/>
                  </a:path>
                </a:pathLst>
              </a:custGeom>
              <a:gradFill rotWithShape="1">
                <a:gsLst>
                  <a:gs pos="0">
                    <a:srgbClr val="EAEAEA"/>
                  </a:gs>
                  <a:gs pos="100000">
                    <a:srgbClr val="EAEAEA">
                      <a:gamma/>
                      <a:shade val="89020"/>
                      <a:invGamma/>
                    </a:srgbClr>
                  </a:gs>
                </a:gsLst>
                <a:lin ang="18900000" scaled="1"/>
              </a:gradFill>
              <a:ln>
                <a:noFill/>
              </a:ln>
              <a:effectLst/>
              <a:scene3d>
                <a:camera prst="legacyPerspectiveTopLeft">
                  <a:rot lat="0" lon="19799999" rev="0"/>
                </a:camera>
                <a:lightRig rig="legacyFlat3" dir="t"/>
              </a:scene3d>
              <a:sp3d extrusionH="36500" prstMaterial="legacyPlastic">
                <a:bevelT w="13500" h="13500" prst="angle"/>
                <a:bevelB w="13500" h="13500" prst="angle"/>
                <a:extrusionClr>
                  <a:srgbClr val="5F5F5F"/>
                </a:extrusionClr>
              </a:sp3d>
              <a:extLst>
                <a:ext uri="{91240B29-F687-4F45-9708-019B960494DF}">
                  <a14:hiddenLine xmlns:a14="http://schemas.microsoft.com/office/drawing/2010/main" w="9525">
                    <a:noFill/>
                    <a:round/>
                    <a:headEnd/>
                    <a:tailEnd/>
                  </a14:hiddenLine>
                </a:ext>
                <a:ext uri="{AF507438-7753-43E0-B8FC-AC1667EBCBE1}">
                  <a14:hiddenEffects xmlns:a14="http://schemas.microsoft.com/office/drawing/2010/main">
                    <a:effectLst>
                      <a:outerShdw sy="50000" rotWithShape="0">
                        <a:srgbClr val="1C1C1C">
                          <a:alpha val="50000"/>
                        </a:srgbClr>
                      </a:outerShdw>
                    </a:effectLst>
                  </a14:hiddenEffects>
                </a:ext>
              </a:extLst>
            </p:spPr>
            <p:txBody>
              <a:bodyPr>
                <a:flatTx/>
              </a:bodyPr>
              <a:lstStyle/>
              <a:p>
                <a:endParaRPr lang="es-MX"/>
              </a:p>
            </p:txBody>
          </p:sp>
          <p:sp>
            <p:nvSpPr>
              <p:cNvPr id="59424" name="Freeform 32"/>
              <p:cNvSpPr>
                <a:spLocks/>
              </p:cNvSpPr>
              <p:nvPr/>
            </p:nvSpPr>
            <p:spPr bwMode="gray">
              <a:xfrm flipH="1">
                <a:off x="313" y="2837"/>
                <a:ext cx="433" cy="1097"/>
              </a:xfrm>
              <a:custGeom>
                <a:avLst/>
                <a:gdLst>
                  <a:gd name="T0" fmla="*/ 103 w 224"/>
                  <a:gd name="T1" fmla="*/ 101 h 569"/>
                  <a:gd name="T2" fmla="*/ 74 w 224"/>
                  <a:gd name="T3" fmla="*/ 50 h 569"/>
                  <a:gd name="T4" fmla="*/ 121 w 224"/>
                  <a:gd name="T5" fmla="*/ 1 h 569"/>
                  <a:gd name="T6" fmla="*/ 171 w 224"/>
                  <a:gd name="T7" fmla="*/ 52 h 569"/>
                  <a:gd name="T8" fmla="*/ 135 w 224"/>
                  <a:gd name="T9" fmla="*/ 101 h 569"/>
                  <a:gd name="T10" fmla="*/ 134 w 224"/>
                  <a:gd name="T11" fmla="*/ 124 h 569"/>
                  <a:gd name="T12" fmla="*/ 209 w 224"/>
                  <a:gd name="T13" fmla="*/ 145 h 569"/>
                  <a:gd name="T14" fmla="*/ 221 w 224"/>
                  <a:gd name="T15" fmla="*/ 204 h 569"/>
                  <a:gd name="T16" fmla="*/ 218 w 224"/>
                  <a:gd name="T17" fmla="*/ 321 h 569"/>
                  <a:gd name="T18" fmla="*/ 209 w 224"/>
                  <a:gd name="T19" fmla="*/ 365 h 569"/>
                  <a:gd name="T20" fmla="*/ 196 w 224"/>
                  <a:gd name="T21" fmla="*/ 308 h 569"/>
                  <a:gd name="T22" fmla="*/ 187 w 224"/>
                  <a:gd name="T23" fmla="*/ 202 h 569"/>
                  <a:gd name="T24" fmla="*/ 170 w 224"/>
                  <a:gd name="T25" fmla="*/ 321 h 569"/>
                  <a:gd name="T26" fmla="*/ 144 w 224"/>
                  <a:gd name="T27" fmla="*/ 569 h 569"/>
                  <a:gd name="T28" fmla="*/ 78 w 224"/>
                  <a:gd name="T29" fmla="*/ 565 h 569"/>
                  <a:gd name="T30" fmla="*/ 50 w 224"/>
                  <a:gd name="T31" fmla="*/ 325 h 569"/>
                  <a:gd name="T32" fmla="*/ 33 w 224"/>
                  <a:gd name="T33" fmla="*/ 208 h 569"/>
                  <a:gd name="T34" fmla="*/ 25 w 224"/>
                  <a:gd name="T35" fmla="*/ 310 h 569"/>
                  <a:gd name="T36" fmla="*/ 12 w 224"/>
                  <a:gd name="T37" fmla="*/ 365 h 569"/>
                  <a:gd name="T38" fmla="*/ 1 w 224"/>
                  <a:gd name="T39" fmla="*/ 305 h 569"/>
                  <a:gd name="T40" fmla="*/ 7 w 224"/>
                  <a:gd name="T41" fmla="*/ 184 h 569"/>
                  <a:gd name="T42" fmla="*/ 23 w 224"/>
                  <a:gd name="T43" fmla="*/ 140 h 569"/>
                  <a:gd name="T44" fmla="*/ 102 w 224"/>
                  <a:gd name="T45" fmla="*/ 124 h 569"/>
                  <a:gd name="T46" fmla="*/ 103 w 224"/>
                  <a:gd name="T47" fmla="*/ 101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4" h="569">
                    <a:moveTo>
                      <a:pt x="103" y="101"/>
                    </a:moveTo>
                    <a:cubicBezTo>
                      <a:pt x="87" y="94"/>
                      <a:pt x="75" y="75"/>
                      <a:pt x="74" y="50"/>
                    </a:cubicBezTo>
                    <a:cubicBezTo>
                      <a:pt x="72" y="26"/>
                      <a:pt x="90" y="0"/>
                      <a:pt x="121" y="1"/>
                    </a:cubicBezTo>
                    <a:cubicBezTo>
                      <a:pt x="152" y="2"/>
                      <a:pt x="172" y="18"/>
                      <a:pt x="171" y="52"/>
                    </a:cubicBezTo>
                    <a:cubicBezTo>
                      <a:pt x="170" y="85"/>
                      <a:pt x="151" y="96"/>
                      <a:pt x="135" y="101"/>
                    </a:cubicBezTo>
                    <a:cubicBezTo>
                      <a:pt x="132" y="111"/>
                      <a:pt x="132" y="118"/>
                      <a:pt x="134" y="124"/>
                    </a:cubicBezTo>
                    <a:cubicBezTo>
                      <a:pt x="151" y="131"/>
                      <a:pt x="194" y="132"/>
                      <a:pt x="209" y="145"/>
                    </a:cubicBezTo>
                    <a:cubicBezTo>
                      <a:pt x="224" y="156"/>
                      <a:pt x="219" y="175"/>
                      <a:pt x="221" y="204"/>
                    </a:cubicBezTo>
                    <a:lnTo>
                      <a:pt x="218" y="321"/>
                    </a:lnTo>
                    <a:cubicBezTo>
                      <a:pt x="216" y="348"/>
                      <a:pt x="212" y="367"/>
                      <a:pt x="209" y="365"/>
                    </a:cubicBezTo>
                    <a:cubicBezTo>
                      <a:pt x="199" y="370"/>
                      <a:pt x="200" y="335"/>
                      <a:pt x="196" y="308"/>
                    </a:cubicBezTo>
                    <a:lnTo>
                      <a:pt x="187" y="202"/>
                    </a:lnTo>
                    <a:cubicBezTo>
                      <a:pt x="182" y="204"/>
                      <a:pt x="177" y="260"/>
                      <a:pt x="170" y="321"/>
                    </a:cubicBezTo>
                    <a:lnTo>
                      <a:pt x="144" y="569"/>
                    </a:lnTo>
                    <a:lnTo>
                      <a:pt x="78" y="565"/>
                    </a:lnTo>
                    <a:lnTo>
                      <a:pt x="50" y="325"/>
                    </a:lnTo>
                    <a:cubicBezTo>
                      <a:pt x="39" y="255"/>
                      <a:pt x="37" y="211"/>
                      <a:pt x="33" y="208"/>
                    </a:cubicBezTo>
                    <a:lnTo>
                      <a:pt x="25" y="310"/>
                    </a:lnTo>
                    <a:cubicBezTo>
                      <a:pt x="22" y="336"/>
                      <a:pt x="16" y="366"/>
                      <a:pt x="12" y="365"/>
                    </a:cubicBezTo>
                    <a:cubicBezTo>
                      <a:pt x="4" y="365"/>
                      <a:pt x="2" y="335"/>
                      <a:pt x="1" y="305"/>
                    </a:cubicBezTo>
                    <a:cubicBezTo>
                      <a:pt x="0" y="275"/>
                      <a:pt x="3" y="212"/>
                      <a:pt x="7" y="184"/>
                    </a:cubicBezTo>
                    <a:cubicBezTo>
                      <a:pt x="12" y="157"/>
                      <a:pt x="7" y="150"/>
                      <a:pt x="23" y="140"/>
                    </a:cubicBezTo>
                    <a:cubicBezTo>
                      <a:pt x="39" y="131"/>
                      <a:pt x="89" y="131"/>
                      <a:pt x="102" y="124"/>
                    </a:cubicBezTo>
                    <a:cubicBezTo>
                      <a:pt x="106" y="120"/>
                      <a:pt x="108" y="108"/>
                      <a:pt x="103" y="101"/>
                    </a:cubicBezTo>
                    <a:close/>
                  </a:path>
                </a:pathLst>
              </a:custGeom>
              <a:gradFill rotWithShape="1">
                <a:gsLst>
                  <a:gs pos="0">
                    <a:srgbClr val="EAEAEA"/>
                  </a:gs>
                  <a:gs pos="100000">
                    <a:srgbClr val="EAEAEA">
                      <a:gamma/>
                      <a:shade val="85882"/>
                      <a:invGamma/>
                    </a:srgbClr>
                  </a:gs>
                </a:gsLst>
                <a:lin ang="18900000" scaled="1"/>
              </a:gradFill>
              <a:ln>
                <a:noFill/>
              </a:ln>
              <a:effectLst/>
              <a:scene3d>
                <a:camera prst="legacyPerspectiveTopLeft">
                  <a:rot lat="0" lon="20099999" rev="0"/>
                </a:camera>
                <a:lightRig rig="legacyFlat3" dir="t"/>
              </a:scene3d>
              <a:sp3d extrusionH="36500" prstMaterial="legacyPlastic">
                <a:bevelT w="13500" h="13500" prst="angle"/>
                <a:bevelB w="13500" h="13500" prst="angle"/>
                <a:extrusionClr>
                  <a:srgbClr val="5F5F5F"/>
                </a:extrusionClr>
              </a:sp3d>
              <a:extLst>
                <a:ext uri="{91240B29-F687-4F45-9708-019B960494DF}">
                  <a14:hiddenLine xmlns:a14="http://schemas.microsoft.com/office/drawing/2010/main" w="9525">
                    <a:noFill/>
                    <a:round/>
                    <a:headEnd/>
                    <a:tailEnd/>
                  </a14:hiddenLine>
                </a:ext>
                <a:ext uri="{AF507438-7753-43E0-B8FC-AC1667EBCBE1}">
                  <a14:hiddenEffects xmlns:a14="http://schemas.microsoft.com/office/drawing/2010/main">
                    <a:effectLst>
                      <a:outerShdw sy="50000" rotWithShape="0">
                        <a:srgbClr val="1C1C1C">
                          <a:alpha val="50000"/>
                        </a:srgbClr>
                      </a:outerShdw>
                    </a:effectLst>
                  </a14:hiddenEffects>
                </a:ext>
              </a:extLst>
            </p:spPr>
            <p:txBody>
              <a:bodyPr>
                <a:flatTx/>
              </a:bodyPr>
              <a:lstStyle/>
              <a:p>
                <a:endParaRPr lang="es-MX"/>
              </a:p>
            </p:txBody>
          </p:sp>
        </p:grpSp>
      </p:grpSp>
      <p:sp>
        <p:nvSpPr>
          <p:cNvPr id="59396" name="AutoShape 4"/>
          <p:cNvSpPr>
            <a:spLocks noChangeArrowheads="1"/>
          </p:cNvSpPr>
          <p:nvPr/>
        </p:nvSpPr>
        <p:spPr bwMode="gray">
          <a:xfrm rot="5400000">
            <a:off x="4842542" y="3240447"/>
            <a:ext cx="455612" cy="381000"/>
          </a:xfrm>
          <a:prstGeom prst="downArrow">
            <a:avLst>
              <a:gd name="adj1" fmla="val 58889"/>
              <a:gd name="adj2" fmla="val 60000"/>
            </a:avLst>
          </a:prstGeom>
          <a:solidFill>
            <a:schemeClr val="accent2"/>
          </a:solidFill>
          <a:ln w="19050">
            <a:solidFill>
              <a:srgbClr val="FFFFFF"/>
            </a:solidFill>
            <a:miter lim="800000"/>
            <a:headEnd/>
            <a:tailEnd/>
          </a:ln>
          <a:effectLst>
            <a:outerShdw dist="35921" dir="2700000" algn="ctr" rotWithShape="0">
              <a:schemeClr val="bg2"/>
            </a:outerShdw>
          </a:effectLst>
        </p:spPr>
        <p:txBody>
          <a:bodyPr wrap="none" anchor="ctr"/>
          <a:lstStyle/>
          <a:p>
            <a:endParaRPr lang="es-MX"/>
          </a:p>
        </p:txBody>
      </p:sp>
      <p:sp>
        <p:nvSpPr>
          <p:cNvPr id="59397" name="AutoShape 5"/>
          <p:cNvSpPr>
            <a:spLocks noChangeArrowheads="1"/>
          </p:cNvSpPr>
          <p:nvPr/>
        </p:nvSpPr>
        <p:spPr bwMode="gray">
          <a:xfrm rot="5400000">
            <a:off x="4741557" y="5702684"/>
            <a:ext cx="455612" cy="381000"/>
          </a:xfrm>
          <a:prstGeom prst="downArrow">
            <a:avLst>
              <a:gd name="adj1" fmla="val 58889"/>
              <a:gd name="adj2" fmla="val 60000"/>
            </a:avLst>
          </a:prstGeom>
          <a:solidFill>
            <a:schemeClr val="hlink"/>
          </a:solidFill>
          <a:ln w="19050">
            <a:solidFill>
              <a:srgbClr val="FFFFFF"/>
            </a:solidFill>
            <a:miter lim="800000"/>
            <a:headEnd/>
            <a:tailEnd/>
          </a:ln>
          <a:effectLst>
            <a:outerShdw dist="35921" dir="2700000" algn="ctr" rotWithShape="0">
              <a:schemeClr val="bg2"/>
            </a:outerShdw>
          </a:effectLst>
        </p:spPr>
        <p:txBody>
          <a:bodyPr wrap="none" anchor="ctr"/>
          <a:lstStyle/>
          <a:p>
            <a:endParaRPr lang="es-MX"/>
          </a:p>
        </p:txBody>
      </p:sp>
      <p:grpSp>
        <p:nvGrpSpPr>
          <p:cNvPr id="59399" name="Group 7"/>
          <p:cNvGrpSpPr>
            <a:grpSpLocks/>
          </p:cNvGrpSpPr>
          <p:nvPr/>
        </p:nvGrpSpPr>
        <p:grpSpPr bwMode="auto">
          <a:xfrm>
            <a:off x="631825" y="5432425"/>
            <a:ext cx="4051300" cy="914400"/>
            <a:chOff x="2728" y="1008"/>
            <a:chExt cx="2552" cy="576"/>
          </a:xfrm>
        </p:grpSpPr>
        <p:sp>
          <p:nvSpPr>
            <p:cNvPr id="59400" name="Rectangle 8"/>
            <p:cNvSpPr>
              <a:spLocks noChangeArrowheads="1"/>
            </p:cNvSpPr>
            <p:nvPr/>
          </p:nvSpPr>
          <p:spPr bwMode="gray">
            <a:xfrm>
              <a:off x="2728" y="1008"/>
              <a:ext cx="2552" cy="576"/>
            </a:xfrm>
            <a:prstGeom prst="rect">
              <a:avLst/>
            </a:prstGeom>
            <a:solidFill>
              <a:srgbClr val="FFFFFF"/>
            </a:solidFill>
            <a:ln w="9525">
              <a:solidFill>
                <a:srgbClr val="FFFFFF"/>
              </a:solidFill>
              <a:miter lim="800000"/>
              <a:headEnd/>
              <a:tailEnd/>
            </a:ln>
            <a:effectLst>
              <a:outerShdw dist="35921" dir="2700000" algn="ctr" rotWithShape="0">
                <a:schemeClr val="bg2"/>
              </a:outerShdw>
            </a:effectLst>
          </p:spPr>
          <p:txBody>
            <a:bodyPr wrap="none" anchor="ctr"/>
            <a:lstStyle/>
            <a:p>
              <a:endParaRPr lang="es-MX"/>
            </a:p>
          </p:txBody>
        </p:sp>
        <p:sp>
          <p:nvSpPr>
            <p:cNvPr id="59401" name="Rectangle 9"/>
            <p:cNvSpPr>
              <a:spLocks noChangeArrowheads="1"/>
            </p:cNvSpPr>
            <p:nvPr/>
          </p:nvSpPr>
          <p:spPr bwMode="gray">
            <a:xfrm>
              <a:off x="2735" y="1014"/>
              <a:ext cx="2536" cy="262"/>
            </a:xfrm>
            <a:prstGeom prst="rect">
              <a:avLst/>
            </a:prstGeom>
            <a:solidFill>
              <a:schemeClr val="accent1"/>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sp>
          <p:nvSpPr>
            <p:cNvPr id="59402" name="Rectangle 10"/>
            <p:cNvSpPr>
              <a:spLocks noChangeArrowheads="1"/>
            </p:cNvSpPr>
            <p:nvPr/>
          </p:nvSpPr>
          <p:spPr bwMode="gray">
            <a:xfrm>
              <a:off x="2736" y="1264"/>
              <a:ext cx="2535" cy="314"/>
            </a:xfrm>
            <a:prstGeom prst="rect">
              <a:avLst/>
            </a:prstGeom>
            <a:gradFill rotWithShape="1">
              <a:gsLst>
                <a:gs pos="0">
                  <a:schemeClr val="accent1">
                    <a:gamma/>
                    <a:tint val="61176"/>
                    <a:invGamma/>
                  </a:schemeClr>
                </a:gs>
                <a:gs pos="100000">
                  <a:schemeClr val="accent1"/>
                </a:gs>
              </a:gsLst>
              <a:lin ang="2700000" scaled="1"/>
            </a:gra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grpSp>
      <p:sp>
        <p:nvSpPr>
          <p:cNvPr id="59403" name="Text Box 11"/>
          <p:cNvSpPr txBox="1">
            <a:spLocks noChangeArrowheads="1"/>
          </p:cNvSpPr>
          <p:nvPr/>
        </p:nvSpPr>
        <p:spPr bwMode="gray">
          <a:xfrm>
            <a:off x="1012825" y="5965825"/>
            <a:ext cx="3289300" cy="304800"/>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400" dirty="0" err="1" smtClean="0">
                <a:solidFill>
                  <a:srgbClr val="000000"/>
                </a:solidFill>
              </a:rPr>
              <a:t>Calidad</a:t>
            </a:r>
            <a:r>
              <a:rPr lang="en-US" sz="1400" dirty="0" smtClean="0">
                <a:solidFill>
                  <a:srgbClr val="000000"/>
                </a:solidFill>
              </a:rPr>
              <a:t> 64,06%</a:t>
            </a:r>
            <a:endParaRPr lang="en-US" sz="1400" dirty="0">
              <a:solidFill>
                <a:srgbClr val="000000"/>
              </a:solidFill>
            </a:endParaRPr>
          </a:p>
        </p:txBody>
      </p:sp>
      <p:grpSp>
        <p:nvGrpSpPr>
          <p:cNvPr id="59404" name="Group 12"/>
          <p:cNvGrpSpPr>
            <a:grpSpLocks/>
          </p:cNvGrpSpPr>
          <p:nvPr/>
        </p:nvGrpSpPr>
        <p:grpSpPr bwMode="auto">
          <a:xfrm>
            <a:off x="642938" y="2820988"/>
            <a:ext cx="4051300" cy="914400"/>
            <a:chOff x="2736" y="1803"/>
            <a:chExt cx="2552" cy="576"/>
          </a:xfrm>
        </p:grpSpPr>
        <p:sp>
          <p:nvSpPr>
            <p:cNvPr id="59405" name="Rectangle 13"/>
            <p:cNvSpPr>
              <a:spLocks noChangeArrowheads="1"/>
            </p:cNvSpPr>
            <p:nvPr/>
          </p:nvSpPr>
          <p:spPr bwMode="gray">
            <a:xfrm>
              <a:off x="2736" y="1803"/>
              <a:ext cx="2552" cy="576"/>
            </a:xfrm>
            <a:prstGeom prst="rect">
              <a:avLst/>
            </a:prstGeom>
            <a:solidFill>
              <a:srgbClr val="FFFFFF"/>
            </a:solidFill>
            <a:ln w="9525">
              <a:solidFill>
                <a:srgbClr val="FFFFFF"/>
              </a:solidFill>
              <a:miter lim="800000"/>
              <a:headEnd/>
              <a:tailEnd/>
            </a:ln>
            <a:effectLst>
              <a:outerShdw dist="35921" dir="2700000" algn="ctr" rotWithShape="0">
                <a:schemeClr val="bg2"/>
              </a:outerShdw>
            </a:effectLst>
          </p:spPr>
          <p:txBody>
            <a:bodyPr wrap="none" anchor="ctr"/>
            <a:lstStyle/>
            <a:p>
              <a:endParaRPr lang="es-MX"/>
            </a:p>
          </p:txBody>
        </p:sp>
        <p:sp>
          <p:nvSpPr>
            <p:cNvPr id="59406" name="Rectangle 14"/>
            <p:cNvSpPr>
              <a:spLocks noChangeArrowheads="1"/>
            </p:cNvSpPr>
            <p:nvPr/>
          </p:nvSpPr>
          <p:spPr bwMode="gray">
            <a:xfrm>
              <a:off x="2743" y="1809"/>
              <a:ext cx="2536" cy="268"/>
            </a:xfrm>
            <a:prstGeom prst="rect">
              <a:avLst/>
            </a:prstGeom>
            <a:solidFill>
              <a:schemeClr val="accent2"/>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sp>
          <p:nvSpPr>
            <p:cNvPr id="59407" name="Rectangle 15"/>
            <p:cNvSpPr>
              <a:spLocks noChangeArrowheads="1"/>
            </p:cNvSpPr>
            <p:nvPr/>
          </p:nvSpPr>
          <p:spPr bwMode="gray">
            <a:xfrm>
              <a:off x="2744" y="2059"/>
              <a:ext cx="2535" cy="314"/>
            </a:xfrm>
            <a:prstGeom prst="rect">
              <a:avLst/>
            </a:prstGeom>
            <a:gradFill rotWithShape="1">
              <a:gsLst>
                <a:gs pos="0">
                  <a:schemeClr val="accent2">
                    <a:gamma/>
                    <a:tint val="61176"/>
                    <a:invGamma/>
                  </a:schemeClr>
                </a:gs>
                <a:gs pos="100000">
                  <a:schemeClr val="accent2"/>
                </a:gs>
              </a:gsLst>
              <a:lin ang="2700000" scaled="1"/>
            </a:gra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grpSp>
      <p:sp>
        <p:nvSpPr>
          <p:cNvPr id="59408" name="Text Box 16"/>
          <p:cNvSpPr txBox="1">
            <a:spLocks noChangeArrowheads="1"/>
          </p:cNvSpPr>
          <p:nvPr/>
        </p:nvSpPr>
        <p:spPr bwMode="gray">
          <a:xfrm>
            <a:off x="1011238" y="3340100"/>
            <a:ext cx="3289300" cy="304800"/>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400" dirty="0" err="1" smtClean="0">
                <a:solidFill>
                  <a:srgbClr val="000000"/>
                </a:solidFill>
              </a:rPr>
              <a:t>Calidad</a:t>
            </a:r>
            <a:r>
              <a:rPr lang="en-US" sz="1400" dirty="0" smtClean="0">
                <a:solidFill>
                  <a:srgbClr val="000000"/>
                </a:solidFill>
              </a:rPr>
              <a:t> 57,14%</a:t>
            </a:r>
            <a:endParaRPr lang="en-US" sz="1400" dirty="0">
              <a:solidFill>
                <a:srgbClr val="000000"/>
              </a:solidFill>
            </a:endParaRPr>
          </a:p>
        </p:txBody>
      </p:sp>
      <p:grpSp>
        <p:nvGrpSpPr>
          <p:cNvPr id="59409" name="Group 17"/>
          <p:cNvGrpSpPr>
            <a:grpSpLocks/>
          </p:cNvGrpSpPr>
          <p:nvPr/>
        </p:nvGrpSpPr>
        <p:grpSpPr bwMode="auto">
          <a:xfrm>
            <a:off x="630238" y="4105275"/>
            <a:ext cx="4051300" cy="914400"/>
            <a:chOff x="2728" y="2640"/>
            <a:chExt cx="2552" cy="576"/>
          </a:xfrm>
        </p:grpSpPr>
        <p:sp>
          <p:nvSpPr>
            <p:cNvPr id="59410" name="Rectangle 18"/>
            <p:cNvSpPr>
              <a:spLocks noChangeArrowheads="1"/>
            </p:cNvSpPr>
            <p:nvPr/>
          </p:nvSpPr>
          <p:spPr bwMode="gray">
            <a:xfrm>
              <a:off x="2728" y="2640"/>
              <a:ext cx="2552" cy="576"/>
            </a:xfrm>
            <a:prstGeom prst="rect">
              <a:avLst/>
            </a:prstGeom>
            <a:solidFill>
              <a:srgbClr val="FFFFFF"/>
            </a:solidFill>
            <a:ln w="9525">
              <a:solidFill>
                <a:srgbClr val="FFFFFF"/>
              </a:solidFill>
              <a:miter lim="800000"/>
              <a:headEnd/>
              <a:tailEnd/>
            </a:ln>
            <a:effectLst>
              <a:outerShdw dist="35921" dir="2700000" algn="ctr" rotWithShape="0">
                <a:schemeClr val="bg2"/>
              </a:outerShdw>
            </a:effectLst>
          </p:spPr>
          <p:txBody>
            <a:bodyPr wrap="none" anchor="ctr"/>
            <a:lstStyle/>
            <a:p>
              <a:endParaRPr lang="es-MX"/>
            </a:p>
          </p:txBody>
        </p:sp>
        <p:sp>
          <p:nvSpPr>
            <p:cNvPr id="59411" name="Rectangle 19"/>
            <p:cNvSpPr>
              <a:spLocks noChangeArrowheads="1"/>
            </p:cNvSpPr>
            <p:nvPr/>
          </p:nvSpPr>
          <p:spPr bwMode="gray">
            <a:xfrm>
              <a:off x="2742" y="2646"/>
              <a:ext cx="2529" cy="262"/>
            </a:xfrm>
            <a:prstGeom prst="rect">
              <a:avLst/>
            </a:prstGeom>
            <a:solidFill>
              <a:schemeClr val="hlink"/>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sp>
          <p:nvSpPr>
            <p:cNvPr id="59412" name="Rectangle 20"/>
            <p:cNvSpPr>
              <a:spLocks noChangeArrowheads="1"/>
            </p:cNvSpPr>
            <p:nvPr/>
          </p:nvSpPr>
          <p:spPr bwMode="gray">
            <a:xfrm>
              <a:off x="2736" y="2896"/>
              <a:ext cx="2535" cy="314"/>
            </a:xfrm>
            <a:prstGeom prst="rect">
              <a:avLst/>
            </a:prstGeom>
            <a:gradFill rotWithShape="1">
              <a:gsLst>
                <a:gs pos="0">
                  <a:schemeClr val="hlink">
                    <a:gamma/>
                    <a:tint val="61176"/>
                    <a:invGamma/>
                  </a:schemeClr>
                </a:gs>
                <a:gs pos="100000">
                  <a:schemeClr val="hlink"/>
                </a:gs>
              </a:gsLst>
              <a:lin ang="2700000" scaled="1"/>
            </a:gra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grpSp>
      <p:sp>
        <p:nvSpPr>
          <p:cNvPr id="59413" name="Text Box 21"/>
          <p:cNvSpPr txBox="1">
            <a:spLocks noChangeArrowheads="1"/>
          </p:cNvSpPr>
          <p:nvPr/>
        </p:nvSpPr>
        <p:spPr bwMode="gray">
          <a:xfrm>
            <a:off x="1011238" y="4630738"/>
            <a:ext cx="3289300" cy="304800"/>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400" dirty="0" err="1" smtClean="0">
                <a:solidFill>
                  <a:srgbClr val="000000"/>
                </a:solidFill>
              </a:rPr>
              <a:t>Costo</a:t>
            </a:r>
            <a:r>
              <a:rPr lang="en-US" sz="1400" dirty="0" smtClean="0">
                <a:solidFill>
                  <a:srgbClr val="000000"/>
                </a:solidFill>
              </a:rPr>
              <a:t> 58,82%</a:t>
            </a:r>
            <a:endParaRPr lang="en-US" sz="1400" dirty="0">
              <a:solidFill>
                <a:srgbClr val="000000"/>
              </a:solidFill>
            </a:endParaRPr>
          </a:p>
        </p:txBody>
      </p:sp>
      <p:sp>
        <p:nvSpPr>
          <p:cNvPr id="59414" name="Text Box 22"/>
          <p:cNvSpPr txBox="1">
            <a:spLocks noChangeArrowheads="1"/>
          </p:cNvSpPr>
          <p:nvPr/>
        </p:nvSpPr>
        <p:spPr bwMode="white">
          <a:xfrm>
            <a:off x="1455738" y="5440363"/>
            <a:ext cx="2432050" cy="427037"/>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0000">
                      <a:alpha val="50000"/>
                    </a:srgbClr>
                  </a:outerShdw>
                </a:effectLst>
              </a14:hiddenEffects>
            </a:ext>
          </a:extLst>
        </p:spPr>
        <p:txBody>
          <a:bodyPr>
            <a:spAutoFit/>
          </a:bodyPr>
          <a:lstStyle/>
          <a:p>
            <a:pPr algn="ctr">
              <a:spcBef>
                <a:spcPct val="50000"/>
              </a:spcBef>
            </a:pPr>
            <a:r>
              <a:rPr lang="en-US" sz="2200" dirty="0" err="1" smtClean="0">
                <a:solidFill>
                  <a:srgbClr val="FFFFFF"/>
                </a:solidFill>
              </a:rPr>
              <a:t>Construcción</a:t>
            </a:r>
            <a:endParaRPr lang="en-US" sz="2200" dirty="0">
              <a:solidFill>
                <a:srgbClr val="FFFFFF"/>
              </a:solidFill>
            </a:endParaRPr>
          </a:p>
        </p:txBody>
      </p:sp>
      <p:sp>
        <p:nvSpPr>
          <p:cNvPr id="59415" name="Text Box 23"/>
          <p:cNvSpPr txBox="1">
            <a:spLocks noChangeArrowheads="1"/>
          </p:cNvSpPr>
          <p:nvPr/>
        </p:nvSpPr>
        <p:spPr bwMode="gray">
          <a:xfrm>
            <a:off x="1487488" y="2814638"/>
            <a:ext cx="2432050" cy="427037"/>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0000">
                      <a:alpha val="50000"/>
                    </a:srgbClr>
                  </a:outerShdw>
                </a:effectLst>
              </a14:hiddenEffects>
            </a:ext>
          </a:extLst>
        </p:spPr>
        <p:txBody>
          <a:bodyPr>
            <a:spAutoFit/>
          </a:bodyPr>
          <a:lstStyle/>
          <a:p>
            <a:pPr algn="ctr">
              <a:spcBef>
                <a:spcPct val="50000"/>
              </a:spcBef>
            </a:pPr>
            <a:r>
              <a:rPr lang="en-US" sz="2200" dirty="0" err="1" smtClean="0">
                <a:solidFill>
                  <a:srgbClr val="FFFFFF"/>
                </a:solidFill>
              </a:rPr>
              <a:t>Hidroelécrica</a:t>
            </a:r>
            <a:endParaRPr lang="en-US" sz="2200" dirty="0">
              <a:solidFill>
                <a:srgbClr val="FFFFFF"/>
              </a:solidFill>
            </a:endParaRPr>
          </a:p>
        </p:txBody>
      </p:sp>
      <p:sp>
        <p:nvSpPr>
          <p:cNvPr id="59416" name="Text Box 24"/>
          <p:cNvSpPr txBox="1">
            <a:spLocks noChangeArrowheads="1"/>
          </p:cNvSpPr>
          <p:nvPr/>
        </p:nvSpPr>
        <p:spPr bwMode="gray">
          <a:xfrm>
            <a:off x="1487488" y="4083050"/>
            <a:ext cx="2432050" cy="427038"/>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0000">
                      <a:alpha val="50000"/>
                    </a:srgbClr>
                  </a:outerShdw>
                </a:effectLst>
              </a14:hiddenEffects>
            </a:ext>
          </a:extLst>
        </p:spPr>
        <p:txBody>
          <a:bodyPr>
            <a:spAutoFit/>
          </a:bodyPr>
          <a:lstStyle/>
          <a:p>
            <a:pPr algn="ctr">
              <a:spcBef>
                <a:spcPct val="50000"/>
              </a:spcBef>
            </a:pPr>
            <a:r>
              <a:rPr lang="en-US" sz="2200" dirty="0" err="1" smtClean="0">
                <a:solidFill>
                  <a:srgbClr val="FFFFFF"/>
                </a:solidFill>
              </a:rPr>
              <a:t>Agroindustria</a:t>
            </a:r>
            <a:endParaRPr lang="en-US" sz="2200" dirty="0">
              <a:solidFill>
                <a:srgbClr val="FFFFFF"/>
              </a:solidFill>
            </a:endParaRPr>
          </a:p>
        </p:txBody>
      </p:sp>
      <p:sp>
        <p:nvSpPr>
          <p:cNvPr id="59426" name="Rectangle 34"/>
          <p:cNvSpPr>
            <a:spLocks noChangeArrowheads="1"/>
          </p:cNvSpPr>
          <p:nvPr/>
        </p:nvSpPr>
        <p:spPr bwMode="ltGray">
          <a:xfrm>
            <a:off x="630238" y="1474788"/>
            <a:ext cx="4051300" cy="914400"/>
          </a:xfrm>
          <a:prstGeom prst="rect">
            <a:avLst/>
          </a:prstGeom>
          <a:solidFill>
            <a:srgbClr val="FFFFFF"/>
          </a:solidFill>
          <a:ln w="9525">
            <a:solidFill>
              <a:srgbClr val="FFFFFF"/>
            </a:solidFill>
            <a:miter lim="800000"/>
            <a:headEnd/>
            <a:tailEnd/>
          </a:ln>
          <a:effectLst>
            <a:outerShdw dist="35921" dir="2700000" algn="ctr" rotWithShape="0">
              <a:schemeClr val="bg2"/>
            </a:outerShdw>
          </a:effectLst>
        </p:spPr>
        <p:txBody>
          <a:bodyPr wrap="none" anchor="ctr"/>
          <a:lstStyle/>
          <a:p>
            <a:endParaRPr lang="es-MX"/>
          </a:p>
        </p:txBody>
      </p:sp>
      <p:sp>
        <p:nvSpPr>
          <p:cNvPr id="59427" name="Rectangle 35"/>
          <p:cNvSpPr>
            <a:spLocks noChangeArrowheads="1"/>
          </p:cNvSpPr>
          <p:nvPr/>
        </p:nvSpPr>
        <p:spPr bwMode="ltGray">
          <a:xfrm>
            <a:off x="650875" y="1484313"/>
            <a:ext cx="4016375" cy="415925"/>
          </a:xfrm>
          <a:prstGeom prst="rect">
            <a:avLst/>
          </a:prstGeom>
          <a:solidFill>
            <a:schemeClr val="folHlink"/>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sp>
        <p:nvSpPr>
          <p:cNvPr id="59428" name="Rectangle 36"/>
          <p:cNvSpPr>
            <a:spLocks noChangeArrowheads="1"/>
          </p:cNvSpPr>
          <p:nvPr/>
        </p:nvSpPr>
        <p:spPr bwMode="ltGray">
          <a:xfrm>
            <a:off x="642938" y="1881188"/>
            <a:ext cx="4024312" cy="498475"/>
          </a:xfrm>
          <a:prstGeom prst="rect">
            <a:avLst/>
          </a:prstGeom>
          <a:gradFill rotWithShape="1">
            <a:gsLst>
              <a:gs pos="0">
                <a:schemeClr val="folHlink">
                  <a:gamma/>
                  <a:tint val="61176"/>
                  <a:invGamma/>
                </a:schemeClr>
              </a:gs>
              <a:gs pos="100000">
                <a:schemeClr val="folHlink"/>
              </a:gs>
            </a:gsLst>
            <a:lin ang="2700000" scaled="1"/>
          </a:gra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sp>
        <p:nvSpPr>
          <p:cNvPr id="59429" name="Text Box 37"/>
          <p:cNvSpPr txBox="1">
            <a:spLocks noChangeArrowheads="1"/>
          </p:cNvSpPr>
          <p:nvPr/>
        </p:nvSpPr>
        <p:spPr bwMode="gray">
          <a:xfrm>
            <a:off x="1011238" y="1997075"/>
            <a:ext cx="3289300" cy="304800"/>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400" dirty="0">
                <a:solidFill>
                  <a:srgbClr val="000000"/>
                </a:solidFill>
              </a:rPr>
              <a:t> </a:t>
            </a:r>
            <a:r>
              <a:rPr lang="en-US" sz="1400" dirty="0" err="1" smtClean="0">
                <a:solidFill>
                  <a:srgbClr val="000000"/>
                </a:solidFill>
              </a:rPr>
              <a:t>Costo</a:t>
            </a:r>
            <a:r>
              <a:rPr lang="en-US" sz="1400" dirty="0" smtClean="0">
                <a:solidFill>
                  <a:srgbClr val="000000"/>
                </a:solidFill>
              </a:rPr>
              <a:t> 63,64%</a:t>
            </a:r>
            <a:endParaRPr lang="en-US" sz="1400" dirty="0">
              <a:solidFill>
                <a:srgbClr val="000000"/>
              </a:solidFill>
            </a:endParaRPr>
          </a:p>
        </p:txBody>
      </p:sp>
      <p:sp>
        <p:nvSpPr>
          <p:cNvPr id="59430" name="Text Box 38"/>
          <p:cNvSpPr txBox="1">
            <a:spLocks noChangeArrowheads="1"/>
          </p:cNvSpPr>
          <p:nvPr/>
        </p:nvSpPr>
        <p:spPr bwMode="gray">
          <a:xfrm>
            <a:off x="1487488" y="1447800"/>
            <a:ext cx="2432050" cy="427038"/>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0000">
                      <a:alpha val="50000"/>
                    </a:srgbClr>
                  </a:outerShdw>
                </a:effectLst>
              </a14:hiddenEffects>
            </a:ext>
          </a:extLst>
        </p:spPr>
        <p:txBody>
          <a:bodyPr>
            <a:spAutoFit/>
          </a:bodyPr>
          <a:lstStyle/>
          <a:p>
            <a:pPr algn="ctr">
              <a:spcBef>
                <a:spcPct val="50000"/>
              </a:spcBef>
            </a:pPr>
            <a:r>
              <a:rPr lang="en-US" sz="2200" dirty="0" err="1" smtClean="0">
                <a:solidFill>
                  <a:srgbClr val="FFFFFF"/>
                </a:solidFill>
              </a:rPr>
              <a:t>Minería</a:t>
            </a:r>
            <a:endParaRPr lang="en-US" sz="2200" dirty="0">
              <a:solidFill>
                <a:srgbClr val="FFFFFF"/>
              </a:solidFill>
            </a:endParaRPr>
          </a:p>
        </p:txBody>
      </p:sp>
    </p:spTree>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2466" name="Freeform 2"/>
          <p:cNvSpPr>
            <a:spLocks/>
          </p:cNvSpPr>
          <p:nvPr/>
        </p:nvSpPr>
        <p:spPr bwMode="invGray">
          <a:xfrm>
            <a:off x="2413000" y="3068960"/>
            <a:ext cx="1900238" cy="1376362"/>
          </a:xfrm>
          <a:custGeom>
            <a:avLst/>
            <a:gdLst>
              <a:gd name="T0" fmla="*/ 0 w 735"/>
              <a:gd name="T1" fmla="*/ 0 h 532"/>
              <a:gd name="T2" fmla="*/ 382 w 735"/>
              <a:gd name="T3" fmla="*/ 202 h 532"/>
              <a:gd name="T4" fmla="*/ 577 w 735"/>
              <a:gd name="T5" fmla="*/ 202 h 532"/>
              <a:gd name="T6" fmla="*/ 637 w 735"/>
              <a:gd name="T7" fmla="*/ 249 h 532"/>
              <a:gd name="T8" fmla="*/ 639 w 735"/>
              <a:gd name="T9" fmla="*/ 402 h 532"/>
              <a:gd name="T10" fmla="*/ 598 w 735"/>
              <a:gd name="T11" fmla="*/ 400 h 532"/>
              <a:gd name="T12" fmla="*/ 669 w 735"/>
              <a:gd name="T13" fmla="*/ 532 h 532"/>
              <a:gd name="T14" fmla="*/ 735 w 735"/>
              <a:gd name="T15" fmla="*/ 402 h 532"/>
              <a:gd name="T16" fmla="*/ 696 w 735"/>
              <a:gd name="T17" fmla="*/ 402 h 532"/>
              <a:gd name="T18" fmla="*/ 694 w 735"/>
              <a:gd name="T19" fmla="*/ 226 h 532"/>
              <a:gd name="T20" fmla="*/ 616 w 735"/>
              <a:gd name="T21" fmla="*/ 150 h 532"/>
              <a:gd name="T22" fmla="*/ 335 w 735"/>
              <a:gd name="T23" fmla="*/ 149 h 532"/>
              <a:gd name="T24" fmla="*/ 69 w 735"/>
              <a:gd name="T25" fmla="*/ 0 h 532"/>
              <a:gd name="T26" fmla="*/ 0 w 735"/>
              <a:gd name="T27" fmla="*/ 0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5" h="532">
                <a:moveTo>
                  <a:pt x="0" y="0"/>
                </a:moveTo>
                <a:cubicBezTo>
                  <a:pt x="0" y="0"/>
                  <a:pt x="85" y="216"/>
                  <a:pt x="382" y="202"/>
                </a:cubicBezTo>
                <a:cubicBezTo>
                  <a:pt x="479" y="202"/>
                  <a:pt x="577" y="202"/>
                  <a:pt x="577" y="202"/>
                </a:cubicBezTo>
                <a:cubicBezTo>
                  <a:pt x="577" y="202"/>
                  <a:pt x="639" y="201"/>
                  <a:pt x="637" y="249"/>
                </a:cubicBezTo>
                <a:cubicBezTo>
                  <a:pt x="638" y="325"/>
                  <a:pt x="639" y="402"/>
                  <a:pt x="639" y="402"/>
                </a:cubicBezTo>
                <a:lnTo>
                  <a:pt x="598" y="400"/>
                </a:lnTo>
                <a:lnTo>
                  <a:pt x="669" y="532"/>
                </a:lnTo>
                <a:lnTo>
                  <a:pt x="735" y="402"/>
                </a:lnTo>
                <a:lnTo>
                  <a:pt x="696" y="402"/>
                </a:lnTo>
                <a:cubicBezTo>
                  <a:pt x="696" y="402"/>
                  <a:pt x="695" y="314"/>
                  <a:pt x="694" y="226"/>
                </a:cubicBezTo>
                <a:cubicBezTo>
                  <a:pt x="687" y="160"/>
                  <a:pt x="616" y="150"/>
                  <a:pt x="616" y="150"/>
                </a:cubicBezTo>
                <a:cubicBezTo>
                  <a:pt x="556" y="137"/>
                  <a:pt x="473" y="153"/>
                  <a:pt x="335" y="149"/>
                </a:cubicBezTo>
                <a:cubicBezTo>
                  <a:pt x="110" y="126"/>
                  <a:pt x="69" y="0"/>
                  <a:pt x="69" y="0"/>
                </a:cubicBezTo>
                <a:lnTo>
                  <a:pt x="0" y="0"/>
                </a:lnTo>
                <a:close/>
              </a:path>
            </a:pathLst>
          </a:custGeom>
          <a:gradFill rotWithShape="1">
            <a:gsLst>
              <a:gs pos="0">
                <a:schemeClr val="folHlink">
                  <a:alpha val="0"/>
                </a:schemeClr>
              </a:gs>
              <a:gs pos="100000">
                <a:schemeClr val="tx1">
                  <a:alpha val="60001"/>
                </a:schemeClr>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292929"/>
                  </a:outerShdw>
                </a:effectLst>
              </a14:hiddenEffects>
            </a:ext>
          </a:extLst>
        </p:spPr>
        <p:txBody>
          <a:bodyPr wrap="none" anchor="ctr"/>
          <a:lstStyle/>
          <a:p>
            <a:endParaRPr lang="es-MX"/>
          </a:p>
        </p:txBody>
      </p:sp>
      <p:sp>
        <p:nvSpPr>
          <p:cNvPr id="62468" name="Freeform 4"/>
          <p:cNvSpPr>
            <a:spLocks/>
          </p:cNvSpPr>
          <p:nvPr/>
        </p:nvSpPr>
        <p:spPr bwMode="invGray">
          <a:xfrm flipH="1">
            <a:off x="4732338" y="3068960"/>
            <a:ext cx="1900237" cy="1376362"/>
          </a:xfrm>
          <a:custGeom>
            <a:avLst/>
            <a:gdLst>
              <a:gd name="T0" fmla="*/ 0 w 735"/>
              <a:gd name="T1" fmla="*/ 0 h 532"/>
              <a:gd name="T2" fmla="*/ 382 w 735"/>
              <a:gd name="T3" fmla="*/ 202 h 532"/>
              <a:gd name="T4" fmla="*/ 577 w 735"/>
              <a:gd name="T5" fmla="*/ 202 h 532"/>
              <a:gd name="T6" fmla="*/ 637 w 735"/>
              <a:gd name="T7" fmla="*/ 249 h 532"/>
              <a:gd name="T8" fmla="*/ 639 w 735"/>
              <a:gd name="T9" fmla="*/ 402 h 532"/>
              <a:gd name="T10" fmla="*/ 598 w 735"/>
              <a:gd name="T11" fmla="*/ 400 h 532"/>
              <a:gd name="T12" fmla="*/ 669 w 735"/>
              <a:gd name="T13" fmla="*/ 532 h 532"/>
              <a:gd name="T14" fmla="*/ 735 w 735"/>
              <a:gd name="T15" fmla="*/ 402 h 532"/>
              <a:gd name="T16" fmla="*/ 696 w 735"/>
              <a:gd name="T17" fmla="*/ 402 h 532"/>
              <a:gd name="T18" fmla="*/ 694 w 735"/>
              <a:gd name="T19" fmla="*/ 226 h 532"/>
              <a:gd name="T20" fmla="*/ 616 w 735"/>
              <a:gd name="T21" fmla="*/ 150 h 532"/>
              <a:gd name="T22" fmla="*/ 335 w 735"/>
              <a:gd name="T23" fmla="*/ 149 h 532"/>
              <a:gd name="T24" fmla="*/ 69 w 735"/>
              <a:gd name="T25" fmla="*/ 0 h 532"/>
              <a:gd name="T26" fmla="*/ 0 w 735"/>
              <a:gd name="T27" fmla="*/ 0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5" h="532">
                <a:moveTo>
                  <a:pt x="0" y="0"/>
                </a:moveTo>
                <a:cubicBezTo>
                  <a:pt x="0" y="0"/>
                  <a:pt x="85" y="216"/>
                  <a:pt x="382" y="202"/>
                </a:cubicBezTo>
                <a:cubicBezTo>
                  <a:pt x="479" y="202"/>
                  <a:pt x="577" y="202"/>
                  <a:pt x="577" y="202"/>
                </a:cubicBezTo>
                <a:cubicBezTo>
                  <a:pt x="577" y="202"/>
                  <a:pt x="639" y="201"/>
                  <a:pt x="637" y="249"/>
                </a:cubicBezTo>
                <a:cubicBezTo>
                  <a:pt x="638" y="325"/>
                  <a:pt x="639" y="402"/>
                  <a:pt x="639" y="402"/>
                </a:cubicBezTo>
                <a:lnTo>
                  <a:pt x="598" y="400"/>
                </a:lnTo>
                <a:lnTo>
                  <a:pt x="669" y="532"/>
                </a:lnTo>
                <a:lnTo>
                  <a:pt x="735" y="402"/>
                </a:lnTo>
                <a:lnTo>
                  <a:pt x="696" y="402"/>
                </a:lnTo>
                <a:cubicBezTo>
                  <a:pt x="696" y="402"/>
                  <a:pt x="695" y="314"/>
                  <a:pt x="694" y="226"/>
                </a:cubicBezTo>
                <a:cubicBezTo>
                  <a:pt x="687" y="160"/>
                  <a:pt x="616" y="150"/>
                  <a:pt x="616" y="150"/>
                </a:cubicBezTo>
                <a:cubicBezTo>
                  <a:pt x="556" y="137"/>
                  <a:pt x="473" y="153"/>
                  <a:pt x="335" y="149"/>
                </a:cubicBezTo>
                <a:cubicBezTo>
                  <a:pt x="110" y="126"/>
                  <a:pt x="69" y="0"/>
                  <a:pt x="69" y="0"/>
                </a:cubicBezTo>
                <a:lnTo>
                  <a:pt x="0" y="0"/>
                </a:lnTo>
                <a:close/>
              </a:path>
            </a:pathLst>
          </a:custGeom>
          <a:gradFill rotWithShape="1">
            <a:gsLst>
              <a:gs pos="0">
                <a:schemeClr val="folHlink">
                  <a:alpha val="0"/>
                </a:schemeClr>
              </a:gs>
              <a:gs pos="100000">
                <a:schemeClr val="tx1">
                  <a:alpha val="60001"/>
                </a:schemeClr>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292929"/>
                  </a:outerShdw>
                </a:effectLst>
              </a14:hiddenEffects>
            </a:ext>
          </a:extLst>
        </p:spPr>
        <p:txBody>
          <a:bodyPr wrap="none" anchor="ctr"/>
          <a:lstStyle/>
          <a:p>
            <a:endParaRPr lang="es-MX"/>
          </a:p>
        </p:txBody>
      </p:sp>
      <p:grpSp>
        <p:nvGrpSpPr>
          <p:cNvPr id="62469" name="Group 5"/>
          <p:cNvGrpSpPr>
            <a:grpSpLocks/>
          </p:cNvGrpSpPr>
          <p:nvPr/>
        </p:nvGrpSpPr>
        <p:grpSpPr bwMode="auto">
          <a:xfrm>
            <a:off x="1062658" y="1722884"/>
            <a:ext cx="3269630" cy="1322387"/>
            <a:chOff x="4320" y="1152"/>
            <a:chExt cx="414" cy="402"/>
          </a:xfrm>
        </p:grpSpPr>
        <p:sp>
          <p:nvSpPr>
            <p:cNvPr id="62470" name="AutoShape 6"/>
            <p:cNvSpPr>
              <a:spLocks noChangeArrowheads="1"/>
            </p:cNvSpPr>
            <p:nvPr/>
          </p:nvSpPr>
          <p:spPr bwMode="gray">
            <a:xfrm>
              <a:off x="4320" y="1152"/>
              <a:ext cx="414" cy="402"/>
            </a:xfrm>
            <a:prstGeom prst="roundRect">
              <a:avLst>
                <a:gd name="adj" fmla="val 11921"/>
              </a:avLst>
            </a:prstGeom>
            <a:gradFill rotWithShape="1">
              <a:gsLst>
                <a:gs pos="0">
                  <a:schemeClr val="accent1"/>
                </a:gs>
                <a:gs pos="100000">
                  <a:schemeClr val="accent1">
                    <a:gamma/>
                    <a:shade val="69804"/>
                    <a:invGamma/>
                  </a:schemeClr>
                </a:gs>
              </a:gsLst>
              <a:lin ang="5400000" scaled="1"/>
            </a:gradFill>
            <a:ln w="25400">
              <a:solidFill>
                <a:srgbClr val="FFFFFF"/>
              </a:solidFill>
              <a:round/>
              <a:headEnd/>
              <a:tailEnd/>
            </a:ln>
            <a:effectLst>
              <a:outerShdw dist="53882" dir="2700000" algn="ctr" rotWithShape="0">
                <a:srgbClr val="000000">
                  <a:alpha val="50000"/>
                </a:srgbClr>
              </a:outerShdw>
            </a:effectLst>
          </p:spPr>
          <p:txBody>
            <a:bodyPr wrap="none" anchor="ctr"/>
            <a:lstStyle/>
            <a:p>
              <a:endParaRPr lang="es-MX"/>
            </a:p>
          </p:txBody>
        </p:sp>
        <p:sp>
          <p:nvSpPr>
            <p:cNvPr id="62471" name="Freeform 7"/>
            <p:cNvSpPr>
              <a:spLocks/>
            </p:cNvSpPr>
            <p:nvPr/>
          </p:nvSpPr>
          <p:spPr bwMode="gray">
            <a:xfrm>
              <a:off x="4346" y="1178"/>
              <a:ext cx="206" cy="201"/>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48627"/>
                    <a:invGamma/>
                  </a:schemeClr>
                </a:gs>
                <a:gs pos="50000">
                  <a:schemeClr val="accent1">
                    <a:alpha val="0"/>
                  </a:schemeClr>
                </a:gs>
                <a:gs pos="100000">
                  <a:schemeClr val="accent1">
                    <a:gamma/>
                    <a:tint val="48627"/>
                    <a:invGamma/>
                  </a:schemeClr>
                </a:gs>
              </a:gsLst>
              <a:lin ang="27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s-MX"/>
            </a:p>
          </p:txBody>
        </p:sp>
      </p:grpSp>
      <p:sp>
        <p:nvSpPr>
          <p:cNvPr id="62472" name="Rectangle 8"/>
          <p:cNvSpPr>
            <a:spLocks noChangeArrowheads="1"/>
          </p:cNvSpPr>
          <p:nvPr/>
        </p:nvSpPr>
        <p:spPr bwMode="gray">
          <a:xfrm>
            <a:off x="1504291" y="2088404"/>
            <a:ext cx="2238113" cy="461665"/>
          </a:xfrm>
          <a:prstGeom prst="rect">
            <a:avLst/>
          </a:prstGeom>
          <a:noFill/>
          <a:ln>
            <a:noFill/>
          </a:ln>
          <a:effectLst/>
          <a:extLst>
            <a:ext uri="{909E8E84-426E-40DD-AFC4-6F175D3DCCD1}">
              <a14:hiddenFill xmlns:a14="http://schemas.microsoft.com/office/drawing/2010/main">
                <a:gradFill rotWithShape="1">
                  <a:gsLst>
                    <a:gs pos="0">
                      <a:schemeClr val="accent1">
                        <a:gamma/>
                        <a:shade val="72549"/>
                        <a:invGamma/>
                      </a:schemeClr>
                    </a:gs>
                    <a:gs pos="100000">
                      <a:schemeClr val="accent1"/>
                    </a:gs>
                  </a:gsLst>
                  <a:lin ang="189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C0C0C0"/>
                  </a:outerShdw>
                </a:effectLst>
              </a14:hiddenEffects>
            </a:ext>
          </a:extLst>
        </p:spPr>
        <p:txBody>
          <a:bodyPr wrap="none">
            <a:spAutoFit/>
            <a:flatTx/>
          </a:bodyPr>
          <a:lstStyle/>
          <a:p>
            <a:pPr algn="ctr"/>
            <a:r>
              <a:rPr lang="en-US" sz="2400" dirty="0" err="1" smtClean="0">
                <a:solidFill>
                  <a:srgbClr val="FFFFFF"/>
                </a:solidFill>
              </a:rPr>
              <a:t>Hidroeléctrica</a:t>
            </a:r>
            <a:endParaRPr lang="en-US" sz="2400" dirty="0">
              <a:solidFill>
                <a:srgbClr val="FFFFFF"/>
              </a:solidFill>
            </a:endParaRPr>
          </a:p>
        </p:txBody>
      </p:sp>
      <p:grpSp>
        <p:nvGrpSpPr>
          <p:cNvPr id="62476" name="Group 12"/>
          <p:cNvGrpSpPr>
            <a:grpSpLocks/>
          </p:cNvGrpSpPr>
          <p:nvPr/>
        </p:nvGrpSpPr>
        <p:grpSpPr bwMode="auto">
          <a:xfrm>
            <a:off x="5148064" y="1722885"/>
            <a:ext cx="2808311" cy="1322387"/>
            <a:chOff x="4320" y="1152"/>
            <a:chExt cx="414" cy="402"/>
          </a:xfrm>
        </p:grpSpPr>
        <p:sp>
          <p:nvSpPr>
            <p:cNvPr id="62477" name="AutoShape 13"/>
            <p:cNvSpPr>
              <a:spLocks noChangeArrowheads="1"/>
            </p:cNvSpPr>
            <p:nvPr/>
          </p:nvSpPr>
          <p:spPr bwMode="gray">
            <a:xfrm>
              <a:off x="4320" y="1152"/>
              <a:ext cx="414" cy="402"/>
            </a:xfrm>
            <a:prstGeom prst="roundRect">
              <a:avLst>
                <a:gd name="adj" fmla="val 11921"/>
              </a:avLst>
            </a:prstGeom>
            <a:gradFill rotWithShape="1">
              <a:gsLst>
                <a:gs pos="0">
                  <a:schemeClr val="hlink"/>
                </a:gs>
                <a:gs pos="100000">
                  <a:schemeClr val="hlink">
                    <a:gamma/>
                    <a:shade val="69804"/>
                    <a:invGamma/>
                  </a:schemeClr>
                </a:gs>
              </a:gsLst>
              <a:lin ang="5400000" scaled="1"/>
            </a:gradFill>
            <a:ln w="25400">
              <a:solidFill>
                <a:srgbClr val="FFFFFF"/>
              </a:solidFill>
              <a:round/>
              <a:headEnd/>
              <a:tailEnd/>
            </a:ln>
            <a:effectLst>
              <a:outerShdw dist="53882" dir="2700000" algn="ctr" rotWithShape="0">
                <a:srgbClr val="000000">
                  <a:alpha val="50000"/>
                </a:srgbClr>
              </a:outerShdw>
            </a:effectLst>
          </p:spPr>
          <p:txBody>
            <a:bodyPr wrap="none" anchor="ctr"/>
            <a:lstStyle/>
            <a:p>
              <a:endParaRPr lang="es-MX"/>
            </a:p>
          </p:txBody>
        </p:sp>
        <p:sp>
          <p:nvSpPr>
            <p:cNvPr id="62478" name="Freeform 14"/>
            <p:cNvSpPr>
              <a:spLocks/>
            </p:cNvSpPr>
            <p:nvPr/>
          </p:nvSpPr>
          <p:spPr bwMode="gray">
            <a:xfrm>
              <a:off x="4346" y="1178"/>
              <a:ext cx="206" cy="201"/>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8627"/>
                    <a:invGamma/>
                  </a:schemeClr>
                </a:gs>
                <a:gs pos="50000">
                  <a:schemeClr val="hlink">
                    <a:alpha val="0"/>
                  </a:schemeClr>
                </a:gs>
                <a:gs pos="100000">
                  <a:schemeClr val="hlink">
                    <a:gamma/>
                    <a:tint val="48627"/>
                    <a:invGamma/>
                  </a:schemeClr>
                </a:gs>
              </a:gsLst>
              <a:lin ang="27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s-MX"/>
            </a:p>
          </p:txBody>
        </p:sp>
      </p:grpSp>
      <p:sp>
        <p:nvSpPr>
          <p:cNvPr id="62480" name="Rectangle 16"/>
          <p:cNvSpPr>
            <a:spLocks noChangeArrowheads="1"/>
          </p:cNvSpPr>
          <p:nvPr/>
        </p:nvSpPr>
        <p:spPr bwMode="gray">
          <a:xfrm>
            <a:off x="5548784" y="2060848"/>
            <a:ext cx="2167581" cy="461665"/>
          </a:xfrm>
          <a:prstGeom prst="rect">
            <a:avLst/>
          </a:prstGeom>
          <a:noFill/>
          <a:ln>
            <a:noFill/>
          </a:ln>
          <a:effectLst/>
          <a:extLst>
            <a:ext uri="{909E8E84-426E-40DD-AFC4-6F175D3DCCD1}">
              <a14:hiddenFill xmlns:a14="http://schemas.microsoft.com/office/drawing/2010/main">
                <a:gradFill rotWithShape="1">
                  <a:gsLst>
                    <a:gs pos="0">
                      <a:schemeClr val="accent1">
                        <a:gamma/>
                        <a:shade val="72549"/>
                        <a:invGamma/>
                      </a:schemeClr>
                    </a:gs>
                    <a:gs pos="100000">
                      <a:schemeClr val="accent1"/>
                    </a:gs>
                  </a:gsLst>
                  <a:lin ang="189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C0C0C0"/>
                  </a:outerShdw>
                </a:effectLst>
              </a14:hiddenEffects>
            </a:ext>
          </a:extLst>
        </p:spPr>
        <p:txBody>
          <a:bodyPr wrap="none">
            <a:spAutoFit/>
            <a:flatTx/>
          </a:bodyPr>
          <a:lstStyle/>
          <a:p>
            <a:pPr algn="ctr"/>
            <a:r>
              <a:rPr lang="en-US" sz="2400" dirty="0" err="1" smtClean="0">
                <a:solidFill>
                  <a:srgbClr val="FFFFFF"/>
                </a:solidFill>
              </a:rPr>
              <a:t>Construcción</a:t>
            </a:r>
            <a:endParaRPr lang="en-US" sz="2400" dirty="0">
              <a:solidFill>
                <a:srgbClr val="FFFFFF"/>
              </a:solidFill>
            </a:endParaRPr>
          </a:p>
        </p:txBody>
      </p:sp>
      <p:sp>
        <p:nvSpPr>
          <p:cNvPr id="62484" name="Rectangle 20"/>
          <p:cNvSpPr>
            <a:spLocks noGrp="1" noChangeArrowheads="1"/>
          </p:cNvSpPr>
          <p:nvPr>
            <p:ph type="title"/>
          </p:nvPr>
        </p:nvSpPr>
        <p:spPr/>
        <p:txBody>
          <a:bodyPr/>
          <a:lstStyle/>
          <a:p>
            <a:r>
              <a:rPr lang="en-US" dirty="0" smtClean="0"/>
              <a:t>Mercado meta</a:t>
            </a:r>
            <a:endParaRPr lang="en-US" dirty="0"/>
          </a:p>
        </p:txBody>
      </p:sp>
      <p:graphicFrame>
        <p:nvGraphicFramePr>
          <p:cNvPr id="2" name="1 Tabla"/>
          <p:cNvGraphicFramePr>
            <a:graphicFrameLocks noGrp="1"/>
          </p:cNvGraphicFramePr>
          <p:nvPr>
            <p:extLst>
              <p:ext uri="{D42A27DB-BD31-4B8C-83A1-F6EECF244321}">
                <p14:modId xmlns:p14="http://schemas.microsoft.com/office/powerpoint/2010/main" val="4278341271"/>
              </p:ext>
            </p:extLst>
          </p:nvPr>
        </p:nvGraphicFramePr>
        <p:xfrm>
          <a:off x="255539" y="4509120"/>
          <a:ext cx="8526463" cy="2133600"/>
        </p:xfrm>
        <a:graphic>
          <a:graphicData uri="http://schemas.openxmlformats.org/drawingml/2006/table">
            <a:tbl>
              <a:tblPr firstRow="1" firstCol="1" bandRow="1">
                <a:tableStyleId>{5C22544A-7EE6-4342-B048-85BDC9FD1C3A}</a:tableStyleId>
              </a:tblPr>
              <a:tblGrid>
                <a:gridCol w="2082162"/>
                <a:gridCol w="2279976"/>
                <a:gridCol w="2032709"/>
                <a:gridCol w="2131616"/>
              </a:tblGrid>
              <a:tr h="701673">
                <a:tc>
                  <a:txBody>
                    <a:bodyPr/>
                    <a:lstStyle/>
                    <a:p>
                      <a:pPr algn="ctr">
                        <a:lnSpc>
                          <a:spcPct val="200000"/>
                        </a:lnSpc>
                        <a:spcAft>
                          <a:spcPts val="0"/>
                        </a:spcAft>
                      </a:pPr>
                      <a:r>
                        <a:rPr lang="es-MX" sz="1400" dirty="0">
                          <a:effectLst/>
                        </a:rPr>
                        <a:t>Industria</a:t>
                      </a:r>
                      <a:endParaRPr lang="es-MX" sz="1400" dirty="0">
                        <a:effectLst/>
                        <a:latin typeface="Times New Roman"/>
                        <a:ea typeface="Cambria"/>
                      </a:endParaRPr>
                    </a:p>
                  </a:txBody>
                  <a:tcPr marL="68580" marR="68580" marT="0" marB="0"/>
                </a:tc>
                <a:tc>
                  <a:txBody>
                    <a:bodyPr/>
                    <a:lstStyle/>
                    <a:p>
                      <a:pPr algn="ctr">
                        <a:lnSpc>
                          <a:spcPct val="200000"/>
                        </a:lnSpc>
                        <a:spcAft>
                          <a:spcPts val="0"/>
                        </a:spcAft>
                      </a:pPr>
                      <a:r>
                        <a:rPr lang="es-MX" sz="1400" dirty="0">
                          <a:effectLst/>
                        </a:rPr>
                        <a:t>Inversión en USD</a:t>
                      </a:r>
                      <a:endParaRPr lang="es-MX" sz="1400" dirty="0">
                        <a:effectLst/>
                        <a:latin typeface="Times New Roman"/>
                        <a:ea typeface="Cambria"/>
                      </a:endParaRPr>
                    </a:p>
                  </a:txBody>
                  <a:tcPr marL="68580" marR="68580" marT="0" marB="0"/>
                </a:tc>
                <a:tc>
                  <a:txBody>
                    <a:bodyPr/>
                    <a:lstStyle/>
                    <a:p>
                      <a:pPr algn="ctr">
                        <a:lnSpc>
                          <a:spcPct val="200000"/>
                        </a:lnSpc>
                        <a:spcAft>
                          <a:spcPts val="0"/>
                        </a:spcAft>
                      </a:pPr>
                      <a:r>
                        <a:rPr lang="es-MX" sz="1400">
                          <a:effectLst/>
                        </a:rPr>
                        <a:t>% mercado meta</a:t>
                      </a:r>
                      <a:endParaRPr lang="es-MX" sz="1400">
                        <a:effectLst/>
                        <a:latin typeface="Times New Roman"/>
                        <a:ea typeface="Cambria"/>
                      </a:endParaRPr>
                    </a:p>
                  </a:txBody>
                  <a:tcPr marL="68580" marR="68580" marT="0" marB="0"/>
                </a:tc>
                <a:tc>
                  <a:txBody>
                    <a:bodyPr/>
                    <a:lstStyle/>
                    <a:p>
                      <a:pPr algn="ctr">
                        <a:lnSpc>
                          <a:spcPct val="200000"/>
                        </a:lnSpc>
                        <a:spcAft>
                          <a:spcPts val="0"/>
                        </a:spcAft>
                      </a:pPr>
                      <a:r>
                        <a:rPr lang="es-MX" sz="1400" dirty="0">
                          <a:effectLst/>
                        </a:rPr>
                        <a:t>Pronóstico mercado meta</a:t>
                      </a:r>
                      <a:endParaRPr lang="es-MX" sz="1400" dirty="0">
                        <a:effectLst/>
                        <a:latin typeface="Times New Roman"/>
                        <a:ea typeface="Cambria"/>
                      </a:endParaRPr>
                    </a:p>
                  </a:txBody>
                  <a:tcPr marL="68580" marR="68580" marT="0" marB="0"/>
                </a:tc>
              </a:tr>
              <a:tr h="321810">
                <a:tc>
                  <a:txBody>
                    <a:bodyPr/>
                    <a:lstStyle/>
                    <a:p>
                      <a:pPr algn="ctr">
                        <a:lnSpc>
                          <a:spcPct val="200000"/>
                        </a:lnSpc>
                        <a:spcAft>
                          <a:spcPts val="0"/>
                        </a:spcAft>
                      </a:pPr>
                      <a:r>
                        <a:rPr lang="es-MX" sz="1400">
                          <a:effectLst/>
                        </a:rPr>
                        <a:t>Hidroeléctrica</a:t>
                      </a:r>
                      <a:endParaRPr lang="es-MX" sz="1400">
                        <a:effectLst/>
                        <a:latin typeface="Times New Roman"/>
                        <a:ea typeface="Cambria"/>
                      </a:endParaRPr>
                    </a:p>
                  </a:txBody>
                  <a:tcPr marL="68580" marR="68580" marT="0" marB="0"/>
                </a:tc>
                <a:tc>
                  <a:txBody>
                    <a:bodyPr/>
                    <a:lstStyle/>
                    <a:p>
                      <a:pPr algn="ctr">
                        <a:lnSpc>
                          <a:spcPct val="200000"/>
                        </a:lnSpc>
                        <a:spcAft>
                          <a:spcPts val="0"/>
                        </a:spcAft>
                      </a:pPr>
                      <a:r>
                        <a:rPr lang="es-MX" sz="1400">
                          <a:effectLst/>
                        </a:rPr>
                        <a:t>$ 2.573.204</a:t>
                      </a:r>
                      <a:endParaRPr lang="es-MX" sz="1400">
                        <a:effectLst/>
                        <a:latin typeface="Times New Roman"/>
                        <a:ea typeface="Cambria"/>
                      </a:endParaRPr>
                    </a:p>
                  </a:txBody>
                  <a:tcPr marL="68580" marR="68580" marT="0" marB="0"/>
                </a:tc>
                <a:tc>
                  <a:txBody>
                    <a:bodyPr/>
                    <a:lstStyle/>
                    <a:p>
                      <a:pPr algn="ctr">
                        <a:lnSpc>
                          <a:spcPct val="200000"/>
                        </a:lnSpc>
                        <a:spcAft>
                          <a:spcPts val="0"/>
                        </a:spcAft>
                      </a:pPr>
                      <a:r>
                        <a:rPr lang="es-MX" sz="1400">
                          <a:effectLst/>
                        </a:rPr>
                        <a:t>50%</a:t>
                      </a:r>
                      <a:endParaRPr lang="es-MX" sz="1400">
                        <a:effectLst/>
                        <a:latin typeface="Times New Roman"/>
                        <a:ea typeface="Cambria"/>
                      </a:endParaRPr>
                    </a:p>
                  </a:txBody>
                  <a:tcPr marL="68580" marR="68580" marT="0" marB="0"/>
                </a:tc>
                <a:tc>
                  <a:txBody>
                    <a:bodyPr/>
                    <a:lstStyle/>
                    <a:p>
                      <a:pPr algn="ctr">
                        <a:lnSpc>
                          <a:spcPct val="200000"/>
                        </a:lnSpc>
                        <a:spcAft>
                          <a:spcPts val="0"/>
                        </a:spcAft>
                      </a:pPr>
                      <a:r>
                        <a:rPr lang="es-MX" sz="1400">
                          <a:effectLst/>
                        </a:rPr>
                        <a:t>$ 1.286.602</a:t>
                      </a:r>
                      <a:endParaRPr lang="es-MX" sz="1400">
                        <a:effectLst/>
                        <a:latin typeface="Times New Roman"/>
                        <a:ea typeface="Cambria"/>
                      </a:endParaRPr>
                    </a:p>
                  </a:txBody>
                  <a:tcPr marL="68580" marR="68580" marT="0" marB="0"/>
                </a:tc>
              </a:tr>
              <a:tr h="321810">
                <a:tc>
                  <a:txBody>
                    <a:bodyPr/>
                    <a:lstStyle/>
                    <a:p>
                      <a:pPr algn="ctr">
                        <a:lnSpc>
                          <a:spcPct val="200000"/>
                        </a:lnSpc>
                        <a:spcAft>
                          <a:spcPts val="0"/>
                        </a:spcAft>
                      </a:pPr>
                      <a:r>
                        <a:rPr lang="es-MX" sz="1400">
                          <a:effectLst/>
                        </a:rPr>
                        <a:t>Construcción</a:t>
                      </a:r>
                      <a:endParaRPr lang="es-MX" sz="1400">
                        <a:effectLst/>
                        <a:latin typeface="Times New Roman"/>
                        <a:ea typeface="Cambria"/>
                      </a:endParaRPr>
                    </a:p>
                  </a:txBody>
                  <a:tcPr marL="68580" marR="68580" marT="0" marB="0"/>
                </a:tc>
                <a:tc>
                  <a:txBody>
                    <a:bodyPr/>
                    <a:lstStyle/>
                    <a:p>
                      <a:pPr algn="ctr">
                        <a:lnSpc>
                          <a:spcPct val="200000"/>
                        </a:lnSpc>
                        <a:spcAft>
                          <a:spcPts val="0"/>
                        </a:spcAft>
                      </a:pPr>
                      <a:r>
                        <a:rPr lang="es-MX" sz="1400">
                          <a:effectLst/>
                        </a:rPr>
                        <a:t>$ 5.909.690</a:t>
                      </a:r>
                      <a:endParaRPr lang="es-MX" sz="1400">
                        <a:effectLst/>
                        <a:latin typeface="Times New Roman"/>
                        <a:ea typeface="Cambria"/>
                      </a:endParaRPr>
                    </a:p>
                  </a:txBody>
                  <a:tcPr marL="68580" marR="68580" marT="0" marB="0"/>
                </a:tc>
                <a:tc>
                  <a:txBody>
                    <a:bodyPr/>
                    <a:lstStyle/>
                    <a:p>
                      <a:pPr algn="ctr">
                        <a:lnSpc>
                          <a:spcPct val="200000"/>
                        </a:lnSpc>
                        <a:spcAft>
                          <a:spcPts val="0"/>
                        </a:spcAft>
                      </a:pPr>
                      <a:r>
                        <a:rPr lang="es-MX" sz="1400">
                          <a:effectLst/>
                        </a:rPr>
                        <a:t>50%</a:t>
                      </a:r>
                      <a:endParaRPr lang="es-MX" sz="1400">
                        <a:effectLst/>
                        <a:latin typeface="Times New Roman"/>
                        <a:ea typeface="Cambria"/>
                      </a:endParaRPr>
                    </a:p>
                  </a:txBody>
                  <a:tcPr marL="68580" marR="68580" marT="0" marB="0"/>
                </a:tc>
                <a:tc>
                  <a:txBody>
                    <a:bodyPr/>
                    <a:lstStyle/>
                    <a:p>
                      <a:pPr algn="ctr">
                        <a:lnSpc>
                          <a:spcPct val="200000"/>
                        </a:lnSpc>
                        <a:spcAft>
                          <a:spcPts val="0"/>
                        </a:spcAft>
                      </a:pPr>
                      <a:r>
                        <a:rPr lang="es-MX" sz="1400">
                          <a:effectLst/>
                        </a:rPr>
                        <a:t>$ 2.954.845</a:t>
                      </a:r>
                      <a:endParaRPr lang="es-MX" sz="1400">
                        <a:effectLst/>
                        <a:latin typeface="Times New Roman"/>
                        <a:ea typeface="Cambria"/>
                      </a:endParaRPr>
                    </a:p>
                  </a:txBody>
                  <a:tcPr marL="68580" marR="68580" marT="0" marB="0"/>
                </a:tc>
              </a:tr>
              <a:tr h="321810">
                <a:tc gridSpan="3">
                  <a:txBody>
                    <a:bodyPr/>
                    <a:lstStyle/>
                    <a:p>
                      <a:pPr algn="r">
                        <a:lnSpc>
                          <a:spcPct val="200000"/>
                        </a:lnSpc>
                        <a:spcAft>
                          <a:spcPts val="0"/>
                        </a:spcAft>
                      </a:pPr>
                      <a:r>
                        <a:rPr lang="es-MX" sz="1400">
                          <a:effectLst/>
                        </a:rPr>
                        <a:t>Total</a:t>
                      </a:r>
                      <a:endParaRPr lang="es-MX" sz="1400">
                        <a:effectLst/>
                        <a:latin typeface="Times New Roman"/>
                        <a:ea typeface="Cambria"/>
                      </a:endParaRPr>
                    </a:p>
                  </a:txBody>
                  <a:tcPr marL="68580" marR="68580" marT="0" marB="0"/>
                </a:tc>
                <a:tc hMerge="1">
                  <a:txBody>
                    <a:bodyPr/>
                    <a:lstStyle/>
                    <a:p>
                      <a:endParaRPr lang="es-MX"/>
                    </a:p>
                  </a:txBody>
                  <a:tcPr/>
                </a:tc>
                <a:tc hMerge="1">
                  <a:txBody>
                    <a:bodyPr/>
                    <a:lstStyle/>
                    <a:p>
                      <a:endParaRPr lang="es-MX"/>
                    </a:p>
                  </a:txBody>
                  <a:tcPr/>
                </a:tc>
                <a:tc>
                  <a:txBody>
                    <a:bodyPr/>
                    <a:lstStyle/>
                    <a:p>
                      <a:pPr algn="ctr">
                        <a:lnSpc>
                          <a:spcPct val="200000"/>
                        </a:lnSpc>
                        <a:spcAft>
                          <a:spcPts val="0"/>
                        </a:spcAft>
                      </a:pPr>
                      <a:r>
                        <a:rPr lang="es-MX" sz="1400" dirty="0">
                          <a:effectLst/>
                        </a:rPr>
                        <a:t>$ 4.241.447</a:t>
                      </a:r>
                      <a:endParaRPr lang="es-MX" sz="1400" dirty="0">
                        <a:effectLst/>
                        <a:latin typeface="Times New Roman"/>
                        <a:ea typeface="Cambria"/>
                      </a:endParaRPr>
                    </a:p>
                  </a:txBody>
                  <a:tcPr marL="68580" marR="68580" marT="0" marB="0"/>
                </a:tc>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Oval 2"/>
          <p:cNvSpPr>
            <a:spLocks noChangeArrowheads="1"/>
          </p:cNvSpPr>
          <p:nvPr/>
        </p:nvSpPr>
        <p:spPr bwMode="gray">
          <a:xfrm flipV="1">
            <a:off x="1143000" y="5380038"/>
            <a:ext cx="3306763" cy="487362"/>
          </a:xfrm>
          <a:prstGeom prst="ellipse">
            <a:avLst/>
          </a:prstGeom>
          <a:solidFill>
            <a:srgbClr val="000000">
              <a:alpha val="30000"/>
            </a:srgbClr>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MX"/>
          </a:p>
        </p:txBody>
      </p:sp>
      <p:sp>
        <p:nvSpPr>
          <p:cNvPr id="79895" name="Rectangle 23"/>
          <p:cNvSpPr>
            <a:spLocks noGrp="1" noChangeArrowheads="1"/>
          </p:cNvSpPr>
          <p:nvPr>
            <p:ph type="title"/>
          </p:nvPr>
        </p:nvSpPr>
        <p:spPr/>
        <p:txBody>
          <a:bodyPr/>
          <a:lstStyle/>
          <a:p>
            <a:pPr algn="ctr"/>
            <a:r>
              <a:rPr lang="en-US" dirty="0" err="1" smtClean="0"/>
              <a:t>PROPUESTA</a:t>
            </a:r>
            <a:r>
              <a:rPr lang="en-US" dirty="0" smtClean="0"/>
              <a:t> </a:t>
            </a:r>
            <a:r>
              <a:rPr lang="en-US" dirty="0" err="1" smtClean="0"/>
              <a:t>ESTRATÉGICA</a:t>
            </a:r>
            <a:r>
              <a:rPr lang="en-US" dirty="0" smtClean="0"/>
              <a:t> DE MARKETING</a:t>
            </a:r>
            <a:endParaRPr lang="en-US" dirty="0"/>
          </a:p>
        </p:txBody>
      </p:sp>
      <p:sp>
        <p:nvSpPr>
          <p:cNvPr id="12"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lgn="l">
              <a:tabLst>
                <a:tab pos="5491163" algn="l"/>
              </a:tabLst>
              <a:defRPr>
                <a:solidFill>
                  <a:schemeClr val="tx1"/>
                </a:solidFill>
                <a:latin typeface="Arial" pitchFamily="34" charset="0"/>
                <a:cs typeface="Arial" pitchFamily="34" charset="0"/>
              </a:defRPr>
            </a:lvl1pPr>
            <a:lvl2pPr algn="l">
              <a:tabLst>
                <a:tab pos="5491163" algn="l"/>
              </a:tabLst>
              <a:defRPr>
                <a:solidFill>
                  <a:schemeClr val="tx1"/>
                </a:solidFill>
                <a:latin typeface="Arial" pitchFamily="34" charset="0"/>
                <a:cs typeface="Arial" pitchFamily="34" charset="0"/>
              </a:defRPr>
            </a:lvl2pPr>
            <a:lvl3pPr algn="l">
              <a:tabLst>
                <a:tab pos="5491163" algn="l"/>
              </a:tabLst>
              <a:defRPr>
                <a:solidFill>
                  <a:schemeClr val="tx1"/>
                </a:solidFill>
                <a:latin typeface="Arial" pitchFamily="34" charset="0"/>
                <a:cs typeface="Arial" pitchFamily="34" charset="0"/>
              </a:defRPr>
            </a:lvl3pPr>
            <a:lvl4pPr algn="l">
              <a:tabLst>
                <a:tab pos="5491163" algn="l"/>
              </a:tabLst>
              <a:defRPr>
                <a:solidFill>
                  <a:schemeClr val="tx1"/>
                </a:solidFill>
                <a:latin typeface="Arial" pitchFamily="34" charset="0"/>
                <a:cs typeface="Arial" pitchFamily="34" charset="0"/>
              </a:defRPr>
            </a:lvl4pPr>
            <a:lvl5pPr algn="l">
              <a:tabLst>
                <a:tab pos="5491163" algn="l"/>
              </a:tabLst>
              <a:defRPr>
                <a:solidFill>
                  <a:schemeClr val="tx1"/>
                </a:solidFill>
                <a:latin typeface="Arial" pitchFamily="34" charset="0"/>
                <a:cs typeface="Arial" pitchFamily="34" charset="0"/>
              </a:defRPr>
            </a:lvl5pPr>
            <a:lvl6pPr fontAlgn="base">
              <a:spcBef>
                <a:spcPct val="0"/>
              </a:spcBef>
              <a:spcAft>
                <a:spcPct val="0"/>
              </a:spcAft>
              <a:tabLst>
                <a:tab pos="5491163" algn="l"/>
              </a:tabLst>
              <a:defRPr>
                <a:solidFill>
                  <a:schemeClr val="tx1"/>
                </a:solidFill>
                <a:latin typeface="Arial" pitchFamily="34" charset="0"/>
                <a:cs typeface="Arial" pitchFamily="34" charset="0"/>
              </a:defRPr>
            </a:lvl6pPr>
            <a:lvl7pPr fontAlgn="base">
              <a:spcBef>
                <a:spcPct val="0"/>
              </a:spcBef>
              <a:spcAft>
                <a:spcPct val="0"/>
              </a:spcAft>
              <a:tabLst>
                <a:tab pos="5491163" algn="l"/>
              </a:tabLst>
              <a:defRPr>
                <a:solidFill>
                  <a:schemeClr val="tx1"/>
                </a:solidFill>
                <a:latin typeface="Arial" pitchFamily="34" charset="0"/>
                <a:cs typeface="Arial" pitchFamily="34" charset="0"/>
              </a:defRPr>
            </a:lvl7pPr>
            <a:lvl8pPr fontAlgn="base">
              <a:spcBef>
                <a:spcPct val="0"/>
              </a:spcBef>
              <a:spcAft>
                <a:spcPct val="0"/>
              </a:spcAft>
              <a:tabLst>
                <a:tab pos="5491163" algn="l"/>
              </a:tabLst>
              <a:defRPr>
                <a:solidFill>
                  <a:schemeClr val="tx1"/>
                </a:solidFill>
                <a:latin typeface="Arial" pitchFamily="34" charset="0"/>
                <a:cs typeface="Arial" pitchFamily="34" charset="0"/>
              </a:defRPr>
            </a:lvl8pPr>
            <a:lvl9pPr fontAlgn="base">
              <a:spcBef>
                <a:spcPct val="0"/>
              </a:spcBef>
              <a:spcAft>
                <a:spcPct val="0"/>
              </a:spcAft>
              <a:tabLst>
                <a:tab pos="5491163" algn="l"/>
              </a:tabLs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5491163" algn="l"/>
              </a:tabLst>
            </a:pPr>
            <a:endParaRPr kumimoji="0" lang="es-MX" alt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13" name="Rectangle 14"/>
          <p:cNvSpPr>
            <a:spLocks noChangeArrowheads="1"/>
          </p:cNvSpPr>
          <p:nvPr/>
        </p:nvSpPr>
        <p:spPr bwMode="auto">
          <a:xfrm>
            <a:off x="0" y="4603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lgn="l">
              <a:tabLst>
                <a:tab pos="5491163" algn="l"/>
              </a:tabLst>
              <a:defRPr>
                <a:solidFill>
                  <a:schemeClr val="tx1"/>
                </a:solidFill>
                <a:latin typeface="Arial" pitchFamily="34" charset="0"/>
                <a:cs typeface="Arial" pitchFamily="34" charset="0"/>
              </a:defRPr>
            </a:lvl1pPr>
            <a:lvl2pPr algn="l">
              <a:tabLst>
                <a:tab pos="5491163" algn="l"/>
              </a:tabLst>
              <a:defRPr>
                <a:solidFill>
                  <a:schemeClr val="tx1"/>
                </a:solidFill>
                <a:latin typeface="Arial" pitchFamily="34" charset="0"/>
                <a:cs typeface="Arial" pitchFamily="34" charset="0"/>
              </a:defRPr>
            </a:lvl2pPr>
            <a:lvl3pPr algn="l">
              <a:tabLst>
                <a:tab pos="5491163" algn="l"/>
              </a:tabLst>
              <a:defRPr>
                <a:solidFill>
                  <a:schemeClr val="tx1"/>
                </a:solidFill>
                <a:latin typeface="Arial" pitchFamily="34" charset="0"/>
                <a:cs typeface="Arial" pitchFamily="34" charset="0"/>
              </a:defRPr>
            </a:lvl3pPr>
            <a:lvl4pPr algn="l">
              <a:tabLst>
                <a:tab pos="5491163" algn="l"/>
              </a:tabLst>
              <a:defRPr>
                <a:solidFill>
                  <a:schemeClr val="tx1"/>
                </a:solidFill>
                <a:latin typeface="Arial" pitchFamily="34" charset="0"/>
                <a:cs typeface="Arial" pitchFamily="34" charset="0"/>
              </a:defRPr>
            </a:lvl4pPr>
            <a:lvl5pPr algn="l">
              <a:tabLst>
                <a:tab pos="5491163" algn="l"/>
              </a:tabLst>
              <a:defRPr>
                <a:solidFill>
                  <a:schemeClr val="tx1"/>
                </a:solidFill>
                <a:latin typeface="Arial" pitchFamily="34" charset="0"/>
                <a:cs typeface="Arial" pitchFamily="34" charset="0"/>
              </a:defRPr>
            </a:lvl5pPr>
            <a:lvl6pPr fontAlgn="base">
              <a:spcBef>
                <a:spcPct val="0"/>
              </a:spcBef>
              <a:spcAft>
                <a:spcPct val="0"/>
              </a:spcAft>
              <a:tabLst>
                <a:tab pos="5491163" algn="l"/>
              </a:tabLst>
              <a:defRPr>
                <a:solidFill>
                  <a:schemeClr val="tx1"/>
                </a:solidFill>
                <a:latin typeface="Arial" pitchFamily="34" charset="0"/>
                <a:cs typeface="Arial" pitchFamily="34" charset="0"/>
              </a:defRPr>
            </a:lvl6pPr>
            <a:lvl7pPr fontAlgn="base">
              <a:spcBef>
                <a:spcPct val="0"/>
              </a:spcBef>
              <a:spcAft>
                <a:spcPct val="0"/>
              </a:spcAft>
              <a:tabLst>
                <a:tab pos="5491163" algn="l"/>
              </a:tabLst>
              <a:defRPr>
                <a:solidFill>
                  <a:schemeClr val="tx1"/>
                </a:solidFill>
                <a:latin typeface="Arial" pitchFamily="34" charset="0"/>
                <a:cs typeface="Arial" pitchFamily="34" charset="0"/>
              </a:defRPr>
            </a:lvl7pPr>
            <a:lvl8pPr fontAlgn="base">
              <a:spcBef>
                <a:spcPct val="0"/>
              </a:spcBef>
              <a:spcAft>
                <a:spcPct val="0"/>
              </a:spcAft>
              <a:tabLst>
                <a:tab pos="5491163" algn="l"/>
              </a:tabLst>
              <a:defRPr>
                <a:solidFill>
                  <a:schemeClr val="tx1"/>
                </a:solidFill>
                <a:latin typeface="Arial" pitchFamily="34" charset="0"/>
                <a:cs typeface="Arial" pitchFamily="34" charset="0"/>
              </a:defRPr>
            </a:lvl8pPr>
            <a:lvl9pPr fontAlgn="base">
              <a:spcBef>
                <a:spcPct val="0"/>
              </a:spcBef>
              <a:spcAft>
                <a:spcPct val="0"/>
              </a:spcAft>
              <a:tabLst>
                <a:tab pos="5491163" algn="l"/>
              </a:tabLs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5491163" algn="l"/>
              </a:tabLst>
            </a:pPr>
            <a:endParaRPr kumimoji="0" lang="es-MX" alt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5 CuadroTexto"/>
          <p:cNvSpPr txBox="1"/>
          <p:nvPr/>
        </p:nvSpPr>
        <p:spPr>
          <a:xfrm>
            <a:off x="205377" y="1700808"/>
            <a:ext cx="8424936" cy="5078313"/>
          </a:xfrm>
          <a:prstGeom prst="rect">
            <a:avLst/>
          </a:prstGeom>
          <a:noFill/>
        </p:spPr>
        <p:txBody>
          <a:bodyPr wrap="square" rtlCol="0">
            <a:spAutoFit/>
          </a:bodyPr>
          <a:lstStyle/>
          <a:p>
            <a:pPr algn="just"/>
            <a:r>
              <a:rPr lang="es-MX" dirty="0" smtClean="0"/>
              <a:t>FORMULACIÓN DE LA ESTRATEGIA.-  Definir Misión y Visión </a:t>
            </a:r>
          </a:p>
          <a:p>
            <a:pPr algn="just"/>
            <a:endParaRPr lang="es-MX" dirty="0"/>
          </a:p>
          <a:p>
            <a:pPr marL="342900" indent="-342900" algn="just">
              <a:buFont typeface="+mj-lt"/>
              <a:buAutoNum type="arabicPeriod"/>
            </a:pPr>
            <a:r>
              <a:rPr lang="es-MX" dirty="0" smtClean="0"/>
              <a:t>Contestar algunas preguntas para definir la Misión.</a:t>
            </a:r>
          </a:p>
          <a:p>
            <a:pPr marL="800100" lvl="1" indent="-342900" algn="just">
              <a:buFont typeface="Arial" panose="020B0604020202020204" pitchFamily="34" charset="0"/>
              <a:buChar char="•"/>
            </a:pPr>
            <a:r>
              <a:rPr lang="es-MX" dirty="0" smtClean="0"/>
              <a:t>¿Por qué existimos?</a:t>
            </a:r>
          </a:p>
          <a:p>
            <a:pPr marL="800100" lvl="1" indent="-342900" algn="just">
              <a:buFont typeface="Arial" panose="020B0604020202020204" pitchFamily="34" charset="0"/>
              <a:buChar char="•"/>
            </a:pPr>
            <a:r>
              <a:rPr lang="es-MX" dirty="0" smtClean="0"/>
              <a:t>¿En que sector debemos estar?</a:t>
            </a:r>
          </a:p>
          <a:p>
            <a:pPr marL="800100" lvl="1" indent="-342900" algn="just">
              <a:buFont typeface="Arial" panose="020B0604020202020204" pitchFamily="34" charset="0"/>
              <a:buChar char="•"/>
            </a:pPr>
            <a:r>
              <a:rPr lang="es-MX" dirty="0" smtClean="0"/>
              <a:t>¿Quién es nuestro usuario?</a:t>
            </a:r>
          </a:p>
          <a:p>
            <a:pPr marL="800100" lvl="1" indent="-342900" algn="just">
              <a:buFont typeface="Arial" panose="020B0604020202020204" pitchFamily="34" charset="0"/>
              <a:buChar char="•"/>
            </a:pPr>
            <a:r>
              <a:rPr lang="es-MX" dirty="0" smtClean="0"/>
              <a:t>¿En donde se encuentra nuestro usuario?</a:t>
            </a:r>
          </a:p>
          <a:p>
            <a:pPr marL="800100" lvl="1" indent="-342900" algn="just">
              <a:buFont typeface="Arial" panose="020B0604020202020204" pitchFamily="34" charset="0"/>
              <a:buChar char="•"/>
            </a:pPr>
            <a:r>
              <a:rPr lang="es-MX" dirty="0" smtClean="0"/>
              <a:t>¿Qué necesidades podemos satisfacer?</a:t>
            </a:r>
          </a:p>
          <a:p>
            <a:pPr marL="800100" lvl="1" indent="-342900" algn="just">
              <a:buFont typeface="Arial" panose="020B0604020202020204" pitchFamily="34" charset="0"/>
              <a:buChar char="•"/>
            </a:pPr>
            <a:r>
              <a:rPr lang="es-MX" dirty="0" smtClean="0"/>
              <a:t>¿Cómo vamos a satisfacer las necesidades?</a:t>
            </a:r>
          </a:p>
          <a:p>
            <a:pPr marL="800100" lvl="1" indent="-342900" algn="just">
              <a:buFont typeface="Arial" panose="020B0604020202020204" pitchFamily="34" charset="0"/>
              <a:buChar char="•"/>
            </a:pPr>
            <a:r>
              <a:rPr lang="es-MX" dirty="0" smtClean="0"/>
              <a:t>¿E que sector queremos estar?</a:t>
            </a:r>
          </a:p>
          <a:p>
            <a:pPr marL="800100" lvl="1" indent="-342900" algn="just">
              <a:buFont typeface="Arial" panose="020B0604020202020204" pitchFamily="34" charset="0"/>
              <a:buChar char="•"/>
            </a:pPr>
            <a:endParaRPr lang="es-MX" dirty="0" smtClean="0"/>
          </a:p>
          <a:p>
            <a:pPr algn="just"/>
            <a:endParaRPr lang="es-MX" dirty="0" smtClean="0"/>
          </a:p>
          <a:p>
            <a:pPr algn="just"/>
            <a:r>
              <a:rPr lang="es-MX" dirty="0" smtClean="0"/>
              <a:t>MISIÓN.- </a:t>
            </a:r>
          </a:p>
          <a:p>
            <a:pPr algn="just"/>
            <a:endParaRPr lang="es-MX" dirty="0"/>
          </a:p>
          <a:p>
            <a:pPr algn="just"/>
            <a:r>
              <a:rPr lang="es-MX" dirty="0"/>
              <a:t>Satisfacer las necesidades de nuestros clientes en las industrias energéticas y construcción en todas las etapas de nuestros proyectos, desempeñándonos con los más altos estándares de calidad y cumpliendo a cabalidad con cada uno de nuestros compromisos y plazos fijados. </a:t>
            </a:r>
          </a:p>
        </p:txBody>
      </p:sp>
    </p:spTree>
    <p:extLst>
      <p:ext uri="{BB962C8B-B14F-4D97-AF65-F5344CB8AC3E}">
        <p14:creationId xmlns:p14="http://schemas.microsoft.com/office/powerpoint/2010/main" val="128920127"/>
      </p:ext>
    </p:extLst>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Oval 2"/>
          <p:cNvSpPr>
            <a:spLocks noChangeArrowheads="1"/>
          </p:cNvSpPr>
          <p:nvPr/>
        </p:nvSpPr>
        <p:spPr bwMode="gray">
          <a:xfrm flipV="1">
            <a:off x="1143000" y="5380038"/>
            <a:ext cx="3306763" cy="487362"/>
          </a:xfrm>
          <a:prstGeom prst="ellipse">
            <a:avLst/>
          </a:prstGeom>
          <a:solidFill>
            <a:srgbClr val="000000">
              <a:alpha val="30000"/>
            </a:srgbClr>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MX"/>
          </a:p>
        </p:txBody>
      </p:sp>
      <p:sp>
        <p:nvSpPr>
          <p:cNvPr id="79895" name="Rectangle 23"/>
          <p:cNvSpPr>
            <a:spLocks noGrp="1" noChangeArrowheads="1"/>
          </p:cNvSpPr>
          <p:nvPr>
            <p:ph type="title"/>
          </p:nvPr>
        </p:nvSpPr>
        <p:spPr/>
        <p:txBody>
          <a:bodyPr/>
          <a:lstStyle/>
          <a:p>
            <a:pPr algn="ctr"/>
            <a:r>
              <a:rPr lang="en-US" dirty="0" err="1" smtClean="0"/>
              <a:t>PROPUESTA</a:t>
            </a:r>
            <a:r>
              <a:rPr lang="en-US" dirty="0" smtClean="0"/>
              <a:t> </a:t>
            </a:r>
            <a:r>
              <a:rPr lang="en-US" dirty="0" err="1" smtClean="0"/>
              <a:t>ESTRATÉGICA</a:t>
            </a:r>
            <a:r>
              <a:rPr lang="en-US" dirty="0" smtClean="0"/>
              <a:t> DE MARKETING</a:t>
            </a:r>
            <a:endParaRPr lang="en-US" dirty="0"/>
          </a:p>
        </p:txBody>
      </p:sp>
      <p:sp>
        <p:nvSpPr>
          <p:cNvPr id="12"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lgn="l">
              <a:tabLst>
                <a:tab pos="5491163" algn="l"/>
              </a:tabLst>
              <a:defRPr>
                <a:solidFill>
                  <a:schemeClr val="tx1"/>
                </a:solidFill>
                <a:latin typeface="Arial" pitchFamily="34" charset="0"/>
                <a:cs typeface="Arial" pitchFamily="34" charset="0"/>
              </a:defRPr>
            </a:lvl1pPr>
            <a:lvl2pPr algn="l">
              <a:tabLst>
                <a:tab pos="5491163" algn="l"/>
              </a:tabLst>
              <a:defRPr>
                <a:solidFill>
                  <a:schemeClr val="tx1"/>
                </a:solidFill>
                <a:latin typeface="Arial" pitchFamily="34" charset="0"/>
                <a:cs typeface="Arial" pitchFamily="34" charset="0"/>
              </a:defRPr>
            </a:lvl2pPr>
            <a:lvl3pPr algn="l">
              <a:tabLst>
                <a:tab pos="5491163" algn="l"/>
              </a:tabLst>
              <a:defRPr>
                <a:solidFill>
                  <a:schemeClr val="tx1"/>
                </a:solidFill>
                <a:latin typeface="Arial" pitchFamily="34" charset="0"/>
                <a:cs typeface="Arial" pitchFamily="34" charset="0"/>
              </a:defRPr>
            </a:lvl3pPr>
            <a:lvl4pPr algn="l">
              <a:tabLst>
                <a:tab pos="5491163" algn="l"/>
              </a:tabLst>
              <a:defRPr>
                <a:solidFill>
                  <a:schemeClr val="tx1"/>
                </a:solidFill>
                <a:latin typeface="Arial" pitchFamily="34" charset="0"/>
                <a:cs typeface="Arial" pitchFamily="34" charset="0"/>
              </a:defRPr>
            </a:lvl4pPr>
            <a:lvl5pPr algn="l">
              <a:tabLst>
                <a:tab pos="5491163" algn="l"/>
              </a:tabLst>
              <a:defRPr>
                <a:solidFill>
                  <a:schemeClr val="tx1"/>
                </a:solidFill>
                <a:latin typeface="Arial" pitchFamily="34" charset="0"/>
                <a:cs typeface="Arial" pitchFamily="34" charset="0"/>
              </a:defRPr>
            </a:lvl5pPr>
            <a:lvl6pPr fontAlgn="base">
              <a:spcBef>
                <a:spcPct val="0"/>
              </a:spcBef>
              <a:spcAft>
                <a:spcPct val="0"/>
              </a:spcAft>
              <a:tabLst>
                <a:tab pos="5491163" algn="l"/>
              </a:tabLst>
              <a:defRPr>
                <a:solidFill>
                  <a:schemeClr val="tx1"/>
                </a:solidFill>
                <a:latin typeface="Arial" pitchFamily="34" charset="0"/>
                <a:cs typeface="Arial" pitchFamily="34" charset="0"/>
              </a:defRPr>
            </a:lvl6pPr>
            <a:lvl7pPr fontAlgn="base">
              <a:spcBef>
                <a:spcPct val="0"/>
              </a:spcBef>
              <a:spcAft>
                <a:spcPct val="0"/>
              </a:spcAft>
              <a:tabLst>
                <a:tab pos="5491163" algn="l"/>
              </a:tabLst>
              <a:defRPr>
                <a:solidFill>
                  <a:schemeClr val="tx1"/>
                </a:solidFill>
                <a:latin typeface="Arial" pitchFamily="34" charset="0"/>
                <a:cs typeface="Arial" pitchFamily="34" charset="0"/>
              </a:defRPr>
            </a:lvl7pPr>
            <a:lvl8pPr fontAlgn="base">
              <a:spcBef>
                <a:spcPct val="0"/>
              </a:spcBef>
              <a:spcAft>
                <a:spcPct val="0"/>
              </a:spcAft>
              <a:tabLst>
                <a:tab pos="5491163" algn="l"/>
              </a:tabLst>
              <a:defRPr>
                <a:solidFill>
                  <a:schemeClr val="tx1"/>
                </a:solidFill>
                <a:latin typeface="Arial" pitchFamily="34" charset="0"/>
                <a:cs typeface="Arial" pitchFamily="34" charset="0"/>
              </a:defRPr>
            </a:lvl8pPr>
            <a:lvl9pPr fontAlgn="base">
              <a:spcBef>
                <a:spcPct val="0"/>
              </a:spcBef>
              <a:spcAft>
                <a:spcPct val="0"/>
              </a:spcAft>
              <a:tabLst>
                <a:tab pos="5491163" algn="l"/>
              </a:tabLs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5491163" algn="l"/>
              </a:tabLst>
            </a:pPr>
            <a:endParaRPr kumimoji="0" lang="es-MX" alt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13" name="Rectangle 14"/>
          <p:cNvSpPr>
            <a:spLocks noChangeArrowheads="1"/>
          </p:cNvSpPr>
          <p:nvPr/>
        </p:nvSpPr>
        <p:spPr bwMode="auto">
          <a:xfrm>
            <a:off x="0" y="4603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lgn="l">
              <a:tabLst>
                <a:tab pos="5491163" algn="l"/>
              </a:tabLst>
              <a:defRPr>
                <a:solidFill>
                  <a:schemeClr val="tx1"/>
                </a:solidFill>
                <a:latin typeface="Arial" pitchFamily="34" charset="0"/>
                <a:cs typeface="Arial" pitchFamily="34" charset="0"/>
              </a:defRPr>
            </a:lvl1pPr>
            <a:lvl2pPr algn="l">
              <a:tabLst>
                <a:tab pos="5491163" algn="l"/>
              </a:tabLst>
              <a:defRPr>
                <a:solidFill>
                  <a:schemeClr val="tx1"/>
                </a:solidFill>
                <a:latin typeface="Arial" pitchFamily="34" charset="0"/>
                <a:cs typeface="Arial" pitchFamily="34" charset="0"/>
              </a:defRPr>
            </a:lvl2pPr>
            <a:lvl3pPr algn="l">
              <a:tabLst>
                <a:tab pos="5491163" algn="l"/>
              </a:tabLst>
              <a:defRPr>
                <a:solidFill>
                  <a:schemeClr val="tx1"/>
                </a:solidFill>
                <a:latin typeface="Arial" pitchFamily="34" charset="0"/>
                <a:cs typeface="Arial" pitchFamily="34" charset="0"/>
              </a:defRPr>
            </a:lvl3pPr>
            <a:lvl4pPr algn="l">
              <a:tabLst>
                <a:tab pos="5491163" algn="l"/>
              </a:tabLst>
              <a:defRPr>
                <a:solidFill>
                  <a:schemeClr val="tx1"/>
                </a:solidFill>
                <a:latin typeface="Arial" pitchFamily="34" charset="0"/>
                <a:cs typeface="Arial" pitchFamily="34" charset="0"/>
              </a:defRPr>
            </a:lvl4pPr>
            <a:lvl5pPr algn="l">
              <a:tabLst>
                <a:tab pos="5491163" algn="l"/>
              </a:tabLst>
              <a:defRPr>
                <a:solidFill>
                  <a:schemeClr val="tx1"/>
                </a:solidFill>
                <a:latin typeface="Arial" pitchFamily="34" charset="0"/>
                <a:cs typeface="Arial" pitchFamily="34" charset="0"/>
              </a:defRPr>
            </a:lvl5pPr>
            <a:lvl6pPr fontAlgn="base">
              <a:spcBef>
                <a:spcPct val="0"/>
              </a:spcBef>
              <a:spcAft>
                <a:spcPct val="0"/>
              </a:spcAft>
              <a:tabLst>
                <a:tab pos="5491163" algn="l"/>
              </a:tabLst>
              <a:defRPr>
                <a:solidFill>
                  <a:schemeClr val="tx1"/>
                </a:solidFill>
                <a:latin typeface="Arial" pitchFamily="34" charset="0"/>
                <a:cs typeface="Arial" pitchFamily="34" charset="0"/>
              </a:defRPr>
            </a:lvl6pPr>
            <a:lvl7pPr fontAlgn="base">
              <a:spcBef>
                <a:spcPct val="0"/>
              </a:spcBef>
              <a:spcAft>
                <a:spcPct val="0"/>
              </a:spcAft>
              <a:tabLst>
                <a:tab pos="5491163" algn="l"/>
              </a:tabLst>
              <a:defRPr>
                <a:solidFill>
                  <a:schemeClr val="tx1"/>
                </a:solidFill>
                <a:latin typeface="Arial" pitchFamily="34" charset="0"/>
                <a:cs typeface="Arial" pitchFamily="34" charset="0"/>
              </a:defRPr>
            </a:lvl7pPr>
            <a:lvl8pPr fontAlgn="base">
              <a:spcBef>
                <a:spcPct val="0"/>
              </a:spcBef>
              <a:spcAft>
                <a:spcPct val="0"/>
              </a:spcAft>
              <a:tabLst>
                <a:tab pos="5491163" algn="l"/>
              </a:tabLst>
              <a:defRPr>
                <a:solidFill>
                  <a:schemeClr val="tx1"/>
                </a:solidFill>
                <a:latin typeface="Arial" pitchFamily="34" charset="0"/>
                <a:cs typeface="Arial" pitchFamily="34" charset="0"/>
              </a:defRPr>
            </a:lvl8pPr>
            <a:lvl9pPr fontAlgn="base">
              <a:spcBef>
                <a:spcPct val="0"/>
              </a:spcBef>
              <a:spcAft>
                <a:spcPct val="0"/>
              </a:spcAft>
              <a:tabLst>
                <a:tab pos="5491163" algn="l"/>
              </a:tabLs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5491163" algn="l"/>
              </a:tabLst>
            </a:pPr>
            <a:endParaRPr kumimoji="0" lang="es-MX" alt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5 CuadroTexto"/>
          <p:cNvSpPr txBox="1"/>
          <p:nvPr/>
        </p:nvSpPr>
        <p:spPr>
          <a:xfrm>
            <a:off x="205377" y="1700808"/>
            <a:ext cx="8424936" cy="3970318"/>
          </a:xfrm>
          <a:prstGeom prst="rect">
            <a:avLst/>
          </a:prstGeom>
          <a:noFill/>
        </p:spPr>
        <p:txBody>
          <a:bodyPr wrap="square" rtlCol="0">
            <a:spAutoFit/>
          </a:bodyPr>
          <a:lstStyle/>
          <a:p>
            <a:pPr algn="just"/>
            <a:endParaRPr lang="es-MX" dirty="0"/>
          </a:p>
          <a:p>
            <a:pPr marL="342900" indent="-342900" algn="just">
              <a:buFont typeface="+mj-lt"/>
              <a:buAutoNum type="arabicPeriod" startAt="2"/>
            </a:pPr>
            <a:r>
              <a:rPr lang="es-MX" dirty="0" smtClean="0"/>
              <a:t>Contestar algunas preguntas par definir la Visión.</a:t>
            </a:r>
          </a:p>
          <a:p>
            <a:pPr marL="800100" lvl="1" indent="-342900" algn="just">
              <a:buFont typeface="Arial" panose="020B0604020202020204" pitchFamily="34" charset="0"/>
              <a:buChar char="•"/>
            </a:pPr>
            <a:r>
              <a:rPr lang="es-MX" dirty="0" smtClean="0"/>
              <a:t>¿Qué se trata de conseguir?</a:t>
            </a:r>
          </a:p>
          <a:p>
            <a:pPr marL="800100" lvl="1" indent="-342900" algn="just">
              <a:buFont typeface="Arial" panose="020B0604020202020204" pitchFamily="34" charset="0"/>
              <a:buChar char="•"/>
            </a:pPr>
            <a:r>
              <a:rPr lang="es-MX" dirty="0" smtClean="0"/>
              <a:t>¿Cuáles son los valores de la empresa?</a:t>
            </a:r>
          </a:p>
          <a:p>
            <a:pPr marL="800100" lvl="1" indent="-342900" algn="just">
              <a:buFont typeface="Arial" panose="020B0604020202020204" pitchFamily="34" charset="0"/>
              <a:buChar char="•"/>
            </a:pPr>
            <a:r>
              <a:rPr lang="es-MX" dirty="0" smtClean="0"/>
              <a:t>¿Cómo se enfrentará el cambio?</a:t>
            </a:r>
          </a:p>
          <a:p>
            <a:pPr marL="800100" lvl="1" indent="-342900" algn="just">
              <a:buFont typeface="Arial" panose="020B0604020202020204" pitchFamily="34" charset="0"/>
              <a:buChar char="•"/>
            </a:pPr>
            <a:r>
              <a:rPr lang="es-MX" dirty="0" smtClean="0"/>
              <a:t>¿Cómo se conseguirá ser competitivos?</a:t>
            </a:r>
          </a:p>
          <a:p>
            <a:pPr marL="800100" lvl="1" indent="-342900" algn="just">
              <a:buFont typeface="Arial" panose="020B0604020202020204" pitchFamily="34" charset="0"/>
              <a:buChar char="•"/>
            </a:pPr>
            <a:endParaRPr lang="es-MX" dirty="0"/>
          </a:p>
          <a:p>
            <a:pPr marL="800100" lvl="1" indent="-342900" algn="just">
              <a:buFont typeface="Arial" panose="020B0604020202020204" pitchFamily="34" charset="0"/>
              <a:buChar char="•"/>
            </a:pPr>
            <a:endParaRPr lang="es-MX" dirty="0" smtClean="0"/>
          </a:p>
          <a:p>
            <a:pPr algn="just"/>
            <a:endParaRPr lang="es-MX" dirty="0" smtClean="0"/>
          </a:p>
          <a:p>
            <a:pPr algn="just"/>
            <a:r>
              <a:rPr lang="es-MX" dirty="0" smtClean="0"/>
              <a:t>VISIÓN.- </a:t>
            </a:r>
          </a:p>
          <a:p>
            <a:pPr algn="just"/>
            <a:endParaRPr lang="es-MX" dirty="0"/>
          </a:p>
          <a:p>
            <a:pPr algn="just"/>
            <a:r>
              <a:rPr lang="es-MX" dirty="0"/>
              <a:t>Ser reconocidos como una de las empresas metalmecánicas líderes del país; a través de la generación de proyectos, negocios y soluciones integrales para nuestros clientes. </a:t>
            </a:r>
          </a:p>
        </p:txBody>
      </p:sp>
    </p:spTree>
    <p:extLst>
      <p:ext uri="{BB962C8B-B14F-4D97-AF65-F5344CB8AC3E}">
        <p14:creationId xmlns:p14="http://schemas.microsoft.com/office/powerpoint/2010/main" val="3538333708"/>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Oval 2"/>
          <p:cNvSpPr>
            <a:spLocks noChangeArrowheads="1"/>
          </p:cNvSpPr>
          <p:nvPr/>
        </p:nvSpPr>
        <p:spPr bwMode="gray">
          <a:xfrm flipV="1">
            <a:off x="1143000" y="5380038"/>
            <a:ext cx="3306763" cy="487362"/>
          </a:xfrm>
          <a:prstGeom prst="ellipse">
            <a:avLst/>
          </a:prstGeom>
          <a:solidFill>
            <a:srgbClr val="000000">
              <a:alpha val="30000"/>
            </a:srgbClr>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MX"/>
          </a:p>
        </p:txBody>
      </p:sp>
      <p:sp>
        <p:nvSpPr>
          <p:cNvPr id="79875" name="Oval 3"/>
          <p:cNvSpPr>
            <a:spLocks noChangeArrowheads="1"/>
          </p:cNvSpPr>
          <p:nvPr/>
        </p:nvSpPr>
        <p:spPr bwMode="gray">
          <a:xfrm flipV="1">
            <a:off x="5076825" y="5353050"/>
            <a:ext cx="3305175" cy="485775"/>
          </a:xfrm>
          <a:prstGeom prst="ellipse">
            <a:avLst/>
          </a:prstGeom>
          <a:solidFill>
            <a:srgbClr val="000000">
              <a:alpha val="30000"/>
            </a:srgbClr>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MX"/>
          </a:p>
        </p:txBody>
      </p:sp>
      <p:sp>
        <p:nvSpPr>
          <p:cNvPr id="79895" name="Rectangle 23"/>
          <p:cNvSpPr>
            <a:spLocks noGrp="1" noChangeArrowheads="1"/>
          </p:cNvSpPr>
          <p:nvPr>
            <p:ph type="title"/>
          </p:nvPr>
        </p:nvSpPr>
        <p:spPr>
          <a:xfrm>
            <a:off x="179512" y="52085"/>
            <a:ext cx="7848600" cy="1066800"/>
          </a:xfrm>
        </p:spPr>
        <p:txBody>
          <a:bodyPr/>
          <a:lstStyle/>
          <a:p>
            <a:r>
              <a:rPr lang="en-US" sz="3000" dirty="0" err="1" smtClean="0"/>
              <a:t>OBJETIVOS</a:t>
            </a:r>
            <a:r>
              <a:rPr lang="en-US" sz="3000" dirty="0" smtClean="0"/>
              <a:t> </a:t>
            </a:r>
            <a:r>
              <a:rPr lang="en-US" sz="3000" dirty="0" err="1" smtClean="0"/>
              <a:t>ESTRATÉGICOS</a:t>
            </a:r>
            <a:r>
              <a:rPr lang="en-US" sz="3000" dirty="0" smtClean="0"/>
              <a:t>                         (</a:t>
            </a:r>
            <a:r>
              <a:rPr lang="en-US" sz="3000" dirty="0" err="1" smtClean="0"/>
              <a:t>por</a:t>
            </a:r>
            <a:r>
              <a:rPr lang="en-US" sz="3000" dirty="0" smtClean="0"/>
              <a:t> </a:t>
            </a:r>
            <a:r>
              <a:rPr lang="en-US" sz="3000" dirty="0" err="1" smtClean="0"/>
              <a:t>perspectiva</a:t>
            </a:r>
            <a:r>
              <a:rPr lang="en-US" sz="3000" dirty="0" smtClean="0"/>
              <a:t>)</a:t>
            </a:r>
            <a:endParaRPr lang="en-US" sz="3000" dirty="0"/>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578" r="17194"/>
          <a:stretch/>
        </p:blipFill>
        <p:spPr bwMode="auto">
          <a:xfrm>
            <a:off x="107504" y="161255"/>
            <a:ext cx="9156744" cy="669674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28844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66985" y="0"/>
            <a:ext cx="8592251" cy="1066800"/>
          </a:xfrm>
        </p:spPr>
        <p:txBody>
          <a:bodyPr/>
          <a:lstStyle/>
          <a:p>
            <a:r>
              <a:rPr lang="en-US" sz="3200" dirty="0" err="1" smtClean="0"/>
              <a:t>OBJETIVOS</a:t>
            </a:r>
            <a:r>
              <a:rPr lang="en-US" sz="3200" dirty="0" smtClean="0"/>
              <a:t> </a:t>
            </a:r>
            <a:r>
              <a:rPr lang="en-US" sz="3200" dirty="0" err="1" smtClean="0"/>
              <a:t>EN</a:t>
            </a:r>
            <a:r>
              <a:rPr lang="en-US" sz="3200" dirty="0" smtClean="0"/>
              <a:t> EL </a:t>
            </a:r>
            <a:r>
              <a:rPr lang="en-US" sz="3200" dirty="0" err="1" smtClean="0"/>
              <a:t>CICLO</a:t>
            </a:r>
            <a:r>
              <a:rPr lang="en-US" sz="3200" dirty="0" smtClean="0"/>
              <a:t> DEL PROYECTO</a:t>
            </a:r>
            <a:endParaRPr lang="en-US" sz="3200" dirty="0"/>
          </a:p>
        </p:txBody>
      </p:sp>
      <p:sp>
        <p:nvSpPr>
          <p:cNvPr id="41994" name="Oval 10"/>
          <p:cNvSpPr>
            <a:spLocks noChangeArrowheads="1"/>
          </p:cNvSpPr>
          <p:nvPr/>
        </p:nvSpPr>
        <p:spPr bwMode="ltGray">
          <a:xfrm>
            <a:off x="6228184" y="1536750"/>
            <a:ext cx="2901950" cy="2900362"/>
          </a:xfrm>
          <a:prstGeom prst="ellipse">
            <a:avLst/>
          </a:prstGeom>
          <a:gradFill rotWithShape="1">
            <a:gsLst>
              <a:gs pos="0">
                <a:schemeClr val="accent1">
                  <a:gamma/>
                  <a:shade val="31765"/>
                  <a:invGamma/>
                </a:schemeClr>
              </a:gs>
              <a:gs pos="50000">
                <a:schemeClr val="accent1">
                  <a:alpha val="80000"/>
                </a:schemeClr>
              </a:gs>
              <a:gs pos="100000">
                <a:schemeClr val="accent1">
                  <a:gamma/>
                  <a:shade val="31765"/>
                  <a:invGamma/>
                </a:schemeClr>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pic>
        <p:nvPicPr>
          <p:cNvPr id="41995" name="Picture 11" descr="Picture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gray">
          <a:xfrm>
            <a:off x="6344351" y="1639359"/>
            <a:ext cx="2676525" cy="14097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8 Grupo"/>
          <p:cNvGrpSpPr/>
          <p:nvPr/>
        </p:nvGrpSpPr>
        <p:grpSpPr>
          <a:xfrm>
            <a:off x="3232819" y="1268760"/>
            <a:ext cx="2425700" cy="2392362"/>
            <a:chOff x="5564174" y="4565768"/>
            <a:chExt cx="2425700" cy="2392362"/>
          </a:xfrm>
        </p:grpSpPr>
        <p:sp>
          <p:nvSpPr>
            <p:cNvPr id="41991" name="Oval 7"/>
            <p:cNvSpPr>
              <a:spLocks noChangeArrowheads="1"/>
            </p:cNvSpPr>
            <p:nvPr/>
          </p:nvSpPr>
          <p:spPr bwMode="ltGray">
            <a:xfrm>
              <a:off x="5684030" y="4565768"/>
              <a:ext cx="2185988" cy="2185988"/>
            </a:xfrm>
            <a:prstGeom prst="ellipse">
              <a:avLst/>
            </a:prstGeom>
            <a:gradFill rotWithShape="1">
              <a:gsLst>
                <a:gs pos="0">
                  <a:schemeClr val="hlink">
                    <a:gamma/>
                    <a:shade val="31765"/>
                    <a:invGamma/>
                    <a:alpha val="71001"/>
                  </a:schemeClr>
                </a:gs>
                <a:gs pos="50000">
                  <a:schemeClr val="hlink">
                    <a:alpha val="80000"/>
                  </a:schemeClr>
                </a:gs>
                <a:gs pos="100000">
                  <a:schemeClr val="hlink">
                    <a:gamma/>
                    <a:shade val="31765"/>
                    <a:invGamma/>
                    <a:alpha val="71001"/>
                  </a:schemeClr>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45791" dir="3378596" algn="ctr" rotWithShape="0">
                      <a:schemeClr val="bg2"/>
                    </a:outerShdw>
                  </a:effectLst>
                </a14:hiddenEffects>
              </a:ext>
            </a:extLst>
          </p:spPr>
          <p:txBody>
            <a:bodyPr wrap="none" anchor="ctr"/>
            <a:lstStyle/>
            <a:p>
              <a:endParaRPr lang="es-MX"/>
            </a:p>
          </p:txBody>
        </p:sp>
        <p:grpSp>
          <p:nvGrpSpPr>
            <p:cNvPr id="8" name="7 Grupo"/>
            <p:cNvGrpSpPr/>
            <p:nvPr/>
          </p:nvGrpSpPr>
          <p:grpSpPr>
            <a:xfrm>
              <a:off x="5564174" y="4565768"/>
              <a:ext cx="2425700" cy="2392362"/>
              <a:chOff x="3276600" y="4046538"/>
              <a:chExt cx="2425700" cy="2392362"/>
            </a:xfrm>
          </p:grpSpPr>
          <p:pic>
            <p:nvPicPr>
              <p:cNvPr id="41992" name="Picture 8" descr="Picture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gray">
              <a:xfrm>
                <a:off x="3487738" y="4046538"/>
                <a:ext cx="2016125" cy="1062037"/>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45791" dir="3378596" algn="ctr" rotWithShape="0">
                        <a:srgbClr val="808080"/>
                      </a:outerShdw>
                    </a:effectLst>
                  </a14:hiddenEffects>
                </a:ext>
              </a:extLst>
            </p:spPr>
          </p:pic>
          <p:pic>
            <p:nvPicPr>
              <p:cNvPr id="41993" name="Picture 9" descr="Picture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gray">
              <a:xfrm flipV="1">
                <a:off x="3489325" y="5145088"/>
                <a:ext cx="2014538" cy="1062037"/>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45791" dir="3378596" algn="ctr" rotWithShape="0">
                        <a:srgbClr val="808080"/>
                      </a:outerShdw>
                    </a:effectLst>
                  </a14:hiddenEffects>
                </a:ext>
              </a:extLst>
            </p:spPr>
          </p:pic>
          <p:sp>
            <p:nvSpPr>
              <p:cNvPr id="41999" name="WordArt 15"/>
              <p:cNvSpPr>
                <a:spLocks noChangeArrowheads="1" noChangeShapeType="1" noTextEdit="1"/>
              </p:cNvSpPr>
              <p:nvPr/>
            </p:nvSpPr>
            <p:spPr bwMode="invGray">
              <a:xfrm rot="724573">
                <a:off x="3276600" y="4254500"/>
                <a:ext cx="2425700" cy="2184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fromWordArt="1">
                <a:prstTxWarp prst="textArchDown">
                  <a:avLst>
                    <a:gd name="adj" fmla="val 764996"/>
                  </a:avLst>
                </a:prstTxWarp>
              </a:bodyPr>
              <a:lstStyle/>
              <a:p>
                <a:pPr algn="ctr"/>
                <a:r>
                  <a:rPr lang="es-MX" sz="2000" kern="10" dirty="0" smtClean="0">
                    <a:effectLst>
                      <a:outerShdw dist="17961" dir="2700000" algn="ctr" rotWithShape="0">
                        <a:srgbClr val="000000">
                          <a:alpha val="50000"/>
                        </a:srgbClr>
                      </a:outerShdw>
                    </a:effectLst>
                    <a:latin typeface="Arial"/>
                    <a:cs typeface="Arial"/>
                  </a:rPr>
                  <a:t>Mediano plazo  </a:t>
                </a:r>
                <a:endParaRPr lang="es-MX" sz="2000" kern="10" dirty="0">
                  <a:effectLst>
                    <a:outerShdw dist="17961" dir="2700000" algn="ctr" rotWithShape="0">
                      <a:srgbClr val="000000">
                        <a:alpha val="50000"/>
                      </a:srgbClr>
                    </a:outerShdw>
                  </a:effectLst>
                  <a:latin typeface="Arial"/>
                  <a:cs typeface="Arial"/>
                </a:endParaRPr>
              </a:p>
            </p:txBody>
          </p:sp>
          <p:sp>
            <p:nvSpPr>
              <p:cNvPr id="42000" name="Text Box 16"/>
              <p:cNvSpPr txBox="1">
                <a:spLocks noChangeArrowheads="1"/>
              </p:cNvSpPr>
              <p:nvPr/>
            </p:nvSpPr>
            <p:spPr bwMode="black">
              <a:xfrm>
                <a:off x="3489326" y="4740275"/>
                <a:ext cx="2097088" cy="477054"/>
              </a:xfrm>
              <a:prstGeom prst="rect">
                <a:avLst/>
              </a:prstGeom>
              <a:noFill/>
              <a:ln>
                <a:noFill/>
              </a:ln>
              <a:effectLst>
                <a:outerShdw dist="17961" dir="2700000" algn="ctr" rotWithShape="0">
                  <a:srgbClr val="000000"/>
                </a:outerShdw>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lgn="ctr">
                  <a:spcBef>
                    <a:spcPct val="50000"/>
                  </a:spcBef>
                </a:pPr>
                <a:r>
                  <a:rPr lang="en-US" sz="2500" dirty="0" err="1" smtClean="0"/>
                  <a:t>Fidelizar</a:t>
                </a:r>
                <a:endParaRPr lang="en-US" sz="2500" dirty="0"/>
              </a:p>
            </p:txBody>
          </p:sp>
        </p:grpSp>
      </p:grpSp>
      <p:grpSp>
        <p:nvGrpSpPr>
          <p:cNvPr id="2" name="1 Grupo"/>
          <p:cNvGrpSpPr/>
          <p:nvPr/>
        </p:nvGrpSpPr>
        <p:grpSpPr>
          <a:xfrm>
            <a:off x="66041" y="1196752"/>
            <a:ext cx="2165350" cy="2193925"/>
            <a:chOff x="5867400" y="2587625"/>
            <a:chExt cx="2165350" cy="2193925"/>
          </a:xfrm>
        </p:grpSpPr>
        <p:grpSp>
          <p:nvGrpSpPr>
            <p:cNvPr id="41987" name="Group 3"/>
            <p:cNvGrpSpPr>
              <a:grpSpLocks/>
            </p:cNvGrpSpPr>
            <p:nvPr/>
          </p:nvGrpSpPr>
          <p:grpSpPr bwMode="auto">
            <a:xfrm>
              <a:off x="6019800" y="2743200"/>
              <a:ext cx="1800225" cy="1711325"/>
              <a:chOff x="144" y="384"/>
              <a:chExt cx="2080" cy="2081"/>
            </a:xfrm>
          </p:grpSpPr>
          <p:sp>
            <p:nvSpPr>
              <p:cNvPr id="41988" name="Oval 4"/>
              <p:cNvSpPr>
                <a:spLocks noChangeArrowheads="1"/>
              </p:cNvSpPr>
              <p:nvPr/>
            </p:nvSpPr>
            <p:spPr bwMode="ltGray">
              <a:xfrm>
                <a:off x="144" y="384"/>
                <a:ext cx="2080" cy="2081"/>
              </a:xfrm>
              <a:prstGeom prst="ellipse">
                <a:avLst/>
              </a:prstGeom>
              <a:gradFill rotWithShape="1">
                <a:gsLst>
                  <a:gs pos="0">
                    <a:schemeClr val="folHlink">
                      <a:gamma/>
                      <a:shade val="22353"/>
                      <a:invGamma/>
                      <a:alpha val="71001"/>
                    </a:schemeClr>
                  </a:gs>
                  <a:gs pos="50000">
                    <a:schemeClr val="folHlink">
                      <a:alpha val="80000"/>
                    </a:schemeClr>
                  </a:gs>
                  <a:gs pos="100000">
                    <a:schemeClr val="folHlink">
                      <a:gamma/>
                      <a:shade val="22353"/>
                      <a:invGamma/>
                      <a:alpha val="71001"/>
                    </a:schemeClr>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pic>
            <p:nvPicPr>
              <p:cNvPr id="41989" name="Picture 5" descr="Picture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ltGray">
              <a:xfrm>
                <a:off x="227" y="392"/>
                <a:ext cx="1918" cy="1011"/>
              </a:xfrm>
              <a:prstGeom prst="rect">
                <a:avLst/>
              </a:prstGeom>
              <a:noFill/>
              <a:extLst>
                <a:ext uri="{909E8E84-426E-40DD-AFC4-6F175D3DCCD1}">
                  <a14:hiddenFill xmlns:a14="http://schemas.microsoft.com/office/drawing/2010/main">
                    <a:solidFill>
                      <a:srgbClr val="FFFFFF"/>
                    </a:solidFill>
                  </a14:hiddenFill>
                </a:ext>
              </a:extLst>
            </p:spPr>
          </p:pic>
          <p:pic>
            <p:nvPicPr>
              <p:cNvPr id="41990" name="Picture 6" descr="Picture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ltGray">
              <a:xfrm flipV="1">
                <a:off x="228" y="1437"/>
                <a:ext cx="1918" cy="1011"/>
              </a:xfrm>
              <a:prstGeom prst="rect">
                <a:avLst/>
              </a:prstGeom>
              <a:noFill/>
              <a:extLst>
                <a:ext uri="{909E8E84-426E-40DD-AFC4-6F175D3DCCD1}">
                  <a14:hiddenFill xmlns:a14="http://schemas.microsoft.com/office/drawing/2010/main">
                    <a:solidFill>
                      <a:srgbClr val="FFFFFF"/>
                    </a:solidFill>
                  </a14:hiddenFill>
                </a:ext>
              </a:extLst>
            </p:spPr>
          </p:pic>
        </p:grpSp>
        <p:sp>
          <p:nvSpPr>
            <p:cNvPr id="42001" name="Text Box 17"/>
            <p:cNvSpPr txBox="1">
              <a:spLocks noChangeArrowheads="1"/>
            </p:cNvSpPr>
            <p:nvPr/>
          </p:nvSpPr>
          <p:spPr bwMode="black">
            <a:xfrm>
              <a:off x="5942815" y="3248025"/>
              <a:ext cx="1809701" cy="861774"/>
            </a:xfrm>
            <a:prstGeom prst="rect">
              <a:avLst/>
            </a:prstGeom>
            <a:noFill/>
            <a:ln>
              <a:noFill/>
            </a:ln>
            <a:effectLst>
              <a:outerShdw dist="17961" dir="2700000" algn="ctr" rotWithShape="0">
                <a:srgbClr val="000000"/>
              </a:outerShdw>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lgn="ctr">
                <a:spcBef>
                  <a:spcPct val="50000"/>
                </a:spcBef>
              </a:pPr>
              <a:r>
                <a:rPr lang="en-US" sz="2500" dirty="0" err="1" smtClean="0"/>
                <a:t>Captar</a:t>
              </a:r>
              <a:r>
                <a:rPr lang="en-US" sz="2500" dirty="0" smtClean="0"/>
                <a:t> </a:t>
              </a:r>
              <a:r>
                <a:rPr lang="en-US" sz="2500" dirty="0" err="1" smtClean="0"/>
                <a:t>mercado</a:t>
              </a:r>
              <a:endParaRPr lang="en-US" sz="2500" dirty="0"/>
            </a:p>
          </p:txBody>
        </p:sp>
        <p:sp>
          <p:nvSpPr>
            <p:cNvPr id="42002" name="WordArt 18"/>
            <p:cNvSpPr>
              <a:spLocks noChangeArrowheads="1" noChangeShapeType="1" noTextEdit="1"/>
            </p:cNvSpPr>
            <p:nvPr/>
          </p:nvSpPr>
          <p:spPr bwMode="invGray">
            <a:xfrm rot="-24671364">
              <a:off x="5853112" y="2601913"/>
              <a:ext cx="2193925" cy="21653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fromWordArt="1">
              <a:prstTxWarp prst="textArchDown">
                <a:avLst>
                  <a:gd name="adj" fmla="val 835695"/>
                </a:avLst>
              </a:prstTxWarp>
            </a:bodyPr>
            <a:lstStyle/>
            <a:p>
              <a:pPr algn="ctr"/>
              <a:r>
                <a:rPr lang="es-MX" sz="2000" kern="10" dirty="0" smtClean="0">
                  <a:effectLst>
                    <a:outerShdw dist="17961" dir="2700000" algn="ctr" rotWithShape="0">
                      <a:srgbClr val="000000">
                        <a:alpha val="50000"/>
                      </a:srgbClr>
                    </a:outerShdw>
                  </a:effectLst>
                  <a:latin typeface="Arial"/>
                  <a:cs typeface="Arial"/>
                </a:rPr>
                <a:t>Corto plazo   </a:t>
              </a:r>
              <a:endParaRPr lang="es-MX" sz="2000" kern="10" dirty="0">
                <a:effectLst>
                  <a:outerShdw dist="17961" dir="2700000" algn="ctr" rotWithShape="0">
                    <a:srgbClr val="000000">
                      <a:alpha val="50000"/>
                    </a:srgbClr>
                  </a:outerShdw>
                </a:effectLst>
                <a:latin typeface="Arial"/>
                <a:cs typeface="Arial"/>
              </a:endParaRPr>
            </a:p>
          </p:txBody>
        </p:sp>
      </p:grpSp>
      <p:sp>
        <p:nvSpPr>
          <p:cNvPr id="41998" name="WordArt 14"/>
          <p:cNvSpPr>
            <a:spLocks noChangeArrowheads="1" noChangeShapeType="1" noTextEdit="1"/>
          </p:cNvSpPr>
          <p:nvPr/>
        </p:nvSpPr>
        <p:spPr bwMode="invGray">
          <a:xfrm>
            <a:off x="5959478" y="1128584"/>
            <a:ext cx="3416300" cy="327818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fromWordArt="1">
            <a:prstTxWarp prst="textArchUp">
              <a:avLst>
                <a:gd name="adj" fmla="val 12589643"/>
              </a:avLst>
            </a:prstTxWarp>
          </a:bodyPr>
          <a:lstStyle/>
          <a:p>
            <a:pPr algn="ctr"/>
            <a:r>
              <a:rPr lang="es-MX" sz="2800" kern="10" dirty="0" smtClean="0">
                <a:effectLst>
                  <a:outerShdw dist="28398" dir="3806097" algn="ctr" rotWithShape="0">
                    <a:srgbClr val="000000">
                      <a:alpha val="50000"/>
                    </a:srgbClr>
                  </a:outerShdw>
                </a:effectLst>
                <a:latin typeface="Arial"/>
                <a:cs typeface="Arial"/>
              </a:rPr>
              <a:t>Largo plazo     </a:t>
            </a:r>
            <a:endParaRPr lang="es-MX" sz="2800" kern="10" dirty="0">
              <a:effectLst>
                <a:outerShdw dist="28398" dir="3806097" algn="ctr" rotWithShape="0">
                  <a:srgbClr val="000000">
                    <a:alpha val="50000"/>
                  </a:srgbClr>
                </a:outerShdw>
              </a:effectLst>
              <a:latin typeface="Arial"/>
              <a:cs typeface="Arial"/>
            </a:endParaRPr>
          </a:p>
        </p:txBody>
      </p:sp>
      <p:grpSp>
        <p:nvGrpSpPr>
          <p:cNvPr id="4" name="3 Grupo"/>
          <p:cNvGrpSpPr/>
          <p:nvPr/>
        </p:nvGrpSpPr>
        <p:grpSpPr>
          <a:xfrm>
            <a:off x="5988751" y="1290738"/>
            <a:ext cx="3416300" cy="3278188"/>
            <a:chOff x="366712" y="2033816"/>
            <a:chExt cx="3416300" cy="3278188"/>
          </a:xfrm>
        </p:grpSpPr>
        <p:sp>
          <p:nvSpPr>
            <p:cNvPr id="21" name="Oval 10"/>
            <p:cNvSpPr>
              <a:spLocks noChangeArrowheads="1"/>
            </p:cNvSpPr>
            <p:nvPr/>
          </p:nvSpPr>
          <p:spPr bwMode="ltGray">
            <a:xfrm>
              <a:off x="688809" y="2272735"/>
              <a:ext cx="2901950" cy="2900362"/>
            </a:xfrm>
            <a:prstGeom prst="ellipse">
              <a:avLst/>
            </a:prstGeom>
            <a:gradFill rotWithShape="1">
              <a:gsLst>
                <a:gs pos="0">
                  <a:schemeClr val="accent1">
                    <a:gamma/>
                    <a:shade val="31765"/>
                    <a:invGamma/>
                  </a:schemeClr>
                </a:gs>
                <a:gs pos="50000">
                  <a:schemeClr val="accent1">
                    <a:alpha val="80000"/>
                  </a:schemeClr>
                </a:gs>
                <a:gs pos="100000">
                  <a:schemeClr val="accent1">
                    <a:gamma/>
                    <a:shade val="31765"/>
                    <a:invGamma/>
                  </a:schemeClr>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pic>
          <p:nvPicPr>
            <p:cNvPr id="22" name="Picture 11" descr="Picture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gray">
            <a:xfrm>
              <a:off x="750887" y="2313216"/>
              <a:ext cx="2676525" cy="1409700"/>
            </a:xfrm>
            <a:prstGeom prst="rect">
              <a:avLst/>
            </a:prstGeom>
            <a:noFill/>
            <a:extLst>
              <a:ext uri="{909E8E84-426E-40DD-AFC4-6F175D3DCCD1}">
                <a14:hiddenFill xmlns:a14="http://schemas.microsoft.com/office/drawing/2010/main">
                  <a:solidFill>
                    <a:srgbClr val="FFFFFF"/>
                  </a:solidFill>
                </a14:hiddenFill>
              </a:ext>
            </a:extLst>
          </p:spPr>
        </p:pic>
        <p:sp>
          <p:nvSpPr>
            <p:cNvPr id="23" name="Text Box 4"/>
            <p:cNvSpPr txBox="1">
              <a:spLocks noChangeArrowheads="1"/>
            </p:cNvSpPr>
            <p:nvPr/>
          </p:nvSpPr>
          <p:spPr bwMode="black">
            <a:xfrm>
              <a:off x="1006592" y="3271759"/>
              <a:ext cx="2079625" cy="477054"/>
            </a:xfrm>
            <a:prstGeom prst="rect">
              <a:avLst/>
            </a:prstGeom>
            <a:noFill/>
            <a:ln>
              <a:noFill/>
            </a:ln>
            <a:effectLst>
              <a:outerShdw dist="17961" dir="2700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0" hangingPunct="0"/>
              <a:r>
                <a:rPr lang="en-US" sz="2500" dirty="0" err="1" smtClean="0"/>
                <a:t>Posicionar</a:t>
              </a:r>
              <a:endParaRPr lang="en-US" sz="2500" dirty="0"/>
            </a:p>
          </p:txBody>
        </p:sp>
        <p:sp>
          <p:nvSpPr>
            <p:cNvPr id="24" name="WordArt 14"/>
            <p:cNvSpPr>
              <a:spLocks noChangeArrowheads="1" noChangeShapeType="1" noTextEdit="1"/>
            </p:cNvSpPr>
            <p:nvPr/>
          </p:nvSpPr>
          <p:spPr bwMode="invGray">
            <a:xfrm>
              <a:off x="366712" y="2033816"/>
              <a:ext cx="3416300" cy="327818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fromWordArt="1">
              <a:prstTxWarp prst="textArchUp">
                <a:avLst>
                  <a:gd name="adj" fmla="val 12589643"/>
                </a:avLst>
              </a:prstTxWarp>
            </a:bodyPr>
            <a:lstStyle/>
            <a:p>
              <a:pPr algn="ctr"/>
              <a:endParaRPr lang="es-MX" sz="2800" kern="10" dirty="0">
                <a:effectLst>
                  <a:outerShdw dist="28398" dir="3806097" algn="ctr" rotWithShape="0">
                    <a:srgbClr val="000000">
                      <a:alpha val="50000"/>
                    </a:srgbClr>
                  </a:outerShdw>
                </a:effectLst>
                <a:latin typeface="Arial"/>
                <a:cs typeface="Arial"/>
              </a:endParaRPr>
            </a:p>
          </p:txBody>
        </p:sp>
      </p:grpSp>
      <p:pic>
        <p:nvPicPr>
          <p:cNvPr id="717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5536" b="6354"/>
          <a:stretch/>
        </p:blipFill>
        <p:spPr bwMode="auto">
          <a:xfrm>
            <a:off x="1992340" y="4175215"/>
            <a:ext cx="4113304" cy="2390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dirty="0" err="1" smtClean="0"/>
              <a:t>CORTO</a:t>
            </a:r>
            <a:r>
              <a:rPr lang="en-US" dirty="0" smtClean="0"/>
              <a:t> </a:t>
            </a:r>
            <a:r>
              <a:rPr lang="en-US" dirty="0" err="1" smtClean="0"/>
              <a:t>PLAZO</a:t>
            </a:r>
            <a:endParaRPr lang="en-US" dirty="0"/>
          </a:p>
        </p:txBody>
      </p:sp>
      <p:grpSp>
        <p:nvGrpSpPr>
          <p:cNvPr id="2" name="1 Grupo"/>
          <p:cNvGrpSpPr/>
          <p:nvPr/>
        </p:nvGrpSpPr>
        <p:grpSpPr>
          <a:xfrm>
            <a:off x="18193" y="4406772"/>
            <a:ext cx="2165350" cy="2193925"/>
            <a:chOff x="5867400" y="2587625"/>
            <a:chExt cx="2165350" cy="2193925"/>
          </a:xfrm>
        </p:grpSpPr>
        <p:grpSp>
          <p:nvGrpSpPr>
            <p:cNvPr id="41987" name="Group 3"/>
            <p:cNvGrpSpPr>
              <a:grpSpLocks/>
            </p:cNvGrpSpPr>
            <p:nvPr/>
          </p:nvGrpSpPr>
          <p:grpSpPr bwMode="auto">
            <a:xfrm>
              <a:off x="6019800" y="2743200"/>
              <a:ext cx="1800225" cy="1711325"/>
              <a:chOff x="144" y="384"/>
              <a:chExt cx="2080" cy="2081"/>
            </a:xfrm>
          </p:grpSpPr>
          <p:sp>
            <p:nvSpPr>
              <p:cNvPr id="41988" name="Oval 4"/>
              <p:cNvSpPr>
                <a:spLocks noChangeArrowheads="1"/>
              </p:cNvSpPr>
              <p:nvPr/>
            </p:nvSpPr>
            <p:spPr bwMode="ltGray">
              <a:xfrm>
                <a:off x="144" y="384"/>
                <a:ext cx="2080" cy="2081"/>
              </a:xfrm>
              <a:prstGeom prst="ellipse">
                <a:avLst/>
              </a:prstGeom>
              <a:gradFill rotWithShape="1">
                <a:gsLst>
                  <a:gs pos="0">
                    <a:schemeClr val="folHlink">
                      <a:gamma/>
                      <a:shade val="22353"/>
                      <a:invGamma/>
                      <a:alpha val="71001"/>
                    </a:schemeClr>
                  </a:gs>
                  <a:gs pos="50000">
                    <a:schemeClr val="folHlink">
                      <a:alpha val="80000"/>
                    </a:schemeClr>
                  </a:gs>
                  <a:gs pos="100000">
                    <a:schemeClr val="folHlink">
                      <a:gamma/>
                      <a:shade val="22353"/>
                      <a:invGamma/>
                      <a:alpha val="71001"/>
                    </a:schemeClr>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pic>
            <p:nvPicPr>
              <p:cNvPr id="41989" name="Picture 5" descr="Picture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ltGray">
              <a:xfrm>
                <a:off x="227" y="392"/>
                <a:ext cx="1918" cy="1011"/>
              </a:xfrm>
              <a:prstGeom prst="rect">
                <a:avLst/>
              </a:prstGeom>
              <a:noFill/>
              <a:extLst>
                <a:ext uri="{909E8E84-426E-40DD-AFC4-6F175D3DCCD1}">
                  <a14:hiddenFill xmlns:a14="http://schemas.microsoft.com/office/drawing/2010/main">
                    <a:solidFill>
                      <a:srgbClr val="FFFFFF"/>
                    </a:solidFill>
                  </a14:hiddenFill>
                </a:ext>
              </a:extLst>
            </p:spPr>
          </p:pic>
          <p:pic>
            <p:nvPicPr>
              <p:cNvPr id="41990" name="Picture 6" descr="Picture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ltGray">
              <a:xfrm flipV="1">
                <a:off x="228" y="1437"/>
                <a:ext cx="1918" cy="1011"/>
              </a:xfrm>
              <a:prstGeom prst="rect">
                <a:avLst/>
              </a:prstGeom>
              <a:noFill/>
              <a:extLst>
                <a:ext uri="{909E8E84-426E-40DD-AFC4-6F175D3DCCD1}">
                  <a14:hiddenFill xmlns:a14="http://schemas.microsoft.com/office/drawing/2010/main">
                    <a:solidFill>
                      <a:srgbClr val="FFFFFF"/>
                    </a:solidFill>
                  </a14:hiddenFill>
                </a:ext>
              </a:extLst>
            </p:spPr>
          </p:pic>
        </p:grpSp>
        <p:sp>
          <p:nvSpPr>
            <p:cNvPr id="42001" name="Text Box 17"/>
            <p:cNvSpPr txBox="1">
              <a:spLocks noChangeArrowheads="1"/>
            </p:cNvSpPr>
            <p:nvPr/>
          </p:nvSpPr>
          <p:spPr bwMode="black">
            <a:xfrm>
              <a:off x="5942815" y="3248025"/>
              <a:ext cx="1809701" cy="861774"/>
            </a:xfrm>
            <a:prstGeom prst="rect">
              <a:avLst/>
            </a:prstGeom>
            <a:noFill/>
            <a:ln>
              <a:noFill/>
            </a:ln>
            <a:effectLst>
              <a:outerShdw dist="17961" dir="2700000" algn="ctr" rotWithShape="0">
                <a:srgbClr val="000000"/>
              </a:outerShdw>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lgn="ctr">
                <a:spcBef>
                  <a:spcPct val="50000"/>
                </a:spcBef>
              </a:pPr>
              <a:r>
                <a:rPr lang="en-US" sz="2500" dirty="0" err="1" smtClean="0"/>
                <a:t>Captar</a:t>
              </a:r>
              <a:r>
                <a:rPr lang="en-US" sz="2500" dirty="0" smtClean="0"/>
                <a:t> </a:t>
              </a:r>
              <a:r>
                <a:rPr lang="en-US" sz="2500" dirty="0" err="1" smtClean="0"/>
                <a:t>mercado</a:t>
              </a:r>
              <a:endParaRPr lang="en-US" sz="2500" dirty="0"/>
            </a:p>
          </p:txBody>
        </p:sp>
        <p:sp>
          <p:nvSpPr>
            <p:cNvPr id="42002" name="WordArt 18"/>
            <p:cNvSpPr>
              <a:spLocks noChangeArrowheads="1" noChangeShapeType="1" noTextEdit="1"/>
            </p:cNvSpPr>
            <p:nvPr/>
          </p:nvSpPr>
          <p:spPr bwMode="invGray">
            <a:xfrm rot="-24671364">
              <a:off x="5853112" y="2601913"/>
              <a:ext cx="2193925" cy="21653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fromWordArt="1">
              <a:prstTxWarp prst="textArchDown">
                <a:avLst>
                  <a:gd name="adj" fmla="val 835695"/>
                </a:avLst>
              </a:prstTxWarp>
            </a:bodyPr>
            <a:lstStyle/>
            <a:p>
              <a:pPr algn="ctr"/>
              <a:r>
                <a:rPr lang="es-MX" sz="2000" kern="10" dirty="0" smtClean="0">
                  <a:effectLst>
                    <a:outerShdw dist="17961" dir="2700000" algn="ctr" rotWithShape="0">
                      <a:srgbClr val="000000">
                        <a:alpha val="50000"/>
                      </a:srgbClr>
                    </a:outerShdw>
                  </a:effectLst>
                  <a:latin typeface="Arial"/>
                  <a:cs typeface="Arial"/>
                </a:rPr>
                <a:t>Corto plazo   </a:t>
              </a:r>
              <a:endParaRPr lang="es-MX" sz="2000" kern="10" dirty="0">
                <a:effectLst>
                  <a:outerShdw dist="17961" dir="2700000" algn="ctr" rotWithShape="0">
                    <a:srgbClr val="000000">
                      <a:alpha val="50000"/>
                    </a:srgbClr>
                  </a:outerShdw>
                </a:effectLst>
                <a:latin typeface="Arial"/>
                <a:cs typeface="Arial"/>
              </a:endParaRPr>
            </a:p>
          </p:txBody>
        </p:sp>
      </p:grpSp>
      <p:sp>
        <p:nvSpPr>
          <p:cNvPr id="3" name="2 Rectángulo"/>
          <p:cNvSpPr/>
          <p:nvPr/>
        </p:nvSpPr>
        <p:spPr>
          <a:xfrm>
            <a:off x="2771800" y="2389516"/>
            <a:ext cx="6246440" cy="2677656"/>
          </a:xfrm>
          <a:prstGeom prst="rect">
            <a:avLst/>
          </a:prstGeom>
        </p:spPr>
        <p:txBody>
          <a:bodyPr wrap="square">
            <a:spAutoFit/>
          </a:bodyPr>
          <a:lstStyle/>
          <a:p>
            <a:r>
              <a:rPr lang="es-MX" sz="2400" b="0" dirty="0"/>
              <a:t>Captar al menos el 8% de mercado metalmecánico de las industrias Hidroeléctrica &amp; Construcción, representando un incremento en las ventas anuales promedio de la empresa de  $</a:t>
            </a:r>
            <a:r>
              <a:rPr lang="es-MX" sz="2400" b="0" dirty="0" smtClean="0"/>
              <a:t>600000 </a:t>
            </a:r>
            <a:r>
              <a:rPr lang="es-MX" sz="2400" b="0" dirty="0"/>
              <a:t>adicionales a las obtenidas como cuota de la industria petrolera hasta el 2015.</a:t>
            </a:r>
            <a:endParaRPr lang="es-MX" sz="2400" dirty="0"/>
          </a:p>
        </p:txBody>
      </p:sp>
    </p:spTree>
    <p:extLst>
      <p:ext uri="{BB962C8B-B14F-4D97-AF65-F5344CB8AC3E}">
        <p14:creationId xmlns:p14="http://schemas.microsoft.com/office/powerpoint/2010/main" val="24444488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dirty="0" err="1" smtClean="0"/>
              <a:t>MEDIANO</a:t>
            </a:r>
            <a:r>
              <a:rPr lang="en-US" dirty="0" smtClean="0"/>
              <a:t> </a:t>
            </a:r>
            <a:r>
              <a:rPr lang="en-US" dirty="0" err="1" smtClean="0"/>
              <a:t>PLAZO</a:t>
            </a:r>
            <a:endParaRPr lang="en-US" dirty="0"/>
          </a:p>
        </p:txBody>
      </p:sp>
      <p:grpSp>
        <p:nvGrpSpPr>
          <p:cNvPr id="9" name="8 Grupo"/>
          <p:cNvGrpSpPr/>
          <p:nvPr/>
        </p:nvGrpSpPr>
        <p:grpSpPr>
          <a:xfrm>
            <a:off x="363696" y="1638526"/>
            <a:ext cx="2425700" cy="2392362"/>
            <a:chOff x="5564174" y="4565768"/>
            <a:chExt cx="2425700" cy="2392362"/>
          </a:xfrm>
        </p:grpSpPr>
        <p:sp>
          <p:nvSpPr>
            <p:cNvPr id="41991" name="Oval 7"/>
            <p:cNvSpPr>
              <a:spLocks noChangeArrowheads="1"/>
            </p:cNvSpPr>
            <p:nvPr/>
          </p:nvSpPr>
          <p:spPr bwMode="ltGray">
            <a:xfrm>
              <a:off x="5684030" y="4565768"/>
              <a:ext cx="2185988" cy="2185988"/>
            </a:xfrm>
            <a:prstGeom prst="ellipse">
              <a:avLst/>
            </a:prstGeom>
            <a:gradFill rotWithShape="1">
              <a:gsLst>
                <a:gs pos="0">
                  <a:schemeClr val="hlink">
                    <a:gamma/>
                    <a:shade val="31765"/>
                    <a:invGamma/>
                    <a:alpha val="71001"/>
                  </a:schemeClr>
                </a:gs>
                <a:gs pos="50000">
                  <a:schemeClr val="hlink">
                    <a:alpha val="80000"/>
                  </a:schemeClr>
                </a:gs>
                <a:gs pos="100000">
                  <a:schemeClr val="hlink">
                    <a:gamma/>
                    <a:shade val="31765"/>
                    <a:invGamma/>
                    <a:alpha val="71001"/>
                  </a:schemeClr>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45791" dir="3378596" algn="ctr" rotWithShape="0">
                      <a:schemeClr val="bg2"/>
                    </a:outerShdw>
                  </a:effectLst>
                </a14:hiddenEffects>
              </a:ext>
            </a:extLst>
          </p:spPr>
          <p:txBody>
            <a:bodyPr wrap="none" anchor="ctr"/>
            <a:lstStyle/>
            <a:p>
              <a:endParaRPr lang="es-MX"/>
            </a:p>
          </p:txBody>
        </p:sp>
        <p:grpSp>
          <p:nvGrpSpPr>
            <p:cNvPr id="8" name="7 Grupo"/>
            <p:cNvGrpSpPr/>
            <p:nvPr/>
          </p:nvGrpSpPr>
          <p:grpSpPr>
            <a:xfrm>
              <a:off x="5564174" y="4565768"/>
              <a:ext cx="2425700" cy="2392362"/>
              <a:chOff x="3276600" y="4046538"/>
              <a:chExt cx="2425700" cy="2392362"/>
            </a:xfrm>
          </p:grpSpPr>
          <p:pic>
            <p:nvPicPr>
              <p:cNvPr id="41992" name="Picture 8" descr="Picture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gray">
              <a:xfrm>
                <a:off x="3487738" y="4046538"/>
                <a:ext cx="2016125" cy="1062037"/>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45791" dir="3378596" algn="ctr" rotWithShape="0">
                        <a:srgbClr val="808080"/>
                      </a:outerShdw>
                    </a:effectLst>
                  </a14:hiddenEffects>
                </a:ext>
              </a:extLst>
            </p:spPr>
          </p:pic>
          <p:pic>
            <p:nvPicPr>
              <p:cNvPr id="41993" name="Picture 9" descr="Picture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gray">
              <a:xfrm flipV="1">
                <a:off x="3489325" y="5145088"/>
                <a:ext cx="2014538" cy="1062037"/>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45791" dir="3378596" algn="ctr" rotWithShape="0">
                        <a:srgbClr val="808080"/>
                      </a:outerShdw>
                    </a:effectLst>
                  </a14:hiddenEffects>
                </a:ext>
              </a:extLst>
            </p:spPr>
          </p:pic>
          <p:sp>
            <p:nvSpPr>
              <p:cNvPr id="41999" name="WordArt 15"/>
              <p:cNvSpPr>
                <a:spLocks noChangeArrowheads="1" noChangeShapeType="1" noTextEdit="1"/>
              </p:cNvSpPr>
              <p:nvPr/>
            </p:nvSpPr>
            <p:spPr bwMode="invGray">
              <a:xfrm rot="724573">
                <a:off x="3276600" y="4254500"/>
                <a:ext cx="2425700" cy="2184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fromWordArt="1">
                <a:prstTxWarp prst="textArchDown">
                  <a:avLst>
                    <a:gd name="adj" fmla="val 764996"/>
                  </a:avLst>
                </a:prstTxWarp>
              </a:bodyPr>
              <a:lstStyle/>
              <a:p>
                <a:pPr algn="ctr"/>
                <a:r>
                  <a:rPr lang="es-MX" sz="2000" kern="10" dirty="0" smtClean="0">
                    <a:effectLst>
                      <a:outerShdw dist="17961" dir="2700000" algn="ctr" rotWithShape="0">
                        <a:srgbClr val="000000">
                          <a:alpha val="50000"/>
                        </a:srgbClr>
                      </a:outerShdw>
                    </a:effectLst>
                    <a:latin typeface="Arial"/>
                    <a:cs typeface="Arial"/>
                  </a:rPr>
                  <a:t>Mediano plazo  </a:t>
                </a:r>
                <a:endParaRPr lang="es-MX" sz="2000" kern="10" dirty="0">
                  <a:effectLst>
                    <a:outerShdw dist="17961" dir="2700000" algn="ctr" rotWithShape="0">
                      <a:srgbClr val="000000">
                        <a:alpha val="50000"/>
                      </a:srgbClr>
                    </a:outerShdw>
                  </a:effectLst>
                  <a:latin typeface="Arial"/>
                  <a:cs typeface="Arial"/>
                </a:endParaRPr>
              </a:p>
            </p:txBody>
          </p:sp>
          <p:sp>
            <p:nvSpPr>
              <p:cNvPr id="42000" name="Text Box 16"/>
              <p:cNvSpPr txBox="1">
                <a:spLocks noChangeArrowheads="1"/>
              </p:cNvSpPr>
              <p:nvPr/>
            </p:nvSpPr>
            <p:spPr bwMode="black">
              <a:xfrm>
                <a:off x="3489326" y="4740275"/>
                <a:ext cx="2097088" cy="477054"/>
              </a:xfrm>
              <a:prstGeom prst="rect">
                <a:avLst/>
              </a:prstGeom>
              <a:noFill/>
              <a:ln>
                <a:noFill/>
              </a:ln>
              <a:effectLst>
                <a:outerShdw dist="17961" dir="2700000" algn="ctr" rotWithShape="0">
                  <a:srgbClr val="000000"/>
                </a:outerShdw>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lgn="ctr">
                  <a:spcBef>
                    <a:spcPct val="50000"/>
                  </a:spcBef>
                </a:pPr>
                <a:r>
                  <a:rPr lang="en-US" sz="2500" dirty="0" err="1" smtClean="0"/>
                  <a:t>Fidelizar</a:t>
                </a:r>
                <a:endParaRPr lang="en-US" sz="2500" dirty="0"/>
              </a:p>
            </p:txBody>
          </p:sp>
        </p:grpSp>
      </p:grpSp>
      <p:sp>
        <p:nvSpPr>
          <p:cNvPr id="3" name="2 Rectángulo"/>
          <p:cNvSpPr/>
          <p:nvPr/>
        </p:nvSpPr>
        <p:spPr>
          <a:xfrm>
            <a:off x="3491880" y="1859339"/>
            <a:ext cx="5472608" cy="4524315"/>
          </a:xfrm>
          <a:prstGeom prst="rect">
            <a:avLst/>
          </a:prstGeom>
        </p:spPr>
        <p:txBody>
          <a:bodyPr wrap="square">
            <a:spAutoFit/>
          </a:bodyPr>
          <a:lstStyle/>
          <a:p>
            <a:r>
              <a:rPr lang="es-MX" sz="2400" dirty="0"/>
              <a:t>Fidelizar a los potenciales clientes consiguiendo la satisfacción a través del cumplimiento de lo ofertado en calidad, costo, plazos de entrega, </a:t>
            </a:r>
            <a:r>
              <a:rPr lang="es-MX" sz="2400" dirty="0" err="1"/>
              <a:t>etc</a:t>
            </a:r>
            <a:r>
              <a:rPr lang="es-MX" sz="2400" dirty="0"/>
              <a:t>, de tal formar que la empresa consiga rentabilidad y elevar el volumen de ventas en $1 700 000 al promedio anual hasta el 2018, captando al menos el 23% del mercado metalmecánico en las industrias de la Construcción e Hidroeléctrica.</a:t>
            </a:r>
          </a:p>
        </p:txBody>
      </p:sp>
    </p:spTree>
    <p:extLst>
      <p:ext uri="{BB962C8B-B14F-4D97-AF65-F5344CB8AC3E}">
        <p14:creationId xmlns:p14="http://schemas.microsoft.com/office/powerpoint/2010/main" val="36431890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dirty="0" smtClean="0"/>
              <a:t>LARGO </a:t>
            </a:r>
            <a:r>
              <a:rPr lang="en-US" dirty="0" err="1" smtClean="0"/>
              <a:t>PLAZO</a:t>
            </a:r>
            <a:endParaRPr lang="en-US" dirty="0"/>
          </a:p>
        </p:txBody>
      </p:sp>
      <p:sp>
        <p:nvSpPr>
          <p:cNvPr id="41994" name="Oval 10"/>
          <p:cNvSpPr>
            <a:spLocks noChangeArrowheads="1"/>
          </p:cNvSpPr>
          <p:nvPr/>
        </p:nvSpPr>
        <p:spPr bwMode="ltGray">
          <a:xfrm>
            <a:off x="6245926" y="1639359"/>
            <a:ext cx="2901950" cy="2900362"/>
          </a:xfrm>
          <a:prstGeom prst="ellipse">
            <a:avLst/>
          </a:prstGeom>
          <a:gradFill rotWithShape="1">
            <a:gsLst>
              <a:gs pos="0">
                <a:schemeClr val="accent1">
                  <a:gamma/>
                  <a:shade val="31765"/>
                  <a:invGamma/>
                </a:schemeClr>
              </a:gs>
              <a:gs pos="50000">
                <a:schemeClr val="accent1">
                  <a:alpha val="80000"/>
                </a:schemeClr>
              </a:gs>
              <a:gs pos="100000">
                <a:schemeClr val="accent1">
                  <a:gamma/>
                  <a:shade val="31765"/>
                  <a:invGamma/>
                </a:schemeClr>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pic>
        <p:nvPicPr>
          <p:cNvPr id="41995" name="Picture 11" descr="Picture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gray">
          <a:xfrm>
            <a:off x="6344351" y="1639359"/>
            <a:ext cx="2676525" cy="1409700"/>
          </a:xfrm>
          <a:prstGeom prst="rect">
            <a:avLst/>
          </a:prstGeom>
          <a:noFill/>
          <a:extLst>
            <a:ext uri="{909E8E84-426E-40DD-AFC4-6F175D3DCCD1}">
              <a14:hiddenFill xmlns:a14="http://schemas.microsoft.com/office/drawing/2010/main">
                <a:solidFill>
                  <a:srgbClr val="FFFFFF"/>
                </a:solidFill>
              </a14:hiddenFill>
            </a:ext>
          </a:extLst>
        </p:spPr>
      </p:pic>
      <p:sp>
        <p:nvSpPr>
          <p:cNvPr id="41998" name="WordArt 14"/>
          <p:cNvSpPr>
            <a:spLocks noChangeArrowheads="1" noChangeShapeType="1" noTextEdit="1"/>
          </p:cNvSpPr>
          <p:nvPr/>
        </p:nvSpPr>
        <p:spPr bwMode="invGray">
          <a:xfrm>
            <a:off x="5959478" y="1128584"/>
            <a:ext cx="3416300" cy="327818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fromWordArt="1">
            <a:prstTxWarp prst="textArchUp">
              <a:avLst>
                <a:gd name="adj" fmla="val 12589643"/>
              </a:avLst>
            </a:prstTxWarp>
          </a:bodyPr>
          <a:lstStyle/>
          <a:p>
            <a:pPr algn="ctr"/>
            <a:r>
              <a:rPr lang="es-MX" sz="2800" kern="10" dirty="0" smtClean="0">
                <a:effectLst>
                  <a:outerShdw dist="28398" dir="3806097" algn="ctr" rotWithShape="0">
                    <a:srgbClr val="000000">
                      <a:alpha val="50000"/>
                    </a:srgbClr>
                  </a:outerShdw>
                </a:effectLst>
                <a:latin typeface="Arial"/>
                <a:cs typeface="Arial"/>
              </a:rPr>
              <a:t>Largo plazo     </a:t>
            </a:r>
            <a:endParaRPr lang="es-MX" sz="2800" kern="10" dirty="0">
              <a:effectLst>
                <a:outerShdw dist="28398" dir="3806097" algn="ctr" rotWithShape="0">
                  <a:srgbClr val="000000">
                    <a:alpha val="50000"/>
                  </a:srgbClr>
                </a:outerShdw>
              </a:effectLst>
              <a:latin typeface="Arial"/>
              <a:cs typeface="Arial"/>
            </a:endParaRPr>
          </a:p>
        </p:txBody>
      </p:sp>
      <p:grpSp>
        <p:nvGrpSpPr>
          <p:cNvPr id="4" name="3 Grupo"/>
          <p:cNvGrpSpPr/>
          <p:nvPr/>
        </p:nvGrpSpPr>
        <p:grpSpPr>
          <a:xfrm>
            <a:off x="5988751" y="1290738"/>
            <a:ext cx="3416300" cy="3278188"/>
            <a:chOff x="366712" y="2033816"/>
            <a:chExt cx="3416300" cy="3278188"/>
          </a:xfrm>
        </p:grpSpPr>
        <p:sp>
          <p:nvSpPr>
            <p:cNvPr id="21" name="Oval 10"/>
            <p:cNvSpPr>
              <a:spLocks noChangeArrowheads="1"/>
            </p:cNvSpPr>
            <p:nvPr/>
          </p:nvSpPr>
          <p:spPr bwMode="ltGray">
            <a:xfrm>
              <a:off x="688809" y="2272735"/>
              <a:ext cx="2901950" cy="2900362"/>
            </a:xfrm>
            <a:prstGeom prst="ellipse">
              <a:avLst/>
            </a:prstGeom>
            <a:gradFill rotWithShape="1">
              <a:gsLst>
                <a:gs pos="0">
                  <a:schemeClr val="accent1">
                    <a:gamma/>
                    <a:shade val="31765"/>
                    <a:invGamma/>
                  </a:schemeClr>
                </a:gs>
                <a:gs pos="50000">
                  <a:schemeClr val="accent1">
                    <a:alpha val="80000"/>
                  </a:schemeClr>
                </a:gs>
                <a:gs pos="100000">
                  <a:schemeClr val="accent1">
                    <a:gamma/>
                    <a:shade val="31765"/>
                    <a:invGamma/>
                  </a:schemeClr>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pic>
          <p:nvPicPr>
            <p:cNvPr id="22" name="Picture 11" descr="Picture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gray">
            <a:xfrm>
              <a:off x="750887" y="2313216"/>
              <a:ext cx="2676525" cy="1409700"/>
            </a:xfrm>
            <a:prstGeom prst="rect">
              <a:avLst/>
            </a:prstGeom>
            <a:noFill/>
            <a:extLst>
              <a:ext uri="{909E8E84-426E-40DD-AFC4-6F175D3DCCD1}">
                <a14:hiddenFill xmlns:a14="http://schemas.microsoft.com/office/drawing/2010/main">
                  <a:solidFill>
                    <a:srgbClr val="FFFFFF"/>
                  </a:solidFill>
                </a14:hiddenFill>
              </a:ext>
            </a:extLst>
          </p:spPr>
        </p:pic>
        <p:sp>
          <p:nvSpPr>
            <p:cNvPr id="23" name="Text Box 4"/>
            <p:cNvSpPr txBox="1">
              <a:spLocks noChangeArrowheads="1"/>
            </p:cNvSpPr>
            <p:nvPr/>
          </p:nvSpPr>
          <p:spPr bwMode="black">
            <a:xfrm>
              <a:off x="1006592" y="3271759"/>
              <a:ext cx="2079625" cy="477054"/>
            </a:xfrm>
            <a:prstGeom prst="rect">
              <a:avLst/>
            </a:prstGeom>
            <a:noFill/>
            <a:ln>
              <a:noFill/>
            </a:ln>
            <a:effectLst>
              <a:outerShdw dist="17961" dir="2700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0" hangingPunct="0"/>
              <a:r>
                <a:rPr lang="en-US" sz="2500" dirty="0" err="1" smtClean="0"/>
                <a:t>Posicionar</a:t>
              </a:r>
              <a:endParaRPr lang="en-US" sz="2500" dirty="0"/>
            </a:p>
          </p:txBody>
        </p:sp>
        <p:sp>
          <p:nvSpPr>
            <p:cNvPr id="24" name="WordArt 14"/>
            <p:cNvSpPr>
              <a:spLocks noChangeArrowheads="1" noChangeShapeType="1" noTextEdit="1"/>
            </p:cNvSpPr>
            <p:nvPr/>
          </p:nvSpPr>
          <p:spPr bwMode="invGray">
            <a:xfrm>
              <a:off x="366712" y="2033816"/>
              <a:ext cx="3416300" cy="327818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fromWordArt="1">
              <a:prstTxWarp prst="textArchUp">
                <a:avLst>
                  <a:gd name="adj" fmla="val 12589643"/>
                </a:avLst>
              </a:prstTxWarp>
            </a:bodyPr>
            <a:lstStyle/>
            <a:p>
              <a:pPr algn="ctr"/>
              <a:endParaRPr lang="es-MX" sz="2800" kern="10" dirty="0">
                <a:effectLst>
                  <a:outerShdw dist="28398" dir="3806097" algn="ctr" rotWithShape="0">
                    <a:srgbClr val="000000">
                      <a:alpha val="50000"/>
                    </a:srgbClr>
                  </a:outerShdw>
                </a:effectLst>
                <a:latin typeface="Arial"/>
                <a:cs typeface="Arial"/>
              </a:endParaRPr>
            </a:p>
          </p:txBody>
        </p:sp>
      </p:grpSp>
      <p:sp>
        <p:nvSpPr>
          <p:cNvPr id="3" name="2 Rectángulo"/>
          <p:cNvSpPr/>
          <p:nvPr/>
        </p:nvSpPr>
        <p:spPr>
          <a:xfrm>
            <a:off x="251520" y="1772816"/>
            <a:ext cx="5449199" cy="3785652"/>
          </a:xfrm>
          <a:prstGeom prst="rect">
            <a:avLst/>
          </a:prstGeom>
        </p:spPr>
        <p:txBody>
          <a:bodyPr wrap="square">
            <a:spAutoFit/>
          </a:bodyPr>
          <a:lstStyle/>
          <a:p>
            <a:r>
              <a:rPr lang="es-MX" sz="2400" dirty="0"/>
              <a:t>Posicionar la empresa entre las líderes del sector de la construcción de bienes metalmecánicos en el Ecuador hasta el 2020 captando </a:t>
            </a:r>
            <a:r>
              <a:rPr lang="es-MX" sz="2400" dirty="0" smtClean="0"/>
              <a:t>una parte del </a:t>
            </a:r>
            <a:r>
              <a:rPr lang="es-MX" sz="2400" dirty="0"/>
              <a:t>mercado en las industrias de la Construcción e Hidroeléctrica lo cual representará un monto de  </a:t>
            </a:r>
            <a:r>
              <a:rPr lang="es-MX" sz="2400" dirty="0" smtClean="0"/>
              <a:t>       $</a:t>
            </a:r>
            <a:r>
              <a:rPr lang="es-MX" sz="2400" dirty="0"/>
              <a:t>4´300 000  adicionales a las ventas promedio.</a:t>
            </a:r>
          </a:p>
        </p:txBody>
      </p:sp>
    </p:spTree>
    <p:extLst>
      <p:ext uri="{BB962C8B-B14F-4D97-AF65-F5344CB8AC3E}">
        <p14:creationId xmlns:p14="http://schemas.microsoft.com/office/powerpoint/2010/main" val="5657030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sz="3000" dirty="0" smtClean="0"/>
              <a:t>En </a:t>
            </a:r>
            <a:r>
              <a:rPr lang="en-US" sz="3000" dirty="0" err="1" smtClean="0"/>
              <a:t>que</a:t>
            </a:r>
            <a:r>
              <a:rPr lang="en-US" sz="3000" dirty="0" smtClean="0"/>
              <a:t> </a:t>
            </a:r>
            <a:r>
              <a:rPr lang="en-US" sz="3000" dirty="0" err="1" smtClean="0"/>
              <a:t>nivel</a:t>
            </a:r>
            <a:r>
              <a:rPr lang="en-US" sz="3000" dirty="0" smtClean="0"/>
              <a:t> </a:t>
            </a:r>
            <a:r>
              <a:rPr lang="en-US" sz="3000" dirty="0" err="1" smtClean="0"/>
              <a:t>jerarquico</a:t>
            </a:r>
            <a:r>
              <a:rPr lang="en-US" sz="3000" dirty="0" smtClean="0"/>
              <a:t> </a:t>
            </a:r>
            <a:r>
              <a:rPr lang="en-US" sz="3000" dirty="0" err="1" smtClean="0"/>
              <a:t>nos</a:t>
            </a:r>
            <a:r>
              <a:rPr lang="en-US" sz="3000" dirty="0" smtClean="0"/>
              <a:t> </a:t>
            </a:r>
            <a:r>
              <a:rPr lang="en-US" sz="3000" dirty="0" err="1" smtClean="0"/>
              <a:t>encontramos</a:t>
            </a:r>
            <a:endParaRPr lang="en-US" sz="3000" dirty="0"/>
          </a:p>
        </p:txBody>
      </p:sp>
      <p:grpSp>
        <p:nvGrpSpPr>
          <p:cNvPr id="2" name="Group 2"/>
          <p:cNvGrpSpPr>
            <a:grpSpLocks/>
          </p:cNvGrpSpPr>
          <p:nvPr/>
        </p:nvGrpSpPr>
        <p:grpSpPr bwMode="auto">
          <a:xfrm>
            <a:off x="758714" y="1468224"/>
            <a:ext cx="7832236" cy="4841095"/>
            <a:chOff x="2400" y="9842"/>
            <a:chExt cx="8638" cy="4380"/>
          </a:xfrm>
        </p:grpSpPr>
        <p:sp>
          <p:nvSpPr>
            <p:cNvPr id="3" name="AutoShape 3"/>
            <p:cNvSpPr>
              <a:spLocks noChangeArrowheads="1"/>
            </p:cNvSpPr>
            <p:nvPr/>
          </p:nvSpPr>
          <p:spPr bwMode="auto">
            <a:xfrm rot="10800000">
              <a:off x="6964" y="11923"/>
              <a:ext cx="3750" cy="1125"/>
            </a:xfrm>
            <a:prstGeom prst="rightArrow">
              <a:avLst>
                <a:gd name="adj1" fmla="val 50000"/>
                <a:gd name="adj2" fmla="val 83333"/>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s-MX"/>
            </a:p>
          </p:txBody>
        </p:sp>
        <p:grpSp>
          <p:nvGrpSpPr>
            <p:cNvPr id="4" name="Group 4"/>
            <p:cNvGrpSpPr>
              <a:grpSpLocks/>
            </p:cNvGrpSpPr>
            <p:nvPr/>
          </p:nvGrpSpPr>
          <p:grpSpPr bwMode="auto">
            <a:xfrm>
              <a:off x="2400" y="9842"/>
              <a:ext cx="8638" cy="4380"/>
              <a:chOff x="2400" y="9842"/>
              <a:chExt cx="8638" cy="438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l="5962" t="2014" r="1250"/>
              <a:stretch>
                <a:fillRect/>
              </a:stretch>
            </p:blipFill>
            <p:spPr bwMode="auto">
              <a:xfrm>
                <a:off x="2400" y="9842"/>
                <a:ext cx="5790" cy="4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6"/>
              <p:cNvSpPr>
                <a:spLocks noChangeArrowheads="1"/>
              </p:cNvSpPr>
              <p:nvPr/>
            </p:nvSpPr>
            <p:spPr bwMode="auto">
              <a:xfrm rot="10800000">
                <a:off x="6915" y="11957"/>
                <a:ext cx="3855" cy="1050"/>
              </a:xfrm>
              <a:prstGeom prst="rightArrow">
                <a:avLst>
                  <a:gd name="adj1" fmla="val 50000"/>
                  <a:gd name="adj2" fmla="val 91786"/>
                </a:avLst>
              </a:prstGeom>
              <a:gradFill rotWithShape="0">
                <a:gsLst>
                  <a:gs pos="0">
                    <a:srgbClr val="8064A2"/>
                  </a:gs>
                  <a:gs pos="100000">
                    <a:srgbClr val="5E4878"/>
                  </a:gs>
                </a:gsLst>
                <a:path path="rect">
                  <a:fillToRect l="50000" t="50000" r="50000" b="50000"/>
                </a:path>
              </a:gradFill>
              <a:ln>
                <a:noFill/>
              </a:ln>
              <a:effectLst>
                <a:outerShdw dist="35921" dir="2700000" algn="ctr" rotWithShape="0">
                  <a:srgbClr val="3F3151">
                    <a:alpha val="50000"/>
                  </a:srgbClr>
                </a:outerShdw>
              </a:effectLst>
              <a:extLst>
                <a:ext uri="{91240B29-F687-4F45-9708-019B960494DF}">
                  <a14:hiddenLine xmlns:a14="http://schemas.microsoft.com/office/drawing/2010/main" w="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6" name="Cuadro de texto 2"/>
              <p:cNvSpPr txBox="1">
                <a:spLocks noChangeArrowheads="1"/>
              </p:cNvSpPr>
              <p:nvPr/>
            </p:nvSpPr>
            <p:spPr bwMode="auto">
              <a:xfrm>
                <a:off x="6930" y="12242"/>
                <a:ext cx="4108" cy="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s-MX" altLang="es-MX" sz="2000" b="1" i="0" u="none" strike="noStrike" cap="none" normalizeH="0" baseline="0" dirty="0" smtClean="0">
                    <a:ln>
                      <a:noFill/>
                    </a:ln>
                    <a:solidFill>
                      <a:srgbClr val="FFFFFF"/>
                    </a:solidFill>
                    <a:effectLst/>
                    <a:latin typeface="Calibri" pitchFamily="34" charset="0"/>
                    <a:cs typeface="Arial" pitchFamily="34" charset="0"/>
                  </a:rPr>
                  <a:t>Nivel de jerarquía a implementarse</a:t>
                </a:r>
              </a:p>
              <a:p>
                <a:pPr marL="0" marR="0" lvl="0" indent="0" algn="l" defTabSz="914400" rtl="0" eaLnBrk="1" fontAlgn="base" latinLnBrk="0" hangingPunct="1">
                  <a:lnSpc>
                    <a:spcPct val="100000"/>
                  </a:lnSpc>
                  <a:spcBef>
                    <a:spcPct val="0"/>
                  </a:spcBef>
                  <a:spcAft>
                    <a:spcPts val="1000"/>
                  </a:spcAft>
                  <a:buClrTx/>
                  <a:buSzTx/>
                  <a:buFontTx/>
                  <a:buNone/>
                  <a:tabLst/>
                </a:pPr>
                <a:endParaRPr kumimoji="0" lang="es-MX" altLang="es-MX" sz="1100" b="0" i="0" u="none" strike="noStrike" cap="none" normalizeH="0" baseline="0" dirty="0" smtClean="0">
                  <a:ln>
                    <a:noFill/>
                  </a:ln>
                  <a:solidFill>
                    <a:schemeClr val="tx1"/>
                  </a:solidFill>
                  <a:effectLst/>
                  <a:latin typeface="Times New Roman" pitchFamily="18" charset="0"/>
                  <a:cs typeface="Arial" pitchFamily="34" charset="0"/>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5" name="Rectangle 37"/>
          <p:cNvSpPr>
            <a:spLocks noGrp="1" noChangeArrowheads="1"/>
          </p:cNvSpPr>
          <p:nvPr>
            <p:ph type="ctrTitle"/>
          </p:nvPr>
        </p:nvSpPr>
        <p:spPr bwMode="white">
          <a:xfrm>
            <a:off x="356456" y="346611"/>
            <a:ext cx="6414864" cy="1371600"/>
          </a:xfrm>
        </p:spPr>
        <p:txBody>
          <a:bodyPr/>
          <a:lstStyle/>
          <a:p>
            <a:r>
              <a:rPr lang="en-US" sz="2500" dirty="0" smtClean="0"/>
              <a:t/>
            </a:r>
            <a:br>
              <a:rPr lang="en-US" sz="2500" dirty="0" smtClean="0"/>
            </a:br>
            <a:r>
              <a:rPr lang="en-US" dirty="0" err="1" smtClean="0"/>
              <a:t>Acero</a:t>
            </a:r>
            <a:r>
              <a:rPr lang="en-US" dirty="0" smtClean="0"/>
              <a:t> de los Andes</a:t>
            </a:r>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0200" y="5094130"/>
            <a:ext cx="1295269" cy="1273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13796" y="2780929"/>
            <a:ext cx="1488108" cy="132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800" y="4094585"/>
            <a:ext cx="1402374" cy="1050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179074" y="6457273"/>
            <a:ext cx="2160240" cy="369332"/>
          </a:xfrm>
          <a:prstGeom prst="rect">
            <a:avLst/>
          </a:prstGeom>
          <a:noFill/>
        </p:spPr>
        <p:txBody>
          <a:bodyPr wrap="square" rtlCol="0">
            <a:spAutoFit/>
          </a:bodyPr>
          <a:lstStyle/>
          <a:p>
            <a:r>
              <a:rPr lang="es-MX" dirty="0" smtClean="0"/>
              <a:t>Situación actual</a:t>
            </a:r>
            <a:endParaRPr lang="es-MX" dirty="0"/>
          </a:p>
        </p:txBody>
      </p:sp>
      <p:sp>
        <p:nvSpPr>
          <p:cNvPr id="9" name="8 CuadroTexto"/>
          <p:cNvSpPr txBox="1"/>
          <p:nvPr/>
        </p:nvSpPr>
        <p:spPr>
          <a:xfrm>
            <a:off x="2483768" y="5407613"/>
            <a:ext cx="2160240" cy="646331"/>
          </a:xfrm>
          <a:prstGeom prst="rect">
            <a:avLst/>
          </a:prstGeom>
          <a:noFill/>
        </p:spPr>
        <p:txBody>
          <a:bodyPr wrap="square" rtlCol="0">
            <a:spAutoFit/>
          </a:bodyPr>
          <a:lstStyle/>
          <a:p>
            <a:pPr algn="ctr"/>
            <a:r>
              <a:rPr lang="es-MX" dirty="0" smtClean="0"/>
              <a:t>Investigación de mercados</a:t>
            </a:r>
            <a:endParaRPr lang="es-MX" dirty="0"/>
          </a:p>
        </p:txBody>
      </p:sp>
      <p:sp>
        <p:nvSpPr>
          <p:cNvPr id="10" name="9 CuadroTexto"/>
          <p:cNvSpPr txBox="1"/>
          <p:nvPr/>
        </p:nvSpPr>
        <p:spPr>
          <a:xfrm>
            <a:off x="4928451" y="4611577"/>
            <a:ext cx="2160240" cy="369332"/>
          </a:xfrm>
          <a:prstGeom prst="rect">
            <a:avLst/>
          </a:prstGeom>
          <a:noFill/>
        </p:spPr>
        <p:txBody>
          <a:bodyPr wrap="square" rtlCol="0">
            <a:spAutoFit/>
          </a:bodyPr>
          <a:lstStyle/>
          <a:p>
            <a:pPr algn="ctr"/>
            <a:r>
              <a:rPr lang="es-MX" dirty="0" smtClean="0"/>
              <a:t>Estrategias</a:t>
            </a:r>
            <a:endParaRPr lang="es-MX" dirty="0"/>
          </a:p>
        </p:txBody>
      </p:sp>
      <p:sp>
        <p:nvSpPr>
          <p:cNvPr id="11" name="10 CuadroTexto"/>
          <p:cNvSpPr txBox="1"/>
          <p:nvPr/>
        </p:nvSpPr>
        <p:spPr>
          <a:xfrm>
            <a:off x="7215717" y="3328656"/>
            <a:ext cx="2160240" cy="646331"/>
          </a:xfrm>
          <a:prstGeom prst="rect">
            <a:avLst/>
          </a:prstGeom>
          <a:noFill/>
        </p:spPr>
        <p:txBody>
          <a:bodyPr wrap="square" rtlCol="0">
            <a:spAutoFit/>
          </a:bodyPr>
          <a:lstStyle/>
          <a:p>
            <a:pPr algn="ctr"/>
            <a:r>
              <a:rPr lang="es-MX" dirty="0" smtClean="0"/>
              <a:t>Análisis financiero</a:t>
            </a:r>
            <a:endParaRPr lang="es-MX" dirty="0"/>
          </a:p>
        </p:txBody>
      </p:sp>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00875" y="1033338"/>
            <a:ext cx="2035622" cy="2035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64279" t="72984" r="23933" b="16516"/>
          <a:stretch/>
        </p:blipFill>
        <p:spPr bwMode="auto">
          <a:xfrm>
            <a:off x="4208464" y="5827021"/>
            <a:ext cx="1533750" cy="768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3091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2 Grupo"/>
          <p:cNvGrpSpPr/>
          <p:nvPr/>
        </p:nvGrpSpPr>
        <p:grpSpPr>
          <a:xfrm>
            <a:off x="-828600" y="535738"/>
            <a:ext cx="10297144" cy="5591067"/>
            <a:chOff x="338138" y="1660525"/>
            <a:chExt cx="8554342" cy="4664075"/>
          </a:xfrm>
        </p:grpSpPr>
        <p:sp>
          <p:nvSpPr>
            <p:cNvPr id="48136" name="AutoShape 8"/>
            <p:cNvSpPr>
              <a:spLocks noChangeArrowheads="1"/>
            </p:cNvSpPr>
            <p:nvPr/>
          </p:nvSpPr>
          <p:spPr bwMode="black">
            <a:xfrm>
              <a:off x="6813550" y="3843338"/>
              <a:ext cx="2078930" cy="372508"/>
            </a:xfrm>
            <a:prstGeom prst="roundRect">
              <a:avLst>
                <a:gd name="adj" fmla="val 18481"/>
              </a:avLst>
            </a:prstGeom>
            <a:noFill/>
            <a:ln>
              <a:noFill/>
            </a:ln>
            <a:effectLst/>
            <a:extLst>
              <a:ext uri="{909E8E84-426E-40DD-AFC4-6F175D3DCCD1}">
                <a14:hiddenFill xmlns:a14="http://schemas.microsoft.com/office/drawing/2010/main">
                  <a:solidFill>
                    <a:srgbClr val="FFFFFF">
                      <a:alpha val="99001"/>
                    </a:srgbClr>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28398" dir="3806097" algn="ctr" rotWithShape="0">
                      <a:srgbClr val="000000">
                        <a:alpha val="50000"/>
                      </a:srgbClr>
                    </a:outerShdw>
                  </a:effectLst>
                </a14:hiddenEffects>
              </a:ext>
            </a:extLst>
          </p:spPr>
          <p:txBody>
            <a:bodyPr wrap="square">
              <a:spAutoFit/>
            </a:bodyPr>
            <a:lstStyle/>
            <a:p>
              <a:pPr algn="l" eaLnBrk="0" hangingPunct="0"/>
              <a:r>
                <a:rPr lang="en-US" sz="2000" dirty="0" err="1" smtClean="0"/>
                <a:t>G.E</a:t>
              </a:r>
              <a:r>
                <a:rPr lang="en-US" sz="2000" dirty="0" smtClean="0"/>
                <a:t>.</a:t>
              </a:r>
              <a:endParaRPr lang="en-US" sz="2000" dirty="0"/>
            </a:p>
          </p:txBody>
        </p:sp>
        <p:grpSp>
          <p:nvGrpSpPr>
            <p:cNvPr id="2" name="1 Grupo"/>
            <p:cNvGrpSpPr/>
            <p:nvPr/>
          </p:nvGrpSpPr>
          <p:grpSpPr>
            <a:xfrm>
              <a:off x="338138" y="1660525"/>
              <a:ext cx="6515100" cy="4664075"/>
              <a:chOff x="338138" y="1660525"/>
              <a:chExt cx="6515100" cy="4664075"/>
            </a:xfrm>
          </p:grpSpPr>
          <p:sp>
            <p:nvSpPr>
              <p:cNvPr id="48131" name="Oval 3"/>
              <p:cNvSpPr>
                <a:spLocks noChangeArrowheads="1"/>
              </p:cNvSpPr>
              <p:nvPr/>
            </p:nvSpPr>
            <p:spPr bwMode="invGray">
              <a:xfrm>
                <a:off x="2630488" y="2038350"/>
                <a:ext cx="3895725" cy="3895725"/>
              </a:xfrm>
              <a:prstGeom prst="ellipse">
                <a:avLst/>
              </a:prstGeom>
              <a:solidFill>
                <a:srgbClr val="808080">
                  <a:alpha val="2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grpSp>
            <p:nvGrpSpPr>
              <p:cNvPr id="48132" name="Group 4"/>
              <p:cNvGrpSpPr>
                <a:grpSpLocks/>
              </p:cNvGrpSpPr>
              <p:nvPr/>
            </p:nvGrpSpPr>
            <p:grpSpPr bwMode="auto">
              <a:xfrm>
                <a:off x="3197225" y="2636838"/>
                <a:ext cx="2787650" cy="2778125"/>
                <a:chOff x="1464" y="1056"/>
                <a:chExt cx="2856" cy="2847"/>
              </a:xfrm>
            </p:grpSpPr>
            <p:sp>
              <p:nvSpPr>
                <p:cNvPr id="48133" name="Line 5"/>
                <p:cNvSpPr>
                  <a:spLocks noChangeShapeType="1"/>
                </p:cNvSpPr>
                <p:nvPr/>
              </p:nvSpPr>
              <p:spPr bwMode="invGray">
                <a:xfrm>
                  <a:off x="1488" y="1056"/>
                  <a:ext cx="2829" cy="2847"/>
                </a:xfrm>
                <a:prstGeom prst="line">
                  <a:avLst/>
                </a:prstGeom>
                <a:noFill/>
                <a:ln w="19050" cap="rnd">
                  <a:solidFill>
                    <a:srgbClr val="FF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48134" name="Line 6"/>
                <p:cNvSpPr>
                  <a:spLocks noChangeShapeType="1"/>
                </p:cNvSpPr>
                <p:nvPr/>
              </p:nvSpPr>
              <p:spPr bwMode="invGray">
                <a:xfrm flipH="1">
                  <a:off x="1464" y="1056"/>
                  <a:ext cx="2856" cy="2847"/>
                </a:xfrm>
                <a:prstGeom prst="line">
                  <a:avLst/>
                </a:prstGeom>
                <a:noFill/>
                <a:ln w="19050" cap="rnd">
                  <a:solidFill>
                    <a:srgbClr val="FF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grpSp>
          <p:sp>
            <p:nvSpPr>
              <p:cNvPr id="48135" name="AutoShape 7"/>
              <p:cNvSpPr>
                <a:spLocks noChangeArrowheads="1"/>
              </p:cNvSpPr>
              <p:nvPr/>
            </p:nvSpPr>
            <p:spPr bwMode="black">
              <a:xfrm>
                <a:off x="2123729" y="5813425"/>
                <a:ext cx="2151410" cy="372508"/>
              </a:xfrm>
              <a:prstGeom prst="roundRect">
                <a:avLst>
                  <a:gd name="adj" fmla="val 18481"/>
                </a:avLst>
              </a:prstGeom>
              <a:noFill/>
              <a:ln>
                <a:noFill/>
              </a:ln>
              <a:effectLst/>
              <a:extLst>
                <a:ext uri="{909E8E84-426E-40DD-AFC4-6F175D3DCCD1}">
                  <a14:hiddenFill xmlns:a14="http://schemas.microsoft.com/office/drawing/2010/main">
                    <a:solidFill>
                      <a:srgbClr val="FFFFFF">
                        <a:alpha val="99001"/>
                      </a:srgbClr>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28398" dir="3806097" algn="ctr" rotWithShape="0">
                        <a:srgbClr val="000000">
                          <a:alpha val="50000"/>
                        </a:srgbClr>
                      </a:outerShdw>
                    </a:effectLst>
                  </a14:hiddenEffects>
                </a:ext>
              </a:extLst>
            </p:spPr>
            <p:txBody>
              <a:bodyPr wrap="square">
                <a:spAutoFit/>
              </a:bodyPr>
              <a:lstStyle/>
              <a:p>
                <a:pPr algn="ctr" eaLnBrk="0" hangingPunct="0"/>
                <a:r>
                  <a:rPr lang="en-US" sz="2000" dirty="0" err="1" smtClean="0"/>
                  <a:t>ANSOFF</a:t>
                </a:r>
                <a:endParaRPr lang="en-US" sz="2000" dirty="0"/>
              </a:p>
            </p:txBody>
          </p:sp>
          <p:sp>
            <p:nvSpPr>
              <p:cNvPr id="48137" name="AutoShape 9"/>
              <p:cNvSpPr>
                <a:spLocks noChangeArrowheads="1"/>
              </p:cNvSpPr>
              <p:nvPr/>
            </p:nvSpPr>
            <p:spPr bwMode="black">
              <a:xfrm>
                <a:off x="338138" y="3800475"/>
                <a:ext cx="1947862" cy="372508"/>
              </a:xfrm>
              <a:prstGeom prst="roundRect">
                <a:avLst>
                  <a:gd name="adj" fmla="val 18481"/>
                </a:avLst>
              </a:prstGeom>
              <a:noFill/>
              <a:ln>
                <a:noFill/>
              </a:ln>
              <a:effectLst/>
              <a:extLst>
                <a:ext uri="{909E8E84-426E-40DD-AFC4-6F175D3DCCD1}">
                  <a14:hiddenFill xmlns:a14="http://schemas.microsoft.com/office/drawing/2010/main">
                    <a:solidFill>
                      <a:srgbClr val="FFFFFF">
                        <a:alpha val="99001"/>
                      </a:srgbClr>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28398" dir="3806097" algn="ctr" rotWithShape="0">
                        <a:srgbClr val="000000">
                          <a:alpha val="50000"/>
                        </a:srgbClr>
                      </a:outerShdw>
                    </a:effectLst>
                  </a14:hiddenEffects>
                </a:ext>
              </a:extLst>
            </p:spPr>
            <p:txBody>
              <a:bodyPr>
                <a:spAutoFit/>
              </a:bodyPr>
              <a:lstStyle/>
              <a:p>
                <a:pPr eaLnBrk="0" hangingPunct="0"/>
                <a:r>
                  <a:rPr lang="en-US" sz="2000" dirty="0" err="1" smtClean="0"/>
                  <a:t>BCG</a:t>
                </a:r>
                <a:endParaRPr lang="en-US" sz="2000" dirty="0"/>
              </a:p>
            </p:txBody>
          </p:sp>
          <p:sp>
            <p:nvSpPr>
              <p:cNvPr id="48138" name="Rectangle 10"/>
              <p:cNvSpPr>
                <a:spLocks noChangeArrowheads="1"/>
              </p:cNvSpPr>
              <p:nvPr/>
            </p:nvSpPr>
            <p:spPr bwMode="black">
              <a:xfrm>
                <a:off x="4838700" y="1708150"/>
                <a:ext cx="1549025" cy="590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28398" dir="3806097" algn="ctr" rotWithShape="0">
                        <a:srgbClr val="000000">
                          <a:alpha val="50000"/>
                        </a:srgbClr>
                      </a:outerShdw>
                    </a:effectLst>
                  </a14:hiddenEffects>
                </a:ext>
              </a:extLst>
            </p:spPr>
            <p:txBody>
              <a:bodyPr wrap="none">
                <a:spAutoFit/>
              </a:bodyPr>
              <a:lstStyle/>
              <a:p>
                <a:pPr algn="l"/>
                <a:r>
                  <a:rPr lang="en-US" sz="2000" dirty="0" err="1" smtClean="0"/>
                  <a:t>Genéricas</a:t>
                </a:r>
                <a:r>
                  <a:rPr lang="en-US" sz="2000" dirty="0" smtClean="0"/>
                  <a:t> de </a:t>
                </a:r>
              </a:p>
              <a:p>
                <a:pPr algn="l"/>
                <a:r>
                  <a:rPr lang="en-US" sz="2000" dirty="0" smtClean="0"/>
                  <a:t>PORTER</a:t>
                </a:r>
                <a:endParaRPr lang="en-US" sz="2000" dirty="0"/>
              </a:p>
            </p:txBody>
          </p:sp>
          <p:grpSp>
            <p:nvGrpSpPr>
              <p:cNvPr id="48139" name="Group 11"/>
              <p:cNvGrpSpPr>
                <a:grpSpLocks/>
              </p:cNvGrpSpPr>
              <p:nvPr/>
            </p:nvGrpSpPr>
            <p:grpSpPr bwMode="auto">
              <a:xfrm>
                <a:off x="3309938" y="2747963"/>
                <a:ext cx="2489200" cy="2489200"/>
                <a:chOff x="144" y="384"/>
                <a:chExt cx="2080" cy="2081"/>
              </a:xfrm>
            </p:grpSpPr>
            <p:sp>
              <p:nvSpPr>
                <p:cNvPr id="48140" name="Oval 12"/>
                <p:cNvSpPr>
                  <a:spLocks noChangeArrowheads="1"/>
                </p:cNvSpPr>
                <p:nvPr/>
              </p:nvSpPr>
              <p:spPr bwMode="gray">
                <a:xfrm>
                  <a:off x="144" y="384"/>
                  <a:ext cx="2080" cy="2081"/>
                </a:xfrm>
                <a:prstGeom prst="ellipse">
                  <a:avLst/>
                </a:prstGeom>
                <a:solidFill>
                  <a:srgbClr val="3366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pic>
              <p:nvPicPr>
                <p:cNvPr id="48141" name="Picture 13" descr="Picture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gray">
                <a:xfrm>
                  <a:off x="227" y="392"/>
                  <a:ext cx="1918" cy="1011"/>
                </a:xfrm>
                <a:prstGeom prst="rect">
                  <a:avLst/>
                </a:prstGeom>
                <a:noFill/>
                <a:extLst>
                  <a:ext uri="{909E8E84-426E-40DD-AFC4-6F175D3DCCD1}">
                    <a14:hiddenFill xmlns:a14="http://schemas.microsoft.com/office/drawing/2010/main">
                      <a:solidFill>
                        <a:srgbClr val="FFFFFF"/>
                      </a:solidFill>
                    </a14:hiddenFill>
                  </a:ext>
                </a:extLst>
              </p:spPr>
            </p:pic>
            <p:pic>
              <p:nvPicPr>
                <p:cNvPr id="48142" name="Picture 14" descr="Picture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gray">
                <a:xfrm flipV="1">
                  <a:off x="228" y="1437"/>
                  <a:ext cx="1918" cy="1011"/>
                </a:xfrm>
                <a:prstGeom prst="rect">
                  <a:avLst/>
                </a:prstGeom>
                <a:noFill/>
                <a:extLst>
                  <a:ext uri="{909E8E84-426E-40DD-AFC4-6F175D3DCCD1}">
                    <a14:hiddenFill xmlns:a14="http://schemas.microsoft.com/office/drawing/2010/main">
                      <a:solidFill>
                        <a:srgbClr val="FFFFFF"/>
                      </a:solidFill>
                    </a14:hiddenFill>
                  </a:ext>
                </a:extLst>
              </p:spPr>
            </p:pic>
          </p:grpSp>
          <p:sp>
            <p:nvSpPr>
              <p:cNvPr id="48143" name="Text Box 15"/>
              <p:cNvSpPr txBox="1">
                <a:spLocks noChangeArrowheads="1"/>
              </p:cNvSpPr>
              <p:nvPr/>
            </p:nvSpPr>
            <p:spPr bwMode="gray">
              <a:xfrm>
                <a:off x="3689350" y="3579813"/>
                <a:ext cx="1736725" cy="693219"/>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400" dirty="0" err="1">
                    <a:solidFill>
                      <a:srgbClr val="FFFF00"/>
                    </a:solidFill>
                  </a:rPr>
                  <a:t>Tipos</a:t>
                </a:r>
                <a:r>
                  <a:rPr lang="en-US" sz="2400" dirty="0">
                    <a:solidFill>
                      <a:srgbClr val="FFFF00"/>
                    </a:solidFill>
                  </a:rPr>
                  <a:t> de </a:t>
                </a:r>
                <a:r>
                  <a:rPr lang="en-US" sz="2400" dirty="0" err="1">
                    <a:solidFill>
                      <a:srgbClr val="FFFF00"/>
                    </a:solidFill>
                  </a:rPr>
                  <a:t>Estrategias</a:t>
                </a:r>
                <a:r>
                  <a:rPr lang="en-US" sz="2400" dirty="0">
                    <a:solidFill>
                      <a:srgbClr val="FFFF00"/>
                    </a:solidFill>
                  </a:rPr>
                  <a:t> </a:t>
                </a:r>
              </a:p>
            </p:txBody>
          </p:sp>
          <p:sp>
            <p:nvSpPr>
              <p:cNvPr id="48144" name="AutoShape 16"/>
              <p:cNvSpPr>
                <a:spLocks noChangeArrowheads="1"/>
              </p:cNvSpPr>
              <p:nvPr/>
            </p:nvSpPr>
            <p:spPr bwMode="black">
              <a:xfrm>
                <a:off x="4322763" y="2333625"/>
                <a:ext cx="444500" cy="325438"/>
              </a:xfrm>
              <a:prstGeom prst="upArrow">
                <a:avLst>
                  <a:gd name="adj1" fmla="val 57861"/>
                  <a:gd name="adj2" fmla="val 59514"/>
                </a:avLst>
              </a:prstGeom>
              <a:solidFill>
                <a:schemeClr val="accent2"/>
              </a:solidFill>
              <a:ln>
                <a:noFill/>
              </a:ln>
              <a:effectLst>
                <a:outerShdw dist="53882" dir="2700000" algn="ctr" rotWithShape="0">
                  <a:schemeClr val="bg2">
                    <a:alpha val="50000"/>
                  </a:schemeClr>
                </a:outerShdw>
              </a:effectLst>
              <a:extLst>
                <a:ext uri="{91240B29-F687-4F45-9708-019B960494DF}">
                  <a14:hiddenLine xmlns:a14="http://schemas.microsoft.com/office/drawing/2010/main" w="12700">
                    <a:solidFill>
                      <a:srgbClr val="FFFFFF"/>
                    </a:solidFill>
                    <a:miter lim="800000"/>
                    <a:headEnd/>
                    <a:tailEnd/>
                  </a14:hiddenLine>
                </a:ext>
              </a:extLst>
            </p:spPr>
            <p:txBody>
              <a:bodyPr wrap="none" anchor="ctr"/>
              <a:lstStyle/>
              <a:p>
                <a:endParaRPr lang="es-MX"/>
              </a:p>
            </p:txBody>
          </p:sp>
          <p:sp>
            <p:nvSpPr>
              <p:cNvPr id="48145" name="AutoShape 17"/>
              <p:cNvSpPr>
                <a:spLocks noChangeArrowheads="1"/>
              </p:cNvSpPr>
              <p:nvPr/>
            </p:nvSpPr>
            <p:spPr bwMode="gray">
              <a:xfrm>
                <a:off x="5856288" y="3814763"/>
                <a:ext cx="371475" cy="446087"/>
              </a:xfrm>
              <a:prstGeom prst="rightArrow">
                <a:avLst>
                  <a:gd name="adj1" fmla="val 54861"/>
                  <a:gd name="adj2" fmla="val 59167"/>
                </a:avLst>
              </a:prstGeom>
              <a:solidFill>
                <a:schemeClr val="hlink"/>
              </a:solidFill>
              <a:ln>
                <a:noFill/>
              </a:ln>
              <a:effectLst>
                <a:outerShdw dist="35921" dir="2700000" algn="ctr" rotWithShape="0">
                  <a:schemeClr val="bg2">
                    <a:alpha val="50000"/>
                  </a:schemeClr>
                </a:outerShdw>
              </a:effectLst>
              <a:extLst>
                <a:ext uri="{91240B29-F687-4F45-9708-019B960494DF}">
                  <a14:hiddenLine xmlns:a14="http://schemas.microsoft.com/office/drawing/2010/main" w="12700">
                    <a:solidFill>
                      <a:srgbClr val="FFFFFF"/>
                    </a:solidFill>
                    <a:miter lim="800000"/>
                    <a:headEnd/>
                    <a:tailEnd/>
                  </a14:hiddenLine>
                </a:ext>
              </a:extLst>
            </p:spPr>
            <p:txBody>
              <a:bodyPr wrap="none" anchor="ctr"/>
              <a:lstStyle/>
              <a:p>
                <a:endParaRPr lang="es-MX"/>
              </a:p>
            </p:txBody>
          </p:sp>
          <p:sp>
            <p:nvSpPr>
              <p:cNvPr id="48146" name="AutoShape 18"/>
              <p:cNvSpPr>
                <a:spLocks noChangeArrowheads="1"/>
              </p:cNvSpPr>
              <p:nvPr/>
            </p:nvSpPr>
            <p:spPr bwMode="invGray">
              <a:xfrm>
                <a:off x="4322763" y="5303838"/>
                <a:ext cx="465137" cy="368300"/>
              </a:xfrm>
              <a:prstGeom prst="downArrow">
                <a:avLst>
                  <a:gd name="adj1" fmla="val 50167"/>
                  <a:gd name="adj2" fmla="val 58051"/>
                </a:avLst>
              </a:prstGeom>
              <a:solidFill>
                <a:schemeClr val="folHlink"/>
              </a:solidFill>
              <a:ln>
                <a:noFill/>
              </a:ln>
              <a:effectLst>
                <a:outerShdw dist="35921" dir="2700000" algn="ctr" rotWithShape="0">
                  <a:schemeClr val="bg2">
                    <a:alpha val="50000"/>
                  </a:schemeClr>
                </a:outerShdw>
              </a:effectLst>
              <a:extLst>
                <a:ext uri="{91240B29-F687-4F45-9708-019B960494DF}">
                  <a14:hiddenLine xmlns:a14="http://schemas.microsoft.com/office/drawing/2010/main" w="12700">
                    <a:solidFill>
                      <a:srgbClr val="FFFFFF"/>
                    </a:solidFill>
                    <a:miter lim="800000"/>
                    <a:headEnd/>
                    <a:tailEnd/>
                  </a14:hiddenLine>
                </a:ext>
              </a:extLst>
            </p:spPr>
            <p:txBody>
              <a:bodyPr wrap="none" anchor="ctr"/>
              <a:lstStyle/>
              <a:p>
                <a:endParaRPr lang="es-MX"/>
              </a:p>
            </p:txBody>
          </p:sp>
          <p:sp>
            <p:nvSpPr>
              <p:cNvPr id="48147" name="AutoShape 19"/>
              <p:cNvSpPr>
                <a:spLocks noChangeArrowheads="1"/>
              </p:cNvSpPr>
              <p:nvPr/>
            </p:nvSpPr>
            <p:spPr bwMode="invGray">
              <a:xfrm>
                <a:off x="2881313" y="3822700"/>
                <a:ext cx="374650" cy="439738"/>
              </a:xfrm>
              <a:prstGeom prst="leftArrow">
                <a:avLst>
                  <a:gd name="adj1" fmla="val 50000"/>
                  <a:gd name="adj2" fmla="val 53815"/>
                </a:avLst>
              </a:prstGeom>
              <a:solidFill>
                <a:schemeClr val="accent1"/>
              </a:solidFill>
              <a:ln>
                <a:noFill/>
              </a:ln>
              <a:effectLst>
                <a:outerShdw dist="35921" dir="2700000" algn="ctr" rotWithShape="0">
                  <a:schemeClr val="bg2">
                    <a:alpha val="50000"/>
                  </a:schemeClr>
                </a:outerShdw>
              </a:effectLst>
              <a:extLst>
                <a:ext uri="{91240B29-F687-4F45-9708-019B960494DF}">
                  <a14:hiddenLine xmlns:a14="http://schemas.microsoft.com/office/drawing/2010/main" w="12700">
                    <a:solidFill>
                      <a:srgbClr val="FFFFFF"/>
                    </a:solidFill>
                    <a:miter lim="800000"/>
                    <a:headEnd/>
                    <a:tailEnd/>
                  </a14:hiddenLine>
                </a:ext>
              </a:extLst>
            </p:spPr>
            <p:txBody>
              <a:bodyPr wrap="none" anchor="ctr"/>
              <a:lstStyle/>
              <a:p>
                <a:endParaRPr lang="es-MX"/>
              </a:p>
            </p:txBody>
          </p:sp>
          <p:grpSp>
            <p:nvGrpSpPr>
              <p:cNvPr id="48148" name="Group 20"/>
              <p:cNvGrpSpPr>
                <a:grpSpLocks/>
              </p:cNvGrpSpPr>
              <p:nvPr/>
            </p:nvGrpSpPr>
            <p:grpSpPr bwMode="auto">
              <a:xfrm>
                <a:off x="2308225" y="3779838"/>
                <a:ext cx="542925" cy="542925"/>
                <a:chOff x="3745" y="1818"/>
                <a:chExt cx="382" cy="382"/>
              </a:xfrm>
            </p:grpSpPr>
            <p:sp>
              <p:nvSpPr>
                <p:cNvPr id="48149" name="Oval 21"/>
                <p:cNvSpPr>
                  <a:spLocks noChangeArrowheads="1"/>
                </p:cNvSpPr>
                <p:nvPr/>
              </p:nvSpPr>
              <p:spPr bwMode="gray">
                <a:xfrm>
                  <a:off x="3745" y="1818"/>
                  <a:ext cx="382" cy="382"/>
                </a:xfrm>
                <a:prstGeom prst="ellipse">
                  <a:avLst/>
                </a:prstGeom>
                <a:gradFill rotWithShape="1">
                  <a:gsLst>
                    <a:gs pos="0">
                      <a:schemeClr val="accent1">
                        <a:gamma/>
                        <a:tint val="10196"/>
                        <a:invGamma/>
                      </a:schemeClr>
                    </a:gs>
                    <a:gs pos="50000">
                      <a:schemeClr val="accent1"/>
                    </a:gs>
                    <a:gs pos="100000">
                      <a:schemeClr val="accent1">
                        <a:gamma/>
                        <a:tint val="10196"/>
                        <a:invGamma/>
                      </a:schemeClr>
                    </a:gs>
                  </a:gsLst>
                  <a:lin ang="5400000" scaled="1"/>
                </a:gradFill>
                <a:ln w="6350">
                  <a:solidFill>
                    <a:schemeClr val="accent1"/>
                  </a:solidFill>
                  <a:round/>
                  <a:headEnd/>
                  <a:tailEnd/>
                </a:ln>
                <a:effectLst>
                  <a:outerShdw dist="38100" dir="5400000" algn="ctr" rotWithShape="0">
                    <a:schemeClr val="bg2"/>
                  </a:outerShdw>
                </a:effectLst>
              </p:spPr>
              <p:txBody>
                <a:bodyPr wrap="none" anchor="ctr"/>
                <a:lstStyle/>
                <a:p>
                  <a:endParaRPr lang="es-MX"/>
                </a:p>
              </p:txBody>
            </p:sp>
            <p:sp>
              <p:nvSpPr>
                <p:cNvPr id="48150" name="Oval 22"/>
                <p:cNvSpPr>
                  <a:spLocks noChangeArrowheads="1"/>
                </p:cNvSpPr>
                <p:nvPr/>
              </p:nvSpPr>
              <p:spPr bwMode="gray">
                <a:xfrm>
                  <a:off x="3756" y="1829"/>
                  <a:ext cx="358" cy="360"/>
                </a:xfrm>
                <a:prstGeom prst="ellipse">
                  <a:avLst/>
                </a:prstGeom>
                <a:gradFill rotWithShape="1">
                  <a:gsLst>
                    <a:gs pos="0">
                      <a:schemeClr val="accent1"/>
                    </a:gs>
                    <a:gs pos="50000">
                      <a:schemeClr val="accent1">
                        <a:gamma/>
                        <a:shade val="79216"/>
                        <a:invGamma/>
                      </a:schemeClr>
                    </a:gs>
                    <a:gs pos="100000">
                      <a:schemeClr val="accent1"/>
                    </a:gs>
                  </a:gsLst>
                  <a:lin ang="5400000" scaled="1"/>
                </a:gradFill>
                <a:ln w="9525">
                  <a:solidFill>
                    <a:schemeClr val="accent1">
                      <a:alpha val="2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grpSp>
          <p:grpSp>
            <p:nvGrpSpPr>
              <p:cNvPr id="48151" name="Group 23"/>
              <p:cNvGrpSpPr>
                <a:grpSpLocks/>
              </p:cNvGrpSpPr>
              <p:nvPr/>
            </p:nvGrpSpPr>
            <p:grpSpPr bwMode="auto">
              <a:xfrm>
                <a:off x="6310313" y="3779838"/>
                <a:ext cx="542925" cy="542925"/>
                <a:chOff x="3745" y="1818"/>
                <a:chExt cx="382" cy="382"/>
              </a:xfrm>
            </p:grpSpPr>
            <p:sp>
              <p:nvSpPr>
                <p:cNvPr id="48152" name="Oval 24"/>
                <p:cNvSpPr>
                  <a:spLocks noChangeArrowheads="1"/>
                </p:cNvSpPr>
                <p:nvPr/>
              </p:nvSpPr>
              <p:spPr bwMode="gray">
                <a:xfrm>
                  <a:off x="3745" y="1818"/>
                  <a:ext cx="382" cy="382"/>
                </a:xfrm>
                <a:prstGeom prst="ellipse">
                  <a:avLst/>
                </a:prstGeom>
                <a:gradFill rotWithShape="1">
                  <a:gsLst>
                    <a:gs pos="0">
                      <a:schemeClr val="hlink">
                        <a:gamma/>
                        <a:tint val="10196"/>
                        <a:invGamma/>
                      </a:schemeClr>
                    </a:gs>
                    <a:gs pos="50000">
                      <a:schemeClr val="hlink"/>
                    </a:gs>
                    <a:gs pos="100000">
                      <a:schemeClr val="hlink">
                        <a:gamma/>
                        <a:tint val="10196"/>
                        <a:invGamma/>
                      </a:schemeClr>
                    </a:gs>
                  </a:gsLst>
                  <a:lin ang="5400000" scaled="1"/>
                </a:gradFill>
                <a:ln w="6350">
                  <a:solidFill>
                    <a:schemeClr val="hlink"/>
                  </a:solidFill>
                  <a:round/>
                  <a:headEnd/>
                  <a:tailEnd/>
                </a:ln>
                <a:effectLst>
                  <a:outerShdw dist="38100" dir="5400000" algn="ctr" rotWithShape="0">
                    <a:srgbClr val="5F5F5F"/>
                  </a:outerShdw>
                </a:effectLst>
              </p:spPr>
              <p:txBody>
                <a:bodyPr wrap="none" anchor="ctr"/>
                <a:lstStyle/>
                <a:p>
                  <a:endParaRPr lang="es-MX"/>
                </a:p>
              </p:txBody>
            </p:sp>
            <p:sp>
              <p:nvSpPr>
                <p:cNvPr id="48153" name="Oval 25">
                  <a:hlinkClick r:id="rId3" action="ppaction://hlinksldjump"/>
                </p:cNvPr>
                <p:cNvSpPr>
                  <a:spLocks noChangeArrowheads="1"/>
                </p:cNvSpPr>
                <p:nvPr/>
              </p:nvSpPr>
              <p:spPr bwMode="gray">
                <a:xfrm>
                  <a:off x="3756" y="1829"/>
                  <a:ext cx="358" cy="360"/>
                </a:xfrm>
                <a:prstGeom prst="ellipse">
                  <a:avLst/>
                </a:prstGeom>
                <a:gradFill rotWithShape="1">
                  <a:gsLst>
                    <a:gs pos="0">
                      <a:schemeClr val="hlink"/>
                    </a:gs>
                    <a:gs pos="50000">
                      <a:schemeClr val="hlink">
                        <a:gamma/>
                        <a:shade val="79216"/>
                        <a:invGamma/>
                      </a:schemeClr>
                    </a:gs>
                    <a:gs pos="100000">
                      <a:schemeClr val="hlink"/>
                    </a:gs>
                  </a:gsLst>
                  <a:lin ang="5400000" scaled="1"/>
                </a:gradFill>
                <a:ln w="9525">
                  <a:solidFill>
                    <a:schemeClr val="hlink">
                      <a:alpha val="2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grpSp>
          <p:grpSp>
            <p:nvGrpSpPr>
              <p:cNvPr id="48154" name="Group 26"/>
              <p:cNvGrpSpPr>
                <a:grpSpLocks/>
              </p:cNvGrpSpPr>
              <p:nvPr/>
            </p:nvGrpSpPr>
            <p:grpSpPr bwMode="auto">
              <a:xfrm>
                <a:off x="4291013" y="5781675"/>
                <a:ext cx="542925" cy="542925"/>
                <a:chOff x="3745" y="1818"/>
                <a:chExt cx="382" cy="382"/>
              </a:xfrm>
            </p:grpSpPr>
            <p:sp>
              <p:nvSpPr>
                <p:cNvPr id="48155" name="Oval 27"/>
                <p:cNvSpPr>
                  <a:spLocks noChangeArrowheads="1"/>
                </p:cNvSpPr>
                <p:nvPr/>
              </p:nvSpPr>
              <p:spPr bwMode="gray">
                <a:xfrm>
                  <a:off x="3745" y="1818"/>
                  <a:ext cx="382" cy="382"/>
                </a:xfrm>
                <a:prstGeom prst="ellipse">
                  <a:avLst/>
                </a:prstGeom>
                <a:gradFill rotWithShape="1">
                  <a:gsLst>
                    <a:gs pos="0">
                      <a:schemeClr val="folHlink">
                        <a:gamma/>
                        <a:tint val="10196"/>
                        <a:invGamma/>
                      </a:schemeClr>
                    </a:gs>
                    <a:gs pos="50000">
                      <a:schemeClr val="folHlink"/>
                    </a:gs>
                    <a:gs pos="100000">
                      <a:schemeClr val="folHlink">
                        <a:gamma/>
                        <a:tint val="10196"/>
                        <a:invGamma/>
                      </a:schemeClr>
                    </a:gs>
                  </a:gsLst>
                  <a:lin ang="5400000" scaled="1"/>
                </a:gradFill>
                <a:ln w="6350">
                  <a:solidFill>
                    <a:schemeClr val="folHlink"/>
                  </a:solidFill>
                  <a:round/>
                  <a:headEnd/>
                  <a:tailEnd/>
                </a:ln>
                <a:effectLst>
                  <a:outerShdw dist="38100" dir="5400000" algn="ctr" rotWithShape="0">
                    <a:srgbClr val="5F5F5F"/>
                  </a:outerShdw>
                </a:effectLst>
              </p:spPr>
              <p:txBody>
                <a:bodyPr wrap="none" anchor="ctr"/>
                <a:lstStyle/>
                <a:p>
                  <a:endParaRPr lang="es-MX"/>
                </a:p>
              </p:txBody>
            </p:sp>
            <p:sp>
              <p:nvSpPr>
                <p:cNvPr id="48156" name="Oval 28"/>
                <p:cNvSpPr>
                  <a:spLocks noChangeArrowheads="1"/>
                </p:cNvSpPr>
                <p:nvPr/>
              </p:nvSpPr>
              <p:spPr bwMode="gray">
                <a:xfrm>
                  <a:off x="3756" y="1829"/>
                  <a:ext cx="358" cy="360"/>
                </a:xfrm>
                <a:prstGeom prst="ellipse">
                  <a:avLst/>
                </a:prstGeom>
                <a:gradFill rotWithShape="1">
                  <a:gsLst>
                    <a:gs pos="0">
                      <a:schemeClr val="folHlink"/>
                    </a:gs>
                    <a:gs pos="50000">
                      <a:schemeClr val="folHlink">
                        <a:gamma/>
                        <a:shade val="79216"/>
                        <a:invGamma/>
                      </a:schemeClr>
                    </a:gs>
                    <a:gs pos="100000">
                      <a:schemeClr val="folHlink"/>
                    </a:gs>
                  </a:gsLst>
                  <a:lin ang="5400000" scaled="1"/>
                </a:gradFill>
                <a:ln w="9525">
                  <a:solidFill>
                    <a:schemeClr val="folHlink">
                      <a:alpha val="2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grpSp>
          <p:grpSp>
            <p:nvGrpSpPr>
              <p:cNvPr id="48157" name="Group 29"/>
              <p:cNvGrpSpPr>
                <a:grpSpLocks/>
              </p:cNvGrpSpPr>
              <p:nvPr/>
            </p:nvGrpSpPr>
            <p:grpSpPr bwMode="auto">
              <a:xfrm>
                <a:off x="4268788" y="1660525"/>
                <a:ext cx="542925" cy="542925"/>
                <a:chOff x="3745" y="1818"/>
                <a:chExt cx="382" cy="382"/>
              </a:xfrm>
            </p:grpSpPr>
            <p:sp>
              <p:nvSpPr>
                <p:cNvPr id="48158" name="Oval 30"/>
                <p:cNvSpPr>
                  <a:spLocks noChangeArrowheads="1"/>
                </p:cNvSpPr>
                <p:nvPr/>
              </p:nvSpPr>
              <p:spPr bwMode="gray">
                <a:xfrm>
                  <a:off x="3745" y="1818"/>
                  <a:ext cx="382" cy="382"/>
                </a:xfrm>
                <a:prstGeom prst="ellipse">
                  <a:avLst/>
                </a:prstGeom>
                <a:gradFill rotWithShape="1">
                  <a:gsLst>
                    <a:gs pos="0">
                      <a:schemeClr val="accent2">
                        <a:gamma/>
                        <a:tint val="10196"/>
                        <a:invGamma/>
                      </a:schemeClr>
                    </a:gs>
                    <a:gs pos="50000">
                      <a:schemeClr val="accent2"/>
                    </a:gs>
                    <a:gs pos="100000">
                      <a:schemeClr val="accent2">
                        <a:gamma/>
                        <a:tint val="10196"/>
                        <a:invGamma/>
                      </a:schemeClr>
                    </a:gs>
                  </a:gsLst>
                  <a:lin ang="5400000" scaled="1"/>
                </a:gradFill>
                <a:ln w="6350">
                  <a:solidFill>
                    <a:schemeClr val="accent2"/>
                  </a:solidFill>
                  <a:round/>
                  <a:headEnd/>
                  <a:tailEnd/>
                </a:ln>
                <a:effectLst>
                  <a:outerShdw dist="38100" dir="5400000" algn="ctr" rotWithShape="0">
                    <a:srgbClr val="5F5F5F"/>
                  </a:outerShdw>
                </a:effectLst>
              </p:spPr>
              <p:txBody>
                <a:bodyPr wrap="none" anchor="ctr"/>
                <a:lstStyle/>
                <a:p>
                  <a:endParaRPr lang="es-MX"/>
                </a:p>
              </p:txBody>
            </p:sp>
            <p:sp>
              <p:nvSpPr>
                <p:cNvPr id="48159" name="Oval 31"/>
                <p:cNvSpPr>
                  <a:spLocks noChangeArrowheads="1"/>
                </p:cNvSpPr>
                <p:nvPr/>
              </p:nvSpPr>
              <p:spPr bwMode="gray">
                <a:xfrm>
                  <a:off x="3756" y="1829"/>
                  <a:ext cx="358" cy="360"/>
                </a:xfrm>
                <a:prstGeom prst="ellipse">
                  <a:avLst/>
                </a:prstGeom>
                <a:gradFill rotWithShape="1">
                  <a:gsLst>
                    <a:gs pos="0">
                      <a:schemeClr val="accent2"/>
                    </a:gs>
                    <a:gs pos="50000">
                      <a:schemeClr val="accent2">
                        <a:gamma/>
                        <a:shade val="79216"/>
                        <a:invGamma/>
                      </a:schemeClr>
                    </a:gs>
                    <a:gs pos="100000">
                      <a:schemeClr val="accent2"/>
                    </a:gs>
                  </a:gsLst>
                  <a:lin ang="5400000" scaled="1"/>
                </a:gradFill>
                <a:ln w="9525">
                  <a:solidFill>
                    <a:schemeClr val="accent2">
                      <a:alpha val="2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grpSp>
          <p:sp>
            <p:nvSpPr>
              <p:cNvPr id="48160" name="Text Box 32">
                <a:hlinkClick r:id="rId4" action="ppaction://hlinksldjump"/>
              </p:cNvPr>
              <p:cNvSpPr txBox="1">
                <a:spLocks noChangeArrowheads="1"/>
              </p:cNvSpPr>
              <p:nvPr/>
            </p:nvSpPr>
            <p:spPr bwMode="gray">
              <a:xfrm>
                <a:off x="4314825" y="169545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400" dirty="0">
                    <a:solidFill>
                      <a:srgbClr val="FFFFFF"/>
                    </a:solidFill>
                  </a:rPr>
                  <a:t>A</a:t>
                </a:r>
              </a:p>
            </p:txBody>
          </p:sp>
          <p:sp>
            <p:nvSpPr>
              <p:cNvPr id="48161" name="Text Box 33"/>
              <p:cNvSpPr txBox="1">
                <a:spLocks noChangeArrowheads="1"/>
              </p:cNvSpPr>
              <p:nvPr/>
            </p:nvSpPr>
            <p:spPr bwMode="gray">
              <a:xfrm>
                <a:off x="2352675" y="3821113"/>
                <a:ext cx="457200" cy="385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400" dirty="0">
                    <a:solidFill>
                      <a:srgbClr val="FFFFFF"/>
                    </a:solidFill>
                    <a:hlinkClick r:id="rId5" action="ppaction://hlinksldjump"/>
                  </a:rPr>
                  <a:t>D</a:t>
                </a:r>
                <a:endParaRPr lang="en-US" sz="2400" dirty="0">
                  <a:solidFill>
                    <a:srgbClr val="FFFFFF"/>
                  </a:solidFill>
                </a:endParaRPr>
              </a:p>
            </p:txBody>
          </p:sp>
          <p:sp>
            <p:nvSpPr>
              <p:cNvPr id="48163" name="Text Box 35">
                <a:hlinkClick r:id="rId6" action="ppaction://hlinksldjump"/>
              </p:cNvPr>
              <p:cNvSpPr txBox="1">
                <a:spLocks noChangeArrowheads="1"/>
              </p:cNvSpPr>
              <p:nvPr/>
            </p:nvSpPr>
            <p:spPr bwMode="gray">
              <a:xfrm>
                <a:off x="4340225" y="5826125"/>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400" dirty="0">
                    <a:solidFill>
                      <a:srgbClr val="FFFFFF"/>
                    </a:solidFill>
                  </a:rPr>
                  <a:t>C</a:t>
                </a:r>
              </a:p>
            </p:txBody>
          </p:sp>
        </p:grpSp>
      </p:grpSp>
    </p:spTree>
    <p:extLst>
      <p:ext uri="{BB962C8B-B14F-4D97-AF65-F5344CB8AC3E}">
        <p14:creationId xmlns:p14="http://schemas.microsoft.com/office/powerpoint/2010/main" val="1892124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sz="3000" dirty="0" err="1" smtClean="0"/>
              <a:t>GENÉRICAS</a:t>
            </a:r>
            <a:r>
              <a:rPr lang="en-US" sz="3000" dirty="0" smtClean="0"/>
              <a:t> DE PORTER</a:t>
            </a:r>
            <a:endParaRPr lang="en-US" sz="3000" dirty="0"/>
          </a:p>
        </p:txBody>
      </p:sp>
      <p:pic>
        <p:nvPicPr>
          <p:cNvPr id="307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5" y="1700808"/>
            <a:ext cx="8280241"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3588" y="4080991"/>
            <a:ext cx="974725" cy="129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8 Botón de acción: Hacia atrás o Anterior">
            <a:hlinkClick r:id="rId4" action="ppaction://hlinksldjump" highlightClick="1"/>
          </p:cNvPr>
          <p:cNvSpPr/>
          <p:nvPr/>
        </p:nvSpPr>
        <p:spPr bwMode="auto">
          <a:xfrm>
            <a:off x="6660232" y="404664"/>
            <a:ext cx="1483356" cy="576064"/>
          </a:xfrm>
          <a:prstGeom prst="actionButtonBackPrevious">
            <a:avLst/>
          </a:prstGeom>
          <a:ln/>
          <a:extLst/>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s-MX" sz="1800" b="1"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3480540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sz="3000" dirty="0" err="1" smtClean="0"/>
              <a:t>MODELO</a:t>
            </a:r>
            <a:r>
              <a:rPr lang="en-US" sz="3000" dirty="0" smtClean="0"/>
              <a:t> GE</a:t>
            </a:r>
            <a:endParaRPr lang="en-US" sz="3000" dirty="0"/>
          </a:p>
        </p:txBody>
      </p:sp>
      <p:pic>
        <p:nvPicPr>
          <p:cNvPr id="409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924" y="2300730"/>
            <a:ext cx="5826351"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6554" t="35706" b="34034"/>
          <a:stretch/>
        </p:blipFill>
        <p:spPr bwMode="auto">
          <a:xfrm>
            <a:off x="6191060" y="2132856"/>
            <a:ext cx="2952940" cy="3573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3968" y="2357348"/>
            <a:ext cx="974725" cy="129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11 Botón de acción: Hacia atrás o Anterior">
            <a:hlinkClick r:id="rId5" action="ppaction://hlinksldjump" highlightClick="1"/>
          </p:cNvPr>
          <p:cNvSpPr/>
          <p:nvPr/>
        </p:nvSpPr>
        <p:spPr bwMode="auto">
          <a:xfrm>
            <a:off x="6660232" y="404664"/>
            <a:ext cx="1483356" cy="576064"/>
          </a:xfrm>
          <a:prstGeom prst="actionButtonBackPrevious">
            <a:avLst/>
          </a:prstGeom>
          <a:ln/>
          <a:extLst/>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s-MX" sz="1800" b="1"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1310814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sz="3000" dirty="0" err="1" smtClean="0"/>
              <a:t>MODELO</a:t>
            </a:r>
            <a:r>
              <a:rPr lang="en-US" sz="3000" dirty="0" smtClean="0"/>
              <a:t> </a:t>
            </a:r>
            <a:r>
              <a:rPr lang="en-US" sz="3000" dirty="0" err="1" smtClean="0"/>
              <a:t>ANSOFF</a:t>
            </a:r>
            <a:endParaRPr lang="en-US" sz="3000" dirty="0"/>
          </a:p>
        </p:txBody>
      </p:sp>
      <p:pic>
        <p:nvPicPr>
          <p:cNvPr id="5121" name="Picture 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448" r="13340"/>
          <a:stretch/>
        </p:blipFill>
        <p:spPr bwMode="auto">
          <a:xfrm>
            <a:off x="635465" y="1391636"/>
            <a:ext cx="7920880" cy="5413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5976" y="3717032"/>
            <a:ext cx="974725" cy="129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10 Botón de acción: Hacia atrás o Anterior">
            <a:hlinkClick r:id="rId5" action="ppaction://hlinksldjump" highlightClick="1"/>
          </p:cNvPr>
          <p:cNvSpPr/>
          <p:nvPr/>
        </p:nvSpPr>
        <p:spPr bwMode="auto">
          <a:xfrm>
            <a:off x="6660232" y="404664"/>
            <a:ext cx="1483356" cy="576064"/>
          </a:xfrm>
          <a:prstGeom prst="actionButtonBackPrevious">
            <a:avLst/>
          </a:prstGeom>
          <a:ln/>
          <a:extLst/>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s-MX" sz="1800" b="1"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2036073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sz="3000" dirty="0" err="1" smtClean="0"/>
              <a:t>MODELO</a:t>
            </a:r>
            <a:r>
              <a:rPr lang="en-US" sz="3000" dirty="0" smtClean="0"/>
              <a:t> </a:t>
            </a:r>
            <a:r>
              <a:rPr lang="en-US" sz="3000" dirty="0" err="1" smtClean="0"/>
              <a:t>BCG</a:t>
            </a:r>
            <a:endParaRPr lang="en-US" sz="3000" dirty="0"/>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412776"/>
            <a:ext cx="7632848" cy="5207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8 Grupo"/>
          <p:cNvGrpSpPr/>
          <p:nvPr/>
        </p:nvGrpSpPr>
        <p:grpSpPr>
          <a:xfrm>
            <a:off x="4745767" y="4016288"/>
            <a:ext cx="866750" cy="1216300"/>
            <a:chOff x="4871540" y="81445"/>
            <a:chExt cx="866750" cy="1216300"/>
          </a:xfrm>
        </p:grpSpPr>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9064" y="81445"/>
              <a:ext cx="451702" cy="772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7 Flecha derecha"/>
            <p:cNvSpPr/>
            <p:nvPr/>
          </p:nvSpPr>
          <p:spPr bwMode="auto">
            <a:xfrm rot="5594253">
              <a:off x="5088891" y="648346"/>
              <a:ext cx="432048" cy="866750"/>
            </a:xfrm>
            <a:prstGeom prst="rightArrow">
              <a:avLst/>
            </a:prstGeom>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s-MX" sz="1800" b="1" i="0" u="none" strike="noStrike" cap="none" normalizeH="0" baseline="0" smtClean="0">
                <a:ln>
                  <a:noFill/>
                </a:ln>
                <a:solidFill>
                  <a:schemeClr val="tx1"/>
                </a:solidFill>
                <a:effectLst/>
                <a:latin typeface="Arial" charset="0"/>
              </a:endParaRPr>
            </a:p>
          </p:txBody>
        </p:sp>
      </p:grpSp>
      <p:sp>
        <p:nvSpPr>
          <p:cNvPr id="16" name="15 Botón de acción: Hacia atrás o Anterior">
            <a:hlinkClick r:id="rId4" action="ppaction://hlinksldjump" highlightClick="1"/>
          </p:cNvPr>
          <p:cNvSpPr/>
          <p:nvPr/>
        </p:nvSpPr>
        <p:spPr bwMode="auto">
          <a:xfrm>
            <a:off x="6660232" y="404664"/>
            <a:ext cx="1483356" cy="576064"/>
          </a:xfrm>
          <a:prstGeom prst="actionButtonBackPrevious">
            <a:avLst/>
          </a:prstGeom>
          <a:ln/>
          <a:extLst/>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s-MX" sz="1800" b="1"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2087586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sz="3000" dirty="0" err="1" smtClean="0"/>
              <a:t>FORMULACIÓN</a:t>
            </a:r>
            <a:r>
              <a:rPr lang="en-US" sz="3000" dirty="0" smtClean="0"/>
              <a:t> DE </a:t>
            </a:r>
            <a:r>
              <a:rPr lang="en-US" sz="3000" dirty="0" err="1" smtClean="0"/>
              <a:t>ESTRATÉGIAS</a:t>
            </a:r>
            <a:r>
              <a:rPr lang="en-US" sz="3000" dirty="0" smtClean="0"/>
              <a:t/>
            </a:r>
            <a:br>
              <a:rPr lang="en-US" sz="3000" dirty="0" smtClean="0"/>
            </a:br>
            <a:r>
              <a:rPr lang="en-US" sz="3000" dirty="0"/>
              <a:t> </a:t>
            </a:r>
            <a:r>
              <a:rPr lang="en-US" sz="3000" dirty="0" smtClean="0"/>
              <a:t>            </a:t>
            </a:r>
            <a:r>
              <a:rPr lang="en-US" sz="3000" dirty="0" err="1" smtClean="0"/>
              <a:t>CORTO</a:t>
            </a:r>
            <a:r>
              <a:rPr lang="en-US" sz="3000" dirty="0" smtClean="0"/>
              <a:t> </a:t>
            </a:r>
            <a:r>
              <a:rPr lang="en-US" sz="3000" dirty="0" err="1" smtClean="0"/>
              <a:t>PLAZO</a:t>
            </a:r>
            <a:endParaRPr lang="en-US" sz="3000" dirty="0"/>
          </a:p>
        </p:txBody>
      </p:sp>
      <p:graphicFrame>
        <p:nvGraphicFramePr>
          <p:cNvPr id="4" name="3 Tabla"/>
          <p:cNvGraphicFramePr>
            <a:graphicFrameLocks noGrp="1"/>
          </p:cNvGraphicFramePr>
          <p:nvPr>
            <p:extLst>
              <p:ext uri="{D42A27DB-BD31-4B8C-83A1-F6EECF244321}">
                <p14:modId xmlns:p14="http://schemas.microsoft.com/office/powerpoint/2010/main" val="535890379"/>
              </p:ext>
            </p:extLst>
          </p:nvPr>
        </p:nvGraphicFramePr>
        <p:xfrm>
          <a:off x="457200" y="1553529"/>
          <a:ext cx="8507288" cy="4899806"/>
        </p:xfrm>
        <a:graphic>
          <a:graphicData uri="http://schemas.openxmlformats.org/drawingml/2006/table">
            <a:tbl>
              <a:tblPr>
                <a:tableStyleId>{5C22544A-7EE6-4342-B048-85BDC9FD1C3A}</a:tableStyleId>
              </a:tblPr>
              <a:tblGrid>
                <a:gridCol w="1018456"/>
                <a:gridCol w="1820870"/>
                <a:gridCol w="987442"/>
                <a:gridCol w="4680520"/>
              </a:tblGrid>
              <a:tr h="667396">
                <a:tc>
                  <a:txBody>
                    <a:bodyPr/>
                    <a:lstStyle/>
                    <a:p>
                      <a:pPr algn="ctr" fontAlgn="ctr"/>
                      <a:r>
                        <a:rPr lang="es-MX" sz="1600" u="none" strike="noStrike" dirty="0">
                          <a:solidFill>
                            <a:schemeClr val="tx2">
                              <a:lumMod val="50000"/>
                            </a:schemeClr>
                          </a:solidFill>
                          <a:effectLst/>
                        </a:rPr>
                        <a:t>ESTRATEGIA</a:t>
                      </a:r>
                      <a:endParaRPr lang="es-MX" sz="1600" b="1" i="0" u="none" strike="noStrike" dirty="0">
                        <a:solidFill>
                          <a:schemeClr val="tx2">
                            <a:lumMod val="50000"/>
                          </a:schemeClr>
                        </a:solidFill>
                        <a:effectLst/>
                        <a:latin typeface="Times New Roman"/>
                      </a:endParaRPr>
                    </a:p>
                  </a:txBody>
                  <a:tcPr marL="9171" marR="9171" marT="9171" marB="0" anchor="ctr"/>
                </a:tc>
                <a:tc>
                  <a:txBody>
                    <a:bodyPr/>
                    <a:lstStyle/>
                    <a:p>
                      <a:pPr algn="ctr" fontAlgn="ctr"/>
                      <a:r>
                        <a:rPr lang="es-MX" sz="1600" u="none" strike="noStrike" dirty="0">
                          <a:solidFill>
                            <a:schemeClr val="tx2">
                              <a:lumMod val="50000"/>
                            </a:schemeClr>
                          </a:solidFill>
                          <a:effectLst/>
                        </a:rPr>
                        <a:t>TIPO </a:t>
                      </a:r>
                      <a:endParaRPr lang="es-MX" sz="1600" b="1" i="0" u="none" strike="noStrike" dirty="0">
                        <a:solidFill>
                          <a:schemeClr val="tx2">
                            <a:lumMod val="50000"/>
                          </a:schemeClr>
                        </a:solidFill>
                        <a:effectLst/>
                        <a:latin typeface="Times New Roman"/>
                      </a:endParaRPr>
                    </a:p>
                  </a:txBody>
                  <a:tcPr marL="9171" marR="9171" marT="9171" marB="0" anchor="ctr"/>
                </a:tc>
                <a:tc>
                  <a:txBody>
                    <a:bodyPr/>
                    <a:lstStyle/>
                    <a:p>
                      <a:pPr algn="ctr" fontAlgn="ctr"/>
                      <a:r>
                        <a:rPr lang="es-MX" sz="1600" u="none" strike="noStrike" dirty="0">
                          <a:solidFill>
                            <a:schemeClr val="tx2">
                              <a:lumMod val="50000"/>
                            </a:schemeClr>
                          </a:solidFill>
                          <a:effectLst/>
                        </a:rPr>
                        <a:t>RESPONSABLES</a:t>
                      </a:r>
                      <a:endParaRPr lang="es-MX" sz="1600" b="1" i="0" u="none" strike="noStrike" dirty="0">
                        <a:solidFill>
                          <a:schemeClr val="tx2">
                            <a:lumMod val="50000"/>
                          </a:schemeClr>
                        </a:solidFill>
                        <a:effectLst/>
                        <a:latin typeface="Times New Roman"/>
                      </a:endParaRPr>
                    </a:p>
                  </a:txBody>
                  <a:tcPr marL="9171" marR="9171" marT="9171" marB="0" anchor="ctr"/>
                </a:tc>
                <a:tc>
                  <a:txBody>
                    <a:bodyPr/>
                    <a:lstStyle/>
                    <a:p>
                      <a:pPr algn="ctr" fontAlgn="ctr"/>
                      <a:r>
                        <a:rPr lang="es-MX" sz="1600" u="none" strike="noStrike" dirty="0">
                          <a:solidFill>
                            <a:schemeClr val="tx2">
                              <a:lumMod val="50000"/>
                            </a:schemeClr>
                          </a:solidFill>
                          <a:effectLst/>
                        </a:rPr>
                        <a:t>ACCIONES</a:t>
                      </a:r>
                      <a:endParaRPr lang="es-MX" sz="1600" b="1" i="0" u="none" strike="noStrike" dirty="0">
                        <a:solidFill>
                          <a:schemeClr val="tx2">
                            <a:lumMod val="50000"/>
                          </a:schemeClr>
                        </a:solidFill>
                        <a:effectLst/>
                        <a:latin typeface="Times New Roman"/>
                      </a:endParaRPr>
                    </a:p>
                  </a:txBody>
                  <a:tcPr marL="9171" marR="9171" marT="9171" marB="0" anchor="ctr"/>
                </a:tc>
              </a:tr>
              <a:tr h="644325">
                <a:tc rowSpan="3">
                  <a:txBody>
                    <a:bodyPr/>
                    <a:lstStyle/>
                    <a:p>
                      <a:pPr algn="ctr" fontAlgn="ctr"/>
                      <a:r>
                        <a:rPr lang="es-MX" sz="1200" b="1" u="none" strike="noStrike" dirty="0" smtClean="0">
                          <a:effectLst/>
                        </a:rPr>
                        <a:t>GENÉRICO </a:t>
                      </a:r>
                      <a:r>
                        <a:rPr lang="es-MX" sz="1200" b="1" u="none" strike="noStrike" dirty="0" err="1" smtClean="0">
                          <a:effectLst/>
                        </a:rPr>
                        <a:t>PORTER</a:t>
                      </a:r>
                      <a:endParaRPr lang="es-MX" sz="1200" b="1" i="0" u="none" strike="noStrike" dirty="0">
                        <a:solidFill>
                          <a:srgbClr val="CCC0DA"/>
                        </a:solidFill>
                        <a:effectLst/>
                        <a:latin typeface="Times New Roman"/>
                      </a:endParaRPr>
                    </a:p>
                  </a:txBody>
                  <a:tcPr marL="9171" marR="9171" marT="9171" marB="0" anchor="ctr"/>
                </a:tc>
                <a:tc rowSpan="3">
                  <a:txBody>
                    <a:bodyPr/>
                    <a:lstStyle/>
                    <a:p>
                      <a:pPr algn="ctr" fontAlgn="ctr"/>
                      <a:r>
                        <a:rPr lang="es-MX" sz="1200" b="1" u="none" strike="noStrike" dirty="0">
                          <a:effectLst/>
                        </a:rPr>
                        <a:t>Concentración</a:t>
                      </a:r>
                      <a:endParaRPr lang="es-MX" sz="1200" b="1" i="0" u="none" strike="noStrike" dirty="0">
                        <a:solidFill>
                          <a:srgbClr val="CCC0DA"/>
                        </a:solidFill>
                        <a:effectLst/>
                        <a:latin typeface="Times New Roman"/>
                      </a:endParaRPr>
                    </a:p>
                  </a:txBody>
                  <a:tcPr marL="9171" marR="9171" marT="9171" marB="0" anchor="ctr"/>
                </a:tc>
                <a:tc rowSpan="3">
                  <a:txBody>
                    <a:bodyPr/>
                    <a:lstStyle/>
                    <a:p>
                      <a:pPr algn="ctr" fontAlgn="ctr"/>
                      <a:r>
                        <a:rPr lang="es-MX" sz="1200" b="1" u="none" strike="noStrike">
                          <a:effectLst/>
                        </a:rPr>
                        <a:t>Gerente Comercial</a:t>
                      </a:r>
                      <a:endParaRPr lang="es-MX" sz="1200" b="1" i="0" u="none" strike="noStrike">
                        <a:solidFill>
                          <a:srgbClr val="CCC0DA"/>
                        </a:solidFill>
                        <a:effectLst/>
                        <a:latin typeface="Times New Roman"/>
                      </a:endParaRPr>
                    </a:p>
                  </a:txBody>
                  <a:tcPr marL="9171" marR="9171" marT="9171" marB="0" anchor="ctr"/>
                </a:tc>
                <a:tc>
                  <a:txBody>
                    <a:bodyPr/>
                    <a:lstStyle/>
                    <a:p>
                      <a:pPr algn="l" fontAlgn="ctr"/>
                      <a:r>
                        <a:rPr lang="es-MX" sz="1200" u="none" strike="noStrike" dirty="0">
                          <a:effectLst/>
                        </a:rPr>
                        <a:t>Ejecutar  Plan Estratégico de Marketing Empresarial enfocado en el segmento de industrias  Construcción e Hidroeléctrica              </a:t>
                      </a:r>
                      <a:endParaRPr lang="es-MX" sz="1200" b="0" i="0" u="none" strike="noStrike" dirty="0">
                        <a:solidFill>
                          <a:srgbClr val="CCC0DA"/>
                        </a:solidFill>
                        <a:effectLst/>
                        <a:latin typeface="Times New Roman"/>
                      </a:endParaRPr>
                    </a:p>
                  </a:txBody>
                  <a:tcPr marL="9171" marR="9171" marT="9171" marB="0" anchor="ctr"/>
                </a:tc>
              </a:tr>
              <a:tr h="620784">
                <a:tc vMerge="1">
                  <a:txBody>
                    <a:bodyPr/>
                    <a:lstStyle/>
                    <a:p>
                      <a:endParaRPr lang="es-MX"/>
                    </a:p>
                  </a:txBody>
                  <a:tcPr/>
                </a:tc>
                <a:tc vMerge="1">
                  <a:txBody>
                    <a:bodyPr/>
                    <a:lstStyle/>
                    <a:p>
                      <a:endParaRPr lang="es-MX"/>
                    </a:p>
                  </a:txBody>
                  <a:tcPr/>
                </a:tc>
                <a:tc vMerge="1">
                  <a:txBody>
                    <a:bodyPr/>
                    <a:lstStyle/>
                    <a:p>
                      <a:endParaRPr lang="es-MX"/>
                    </a:p>
                  </a:txBody>
                  <a:tcPr/>
                </a:tc>
                <a:tc>
                  <a:txBody>
                    <a:bodyPr/>
                    <a:lstStyle/>
                    <a:p>
                      <a:pPr algn="l" fontAlgn="ctr"/>
                      <a:r>
                        <a:rPr lang="es-MX" sz="1200" u="none" strike="noStrike">
                          <a:effectLst/>
                        </a:rPr>
                        <a:t>Enfocar las actividades de promoción al segmento meta: Petróleo, Construcción e Hidroeléctrica</a:t>
                      </a:r>
                      <a:endParaRPr lang="es-MX" sz="1200" b="0" i="0" u="none" strike="noStrike">
                        <a:solidFill>
                          <a:srgbClr val="CCC0DA"/>
                        </a:solidFill>
                        <a:effectLst/>
                        <a:latin typeface="Times New Roman"/>
                      </a:endParaRPr>
                    </a:p>
                  </a:txBody>
                  <a:tcPr marL="9171" marR="9171" marT="9171" marB="0" anchor="ctr"/>
                </a:tc>
              </a:tr>
              <a:tr h="444930">
                <a:tc vMerge="1">
                  <a:txBody>
                    <a:bodyPr/>
                    <a:lstStyle/>
                    <a:p>
                      <a:endParaRPr lang="es-MX"/>
                    </a:p>
                  </a:txBody>
                  <a:tcPr/>
                </a:tc>
                <a:tc vMerge="1">
                  <a:txBody>
                    <a:bodyPr/>
                    <a:lstStyle/>
                    <a:p>
                      <a:endParaRPr lang="es-MX"/>
                    </a:p>
                  </a:txBody>
                  <a:tcPr/>
                </a:tc>
                <a:tc vMerge="1">
                  <a:txBody>
                    <a:bodyPr/>
                    <a:lstStyle/>
                    <a:p>
                      <a:endParaRPr lang="es-MX"/>
                    </a:p>
                  </a:txBody>
                  <a:tcPr/>
                </a:tc>
                <a:tc>
                  <a:txBody>
                    <a:bodyPr/>
                    <a:lstStyle/>
                    <a:p>
                      <a:pPr algn="l" fontAlgn="ctr"/>
                      <a:r>
                        <a:rPr lang="es-MX" sz="1200" u="none" strike="noStrike">
                          <a:effectLst/>
                        </a:rPr>
                        <a:t>Participación en ferias de la construcción e hidroeléctricas en la ciudad de Quito</a:t>
                      </a:r>
                      <a:endParaRPr lang="es-MX" sz="1200" b="0" i="0" u="none" strike="noStrike">
                        <a:solidFill>
                          <a:srgbClr val="CCC0DA"/>
                        </a:solidFill>
                        <a:effectLst/>
                        <a:latin typeface="Times New Roman"/>
                      </a:endParaRPr>
                    </a:p>
                  </a:txBody>
                  <a:tcPr marL="9171" marR="9171" marT="9171" marB="0" anchor="ctr"/>
                </a:tc>
              </a:tr>
              <a:tr h="824181">
                <a:tc rowSpan="4">
                  <a:txBody>
                    <a:bodyPr/>
                    <a:lstStyle/>
                    <a:p>
                      <a:pPr algn="ctr" fontAlgn="ctr"/>
                      <a:r>
                        <a:rPr lang="es-MX" sz="1200" b="1" u="none" strike="noStrike" dirty="0" smtClean="0">
                          <a:effectLst/>
                        </a:rPr>
                        <a:t>CRECIMIENTO </a:t>
                      </a:r>
                      <a:r>
                        <a:rPr lang="es-MX" sz="1200" b="1" u="none" strike="noStrike" dirty="0" err="1" smtClean="0">
                          <a:effectLst/>
                        </a:rPr>
                        <a:t>HASOFF</a:t>
                      </a:r>
                      <a:endParaRPr lang="es-MX" sz="1200" b="1" i="0" u="none" strike="noStrike" dirty="0">
                        <a:solidFill>
                          <a:srgbClr val="CCC0DA"/>
                        </a:solidFill>
                        <a:effectLst/>
                        <a:latin typeface="Times New Roman"/>
                      </a:endParaRPr>
                    </a:p>
                  </a:txBody>
                  <a:tcPr marL="9171" marR="9171" marT="9171" marB="0" anchor="ctr"/>
                </a:tc>
                <a:tc rowSpan="4">
                  <a:txBody>
                    <a:bodyPr/>
                    <a:lstStyle/>
                    <a:p>
                      <a:pPr algn="ctr" fontAlgn="ctr"/>
                      <a:r>
                        <a:rPr lang="es-MX" sz="1200" b="1" u="none" strike="noStrike" dirty="0">
                          <a:effectLst/>
                        </a:rPr>
                        <a:t>Desarrollo de mercado</a:t>
                      </a:r>
                      <a:endParaRPr lang="es-MX" sz="1200" b="1" i="0" u="none" strike="noStrike" dirty="0">
                        <a:solidFill>
                          <a:srgbClr val="CCC0DA"/>
                        </a:solidFill>
                        <a:effectLst/>
                        <a:latin typeface="Times New Roman"/>
                      </a:endParaRPr>
                    </a:p>
                  </a:txBody>
                  <a:tcPr marL="9171" marR="9171" marT="9171" marB="0" anchor="ctr"/>
                </a:tc>
                <a:tc>
                  <a:txBody>
                    <a:bodyPr/>
                    <a:lstStyle/>
                    <a:p>
                      <a:pPr algn="ctr" fontAlgn="ctr"/>
                      <a:r>
                        <a:rPr lang="es-MX" sz="1200" b="1" u="none" strike="noStrike" dirty="0">
                          <a:effectLst/>
                        </a:rPr>
                        <a:t>Gerente Comercial</a:t>
                      </a:r>
                      <a:endParaRPr lang="es-MX" sz="1200" b="1" i="0" u="none" strike="noStrike" dirty="0">
                        <a:solidFill>
                          <a:srgbClr val="CCC0DA"/>
                        </a:solidFill>
                        <a:effectLst/>
                        <a:latin typeface="Times New Roman"/>
                      </a:endParaRPr>
                    </a:p>
                  </a:txBody>
                  <a:tcPr marL="9171" marR="9171" marT="9171" marB="0" anchor="ctr"/>
                </a:tc>
                <a:tc>
                  <a:txBody>
                    <a:bodyPr/>
                    <a:lstStyle/>
                    <a:p>
                      <a:pPr algn="l" fontAlgn="ctr"/>
                      <a:r>
                        <a:rPr lang="es-MX" sz="1200" u="none" strike="noStrike">
                          <a:effectLst/>
                        </a:rPr>
                        <a:t>Acercamiento a ejecutivos de las industrias hidroeléctricas y de la construcción, almuerzos ejecutivos, invitaciones al taller.</a:t>
                      </a:r>
                      <a:endParaRPr lang="es-MX" sz="1200" b="0" i="0" u="none" strike="noStrike">
                        <a:solidFill>
                          <a:srgbClr val="CCC0DA"/>
                        </a:solidFill>
                        <a:effectLst/>
                        <a:latin typeface="Times New Roman"/>
                      </a:endParaRPr>
                    </a:p>
                  </a:txBody>
                  <a:tcPr marL="9171" marR="9171" marT="9171" marB="0" anchor="ctr"/>
                </a:tc>
              </a:tr>
              <a:tr h="620784">
                <a:tc vMerge="1">
                  <a:txBody>
                    <a:bodyPr/>
                    <a:lstStyle/>
                    <a:p>
                      <a:endParaRPr lang="es-MX"/>
                    </a:p>
                  </a:txBody>
                  <a:tcPr/>
                </a:tc>
                <a:tc vMerge="1">
                  <a:txBody>
                    <a:bodyPr/>
                    <a:lstStyle/>
                    <a:p>
                      <a:endParaRPr lang="es-MX"/>
                    </a:p>
                  </a:txBody>
                  <a:tcPr/>
                </a:tc>
                <a:tc>
                  <a:txBody>
                    <a:bodyPr/>
                    <a:lstStyle/>
                    <a:p>
                      <a:pPr algn="ctr" fontAlgn="ctr"/>
                      <a:r>
                        <a:rPr lang="es-MX" sz="1200" b="1" u="none" strike="noStrike" dirty="0">
                          <a:effectLst/>
                        </a:rPr>
                        <a:t>Gerente Técnico</a:t>
                      </a:r>
                      <a:endParaRPr lang="es-MX" sz="1200" b="1" i="0" u="none" strike="noStrike" dirty="0">
                        <a:solidFill>
                          <a:srgbClr val="CCC0DA"/>
                        </a:solidFill>
                        <a:effectLst/>
                        <a:latin typeface="Times New Roman"/>
                      </a:endParaRPr>
                    </a:p>
                  </a:txBody>
                  <a:tcPr marL="9171" marR="9171" marT="9171" marB="0" anchor="ctr"/>
                </a:tc>
                <a:tc>
                  <a:txBody>
                    <a:bodyPr/>
                    <a:lstStyle/>
                    <a:p>
                      <a:pPr algn="l" fontAlgn="ctr"/>
                      <a:r>
                        <a:rPr lang="es-MX" sz="1200" u="none" strike="noStrike">
                          <a:effectLst/>
                        </a:rPr>
                        <a:t>Ofrecer un servicio de post venta en ofertas de nuevos contratos, para la satisfacción del cliente</a:t>
                      </a:r>
                      <a:endParaRPr lang="es-MX" sz="1200" b="0" i="0" u="none" strike="noStrike">
                        <a:solidFill>
                          <a:srgbClr val="CCC0DA"/>
                        </a:solidFill>
                        <a:effectLst/>
                        <a:latin typeface="Times New Roman"/>
                      </a:endParaRPr>
                    </a:p>
                  </a:txBody>
                  <a:tcPr marL="9171" marR="9171" marT="9171" marB="0" anchor="ctr"/>
                </a:tc>
              </a:tr>
              <a:tr h="644325">
                <a:tc vMerge="1">
                  <a:txBody>
                    <a:bodyPr/>
                    <a:lstStyle/>
                    <a:p>
                      <a:endParaRPr lang="es-MX"/>
                    </a:p>
                  </a:txBody>
                  <a:tcPr/>
                </a:tc>
                <a:tc vMerge="1">
                  <a:txBody>
                    <a:bodyPr/>
                    <a:lstStyle/>
                    <a:p>
                      <a:endParaRPr lang="es-MX"/>
                    </a:p>
                  </a:txBody>
                  <a:tcPr/>
                </a:tc>
                <a:tc rowSpan="2">
                  <a:txBody>
                    <a:bodyPr/>
                    <a:lstStyle/>
                    <a:p>
                      <a:pPr algn="ctr" fontAlgn="ctr"/>
                      <a:r>
                        <a:rPr lang="es-MX" sz="1200" b="1" u="none" strike="noStrike" dirty="0">
                          <a:effectLst/>
                        </a:rPr>
                        <a:t>Gerente Comercial</a:t>
                      </a:r>
                      <a:endParaRPr lang="es-MX" sz="1200" b="1" i="0" u="none" strike="noStrike" dirty="0">
                        <a:solidFill>
                          <a:srgbClr val="CCC0DA"/>
                        </a:solidFill>
                        <a:effectLst/>
                        <a:latin typeface="Times New Roman"/>
                      </a:endParaRPr>
                    </a:p>
                  </a:txBody>
                  <a:tcPr marL="9171" marR="9171" marT="9171" marB="0" anchor="ctr"/>
                </a:tc>
                <a:tc>
                  <a:txBody>
                    <a:bodyPr/>
                    <a:lstStyle/>
                    <a:p>
                      <a:pPr algn="l" fontAlgn="ctr"/>
                      <a:r>
                        <a:rPr lang="es-MX" sz="1200" u="none" strike="noStrike">
                          <a:effectLst/>
                        </a:rPr>
                        <a:t>Re estructurar el departamento comercial, incluir personal de ventas para áreas específicas de nuevos clientes</a:t>
                      </a:r>
                      <a:endParaRPr lang="es-MX" sz="1200" b="0" i="0" u="none" strike="noStrike">
                        <a:solidFill>
                          <a:srgbClr val="CCC0DA"/>
                        </a:solidFill>
                        <a:effectLst/>
                        <a:latin typeface="Times New Roman"/>
                      </a:endParaRPr>
                    </a:p>
                  </a:txBody>
                  <a:tcPr marL="9171" marR="9171" marT="9171" marB="0" anchor="ctr"/>
                </a:tc>
              </a:tr>
              <a:tr h="433081">
                <a:tc vMerge="1">
                  <a:txBody>
                    <a:bodyPr/>
                    <a:lstStyle/>
                    <a:p>
                      <a:endParaRPr lang="es-MX"/>
                    </a:p>
                  </a:txBody>
                  <a:tcPr/>
                </a:tc>
                <a:tc vMerge="1">
                  <a:txBody>
                    <a:bodyPr/>
                    <a:lstStyle/>
                    <a:p>
                      <a:endParaRPr lang="es-MX"/>
                    </a:p>
                  </a:txBody>
                  <a:tcPr/>
                </a:tc>
                <a:tc vMerge="1">
                  <a:txBody>
                    <a:bodyPr/>
                    <a:lstStyle/>
                    <a:p>
                      <a:endParaRPr lang="es-MX"/>
                    </a:p>
                  </a:txBody>
                  <a:tcPr/>
                </a:tc>
                <a:tc>
                  <a:txBody>
                    <a:bodyPr/>
                    <a:lstStyle/>
                    <a:p>
                      <a:pPr algn="l" fontAlgn="ctr"/>
                      <a:r>
                        <a:rPr lang="es-MX" sz="1200" u="none" strike="noStrike" dirty="0">
                          <a:effectLst/>
                        </a:rPr>
                        <a:t>Reforzar las actividades publicitarias, trípticos, revistas especializadas.</a:t>
                      </a:r>
                      <a:endParaRPr lang="es-MX" sz="1200" b="0" i="0" u="none" strike="noStrike" dirty="0">
                        <a:solidFill>
                          <a:srgbClr val="CCC0DA"/>
                        </a:solidFill>
                        <a:effectLst/>
                        <a:latin typeface="Times New Roman"/>
                      </a:endParaRPr>
                    </a:p>
                  </a:txBody>
                  <a:tcPr marL="9171" marR="9171" marT="9171" marB="0" anchor="ctr"/>
                </a:tc>
              </a:tr>
            </a:tbl>
          </a:graphicData>
        </a:graphic>
      </p:graphicFrame>
    </p:spTree>
    <p:extLst>
      <p:ext uri="{BB962C8B-B14F-4D97-AF65-F5344CB8AC3E}">
        <p14:creationId xmlns:p14="http://schemas.microsoft.com/office/powerpoint/2010/main" val="25764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sz="3000" dirty="0" err="1" smtClean="0"/>
              <a:t>FORMULACIÓN</a:t>
            </a:r>
            <a:r>
              <a:rPr lang="en-US" sz="3000" dirty="0" smtClean="0"/>
              <a:t> DE </a:t>
            </a:r>
            <a:r>
              <a:rPr lang="en-US" sz="3000" dirty="0" err="1" smtClean="0"/>
              <a:t>ESTRATÉGIAS</a:t>
            </a:r>
            <a:r>
              <a:rPr lang="en-US" sz="3000" dirty="0" smtClean="0"/>
              <a:t/>
            </a:r>
            <a:br>
              <a:rPr lang="en-US" sz="3000" dirty="0" smtClean="0"/>
            </a:br>
            <a:r>
              <a:rPr lang="en-US" sz="3000" dirty="0"/>
              <a:t> </a:t>
            </a:r>
            <a:r>
              <a:rPr lang="en-US" sz="3000" dirty="0" smtClean="0"/>
              <a:t>            </a:t>
            </a:r>
            <a:r>
              <a:rPr lang="en-US" sz="3000" dirty="0" err="1" smtClean="0"/>
              <a:t>MEDIANO</a:t>
            </a:r>
            <a:r>
              <a:rPr lang="en-US" sz="3000" dirty="0" smtClean="0"/>
              <a:t> </a:t>
            </a:r>
            <a:r>
              <a:rPr lang="en-US" sz="3000" dirty="0" err="1" smtClean="0"/>
              <a:t>PLAZO</a:t>
            </a:r>
            <a:endParaRPr lang="en-US" sz="3000" dirty="0"/>
          </a:p>
        </p:txBody>
      </p:sp>
      <p:graphicFrame>
        <p:nvGraphicFramePr>
          <p:cNvPr id="2" name="1 Tabla"/>
          <p:cNvGraphicFramePr>
            <a:graphicFrameLocks noGrp="1"/>
          </p:cNvGraphicFramePr>
          <p:nvPr>
            <p:extLst>
              <p:ext uri="{D42A27DB-BD31-4B8C-83A1-F6EECF244321}">
                <p14:modId xmlns:p14="http://schemas.microsoft.com/office/powerpoint/2010/main" val="3747177454"/>
              </p:ext>
            </p:extLst>
          </p:nvPr>
        </p:nvGraphicFramePr>
        <p:xfrm>
          <a:off x="179512" y="1628800"/>
          <a:ext cx="8784976" cy="4536503"/>
        </p:xfrm>
        <a:graphic>
          <a:graphicData uri="http://schemas.openxmlformats.org/drawingml/2006/table">
            <a:tbl>
              <a:tblPr>
                <a:tableStyleId>{5C22544A-7EE6-4342-B048-85BDC9FD1C3A}</a:tableStyleId>
              </a:tblPr>
              <a:tblGrid>
                <a:gridCol w="1368152"/>
                <a:gridCol w="1368152"/>
                <a:gridCol w="1008112"/>
                <a:gridCol w="5040560"/>
              </a:tblGrid>
              <a:tr h="699309">
                <a:tc>
                  <a:txBody>
                    <a:bodyPr/>
                    <a:lstStyle/>
                    <a:p>
                      <a:pPr algn="ctr" fontAlgn="ctr"/>
                      <a:r>
                        <a:rPr lang="es-MX" sz="1600" b="1" u="none" strike="noStrike" dirty="0">
                          <a:solidFill>
                            <a:schemeClr val="tx2">
                              <a:lumMod val="50000"/>
                            </a:schemeClr>
                          </a:solidFill>
                          <a:effectLst/>
                        </a:rPr>
                        <a:t>ESTRATEGIA</a:t>
                      </a:r>
                      <a:endParaRPr lang="es-MX" sz="1600" b="1" i="0" u="none" strike="noStrike" dirty="0">
                        <a:solidFill>
                          <a:schemeClr val="tx2">
                            <a:lumMod val="50000"/>
                          </a:schemeClr>
                        </a:solidFill>
                        <a:effectLst/>
                        <a:latin typeface="Times New Roman"/>
                      </a:endParaRPr>
                    </a:p>
                  </a:txBody>
                  <a:tcPr marL="9171" marR="9171" marT="9171" marB="0" anchor="ctr"/>
                </a:tc>
                <a:tc>
                  <a:txBody>
                    <a:bodyPr/>
                    <a:lstStyle/>
                    <a:p>
                      <a:pPr algn="ctr" fontAlgn="ctr"/>
                      <a:r>
                        <a:rPr lang="es-MX" sz="1600" b="1" u="none" strike="noStrike" dirty="0">
                          <a:solidFill>
                            <a:schemeClr val="tx2">
                              <a:lumMod val="50000"/>
                            </a:schemeClr>
                          </a:solidFill>
                          <a:effectLst/>
                        </a:rPr>
                        <a:t>TIPO </a:t>
                      </a:r>
                      <a:endParaRPr lang="es-MX" sz="1600" b="1" i="0" u="none" strike="noStrike" dirty="0">
                        <a:solidFill>
                          <a:schemeClr val="tx2">
                            <a:lumMod val="50000"/>
                          </a:schemeClr>
                        </a:solidFill>
                        <a:effectLst/>
                        <a:latin typeface="Times New Roman"/>
                      </a:endParaRPr>
                    </a:p>
                  </a:txBody>
                  <a:tcPr marL="9171" marR="9171" marT="9171" marB="0" anchor="ctr"/>
                </a:tc>
                <a:tc>
                  <a:txBody>
                    <a:bodyPr/>
                    <a:lstStyle/>
                    <a:p>
                      <a:pPr algn="ctr" fontAlgn="ctr"/>
                      <a:r>
                        <a:rPr lang="es-MX" sz="1600" b="1" u="none" strike="noStrike" dirty="0">
                          <a:solidFill>
                            <a:schemeClr val="tx2">
                              <a:lumMod val="50000"/>
                            </a:schemeClr>
                          </a:solidFill>
                          <a:effectLst/>
                        </a:rPr>
                        <a:t>RESPONSABLES</a:t>
                      </a:r>
                      <a:endParaRPr lang="es-MX" sz="1600" b="1" i="0" u="none" strike="noStrike" dirty="0">
                        <a:solidFill>
                          <a:schemeClr val="tx2">
                            <a:lumMod val="50000"/>
                          </a:schemeClr>
                        </a:solidFill>
                        <a:effectLst/>
                        <a:latin typeface="Times New Roman"/>
                      </a:endParaRPr>
                    </a:p>
                  </a:txBody>
                  <a:tcPr marL="9171" marR="9171" marT="9171" marB="0" anchor="ctr"/>
                </a:tc>
                <a:tc>
                  <a:txBody>
                    <a:bodyPr/>
                    <a:lstStyle/>
                    <a:p>
                      <a:pPr algn="ctr" fontAlgn="ctr"/>
                      <a:r>
                        <a:rPr lang="es-MX" sz="1600" b="1" u="none" strike="noStrike" dirty="0">
                          <a:solidFill>
                            <a:schemeClr val="tx2">
                              <a:lumMod val="50000"/>
                            </a:schemeClr>
                          </a:solidFill>
                          <a:effectLst/>
                        </a:rPr>
                        <a:t>ACCIONES</a:t>
                      </a:r>
                      <a:endParaRPr lang="es-MX" sz="1600" b="1" i="0" u="none" strike="noStrike" dirty="0">
                        <a:solidFill>
                          <a:schemeClr val="tx2">
                            <a:lumMod val="50000"/>
                          </a:schemeClr>
                        </a:solidFill>
                        <a:effectLst/>
                        <a:latin typeface="Times New Roman"/>
                      </a:endParaRPr>
                    </a:p>
                  </a:txBody>
                  <a:tcPr marL="9171" marR="9171" marT="9171" marB="0" anchor="ctr"/>
                </a:tc>
              </a:tr>
              <a:tr h="675135">
                <a:tc rowSpan="3">
                  <a:txBody>
                    <a:bodyPr/>
                    <a:lstStyle/>
                    <a:p>
                      <a:pPr algn="ctr" fontAlgn="ctr"/>
                      <a:r>
                        <a:rPr lang="es-MX" sz="1200" b="1" u="none" strike="noStrike" dirty="0" smtClean="0">
                          <a:solidFill>
                            <a:schemeClr val="bg1"/>
                          </a:solidFill>
                          <a:effectLst/>
                        </a:rPr>
                        <a:t>GENÉRICO</a:t>
                      </a:r>
                    </a:p>
                    <a:p>
                      <a:pPr algn="ctr" fontAlgn="ctr"/>
                      <a:r>
                        <a:rPr lang="es-MX" sz="1200" b="1" i="0" u="none" strike="noStrike" dirty="0" err="1" smtClean="0">
                          <a:solidFill>
                            <a:schemeClr val="bg1"/>
                          </a:solidFill>
                          <a:effectLst/>
                          <a:latin typeface="Times New Roman"/>
                        </a:rPr>
                        <a:t>PORTER</a:t>
                      </a:r>
                      <a:endParaRPr lang="es-MX" sz="1200" b="1" i="0" u="none" strike="noStrike" dirty="0">
                        <a:solidFill>
                          <a:schemeClr val="bg1"/>
                        </a:solidFill>
                        <a:effectLst/>
                        <a:latin typeface="Times New Roman"/>
                      </a:endParaRPr>
                    </a:p>
                  </a:txBody>
                  <a:tcPr marL="9171" marR="9171" marT="9171" marB="0" anchor="ctr"/>
                </a:tc>
                <a:tc rowSpan="3">
                  <a:txBody>
                    <a:bodyPr/>
                    <a:lstStyle/>
                    <a:p>
                      <a:pPr algn="ctr" fontAlgn="ctr"/>
                      <a:r>
                        <a:rPr lang="es-MX" sz="1200" b="1" u="none" strike="noStrike" dirty="0">
                          <a:effectLst/>
                        </a:rPr>
                        <a:t>Diferenciación</a:t>
                      </a:r>
                      <a:endParaRPr lang="es-MX" sz="1200" b="1" i="0" u="none" strike="noStrike" dirty="0">
                        <a:solidFill>
                          <a:srgbClr val="CCC0DA"/>
                        </a:solidFill>
                        <a:effectLst/>
                        <a:latin typeface="Times New Roman"/>
                      </a:endParaRPr>
                    </a:p>
                  </a:txBody>
                  <a:tcPr marL="9171" marR="9171" marT="9171" marB="0" anchor="ctr"/>
                </a:tc>
                <a:tc rowSpan="3">
                  <a:txBody>
                    <a:bodyPr/>
                    <a:lstStyle/>
                    <a:p>
                      <a:pPr algn="ctr" fontAlgn="ctr"/>
                      <a:r>
                        <a:rPr lang="es-MX" sz="1200" b="1" u="none" strike="noStrike">
                          <a:effectLst/>
                        </a:rPr>
                        <a:t>Gerente Comercial</a:t>
                      </a:r>
                      <a:endParaRPr lang="es-MX" sz="1200" b="1" i="0" u="none" strike="noStrike">
                        <a:solidFill>
                          <a:srgbClr val="CCC0DA"/>
                        </a:solidFill>
                        <a:effectLst/>
                        <a:latin typeface="Times New Roman"/>
                      </a:endParaRPr>
                    </a:p>
                  </a:txBody>
                  <a:tcPr marL="9171" marR="9171" marT="9171" marB="0" anchor="ctr"/>
                </a:tc>
                <a:tc>
                  <a:txBody>
                    <a:bodyPr/>
                    <a:lstStyle/>
                    <a:p>
                      <a:pPr algn="l" fontAlgn="ctr"/>
                      <a:r>
                        <a:rPr lang="es-MX" sz="1200" u="none" strike="noStrike">
                          <a:effectLst/>
                        </a:rPr>
                        <a:t>Para fidelizar al cliente crear una política de cumplimiento de metas dentro e la organización, la entrega SIEMPRE A TIEMPO.</a:t>
                      </a:r>
                      <a:endParaRPr lang="es-MX" sz="1200" b="0" i="0" u="none" strike="noStrike">
                        <a:solidFill>
                          <a:srgbClr val="CCC0DA"/>
                        </a:solidFill>
                        <a:effectLst/>
                        <a:latin typeface="Times New Roman"/>
                      </a:endParaRPr>
                    </a:p>
                  </a:txBody>
                  <a:tcPr marL="9171" marR="9171" marT="9171" marB="0" anchor="ctr"/>
                </a:tc>
              </a:tr>
              <a:tr h="466206">
                <a:tc vMerge="1">
                  <a:txBody>
                    <a:bodyPr/>
                    <a:lstStyle/>
                    <a:p>
                      <a:endParaRPr lang="es-MX"/>
                    </a:p>
                  </a:txBody>
                  <a:tcPr/>
                </a:tc>
                <a:tc vMerge="1">
                  <a:txBody>
                    <a:bodyPr/>
                    <a:lstStyle/>
                    <a:p>
                      <a:endParaRPr lang="es-MX"/>
                    </a:p>
                  </a:txBody>
                  <a:tcPr/>
                </a:tc>
                <a:tc vMerge="1">
                  <a:txBody>
                    <a:bodyPr/>
                    <a:lstStyle/>
                    <a:p>
                      <a:endParaRPr lang="es-MX"/>
                    </a:p>
                  </a:txBody>
                  <a:tcPr/>
                </a:tc>
                <a:tc>
                  <a:txBody>
                    <a:bodyPr/>
                    <a:lstStyle/>
                    <a:p>
                      <a:pPr algn="l" fontAlgn="ctr"/>
                      <a:r>
                        <a:rPr lang="es-MX" sz="1200" u="none" strike="noStrike">
                          <a:effectLst/>
                        </a:rPr>
                        <a:t>Mantener las actividades de promoción al segmento meta: Petróleo, Construcción e Hidroeléctrica</a:t>
                      </a:r>
                      <a:endParaRPr lang="es-MX" sz="1200" b="0" i="0" u="none" strike="noStrike">
                        <a:solidFill>
                          <a:srgbClr val="CCC0DA"/>
                        </a:solidFill>
                        <a:effectLst/>
                        <a:latin typeface="Times New Roman"/>
                      </a:endParaRPr>
                    </a:p>
                  </a:txBody>
                  <a:tcPr marL="9171" marR="9171" marT="9171" marB="0" anchor="ctr"/>
                </a:tc>
              </a:tr>
              <a:tr h="896480">
                <a:tc vMerge="1">
                  <a:txBody>
                    <a:bodyPr/>
                    <a:lstStyle/>
                    <a:p>
                      <a:endParaRPr lang="es-MX"/>
                    </a:p>
                  </a:txBody>
                  <a:tcPr/>
                </a:tc>
                <a:tc vMerge="1">
                  <a:txBody>
                    <a:bodyPr/>
                    <a:lstStyle/>
                    <a:p>
                      <a:endParaRPr lang="es-MX"/>
                    </a:p>
                  </a:txBody>
                  <a:tcPr/>
                </a:tc>
                <a:tc vMerge="1">
                  <a:txBody>
                    <a:bodyPr/>
                    <a:lstStyle/>
                    <a:p>
                      <a:endParaRPr lang="es-MX"/>
                    </a:p>
                  </a:txBody>
                  <a:tcPr/>
                </a:tc>
                <a:tc>
                  <a:txBody>
                    <a:bodyPr/>
                    <a:lstStyle/>
                    <a:p>
                      <a:pPr algn="l" fontAlgn="ctr"/>
                      <a:r>
                        <a:rPr lang="es-MX" sz="1200" u="none" strike="noStrike">
                          <a:effectLst/>
                        </a:rPr>
                        <a:t>Continuidad en participación en ferias de la construcción en la ciudad de Quito para mostrar beneficios y cualidades de los proyectos ejecutados por Acero de los Andes</a:t>
                      </a:r>
                      <a:endParaRPr lang="es-MX" sz="1200" b="0" i="0" u="none" strike="noStrike">
                        <a:solidFill>
                          <a:srgbClr val="CCC0DA"/>
                        </a:solidFill>
                        <a:effectLst/>
                        <a:latin typeface="Times New Roman"/>
                      </a:endParaRPr>
                    </a:p>
                  </a:txBody>
                  <a:tcPr marL="9171" marR="9171" marT="9171" marB="0" anchor="ctr"/>
                </a:tc>
              </a:tr>
              <a:tr h="675135">
                <a:tc rowSpan="4">
                  <a:txBody>
                    <a:bodyPr/>
                    <a:lstStyle/>
                    <a:p>
                      <a:pPr algn="ctr" fontAlgn="ctr"/>
                      <a:r>
                        <a:rPr lang="es-MX" sz="1200" b="1" u="none" strike="noStrike" dirty="0" smtClean="0">
                          <a:solidFill>
                            <a:schemeClr val="bg1"/>
                          </a:solidFill>
                          <a:effectLst/>
                        </a:rPr>
                        <a:t>CRECIMIENTO</a:t>
                      </a:r>
                    </a:p>
                    <a:p>
                      <a:pPr algn="ctr" fontAlgn="ctr"/>
                      <a:r>
                        <a:rPr lang="es-MX" sz="1200" b="1" i="0" u="none" strike="noStrike" dirty="0" err="1" smtClean="0">
                          <a:solidFill>
                            <a:schemeClr val="bg1"/>
                          </a:solidFill>
                          <a:effectLst/>
                          <a:latin typeface="Times New Roman"/>
                        </a:rPr>
                        <a:t>HANSOFF</a:t>
                      </a:r>
                      <a:endParaRPr lang="es-MX" sz="1200" b="1" i="0" u="none" strike="noStrike" dirty="0">
                        <a:solidFill>
                          <a:schemeClr val="bg1"/>
                        </a:solidFill>
                        <a:effectLst/>
                        <a:latin typeface="Times New Roman"/>
                      </a:endParaRPr>
                    </a:p>
                  </a:txBody>
                  <a:tcPr marL="9171" marR="9171" marT="9171" marB="0" anchor="ctr"/>
                </a:tc>
                <a:tc rowSpan="4">
                  <a:txBody>
                    <a:bodyPr/>
                    <a:lstStyle/>
                    <a:p>
                      <a:pPr algn="ctr" fontAlgn="ctr"/>
                      <a:r>
                        <a:rPr lang="es-MX" sz="1200" b="1" u="none" strike="noStrike" dirty="0">
                          <a:effectLst/>
                        </a:rPr>
                        <a:t>Desarrollo de mercado</a:t>
                      </a:r>
                      <a:endParaRPr lang="es-MX" sz="1200" b="1" i="0" u="none" strike="noStrike" dirty="0">
                        <a:solidFill>
                          <a:srgbClr val="CCC0DA"/>
                        </a:solidFill>
                        <a:effectLst/>
                        <a:latin typeface="Times New Roman"/>
                      </a:endParaRPr>
                    </a:p>
                  </a:txBody>
                  <a:tcPr marL="9171" marR="9171" marT="9171" marB="0" anchor="ctr"/>
                </a:tc>
                <a:tc rowSpan="4">
                  <a:txBody>
                    <a:bodyPr/>
                    <a:lstStyle/>
                    <a:p>
                      <a:pPr algn="ctr" fontAlgn="ctr"/>
                      <a:r>
                        <a:rPr lang="es-MX" sz="1200" b="1" u="none" strike="noStrike" dirty="0">
                          <a:effectLst/>
                        </a:rPr>
                        <a:t>Gerente Comercial</a:t>
                      </a:r>
                      <a:endParaRPr lang="es-MX" sz="1200" b="1" i="0" u="none" strike="noStrike" dirty="0">
                        <a:solidFill>
                          <a:srgbClr val="CCC0DA"/>
                        </a:solidFill>
                        <a:effectLst/>
                        <a:latin typeface="Times New Roman"/>
                      </a:endParaRPr>
                    </a:p>
                  </a:txBody>
                  <a:tcPr marL="9171" marR="9171" marT="9171" marB="0" anchor="ctr"/>
                </a:tc>
                <a:tc>
                  <a:txBody>
                    <a:bodyPr/>
                    <a:lstStyle/>
                    <a:p>
                      <a:pPr algn="l" fontAlgn="ctr"/>
                      <a:r>
                        <a:rPr lang="es-MX" sz="1200" u="none" strike="noStrike">
                          <a:effectLst/>
                        </a:rPr>
                        <a:t>Mantener el acercamiento a ejecutivos de las industrias hidroeléctricas y de la construcción, almuerzos ejecutivos, invitaciones al taller.</a:t>
                      </a:r>
                      <a:endParaRPr lang="es-MX" sz="1200" b="0" i="0" u="none" strike="noStrike">
                        <a:solidFill>
                          <a:srgbClr val="CCC0DA"/>
                        </a:solidFill>
                        <a:effectLst/>
                        <a:latin typeface="Times New Roman"/>
                      </a:endParaRPr>
                    </a:p>
                  </a:txBody>
                  <a:tcPr marL="9171" marR="9171" marT="9171" marB="0" anchor="ctr"/>
                </a:tc>
              </a:tr>
              <a:tr h="437345">
                <a:tc vMerge="1">
                  <a:txBody>
                    <a:bodyPr/>
                    <a:lstStyle/>
                    <a:p>
                      <a:endParaRPr lang="es-MX"/>
                    </a:p>
                  </a:txBody>
                  <a:tcPr/>
                </a:tc>
                <a:tc vMerge="1">
                  <a:txBody>
                    <a:bodyPr/>
                    <a:lstStyle/>
                    <a:p>
                      <a:endParaRPr lang="es-MX"/>
                    </a:p>
                  </a:txBody>
                  <a:tcPr/>
                </a:tc>
                <a:tc vMerge="1">
                  <a:txBody>
                    <a:bodyPr/>
                    <a:lstStyle/>
                    <a:p>
                      <a:endParaRPr lang="es-MX"/>
                    </a:p>
                  </a:txBody>
                  <a:tcPr/>
                </a:tc>
                <a:tc>
                  <a:txBody>
                    <a:bodyPr/>
                    <a:lstStyle/>
                    <a:p>
                      <a:pPr algn="l" fontAlgn="ctr"/>
                      <a:r>
                        <a:rPr lang="es-MX" sz="1200" u="none" strike="noStrike">
                          <a:effectLst/>
                        </a:rPr>
                        <a:t>Incursión en ferias de la construcción e hidroeléctricas</a:t>
                      </a:r>
                      <a:endParaRPr lang="es-MX" sz="1200" b="0" i="0" u="none" strike="noStrike">
                        <a:solidFill>
                          <a:srgbClr val="CCC0DA"/>
                        </a:solidFill>
                        <a:effectLst/>
                        <a:latin typeface="Times New Roman"/>
                      </a:endParaRPr>
                    </a:p>
                  </a:txBody>
                  <a:tcPr marL="9171" marR="9171" marT="9171" marB="0" anchor="ctr"/>
                </a:tc>
              </a:tr>
              <a:tr h="233103">
                <a:tc vMerge="1">
                  <a:txBody>
                    <a:bodyPr/>
                    <a:lstStyle/>
                    <a:p>
                      <a:endParaRPr lang="es-MX"/>
                    </a:p>
                  </a:txBody>
                  <a:tcPr/>
                </a:tc>
                <a:tc vMerge="1">
                  <a:txBody>
                    <a:bodyPr/>
                    <a:lstStyle/>
                    <a:p>
                      <a:endParaRPr lang="es-MX"/>
                    </a:p>
                  </a:txBody>
                  <a:tcPr/>
                </a:tc>
                <a:tc vMerge="1">
                  <a:txBody>
                    <a:bodyPr/>
                    <a:lstStyle/>
                    <a:p>
                      <a:endParaRPr lang="es-MX"/>
                    </a:p>
                  </a:txBody>
                  <a:tcPr/>
                </a:tc>
                <a:tc>
                  <a:txBody>
                    <a:bodyPr/>
                    <a:lstStyle/>
                    <a:p>
                      <a:pPr algn="l" fontAlgn="ctr"/>
                      <a:r>
                        <a:rPr lang="es-MX" sz="1200" u="none" strike="noStrike">
                          <a:effectLst/>
                        </a:rPr>
                        <a:t>Estudio continuo de la competencia</a:t>
                      </a:r>
                      <a:endParaRPr lang="es-MX" sz="1200" b="0" i="0" u="none" strike="noStrike">
                        <a:solidFill>
                          <a:srgbClr val="CCC0DA"/>
                        </a:solidFill>
                        <a:effectLst/>
                        <a:latin typeface="Times New Roman"/>
                      </a:endParaRPr>
                    </a:p>
                  </a:txBody>
                  <a:tcPr marL="9171" marR="9171" marT="9171" marB="0" anchor="ctr"/>
                </a:tc>
              </a:tr>
              <a:tr h="453790">
                <a:tc vMerge="1">
                  <a:txBody>
                    <a:bodyPr/>
                    <a:lstStyle/>
                    <a:p>
                      <a:endParaRPr lang="es-MX"/>
                    </a:p>
                  </a:txBody>
                  <a:tcPr/>
                </a:tc>
                <a:tc vMerge="1">
                  <a:txBody>
                    <a:bodyPr/>
                    <a:lstStyle/>
                    <a:p>
                      <a:endParaRPr lang="es-MX"/>
                    </a:p>
                  </a:txBody>
                  <a:tcPr/>
                </a:tc>
                <a:tc vMerge="1">
                  <a:txBody>
                    <a:bodyPr/>
                    <a:lstStyle/>
                    <a:p>
                      <a:endParaRPr lang="es-MX"/>
                    </a:p>
                  </a:txBody>
                  <a:tcPr/>
                </a:tc>
                <a:tc>
                  <a:txBody>
                    <a:bodyPr/>
                    <a:lstStyle/>
                    <a:p>
                      <a:pPr algn="l" fontAlgn="ctr"/>
                      <a:r>
                        <a:rPr lang="es-MX" sz="1200" u="none" strike="noStrike" dirty="0">
                          <a:effectLst/>
                        </a:rPr>
                        <a:t>Reforzar las actividades publicitarias, trípticos, revistas especializadas.</a:t>
                      </a:r>
                      <a:endParaRPr lang="es-MX" sz="1200" b="0" i="0" u="none" strike="noStrike" dirty="0">
                        <a:solidFill>
                          <a:srgbClr val="CCC0DA"/>
                        </a:solidFill>
                        <a:effectLst/>
                        <a:latin typeface="Times New Roman"/>
                      </a:endParaRPr>
                    </a:p>
                  </a:txBody>
                  <a:tcPr marL="9171" marR="9171" marT="9171" marB="0" anchor="ctr"/>
                </a:tc>
              </a:tr>
            </a:tbl>
          </a:graphicData>
        </a:graphic>
      </p:graphicFrame>
    </p:spTree>
    <p:extLst>
      <p:ext uri="{BB962C8B-B14F-4D97-AF65-F5344CB8AC3E}">
        <p14:creationId xmlns:p14="http://schemas.microsoft.com/office/powerpoint/2010/main" val="3633524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sz="3000" dirty="0" err="1" smtClean="0"/>
              <a:t>FORMULACIÓN</a:t>
            </a:r>
            <a:r>
              <a:rPr lang="en-US" sz="3000" dirty="0" smtClean="0"/>
              <a:t> DE </a:t>
            </a:r>
            <a:r>
              <a:rPr lang="en-US" sz="3000" dirty="0" err="1" smtClean="0"/>
              <a:t>ESTRATÉGIAS</a:t>
            </a:r>
            <a:r>
              <a:rPr lang="en-US" sz="3000" dirty="0" smtClean="0"/>
              <a:t/>
            </a:r>
            <a:br>
              <a:rPr lang="en-US" sz="3000" dirty="0" smtClean="0"/>
            </a:br>
            <a:r>
              <a:rPr lang="en-US" sz="3000" dirty="0"/>
              <a:t> </a:t>
            </a:r>
            <a:r>
              <a:rPr lang="en-US" sz="3000" dirty="0" smtClean="0"/>
              <a:t>            LARGO </a:t>
            </a:r>
            <a:r>
              <a:rPr lang="en-US" sz="3000" dirty="0" err="1" smtClean="0"/>
              <a:t>PLAZO</a:t>
            </a:r>
            <a:endParaRPr lang="en-US" sz="3000" dirty="0"/>
          </a:p>
        </p:txBody>
      </p:sp>
      <p:graphicFrame>
        <p:nvGraphicFramePr>
          <p:cNvPr id="3" name="2 Tabla"/>
          <p:cNvGraphicFramePr>
            <a:graphicFrameLocks noGrp="1"/>
          </p:cNvGraphicFramePr>
          <p:nvPr>
            <p:extLst>
              <p:ext uri="{D42A27DB-BD31-4B8C-83A1-F6EECF244321}">
                <p14:modId xmlns:p14="http://schemas.microsoft.com/office/powerpoint/2010/main" val="4263132508"/>
              </p:ext>
            </p:extLst>
          </p:nvPr>
        </p:nvGraphicFramePr>
        <p:xfrm>
          <a:off x="179512" y="1916832"/>
          <a:ext cx="8856984" cy="4536504"/>
        </p:xfrm>
        <a:graphic>
          <a:graphicData uri="http://schemas.openxmlformats.org/drawingml/2006/table">
            <a:tbl>
              <a:tblPr>
                <a:tableStyleId>{5C22544A-7EE6-4342-B048-85BDC9FD1C3A}</a:tableStyleId>
              </a:tblPr>
              <a:tblGrid>
                <a:gridCol w="1173595"/>
                <a:gridCol w="1627448"/>
                <a:gridCol w="1472453"/>
                <a:gridCol w="4583488"/>
              </a:tblGrid>
              <a:tr h="813129">
                <a:tc>
                  <a:txBody>
                    <a:bodyPr/>
                    <a:lstStyle/>
                    <a:p>
                      <a:pPr algn="ctr" fontAlgn="ctr"/>
                      <a:r>
                        <a:rPr lang="es-MX" sz="1600" u="none" strike="noStrike" dirty="0">
                          <a:solidFill>
                            <a:schemeClr val="tx2">
                              <a:lumMod val="50000"/>
                            </a:schemeClr>
                          </a:solidFill>
                          <a:effectLst/>
                        </a:rPr>
                        <a:t>ESTRATEGIA</a:t>
                      </a:r>
                      <a:endParaRPr lang="es-MX" sz="1600" b="1" i="0" u="none" strike="noStrike" dirty="0">
                        <a:solidFill>
                          <a:schemeClr val="tx2">
                            <a:lumMod val="50000"/>
                          </a:schemeClr>
                        </a:solidFill>
                        <a:effectLst/>
                        <a:latin typeface="Times New Roman"/>
                      </a:endParaRPr>
                    </a:p>
                  </a:txBody>
                  <a:tcPr marL="9171" marR="9171" marT="9171" marB="0" anchor="ctr"/>
                </a:tc>
                <a:tc>
                  <a:txBody>
                    <a:bodyPr/>
                    <a:lstStyle/>
                    <a:p>
                      <a:pPr algn="ctr" fontAlgn="ctr"/>
                      <a:r>
                        <a:rPr lang="es-MX" sz="1600" u="none" strike="noStrike" dirty="0">
                          <a:solidFill>
                            <a:schemeClr val="tx2">
                              <a:lumMod val="50000"/>
                            </a:schemeClr>
                          </a:solidFill>
                          <a:effectLst/>
                        </a:rPr>
                        <a:t>TIPO </a:t>
                      </a:r>
                      <a:endParaRPr lang="es-MX" sz="1600" b="1" i="0" u="none" strike="noStrike" dirty="0">
                        <a:solidFill>
                          <a:schemeClr val="tx2">
                            <a:lumMod val="50000"/>
                          </a:schemeClr>
                        </a:solidFill>
                        <a:effectLst/>
                        <a:latin typeface="Times New Roman"/>
                      </a:endParaRPr>
                    </a:p>
                  </a:txBody>
                  <a:tcPr marL="9171" marR="9171" marT="9171" marB="0" anchor="ctr"/>
                </a:tc>
                <a:tc>
                  <a:txBody>
                    <a:bodyPr/>
                    <a:lstStyle/>
                    <a:p>
                      <a:pPr algn="ctr" fontAlgn="ctr"/>
                      <a:r>
                        <a:rPr lang="es-MX" sz="1600" u="none" strike="noStrike" dirty="0">
                          <a:solidFill>
                            <a:schemeClr val="tx2">
                              <a:lumMod val="50000"/>
                            </a:schemeClr>
                          </a:solidFill>
                          <a:effectLst/>
                        </a:rPr>
                        <a:t>RESPONSABLES</a:t>
                      </a:r>
                      <a:endParaRPr lang="es-MX" sz="1600" b="1" i="0" u="none" strike="noStrike" dirty="0">
                        <a:solidFill>
                          <a:schemeClr val="tx2">
                            <a:lumMod val="50000"/>
                          </a:schemeClr>
                        </a:solidFill>
                        <a:effectLst/>
                        <a:latin typeface="Times New Roman"/>
                      </a:endParaRPr>
                    </a:p>
                  </a:txBody>
                  <a:tcPr marL="9171" marR="9171" marT="9171" marB="0" anchor="ctr"/>
                </a:tc>
                <a:tc>
                  <a:txBody>
                    <a:bodyPr/>
                    <a:lstStyle/>
                    <a:p>
                      <a:pPr algn="ctr" fontAlgn="ctr"/>
                      <a:r>
                        <a:rPr lang="es-MX" sz="1600" u="none" strike="noStrike" dirty="0">
                          <a:solidFill>
                            <a:schemeClr val="tx2">
                              <a:lumMod val="50000"/>
                            </a:schemeClr>
                          </a:solidFill>
                          <a:effectLst/>
                        </a:rPr>
                        <a:t>ACCIONES</a:t>
                      </a:r>
                      <a:endParaRPr lang="es-MX" sz="1600" b="1" i="0" u="none" strike="noStrike" dirty="0">
                        <a:solidFill>
                          <a:schemeClr val="tx2">
                            <a:lumMod val="50000"/>
                          </a:schemeClr>
                        </a:solidFill>
                        <a:effectLst/>
                        <a:latin typeface="Times New Roman"/>
                      </a:endParaRPr>
                    </a:p>
                  </a:txBody>
                  <a:tcPr marL="9171" marR="9171" marT="9171" marB="0" anchor="ctr"/>
                </a:tc>
              </a:tr>
              <a:tr h="542085">
                <a:tc rowSpan="3">
                  <a:txBody>
                    <a:bodyPr/>
                    <a:lstStyle/>
                    <a:p>
                      <a:pPr algn="ctr" fontAlgn="ctr"/>
                      <a:r>
                        <a:rPr lang="es-MX" sz="1200" b="1" u="none" strike="noStrike" dirty="0" smtClean="0">
                          <a:solidFill>
                            <a:schemeClr val="bg1"/>
                          </a:solidFill>
                          <a:effectLst/>
                        </a:rPr>
                        <a:t>GENÉRICO </a:t>
                      </a:r>
                      <a:r>
                        <a:rPr lang="es-MX" sz="1200" b="1" u="none" strike="noStrike" dirty="0" err="1" smtClean="0">
                          <a:solidFill>
                            <a:schemeClr val="bg1"/>
                          </a:solidFill>
                          <a:effectLst/>
                        </a:rPr>
                        <a:t>PORTER</a:t>
                      </a:r>
                      <a:endParaRPr lang="es-MX" sz="1200" b="1" i="0" u="none" strike="noStrike" dirty="0">
                        <a:solidFill>
                          <a:schemeClr val="bg1"/>
                        </a:solidFill>
                        <a:effectLst/>
                        <a:latin typeface="Times New Roman"/>
                      </a:endParaRPr>
                    </a:p>
                  </a:txBody>
                  <a:tcPr marL="9171" marR="9171" marT="9171" marB="0" anchor="ctr"/>
                </a:tc>
                <a:tc rowSpan="3">
                  <a:txBody>
                    <a:bodyPr/>
                    <a:lstStyle/>
                    <a:p>
                      <a:pPr algn="ctr" fontAlgn="ctr"/>
                      <a:r>
                        <a:rPr lang="es-MX" sz="1200" b="1" u="none" strike="noStrike" dirty="0">
                          <a:effectLst/>
                        </a:rPr>
                        <a:t>Invertir</a:t>
                      </a:r>
                      <a:endParaRPr lang="es-MX" sz="1200" b="1" i="0" u="none" strike="noStrike" dirty="0">
                        <a:solidFill>
                          <a:srgbClr val="CCC0DA"/>
                        </a:solidFill>
                        <a:effectLst/>
                        <a:latin typeface="Times New Roman"/>
                      </a:endParaRPr>
                    </a:p>
                  </a:txBody>
                  <a:tcPr marL="9171" marR="9171" marT="9171" marB="0" anchor="ctr"/>
                </a:tc>
                <a:tc rowSpan="3">
                  <a:txBody>
                    <a:bodyPr/>
                    <a:lstStyle/>
                    <a:p>
                      <a:pPr algn="ctr" fontAlgn="ctr"/>
                      <a:r>
                        <a:rPr lang="es-MX" sz="1200" b="1" u="none" strike="noStrike">
                          <a:effectLst/>
                        </a:rPr>
                        <a:t>Gerente de operaciones</a:t>
                      </a:r>
                      <a:endParaRPr lang="es-MX" sz="1200" b="1" i="0" u="none" strike="noStrike">
                        <a:solidFill>
                          <a:srgbClr val="CCC0DA"/>
                        </a:solidFill>
                        <a:effectLst/>
                        <a:latin typeface="Times New Roman"/>
                      </a:endParaRPr>
                    </a:p>
                  </a:txBody>
                  <a:tcPr marL="9171" marR="9171" marT="9171" marB="0" anchor="ctr"/>
                </a:tc>
                <a:tc>
                  <a:txBody>
                    <a:bodyPr/>
                    <a:lstStyle/>
                    <a:p>
                      <a:pPr algn="l" fontAlgn="ctr"/>
                      <a:r>
                        <a:rPr lang="es-MX" sz="1200" u="none" strike="noStrike" dirty="0">
                          <a:effectLst/>
                        </a:rPr>
                        <a:t>Mejorar la tecnología, invirtiendo en la automatización de los procesos.</a:t>
                      </a:r>
                      <a:endParaRPr lang="es-MX" sz="1200" b="0" i="0" u="none" strike="noStrike" dirty="0">
                        <a:solidFill>
                          <a:srgbClr val="CCC0DA"/>
                        </a:solidFill>
                        <a:effectLst/>
                        <a:latin typeface="Times New Roman"/>
                      </a:endParaRPr>
                    </a:p>
                  </a:txBody>
                  <a:tcPr marL="9171" marR="9171" marT="9171" marB="0" anchor="ctr"/>
                </a:tc>
              </a:tr>
              <a:tr h="756339">
                <a:tc vMerge="1">
                  <a:txBody>
                    <a:bodyPr/>
                    <a:lstStyle/>
                    <a:p>
                      <a:endParaRPr lang="es-MX"/>
                    </a:p>
                  </a:txBody>
                  <a:tcPr/>
                </a:tc>
                <a:tc vMerge="1">
                  <a:txBody>
                    <a:bodyPr/>
                    <a:lstStyle/>
                    <a:p>
                      <a:endParaRPr lang="es-MX"/>
                    </a:p>
                  </a:txBody>
                  <a:tcPr/>
                </a:tc>
                <a:tc vMerge="1">
                  <a:txBody>
                    <a:bodyPr/>
                    <a:lstStyle/>
                    <a:p>
                      <a:endParaRPr lang="es-MX"/>
                    </a:p>
                  </a:txBody>
                  <a:tcPr/>
                </a:tc>
                <a:tc>
                  <a:txBody>
                    <a:bodyPr/>
                    <a:lstStyle/>
                    <a:p>
                      <a:pPr algn="l" fontAlgn="ctr"/>
                      <a:r>
                        <a:rPr lang="es-MX" sz="1200" u="none" strike="noStrike">
                          <a:effectLst/>
                        </a:rPr>
                        <a:t>Buscar rentabilidad mejorando los procesos de construcción, implementado software, capacitación a personal entre otros.</a:t>
                      </a:r>
                      <a:endParaRPr lang="es-MX" sz="1200" b="0" i="0" u="none" strike="noStrike">
                        <a:solidFill>
                          <a:srgbClr val="CCC0DA"/>
                        </a:solidFill>
                        <a:effectLst/>
                        <a:latin typeface="Times New Roman"/>
                      </a:endParaRPr>
                    </a:p>
                  </a:txBody>
                  <a:tcPr marL="9171" marR="9171" marT="9171" marB="0" anchor="ctr"/>
                </a:tc>
              </a:tr>
              <a:tr h="542085">
                <a:tc vMerge="1">
                  <a:txBody>
                    <a:bodyPr/>
                    <a:lstStyle/>
                    <a:p>
                      <a:endParaRPr lang="es-MX"/>
                    </a:p>
                  </a:txBody>
                  <a:tcPr/>
                </a:tc>
                <a:tc vMerge="1">
                  <a:txBody>
                    <a:bodyPr/>
                    <a:lstStyle/>
                    <a:p>
                      <a:endParaRPr lang="es-MX"/>
                    </a:p>
                  </a:txBody>
                  <a:tcPr/>
                </a:tc>
                <a:tc vMerge="1">
                  <a:txBody>
                    <a:bodyPr/>
                    <a:lstStyle/>
                    <a:p>
                      <a:endParaRPr lang="es-MX"/>
                    </a:p>
                  </a:txBody>
                  <a:tcPr/>
                </a:tc>
                <a:tc>
                  <a:txBody>
                    <a:bodyPr/>
                    <a:lstStyle/>
                    <a:p>
                      <a:pPr algn="l" fontAlgn="ctr"/>
                      <a:r>
                        <a:rPr lang="es-MX" sz="1200" u="none" strike="noStrike">
                          <a:effectLst/>
                        </a:rPr>
                        <a:t>Reforzar las áreas débiles y vulnerables al proceso de cambio, contratando personal especializado</a:t>
                      </a:r>
                      <a:endParaRPr lang="es-MX" sz="1200" b="0" i="0" u="none" strike="noStrike">
                        <a:solidFill>
                          <a:srgbClr val="CCC0DA"/>
                        </a:solidFill>
                        <a:effectLst/>
                        <a:latin typeface="Times New Roman"/>
                      </a:endParaRPr>
                    </a:p>
                  </a:txBody>
                  <a:tcPr marL="9171" marR="9171" marT="9171" marB="0" anchor="ctr"/>
                </a:tc>
              </a:tr>
              <a:tr h="527649">
                <a:tc rowSpan="5">
                  <a:txBody>
                    <a:bodyPr/>
                    <a:lstStyle/>
                    <a:p>
                      <a:pPr algn="ctr" fontAlgn="ctr"/>
                      <a:r>
                        <a:rPr lang="es-MX" sz="1200" b="1" u="none" strike="noStrike" dirty="0" smtClean="0">
                          <a:solidFill>
                            <a:schemeClr val="bg1"/>
                          </a:solidFill>
                          <a:effectLst/>
                        </a:rPr>
                        <a:t>CRECIMIENTO</a:t>
                      </a:r>
                    </a:p>
                    <a:p>
                      <a:pPr algn="ctr" fontAlgn="ctr"/>
                      <a:r>
                        <a:rPr lang="es-MX" sz="1200" b="1" i="0" u="none" strike="noStrike" dirty="0" err="1" smtClean="0">
                          <a:solidFill>
                            <a:schemeClr val="bg1"/>
                          </a:solidFill>
                          <a:effectLst/>
                          <a:latin typeface="Times New Roman"/>
                        </a:rPr>
                        <a:t>HANSOFF</a:t>
                      </a:r>
                      <a:endParaRPr lang="es-MX" sz="1200" b="1" i="0" u="none" strike="noStrike" dirty="0">
                        <a:solidFill>
                          <a:schemeClr val="bg1"/>
                        </a:solidFill>
                        <a:effectLst/>
                        <a:latin typeface="Times New Roman"/>
                      </a:endParaRPr>
                    </a:p>
                  </a:txBody>
                  <a:tcPr marL="9171" marR="9171" marT="9171" marB="0" anchor="ctr"/>
                </a:tc>
                <a:tc rowSpan="5">
                  <a:txBody>
                    <a:bodyPr/>
                    <a:lstStyle/>
                    <a:p>
                      <a:pPr algn="ctr" fontAlgn="ctr"/>
                      <a:r>
                        <a:rPr lang="es-MX" sz="1200" b="1" u="none" strike="noStrike" dirty="0">
                          <a:effectLst/>
                        </a:rPr>
                        <a:t>Penetración de mercado</a:t>
                      </a:r>
                      <a:endParaRPr lang="es-MX" sz="1200" b="1" i="0" u="none" strike="noStrike" dirty="0">
                        <a:solidFill>
                          <a:srgbClr val="CCC0DA"/>
                        </a:solidFill>
                        <a:effectLst/>
                        <a:latin typeface="Times New Roman"/>
                      </a:endParaRPr>
                    </a:p>
                  </a:txBody>
                  <a:tcPr marL="9171" marR="9171" marT="9171" marB="0" anchor="ctr"/>
                </a:tc>
                <a:tc rowSpan="5">
                  <a:txBody>
                    <a:bodyPr/>
                    <a:lstStyle/>
                    <a:p>
                      <a:pPr algn="ctr" fontAlgn="ctr"/>
                      <a:r>
                        <a:rPr lang="es-MX" sz="1200" b="1" u="none" strike="noStrike" dirty="0">
                          <a:effectLst/>
                        </a:rPr>
                        <a:t>Gerente Comercial</a:t>
                      </a:r>
                      <a:endParaRPr lang="es-MX" sz="1200" b="1" i="0" u="none" strike="noStrike" dirty="0">
                        <a:solidFill>
                          <a:srgbClr val="CCC0DA"/>
                        </a:solidFill>
                        <a:effectLst/>
                        <a:latin typeface="Times New Roman"/>
                      </a:endParaRPr>
                    </a:p>
                  </a:txBody>
                  <a:tcPr marL="9171" marR="9171" marT="9171" marB="0" anchor="ctr"/>
                </a:tc>
                <a:tc>
                  <a:txBody>
                    <a:bodyPr/>
                    <a:lstStyle/>
                    <a:p>
                      <a:pPr algn="l" fontAlgn="ctr"/>
                      <a:r>
                        <a:rPr lang="es-MX" sz="1200" u="none" strike="noStrike">
                          <a:effectLst/>
                        </a:rPr>
                        <a:t>Una alta publicidad en medios especializados del medio de la metalmecánica</a:t>
                      </a:r>
                      <a:endParaRPr lang="es-MX" sz="1200" b="0" i="0" u="none" strike="noStrike">
                        <a:solidFill>
                          <a:srgbClr val="CCC0DA"/>
                        </a:solidFill>
                        <a:effectLst/>
                        <a:latin typeface="Times New Roman"/>
                      </a:endParaRPr>
                    </a:p>
                  </a:txBody>
                  <a:tcPr marL="9171" marR="9171" marT="9171" marB="0" anchor="ctr"/>
                </a:tc>
              </a:tr>
              <a:tr h="271044">
                <a:tc vMerge="1">
                  <a:txBody>
                    <a:bodyPr/>
                    <a:lstStyle/>
                    <a:p>
                      <a:endParaRPr lang="es-MX"/>
                    </a:p>
                  </a:txBody>
                  <a:tcPr/>
                </a:tc>
                <a:tc vMerge="1">
                  <a:txBody>
                    <a:bodyPr/>
                    <a:lstStyle/>
                    <a:p>
                      <a:endParaRPr lang="es-MX"/>
                    </a:p>
                  </a:txBody>
                  <a:tcPr/>
                </a:tc>
                <a:tc vMerge="1">
                  <a:txBody>
                    <a:bodyPr/>
                    <a:lstStyle/>
                    <a:p>
                      <a:endParaRPr lang="es-MX"/>
                    </a:p>
                  </a:txBody>
                  <a:tcPr/>
                </a:tc>
                <a:tc>
                  <a:txBody>
                    <a:bodyPr/>
                    <a:lstStyle/>
                    <a:p>
                      <a:pPr algn="l" fontAlgn="ctr"/>
                      <a:r>
                        <a:rPr lang="es-MX" sz="1200" u="none" strike="noStrike">
                          <a:effectLst/>
                        </a:rPr>
                        <a:t>Crear talleres de información con clientes potenciales</a:t>
                      </a:r>
                      <a:endParaRPr lang="es-MX" sz="1200" b="0" i="0" u="none" strike="noStrike">
                        <a:solidFill>
                          <a:srgbClr val="CCC0DA"/>
                        </a:solidFill>
                        <a:effectLst/>
                        <a:latin typeface="Times New Roman"/>
                      </a:endParaRPr>
                    </a:p>
                  </a:txBody>
                  <a:tcPr marL="9171" marR="9171" marT="9171" marB="0" anchor="ctr"/>
                </a:tc>
              </a:tr>
              <a:tr h="542085">
                <a:tc vMerge="1">
                  <a:txBody>
                    <a:bodyPr/>
                    <a:lstStyle/>
                    <a:p>
                      <a:endParaRPr lang="es-MX"/>
                    </a:p>
                  </a:txBody>
                  <a:tcPr/>
                </a:tc>
                <a:tc vMerge="1">
                  <a:txBody>
                    <a:bodyPr/>
                    <a:lstStyle/>
                    <a:p>
                      <a:endParaRPr lang="es-MX"/>
                    </a:p>
                  </a:txBody>
                  <a:tcPr/>
                </a:tc>
                <a:tc vMerge="1">
                  <a:txBody>
                    <a:bodyPr/>
                    <a:lstStyle/>
                    <a:p>
                      <a:endParaRPr lang="es-MX"/>
                    </a:p>
                  </a:txBody>
                  <a:tcPr/>
                </a:tc>
                <a:tc>
                  <a:txBody>
                    <a:bodyPr/>
                    <a:lstStyle/>
                    <a:p>
                      <a:pPr algn="l" fontAlgn="ctr"/>
                      <a:r>
                        <a:rPr lang="es-MX" sz="1200" u="none" strike="noStrike">
                          <a:effectLst/>
                        </a:rPr>
                        <a:t>Visitas constantes e interrelaciones con clientes potenciales para ofertar los productos y servicios</a:t>
                      </a:r>
                      <a:endParaRPr lang="es-MX" sz="1200" b="0" i="0" u="none" strike="noStrike">
                        <a:solidFill>
                          <a:srgbClr val="CCC0DA"/>
                        </a:solidFill>
                        <a:effectLst/>
                        <a:latin typeface="Times New Roman"/>
                      </a:endParaRPr>
                    </a:p>
                  </a:txBody>
                  <a:tcPr marL="9171" marR="9171" marT="9171" marB="0" anchor="ctr"/>
                </a:tc>
              </a:tr>
              <a:tr h="271044">
                <a:tc vMerge="1">
                  <a:txBody>
                    <a:bodyPr/>
                    <a:lstStyle/>
                    <a:p>
                      <a:endParaRPr lang="es-MX"/>
                    </a:p>
                  </a:txBody>
                  <a:tcPr/>
                </a:tc>
                <a:tc vMerge="1">
                  <a:txBody>
                    <a:bodyPr/>
                    <a:lstStyle/>
                    <a:p>
                      <a:endParaRPr lang="es-MX"/>
                    </a:p>
                  </a:txBody>
                  <a:tcPr/>
                </a:tc>
                <a:tc vMerge="1">
                  <a:txBody>
                    <a:bodyPr/>
                    <a:lstStyle/>
                    <a:p>
                      <a:endParaRPr lang="es-MX"/>
                    </a:p>
                  </a:txBody>
                  <a:tcPr/>
                </a:tc>
                <a:tc>
                  <a:txBody>
                    <a:bodyPr/>
                    <a:lstStyle/>
                    <a:p>
                      <a:pPr algn="l" fontAlgn="ctr"/>
                      <a:r>
                        <a:rPr lang="es-MX" sz="1200" u="none" strike="noStrike">
                          <a:effectLst/>
                        </a:rPr>
                        <a:t>Auspicios a eventos de los clientes potenciales</a:t>
                      </a:r>
                      <a:endParaRPr lang="es-MX" sz="1200" b="0" i="0" u="none" strike="noStrike">
                        <a:solidFill>
                          <a:srgbClr val="CCC0DA"/>
                        </a:solidFill>
                        <a:effectLst/>
                        <a:latin typeface="Times New Roman"/>
                      </a:endParaRPr>
                    </a:p>
                  </a:txBody>
                  <a:tcPr marL="9171" marR="9171" marT="9171" marB="0" anchor="ctr"/>
                </a:tc>
              </a:tr>
              <a:tr h="271044">
                <a:tc vMerge="1">
                  <a:txBody>
                    <a:bodyPr/>
                    <a:lstStyle/>
                    <a:p>
                      <a:endParaRPr lang="es-MX"/>
                    </a:p>
                  </a:txBody>
                  <a:tcPr/>
                </a:tc>
                <a:tc vMerge="1">
                  <a:txBody>
                    <a:bodyPr/>
                    <a:lstStyle/>
                    <a:p>
                      <a:endParaRPr lang="es-MX"/>
                    </a:p>
                  </a:txBody>
                  <a:tcPr/>
                </a:tc>
                <a:tc vMerge="1">
                  <a:txBody>
                    <a:bodyPr/>
                    <a:lstStyle/>
                    <a:p>
                      <a:endParaRPr lang="es-MX"/>
                    </a:p>
                  </a:txBody>
                  <a:tcPr/>
                </a:tc>
                <a:tc>
                  <a:txBody>
                    <a:bodyPr/>
                    <a:lstStyle/>
                    <a:p>
                      <a:pPr algn="l" fontAlgn="ctr"/>
                      <a:r>
                        <a:rPr lang="es-MX" sz="1200" u="none" strike="noStrike" dirty="0">
                          <a:effectLst/>
                        </a:rPr>
                        <a:t>Estudio continuo de la competencia</a:t>
                      </a:r>
                      <a:endParaRPr lang="es-MX" sz="1200" b="0" i="0" u="none" strike="noStrike" dirty="0">
                        <a:solidFill>
                          <a:srgbClr val="CCC0DA"/>
                        </a:solidFill>
                        <a:effectLst/>
                        <a:latin typeface="Times New Roman"/>
                      </a:endParaRPr>
                    </a:p>
                  </a:txBody>
                  <a:tcPr marL="9171" marR="9171" marT="9171" marB="0" anchor="ctr"/>
                </a:tc>
              </a:tr>
            </a:tbl>
          </a:graphicData>
        </a:graphic>
      </p:graphicFrame>
    </p:spTree>
    <p:extLst>
      <p:ext uri="{BB962C8B-B14F-4D97-AF65-F5344CB8AC3E}">
        <p14:creationId xmlns:p14="http://schemas.microsoft.com/office/powerpoint/2010/main" val="2289386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sz="3000" dirty="0" err="1" smtClean="0"/>
              <a:t>RESUMEN</a:t>
            </a:r>
            <a:r>
              <a:rPr lang="en-US" sz="3000" dirty="0" smtClean="0"/>
              <a:t> DE </a:t>
            </a:r>
            <a:r>
              <a:rPr lang="en-US" sz="3000" dirty="0" err="1" smtClean="0"/>
              <a:t>ESTRATEGIAS</a:t>
            </a:r>
            <a:endParaRPr lang="en-US" sz="3000" dirty="0"/>
          </a:p>
        </p:txBody>
      </p:sp>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74" t="26587" r="19347" b="12698"/>
          <a:stretch/>
        </p:blipFill>
        <p:spPr bwMode="auto">
          <a:xfrm>
            <a:off x="35024" y="1916831"/>
            <a:ext cx="9036496" cy="3905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7372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sz="3000" dirty="0" err="1" smtClean="0"/>
              <a:t>ESTRUCTURA</a:t>
            </a:r>
            <a:r>
              <a:rPr lang="en-US" sz="3000" dirty="0" smtClean="0"/>
              <a:t> </a:t>
            </a:r>
            <a:r>
              <a:rPr lang="en-US" sz="3000" dirty="0" err="1" smtClean="0"/>
              <a:t>ORGANIZACIONAL</a:t>
            </a:r>
            <a:endParaRPr lang="en-US" sz="3000" dirty="0"/>
          </a:p>
        </p:txBody>
      </p:sp>
      <p:pic>
        <p:nvPicPr>
          <p:cNvPr id="1331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1133" t="40814" r="16290" b="19412"/>
          <a:stretch/>
        </p:blipFill>
        <p:spPr bwMode="auto">
          <a:xfrm>
            <a:off x="199906" y="1873455"/>
            <a:ext cx="8928992" cy="31907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Flecha abajo"/>
          <p:cNvSpPr/>
          <p:nvPr/>
        </p:nvSpPr>
        <p:spPr bwMode="auto">
          <a:xfrm>
            <a:off x="1115616" y="1592796"/>
            <a:ext cx="576064" cy="1548172"/>
          </a:xfrm>
          <a:prstGeom prst="downArrow">
            <a:avLst/>
          </a:prstGeom>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s-MX" sz="1800" b="1"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3840011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dirty="0" smtClean="0"/>
              <a:t>Proyecto de </a:t>
            </a:r>
            <a:r>
              <a:rPr lang="en-US" dirty="0" err="1" smtClean="0"/>
              <a:t>Tesis</a:t>
            </a:r>
            <a:r>
              <a:rPr lang="en-US" dirty="0" smtClean="0"/>
              <a:t> II</a:t>
            </a:r>
            <a:endParaRPr lang="en-US" dirty="0"/>
          </a:p>
        </p:txBody>
      </p:sp>
      <p:sp>
        <p:nvSpPr>
          <p:cNvPr id="8" name="Line 2"/>
          <p:cNvSpPr>
            <a:spLocks noChangeShapeType="1"/>
          </p:cNvSpPr>
          <p:nvPr/>
        </p:nvSpPr>
        <p:spPr bwMode="auto">
          <a:xfrm flipV="1">
            <a:off x="2041524" y="1941525"/>
            <a:ext cx="381000" cy="381000"/>
          </a:xfrm>
          <a:prstGeom prst="line">
            <a:avLst/>
          </a:prstGeom>
          <a:ln>
            <a:headEnd/>
            <a:tailEnd/>
          </a:ln>
        </p:spPr>
        <p:style>
          <a:lnRef idx="2">
            <a:schemeClr val="accent2"/>
          </a:lnRef>
          <a:fillRef idx="0">
            <a:schemeClr val="accent2"/>
          </a:fillRef>
          <a:effectRef idx="1">
            <a:schemeClr val="accent2"/>
          </a:effectRef>
          <a:fontRef idx="minor">
            <a:schemeClr val="tx1"/>
          </a:fontRef>
        </p:style>
        <p:txBody>
          <a:bodyPr/>
          <a:lstStyle/>
          <a:p>
            <a:endParaRPr lang="zh-CN" altLang="en-US"/>
          </a:p>
        </p:txBody>
      </p:sp>
      <p:sp>
        <p:nvSpPr>
          <p:cNvPr id="9" name="Line 3"/>
          <p:cNvSpPr>
            <a:spLocks noChangeShapeType="1"/>
          </p:cNvSpPr>
          <p:nvPr/>
        </p:nvSpPr>
        <p:spPr bwMode="auto">
          <a:xfrm>
            <a:off x="1965324" y="4608525"/>
            <a:ext cx="457200" cy="304800"/>
          </a:xfrm>
          <a:prstGeom prst="line">
            <a:avLst/>
          </a:prstGeom>
          <a:ln>
            <a:headEnd/>
            <a:tailEnd/>
          </a:ln>
        </p:spPr>
        <p:style>
          <a:lnRef idx="2">
            <a:schemeClr val="accent2"/>
          </a:lnRef>
          <a:fillRef idx="0">
            <a:schemeClr val="accent2"/>
          </a:fillRef>
          <a:effectRef idx="1">
            <a:schemeClr val="accent2"/>
          </a:effectRef>
          <a:fontRef idx="minor">
            <a:schemeClr val="tx1"/>
          </a:fontRef>
        </p:style>
        <p:txBody>
          <a:bodyPr/>
          <a:lstStyle/>
          <a:p>
            <a:endParaRPr lang="zh-CN" altLang="en-US"/>
          </a:p>
        </p:txBody>
      </p:sp>
      <p:sp>
        <p:nvSpPr>
          <p:cNvPr id="10" name="Line 4"/>
          <p:cNvSpPr>
            <a:spLocks noChangeShapeType="1"/>
          </p:cNvSpPr>
          <p:nvPr/>
        </p:nvSpPr>
        <p:spPr bwMode="auto">
          <a:xfrm>
            <a:off x="2422524" y="1941525"/>
            <a:ext cx="609600" cy="0"/>
          </a:xfrm>
          <a:prstGeom prst="line">
            <a:avLst/>
          </a:prstGeom>
          <a:ln>
            <a:headEnd/>
            <a:tailEnd/>
          </a:ln>
        </p:spPr>
        <p:style>
          <a:lnRef idx="2">
            <a:schemeClr val="accent2"/>
          </a:lnRef>
          <a:fillRef idx="0">
            <a:schemeClr val="accent2"/>
          </a:fillRef>
          <a:effectRef idx="1">
            <a:schemeClr val="accent2"/>
          </a:effectRef>
          <a:fontRef idx="minor">
            <a:schemeClr val="tx1"/>
          </a:fontRef>
        </p:style>
        <p:txBody>
          <a:bodyPr/>
          <a:lstStyle/>
          <a:p>
            <a:endParaRPr lang="zh-CN" altLang="en-US"/>
          </a:p>
        </p:txBody>
      </p:sp>
      <p:sp>
        <p:nvSpPr>
          <p:cNvPr id="11" name="Line 5"/>
          <p:cNvSpPr>
            <a:spLocks noChangeShapeType="1"/>
          </p:cNvSpPr>
          <p:nvPr/>
        </p:nvSpPr>
        <p:spPr bwMode="auto">
          <a:xfrm>
            <a:off x="2422524" y="4913325"/>
            <a:ext cx="609600" cy="0"/>
          </a:xfrm>
          <a:prstGeom prst="line">
            <a:avLst/>
          </a:prstGeom>
          <a:ln>
            <a:headEnd/>
            <a:tailEnd/>
          </a:ln>
        </p:spPr>
        <p:style>
          <a:lnRef idx="2">
            <a:schemeClr val="accent2"/>
          </a:lnRef>
          <a:fillRef idx="0">
            <a:schemeClr val="accent2"/>
          </a:fillRef>
          <a:effectRef idx="1">
            <a:schemeClr val="accent2"/>
          </a:effectRef>
          <a:fontRef idx="minor">
            <a:schemeClr val="tx1"/>
          </a:fontRef>
        </p:style>
        <p:txBody>
          <a:bodyPr/>
          <a:lstStyle/>
          <a:p>
            <a:endParaRPr lang="zh-CN" altLang="en-US"/>
          </a:p>
        </p:txBody>
      </p:sp>
      <p:sp>
        <p:nvSpPr>
          <p:cNvPr id="12" name="Line 6"/>
          <p:cNvSpPr>
            <a:spLocks noChangeShapeType="1"/>
          </p:cNvSpPr>
          <p:nvPr/>
        </p:nvSpPr>
        <p:spPr bwMode="auto">
          <a:xfrm flipV="1">
            <a:off x="2346324" y="2703525"/>
            <a:ext cx="685800" cy="0"/>
          </a:xfrm>
          <a:prstGeom prst="line">
            <a:avLst/>
          </a:prstGeom>
          <a:ln>
            <a:headEnd/>
            <a:tailEnd/>
          </a:ln>
        </p:spPr>
        <p:style>
          <a:lnRef idx="1">
            <a:schemeClr val="accent6"/>
          </a:lnRef>
          <a:fillRef idx="0">
            <a:schemeClr val="accent6"/>
          </a:fillRef>
          <a:effectRef idx="0">
            <a:schemeClr val="accent6"/>
          </a:effectRef>
          <a:fontRef idx="minor">
            <a:schemeClr val="tx1"/>
          </a:fontRef>
        </p:style>
        <p:txBody>
          <a:bodyPr/>
          <a:lstStyle/>
          <a:p>
            <a:endParaRPr lang="zh-CN" altLang="en-US"/>
          </a:p>
        </p:txBody>
      </p:sp>
      <p:sp>
        <p:nvSpPr>
          <p:cNvPr id="13" name="Line 7"/>
          <p:cNvSpPr>
            <a:spLocks noChangeShapeType="1"/>
          </p:cNvSpPr>
          <p:nvPr/>
        </p:nvSpPr>
        <p:spPr bwMode="auto">
          <a:xfrm>
            <a:off x="2422524" y="3465525"/>
            <a:ext cx="609600" cy="0"/>
          </a:xfrm>
          <a:prstGeom prst="line">
            <a:avLst/>
          </a:prstGeom>
          <a:ln>
            <a:headEnd/>
            <a:tailEnd/>
          </a:ln>
        </p:spPr>
        <p:style>
          <a:lnRef idx="2">
            <a:schemeClr val="accent2"/>
          </a:lnRef>
          <a:fillRef idx="0">
            <a:schemeClr val="accent2"/>
          </a:fillRef>
          <a:effectRef idx="1">
            <a:schemeClr val="accent2"/>
          </a:effectRef>
          <a:fontRef idx="minor">
            <a:schemeClr val="tx1"/>
          </a:fontRef>
        </p:style>
        <p:txBody>
          <a:bodyPr/>
          <a:lstStyle/>
          <a:p>
            <a:endParaRPr lang="zh-CN" altLang="en-US"/>
          </a:p>
        </p:txBody>
      </p:sp>
      <p:sp>
        <p:nvSpPr>
          <p:cNvPr id="14" name="Line 8"/>
          <p:cNvSpPr>
            <a:spLocks noChangeShapeType="1"/>
          </p:cNvSpPr>
          <p:nvPr/>
        </p:nvSpPr>
        <p:spPr bwMode="auto">
          <a:xfrm flipV="1">
            <a:off x="2346324" y="4151325"/>
            <a:ext cx="685800" cy="0"/>
          </a:xfrm>
          <a:prstGeom prst="line">
            <a:avLst/>
          </a:prstGeom>
          <a:ln>
            <a:headEnd/>
            <a:tailEnd/>
          </a:ln>
        </p:spPr>
        <p:style>
          <a:lnRef idx="2">
            <a:schemeClr val="accent2"/>
          </a:lnRef>
          <a:fillRef idx="0">
            <a:schemeClr val="accent2"/>
          </a:fillRef>
          <a:effectRef idx="1">
            <a:schemeClr val="accent2"/>
          </a:effectRef>
          <a:fontRef idx="minor">
            <a:schemeClr val="tx1"/>
          </a:fontRef>
        </p:style>
        <p:txBody>
          <a:bodyPr/>
          <a:lstStyle/>
          <a:p>
            <a:endParaRPr lang="zh-CN" altLang="en-US"/>
          </a:p>
        </p:txBody>
      </p:sp>
      <p:sp>
        <p:nvSpPr>
          <p:cNvPr id="15" name="AutoShape 20"/>
          <p:cNvSpPr>
            <a:spLocks noChangeArrowheads="1"/>
          </p:cNvSpPr>
          <p:nvPr/>
        </p:nvSpPr>
        <p:spPr bwMode="gray">
          <a:xfrm>
            <a:off x="3025774" y="1712925"/>
            <a:ext cx="5105400" cy="488950"/>
          </a:xfrm>
          <a:prstGeom prst="roundRect">
            <a:avLst>
              <a:gd name="adj" fmla="val 50000"/>
            </a:avLst>
          </a:prstGeom>
          <a:gradFill rotWithShape="1">
            <a:gsLst>
              <a:gs pos="0">
                <a:srgbClr val="F8F8F8"/>
              </a:gs>
              <a:gs pos="100000">
                <a:schemeClr val="accent5">
                  <a:lumMod val="60000"/>
                  <a:lumOff val="40000"/>
                </a:schemeClr>
              </a:gs>
            </a:gsLst>
            <a:lin ang="5400000" scaled="1"/>
          </a:gradFill>
          <a:ln w="19050">
            <a:solidFill>
              <a:schemeClr val="bg1"/>
            </a:solidFill>
            <a:round/>
            <a:headEnd/>
            <a:tailEnd/>
          </a:ln>
          <a:effectLst>
            <a:outerShdw dist="53882" dir="2700000" algn="ctr" rotWithShape="0">
              <a:srgbClr val="292929">
                <a:alpha val="50000"/>
              </a:srgbClr>
            </a:outerShdw>
          </a:effectLst>
        </p:spPr>
        <p:txBody>
          <a:bodyPr wrap="none" anchor="ctr"/>
          <a:lstStyle/>
          <a:p>
            <a:endParaRPr lang="zh-CN" altLang="en-US"/>
          </a:p>
        </p:txBody>
      </p:sp>
      <p:sp>
        <p:nvSpPr>
          <p:cNvPr id="16" name="Rectangle 21"/>
          <p:cNvSpPr>
            <a:spLocks noChangeArrowheads="1"/>
          </p:cNvSpPr>
          <p:nvPr/>
        </p:nvSpPr>
        <p:spPr bwMode="auto">
          <a:xfrm>
            <a:off x="4834392" y="1789125"/>
            <a:ext cx="2001382" cy="369332"/>
          </a:xfrm>
          <a:prstGeom prst="rect">
            <a:avLst/>
          </a:prstGeom>
          <a:noFill/>
          <a:ln w="9525">
            <a:noFill/>
            <a:miter lim="800000"/>
            <a:headEnd/>
            <a:tailEnd/>
          </a:ln>
          <a:effectLst/>
        </p:spPr>
        <p:txBody>
          <a:bodyPr wrap="none">
            <a:spAutoFit/>
          </a:bodyPr>
          <a:lstStyle/>
          <a:p>
            <a:pPr eaLnBrk="0" hangingPunct="0"/>
            <a:r>
              <a:rPr lang="en-US" altLang="zh-CN" dirty="0" err="1" smtClean="0">
                <a:solidFill>
                  <a:srgbClr val="000000"/>
                </a:solidFill>
                <a:ea typeface="宋体" charset="-122"/>
              </a:rPr>
              <a:t>PRESENTACIÓN</a:t>
            </a:r>
            <a:endParaRPr lang="en-US" altLang="zh-CN" dirty="0">
              <a:solidFill>
                <a:srgbClr val="000000"/>
              </a:solidFill>
              <a:ea typeface="宋体" charset="-122"/>
            </a:endParaRPr>
          </a:p>
        </p:txBody>
      </p:sp>
      <p:sp>
        <p:nvSpPr>
          <p:cNvPr id="17" name="AutoShape 22"/>
          <p:cNvSpPr>
            <a:spLocks noChangeArrowheads="1"/>
          </p:cNvSpPr>
          <p:nvPr/>
        </p:nvSpPr>
        <p:spPr bwMode="gray">
          <a:xfrm>
            <a:off x="3025774" y="2462225"/>
            <a:ext cx="5105400" cy="488950"/>
          </a:xfrm>
          <a:prstGeom prst="roundRect">
            <a:avLst>
              <a:gd name="adj" fmla="val 50000"/>
            </a:avLst>
          </a:prstGeom>
          <a:gradFill rotWithShape="1">
            <a:gsLst>
              <a:gs pos="0">
                <a:srgbClr val="F8F8F8"/>
              </a:gs>
              <a:gs pos="100000">
                <a:schemeClr val="accent5">
                  <a:lumMod val="60000"/>
                  <a:lumOff val="40000"/>
                </a:schemeClr>
              </a:gs>
            </a:gsLst>
            <a:lin ang="5400000" scaled="1"/>
          </a:gradFill>
          <a:ln w="19050">
            <a:solidFill>
              <a:schemeClr val="bg1"/>
            </a:solidFill>
            <a:round/>
            <a:headEnd/>
            <a:tailEnd/>
          </a:ln>
          <a:effectLst>
            <a:outerShdw dist="53882" dir="2700000" algn="ctr" rotWithShape="0">
              <a:srgbClr val="292929">
                <a:alpha val="50000"/>
              </a:srgbClr>
            </a:outerShdw>
          </a:effectLst>
        </p:spPr>
        <p:txBody>
          <a:bodyPr wrap="none" anchor="ctr"/>
          <a:lstStyle/>
          <a:p>
            <a:endParaRPr lang="zh-CN" altLang="en-US"/>
          </a:p>
        </p:txBody>
      </p:sp>
      <p:sp>
        <p:nvSpPr>
          <p:cNvPr id="18" name="Rectangle 23"/>
          <p:cNvSpPr>
            <a:spLocks noChangeArrowheads="1"/>
          </p:cNvSpPr>
          <p:nvPr/>
        </p:nvSpPr>
        <p:spPr bwMode="auto">
          <a:xfrm>
            <a:off x="3987942" y="2538425"/>
            <a:ext cx="3694281" cy="369332"/>
          </a:xfrm>
          <a:prstGeom prst="rect">
            <a:avLst/>
          </a:prstGeom>
          <a:noFill/>
          <a:ln w="9525">
            <a:noFill/>
            <a:miter lim="800000"/>
            <a:headEnd/>
            <a:tailEnd/>
          </a:ln>
          <a:effectLst/>
        </p:spPr>
        <p:txBody>
          <a:bodyPr wrap="none">
            <a:spAutoFit/>
          </a:bodyPr>
          <a:lstStyle/>
          <a:p>
            <a:pPr eaLnBrk="0" hangingPunct="0"/>
            <a:r>
              <a:rPr lang="en-US" altLang="zh-CN" dirty="0" err="1" smtClean="0">
                <a:solidFill>
                  <a:srgbClr val="000000"/>
                </a:solidFill>
                <a:ea typeface="宋体" charset="-122"/>
              </a:rPr>
              <a:t>DESCRIPCIÓN</a:t>
            </a:r>
            <a:r>
              <a:rPr lang="en-US" altLang="zh-CN" dirty="0" smtClean="0">
                <a:solidFill>
                  <a:srgbClr val="000000"/>
                </a:solidFill>
                <a:ea typeface="宋体" charset="-122"/>
              </a:rPr>
              <a:t> DEL </a:t>
            </a:r>
            <a:r>
              <a:rPr lang="en-US" altLang="zh-CN" dirty="0" err="1" smtClean="0">
                <a:solidFill>
                  <a:srgbClr val="000000"/>
                </a:solidFill>
                <a:ea typeface="宋体" charset="-122"/>
              </a:rPr>
              <a:t>PROBLEMA</a:t>
            </a:r>
            <a:endParaRPr lang="en-US" altLang="zh-CN" dirty="0">
              <a:solidFill>
                <a:srgbClr val="000000"/>
              </a:solidFill>
              <a:ea typeface="宋体" charset="-122"/>
            </a:endParaRPr>
          </a:p>
        </p:txBody>
      </p:sp>
      <p:sp>
        <p:nvSpPr>
          <p:cNvPr id="19" name="AutoShape 24"/>
          <p:cNvSpPr>
            <a:spLocks noChangeArrowheads="1"/>
          </p:cNvSpPr>
          <p:nvPr/>
        </p:nvSpPr>
        <p:spPr bwMode="gray">
          <a:xfrm>
            <a:off x="3022599" y="3205175"/>
            <a:ext cx="5105400" cy="488950"/>
          </a:xfrm>
          <a:prstGeom prst="roundRect">
            <a:avLst>
              <a:gd name="adj" fmla="val 50000"/>
            </a:avLst>
          </a:prstGeom>
          <a:gradFill rotWithShape="1">
            <a:gsLst>
              <a:gs pos="0">
                <a:srgbClr val="F8F8F8"/>
              </a:gs>
              <a:gs pos="100000">
                <a:schemeClr val="accent5">
                  <a:lumMod val="60000"/>
                  <a:lumOff val="40000"/>
                </a:schemeClr>
              </a:gs>
            </a:gsLst>
            <a:lin ang="5400000" scaled="1"/>
          </a:gradFill>
          <a:ln w="19050">
            <a:solidFill>
              <a:schemeClr val="bg1"/>
            </a:solidFill>
            <a:round/>
            <a:headEnd/>
            <a:tailEnd/>
          </a:ln>
          <a:effectLst>
            <a:outerShdw dist="53882" dir="2700000" algn="ctr" rotWithShape="0">
              <a:srgbClr val="292929">
                <a:alpha val="50000"/>
              </a:srgbClr>
            </a:outerShdw>
          </a:effectLst>
        </p:spPr>
        <p:txBody>
          <a:bodyPr wrap="none" anchor="ctr"/>
          <a:lstStyle/>
          <a:p>
            <a:endParaRPr lang="zh-CN" altLang="en-US"/>
          </a:p>
        </p:txBody>
      </p:sp>
      <p:sp>
        <p:nvSpPr>
          <p:cNvPr id="20" name="Rectangle 25"/>
          <p:cNvSpPr>
            <a:spLocks noChangeArrowheads="1"/>
          </p:cNvSpPr>
          <p:nvPr/>
        </p:nvSpPr>
        <p:spPr bwMode="auto">
          <a:xfrm>
            <a:off x="3884240" y="3281375"/>
            <a:ext cx="3801041" cy="369332"/>
          </a:xfrm>
          <a:prstGeom prst="rect">
            <a:avLst/>
          </a:prstGeom>
          <a:noFill/>
          <a:ln w="9525">
            <a:noFill/>
            <a:miter lim="800000"/>
            <a:headEnd/>
            <a:tailEnd/>
          </a:ln>
          <a:effectLst/>
        </p:spPr>
        <p:txBody>
          <a:bodyPr wrap="none">
            <a:spAutoFit/>
          </a:bodyPr>
          <a:lstStyle/>
          <a:p>
            <a:pPr eaLnBrk="0" hangingPunct="0"/>
            <a:r>
              <a:rPr lang="en-US" altLang="zh-CN" dirty="0" err="1" smtClean="0">
                <a:solidFill>
                  <a:srgbClr val="000000"/>
                </a:solidFill>
                <a:ea typeface="宋体" charset="-122"/>
              </a:rPr>
              <a:t>INVESTIGACIÓN</a:t>
            </a:r>
            <a:r>
              <a:rPr lang="en-US" altLang="zh-CN" dirty="0" smtClean="0">
                <a:solidFill>
                  <a:srgbClr val="000000"/>
                </a:solidFill>
                <a:ea typeface="宋体" charset="-122"/>
              </a:rPr>
              <a:t> DE </a:t>
            </a:r>
            <a:r>
              <a:rPr lang="en-US" altLang="zh-CN" dirty="0" err="1" smtClean="0">
                <a:solidFill>
                  <a:srgbClr val="000000"/>
                </a:solidFill>
                <a:ea typeface="宋体" charset="-122"/>
              </a:rPr>
              <a:t>MERCADOS</a:t>
            </a:r>
            <a:endParaRPr lang="en-US" altLang="zh-CN" dirty="0">
              <a:solidFill>
                <a:srgbClr val="000000"/>
              </a:solidFill>
              <a:ea typeface="宋体" charset="-122"/>
            </a:endParaRPr>
          </a:p>
        </p:txBody>
      </p:sp>
      <p:sp>
        <p:nvSpPr>
          <p:cNvPr id="21" name="Oval 26"/>
          <p:cNvSpPr>
            <a:spLocks noChangeArrowheads="1"/>
          </p:cNvSpPr>
          <p:nvPr/>
        </p:nvSpPr>
        <p:spPr bwMode="gray">
          <a:xfrm>
            <a:off x="2936874" y="1830400"/>
            <a:ext cx="228600" cy="228600"/>
          </a:xfrm>
          <a:prstGeom prst="ellipse">
            <a:avLst/>
          </a:prstGeom>
          <a:gradFill rotWithShape="1">
            <a:gsLst>
              <a:gs pos="0">
                <a:srgbClr val="E96E29"/>
              </a:gs>
              <a:gs pos="100000">
                <a:srgbClr val="E96E29">
                  <a:gamma/>
                  <a:shade val="66667"/>
                  <a:invGamma/>
                </a:srgbClr>
              </a:gs>
            </a:gsLst>
            <a:path path="shape">
              <a:fillToRect l="50000" t="50000" r="50000" b="50000"/>
            </a:path>
          </a:gradFill>
          <a:ln w="19050">
            <a:solidFill>
              <a:srgbClr val="FFFFFF"/>
            </a:solidFill>
            <a:round/>
            <a:headEnd/>
            <a:tailEnd/>
          </a:ln>
          <a:effectLst>
            <a:outerShdw dist="63500" dir="2212194" algn="ctr" rotWithShape="0">
              <a:schemeClr val="bg2">
                <a:alpha val="50000"/>
              </a:schemeClr>
            </a:outerShdw>
          </a:effectLst>
        </p:spPr>
        <p:txBody>
          <a:bodyPr wrap="none" anchor="ctr"/>
          <a:lstStyle/>
          <a:p>
            <a:endParaRPr lang="zh-CN" altLang="en-US"/>
          </a:p>
        </p:txBody>
      </p:sp>
      <p:sp>
        <p:nvSpPr>
          <p:cNvPr id="22" name="AutoShape 29"/>
          <p:cNvSpPr>
            <a:spLocks noChangeArrowheads="1"/>
          </p:cNvSpPr>
          <p:nvPr/>
        </p:nvSpPr>
        <p:spPr bwMode="gray">
          <a:xfrm>
            <a:off x="3025774" y="3937013"/>
            <a:ext cx="5105400" cy="488950"/>
          </a:xfrm>
          <a:prstGeom prst="roundRect">
            <a:avLst>
              <a:gd name="adj" fmla="val 50000"/>
            </a:avLst>
          </a:prstGeom>
          <a:gradFill rotWithShape="1">
            <a:gsLst>
              <a:gs pos="0">
                <a:srgbClr val="F8F8F8"/>
              </a:gs>
              <a:gs pos="100000">
                <a:schemeClr val="accent5">
                  <a:lumMod val="60000"/>
                  <a:lumOff val="40000"/>
                </a:schemeClr>
              </a:gs>
            </a:gsLst>
            <a:lin ang="5400000" scaled="1"/>
          </a:gradFill>
          <a:ln w="19050">
            <a:solidFill>
              <a:schemeClr val="bg1"/>
            </a:solidFill>
            <a:round/>
            <a:headEnd/>
            <a:tailEnd/>
          </a:ln>
          <a:effectLst>
            <a:outerShdw dist="53882" dir="2700000" algn="ctr" rotWithShape="0">
              <a:srgbClr val="292929">
                <a:alpha val="50000"/>
              </a:srgbClr>
            </a:outerShdw>
          </a:effectLst>
        </p:spPr>
        <p:txBody>
          <a:bodyPr wrap="none" anchor="ctr"/>
          <a:lstStyle/>
          <a:p>
            <a:endParaRPr lang="zh-CN" altLang="en-US"/>
          </a:p>
        </p:txBody>
      </p:sp>
      <p:sp>
        <p:nvSpPr>
          <p:cNvPr id="23" name="Rectangle 30"/>
          <p:cNvSpPr>
            <a:spLocks noChangeArrowheads="1"/>
          </p:cNvSpPr>
          <p:nvPr/>
        </p:nvSpPr>
        <p:spPr bwMode="auto">
          <a:xfrm>
            <a:off x="4084671" y="4013213"/>
            <a:ext cx="3655681" cy="369332"/>
          </a:xfrm>
          <a:prstGeom prst="rect">
            <a:avLst/>
          </a:prstGeom>
          <a:noFill/>
          <a:ln w="9525">
            <a:noFill/>
            <a:miter lim="800000"/>
            <a:headEnd/>
            <a:tailEnd/>
          </a:ln>
          <a:effectLst/>
        </p:spPr>
        <p:txBody>
          <a:bodyPr wrap="none">
            <a:spAutoFit/>
          </a:bodyPr>
          <a:lstStyle/>
          <a:p>
            <a:pPr eaLnBrk="0" hangingPunct="0"/>
            <a:r>
              <a:rPr lang="en-US" altLang="zh-CN" dirty="0" err="1" smtClean="0">
                <a:solidFill>
                  <a:srgbClr val="000000"/>
                </a:solidFill>
                <a:ea typeface="宋体" charset="-122"/>
              </a:rPr>
              <a:t>ESTRATEGIAS</a:t>
            </a:r>
            <a:r>
              <a:rPr lang="en-US" altLang="zh-CN" dirty="0" smtClean="0">
                <a:solidFill>
                  <a:srgbClr val="000000"/>
                </a:solidFill>
                <a:ea typeface="宋体" charset="-122"/>
              </a:rPr>
              <a:t> DE MARKETING</a:t>
            </a:r>
            <a:endParaRPr lang="en-US" altLang="zh-CN" dirty="0">
              <a:solidFill>
                <a:srgbClr val="000000"/>
              </a:solidFill>
              <a:ea typeface="宋体" charset="-122"/>
            </a:endParaRPr>
          </a:p>
        </p:txBody>
      </p:sp>
      <p:sp>
        <p:nvSpPr>
          <p:cNvPr id="24" name="Oval 31"/>
          <p:cNvSpPr>
            <a:spLocks noChangeArrowheads="1"/>
          </p:cNvSpPr>
          <p:nvPr/>
        </p:nvSpPr>
        <p:spPr bwMode="gray">
          <a:xfrm>
            <a:off x="2936874" y="4075125"/>
            <a:ext cx="228600" cy="228600"/>
          </a:xfrm>
          <a:prstGeom prst="ellipse">
            <a:avLst/>
          </a:prstGeom>
          <a:gradFill rotWithShape="1">
            <a:gsLst>
              <a:gs pos="0">
                <a:srgbClr val="E96E29"/>
              </a:gs>
              <a:gs pos="100000">
                <a:srgbClr val="E96E29">
                  <a:gamma/>
                  <a:shade val="66667"/>
                  <a:invGamma/>
                </a:srgbClr>
              </a:gs>
            </a:gsLst>
            <a:path path="shape">
              <a:fillToRect l="50000" t="50000" r="50000" b="50000"/>
            </a:path>
          </a:gradFill>
          <a:ln w="19050">
            <a:solidFill>
              <a:srgbClr val="FFFFFF"/>
            </a:solidFill>
            <a:round/>
            <a:headEnd/>
            <a:tailEnd/>
          </a:ln>
          <a:effectLst>
            <a:outerShdw dist="63500" dir="2212194" algn="ctr" rotWithShape="0">
              <a:schemeClr val="bg2">
                <a:alpha val="50000"/>
              </a:schemeClr>
            </a:outerShdw>
          </a:effectLst>
        </p:spPr>
        <p:txBody>
          <a:bodyPr wrap="none" anchor="ctr"/>
          <a:lstStyle/>
          <a:p>
            <a:endParaRPr lang="zh-CN" altLang="en-US"/>
          </a:p>
        </p:txBody>
      </p:sp>
      <p:sp>
        <p:nvSpPr>
          <p:cNvPr id="25" name="AutoShape 32"/>
          <p:cNvSpPr>
            <a:spLocks noChangeArrowheads="1"/>
          </p:cNvSpPr>
          <p:nvPr/>
        </p:nvSpPr>
        <p:spPr bwMode="gray">
          <a:xfrm>
            <a:off x="3025774" y="4726000"/>
            <a:ext cx="5105400" cy="488950"/>
          </a:xfrm>
          <a:prstGeom prst="roundRect">
            <a:avLst>
              <a:gd name="adj" fmla="val 50000"/>
            </a:avLst>
          </a:prstGeom>
          <a:gradFill rotWithShape="1">
            <a:gsLst>
              <a:gs pos="0">
                <a:srgbClr val="F8F8F8"/>
              </a:gs>
              <a:gs pos="100000">
                <a:schemeClr val="accent5">
                  <a:lumMod val="60000"/>
                  <a:lumOff val="40000"/>
                </a:schemeClr>
              </a:gs>
            </a:gsLst>
            <a:lin ang="5400000" scaled="1"/>
          </a:gradFill>
          <a:ln w="19050">
            <a:solidFill>
              <a:schemeClr val="bg1"/>
            </a:solidFill>
            <a:round/>
            <a:headEnd/>
            <a:tailEnd/>
          </a:ln>
          <a:effectLst>
            <a:outerShdw dist="53882" dir="2700000" algn="ctr" rotWithShape="0">
              <a:srgbClr val="292929">
                <a:alpha val="50000"/>
              </a:srgbClr>
            </a:outerShdw>
          </a:effectLst>
        </p:spPr>
        <p:txBody>
          <a:bodyPr wrap="none" anchor="ctr"/>
          <a:lstStyle/>
          <a:p>
            <a:endParaRPr lang="zh-CN" altLang="en-US"/>
          </a:p>
        </p:txBody>
      </p:sp>
      <p:sp>
        <p:nvSpPr>
          <p:cNvPr id="26" name="Rectangle 33"/>
          <p:cNvSpPr>
            <a:spLocks noChangeArrowheads="1"/>
          </p:cNvSpPr>
          <p:nvPr/>
        </p:nvSpPr>
        <p:spPr bwMode="auto">
          <a:xfrm>
            <a:off x="4271128" y="4802200"/>
            <a:ext cx="3181192" cy="369332"/>
          </a:xfrm>
          <a:prstGeom prst="rect">
            <a:avLst/>
          </a:prstGeom>
          <a:noFill/>
          <a:ln w="9525">
            <a:noFill/>
            <a:miter lim="800000"/>
            <a:headEnd/>
            <a:tailEnd/>
          </a:ln>
          <a:effectLst/>
        </p:spPr>
        <p:txBody>
          <a:bodyPr wrap="none">
            <a:spAutoFit/>
          </a:bodyPr>
          <a:lstStyle/>
          <a:p>
            <a:pPr eaLnBrk="0" hangingPunct="0"/>
            <a:r>
              <a:rPr lang="en-US" altLang="zh-CN" dirty="0" err="1" smtClean="0">
                <a:solidFill>
                  <a:srgbClr val="000000"/>
                </a:solidFill>
                <a:ea typeface="宋体" charset="-122"/>
              </a:rPr>
              <a:t>EVALUACIÓN</a:t>
            </a:r>
            <a:r>
              <a:rPr lang="en-US" altLang="zh-CN" dirty="0" smtClean="0">
                <a:solidFill>
                  <a:srgbClr val="000000"/>
                </a:solidFill>
                <a:ea typeface="宋体" charset="-122"/>
              </a:rPr>
              <a:t> </a:t>
            </a:r>
            <a:r>
              <a:rPr lang="en-US" altLang="zh-CN" dirty="0" err="1" smtClean="0">
                <a:solidFill>
                  <a:srgbClr val="000000"/>
                </a:solidFill>
                <a:ea typeface="宋体" charset="-122"/>
              </a:rPr>
              <a:t>FINANCIERA</a:t>
            </a:r>
            <a:endParaRPr lang="en-US" altLang="zh-CN" dirty="0">
              <a:solidFill>
                <a:srgbClr val="000000"/>
              </a:solidFill>
              <a:ea typeface="宋体" charset="-122"/>
            </a:endParaRPr>
          </a:p>
        </p:txBody>
      </p:sp>
      <p:sp>
        <p:nvSpPr>
          <p:cNvPr id="27" name="Oval 26"/>
          <p:cNvSpPr>
            <a:spLocks noChangeArrowheads="1"/>
          </p:cNvSpPr>
          <p:nvPr/>
        </p:nvSpPr>
        <p:spPr bwMode="gray">
          <a:xfrm>
            <a:off x="2928926" y="2574943"/>
            <a:ext cx="228600" cy="228600"/>
          </a:xfrm>
          <a:prstGeom prst="ellipse">
            <a:avLst/>
          </a:prstGeom>
          <a:gradFill rotWithShape="1">
            <a:gsLst>
              <a:gs pos="0">
                <a:srgbClr val="E96E29"/>
              </a:gs>
              <a:gs pos="100000">
                <a:srgbClr val="E96E29">
                  <a:gamma/>
                  <a:shade val="66667"/>
                  <a:invGamma/>
                </a:srgbClr>
              </a:gs>
            </a:gsLst>
            <a:path path="shape">
              <a:fillToRect l="50000" t="50000" r="50000" b="50000"/>
            </a:path>
          </a:gradFill>
          <a:ln w="19050">
            <a:solidFill>
              <a:srgbClr val="FFFFFF"/>
            </a:solidFill>
            <a:round/>
            <a:headEnd/>
            <a:tailEnd/>
          </a:ln>
          <a:effectLst>
            <a:outerShdw dist="63500" dir="2212194" algn="ctr" rotWithShape="0">
              <a:schemeClr val="bg2">
                <a:alpha val="50000"/>
              </a:schemeClr>
            </a:outerShdw>
          </a:effectLst>
        </p:spPr>
        <p:txBody>
          <a:bodyPr wrap="none" anchor="ctr"/>
          <a:lstStyle/>
          <a:p>
            <a:endParaRPr lang="zh-CN" altLang="en-US"/>
          </a:p>
        </p:txBody>
      </p:sp>
      <p:sp>
        <p:nvSpPr>
          <p:cNvPr id="28" name="Oval 26"/>
          <p:cNvSpPr>
            <a:spLocks noChangeArrowheads="1"/>
          </p:cNvSpPr>
          <p:nvPr/>
        </p:nvSpPr>
        <p:spPr bwMode="gray">
          <a:xfrm>
            <a:off x="2928926" y="3346475"/>
            <a:ext cx="228600" cy="228600"/>
          </a:xfrm>
          <a:prstGeom prst="ellipse">
            <a:avLst/>
          </a:prstGeom>
          <a:gradFill rotWithShape="1">
            <a:gsLst>
              <a:gs pos="0">
                <a:srgbClr val="E96E29"/>
              </a:gs>
              <a:gs pos="100000">
                <a:srgbClr val="E96E29">
                  <a:gamma/>
                  <a:shade val="66667"/>
                  <a:invGamma/>
                </a:srgbClr>
              </a:gs>
            </a:gsLst>
            <a:path path="shape">
              <a:fillToRect l="50000" t="50000" r="50000" b="50000"/>
            </a:path>
          </a:gradFill>
          <a:ln w="19050">
            <a:solidFill>
              <a:srgbClr val="FFFFFF"/>
            </a:solidFill>
            <a:round/>
            <a:headEnd/>
            <a:tailEnd/>
          </a:ln>
          <a:effectLst>
            <a:outerShdw dist="63500" dir="2212194" algn="ctr" rotWithShape="0">
              <a:schemeClr val="bg2">
                <a:alpha val="50000"/>
              </a:schemeClr>
            </a:outerShdw>
          </a:effectLst>
        </p:spPr>
        <p:txBody>
          <a:bodyPr wrap="none" anchor="ctr"/>
          <a:lstStyle/>
          <a:p>
            <a:endParaRPr lang="zh-CN" altLang="en-US"/>
          </a:p>
        </p:txBody>
      </p:sp>
      <p:sp>
        <p:nvSpPr>
          <p:cNvPr id="29" name="Oval 26"/>
          <p:cNvSpPr>
            <a:spLocks noChangeArrowheads="1"/>
          </p:cNvSpPr>
          <p:nvPr/>
        </p:nvSpPr>
        <p:spPr bwMode="gray">
          <a:xfrm>
            <a:off x="2928926" y="4846673"/>
            <a:ext cx="228600" cy="228600"/>
          </a:xfrm>
          <a:prstGeom prst="ellipse">
            <a:avLst/>
          </a:prstGeom>
          <a:gradFill rotWithShape="1">
            <a:gsLst>
              <a:gs pos="0">
                <a:srgbClr val="E96E29"/>
              </a:gs>
              <a:gs pos="100000">
                <a:srgbClr val="E96E29">
                  <a:gamma/>
                  <a:shade val="66667"/>
                  <a:invGamma/>
                </a:srgbClr>
              </a:gs>
            </a:gsLst>
            <a:path path="shape">
              <a:fillToRect l="50000" t="50000" r="50000" b="50000"/>
            </a:path>
          </a:gradFill>
          <a:ln w="19050">
            <a:solidFill>
              <a:srgbClr val="FFFFFF"/>
            </a:solidFill>
            <a:round/>
            <a:headEnd/>
            <a:tailEnd/>
          </a:ln>
          <a:effectLst>
            <a:outerShdw dist="63500" dir="2212194" algn="ctr" rotWithShape="0">
              <a:schemeClr val="bg2">
                <a:alpha val="50000"/>
              </a:schemeClr>
            </a:outerShdw>
          </a:effectLst>
        </p:spPr>
        <p:txBody>
          <a:bodyPr wrap="none" anchor="ctr"/>
          <a:lstStyle/>
          <a:p>
            <a:endParaRPr lang="zh-CN" altLang="en-US"/>
          </a:p>
        </p:txBody>
      </p:sp>
      <p:pic>
        <p:nvPicPr>
          <p:cNvPr id="30" name="Picture 3" descr="RY_circle001"/>
          <p:cNvPicPr>
            <a:picLocks noChangeAspect="1" noChangeArrowheads="1"/>
          </p:cNvPicPr>
          <p:nvPr/>
        </p:nvPicPr>
        <p:blipFill>
          <a:blip r:embed="rId2"/>
          <a:srcRect/>
          <a:stretch>
            <a:fillRect/>
          </a:stretch>
        </p:blipFill>
        <p:spPr bwMode="auto">
          <a:xfrm>
            <a:off x="428596" y="2432067"/>
            <a:ext cx="2024062" cy="2025650"/>
          </a:xfrm>
          <a:prstGeom prst="rect">
            <a:avLst/>
          </a:prstGeom>
          <a:noFill/>
        </p:spPr>
      </p:pic>
      <p:pic>
        <p:nvPicPr>
          <p:cNvPr id="4096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1084233" y="2795822"/>
            <a:ext cx="712787" cy="1201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sz="3000" dirty="0" err="1" smtClean="0"/>
              <a:t>FUNCIONES</a:t>
            </a:r>
            <a:r>
              <a:rPr lang="en-US" sz="3000" dirty="0" smtClean="0"/>
              <a:t> DEL </a:t>
            </a:r>
            <a:r>
              <a:rPr lang="en-US" sz="3000" dirty="0" err="1" smtClean="0"/>
              <a:t>ÁREA</a:t>
            </a:r>
            <a:r>
              <a:rPr lang="en-US" sz="3000" dirty="0" smtClean="0"/>
              <a:t> DE MARKETING</a:t>
            </a:r>
            <a:endParaRPr lang="en-US" sz="3000" dirty="0"/>
          </a:p>
        </p:txBody>
      </p:sp>
      <p:sp>
        <p:nvSpPr>
          <p:cNvPr id="4" name="Rectangle 1"/>
          <p:cNvSpPr>
            <a:spLocks noChangeArrowheads="1"/>
          </p:cNvSpPr>
          <p:nvPr/>
        </p:nvSpPr>
        <p:spPr bwMode="auto">
          <a:xfrm>
            <a:off x="251520" y="1377990"/>
            <a:ext cx="8352928" cy="4262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228528" rIns="91440" bIns="152352" numCol="1" anchor="ctr" anchorCtr="0" compatLnSpc="1">
            <a:prstTxWarp prst="textNoShape">
              <a:avLst/>
            </a:prstTxWarp>
            <a:spAutoFit/>
          </a:bodyPr>
          <a:lstStyle>
            <a:lvl1pPr algn="l">
              <a:tabLst>
                <a:tab pos="457200" algn="l"/>
              </a:tabLst>
              <a:defRPr>
                <a:solidFill>
                  <a:schemeClr val="tx1"/>
                </a:solidFill>
                <a:latin typeface="Arial" pitchFamily="34" charset="0"/>
                <a:cs typeface="Arial" pitchFamily="34" charset="0"/>
              </a:defRPr>
            </a:lvl1pPr>
            <a:lvl2pPr algn="l">
              <a:tabLst>
                <a:tab pos="457200" algn="l"/>
              </a:tabLst>
              <a:defRPr>
                <a:solidFill>
                  <a:schemeClr val="tx1"/>
                </a:solidFill>
                <a:latin typeface="Arial" pitchFamily="34" charset="0"/>
                <a:cs typeface="Arial" pitchFamily="34" charset="0"/>
              </a:defRPr>
            </a:lvl2pPr>
            <a:lvl3pPr algn="l">
              <a:tabLst>
                <a:tab pos="457200" algn="l"/>
              </a:tabLst>
              <a:defRPr>
                <a:solidFill>
                  <a:schemeClr val="tx1"/>
                </a:solidFill>
                <a:latin typeface="Arial" pitchFamily="34" charset="0"/>
                <a:cs typeface="Arial" pitchFamily="34" charset="0"/>
              </a:defRPr>
            </a:lvl3pPr>
            <a:lvl4pPr algn="l">
              <a:tabLst>
                <a:tab pos="457200" algn="l"/>
              </a:tabLst>
              <a:defRPr>
                <a:solidFill>
                  <a:schemeClr val="tx1"/>
                </a:solidFill>
                <a:latin typeface="Arial" pitchFamily="34" charset="0"/>
                <a:cs typeface="Arial" pitchFamily="34" charset="0"/>
              </a:defRPr>
            </a:lvl4pPr>
            <a:lvl5pPr algn="l">
              <a:tabLst>
                <a:tab pos="457200" algn="l"/>
              </a:tabLst>
              <a:defRPr>
                <a:solidFill>
                  <a:schemeClr val="tx1"/>
                </a:solidFill>
                <a:latin typeface="Arial" pitchFamily="34" charset="0"/>
                <a:cs typeface="Arial" pitchFamily="34" charset="0"/>
              </a:defRPr>
            </a:lvl5pPr>
            <a:lvl6pPr fontAlgn="base">
              <a:spcBef>
                <a:spcPct val="0"/>
              </a:spcBef>
              <a:spcAft>
                <a:spcPct val="0"/>
              </a:spcAft>
              <a:tabLst>
                <a:tab pos="457200" algn="l"/>
              </a:tabLst>
              <a:defRPr>
                <a:solidFill>
                  <a:schemeClr val="tx1"/>
                </a:solidFill>
                <a:latin typeface="Arial" pitchFamily="34" charset="0"/>
                <a:cs typeface="Arial" pitchFamily="34" charset="0"/>
              </a:defRPr>
            </a:lvl6pPr>
            <a:lvl7pPr fontAlgn="base">
              <a:spcBef>
                <a:spcPct val="0"/>
              </a:spcBef>
              <a:spcAft>
                <a:spcPct val="0"/>
              </a:spcAft>
              <a:tabLst>
                <a:tab pos="457200" algn="l"/>
              </a:tabLst>
              <a:defRPr>
                <a:solidFill>
                  <a:schemeClr val="tx1"/>
                </a:solidFill>
                <a:latin typeface="Arial" pitchFamily="34" charset="0"/>
                <a:cs typeface="Arial" pitchFamily="34" charset="0"/>
              </a:defRPr>
            </a:lvl7pPr>
            <a:lvl8pPr fontAlgn="base">
              <a:spcBef>
                <a:spcPct val="0"/>
              </a:spcBef>
              <a:spcAft>
                <a:spcPct val="0"/>
              </a:spcAft>
              <a:tabLst>
                <a:tab pos="457200" algn="l"/>
              </a:tabLst>
              <a:defRPr>
                <a:solidFill>
                  <a:schemeClr val="tx1"/>
                </a:solidFill>
                <a:latin typeface="Arial" pitchFamily="34" charset="0"/>
                <a:cs typeface="Arial" pitchFamily="34" charset="0"/>
              </a:defRPr>
            </a:lvl8pPr>
            <a:lvl9pPr fontAlgn="base">
              <a:spcBef>
                <a:spcPct val="0"/>
              </a:spcBef>
              <a:spcAft>
                <a:spcPct val="0"/>
              </a:spcAft>
              <a:tabLst>
                <a:tab pos="457200" algn="l"/>
              </a:tabLs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457200" algn="l"/>
              </a:tabLst>
            </a:pPr>
            <a:r>
              <a:rPr kumimoji="0" lang="es-ES" altLang="es-MX" b="1" i="0" u="none" strike="noStrike" cap="none" normalizeH="0" baseline="0" dirty="0" smtClean="0">
                <a:ln>
                  <a:noFill/>
                </a:ln>
                <a:solidFill>
                  <a:srgbClr val="FAA712"/>
                </a:solidFill>
                <a:effectLst/>
                <a:latin typeface="Times New Roman" pitchFamily="18" charset="0"/>
                <a:cs typeface="Times New Roman" pitchFamily="18" charset="0"/>
              </a:rPr>
              <a:t>ÁREA DE INVESTIGACIÓN DE MERCADOS </a:t>
            </a:r>
          </a:p>
          <a:p>
            <a:pPr marL="0" marR="0" lvl="0" indent="0" algn="l" defTabSz="914400" rtl="0" eaLnBrk="1" fontAlgn="base" latinLnBrk="0" hangingPunct="1">
              <a:lnSpc>
                <a:spcPct val="100000"/>
              </a:lnSpc>
              <a:spcBef>
                <a:spcPct val="0"/>
              </a:spcBef>
              <a:spcAft>
                <a:spcPct val="0"/>
              </a:spcAft>
              <a:buClrTx/>
              <a:buSzTx/>
              <a:buFontTx/>
              <a:buNone/>
              <a:tabLst>
                <a:tab pos="457200" algn="l"/>
              </a:tabLst>
            </a:pPr>
            <a:endParaRPr kumimoji="0" lang="es-MX" altLang="es-MX" b="1" i="0" u="none" strike="noStrike" cap="none" normalizeH="0" baseline="0" dirty="0" smtClean="0">
              <a:ln>
                <a:noFill/>
              </a:ln>
              <a:solidFill>
                <a:schemeClr val="tx2">
                  <a:lumMod val="50000"/>
                </a:schemeClr>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s-ES" altLang="es-MX" b="0" i="0" u="none" strike="noStrike" cap="none" normalizeH="0" baseline="0" dirty="0" smtClean="0">
                <a:ln>
                  <a:noFill/>
                </a:ln>
                <a:solidFill>
                  <a:schemeClr val="tx2">
                    <a:lumMod val="50000"/>
                  </a:schemeClr>
                </a:solidFill>
                <a:effectLst/>
                <a:ea typeface="Times New Roman" pitchFamily="18" charset="0"/>
              </a:rPr>
              <a:t>Levantar requerimientos o necesidades de información estudio del mercado, agentes que intervienen y afectan a la empresa, tendencias y evolución en hidroeléctricas, construcción, minería, petróleo, gas.</a:t>
            </a: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endParaRPr kumimoji="0" lang="es-MX" altLang="es-MX" b="0" i="0" u="none" strike="noStrike" cap="none" normalizeH="0" baseline="0" dirty="0" smtClean="0">
              <a:ln>
                <a:noFill/>
              </a:ln>
              <a:solidFill>
                <a:schemeClr val="tx2">
                  <a:lumMod val="50000"/>
                </a:schemeClr>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s-ES" altLang="es-MX" b="0" i="0" u="none" strike="noStrike" cap="none" normalizeH="0" baseline="0" dirty="0" smtClean="0">
                <a:ln>
                  <a:noFill/>
                </a:ln>
                <a:solidFill>
                  <a:schemeClr val="tx2">
                    <a:lumMod val="50000"/>
                  </a:schemeClr>
                </a:solidFill>
                <a:effectLst/>
                <a:ea typeface="Times New Roman" pitchFamily="18" charset="0"/>
              </a:rPr>
              <a:t>Actualizar los estudios de mercado: segmento, publico objetivo, competidores, proveedores y distribuidores con matrices claras y con informes ejecutivos mensualmente presentar a Gerente comercial.</a:t>
            </a: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endParaRPr kumimoji="0" lang="es-MX" altLang="es-MX" b="0" i="0" u="none" strike="noStrike" cap="none" normalizeH="0" baseline="0" dirty="0" smtClean="0">
              <a:ln>
                <a:noFill/>
              </a:ln>
              <a:solidFill>
                <a:schemeClr val="tx2">
                  <a:lumMod val="50000"/>
                </a:schemeClr>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s-ES" altLang="es-MX" b="0" i="0" u="none" strike="noStrike" cap="none" normalizeH="0" baseline="0" dirty="0" smtClean="0">
                <a:ln>
                  <a:noFill/>
                </a:ln>
                <a:solidFill>
                  <a:schemeClr val="tx2">
                    <a:lumMod val="50000"/>
                  </a:schemeClr>
                </a:solidFill>
                <a:effectLst/>
                <a:ea typeface="Times New Roman" pitchFamily="18" charset="0"/>
              </a:rPr>
              <a:t>Monitorear trimestralmente el análisis de la competencia, conocerlos y posicionarlos, conocer sus políticas de precios y márgenes, comunicación, imagen de marca, promociones, sistemas de fidelización, entre otros.</a:t>
            </a:r>
            <a:endParaRPr kumimoji="0" lang="es-MX" altLang="es-MX" b="0" i="0" u="none" strike="noStrike" cap="none" normalizeH="0" baseline="0" dirty="0" smtClean="0">
              <a:ln>
                <a:noFill/>
              </a:ln>
              <a:solidFill>
                <a:schemeClr val="tx2">
                  <a:lumMod val="50000"/>
                </a:schemeClr>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endParaRPr kumimoji="0" lang="es-MX" altLang="es-MX" b="0"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436610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lvl="0" eaLnBrk="0" hangingPunct="0">
              <a:tabLst>
                <a:tab pos="457200" algn="l"/>
              </a:tabLst>
            </a:pPr>
            <a:r>
              <a:rPr lang="es-ES" altLang="es-MX" sz="3200" dirty="0" bmk="_Toc394888098">
                <a:solidFill>
                  <a:srgbClr val="FAA712"/>
                </a:solidFill>
                <a:latin typeface="Times New Roman" pitchFamily="18" charset="0"/>
                <a:cs typeface="Times New Roman" pitchFamily="18" charset="0"/>
              </a:rPr>
              <a:t>ÁREA DE SERVICIO AL CLIENTE</a:t>
            </a:r>
          </a:p>
        </p:txBody>
      </p:sp>
      <p:sp>
        <p:nvSpPr>
          <p:cNvPr id="4" name="Rectangle 1"/>
          <p:cNvSpPr>
            <a:spLocks noChangeArrowheads="1"/>
          </p:cNvSpPr>
          <p:nvPr/>
        </p:nvSpPr>
        <p:spPr bwMode="auto">
          <a:xfrm>
            <a:off x="251520" y="1791401"/>
            <a:ext cx="8280920" cy="3985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228528" rIns="91440" bIns="152352" numCol="1" anchor="ctr" anchorCtr="0" compatLnSpc="1">
            <a:prstTxWarp prst="textNoShape">
              <a:avLst/>
            </a:prstTxWarp>
            <a:spAutoFit/>
          </a:bodyPr>
          <a:lstStyle>
            <a:lvl1pPr algn="l">
              <a:tabLst>
                <a:tab pos="457200" algn="l"/>
              </a:tabLst>
              <a:defRPr>
                <a:solidFill>
                  <a:schemeClr val="tx1"/>
                </a:solidFill>
                <a:latin typeface="Arial" pitchFamily="34" charset="0"/>
                <a:cs typeface="Arial" pitchFamily="34" charset="0"/>
              </a:defRPr>
            </a:lvl1pPr>
            <a:lvl2pPr algn="l">
              <a:tabLst>
                <a:tab pos="457200" algn="l"/>
              </a:tabLst>
              <a:defRPr>
                <a:solidFill>
                  <a:schemeClr val="tx1"/>
                </a:solidFill>
                <a:latin typeface="Arial" pitchFamily="34" charset="0"/>
                <a:cs typeface="Arial" pitchFamily="34" charset="0"/>
              </a:defRPr>
            </a:lvl2pPr>
            <a:lvl3pPr algn="l">
              <a:tabLst>
                <a:tab pos="457200" algn="l"/>
              </a:tabLst>
              <a:defRPr>
                <a:solidFill>
                  <a:schemeClr val="tx1"/>
                </a:solidFill>
                <a:latin typeface="Arial" pitchFamily="34" charset="0"/>
                <a:cs typeface="Arial" pitchFamily="34" charset="0"/>
              </a:defRPr>
            </a:lvl3pPr>
            <a:lvl4pPr algn="l">
              <a:tabLst>
                <a:tab pos="457200" algn="l"/>
              </a:tabLst>
              <a:defRPr>
                <a:solidFill>
                  <a:schemeClr val="tx1"/>
                </a:solidFill>
                <a:latin typeface="Arial" pitchFamily="34" charset="0"/>
                <a:cs typeface="Arial" pitchFamily="34" charset="0"/>
              </a:defRPr>
            </a:lvl4pPr>
            <a:lvl5pPr algn="l">
              <a:tabLst>
                <a:tab pos="457200" algn="l"/>
              </a:tabLst>
              <a:defRPr>
                <a:solidFill>
                  <a:schemeClr val="tx1"/>
                </a:solidFill>
                <a:latin typeface="Arial" pitchFamily="34" charset="0"/>
                <a:cs typeface="Arial" pitchFamily="34" charset="0"/>
              </a:defRPr>
            </a:lvl5pPr>
            <a:lvl6pPr fontAlgn="base">
              <a:spcBef>
                <a:spcPct val="0"/>
              </a:spcBef>
              <a:spcAft>
                <a:spcPct val="0"/>
              </a:spcAft>
              <a:tabLst>
                <a:tab pos="457200" algn="l"/>
              </a:tabLst>
              <a:defRPr>
                <a:solidFill>
                  <a:schemeClr val="tx1"/>
                </a:solidFill>
                <a:latin typeface="Arial" pitchFamily="34" charset="0"/>
                <a:cs typeface="Arial" pitchFamily="34" charset="0"/>
              </a:defRPr>
            </a:lvl6pPr>
            <a:lvl7pPr fontAlgn="base">
              <a:spcBef>
                <a:spcPct val="0"/>
              </a:spcBef>
              <a:spcAft>
                <a:spcPct val="0"/>
              </a:spcAft>
              <a:tabLst>
                <a:tab pos="457200" algn="l"/>
              </a:tabLst>
              <a:defRPr>
                <a:solidFill>
                  <a:schemeClr val="tx1"/>
                </a:solidFill>
                <a:latin typeface="Arial" pitchFamily="34" charset="0"/>
                <a:cs typeface="Arial" pitchFamily="34" charset="0"/>
              </a:defRPr>
            </a:lvl7pPr>
            <a:lvl8pPr fontAlgn="base">
              <a:spcBef>
                <a:spcPct val="0"/>
              </a:spcBef>
              <a:spcAft>
                <a:spcPct val="0"/>
              </a:spcAft>
              <a:tabLst>
                <a:tab pos="457200" algn="l"/>
              </a:tabLst>
              <a:defRPr>
                <a:solidFill>
                  <a:schemeClr val="tx1"/>
                </a:solidFill>
                <a:latin typeface="Arial" pitchFamily="34" charset="0"/>
                <a:cs typeface="Arial" pitchFamily="34" charset="0"/>
              </a:defRPr>
            </a:lvl8pPr>
            <a:lvl9pPr fontAlgn="base">
              <a:spcBef>
                <a:spcPct val="0"/>
              </a:spcBef>
              <a:spcAft>
                <a:spcPct val="0"/>
              </a:spcAft>
              <a:tabLst>
                <a:tab pos="457200" algn="l"/>
              </a:tabLs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457200" algn="l"/>
              </a:tabLst>
            </a:pPr>
            <a:endParaRPr kumimoji="0" lang="es-MX" altLang="es-MX" b="0" i="0" u="none" strike="noStrike" cap="none" normalizeH="0" baseline="0" dirty="0" smtClean="0">
              <a:ln>
                <a:noFill/>
              </a:ln>
              <a:solidFill>
                <a:schemeClr val="tx2">
                  <a:lumMod val="50000"/>
                </a:schemeClr>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endParaRPr kumimoji="0" lang="es-MX" altLang="es-MX" b="1" i="0" u="none" strike="noStrike" cap="none" normalizeH="0" baseline="0" dirty="0" smtClean="0" bmk="">
              <a:ln>
                <a:noFill/>
              </a:ln>
              <a:solidFill>
                <a:srgbClr val="FAA712"/>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s-ES" altLang="es-MX" b="0" i="0" u="none" strike="noStrike" cap="none" normalizeH="0" baseline="0" dirty="0" smtClean="0" bmk="">
                <a:ln>
                  <a:noFill/>
                </a:ln>
                <a:solidFill>
                  <a:schemeClr val="tx2">
                    <a:lumMod val="50000"/>
                  </a:schemeClr>
                </a:solidFill>
                <a:effectLst/>
                <a:ea typeface="Times New Roman" pitchFamily="18" charset="0"/>
              </a:rPr>
              <a:t>Medir los niveles de satisfacción al cliente en la atención al cliente.</a:t>
            </a: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endParaRPr kumimoji="0" lang="es-MX" altLang="es-MX" b="0" i="0" u="none" strike="noStrike" cap="none" normalizeH="0" baseline="0" dirty="0" smtClean="0" bmk="">
              <a:ln>
                <a:noFill/>
              </a:ln>
              <a:solidFill>
                <a:schemeClr val="tx2">
                  <a:lumMod val="50000"/>
                </a:schemeClr>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s-ES" altLang="es-MX" b="0" i="0" u="none" strike="noStrike" cap="none" normalizeH="0" baseline="0" dirty="0" smtClean="0" bmk="">
                <a:ln>
                  <a:noFill/>
                </a:ln>
                <a:solidFill>
                  <a:schemeClr val="tx2">
                    <a:lumMod val="50000"/>
                  </a:schemeClr>
                </a:solidFill>
                <a:effectLst/>
                <a:ea typeface="Times New Roman" pitchFamily="18" charset="0"/>
              </a:rPr>
              <a:t>Actualizar periódicamente la información de los clientes.</a:t>
            </a: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endParaRPr kumimoji="0" lang="es-MX" altLang="es-MX" b="0" i="0" u="none" strike="noStrike" cap="none" normalizeH="0" baseline="0" dirty="0" smtClean="0" bmk="">
              <a:ln>
                <a:noFill/>
              </a:ln>
              <a:solidFill>
                <a:schemeClr val="tx2">
                  <a:lumMod val="50000"/>
                </a:schemeClr>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s-ES" altLang="es-MX" b="0" i="0" u="none" strike="noStrike" cap="none" normalizeH="0" baseline="0" dirty="0" smtClean="0" bmk="">
                <a:ln>
                  <a:noFill/>
                </a:ln>
                <a:solidFill>
                  <a:schemeClr val="tx2">
                    <a:lumMod val="50000"/>
                  </a:schemeClr>
                </a:solidFill>
                <a:effectLst/>
                <a:ea typeface="Times New Roman" pitchFamily="18" charset="0"/>
              </a:rPr>
              <a:t>Contacto permanente con los clientes, llevar registros de visitas y novedades encontradas.</a:t>
            </a: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endParaRPr lang="es-ES" altLang="es-MX" b="0" dirty="0" bmk="">
              <a:solidFill>
                <a:schemeClr val="tx2">
                  <a:lumMod val="50000"/>
                </a:schemeClr>
              </a:solidFill>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endParaRPr kumimoji="0" lang="es-MX" altLang="es-MX" b="0" i="0" u="none" strike="noStrike" cap="none" normalizeH="0" baseline="0" dirty="0" smtClean="0" bmk="">
              <a:ln>
                <a:noFill/>
              </a:ln>
              <a:solidFill>
                <a:schemeClr val="tx2">
                  <a:lumMod val="50000"/>
                </a:schemeClr>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s-ES" altLang="es-MX" b="0" i="0" u="none" strike="noStrike" cap="none" normalizeH="0" baseline="0" dirty="0" smtClean="0" bmk="">
                <a:ln>
                  <a:noFill/>
                </a:ln>
                <a:solidFill>
                  <a:schemeClr val="tx2">
                    <a:lumMod val="50000"/>
                  </a:schemeClr>
                </a:solidFill>
                <a:effectLst/>
                <a:ea typeface="Times New Roman" pitchFamily="18" charset="0"/>
              </a:rPr>
              <a:t>Coordinación todas las áreas de trabajo para canalizar de mejor manera la información solicitada por los clientes.</a:t>
            </a:r>
            <a:endParaRPr kumimoji="0" lang="es-MX" altLang="es-MX" b="0" i="0" u="none" strike="noStrike" cap="none" normalizeH="0" baseline="0" dirty="0" smtClean="0" bmk="">
              <a:ln>
                <a:noFill/>
              </a:ln>
              <a:solidFill>
                <a:schemeClr val="tx2">
                  <a:lumMod val="50000"/>
                </a:schemeClr>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endParaRPr kumimoji="0" lang="es-MX" altLang="es-MX" b="0"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2231549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107504" y="351740"/>
            <a:ext cx="8712968" cy="6293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228528" rIns="91440" bIns="152352" numCol="1" anchor="ctr" anchorCtr="0" compatLnSpc="1">
            <a:prstTxWarp prst="textNoShape">
              <a:avLst/>
            </a:prstTxWarp>
            <a:spAutoFit/>
          </a:bodyPr>
          <a:lstStyle>
            <a:lvl1pPr algn="l">
              <a:tabLst>
                <a:tab pos="457200" algn="l"/>
              </a:tabLst>
              <a:defRPr>
                <a:solidFill>
                  <a:schemeClr val="tx1"/>
                </a:solidFill>
                <a:latin typeface="Arial" pitchFamily="34" charset="0"/>
                <a:cs typeface="Arial" pitchFamily="34" charset="0"/>
              </a:defRPr>
            </a:lvl1pPr>
            <a:lvl2pPr algn="l">
              <a:tabLst>
                <a:tab pos="457200" algn="l"/>
              </a:tabLst>
              <a:defRPr>
                <a:solidFill>
                  <a:schemeClr val="tx1"/>
                </a:solidFill>
                <a:latin typeface="Arial" pitchFamily="34" charset="0"/>
                <a:cs typeface="Arial" pitchFamily="34" charset="0"/>
              </a:defRPr>
            </a:lvl2pPr>
            <a:lvl3pPr algn="l">
              <a:tabLst>
                <a:tab pos="457200" algn="l"/>
              </a:tabLst>
              <a:defRPr>
                <a:solidFill>
                  <a:schemeClr val="tx1"/>
                </a:solidFill>
                <a:latin typeface="Arial" pitchFamily="34" charset="0"/>
                <a:cs typeface="Arial" pitchFamily="34" charset="0"/>
              </a:defRPr>
            </a:lvl3pPr>
            <a:lvl4pPr algn="l">
              <a:tabLst>
                <a:tab pos="457200" algn="l"/>
              </a:tabLst>
              <a:defRPr>
                <a:solidFill>
                  <a:schemeClr val="tx1"/>
                </a:solidFill>
                <a:latin typeface="Arial" pitchFamily="34" charset="0"/>
                <a:cs typeface="Arial" pitchFamily="34" charset="0"/>
              </a:defRPr>
            </a:lvl4pPr>
            <a:lvl5pPr algn="l">
              <a:tabLst>
                <a:tab pos="457200" algn="l"/>
              </a:tabLst>
              <a:defRPr>
                <a:solidFill>
                  <a:schemeClr val="tx1"/>
                </a:solidFill>
                <a:latin typeface="Arial" pitchFamily="34" charset="0"/>
                <a:cs typeface="Arial" pitchFamily="34" charset="0"/>
              </a:defRPr>
            </a:lvl5pPr>
            <a:lvl6pPr fontAlgn="base">
              <a:spcBef>
                <a:spcPct val="0"/>
              </a:spcBef>
              <a:spcAft>
                <a:spcPct val="0"/>
              </a:spcAft>
              <a:tabLst>
                <a:tab pos="457200" algn="l"/>
              </a:tabLst>
              <a:defRPr>
                <a:solidFill>
                  <a:schemeClr val="tx1"/>
                </a:solidFill>
                <a:latin typeface="Arial" pitchFamily="34" charset="0"/>
                <a:cs typeface="Arial" pitchFamily="34" charset="0"/>
              </a:defRPr>
            </a:lvl6pPr>
            <a:lvl7pPr fontAlgn="base">
              <a:spcBef>
                <a:spcPct val="0"/>
              </a:spcBef>
              <a:spcAft>
                <a:spcPct val="0"/>
              </a:spcAft>
              <a:tabLst>
                <a:tab pos="457200" algn="l"/>
              </a:tabLst>
              <a:defRPr>
                <a:solidFill>
                  <a:schemeClr val="tx1"/>
                </a:solidFill>
                <a:latin typeface="Arial" pitchFamily="34" charset="0"/>
                <a:cs typeface="Arial" pitchFamily="34" charset="0"/>
              </a:defRPr>
            </a:lvl7pPr>
            <a:lvl8pPr fontAlgn="base">
              <a:spcBef>
                <a:spcPct val="0"/>
              </a:spcBef>
              <a:spcAft>
                <a:spcPct val="0"/>
              </a:spcAft>
              <a:tabLst>
                <a:tab pos="457200" algn="l"/>
              </a:tabLst>
              <a:defRPr>
                <a:solidFill>
                  <a:schemeClr val="tx1"/>
                </a:solidFill>
                <a:latin typeface="Arial" pitchFamily="34" charset="0"/>
                <a:cs typeface="Arial" pitchFamily="34" charset="0"/>
              </a:defRPr>
            </a:lvl8pPr>
            <a:lvl9pPr fontAlgn="base">
              <a:spcBef>
                <a:spcPct val="0"/>
              </a:spcBef>
              <a:spcAft>
                <a:spcPct val="0"/>
              </a:spcAft>
              <a:tabLst>
                <a:tab pos="457200" algn="l"/>
              </a:tabLst>
              <a:defRPr>
                <a:solidFill>
                  <a:schemeClr val="tx1"/>
                </a:solidFill>
                <a:latin typeface="Arial" pitchFamily="34" charset="0"/>
                <a:cs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l"/>
              </a:tabLst>
            </a:pPr>
            <a:endParaRPr kumimoji="0" lang="es-MX" altLang="es-MX" sz="1600" b="1" i="0" u="none" strike="noStrike" cap="none" normalizeH="0" baseline="0" dirty="0" smtClean="0" bmk="">
              <a:ln>
                <a:noFill/>
              </a:ln>
              <a:solidFill>
                <a:srgbClr val="FAA712"/>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endParaRPr kumimoji="0" lang="es-ES" altLang="es-MX" sz="1600" b="0" i="0" u="none" strike="noStrike" cap="none" normalizeH="0" baseline="0" dirty="0" smtClean="0" bmk="">
              <a:ln>
                <a:noFill/>
              </a:ln>
              <a:solidFill>
                <a:schemeClr val="tx2">
                  <a:lumMod val="50000"/>
                </a:schemeClr>
              </a:solidFill>
              <a:effectLst/>
              <a:ea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s-ES" altLang="es-MX" sz="1600" b="0" i="0" u="none" strike="noStrike" cap="none" normalizeH="0" baseline="0" dirty="0" smtClean="0" bmk="">
                <a:ln>
                  <a:noFill/>
                </a:ln>
                <a:solidFill>
                  <a:schemeClr val="tx2">
                    <a:lumMod val="50000"/>
                  </a:schemeClr>
                </a:solidFill>
                <a:effectLst/>
                <a:ea typeface="Times New Roman" pitchFamily="18" charset="0"/>
              </a:rPr>
              <a:t>Previsión de ventas a raíz de las expectativas empresariales. </a:t>
            </a: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endParaRPr kumimoji="0" lang="es-MX" altLang="es-MX" sz="1600" b="0" i="0" u="none" strike="noStrike" cap="none" normalizeH="0" baseline="0" dirty="0" smtClean="0" bmk="">
              <a:ln>
                <a:noFill/>
              </a:ln>
              <a:solidFill>
                <a:schemeClr val="tx2">
                  <a:lumMod val="50000"/>
                </a:schemeClr>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s-ES" altLang="es-MX" sz="1600" b="0" i="0" u="none" strike="noStrike" cap="none" normalizeH="0" baseline="0" dirty="0" smtClean="0" bmk="">
                <a:ln>
                  <a:noFill/>
                </a:ln>
                <a:solidFill>
                  <a:schemeClr val="tx2">
                    <a:lumMod val="50000"/>
                  </a:schemeClr>
                </a:solidFill>
                <a:effectLst/>
                <a:ea typeface="Times New Roman" pitchFamily="18" charset="0"/>
              </a:rPr>
              <a:t>Fijación de márgenes y precios.</a:t>
            </a: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endParaRPr kumimoji="0" lang="es-MX" altLang="es-MX" sz="1600" b="0" i="0" u="none" strike="noStrike" cap="none" normalizeH="0" baseline="0" dirty="0" smtClean="0" bmk="">
              <a:ln>
                <a:noFill/>
              </a:ln>
              <a:solidFill>
                <a:schemeClr val="tx2">
                  <a:lumMod val="50000"/>
                </a:schemeClr>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s-ES" altLang="es-MX" sz="1600" b="0" i="0" u="none" strike="noStrike" cap="none" normalizeH="0" baseline="0" dirty="0" smtClean="0" bmk="">
                <a:ln>
                  <a:noFill/>
                </a:ln>
                <a:solidFill>
                  <a:schemeClr val="tx2">
                    <a:lumMod val="50000"/>
                  </a:schemeClr>
                </a:solidFill>
                <a:effectLst/>
                <a:ea typeface="Times New Roman" pitchFamily="18" charset="0"/>
              </a:rPr>
              <a:t>Definir ciclos de vida de los productos.</a:t>
            </a: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endParaRPr kumimoji="0" lang="es-MX" altLang="es-MX" sz="1600" b="0" i="0" u="none" strike="noStrike" cap="none" normalizeH="0" baseline="0" dirty="0" smtClean="0" bmk="">
              <a:ln>
                <a:noFill/>
              </a:ln>
              <a:solidFill>
                <a:schemeClr val="tx2">
                  <a:lumMod val="50000"/>
                </a:schemeClr>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s-ES" altLang="es-MX" sz="1600" b="0" i="0" u="none" strike="noStrike" cap="none" normalizeH="0" baseline="0" dirty="0" smtClean="0" bmk="">
                <a:ln>
                  <a:noFill/>
                </a:ln>
                <a:solidFill>
                  <a:schemeClr val="tx2">
                    <a:lumMod val="50000"/>
                  </a:schemeClr>
                </a:solidFill>
                <a:effectLst/>
                <a:ea typeface="Times New Roman" pitchFamily="18" charset="0"/>
              </a:rPr>
              <a:t>Fijación de campañas de ventas y políticas de apoyo – crear </a:t>
            </a:r>
            <a:r>
              <a:rPr kumimoji="0" lang="es-ES" altLang="es-MX" sz="1600" b="0" i="0" u="none" strike="noStrike" cap="none" normalizeH="0" baseline="0" dirty="0" err="1" smtClean="0" bmk="">
                <a:ln>
                  <a:noFill/>
                </a:ln>
                <a:solidFill>
                  <a:schemeClr val="tx2">
                    <a:lumMod val="50000"/>
                  </a:schemeClr>
                </a:solidFill>
                <a:effectLst/>
                <a:ea typeface="Times New Roman" pitchFamily="18" charset="0"/>
              </a:rPr>
              <a:t>planning</a:t>
            </a:r>
            <a:r>
              <a:rPr kumimoji="0" lang="es-ES" altLang="es-MX" sz="1600" b="0" i="0" u="none" strike="noStrike" cap="none" normalizeH="0" baseline="0" dirty="0" smtClean="0" bmk="">
                <a:ln>
                  <a:noFill/>
                </a:ln>
                <a:solidFill>
                  <a:schemeClr val="tx2">
                    <a:lumMod val="50000"/>
                  </a:schemeClr>
                </a:solidFill>
                <a:effectLst/>
                <a:ea typeface="Times New Roman" pitchFamily="18" charset="0"/>
              </a:rPr>
              <a:t>.</a:t>
            </a: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endParaRPr kumimoji="0" lang="es-MX" altLang="es-MX" sz="1600" b="0" i="0" u="none" strike="noStrike" cap="none" normalizeH="0" baseline="0" dirty="0" smtClean="0" bmk="">
              <a:ln>
                <a:noFill/>
              </a:ln>
              <a:solidFill>
                <a:schemeClr val="tx2">
                  <a:lumMod val="50000"/>
                </a:schemeClr>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s-ES" altLang="es-MX" sz="1600" b="0" i="0" u="none" strike="noStrike" cap="none" normalizeH="0" baseline="0" dirty="0" smtClean="0" bmk="">
                <a:ln>
                  <a:noFill/>
                </a:ln>
                <a:solidFill>
                  <a:schemeClr val="tx2">
                    <a:lumMod val="50000"/>
                  </a:schemeClr>
                </a:solidFill>
                <a:effectLst/>
                <a:ea typeface="Times New Roman" pitchFamily="18" charset="0"/>
              </a:rPr>
              <a:t>Incentivar las ventas a través de las herramientas de marketing disponibles para la comunicación (publicidad, relaciones públicas, promociones, eventos).</a:t>
            </a: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endParaRPr kumimoji="0" lang="es-MX" altLang="es-MX" sz="1600" b="0" i="0" u="none" strike="noStrike" cap="none" normalizeH="0" baseline="0" dirty="0" smtClean="0" bmk="">
              <a:ln>
                <a:noFill/>
              </a:ln>
              <a:solidFill>
                <a:schemeClr val="tx2">
                  <a:lumMod val="50000"/>
                </a:schemeClr>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s-ES" altLang="es-MX" sz="1600" b="0" i="0" u="none" strike="noStrike" cap="none" normalizeH="0" baseline="0" dirty="0" smtClean="0" bmk="">
                <a:ln>
                  <a:noFill/>
                </a:ln>
                <a:solidFill>
                  <a:schemeClr val="tx2">
                    <a:lumMod val="50000"/>
                  </a:schemeClr>
                </a:solidFill>
                <a:effectLst/>
                <a:ea typeface="Times New Roman" pitchFamily="18" charset="0"/>
              </a:rPr>
              <a:t>Elaborar estrategias de captación y fidelización de los clientes a raíz de los datos que se obtengan del área de investigación comercial.</a:t>
            </a: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endParaRPr kumimoji="0" lang="es-MX" altLang="es-MX" sz="1600" b="0" i="0" u="none" strike="noStrike" cap="none" normalizeH="0" baseline="0" dirty="0" smtClean="0" bmk="">
              <a:ln>
                <a:noFill/>
              </a:ln>
              <a:solidFill>
                <a:schemeClr val="tx2">
                  <a:lumMod val="50000"/>
                </a:schemeClr>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s-ES" altLang="es-MX" sz="1600" b="0" i="0" u="none" strike="noStrike" cap="none" normalizeH="0" baseline="0" dirty="0" smtClean="0" bmk="">
                <a:ln>
                  <a:noFill/>
                </a:ln>
                <a:solidFill>
                  <a:schemeClr val="tx2">
                    <a:lumMod val="50000"/>
                  </a:schemeClr>
                </a:solidFill>
                <a:effectLst/>
                <a:ea typeface="Times New Roman" pitchFamily="18" charset="0"/>
              </a:rPr>
              <a:t>Desarrollo de marketing relacional. </a:t>
            </a: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endParaRPr kumimoji="0" lang="es-MX" altLang="es-MX" sz="1600" b="0" i="0" u="none" strike="noStrike" cap="none" normalizeH="0" baseline="0" dirty="0" smtClean="0" bmk="">
              <a:ln>
                <a:noFill/>
              </a:ln>
              <a:solidFill>
                <a:schemeClr val="tx2">
                  <a:lumMod val="50000"/>
                </a:schemeClr>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s-ES" altLang="es-MX" sz="1600" b="0" i="0" u="none" strike="noStrike" cap="none" normalizeH="0" baseline="0" dirty="0" smtClean="0" bmk="">
                <a:ln>
                  <a:noFill/>
                </a:ln>
                <a:solidFill>
                  <a:schemeClr val="tx2">
                    <a:lumMod val="50000"/>
                  </a:schemeClr>
                </a:solidFill>
                <a:effectLst/>
                <a:ea typeface="Times New Roman" pitchFamily="18" charset="0"/>
              </a:rPr>
              <a:t>Fijar métodos de atención al cliente y servicio post-venta.</a:t>
            </a: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endParaRPr kumimoji="0" lang="es-MX" altLang="es-MX" sz="1600" b="0" i="0" u="none" strike="noStrike" cap="none" normalizeH="0" baseline="0" dirty="0" smtClean="0" bmk="">
              <a:ln>
                <a:noFill/>
              </a:ln>
              <a:solidFill>
                <a:schemeClr val="tx2">
                  <a:lumMod val="50000"/>
                </a:schemeClr>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s-ES" altLang="es-MX" sz="1600" b="0" i="0" u="none" strike="noStrike" cap="none" normalizeH="0" baseline="0" dirty="0" smtClean="0" bmk="">
                <a:ln>
                  <a:noFill/>
                </a:ln>
                <a:solidFill>
                  <a:schemeClr val="tx2">
                    <a:lumMod val="50000"/>
                  </a:schemeClr>
                </a:solidFill>
                <a:effectLst/>
                <a:ea typeface="Times New Roman" pitchFamily="18" charset="0"/>
              </a:rPr>
              <a:t>Control en conjunto con departamento de logística, de la fiabilidad del servicio post-venta para asegurar su correcta ejecución.</a:t>
            </a: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endParaRPr kumimoji="0" lang="es-MX" altLang="es-MX" sz="1600" b="0" i="0" u="none" strike="noStrike" cap="none" normalizeH="0" baseline="0" dirty="0" smtClean="0" bmk="">
              <a:ln>
                <a:noFill/>
              </a:ln>
              <a:solidFill>
                <a:schemeClr val="tx2">
                  <a:lumMod val="50000"/>
                </a:schemeClr>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s-ES" altLang="es-MX" sz="1600" b="0" i="0" u="none" strike="noStrike" cap="none" normalizeH="0" baseline="0" dirty="0" smtClean="0" bmk="">
                <a:ln>
                  <a:noFill/>
                </a:ln>
                <a:solidFill>
                  <a:schemeClr val="tx2">
                    <a:lumMod val="50000"/>
                  </a:schemeClr>
                </a:solidFill>
                <a:effectLst/>
                <a:ea typeface="Times New Roman" pitchFamily="18" charset="0"/>
              </a:rPr>
              <a:t>Negociación con proveedores.</a:t>
            </a:r>
            <a:endParaRPr kumimoji="0" lang="es-MX" altLang="es-MX" sz="1600" b="0" i="0" u="none" strike="noStrike" cap="none" normalizeH="0" baseline="0" dirty="0" smtClean="0">
              <a:ln>
                <a:noFill/>
              </a:ln>
              <a:solidFill>
                <a:schemeClr val="tx1"/>
              </a:solidFill>
              <a:effectLst/>
            </a:endParaRPr>
          </a:p>
        </p:txBody>
      </p:sp>
      <p:sp>
        <p:nvSpPr>
          <p:cNvPr id="5" name="Rectangle 2"/>
          <p:cNvSpPr>
            <a:spLocks noGrp="1" noChangeArrowheads="1"/>
          </p:cNvSpPr>
          <p:nvPr>
            <p:ph type="title"/>
          </p:nvPr>
        </p:nvSpPr>
        <p:spPr>
          <a:xfrm>
            <a:off x="29313" y="0"/>
            <a:ext cx="7848600" cy="1066800"/>
          </a:xfrm>
        </p:spPr>
        <p:txBody>
          <a:bodyPr/>
          <a:lstStyle/>
          <a:p>
            <a:pPr lvl="0" eaLnBrk="0" hangingPunct="0">
              <a:tabLst>
                <a:tab pos="457200" algn="l"/>
              </a:tabLst>
            </a:pPr>
            <a:r>
              <a:rPr lang="es-ES" altLang="es-MX" sz="3200" dirty="0" bmk="">
                <a:solidFill>
                  <a:srgbClr val="FAA712"/>
                </a:solidFill>
                <a:latin typeface="Times New Roman" pitchFamily="18" charset="0"/>
                <a:cs typeface="Times New Roman" pitchFamily="18" charset="0"/>
              </a:rPr>
              <a:t>ÁREA DE VENTAS</a:t>
            </a:r>
          </a:p>
        </p:txBody>
      </p:sp>
    </p:spTree>
    <p:extLst>
      <p:ext uri="{BB962C8B-B14F-4D97-AF65-F5344CB8AC3E}">
        <p14:creationId xmlns:p14="http://schemas.microsoft.com/office/powerpoint/2010/main" val="1284718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lvl="0" eaLnBrk="0" hangingPunct="0">
              <a:tabLst>
                <a:tab pos="457200" algn="l"/>
              </a:tabLst>
            </a:pPr>
            <a:r>
              <a:rPr lang="es-ES" altLang="es-MX" sz="3200" dirty="0" smtClean="0" bmk="">
                <a:solidFill>
                  <a:srgbClr val="FAA712"/>
                </a:solidFill>
                <a:latin typeface="Times New Roman" pitchFamily="18" charset="0"/>
                <a:cs typeface="Times New Roman" pitchFamily="18" charset="0"/>
              </a:rPr>
              <a:t>ÁREA DE COMUNICACIÓN</a:t>
            </a:r>
            <a:endParaRPr lang="es-MX" altLang="es-MX" sz="3200" dirty="0">
              <a:solidFill>
                <a:srgbClr val="FAA712"/>
              </a:solidFill>
              <a:latin typeface="Times New Roman" pitchFamily="18" charset="0"/>
              <a:cs typeface="Times New Roman" pitchFamily="18" charset="0"/>
            </a:endParaRPr>
          </a:p>
        </p:txBody>
      </p:sp>
      <p:sp>
        <p:nvSpPr>
          <p:cNvPr id="4" name="Rectangle 1"/>
          <p:cNvSpPr>
            <a:spLocks noChangeArrowheads="1"/>
          </p:cNvSpPr>
          <p:nvPr/>
        </p:nvSpPr>
        <p:spPr bwMode="auto">
          <a:xfrm>
            <a:off x="251520" y="2206900"/>
            <a:ext cx="8568952" cy="3154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228528" rIns="91440" bIns="152352" numCol="1" anchor="ctr" anchorCtr="0" compatLnSpc="1">
            <a:prstTxWarp prst="textNoShape">
              <a:avLst/>
            </a:prstTxWarp>
            <a:spAutoFit/>
          </a:bodyPr>
          <a:lstStyle>
            <a:lvl1pPr algn="l">
              <a:tabLst>
                <a:tab pos="457200" algn="l"/>
              </a:tabLst>
              <a:defRPr>
                <a:solidFill>
                  <a:schemeClr val="tx1"/>
                </a:solidFill>
                <a:latin typeface="Arial" pitchFamily="34" charset="0"/>
                <a:cs typeface="Arial" pitchFamily="34" charset="0"/>
              </a:defRPr>
            </a:lvl1pPr>
            <a:lvl2pPr algn="l">
              <a:tabLst>
                <a:tab pos="457200" algn="l"/>
              </a:tabLst>
              <a:defRPr>
                <a:solidFill>
                  <a:schemeClr val="tx1"/>
                </a:solidFill>
                <a:latin typeface="Arial" pitchFamily="34" charset="0"/>
                <a:cs typeface="Arial" pitchFamily="34" charset="0"/>
              </a:defRPr>
            </a:lvl2pPr>
            <a:lvl3pPr algn="l">
              <a:tabLst>
                <a:tab pos="457200" algn="l"/>
              </a:tabLst>
              <a:defRPr>
                <a:solidFill>
                  <a:schemeClr val="tx1"/>
                </a:solidFill>
                <a:latin typeface="Arial" pitchFamily="34" charset="0"/>
                <a:cs typeface="Arial" pitchFamily="34" charset="0"/>
              </a:defRPr>
            </a:lvl3pPr>
            <a:lvl4pPr algn="l">
              <a:tabLst>
                <a:tab pos="457200" algn="l"/>
              </a:tabLst>
              <a:defRPr>
                <a:solidFill>
                  <a:schemeClr val="tx1"/>
                </a:solidFill>
                <a:latin typeface="Arial" pitchFamily="34" charset="0"/>
                <a:cs typeface="Arial" pitchFamily="34" charset="0"/>
              </a:defRPr>
            </a:lvl4pPr>
            <a:lvl5pPr algn="l">
              <a:tabLst>
                <a:tab pos="457200" algn="l"/>
              </a:tabLst>
              <a:defRPr>
                <a:solidFill>
                  <a:schemeClr val="tx1"/>
                </a:solidFill>
                <a:latin typeface="Arial" pitchFamily="34" charset="0"/>
                <a:cs typeface="Arial" pitchFamily="34" charset="0"/>
              </a:defRPr>
            </a:lvl5pPr>
            <a:lvl6pPr fontAlgn="base">
              <a:spcBef>
                <a:spcPct val="0"/>
              </a:spcBef>
              <a:spcAft>
                <a:spcPct val="0"/>
              </a:spcAft>
              <a:tabLst>
                <a:tab pos="457200" algn="l"/>
              </a:tabLst>
              <a:defRPr>
                <a:solidFill>
                  <a:schemeClr val="tx1"/>
                </a:solidFill>
                <a:latin typeface="Arial" pitchFamily="34" charset="0"/>
                <a:cs typeface="Arial" pitchFamily="34" charset="0"/>
              </a:defRPr>
            </a:lvl6pPr>
            <a:lvl7pPr fontAlgn="base">
              <a:spcBef>
                <a:spcPct val="0"/>
              </a:spcBef>
              <a:spcAft>
                <a:spcPct val="0"/>
              </a:spcAft>
              <a:tabLst>
                <a:tab pos="457200" algn="l"/>
              </a:tabLst>
              <a:defRPr>
                <a:solidFill>
                  <a:schemeClr val="tx1"/>
                </a:solidFill>
                <a:latin typeface="Arial" pitchFamily="34" charset="0"/>
                <a:cs typeface="Arial" pitchFamily="34" charset="0"/>
              </a:defRPr>
            </a:lvl7pPr>
            <a:lvl8pPr fontAlgn="base">
              <a:spcBef>
                <a:spcPct val="0"/>
              </a:spcBef>
              <a:spcAft>
                <a:spcPct val="0"/>
              </a:spcAft>
              <a:tabLst>
                <a:tab pos="457200" algn="l"/>
              </a:tabLst>
              <a:defRPr>
                <a:solidFill>
                  <a:schemeClr val="tx1"/>
                </a:solidFill>
                <a:latin typeface="Arial" pitchFamily="34" charset="0"/>
                <a:cs typeface="Arial" pitchFamily="34" charset="0"/>
              </a:defRPr>
            </a:lvl8pPr>
            <a:lvl9pPr fontAlgn="base">
              <a:spcBef>
                <a:spcPct val="0"/>
              </a:spcBef>
              <a:spcAft>
                <a:spcPct val="0"/>
              </a:spcAft>
              <a:tabLst>
                <a:tab pos="457200" algn="l"/>
              </a:tabLst>
              <a:defRPr>
                <a:solidFill>
                  <a:schemeClr val="tx1"/>
                </a:solidFill>
                <a:latin typeface="Arial" pitchFamily="34" charset="0"/>
                <a:cs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s-ES" altLang="es-MX" b="0" i="0" u="none" strike="noStrike" cap="none" normalizeH="0" baseline="0" dirty="0" smtClean="0">
                <a:ln>
                  <a:noFill/>
                </a:ln>
                <a:solidFill>
                  <a:schemeClr val="tx2">
                    <a:lumMod val="50000"/>
                  </a:schemeClr>
                </a:solidFill>
                <a:effectLst/>
                <a:latin typeface="Arial" pitchFamily="34" charset="0"/>
                <a:ea typeface="Times New Roman" pitchFamily="18" charset="0"/>
                <a:cs typeface="Arial" pitchFamily="34" charset="0"/>
              </a:rPr>
              <a:t>Planificar y desarrollar el plan de comunicación en toda la empresa.</a:t>
            </a: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endParaRPr kumimoji="0" lang="es-MX" altLang="es-MX" b="0" i="0" u="none" strike="noStrike" cap="none" normalizeH="0" baseline="0" dirty="0" smtClean="0">
              <a:ln>
                <a:noFill/>
              </a:ln>
              <a:solidFill>
                <a:schemeClr val="tx2">
                  <a:lumMod val="50000"/>
                </a:schemeClr>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s-ES" altLang="es-MX" b="0" i="0" u="none" strike="noStrike" cap="none" normalizeH="0" baseline="0" dirty="0" smtClean="0">
                <a:ln>
                  <a:noFill/>
                </a:ln>
                <a:solidFill>
                  <a:schemeClr val="tx2">
                    <a:lumMod val="50000"/>
                  </a:schemeClr>
                </a:solidFill>
                <a:effectLst/>
                <a:latin typeface="Arial" pitchFamily="34" charset="0"/>
                <a:ea typeface="Times New Roman" pitchFamily="18" charset="0"/>
                <a:cs typeface="Arial" pitchFamily="34" charset="0"/>
              </a:rPr>
              <a:t>Definición y diseño de imagen corporativa</a:t>
            </a: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endParaRPr kumimoji="0" lang="es-MX" altLang="es-MX" b="0" i="0" u="none" strike="noStrike" cap="none" normalizeH="0" baseline="0" dirty="0" smtClean="0">
              <a:ln>
                <a:noFill/>
              </a:ln>
              <a:solidFill>
                <a:schemeClr val="tx2">
                  <a:lumMod val="50000"/>
                </a:schemeClr>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s-ES" altLang="es-MX" b="0" i="0" u="none" strike="noStrike" cap="none" normalizeH="0" baseline="0" dirty="0" smtClean="0">
                <a:ln>
                  <a:noFill/>
                </a:ln>
                <a:solidFill>
                  <a:schemeClr val="tx2">
                    <a:lumMod val="50000"/>
                  </a:schemeClr>
                </a:solidFill>
                <a:effectLst/>
                <a:latin typeface="Arial" pitchFamily="34" charset="0"/>
                <a:ea typeface="Times New Roman" pitchFamily="18" charset="0"/>
                <a:cs typeface="Arial" pitchFamily="34" charset="0"/>
              </a:rPr>
              <a:t>Definir el ciclo de vida de la imagen</a:t>
            </a: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endParaRPr kumimoji="0" lang="es-MX" altLang="es-MX" b="0" i="0" u="none" strike="noStrike" cap="none" normalizeH="0" baseline="0" dirty="0" smtClean="0">
              <a:ln>
                <a:noFill/>
              </a:ln>
              <a:solidFill>
                <a:schemeClr val="tx2">
                  <a:lumMod val="50000"/>
                </a:schemeClr>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s-ES" altLang="es-MX" b="0" i="0" u="none" strike="noStrike" cap="none" normalizeH="0" baseline="0" dirty="0" smtClean="0">
                <a:ln>
                  <a:noFill/>
                </a:ln>
                <a:solidFill>
                  <a:schemeClr val="tx2">
                    <a:lumMod val="50000"/>
                  </a:schemeClr>
                </a:solidFill>
                <a:effectLst/>
                <a:latin typeface="Arial" pitchFamily="34" charset="0"/>
                <a:ea typeface="Times New Roman" pitchFamily="18" charset="0"/>
                <a:cs typeface="Arial" pitchFamily="34" charset="0"/>
              </a:rPr>
              <a:t>Eventos, ferias, campañas publicitarias en medios tradicionales y on-line</a:t>
            </a: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endParaRPr kumimoji="0" lang="es-MX" altLang="es-MX" b="0" i="0" u="none" strike="noStrike" cap="none" normalizeH="0" baseline="0" dirty="0" smtClean="0">
              <a:ln>
                <a:noFill/>
              </a:ln>
              <a:solidFill>
                <a:schemeClr val="tx2">
                  <a:lumMod val="50000"/>
                </a:schemeClr>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s-ES" altLang="es-MX" b="0" i="0" u="none" strike="noStrike" cap="none" normalizeH="0" baseline="0" dirty="0" smtClean="0">
                <a:ln>
                  <a:noFill/>
                </a:ln>
                <a:solidFill>
                  <a:schemeClr val="tx2">
                    <a:lumMod val="50000"/>
                  </a:schemeClr>
                </a:solidFill>
                <a:effectLst/>
                <a:latin typeface="Arial" pitchFamily="34" charset="0"/>
                <a:ea typeface="Times New Roman" pitchFamily="18" charset="0"/>
                <a:cs typeface="Arial" pitchFamily="34" charset="0"/>
              </a:rPr>
              <a:t>Desarrollo de la página web y control de posicionamiento </a:t>
            </a:r>
            <a:endParaRPr kumimoji="0" lang="es-MX" altLang="es-MX" b="0" i="0" u="none" strike="noStrike" cap="none" normalizeH="0" baseline="0" dirty="0" smtClean="0">
              <a:ln>
                <a:noFill/>
              </a:ln>
              <a:solidFill>
                <a:schemeClr val="tx2">
                  <a:lumMod val="50000"/>
                </a:schemeClr>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endParaRPr kumimoji="0" lang="es-MX" altLang="es-MX"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868033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lvl="0" eaLnBrk="0" hangingPunct="0">
              <a:tabLst>
                <a:tab pos="457200" algn="l"/>
              </a:tabLst>
            </a:pPr>
            <a:r>
              <a:rPr lang="es-ES" altLang="es-MX" sz="3200" dirty="0" smtClean="0" bmk="">
                <a:solidFill>
                  <a:srgbClr val="FAA712"/>
                </a:solidFill>
                <a:latin typeface="Times New Roman" pitchFamily="18" charset="0"/>
                <a:cs typeface="Times New Roman" pitchFamily="18" charset="0"/>
              </a:rPr>
              <a:t>SEGUIMIENTO SEGÚN TABLERO DE CONTROL</a:t>
            </a:r>
            <a:endParaRPr lang="es-MX" altLang="es-MX" sz="3200" dirty="0">
              <a:solidFill>
                <a:srgbClr val="FAA712"/>
              </a:solidFill>
              <a:latin typeface="Times New Roman" pitchFamily="18" charset="0"/>
              <a:cs typeface="Times New Roman" pitchFamily="18" charset="0"/>
            </a:endParaRPr>
          </a:p>
        </p:txBody>
      </p:sp>
      <p:pic>
        <p:nvPicPr>
          <p:cNvPr id="15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523" t="29960" r="16712" b="21825"/>
          <a:stretch/>
        </p:blipFill>
        <p:spPr bwMode="auto">
          <a:xfrm>
            <a:off x="251520" y="1988840"/>
            <a:ext cx="8784976" cy="37345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3430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lvl="0" eaLnBrk="0" hangingPunct="0">
              <a:tabLst>
                <a:tab pos="457200" algn="l"/>
              </a:tabLst>
            </a:pPr>
            <a:r>
              <a:rPr lang="es-ES" altLang="es-MX" sz="3200" dirty="0" smtClean="0" bmk="">
                <a:solidFill>
                  <a:srgbClr val="FAA712"/>
                </a:solidFill>
                <a:latin typeface="Times New Roman" pitchFamily="18" charset="0"/>
                <a:cs typeface="Times New Roman" pitchFamily="18" charset="0"/>
              </a:rPr>
              <a:t>DESARROLLO DE LAS ESTRATEGIAS</a:t>
            </a:r>
            <a:endParaRPr lang="es-MX" altLang="es-MX" sz="3200" dirty="0">
              <a:solidFill>
                <a:srgbClr val="FAA712"/>
              </a:solidFill>
              <a:latin typeface="Times New Roman" pitchFamily="18" charset="0"/>
              <a:cs typeface="Times New Roman" pitchFamily="18" charset="0"/>
            </a:endParaRP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3726" y="1844824"/>
            <a:ext cx="7173908" cy="4380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9826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lvl="0" eaLnBrk="0" hangingPunct="0">
              <a:tabLst>
                <a:tab pos="457200" algn="l"/>
              </a:tabLst>
            </a:pPr>
            <a:r>
              <a:rPr lang="es-ES" altLang="es-MX" sz="3200" dirty="0" smtClean="0" bmk="">
                <a:solidFill>
                  <a:srgbClr val="FAA712"/>
                </a:solidFill>
                <a:latin typeface="Times New Roman" pitchFamily="18" charset="0"/>
                <a:cs typeface="Times New Roman" pitchFamily="18" charset="0"/>
              </a:rPr>
              <a:t>PRODUCTO</a:t>
            </a:r>
            <a:endParaRPr lang="es-MX" altLang="es-MX" sz="3200" dirty="0">
              <a:solidFill>
                <a:srgbClr val="FAA712"/>
              </a:solidFill>
              <a:latin typeface="Times New Roman" pitchFamily="18" charset="0"/>
              <a:cs typeface="Times New Roman" pitchFamily="18" charset="0"/>
            </a:endParaRPr>
          </a:p>
        </p:txBody>
      </p:sp>
      <p:sp>
        <p:nvSpPr>
          <p:cNvPr id="2" name="1 CuadroTexto"/>
          <p:cNvSpPr txBox="1"/>
          <p:nvPr/>
        </p:nvSpPr>
        <p:spPr>
          <a:xfrm>
            <a:off x="14924" y="1338734"/>
            <a:ext cx="8805548" cy="3970318"/>
          </a:xfrm>
          <a:prstGeom prst="rect">
            <a:avLst/>
          </a:prstGeom>
          <a:noFill/>
        </p:spPr>
        <p:txBody>
          <a:bodyPr wrap="square" rtlCol="0">
            <a:spAutoFit/>
          </a:bodyPr>
          <a:lstStyle/>
          <a:p>
            <a:pPr algn="just"/>
            <a:r>
              <a:rPr lang="es-MX" dirty="0" smtClean="0"/>
              <a:t>ATRIBUTOS.-</a:t>
            </a:r>
          </a:p>
          <a:p>
            <a:pPr algn="just"/>
            <a:endParaRPr lang="es-MX" dirty="0" smtClean="0"/>
          </a:p>
          <a:p>
            <a:pPr algn="just"/>
            <a:r>
              <a:rPr lang="es-MX" dirty="0" smtClean="0">
                <a:solidFill>
                  <a:schemeClr val="tx2">
                    <a:lumMod val="50000"/>
                  </a:schemeClr>
                </a:solidFill>
              </a:rPr>
              <a:t>Núcleo.- </a:t>
            </a:r>
            <a:r>
              <a:rPr lang="es-MX" dirty="0" smtClean="0"/>
              <a:t>El acero tiene propiedades físicas y químicas necesarias para el procesamiento</a:t>
            </a:r>
          </a:p>
          <a:p>
            <a:pPr algn="just"/>
            <a:endParaRPr lang="es-MX" dirty="0" smtClean="0"/>
          </a:p>
          <a:p>
            <a:pPr algn="just"/>
            <a:r>
              <a:rPr lang="es-MX" dirty="0" smtClean="0">
                <a:solidFill>
                  <a:schemeClr val="tx2">
                    <a:lumMod val="50000"/>
                  </a:schemeClr>
                </a:solidFill>
              </a:rPr>
              <a:t>Calidad.- </a:t>
            </a:r>
            <a:r>
              <a:rPr lang="es-MX" dirty="0" smtClean="0"/>
              <a:t>Normas ASME, API, NACE, ISO</a:t>
            </a:r>
          </a:p>
          <a:p>
            <a:pPr algn="just"/>
            <a:endParaRPr lang="es-MX" dirty="0" smtClean="0"/>
          </a:p>
          <a:p>
            <a:pPr algn="just"/>
            <a:r>
              <a:rPr lang="es-MX" dirty="0" smtClean="0">
                <a:solidFill>
                  <a:schemeClr val="tx2">
                    <a:lumMod val="50000"/>
                  </a:schemeClr>
                </a:solidFill>
              </a:rPr>
              <a:t>Envase.- </a:t>
            </a:r>
            <a:r>
              <a:rPr lang="es-MX" dirty="0" smtClean="0"/>
              <a:t>Ingeniería, planos, </a:t>
            </a:r>
            <a:r>
              <a:rPr lang="es-MX" dirty="0" err="1" smtClean="0"/>
              <a:t>P&amp;ID</a:t>
            </a:r>
            <a:r>
              <a:rPr lang="es-MX" dirty="0" smtClean="0"/>
              <a:t>, memorias de cálculos</a:t>
            </a:r>
          </a:p>
          <a:p>
            <a:pPr algn="just"/>
            <a:endParaRPr lang="es-MX" dirty="0" smtClean="0"/>
          </a:p>
          <a:p>
            <a:pPr algn="just"/>
            <a:r>
              <a:rPr lang="es-MX" dirty="0" smtClean="0">
                <a:solidFill>
                  <a:schemeClr val="tx2">
                    <a:lumMod val="50000"/>
                  </a:schemeClr>
                </a:solidFill>
              </a:rPr>
              <a:t>Diseño, forma y tamaño</a:t>
            </a:r>
          </a:p>
          <a:p>
            <a:pPr algn="just"/>
            <a:endParaRPr lang="es-MX" dirty="0" smtClean="0">
              <a:solidFill>
                <a:schemeClr val="tx2">
                  <a:lumMod val="50000"/>
                </a:schemeClr>
              </a:solidFill>
            </a:endParaRPr>
          </a:p>
          <a:p>
            <a:pPr algn="just"/>
            <a:r>
              <a:rPr lang="es-MX" dirty="0" smtClean="0">
                <a:solidFill>
                  <a:schemeClr val="tx2">
                    <a:lumMod val="50000"/>
                  </a:schemeClr>
                </a:solidFill>
              </a:rPr>
              <a:t>Marca.-</a:t>
            </a:r>
            <a:r>
              <a:rPr lang="es-MX" dirty="0" smtClean="0"/>
              <a:t> Nombre comercial </a:t>
            </a:r>
            <a:r>
              <a:rPr lang="es-MX" dirty="0" err="1" smtClean="0"/>
              <a:t>IAA</a:t>
            </a:r>
            <a:endParaRPr lang="es-MX" dirty="0" smtClean="0"/>
          </a:p>
          <a:p>
            <a:pPr algn="just"/>
            <a:endParaRPr lang="es-MX" dirty="0" smtClean="0"/>
          </a:p>
          <a:p>
            <a:pPr algn="just"/>
            <a:r>
              <a:rPr lang="es-MX" dirty="0" smtClean="0">
                <a:solidFill>
                  <a:schemeClr val="tx2">
                    <a:lumMod val="50000"/>
                  </a:schemeClr>
                </a:solidFill>
              </a:rPr>
              <a:t>Imagen.-</a:t>
            </a:r>
            <a:endParaRPr lang="es-MX" dirty="0">
              <a:solidFill>
                <a:schemeClr val="tx2">
                  <a:lumMod val="50000"/>
                </a:schemeClr>
              </a:solidFill>
            </a:endParaRP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4719" y="5431182"/>
            <a:ext cx="837883" cy="13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2" y="5461417"/>
            <a:ext cx="904080" cy="13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2421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sz="3400" dirty="0" smtClean="0"/>
              <a:t>PRESUPUESTO LANZAMIENTO NUEVA LÍNEA DE NEGOCIO</a:t>
            </a:r>
            <a:endParaRPr lang="es-MX" sz="3400" dirty="0"/>
          </a:p>
        </p:txBody>
      </p:sp>
      <p:pic>
        <p:nvPicPr>
          <p:cNvPr id="1027" name="Picture 3"/>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800" t="24183" r="11189" b="15694"/>
          <a:stretch/>
        </p:blipFill>
        <p:spPr bwMode="auto">
          <a:xfrm>
            <a:off x="395536" y="2132855"/>
            <a:ext cx="8352928" cy="32450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754608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lvl="0" eaLnBrk="0" hangingPunct="0">
              <a:tabLst>
                <a:tab pos="457200" algn="l"/>
              </a:tabLst>
            </a:pPr>
            <a:r>
              <a:rPr lang="es-ES" altLang="es-MX" sz="3200" dirty="0" smtClean="0" bmk="">
                <a:solidFill>
                  <a:srgbClr val="FAA712"/>
                </a:solidFill>
                <a:latin typeface="Times New Roman" pitchFamily="18" charset="0"/>
                <a:cs typeface="Times New Roman" pitchFamily="18" charset="0"/>
              </a:rPr>
              <a:t>PRECIO</a:t>
            </a:r>
            <a:endParaRPr lang="es-MX" altLang="es-MX" sz="3200" dirty="0">
              <a:solidFill>
                <a:srgbClr val="FAA712"/>
              </a:solidFill>
              <a:latin typeface="Times New Roman" pitchFamily="18" charset="0"/>
              <a:cs typeface="Times New Roman" pitchFamily="18" charset="0"/>
            </a:endParaRPr>
          </a:p>
        </p:txBody>
      </p:sp>
      <p:sp>
        <p:nvSpPr>
          <p:cNvPr id="2" name="1 CuadroTexto"/>
          <p:cNvSpPr txBox="1"/>
          <p:nvPr/>
        </p:nvSpPr>
        <p:spPr>
          <a:xfrm>
            <a:off x="322219" y="1340768"/>
            <a:ext cx="8805548" cy="4062651"/>
          </a:xfrm>
          <a:prstGeom prst="rect">
            <a:avLst/>
          </a:prstGeom>
          <a:noFill/>
        </p:spPr>
        <p:txBody>
          <a:bodyPr wrap="square" rtlCol="0">
            <a:spAutoFit/>
          </a:bodyPr>
          <a:lstStyle/>
          <a:p>
            <a:pPr algn="ctr"/>
            <a:endParaRPr lang="es-MX" dirty="0"/>
          </a:p>
          <a:p>
            <a:pPr algn="ctr"/>
            <a:r>
              <a:rPr lang="es-MX" sz="2000" dirty="0" err="1" smtClean="0"/>
              <a:t>Kotler</a:t>
            </a:r>
            <a:r>
              <a:rPr lang="es-MX" sz="2000" dirty="0" smtClean="0"/>
              <a:t> (2009), menciona “El </a:t>
            </a:r>
            <a:r>
              <a:rPr lang="es-MX" sz="2000" dirty="0"/>
              <a:t>precio es el único elemento de la mezcla (mix) de marketing que produce </a:t>
            </a:r>
          </a:p>
          <a:p>
            <a:pPr algn="ctr"/>
            <a:r>
              <a:rPr lang="es-MX" sz="2000" dirty="0"/>
              <a:t>ingresos; los demás generan costos. Por otro lado, es quizás el elemento más fácil de ajustar en el </a:t>
            </a:r>
            <a:r>
              <a:rPr lang="es-MX" sz="2000" dirty="0" smtClean="0"/>
              <a:t>programa de </a:t>
            </a:r>
            <a:r>
              <a:rPr lang="es-MX" sz="2000" dirty="0"/>
              <a:t>marketing; las características del producto, los canales, e incluso las comunicaciones, </a:t>
            </a:r>
            <a:r>
              <a:rPr lang="es-MX" sz="2000" dirty="0" smtClean="0"/>
              <a:t>llevan más</a:t>
            </a:r>
            <a:r>
              <a:rPr lang="es-MX" sz="2000" dirty="0"/>
              <a:t> </a:t>
            </a:r>
            <a:r>
              <a:rPr lang="es-MX" sz="2000" dirty="0" smtClean="0"/>
              <a:t>tiempo</a:t>
            </a:r>
            <a:r>
              <a:rPr lang="es-MX" sz="2000" dirty="0"/>
              <a:t>. </a:t>
            </a:r>
            <a:endParaRPr lang="es-MX" sz="2000" dirty="0" smtClean="0"/>
          </a:p>
          <a:p>
            <a:pPr algn="ctr"/>
            <a:endParaRPr lang="es-MX" sz="2000" dirty="0"/>
          </a:p>
          <a:p>
            <a:pPr algn="ctr"/>
            <a:endParaRPr lang="es-MX" sz="2000" dirty="0" smtClean="0"/>
          </a:p>
          <a:p>
            <a:pPr algn="ctr"/>
            <a:endParaRPr lang="es-MX" sz="2000" dirty="0"/>
          </a:p>
          <a:p>
            <a:pPr algn="ctr"/>
            <a:endParaRPr lang="es-MX" sz="2000" dirty="0" smtClean="0"/>
          </a:p>
          <a:p>
            <a:pPr algn="ctr"/>
            <a:endParaRPr lang="es-MX" sz="2000" dirty="0"/>
          </a:p>
          <a:p>
            <a:pPr algn="ctr"/>
            <a:r>
              <a:rPr lang="es-MX" sz="2000" dirty="0" smtClean="0"/>
              <a:t>FIJACIÓN DE PRECIO MEDIANTE MARGEN</a:t>
            </a:r>
            <a:endParaRPr lang="es-MX" sz="2000" dirty="0"/>
          </a:p>
        </p:txBody>
      </p:sp>
      <p:pic>
        <p:nvPicPr>
          <p:cNvPr id="1843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6690" t="50000" r="34241" b="39678"/>
          <a:stretch/>
        </p:blipFill>
        <p:spPr bwMode="auto">
          <a:xfrm>
            <a:off x="2345476" y="5613283"/>
            <a:ext cx="5322868" cy="1062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2874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lvl="0" eaLnBrk="0" hangingPunct="0">
              <a:tabLst>
                <a:tab pos="457200" algn="l"/>
              </a:tabLst>
            </a:pPr>
            <a:r>
              <a:rPr lang="es-ES" altLang="es-MX" sz="3200" dirty="0" smtClean="0" bmk="">
                <a:solidFill>
                  <a:srgbClr val="FAA712"/>
                </a:solidFill>
                <a:latin typeface="Times New Roman" pitchFamily="18" charset="0"/>
                <a:cs typeface="Times New Roman" pitchFamily="18" charset="0"/>
              </a:rPr>
              <a:t>PLAZA</a:t>
            </a:r>
            <a:endParaRPr lang="es-MX" altLang="es-MX" sz="3200" dirty="0">
              <a:solidFill>
                <a:srgbClr val="FAA712"/>
              </a:solidFill>
              <a:latin typeface="Times New Roman" pitchFamily="18" charset="0"/>
              <a:cs typeface="Times New Roman" pitchFamily="18" charset="0"/>
            </a:endParaRPr>
          </a:p>
        </p:txBody>
      </p:sp>
      <p:sp>
        <p:nvSpPr>
          <p:cNvPr id="2" name="1 CuadroTexto"/>
          <p:cNvSpPr txBox="1"/>
          <p:nvPr/>
        </p:nvSpPr>
        <p:spPr>
          <a:xfrm>
            <a:off x="14924" y="1121202"/>
            <a:ext cx="8805548" cy="369332"/>
          </a:xfrm>
          <a:prstGeom prst="rect">
            <a:avLst/>
          </a:prstGeom>
          <a:noFill/>
        </p:spPr>
        <p:txBody>
          <a:bodyPr wrap="square" rtlCol="0">
            <a:spAutoFit/>
          </a:bodyPr>
          <a:lstStyle/>
          <a:p>
            <a:pPr algn="just"/>
            <a:r>
              <a:rPr lang="es-MX" dirty="0" smtClean="0"/>
              <a:t>CADENA DE VALOR.-</a:t>
            </a:r>
            <a:endParaRPr lang="es-MX" dirty="0">
              <a:solidFill>
                <a:schemeClr val="tx2">
                  <a:lumMod val="50000"/>
                </a:schemeClr>
              </a:solidFill>
            </a:endParaRPr>
          </a:p>
        </p:txBody>
      </p:sp>
      <p:pic>
        <p:nvPicPr>
          <p:cNvPr id="1945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848" t="54901" r="23364" b="15933"/>
          <a:stretch/>
        </p:blipFill>
        <p:spPr bwMode="auto">
          <a:xfrm>
            <a:off x="683568" y="1490534"/>
            <a:ext cx="7825332" cy="2802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6196" y="4437111"/>
            <a:ext cx="2971800" cy="231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Flecha derecha"/>
          <p:cNvSpPr/>
          <p:nvPr/>
        </p:nvSpPr>
        <p:spPr bwMode="auto">
          <a:xfrm>
            <a:off x="611560" y="5085184"/>
            <a:ext cx="3672408" cy="864096"/>
          </a:xfrm>
          <a:prstGeom prst="rightArrow">
            <a:avLst/>
          </a:prstGeom>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scene3d>
              <a:camera prst="orthographicFront"/>
              <a:lightRig rig="balanced" dir="t">
                <a:rot lat="0" lon="0" rev="2100000"/>
              </a:lightRig>
            </a:scene3d>
            <a:sp3d extrusionH="57150" prstMaterial="metal">
              <a:bevelT w="38100" h="25400"/>
              <a:contourClr>
                <a:schemeClr val="bg2"/>
              </a:contourClr>
            </a:sp3d>
          </a:bodyPr>
          <a:lstStyle/>
          <a:p>
            <a:pPr marL="0" marR="0" indent="0" algn="r" defTabSz="914400" rtl="0" eaLnBrk="1" fontAlgn="base" latinLnBrk="0" hangingPunct="1">
              <a:lnSpc>
                <a:spcPct val="100000"/>
              </a:lnSpc>
              <a:spcBef>
                <a:spcPct val="0"/>
              </a:spcBef>
              <a:spcAft>
                <a:spcPct val="0"/>
              </a:spcAft>
              <a:buClrTx/>
              <a:buSzTx/>
              <a:buFontTx/>
              <a:buNone/>
              <a:tabLst/>
            </a:pPr>
            <a:r>
              <a:rPr kumimoji="0" lang="es-MX" sz="1800" i="0" u="none" strike="noStrike" normalizeH="0" baseline="0" dirty="0" smtClean="0">
                <a:ln w="50800"/>
                <a:solidFill>
                  <a:schemeClr val="bg1">
                    <a:shade val="50000"/>
                  </a:schemeClr>
                </a:solidFill>
                <a:latin typeface="Arial" charset="0"/>
              </a:rPr>
              <a:t>HIDROELÉCTRICAS</a:t>
            </a:r>
          </a:p>
        </p:txBody>
      </p:sp>
    </p:spTree>
    <p:extLst>
      <p:ext uri="{BB962C8B-B14F-4D97-AF65-F5344CB8AC3E}">
        <p14:creationId xmlns:p14="http://schemas.microsoft.com/office/powerpoint/2010/main" val="902193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dirty="0" err="1" smtClean="0"/>
              <a:t>Análisis</a:t>
            </a:r>
            <a:r>
              <a:rPr lang="en-US" dirty="0" smtClean="0"/>
              <a:t> de </a:t>
            </a:r>
            <a:r>
              <a:rPr lang="en-US" dirty="0" err="1" smtClean="0"/>
              <a:t>problema</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196752"/>
            <a:ext cx="8739915" cy="496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0037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lvl="0" eaLnBrk="0" hangingPunct="0">
              <a:tabLst>
                <a:tab pos="457200" algn="l"/>
              </a:tabLst>
            </a:pPr>
            <a:r>
              <a:rPr lang="es-ES" altLang="es-MX" sz="3200" dirty="0" smtClean="0" bmk="">
                <a:solidFill>
                  <a:srgbClr val="FAA712"/>
                </a:solidFill>
                <a:latin typeface="Times New Roman" pitchFamily="18" charset="0"/>
                <a:cs typeface="Times New Roman" pitchFamily="18" charset="0"/>
              </a:rPr>
              <a:t>PROMOCIÓN</a:t>
            </a:r>
            <a:endParaRPr lang="es-MX" altLang="es-MX" sz="3200" dirty="0">
              <a:solidFill>
                <a:srgbClr val="FAA712"/>
              </a:solidFill>
              <a:latin typeface="Times New Roman" pitchFamily="18" charset="0"/>
              <a:cs typeface="Times New Roman" pitchFamily="18" charset="0"/>
            </a:endParaRPr>
          </a:p>
        </p:txBody>
      </p:sp>
      <p:sp>
        <p:nvSpPr>
          <p:cNvPr id="2" name="1 CuadroTexto"/>
          <p:cNvSpPr txBox="1"/>
          <p:nvPr/>
        </p:nvSpPr>
        <p:spPr>
          <a:xfrm>
            <a:off x="14924" y="1338734"/>
            <a:ext cx="8805548" cy="923330"/>
          </a:xfrm>
          <a:prstGeom prst="rect">
            <a:avLst/>
          </a:prstGeom>
          <a:noFill/>
        </p:spPr>
        <p:txBody>
          <a:bodyPr wrap="square" rtlCol="0">
            <a:spAutoFit/>
          </a:bodyPr>
          <a:lstStyle/>
          <a:p>
            <a:pPr algn="just"/>
            <a:r>
              <a:rPr lang="es-MX" dirty="0" smtClean="0"/>
              <a:t>Según </a:t>
            </a:r>
            <a:r>
              <a:rPr lang="es-MX" dirty="0" err="1" smtClean="0"/>
              <a:t>Dwer</a:t>
            </a:r>
            <a:r>
              <a:rPr lang="es-MX" dirty="0" smtClean="0"/>
              <a:t> – </a:t>
            </a:r>
            <a:r>
              <a:rPr lang="es-MX" dirty="0" err="1" smtClean="0"/>
              <a:t>Tanner</a:t>
            </a:r>
            <a:r>
              <a:rPr lang="es-MX" dirty="0" smtClean="0"/>
              <a:t> (2007), la publicidad en los mercados industriales debe ser a través de la comunicación, exposiciones comerciales, relaciones públicas.</a:t>
            </a: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24" y="3501008"/>
            <a:ext cx="2902613" cy="1664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98871" y="3202669"/>
            <a:ext cx="2053533" cy="1732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8591" y="2201491"/>
            <a:ext cx="1948525" cy="1469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9872" y="4956793"/>
            <a:ext cx="2762250"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CuadroTexto"/>
          <p:cNvSpPr txBox="1"/>
          <p:nvPr/>
        </p:nvSpPr>
        <p:spPr>
          <a:xfrm>
            <a:off x="539552" y="5301208"/>
            <a:ext cx="2016224" cy="523220"/>
          </a:xfrm>
          <a:prstGeom prst="rect">
            <a:avLst/>
          </a:prstGeom>
          <a:noFill/>
        </p:spPr>
        <p:txBody>
          <a:bodyPr wrap="square" rtlCol="0">
            <a:spAutoFit/>
          </a:bodyPr>
          <a:lstStyle/>
          <a:p>
            <a:pPr algn="ctr"/>
            <a:r>
              <a:rPr lang="es-MX" sz="1400" dirty="0" smtClean="0"/>
              <a:t>FERIAS INDUSTRIALES</a:t>
            </a:r>
            <a:endParaRPr lang="es-MX" sz="1400" dirty="0"/>
          </a:p>
        </p:txBody>
      </p:sp>
      <p:sp>
        <p:nvSpPr>
          <p:cNvPr id="13" name="12 CuadroTexto"/>
          <p:cNvSpPr txBox="1"/>
          <p:nvPr/>
        </p:nvSpPr>
        <p:spPr>
          <a:xfrm>
            <a:off x="3759035" y="3671198"/>
            <a:ext cx="2016224" cy="307777"/>
          </a:xfrm>
          <a:prstGeom prst="rect">
            <a:avLst/>
          </a:prstGeom>
          <a:noFill/>
        </p:spPr>
        <p:txBody>
          <a:bodyPr wrap="square" rtlCol="0">
            <a:spAutoFit/>
          </a:bodyPr>
          <a:lstStyle/>
          <a:p>
            <a:pPr algn="ctr"/>
            <a:r>
              <a:rPr lang="es-MX" sz="1400" dirty="0" smtClean="0"/>
              <a:t>TALLERES</a:t>
            </a:r>
            <a:endParaRPr lang="es-MX" sz="1400" dirty="0"/>
          </a:p>
        </p:txBody>
      </p:sp>
      <p:sp>
        <p:nvSpPr>
          <p:cNvPr id="14" name="13 CuadroTexto"/>
          <p:cNvSpPr txBox="1"/>
          <p:nvPr/>
        </p:nvSpPr>
        <p:spPr>
          <a:xfrm>
            <a:off x="7127776" y="2290580"/>
            <a:ext cx="2016224" cy="954107"/>
          </a:xfrm>
          <a:prstGeom prst="rect">
            <a:avLst/>
          </a:prstGeom>
          <a:noFill/>
        </p:spPr>
        <p:txBody>
          <a:bodyPr wrap="square" rtlCol="0">
            <a:spAutoFit/>
          </a:bodyPr>
          <a:lstStyle/>
          <a:p>
            <a:pPr algn="ctr"/>
            <a:r>
              <a:rPr lang="es-MX" sz="1400" dirty="0" smtClean="0"/>
              <a:t>REVISTAS ESPECIALIZADAS, FOLLETOS, DIRECTORIOS</a:t>
            </a:r>
            <a:endParaRPr lang="es-MX" sz="1400" dirty="0"/>
          </a:p>
        </p:txBody>
      </p:sp>
      <p:sp>
        <p:nvSpPr>
          <p:cNvPr id="15" name="14 CuadroTexto"/>
          <p:cNvSpPr txBox="1"/>
          <p:nvPr/>
        </p:nvSpPr>
        <p:spPr>
          <a:xfrm>
            <a:off x="6182122" y="5411425"/>
            <a:ext cx="2016224" cy="1169551"/>
          </a:xfrm>
          <a:prstGeom prst="rect">
            <a:avLst/>
          </a:prstGeom>
          <a:noFill/>
        </p:spPr>
        <p:txBody>
          <a:bodyPr wrap="square" rtlCol="0">
            <a:spAutoFit/>
          </a:bodyPr>
          <a:lstStyle/>
          <a:p>
            <a:pPr algn="ctr"/>
            <a:r>
              <a:rPr lang="es-MX" sz="1400" dirty="0" smtClean="0"/>
              <a:t>RELACIONES PÚBLICAS, ALMUERZOS, DESAYUNOS, EJECUTIVOS</a:t>
            </a:r>
            <a:endParaRPr lang="es-MX" sz="1400" dirty="0"/>
          </a:p>
        </p:txBody>
      </p:sp>
    </p:spTree>
    <p:extLst>
      <p:ext uri="{BB962C8B-B14F-4D97-AF65-F5344CB8AC3E}">
        <p14:creationId xmlns:p14="http://schemas.microsoft.com/office/powerpoint/2010/main" val="1144020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PÁGINA WEB</a:t>
            </a:r>
            <a:endParaRPr lang="es-MX" dirty="0"/>
          </a:p>
        </p:txBody>
      </p:sp>
      <p:pic>
        <p:nvPicPr>
          <p:cNvPr id="1027" name="Picture 3"/>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547" t="17224" r="22301" b="10962"/>
          <a:stretch/>
        </p:blipFill>
        <p:spPr bwMode="auto">
          <a:xfrm>
            <a:off x="2877037" y="3594267"/>
            <a:ext cx="6236516" cy="3263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196" t="14392" r="21987" b="23460"/>
          <a:stretch/>
        </p:blipFill>
        <p:spPr bwMode="auto">
          <a:xfrm>
            <a:off x="179512" y="1410029"/>
            <a:ext cx="2697525" cy="1658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3275856" y="1600175"/>
            <a:ext cx="2952328" cy="1846659"/>
          </a:xfrm>
          <a:prstGeom prst="rect">
            <a:avLst/>
          </a:prstGeom>
          <a:noFill/>
        </p:spPr>
        <p:txBody>
          <a:bodyPr wrap="square" rtlCol="0">
            <a:spAutoFit/>
          </a:bodyPr>
          <a:lstStyle/>
          <a:p>
            <a:pPr algn="l"/>
            <a:r>
              <a:rPr lang="es-MX" sz="2400" dirty="0" smtClean="0"/>
              <a:t>Página actual</a:t>
            </a:r>
          </a:p>
          <a:p>
            <a:pPr algn="l"/>
            <a:r>
              <a:rPr lang="es-MX" dirty="0" smtClean="0"/>
              <a:t>Desactualizada</a:t>
            </a:r>
          </a:p>
          <a:p>
            <a:pPr algn="l"/>
            <a:r>
              <a:rPr lang="es-MX" dirty="0" smtClean="0"/>
              <a:t>Poca información</a:t>
            </a:r>
          </a:p>
          <a:p>
            <a:pPr algn="l"/>
            <a:r>
              <a:rPr lang="es-MX" dirty="0" smtClean="0"/>
              <a:t>No contiene Blogs</a:t>
            </a:r>
          </a:p>
          <a:p>
            <a:pPr algn="l"/>
            <a:endParaRPr lang="es-MX" dirty="0" smtClean="0"/>
          </a:p>
          <a:p>
            <a:pPr algn="l"/>
            <a:endParaRPr lang="es-MX" dirty="0"/>
          </a:p>
        </p:txBody>
      </p:sp>
      <p:sp>
        <p:nvSpPr>
          <p:cNvPr id="9" name="8 CuadroTexto"/>
          <p:cNvSpPr txBox="1"/>
          <p:nvPr/>
        </p:nvSpPr>
        <p:spPr>
          <a:xfrm>
            <a:off x="52110" y="4581128"/>
            <a:ext cx="2952328" cy="461665"/>
          </a:xfrm>
          <a:prstGeom prst="rect">
            <a:avLst/>
          </a:prstGeom>
          <a:noFill/>
        </p:spPr>
        <p:txBody>
          <a:bodyPr wrap="square" rtlCol="0">
            <a:spAutoFit/>
          </a:bodyPr>
          <a:lstStyle/>
          <a:p>
            <a:pPr algn="l"/>
            <a:r>
              <a:rPr lang="es-MX" sz="2400" dirty="0" smtClean="0"/>
              <a:t>Página propuesta</a:t>
            </a:r>
            <a:endParaRPr lang="es-MX" sz="2400" dirty="0"/>
          </a:p>
        </p:txBody>
      </p:sp>
    </p:spTree>
    <p:extLst>
      <p:ext uri="{BB962C8B-B14F-4D97-AF65-F5344CB8AC3E}">
        <p14:creationId xmlns:p14="http://schemas.microsoft.com/office/powerpoint/2010/main" val="91059837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PRESUPUESTO PUBLICIDAD</a:t>
            </a:r>
            <a:endParaRPr lang="es-MX" dirty="0"/>
          </a:p>
        </p:txBody>
      </p:sp>
      <p:pic>
        <p:nvPicPr>
          <p:cNvPr id="2765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5488" t="25596" r="10775" b="19307"/>
          <a:stretch/>
        </p:blipFill>
        <p:spPr bwMode="auto">
          <a:xfrm>
            <a:off x="539552" y="1988840"/>
            <a:ext cx="8399108" cy="3528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139535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s-MX" dirty="0" smtClean="0"/>
              <a:t>EVALUACIÓN</a:t>
            </a:r>
            <a:r>
              <a:rPr lang="en-US" dirty="0" smtClean="0"/>
              <a:t> </a:t>
            </a:r>
            <a:r>
              <a:rPr lang="en-US" dirty="0" err="1" smtClean="0"/>
              <a:t>FINANCIERA</a:t>
            </a:r>
            <a:endParaRPr lang="en-US" dirty="0"/>
          </a:p>
        </p:txBody>
      </p:sp>
      <p:grpSp>
        <p:nvGrpSpPr>
          <p:cNvPr id="52227" name="Group 3"/>
          <p:cNvGrpSpPr>
            <a:grpSpLocks/>
          </p:cNvGrpSpPr>
          <p:nvPr/>
        </p:nvGrpSpPr>
        <p:grpSpPr bwMode="auto">
          <a:xfrm>
            <a:off x="555625" y="4505325"/>
            <a:ext cx="8153400" cy="1746250"/>
            <a:chOff x="288" y="2908"/>
            <a:chExt cx="5232" cy="996"/>
          </a:xfrm>
        </p:grpSpPr>
        <p:sp>
          <p:nvSpPr>
            <p:cNvPr id="52228" name="AutoShape 4"/>
            <p:cNvSpPr>
              <a:spLocks noChangeArrowheads="1"/>
            </p:cNvSpPr>
            <p:nvPr/>
          </p:nvSpPr>
          <p:spPr bwMode="gray">
            <a:xfrm>
              <a:off x="288" y="2908"/>
              <a:ext cx="5232" cy="996"/>
            </a:xfrm>
            <a:prstGeom prst="roundRect">
              <a:avLst>
                <a:gd name="adj" fmla="val 16667"/>
              </a:avLst>
            </a:prstGeom>
            <a:gradFill rotWithShape="1">
              <a:gsLst>
                <a:gs pos="0">
                  <a:srgbClr val="DDDDDD">
                    <a:gamma/>
                    <a:shade val="89804"/>
                    <a:invGamma/>
                  </a:srgbClr>
                </a:gs>
                <a:gs pos="50000">
                  <a:srgbClr val="DDDDDD"/>
                </a:gs>
                <a:gs pos="100000">
                  <a:srgbClr val="DDDDDD">
                    <a:gamma/>
                    <a:shade val="89804"/>
                    <a:invGamma/>
                  </a:srgbClr>
                </a:gs>
              </a:gsLst>
              <a:lin ang="5400000" scaled="1"/>
            </a:gradFill>
            <a:ln w="12700" algn="ctr">
              <a:solidFill>
                <a:srgbClr val="DDDDDD"/>
              </a:solidFill>
              <a:round/>
              <a:headEnd/>
              <a:tailEnd/>
            </a:ln>
            <a:effectLst>
              <a:outerShdw dist="50800" dir="5400000" algn="ctr" rotWithShape="0">
                <a:schemeClr val="bg2">
                  <a:alpha val="50000"/>
                </a:schemeClr>
              </a:outerShdw>
            </a:effectLst>
          </p:spPr>
          <p:txBody>
            <a:bodyPr wrap="none" anchor="ctr"/>
            <a:lstStyle/>
            <a:p>
              <a:endParaRPr lang="es-MX"/>
            </a:p>
          </p:txBody>
        </p:sp>
        <p:sp>
          <p:nvSpPr>
            <p:cNvPr id="52229" name="AutoShape 5"/>
            <p:cNvSpPr>
              <a:spLocks noChangeArrowheads="1"/>
            </p:cNvSpPr>
            <p:nvPr/>
          </p:nvSpPr>
          <p:spPr bwMode="gray">
            <a:xfrm>
              <a:off x="307" y="2928"/>
              <a:ext cx="5196" cy="952"/>
            </a:xfrm>
            <a:prstGeom prst="roundRect">
              <a:avLst>
                <a:gd name="adj" fmla="val 14810"/>
              </a:avLst>
            </a:prstGeom>
            <a:gradFill rotWithShape="1">
              <a:gsLst>
                <a:gs pos="0">
                  <a:srgbClr val="DDDDDD">
                    <a:gamma/>
                    <a:shade val="89804"/>
                    <a:invGamma/>
                  </a:srgbClr>
                </a:gs>
                <a:gs pos="50000">
                  <a:srgbClr val="DDDDDD"/>
                </a:gs>
                <a:gs pos="100000">
                  <a:srgbClr val="DDDDDD">
                    <a:gamma/>
                    <a:shade val="89804"/>
                    <a:invGamma/>
                  </a:srgbClr>
                </a:gs>
              </a:gsLst>
              <a:lin ang="5400000" scaled="1"/>
            </a:gradFill>
            <a:ln w="19050" algn="ctr">
              <a:solidFill>
                <a:srgbClr val="DDDDDD">
                  <a:alpha val="20000"/>
                </a:srgb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grpSp>
      <p:grpSp>
        <p:nvGrpSpPr>
          <p:cNvPr id="52230" name="Group 6"/>
          <p:cNvGrpSpPr>
            <a:grpSpLocks/>
          </p:cNvGrpSpPr>
          <p:nvPr/>
        </p:nvGrpSpPr>
        <p:grpSpPr bwMode="auto">
          <a:xfrm>
            <a:off x="395536" y="4113213"/>
            <a:ext cx="1854200" cy="815975"/>
            <a:chOff x="479" y="2640"/>
            <a:chExt cx="1264" cy="556"/>
          </a:xfrm>
        </p:grpSpPr>
        <p:sp>
          <p:nvSpPr>
            <p:cNvPr id="52231" name="AutoShape 7"/>
            <p:cNvSpPr>
              <a:spLocks noChangeArrowheads="1"/>
            </p:cNvSpPr>
            <p:nvPr/>
          </p:nvSpPr>
          <p:spPr bwMode="invGray">
            <a:xfrm>
              <a:off x="479" y="2640"/>
              <a:ext cx="1264" cy="556"/>
            </a:xfrm>
            <a:prstGeom prst="chevron">
              <a:avLst>
                <a:gd name="adj" fmla="val 36511"/>
              </a:avLst>
            </a:prstGeom>
            <a:gradFill rotWithShape="1">
              <a:gsLst>
                <a:gs pos="0">
                  <a:schemeClr val="accent1">
                    <a:gamma/>
                    <a:tint val="10196"/>
                    <a:invGamma/>
                  </a:schemeClr>
                </a:gs>
                <a:gs pos="50000">
                  <a:schemeClr val="accent1"/>
                </a:gs>
                <a:gs pos="100000">
                  <a:schemeClr val="accent1">
                    <a:gamma/>
                    <a:tint val="10196"/>
                    <a:invGamma/>
                  </a:schemeClr>
                </a:gs>
              </a:gsLst>
              <a:lin ang="0" scaled="1"/>
            </a:gradFill>
            <a:ln w="12700" algn="ctr">
              <a:solidFill>
                <a:schemeClr val="accent1"/>
              </a:solidFill>
              <a:miter lim="800000"/>
              <a:headEnd/>
              <a:tailEnd/>
            </a:ln>
            <a:effectLst>
              <a:outerShdw dist="50800" dir="5400000" algn="ctr" rotWithShape="0">
                <a:schemeClr val="bg2">
                  <a:alpha val="50000"/>
                </a:schemeClr>
              </a:outerShdw>
            </a:effectLst>
          </p:spPr>
          <p:txBody>
            <a:bodyPr wrap="none" anchor="ctr"/>
            <a:lstStyle/>
            <a:p>
              <a:endParaRPr lang="es-MX"/>
            </a:p>
          </p:txBody>
        </p:sp>
        <p:sp>
          <p:nvSpPr>
            <p:cNvPr id="52232" name="AutoShape 8"/>
            <p:cNvSpPr>
              <a:spLocks noChangeArrowheads="1"/>
            </p:cNvSpPr>
            <p:nvPr/>
          </p:nvSpPr>
          <p:spPr bwMode="invGray">
            <a:xfrm>
              <a:off x="501" y="2655"/>
              <a:ext cx="1229" cy="528"/>
            </a:xfrm>
            <a:prstGeom prst="chevron">
              <a:avLst>
                <a:gd name="adj" fmla="val 38600"/>
              </a:avLst>
            </a:prstGeom>
            <a:gradFill rotWithShape="1">
              <a:gsLst>
                <a:gs pos="0">
                  <a:schemeClr val="accent1">
                    <a:gamma/>
                    <a:tint val="50980"/>
                    <a:invGamma/>
                  </a:schemeClr>
                </a:gs>
                <a:gs pos="50000">
                  <a:schemeClr val="accent1"/>
                </a:gs>
                <a:gs pos="100000">
                  <a:schemeClr val="accent1">
                    <a:gamma/>
                    <a:tint val="50980"/>
                    <a:invGamma/>
                  </a:schemeClr>
                </a:gs>
              </a:gsLst>
              <a:lin ang="5400000" scaled="1"/>
            </a:gradFill>
            <a:ln w="12700" algn="ctr">
              <a:solidFill>
                <a:schemeClr val="accent1"/>
              </a:solidFill>
              <a:miter lim="800000"/>
              <a:headEnd/>
              <a:tailEnd/>
            </a:ln>
            <a:effectLst/>
            <a:extLst>
              <a:ext uri="{AF507438-7753-43E0-B8FC-AC1667EBCBE1}">
                <a14:hiddenEffects xmlns:a14="http://schemas.microsoft.com/office/drawing/2010/main">
                  <a:effectLst>
                    <a:outerShdw dist="50800" dir="5400000" algn="ctr" rotWithShape="0">
                      <a:schemeClr val="bg2">
                        <a:alpha val="50000"/>
                      </a:schemeClr>
                    </a:outerShdw>
                  </a:effectLst>
                </a14:hiddenEffects>
              </a:ext>
            </a:extLst>
          </p:spPr>
          <p:txBody>
            <a:bodyPr wrap="none" anchor="ctr"/>
            <a:lstStyle/>
            <a:p>
              <a:endParaRPr lang="es-MX"/>
            </a:p>
          </p:txBody>
        </p:sp>
      </p:grpSp>
      <p:sp>
        <p:nvSpPr>
          <p:cNvPr id="52233" name="Text Box 9"/>
          <p:cNvSpPr txBox="1">
            <a:spLocks noChangeArrowheads="1"/>
          </p:cNvSpPr>
          <p:nvPr/>
        </p:nvSpPr>
        <p:spPr bwMode="gray">
          <a:xfrm>
            <a:off x="617761" y="4390292"/>
            <a:ext cx="1577975" cy="338554"/>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s-MX" sz="1600" dirty="0" smtClean="0">
                <a:effectLst>
                  <a:outerShdw blurRad="38100" dist="38100" dir="2700000" algn="tl">
                    <a:srgbClr val="000000"/>
                  </a:outerShdw>
                </a:effectLst>
              </a:rPr>
              <a:t>INVERSIONES</a:t>
            </a:r>
            <a:endParaRPr lang="es-MX" sz="1600" dirty="0">
              <a:effectLst>
                <a:outerShdw blurRad="38100" dist="38100" dir="2700000" algn="tl">
                  <a:srgbClr val="000000"/>
                </a:outerShdw>
              </a:effectLst>
            </a:endParaRPr>
          </a:p>
        </p:txBody>
      </p:sp>
      <p:grpSp>
        <p:nvGrpSpPr>
          <p:cNvPr id="52234" name="Group 10"/>
          <p:cNvGrpSpPr>
            <a:grpSpLocks/>
          </p:cNvGrpSpPr>
          <p:nvPr/>
        </p:nvGrpSpPr>
        <p:grpSpPr bwMode="auto">
          <a:xfrm>
            <a:off x="2123728" y="4113213"/>
            <a:ext cx="1854200" cy="815975"/>
            <a:chOff x="479" y="2640"/>
            <a:chExt cx="1264" cy="556"/>
          </a:xfrm>
        </p:grpSpPr>
        <p:sp>
          <p:nvSpPr>
            <p:cNvPr id="52235" name="AutoShape 11"/>
            <p:cNvSpPr>
              <a:spLocks noChangeArrowheads="1"/>
            </p:cNvSpPr>
            <p:nvPr/>
          </p:nvSpPr>
          <p:spPr bwMode="invGray">
            <a:xfrm>
              <a:off x="479" y="2640"/>
              <a:ext cx="1264" cy="556"/>
            </a:xfrm>
            <a:prstGeom prst="chevron">
              <a:avLst>
                <a:gd name="adj" fmla="val 36511"/>
              </a:avLst>
            </a:prstGeom>
            <a:gradFill rotWithShape="1">
              <a:gsLst>
                <a:gs pos="0">
                  <a:schemeClr val="accent2">
                    <a:gamma/>
                    <a:tint val="10196"/>
                    <a:invGamma/>
                  </a:schemeClr>
                </a:gs>
                <a:gs pos="50000">
                  <a:schemeClr val="accent2"/>
                </a:gs>
                <a:gs pos="100000">
                  <a:schemeClr val="accent2">
                    <a:gamma/>
                    <a:tint val="10196"/>
                    <a:invGamma/>
                  </a:schemeClr>
                </a:gs>
              </a:gsLst>
              <a:lin ang="0" scaled="1"/>
            </a:gradFill>
            <a:ln w="12700" algn="ctr">
              <a:solidFill>
                <a:schemeClr val="accent2"/>
              </a:solidFill>
              <a:miter lim="800000"/>
              <a:headEnd/>
              <a:tailEnd/>
            </a:ln>
            <a:effectLst>
              <a:outerShdw dist="50800" dir="5400000" algn="ctr" rotWithShape="0">
                <a:schemeClr val="bg2">
                  <a:alpha val="50000"/>
                </a:schemeClr>
              </a:outerShdw>
            </a:effectLst>
          </p:spPr>
          <p:txBody>
            <a:bodyPr wrap="none" anchor="ctr"/>
            <a:lstStyle/>
            <a:p>
              <a:endParaRPr lang="es-MX"/>
            </a:p>
          </p:txBody>
        </p:sp>
        <p:sp>
          <p:nvSpPr>
            <p:cNvPr id="52236" name="AutoShape 12"/>
            <p:cNvSpPr>
              <a:spLocks noChangeArrowheads="1"/>
            </p:cNvSpPr>
            <p:nvPr/>
          </p:nvSpPr>
          <p:spPr bwMode="invGray">
            <a:xfrm>
              <a:off x="501" y="2655"/>
              <a:ext cx="1229" cy="528"/>
            </a:xfrm>
            <a:prstGeom prst="chevron">
              <a:avLst>
                <a:gd name="adj" fmla="val 38600"/>
              </a:avLst>
            </a:prstGeom>
            <a:gradFill rotWithShape="1">
              <a:gsLst>
                <a:gs pos="0">
                  <a:schemeClr val="accent2">
                    <a:gamma/>
                    <a:tint val="50980"/>
                    <a:invGamma/>
                  </a:schemeClr>
                </a:gs>
                <a:gs pos="50000">
                  <a:schemeClr val="accent2"/>
                </a:gs>
                <a:gs pos="100000">
                  <a:schemeClr val="accent2">
                    <a:gamma/>
                    <a:tint val="50980"/>
                    <a:invGamma/>
                  </a:schemeClr>
                </a:gs>
              </a:gsLst>
              <a:lin ang="5400000" scaled="1"/>
            </a:gradFill>
            <a:ln w="12700" algn="ctr">
              <a:solidFill>
                <a:schemeClr val="accent2"/>
              </a:solidFill>
              <a:miter lim="800000"/>
              <a:headEnd/>
              <a:tailEnd/>
            </a:ln>
            <a:effectLst/>
            <a:extLst>
              <a:ext uri="{AF507438-7753-43E0-B8FC-AC1667EBCBE1}">
                <a14:hiddenEffects xmlns:a14="http://schemas.microsoft.com/office/drawing/2010/main">
                  <a:effectLst>
                    <a:outerShdw dist="50800" dir="5400000" algn="ctr" rotWithShape="0">
                      <a:schemeClr val="bg2">
                        <a:alpha val="50000"/>
                      </a:schemeClr>
                    </a:outerShdw>
                  </a:effectLst>
                </a14:hiddenEffects>
              </a:ext>
            </a:extLst>
          </p:spPr>
          <p:txBody>
            <a:bodyPr wrap="none" anchor="ctr"/>
            <a:lstStyle/>
            <a:p>
              <a:endParaRPr lang="es-MX"/>
            </a:p>
          </p:txBody>
        </p:sp>
      </p:grpSp>
      <p:grpSp>
        <p:nvGrpSpPr>
          <p:cNvPr id="52237" name="Group 13"/>
          <p:cNvGrpSpPr>
            <a:grpSpLocks/>
          </p:cNvGrpSpPr>
          <p:nvPr/>
        </p:nvGrpSpPr>
        <p:grpSpPr bwMode="auto">
          <a:xfrm>
            <a:off x="3923928" y="4113213"/>
            <a:ext cx="1854200" cy="815975"/>
            <a:chOff x="479" y="2640"/>
            <a:chExt cx="1264" cy="556"/>
          </a:xfrm>
        </p:grpSpPr>
        <p:sp>
          <p:nvSpPr>
            <p:cNvPr id="52238" name="AutoShape 14"/>
            <p:cNvSpPr>
              <a:spLocks noChangeArrowheads="1"/>
            </p:cNvSpPr>
            <p:nvPr/>
          </p:nvSpPr>
          <p:spPr bwMode="invGray">
            <a:xfrm>
              <a:off x="479" y="2640"/>
              <a:ext cx="1264" cy="556"/>
            </a:xfrm>
            <a:prstGeom prst="chevron">
              <a:avLst>
                <a:gd name="adj" fmla="val 36511"/>
              </a:avLst>
            </a:prstGeom>
            <a:gradFill rotWithShape="1">
              <a:gsLst>
                <a:gs pos="0">
                  <a:schemeClr val="hlink">
                    <a:gamma/>
                    <a:tint val="10196"/>
                    <a:invGamma/>
                  </a:schemeClr>
                </a:gs>
                <a:gs pos="50000">
                  <a:schemeClr val="hlink"/>
                </a:gs>
                <a:gs pos="100000">
                  <a:schemeClr val="hlink">
                    <a:gamma/>
                    <a:tint val="10196"/>
                    <a:invGamma/>
                  </a:schemeClr>
                </a:gs>
              </a:gsLst>
              <a:lin ang="0" scaled="1"/>
            </a:gradFill>
            <a:ln w="12700" algn="ctr">
              <a:solidFill>
                <a:schemeClr val="hlink"/>
              </a:solidFill>
              <a:miter lim="800000"/>
              <a:headEnd/>
              <a:tailEnd/>
            </a:ln>
            <a:effectLst>
              <a:outerShdw dist="50800" dir="5400000" algn="ctr" rotWithShape="0">
                <a:schemeClr val="bg2">
                  <a:alpha val="50000"/>
                </a:schemeClr>
              </a:outerShdw>
            </a:effectLst>
          </p:spPr>
          <p:txBody>
            <a:bodyPr wrap="none" anchor="ctr"/>
            <a:lstStyle/>
            <a:p>
              <a:endParaRPr lang="es-MX"/>
            </a:p>
          </p:txBody>
        </p:sp>
        <p:sp>
          <p:nvSpPr>
            <p:cNvPr id="52239" name="AutoShape 15"/>
            <p:cNvSpPr>
              <a:spLocks noChangeArrowheads="1"/>
            </p:cNvSpPr>
            <p:nvPr/>
          </p:nvSpPr>
          <p:spPr bwMode="invGray">
            <a:xfrm>
              <a:off x="501" y="2655"/>
              <a:ext cx="1229" cy="528"/>
            </a:xfrm>
            <a:prstGeom prst="chevron">
              <a:avLst>
                <a:gd name="adj" fmla="val 38600"/>
              </a:avLst>
            </a:prstGeom>
            <a:gradFill rotWithShape="1">
              <a:gsLst>
                <a:gs pos="0">
                  <a:schemeClr val="hlink">
                    <a:gamma/>
                    <a:tint val="50980"/>
                    <a:invGamma/>
                  </a:schemeClr>
                </a:gs>
                <a:gs pos="50000">
                  <a:schemeClr val="hlink"/>
                </a:gs>
                <a:gs pos="100000">
                  <a:schemeClr val="hlink">
                    <a:gamma/>
                    <a:tint val="50980"/>
                    <a:invGamma/>
                  </a:schemeClr>
                </a:gs>
              </a:gsLst>
              <a:lin ang="5400000" scaled="1"/>
            </a:gradFill>
            <a:ln w="12700" algn="ctr">
              <a:solidFill>
                <a:schemeClr val="hlink"/>
              </a:solidFill>
              <a:miter lim="800000"/>
              <a:headEnd/>
              <a:tailEnd/>
            </a:ln>
            <a:effectLst/>
            <a:extLst>
              <a:ext uri="{AF507438-7753-43E0-B8FC-AC1667EBCBE1}">
                <a14:hiddenEffects xmlns:a14="http://schemas.microsoft.com/office/drawing/2010/main">
                  <a:effectLst>
                    <a:outerShdw dist="50800" dir="5400000" algn="ctr" rotWithShape="0">
                      <a:schemeClr val="bg2">
                        <a:alpha val="50000"/>
                      </a:schemeClr>
                    </a:outerShdw>
                  </a:effectLst>
                </a14:hiddenEffects>
              </a:ext>
            </a:extLst>
          </p:spPr>
          <p:txBody>
            <a:bodyPr wrap="none" anchor="ctr"/>
            <a:lstStyle/>
            <a:p>
              <a:endParaRPr lang="es-MX"/>
            </a:p>
          </p:txBody>
        </p:sp>
      </p:grpSp>
      <p:grpSp>
        <p:nvGrpSpPr>
          <p:cNvPr id="52240" name="Group 16"/>
          <p:cNvGrpSpPr>
            <a:grpSpLocks/>
          </p:cNvGrpSpPr>
          <p:nvPr/>
        </p:nvGrpSpPr>
        <p:grpSpPr bwMode="auto">
          <a:xfrm>
            <a:off x="5868144" y="4113213"/>
            <a:ext cx="1854200" cy="815975"/>
            <a:chOff x="479" y="2640"/>
            <a:chExt cx="1264" cy="556"/>
          </a:xfrm>
        </p:grpSpPr>
        <p:sp>
          <p:nvSpPr>
            <p:cNvPr id="52241" name="AutoShape 17"/>
            <p:cNvSpPr>
              <a:spLocks noChangeArrowheads="1"/>
            </p:cNvSpPr>
            <p:nvPr/>
          </p:nvSpPr>
          <p:spPr bwMode="invGray">
            <a:xfrm>
              <a:off x="479" y="2640"/>
              <a:ext cx="1264" cy="556"/>
            </a:xfrm>
            <a:prstGeom prst="chevron">
              <a:avLst>
                <a:gd name="adj" fmla="val 36511"/>
              </a:avLst>
            </a:prstGeom>
            <a:gradFill rotWithShape="1">
              <a:gsLst>
                <a:gs pos="0">
                  <a:schemeClr val="folHlink">
                    <a:gamma/>
                    <a:tint val="10196"/>
                    <a:invGamma/>
                  </a:schemeClr>
                </a:gs>
                <a:gs pos="50000">
                  <a:schemeClr val="folHlink"/>
                </a:gs>
                <a:gs pos="100000">
                  <a:schemeClr val="folHlink">
                    <a:gamma/>
                    <a:tint val="10196"/>
                    <a:invGamma/>
                  </a:schemeClr>
                </a:gs>
              </a:gsLst>
              <a:lin ang="0" scaled="1"/>
            </a:gradFill>
            <a:ln w="12700" algn="ctr">
              <a:solidFill>
                <a:schemeClr val="folHlink"/>
              </a:solidFill>
              <a:miter lim="800000"/>
              <a:headEnd/>
              <a:tailEnd/>
            </a:ln>
            <a:effectLst>
              <a:outerShdw dist="50800" dir="5400000" algn="ctr" rotWithShape="0">
                <a:schemeClr val="bg2">
                  <a:alpha val="50000"/>
                </a:schemeClr>
              </a:outerShdw>
            </a:effectLst>
          </p:spPr>
          <p:txBody>
            <a:bodyPr wrap="none" anchor="ctr"/>
            <a:lstStyle/>
            <a:p>
              <a:endParaRPr lang="es-MX"/>
            </a:p>
          </p:txBody>
        </p:sp>
        <p:sp>
          <p:nvSpPr>
            <p:cNvPr id="52242" name="AutoShape 18"/>
            <p:cNvSpPr>
              <a:spLocks noChangeArrowheads="1"/>
            </p:cNvSpPr>
            <p:nvPr/>
          </p:nvSpPr>
          <p:spPr bwMode="invGray">
            <a:xfrm>
              <a:off x="501" y="2655"/>
              <a:ext cx="1229" cy="528"/>
            </a:xfrm>
            <a:prstGeom prst="chevron">
              <a:avLst>
                <a:gd name="adj" fmla="val 38600"/>
              </a:avLst>
            </a:prstGeom>
            <a:gradFill rotWithShape="1">
              <a:gsLst>
                <a:gs pos="0">
                  <a:schemeClr val="folHlink">
                    <a:gamma/>
                    <a:tint val="50980"/>
                    <a:invGamma/>
                  </a:schemeClr>
                </a:gs>
                <a:gs pos="50000">
                  <a:schemeClr val="folHlink"/>
                </a:gs>
                <a:gs pos="100000">
                  <a:schemeClr val="folHlink">
                    <a:gamma/>
                    <a:tint val="50980"/>
                    <a:invGamma/>
                  </a:schemeClr>
                </a:gs>
              </a:gsLst>
              <a:lin ang="5400000" scaled="1"/>
            </a:gradFill>
            <a:ln w="12700" algn="ctr">
              <a:solidFill>
                <a:schemeClr val="folHlink"/>
              </a:solidFill>
              <a:miter lim="800000"/>
              <a:headEnd/>
              <a:tailEnd/>
            </a:ln>
            <a:effectLst/>
            <a:extLst>
              <a:ext uri="{AF507438-7753-43E0-B8FC-AC1667EBCBE1}">
                <a14:hiddenEffects xmlns:a14="http://schemas.microsoft.com/office/drawing/2010/main">
                  <a:effectLst>
                    <a:outerShdw dist="50800" dir="5400000" algn="ctr" rotWithShape="0">
                      <a:schemeClr val="bg2">
                        <a:alpha val="50000"/>
                      </a:schemeClr>
                    </a:outerShdw>
                  </a:effectLst>
                </a14:hiddenEffects>
              </a:ext>
            </a:extLst>
          </p:spPr>
          <p:txBody>
            <a:bodyPr wrap="none" anchor="ctr"/>
            <a:lstStyle/>
            <a:p>
              <a:endParaRPr lang="es-MX"/>
            </a:p>
          </p:txBody>
        </p:sp>
      </p:grpSp>
      <p:sp>
        <p:nvSpPr>
          <p:cNvPr id="52246" name="Text Box 22"/>
          <p:cNvSpPr txBox="1">
            <a:spLocks noChangeArrowheads="1"/>
          </p:cNvSpPr>
          <p:nvPr/>
        </p:nvSpPr>
        <p:spPr bwMode="gray">
          <a:xfrm>
            <a:off x="5759057" y="5313940"/>
            <a:ext cx="2491180" cy="630942"/>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buFontTx/>
              <a:buChar char="•"/>
            </a:pPr>
            <a:r>
              <a:rPr lang="en-US" sz="1400" dirty="0" err="1" smtClean="0">
                <a:solidFill>
                  <a:srgbClr val="000000"/>
                </a:solidFill>
              </a:rPr>
              <a:t>CONSLUSIONES</a:t>
            </a:r>
            <a:endParaRPr lang="en-US" sz="1400" dirty="0" smtClean="0">
              <a:solidFill>
                <a:srgbClr val="000000"/>
              </a:solidFill>
            </a:endParaRPr>
          </a:p>
          <a:p>
            <a:pPr algn="l">
              <a:spcBef>
                <a:spcPct val="50000"/>
              </a:spcBef>
              <a:buFontTx/>
              <a:buChar char="•"/>
            </a:pPr>
            <a:r>
              <a:rPr lang="en-US" sz="1400" dirty="0" err="1" smtClean="0">
                <a:solidFill>
                  <a:srgbClr val="000000"/>
                </a:solidFill>
              </a:rPr>
              <a:t>RECOMENDACIONES</a:t>
            </a:r>
            <a:endParaRPr lang="en-US" sz="1400" dirty="0">
              <a:solidFill>
                <a:srgbClr val="000000"/>
              </a:solidFill>
            </a:endParaRPr>
          </a:p>
        </p:txBody>
      </p:sp>
      <p:sp>
        <p:nvSpPr>
          <p:cNvPr id="52247" name="Text Box 4"/>
          <p:cNvSpPr txBox="1">
            <a:spLocks noChangeArrowheads="1"/>
          </p:cNvSpPr>
          <p:nvPr/>
        </p:nvSpPr>
        <p:spPr bwMode="invGray">
          <a:xfrm>
            <a:off x="4037013" y="1917700"/>
            <a:ext cx="4267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eaLnBrk="0" hangingPunct="0"/>
            <a:r>
              <a:rPr lang="es-MX" sz="2400" dirty="0" smtClean="0"/>
              <a:t>ANÁLISIS</a:t>
            </a:r>
            <a:r>
              <a:rPr lang="en-US" sz="2400" dirty="0" smtClean="0"/>
              <a:t> DE </a:t>
            </a:r>
            <a:r>
              <a:rPr lang="en-US" sz="2400" dirty="0" err="1" smtClean="0"/>
              <a:t>VIABILIDAD</a:t>
            </a:r>
            <a:r>
              <a:rPr lang="en-US" sz="2400" dirty="0" smtClean="0"/>
              <a:t> DEL PROYECTO</a:t>
            </a:r>
            <a:endParaRPr lang="en-US" sz="2400" dirty="0"/>
          </a:p>
        </p:txBody>
      </p:sp>
      <p:sp>
        <p:nvSpPr>
          <p:cNvPr id="52249" name="Text Box 25"/>
          <p:cNvSpPr txBox="1">
            <a:spLocks noChangeArrowheads="1"/>
          </p:cNvSpPr>
          <p:nvPr/>
        </p:nvSpPr>
        <p:spPr bwMode="gray">
          <a:xfrm>
            <a:off x="4054652" y="4365104"/>
            <a:ext cx="1885500" cy="323165"/>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1500" dirty="0" err="1" smtClean="0">
                <a:effectLst>
                  <a:outerShdw blurRad="38100" dist="38100" dir="2700000" algn="tl">
                    <a:srgbClr val="000000"/>
                  </a:outerShdw>
                </a:effectLst>
              </a:rPr>
              <a:t>PRESUPUESTOS</a:t>
            </a:r>
            <a:endParaRPr lang="en-US" sz="1500" dirty="0">
              <a:effectLst>
                <a:outerShdw blurRad="38100" dist="38100" dir="2700000" algn="tl">
                  <a:srgbClr val="000000"/>
                </a:outerShdw>
              </a:effectLst>
            </a:endParaRPr>
          </a:p>
        </p:txBody>
      </p:sp>
      <p:sp>
        <p:nvSpPr>
          <p:cNvPr id="52250" name="Text Box 26"/>
          <p:cNvSpPr txBox="1">
            <a:spLocks noChangeArrowheads="1"/>
          </p:cNvSpPr>
          <p:nvPr/>
        </p:nvSpPr>
        <p:spPr bwMode="gray">
          <a:xfrm>
            <a:off x="2339752" y="4338002"/>
            <a:ext cx="1577975" cy="338554"/>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600" dirty="0" err="1" smtClean="0">
                <a:effectLst>
                  <a:outerShdw blurRad="38100" dist="38100" dir="2700000" algn="tl">
                    <a:srgbClr val="000000"/>
                  </a:outerShdw>
                </a:effectLst>
              </a:rPr>
              <a:t>ESCENARIOS</a:t>
            </a:r>
            <a:endParaRPr lang="en-US" sz="1600" dirty="0">
              <a:effectLst>
                <a:outerShdw blurRad="38100" dist="38100" dir="2700000" algn="tl">
                  <a:srgbClr val="000000"/>
                </a:outerShdw>
              </a:effectLst>
            </a:endParaRPr>
          </a:p>
        </p:txBody>
      </p:sp>
      <p:sp>
        <p:nvSpPr>
          <p:cNvPr id="52251" name="Text Box 27"/>
          <p:cNvSpPr txBox="1">
            <a:spLocks noChangeArrowheads="1"/>
          </p:cNvSpPr>
          <p:nvPr/>
        </p:nvSpPr>
        <p:spPr bwMode="gray">
          <a:xfrm>
            <a:off x="6066582" y="4322613"/>
            <a:ext cx="1577975" cy="400110"/>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000" dirty="0" err="1" smtClean="0">
                <a:effectLst>
                  <a:outerShdw blurRad="38100" dist="38100" dir="2700000" algn="tl">
                    <a:srgbClr val="000000"/>
                  </a:outerShdw>
                </a:effectLst>
              </a:rPr>
              <a:t>FLUJOS</a:t>
            </a:r>
            <a:endParaRPr lang="en-US" sz="2000" dirty="0">
              <a:effectLst>
                <a:outerShdw blurRad="38100" dist="38100" dir="2700000" algn="tl">
                  <a:srgbClr val="000000"/>
                </a:outerShdw>
              </a:effectLst>
            </a:endParaRPr>
          </a:p>
        </p:txBody>
      </p:sp>
      <p:grpSp>
        <p:nvGrpSpPr>
          <p:cNvPr id="27" name="Group 16"/>
          <p:cNvGrpSpPr>
            <a:grpSpLocks/>
          </p:cNvGrpSpPr>
          <p:nvPr/>
        </p:nvGrpSpPr>
        <p:grpSpPr bwMode="auto">
          <a:xfrm rot="5400000">
            <a:off x="7731125" y="4916488"/>
            <a:ext cx="1854200" cy="815975"/>
            <a:chOff x="479" y="2640"/>
            <a:chExt cx="1264" cy="556"/>
          </a:xfrm>
        </p:grpSpPr>
        <p:sp>
          <p:nvSpPr>
            <p:cNvPr id="28" name="AutoShape 17"/>
            <p:cNvSpPr>
              <a:spLocks noChangeArrowheads="1"/>
            </p:cNvSpPr>
            <p:nvPr/>
          </p:nvSpPr>
          <p:spPr bwMode="invGray">
            <a:xfrm>
              <a:off x="479" y="2640"/>
              <a:ext cx="1264" cy="556"/>
            </a:xfrm>
            <a:prstGeom prst="chevron">
              <a:avLst>
                <a:gd name="adj" fmla="val 36511"/>
              </a:avLst>
            </a:prstGeom>
            <a:ln w="12700" algn="ctr">
              <a:solidFill>
                <a:schemeClr val="folHlink"/>
              </a:solidFill>
              <a:miter lim="800000"/>
              <a:headEnd/>
              <a:tailEnd/>
            </a:ln>
            <a:effectLst>
              <a:outerShdw dist="50800" dir="5400000" algn="ctr" rotWithShape="0">
                <a:schemeClr val="bg2">
                  <a:alpha val="50000"/>
                </a:schemeClr>
              </a:outerShdw>
            </a:effectLst>
          </p:spPr>
          <p:style>
            <a:lnRef idx="0">
              <a:scrgbClr r="0" g="0" b="0"/>
            </a:lnRef>
            <a:fillRef idx="1002">
              <a:schemeClr val="lt2"/>
            </a:fillRef>
            <a:effectRef idx="0">
              <a:scrgbClr r="0" g="0" b="0"/>
            </a:effectRef>
            <a:fontRef idx="major"/>
          </p:style>
          <p:txBody>
            <a:bodyPr wrap="none" anchor="ctr"/>
            <a:lstStyle/>
            <a:p>
              <a:endParaRPr lang="es-MX"/>
            </a:p>
          </p:txBody>
        </p:sp>
        <p:sp>
          <p:nvSpPr>
            <p:cNvPr id="29" name="AutoShape 18"/>
            <p:cNvSpPr>
              <a:spLocks noChangeArrowheads="1"/>
            </p:cNvSpPr>
            <p:nvPr/>
          </p:nvSpPr>
          <p:spPr bwMode="invGray">
            <a:xfrm>
              <a:off x="501" y="2655"/>
              <a:ext cx="1229" cy="528"/>
            </a:xfrm>
            <a:prstGeom prst="chevron">
              <a:avLst>
                <a:gd name="adj" fmla="val 38600"/>
              </a:avLst>
            </a:prstGeom>
            <a:ln w="12700" algn="ctr">
              <a:solidFill>
                <a:schemeClr val="folHlink"/>
              </a:solidFill>
              <a:miter lim="800000"/>
              <a:headEnd/>
              <a:tailEnd/>
            </a:ln>
            <a:effectLst/>
            <a:extLst/>
          </p:spPr>
          <p:style>
            <a:lnRef idx="0">
              <a:scrgbClr r="0" g="0" b="0"/>
            </a:lnRef>
            <a:fillRef idx="1002">
              <a:schemeClr val="lt2"/>
            </a:fillRef>
            <a:effectRef idx="0">
              <a:scrgbClr r="0" g="0" b="0"/>
            </a:effectRef>
            <a:fontRef idx="major"/>
          </p:style>
          <p:txBody>
            <a:bodyPr wrap="none" anchor="ctr"/>
            <a:lstStyle/>
            <a:p>
              <a:endParaRPr lang="es-MX"/>
            </a:p>
          </p:txBody>
        </p:sp>
      </p:grpSp>
      <p:sp>
        <p:nvSpPr>
          <p:cNvPr id="30" name="Text Box 27"/>
          <p:cNvSpPr txBox="1">
            <a:spLocks noChangeArrowheads="1"/>
          </p:cNvSpPr>
          <p:nvPr/>
        </p:nvSpPr>
        <p:spPr bwMode="gray">
          <a:xfrm rot="5400000">
            <a:off x="7902277" y="5189677"/>
            <a:ext cx="1577975" cy="461665"/>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200" dirty="0" err="1" smtClean="0">
                <a:effectLst>
                  <a:outerShdw blurRad="38100" dist="38100" dir="2700000" algn="tl">
                    <a:srgbClr val="000000"/>
                  </a:outerShdw>
                </a:effectLst>
              </a:rPr>
              <a:t>ANÁLISIS</a:t>
            </a:r>
            <a:r>
              <a:rPr lang="en-US" sz="1200" dirty="0" smtClean="0">
                <a:effectLst>
                  <a:outerShdw blurRad="38100" dist="38100" dir="2700000" algn="tl">
                    <a:srgbClr val="000000"/>
                  </a:outerShdw>
                </a:effectLst>
              </a:rPr>
              <a:t> DE </a:t>
            </a:r>
            <a:r>
              <a:rPr lang="en-US" sz="1200" dirty="0" err="1" smtClean="0">
                <a:effectLst>
                  <a:outerShdw blurRad="38100" dist="38100" dir="2700000" algn="tl">
                    <a:srgbClr val="000000"/>
                  </a:outerShdw>
                </a:effectLst>
              </a:rPr>
              <a:t>SENSIBILIDADS</a:t>
            </a:r>
            <a:endParaRPr lang="en-US" sz="1200" dirty="0">
              <a:effectLst>
                <a:outerShdw blurRad="38100" dist="38100" dir="2700000" algn="tl">
                  <a:srgbClr val="000000"/>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2247"/>
                                        </p:tgtEl>
                                        <p:attrNameLst>
                                          <p:attrName>style.visibility</p:attrName>
                                        </p:attrNameLst>
                                      </p:cBhvr>
                                      <p:to>
                                        <p:strVal val="visible"/>
                                      </p:to>
                                    </p:set>
                                    <p:animEffect transition="in" filter="fade">
                                      <p:cBhvr>
                                        <p:cTn id="7" dur="1000"/>
                                        <p:tgtEl>
                                          <p:spTgt spid="52247"/>
                                        </p:tgtEl>
                                      </p:cBhvr>
                                    </p:animEffect>
                                    <p:anim calcmode="lin" valueType="num">
                                      <p:cBhvr>
                                        <p:cTn id="8" dur="1000" fill="hold"/>
                                        <p:tgtEl>
                                          <p:spTgt spid="52247"/>
                                        </p:tgtEl>
                                        <p:attrNameLst>
                                          <p:attrName>ppt_x</p:attrName>
                                        </p:attrNameLst>
                                      </p:cBhvr>
                                      <p:tavLst>
                                        <p:tav tm="0">
                                          <p:val>
                                            <p:strVal val="#ppt_x"/>
                                          </p:val>
                                        </p:tav>
                                        <p:tav tm="100000">
                                          <p:val>
                                            <p:strVal val="#ppt_x"/>
                                          </p:val>
                                        </p:tav>
                                      </p:tavLst>
                                    </p:anim>
                                    <p:anim calcmode="lin" valueType="num">
                                      <p:cBhvr>
                                        <p:cTn id="9" dur="1000" fill="hold"/>
                                        <p:tgtEl>
                                          <p:spTgt spid="5224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2230"/>
                                        </p:tgtEl>
                                        <p:attrNameLst>
                                          <p:attrName>style.visibility</p:attrName>
                                        </p:attrNameLst>
                                      </p:cBhvr>
                                      <p:to>
                                        <p:strVal val="visible"/>
                                      </p:to>
                                    </p:set>
                                    <p:animEffect transition="in" filter="wipe(down)">
                                      <p:cBhvr>
                                        <p:cTn id="14" dur="500"/>
                                        <p:tgtEl>
                                          <p:spTgt spid="52230"/>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52233"/>
                                        </p:tgtEl>
                                        <p:attrNameLst>
                                          <p:attrName>style.visibility</p:attrName>
                                        </p:attrNameLst>
                                      </p:cBhvr>
                                      <p:to>
                                        <p:strVal val="visible"/>
                                      </p:to>
                                    </p:set>
                                    <p:animEffect transition="in" filter="wipe(down)">
                                      <p:cBhvr>
                                        <p:cTn id="17" dur="500"/>
                                        <p:tgtEl>
                                          <p:spTgt spid="52233"/>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52250"/>
                                        </p:tgtEl>
                                        <p:attrNameLst>
                                          <p:attrName>style.visibility</p:attrName>
                                        </p:attrNameLst>
                                      </p:cBhvr>
                                      <p:to>
                                        <p:strVal val="visible"/>
                                      </p:to>
                                    </p:set>
                                    <p:animEffect transition="in" filter="fade">
                                      <p:cBhvr>
                                        <p:cTn id="22" dur="1000"/>
                                        <p:tgtEl>
                                          <p:spTgt spid="52250"/>
                                        </p:tgtEl>
                                      </p:cBhvr>
                                    </p:animEffect>
                                    <p:anim calcmode="lin" valueType="num">
                                      <p:cBhvr>
                                        <p:cTn id="23" dur="1000" fill="hold"/>
                                        <p:tgtEl>
                                          <p:spTgt spid="52250"/>
                                        </p:tgtEl>
                                        <p:attrNameLst>
                                          <p:attrName>ppt_x</p:attrName>
                                        </p:attrNameLst>
                                      </p:cBhvr>
                                      <p:tavLst>
                                        <p:tav tm="0">
                                          <p:val>
                                            <p:strVal val="#ppt_x"/>
                                          </p:val>
                                        </p:tav>
                                        <p:tav tm="100000">
                                          <p:val>
                                            <p:strVal val="#ppt_x"/>
                                          </p:val>
                                        </p:tav>
                                      </p:tavLst>
                                    </p:anim>
                                    <p:anim calcmode="lin" valueType="num">
                                      <p:cBhvr>
                                        <p:cTn id="24" dur="1000" fill="hold"/>
                                        <p:tgtEl>
                                          <p:spTgt spid="5225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2234"/>
                                        </p:tgtEl>
                                        <p:attrNameLst>
                                          <p:attrName>style.visibility</p:attrName>
                                        </p:attrNameLst>
                                      </p:cBhvr>
                                      <p:to>
                                        <p:strVal val="visible"/>
                                      </p:to>
                                    </p:set>
                                    <p:animEffect transition="in" filter="fade">
                                      <p:cBhvr>
                                        <p:cTn id="27" dur="1000"/>
                                        <p:tgtEl>
                                          <p:spTgt spid="52234"/>
                                        </p:tgtEl>
                                      </p:cBhvr>
                                    </p:animEffect>
                                    <p:anim calcmode="lin" valueType="num">
                                      <p:cBhvr>
                                        <p:cTn id="28" dur="1000" fill="hold"/>
                                        <p:tgtEl>
                                          <p:spTgt spid="52234"/>
                                        </p:tgtEl>
                                        <p:attrNameLst>
                                          <p:attrName>ppt_x</p:attrName>
                                        </p:attrNameLst>
                                      </p:cBhvr>
                                      <p:tavLst>
                                        <p:tav tm="0">
                                          <p:val>
                                            <p:strVal val="#ppt_x"/>
                                          </p:val>
                                        </p:tav>
                                        <p:tav tm="100000">
                                          <p:val>
                                            <p:strVal val="#ppt_x"/>
                                          </p:val>
                                        </p:tav>
                                      </p:tavLst>
                                    </p:anim>
                                    <p:anim calcmode="lin" valueType="num">
                                      <p:cBhvr>
                                        <p:cTn id="29" dur="1000" fill="hold"/>
                                        <p:tgtEl>
                                          <p:spTgt spid="5223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52237"/>
                                        </p:tgtEl>
                                        <p:attrNameLst>
                                          <p:attrName>style.visibility</p:attrName>
                                        </p:attrNameLst>
                                      </p:cBhvr>
                                      <p:to>
                                        <p:strVal val="visible"/>
                                      </p:to>
                                    </p:set>
                                    <p:animEffect transition="in" filter="barn(inVertical)">
                                      <p:cBhvr>
                                        <p:cTn id="34" dur="500"/>
                                        <p:tgtEl>
                                          <p:spTgt spid="52237"/>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52249"/>
                                        </p:tgtEl>
                                        <p:attrNameLst>
                                          <p:attrName>style.visibility</p:attrName>
                                        </p:attrNameLst>
                                      </p:cBhvr>
                                      <p:to>
                                        <p:strVal val="visible"/>
                                      </p:to>
                                    </p:set>
                                    <p:animEffect transition="in" filter="barn(inVertical)">
                                      <p:cBhvr>
                                        <p:cTn id="37" dur="500"/>
                                        <p:tgtEl>
                                          <p:spTgt spid="52249"/>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2240"/>
                                        </p:tgtEl>
                                        <p:attrNameLst>
                                          <p:attrName>style.visibility</p:attrName>
                                        </p:attrNameLst>
                                      </p:cBhvr>
                                      <p:to>
                                        <p:strVal val="visible"/>
                                      </p:to>
                                    </p:set>
                                    <p:animEffect transition="in" filter="fade">
                                      <p:cBhvr>
                                        <p:cTn id="42" dur="1000"/>
                                        <p:tgtEl>
                                          <p:spTgt spid="52240"/>
                                        </p:tgtEl>
                                      </p:cBhvr>
                                    </p:animEffect>
                                    <p:anim calcmode="lin" valueType="num">
                                      <p:cBhvr>
                                        <p:cTn id="43" dur="1000" fill="hold"/>
                                        <p:tgtEl>
                                          <p:spTgt spid="52240"/>
                                        </p:tgtEl>
                                        <p:attrNameLst>
                                          <p:attrName>ppt_x</p:attrName>
                                        </p:attrNameLst>
                                      </p:cBhvr>
                                      <p:tavLst>
                                        <p:tav tm="0">
                                          <p:val>
                                            <p:strVal val="#ppt_x"/>
                                          </p:val>
                                        </p:tav>
                                        <p:tav tm="100000">
                                          <p:val>
                                            <p:strVal val="#ppt_x"/>
                                          </p:val>
                                        </p:tav>
                                      </p:tavLst>
                                    </p:anim>
                                    <p:anim calcmode="lin" valueType="num">
                                      <p:cBhvr>
                                        <p:cTn id="44" dur="1000" fill="hold"/>
                                        <p:tgtEl>
                                          <p:spTgt spid="52240"/>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52251"/>
                                        </p:tgtEl>
                                        <p:attrNameLst>
                                          <p:attrName>style.visibility</p:attrName>
                                        </p:attrNameLst>
                                      </p:cBhvr>
                                      <p:to>
                                        <p:strVal val="visible"/>
                                      </p:to>
                                    </p:set>
                                    <p:animEffect transition="in" filter="fade">
                                      <p:cBhvr>
                                        <p:cTn id="47" dur="1000"/>
                                        <p:tgtEl>
                                          <p:spTgt spid="52251"/>
                                        </p:tgtEl>
                                      </p:cBhvr>
                                    </p:animEffect>
                                    <p:anim calcmode="lin" valueType="num">
                                      <p:cBhvr>
                                        <p:cTn id="48" dur="1000" fill="hold"/>
                                        <p:tgtEl>
                                          <p:spTgt spid="52251"/>
                                        </p:tgtEl>
                                        <p:attrNameLst>
                                          <p:attrName>ppt_x</p:attrName>
                                        </p:attrNameLst>
                                      </p:cBhvr>
                                      <p:tavLst>
                                        <p:tav tm="0">
                                          <p:val>
                                            <p:strVal val="#ppt_x"/>
                                          </p:val>
                                        </p:tav>
                                        <p:tav tm="100000">
                                          <p:val>
                                            <p:strVal val="#ppt_x"/>
                                          </p:val>
                                        </p:tav>
                                      </p:tavLst>
                                    </p:anim>
                                    <p:anim calcmode="lin" valueType="num">
                                      <p:cBhvr>
                                        <p:cTn id="49" dur="1000" fill="hold"/>
                                        <p:tgtEl>
                                          <p:spTgt spid="52251"/>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52246"/>
                                        </p:tgtEl>
                                        <p:attrNameLst>
                                          <p:attrName>style.visibility</p:attrName>
                                        </p:attrNameLst>
                                      </p:cBhvr>
                                      <p:to>
                                        <p:strVal val="visible"/>
                                      </p:to>
                                    </p:set>
                                    <p:animEffect transition="in" filter="barn(inVertical)">
                                      <p:cBhvr>
                                        <p:cTn id="54" dur="500"/>
                                        <p:tgtEl>
                                          <p:spTgt spid="52246"/>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fade">
                                      <p:cBhvr>
                                        <p:cTn id="59" dur="1000"/>
                                        <p:tgtEl>
                                          <p:spTgt spid="27"/>
                                        </p:tgtEl>
                                      </p:cBhvr>
                                    </p:animEffect>
                                    <p:anim calcmode="lin" valueType="num">
                                      <p:cBhvr>
                                        <p:cTn id="60" dur="1000" fill="hold"/>
                                        <p:tgtEl>
                                          <p:spTgt spid="27"/>
                                        </p:tgtEl>
                                        <p:attrNameLst>
                                          <p:attrName>ppt_x</p:attrName>
                                        </p:attrNameLst>
                                      </p:cBhvr>
                                      <p:tavLst>
                                        <p:tav tm="0">
                                          <p:val>
                                            <p:strVal val="#ppt_x"/>
                                          </p:val>
                                        </p:tav>
                                        <p:tav tm="100000">
                                          <p:val>
                                            <p:strVal val="#ppt_x"/>
                                          </p:val>
                                        </p:tav>
                                      </p:tavLst>
                                    </p:anim>
                                    <p:anim calcmode="lin" valueType="num">
                                      <p:cBhvr>
                                        <p:cTn id="61" dur="1000" fill="hold"/>
                                        <p:tgtEl>
                                          <p:spTgt spid="27"/>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fade">
                                      <p:cBhvr>
                                        <p:cTn id="64" dur="1000"/>
                                        <p:tgtEl>
                                          <p:spTgt spid="30"/>
                                        </p:tgtEl>
                                      </p:cBhvr>
                                    </p:animEffect>
                                    <p:anim calcmode="lin" valueType="num">
                                      <p:cBhvr>
                                        <p:cTn id="65" dur="1000" fill="hold"/>
                                        <p:tgtEl>
                                          <p:spTgt spid="30"/>
                                        </p:tgtEl>
                                        <p:attrNameLst>
                                          <p:attrName>ppt_x</p:attrName>
                                        </p:attrNameLst>
                                      </p:cBhvr>
                                      <p:tavLst>
                                        <p:tav tm="0">
                                          <p:val>
                                            <p:strVal val="#ppt_x"/>
                                          </p:val>
                                        </p:tav>
                                        <p:tav tm="100000">
                                          <p:val>
                                            <p:strVal val="#ppt_x"/>
                                          </p:val>
                                        </p:tav>
                                      </p:tavLst>
                                    </p:anim>
                                    <p:anim calcmode="lin" valueType="num">
                                      <p:cBhvr>
                                        <p:cTn id="6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3" grpId="0"/>
      <p:bldP spid="52246" grpId="0"/>
      <p:bldP spid="52247" grpId="0"/>
      <p:bldP spid="52249" grpId="0"/>
      <p:bldP spid="52250" grpId="0"/>
      <p:bldP spid="52251" grpId="0"/>
      <p:bldP spid="3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COSTOS &amp; INVERSIONES</a:t>
            </a:r>
            <a:endParaRPr lang="es-MX" dirty="0"/>
          </a:p>
        </p:txBody>
      </p:sp>
      <p:graphicFrame>
        <p:nvGraphicFramePr>
          <p:cNvPr id="3" name="2 Tabla"/>
          <p:cNvGraphicFramePr>
            <a:graphicFrameLocks noGrp="1"/>
          </p:cNvGraphicFramePr>
          <p:nvPr>
            <p:extLst>
              <p:ext uri="{D42A27DB-BD31-4B8C-83A1-F6EECF244321}">
                <p14:modId xmlns:p14="http://schemas.microsoft.com/office/powerpoint/2010/main" val="3900564248"/>
              </p:ext>
            </p:extLst>
          </p:nvPr>
        </p:nvGraphicFramePr>
        <p:xfrm>
          <a:off x="251520" y="3717032"/>
          <a:ext cx="8352928" cy="2520280"/>
        </p:xfrm>
        <a:graphic>
          <a:graphicData uri="http://schemas.openxmlformats.org/drawingml/2006/table">
            <a:tbl>
              <a:tblPr firstRow="1" firstCol="1" bandRow="1">
                <a:tableStyleId>{5C22544A-7EE6-4342-B048-85BDC9FD1C3A}</a:tableStyleId>
              </a:tblPr>
              <a:tblGrid>
                <a:gridCol w="1882831"/>
                <a:gridCol w="1333671"/>
                <a:gridCol w="1490576"/>
                <a:gridCol w="1725929"/>
                <a:gridCol w="1919921"/>
              </a:tblGrid>
              <a:tr h="634198">
                <a:tc>
                  <a:txBody>
                    <a:bodyPr/>
                    <a:lstStyle/>
                    <a:p>
                      <a:pPr algn="ctr">
                        <a:lnSpc>
                          <a:spcPct val="115000"/>
                        </a:lnSpc>
                        <a:spcAft>
                          <a:spcPts val="0"/>
                        </a:spcAft>
                      </a:pPr>
                      <a:r>
                        <a:rPr lang="es-MX" sz="1200" dirty="0">
                          <a:effectLst/>
                        </a:rPr>
                        <a:t>DEUDA</a:t>
                      </a:r>
                      <a:endParaRPr lang="es-MX" sz="1200" dirty="0">
                        <a:effectLst/>
                        <a:latin typeface="Times New Roman"/>
                        <a:ea typeface="Times New Roman"/>
                      </a:endParaRPr>
                    </a:p>
                  </a:txBody>
                  <a:tcPr marL="68580" marR="68580" marT="0" marB="0" anchor="ctr"/>
                </a:tc>
                <a:tc>
                  <a:txBody>
                    <a:bodyPr/>
                    <a:lstStyle/>
                    <a:p>
                      <a:pPr algn="ctr">
                        <a:lnSpc>
                          <a:spcPct val="115000"/>
                        </a:lnSpc>
                        <a:spcAft>
                          <a:spcPts val="0"/>
                        </a:spcAft>
                      </a:pPr>
                      <a:r>
                        <a:rPr lang="es-MX" sz="1200">
                          <a:effectLst/>
                        </a:rPr>
                        <a:t>CUOTA FIJA</a:t>
                      </a:r>
                      <a:endParaRPr lang="es-MX" sz="1200">
                        <a:effectLst/>
                        <a:latin typeface="Times New Roman"/>
                        <a:ea typeface="Times New Roman"/>
                      </a:endParaRPr>
                    </a:p>
                  </a:txBody>
                  <a:tcPr marL="68580" marR="68580" marT="0" marB="0" anchor="ctr"/>
                </a:tc>
                <a:tc>
                  <a:txBody>
                    <a:bodyPr/>
                    <a:lstStyle/>
                    <a:p>
                      <a:pPr algn="ctr">
                        <a:lnSpc>
                          <a:spcPct val="115000"/>
                        </a:lnSpc>
                        <a:spcAft>
                          <a:spcPts val="0"/>
                        </a:spcAft>
                      </a:pPr>
                      <a:r>
                        <a:rPr lang="es-MX" sz="1200">
                          <a:effectLst/>
                        </a:rPr>
                        <a:t>CUOTA CAPITAL</a:t>
                      </a:r>
                      <a:endParaRPr lang="es-MX" sz="1200">
                        <a:effectLst/>
                        <a:latin typeface="Times New Roman"/>
                        <a:ea typeface="Times New Roman"/>
                      </a:endParaRPr>
                    </a:p>
                  </a:txBody>
                  <a:tcPr marL="68580" marR="68580" marT="0" marB="0" anchor="ctr"/>
                </a:tc>
                <a:tc>
                  <a:txBody>
                    <a:bodyPr/>
                    <a:lstStyle/>
                    <a:p>
                      <a:pPr algn="ctr">
                        <a:lnSpc>
                          <a:spcPct val="115000"/>
                        </a:lnSpc>
                        <a:spcAft>
                          <a:spcPts val="0"/>
                        </a:spcAft>
                      </a:pPr>
                      <a:r>
                        <a:rPr lang="es-MX" sz="1200" dirty="0">
                          <a:effectLst/>
                        </a:rPr>
                        <a:t>INTERÉS</a:t>
                      </a:r>
                      <a:endParaRPr lang="es-MX" sz="1200" dirty="0">
                        <a:effectLst/>
                        <a:latin typeface="Times New Roman"/>
                        <a:ea typeface="Times New Roman"/>
                      </a:endParaRPr>
                    </a:p>
                  </a:txBody>
                  <a:tcPr marL="68580" marR="68580" marT="0" marB="0" anchor="ctr"/>
                </a:tc>
                <a:tc>
                  <a:txBody>
                    <a:bodyPr/>
                    <a:lstStyle/>
                    <a:p>
                      <a:pPr algn="ctr">
                        <a:lnSpc>
                          <a:spcPct val="115000"/>
                        </a:lnSpc>
                        <a:spcAft>
                          <a:spcPts val="0"/>
                        </a:spcAft>
                      </a:pPr>
                      <a:r>
                        <a:rPr lang="es-MX" sz="1200">
                          <a:effectLst/>
                        </a:rPr>
                        <a:t>AMORTIZACIÓN</a:t>
                      </a:r>
                      <a:endParaRPr lang="es-MX" sz="1200">
                        <a:effectLst/>
                        <a:latin typeface="Times New Roman"/>
                        <a:ea typeface="Times New Roman"/>
                      </a:endParaRPr>
                    </a:p>
                  </a:txBody>
                  <a:tcPr marL="68580" marR="68580" marT="0" marB="0" anchor="ctr"/>
                </a:tc>
              </a:tr>
              <a:tr h="314347">
                <a:tc>
                  <a:txBody>
                    <a:bodyPr/>
                    <a:lstStyle/>
                    <a:p>
                      <a:pPr algn="ctr">
                        <a:lnSpc>
                          <a:spcPct val="115000"/>
                        </a:lnSpc>
                        <a:spcAft>
                          <a:spcPts val="0"/>
                        </a:spcAft>
                      </a:pPr>
                      <a:r>
                        <a:rPr lang="es-MX" sz="1400" dirty="0">
                          <a:effectLst/>
                        </a:rPr>
                        <a:t>$176,000.00</a:t>
                      </a:r>
                      <a:endParaRPr lang="es-MX" sz="1400" dirty="0">
                        <a:effectLst/>
                        <a:latin typeface="Times New Roman"/>
                        <a:ea typeface="Times New Roman"/>
                      </a:endParaRPr>
                    </a:p>
                  </a:txBody>
                  <a:tcPr marL="68580" marR="68580" marT="0" marB="0" anchor="ctr"/>
                </a:tc>
                <a:tc>
                  <a:txBody>
                    <a:bodyPr/>
                    <a:lstStyle/>
                    <a:p>
                      <a:pPr algn="ctr">
                        <a:lnSpc>
                          <a:spcPct val="115000"/>
                        </a:lnSpc>
                        <a:spcAft>
                          <a:spcPts val="0"/>
                        </a:spcAft>
                      </a:pPr>
                      <a:r>
                        <a:rPr lang="es-MX" sz="1400">
                          <a:effectLst/>
                        </a:rPr>
                        <a:t>$45,248.27</a:t>
                      </a:r>
                      <a:endParaRPr lang="es-MX" sz="1400">
                        <a:effectLst/>
                        <a:latin typeface="Times New Roman"/>
                        <a:ea typeface="Times New Roman"/>
                      </a:endParaRPr>
                    </a:p>
                  </a:txBody>
                  <a:tcPr marL="68580" marR="68580" marT="0" marB="0" anchor="ctr"/>
                </a:tc>
                <a:tc>
                  <a:txBody>
                    <a:bodyPr/>
                    <a:lstStyle/>
                    <a:p>
                      <a:pPr algn="ctr">
                        <a:lnSpc>
                          <a:spcPct val="115000"/>
                        </a:lnSpc>
                        <a:spcAft>
                          <a:spcPts val="0"/>
                        </a:spcAft>
                      </a:pPr>
                      <a:r>
                        <a:rPr lang="es-MX" sz="1400">
                          <a:effectLst/>
                        </a:rPr>
                        <a:t>$29,408.27</a:t>
                      </a:r>
                      <a:endParaRPr lang="es-MX" sz="1400">
                        <a:effectLst/>
                        <a:latin typeface="Times New Roman"/>
                        <a:ea typeface="Times New Roman"/>
                      </a:endParaRPr>
                    </a:p>
                  </a:txBody>
                  <a:tcPr marL="68580" marR="68580" marT="0" marB="0" anchor="ctr"/>
                </a:tc>
                <a:tc>
                  <a:txBody>
                    <a:bodyPr/>
                    <a:lstStyle/>
                    <a:p>
                      <a:pPr algn="ctr">
                        <a:lnSpc>
                          <a:spcPct val="115000"/>
                        </a:lnSpc>
                        <a:spcAft>
                          <a:spcPts val="0"/>
                        </a:spcAft>
                      </a:pPr>
                      <a:r>
                        <a:rPr lang="es-MX" sz="1400">
                          <a:effectLst/>
                        </a:rPr>
                        <a:t>-$15,840.00</a:t>
                      </a:r>
                      <a:endParaRPr lang="es-MX" sz="1400">
                        <a:effectLst/>
                        <a:latin typeface="Times New Roman"/>
                        <a:ea typeface="Times New Roman"/>
                      </a:endParaRPr>
                    </a:p>
                  </a:txBody>
                  <a:tcPr marL="68580" marR="68580" marT="0" marB="0" anchor="ctr"/>
                </a:tc>
                <a:tc>
                  <a:txBody>
                    <a:bodyPr/>
                    <a:lstStyle/>
                    <a:p>
                      <a:pPr algn="ctr">
                        <a:lnSpc>
                          <a:spcPct val="115000"/>
                        </a:lnSpc>
                        <a:spcAft>
                          <a:spcPts val="0"/>
                        </a:spcAft>
                      </a:pPr>
                      <a:r>
                        <a:rPr lang="es-MX" sz="1400" dirty="0">
                          <a:effectLst/>
                        </a:rPr>
                        <a:t>-$29,408.27</a:t>
                      </a:r>
                      <a:endParaRPr lang="es-MX" sz="1400" dirty="0">
                        <a:effectLst/>
                        <a:latin typeface="Times New Roman"/>
                        <a:ea typeface="Times New Roman"/>
                      </a:endParaRPr>
                    </a:p>
                  </a:txBody>
                  <a:tcPr marL="68580" marR="68580" marT="0" marB="0" anchor="ctr"/>
                </a:tc>
              </a:tr>
              <a:tr h="314347">
                <a:tc>
                  <a:txBody>
                    <a:bodyPr/>
                    <a:lstStyle/>
                    <a:p>
                      <a:pPr algn="ctr">
                        <a:lnSpc>
                          <a:spcPct val="115000"/>
                        </a:lnSpc>
                        <a:spcAft>
                          <a:spcPts val="0"/>
                        </a:spcAft>
                      </a:pPr>
                      <a:r>
                        <a:rPr lang="es-MX" sz="1400" dirty="0">
                          <a:effectLst/>
                        </a:rPr>
                        <a:t>$146,591.73</a:t>
                      </a:r>
                      <a:endParaRPr lang="es-MX" sz="1400" dirty="0">
                        <a:effectLst/>
                        <a:latin typeface="Times New Roman"/>
                        <a:ea typeface="Times New Roman"/>
                      </a:endParaRPr>
                    </a:p>
                  </a:txBody>
                  <a:tcPr marL="68580" marR="68580" marT="0" marB="0" anchor="ctr"/>
                </a:tc>
                <a:tc>
                  <a:txBody>
                    <a:bodyPr/>
                    <a:lstStyle/>
                    <a:p>
                      <a:pPr algn="ctr">
                        <a:lnSpc>
                          <a:spcPct val="115000"/>
                        </a:lnSpc>
                        <a:spcAft>
                          <a:spcPts val="0"/>
                        </a:spcAft>
                      </a:pPr>
                      <a:r>
                        <a:rPr lang="es-MX" sz="1400" dirty="0">
                          <a:effectLst/>
                        </a:rPr>
                        <a:t>$45,248.27</a:t>
                      </a:r>
                      <a:endParaRPr lang="es-MX" sz="1400" dirty="0">
                        <a:effectLst/>
                        <a:latin typeface="Times New Roman"/>
                        <a:ea typeface="Times New Roman"/>
                      </a:endParaRPr>
                    </a:p>
                  </a:txBody>
                  <a:tcPr marL="68580" marR="68580" marT="0" marB="0" anchor="ctr"/>
                </a:tc>
                <a:tc>
                  <a:txBody>
                    <a:bodyPr/>
                    <a:lstStyle/>
                    <a:p>
                      <a:pPr algn="ctr">
                        <a:lnSpc>
                          <a:spcPct val="115000"/>
                        </a:lnSpc>
                        <a:spcAft>
                          <a:spcPts val="0"/>
                        </a:spcAft>
                      </a:pPr>
                      <a:r>
                        <a:rPr lang="es-MX" sz="1400">
                          <a:effectLst/>
                        </a:rPr>
                        <a:t>$32,055.02</a:t>
                      </a:r>
                      <a:endParaRPr lang="es-MX" sz="1400">
                        <a:effectLst/>
                        <a:latin typeface="Times New Roman"/>
                        <a:ea typeface="Times New Roman"/>
                      </a:endParaRPr>
                    </a:p>
                  </a:txBody>
                  <a:tcPr marL="68580" marR="68580" marT="0" marB="0" anchor="ctr"/>
                </a:tc>
                <a:tc>
                  <a:txBody>
                    <a:bodyPr/>
                    <a:lstStyle/>
                    <a:p>
                      <a:pPr algn="ctr">
                        <a:lnSpc>
                          <a:spcPct val="115000"/>
                        </a:lnSpc>
                        <a:spcAft>
                          <a:spcPts val="0"/>
                        </a:spcAft>
                      </a:pPr>
                      <a:r>
                        <a:rPr lang="es-MX" sz="1400">
                          <a:effectLst/>
                        </a:rPr>
                        <a:t>-$13,193.26</a:t>
                      </a:r>
                      <a:endParaRPr lang="es-MX" sz="1400">
                        <a:effectLst/>
                        <a:latin typeface="Times New Roman"/>
                        <a:ea typeface="Times New Roman"/>
                      </a:endParaRPr>
                    </a:p>
                  </a:txBody>
                  <a:tcPr marL="68580" marR="68580" marT="0" marB="0" anchor="ctr"/>
                </a:tc>
                <a:tc>
                  <a:txBody>
                    <a:bodyPr/>
                    <a:lstStyle/>
                    <a:p>
                      <a:pPr algn="ctr">
                        <a:lnSpc>
                          <a:spcPct val="115000"/>
                        </a:lnSpc>
                        <a:spcAft>
                          <a:spcPts val="0"/>
                        </a:spcAft>
                      </a:pPr>
                      <a:r>
                        <a:rPr lang="es-MX" sz="1400">
                          <a:effectLst/>
                        </a:rPr>
                        <a:t>-$32,055.02</a:t>
                      </a:r>
                      <a:endParaRPr lang="es-MX" sz="1400">
                        <a:effectLst/>
                        <a:latin typeface="Times New Roman"/>
                        <a:ea typeface="Times New Roman"/>
                      </a:endParaRPr>
                    </a:p>
                  </a:txBody>
                  <a:tcPr marL="68580" marR="68580" marT="0" marB="0" anchor="ctr"/>
                </a:tc>
              </a:tr>
              <a:tr h="314347">
                <a:tc>
                  <a:txBody>
                    <a:bodyPr/>
                    <a:lstStyle/>
                    <a:p>
                      <a:pPr algn="ctr">
                        <a:lnSpc>
                          <a:spcPct val="115000"/>
                        </a:lnSpc>
                        <a:spcAft>
                          <a:spcPts val="0"/>
                        </a:spcAft>
                      </a:pPr>
                      <a:r>
                        <a:rPr lang="es-MX" sz="1400">
                          <a:effectLst/>
                        </a:rPr>
                        <a:t>$114,536.71</a:t>
                      </a:r>
                      <a:endParaRPr lang="es-MX" sz="1400">
                        <a:effectLst/>
                        <a:latin typeface="Times New Roman"/>
                        <a:ea typeface="Times New Roman"/>
                      </a:endParaRPr>
                    </a:p>
                  </a:txBody>
                  <a:tcPr marL="68580" marR="68580" marT="0" marB="0" anchor="ctr"/>
                </a:tc>
                <a:tc>
                  <a:txBody>
                    <a:bodyPr/>
                    <a:lstStyle/>
                    <a:p>
                      <a:pPr algn="ctr">
                        <a:lnSpc>
                          <a:spcPct val="115000"/>
                        </a:lnSpc>
                        <a:spcAft>
                          <a:spcPts val="0"/>
                        </a:spcAft>
                      </a:pPr>
                      <a:r>
                        <a:rPr lang="es-MX" sz="1400" dirty="0">
                          <a:effectLst/>
                        </a:rPr>
                        <a:t>$45,248.27</a:t>
                      </a:r>
                      <a:endParaRPr lang="es-MX" sz="1400" dirty="0">
                        <a:effectLst/>
                        <a:latin typeface="Times New Roman"/>
                        <a:ea typeface="Times New Roman"/>
                      </a:endParaRPr>
                    </a:p>
                  </a:txBody>
                  <a:tcPr marL="68580" marR="68580" marT="0" marB="0" anchor="ctr"/>
                </a:tc>
                <a:tc>
                  <a:txBody>
                    <a:bodyPr/>
                    <a:lstStyle/>
                    <a:p>
                      <a:pPr algn="ctr">
                        <a:lnSpc>
                          <a:spcPct val="115000"/>
                        </a:lnSpc>
                        <a:spcAft>
                          <a:spcPts val="0"/>
                        </a:spcAft>
                      </a:pPr>
                      <a:r>
                        <a:rPr lang="es-MX" sz="1400" dirty="0">
                          <a:effectLst/>
                        </a:rPr>
                        <a:t>$34,939.97</a:t>
                      </a:r>
                      <a:endParaRPr lang="es-MX" sz="1400" dirty="0">
                        <a:effectLst/>
                        <a:latin typeface="Times New Roman"/>
                        <a:ea typeface="Times New Roman"/>
                      </a:endParaRPr>
                    </a:p>
                  </a:txBody>
                  <a:tcPr marL="68580" marR="68580" marT="0" marB="0" anchor="ctr"/>
                </a:tc>
                <a:tc>
                  <a:txBody>
                    <a:bodyPr/>
                    <a:lstStyle/>
                    <a:p>
                      <a:pPr algn="ctr">
                        <a:lnSpc>
                          <a:spcPct val="115000"/>
                        </a:lnSpc>
                        <a:spcAft>
                          <a:spcPts val="0"/>
                        </a:spcAft>
                      </a:pPr>
                      <a:r>
                        <a:rPr lang="es-MX" sz="1400">
                          <a:effectLst/>
                        </a:rPr>
                        <a:t>-$10,308.30</a:t>
                      </a:r>
                      <a:endParaRPr lang="es-MX" sz="1400">
                        <a:effectLst/>
                        <a:latin typeface="Times New Roman"/>
                        <a:ea typeface="Times New Roman"/>
                      </a:endParaRPr>
                    </a:p>
                  </a:txBody>
                  <a:tcPr marL="68580" marR="68580" marT="0" marB="0" anchor="ctr"/>
                </a:tc>
                <a:tc>
                  <a:txBody>
                    <a:bodyPr/>
                    <a:lstStyle/>
                    <a:p>
                      <a:pPr algn="ctr">
                        <a:lnSpc>
                          <a:spcPct val="115000"/>
                        </a:lnSpc>
                        <a:spcAft>
                          <a:spcPts val="0"/>
                        </a:spcAft>
                      </a:pPr>
                      <a:r>
                        <a:rPr lang="es-MX" sz="1400" dirty="0">
                          <a:effectLst/>
                        </a:rPr>
                        <a:t>-$34,939.97</a:t>
                      </a:r>
                      <a:endParaRPr lang="es-MX" sz="1400" dirty="0">
                        <a:effectLst/>
                        <a:latin typeface="Times New Roman"/>
                        <a:ea typeface="Times New Roman"/>
                      </a:endParaRPr>
                    </a:p>
                  </a:txBody>
                  <a:tcPr marL="68580" marR="68580" marT="0" marB="0" anchor="ctr"/>
                </a:tc>
              </a:tr>
              <a:tr h="314347">
                <a:tc>
                  <a:txBody>
                    <a:bodyPr/>
                    <a:lstStyle/>
                    <a:p>
                      <a:pPr algn="ctr">
                        <a:lnSpc>
                          <a:spcPct val="115000"/>
                        </a:lnSpc>
                        <a:spcAft>
                          <a:spcPts val="0"/>
                        </a:spcAft>
                      </a:pPr>
                      <a:r>
                        <a:rPr lang="es-MX" sz="1400">
                          <a:effectLst/>
                        </a:rPr>
                        <a:t>$79,596.74</a:t>
                      </a:r>
                      <a:endParaRPr lang="es-MX" sz="1400">
                        <a:effectLst/>
                        <a:latin typeface="Times New Roman"/>
                        <a:ea typeface="Times New Roman"/>
                      </a:endParaRPr>
                    </a:p>
                  </a:txBody>
                  <a:tcPr marL="68580" marR="68580" marT="0" marB="0" anchor="ctr"/>
                </a:tc>
                <a:tc>
                  <a:txBody>
                    <a:bodyPr/>
                    <a:lstStyle/>
                    <a:p>
                      <a:pPr algn="ctr">
                        <a:lnSpc>
                          <a:spcPct val="115000"/>
                        </a:lnSpc>
                        <a:spcAft>
                          <a:spcPts val="0"/>
                        </a:spcAft>
                      </a:pPr>
                      <a:r>
                        <a:rPr lang="es-MX" sz="1400">
                          <a:effectLst/>
                        </a:rPr>
                        <a:t>$45,248.27</a:t>
                      </a:r>
                      <a:endParaRPr lang="es-MX" sz="1400">
                        <a:effectLst/>
                        <a:latin typeface="Times New Roman"/>
                        <a:ea typeface="Times New Roman"/>
                      </a:endParaRPr>
                    </a:p>
                  </a:txBody>
                  <a:tcPr marL="68580" marR="68580" marT="0" marB="0" anchor="ctr"/>
                </a:tc>
                <a:tc>
                  <a:txBody>
                    <a:bodyPr/>
                    <a:lstStyle/>
                    <a:p>
                      <a:pPr algn="ctr">
                        <a:lnSpc>
                          <a:spcPct val="115000"/>
                        </a:lnSpc>
                        <a:spcAft>
                          <a:spcPts val="0"/>
                        </a:spcAft>
                      </a:pPr>
                      <a:r>
                        <a:rPr lang="es-MX" sz="1400" dirty="0">
                          <a:effectLst/>
                        </a:rPr>
                        <a:t>$38,084.57</a:t>
                      </a:r>
                      <a:endParaRPr lang="es-MX" sz="1400" dirty="0">
                        <a:effectLst/>
                        <a:latin typeface="Times New Roman"/>
                        <a:ea typeface="Times New Roman"/>
                      </a:endParaRPr>
                    </a:p>
                  </a:txBody>
                  <a:tcPr marL="68580" marR="68580" marT="0" marB="0" anchor="ctr"/>
                </a:tc>
                <a:tc>
                  <a:txBody>
                    <a:bodyPr/>
                    <a:lstStyle/>
                    <a:p>
                      <a:pPr algn="ctr">
                        <a:lnSpc>
                          <a:spcPct val="115000"/>
                        </a:lnSpc>
                        <a:spcAft>
                          <a:spcPts val="0"/>
                        </a:spcAft>
                      </a:pPr>
                      <a:r>
                        <a:rPr lang="es-MX" sz="1400" dirty="0">
                          <a:effectLst/>
                        </a:rPr>
                        <a:t>-$7,163.71</a:t>
                      </a:r>
                      <a:endParaRPr lang="es-MX" sz="1400" dirty="0">
                        <a:effectLst/>
                        <a:latin typeface="Times New Roman"/>
                        <a:ea typeface="Times New Roman"/>
                      </a:endParaRPr>
                    </a:p>
                  </a:txBody>
                  <a:tcPr marL="68580" marR="68580" marT="0" marB="0" anchor="ctr"/>
                </a:tc>
                <a:tc>
                  <a:txBody>
                    <a:bodyPr/>
                    <a:lstStyle/>
                    <a:p>
                      <a:pPr algn="ctr">
                        <a:lnSpc>
                          <a:spcPct val="115000"/>
                        </a:lnSpc>
                        <a:spcAft>
                          <a:spcPts val="0"/>
                        </a:spcAft>
                      </a:pPr>
                      <a:r>
                        <a:rPr lang="es-MX" sz="1400">
                          <a:effectLst/>
                        </a:rPr>
                        <a:t>-$38,084.57</a:t>
                      </a:r>
                      <a:endParaRPr lang="es-MX" sz="1400">
                        <a:effectLst/>
                        <a:latin typeface="Times New Roman"/>
                        <a:ea typeface="Times New Roman"/>
                      </a:endParaRPr>
                    </a:p>
                  </a:txBody>
                  <a:tcPr marL="68580" marR="68580" marT="0" marB="0" anchor="ctr"/>
                </a:tc>
              </a:tr>
              <a:tr h="314347">
                <a:tc>
                  <a:txBody>
                    <a:bodyPr/>
                    <a:lstStyle/>
                    <a:p>
                      <a:pPr algn="ctr">
                        <a:lnSpc>
                          <a:spcPct val="115000"/>
                        </a:lnSpc>
                        <a:spcAft>
                          <a:spcPts val="0"/>
                        </a:spcAft>
                      </a:pPr>
                      <a:r>
                        <a:rPr lang="es-MX" sz="1400">
                          <a:effectLst/>
                        </a:rPr>
                        <a:t>$41,512.18</a:t>
                      </a:r>
                      <a:endParaRPr lang="es-MX" sz="1400">
                        <a:effectLst/>
                        <a:latin typeface="Times New Roman"/>
                        <a:ea typeface="Times New Roman"/>
                      </a:endParaRPr>
                    </a:p>
                  </a:txBody>
                  <a:tcPr marL="68580" marR="68580" marT="0" marB="0" anchor="ctr"/>
                </a:tc>
                <a:tc>
                  <a:txBody>
                    <a:bodyPr/>
                    <a:lstStyle/>
                    <a:p>
                      <a:pPr algn="ctr">
                        <a:lnSpc>
                          <a:spcPct val="115000"/>
                        </a:lnSpc>
                        <a:spcAft>
                          <a:spcPts val="0"/>
                        </a:spcAft>
                      </a:pPr>
                      <a:r>
                        <a:rPr lang="es-MX" sz="1400">
                          <a:effectLst/>
                        </a:rPr>
                        <a:t>$45,248.27</a:t>
                      </a:r>
                      <a:endParaRPr lang="es-MX" sz="1400">
                        <a:effectLst/>
                        <a:latin typeface="Times New Roman"/>
                        <a:ea typeface="Times New Roman"/>
                      </a:endParaRPr>
                    </a:p>
                  </a:txBody>
                  <a:tcPr marL="68580" marR="68580" marT="0" marB="0" anchor="ctr"/>
                </a:tc>
                <a:tc>
                  <a:txBody>
                    <a:bodyPr/>
                    <a:lstStyle/>
                    <a:p>
                      <a:pPr algn="ctr">
                        <a:lnSpc>
                          <a:spcPct val="115000"/>
                        </a:lnSpc>
                        <a:spcAft>
                          <a:spcPts val="0"/>
                        </a:spcAft>
                      </a:pPr>
                      <a:r>
                        <a:rPr lang="es-MX" sz="1400">
                          <a:effectLst/>
                        </a:rPr>
                        <a:t>$41,512.18</a:t>
                      </a:r>
                      <a:endParaRPr lang="es-MX" sz="1400">
                        <a:effectLst/>
                        <a:latin typeface="Times New Roman"/>
                        <a:ea typeface="Times New Roman"/>
                      </a:endParaRPr>
                    </a:p>
                  </a:txBody>
                  <a:tcPr marL="68580" marR="68580" marT="0" marB="0" anchor="ctr"/>
                </a:tc>
                <a:tc>
                  <a:txBody>
                    <a:bodyPr/>
                    <a:lstStyle/>
                    <a:p>
                      <a:pPr algn="ctr">
                        <a:lnSpc>
                          <a:spcPct val="115000"/>
                        </a:lnSpc>
                        <a:spcAft>
                          <a:spcPts val="0"/>
                        </a:spcAft>
                      </a:pPr>
                      <a:r>
                        <a:rPr lang="es-MX" sz="1400" dirty="0">
                          <a:effectLst/>
                        </a:rPr>
                        <a:t>-$3,736.10</a:t>
                      </a:r>
                      <a:endParaRPr lang="es-MX" sz="1400" dirty="0">
                        <a:effectLst/>
                        <a:latin typeface="Times New Roman"/>
                        <a:ea typeface="Times New Roman"/>
                      </a:endParaRPr>
                    </a:p>
                  </a:txBody>
                  <a:tcPr marL="68580" marR="68580" marT="0" marB="0" anchor="ctr"/>
                </a:tc>
                <a:tc>
                  <a:txBody>
                    <a:bodyPr/>
                    <a:lstStyle/>
                    <a:p>
                      <a:pPr algn="ctr">
                        <a:lnSpc>
                          <a:spcPct val="115000"/>
                        </a:lnSpc>
                        <a:spcAft>
                          <a:spcPts val="0"/>
                        </a:spcAft>
                      </a:pPr>
                      <a:r>
                        <a:rPr lang="es-MX" sz="1400" dirty="0">
                          <a:effectLst/>
                        </a:rPr>
                        <a:t>-$41,512.18</a:t>
                      </a:r>
                      <a:endParaRPr lang="es-MX" sz="1400" dirty="0">
                        <a:effectLst/>
                        <a:latin typeface="Times New Roman"/>
                        <a:ea typeface="Times New Roman"/>
                      </a:endParaRPr>
                    </a:p>
                  </a:txBody>
                  <a:tcPr marL="68580" marR="68580" marT="0" marB="0" anchor="ctr"/>
                </a:tc>
              </a:tr>
              <a:tr h="314347">
                <a:tc>
                  <a:txBody>
                    <a:bodyPr/>
                    <a:lstStyle/>
                    <a:p>
                      <a:pPr algn="ctr">
                        <a:lnSpc>
                          <a:spcPct val="115000"/>
                        </a:lnSpc>
                        <a:spcAft>
                          <a:spcPts val="0"/>
                        </a:spcAft>
                      </a:pPr>
                      <a:r>
                        <a:rPr lang="es-MX" sz="1400">
                          <a:effectLst/>
                        </a:rPr>
                        <a:t>$0.00</a:t>
                      </a:r>
                      <a:endParaRPr lang="es-MX" sz="1400">
                        <a:effectLst/>
                        <a:latin typeface="Times New Roman"/>
                        <a:ea typeface="Times New Roman"/>
                      </a:endParaRPr>
                    </a:p>
                  </a:txBody>
                  <a:tcPr marL="68580" marR="68580" marT="0" marB="0" anchor="ctr"/>
                </a:tc>
                <a:tc>
                  <a:txBody>
                    <a:bodyPr/>
                    <a:lstStyle/>
                    <a:p>
                      <a:pPr algn="ctr">
                        <a:lnSpc>
                          <a:spcPct val="115000"/>
                        </a:lnSpc>
                        <a:spcAft>
                          <a:spcPts val="0"/>
                        </a:spcAft>
                      </a:pPr>
                      <a:r>
                        <a:rPr lang="es-MX" sz="1400">
                          <a:effectLst/>
                        </a:rPr>
                        <a:t>$45,248.27</a:t>
                      </a:r>
                      <a:endParaRPr lang="es-MX" sz="1400">
                        <a:effectLst/>
                        <a:latin typeface="Times New Roman"/>
                        <a:ea typeface="Times New Roman"/>
                      </a:endParaRPr>
                    </a:p>
                  </a:txBody>
                  <a:tcPr marL="68580" marR="68580" marT="0" marB="0" anchor="ctr"/>
                </a:tc>
                <a:tc>
                  <a:txBody>
                    <a:bodyPr/>
                    <a:lstStyle/>
                    <a:p>
                      <a:endParaRPr lang="es-MX" sz="1400">
                        <a:effectLst/>
                        <a:latin typeface="Times New Roman"/>
                      </a:endParaRPr>
                    </a:p>
                  </a:txBody>
                  <a:tcPr marL="68580" marR="68580" marT="0" marB="0" anchor="ctr"/>
                </a:tc>
                <a:tc>
                  <a:txBody>
                    <a:bodyPr/>
                    <a:lstStyle/>
                    <a:p>
                      <a:pPr algn="ctr">
                        <a:lnSpc>
                          <a:spcPct val="115000"/>
                        </a:lnSpc>
                        <a:spcAft>
                          <a:spcPts val="0"/>
                        </a:spcAft>
                      </a:pPr>
                      <a:r>
                        <a:rPr lang="es-MX" sz="1400" dirty="0">
                          <a:effectLst/>
                        </a:rPr>
                        <a:t>$0.00</a:t>
                      </a:r>
                      <a:endParaRPr lang="es-MX" sz="1400" dirty="0">
                        <a:effectLst/>
                        <a:latin typeface="Times New Roman"/>
                        <a:ea typeface="Times New Roman"/>
                      </a:endParaRPr>
                    </a:p>
                  </a:txBody>
                  <a:tcPr marL="68580" marR="68580" marT="0" marB="0" anchor="ctr"/>
                </a:tc>
                <a:tc>
                  <a:txBody>
                    <a:bodyPr/>
                    <a:lstStyle/>
                    <a:p>
                      <a:pPr algn="ctr">
                        <a:lnSpc>
                          <a:spcPct val="115000"/>
                        </a:lnSpc>
                        <a:spcAft>
                          <a:spcPts val="0"/>
                        </a:spcAft>
                      </a:pPr>
                      <a:r>
                        <a:rPr lang="es-MX" sz="1400" dirty="0">
                          <a:effectLst/>
                        </a:rPr>
                        <a:t>-$45,248.27</a:t>
                      </a:r>
                      <a:endParaRPr lang="es-MX" sz="1400" dirty="0">
                        <a:effectLst/>
                        <a:latin typeface="Times New Roman"/>
                        <a:ea typeface="Times New Roman"/>
                      </a:endParaRPr>
                    </a:p>
                  </a:txBody>
                  <a:tcPr marL="68580" marR="68580" marT="0" marB="0" anchor="ctr"/>
                </a:tc>
              </a:tr>
            </a:tbl>
          </a:graphicData>
        </a:graphic>
      </p:graphicFrame>
      <p:sp>
        <p:nvSpPr>
          <p:cNvPr id="4" name="3 Rectángulo"/>
          <p:cNvSpPr/>
          <p:nvPr/>
        </p:nvSpPr>
        <p:spPr>
          <a:xfrm>
            <a:off x="395536" y="1628800"/>
            <a:ext cx="8064896" cy="1754326"/>
          </a:xfrm>
          <a:prstGeom prst="rect">
            <a:avLst/>
          </a:prstGeom>
        </p:spPr>
        <p:txBody>
          <a:bodyPr wrap="square">
            <a:spAutoFit/>
          </a:bodyPr>
          <a:lstStyle/>
          <a:p>
            <a:pPr algn="just"/>
            <a:r>
              <a:rPr lang="es-MX" dirty="0" smtClean="0"/>
              <a:t>Los valores generados por marketing en el </a:t>
            </a:r>
            <a:r>
              <a:rPr lang="es-MX" dirty="0"/>
              <a:t>año </a:t>
            </a:r>
            <a:r>
              <a:rPr lang="es-MX" dirty="0" smtClean="0"/>
              <a:t>uno $</a:t>
            </a:r>
            <a:r>
              <a:rPr lang="es-MX" dirty="0"/>
              <a:t>84,440 </a:t>
            </a:r>
            <a:r>
              <a:rPr lang="es-MX" dirty="0" smtClean="0"/>
              <a:t>se financiará con </a:t>
            </a:r>
            <a:r>
              <a:rPr lang="es-MX" dirty="0"/>
              <a:t>capital de la empresa conforme se vaya desarrollando la estrategia del Marketing </a:t>
            </a:r>
            <a:r>
              <a:rPr lang="es-MX" dirty="0" err="1" smtClean="0"/>
              <a:t>Mix</a:t>
            </a:r>
            <a:r>
              <a:rPr lang="es-MX" dirty="0" smtClean="0"/>
              <a:t>.</a:t>
            </a:r>
          </a:p>
          <a:p>
            <a:pPr algn="just"/>
            <a:endParaRPr lang="es-MX" dirty="0"/>
          </a:p>
          <a:p>
            <a:pPr algn="just"/>
            <a:r>
              <a:rPr lang="es-MX" dirty="0" smtClean="0"/>
              <a:t>Será necesario la adquisición de maquinaria por $ 220 000; 80</a:t>
            </a:r>
            <a:r>
              <a:rPr lang="es-MX" dirty="0"/>
              <a:t>% </a:t>
            </a:r>
            <a:r>
              <a:rPr lang="es-MX" dirty="0" smtClean="0"/>
              <a:t>con la </a:t>
            </a:r>
            <a:r>
              <a:rPr lang="es-MX" dirty="0" err="1" smtClean="0"/>
              <a:t>CFN</a:t>
            </a:r>
            <a:r>
              <a:rPr lang="es-MX" dirty="0" smtClean="0"/>
              <a:t> y el </a:t>
            </a:r>
            <a:r>
              <a:rPr lang="es-MX" dirty="0"/>
              <a:t>20% será capital </a:t>
            </a:r>
            <a:r>
              <a:rPr lang="es-MX" dirty="0" smtClean="0"/>
              <a:t>propio.</a:t>
            </a:r>
            <a:endParaRPr lang="es-MX" dirty="0"/>
          </a:p>
        </p:txBody>
      </p:sp>
    </p:spTree>
    <p:extLst>
      <p:ext uri="{BB962C8B-B14F-4D97-AF65-F5344CB8AC3E}">
        <p14:creationId xmlns:p14="http://schemas.microsoft.com/office/powerpoint/2010/main" val="401826035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ESCENARIOS</a:t>
            </a:r>
            <a:endParaRPr lang="es-MX" dirty="0"/>
          </a:p>
        </p:txBody>
      </p:sp>
      <p:pic>
        <p:nvPicPr>
          <p:cNvPr id="296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1693" t="50344" r="24337" b="22254"/>
          <a:stretch/>
        </p:blipFill>
        <p:spPr bwMode="auto">
          <a:xfrm>
            <a:off x="251519" y="2276872"/>
            <a:ext cx="8220941" cy="28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026329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PRONÓSTICO DE INGRESOS</a:t>
            </a:r>
            <a:endParaRPr lang="es-MX" dirty="0"/>
          </a:p>
        </p:txBody>
      </p:sp>
      <p:pic>
        <p:nvPicPr>
          <p:cNvPr id="307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458" t="52976" r="25706" b="23512"/>
          <a:stretch/>
        </p:blipFill>
        <p:spPr bwMode="auto">
          <a:xfrm>
            <a:off x="479853" y="1268760"/>
            <a:ext cx="8166983" cy="252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718" y="4149080"/>
            <a:ext cx="7819252" cy="2389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341655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7504" y="-171400"/>
            <a:ext cx="9036496" cy="1066800"/>
          </a:xfrm>
        </p:spPr>
        <p:txBody>
          <a:bodyPr/>
          <a:lstStyle/>
          <a:p>
            <a:r>
              <a:rPr lang="es-MX" sz="2600" dirty="0" smtClean="0"/>
              <a:t>PRESUPUESTO DE EGRESOS, COSTOS VARIABLES</a:t>
            </a:r>
            <a:endParaRPr lang="es-MX" sz="2600" dirty="0"/>
          </a:p>
        </p:txBody>
      </p:sp>
      <p:pic>
        <p:nvPicPr>
          <p:cNvPr id="3174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3496" t="50000" r="25083" b="28474"/>
          <a:stretch/>
        </p:blipFill>
        <p:spPr bwMode="auto">
          <a:xfrm>
            <a:off x="107504" y="764704"/>
            <a:ext cx="5804952" cy="1696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2005" t="44413" r="23805" b="31904"/>
          <a:stretch/>
        </p:blipFill>
        <p:spPr bwMode="auto">
          <a:xfrm>
            <a:off x="1043608" y="2569259"/>
            <a:ext cx="6199009" cy="18678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33602" t="52367" r="25296" b="33305"/>
          <a:stretch/>
        </p:blipFill>
        <p:spPr bwMode="auto">
          <a:xfrm>
            <a:off x="2195736" y="4581128"/>
            <a:ext cx="6025784" cy="1180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CuadroTexto"/>
          <p:cNvSpPr txBox="1"/>
          <p:nvPr/>
        </p:nvSpPr>
        <p:spPr>
          <a:xfrm>
            <a:off x="6084168" y="1187460"/>
            <a:ext cx="2448272" cy="369332"/>
          </a:xfrm>
          <a:prstGeom prst="rect">
            <a:avLst/>
          </a:prstGeom>
          <a:noFill/>
        </p:spPr>
        <p:txBody>
          <a:bodyPr wrap="square" rtlCol="0">
            <a:spAutoFit/>
          </a:bodyPr>
          <a:lstStyle/>
          <a:p>
            <a:pPr algn="l"/>
            <a:r>
              <a:rPr lang="es-MX" dirty="0" smtClean="0"/>
              <a:t>MATERIA PRIMA</a:t>
            </a:r>
            <a:endParaRPr lang="es-MX" dirty="0"/>
          </a:p>
        </p:txBody>
      </p:sp>
      <p:sp>
        <p:nvSpPr>
          <p:cNvPr id="14" name="13 CuadroTexto"/>
          <p:cNvSpPr txBox="1"/>
          <p:nvPr/>
        </p:nvSpPr>
        <p:spPr>
          <a:xfrm>
            <a:off x="7275650" y="2924944"/>
            <a:ext cx="1472814" cy="923330"/>
          </a:xfrm>
          <a:prstGeom prst="rect">
            <a:avLst/>
          </a:prstGeom>
          <a:noFill/>
        </p:spPr>
        <p:txBody>
          <a:bodyPr wrap="square" rtlCol="0">
            <a:spAutoFit/>
          </a:bodyPr>
          <a:lstStyle/>
          <a:p>
            <a:pPr algn="ctr"/>
            <a:r>
              <a:rPr lang="es-MX" dirty="0" smtClean="0"/>
              <a:t>MANO DE DIRECTA</a:t>
            </a:r>
          </a:p>
          <a:p>
            <a:pPr algn="ctr"/>
            <a:endParaRPr lang="es-MX" dirty="0"/>
          </a:p>
        </p:txBody>
      </p:sp>
      <p:sp>
        <p:nvSpPr>
          <p:cNvPr id="15" name="14 CuadroTexto"/>
          <p:cNvSpPr txBox="1"/>
          <p:nvPr/>
        </p:nvSpPr>
        <p:spPr>
          <a:xfrm>
            <a:off x="179512" y="5086925"/>
            <a:ext cx="2032551" cy="646331"/>
          </a:xfrm>
          <a:prstGeom prst="rect">
            <a:avLst/>
          </a:prstGeom>
          <a:noFill/>
        </p:spPr>
        <p:txBody>
          <a:bodyPr wrap="square" rtlCol="0">
            <a:spAutoFit/>
          </a:bodyPr>
          <a:lstStyle/>
          <a:p>
            <a:pPr algn="ctr"/>
            <a:r>
              <a:rPr lang="es-MX" dirty="0" smtClean="0"/>
              <a:t>COMBUSTIBLE</a:t>
            </a:r>
          </a:p>
          <a:p>
            <a:pPr algn="ctr"/>
            <a:endParaRPr lang="es-MX" dirty="0"/>
          </a:p>
        </p:txBody>
      </p:sp>
      <p:pic>
        <p:nvPicPr>
          <p:cNvPr id="9"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36718" t="46117" r="28491" b="40247"/>
          <a:stretch/>
        </p:blipFill>
        <p:spPr bwMode="auto">
          <a:xfrm>
            <a:off x="4427984" y="5805264"/>
            <a:ext cx="4526841" cy="997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9 CuadroTexto"/>
          <p:cNvSpPr txBox="1"/>
          <p:nvPr/>
        </p:nvSpPr>
        <p:spPr>
          <a:xfrm>
            <a:off x="2061383" y="6103881"/>
            <a:ext cx="2232248" cy="369332"/>
          </a:xfrm>
          <a:prstGeom prst="rect">
            <a:avLst/>
          </a:prstGeom>
          <a:noFill/>
        </p:spPr>
        <p:txBody>
          <a:bodyPr wrap="square" rtlCol="0">
            <a:spAutoFit/>
          </a:bodyPr>
          <a:lstStyle/>
          <a:p>
            <a:pPr algn="ctr"/>
            <a:r>
              <a:rPr lang="es-MX" dirty="0" smtClean="0"/>
              <a:t>SERVICIOS</a:t>
            </a:r>
          </a:p>
        </p:txBody>
      </p:sp>
    </p:spTree>
    <p:extLst>
      <p:ext uri="{BB962C8B-B14F-4D97-AF65-F5344CB8AC3E}">
        <p14:creationId xmlns:p14="http://schemas.microsoft.com/office/powerpoint/2010/main" val="53918290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sz="2400" dirty="0" smtClean="0"/>
              <a:t>PRESUPUESTO DE EGRESOS, COSTOS FIJOS</a:t>
            </a:r>
            <a:endParaRPr lang="es-MX" sz="2400" dirty="0"/>
          </a:p>
        </p:txBody>
      </p:sp>
      <p:pic>
        <p:nvPicPr>
          <p:cNvPr id="31751" name="Picture 7"/>
          <p:cNvPicPr>
            <a:picLocks noChangeAspect="1" noChangeArrowheads="1"/>
          </p:cNvPicPr>
          <p:nvPr/>
        </p:nvPicPr>
        <p:blipFill rotWithShape="1">
          <a:blip r:embed="rId2">
            <a:extLst>
              <a:ext uri="{28A0092B-C50C-407E-A947-70E740481C1C}">
                <a14:useLocalDpi xmlns:a14="http://schemas.microsoft.com/office/drawing/2010/main" val="0"/>
              </a:ext>
            </a:extLst>
          </a:blip>
          <a:srcRect l="31292" t="37216" r="22879" b="41241"/>
          <a:stretch/>
        </p:blipFill>
        <p:spPr bwMode="auto">
          <a:xfrm>
            <a:off x="2065466" y="3437270"/>
            <a:ext cx="5962918" cy="1575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52" name="Picture 8"/>
          <p:cNvPicPr>
            <a:picLocks noChangeAspect="1" noChangeArrowheads="1"/>
          </p:cNvPicPr>
          <p:nvPr/>
        </p:nvPicPr>
        <p:blipFill rotWithShape="1">
          <a:blip r:embed="rId3">
            <a:extLst>
              <a:ext uri="{28A0092B-C50C-407E-A947-70E740481C1C}">
                <a14:useLocalDpi xmlns:a14="http://schemas.microsoft.com/office/drawing/2010/main" val="0"/>
              </a:ext>
            </a:extLst>
          </a:blip>
          <a:srcRect l="32908" t="46259" r="24837" b="24183"/>
          <a:stretch/>
        </p:blipFill>
        <p:spPr bwMode="auto">
          <a:xfrm>
            <a:off x="35496" y="908720"/>
            <a:ext cx="5497805" cy="2162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11 CuadroTexto"/>
          <p:cNvSpPr txBox="1"/>
          <p:nvPr/>
        </p:nvSpPr>
        <p:spPr>
          <a:xfrm>
            <a:off x="5796136" y="1628800"/>
            <a:ext cx="2232248" cy="369332"/>
          </a:xfrm>
          <a:prstGeom prst="rect">
            <a:avLst/>
          </a:prstGeom>
          <a:noFill/>
        </p:spPr>
        <p:txBody>
          <a:bodyPr wrap="square" rtlCol="0">
            <a:spAutoFit/>
          </a:bodyPr>
          <a:lstStyle/>
          <a:p>
            <a:pPr algn="ctr"/>
            <a:r>
              <a:rPr lang="es-MX" dirty="0" smtClean="0"/>
              <a:t>MANTENIMIENTO</a:t>
            </a:r>
            <a:endParaRPr lang="es-MX" dirty="0"/>
          </a:p>
        </p:txBody>
      </p:sp>
      <p:sp>
        <p:nvSpPr>
          <p:cNvPr id="13" name="12 CuadroTexto"/>
          <p:cNvSpPr txBox="1"/>
          <p:nvPr/>
        </p:nvSpPr>
        <p:spPr>
          <a:xfrm>
            <a:off x="48226" y="3729806"/>
            <a:ext cx="2232248" cy="923330"/>
          </a:xfrm>
          <a:prstGeom prst="rect">
            <a:avLst/>
          </a:prstGeom>
          <a:noFill/>
        </p:spPr>
        <p:txBody>
          <a:bodyPr wrap="square" rtlCol="0">
            <a:spAutoFit/>
          </a:bodyPr>
          <a:lstStyle/>
          <a:p>
            <a:pPr algn="ctr"/>
            <a:r>
              <a:rPr lang="es-MX" dirty="0" smtClean="0"/>
              <a:t>MANO DE </a:t>
            </a:r>
          </a:p>
          <a:p>
            <a:pPr algn="ctr"/>
            <a:r>
              <a:rPr lang="es-MX" dirty="0" smtClean="0"/>
              <a:t>OBRA </a:t>
            </a:r>
          </a:p>
          <a:p>
            <a:pPr algn="ctr"/>
            <a:r>
              <a:rPr lang="es-MX" dirty="0" smtClean="0"/>
              <a:t>INDIRECTA</a:t>
            </a:r>
          </a:p>
        </p:txBody>
      </p:sp>
      <p:pic>
        <p:nvPicPr>
          <p:cNvPr id="9" name="Picture 9"/>
          <p:cNvPicPr>
            <a:picLocks noChangeAspect="1" noChangeArrowheads="1"/>
          </p:cNvPicPr>
          <p:nvPr/>
        </p:nvPicPr>
        <p:blipFill rotWithShape="1">
          <a:blip r:embed="rId4">
            <a:extLst>
              <a:ext uri="{28A0092B-C50C-407E-A947-70E740481C1C}">
                <a14:useLocalDpi xmlns:a14="http://schemas.microsoft.com/office/drawing/2010/main" val="0"/>
              </a:ext>
            </a:extLst>
          </a:blip>
          <a:srcRect l="33469" t="44275" r="23176" b="38425"/>
          <a:stretch/>
        </p:blipFill>
        <p:spPr bwMode="auto">
          <a:xfrm>
            <a:off x="332849" y="5331806"/>
            <a:ext cx="5640948" cy="12655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9 CuadroTexto"/>
          <p:cNvSpPr txBox="1"/>
          <p:nvPr/>
        </p:nvSpPr>
        <p:spPr>
          <a:xfrm>
            <a:off x="6300192" y="5502914"/>
            <a:ext cx="2232248" cy="923330"/>
          </a:xfrm>
          <a:prstGeom prst="rect">
            <a:avLst/>
          </a:prstGeom>
          <a:noFill/>
        </p:spPr>
        <p:txBody>
          <a:bodyPr wrap="square" rtlCol="0">
            <a:spAutoFit/>
          </a:bodyPr>
          <a:lstStyle/>
          <a:p>
            <a:pPr algn="ctr"/>
            <a:r>
              <a:rPr lang="es-MX" dirty="0" smtClean="0"/>
              <a:t>CONTROL</a:t>
            </a:r>
          </a:p>
          <a:p>
            <a:pPr algn="ctr"/>
            <a:r>
              <a:rPr lang="es-MX" dirty="0" smtClean="0"/>
              <a:t>DE</a:t>
            </a:r>
          </a:p>
          <a:p>
            <a:pPr algn="ctr"/>
            <a:r>
              <a:rPr lang="es-MX" dirty="0" smtClean="0"/>
              <a:t>CALIDAD</a:t>
            </a:r>
          </a:p>
        </p:txBody>
      </p:sp>
    </p:spTree>
    <p:extLst>
      <p:ext uri="{BB962C8B-B14F-4D97-AF65-F5344CB8AC3E}">
        <p14:creationId xmlns:p14="http://schemas.microsoft.com/office/powerpoint/2010/main" val="52300404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PRESUPUESTO DE EGRESOS</a:t>
            </a:r>
            <a:endParaRPr lang="es-MX" dirty="0"/>
          </a:p>
        </p:txBody>
      </p:sp>
      <p:pic>
        <p:nvPicPr>
          <p:cNvPr id="31754" name="Picture 10"/>
          <p:cNvPicPr>
            <a:picLocks noChangeAspect="1" noChangeArrowheads="1"/>
          </p:cNvPicPr>
          <p:nvPr/>
        </p:nvPicPr>
        <p:blipFill rotWithShape="1">
          <a:blip r:embed="rId2">
            <a:extLst>
              <a:ext uri="{28A0092B-C50C-407E-A947-70E740481C1C}">
                <a14:useLocalDpi xmlns:a14="http://schemas.microsoft.com/office/drawing/2010/main" val="0"/>
              </a:ext>
            </a:extLst>
          </a:blip>
          <a:srcRect l="31589" t="35871" r="24946" b="36136"/>
          <a:stretch/>
        </p:blipFill>
        <p:spPr bwMode="auto">
          <a:xfrm>
            <a:off x="1869029" y="1381259"/>
            <a:ext cx="5655299" cy="2047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55" name="Picture 11"/>
          <p:cNvPicPr>
            <a:picLocks noChangeAspect="1" noChangeArrowheads="1"/>
          </p:cNvPicPr>
          <p:nvPr/>
        </p:nvPicPr>
        <p:blipFill rotWithShape="1">
          <a:blip r:embed="rId3">
            <a:extLst>
              <a:ext uri="{28A0092B-C50C-407E-A947-70E740481C1C}">
                <a14:useLocalDpi xmlns:a14="http://schemas.microsoft.com/office/drawing/2010/main" val="0"/>
              </a:ext>
            </a:extLst>
          </a:blip>
          <a:srcRect l="31589" t="49868" r="23967" b="26980"/>
          <a:stretch/>
        </p:blipFill>
        <p:spPr bwMode="auto">
          <a:xfrm>
            <a:off x="1907704" y="4327715"/>
            <a:ext cx="5782615" cy="1693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11 CuadroTexto"/>
          <p:cNvSpPr txBox="1"/>
          <p:nvPr/>
        </p:nvSpPr>
        <p:spPr>
          <a:xfrm>
            <a:off x="3563888" y="6237312"/>
            <a:ext cx="2232248" cy="369332"/>
          </a:xfrm>
          <a:prstGeom prst="rect">
            <a:avLst/>
          </a:prstGeom>
          <a:noFill/>
        </p:spPr>
        <p:txBody>
          <a:bodyPr wrap="square" rtlCol="0">
            <a:spAutoFit/>
          </a:bodyPr>
          <a:lstStyle/>
          <a:p>
            <a:pPr algn="ctr"/>
            <a:r>
              <a:rPr lang="es-MX" dirty="0" smtClean="0"/>
              <a:t>DEPRECIACIÓN</a:t>
            </a:r>
          </a:p>
        </p:txBody>
      </p:sp>
      <p:sp>
        <p:nvSpPr>
          <p:cNvPr id="13" name="12 CuadroTexto"/>
          <p:cNvSpPr txBox="1"/>
          <p:nvPr/>
        </p:nvSpPr>
        <p:spPr>
          <a:xfrm>
            <a:off x="3779912" y="3596828"/>
            <a:ext cx="2232248" cy="369332"/>
          </a:xfrm>
          <a:prstGeom prst="rect">
            <a:avLst/>
          </a:prstGeom>
          <a:noFill/>
        </p:spPr>
        <p:txBody>
          <a:bodyPr wrap="square" rtlCol="0">
            <a:spAutoFit/>
          </a:bodyPr>
          <a:lstStyle/>
          <a:p>
            <a:pPr algn="l"/>
            <a:r>
              <a:rPr lang="es-MX" dirty="0" smtClean="0"/>
              <a:t>MARKETING</a:t>
            </a:r>
          </a:p>
        </p:txBody>
      </p:sp>
    </p:spTree>
    <p:extLst>
      <p:ext uri="{BB962C8B-B14F-4D97-AF65-F5344CB8AC3E}">
        <p14:creationId xmlns:p14="http://schemas.microsoft.com/office/powerpoint/2010/main" val="19166549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dirty="0" err="1" smtClean="0"/>
              <a:t>Hipótesis</a:t>
            </a:r>
            <a:endParaRPr lang="en-US" dirty="0"/>
          </a:p>
        </p:txBody>
      </p:sp>
      <p:sp>
        <p:nvSpPr>
          <p:cNvPr id="5" name="1 Rectángulo"/>
          <p:cNvSpPr>
            <a:spLocks noChangeArrowheads="1"/>
          </p:cNvSpPr>
          <p:nvPr/>
        </p:nvSpPr>
        <p:spPr bwMode="auto">
          <a:xfrm>
            <a:off x="467544" y="1507821"/>
            <a:ext cx="78486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s-MX" sz="3200" dirty="0"/>
              <a:t>El mercado potencial más atractivo para los servicios y bienes metalmecánicos para la empresa Industria Acero de los Andes se encuentra en la minería, construcción, hidroeléctricas y agroindustrial.</a:t>
            </a:r>
            <a:r>
              <a:rPr lang="es-MX" sz="3000" dirty="0" smtClean="0"/>
              <a:t>.</a:t>
            </a:r>
          </a:p>
        </p:txBody>
      </p:sp>
      <p:pic>
        <p:nvPicPr>
          <p:cNvPr id="2051" name="Picture 3" descr="C:\Users\jcordova\AppData\Local\Microsoft\Windows\Temporary Internet Files\Content.IE5\F3AF2B7N\MP90038297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41196" y="4985964"/>
            <a:ext cx="1349896" cy="188985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jcordova\AppData\Local\Microsoft\Windows\Temporary Internet Files\Content.IE5\TRB09EIC\MP90038298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023333"/>
            <a:ext cx="2620851" cy="1872036"/>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jcordova\AppData\Local\Microsoft\Windows\Temporary Internet Files\Content.IE5\I0X0XVMI\MP90038298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95936" y="5157192"/>
            <a:ext cx="1214863" cy="1700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7430307"/>
      </p:ext>
    </p:extLst>
  </p:cSld>
  <p:clrMapOvr>
    <a:masterClrMapping/>
  </p:clrMapOvr>
  <p:transition spd="slow">
    <p:randomBar dir="vert"/>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sz="3200" dirty="0" smtClean="0"/>
              <a:t>FLUJO DE CAJA “INVERSIONISTA”</a:t>
            </a:r>
            <a:endParaRPr lang="es-MX" sz="3200" dirty="0"/>
          </a:p>
        </p:txBody>
      </p:sp>
      <p:pic>
        <p:nvPicPr>
          <p:cNvPr id="327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226" t="36607" r="14323" b="13235"/>
          <a:stretch/>
        </p:blipFill>
        <p:spPr bwMode="auto">
          <a:xfrm>
            <a:off x="82240" y="1844824"/>
            <a:ext cx="9036496" cy="3669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CuadroTexto"/>
          <p:cNvSpPr txBox="1"/>
          <p:nvPr/>
        </p:nvSpPr>
        <p:spPr>
          <a:xfrm>
            <a:off x="7134896" y="5702125"/>
            <a:ext cx="2016224" cy="276999"/>
          </a:xfrm>
          <a:prstGeom prst="rect">
            <a:avLst/>
          </a:prstGeom>
          <a:noFill/>
        </p:spPr>
        <p:txBody>
          <a:bodyPr wrap="square" rtlCol="0">
            <a:spAutoFit/>
          </a:bodyPr>
          <a:lstStyle/>
          <a:p>
            <a:r>
              <a:rPr lang="es-MX" sz="1200" dirty="0" smtClean="0"/>
              <a:t>Aplicando </a:t>
            </a:r>
            <a:r>
              <a:rPr lang="es-MX" sz="1200" dirty="0" err="1" smtClean="0"/>
              <a:t>NIFF</a:t>
            </a:r>
            <a:endParaRPr lang="es-MX" sz="1200" dirty="0"/>
          </a:p>
        </p:txBody>
      </p:sp>
    </p:spTree>
    <p:extLst>
      <p:ext uri="{BB962C8B-B14F-4D97-AF65-F5344CB8AC3E}">
        <p14:creationId xmlns:p14="http://schemas.microsoft.com/office/powerpoint/2010/main" val="345415414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PROYECTO VS INVERSIONISTA</a:t>
            </a:r>
            <a:endParaRPr lang="es-MX" dirty="0"/>
          </a:p>
        </p:txBody>
      </p:sp>
      <p:sp>
        <p:nvSpPr>
          <p:cNvPr id="3" name="2 CuadroTexto"/>
          <p:cNvSpPr txBox="1"/>
          <p:nvPr/>
        </p:nvSpPr>
        <p:spPr>
          <a:xfrm>
            <a:off x="323528" y="2060848"/>
            <a:ext cx="8496944" cy="3970318"/>
          </a:xfrm>
          <a:prstGeom prst="rect">
            <a:avLst/>
          </a:prstGeom>
          <a:noFill/>
        </p:spPr>
        <p:txBody>
          <a:bodyPr wrap="square" rtlCol="0">
            <a:spAutoFit/>
          </a:bodyPr>
          <a:lstStyle/>
          <a:p>
            <a:pPr algn="just"/>
            <a:r>
              <a:rPr lang="es-MX" sz="2800" dirty="0" smtClean="0"/>
              <a:t>Para medir la rentabilidad de los recursos propios, se debe incluir el efecto del financiamiento en el flujo original, incorporando los intereses antes de impuestos con signo negativo, el préstamo con signo positivo después de impuestos y la amortización del préstamo con signo negativo, también después de impuestos.</a:t>
            </a:r>
          </a:p>
          <a:p>
            <a:pPr algn="just"/>
            <a:endParaRPr lang="es-MX" sz="2800" dirty="0"/>
          </a:p>
        </p:txBody>
      </p:sp>
    </p:spTree>
    <p:extLst>
      <p:ext uri="{BB962C8B-B14F-4D97-AF65-F5344CB8AC3E}">
        <p14:creationId xmlns:p14="http://schemas.microsoft.com/office/powerpoint/2010/main" val="37550141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FLUJO DE CAJA “PROYECTO”</a:t>
            </a:r>
            <a:endParaRPr lang="es-MX" dirty="0"/>
          </a:p>
        </p:txBody>
      </p:sp>
      <p:pic>
        <p:nvPicPr>
          <p:cNvPr id="337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639" t="42430" r="14530" b="24631"/>
          <a:stretch/>
        </p:blipFill>
        <p:spPr bwMode="auto">
          <a:xfrm>
            <a:off x="107504" y="3103808"/>
            <a:ext cx="8955742" cy="2409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a:off x="7134896" y="5702125"/>
            <a:ext cx="2016224" cy="276999"/>
          </a:xfrm>
          <a:prstGeom prst="rect">
            <a:avLst/>
          </a:prstGeom>
          <a:noFill/>
        </p:spPr>
        <p:txBody>
          <a:bodyPr wrap="square" rtlCol="0">
            <a:spAutoFit/>
          </a:bodyPr>
          <a:lstStyle/>
          <a:p>
            <a:r>
              <a:rPr lang="es-MX" sz="1200" dirty="0" smtClean="0"/>
              <a:t>Aplicando </a:t>
            </a:r>
            <a:r>
              <a:rPr lang="es-MX" sz="1200" dirty="0" err="1" smtClean="0"/>
              <a:t>NIFF</a:t>
            </a:r>
            <a:endParaRPr lang="es-MX" sz="1200" dirty="0"/>
          </a:p>
        </p:txBody>
      </p:sp>
    </p:spTree>
    <p:extLst>
      <p:ext uri="{BB962C8B-B14F-4D97-AF65-F5344CB8AC3E}">
        <p14:creationId xmlns:p14="http://schemas.microsoft.com/office/powerpoint/2010/main" val="162298305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ESTADO DE RESULTADOS CONSOLIDADO</a:t>
            </a:r>
            <a:endParaRPr lang="es-MX" dirty="0"/>
          </a:p>
        </p:txBody>
      </p:sp>
      <p:pic>
        <p:nvPicPr>
          <p:cNvPr id="348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950" t="32042" r="19800" b="16360"/>
          <a:stretch/>
        </p:blipFill>
        <p:spPr bwMode="auto">
          <a:xfrm>
            <a:off x="251520" y="1916832"/>
            <a:ext cx="8568952" cy="3930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5133473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sz="3000" dirty="0" smtClean="0"/>
              <a:t>PUNTO DE EQUILIBRIO MÚLTIPLE</a:t>
            </a:r>
            <a:endParaRPr lang="es-MX" sz="3000" dirty="0"/>
          </a:p>
        </p:txBody>
      </p:sp>
      <p:pic>
        <p:nvPicPr>
          <p:cNvPr id="358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422" t="25160" r="14774" b="17671"/>
          <a:stretch/>
        </p:blipFill>
        <p:spPr bwMode="auto">
          <a:xfrm>
            <a:off x="142459" y="1988840"/>
            <a:ext cx="8822029" cy="4182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831071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GRÁFICA</a:t>
            </a:r>
            <a:endParaRPr lang="es-MX" dirty="0"/>
          </a:p>
        </p:txBody>
      </p:sp>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420888"/>
            <a:ext cx="7812829"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861393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ANÁLISIS DE SENSIBILIDAD</a:t>
            </a:r>
            <a:endParaRPr lang="es-MX" dirty="0"/>
          </a:p>
        </p:txBody>
      </p:sp>
      <p:pic>
        <p:nvPicPr>
          <p:cNvPr id="37892"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31094" t="21963" r="27432" b="8319"/>
          <a:stretch/>
        </p:blipFill>
        <p:spPr bwMode="auto">
          <a:xfrm>
            <a:off x="1691680" y="1196752"/>
            <a:ext cx="5832648" cy="5512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203699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VAN</a:t>
            </a:r>
            <a:endParaRPr lang="es-MX" dirty="0"/>
          </a:p>
        </p:txBody>
      </p:sp>
      <p:pic>
        <p:nvPicPr>
          <p:cNvPr id="389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522" t="46507" r="25898" b="35662"/>
          <a:stretch/>
        </p:blipFill>
        <p:spPr bwMode="auto">
          <a:xfrm>
            <a:off x="263376" y="1844824"/>
            <a:ext cx="8557096" cy="2014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376" y="4149080"/>
            <a:ext cx="8557096" cy="1928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743417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err="1" smtClean="0"/>
              <a:t>TIR</a:t>
            </a:r>
            <a:endParaRPr lang="es-MX" dirty="0"/>
          </a:p>
        </p:txBody>
      </p:sp>
      <p:pic>
        <p:nvPicPr>
          <p:cNvPr id="409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109" t="30331" r="24864" b="51103"/>
          <a:stretch/>
        </p:blipFill>
        <p:spPr bwMode="auto">
          <a:xfrm>
            <a:off x="731849" y="1960394"/>
            <a:ext cx="8016615" cy="19006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6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1688" t="62104" r="26838" b="21875"/>
          <a:stretch/>
        </p:blipFill>
        <p:spPr bwMode="auto">
          <a:xfrm>
            <a:off x="731849" y="4077072"/>
            <a:ext cx="7957278" cy="1728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947071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RELACIÓN </a:t>
            </a:r>
            <a:r>
              <a:rPr lang="es-MX" dirty="0" err="1" smtClean="0"/>
              <a:t>BENEFICO</a:t>
            </a:r>
            <a:r>
              <a:rPr lang="es-MX" dirty="0" smtClean="0"/>
              <a:t> / COSTO</a:t>
            </a:r>
            <a:endParaRPr lang="es-MX" dirty="0"/>
          </a:p>
        </p:txBody>
      </p:sp>
      <p:pic>
        <p:nvPicPr>
          <p:cNvPr id="3993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1935" t="35662" r="29722" b="43566"/>
          <a:stretch/>
        </p:blipFill>
        <p:spPr bwMode="auto">
          <a:xfrm>
            <a:off x="755576" y="1556792"/>
            <a:ext cx="7632848" cy="2324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40"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31689" t="66681" r="31452" b="11443"/>
          <a:stretch/>
        </p:blipFill>
        <p:spPr bwMode="auto">
          <a:xfrm>
            <a:off x="755576" y="4149080"/>
            <a:ext cx="7632848" cy="2546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12723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dirty="0" err="1" smtClean="0"/>
              <a:t>Objetivos</a:t>
            </a:r>
            <a:r>
              <a:rPr lang="en-US" dirty="0" smtClean="0"/>
              <a:t> de la </a:t>
            </a:r>
            <a:r>
              <a:rPr lang="en-US" dirty="0" err="1" smtClean="0"/>
              <a:t>investigación</a:t>
            </a:r>
            <a:endParaRPr lang="en-US" dirty="0"/>
          </a:p>
        </p:txBody>
      </p:sp>
      <p:sp>
        <p:nvSpPr>
          <p:cNvPr id="5" name="1 Rectángulo"/>
          <p:cNvSpPr>
            <a:spLocks noChangeArrowheads="1"/>
          </p:cNvSpPr>
          <p:nvPr/>
        </p:nvSpPr>
        <p:spPr bwMode="auto">
          <a:xfrm>
            <a:off x="0" y="1268413"/>
            <a:ext cx="91440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endParaRPr lang="es-MX" sz="2000" dirty="0"/>
          </a:p>
          <a:p>
            <a:pPr algn="just"/>
            <a:r>
              <a:rPr lang="es-MX" sz="2000" b="1" dirty="0" smtClean="0"/>
              <a:t>Objetivo </a:t>
            </a:r>
            <a:r>
              <a:rPr lang="es-MX" sz="2000" b="1" dirty="0"/>
              <a:t>General</a:t>
            </a:r>
            <a:endParaRPr lang="es-MX" sz="2000" dirty="0"/>
          </a:p>
          <a:p>
            <a:pPr algn="just"/>
            <a:r>
              <a:rPr lang="es-MX" sz="2000" dirty="0"/>
              <a:t>Evaluar la factibilidad de la propuesta estratégica de marketing y financiera del estudio de mercado potencial de los servicios y bienes metalmecánicos de la empresa Industria Acero de los Andes 2015</a:t>
            </a:r>
            <a:r>
              <a:rPr lang="es-MX" sz="2000" b="1" dirty="0"/>
              <a:t> </a:t>
            </a:r>
            <a:endParaRPr lang="es-MX" sz="2000" dirty="0"/>
          </a:p>
        </p:txBody>
      </p:sp>
      <p:sp>
        <p:nvSpPr>
          <p:cNvPr id="2" name="1 Rectángulo"/>
          <p:cNvSpPr/>
          <p:nvPr/>
        </p:nvSpPr>
        <p:spPr>
          <a:xfrm>
            <a:off x="179512" y="3207405"/>
            <a:ext cx="8547248" cy="2862322"/>
          </a:xfrm>
          <a:prstGeom prst="rect">
            <a:avLst/>
          </a:prstGeom>
        </p:spPr>
        <p:txBody>
          <a:bodyPr wrap="square">
            <a:spAutoFit/>
          </a:bodyPr>
          <a:lstStyle/>
          <a:p>
            <a:pPr algn="just"/>
            <a:endParaRPr lang="es-MX" dirty="0"/>
          </a:p>
          <a:p>
            <a:pPr algn="just"/>
            <a:r>
              <a:rPr lang="es-MX" dirty="0"/>
              <a:t>Objetivos </a:t>
            </a:r>
            <a:r>
              <a:rPr lang="es-MX" dirty="0" smtClean="0"/>
              <a:t>Específicos</a:t>
            </a:r>
          </a:p>
          <a:p>
            <a:pPr algn="just"/>
            <a:endParaRPr lang="es-MX" dirty="0"/>
          </a:p>
          <a:p>
            <a:pPr marL="285750" indent="-285750" algn="just">
              <a:buFont typeface="Arial" panose="020B0604020202020204" pitchFamily="34" charset="0"/>
              <a:buChar char="•"/>
            </a:pPr>
            <a:r>
              <a:rPr lang="es-MX" dirty="0"/>
              <a:t>Evaluar la factibilidad de la propuesta estratégica de marketing para Industria Acero de los Andes</a:t>
            </a:r>
            <a:r>
              <a:rPr lang="es-MX" dirty="0" smtClean="0"/>
              <a:t>.</a:t>
            </a:r>
            <a:endParaRPr lang="es-MX" dirty="0"/>
          </a:p>
          <a:p>
            <a:pPr algn="just"/>
            <a:endParaRPr lang="es-MX" dirty="0"/>
          </a:p>
          <a:p>
            <a:pPr marL="285750" indent="-285750" algn="just">
              <a:buFont typeface="Arial" panose="020B0604020202020204" pitchFamily="34" charset="0"/>
              <a:buChar char="•"/>
            </a:pPr>
            <a:r>
              <a:rPr lang="es-MX" dirty="0"/>
              <a:t>Desarrollar estrategias, marketing-mix de nuevos productos y servicios</a:t>
            </a:r>
            <a:r>
              <a:rPr lang="es-MX" dirty="0" smtClean="0"/>
              <a:t>.</a:t>
            </a:r>
          </a:p>
          <a:p>
            <a:pPr algn="just"/>
            <a:endParaRPr lang="es-MX" dirty="0"/>
          </a:p>
          <a:p>
            <a:pPr marL="285750" indent="-285750" algn="just">
              <a:buFont typeface="Arial" panose="020B0604020202020204" pitchFamily="34" charset="0"/>
              <a:buChar char="•"/>
            </a:pPr>
            <a:r>
              <a:rPr lang="es-MX" dirty="0" smtClean="0"/>
              <a:t>Realizar </a:t>
            </a:r>
            <a:r>
              <a:rPr lang="es-MX" dirty="0"/>
              <a:t>el análisis financiero necesario, para la implementación de la estrategia de negocio en la organización.</a:t>
            </a:r>
          </a:p>
        </p:txBody>
      </p:sp>
    </p:spTree>
    <p:extLst>
      <p:ext uri="{BB962C8B-B14F-4D97-AF65-F5344CB8AC3E}">
        <p14:creationId xmlns:p14="http://schemas.microsoft.com/office/powerpoint/2010/main" val="4138640686"/>
      </p:ext>
    </p:extLst>
  </p:cSld>
  <p:clrMapOvr>
    <a:masterClrMapping/>
  </p:clrMapOvr>
  <p:transition spd="slow">
    <p:randomBar dir="vert"/>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PERIODO DE RECUPERACIÓN</a:t>
            </a:r>
            <a:endParaRPr lang="es-MX" dirty="0"/>
          </a:p>
        </p:txBody>
      </p:sp>
      <p:pic>
        <p:nvPicPr>
          <p:cNvPr id="419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522" t="31250" r="24761" b="54963"/>
          <a:stretch/>
        </p:blipFill>
        <p:spPr bwMode="auto">
          <a:xfrm>
            <a:off x="323528" y="1816224"/>
            <a:ext cx="8283811" cy="1468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98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1490" t="68442" r="25056" b="18178"/>
          <a:stretch/>
        </p:blipFill>
        <p:spPr bwMode="auto">
          <a:xfrm>
            <a:off x="357542" y="4077072"/>
            <a:ext cx="8318822" cy="1440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524821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r>
              <a:rPr lang="en-US" dirty="0" err="1" smtClean="0"/>
              <a:t>Resumen</a:t>
            </a:r>
            <a:r>
              <a:rPr lang="en-US" dirty="0" smtClean="0"/>
              <a:t> general</a:t>
            </a:r>
            <a:endParaRPr lang="en-US" dirty="0"/>
          </a:p>
        </p:txBody>
      </p:sp>
      <p:sp>
        <p:nvSpPr>
          <p:cNvPr id="63491" name="AutoShape 3"/>
          <p:cNvSpPr>
            <a:spLocks noChangeArrowheads="1"/>
          </p:cNvSpPr>
          <p:nvPr/>
        </p:nvSpPr>
        <p:spPr bwMode="gray">
          <a:xfrm>
            <a:off x="539552" y="4419600"/>
            <a:ext cx="2543175" cy="1600200"/>
          </a:xfrm>
          <a:prstGeom prst="roundRect">
            <a:avLst>
              <a:gd name="adj" fmla="val 12699"/>
            </a:avLst>
          </a:prstGeom>
          <a:gradFill rotWithShape="1">
            <a:gsLst>
              <a:gs pos="0">
                <a:schemeClr val="accent1">
                  <a:gamma/>
                  <a:shade val="79216"/>
                  <a:invGamma/>
                </a:schemeClr>
              </a:gs>
              <a:gs pos="100000">
                <a:schemeClr val="accent1"/>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7961" dir="13500000" algn="ctr" rotWithShape="0">
                    <a:schemeClr val="accent1">
                      <a:gamma/>
                      <a:shade val="60000"/>
                      <a:invGamma/>
                    </a:schemeClr>
                  </a:outerShdw>
                </a:effectLst>
              </a14:hiddenEffects>
            </a:ext>
          </a:extLst>
        </p:spPr>
        <p:txBody>
          <a:bodyPr wrap="none" anchor="ctr"/>
          <a:lstStyle/>
          <a:p>
            <a:endParaRPr lang="es-MX"/>
          </a:p>
        </p:txBody>
      </p:sp>
      <p:sp>
        <p:nvSpPr>
          <p:cNvPr id="63493" name="AutoShape 5"/>
          <p:cNvSpPr>
            <a:spLocks noChangeArrowheads="1"/>
          </p:cNvSpPr>
          <p:nvPr/>
        </p:nvSpPr>
        <p:spPr bwMode="gray">
          <a:xfrm>
            <a:off x="663575" y="4848225"/>
            <a:ext cx="2408238" cy="1114425"/>
          </a:xfrm>
          <a:prstGeom prst="roundRect">
            <a:avLst>
              <a:gd name="adj" fmla="val 16667"/>
            </a:avLst>
          </a:prstGeom>
          <a:solidFill>
            <a:srgbClr val="FFFFFF"/>
          </a:solidFill>
          <a:ln>
            <a:noFill/>
          </a:ln>
          <a:effectLst>
            <a:prstShdw prst="shdw18" dist="17961" dir="13500000">
              <a:srgbClr val="FFFFFF">
                <a:gamma/>
                <a:shade val="60000"/>
                <a:invGamma/>
              </a:srgbClr>
            </a:prstShdw>
          </a:effectLst>
          <a:extLst>
            <a:ext uri="{91240B29-F687-4F45-9708-019B960494DF}">
              <a14:hiddenLine xmlns:a14="http://schemas.microsoft.com/office/drawing/2010/main" w="9525">
                <a:solidFill>
                  <a:srgbClr val="99DEE7"/>
                </a:solidFill>
                <a:round/>
                <a:headEnd/>
                <a:tailEnd/>
              </a14:hiddenLine>
            </a:ext>
          </a:extLst>
        </p:spPr>
        <p:txBody>
          <a:bodyPr wrap="none" anchor="ctr"/>
          <a:lstStyle/>
          <a:p>
            <a:endParaRPr lang="es-MX"/>
          </a:p>
        </p:txBody>
      </p:sp>
      <p:sp>
        <p:nvSpPr>
          <p:cNvPr id="63494" name="Text Box 18"/>
          <p:cNvSpPr txBox="1">
            <a:spLocks noChangeArrowheads="1"/>
          </p:cNvSpPr>
          <p:nvPr/>
        </p:nvSpPr>
        <p:spPr bwMode="white">
          <a:xfrm>
            <a:off x="1065213" y="4443413"/>
            <a:ext cx="1651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sz="2000" dirty="0" smtClean="0">
                <a:solidFill>
                  <a:srgbClr val="FFFFFF"/>
                </a:solidFill>
                <a:cs typeface="Arial" charset="0"/>
              </a:rPr>
              <a:t>1 .- </a:t>
            </a:r>
            <a:r>
              <a:rPr lang="en-US" sz="2000" dirty="0" err="1" smtClean="0">
                <a:solidFill>
                  <a:srgbClr val="FFFFFF"/>
                </a:solidFill>
                <a:cs typeface="Arial" charset="0"/>
              </a:rPr>
              <a:t>FODA</a:t>
            </a:r>
            <a:endParaRPr lang="en-US" sz="2000" dirty="0">
              <a:solidFill>
                <a:srgbClr val="FFFFFF"/>
              </a:solidFill>
              <a:cs typeface="Arial" charset="0"/>
            </a:endParaRPr>
          </a:p>
        </p:txBody>
      </p:sp>
      <p:sp>
        <p:nvSpPr>
          <p:cNvPr id="63495" name="Text Box 9"/>
          <p:cNvSpPr txBox="1">
            <a:spLocks noChangeArrowheads="1"/>
          </p:cNvSpPr>
          <p:nvPr/>
        </p:nvSpPr>
        <p:spPr bwMode="gray">
          <a:xfrm>
            <a:off x="704850" y="4926013"/>
            <a:ext cx="231616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0" hangingPunct="0"/>
            <a:r>
              <a:rPr lang="en-US" sz="1400" dirty="0" smtClean="0">
                <a:solidFill>
                  <a:srgbClr val="000000"/>
                </a:solidFill>
                <a:cs typeface="Arial" charset="0"/>
              </a:rPr>
              <a:t>Se </a:t>
            </a:r>
            <a:r>
              <a:rPr lang="en-US" sz="1400" dirty="0" err="1" smtClean="0">
                <a:solidFill>
                  <a:srgbClr val="000000"/>
                </a:solidFill>
                <a:cs typeface="Arial" charset="0"/>
              </a:rPr>
              <a:t>realizó</a:t>
            </a:r>
            <a:r>
              <a:rPr lang="en-US" sz="1400" dirty="0" smtClean="0">
                <a:solidFill>
                  <a:srgbClr val="000000"/>
                </a:solidFill>
                <a:cs typeface="Arial" charset="0"/>
              </a:rPr>
              <a:t> un </a:t>
            </a:r>
            <a:r>
              <a:rPr lang="en-US" sz="1400" dirty="0" err="1" smtClean="0">
                <a:solidFill>
                  <a:srgbClr val="000000"/>
                </a:solidFill>
                <a:cs typeface="Arial" charset="0"/>
              </a:rPr>
              <a:t>análisis</a:t>
            </a:r>
            <a:r>
              <a:rPr lang="en-US" sz="1400" dirty="0" smtClean="0">
                <a:solidFill>
                  <a:srgbClr val="000000"/>
                </a:solidFill>
                <a:cs typeface="Arial" charset="0"/>
              </a:rPr>
              <a:t> </a:t>
            </a:r>
            <a:r>
              <a:rPr lang="en-US" sz="1400" dirty="0" err="1" smtClean="0">
                <a:solidFill>
                  <a:srgbClr val="000000"/>
                </a:solidFill>
                <a:cs typeface="Arial" charset="0"/>
              </a:rPr>
              <a:t>situacional</a:t>
            </a:r>
            <a:r>
              <a:rPr lang="en-US" sz="1400" dirty="0" smtClean="0">
                <a:solidFill>
                  <a:srgbClr val="000000"/>
                </a:solidFill>
                <a:cs typeface="Arial" charset="0"/>
              </a:rPr>
              <a:t> </a:t>
            </a:r>
            <a:r>
              <a:rPr lang="en-US" sz="1400" dirty="0" err="1" smtClean="0">
                <a:solidFill>
                  <a:srgbClr val="000000"/>
                </a:solidFill>
                <a:cs typeface="Arial" charset="0"/>
              </a:rPr>
              <a:t>interno</a:t>
            </a:r>
            <a:r>
              <a:rPr lang="en-US" sz="1400" dirty="0" smtClean="0">
                <a:solidFill>
                  <a:srgbClr val="000000"/>
                </a:solidFill>
                <a:cs typeface="Arial" charset="0"/>
              </a:rPr>
              <a:t> y </a:t>
            </a:r>
            <a:r>
              <a:rPr lang="en-US" sz="1400" dirty="0" err="1" smtClean="0">
                <a:solidFill>
                  <a:srgbClr val="000000"/>
                </a:solidFill>
                <a:cs typeface="Arial" charset="0"/>
              </a:rPr>
              <a:t>externo</a:t>
            </a:r>
            <a:r>
              <a:rPr lang="en-US" sz="1400" dirty="0" smtClean="0">
                <a:solidFill>
                  <a:srgbClr val="000000"/>
                </a:solidFill>
                <a:cs typeface="Arial" charset="0"/>
              </a:rPr>
              <a:t>.</a:t>
            </a:r>
            <a:endParaRPr lang="en-US" sz="1400" dirty="0">
              <a:solidFill>
                <a:srgbClr val="000000"/>
              </a:solidFill>
              <a:cs typeface="Arial" charset="0"/>
            </a:endParaRPr>
          </a:p>
        </p:txBody>
      </p:sp>
      <p:sp>
        <p:nvSpPr>
          <p:cNvPr id="63496" name="AutoShape 8"/>
          <p:cNvSpPr>
            <a:spLocks noChangeArrowheads="1"/>
          </p:cNvSpPr>
          <p:nvPr/>
        </p:nvSpPr>
        <p:spPr bwMode="gray">
          <a:xfrm>
            <a:off x="66724" y="1124743"/>
            <a:ext cx="3569171" cy="1918493"/>
          </a:xfrm>
          <a:prstGeom prst="roundRect">
            <a:avLst>
              <a:gd name="adj" fmla="val 12699"/>
            </a:avLst>
          </a:prstGeom>
          <a:gradFill rotWithShape="1">
            <a:gsLst>
              <a:gs pos="0">
                <a:schemeClr val="folHlink">
                  <a:gamma/>
                  <a:shade val="69804"/>
                  <a:invGamma/>
                </a:schemeClr>
              </a:gs>
              <a:gs pos="100000">
                <a:schemeClr val="folHlink"/>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7961" dir="13500000" algn="ctr" rotWithShape="0">
                    <a:schemeClr val="folHlink">
                      <a:gamma/>
                      <a:shade val="60000"/>
                      <a:invGamma/>
                    </a:schemeClr>
                  </a:outerShdw>
                </a:effectLst>
              </a14:hiddenEffects>
            </a:ext>
          </a:extLst>
        </p:spPr>
        <p:txBody>
          <a:bodyPr wrap="none" anchor="ctr"/>
          <a:lstStyle/>
          <a:p>
            <a:endParaRPr lang="es-MX"/>
          </a:p>
        </p:txBody>
      </p:sp>
      <p:sp>
        <p:nvSpPr>
          <p:cNvPr id="63497" name="AutoShape 9"/>
          <p:cNvSpPr>
            <a:spLocks noChangeArrowheads="1"/>
          </p:cNvSpPr>
          <p:nvPr/>
        </p:nvSpPr>
        <p:spPr bwMode="gray">
          <a:xfrm>
            <a:off x="172838" y="1449388"/>
            <a:ext cx="3319041" cy="1339711"/>
          </a:xfrm>
          <a:prstGeom prst="roundRect">
            <a:avLst>
              <a:gd name="adj" fmla="val 16667"/>
            </a:avLst>
          </a:prstGeom>
          <a:solidFill>
            <a:srgbClr val="FFFFFF"/>
          </a:solidFill>
          <a:ln>
            <a:noFill/>
          </a:ln>
          <a:effectLst>
            <a:prstShdw prst="shdw18" dist="17961" dir="13500000">
              <a:srgbClr val="FFFFFF">
                <a:gamma/>
                <a:shade val="60000"/>
                <a:invGamma/>
              </a:srgbClr>
            </a:prstShdw>
          </a:effectLst>
          <a:extLst>
            <a:ext uri="{91240B29-F687-4F45-9708-019B960494DF}">
              <a14:hiddenLine xmlns:a14="http://schemas.microsoft.com/office/drawing/2010/main" w="9525">
                <a:solidFill>
                  <a:srgbClr val="99DEE7"/>
                </a:solidFill>
                <a:round/>
                <a:headEnd/>
                <a:tailEnd/>
              </a14:hiddenLine>
            </a:ext>
          </a:extLst>
        </p:spPr>
        <p:txBody>
          <a:bodyPr wrap="none" anchor="ctr"/>
          <a:lstStyle/>
          <a:p>
            <a:endParaRPr lang="es-MX"/>
          </a:p>
        </p:txBody>
      </p:sp>
      <p:sp>
        <p:nvSpPr>
          <p:cNvPr id="63498" name="Text Box 18"/>
          <p:cNvSpPr txBox="1">
            <a:spLocks noChangeArrowheads="1"/>
          </p:cNvSpPr>
          <p:nvPr/>
        </p:nvSpPr>
        <p:spPr bwMode="white">
          <a:xfrm>
            <a:off x="704850" y="1124744"/>
            <a:ext cx="1651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sz="2000" dirty="0" smtClean="0">
                <a:solidFill>
                  <a:srgbClr val="FFFFFF"/>
                </a:solidFill>
                <a:cs typeface="Arial" charset="0"/>
              </a:rPr>
              <a:t>2.- IM</a:t>
            </a:r>
            <a:endParaRPr lang="en-US" sz="2000" dirty="0">
              <a:solidFill>
                <a:srgbClr val="FFFFFF"/>
              </a:solidFill>
              <a:cs typeface="Arial" charset="0"/>
            </a:endParaRPr>
          </a:p>
        </p:txBody>
      </p:sp>
      <p:sp>
        <p:nvSpPr>
          <p:cNvPr id="63499" name="Text Box 9"/>
          <p:cNvSpPr txBox="1">
            <a:spLocks noChangeArrowheads="1"/>
          </p:cNvSpPr>
          <p:nvPr/>
        </p:nvSpPr>
        <p:spPr bwMode="gray">
          <a:xfrm>
            <a:off x="172839" y="1499213"/>
            <a:ext cx="2715022"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0" hangingPunct="0"/>
            <a:r>
              <a:rPr lang="en-US" sz="1400" dirty="0" smtClean="0">
                <a:solidFill>
                  <a:srgbClr val="000000"/>
                </a:solidFill>
                <a:cs typeface="Arial" charset="0"/>
              </a:rPr>
              <a:t>La </a:t>
            </a:r>
            <a:r>
              <a:rPr lang="en-US" sz="1400" dirty="0" err="1" smtClean="0">
                <a:solidFill>
                  <a:srgbClr val="000000"/>
                </a:solidFill>
                <a:cs typeface="Arial" charset="0"/>
              </a:rPr>
              <a:t>Investigación</a:t>
            </a:r>
            <a:r>
              <a:rPr lang="en-US" sz="1400" dirty="0" smtClean="0">
                <a:solidFill>
                  <a:srgbClr val="000000"/>
                </a:solidFill>
                <a:cs typeface="Arial" charset="0"/>
              </a:rPr>
              <a:t> </a:t>
            </a:r>
            <a:r>
              <a:rPr lang="en-US" sz="1400" dirty="0" err="1" smtClean="0">
                <a:solidFill>
                  <a:srgbClr val="000000"/>
                </a:solidFill>
                <a:cs typeface="Arial" charset="0"/>
              </a:rPr>
              <a:t>realizada</a:t>
            </a:r>
            <a:r>
              <a:rPr lang="en-US" sz="1400" dirty="0" smtClean="0">
                <a:solidFill>
                  <a:srgbClr val="000000"/>
                </a:solidFill>
                <a:cs typeface="Arial" charset="0"/>
              </a:rPr>
              <a:t> </a:t>
            </a:r>
            <a:r>
              <a:rPr lang="en-US" sz="1400" dirty="0" err="1" smtClean="0">
                <a:solidFill>
                  <a:srgbClr val="000000"/>
                </a:solidFill>
                <a:cs typeface="Arial" charset="0"/>
              </a:rPr>
              <a:t>dió</a:t>
            </a:r>
            <a:r>
              <a:rPr lang="en-US" sz="1400" dirty="0" smtClean="0">
                <a:solidFill>
                  <a:srgbClr val="000000"/>
                </a:solidFill>
                <a:cs typeface="Arial" charset="0"/>
              </a:rPr>
              <a:t> </a:t>
            </a:r>
            <a:r>
              <a:rPr lang="en-US" sz="1400" dirty="0" err="1" smtClean="0">
                <a:solidFill>
                  <a:srgbClr val="000000"/>
                </a:solidFill>
                <a:cs typeface="Arial" charset="0"/>
              </a:rPr>
              <a:t>como</a:t>
            </a:r>
            <a:r>
              <a:rPr lang="en-US" sz="1400" dirty="0" smtClean="0">
                <a:solidFill>
                  <a:srgbClr val="000000"/>
                </a:solidFill>
                <a:cs typeface="Arial" charset="0"/>
              </a:rPr>
              <a:t> </a:t>
            </a:r>
            <a:r>
              <a:rPr lang="en-US" sz="1400" dirty="0" err="1" smtClean="0">
                <a:solidFill>
                  <a:srgbClr val="000000"/>
                </a:solidFill>
                <a:cs typeface="Arial" charset="0"/>
              </a:rPr>
              <a:t>resultado</a:t>
            </a:r>
            <a:r>
              <a:rPr lang="en-US" sz="1400" dirty="0" smtClean="0">
                <a:solidFill>
                  <a:srgbClr val="000000"/>
                </a:solidFill>
                <a:cs typeface="Arial" charset="0"/>
              </a:rPr>
              <a:t> </a:t>
            </a:r>
            <a:r>
              <a:rPr lang="en-US" sz="1400" dirty="0" err="1" smtClean="0">
                <a:solidFill>
                  <a:srgbClr val="000000"/>
                </a:solidFill>
                <a:cs typeface="Arial" charset="0"/>
              </a:rPr>
              <a:t>que</a:t>
            </a:r>
            <a:r>
              <a:rPr lang="en-US" sz="1400" dirty="0" smtClean="0">
                <a:solidFill>
                  <a:srgbClr val="000000"/>
                </a:solidFill>
                <a:cs typeface="Arial" charset="0"/>
              </a:rPr>
              <a:t> </a:t>
            </a:r>
            <a:r>
              <a:rPr lang="en-US" sz="1400" dirty="0" err="1" smtClean="0">
                <a:solidFill>
                  <a:srgbClr val="000000"/>
                </a:solidFill>
                <a:cs typeface="Arial" charset="0"/>
              </a:rPr>
              <a:t>las</a:t>
            </a:r>
            <a:r>
              <a:rPr lang="en-US" sz="1400" dirty="0" smtClean="0">
                <a:solidFill>
                  <a:srgbClr val="000000"/>
                </a:solidFill>
                <a:cs typeface="Arial" charset="0"/>
              </a:rPr>
              <a:t> </a:t>
            </a:r>
            <a:r>
              <a:rPr lang="en-US" sz="1400" dirty="0" err="1" smtClean="0">
                <a:solidFill>
                  <a:srgbClr val="000000"/>
                </a:solidFill>
                <a:cs typeface="Arial" charset="0"/>
              </a:rPr>
              <a:t>industrias</a:t>
            </a:r>
            <a:r>
              <a:rPr lang="en-US" sz="1400" dirty="0" smtClean="0">
                <a:solidFill>
                  <a:srgbClr val="000000"/>
                </a:solidFill>
                <a:cs typeface="Arial" charset="0"/>
              </a:rPr>
              <a:t> </a:t>
            </a:r>
            <a:r>
              <a:rPr lang="en-US" sz="1400" dirty="0" err="1" smtClean="0">
                <a:solidFill>
                  <a:srgbClr val="000000"/>
                </a:solidFill>
                <a:cs typeface="Arial" charset="0"/>
              </a:rPr>
              <a:t>donde</a:t>
            </a:r>
            <a:r>
              <a:rPr lang="en-US" sz="1400" dirty="0" smtClean="0">
                <a:solidFill>
                  <a:srgbClr val="000000"/>
                </a:solidFill>
                <a:cs typeface="Arial" charset="0"/>
              </a:rPr>
              <a:t> se </a:t>
            </a:r>
            <a:r>
              <a:rPr lang="en-US" sz="1400" dirty="0" err="1" smtClean="0">
                <a:solidFill>
                  <a:srgbClr val="000000"/>
                </a:solidFill>
                <a:cs typeface="Arial" charset="0"/>
              </a:rPr>
              <a:t>puede</a:t>
            </a:r>
            <a:r>
              <a:rPr lang="en-US" sz="1400" dirty="0" smtClean="0">
                <a:solidFill>
                  <a:srgbClr val="000000"/>
                </a:solidFill>
                <a:cs typeface="Arial" charset="0"/>
              </a:rPr>
              <a:t> </a:t>
            </a:r>
            <a:r>
              <a:rPr lang="en-US" sz="1400" dirty="0" err="1" smtClean="0">
                <a:solidFill>
                  <a:srgbClr val="000000"/>
                </a:solidFill>
                <a:cs typeface="Arial" charset="0"/>
              </a:rPr>
              <a:t>ingresar</a:t>
            </a:r>
            <a:r>
              <a:rPr lang="en-US" sz="1400" dirty="0" smtClean="0">
                <a:solidFill>
                  <a:srgbClr val="000000"/>
                </a:solidFill>
                <a:cs typeface="Arial" charset="0"/>
              </a:rPr>
              <a:t> </a:t>
            </a:r>
            <a:r>
              <a:rPr lang="en-US" sz="1400" dirty="0" err="1" smtClean="0">
                <a:solidFill>
                  <a:srgbClr val="000000"/>
                </a:solidFill>
                <a:cs typeface="Arial" charset="0"/>
              </a:rPr>
              <a:t>fue</a:t>
            </a:r>
            <a:r>
              <a:rPr lang="en-US" sz="1400" dirty="0">
                <a:solidFill>
                  <a:srgbClr val="000000"/>
                </a:solidFill>
                <a:cs typeface="Arial" charset="0"/>
              </a:rPr>
              <a:t> </a:t>
            </a:r>
            <a:r>
              <a:rPr lang="en-US" sz="1400" dirty="0" smtClean="0">
                <a:solidFill>
                  <a:srgbClr val="000000"/>
                </a:solidFill>
                <a:cs typeface="Arial" charset="0"/>
              </a:rPr>
              <a:t>la </a:t>
            </a:r>
            <a:r>
              <a:rPr lang="en-US" sz="1400" dirty="0" err="1" smtClean="0">
                <a:solidFill>
                  <a:srgbClr val="000000"/>
                </a:solidFill>
                <a:cs typeface="Arial" charset="0"/>
              </a:rPr>
              <a:t>Hidroeléctrica</a:t>
            </a:r>
            <a:r>
              <a:rPr lang="en-US" sz="1400" dirty="0" smtClean="0">
                <a:solidFill>
                  <a:srgbClr val="000000"/>
                </a:solidFill>
                <a:cs typeface="Arial" charset="0"/>
              </a:rPr>
              <a:t> &amp; </a:t>
            </a:r>
            <a:r>
              <a:rPr lang="en-US" sz="1400" dirty="0" err="1" smtClean="0">
                <a:solidFill>
                  <a:srgbClr val="000000"/>
                </a:solidFill>
                <a:cs typeface="Arial" charset="0"/>
              </a:rPr>
              <a:t>Construcción</a:t>
            </a:r>
            <a:endParaRPr lang="en-US" sz="1400" dirty="0">
              <a:solidFill>
                <a:srgbClr val="000000"/>
              </a:solidFill>
              <a:cs typeface="Arial" charset="0"/>
            </a:endParaRPr>
          </a:p>
        </p:txBody>
      </p:sp>
      <p:sp>
        <p:nvSpPr>
          <p:cNvPr id="63500" name="AutoShape 12"/>
          <p:cNvSpPr>
            <a:spLocks noChangeArrowheads="1"/>
          </p:cNvSpPr>
          <p:nvPr/>
        </p:nvSpPr>
        <p:spPr bwMode="gray">
          <a:xfrm>
            <a:off x="5943600" y="4419600"/>
            <a:ext cx="2948880" cy="1889720"/>
          </a:xfrm>
          <a:prstGeom prst="roundRect">
            <a:avLst>
              <a:gd name="adj" fmla="val 12699"/>
            </a:avLst>
          </a:prstGeom>
          <a:gradFill rotWithShape="1">
            <a:gsLst>
              <a:gs pos="0">
                <a:schemeClr val="hlink">
                  <a:gamma/>
                  <a:shade val="79216"/>
                  <a:invGamma/>
                </a:schemeClr>
              </a:gs>
              <a:gs pos="100000">
                <a:schemeClr val="hlink"/>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7961" dir="13500000" algn="ctr" rotWithShape="0">
                    <a:schemeClr val="hlink">
                      <a:gamma/>
                      <a:shade val="60000"/>
                      <a:invGamma/>
                    </a:schemeClr>
                  </a:outerShdw>
                </a:effectLst>
              </a14:hiddenEffects>
            </a:ext>
          </a:extLst>
        </p:spPr>
        <p:txBody>
          <a:bodyPr wrap="none" anchor="ctr"/>
          <a:lstStyle/>
          <a:p>
            <a:endParaRPr lang="es-MX"/>
          </a:p>
        </p:txBody>
      </p:sp>
      <p:sp>
        <p:nvSpPr>
          <p:cNvPr id="63501" name="AutoShape 13"/>
          <p:cNvSpPr>
            <a:spLocks noChangeArrowheads="1"/>
          </p:cNvSpPr>
          <p:nvPr/>
        </p:nvSpPr>
        <p:spPr bwMode="gray">
          <a:xfrm>
            <a:off x="5997574" y="4848225"/>
            <a:ext cx="2724973" cy="1171575"/>
          </a:xfrm>
          <a:prstGeom prst="roundRect">
            <a:avLst>
              <a:gd name="adj" fmla="val 16667"/>
            </a:avLst>
          </a:prstGeom>
          <a:solidFill>
            <a:srgbClr val="FFFFFF"/>
          </a:solidFill>
          <a:ln>
            <a:noFill/>
          </a:ln>
          <a:effectLst>
            <a:prstShdw prst="shdw18" dist="17961" dir="13500000">
              <a:srgbClr val="FFFFFF">
                <a:gamma/>
                <a:shade val="60000"/>
                <a:invGamma/>
              </a:srgbClr>
            </a:prstShdw>
          </a:effectLst>
          <a:extLst>
            <a:ext uri="{91240B29-F687-4F45-9708-019B960494DF}">
              <a14:hiddenLine xmlns:a14="http://schemas.microsoft.com/office/drawing/2010/main" w="9525">
                <a:solidFill>
                  <a:srgbClr val="99DEE7"/>
                </a:solidFill>
                <a:round/>
                <a:headEnd/>
                <a:tailEnd/>
              </a14:hiddenLine>
            </a:ext>
          </a:extLst>
        </p:spPr>
        <p:txBody>
          <a:bodyPr wrap="none" anchor="ctr"/>
          <a:lstStyle/>
          <a:p>
            <a:endParaRPr lang="es-MX"/>
          </a:p>
        </p:txBody>
      </p:sp>
      <p:sp>
        <p:nvSpPr>
          <p:cNvPr id="63502" name="Text Box 18"/>
          <p:cNvSpPr txBox="1">
            <a:spLocks noChangeArrowheads="1"/>
          </p:cNvSpPr>
          <p:nvPr/>
        </p:nvSpPr>
        <p:spPr bwMode="white">
          <a:xfrm>
            <a:off x="6303640" y="4443413"/>
            <a:ext cx="230080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sz="2000" dirty="0" smtClean="0">
                <a:solidFill>
                  <a:srgbClr val="FFFFFF"/>
                </a:solidFill>
                <a:cs typeface="Arial" charset="0"/>
              </a:rPr>
              <a:t>4. </a:t>
            </a:r>
            <a:r>
              <a:rPr lang="en-US" sz="2000" dirty="0" err="1" smtClean="0">
                <a:solidFill>
                  <a:srgbClr val="FFFFFF"/>
                </a:solidFill>
                <a:cs typeface="Arial" charset="0"/>
              </a:rPr>
              <a:t>EVALUACIÓN</a:t>
            </a:r>
            <a:endParaRPr lang="en-US" sz="2000" dirty="0">
              <a:solidFill>
                <a:srgbClr val="FFFFFF"/>
              </a:solidFill>
              <a:cs typeface="Arial" charset="0"/>
            </a:endParaRPr>
          </a:p>
        </p:txBody>
      </p:sp>
      <p:sp>
        <p:nvSpPr>
          <p:cNvPr id="63503" name="Text Box 9"/>
          <p:cNvSpPr txBox="1">
            <a:spLocks noChangeArrowheads="1"/>
          </p:cNvSpPr>
          <p:nvPr/>
        </p:nvSpPr>
        <p:spPr bwMode="gray">
          <a:xfrm>
            <a:off x="6038850" y="4926013"/>
            <a:ext cx="268369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0" hangingPunct="0"/>
            <a:r>
              <a:rPr lang="en-US" sz="1400" dirty="0" smtClean="0">
                <a:solidFill>
                  <a:srgbClr val="000000"/>
                </a:solidFill>
                <a:cs typeface="Arial" charset="0"/>
              </a:rPr>
              <a:t>La </a:t>
            </a:r>
            <a:r>
              <a:rPr lang="en-US" sz="1400" dirty="0" err="1" smtClean="0">
                <a:solidFill>
                  <a:srgbClr val="000000"/>
                </a:solidFill>
                <a:cs typeface="Arial" charset="0"/>
              </a:rPr>
              <a:t>evaluación</a:t>
            </a:r>
            <a:r>
              <a:rPr lang="en-US" sz="1400" dirty="0" smtClean="0">
                <a:solidFill>
                  <a:srgbClr val="000000"/>
                </a:solidFill>
                <a:cs typeface="Arial" charset="0"/>
              </a:rPr>
              <a:t> </a:t>
            </a:r>
            <a:r>
              <a:rPr lang="en-US" sz="1400" dirty="0" err="1" smtClean="0">
                <a:solidFill>
                  <a:srgbClr val="000000"/>
                </a:solidFill>
                <a:cs typeface="Arial" charset="0"/>
              </a:rPr>
              <a:t>financiera</a:t>
            </a:r>
            <a:r>
              <a:rPr lang="en-US" sz="1400" dirty="0" smtClean="0">
                <a:solidFill>
                  <a:srgbClr val="000000"/>
                </a:solidFill>
                <a:cs typeface="Arial" charset="0"/>
              </a:rPr>
              <a:t> da </a:t>
            </a:r>
            <a:r>
              <a:rPr lang="en-US" sz="1400" dirty="0" err="1" smtClean="0">
                <a:solidFill>
                  <a:srgbClr val="000000"/>
                </a:solidFill>
                <a:cs typeface="Arial" charset="0"/>
              </a:rPr>
              <a:t>como</a:t>
            </a:r>
            <a:r>
              <a:rPr lang="en-US" sz="1400" dirty="0" smtClean="0">
                <a:solidFill>
                  <a:srgbClr val="000000"/>
                </a:solidFill>
                <a:cs typeface="Arial" charset="0"/>
              </a:rPr>
              <a:t> </a:t>
            </a:r>
            <a:r>
              <a:rPr lang="en-US" sz="1400" dirty="0" err="1" smtClean="0">
                <a:solidFill>
                  <a:srgbClr val="000000"/>
                </a:solidFill>
                <a:cs typeface="Arial" charset="0"/>
              </a:rPr>
              <a:t>resultado</a:t>
            </a:r>
            <a:r>
              <a:rPr lang="en-US" sz="1400" dirty="0" smtClean="0">
                <a:solidFill>
                  <a:srgbClr val="000000"/>
                </a:solidFill>
                <a:cs typeface="Arial" charset="0"/>
              </a:rPr>
              <a:t> </a:t>
            </a:r>
            <a:r>
              <a:rPr lang="en-US" sz="1400" dirty="0" err="1" smtClean="0">
                <a:solidFill>
                  <a:srgbClr val="000000"/>
                </a:solidFill>
                <a:cs typeface="Arial" charset="0"/>
              </a:rPr>
              <a:t>que</a:t>
            </a:r>
            <a:r>
              <a:rPr lang="en-US" sz="1400" dirty="0" smtClean="0">
                <a:solidFill>
                  <a:srgbClr val="000000"/>
                </a:solidFill>
                <a:cs typeface="Arial" charset="0"/>
              </a:rPr>
              <a:t> </a:t>
            </a:r>
            <a:r>
              <a:rPr lang="en-US" sz="1400" dirty="0" err="1" smtClean="0">
                <a:solidFill>
                  <a:srgbClr val="000000"/>
                </a:solidFill>
                <a:cs typeface="Arial" charset="0"/>
              </a:rPr>
              <a:t>es</a:t>
            </a:r>
            <a:r>
              <a:rPr lang="en-US" sz="1400" dirty="0" smtClean="0">
                <a:solidFill>
                  <a:srgbClr val="000000"/>
                </a:solidFill>
                <a:cs typeface="Arial" charset="0"/>
              </a:rPr>
              <a:t> viable a </a:t>
            </a:r>
            <a:r>
              <a:rPr lang="en-US" sz="1400" dirty="0" err="1" smtClean="0">
                <a:solidFill>
                  <a:srgbClr val="000000"/>
                </a:solidFill>
                <a:cs typeface="Arial" charset="0"/>
              </a:rPr>
              <a:t>corto</a:t>
            </a:r>
            <a:r>
              <a:rPr lang="en-US" sz="1400" dirty="0" smtClean="0">
                <a:solidFill>
                  <a:srgbClr val="000000"/>
                </a:solidFill>
                <a:cs typeface="Arial" charset="0"/>
              </a:rPr>
              <a:t>, </a:t>
            </a:r>
            <a:r>
              <a:rPr lang="en-US" sz="1400" dirty="0" err="1" smtClean="0">
                <a:solidFill>
                  <a:srgbClr val="000000"/>
                </a:solidFill>
                <a:cs typeface="Arial" charset="0"/>
              </a:rPr>
              <a:t>mediano</a:t>
            </a:r>
            <a:r>
              <a:rPr lang="en-US" sz="1400" dirty="0" smtClean="0">
                <a:solidFill>
                  <a:srgbClr val="000000"/>
                </a:solidFill>
                <a:cs typeface="Arial" charset="0"/>
              </a:rPr>
              <a:t> y largo </a:t>
            </a:r>
            <a:r>
              <a:rPr lang="en-US" sz="1400" dirty="0" err="1" smtClean="0">
                <a:solidFill>
                  <a:srgbClr val="000000"/>
                </a:solidFill>
                <a:cs typeface="Arial" charset="0"/>
              </a:rPr>
              <a:t>plazo</a:t>
            </a:r>
            <a:r>
              <a:rPr lang="en-US" sz="1400" dirty="0" smtClean="0">
                <a:solidFill>
                  <a:srgbClr val="000000"/>
                </a:solidFill>
                <a:cs typeface="Arial" charset="0"/>
              </a:rPr>
              <a:t> el Proyecto.</a:t>
            </a:r>
            <a:endParaRPr lang="en-US" sz="1400" dirty="0">
              <a:solidFill>
                <a:srgbClr val="000000"/>
              </a:solidFill>
              <a:cs typeface="Arial" charset="0"/>
            </a:endParaRPr>
          </a:p>
        </p:txBody>
      </p:sp>
      <p:sp>
        <p:nvSpPr>
          <p:cNvPr id="63504" name="AutoShape 16"/>
          <p:cNvSpPr>
            <a:spLocks noChangeArrowheads="1"/>
          </p:cNvSpPr>
          <p:nvPr/>
        </p:nvSpPr>
        <p:spPr bwMode="gray">
          <a:xfrm>
            <a:off x="5785300" y="1283888"/>
            <a:ext cx="3107180" cy="1759347"/>
          </a:xfrm>
          <a:prstGeom prst="roundRect">
            <a:avLst>
              <a:gd name="adj" fmla="val 12699"/>
            </a:avLst>
          </a:prstGeom>
          <a:gradFill rotWithShape="1">
            <a:gsLst>
              <a:gs pos="0">
                <a:schemeClr val="accent2">
                  <a:gamma/>
                  <a:shade val="79216"/>
                  <a:invGamma/>
                </a:schemeClr>
              </a:gs>
              <a:gs pos="100000">
                <a:schemeClr val="accent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7961" dir="13500000" algn="ctr" rotWithShape="0">
                    <a:schemeClr val="accent2">
                      <a:gamma/>
                      <a:shade val="60000"/>
                      <a:invGamma/>
                    </a:schemeClr>
                  </a:outerShdw>
                </a:effectLst>
              </a14:hiddenEffects>
            </a:ext>
          </a:extLst>
        </p:spPr>
        <p:txBody>
          <a:bodyPr wrap="none" anchor="ctr"/>
          <a:lstStyle/>
          <a:p>
            <a:endParaRPr lang="es-MX"/>
          </a:p>
        </p:txBody>
      </p:sp>
      <p:sp>
        <p:nvSpPr>
          <p:cNvPr id="63505" name="AutoShape 17"/>
          <p:cNvSpPr>
            <a:spLocks noChangeArrowheads="1"/>
          </p:cNvSpPr>
          <p:nvPr/>
        </p:nvSpPr>
        <p:spPr bwMode="gray">
          <a:xfrm>
            <a:off x="5831053" y="1649420"/>
            <a:ext cx="2891495" cy="1275523"/>
          </a:xfrm>
          <a:prstGeom prst="roundRect">
            <a:avLst>
              <a:gd name="adj" fmla="val 16667"/>
            </a:avLst>
          </a:prstGeom>
          <a:solidFill>
            <a:srgbClr val="FFFFFF"/>
          </a:solidFill>
          <a:ln>
            <a:noFill/>
          </a:ln>
          <a:effectLst>
            <a:prstShdw prst="shdw18" dist="17961" dir="13500000">
              <a:srgbClr val="FFFFFF">
                <a:gamma/>
                <a:shade val="60000"/>
                <a:invGamma/>
              </a:srgbClr>
            </a:prstShdw>
          </a:effectLst>
          <a:extLst>
            <a:ext uri="{91240B29-F687-4F45-9708-019B960494DF}">
              <a14:hiddenLine xmlns:a14="http://schemas.microsoft.com/office/drawing/2010/main" w="9525">
                <a:solidFill>
                  <a:srgbClr val="99DEE7"/>
                </a:solidFill>
                <a:round/>
                <a:headEnd/>
                <a:tailEnd/>
              </a14:hiddenLine>
            </a:ext>
          </a:extLst>
        </p:spPr>
        <p:txBody>
          <a:bodyPr wrap="none" anchor="ctr"/>
          <a:lstStyle/>
          <a:p>
            <a:endParaRPr lang="es-MX"/>
          </a:p>
        </p:txBody>
      </p:sp>
      <p:sp>
        <p:nvSpPr>
          <p:cNvPr id="63506" name="Text Box 18"/>
          <p:cNvSpPr txBox="1">
            <a:spLocks noChangeArrowheads="1"/>
          </p:cNvSpPr>
          <p:nvPr/>
        </p:nvSpPr>
        <p:spPr bwMode="white">
          <a:xfrm>
            <a:off x="5770222" y="1330895"/>
            <a:ext cx="295232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sz="2000" dirty="0" err="1" smtClean="0">
                <a:solidFill>
                  <a:srgbClr val="FFFFFF"/>
                </a:solidFill>
                <a:cs typeface="Arial" charset="0"/>
              </a:rPr>
              <a:t>3.ESTRATEGIAS</a:t>
            </a:r>
            <a:r>
              <a:rPr lang="en-US" sz="2000" dirty="0" smtClean="0">
                <a:solidFill>
                  <a:srgbClr val="FFFFFF"/>
                </a:solidFill>
                <a:cs typeface="Arial" charset="0"/>
              </a:rPr>
              <a:t> </a:t>
            </a:r>
            <a:r>
              <a:rPr lang="en-US" sz="2000" dirty="0" err="1" smtClean="0">
                <a:solidFill>
                  <a:srgbClr val="FFFFFF"/>
                </a:solidFill>
                <a:cs typeface="Arial" charset="0"/>
              </a:rPr>
              <a:t>resultados</a:t>
            </a:r>
            <a:endParaRPr lang="en-US" sz="2000" dirty="0">
              <a:solidFill>
                <a:srgbClr val="FFFFFF"/>
              </a:solidFill>
              <a:cs typeface="Arial" charset="0"/>
            </a:endParaRPr>
          </a:p>
        </p:txBody>
      </p:sp>
      <p:sp>
        <p:nvSpPr>
          <p:cNvPr id="63507" name="Text Box 9"/>
          <p:cNvSpPr txBox="1">
            <a:spLocks noChangeArrowheads="1"/>
          </p:cNvSpPr>
          <p:nvPr/>
        </p:nvSpPr>
        <p:spPr bwMode="gray">
          <a:xfrm>
            <a:off x="5987272" y="1825149"/>
            <a:ext cx="231616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0" hangingPunct="0"/>
            <a:r>
              <a:rPr lang="en-US" sz="1400" dirty="0" smtClean="0">
                <a:solidFill>
                  <a:srgbClr val="000000"/>
                </a:solidFill>
                <a:cs typeface="Arial" charset="0"/>
              </a:rPr>
              <a:t>Se </a:t>
            </a:r>
            <a:r>
              <a:rPr lang="en-US" sz="1400" dirty="0" err="1" smtClean="0">
                <a:solidFill>
                  <a:srgbClr val="000000"/>
                </a:solidFill>
                <a:cs typeface="Arial" charset="0"/>
              </a:rPr>
              <a:t>formularon</a:t>
            </a:r>
            <a:r>
              <a:rPr lang="en-US" sz="1400" dirty="0" smtClean="0">
                <a:solidFill>
                  <a:srgbClr val="000000"/>
                </a:solidFill>
                <a:cs typeface="Arial" charset="0"/>
              </a:rPr>
              <a:t> </a:t>
            </a:r>
            <a:r>
              <a:rPr lang="en-US" sz="1400" dirty="0" err="1" smtClean="0">
                <a:solidFill>
                  <a:srgbClr val="000000"/>
                </a:solidFill>
                <a:cs typeface="Arial" charset="0"/>
              </a:rPr>
              <a:t>las</a:t>
            </a:r>
            <a:r>
              <a:rPr lang="en-US" sz="1400" dirty="0" smtClean="0">
                <a:solidFill>
                  <a:srgbClr val="000000"/>
                </a:solidFill>
                <a:cs typeface="Arial" charset="0"/>
              </a:rPr>
              <a:t> </a:t>
            </a:r>
            <a:r>
              <a:rPr lang="en-US" sz="1400" dirty="0" err="1" smtClean="0">
                <a:solidFill>
                  <a:srgbClr val="000000"/>
                </a:solidFill>
                <a:cs typeface="Arial" charset="0"/>
              </a:rPr>
              <a:t>4Ps</a:t>
            </a:r>
            <a:r>
              <a:rPr lang="en-US" sz="1400" dirty="0" smtClean="0">
                <a:solidFill>
                  <a:srgbClr val="000000"/>
                </a:solidFill>
                <a:cs typeface="Arial" charset="0"/>
              </a:rPr>
              <a:t>, </a:t>
            </a:r>
            <a:r>
              <a:rPr lang="en-US" sz="1400" dirty="0" err="1" smtClean="0">
                <a:solidFill>
                  <a:srgbClr val="000000"/>
                </a:solidFill>
                <a:cs typeface="Arial" charset="0"/>
              </a:rPr>
              <a:t>según</a:t>
            </a:r>
            <a:r>
              <a:rPr lang="en-US" sz="1400" dirty="0" smtClean="0">
                <a:solidFill>
                  <a:srgbClr val="000000"/>
                </a:solidFill>
                <a:cs typeface="Arial" charset="0"/>
              </a:rPr>
              <a:t> el </a:t>
            </a:r>
            <a:r>
              <a:rPr lang="en-US" sz="1400" dirty="0" err="1" smtClean="0">
                <a:solidFill>
                  <a:srgbClr val="000000"/>
                </a:solidFill>
                <a:cs typeface="Arial" charset="0"/>
              </a:rPr>
              <a:t>modelo</a:t>
            </a:r>
            <a:r>
              <a:rPr lang="en-US" sz="1400" dirty="0" smtClean="0">
                <a:solidFill>
                  <a:srgbClr val="000000"/>
                </a:solidFill>
                <a:cs typeface="Arial" charset="0"/>
              </a:rPr>
              <a:t> de marketing industrial</a:t>
            </a:r>
            <a:endParaRPr lang="en-US" sz="1400" dirty="0">
              <a:solidFill>
                <a:srgbClr val="000000"/>
              </a:solidFill>
              <a:cs typeface="Arial" charset="0"/>
            </a:endParaRPr>
          </a:p>
        </p:txBody>
      </p:sp>
      <p:grpSp>
        <p:nvGrpSpPr>
          <p:cNvPr id="63508" name="Group 20"/>
          <p:cNvGrpSpPr>
            <a:grpSpLocks/>
          </p:cNvGrpSpPr>
          <p:nvPr/>
        </p:nvGrpSpPr>
        <p:grpSpPr bwMode="auto">
          <a:xfrm>
            <a:off x="3095625" y="2667000"/>
            <a:ext cx="2819400" cy="2803525"/>
            <a:chOff x="1950" y="1680"/>
            <a:chExt cx="1776" cy="1766"/>
          </a:xfrm>
        </p:grpSpPr>
        <p:sp>
          <p:nvSpPr>
            <p:cNvPr id="63509" name="AutoShape 21"/>
            <p:cNvSpPr>
              <a:spLocks noChangeArrowheads="1"/>
            </p:cNvSpPr>
            <p:nvPr/>
          </p:nvSpPr>
          <p:spPr bwMode="gray">
            <a:xfrm rot="6774404">
              <a:off x="1986" y="1770"/>
              <a:ext cx="1688" cy="1664"/>
            </a:xfrm>
            <a:custGeom>
              <a:avLst/>
              <a:gdLst>
                <a:gd name="G0" fmla="+- -1509893 0 0"/>
                <a:gd name="G1" fmla="+- -5955455 0 0"/>
                <a:gd name="G2" fmla="+- -1509893 0 -5955455"/>
                <a:gd name="G3" fmla="+- 10800 0 0"/>
                <a:gd name="G4" fmla="+- 0 0 -1509893"/>
                <a:gd name="T0" fmla="*/ 360 256 1"/>
                <a:gd name="T1" fmla="*/ 0 256 1"/>
                <a:gd name="G5" fmla="+- G2 T0 T1"/>
                <a:gd name="G6" fmla="?: G2 G2 G5"/>
                <a:gd name="G7" fmla="+- 0 0 G6"/>
                <a:gd name="G8" fmla="+- 7926 0 0"/>
                <a:gd name="G9" fmla="+- 0 0 -5955455"/>
                <a:gd name="G10" fmla="+- 7926 0 2700"/>
                <a:gd name="G11" fmla="cos G10 -1509893"/>
                <a:gd name="G12" fmla="sin G10 -1509893"/>
                <a:gd name="G13" fmla="cos 13500 -1509893"/>
                <a:gd name="G14" fmla="sin 13500 -1509893"/>
                <a:gd name="G15" fmla="+- G11 10800 0"/>
                <a:gd name="G16" fmla="+- G12 10800 0"/>
                <a:gd name="G17" fmla="+- G13 10800 0"/>
                <a:gd name="G18" fmla="+- G14 10800 0"/>
                <a:gd name="G19" fmla="*/ 7926 1 2"/>
                <a:gd name="G20" fmla="+- G19 5400 0"/>
                <a:gd name="G21" fmla="cos G20 -1509893"/>
                <a:gd name="G22" fmla="sin G20 -1509893"/>
                <a:gd name="G23" fmla="+- G21 10800 0"/>
                <a:gd name="G24" fmla="+- G12 G23 G22"/>
                <a:gd name="G25" fmla="+- G22 G23 G11"/>
                <a:gd name="G26" fmla="cos 10800 -1509893"/>
                <a:gd name="G27" fmla="sin 10800 -1509893"/>
                <a:gd name="G28" fmla="cos 7926 -1509893"/>
                <a:gd name="G29" fmla="sin 7926 -1509893"/>
                <a:gd name="G30" fmla="+- G26 10800 0"/>
                <a:gd name="G31" fmla="+- G27 10800 0"/>
                <a:gd name="G32" fmla="+- G28 10800 0"/>
                <a:gd name="G33" fmla="+- G29 10800 0"/>
                <a:gd name="G34" fmla="+- G19 5400 0"/>
                <a:gd name="G35" fmla="cos G34 -5955455"/>
                <a:gd name="G36" fmla="sin G34 -5955455"/>
                <a:gd name="G37" fmla="+/ -5955455 -1509893 2"/>
                <a:gd name="T2" fmla="*/ 180 256 1"/>
                <a:gd name="T3" fmla="*/ 0 256 1"/>
                <a:gd name="G38" fmla="+- G37 T2 T3"/>
                <a:gd name="G39" fmla="?: G2 G37 G38"/>
                <a:gd name="G40" fmla="cos 10800 G39"/>
                <a:gd name="G41" fmla="sin 10800 G39"/>
                <a:gd name="G42" fmla="cos 7926 G39"/>
                <a:gd name="G43" fmla="sin 7926 G39"/>
                <a:gd name="G44" fmla="+- G40 10800 0"/>
                <a:gd name="G45" fmla="+- G41 10800 0"/>
                <a:gd name="G46" fmla="+- G42 10800 0"/>
                <a:gd name="G47" fmla="+- G43 10800 0"/>
                <a:gd name="G48" fmla="+- G35 10800 0"/>
                <a:gd name="G49" fmla="+- G36 10800 0"/>
                <a:gd name="T4" fmla="*/ 16689 w 21600"/>
                <a:gd name="T5" fmla="*/ 1746 h 21600"/>
                <a:gd name="T6" fmla="*/ 10657 w 21600"/>
                <a:gd name="T7" fmla="*/ 1438 h 21600"/>
                <a:gd name="T8" fmla="*/ 15121 w 21600"/>
                <a:gd name="T9" fmla="*/ 4156 h 21600"/>
                <a:gd name="T10" fmla="*/ 23223 w 21600"/>
                <a:gd name="T11" fmla="*/ 5516 h 21600"/>
                <a:gd name="T12" fmla="*/ 21035 w 21600"/>
                <a:gd name="T13" fmla="*/ 10942 h 21600"/>
                <a:gd name="T14" fmla="*/ 15609 w 21600"/>
                <a:gd name="T15" fmla="*/ 8754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8093" y="7698"/>
                  </a:moveTo>
                  <a:cubicBezTo>
                    <a:pt x="16849" y="4772"/>
                    <a:pt x="13978" y="2874"/>
                    <a:pt x="10800" y="2874"/>
                  </a:cubicBezTo>
                  <a:cubicBezTo>
                    <a:pt x="10759" y="2873"/>
                    <a:pt x="10719" y="2874"/>
                    <a:pt x="10679" y="2874"/>
                  </a:cubicBezTo>
                  <a:lnTo>
                    <a:pt x="10635" y="1"/>
                  </a:lnTo>
                  <a:cubicBezTo>
                    <a:pt x="10690" y="0"/>
                    <a:pt x="10745" y="-1"/>
                    <a:pt x="10800" y="0"/>
                  </a:cubicBezTo>
                  <a:cubicBezTo>
                    <a:pt x="15131" y="0"/>
                    <a:pt x="19043" y="2587"/>
                    <a:pt x="20738" y="6573"/>
                  </a:cubicBezTo>
                  <a:lnTo>
                    <a:pt x="23223" y="5516"/>
                  </a:lnTo>
                  <a:lnTo>
                    <a:pt x="21035" y="10942"/>
                  </a:lnTo>
                  <a:lnTo>
                    <a:pt x="15609" y="8754"/>
                  </a:lnTo>
                  <a:lnTo>
                    <a:pt x="18093" y="7698"/>
                  </a:lnTo>
                  <a:close/>
                </a:path>
              </a:pathLst>
            </a:custGeom>
            <a:gradFill rotWithShape="1">
              <a:gsLst>
                <a:gs pos="0">
                  <a:schemeClr val="hlink">
                    <a:gamma/>
                    <a:shade val="0"/>
                    <a:invGamma/>
                  </a:schemeClr>
                </a:gs>
                <a:gs pos="100000">
                  <a:schemeClr val="hlink"/>
                </a:gs>
              </a:gsLst>
              <a:lin ang="2700000" scaled="1"/>
            </a:gradFill>
            <a:ln>
              <a:noFill/>
            </a:ln>
            <a:effectLst/>
            <a:scene3d>
              <a:camera prst="legacyObliqueTopRight"/>
              <a:lightRig rig="legacyFlat3" dir="b"/>
            </a:scene3d>
            <a:sp3d extrusionH="176200" prstMaterial="legacyMatte">
              <a:bevelT w="13500" h="13500" prst="angle"/>
              <a:bevelB w="13500" h="13500" prst="angle"/>
              <a:extrusionClr>
                <a:schemeClr val="hlink"/>
              </a:extrusionClr>
            </a:sp3d>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107763" dir="2700000" algn="ctr" rotWithShape="0">
                      <a:srgbClr val="000000">
                        <a:alpha val="50000"/>
                      </a:srgbClr>
                    </a:outerShdw>
                  </a:effectLst>
                </a14:hiddenEffects>
              </a:ext>
            </a:extLst>
          </p:spPr>
          <p:txBody>
            <a:bodyPr wrap="none" anchor="ctr">
              <a:flatTx/>
            </a:bodyPr>
            <a:lstStyle/>
            <a:p>
              <a:endParaRPr lang="es-MX"/>
            </a:p>
          </p:txBody>
        </p:sp>
        <p:sp>
          <p:nvSpPr>
            <p:cNvPr id="63510" name="AutoShape 22"/>
            <p:cNvSpPr>
              <a:spLocks noChangeArrowheads="1"/>
            </p:cNvSpPr>
            <p:nvPr/>
          </p:nvSpPr>
          <p:spPr bwMode="gray">
            <a:xfrm rot="12174404">
              <a:off x="1950" y="1759"/>
              <a:ext cx="1688" cy="1664"/>
            </a:xfrm>
            <a:custGeom>
              <a:avLst/>
              <a:gdLst>
                <a:gd name="G0" fmla="+- -1509893 0 0"/>
                <a:gd name="G1" fmla="+- -5955455 0 0"/>
                <a:gd name="G2" fmla="+- -1509893 0 -5955455"/>
                <a:gd name="G3" fmla="+- 10800 0 0"/>
                <a:gd name="G4" fmla="+- 0 0 -1509893"/>
                <a:gd name="T0" fmla="*/ 360 256 1"/>
                <a:gd name="T1" fmla="*/ 0 256 1"/>
                <a:gd name="G5" fmla="+- G2 T0 T1"/>
                <a:gd name="G6" fmla="?: G2 G2 G5"/>
                <a:gd name="G7" fmla="+- 0 0 G6"/>
                <a:gd name="G8" fmla="+- 7926 0 0"/>
                <a:gd name="G9" fmla="+- 0 0 -5955455"/>
                <a:gd name="G10" fmla="+- 7926 0 2700"/>
                <a:gd name="G11" fmla="cos G10 -1509893"/>
                <a:gd name="G12" fmla="sin G10 -1509893"/>
                <a:gd name="G13" fmla="cos 13500 -1509893"/>
                <a:gd name="G14" fmla="sin 13500 -1509893"/>
                <a:gd name="G15" fmla="+- G11 10800 0"/>
                <a:gd name="G16" fmla="+- G12 10800 0"/>
                <a:gd name="G17" fmla="+- G13 10800 0"/>
                <a:gd name="G18" fmla="+- G14 10800 0"/>
                <a:gd name="G19" fmla="*/ 7926 1 2"/>
                <a:gd name="G20" fmla="+- G19 5400 0"/>
                <a:gd name="G21" fmla="cos G20 -1509893"/>
                <a:gd name="G22" fmla="sin G20 -1509893"/>
                <a:gd name="G23" fmla="+- G21 10800 0"/>
                <a:gd name="G24" fmla="+- G12 G23 G22"/>
                <a:gd name="G25" fmla="+- G22 G23 G11"/>
                <a:gd name="G26" fmla="cos 10800 -1509893"/>
                <a:gd name="G27" fmla="sin 10800 -1509893"/>
                <a:gd name="G28" fmla="cos 7926 -1509893"/>
                <a:gd name="G29" fmla="sin 7926 -1509893"/>
                <a:gd name="G30" fmla="+- G26 10800 0"/>
                <a:gd name="G31" fmla="+- G27 10800 0"/>
                <a:gd name="G32" fmla="+- G28 10800 0"/>
                <a:gd name="G33" fmla="+- G29 10800 0"/>
                <a:gd name="G34" fmla="+- G19 5400 0"/>
                <a:gd name="G35" fmla="cos G34 -5955455"/>
                <a:gd name="G36" fmla="sin G34 -5955455"/>
                <a:gd name="G37" fmla="+/ -5955455 -1509893 2"/>
                <a:gd name="T2" fmla="*/ 180 256 1"/>
                <a:gd name="T3" fmla="*/ 0 256 1"/>
                <a:gd name="G38" fmla="+- G37 T2 T3"/>
                <a:gd name="G39" fmla="?: G2 G37 G38"/>
                <a:gd name="G40" fmla="cos 10800 G39"/>
                <a:gd name="G41" fmla="sin 10800 G39"/>
                <a:gd name="G42" fmla="cos 7926 G39"/>
                <a:gd name="G43" fmla="sin 7926 G39"/>
                <a:gd name="G44" fmla="+- G40 10800 0"/>
                <a:gd name="G45" fmla="+- G41 10800 0"/>
                <a:gd name="G46" fmla="+- G42 10800 0"/>
                <a:gd name="G47" fmla="+- G43 10800 0"/>
                <a:gd name="G48" fmla="+- G35 10800 0"/>
                <a:gd name="G49" fmla="+- G36 10800 0"/>
                <a:gd name="T4" fmla="*/ 16689 w 21600"/>
                <a:gd name="T5" fmla="*/ 1746 h 21600"/>
                <a:gd name="T6" fmla="*/ 10657 w 21600"/>
                <a:gd name="T7" fmla="*/ 1438 h 21600"/>
                <a:gd name="T8" fmla="*/ 15121 w 21600"/>
                <a:gd name="T9" fmla="*/ 4156 h 21600"/>
                <a:gd name="T10" fmla="*/ 23223 w 21600"/>
                <a:gd name="T11" fmla="*/ 5516 h 21600"/>
                <a:gd name="T12" fmla="*/ 21035 w 21600"/>
                <a:gd name="T13" fmla="*/ 10942 h 21600"/>
                <a:gd name="T14" fmla="*/ 15609 w 21600"/>
                <a:gd name="T15" fmla="*/ 8754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8093" y="7698"/>
                  </a:moveTo>
                  <a:cubicBezTo>
                    <a:pt x="16849" y="4772"/>
                    <a:pt x="13978" y="2874"/>
                    <a:pt x="10800" y="2874"/>
                  </a:cubicBezTo>
                  <a:cubicBezTo>
                    <a:pt x="10759" y="2873"/>
                    <a:pt x="10719" y="2874"/>
                    <a:pt x="10679" y="2874"/>
                  </a:cubicBezTo>
                  <a:lnTo>
                    <a:pt x="10635" y="1"/>
                  </a:lnTo>
                  <a:cubicBezTo>
                    <a:pt x="10690" y="0"/>
                    <a:pt x="10745" y="-1"/>
                    <a:pt x="10800" y="0"/>
                  </a:cubicBezTo>
                  <a:cubicBezTo>
                    <a:pt x="15131" y="0"/>
                    <a:pt x="19043" y="2587"/>
                    <a:pt x="20738" y="6573"/>
                  </a:cubicBezTo>
                  <a:lnTo>
                    <a:pt x="23223" y="5516"/>
                  </a:lnTo>
                  <a:lnTo>
                    <a:pt x="21035" y="10942"/>
                  </a:lnTo>
                  <a:lnTo>
                    <a:pt x="15609" y="8754"/>
                  </a:lnTo>
                  <a:lnTo>
                    <a:pt x="18093" y="7698"/>
                  </a:lnTo>
                  <a:close/>
                </a:path>
              </a:pathLst>
            </a:custGeom>
            <a:gradFill rotWithShape="1">
              <a:gsLst>
                <a:gs pos="0">
                  <a:schemeClr val="accent1">
                    <a:gamma/>
                    <a:shade val="0"/>
                    <a:invGamma/>
                  </a:schemeClr>
                </a:gs>
                <a:gs pos="100000">
                  <a:schemeClr val="accent1"/>
                </a:gs>
              </a:gsLst>
              <a:lin ang="2700000" scaled="1"/>
            </a:gradFill>
            <a:ln>
              <a:noFill/>
            </a:ln>
            <a:effectLst/>
            <a:scene3d>
              <a:camera prst="legacyObliqueTopRight"/>
              <a:lightRig rig="legacyFlat3" dir="b"/>
            </a:scene3d>
            <a:sp3d extrusionH="176200" prstMaterial="legacyMatte">
              <a:bevelT w="13500" h="13500" prst="angle"/>
              <a:bevelB w="13500" h="13500" prst="angle"/>
              <a:extrusionClr>
                <a:schemeClr val="accent1"/>
              </a:extrusionClr>
            </a:sp3d>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107763" dir="2700000" algn="ctr" rotWithShape="0">
                      <a:srgbClr val="000000">
                        <a:alpha val="50000"/>
                      </a:srgbClr>
                    </a:outerShdw>
                  </a:effectLst>
                </a14:hiddenEffects>
              </a:ext>
            </a:extLst>
          </p:spPr>
          <p:txBody>
            <a:bodyPr wrap="none" anchor="ctr">
              <a:flatTx/>
            </a:bodyPr>
            <a:lstStyle/>
            <a:p>
              <a:endParaRPr lang="es-MX"/>
            </a:p>
          </p:txBody>
        </p:sp>
        <p:sp>
          <p:nvSpPr>
            <p:cNvPr id="63511" name="AutoShape 23"/>
            <p:cNvSpPr>
              <a:spLocks noChangeArrowheads="1"/>
            </p:cNvSpPr>
            <p:nvPr/>
          </p:nvSpPr>
          <p:spPr bwMode="gray">
            <a:xfrm rot="17574404">
              <a:off x="2011" y="1692"/>
              <a:ext cx="1688" cy="1664"/>
            </a:xfrm>
            <a:custGeom>
              <a:avLst/>
              <a:gdLst>
                <a:gd name="G0" fmla="+- -1509893 0 0"/>
                <a:gd name="G1" fmla="+- -5955455 0 0"/>
                <a:gd name="G2" fmla="+- -1509893 0 -5955455"/>
                <a:gd name="G3" fmla="+- 10800 0 0"/>
                <a:gd name="G4" fmla="+- 0 0 -1509893"/>
                <a:gd name="T0" fmla="*/ 360 256 1"/>
                <a:gd name="T1" fmla="*/ 0 256 1"/>
                <a:gd name="G5" fmla="+- G2 T0 T1"/>
                <a:gd name="G6" fmla="?: G2 G2 G5"/>
                <a:gd name="G7" fmla="+- 0 0 G6"/>
                <a:gd name="G8" fmla="+- 7926 0 0"/>
                <a:gd name="G9" fmla="+- 0 0 -5955455"/>
                <a:gd name="G10" fmla="+- 7926 0 2700"/>
                <a:gd name="G11" fmla="cos G10 -1509893"/>
                <a:gd name="G12" fmla="sin G10 -1509893"/>
                <a:gd name="G13" fmla="cos 13500 -1509893"/>
                <a:gd name="G14" fmla="sin 13500 -1509893"/>
                <a:gd name="G15" fmla="+- G11 10800 0"/>
                <a:gd name="G16" fmla="+- G12 10800 0"/>
                <a:gd name="G17" fmla="+- G13 10800 0"/>
                <a:gd name="G18" fmla="+- G14 10800 0"/>
                <a:gd name="G19" fmla="*/ 7926 1 2"/>
                <a:gd name="G20" fmla="+- G19 5400 0"/>
                <a:gd name="G21" fmla="cos G20 -1509893"/>
                <a:gd name="G22" fmla="sin G20 -1509893"/>
                <a:gd name="G23" fmla="+- G21 10800 0"/>
                <a:gd name="G24" fmla="+- G12 G23 G22"/>
                <a:gd name="G25" fmla="+- G22 G23 G11"/>
                <a:gd name="G26" fmla="cos 10800 -1509893"/>
                <a:gd name="G27" fmla="sin 10800 -1509893"/>
                <a:gd name="G28" fmla="cos 7926 -1509893"/>
                <a:gd name="G29" fmla="sin 7926 -1509893"/>
                <a:gd name="G30" fmla="+- G26 10800 0"/>
                <a:gd name="G31" fmla="+- G27 10800 0"/>
                <a:gd name="G32" fmla="+- G28 10800 0"/>
                <a:gd name="G33" fmla="+- G29 10800 0"/>
                <a:gd name="G34" fmla="+- G19 5400 0"/>
                <a:gd name="G35" fmla="cos G34 -5955455"/>
                <a:gd name="G36" fmla="sin G34 -5955455"/>
                <a:gd name="G37" fmla="+/ -5955455 -1509893 2"/>
                <a:gd name="T2" fmla="*/ 180 256 1"/>
                <a:gd name="T3" fmla="*/ 0 256 1"/>
                <a:gd name="G38" fmla="+- G37 T2 T3"/>
                <a:gd name="G39" fmla="?: G2 G37 G38"/>
                <a:gd name="G40" fmla="cos 10800 G39"/>
                <a:gd name="G41" fmla="sin 10800 G39"/>
                <a:gd name="G42" fmla="cos 7926 G39"/>
                <a:gd name="G43" fmla="sin 7926 G39"/>
                <a:gd name="G44" fmla="+- G40 10800 0"/>
                <a:gd name="G45" fmla="+- G41 10800 0"/>
                <a:gd name="G46" fmla="+- G42 10800 0"/>
                <a:gd name="G47" fmla="+- G43 10800 0"/>
                <a:gd name="G48" fmla="+- G35 10800 0"/>
                <a:gd name="G49" fmla="+- G36 10800 0"/>
                <a:gd name="T4" fmla="*/ 16689 w 21600"/>
                <a:gd name="T5" fmla="*/ 1746 h 21600"/>
                <a:gd name="T6" fmla="*/ 10657 w 21600"/>
                <a:gd name="T7" fmla="*/ 1438 h 21600"/>
                <a:gd name="T8" fmla="*/ 15121 w 21600"/>
                <a:gd name="T9" fmla="*/ 4156 h 21600"/>
                <a:gd name="T10" fmla="*/ 23223 w 21600"/>
                <a:gd name="T11" fmla="*/ 5516 h 21600"/>
                <a:gd name="T12" fmla="*/ 21035 w 21600"/>
                <a:gd name="T13" fmla="*/ 10942 h 21600"/>
                <a:gd name="T14" fmla="*/ 15609 w 21600"/>
                <a:gd name="T15" fmla="*/ 8754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8093" y="7698"/>
                  </a:moveTo>
                  <a:cubicBezTo>
                    <a:pt x="16849" y="4772"/>
                    <a:pt x="13978" y="2874"/>
                    <a:pt x="10800" y="2874"/>
                  </a:cubicBezTo>
                  <a:cubicBezTo>
                    <a:pt x="10759" y="2873"/>
                    <a:pt x="10719" y="2874"/>
                    <a:pt x="10679" y="2874"/>
                  </a:cubicBezTo>
                  <a:lnTo>
                    <a:pt x="10635" y="1"/>
                  </a:lnTo>
                  <a:cubicBezTo>
                    <a:pt x="10690" y="0"/>
                    <a:pt x="10745" y="-1"/>
                    <a:pt x="10800" y="0"/>
                  </a:cubicBezTo>
                  <a:cubicBezTo>
                    <a:pt x="15131" y="0"/>
                    <a:pt x="19043" y="2587"/>
                    <a:pt x="20738" y="6573"/>
                  </a:cubicBezTo>
                  <a:lnTo>
                    <a:pt x="23223" y="5516"/>
                  </a:lnTo>
                  <a:lnTo>
                    <a:pt x="21035" y="10942"/>
                  </a:lnTo>
                  <a:lnTo>
                    <a:pt x="15609" y="8754"/>
                  </a:lnTo>
                  <a:lnTo>
                    <a:pt x="18093" y="7698"/>
                  </a:lnTo>
                  <a:close/>
                </a:path>
              </a:pathLst>
            </a:custGeom>
            <a:gradFill rotWithShape="1">
              <a:gsLst>
                <a:gs pos="0">
                  <a:schemeClr val="folHlink">
                    <a:gamma/>
                    <a:shade val="6275"/>
                    <a:invGamma/>
                  </a:schemeClr>
                </a:gs>
                <a:gs pos="100000">
                  <a:schemeClr val="folHlink"/>
                </a:gs>
              </a:gsLst>
              <a:lin ang="2700000" scaled="1"/>
            </a:gradFill>
            <a:ln>
              <a:noFill/>
            </a:ln>
            <a:effectLst/>
            <a:scene3d>
              <a:camera prst="legacyObliqueTopRight"/>
              <a:lightRig rig="legacyFlat3" dir="b"/>
            </a:scene3d>
            <a:sp3d extrusionH="176200" prstMaterial="legacyMatte">
              <a:bevelT w="13500" h="13500" prst="angle"/>
              <a:bevelB w="13500" h="13500" prst="angle"/>
              <a:extrusionClr>
                <a:schemeClr val="folHlink"/>
              </a:extrusionClr>
            </a:sp3d>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107763" dir="2700000" algn="ctr" rotWithShape="0">
                      <a:srgbClr val="000000">
                        <a:alpha val="50000"/>
                      </a:srgbClr>
                    </a:outerShdw>
                  </a:effectLst>
                </a14:hiddenEffects>
              </a:ext>
            </a:extLst>
          </p:spPr>
          <p:txBody>
            <a:bodyPr wrap="none" anchor="ctr">
              <a:flatTx/>
            </a:bodyPr>
            <a:lstStyle/>
            <a:p>
              <a:endParaRPr lang="es-MX"/>
            </a:p>
          </p:txBody>
        </p:sp>
        <p:sp>
          <p:nvSpPr>
            <p:cNvPr id="63512" name="AutoShape 24"/>
            <p:cNvSpPr>
              <a:spLocks noChangeArrowheads="1"/>
            </p:cNvSpPr>
            <p:nvPr/>
          </p:nvSpPr>
          <p:spPr bwMode="gray">
            <a:xfrm rot="22974404">
              <a:off x="2038" y="1728"/>
              <a:ext cx="1688" cy="1664"/>
            </a:xfrm>
            <a:custGeom>
              <a:avLst/>
              <a:gdLst>
                <a:gd name="G0" fmla="+- -1509893 0 0"/>
                <a:gd name="G1" fmla="+- -5955455 0 0"/>
                <a:gd name="G2" fmla="+- -1509893 0 -5955455"/>
                <a:gd name="G3" fmla="+- 10800 0 0"/>
                <a:gd name="G4" fmla="+- 0 0 -1509893"/>
                <a:gd name="T0" fmla="*/ 360 256 1"/>
                <a:gd name="T1" fmla="*/ 0 256 1"/>
                <a:gd name="G5" fmla="+- G2 T0 T1"/>
                <a:gd name="G6" fmla="?: G2 G2 G5"/>
                <a:gd name="G7" fmla="+- 0 0 G6"/>
                <a:gd name="G8" fmla="+- 7926 0 0"/>
                <a:gd name="G9" fmla="+- 0 0 -5955455"/>
                <a:gd name="G10" fmla="+- 7926 0 2700"/>
                <a:gd name="G11" fmla="cos G10 -1509893"/>
                <a:gd name="G12" fmla="sin G10 -1509893"/>
                <a:gd name="G13" fmla="cos 13500 -1509893"/>
                <a:gd name="G14" fmla="sin 13500 -1509893"/>
                <a:gd name="G15" fmla="+- G11 10800 0"/>
                <a:gd name="G16" fmla="+- G12 10800 0"/>
                <a:gd name="G17" fmla="+- G13 10800 0"/>
                <a:gd name="G18" fmla="+- G14 10800 0"/>
                <a:gd name="G19" fmla="*/ 7926 1 2"/>
                <a:gd name="G20" fmla="+- G19 5400 0"/>
                <a:gd name="G21" fmla="cos G20 -1509893"/>
                <a:gd name="G22" fmla="sin G20 -1509893"/>
                <a:gd name="G23" fmla="+- G21 10800 0"/>
                <a:gd name="G24" fmla="+- G12 G23 G22"/>
                <a:gd name="G25" fmla="+- G22 G23 G11"/>
                <a:gd name="G26" fmla="cos 10800 -1509893"/>
                <a:gd name="G27" fmla="sin 10800 -1509893"/>
                <a:gd name="G28" fmla="cos 7926 -1509893"/>
                <a:gd name="G29" fmla="sin 7926 -1509893"/>
                <a:gd name="G30" fmla="+- G26 10800 0"/>
                <a:gd name="G31" fmla="+- G27 10800 0"/>
                <a:gd name="G32" fmla="+- G28 10800 0"/>
                <a:gd name="G33" fmla="+- G29 10800 0"/>
                <a:gd name="G34" fmla="+- G19 5400 0"/>
                <a:gd name="G35" fmla="cos G34 -5955455"/>
                <a:gd name="G36" fmla="sin G34 -5955455"/>
                <a:gd name="G37" fmla="+/ -5955455 -1509893 2"/>
                <a:gd name="T2" fmla="*/ 180 256 1"/>
                <a:gd name="T3" fmla="*/ 0 256 1"/>
                <a:gd name="G38" fmla="+- G37 T2 T3"/>
                <a:gd name="G39" fmla="?: G2 G37 G38"/>
                <a:gd name="G40" fmla="cos 10800 G39"/>
                <a:gd name="G41" fmla="sin 10800 G39"/>
                <a:gd name="G42" fmla="cos 7926 G39"/>
                <a:gd name="G43" fmla="sin 7926 G39"/>
                <a:gd name="G44" fmla="+- G40 10800 0"/>
                <a:gd name="G45" fmla="+- G41 10800 0"/>
                <a:gd name="G46" fmla="+- G42 10800 0"/>
                <a:gd name="G47" fmla="+- G43 10800 0"/>
                <a:gd name="G48" fmla="+- G35 10800 0"/>
                <a:gd name="G49" fmla="+- G36 10800 0"/>
                <a:gd name="T4" fmla="*/ 16689 w 21600"/>
                <a:gd name="T5" fmla="*/ 1746 h 21600"/>
                <a:gd name="T6" fmla="*/ 10657 w 21600"/>
                <a:gd name="T7" fmla="*/ 1438 h 21600"/>
                <a:gd name="T8" fmla="*/ 15121 w 21600"/>
                <a:gd name="T9" fmla="*/ 4156 h 21600"/>
                <a:gd name="T10" fmla="*/ 23223 w 21600"/>
                <a:gd name="T11" fmla="*/ 5516 h 21600"/>
                <a:gd name="T12" fmla="*/ 21035 w 21600"/>
                <a:gd name="T13" fmla="*/ 10942 h 21600"/>
                <a:gd name="T14" fmla="*/ 15609 w 21600"/>
                <a:gd name="T15" fmla="*/ 8754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8093" y="7698"/>
                  </a:moveTo>
                  <a:cubicBezTo>
                    <a:pt x="16849" y="4772"/>
                    <a:pt x="13978" y="2874"/>
                    <a:pt x="10800" y="2874"/>
                  </a:cubicBezTo>
                  <a:cubicBezTo>
                    <a:pt x="10759" y="2873"/>
                    <a:pt x="10719" y="2874"/>
                    <a:pt x="10679" y="2874"/>
                  </a:cubicBezTo>
                  <a:lnTo>
                    <a:pt x="10635" y="1"/>
                  </a:lnTo>
                  <a:cubicBezTo>
                    <a:pt x="10690" y="0"/>
                    <a:pt x="10745" y="-1"/>
                    <a:pt x="10800" y="0"/>
                  </a:cubicBezTo>
                  <a:cubicBezTo>
                    <a:pt x="15131" y="0"/>
                    <a:pt x="19043" y="2587"/>
                    <a:pt x="20738" y="6573"/>
                  </a:cubicBezTo>
                  <a:lnTo>
                    <a:pt x="23223" y="5516"/>
                  </a:lnTo>
                  <a:lnTo>
                    <a:pt x="21035" y="10942"/>
                  </a:lnTo>
                  <a:lnTo>
                    <a:pt x="15609" y="8754"/>
                  </a:lnTo>
                  <a:lnTo>
                    <a:pt x="18093" y="7698"/>
                  </a:lnTo>
                  <a:close/>
                </a:path>
              </a:pathLst>
            </a:custGeom>
            <a:gradFill rotWithShape="1">
              <a:gsLst>
                <a:gs pos="0">
                  <a:schemeClr val="accent2">
                    <a:gamma/>
                    <a:shade val="0"/>
                    <a:invGamma/>
                  </a:schemeClr>
                </a:gs>
                <a:gs pos="100000">
                  <a:schemeClr val="accent2"/>
                </a:gs>
              </a:gsLst>
              <a:lin ang="2700000" scaled="1"/>
            </a:gradFill>
            <a:ln>
              <a:noFill/>
            </a:ln>
            <a:effectLst/>
            <a:scene3d>
              <a:camera prst="legacyObliqueTopRight"/>
              <a:lightRig rig="legacyFlat3" dir="b"/>
            </a:scene3d>
            <a:sp3d extrusionH="176200" prstMaterial="legacyMatte">
              <a:bevelT w="13500" h="13500" prst="angle"/>
              <a:bevelB w="13500" h="13500" prst="angle"/>
              <a:extrusionClr>
                <a:schemeClr val="accent2"/>
              </a:extrusionClr>
            </a:sp3d>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107763" dir="2700000" algn="ctr" rotWithShape="0">
                      <a:srgbClr val="000000">
                        <a:alpha val="50000"/>
                      </a:srgbClr>
                    </a:outerShdw>
                  </a:effectLst>
                </a14:hiddenEffects>
              </a:ext>
            </a:extLst>
          </p:spPr>
          <p:txBody>
            <a:bodyPr wrap="none" anchor="ctr">
              <a:flatTx/>
            </a:bodyPr>
            <a:lstStyle/>
            <a:p>
              <a:endParaRPr lang="es-MX"/>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3491"/>
                                        </p:tgtEl>
                                        <p:attrNameLst>
                                          <p:attrName>style.visibility</p:attrName>
                                        </p:attrNameLst>
                                      </p:cBhvr>
                                      <p:to>
                                        <p:strVal val="visible"/>
                                      </p:to>
                                    </p:set>
                                    <p:animEffect transition="in" filter="barn(inVertical)">
                                      <p:cBhvr>
                                        <p:cTn id="7" dur="500"/>
                                        <p:tgtEl>
                                          <p:spTgt spid="6349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3493"/>
                                        </p:tgtEl>
                                        <p:attrNameLst>
                                          <p:attrName>style.visibility</p:attrName>
                                        </p:attrNameLst>
                                      </p:cBhvr>
                                      <p:to>
                                        <p:strVal val="visible"/>
                                      </p:to>
                                    </p:set>
                                    <p:animEffect transition="in" filter="barn(inVertical)">
                                      <p:cBhvr>
                                        <p:cTn id="10" dur="500"/>
                                        <p:tgtEl>
                                          <p:spTgt spid="6349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3494"/>
                                        </p:tgtEl>
                                        <p:attrNameLst>
                                          <p:attrName>style.visibility</p:attrName>
                                        </p:attrNameLst>
                                      </p:cBhvr>
                                      <p:to>
                                        <p:strVal val="visible"/>
                                      </p:to>
                                    </p:set>
                                    <p:animEffect transition="in" filter="barn(inVertical)">
                                      <p:cBhvr>
                                        <p:cTn id="13" dur="500"/>
                                        <p:tgtEl>
                                          <p:spTgt spid="6349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3495"/>
                                        </p:tgtEl>
                                        <p:attrNameLst>
                                          <p:attrName>style.visibility</p:attrName>
                                        </p:attrNameLst>
                                      </p:cBhvr>
                                      <p:to>
                                        <p:strVal val="visible"/>
                                      </p:to>
                                    </p:set>
                                    <p:animEffect transition="in" filter="barn(inVertical)">
                                      <p:cBhvr>
                                        <p:cTn id="16" dur="500"/>
                                        <p:tgtEl>
                                          <p:spTgt spid="6349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3496"/>
                                        </p:tgtEl>
                                        <p:attrNameLst>
                                          <p:attrName>style.visibility</p:attrName>
                                        </p:attrNameLst>
                                      </p:cBhvr>
                                      <p:to>
                                        <p:strVal val="visible"/>
                                      </p:to>
                                    </p:set>
                                    <p:animEffect transition="in" filter="wipe(down)">
                                      <p:cBhvr>
                                        <p:cTn id="21" dur="500"/>
                                        <p:tgtEl>
                                          <p:spTgt spid="63496"/>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63497"/>
                                        </p:tgtEl>
                                        <p:attrNameLst>
                                          <p:attrName>style.visibility</p:attrName>
                                        </p:attrNameLst>
                                      </p:cBhvr>
                                      <p:to>
                                        <p:strVal val="visible"/>
                                      </p:to>
                                    </p:set>
                                    <p:animEffect transition="in" filter="wipe(down)">
                                      <p:cBhvr>
                                        <p:cTn id="24" dur="500"/>
                                        <p:tgtEl>
                                          <p:spTgt spid="63497"/>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63498"/>
                                        </p:tgtEl>
                                        <p:attrNameLst>
                                          <p:attrName>style.visibility</p:attrName>
                                        </p:attrNameLst>
                                      </p:cBhvr>
                                      <p:to>
                                        <p:strVal val="visible"/>
                                      </p:to>
                                    </p:set>
                                    <p:animEffect transition="in" filter="wipe(down)">
                                      <p:cBhvr>
                                        <p:cTn id="27" dur="500"/>
                                        <p:tgtEl>
                                          <p:spTgt spid="63498"/>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63499"/>
                                        </p:tgtEl>
                                        <p:attrNameLst>
                                          <p:attrName>style.visibility</p:attrName>
                                        </p:attrNameLst>
                                      </p:cBhvr>
                                      <p:to>
                                        <p:strVal val="visible"/>
                                      </p:to>
                                    </p:set>
                                    <p:animEffect transition="in" filter="wipe(down)">
                                      <p:cBhvr>
                                        <p:cTn id="30" dur="500"/>
                                        <p:tgtEl>
                                          <p:spTgt spid="63499"/>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63504"/>
                                        </p:tgtEl>
                                        <p:attrNameLst>
                                          <p:attrName>style.visibility</p:attrName>
                                        </p:attrNameLst>
                                      </p:cBhvr>
                                      <p:to>
                                        <p:strVal val="visible"/>
                                      </p:to>
                                    </p:set>
                                    <p:animEffect transition="in" filter="circle(in)">
                                      <p:cBhvr>
                                        <p:cTn id="35" dur="2000"/>
                                        <p:tgtEl>
                                          <p:spTgt spid="63504"/>
                                        </p:tgtEl>
                                      </p:cBhvr>
                                    </p:animEffect>
                                  </p:childTnLst>
                                </p:cTn>
                              </p:par>
                              <p:par>
                                <p:cTn id="36" presetID="6" presetClass="entr" presetSubtype="16" fill="hold" grpId="0" nodeType="withEffect">
                                  <p:stCondLst>
                                    <p:cond delay="0"/>
                                  </p:stCondLst>
                                  <p:childTnLst>
                                    <p:set>
                                      <p:cBhvr>
                                        <p:cTn id="37" dur="1" fill="hold">
                                          <p:stCondLst>
                                            <p:cond delay="0"/>
                                          </p:stCondLst>
                                        </p:cTn>
                                        <p:tgtEl>
                                          <p:spTgt spid="63505"/>
                                        </p:tgtEl>
                                        <p:attrNameLst>
                                          <p:attrName>style.visibility</p:attrName>
                                        </p:attrNameLst>
                                      </p:cBhvr>
                                      <p:to>
                                        <p:strVal val="visible"/>
                                      </p:to>
                                    </p:set>
                                    <p:animEffect transition="in" filter="circle(in)">
                                      <p:cBhvr>
                                        <p:cTn id="38" dur="2000"/>
                                        <p:tgtEl>
                                          <p:spTgt spid="63505"/>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63506"/>
                                        </p:tgtEl>
                                        <p:attrNameLst>
                                          <p:attrName>style.visibility</p:attrName>
                                        </p:attrNameLst>
                                      </p:cBhvr>
                                      <p:to>
                                        <p:strVal val="visible"/>
                                      </p:to>
                                    </p:set>
                                    <p:animEffect transition="in" filter="circle(in)">
                                      <p:cBhvr>
                                        <p:cTn id="41" dur="2000"/>
                                        <p:tgtEl>
                                          <p:spTgt spid="63506"/>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63507"/>
                                        </p:tgtEl>
                                        <p:attrNameLst>
                                          <p:attrName>style.visibility</p:attrName>
                                        </p:attrNameLst>
                                      </p:cBhvr>
                                      <p:to>
                                        <p:strVal val="visible"/>
                                      </p:to>
                                    </p:set>
                                    <p:animEffect transition="in" filter="circle(in)">
                                      <p:cBhvr>
                                        <p:cTn id="44" dur="2000"/>
                                        <p:tgtEl>
                                          <p:spTgt spid="6350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63500"/>
                                        </p:tgtEl>
                                        <p:attrNameLst>
                                          <p:attrName>style.visibility</p:attrName>
                                        </p:attrNameLst>
                                      </p:cBhvr>
                                      <p:to>
                                        <p:strVal val="visible"/>
                                      </p:to>
                                    </p:set>
                                    <p:animEffect transition="in" filter="wipe(down)">
                                      <p:cBhvr>
                                        <p:cTn id="49" dur="500"/>
                                        <p:tgtEl>
                                          <p:spTgt spid="63500"/>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63501"/>
                                        </p:tgtEl>
                                        <p:attrNameLst>
                                          <p:attrName>style.visibility</p:attrName>
                                        </p:attrNameLst>
                                      </p:cBhvr>
                                      <p:to>
                                        <p:strVal val="visible"/>
                                      </p:to>
                                    </p:set>
                                    <p:animEffect transition="in" filter="wipe(down)">
                                      <p:cBhvr>
                                        <p:cTn id="52" dur="500"/>
                                        <p:tgtEl>
                                          <p:spTgt spid="63501"/>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63502"/>
                                        </p:tgtEl>
                                        <p:attrNameLst>
                                          <p:attrName>style.visibility</p:attrName>
                                        </p:attrNameLst>
                                      </p:cBhvr>
                                      <p:to>
                                        <p:strVal val="visible"/>
                                      </p:to>
                                    </p:set>
                                    <p:animEffect transition="in" filter="wipe(down)">
                                      <p:cBhvr>
                                        <p:cTn id="55" dur="500"/>
                                        <p:tgtEl>
                                          <p:spTgt spid="63502"/>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63503"/>
                                        </p:tgtEl>
                                        <p:attrNameLst>
                                          <p:attrName>style.visibility</p:attrName>
                                        </p:attrNameLst>
                                      </p:cBhvr>
                                      <p:to>
                                        <p:strVal val="visible"/>
                                      </p:to>
                                    </p:set>
                                    <p:animEffect transition="in" filter="wipe(down)">
                                      <p:cBhvr>
                                        <p:cTn id="58" dur="500"/>
                                        <p:tgtEl>
                                          <p:spTgt spid="635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animBg="1"/>
      <p:bldP spid="63493" grpId="0" animBg="1"/>
      <p:bldP spid="63494" grpId="0"/>
      <p:bldP spid="63495" grpId="0"/>
      <p:bldP spid="63496" grpId="0" animBg="1"/>
      <p:bldP spid="63497" grpId="0" animBg="1"/>
      <p:bldP spid="63498" grpId="0"/>
      <p:bldP spid="63499" grpId="0"/>
      <p:bldP spid="63500" grpId="0" animBg="1"/>
      <p:bldP spid="63501" grpId="0" animBg="1"/>
      <p:bldP spid="63502" grpId="0"/>
      <p:bldP spid="63503" grpId="0"/>
      <p:bldP spid="63504" grpId="0" animBg="1"/>
      <p:bldP spid="63505" grpId="0" animBg="1"/>
      <p:bldP spid="63506" grpId="0"/>
      <p:bldP spid="6350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3"/>
          <p:cNvSpPr>
            <a:spLocks noChangeArrowheads="1"/>
          </p:cNvSpPr>
          <p:nvPr/>
        </p:nvSpPr>
        <p:spPr bwMode="gray">
          <a:xfrm>
            <a:off x="679552" y="5409812"/>
            <a:ext cx="6865414" cy="750887"/>
          </a:xfrm>
          <a:prstGeom prst="rect">
            <a:avLst/>
          </a:prstGeom>
          <a:gradFill rotWithShape="1">
            <a:gsLst>
              <a:gs pos="0">
                <a:schemeClr val="hlink">
                  <a:gamma/>
                  <a:tint val="0"/>
                  <a:invGamma/>
                  <a:alpha val="0"/>
                </a:schemeClr>
              </a:gs>
              <a:gs pos="100000">
                <a:schemeClr val="hlink"/>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sp>
        <p:nvSpPr>
          <p:cNvPr id="83972" name="Rectangle 4"/>
          <p:cNvSpPr>
            <a:spLocks noChangeArrowheads="1"/>
          </p:cNvSpPr>
          <p:nvPr/>
        </p:nvSpPr>
        <p:spPr bwMode="gray">
          <a:xfrm>
            <a:off x="533400" y="3668713"/>
            <a:ext cx="7134944" cy="750887"/>
          </a:xfrm>
          <a:prstGeom prst="rect">
            <a:avLst/>
          </a:prstGeom>
          <a:gradFill rotWithShape="1">
            <a:gsLst>
              <a:gs pos="0">
                <a:schemeClr val="accent2">
                  <a:gamma/>
                  <a:tint val="0"/>
                  <a:invGamma/>
                  <a:alpha val="0"/>
                </a:schemeClr>
              </a:gs>
              <a:gs pos="100000">
                <a:schemeClr val="accent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sp>
        <p:nvSpPr>
          <p:cNvPr id="83973" name="Rectangle 5"/>
          <p:cNvSpPr>
            <a:spLocks noChangeArrowheads="1"/>
          </p:cNvSpPr>
          <p:nvPr/>
        </p:nvSpPr>
        <p:spPr bwMode="gray">
          <a:xfrm>
            <a:off x="420688" y="1340768"/>
            <a:ext cx="7103640" cy="750887"/>
          </a:xfrm>
          <a:prstGeom prst="rect">
            <a:avLst/>
          </a:prstGeom>
          <a:gradFill rotWithShape="1">
            <a:gsLst>
              <a:gs pos="0">
                <a:schemeClr val="accent1">
                  <a:gamma/>
                  <a:tint val="0"/>
                  <a:invGamma/>
                  <a:alpha val="0"/>
                </a:schemeClr>
              </a:gs>
              <a:gs pos="100000">
                <a:schemeClr val="accent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sp>
        <p:nvSpPr>
          <p:cNvPr id="83974" name="Rectangle 6"/>
          <p:cNvSpPr>
            <a:spLocks noChangeArrowheads="1"/>
          </p:cNvSpPr>
          <p:nvPr/>
        </p:nvSpPr>
        <p:spPr bwMode="black">
          <a:xfrm>
            <a:off x="649287" y="1124744"/>
            <a:ext cx="6431795" cy="1323439"/>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50000"/>
                    </a:schemeClr>
                  </a:outerShdw>
                </a:effectLst>
              </a14:hiddenEffects>
            </a:ext>
          </a:extLst>
        </p:spPr>
        <p:txBody>
          <a:bodyPr wrap="square">
            <a:spAutoFit/>
          </a:bodyPr>
          <a:lstStyle/>
          <a:p>
            <a:r>
              <a:rPr lang="es-MX" sz="1600" dirty="0"/>
              <a:t>Las estrategias de Marketing </a:t>
            </a:r>
            <a:r>
              <a:rPr lang="es-MX" sz="1600" dirty="0" err="1"/>
              <a:t>Mix</a:t>
            </a:r>
            <a:r>
              <a:rPr lang="es-MX" sz="1600" dirty="0"/>
              <a:t> sugeridas en el presente estudio conllevan a mejorar el departamento Comercial de Industria Acero de los Andes con ideas frescas e innovadoras a su metodología de trabajo y acercamiento a clientes potenciales.</a:t>
            </a:r>
          </a:p>
        </p:txBody>
      </p:sp>
      <p:sp>
        <p:nvSpPr>
          <p:cNvPr id="83975" name="Rectangle 7"/>
          <p:cNvSpPr>
            <a:spLocks noChangeArrowheads="1"/>
          </p:cNvSpPr>
          <p:nvPr/>
        </p:nvSpPr>
        <p:spPr bwMode="black">
          <a:xfrm>
            <a:off x="885378" y="3565465"/>
            <a:ext cx="6782966" cy="1015663"/>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50000"/>
                    </a:schemeClr>
                  </a:outerShdw>
                </a:effectLst>
              </a14:hiddenEffects>
            </a:ext>
          </a:extLst>
        </p:spPr>
        <p:txBody>
          <a:bodyPr wrap="square">
            <a:spAutoFit/>
          </a:bodyPr>
          <a:lstStyle/>
          <a:p>
            <a:r>
              <a:rPr lang="es-MX" sz="1200" dirty="0"/>
              <a:t>La utilidad del proyecto reflejada en la evaluación financiera a corto plazo es positiva y al final del quinto año se obtiene un significativo aporte cumpliendo así el propósito de la empresa en su rentabilidad;  Obtener medio millón de dólares aproximadamente como utilidad después de impuestos a largo plazo adicionales a los logrados por el giro actual de la empresa es una cuota importante para el inversionista.</a:t>
            </a:r>
          </a:p>
        </p:txBody>
      </p:sp>
      <p:sp>
        <p:nvSpPr>
          <p:cNvPr id="83976" name="Rectangle 8"/>
          <p:cNvSpPr>
            <a:spLocks noChangeArrowheads="1"/>
          </p:cNvSpPr>
          <p:nvPr/>
        </p:nvSpPr>
        <p:spPr bwMode="black">
          <a:xfrm>
            <a:off x="762000" y="5229200"/>
            <a:ext cx="6762328" cy="1061829"/>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50000"/>
                    </a:schemeClr>
                  </a:outerShdw>
                </a:effectLst>
              </a14:hiddenEffects>
            </a:ext>
          </a:extLst>
        </p:spPr>
        <p:txBody>
          <a:bodyPr wrap="square">
            <a:spAutoFit/>
          </a:bodyPr>
          <a:lstStyle/>
          <a:p>
            <a:r>
              <a:rPr lang="es-MX" sz="1050" dirty="0"/>
              <a:t>La tasa interna de retorno utilizada como herramienta para realizar el análisis de sensibilidad del Proyecto en los diferentes escenarios posibles pesimista, esperado y optimista arrojó los resultados del 16%, 27% y 37% respectivamente frente a una tasa de descuento del 15,36% mientras el valor actual neto en los tres escenarios arrojaron resultados positivos así los valores son $13 314 para el pesimista $24 627 para el esperado y $429 940 para el escenario optimista, demostrándose así que el Proyecto de Inversión es viable a corto, mediano y largo plazo.</a:t>
            </a:r>
          </a:p>
        </p:txBody>
      </p:sp>
      <p:grpSp>
        <p:nvGrpSpPr>
          <p:cNvPr id="83989" name="Group 21"/>
          <p:cNvGrpSpPr>
            <a:grpSpLocks/>
          </p:cNvGrpSpPr>
          <p:nvPr/>
        </p:nvGrpSpPr>
        <p:grpSpPr bwMode="auto">
          <a:xfrm>
            <a:off x="7524328" y="1340768"/>
            <a:ext cx="822325" cy="819150"/>
            <a:chOff x="1596" y="1152"/>
            <a:chExt cx="518" cy="516"/>
          </a:xfrm>
        </p:grpSpPr>
        <p:sp>
          <p:nvSpPr>
            <p:cNvPr id="83990" name="Oval 22"/>
            <p:cNvSpPr>
              <a:spLocks noChangeArrowheads="1"/>
            </p:cNvSpPr>
            <p:nvPr/>
          </p:nvSpPr>
          <p:spPr bwMode="gray">
            <a:xfrm>
              <a:off x="1596" y="1154"/>
              <a:ext cx="518" cy="514"/>
            </a:xfrm>
            <a:prstGeom prst="ellipse">
              <a:avLst/>
            </a:prstGeom>
            <a:solidFill>
              <a:schemeClr val="accent1"/>
            </a:solidFill>
            <a:ln w="28575" algn="ctr">
              <a:solidFill>
                <a:srgbClr val="F8F8F8">
                  <a:alpha val="70000"/>
                </a:srgbClr>
              </a:solidFill>
              <a:round/>
              <a:headEnd/>
              <a:tailEnd/>
            </a:ln>
            <a:effectLst>
              <a:outerShdw dist="74053" dir="8942175" algn="ctr" rotWithShape="0">
                <a:schemeClr val="bg2">
                  <a:alpha val="50000"/>
                </a:schemeClr>
              </a:outerShdw>
            </a:effectLst>
          </p:spPr>
          <p:txBody>
            <a:bodyPr wrap="none" anchor="ctr"/>
            <a:lstStyle/>
            <a:p>
              <a:endParaRPr lang="es-MX"/>
            </a:p>
          </p:txBody>
        </p:sp>
        <p:pic>
          <p:nvPicPr>
            <p:cNvPr id="83991" name="Picture 23" descr="cir_lighteffect0"/>
            <p:cNvPicPr>
              <a:picLocks noChangeAspect="1" noChangeArrowheads="1"/>
            </p:cNvPicPr>
            <p:nvPr/>
          </p:nvPicPr>
          <p:blipFill>
            <a:blip r:embed="rId2">
              <a:lum bright="18000" contrast="-12000"/>
              <a:extLst>
                <a:ext uri="{28A0092B-C50C-407E-A947-70E740481C1C}">
                  <a14:useLocalDpi xmlns:a14="http://schemas.microsoft.com/office/drawing/2010/main" val="0"/>
                </a:ext>
              </a:extLst>
            </a:blip>
            <a:srcRect/>
            <a:stretch>
              <a:fillRect/>
            </a:stretch>
          </p:blipFill>
          <p:spPr bwMode="gray">
            <a:xfrm>
              <a:off x="1609" y="1152"/>
              <a:ext cx="484" cy="385"/>
            </a:xfrm>
            <a:prstGeom prst="rect">
              <a:avLst/>
            </a:prstGeom>
            <a:noFill/>
            <a:extLst>
              <a:ext uri="{909E8E84-426E-40DD-AFC4-6F175D3DCCD1}">
                <a14:hiddenFill xmlns:a14="http://schemas.microsoft.com/office/drawing/2010/main">
                  <a:solidFill>
                    <a:srgbClr val="FFFFFF"/>
                  </a:solidFill>
                </a14:hiddenFill>
              </a:ext>
            </a:extLst>
          </p:spPr>
        </p:pic>
      </p:grpSp>
      <p:sp>
        <p:nvSpPr>
          <p:cNvPr id="83992" name="Oval 24"/>
          <p:cNvSpPr>
            <a:spLocks noChangeArrowheads="1"/>
          </p:cNvSpPr>
          <p:nvPr/>
        </p:nvSpPr>
        <p:spPr bwMode="gray">
          <a:xfrm>
            <a:off x="7668344" y="3629025"/>
            <a:ext cx="822325" cy="815975"/>
          </a:xfrm>
          <a:prstGeom prst="ellipse">
            <a:avLst/>
          </a:prstGeom>
          <a:solidFill>
            <a:schemeClr val="accent2"/>
          </a:solidFill>
          <a:ln w="28575" algn="ctr">
            <a:solidFill>
              <a:srgbClr val="F8F8F8">
                <a:alpha val="70000"/>
              </a:srgbClr>
            </a:solidFill>
            <a:round/>
            <a:headEnd/>
            <a:tailEnd/>
          </a:ln>
          <a:effectLst>
            <a:outerShdw dist="91581" dir="8778596" algn="ctr" rotWithShape="0">
              <a:schemeClr val="bg2">
                <a:alpha val="50000"/>
              </a:schemeClr>
            </a:outerShdw>
          </a:effectLst>
        </p:spPr>
        <p:txBody>
          <a:bodyPr wrap="none" anchor="ctr"/>
          <a:lstStyle/>
          <a:p>
            <a:endParaRPr lang="es-MX"/>
          </a:p>
        </p:txBody>
      </p:sp>
      <p:pic>
        <p:nvPicPr>
          <p:cNvPr id="83993" name="Picture 25" descr="cir_lighteffect0"/>
          <p:cNvPicPr>
            <a:picLocks noChangeAspect="1" noChangeArrowheads="1"/>
          </p:cNvPicPr>
          <p:nvPr/>
        </p:nvPicPr>
        <p:blipFill>
          <a:blip r:embed="rId2">
            <a:lum bright="18000" contrast="-12000"/>
            <a:extLst>
              <a:ext uri="{28A0092B-C50C-407E-A947-70E740481C1C}">
                <a14:useLocalDpi xmlns:a14="http://schemas.microsoft.com/office/drawing/2010/main" val="0"/>
              </a:ext>
            </a:extLst>
          </a:blip>
          <a:srcRect/>
          <a:stretch>
            <a:fillRect/>
          </a:stretch>
        </p:blipFill>
        <p:spPr bwMode="gray">
          <a:xfrm>
            <a:off x="7695331" y="3654425"/>
            <a:ext cx="768350" cy="611188"/>
          </a:xfrm>
          <a:prstGeom prst="rect">
            <a:avLst/>
          </a:prstGeom>
          <a:noFill/>
          <a:extLst>
            <a:ext uri="{909E8E84-426E-40DD-AFC4-6F175D3DCCD1}">
              <a14:hiddenFill xmlns:a14="http://schemas.microsoft.com/office/drawing/2010/main">
                <a:solidFill>
                  <a:srgbClr val="FFFFFF"/>
                </a:solidFill>
              </a14:hiddenFill>
            </a:ext>
          </a:extLst>
        </p:spPr>
      </p:pic>
      <p:sp>
        <p:nvSpPr>
          <p:cNvPr id="83994" name="Oval 26"/>
          <p:cNvSpPr>
            <a:spLocks noChangeArrowheads="1"/>
          </p:cNvSpPr>
          <p:nvPr/>
        </p:nvSpPr>
        <p:spPr bwMode="gray">
          <a:xfrm>
            <a:off x="7638107" y="5344724"/>
            <a:ext cx="822325" cy="815975"/>
          </a:xfrm>
          <a:prstGeom prst="ellipse">
            <a:avLst/>
          </a:prstGeom>
          <a:solidFill>
            <a:schemeClr val="hlink"/>
          </a:solidFill>
          <a:ln w="28575" algn="ctr">
            <a:solidFill>
              <a:srgbClr val="F8F8F8">
                <a:alpha val="70000"/>
              </a:srgbClr>
            </a:solidFill>
            <a:round/>
            <a:headEnd/>
            <a:tailEnd/>
          </a:ln>
          <a:effectLst>
            <a:outerShdw dist="81320" dir="8480412" algn="ctr" rotWithShape="0">
              <a:schemeClr val="bg2">
                <a:alpha val="50000"/>
              </a:schemeClr>
            </a:outerShdw>
          </a:effectLst>
        </p:spPr>
        <p:txBody>
          <a:bodyPr wrap="none" anchor="ctr"/>
          <a:lstStyle/>
          <a:p>
            <a:endParaRPr lang="es-MX"/>
          </a:p>
        </p:txBody>
      </p:sp>
      <p:pic>
        <p:nvPicPr>
          <p:cNvPr id="83995" name="Picture 27" descr="cir_lighteffect0"/>
          <p:cNvPicPr>
            <a:picLocks noChangeAspect="1" noChangeArrowheads="1"/>
          </p:cNvPicPr>
          <p:nvPr/>
        </p:nvPicPr>
        <p:blipFill>
          <a:blip r:embed="rId2">
            <a:lum bright="18000" contrast="-12000"/>
            <a:extLst>
              <a:ext uri="{28A0092B-C50C-407E-A947-70E740481C1C}">
                <a14:useLocalDpi xmlns:a14="http://schemas.microsoft.com/office/drawing/2010/main" val="0"/>
              </a:ext>
            </a:extLst>
          </a:blip>
          <a:srcRect/>
          <a:stretch>
            <a:fillRect/>
          </a:stretch>
        </p:blipFill>
        <p:spPr bwMode="gray">
          <a:xfrm>
            <a:off x="7658745" y="5341549"/>
            <a:ext cx="768350" cy="611188"/>
          </a:xfrm>
          <a:prstGeom prst="rect">
            <a:avLst/>
          </a:prstGeom>
          <a:noFill/>
          <a:extLst>
            <a:ext uri="{909E8E84-426E-40DD-AFC4-6F175D3DCCD1}">
              <a14:hiddenFill xmlns:a14="http://schemas.microsoft.com/office/drawing/2010/main">
                <a:solidFill>
                  <a:srgbClr val="FFFFFF"/>
                </a:solidFill>
              </a14:hiddenFill>
            </a:ext>
          </a:extLst>
        </p:spPr>
      </p:pic>
      <p:sp>
        <p:nvSpPr>
          <p:cNvPr id="84006" name="Rectangle 38"/>
          <p:cNvSpPr>
            <a:spLocks noGrp="1" noChangeArrowheads="1"/>
          </p:cNvSpPr>
          <p:nvPr>
            <p:ph type="title"/>
          </p:nvPr>
        </p:nvSpPr>
        <p:spPr/>
        <p:txBody>
          <a:bodyPr/>
          <a:lstStyle/>
          <a:p>
            <a:r>
              <a:rPr lang="en-US" dirty="0" err="1" smtClean="0"/>
              <a:t>Conclusiones</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3989"/>
                                        </p:tgtEl>
                                        <p:attrNameLst>
                                          <p:attrName>style.visibility</p:attrName>
                                        </p:attrNameLst>
                                      </p:cBhvr>
                                      <p:to>
                                        <p:strVal val="visible"/>
                                      </p:to>
                                    </p:set>
                                    <p:animEffect transition="in" filter="barn(inVertical)">
                                      <p:cBhvr>
                                        <p:cTn id="7" dur="500"/>
                                        <p:tgtEl>
                                          <p:spTgt spid="8398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3974"/>
                                        </p:tgtEl>
                                        <p:attrNameLst>
                                          <p:attrName>style.visibility</p:attrName>
                                        </p:attrNameLst>
                                      </p:cBhvr>
                                      <p:to>
                                        <p:strVal val="visible"/>
                                      </p:to>
                                    </p:set>
                                    <p:animEffect transition="in" filter="barn(inVertical)">
                                      <p:cBhvr>
                                        <p:cTn id="10" dur="500"/>
                                        <p:tgtEl>
                                          <p:spTgt spid="8397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3973"/>
                                        </p:tgtEl>
                                        <p:attrNameLst>
                                          <p:attrName>style.visibility</p:attrName>
                                        </p:attrNameLst>
                                      </p:cBhvr>
                                      <p:to>
                                        <p:strVal val="visible"/>
                                      </p:to>
                                    </p:set>
                                    <p:animEffect transition="in" filter="barn(inVertical)">
                                      <p:cBhvr>
                                        <p:cTn id="13" dur="500"/>
                                        <p:tgtEl>
                                          <p:spTgt spid="8397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83972"/>
                                        </p:tgtEl>
                                        <p:attrNameLst>
                                          <p:attrName>style.visibility</p:attrName>
                                        </p:attrNameLst>
                                      </p:cBhvr>
                                      <p:to>
                                        <p:strVal val="visible"/>
                                      </p:to>
                                    </p:set>
                                    <p:animEffect transition="in" filter="fade">
                                      <p:cBhvr>
                                        <p:cTn id="18" dur="1000"/>
                                        <p:tgtEl>
                                          <p:spTgt spid="83972"/>
                                        </p:tgtEl>
                                      </p:cBhvr>
                                    </p:animEffect>
                                    <p:anim calcmode="lin" valueType="num">
                                      <p:cBhvr>
                                        <p:cTn id="19" dur="1000" fill="hold"/>
                                        <p:tgtEl>
                                          <p:spTgt spid="83972"/>
                                        </p:tgtEl>
                                        <p:attrNameLst>
                                          <p:attrName>ppt_x</p:attrName>
                                        </p:attrNameLst>
                                      </p:cBhvr>
                                      <p:tavLst>
                                        <p:tav tm="0">
                                          <p:val>
                                            <p:strVal val="#ppt_x"/>
                                          </p:val>
                                        </p:tav>
                                        <p:tav tm="100000">
                                          <p:val>
                                            <p:strVal val="#ppt_x"/>
                                          </p:val>
                                        </p:tav>
                                      </p:tavLst>
                                    </p:anim>
                                    <p:anim calcmode="lin" valueType="num">
                                      <p:cBhvr>
                                        <p:cTn id="20" dur="1000" fill="hold"/>
                                        <p:tgtEl>
                                          <p:spTgt spid="83972"/>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83975"/>
                                        </p:tgtEl>
                                        <p:attrNameLst>
                                          <p:attrName>style.visibility</p:attrName>
                                        </p:attrNameLst>
                                      </p:cBhvr>
                                      <p:to>
                                        <p:strVal val="visible"/>
                                      </p:to>
                                    </p:set>
                                    <p:animEffect transition="in" filter="fade">
                                      <p:cBhvr>
                                        <p:cTn id="23" dur="1000"/>
                                        <p:tgtEl>
                                          <p:spTgt spid="83975"/>
                                        </p:tgtEl>
                                      </p:cBhvr>
                                    </p:animEffect>
                                    <p:anim calcmode="lin" valueType="num">
                                      <p:cBhvr>
                                        <p:cTn id="24" dur="1000" fill="hold"/>
                                        <p:tgtEl>
                                          <p:spTgt spid="83975"/>
                                        </p:tgtEl>
                                        <p:attrNameLst>
                                          <p:attrName>ppt_x</p:attrName>
                                        </p:attrNameLst>
                                      </p:cBhvr>
                                      <p:tavLst>
                                        <p:tav tm="0">
                                          <p:val>
                                            <p:strVal val="#ppt_x"/>
                                          </p:val>
                                        </p:tav>
                                        <p:tav tm="100000">
                                          <p:val>
                                            <p:strVal val="#ppt_x"/>
                                          </p:val>
                                        </p:tav>
                                      </p:tavLst>
                                    </p:anim>
                                    <p:anim calcmode="lin" valueType="num">
                                      <p:cBhvr>
                                        <p:cTn id="25" dur="1000" fill="hold"/>
                                        <p:tgtEl>
                                          <p:spTgt spid="83975"/>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83992"/>
                                        </p:tgtEl>
                                        <p:attrNameLst>
                                          <p:attrName>style.visibility</p:attrName>
                                        </p:attrNameLst>
                                      </p:cBhvr>
                                      <p:to>
                                        <p:strVal val="visible"/>
                                      </p:to>
                                    </p:set>
                                    <p:animEffect transition="in" filter="fade">
                                      <p:cBhvr>
                                        <p:cTn id="28" dur="1000"/>
                                        <p:tgtEl>
                                          <p:spTgt spid="83992"/>
                                        </p:tgtEl>
                                      </p:cBhvr>
                                    </p:animEffect>
                                    <p:anim calcmode="lin" valueType="num">
                                      <p:cBhvr>
                                        <p:cTn id="29" dur="1000" fill="hold"/>
                                        <p:tgtEl>
                                          <p:spTgt spid="83992"/>
                                        </p:tgtEl>
                                        <p:attrNameLst>
                                          <p:attrName>ppt_x</p:attrName>
                                        </p:attrNameLst>
                                      </p:cBhvr>
                                      <p:tavLst>
                                        <p:tav tm="0">
                                          <p:val>
                                            <p:strVal val="#ppt_x"/>
                                          </p:val>
                                        </p:tav>
                                        <p:tav tm="100000">
                                          <p:val>
                                            <p:strVal val="#ppt_x"/>
                                          </p:val>
                                        </p:tav>
                                      </p:tavLst>
                                    </p:anim>
                                    <p:anim calcmode="lin" valueType="num">
                                      <p:cBhvr>
                                        <p:cTn id="30" dur="1000" fill="hold"/>
                                        <p:tgtEl>
                                          <p:spTgt spid="83992"/>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83993"/>
                                        </p:tgtEl>
                                        <p:attrNameLst>
                                          <p:attrName>style.visibility</p:attrName>
                                        </p:attrNameLst>
                                      </p:cBhvr>
                                      <p:to>
                                        <p:strVal val="visible"/>
                                      </p:to>
                                    </p:set>
                                    <p:animEffect transition="in" filter="fade">
                                      <p:cBhvr>
                                        <p:cTn id="33" dur="1000"/>
                                        <p:tgtEl>
                                          <p:spTgt spid="83993"/>
                                        </p:tgtEl>
                                      </p:cBhvr>
                                    </p:animEffect>
                                    <p:anim calcmode="lin" valueType="num">
                                      <p:cBhvr>
                                        <p:cTn id="34" dur="1000" fill="hold"/>
                                        <p:tgtEl>
                                          <p:spTgt spid="83993"/>
                                        </p:tgtEl>
                                        <p:attrNameLst>
                                          <p:attrName>ppt_x</p:attrName>
                                        </p:attrNameLst>
                                      </p:cBhvr>
                                      <p:tavLst>
                                        <p:tav tm="0">
                                          <p:val>
                                            <p:strVal val="#ppt_x"/>
                                          </p:val>
                                        </p:tav>
                                        <p:tav tm="100000">
                                          <p:val>
                                            <p:strVal val="#ppt_x"/>
                                          </p:val>
                                        </p:tav>
                                      </p:tavLst>
                                    </p:anim>
                                    <p:anim calcmode="lin" valueType="num">
                                      <p:cBhvr>
                                        <p:cTn id="35" dur="1000" fill="hold"/>
                                        <p:tgtEl>
                                          <p:spTgt spid="8399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83971"/>
                                        </p:tgtEl>
                                        <p:attrNameLst>
                                          <p:attrName>style.visibility</p:attrName>
                                        </p:attrNameLst>
                                      </p:cBhvr>
                                      <p:to>
                                        <p:strVal val="visible"/>
                                      </p:to>
                                    </p:set>
                                    <p:animEffect transition="in" filter="barn(inVertical)">
                                      <p:cBhvr>
                                        <p:cTn id="40" dur="500"/>
                                        <p:tgtEl>
                                          <p:spTgt spid="83971"/>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83976"/>
                                        </p:tgtEl>
                                        <p:attrNameLst>
                                          <p:attrName>style.visibility</p:attrName>
                                        </p:attrNameLst>
                                      </p:cBhvr>
                                      <p:to>
                                        <p:strVal val="visible"/>
                                      </p:to>
                                    </p:set>
                                    <p:animEffect transition="in" filter="barn(inVertical)">
                                      <p:cBhvr>
                                        <p:cTn id="43" dur="500"/>
                                        <p:tgtEl>
                                          <p:spTgt spid="83976"/>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83994"/>
                                        </p:tgtEl>
                                        <p:attrNameLst>
                                          <p:attrName>style.visibility</p:attrName>
                                        </p:attrNameLst>
                                      </p:cBhvr>
                                      <p:to>
                                        <p:strVal val="visible"/>
                                      </p:to>
                                    </p:set>
                                    <p:animEffect transition="in" filter="barn(inVertical)">
                                      <p:cBhvr>
                                        <p:cTn id="46" dur="500"/>
                                        <p:tgtEl>
                                          <p:spTgt spid="83994"/>
                                        </p:tgtEl>
                                      </p:cBhvr>
                                    </p:animEffect>
                                  </p:childTnLst>
                                </p:cTn>
                              </p:par>
                              <p:par>
                                <p:cTn id="47" presetID="16" presetClass="entr" presetSubtype="21" fill="hold" nodeType="withEffect">
                                  <p:stCondLst>
                                    <p:cond delay="0"/>
                                  </p:stCondLst>
                                  <p:childTnLst>
                                    <p:set>
                                      <p:cBhvr>
                                        <p:cTn id="48" dur="1" fill="hold">
                                          <p:stCondLst>
                                            <p:cond delay="0"/>
                                          </p:stCondLst>
                                        </p:cTn>
                                        <p:tgtEl>
                                          <p:spTgt spid="83995"/>
                                        </p:tgtEl>
                                        <p:attrNameLst>
                                          <p:attrName>style.visibility</p:attrName>
                                        </p:attrNameLst>
                                      </p:cBhvr>
                                      <p:to>
                                        <p:strVal val="visible"/>
                                      </p:to>
                                    </p:set>
                                    <p:animEffect transition="in" filter="barn(inVertical)">
                                      <p:cBhvr>
                                        <p:cTn id="49" dur="500"/>
                                        <p:tgtEl>
                                          <p:spTgt spid="83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1" grpId="0" animBg="1"/>
      <p:bldP spid="83972" grpId="0" animBg="1"/>
      <p:bldP spid="83973" grpId="0" animBg="1"/>
      <p:bldP spid="83974" grpId="0"/>
      <p:bldP spid="83975" grpId="0"/>
      <p:bldP spid="83976" grpId="0"/>
      <p:bldP spid="83992" grpId="0" animBg="1"/>
      <p:bldP spid="83994"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9874" name="Oval 2"/>
          <p:cNvSpPr>
            <a:spLocks noChangeArrowheads="1"/>
          </p:cNvSpPr>
          <p:nvPr/>
        </p:nvSpPr>
        <p:spPr bwMode="gray">
          <a:xfrm flipV="1">
            <a:off x="1143000" y="5380038"/>
            <a:ext cx="3306763" cy="487362"/>
          </a:xfrm>
          <a:prstGeom prst="ellipse">
            <a:avLst/>
          </a:prstGeom>
          <a:solidFill>
            <a:srgbClr val="000000">
              <a:alpha val="30000"/>
            </a:srgbClr>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MX"/>
          </a:p>
        </p:txBody>
      </p:sp>
      <p:sp>
        <p:nvSpPr>
          <p:cNvPr id="79875" name="Oval 3"/>
          <p:cNvSpPr>
            <a:spLocks noChangeArrowheads="1"/>
          </p:cNvSpPr>
          <p:nvPr/>
        </p:nvSpPr>
        <p:spPr bwMode="gray">
          <a:xfrm flipV="1">
            <a:off x="5076825" y="5353050"/>
            <a:ext cx="3305175" cy="485775"/>
          </a:xfrm>
          <a:prstGeom prst="ellipse">
            <a:avLst/>
          </a:prstGeom>
          <a:solidFill>
            <a:srgbClr val="000000">
              <a:alpha val="30000"/>
            </a:srgbClr>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MX"/>
          </a:p>
        </p:txBody>
      </p:sp>
      <p:grpSp>
        <p:nvGrpSpPr>
          <p:cNvPr id="79876" name="Group 4"/>
          <p:cNvGrpSpPr>
            <a:grpSpLocks/>
          </p:cNvGrpSpPr>
          <p:nvPr/>
        </p:nvGrpSpPr>
        <p:grpSpPr bwMode="auto">
          <a:xfrm>
            <a:off x="1236663" y="2432050"/>
            <a:ext cx="3117851" cy="3076575"/>
            <a:chOff x="716" y="1673"/>
            <a:chExt cx="1964" cy="1938"/>
          </a:xfrm>
        </p:grpSpPr>
        <p:sp>
          <p:nvSpPr>
            <p:cNvPr id="79877" name="Rectangle 5"/>
            <p:cNvSpPr>
              <a:spLocks noChangeArrowheads="1"/>
            </p:cNvSpPr>
            <p:nvPr/>
          </p:nvSpPr>
          <p:spPr bwMode="gray">
            <a:xfrm>
              <a:off x="2367" y="1675"/>
              <a:ext cx="76" cy="1936"/>
            </a:xfrm>
            <a:prstGeom prst="rect">
              <a:avLst/>
            </a:prstGeom>
            <a:gradFill rotWithShape="1">
              <a:gsLst>
                <a:gs pos="0">
                  <a:schemeClr val="bg2"/>
                </a:gs>
                <a:gs pos="50000">
                  <a:schemeClr val="bg2">
                    <a:gamma/>
                    <a:tint val="39216"/>
                    <a:invGamma/>
                  </a:schemeClr>
                </a:gs>
                <a:gs pos="100000">
                  <a:schemeClr val="bg2"/>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MX"/>
            </a:p>
          </p:txBody>
        </p:sp>
        <p:sp>
          <p:nvSpPr>
            <p:cNvPr id="79878" name="Rectangle 6"/>
            <p:cNvSpPr>
              <a:spLocks noChangeArrowheads="1"/>
            </p:cNvSpPr>
            <p:nvPr/>
          </p:nvSpPr>
          <p:spPr bwMode="gray">
            <a:xfrm>
              <a:off x="940" y="1673"/>
              <a:ext cx="76" cy="1936"/>
            </a:xfrm>
            <a:prstGeom prst="rect">
              <a:avLst/>
            </a:prstGeom>
            <a:gradFill rotWithShape="1">
              <a:gsLst>
                <a:gs pos="0">
                  <a:schemeClr val="bg2"/>
                </a:gs>
                <a:gs pos="50000">
                  <a:schemeClr val="bg2">
                    <a:gamma/>
                    <a:tint val="39216"/>
                    <a:invGamma/>
                  </a:schemeClr>
                </a:gs>
                <a:gs pos="100000">
                  <a:schemeClr val="bg2"/>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MX"/>
            </a:p>
          </p:txBody>
        </p:sp>
        <p:sp>
          <p:nvSpPr>
            <p:cNvPr id="79879" name="AutoShape 7"/>
            <p:cNvSpPr>
              <a:spLocks noChangeArrowheads="1"/>
            </p:cNvSpPr>
            <p:nvPr/>
          </p:nvSpPr>
          <p:spPr bwMode="gray">
            <a:xfrm>
              <a:off x="723" y="1798"/>
              <a:ext cx="1957" cy="240"/>
            </a:xfrm>
            <a:prstGeom prst="roundRect">
              <a:avLst>
                <a:gd name="adj" fmla="val 7574"/>
              </a:avLst>
            </a:prstGeom>
            <a:gradFill rotWithShape="1">
              <a:gsLst>
                <a:gs pos="0">
                  <a:schemeClr val="accent1"/>
                </a:gs>
                <a:gs pos="50000">
                  <a:schemeClr val="accent1">
                    <a:gamma/>
                    <a:tint val="22353"/>
                    <a:invGamma/>
                  </a:schemeClr>
                </a:gs>
                <a:gs pos="100000">
                  <a:schemeClr val="accent1"/>
                </a:gs>
              </a:gsLst>
              <a:lin ang="5400000" scaled="1"/>
            </a:gradFill>
            <a:ln>
              <a:noFill/>
            </a:ln>
            <a:effectLst/>
            <a:extLst>
              <a:ext uri="{91240B29-F687-4F45-9708-019B960494DF}">
                <a14:hiddenLine xmlns:a14="http://schemas.microsoft.com/office/drawing/2010/main" w="28575" cap="rnd">
                  <a:solidFill>
                    <a:schemeClr val="bg2"/>
                  </a:solidFill>
                  <a:prstDash val="sysDot"/>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buFont typeface="Wingdings" pitchFamily="2" charset="2"/>
                <a:buNone/>
              </a:pPr>
              <a:r>
                <a:rPr lang="en-US" sz="1600" dirty="0" err="1" smtClean="0">
                  <a:solidFill>
                    <a:srgbClr val="000000"/>
                  </a:solidFill>
                  <a:cs typeface="Arial" charset="0"/>
                </a:rPr>
                <a:t>CUALITATIVA</a:t>
              </a:r>
              <a:endParaRPr lang="en-US" sz="1600" dirty="0">
                <a:solidFill>
                  <a:srgbClr val="000000"/>
                </a:solidFill>
                <a:cs typeface="Arial" charset="0"/>
              </a:endParaRPr>
            </a:p>
          </p:txBody>
        </p:sp>
        <p:sp>
          <p:nvSpPr>
            <p:cNvPr id="79880" name="AutoShape 8"/>
            <p:cNvSpPr>
              <a:spLocks noChangeArrowheads="1"/>
            </p:cNvSpPr>
            <p:nvPr/>
          </p:nvSpPr>
          <p:spPr bwMode="gray">
            <a:xfrm>
              <a:off x="716" y="2133"/>
              <a:ext cx="1957" cy="240"/>
            </a:xfrm>
            <a:prstGeom prst="roundRect">
              <a:avLst>
                <a:gd name="adj" fmla="val 7574"/>
              </a:avLst>
            </a:prstGeom>
            <a:gradFill rotWithShape="1">
              <a:gsLst>
                <a:gs pos="0">
                  <a:schemeClr val="accent1"/>
                </a:gs>
                <a:gs pos="50000">
                  <a:schemeClr val="accent1">
                    <a:gamma/>
                    <a:tint val="22353"/>
                    <a:invGamma/>
                  </a:schemeClr>
                </a:gs>
                <a:gs pos="100000">
                  <a:schemeClr val="accent1"/>
                </a:gs>
              </a:gsLst>
              <a:lin ang="5400000" scaled="1"/>
            </a:gradFill>
            <a:ln>
              <a:noFill/>
            </a:ln>
            <a:effectLst/>
            <a:extLst>
              <a:ext uri="{91240B29-F687-4F45-9708-019B960494DF}">
                <a14:hiddenLine xmlns:a14="http://schemas.microsoft.com/office/drawing/2010/main" w="28575" cap="rnd">
                  <a:solidFill>
                    <a:schemeClr val="bg2"/>
                  </a:solidFill>
                  <a:prstDash val="sysDot"/>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buFont typeface="Wingdings" pitchFamily="2" charset="2"/>
                <a:buNone/>
              </a:pPr>
              <a:r>
                <a:rPr lang="en-US" sz="1600" dirty="0" err="1" smtClean="0">
                  <a:solidFill>
                    <a:srgbClr val="000000"/>
                  </a:solidFill>
                  <a:cs typeface="Arial" charset="0"/>
                </a:rPr>
                <a:t>Análisis</a:t>
              </a:r>
              <a:r>
                <a:rPr lang="en-US" sz="1600" dirty="0" smtClean="0">
                  <a:solidFill>
                    <a:srgbClr val="000000"/>
                  </a:solidFill>
                  <a:cs typeface="Arial" charset="0"/>
                </a:rPr>
                <a:t> </a:t>
              </a:r>
              <a:r>
                <a:rPr lang="en-US" sz="1600" dirty="0" err="1" smtClean="0">
                  <a:solidFill>
                    <a:srgbClr val="000000"/>
                  </a:solidFill>
                  <a:cs typeface="Arial" charset="0"/>
                </a:rPr>
                <a:t>FODA</a:t>
              </a:r>
              <a:endParaRPr lang="en-US" sz="1600" dirty="0">
                <a:solidFill>
                  <a:srgbClr val="000000"/>
                </a:solidFill>
                <a:cs typeface="Arial" charset="0"/>
              </a:endParaRPr>
            </a:p>
          </p:txBody>
        </p:sp>
        <p:sp>
          <p:nvSpPr>
            <p:cNvPr id="79881" name="AutoShape 9"/>
            <p:cNvSpPr>
              <a:spLocks noChangeArrowheads="1"/>
            </p:cNvSpPr>
            <p:nvPr/>
          </p:nvSpPr>
          <p:spPr bwMode="gray">
            <a:xfrm>
              <a:off x="723" y="2470"/>
              <a:ext cx="1957" cy="240"/>
            </a:xfrm>
            <a:prstGeom prst="roundRect">
              <a:avLst>
                <a:gd name="adj" fmla="val 7574"/>
              </a:avLst>
            </a:prstGeom>
            <a:gradFill rotWithShape="1">
              <a:gsLst>
                <a:gs pos="0">
                  <a:schemeClr val="accent1"/>
                </a:gs>
                <a:gs pos="50000">
                  <a:schemeClr val="accent1">
                    <a:gamma/>
                    <a:tint val="22353"/>
                    <a:invGamma/>
                  </a:schemeClr>
                </a:gs>
                <a:gs pos="100000">
                  <a:schemeClr val="accent1"/>
                </a:gs>
              </a:gsLst>
              <a:lin ang="5400000" scaled="1"/>
            </a:gradFill>
            <a:ln>
              <a:noFill/>
            </a:ln>
            <a:effectLst/>
            <a:extLst>
              <a:ext uri="{91240B29-F687-4F45-9708-019B960494DF}">
                <a14:hiddenLine xmlns:a14="http://schemas.microsoft.com/office/drawing/2010/main" w="28575" cap="rnd">
                  <a:solidFill>
                    <a:schemeClr val="bg2"/>
                  </a:solidFill>
                  <a:prstDash val="sysDot"/>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buFont typeface="Wingdings" pitchFamily="2" charset="2"/>
                <a:buNone/>
              </a:pPr>
              <a:r>
                <a:rPr lang="en-US" sz="1600" dirty="0">
                  <a:solidFill>
                    <a:srgbClr val="000000"/>
                  </a:solidFill>
                  <a:cs typeface="Arial" charset="0"/>
                </a:rPr>
                <a:t> </a:t>
              </a:r>
              <a:r>
                <a:rPr lang="en-US" sz="1600" dirty="0" err="1" smtClean="0">
                  <a:solidFill>
                    <a:srgbClr val="000000"/>
                  </a:solidFill>
                  <a:cs typeface="Arial" charset="0"/>
                </a:rPr>
                <a:t>Entrevista</a:t>
              </a:r>
              <a:r>
                <a:rPr lang="en-US" sz="1600" dirty="0" smtClean="0">
                  <a:solidFill>
                    <a:srgbClr val="000000"/>
                  </a:solidFill>
                  <a:cs typeface="Arial" charset="0"/>
                </a:rPr>
                <a:t> a </a:t>
              </a:r>
              <a:r>
                <a:rPr lang="en-US" sz="1600" dirty="0" err="1" smtClean="0">
                  <a:solidFill>
                    <a:srgbClr val="000000"/>
                  </a:solidFill>
                  <a:cs typeface="Arial" charset="0"/>
                </a:rPr>
                <a:t>profundidad</a:t>
              </a:r>
              <a:endParaRPr lang="en-US" sz="1600" dirty="0">
                <a:solidFill>
                  <a:srgbClr val="000000"/>
                </a:solidFill>
                <a:cs typeface="Arial" charset="0"/>
              </a:endParaRPr>
            </a:p>
          </p:txBody>
        </p:sp>
        <p:sp>
          <p:nvSpPr>
            <p:cNvPr id="79882" name="AutoShape 10"/>
            <p:cNvSpPr>
              <a:spLocks noChangeArrowheads="1"/>
            </p:cNvSpPr>
            <p:nvPr/>
          </p:nvSpPr>
          <p:spPr bwMode="gray">
            <a:xfrm>
              <a:off x="723" y="2806"/>
              <a:ext cx="1957" cy="240"/>
            </a:xfrm>
            <a:prstGeom prst="roundRect">
              <a:avLst>
                <a:gd name="adj" fmla="val 7574"/>
              </a:avLst>
            </a:prstGeom>
            <a:gradFill rotWithShape="1">
              <a:gsLst>
                <a:gs pos="0">
                  <a:schemeClr val="accent1"/>
                </a:gs>
                <a:gs pos="50000">
                  <a:schemeClr val="accent1">
                    <a:gamma/>
                    <a:tint val="22353"/>
                    <a:invGamma/>
                  </a:schemeClr>
                </a:gs>
                <a:gs pos="100000">
                  <a:schemeClr val="accent1"/>
                </a:gs>
              </a:gsLst>
              <a:lin ang="5400000" scaled="1"/>
            </a:gradFill>
            <a:ln>
              <a:noFill/>
            </a:ln>
            <a:effectLst/>
            <a:extLst>
              <a:ext uri="{91240B29-F687-4F45-9708-019B960494DF}">
                <a14:hiddenLine xmlns:a14="http://schemas.microsoft.com/office/drawing/2010/main" w="28575" cap="rnd">
                  <a:solidFill>
                    <a:schemeClr val="bg2"/>
                  </a:solidFill>
                  <a:prstDash val="sysDot"/>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buFont typeface="Wingdings" pitchFamily="2" charset="2"/>
                <a:buNone/>
              </a:pPr>
              <a:r>
                <a:rPr lang="en-US" sz="1600" dirty="0">
                  <a:solidFill>
                    <a:srgbClr val="000000"/>
                  </a:solidFill>
                  <a:cs typeface="Arial" charset="0"/>
                </a:rPr>
                <a:t> </a:t>
              </a:r>
              <a:r>
                <a:rPr lang="en-US" sz="1600" dirty="0" smtClean="0">
                  <a:solidFill>
                    <a:srgbClr val="000000"/>
                  </a:solidFill>
                  <a:cs typeface="Arial" charset="0"/>
                </a:rPr>
                <a:t>Focus Group</a:t>
              </a:r>
              <a:endParaRPr lang="en-US" sz="1600" dirty="0">
                <a:solidFill>
                  <a:srgbClr val="000000"/>
                </a:solidFill>
                <a:cs typeface="Arial" charset="0"/>
              </a:endParaRPr>
            </a:p>
          </p:txBody>
        </p:sp>
        <p:sp>
          <p:nvSpPr>
            <p:cNvPr id="79883" name="AutoShape 11"/>
            <p:cNvSpPr>
              <a:spLocks noChangeArrowheads="1"/>
            </p:cNvSpPr>
            <p:nvPr/>
          </p:nvSpPr>
          <p:spPr bwMode="gray">
            <a:xfrm>
              <a:off x="723" y="3142"/>
              <a:ext cx="1957" cy="240"/>
            </a:xfrm>
            <a:prstGeom prst="roundRect">
              <a:avLst>
                <a:gd name="adj" fmla="val 7574"/>
              </a:avLst>
            </a:prstGeom>
            <a:gradFill rotWithShape="1">
              <a:gsLst>
                <a:gs pos="0">
                  <a:schemeClr val="accent1"/>
                </a:gs>
                <a:gs pos="50000">
                  <a:schemeClr val="accent1">
                    <a:gamma/>
                    <a:tint val="22353"/>
                    <a:invGamma/>
                  </a:schemeClr>
                </a:gs>
                <a:gs pos="100000">
                  <a:schemeClr val="accent1"/>
                </a:gs>
              </a:gsLst>
              <a:lin ang="5400000" scaled="1"/>
            </a:gradFill>
            <a:ln>
              <a:noFill/>
            </a:ln>
            <a:effectLst/>
            <a:extLst>
              <a:ext uri="{91240B29-F687-4F45-9708-019B960494DF}">
                <a14:hiddenLine xmlns:a14="http://schemas.microsoft.com/office/drawing/2010/main" w="28575" cap="rnd">
                  <a:solidFill>
                    <a:schemeClr val="bg2"/>
                  </a:solidFill>
                  <a:prstDash val="sysDot"/>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buFont typeface="Wingdings" pitchFamily="2" charset="2"/>
                <a:buNone/>
              </a:pPr>
              <a:r>
                <a:rPr lang="en-US" sz="1600" dirty="0">
                  <a:solidFill>
                    <a:srgbClr val="000000"/>
                  </a:solidFill>
                  <a:cs typeface="Arial" charset="0"/>
                </a:rPr>
                <a:t> </a:t>
              </a:r>
              <a:r>
                <a:rPr lang="en-US" sz="1600" dirty="0" err="1" smtClean="0">
                  <a:solidFill>
                    <a:srgbClr val="000000"/>
                  </a:solidFill>
                  <a:cs typeface="Arial" charset="0"/>
                </a:rPr>
                <a:t>Análisis</a:t>
              </a:r>
              <a:r>
                <a:rPr lang="en-US" sz="1600" dirty="0" smtClean="0">
                  <a:solidFill>
                    <a:srgbClr val="000000"/>
                  </a:solidFill>
                  <a:cs typeface="Arial" charset="0"/>
                </a:rPr>
                <a:t> de </a:t>
              </a:r>
              <a:r>
                <a:rPr lang="en-US" sz="1600" dirty="0" err="1" smtClean="0">
                  <a:solidFill>
                    <a:srgbClr val="000000"/>
                  </a:solidFill>
                  <a:cs typeface="Arial" charset="0"/>
                </a:rPr>
                <a:t>resultados</a:t>
              </a:r>
              <a:endParaRPr lang="en-US" sz="1600" dirty="0">
                <a:solidFill>
                  <a:srgbClr val="000000"/>
                </a:solidFill>
                <a:cs typeface="Arial" charset="0"/>
              </a:endParaRPr>
            </a:p>
          </p:txBody>
        </p:sp>
      </p:grpSp>
      <p:sp>
        <p:nvSpPr>
          <p:cNvPr id="79884" name="AutoShape 12"/>
          <p:cNvSpPr>
            <a:spLocks noChangeArrowheads="1"/>
          </p:cNvSpPr>
          <p:nvPr/>
        </p:nvSpPr>
        <p:spPr bwMode="auto">
          <a:xfrm>
            <a:off x="533400" y="1295400"/>
            <a:ext cx="6553200" cy="866775"/>
          </a:xfrm>
          <a:prstGeom prst="roundRect">
            <a:avLst>
              <a:gd name="adj" fmla="val 0"/>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cap="rnd">
                <a:solidFill>
                  <a:srgbClr val="C0C0C0"/>
                </a:solidFill>
                <a:prstDash val="sysDot"/>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r>
              <a:rPr lang="en-US" b="0" dirty="0" err="1" smtClean="0">
                <a:cs typeface="Arial" charset="0"/>
              </a:rPr>
              <a:t>Investigación</a:t>
            </a:r>
            <a:r>
              <a:rPr lang="en-US" b="0" dirty="0" smtClean="0">
                <a:cs typeface="Arial" charset="0"/>
              </a:rPr>
              <a:t> </a:t>
            </a:r>
            <a:r>
              <a:rPr lang="en-US" b="0" dirty="0" err="1" smtClean="0">
                <a:cs typeface="Arial" charset="0"/>
              </a:rPr>
              <a:t>exploratoria</a:t>
            </a:r>
            <a:r>
              <a:rPr lang="en-US" b="0" dirty="0" smtClean="0">
                <a:cs typeface="Arial" charset="0"/>
              </a:rPr>
              <a:t> e </a:t>
            </a:r>
            <a:r>
              <a:rPr lang="en-US" b="0" dirty="0" err="1" smtClean="0">
                <a:cs typeface="Arial" charset="0"/>
              </a:rPr>
              <a:t>investigación</a:t>
            </a:r>
            <a:r>
              <a:rPr lang="en-US" b="0" dirty="0" smtClean="0">
                <a:cs typeface="Arial" charset="0"/>
              </a:rPr>
              <a:t> </a:t>
            </a:r>
            <a:r>
              <a:rPr lang="en-US" b="0" dirty="0" err="1" smtClean="0">
                <a:cs typeface="Arial" charset="0"/>
              </a:rPr>
              <a:t>descriptiva</a:t>
            </a:r>
            <a:endParaRPr lang="en-US" b="0" dirty="0">
              <a:cs typeface="Arial" charset="0"/>
            </a:endParaRPr>
          </a:p>
        </p:txBody>
      </p:sp>
      <p:grpSp>
        <p:nvGrpSpPr>
          <p:cNvPr id="79885" name="Group 13"/>
          <p:cNvGrpSpPr>
            <a:grpSpLocks/>
          </p:cNvGrpSpPr>
          <p:nvPr/>
        </p:nvGrpSpPr>
        <p:grpSpPr bwMode="auto">
          <a:xfrm>
            <a:off x="5150004" y="2463929"/>
            <a:ext cx="3190875" cy="3081337"/>
            <a:chOff x="2941" y="1670"/>
            <a:chExt cx="2010" cy="1941"/>
          </a:xfrm>
        </p:grpSpPr>
        <p:sp>
          <p:nvSpPr>
            <p:cNvPr id="79886" name="Rectangle 14"/>
            <p:cNvSpPr>
              <a:spLocks noChangeArrowheads="1"/>
            </p:cNvSpPr>
            <p:nvPr/>
          </p:nvSpPr>
          <p:spPr bwMode="gray">
            <a:xfrm>
              <a:off x="4661" y="1670"/>
              <a:ext cx="76" cy="1936"/>
            </a:xfrm>
            <a:prstGeom prst="rect">
              <a:avLst/>
            </a:prstGeom>
            <a:gradFill rotWithShape="1">
              <a:gsLst>
                <a:gs pos="0">
                  <a:schemeClr val="bg2"/>
                </a:gs>
                <a:gs pos="50000">
                  <a:schemeClr val="bg2">
                    <a:gamma/>
                    <a:tint val="39216"/>
                    <a:invGamma/>
                  </a:schemeClr>
                </a:gs>
                <a:gs pos="100000">
                  <a:schemeClr val="bg2"/>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MX"/>
            </a:p>
          </p:txBody>
        </p:sp>
        <p:sp>
          <p:nvSpPr>
            <p:cNvPr id="79887" name="Rectangle 15"/>
            <p:cNvSpPr>
              <a:spLocks noChangeArrowheads="1"/>
            </p:cNvSpPr>
            <p:nvPr/>
          </p:nvSpPr>
          <p:spPr bwMode="gray">
            <a:xfrm>
              <a:off x="3154" y="1675"/>
              <a:ext cx="76" cy="1936"/>
            </a:xfrm>
            <a:prstGeom prst="rect">
              <a:avLst/>
            </a:prstGeom>
            <a:gradFill rotWithShape="1">
              <a:gsLst>
                <a:gs pos="0">
                  <a:schemeClr val="bg2"/>
                </a:gs>
                <a:gs pos="50000">
                  <a:schemeClr val="bg2">
                    <a:gamma/>
                    <a:tint val="39216"/>
                    <a:invGamma/>
                  </a:schemeClr>
                </a:gs>
                <a:gs pos="100000">
                  <a:schemeClr val="bg2"/>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MX"/>
            </a:p>
          </p:txBody>
        </p:sp>
        <p:sp>
          <p:nvSpPr>
            <p:cNvPr id="79888" name="AutoShape 16"/>
            <p:cNvSpPr>
              <a:spLocks noChangeArrowheads="1"/>
            </p:cNvSpPr>
            <p:nvPr/>
          </p:nvSpPr>
          <p:spPr bwMode="gray">
            <a:xfrm>
              <a:off x="2941" y="1801"/>
              <a:ext cx="2010" cy="240"/>
            </a:xfrm>
            <a:prstGeom prst="roundRect">
              <a:avLst>
                <a:gd name="adj" fmla="val 7574"/>
              </a:avLst>
            </a:prstGeom>
            <a:gradFill rotWithShape="1">
              <a:gsLst>
                <a:gs pos="0">
                  <a:schemeClr val="folHlink"/>
                </a:gs>
                <a:gs pos="50000">
                  <a:schemeClr val="folHlink">
                    <a:gamma/>
                    <a:tint val="19216"/>
                    <a:invGamma/>
                  </a:schemeClr>
                </a:gs>
                <a:gs pos="100000">
                  <a:schemeClr val="folHlink"/>
                </a:gs>
              </a:gsLst>
              <a:lin ang="5400000" scaled="1"/>
            </a:gradFill>
            <a:ln>
              <a:noFill/>
            </a:ln>
            <a:effectLst/>
            <a:extLst>
              <a:ext uri="{91240B29-F687-4F45-9708-019B960494DF}">
                <a14:hiddenLine xmlns:a14="http://schemas.microsoft.com/office/drawing/2010/main" w="28575" cap="rnd">
                  <a:solidFill>
                    <a:schemeClr val="bg2"/>
                  </a:solidFill>
                  <a:prstDash val="sysDot"/>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buFont typeface="Wingdings" pitchFamily="2" charset="2"/>
                <a:buNone/>
              </a:pPr>
              <a:endParaRPr lang="en-US" sz="1600" dirty="0">
                <a:solidFill>
                  <a:srgbClr val="000000"/>
                </a:solidFill>
                <a:cs typeface="Arial" charset="0"/>
              </a:endParaRPr>
            </a:p>
          </p:txBody>
        </p:sp>
        <p:sp>
          <p:nvSpPr>
            <p:cNvPr id="79889" name="AutoShape 17"/>
            <p:cNvSpPr>
              <a:spLocks noChangeArrowheads="1"/>
            </p:cNvSpPr>
            <p:nvPr/>
          </p:nvSpPr>
          <p:spPr bwMode="gray">
            <a:xfrm>
              <a:off x="2941" y="2137"/>
              <a:ext cx="2010" cy="240"/>
            </a:xfrm>
            <a:prstGeom prst="roundRect">
              <a:avLst>
                <a:gd name="adj" fmla="val 7574"/>
              </a:avLst>
            </a:prstGeom>
            <a:gradFill rotWithShape="1">
              <a:gsLst>
                <a:gs pos="0">
                  <a:schemeClr val="folHlink"/>
                </a:gs>
                <a:gs pos="50000">
                  <a:schemeClr val="folHlink">
                    <a:gamma/>
                    <a:tint val="19216"/>
                    <a:invGamma/>
                  </a:schemeClr>
                </a:gs>
                <a:gs pos="100000">
                  <a:schemeClr val="folHlink"/>
                </a:gs>
              </a:gsLst>
              <a:lin ang="5400000" scaled="1"/>
            </a:gradFill>
            <a:ln>
              <a:noFill/>
            </a:ln>
            <a:effectLst/>
            <a:extLst>
              <a:ext uri="{91240B29-F687-4F45-9708-019B960494DF}">
                <a14:hiddenLine xmlns:a14="http://schemas.microsoft.com/office/drawing/2010/main" w="28575" cap="rnd">
                  <a:solidFill>
                    <a:schemeClr val="bg2"/>
                  </a:solidFill>
                  <a:prstDash val="sysDot"/>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buFont typeface="Wingdings" pitchFamily="2" charset="2"/>
                <a:buNone/>
              </a:pPr>
              <a:r>
                <a:rPr lang="en-US" sz="1600" dirty="0">
                  <a:solidFill>
                    <a:srgbClr val="000000"/>
                  </a:solidFill>
                  <a:cs typeface="Arial" charset="0"/>
                </a:rPr>
                <a:t> </a:t>
              </a:r>
              <a:r>
                <a:rPr lang="en-US" sz="1600" dirty="0" err="1" smtClean="0">
                  <a:solidFill>
                    <a:srgbClr val="000000"/>
                  </a:solidFill>
                  <a:cs typeface="Arial" charset="0"/>
                </a:rPr>
                <a:t>Encuesta</a:t>
              </a:r>
              <a:endParaRPr lang="en-US" sz="1600" dirty="0">
                <a:solidFill>
                  <a:srgbClr val="000000"/>
                </a:solidFill>
                <a:cs typeface="Arial" charset="0"/>
              </a:endParaRPr>
            </a:p>
          </p:txBody>
        </p:sp>
        <p:sp>
          <p:nvSpPr>
            <p:cNvPr id="79890" name="AutoShape 18"/>
            <p:cNvSpPr>
              <a:spLocks noChangeArrowheads="1"/>
            </p:cNvSpPr>
            <p:nvPr/>
          </p:nvSpPr>
          <p:spPr bwMode="gray">
            <a:xfrm>
              <a:off x="2941" y="2473"/>
              <a:ext cx="2010" cy="240"/>
            </a:xfrm>
            <a:prstGeom prst="roundRect">
              <a:avLst>
                <a:gd name="adj" fmla="val 7574"/>
              </a:avLst>
            </a:prstGeom>
            <a:gradFill rotWithShape="1">
              <a:gsLst>
                <a:gs pos="0">
                  <a:schemeClr val="folHlink"/>
                </a:gs>
                <a:gs pos="50000">
                  <a:schemeClr val="folHlink">
                    <a:gamma/>
                    <a:tint val="19216"/>
                    <a:invGamma/>
                  </a:schemeClr>
                </a:gs>
                <a:gs pos="100000">
                  <a:schemeClr val="folHlink"/>
                </a:gs>
              </a:gsLst>
              <a:lin ang="5400000" scaled="1"/>
            </a:gradFill>
            <a:ln>
              <a:noFill/>
            </a:ln>
            <a:effectLst/>
            <a:extLst>
              <a:ext uri="{91240B29-F687-4F45-9708-019B960494DF}">
                <a14:hiddenLine xmlns:a14="http://schemas.microsoft.com/office/drawing/2010/main" w="28575" cap="rnd">
                  <a:solidFill>
                    <a:schemeClr val="bg2"/>
                  </a:solidFill>
                  <a:prstDash val="sysDot"/>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buFont typeface="Wingdings" pitchFamily="2" charset="2"/>
                <a:buNone/>
              </a:pPr>
              <a:r>
                <a:rPr lang="en-US" sz="1600" dirty="0">
                  <a:solidFill>
                    <a:srgbClr val="000000"/>
                  </a:solidFill>
                  <a:cs typeface="Arial" charset="0"/>
                </a:rPr>
                <a:t> </a:t>
              </a:r>
              <a:r>
                <a:rPr lang="en-US" sz="1600" dirty="0" err="1" smtClean="0">
                  <a:solidFill>
                    <a:srgbClr val="000000"/>
                  </a:solidFill>
                  <a:cs typeface="Arial" charset="0"/>
                </a:rPr>
                <a:t>Tabulación</a:t>
              </a:r>
              <a:r>
                <a:rPr lang="en-US" sz="1600" dirty="0" smtClean="0">
                  <a:solidFill>
                    <a:srgbClr val="000000"/>
                  </a:solidFill>
                  <a:cs typeface="Arial" charset="0"/>
                </a:rPr>
                <a:t> de </a:t>
              </a:r>
              <a:r>
                <a:rPr lang="en-US" sz="1600" dirty="0" err="1" smtClean="0">
                  <a:solidFill>
                    <a:srgbClr val="000000"/>
                  </a:solidFill>
                  <a:cs typeface="Arial" charset="0"/>
                </a:rPr>
                <a:t>datos</a:t>
              </a:r>
              <a:endParaRPr lang="en-US" sz="1600" dirty="0">
                <a:solidFill>
                  <a:srgbClr val="000000"/>
                </a:solidFill>
                <a:cs typeface="Arial" charset="0"/>
              </a:endParaRPr>
            </a:p>
          </p:txBody>
        </p:sp>
        <p:sp>
          <p:nvSpPr>
            <p:cNvPr id="79891" name="AutoShape 19"/>
            <p:cNvSpPr>
              <a:spLocks noChangeArrowheads="1"/>
            </p:cNvSpPr>
            <p:nvPr/>
          </p:nvSpPr>
          <p:spPr bwMode="gray">
            <a:xfrm>
              <a:off x="2941" y="2809"/>
              <a:ext cx="2010" cy="240"/>
            </a:xfrm>
            <a:prstGeom prst="roundRect">
              <a:avLst>
                <a:gd name="adj" fmla="val 7574"/>
              </a:avLst>
            </a:prstGeom>
            <a:gradFill rotWithShape="1">
              <a:gsLst>
                <a:gs pos="0">
                  <a:schemeClr val="folHlink"/>
                </a:gs>
                <a:gs pos="50000">
                  <a:schemeClr val="folHlink">
                    <a:gamma/>
                    <a:tint val="19216"/>
                    <a:invGamma/>
                  </a:schemeClr>
                </a:gs>
                <a:gs pos="100000">
                  <a:schemeClr val="folHlink"/>
                </a:gs>
              </a:gsLst>
              <a:lin ang="5400000" scaled="1"/>
            </a:gradFill>
            <a:ln>
              <a:noFill/>
            </a:ln>
            <a:effectLst/>
            <a:extLst>
              <a:ext uri="{91240B29-F687-4F45-9708-019B960494DF}">
                <a14:hiddenLine xmlns:a14="http://schemas.microsoft.com/office/drawing/2010/main" w="28575" cap="rnd">
                  <a:solidFill>
                    <a:schemeClr val="bg2"/>
                  </a:solidFill>
                  <a:prstDash val="sysDot"/>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buFont typeface="Wingdings" pitchFamily="2" charset="2"/>
                <a:buNone/>
              </a:pPr>
              <a:r>
                <a:rPr lang="en-US" sz="1600" dirty="0" err="1" smtClean="0">
                  <a:solidFill>
                    <a:srgbClr val="000000"/>
                  </a:solidFill>
                  <a:cs typeface="Arial" charset="0"/>
                </a:rPr>
                <a:t>Planteamiento</a:t>
              </a:r>
              <a:r>
                <a:rPr lang="en-US" sz="1600" dirty="0" smtClean="0">
                  <a:solidFill>
                    <a:srgbClr val="000000"/>
                  </a:solidFill>
                  <a:cs typeface="Arial" charset="0"/>
                </a:rPr>
                <a:t> </a:t>
              </a:r>
              <a:r>
                <a:rPr lang="en-US" sz="1600" dirty="0" err="1" smtClean="0">
                  <a:solidFill>
                    <a:srgbClr val="000000"/>
                  </a:solidFill>
                  <a:cs typeface="Arial" charset="0"/>
                </a:rPr>
                <a:t>Hipótesis</a:t>
              </a:r>
              <a:endParaRPr lang="en-US" sz="1600" dirty="0">
                <a:solidFill>
                  <a:srgbClr val="000000"/>
                </a:solidFill>
                <a:cs typeface="Arial" charset="0"/>
              </a:endParaRPr>
            </a:p>
          </p:txBody>
        </p:sp>
        <p:sp>
          <p:nvSpPr>
            <p:cNvPr id="79892" name="AutoShape 20"/>
            <p:cNvSpPr>
              <a:spLocks noChangeArrowheads="1"/>
            </p:cNvSpPr>
            <p:nvPr/>
          </p:nvSpPr>
          <p:spPr bwMode="gray">
            <a:xfrm>
              <a:off x="2941" y="3145"/>
              <a:ext cx="2010" cy="240"/>
            </a:xfrm>
            <a:prstGeom prst="roundRect">
              <a:avLst>
                <a:gd name="adj" fmla="val 7574"/>
              </a:avLst>
            </a:prstGeom>
            <a:gradFill rotWithShape="1">
              <a:gsLst>
                <a:gs pos="0">
                  <a:schemeClr val="folHlink"/>
                </a:gs>
                <a:gs pos="50000">
                  <a:schemeClr val="folHlink">
                    <a:gamma/>
                    <a:tint val="19216"/>
                    <a:invGamma/>
                  </a:schemeClr>
                </a:gs>
                <a:gs pos="100000">
                  <a:schemeClr val="folHlink"/>
                </a:gs>
              </a:gsLst>
              <a:lin ang="5400000" scaled="1"/>
            </a:gradFill>
            <a:ln>
              <a:noFill/>
            </a:ln>
            <a:effectLst/>
            <a:extLst>
              <a:ext uri="{91240B29-F687-4F45-9708-019B960494DF}">
                <a14:hiddenLine xmlns:a14="http://schemas.microsoft.com/office/drawing/2010/main" w="28575" cap="rnd">
                  <a:solidFill>
                    <a:schemeClr val="bg2"/>
                  </a:solidFill>
                  <a:prstDash val="sysDot"/>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buFont typeface="Wingdings" pitchFamily="2" charset="2"/>
                <a:buNone/>
              </a:pPr>
              <a:r>
                <a:rPr lang="en-US" sz="1600" dirty="0">
                  <a:solidFill>
                    <a:srgbClr val="000000"/>
                  </a:solidFill>
                  <a:cs typeface="Arial" charset="0"/>
                </a:rPr>
                <a:t> </a:t>
              </a:r>
              <a:r>
                <a:rPr lang="en-US" sz="1600" dirty="0" err="1" smtClean="0">
                  <a:solidFill>
                    <a:srgbClr val="000000"/>
                  </a:solidFill>
                  <a:cs typeface="Arial" charset="0"/>
                </a:rPr>
                <a:t>Análisis</a:t>
              </a:r>
              <a:r>
                <a:rPr lang="en-US" sz="1600" dirty="0" smtClean="0">
                  <a:solidFill>
                    <a:srgbClr val="000000"/>
                  </a:solidFill>
                  <a:cs typeface="Arial" charset="0"/>
                </a:rPr>
                <a:t> de </a:t>
              </a:r>
              <a:r>
                <a:rPr lang="en-US" sz="1600" dirty="0" err="1" smtClean="0">
                  <a:solidFill>
                    <a:srgbClr val="000000"/>
                  </a:solidFill>
                  <a:cs typeface="Arial" charset="0"/>
                </a:rPr>
                <a:t>resultados</a:t>
              </a:r>
              <a:endParaRPr lang="en-US" sz="1600" dirty="0">
                <a:solidFill>
                  <a:srgbClr val="000000"/>
                </a:solidFill>
                <a:cs typeface="Arial" charset="0"/>
              </a:endParaRPr>
            </a:p>
          </p:txBody>
        </p:sp>
      </p:grpSp>
      <p:sp>
        <p:nvSpPr>
          <p:cNvPr id="79895" name="Rectangle 23"/>
          <p:cNvSpPr>
            <a:spLocks noGrp="1" noChangeArrowheads="1"/>
          </p:cNvSpPr>
          <p:nvPr>
            <p:ph type="title"/>
          </p:nvPr>
        </p:nvSpPr>
        <p:spPr/>
        <p:txBody>
          <a:bodyPr/>
          <a:lstStyle/>
          <a:p>
            <a:r>
              <a:rPr lang="en-US" dirty="0" err="1" smtClean="0"/>
              <a:t>METODO</a:t>
            </a:r>
            <a:r>
              <a:rPr lang="en-US" dirty="0" smtClean="0"/>
              <a:t> DE </a:t>
            </a:r>
            <a:r>
              <a:rPr lang="en-US" dirty="0" err="1" smtClean="0"/>
              <a:t>INVESTIGACIÓN</a:t>
            </a:r>
            <a:endParaRPr lang="en-US" dirty="0"/>
          </a:p>
        </p:txBody>
      </p:sp>
      <p:sp>
        <p:nvSpPr>
          <p:cNvPr id="2" name="1 Rectángulo"/>
          <p:cNvSpPr/>
          <p:nvPr/>
        </p:nvSpPr>
        <p:spPr>
          <a:xfrm>
            <a:off x="5733530" y="2671891"/>
            <a:ext cx="1838901" cy="369332"/>
          </a:xfrm>
          <a:prstGeom prst="rect">
            <a:avLst/>
          </a:prstGeom>
        </p:spPr>
        <p:txBody>
          <a:bodyPr wrap="none">
            <a:spAutoFit/>
          </a:bodyPr>
          <a:lstStyle/>
          <a:p>
            <a:pPr algn="ctr" eaLnBrk="0" hangingPunct="0">
              <a:buFont typeface="Wingdings" pitchFamily="2" charset="2"/>
              <a:buNone/>
            </a:pPr>
            <a:r>
              <a:rPr lang="en-US" dirty="0" err="1" smtClean="0">
                <a:solidFill>
                  <a:srgbClr val="000000"/>
                </a:solidFill>
                <a:cs typeface="Arial" charset="0"/>
              </a:rPr>
              <a:t>CUANTITATIVA</a:t>
            </a:r>
            <a:endParaRPr lang="en-US" dirty="0">
              <a:solidFill>
                <a:srgbClr val="000000"/>
              </a:solidFill>
              <a:cs typeface="Arial" charset="0"/>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95" name="Rectangle 23"/>
          <p:cNvSpPr>
            <a:spLocks noGrp="1" noChangeArrowheads="1"/>
          </p:cNvSpPr>
          <p:nvPr>
            <p:ph type="title"/>
          </p:nvPr>
        </p:nvSpPr>
        <p:spPr/>
        <p:txBody>
          <a:bodyPr/>
          <a:lstStyle/>
          <a:p>
            <a:r>
              <a:rPr lang="en-US" dirty="0" err="1" smtClean="0"/>
              <a:t>FODA</a:t>
            </a:r>
            <a:r>
              <a:rPr lang="en-US" dirty="0" smtClean="0"/>
              <a:t> (</a:t>
            </a:r>
            <a:r>
              <a:rPr lang="en-US" dirty="0" err="1" smtClean="0"/>
              <a:t>Situación</a:t>
            </a:r>
            <a:r>
              <a:rPr lang="en-US" dirty="0" smtClean="0"/>
              <a:t> actual)</a:t>
            </a:r>
            <a:endParaRPr lang="en-US" dirty="0"/>
          </a:p>
        </p:txBody>
      </p:sp>
      <p:pic>
        <p:nvPicPr>
          <p:cNvPr id="2052" name="Imagen 1"/>
          <p:cNvPicPr>
            <a:picLocks noChangeAspect="1" noChangeArrowheads="1"/>
          </p:cNvPicPr>
          <p:nvPr/>
        </p:nvPicPr>
        <p:blipFill>
          <a:blip r:embed="rId2">
            <a:extLst>
              <a:ext uri="{28A0092B-C50C-407E-A947-70E740481C1C}">
                <a14:useLocalDpi xmlns:a14="http://schemas.microsoft.com/office/drawing/2010/main" val="0"/>
              </a:ext>
            </a:extLst>
          </a:blip>
          <a:srcRect l="2351" t="8139"/>
          <a:stretch>
            <a:fillRect/>
          </a:stretch>
        </p:blipFill>
        <p:spPr bwMode="auto">
          <a:xfrm>
            <a:off x="836888" y="1845568"/>
            <a:ext cx="7225750" cy="3384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45043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498732" y="11659"/>
            <a:ext cx="7848600" cy="1066800"/>
          </a:xfrm>
        </p:spPr>
        <p:txBody>
          <a:bodyPr/>
          <a:lstStyle/>
          <a:p>
            <a:r>
              <a:rPr lang="en-US" dirty="0" err="1" smtClean="0"/>
              <a:t>PRONÓSTICO</a:t>
            </a:r>
            <a:r>
              <a:rPr lang="en-US" dirty="0" smtClean="0"/>
              <a:t> </a:t>
            </a:r>
            <a:endParaRPr lang="en-US" sz="2500" dirty="0"/>
          </a:p>
        </p:txBody>
      </p:sp>
      <p:sp>
        <p:nvSpPr>
          <p:cNvPr id="46" name="Line 26"/>
          <p:cNvSpPr>
            <a:spLocks noChangeShapeType="1"/>
          </p:cNvSpPr>
          <p:nvPr/>
        </p:nvSpPr>
        <p:spPr bwMode="gray">
          <a:xfrm flipV="1">
            <a:off x="8007379" y="5578471"/>
            <a:ext cx="730250" cy="485775"/>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graphicFrame>
        <p:nvGraphicFramePr>
          <p:cNvPr id="4" name="3 Tabla"/>
          <p:cNvGraphicFramePr>
            <a:graphicFrameLocks noGrp="1"/>
          </p:cNvGraphicFramePr>
          <p:nvPr>
            <p:extLst>
              <p:ext uri="{D42A27DB-BD31-4B8C-83A1-F6EECF244321}">
                <p14:modId xmlns:p14="http://schemas.microsoft.com/office/powerpoint/2010/main" val="4113405912"/>
              </p:ext>
            </p:extLst>
          </p:nvPr>
        </p:nvGraphicFramePr>
        <p:xfrm>
          <a:off x="508028" y="908720"/>
          <a:ext cx="8229601" cy="2926080"/>
        </p:xfrm>
        <a:graphic>
          <a:graphicData uri="http://schemas.openxmlformats.org/drawingml/2006/table">
            <a:tbl>
              <a:tblPr firstRow="1" firstCol="1" bandRow="1">
                <a:tableStyleId>{5C22544A-7EE6-4342-B048-85BDC9FD1C3A}</a:tableStyleId>
              </a:tblPr>
              <a:tblGrid>
                <a:gridCol w="1239378"/>
                <a:gridCol w="1208105"/>
                <a:gridCol w="1529060"/>
                <a:gridCol w="1504371"/>
                <a:gridCol w="1428659"/>
                <a:gridCol w="1320028"/>
              </a:tblGrid>
              <a:tr h="365760">
                <a:tc gridSpan="6">
                  <a:txBody>
                    <a:bodyPr/>
                    <a:lstStyle/>
                    <a:p>
                      <a:pPr algn="ctr">
                        <a:lnSpc>
                          <a:spcPct val="200000"/>
                        </a:lnSpc>
                        <a:spcAft>
                          <a:spcPts val="0"/>
                        </a:spcAft>
                      </a:pPr>
                      <a:r>
                        <a:rPr lang="es-MX" sz="1200" dirty="0">
                          <a:effectLst/>
                        </a:rPr>
                        <a:t>INVERSIÓN APROXIMADA ANUAL DE LA POE, USD</a:t>
                      </a:r>
                      <a:endParaRPr lang="es-MX" sz="1200" dirty="0">
                        <a:effectLst/>
                        <a:latin typeface="Times New Roman"/>
                        <a:ea typeface="Cambria"/>
                      </a:endParaRPr>
                    </a:p>
                  </a:txBody>
                  <a:tcPr marL="44450" marR="44450" marT="0" marB="0" anchor="ct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365760">
                <a:tc>
                  <a:txBody>
                    <a:bodyPr/>
                    <a:lstStyle/>
                    <a:p>
                      <a:pPr algn="ctr">
                        <a:lnSpc>
                          <a:spcPct val="200000"/>
                        </a:lnSpc>
                        <a:spcAft>
                          <a:spcPts val="0"/>
                        </a:spcAft>
                      </a:pPr>
                      <a:r>
                        <a:rPr lang="es-MX" sz="1200">
                          <a:effectLst/>
                        </a:rPr>
                        <a:t>Bienes</a:t>
                      </a:r>
                      <a:endParaRPr lang="es-MX" sz="1200">
                        <a:effectLst/>
                        <a:latin typeface="Times New Roman"/>
                        <a:ea typeface="Cambria"/>
                      </a:endParaRPr>
                    </a:p>
                  </a:txBody>
                  <a:tcPr marL="44450" marR="44450" marT="0" marB="0" anchor="ctr"/>
                </a:tc>
                <a:tc>
                  <a:txBody>
                    <a:bodyPr/>
                    <a:lstStyle/>
                    <a:p>
                      <a:pPr algn="ctr">
                        <a:lnSpc>
                          <a:spcPct val="200000"/>
                        </a:lnSpc>
                        <a:spcAft>
                          <a:spcPts val="0"/>
                        </a:spcAft>
                      </a:pPr>
                      <a:r>
                        <a:rPr lang="es-MX" sz="1200">
                          <a:effectLst/>
                        </a:rPr>
                        <a:t>Minera</a:t>
                      </a:r>
                      <a:endParaRPr lang="es-MX" sz="1200">
                        <a:effectLst/>
                        <a:latin typeface="Times New Roman"/>
                        <a:ea typeface="Cambria"/>
                      </a:endParaRPr>
                    </a:p>
                  </a:txBody>
                  <a:tcPr marL="44450" marR="44450" marT="0" marB="0" anchor="ctr"/>
                </a:tc>
                <a:tc>
                  <a:txBody>
                    <a:bodyPr/>
                    <a:lstStyle/>
                    <a:p>
                      <a:pPr algn="ctr">
                        <a:lnSpc>
                          <a:spcPct val="200000"/>
                        </a:lnSpc>
                        <a:spcAft>
                          <a:spcPts val="0"/>
                        </a:spcAft>
                      </a:pPr>
                      <a:r>
                        <a:rPr lang="es-MX" sz="1200">
                          <a:effectLst/>
                        </a:rPr>
                        <a:t>Hidroeléctrica</a:t>
                      </a:r>
                      <a:endParaRPr lang="es-MX" sz="1200">
                        <a:effectLst/>
                        <a:latin typeface="Times New Roman"/>
                        <a:ea typeface="Cambria"/>
                      </a:endParaRPr>
                    </a:p>
                  </a:txBody>
                  <a:tcPr marL="44450" marR="44450" marT="0" marB="0" anchor="ctr"/>
                </a:tc>
                <a:tc>
                  <a:txBody>
                    <a:bodyPr/>
                    <a:lstStyle/>
                    <a:p>
                      <a:pPr algn="ctr">
                        <a:lnSpc>
                          <a:spcPct val="200000"/>
                        </a:lnSpc>
                        <a:spcAft>
                          <a:spcPts val="0"/>
                        </a:spcAft>
                      </a:pPr>
                      <a:r>
                        <a:rPr lang="es-MX" sz="1200">
                          <a:effectLst/>
                        </a:rPr>
                        <a:t>Agroindustria</a:t>
                      </a:r>
                      <a:endParaRPr lang="es-MX" sz="1200">
                        <a:effectLst/>
                        <a:latin typeface="Times New Roman"/>
                        <a:ea typeface="Cambria"/>
                      </a:endParaRPr>
                    </a:p>
                  </a:txBody>
                  <a:tcPr marL="44450" marR="44450" marT="0" marB="0" anchor="ctr"/>
                </a:tc>
                <a:tc>
                  <a:txBody>
                    <a:bodyPr/>
                    <a:lstStyle/>
                    <a:p>
                      <a:pPr algn="ctr">
                        <a:lnSpc>
                          <a:spcPct val="200000"/>
                        </a:lnSpc>
                        <a:spcAft>
                          <a:spcPts val="0"/>
                        </a:spcAft>
                      </a:pPr>
                      <a:r>
                        <a:rPr lang="es-MX" sz="1200">
                          <a:effectLst/>
                        </a:rPr>
                        <a:t>Construcción</a:t>
                      </a:r>
                      <a:endParaRPr lang="es-MX" sz="1200">
                        <a:effectLst/>
                        <a:latin typeface="Times New Roman"/>
                        <a:ea typeface="Cambria"/>
                      </a:endParaRPr>
                    </a:p>
                  </a:txBody>
                  <a:tcPr marL="44450" marR="44450" marT="0" marB="0" anchor="ctr"/>
                </a:tc>
                <a:tc>
                  <a:txBody>
                    <a:bodyPr/>
                    <a:lstStyle/>
                    <a:p>
                      <a:pPr algn="ctr">
                        <a:lnSpc>
                          <a:spcPct val="200000"/>
                        </a:lnSpc>
                        <a:spcAft>
                          <a:spcPts val="0"/>
                        </a:spcAft>
                      </a:pPr>
                      <a:r>
                        <a:rPr lang="es-MX" sz="1200">
                          <a:effectLst/>
                        </a:rPr>
                        <a:t>Total</a:t>
                      </a:r>
                      <a:endParaRPr lang="es-MX" sz="1200">
                        <a:effectLst/>
                        <a:latin typeface="Times New Roman"/>
                        <a:ea typeface="Cambria"/>
                      </a:endParaRPr>
                    </a:p>
                  </a:txBody>
                  <a:tcPr marL="44450" marR="44450" marT="0" marB="0" anchor="ctr"/>
                </a:tc>
              </a:tr>
              <a:tr h="365760">
                <a:tc>
                  <a:txBody>
                    <a:bodyPr/>
                    <a:lstStyle/>
                    <a:p>
                      <a:pPr algn="ctr">
                        <a:lnSpc>
                          <a:spcPct val="200000"/>
                        </a:lnSpc>
                        <a:spcAft>
                          <a:spcPts val="0"/>
                        </a:spcAft>
                      </a:pPr>
                      <a:r>
                        <a:rPr lang="es-MX" sz="1200">
                          <a:effectLst/>
                        </a:rPr>
                        <a:t>Perfil</a:t>
                      </a:r>
                      <a:endParaRPr lang="es-MX" sz="1200">
                        <a:effectLst/>
                        <a:latin typeface="Times New Roman"/>
                        <a:ea typeface="Cambria"/>
                      </a:endParaRPr>
                    </a:p>
                  </a:txBody>
                  <a:tcPr marL="44450" marR="44450" marT="0" marB="0" anchor="ctr"/>
                </a:tc>
                <a:tc>
                  <a:txBody>
                    <a:bodyPr/>
                    <a:lstStyle/>
                    <a:p>
                      <a:pPr algn="ctr">
                        <a:lnSpc>
                          <a:spcPct val="200000"/>
                        </a:lnSpc>
                        <a:spcAft>
                          <a:spcPts val="0"/>
                        </a:spcAft>
                      </a:pPr>
                      <a:r>
                        <a:rPr lang="es-MX" sz="1200">
                          <a:effectLst/>
                        </a:rPr>
                        <a:t>$ 669.088</a:t>
                      </a:r>
                      <a:endParaRPr lang="es-MX" sz="1200">
                        <a:effectLst/>
                        <a:latin typeface="Times New Roman"/>
                        <a:ea typeface="Cambria"/>
                      </a:endParaRPr>
                    </a:p>
                  </a:txBody>
                  <a:tcPr marL="44450" marR="44450" marT="0" marB="0" anchor="ctr"/>
                </a:tc>
                <a:tc>
                  <a:txBody>
                    <a:bodyPr/>
                    <a:lstStyle/>
                    <a:p>
                      <a:pPr algn="ctr">
                        <a:lnSpc>
                          <a:spcPct val="200000"/>
                        </a:lnSpc>
                        <a:spcAft>
                          <a:spcPts val="0"/>
                        </a:spcAft>
                      </a:pPr>
                      <a:r>
                        <a:rPr lang="es-MX" sz="1200">
                          <a:effectLst/>
                        </a:rPr>
                        <a:t>$ 1.691.429</a:t>
                      </a:r>
                      <a:endParaRPr lang="es-MX" sz="1200">
                        <a:effectLst/>
                        <a:latin typeface="Times New Roman"/>
                        <a:ea typeface="Cambria"/>
                      </a:endParaRPr>
                    </a:p>
                  </a:txBody>
                  <a:tcPr marL="44450" marR="44450" marT="0" marB="0" anchor="ctr"/>
                </a:tc>
                <a:tc>
                  <a:txBody>
                    <a:bodyPr/>
                    <a:lstStyle/>
                    <a:p>
                      <a:pPr algn="ctr">
                        <a:lnSpc>
                          <a:spcPct val="200000"/>
                        </a:lnSpc>
                        <a:spcAft>
                          <a:spcPts val="0"/>
                        </a:spcAft>
                      </a:pPr>
                      <a:r>
                        <a:rPr lang="es-MX" sz="1200">
                          <a:effectLst/>
                        </a:rPr>
                        <a:t>$ 0</a:t>
                      </a:r>
                      <a:endParaRPr lang="es-MX" sz="1200">
                        <a:effectLst/>
                        <a:latin typeface="Times New Roman"/>
                        <a:ea typeface="Cambria"/>
                      </a:endParaRPr>
                    </a:p>
                  </a:txBody>
                  <a:tcPr marL="44450" marR="44450" marT="0" marB="0" anchor="ctr"/>
                </a:tc>
                <a:tc>
                  <a:txBody>
                    <a:bodyPr/>
                    <a:lstStyle/>
                    <a:p>
                      <a:pPr algn="ctr">
                        <a:lnSpc>
                          <a:spcPct val="200000"/>
                        </a:lnSpc>
                        <a:spcAft>
                          <a:spcPts val="0"/>
                        </a:spcAft>
                      </a:pPr>
                      <a:r>
                        <a:rPr lang="es-MX" sz="1200">
                          <a:effectLst/>
                        </a:rPr>
                        <a:t>$ 7.516.875</a:t>
                      </a:r>
                      <a:endParaRPr lang="es-MX" sz="1200">
                        <a:effectLst/>
                        <a:latin typeface="Times New Roman"/>
                        <a:ea typeface="Cambria"/>
                      </a:endParaRPr>
                    </a:p>
                  </a:txBody>
                  <a:tcPr marL="44450" marR="44450" marT="0" marB="0" anchor="ctr"/>
                </a:tc>
                <a:tc>
                  <a:txBody>
                    <a:bodyPr/>
                    <a:lstStyle/>
                    <a:p>
                      <a:pPr algn="ctr">
                        <a:lnSpc>
                          <a:spcPct val="200000"/>
                        </a:lnSpc>
                        <a:spcAft>
                          <a:spcPts val="0"/>
                        </a:spcAft>
                      </a:pPr>
                      <a:r>
                        <a:rPr lang="es-MX" sz="1200" dirty="0">
                          <a:effectLst/>
                        </a:rPr>
                        <a:t>$ 9.877.392</a:t>
                      </a:r>
                      <a:endParaRPr lang="es-MX" sz="1200" dirty="0">
                        <a:effectLst/>
                        <a:latin typeface="Times New Roman"/>
                        <a:ea typeface="Cambria"/>
                      </a:endParaRPr>
                    </a:p>
                  </a:txBody>
                  <a:tcPr marL="44450" marR="44450" marT="0" marB="0" anchor="ctr"/>
                </a:tc>
              </a:tr>
              <a:tr h="365760">
                <a:tc>
                  <a:txBody>
                    <a:bodyPr/>
                    <a:lstStyle/>
                    <a:p>
                      <a:pPr algn="ctr">
                        <a:lnSpc>
                          <a:spcPct val="200000"/>
                        </a:lnSpc>
                        <a:spcAft>
                          <a:spcPts val="0"/>
                        </a:spcAft>
                      </a:pPr>
                      <a:r>
                        <a:rPr lang="es-MX" sz="1200">
                          <a:effectLst/>
                        </a:rPr>
                        <a:t>Recipientes</a:t>
                      </a:r>
                      <a:endParaRPr lang="es-MX" sz="1200">
                        <a:effectLst/>
                        <a:latin typeface="Times New Roman"/>
                        <a:ea typeface="Cambria"/>
                      </a:endParaRPr>
                    </a:p>
                  </a:txBody>
                  <a:tcPr marL="44450" marR="44450" marT="0" marB="0" anchor="ctr"/>
                </a:tc>
                <a:tc>
                  <a:txBody>
                    <a:bodyPr/>
                    <a:lstStyle/>
                    <a:p>
                      <a:pPr algn="ctr">
                        <a:lnSpc>
                          <a:spcPct val="200000"/>
                        </a:lnSpc>
                        <a:spcAft>
                          <a:spcPts val="0"/>
                        </a:spcAft>
                      </a:pPr>
                      <a:r>
                        <a:rPr lang="es-MX" sz="1200">
                          <a:effectLst/>
                        </a:rPr>
                        <a:t>$ 131.727</a:t>
                      </a:r>
                      <a:endParaRPr lang="es-MX" sz="1200">
                        <a:effectLst/>
                        <a:latin typeface="Times New Roman"/>
                        <a:ea typeface="Cambria"/>
                      </a:endParaRPr>
                    </a:p>
                  </a:txBody>
                  <a:tcPr marL="44450" marR="44450" marT="0" marB="0" anchor="ctr"/>
                </a:tc>
                <a:tc>
                  <a:txBody>
                    <a:bodyPr/>
                    <a:lstStyle/>
                    <a:p>
                      <a:pPr algn="ctr">
                        <a:lnSpc>
                          <a:spcPct val="200000"/>
                        </a:lnSpc>
                        <a:spcAft>
                          <a:spcPts val="0"/>
                        </a:spcAft>
                      </a:pPr>
                      <a:r>
                        <a:rPr lang="es-MX" sz="1200">
                          <a:effectLst/>
                        </a:rPr>
                        <a:t>$ 100.000</a:t>
                      </a:r>
                      <a:endParaRPr lang="es-MX" sz="1200">
                        <a:effectLst/>
                        <a:latin typeface="Times New Roman"/>
                        <a:ea typeface="Cambria"/>
                      </a:endParaRPr>
                    </a:p>
                  </a:txBody>
                  <a:tcPr marL="44450" marR="44450" marT="0" marB="0" anchor="ctr"/>
                </a:tc>
                <a:tc>
                  <a:txBody>
                    <a:bodyPr/>
                    <a:lstStyle/>
                    <a:p>
                      <a:pPr algn="ctr">
                        <a:lnSpc>
                          <a:spcPct val="200000"/>
                        </a:lnSpc>
                        <a:spcAft>
                          <a:spcPts val="0"/>
                        </a:spcAft>
                      </a:pPr>
                      <a:r>
                        <a:rPr lang="es-MX" sz="1200">
                          <a:effectLst/>
                        </a:rPr>
                        <a:t>$ 674.505</a:t>
                      </a:r>
                      <a:endParaRPr lang="es-MX" sz="1200">
                        <a:effectLst/>
                        <a:latin typeface="Times New Roman"/>
                        <a:ea typeface="Cambria"/>
                      </a:endParaRPr>
                    </a:p>
                  </a:txBody>
                  <a:tcPr marL="44450" marR="44450" marT="0" marB="0" anchor="ctr"/>
                </a:tc>
                <a:tc>
                  <a:txBody>
                    <a:bodyPr/>
                    <a:lstStyle/>
                    <a:p>
                      <a:pPr algn="ctr">
                        <a:lnSpc>
                          <a:spcPct val="200000"/>
                        </a:lnSpc>
                        <a:spcAft>
                          <a:spcPts val="0"/>
                        </a:spcAft>
                      </a:pPr>
                      <a:r>
                        <a:rPr lang="es-MX" sz="1200">
                          <a:effectLst/>
                        </a:rPr>
                        <a:t>$ 0</a:t>
                      </a:r>
                      <a:endParaRPr lang="es-MX" sz="1200">
                        <a:effectLst/>
                        <a:latin typeface="Times New Roman"/>
                        <a:ea typeface="Cambria"/>
                      </a:endParaRPr>
                    </a:p>
                  </a:txBody>
                  <a:tcPr marL="44450" marR="44450" marT="0" marB="0" anchor="ctr"/>
                </a:tc>
                <a:tc>
                  <a:txBody>
                    <a:bodyPr/>
                    <a:lstStyle/>
                    <a:p>
                      <a:pPr algn="ctr">
                        <a:lnSpc>
                          <a:spcPct val="200000"/>
                        </a:lnSpc>
                        <a:spcAft>
                          <a:spcPts val="0"/>
                        </a:spcAft>
                      </a:pPr>
                      <a:r>
                        <a:rPr lang="es-MX" sz="1200">
                          <a:effectLst/>
                        </a:rPr>
                        <a:t>$ 906.232</a:t>
                      </a:r>
                      <a:endParaRPr lang="es-MX" sz="1200">
                        <a:effectLst/>
                        <a:latin typeface="Times New Roman"/>
                        <a:ea typeface="Cambria"/>
                      </a:endParaRPr>
                    </a:p>
                  </a:txBody>
                  <a:tcPr marL="44450" marR="44450" marT="0" marB="0" anchor="ctr"/>
                </a:tc>
              </a:tr>
              <a:tr h="365760">
                <a:tc>
                  <a:txBody>
                    <a:bodyPr/>
                    <a:lstStyle/>
                    <a:p>
                      <a:pPr algn="ctr">
                        <a:lnSpc>
                          <a:spcPct val="200000"/>
                        </a:lnSpc>
                        <a:spcAft>
                          <a:spcPts val="0"/>
                        </a:spcAft>
                      </a:pPr>
                      <a:r>
                        <a:rPr lang="es-MX" sz="1200">
                          <a:effectLst/>
                        </a:rPr>
                        <a:t>Láminas</a:t>
                      </a:r>
                      <a:endParaRPr lang="es-MX" sz="1200">
                        <a:effectLst/>
                        <a:latin typeface="Times New Roman"/>
                        <a:ea typeface="Cambria"/>
                      </a:endParaRPr>
                    </a:p>
                  </a:txBody>
                  <a:tcPr marL="44450" marR="44450" marT="0" marB="0" anchor="ctr"/>
                </a:tc>
                <a:tc>
                  <a:txBody>
                    <a:bodyPr/>
                    <a:lstStyle/>
                    <a:p>
                      <a:pPr algn="ctr">
                        <a:lnSpc>
                          <a:spcPct val="200000"/>
                        </a:lnSpc>
                        <a:spcAft>
                          <a:spcPts val="0"/>
                        </a:spcAft>
                      </a:pPr>
                      <a:r>
                        <a:rPr lang="es-MX" sz="1200">
                          <a:effectLst/>
                        </a:rPr>
                        <a:t>$ 111.863</a:t>
                      </a:r>
                      <a:endParaRPr lang="es-MX" sz="1200">
                        <a:effectLst/>
                        <a:latin typeface="Times New Roman"/>
                        <a:ea typeface="Cambria"/>
                      </a:endParaRPr>
                    </a:p>
                  </a:txBody>
                  <a:tcPr marL="44450" marR="44450" marT="0" marB="0" anchor="ctr"/>
                </a:tc>
                <a:tc>
                  <a:txBody>
                    <a:bodyPr/>
                    <a:lstStyle/>
                    <a:p>
                      <a:pPr algn="ctr">
                        <a:lnSpc>
                          <a:spcPct val="200000"/>
                        </a:lnSpc>
                        <a:spcAft>
                          <a:spcPts val="0"/>
                        </a:spcAft>
                      </a:pPr>
                      <a:r>
                        <a:rPr lang="es-MX" sz="1200">
                          <a:effectLst/>
                        </a:rPr>
                        <a:t>$ 333.333</a:t>
                      </a:r>
                      <a:endParaRPr lang="es-MX" sz="1200">
                        <a:effectLst/>
                        <a:latin typeface="Times New Roman"/>
                        <a:ea typeface="Cambria"/>
                      </a:endParaRPr>
                    </a:p>
                  </a:txBody>
                  <a:tcPr marL="44450" marR="44450" marT="0" marB="0" anchor="ctr"/>
                </a:tc>
                <a:tc>
                  <a:txBody>
                    <a:bodyPr/>
                    <a:lstStyle/>
                    <a:p>
                      <a:pPr algn="ctr">
                        <a:lnSpc>
                          <a:spcPct val="200000"/>
                        </a:lnSpc>
                        <a:spcAft>
                          <a:spcPts val="0"/>
                        </a:spcAft>
                      </a:pPr>
                      <a:r>
                        <a:rPr lang="es-MX" sz="1200">
                          <a:effectLst/>
                        </a:rPr>
                        <a:t>$ 0</a:t>
                      </a:r>
                      <a:endParaRPr lang="es-MX" sz="1200">
                        <a:effectLst/>
                        <a:latin typeface="Times New Roman"/>
                        <a:ea typeface="Cambria"/>
                      </a:endParaRPr>
                    </a:p>
                  </a:txBody>
                  <a:tcPr marL="44450" marR="44450" marT="0" marB="0" anchor="ctr"/>
                </a:tc>
                <a:tc>
                  <a:txBody>
                    <a:bodyPr/>
                    <a:lstStyle/>
                    <a:p>
                      <a:pPr algn="ctr">
                        <a:lnSpc>
                          <a:spcPct val="200000"/>
                        </a:lnSpc>
                        <a:spcAft>
                          <a:spcPts val="0"/>
                        </a:spcAft>
                      </a:pPr>
                      <a:r>
                        <a:rPr lang="es-MX" sz="1200">
                          <a:effectLst/>
                        </a:rPr>
                        <a:t>$ 251.750</a:t>
                      </a:r>
                      <a:endParaRPr lang="es-MX" sz="1200">
                        <a:effectLst/>
                        <a:latin typeface="Times New Roman"/>
                        <a:ea typeface="Cambria"/>
                      </a:endParaRPr>
                    </a:p>
                  </a:txBody>
                  <a:tcPr marL="44450" marR="44450" marT="0" marB="0" anchor="ctr"/>
                </a:tc>
                <a:tc>
                  <a:txBody>
                    <a:bodyPr/>
                    <a:lstStyle/>
                    <a:p>
                      <a:pPr algn="ctr">
                        <a:lnSpc>
                          <a:spcPct val="200000"/>
                        </a:lnSpc>
                        <a:spcAft>
                          <a:spcPts val="0"/>
                        </a:spcAft>
                      </a:pPr>
                      <a:r>
                        <a:rPr lang="es-MX" sz="1200">
                          <a:effectLst/>
                        </a:rPr>
                        <a:t>$ 696.946</a:t>
                      </a:r>
                      <a:endParaRPr lang="es-MX" sz="1200">
                        <a:effectLst/>
                        <a:latin typeface="Times New Roman"/>
                        <a:ea typeface="Cambria"/>
                      </a:endParaRPr>
                    </a:p>
                  </a:txBody>
                  <a:tcPr marL="44450" marR="44450" marT="0" marB="0" anchor="ctr"/>
                </a:tc>
              </a:tr>
              <a:tr h="365760">
                <a:tc>
                  <a:txBody>
                    <a:bodyPr/>
                    <a:lstStyle/>
                    <a:p>
                      <a:pPr algn="ctr">
                        <a:lnSpc>
                          <a:spcPct val="200000"/>
                        </a:lnSpc>
                        <a:spcAft>
                          <a:spcPts val="0"/>
                        </a:spcAft>
                      </a:pPr>
                      <a:r>
                        <a:rPr lang="es-MX" sz="1200">
                          <a:effectLst/>
                        </a:rPr>
                        <a:t>Tubería, tanques</a:t>
                      </a:r>
                      <a:endParaRPr lang="es-MX" sz="1200">
                        <a:effectLst/>
                        <a:latin typeface="Times New Roman"/>
                        <a:ea typeface="Cambria"/>
                      </a:endParaRPr>
                    </a:p>
                  </a:txBody>
                  <a:tcPr marL="44450" marR="44450" marT="0" marB="0" anchor="ctr"/>
                </a:tc>
                <a:tc>
                  <a:txBody>
                    <a:bodyPr/>
                    <a:lstStyle/>
                    <a:p>
                      <a:pPr algn="ctr">
                        <a:lnSpc>
                          <a:spcPct val="200000"/>
                        </a:lnSpc>
                        <a:spcAft>
                          <a:spcPts val="0"/>
                        </a:spcAft>
                      </a:pPr>
                      <a:r>
                        <a:rPr lang="es-MX" sz="1200">
                          <a:effectLst/>
                        </a:rPr>
                        <a:t>$ 1.886.620</a:t>
                      </a:r>
                      <a:endParaRPr lang="es-MX" sz="1200">
                        <a:effectLst/>
                        <a:latin typeface="Times New Roman"/>
                        <a:ea typeface="Cambria"/>
                      </a:endParaRPr>
                    </a:p>
                  </a:txBody>
                  <a:tcPr marL="44450" marR="44450" marT="0" marB="0" anchor="ctr"/>
                </a:tc>
                <a:tc>
                  <a:txBody>
                    <a:bodyPr/>
                    <a:lstStyle/>
                    <a:p>
                      <a:pPr algn="ctr">
                        <a:lnSpc>
                          <a:spcPct val="200000"/>
                        </a:lnSpc>
                        <a:spcAft>
                          <a:spcPts val="0"/>
                        </a:spcAft>
                      </a:pPr>
                      <a:r>
                        <a:rPr lang="es-MX" sz="1200">
                          <a:effectLst/>
                        </a:rPr>
                        <a:t>$ 2.378.571</a:t>
                      </a:r>
                      <a:endParaRPr lang="es-MX" sz="1200">
                        <a:effectLst/>
                        <a:latin typeface="Times New Roman"/>
                        <a:ea typeface="Cambria"/>
                      </a:endParaRPr>
                    </a:p>
                  </a:txBody>
                  <a:tcPr marL="44450" marR="44450" marT="0" marB="0" anchor="ctr"/>
                </a:tc>
                <a:tc>
                  <a:txBody>
                    <a:bodyPr/>
                    <a:lstStyle/>
                    <a:p>
                      <a:pPr algn="ctr">
                        <a:lnSpc>
                          <a:spcPct val="200000"/>
                        </a:lnSpc>
                        <a:spcAft>
                          <a:spcPts val="0"/>
                        </a:spcAft>
                      </a:pPr>
                      <a:r>
                        <a:rPr lang="es-MX" sz="1200">
                          <a:effectLst/>
                        </a:rPr>
                        <a:t>$ 451.400</a:t>
                      </a:r>
                      <a:endParaRPr lang="es-MX" sz="1200">
                        <a:effectLst/>
                        <a:latin typeface="Times New Roman"/>
                        <a:ea typeface="Cambria"/>
                      </a:endParaRPr>
                    </a:p>
                  </a:txBody>
                  <a:tcPr marL="44450" marR="44450" marT="0" marB="0" anchor="ctr"/>
                </a:tc>
                <a:tc>
                  <a:txBody>
                    <a:bodyPr/>
                    <a:lstStyle/>
                    <a:p>
                      <a:pPr algn="ctr">
                        <a:lnSpc>
                          <a:spcPct val="200000"/>
                        </a:lnSpc>
                        <a:spcAft>
                          <a:spcPts val="0"/>
                        </a:spcAft>
                      </a:pPr>
                      <a:r>
                        <a:rPr lang="es-MX" sz="1200">
                          <a:effectLst/>
                        </a:rPr>
                        <a:t>$ 0</a:t>
                      </a:r>
                      <a:endParaRPr lang="es-MX" sz="1200">
                        <a:effectLst/>
                        <a:latin typeface="Times New Roman"/>
                        <a:ea typeface="Cambria"/>
                      </a:endParaRPr>
                    </a:p>
                  </a:txBody>
                  <a:tcPr marL="44450" marR="44450" marT="0" marB="0" anchor="ctr"/>
                </a:tc>
                <a:tc>
                  <a:txBody>
                    <a:bodyPr/>
                    <a:lstStyle/>
                    <a:p>
                      <a:pPr algn="ctr">
                        <a:lnSpc>
                          <a:spcPct val="200000"/>
                        </a:lnSpc>
                        <a:spcAft>
                          <a:spcPts val="0"/>
                        </a:spcAft>
                      </a:pPr>
                      <a:r>
                        <a:rPr lang="es-MX" sz="1200">
                          <a:effectLst/>
                        </a:rPr>
                        <a:t>$ 4.716.591</a:t>
                      </a:r>
                      <a:endParaRPr lang="es-MX" sz="1200">
                        <a:effectLst/>
                        <a:latin typeface="Times New Roman"/>
                        <a:ea typeface="Cambria"/>
                      </a:endParaRPr>
                    </a:p>
                  </a:txBody>
                  <a:tcPr marL="44450" marR="44450" marT="0" marB="0" anchor="ctr"/>
                </a:tc>
              </a:tr>
              <a:tr h="365760">
                <a:tc>
                  <a:txBody>
                    <a:bodyPr/>
                    <a:lstStyle/>
                    <a:p>
                      <a:pPr algn="ctr">
                        <a:lnSpc>
                          <a:spcPct val="200000"/>
                        </a:lnSpc>
                        <a:spcAft>
                          <a:spcPts val="0"/>
                        </a:spcAft>
                      </a:pPr>
                      <a:r>
                        <a:rPr lang="es-MX" sz="1200">
                          <a:effectLst/>
                        </a:rPr>
                        <a:t>Total</a:t>
                      </a:r>
                      <a:endParaRPr lang="es-MX" sz="1200">
                        <a:effectLst/>
                        <a:latin typeface="Times New Roman"/>
                        <a:ea typeface="Cambria"/>
                      </a:endParaRPr>
                    </a:p>
                  </a:txBody>
                  <a:tcPr marL="44450" marR="44450" marT="0" marB="0" anchor="ctr"/>
                </a:tc>
                <a:tc>
                  <a:txBody>
                    <a:bodyPr/>
                    <a:lstStyle/>
                    <a:p>
                      <a:pPr algn="ctr">
                        <a:lnSpc>
                          <a:spcPct val="200000"/>
                        </a:lnSpc>
                        <a:spcAft>
                          <a:spcPts val="0"/>
                        </a:spcAft>
                      </a:pPr>
                      <a:r>
                        <a:rPr lang="es-MX" sz="1200">
                          <a:effectLst/>
                        </a:rPr>
                        <a:t>$ 2.799.298</a:t>
                      </a:r>
                      <a:endParaRPr lang="es-MX" sz="1200">
                        <a:effectLst/>
                        <a:latin typeface="Times New Roman"/>
                        <a:ea typeface="Cambria"/>
                      </a:endParaRPr>
                    </a:p>
                  </a:txBody>
                  <a:tcPr marL="44450" marR="44450" marT="0" marB="0" anchor="ctr"/>
                </a:tc>
                <a:tc>
                  <a:txBody>
                    <a:bodyPr/>
                    <a:lstStyle/>
                    <a:p>
                      <a:pPr algn="ctr">
                        <a:lnSpc>
                          <a:spcPct val="200000"/>
                        </a:lnSpc>
                        <a:spcAft>
                          <a:spcPts val="0"/>
                        </a:spcAft>
                      </a:pPr>
                      <a:r>
                        <a:rPr lang="es-MX" sz="1200">
                          <a:effectLst/>
                        </a:rPr>
                        <a:t>$ 4.503.333</a:t>
                      </a:r>
                      <a:endParaRPr lang="es-MX" sz="1200">
                        <a:effectLst/>
                        <a:latin typeface="Times New Roman"/>
                        <a:ea typeface="Cambria"/>
                      </a:endParaRPr>
                    </a:p>
                  </a:txBody>
                  <a:tcPr marL="44450" marR="44450" marT="0" marB="0" anchor="ctr"/>
                </a:tc>
                <a:tc>
                  <a:txBody>
                    <a:bodyPr/>
                    <a:lstStyle/>
                    <a:p>
                      <a:pPr algn="ctr">
                        <a:lnSpc>
                          <a:spcPct val="200000"/>
                        </a:lnSpc>
                        <a:spcAft>
                          <a:spcPts val="0"/>
                        </a:spcAft>
                      </a:pPr>
                      <a:r>
                        <a:rPr lang="es-MX" sz="1200">
                          <a:effectLst/>
                        </a:rPr>
                        <a:t>$ 1.125.905</a:t>
                      </a:r>
                      <a:endParaRPr lang="es-MX" sz="1200">
                        <a:effectLst/>
                        <a:latin typeface="Times New Roman"/>
                        <a:ea typeface="Cambria"/>
                      </a:endParaRPr>
                    </a:p>
                  </a:txBody>
                  <a:tcPr marL="44450" marR="44450" marT="0" marB="0" anchor="ctr"/>
                </a:tc>
                <a:tc>
                  <a:txBody>
                    <a:bodyPr/>
                    <a:lstStyle/>
                    <a:p>
                      <a:pPr algn="ctr">
                        <a:lnSpc>
                          <a:spcPct val="200000"/>
                        </a:lnSpc>
                        <a:spcAft>
                          <a:spcPts val="0"/>
                        </a:spcAft>
                      </a:pPr>
                      <a:r>
                        <a:rPr lang="es-MX" sz="1200">
                          <a:effectLst/>
                        </a:rPr>
                        <a:t>$ 7.768.625</a:t>
                      </a:r>
                      <a:endParaRPr lang="es-MX" sz="1200">
                        <a:effectLst/>
                        <a:latin typeface="Times New Roman"/>
                        <a:ea typeface="Cambria"/>
                      </a:endParaRPr>
                    </a:p>
                  </a:txBody>
                  <a:tcPr marL="44450" marR="44450" marT="0" marB="0" anchor="ctr"/>
                </a:tc>
                <a:tc>
                  <a:txBody>
                    <a:bodyPr/>
                    <a:lstStyle/>
                    <a:p>
                      <a:pPr algn="ctr">
                        <a:lnSpc>
                          <a:spcPct val="200000"/>
                        </a:lnSpc>
                        <a:spcAft>
                          <a:spcPts val="0"/>
                        </a:spcAft>
                      </a:pPr>
                      <a:r>
                        <a:rPr lang="es-MX" sz="1200" dirty="0">
                          <a:effectLst/>
                        </a:rPr>
                        <a:t>$ 16.197.161</a:t>
                      </a:r>
                      <a:endParaRPr lang="es-MX" sz="1200" dirty="0">
                        <a:effectLst/>
                        <a:latin typeface="Times New Roman"/>
                        <a:ea typeface="Cambria"/>
                      </a:endParaRPr>
                    </a:p>
                  </a:txBody>
                  <a:tcPr marL="44450" marR="44450" marT="0" marB="0" anchor="ctr"/>
                </a:tc>
              </a:tr>
            </a:tbl>
          </a:graphicData>
        </a:graphic>
      </p:graphicFrame>
      <p:graphicFrame>
        <p:nvGraphicFramePr>
          <p:cNvPr id="10" name="9 Tabla"/>
          <p:cNvGraphicFramePr>
            <a:graphicFrameLocks noGrp="1"/>
          </p:cNvGraphicFramePr>
          <p:nvPr>
            <p:extLst>
              <p:ext uri="{D42A27DB-BD31-4B8C-83A1-F6EECF244321}">
                <p14:modId xmlns:p14="http://schemas.microsoft.com/office/powerpoint/2010/main" val="2279482594"/>
              </p:ext>
            </p:extLst>
          </p:nvPr>
        </p:nvGraphicFramePr>
        <p:xfrm>
          <a:off x="508028" y="4005064"/>
          <a:ext cx="8229601" cy="2560320"/>
        </p:xfrm>
        <a:graphic>
          <a:graphicData uri="http://schemas.openxmlformats.org/drawingml/2006/table">
            <a:tbl>
              <a:tblPr firstRow="1" firstCol="1" bandRow="1">
                <a:tableStyleId>{5C22544A-7EE6-4342-B048-85BDC9FD1C3A}</a:tableStyleId>
              </a:tblPr>
              <a:tblGrid>
                <a:gridCol w="1466515"/>
                <a:gridCol w="1466515"/>
                <a:gridCol w="1445118"/>
                <a:gridCol w="1422075"/>
                <a:gridCol w="1351300"/>
                <a:gridCol w="1078078"/>
              </a:tblGrid>
              <a:tr h="365760">
                <a:tc gridSpan="6">
                  <a:txBody>
                    <a:bodyPr/>
                    <a:lstStyle/>
                    <a:p>
                      <a:pPr algn="ctr">
                        <a:lnSpc>
                          <a:spcPct val="200000"/>
                        </a:lnSpc>
                        <a:spcAft>
                          <a:spcPts val="0"/>
                        </a:spcAft>
                      </a:pPr>
                      <a:r>
                        <a:rPr lang="es-MX" sz="1200" dirty="0">
                          <a:effectLst/>
                        </a:rPr>
                        <a:t>VOLUMEN APROXIMADO ANUAL DE LA POE, TON</a:t>
                      </a:r>
                      <a:endParaRPr lang="es-MX" sz="1200" dirty="0">
                        <a:effectLst/>
                        <a:latin typeface="Times New Roman"/>
                        <a:ea typeface="Cambria"/>
                      </a:endParaRPr>
                    </a:p>
                  </a:txBody>
                  <a:tcPr marL="44450" marR="44450" marT="0" marB="0" anchor="b"/>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365760">
                <a:tc>
                  <a:txBody>
                    <a:bodyPr/>
                    <a:lstStyle/>
                    <a:p>
                      <a:pPr algn="ctr">
                        <a:lnSpc>
                          <a:spcPct val="200000"/>
                        </a:lnSpc>
                        <a:spcAft>
                          <a:spcPts val="0"/>
                        </a:spcAft>
                      </a:pPr>
                      <a:r>
                        <a:rPr lang="es-MX" sz="1200">
                          <a:effectLst/>
                        </a:rPr>
                        <a:t>Bienes</a:t>
                      </a:r>
                      <a:endParaRPr lang="es-MX" sz="1200">
                        <a:effectLst/>
                        <a:latin typeface="Times New Roman"/>
                        <a:ea typeface="Cambria"/>
                      </a:endParaRPr>
                    </a:p>
                  </a:txBody>
                  <a:tcPr marL="44450" marR="44450" marT="0" marB="0" anchor="b"/>
                </a:tc>
                <a:tc>
                  <a:txBody>
                    <a:bodyPr/>
                    <a:lstStyle/>
                    <a:p>
                      <a:pPr algn="ctr">
                        <a:lnSpc>
                          <a:spcPct val="200000"/>
                        </a:lnSpc>
                        <a:spcAft>
                          <a:spcPts val="0"/>
                        </a:spcAft>
                      </a:pPr>
                      <a:r>
                        <a:rPr lang="es-MX" sz="1200">
                          <a:effectLst/>
                        </a:rPr>
                        <a:t>Minera</a:t>
                      </a:r>
                      <a:endParaRPr lang="es-MX" sz="1200">
                        <a:effectLst/>
                        <a:latin typeface="Times New Roman"/>
                        <a:ea typeface="Cambria"/>
                      </a:endParaRPr>
                    </a:p>
                  </a:txBody>
                  <a:tcPr marL="44450" marR="44450" marT="0" marB="0" anchor="ctr"/>
                </a:tc>
                <a:tc>
                  <a:txBody>
                    <a:bodyPr/>
                    <a:lstStyle/>
                    <a:p>
                      <a:pPr algn="ctr">
                        <a:lnSpc>
                          <a:spcPct val="200000"/>
                        </a:lnSpc>
                        <a:spcAft>
                          <a:spcPts val="0"/>
                        </a:spcAft>
                      </a:pPr>
                      <a:r>
                        <a:rPr lang="es-MX" sz="1200">
                          <a:effectLst/>
                        </a:rPr>
                        <a:t>Hidroeléctrica</a:t>
                      </a:r>
                      <a:endParaRPr lang="es-MX" sz="1200">
                        <a:effectLst/>
                        <a:latin typeface="Times New Roman"/>
                        <a:ea typeface="Cambria"/>
                      </a:endParaRPr>
                    </a:p>
                  </a:txBody>
                  <a:tcPr marL="44450" marR="44450" marT="0" marB="0" anchor="ctr"/>
                </a:tc>
                <a:tc>
                  <a:txBody>
                    <a:bodyPr/>
                    <a:lstStyle/>
                    <a:p>
                      <a:pPr algn="ctr">
                        <a:lnSpc>
                          <a:spcPct val="200000"/>
                        </a:lnSpc>
                        <a:spcAft>
                          <a:spcPts val="0"/>
                        </a:spcAft>
                      </a:pPr>
                      <a:r>
                        <a:rPr lang="es-MX" sz="1200">
                          <a:effectLst/>
                        </a:rPr>
                        <a:t>Agroindustria</a:t>
                      </a:r>
                      <a:endParaRPr lang="es-MX" sz="1200">
                        <a:effectLst/>
                        <a:latin typeface="Times New Roman"/>
                        <a:ea typeface="Cambria"/>
                      </a:endParaRPr>
                    </a:p>
                  </a:txBody>
                  <a:tcPr marL="44450" marR="44450" marT="0" marB="0" anchor="ctr"/>
                </a:tc>
                <a:tc>
                  <a:txBody>
                    <a:bodyPr/>
                    <a:lstStyle/>
                    <a:p>
                      <a:pPr algn="ctr">
                        <a:lnSpc>
                          <a:spcPct val="200000"/>
                        </a:lnSpc>
                        <a:spcAft>
                          <a:spcPts val="0"/>
                        </a:spcAft>
                      </a:pPr>
                      <a:r>
                        <a:rPr lang="es-MX" sz="1200">
                          <a:effectLst/>
                        </a:rPr>
                        <a:t>Construcción</a:t>
                      </a:r>
                      <a:endParaRPr lang="es-MX" sz="1200">
                        <a:effectLst/>
                        <a:latin typeface="Times New Roman"/>
                        <a:ea typeface="Cambria"/>
                      </a:endParaRPr>
                    </a:p>
                  </a:txBody>
                  <a:tcPr marL="44450" marR="44450" marT="0" marB="0" anchor="ctr"/>
                </a:tc>
                <a:tc>
                  <a:txBody>
                    <a:bodyPr/>
                    <a:lstStyle/>
                    <a:p>
                      <a:pPr algn="ctr">
                        <a:lnSpc>
                          <a:spcPct val="200000"/>
                        </a:lnSpc>
                        <a:spcAft>
                          <a:spcPts val="0"/>
                        </a:spcAft>
                      </a:pPr>
                      <a:r>
                        <a:rPr lang="es-MX" sz="1200">
                          <a:effectLst/>
                        </a:rPr>
                        <a:t>Total</a:t>
                      </a:r>
                      <a:endParaRPr lang="es-MX" sz="1200">
                        <a:effectLst/>
                        <a:latin typeface="Times New Roman"/>
                        <a:ea typeface="Cambria"/>
                      </a:endParaRPr>
                    </a:p>
                  </a:txBody>
                  <a:tcPr marL="44450" marR="44450" marT="0" marB="0" anchor="b"/>
                </a:tc>
              </a:tr>
              <a:tr h="365760">
                <a:tc>
                  <a:txBody>
                    <a:bodyPr/>
                    <a:lstStyle/>
                    <a:p>
                      <a:pPr>
                        <a:lnSpc>
                          <a:spcPct val="200000"/>
                        </a:lnSpc>
                        <a:spcAft>
                          <a:spcPts val="0"/>
                        </a:spcAft>
                      </a:pPr>
                      <a:r>
                        <a:rPr lang="es-MX" sz="1200">
                          <a:effectLst/>
                        </a:rPr>
                        <a:t>Perfil</a:t>
                      </a:r>
                      <a:endParaRPr lang="es-MX" sz="1200">
                        <a:effectLst/>
                        <a:latin typeface="Times New Roman"/>
                        <a:ea typeface="Cambria"/>
                      </a:endParaRPr>
                    </a:p>
                  </a:txBody>
                  <a:tcPr marL="44450" marR="44450" marT="0" marB="0" anchor="b"/>
                </a:tc>
                <a:tc>
                  <a:txBody>
                    <a:bodyPr/>
                    <a:lstStyle/>
                    <a:p>
                      <a:pPr algn="ctr">
                        <a:lnSpc>
                          <a:spcPct val="200000"/>
                        </a:lnSpc>
                        <a:spcAft>
                          <a:spcPts val="0"/>
                        </a:spcAft>
                      </a:pPr>
                      <a:r>
                        <a:rPr lang="es-MX" sz="1200">
                          <a:effectLst/>
                        </a:rPr>
                        <a:t>256</a:t>
                      </a:r>
                      <a:endParaRPr lang="es-MX" sz="1200">
                        <a:effectLst/>
                        <a:latin typeface="Times New Roman"/>
                        <a:ea typeface="Cambria"/>
                      </a:endParaRPr>
                    </a:p>
                  </a:txBody>
                  <a:tcPr marL="44450" marR="44450" marT="0" marB="0" anchor="ctr"/>
                </a:tc>
                <a:tc>
                  <a:txBody>
                    <a:bodyPr/>
                    <a:lstStyle/>
                    <a:p>
                      <a:pPr algn="ctr">
                        <a:lnSpc>
                          <a:spcPct val="200000"/>
                        </a:lnSpc>
                        <a:spcAft>
                          <a:spcPts val="0"/>
                        </a:spcAft>
                      </a:pPr>
                      <a:r>
                        <a:rPr lang="es-MX" sz="1200">
                          <a:effectLst/>
                        </a:rPr>
                        <a:t>1383</a:t>
                      </a:r>
                      <a:endParaRPr lang="es-MX" sz="1200">
                        <a:effectLst/>
                        <a:latin typeface="Times New Roman"/>
                        <a:ea typeface="Cambria"/>
                      </a:endParaRPr>
                    </a:p>
                  </a:txBody>
                  <a:tcPr marL="44450" marR="44450" marT="0" marB="0" anchor="ctr"/>
                </a:tc>
                <a:tc>
                  <a:txBody>
                    <a:bodyPr/>
                    <a:lstStyle/>
                    <a:p>
                      <a:pPr algn="ctr">
                        <a:lnSpc>
                          <a:spcPct val="200000"/>
                        </a:lnSpc>
                        <a:spcAft>
                          <a:spcPts val="0"/>
                        </a:spcAft>
                      </a:pPr>
                      <a:r>
                        <a:rPr lang="es-MX" sz="1200">
                          <a:effectLst/>
                        </a:rPr>
                        <a:t>0</a:t>
                      </a:r>
                      <a:endParaRPr lang="es-MX" sz="1200">
                        <a:effectLst/>
                        <a:latin typeface="Times New Roman"/>
                        <a:ea typeface="Cambria"/>
                      </a:endParaRPr>
                    </a:p>
                  </a:txBody>
                  <a:tcPr marL="44450" marR="44450" marT="0" marB="0" anchor="ctr"/>
                </a:tc>
                <a:tc>
                  <a:txBody>
                    <a:bodyPr/>
                    <a:lstStyle/>
                    <a:p>
                      <a:pPr algn="ctr">
                        <a:lnSpc>
                          <a:spcPct val="200000"/>
                        </a:lnSpc>
                        <a:spcAft>
                          <a:spcPts val="0"/>
                        </a:spcAft>
                      </a:pPr>
                      <a:r>
                        <a:rPr lang="es-MX" sz="1200">
                          <a:effectLst/>
                        </a:rPr>
                        <a:t>4418</a:t>
                      </a:r>
                      <a:endParaRPr lang="es-MX" sz="1200">
                        <a:effectLst/>
                        <a:latin typeface="Times New Roman"/>
                        <a:ea typeface="Cambria"/>
                      </a:endParaRPr>
                    </a:p>
                  </a:txBody>
                  <a:tcPr marL="44450" marR="44450" marT="0" marB="0" anchor="ctr"/>
                </a:tc>
                <a:tc>
                  <a:txBody>
                    <a:bodyPr/>
                    <a:lstStyle/>
                    <a:p>
                      <a:pPr algn="ctr">
                        <a:lnSpc>
                          <a:spcPct val="200000"/>
                        </a:lnSpc>
                        <a:spcAft>
                          <a:spcPts val="0"/>
                        </a:spcAft>
                      </a:pPr>
                      <a:r>
                        <a:rPr lang="es-MX" sz="1200">
                          <a:effectLst/>
                        </a:rPr>
                        <a:t>6056</a:t>
                      </a:r>
                      <a:endParaRPr lang="es-MX" sz="1200">
                        <a:effectLst/>
                        <a:latin typeface="Times New Roman"/>
                        <a:ea typeface="Cambria"/>
                      </a:endParaRPr>
                    </a:p>
                  </a:txBody>
                  <a:tcPr marL="44450" marR="44450" marT="0" marB="0" anchor="ctr"/>
                </a:tc>
              </a:tr>
              <a:tr h="365760">
                <a:tc>
                  <a:txBody>
                    <a:bodyPr/>
                    <a:lstStyle/>
                    <a:p>
                      <a:pPr>
                        <a:lnSpc>
                          <a:spcPct val="200000"/>
                        </a:lnSpc>
                        <a:spcAft>
                          <a:spcPts val="0"/>
                        </a:spcAft>
                      </a:pPr>
                      <a:r>
                        <a:rPr lang="es-MX" sz="1200">
                          <a:effectLst/>
                        </a:rPr>
                        <a:t>Recipientes</a:t>
                      </a:r>
                      <a:endParaRPr lang="es-MX" sz="1200">
                        <a:effectLst/>
                        <a:latin typeface="Times New Roman"/>
                        <a:ea typeface="Cambria"/>
                      </a:endParaRPr>
                    </a:p>
                  </a:txBody>
                  <a:tcPr marL="44450" marR="44450" marT="0" marB="0" anchor="b"/>
                </a:tc>
                <a:tc>
                  <a:txBody>
                    <a:bodyPr/>
                    <a:lstStyle/>
                    <a:p>
                      <a:pPr algn="ctr">
                        <a:lnSpc>
                          <a:spcPct val="200000"/>
                        </a:lnSpc>
                        <a:spcAft>
                          <a:spcPts val="0"/>
                        </a:spcAft>
                      </a:pPr>
                      <a:r>
                        <a:rPr lang="es-MX" sz="1200">
                          <a:effectLst/>
                        </a:rPr>
                        <a:t>33</a:t>
                      </a:r>
                      <a:endParaRPr lang="es-MX" sz="1200">
                        <a:effectLst/>
                        <a:latin typeface="Times New Roman"/>
                        <a:ea typeface="Cambria"/>
                      </a:endParaRPr>
                    </a:p>
                  </a:txBody>
                  <a:tcPr marL="44450" marR="44450" marT="0" marB="0" anchor="ctr"/>
                </a:tc>
                <a:tc>
                  <a:txBody>
                    <a:bodyPr/>
                    <a:lstStyle/>
                    <a:p>
                      <a:pPr algn="ctr">
                        <a:lnSpc>
                          <a:spcPct val="200000"/>
                        </a:lnSpc>
                        <a:spcAft>
                          <a:spcPts val="0"/>
                        </a:spcAft>
                      </a:pPr>
                      <a:r>
                        <a:rPr lang="es-MX" sz="1200">
                          <a:effectLst/>
                        </a:rPr>
                        <a:t>40</a:t>
                      </a:r>
                      <a:endParaRPr lang="es-MX" sz="1200">
                        <a:effectLst/>
                        <a:latin typeface="Times New Roman"/>
                        <a:ea typeface="Cambria"/>
                      </a:endParaRPr>
                    </a:p>
                  </a:txBody>
                  <a:tcPr marL="44450" marR="44450" marT="0" marB="0" anchor="ctr"/>
                </a:tc>
                <a:tc>
                  <a:txBody>
                    <a:bodyPr/>
                    <a:lstStyle/>
                    <a:p>
                      <a:pPr algn="ctr">
                        <a:lnSpc>
                          <a:spcPct val="200000"/>
                        </a:lnSpc>
                        <a:spcAft>
                          <a:spcPts val="0"/>
                        </a:spcAft>
                      </a:pPr>
                      <a:r>
                        <a:rPr lang="es-MX" sz="1200">
                          <a:effectLst/>
                        </a:rPr>
                        <a:t>431</a:t>
                      </a:r>
                      <a:endParaRPr lang="es-MX" sz="1200">
                        <a:effectLst/>
                        <a:latin typeface="Times New Roman"/>
                        <a:ea typeface="Cambria"/>
                      </a:endParaRPr>
                    </a:p>
                  </a:txBody>
                  <a:tcPr marL="44450" marR="44450" marT="0" marB="0" anchor="ctr"/>
                </a:tc>
                <a:tc>
                  <a:txBody>
                    <a:bodyPr/>
                    <a:lstStyle/>
                    <a:p>
                      <a:pPr algn="ctr">
                        <a:lnSpc>
                          <a:spcPct val="200000"/>
                        </a:lnSpc>
                        <a:spcAft>
                          <a:spcPts val="0"/>
                        </a:spcAft>
                      </a:pPr>
                      <a:r>
                        <a:rPr lang="es-MX" sz="1200">
                          <a:effectLst/>
                        </a:rPr>
                        <a:t>0</a:t>
                      </a:r>
                      <a:endParaRPr lang="es-MX" sz="1200">
                        <a:effectLst/>
                        <a:latin typeface="Times New Roman"/>
                        <a:ea typeface="Cambria"/>
                      </a:endParaRPr>
                    </a:p>
                  </a:txBody>
                  <a:tcPr marL="44450" marR="44450" marT="0" marB="0" anchor="ctr"/>
                </a:tc>
                <a:tc>
                  <a:txBody>
                    <a:bodyPr/>
                    <a:lstStyle/>
                    <a:p>
                      <a:pPr algn="ctr">
                        <a:lnSpc>
                          <a:spcPct val="200000"/>
                        </a:lnSpc>
                        <a:spcAft>
                          <a:spcPts val="0"/>
                        </a:spcAft>
                      </a:pPr>
                      <a:r>
                        <a:rPr lang="es-MX" sz="1200">
                          <a:effectLst/>
                        </a:rPr>
                        <a:t>504</a:t>
                      </a:r>
                      <a:endParaRPr lang="es-MX" sz="1200">
                        <a:effectLst/>
                        <a:latin typeface="Times New Roman"/>
                        <a:ea typeface="Cambria"/>
                      </a:endParaRPr>
                    </a:p>
                  </a:txBody>
                  <a:tcPr marL="44450" marR="44450" marT="0" marB="0" anchor="ctr"/>
                </a:tc>
              </a:tr>
              <a:tr h="365760">
                <a:tc>
                  <a:txBody>
                    <a:bodyPr/>
                    <a:lstStyle/>
                    <a:p>
                      <a:pPr>
                        <a:lnSpc>
                          <a:spcPct val="200000"/>
                        </a:lnSpc>
                        <a:spcAft>
                          <a:spcPts val="0"/>
                        </a:spcAft>
                      </a:pPr>
                      <a:r>
                        <a:rPr lang="es-MX" sz="1200">
                          <a:effectLst/>
                        </a:rPr>
                        <a:t>Láminas</a:t>
                      </a:r>
                      <a:endParaRPr lang="es-MX" sz="1200">
                        <a:effectLst/>
                        <a:latin typeface="Times New Roman"/>
                        <a:ea typeface="Cambria"/>
                      </a:endParaRPr>
                    </a:p>
                  </a:txBody>
                  <a:tcPr marL="44450" marR="44450" marT="0" marB="0" anchor="b"/>
                </a:tc>
                <a:tc>
                  <a:txBody>
                    <a:bodyPr/>
                    <a:lstStyle/>
                    <a:p>
                      <a:pPr algn="ctr">
                        <a:lnSpc>
                          <a:spcPct val="200000"/>
                        </a:lnSpc>
                        <a:spcAft>
                          <a:spcPts val="0"/>
                        </a:spcAft>
                      </a:pPr>
                      <a:r>
                        <a:rPr lang="es-MX" sz="1200">
                          <a:effectLst/>
                        </a:rPr>
                        <a:t>44</a:t>
                      </a:r>
                      <a:endParaRPr lang="es-MX" sz="1200">
                        <a:effectLst/>
                        <a:latin typeface="Times New Roman"/>
                        <a:ea typeface="Cambria"/>
                      </a:endParaRPr>
                    </a:p>
                  </a:txBody>
                  <a:tcPr marL="44450" marR="44450" marT="0" marB="0" anchor="ctr"/>
                </a:tc>
                <a:tc>
                  <a:txBody>
                    <a:bodyPr/>
                    <a:lstStyle/>
                    <a:p>
                      <a:pPr algn="ctr">
                        <a:lnSpc>
                          <a:spcPct val="200000"/>
                        </a:lnSpc>
                        <a:spcAft>
                          <a:spcPts val="0"/>
                        </a:spcAft>
                      </a:pPr>
                      <a:r>
                        <a:rPr lang="es-MX" sz="1200">
                          <a:effectLst/>
                        </a:rPr>
                        <a:t>253</a:t>
                      </a:r>
                      <a:endParaRPr lang="es-MX" sz="1200">
                        <a:effectLst/>
                        <a:latin typeface="Times New Roman"/>
                        <a:ea typeface="Cambria"/>
                      </a:endParaRPr>
                    </a:p>
                  </a:txBody>
                  <a:tcPr marL="44450" marR="44450" marT="0" marB="0" anchor="ctr"/>
                </a:tc>
                <a:tc>
                  <a:txBody>
                    <a:bodyPr/>
                    <a:lstStyle/>
                    <a:p>
                      <a:pPr algn="ctr">
                        <a:lnSpc>
                          <a:spcPct val="200000"/>
                        </a:lnSpc>
                        <a:spcAft>
                          <a:spcPts val="0"/>
                        </a:spcAft>
                      </a:pPr>
                      <a:r>
                        <a:rPr lang="es-MX" sz="1200">
                          <a:effectLst/>
                        </a:rPr>
                        <a:t>0</a:t>
                      </a:r>
                      <a:endParaRPr lang="es-MX" sz="1200">
                        <a:effectLst/>
                        <a:latin typeface="Times New Roman"/>
                        <a:ea typeface="Cambria"/>
                      </a:endParaRPr>
                    </a:p>
                  </a:txBody>
                  <a:tcPr marL="44450" marR="44450" marT="0" marB="0" anchor="ctr"/>
                </a:tc>
                <a:tc>
                  <a:txBody>
                    <a:bodyPr/>
                    <a:lstStyle/>
                    <a:p>
                      <a:pPr algn="ctr">
                        <a:lnSpc>
                          <a:spcPct val="200000"/>
                        </a:lnSpc>
                        <a:spcAft>
                          <a:spcPts val="0"/>
                        </a:spcAft>
                      </a:pPr>
                      <a:r>
                        <a:rPr lang="es-MX" sz="1200">
                          <a:effectLst/>
                        </a:rPr>
                        <a:t>131</a:t>
                      </a:r>
                      <a:endParaRPr lang="es-MX" sz="1200">
                        <a:effectLst/>
                        <a:latin typeface="Times New Roman"/>
                        <a:ea typeface="Cambria"/>
                      </a:endParaRPr>
                    </a:p>
                  </a:txBody>
                  <a:tcPr marL="44450" marR="44450" marT="0" marB="0" anchor="ctr"/>
                </a:tc>
                <a:tc>
                  <a:txBody>
                    <a:bodyPr/>
                    <a:lstStyle/>
                    <a:p>
                      <a:pPr algn="ctr">
                        <a:lnSpc>
                          <a:spcPct val="200000"/>
                        </a:lnSpc>
                        <a:spcAft>
                          <a:spcPts val="0"/>
                        </a:spcAft>
                      </a:pPr>
                      <a:r>
                        <a:rPr lang="es-MX" sz="1200">
                          <a:effectLst/>
                        </a:rPr>
                        <a:t>428</a:t>
                      </a:r>
                      <a:endParaRPr lang="es-MX" sz="1200">
                        <a:effectLst/>
                        <a:latin typeface="Times New Roman"/>
                        <a:ea typeface="Cambria"/>
                      </a:endParaRPr>
                    </a:p>
                  </a:txBody>
                  <a:tcPr marL="44450" marR="44450" marT="0" marB="0" anchor="ctr"/>
                </a:tc>
              </a:tr>
              <a:tr h="365760">
                <a:tc>
                  <a:txBody>
                    <a:bodyPr/>
                    <a:lstStyle/>
                    <a:p>
                      <a:pPr>
                        <a:lnSpc>
                          <a:spcPct val="200000"/>
                        </a:lnSpc>
                        <a:spcAft>
                          <a:spcPts val="0"/>
                        </a:spcAft>
                      </a:pPr>
                      <a:r>
                        <a:rPr lang="es-MX" sz="1200">
                          <a:effectLst/>
                        </a:rPr>
                        <a:t>Tubería, tanques</a:t>
                      </a:r>
                      <a:endParaRPr lang="es-MX" sz="1200">
                        <a:effectLst/>
                        <a:latin typeface="Times New Roman"/>
                        <a:ea typeface="Cambria"/>
                      </a:endParaRPr>
                    </a:p>
                  </a:txBody>
                  <a:tcPr marL="44450" marR="44450" marT="0" marB="0" anchor="b"/>
                </a:tc>
                <a:tc>
                  <a:txBody>
                    <a:bodyPr/>
                    <a:lstStyle/>
                    <a:p>
                      <a:pPr algn="ctr">
                        <a:lnSpc>
                          <a:spcPct val="200000"/>
                        </a:lnSpc>
                        <a:spcAft>
                          <a:spcPts val="0"/>
                        </a:spcAft>
                      </a:pPr>
                      <a:r>
                        <a:rPr lang="es-MX" sz="1200">
                          <a:effectLst/>
                        </a:rPr>
                        <a:t>501</a:t>
                      </a:r>
                      <a:endParaRPr lang="es-MX" sz="1200">
                        <a:effectLst/>
                        <a:latin typeface="Times New Roman"/>
                        <a:ea typeface="Cambria"/>
                      </a:endParaRPr>
                    </a:p>
                  </a:txBody>
                  <a:tcPr marL="44450" marR="44450" marT="0" marB="0" anchor="ctr"/>
                </a:tc>
                <a:tc>
                  <a:txBody>
                    <a:bodyPr/>
                    <a:lstStyle/>
                    <a:p>
                      <a:pPr algn="ctr">
                        <a:lnSpc>
                          <a:spcPct val="200000"/>
                        </a:lnSpc>
                        <a:spcAft>
                          <a:spcPts val="0"/>
                        </a:spcAft>
                      </a:pPr>
                      <a:r>
                        <a:rPr lang="es-MX" sz="1200">
                          <a:effectLst/>
                        </a:rPr>
                        <a:t>1607</a:t>
                      </a:r>
                      <a:endParaRPr lang="es-MX" sz="1200">
                        <a:effectLst/>
                        <a:latin typeface="Times New Roman"/>
                        <a:ea typeface="Cambria"/>
                      </a:endParaRPr>
                    </a:p>
                  </a:txBody>
                  <a:tcPr marL="44450" marR="44450" marT="0" marB="0" anchor="ctr"/>
                </a:tc>
                <a:tc>
                  <a:txBody>
                    <a:bodyPr/>
                    <a:lstStyle/>
                    <a:p>
                      <a:pPr algn="ctr">
                        <a:lnSpc>
                          <a:spcPct val="200000"/>
                        </a:lnSpc>
                        <a:spcAft>
                          <a:spcPts val="0"/>
                        </a:spcAft>
                      </a:pPr>
                      <a:r>
                        <a:rPr lang="es-MX" sz="1200">
                          <a:effectLst/>
                        </a:rPr>
                        <a:t>192</a:t>
                      </a:r>
                      <a:endParaRPr lang="es-MX" sz="1200">
                        <a:effectLst/>
                        <a:latin typeface="Times New Roman"/>
                        <a:ea typeface="Cambria"/>
                      </a:endParaRPr>
                    </a:p>
                  </a:txBody>
                  <a:tcPr marL="44450" marR="44450" marT="0" marB="0" anchor="ctr"/>
                </a:tc>
                <a:tc>
                  <a:txBody>
                    <a:bodyPr/>
                    <a:lstStyle/>
                    <a:p>
                      <a:pPr algn="ctr">
                        <a:lnSpc>
                          <a:spcPct val="200000"/>
                        </a:lnSpc>
                        <a:spcAft>
                          <a:spcPts val="0"/>
                        </a:spcAft>
                      </a:pPr>
                      <a:r>
                        <a:rPr lang="es-MX" sz="1200">
                          <a:effectLst/>
                        </a:rPr>
                        <a:t>0</a:t>
                      </a:r>
                      <a:endParaRPr lang="es-MX" sz="1200">
                        <a:effectLst/>
                        <a:latin typeface="Times New Roman"/>
                        <a:ea typeface="Cambria"/>
                      </a:endParaRPr>
                    </a:p>
                  </a:txBody>
                  <a:tcPr marL="44450" marR="44450" marT="0" marB="0" anchor="ctr"/>
                </a:tc>
                <a:tc>
                  <a:txBody>
                    <a:bodyPr/>
                    <a:lstStyle/>
                    <a:p>
                      <a:pPr algn="ctr">
                        <a:lnSpc>
                          <a:spcPct val="200000"/>
                        </a:lnSpc>
                        <a:spcAft>
                          <a:spcPts val="0"/>
                        </a:spcAft>
                      </a:pPr>
                      <a:r>
                        <a:rPr lang="es-MX" sz="1200">
                          <a:effectLst/>
                        </a:rPr>
                        <a:t>2301</a:t>
                      </a:r>
                      <a:endParaRPr lang="es-MX" sz="1200">
                        <a:effectLst/>
                        <a:latin typeface="Times New Roman"/>
                        <a:ea typeface="Cambria"/>
                      </a:endParaRPr>
                    </a:p>
                  </a:txBody>
                  <a:tcPr marL="44450" marR="44450" marT="0" marB="0" anchor="ctr"/>
                </a:tc>
              </a:tr>
              <a:tr h="365760">
                <a:tc>
                  <a:txBody>
                    <a:bodyPr/>
                    <a:lstStyle/>
                    <a:p>
                      <a:pPr>
                        <a:lnSpc>
                          <a:spcPct val="200000"/>
                        </a:lnSpc>
                        <a:spcAft>
                          <a:spcPts val="0"/>
                        </a:spcAft>
                      </a:pPr>
                      <a:r>
                        <a:rPr lang="es-MX" sz="1200">
                          <a:effectLst/>
                        </a:rPr>
                        <a:t>Total</a:t>
                      </a:r>
                      <a:endParaRPr lang="es-MX" sz="1200">
                        <a:effectLst/>
                        <a:latin typeface="Times New Roman"/>
                        <a:ea typeface="Cambria"/>
                      </a:endParaRPr>
                    </a:p>
                  </a:txBody>
                  <a:tcPr marL="44450" marR="44450" marT="0" marB="0" anchor="b"/>
                </a:tc>
                <a:tc>
                  <a:txBody>
                    <a:bodyPr/>
                    <a:lstStyle/>
                    <a:p>
                      <a:pPr algn="ctr">
                        <a:lnSpc>
                          <a:spcPct val="200000"/>
                        </a:lnSpc>
                        <a:spcAft>
                          <a:spcPts val="0"/>
                        </a:spcAft>
                      </a:pPr>
                      <a:r>
                        <a:rPr lang="es-MX" sz="1200" dirty="0">
                          <a:effectLst/>
                        </a:rPr>
                        <a:t>835</a:t>
                      </a:r>
                      <a:endParaRPr lang="es-MX" sz="1200" dirty="0">
                        <a:effectLst/>
                        <a:latin typeface="Times New Roman"/>
                        <a:ea typeface="Cambria"/>
                      </a:endParaRPr>
                    </a:p>
                  </a:txBody>
                  <a:tcPr marL="44450" marR="44450" marT="0" marB="0" anchor="ctr"/>
                </a:tc>
                <a:tc>
                  <a:txBody>
                    <a:bodyPr/>
                    <a:lstStyle/>
                    <a:p>
                      <a:pPr algn="ctr">
                        <a:lnSpc>
                          <a:spcPct val="200000"/>
                        </a:lnSpc>
                        <a:spcAft>
                          <a:spcPts val="0"/>
                        </a:spcAft>
                      </a:pPr>
                      <a:r>
                        <a:rPr lang="es-MX" sz="1200">
                          <a:effectLst/>
                        </a:rPr>
                        <a:t>3283</a:t>
                      </a:r>
                      <a:endParaRPr lang="es-MX" sz="1200">
                        <a:effectLst/>
                        <a:latin typeface="Times New Roman"/>
                        <a:ea typeface="Cambria"/>
                      </a:endParaRPr>
                    </a:p>
                  </a:txBody>
                  <a:tcPr marL="44450" marR="44450" marT="0" marB="0" anchor="ctr"/>
                </a:tc>
                <a:tc>
                  <a:txBody>
                    <a:bodyPr/>
                    <a:lstStyle/>
                    <a:p>
                      <a:pPr algn="ctr">
                        <a:lnSpc>
                          <a:spcPct val="200000"/>
                        </a:lnSpc>
                        <a:spcAft>
                          <a:spcPts val="0"/>
                        </a:spcAft>
                      </a:pPr>
                      <a:r>
                        <a:rPr lang="es-MX" sz="1200">
                          <a:effectLst/>
                        </a:rPr>
                        <a:t>623</a:t>
                      </a:r>
                      <a:endParaRPr lang="es-MX" sz="1200">
                        <a:effectLst/>
                        <a:latin typeface="Times New Roman"/>
                        <a:ea typeface="Cambria"/>
                      </a:endParaRPr>
                    </a:p>
                  </a:txBody>
                  <a:tcPr marL="44450" marR="44450" marT="0" marB="0" anchor="ctr"/>
                </a:tc>
                <a:tc>
                  <a:txBody>
                    <a:bodyPr/>
                    <a:lstStyle/>
                    <a:p>
                      <a:pPr algn="ctr">
                        <a:lnSpc>
                          <a:spcPct val="200000"/>
                        </a:lnSpc>
                        <a:spcAft>
                          <a:spcPts val="0"/>
                        </a:spcAft>
                      </a:pPr>
                      <a:r>
                        <a:rPr lang="es-MX" sz="1200">
                          <a:effectLst/>
                        </a:rPr>
                        <a:t>4548</a:t>
                      </a:r>
                      <a:endParaRPr lang="es-MX" sz="1200">
                        <a:effectLst/>
                        <a:latin typeface="Times New Roman"/>
                        <a:ea typeface="Cambria"/>
                      </a:endParaRPr>
                    </a:p>
                  </a:txBody>
                  <a:tcPr marL="44450" marR="44450" marT="0" marB="0" anchor="ctr"/>
                </a:tc>
                <a:tc>
                  <a:txBody>
                    <a:bodyPr/>
                    <a:lstStyle/>
                    <a:p>
                      <a:pPr algn="ctr">
                        <a:lnSpc>
                          <a:spcPct val="200000"/>
                        </a:lnSpc>
                        <a:spcAft>
                          <a:spcPts val="0"/>
                        </a:spcAft>
                      </a:pPr>
                      <a:r>
                        <a:rPr lang="es-MX" sz="1200" dirty="0">
                          <a:effectLst/>
                        </a:rPr>
                        <a:t>9289</a:t>
                      </a:r>
                      <a:endParaRPr lang="es-MX" sz="1200" dirty="0">
                        <a:effectLst/>
                        <a:latin typeface="Times New Roman"/>
                        <a:ea typeface="Cambria"/>
                      </a:endParaRPr>
                    </a:p>
                  </a:txBody>
                  <a:tcPr marL="44450" marR="44450" marT="0" marB="0" anchor="ctr"/>
                </a:tc>
              </a:tr>
            </a:tbl>
          </a:graphicData>
        </a:graphic>
      </p:graphicFrame>
    </p:spTree>
    <p:extLst>
      <p:ext uri="{BB962C8B-B14F-4D97-AF65-F5344CB8AC3E}">
        <p14:creationId xmlns:p14="http://schemas.microsoft.com/office/powerpoint/2010/main" val="3705850699"/>
      </p:ext>
    </p:extLst>
  </p:cSld>
  <p:clrMapOvr>
    <a:masterClrMapping/>
  </p:clrMapOvr>
  <p:transition spd="slow">
    <p:wipe/>
  </p:transition>
  <p:timing>
    <p:tnLst>
      <p:par>
        <p:cTn id="1" dur="indefinite" restart="never" nodeType="tmRoot"/>
      </p:par>
    </p:tnLst>
  </p:timing>
</p:sld>
</file>

<file path=ppt/theme/theme1.xml><?xml version="1.0" encoding="utf-8"?>
<a:theme xmlns:a="http://schemas.openxmlformats.org/drawingml/2006/main" name="Plantilla-PowerPoint-posicionamiento-web-ByReparaciondepc.cl">
  <a:themeElements>
    <a:clrScheme name="Tema de Office 2">
      <a:dk1>
        <a:srgbClr val="5F5F5F"/>
      </a:dk1>
      <a:lt1>
        <a:srgbClr val="FFFFFF"/>
      </a:lt1>
      <a:dk2>
        <a:srgbClr val="232751"/>
      </a:dk2>
      <a:lt2>
        <a:srgbClr val="CCFFCC"/>
      </a:lt2>
      <a:accent1>
        <a:srgbClr val="62A2DC"/>
      </a:accent1>
      <a:accent2>
        <a:srgbClr val="E29B54"/>
      </a:accent2>
      <a:accent3>
        <a:srgbClr val="ACACB3"/>
      </a:accent3>
      <a:accent4>
        <a:srgbClr val="DADADA"/>
      </a:accent4>
      <a:accent5>
        <a:srgbClr val="B7CEEB"/>
      </a:accent5>
      <a:accent6>
        <a:srgbClr val="CD8C4B"/>
      </a:accent6>
      <a:hlink>
        <a:srgbClr val="83CE5A"/>
      </a:hlink>
      <a:folHlink>
        <a:srgbClr val="DE585B"/>
      </a:folHlink>
    </a:clrScheme>
    <a:fontScheme name="Tema de Offic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Tema de Office 1">
        <a:dk1>
          <a:srgbClr val="808080"/>
        </a:dk1>
        <a:lt1>
          <a:srgbClr val="FFFFFF"/>
        </a:lt1>
        <a:dk2>
          <a:srgbClr val="003366"/>
        </a:dk2>
        <a:lt2>
          <a:srgbClr val="FFFFCC"/>
        </a:lt2>
        <a:accent1>
          <a:srgbClr val="79CE24"/>
        </a:accent1>
        <a:accent2>
          <a:srgbClr val="E45267"/>
        </a:accent2>
        <a:accent3>
          <a:srgbClr val="AAADB8"/>
        </a:accent3>
        <a:accent4>
          <a:srgbClr val="DADADA"/>
        </a:accent4>
        <a:accent5>
          <a:srgbClr val="BEE3AC"/>
        </a:accent5>
        <a:accent6>
          <a:srgbClr val="CF495D"/>
        </a:accent6>
        <a:hlink>
          <a:srgbClr val="5FC3D7"/>
        </a:hlink>
        <a:folHlink>
          <a:srgbClr val="FAA712"/>
        </a:folHlink>
      </a:clrScheme>
      <a:clrMap bg1="dk2" tx1="lt1" bg2="dk1" tx2="lt2" accent1="accent1" accent2="accent2" accent3="accent3" accent4="accent4" accent5="accent5" accent6="accent6" hlink="hlink" folHlink="folHlink"/>
    </a:extraClrScheme>
    <a:extraClrScheme>
      <a:clrScheme name="Tema de Office 2">
        <a:dk1>
          <a:srgbClr val="5F5F5F"/>
        </a:dk1>
        <a:lt1>
          <a:srgbClr val="FFFFFF"/>
        </a:lt1>
        <a:dk2>
          <a:srgbClr val="232751"/>
        </a:dk2>
        <a:lt2>
          <a:srgbClr val="CCFFCC"/>
        </a:lt2>
        <a:accent1>
          <a:srgbClr val="62A2DC"/>
        </a:accent1>
        <a:accent2>
          <a:srgbClr val="E29B54"/>
        </a:accent2>
        <a:accent3>
          <a:srgbClr val="ACACB3"/>
        </a:accent3>
        <a:accent4>
          <a:srgbClr val="DADADA"/>
        </a:accent4>
        <a:accent5>
          <a:srgbClr val="B7CEEB"/>
        </a:accent5>
        <a:accent6>
          <a:srgbClr val="CD8C4B"/>
        </a:accent6>
        <a:hlink>
          <a:srgbClr val="83CE5A"/>
        </a:hlink>
        <a:folHlink>
          <a:srgbClr val="DE585B"/>
        </a:folHlink>
      </a:clrScheme>
      <a:clrMap bg1="dk2" tx1="lt1" bg2="dk1" tx2="lt2" accent1="accent1" accent2="accent2" accent3="accent3" accent4="accent4" accent5="accent5" accent6="accent6" hlink="hlink" folHlink="folHlink"/>
    </a:extraClrScheme>
    <a:extraClrScheme>
      <a:clrScheme name="Tema de Office 3">
        <a:dk1>
          <a:srgbClr val="5F5F5F"/>
        </a:dk1>
        <a:lt1>
          <a:srgbClr val="FFFFFF"/>
        </a:lt1>
        <a:dk2>
          <a:srgbClr val="504736"/>
        </a:dk2>
        <a:lt2>
          <a:srgbClr val="CCECFF"/>
        </a:lt2>
        <a:accent1>
          <a:srgbClr val="DE6084"/>
        </a:accent1>
        <a:accent2>
          <a:srgbClr val="63B1C9"/>
        </a:accent2>
        <a:accent3>
          <a:srgbClr val="B3B1AE"/>
        </a:accent3>
        <a:accent4>
          <a:srgbClr val="DADADA"/>
        </a:accent4>
        <a:accent5>
          <a:srgbClr val="ECB6C2"/>
        </a:accent5>
        <a:accent6>
          <a:srgbClr val="59A0B6"/>
        </a:accent6>
        <a:hlink>
          <a:srgbClr val="D08B58"/>
        </a:hlink>
        <a:folHlink>
          <a:srgbClr val="67D53B"/>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Plantilla-PowerPoint-posicionamiento-web-ByReparaciondepc.cl</Template>
  <TotalTime>1497</TotalTime>
  <Words>2264</Words>
  <Application>Microsoft Office PowerPoint</Application>
  <PresentationFormat>Presentación en pantalla (4:3)</PresentationFormat>
  <Paragraphs>458</Paragraphs>
  <Slides>62</Slides>
  <Notes>2</Notes>
  <HiddenSlides>9</HiddenSlides>
  <MMClips>0</MMClips>
  <ScaleCrop>false</ScaleCrop>
  <HeadingPairs>
    <vt:vector size="4" baseType="variant">
      <vt:variant>
        <vt:lpstr>Tema</vt:lpstr>
      </vt:variant>
      <vt:variant>
        <vt:i4>1</vt:i4>
      </vt:variant>
      <vt:variant>
        <vt:lpstr>Títulos de diapositiva</vt:lpstr>
      </vt:variant>
      <vt:variant>
        <vt:i4>62</vt:i4>
      </vt:variant>
    </vt:vector>
  </HeadingPairs>
  <TitlesOfParts>
    <vt:vector size="63" baseType="lpstr">
      <vt:lpstr>Plantilla-PowerPoint-posicionamiento-web-ByReparaciondepc.cl</vt:lpstr>
      <vt:lpstr>Presentación de PowerPoint</vt:lpstr>
      <vt:lpstr> Acero de los Andes</vt:lpstr>
      <vt:lpstr>Proyecto de Tesis II</vt:lpstr>
      <vt:lpstr>Análisis de problema</vt:lpstr>
      <vt:lpstr>Hipótesis</vt:lpstr>
      <vt:lpstr>Objetivos de la investigación</vt:lpstr>
      <vt:lpstr>METODO DE INVESTIGACIÓN</vt:lpstr>
      <vt:lpstr>FODA (Situación actual)</vt:lpstr>
      <vt:lpstr>PRONÓSTICO </vt:lpstr>
      <vt:lpstr>Segmentación</vt:lpstr>
      <vt:lpstr>Mercado meta</vt:lpstr>
      <vt:lpstr>PROPUESTA ESTRATÉGICA DE MARKETING</vt:lpstr>
      <vt:lpstr>PROPUESTA ESTRATÉGICA DE MARKETING</vt:lpstr>
      <vt:lpstr>OBJETIVOS ESTRATÉGICOS                         (por perspectiva)</vt:lpstr>
      <vt:lpstr>OBJETIVOS EN EL CICLO DEL PROYECTO</vt:lpstr>
      <vt:lpstr>CORTO PLAZO</vt:lpstr>
      <vt:lpstr>MEDIANO PLAZO</vt:lpstr>
      <vt:lpstr>LARGO PLAZO</vt:lpstr>
      <vt:lpstr>En que nivel jerarquico nos encontramos</vt:lpstr>
      <vt:lpstr>Presentación de PowerPoint</vt:lpstr>
      <vt:lpstr>GENÉRICAS DE PORTER</vt:lpstr>
      <vt:lpstr>MODELO GE</vt:lpstr>
      <vt:lpstr>MODELO ANSOFF</vt:lpstr>
      <vt:lpstr>MODELO BCG</vt:lpstr>
      <vt:lpstr>FORMULACIÓN DE ESTRATÉGIAS              CORTO PLAZO</vt:lpstr>
      <vt:lpstr>FORMULACIÓN DE ESTRATÉGIAS              MEDIANO PLAZO</vt:lpstr>
      <vt:lpstr>FORMULACIÓN DE ESTRATÉGIAS              LARGO PLAZO</vt:lpstr>
      <vt:lpstr>RESUMEN DE ESTRATEGIAS</vt:lpstr>
      <vt:lpstr>ESTRUCTURA ORGANIZACIONAL</vt:lpstr>
      <vt:lpstr>FUNCIONES DEL ÁREA DE MARKETING</vt:lpstr>
      <vt:lpstr>ÁREA DE SERVICIO AL CLIENTE</vt:lpstr>
      <vt:lpstr>ÁREA DE VENTAS</vt:lpstr>
      <vt:lpstr>ÁREA DE COMUNICACIÓN</vt:lpstr>
      <vt:lpstr>SEGUIMIENTO SEGÚN TABLERO DE CONTROL</vt:lpstr>
      <vt:lpstr>DESARROLLO DE LAS ESTRATEGIAS</vt:lpstr>
      <vt:lpstr>PRODUCTO</vt:lpstr>
      <vt:lpstr>PRESUPUESTO LANZAMIENTO NUEVA LÍNEA DE NEGOCIO</vt:lpstr>
      <vt:lpstr>PRECIO</vt:lpstr>
      <vt:lpstr>PLAZA</vt:lpstr>
      <vt:lpstr>PROMOCIÓN</vt:lpstr>
      <vt:lpstr>PÁGINA WEB</vt:lpstr>
      <vt:lpstr>PRESUPUESTO PUBLICIDAD</vt:lpstr>
      <vt:lpstr>EVALUACIÓN FINANCIERA</vt:lpstr>
      <vt:lpstr>COSTOS &amp; INVERSIONES</vt:lpstr>
      <vt:lpstr>ESCENARIOS</vt:lpstr>
      <vt:lpstr>PRONÓSTICO DE INGRESOS</vt:lpstr>
      <vt:lpstr>PRESUPUESTO DE EGRESOS, COSTOS VARIABLES</vt:lpstr>
      <vt:lpstr>PRESUPUESTO DE EGRESOS, COSTOS FIJOS</vt:lpstr>
      <vt:lpstr>PRESUPUESTO DE EGRESOS</vt:lpstr>
      <vt:lpstr>FLUJO DE CAJA “INVERSIONISTA”</vt:lpstr>
      <vt:lpstr>PROYECTO VS INVERSIONISTA</vt:lpstr>
      <vt:lpstr>FLUJO DE CAJA “PROYECTO”</vt:lpstr>
      <vt:lpstr>ESTADO DE RESULTADOS CONSOLIDADO</vt:lpstr>
      <vt:lpstr>PUNTO DE EQUILIBRIO MÚLTIPLE</vt:lpstr>
      <vt:lpstr>GRÁFICA</vt:lpstr>
      <vt:lpstr>ANÁLISIS DE SENSIBILIDAD</vt:lpstr>
      <vt:lpstr>VAN</vt:lpstr>
      <vt:lpstr>TIR</vt:lpstr>
      <vt:lpstr>RELACIÓN BENEFICO / COSTO</vt:lpstr>
      <vt:lpstr>PERIODO DE RECUPERACIÓN</vt:lpstr>
      <vt:lpstr>Resumen general</vt:lpstr>
      <vt:lpstr>Conclusiones</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ThemeGallery PowerTemplate</dc:title>
  <dc:creator>Juan Cordova</dc:creator>
  <cp:lastModifiedBy>Juan Cordova (EC-OCC)</cp:lastModifiedBy>
  <cp:revision>93</cp:revision>
  <dcterms:created xsi:type="dcterms:W3CDTF">2013-11-06T09:54:24Z</dcterms:created>
  <dcterms:modified xsi:type="dcterms:W3CDTF">2014-11-19T12:40:25Z</dcterms:modified>
</cp:coreProperties>
</file>