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307" r:id="rId7"/>
    <p:sldId id="308" r:id="rId8"/>
    <p:sldId id="265" r:id="rId9"/>
    <p:sldId id="337" r:id="rId10"/>
    <p:sldId id="309" r:id="rId11"/>
    <p:sldId id="266" r:id="rId12"/>
    <p:sldId id="310" r:id="rId13"/>
    <p:sldId id="311" r:id="rId14"/>
    <p:sldId id="338" r:id="rId15"/>
    <p:sldId id="312" r:id="rId16"/>
    <p:sldId id="313" r:id="rId17"/>
    <p:sldId id="314" r:id="rId18"/>
    <p:sldId id="315" r:id="rId19"/>
    <p:sldId id="316" r:id="rId20"/>
    <p:sldId id="339" r:id="rId21"/>
    <p:sldId id="317" r:id="rId22"/>
    <p:sldId id="318" r:id="rId23"/>
    <p:sldId id="319" r:id="rId24"/>
    <p:sldId id="320" r:id="rId25"/>
    <p:sldId id="340" r:id="rId26"/>
    <p:sldId id="321" r:id="rId27"/>
    <p:sldId id="322" r:id="rId28"/>
    <p:sldId id="323" r:id="rId29"/>
    <p:sldId id="324" r:id="rId30"/>
    <p:sldId id="325" r:id="rId31"/>
    <p:sldId id="326" r:id="rId32"/>
    <p:sldId id="327" r:id="rId33"/>
    <p:sldId id="328" r:id="rId34"/>
    <p:sldId id="329" r:id="rId35"/>
    <p:sldId id="330" r:id="rId36"/>
    <p:sldId id="331" r:id="rId37"/>
    <p:sldId id="341" r:id="rId38"/>
    <p:sldId id="332" r:id="rId39"/>
    <p:sldId id="342" r:id="rId40"/>
    <p:sldId id="333" r:id="rId41"/>
    <p:sldId id="304" r:id="rId42"/>
    <p:sldId id="334" r:id="rId43"/>
    <p:sldId id="343"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Novoa Reyes" initials="ANR" lastIdx="1" clrIdx="0">
    <p:extLst>
      <p:ext uri="{19B8F6BF-5375-455C-9EA6-DF929625EA0E}">
        <p15:presenceInfo xmlns:p15="http://schemas.microsoft.com/office/powerpoint/2012/main" userId="cc19cbf443a34d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66"/>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57" autoAdjust="0"/>
  </p:normalViewPr>
  <p:slideViewPr>
    <p:cSldViewPr>
      <p:cViewPr varScale="1">
        <p:scale>
          <a:sx n="46" d="100"/>
          <a:sy n="46" d="100"/>
        </p:scale>
        <p:origin x="207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Google%20Drive\TESIS%20MGS%20ALEX\ELABORACION\TESIS\Segundo%20Proyecto\Niveles%20de%20Madurez.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Desktop\Eval%20Financiera%20Tesis%20Ale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Comparación</a:t>
            </a:r>
            <a:r>
              <a:rPr lang="es-EC" sz="2000" baseline="0"/>
              <a:t> de Resultados</a:t>
            </a:r>
            <a:endParaRPr lang="es-EC" sz="2000"/>
          </a:p>
        </c:rich>
      </c:tx>
      <c:layout/>
      <c:overlay val="1"/>
    </c:title>
    <c:autoTitleDeleted val="0"/>
    <c:plotArea>
      <c:layout>
        <c:manualLayout>
          <c:layoutTarget val="inner"/>
          <c:xMode val="edge"/>
          <c:yMode val="edge"/>
          <c:x val="0.10392206958172781"/>
          <c:y val="0.11535249619513917"/>
          <c:w val="0.58162059529792809"/>
          <c:h val="0.57176460677683305"/>
        </c:manualLayout>
      </c:layout>
      <c:lineChart>
        <c:grouping val="standard"/>
        <c:varyColors val="0"/>
        <c:ser>
          <c:idx val="0"/>
          <c:order val="0"/>
          <c:tx>
            <c:strRef>
              <c:f>Hoja1!$B$1</c:f>
              <c:strCache>
                <c:ptCount val="1"/>
                <c:pt idx="0">
                  <c:v>Cuestionario Kerzner</c:v>
                </c:pt>
              </c:strCache>
            </c:strRef>
          </c:tx>
          <c:spPr>
            <a:ln>
              <a:solidFill>
                <a:srgbClr val="FF0000"/>
              </a:solidFill>
            </a:ln>
          </c:spPr>
          <c:marker>
            <c:symbol val="none"/>
          </c:marker>
          <c:cat>
            <c:strRef>
              <c:f>Hoja1!$A$2:$A$9</c:f>
              <c:strCache>
                <c:ptCount val="8"/>
                <c:pt idx="0">
                  <c:v>Gestión del Alcance</c:v>
                </c:pt>
                <c:pt idx="1">
                  <c:v>Gestión de los tiempos</c:v>
                </c:pt>
                <c:pt idx="2">
                  <c:v>Gestión de los costos</c:v>
                </c:pt>
                <c:pt idx="3">
                  <c:v>Gestión del control de calidad</c:v>
                </c:pt>
                <c:pt idx="4">
                  <c:v>Gestión de recursos humanos</c:v>
                </c:pt>
                <c:pt idx="5">
                  <c:v>Gestión de comunicación</c:v>
                </c:pt>
                <c:pt idx="6">
                  <c:v>Gestión del riesgo</c:v>
                </c:pt>
                <c:pt idx="7">
                  <c:v>Gestión de compras</c:v>
                </c:pt>
              </c:strCache>
            </c:strRef>
          </c:cat>
          <c:val>
            <c:numRef>
              <c:f>Hoja1!$B$2:$B$9</c:f>
              <c:numCache>
                <c:formatCode>General</c:formatCode>
                <c:ptCount val="8"/>
                <c:pt idx="0">
                  <c:v>43.75</c:v>
                </c:pt>
                <c:pt idx="1">
                  <c:v>38.75</c:v>
                </c:pt>
                <c:pt idx="2">
                  <c:v>43.75</c:v>
                </c:pt>
                <c:pt idx="3">
                  <c:v>60</c:v>
                </c:pt>
                <c:pt idx="4">
                  <c:v>56.25</c:v>
                </c:pt>
                <c:pt idx="5">
                  <c:v>66.25</c:v>
                </c:pt>
                <c:pt idx="6">
                  <c:v>51.25</c:v>
                </c:pt>
                <c:pt idx="7">
                  <c:v>51.25</c:v>
                </c:pt>
              </c:numCache>
            </c:numRef>
          </c:val>
          <c:smooth val="0"/>
        </c:ser>
        <c:ser>
          <c:idx val="1"/>
          <c:order val="1"/>
          <c:tx>
            <c:strRef>
              <c:f>Hoja1!$C$1</c:f>
              <c:strCache>
                <c:ptCount val="1"/>
                <c:pt idx="0">
                  <c:v>Entrevista Patrocinador</c:v>
                </c:pt>
              </c:strCache>
            </c:strRef>
          </c:tx>
          <c:spPr>
            <a:ln>
              <a:solidFill>
                <a:schemeClr val="tx1"/>
              </a:solidFill>
            </a:ln>
          </c:spPr>
          <c:marker>
            <c:symbol val="none"/>
          </c:marker>
          <c:cat>
            <c:strRef>
              <c:f>Hoja1!$A$2:$A$9</c:f>
              <c:strCache>
                <c:ptCount val="8"/>
                <c:pt idx="0">
                  <c:v>Gestión del Alcance</c:v>
                </c:pt>
                <c:pt idx="1">
                  <c:v>Gestión de los tiempos</c:v>
                </c:pt>
                <c:pt idx="2">
                  <c:v>Gestión de los costos</c:v>
                </c:pt>
                <c:pt idx="3">
                  <c:v>Gestión del control de calidad</c:v>
                </c:pt>
                <c:pt idx="4">
                  <c:v>Gestión de recursos humanos</c:v>
                </c:pt>
                <c:pt idx="5">
                  <c:v>Gestión de comunicación</c:v>
                </c:pt>
                <c:pt idx="6">
                  <c:v>Gestión del riesgo</c:v>
                </c:pt>
                <c:pt idx="7">
                  <c:v>Gestión de compras</c:v>
                </c:pt>
              </c:strCache>
            </c:strRef>
          </c:cat>
          <c:val>
            <c:numRef>
              <c:f>Hoja1!$C$2:$C$9</c:f>
              <c:numCache>
                <c:formatCode>0</c:formatCode>
                <c:ptCount val="8"/>
                <c:pt idx="0">
                  <c:v>29.6</c:v>
                </c:pt>
                <c:pt idx="1">
                  <c:v>32.799999999999997</c:v>
                </c:pt>
                <c:pt idx="2">
                  <c:v>48.8</c:v>
                </c:pt>
                <c:pt idx="3">
                  <c:v>61.6</c:v>
                </c:pt>
                <c:pt idx="4">
                  <c:v>53.6</c:v>
                </c:pt>
                <c:pt idx="5">
                  <c:v>36</c:v>
                </c:pt>
                <c:pt idx="6">
                  <c:v>35.200000000000003</c:v>
                </c:pt>
                <c:pt idx="7">
                  <c:v>38.4</c:v>
                </c:pt>
              </c:numCache>
            </c:numRef>
          </c:val>
          <c:smooth val="0"/>
        </c:ser>
        <c:dLbls>
          <c:showLegendKey val="0"/>
          <c:showVal val="0"/>
          <c:showCatName val="0"/>
          <c:showSerName val="0"/>
          <c:showPercent val="0"/>
          <c:showBubbleSize val="0"/>
        </c:dLbls>
        <c:smooth val="0"/>
        <c:axId val="1551794912"/>
        <c:axId val="1551799808"/>
      </c:lineChart>
      <c:catAx>
        <c:axId val="1551794912"/>
        <c:scaling>
          <c:orientation val="minMax"/>
        </c:scaling>
        <c:delete val="0"/>
        <c:axPos val="b"/>
        <c:numFmt formatCode="General" sourceLinked="0"/>
        <c:majorTickMark val="out"/>
        <c:minorTickMark val="none"/>
        <c:tickLblPos val="nextTo"/>
        <c:txPr>
          <a:bodyPr/>
          <a:lstStyle/>
          <a:p>
            <a:pPr>
              <a:defRPr sz="1400"/>
            </a:pPr>
            <a:endParaRPr lang="es-EC"/>
          </a:p>
        </c:txPr>
        <c:crossAx val="1551799808"/>
        <c:crosses val="autoZero"/>
        <c:auto val="1"/>
        <c:lblAlgn val="ctr"/>
        <c:lblOffset val="100"/>
        <c:noMultiLvlLbl val="0"/>
      </c:catAx>
      <c:valAx>
        <c:axId val="1551799808"/>
        <c:scaling>
          <c:orientation val="minMax"/>
        </c:scaling>
        <c:delete val="0"/>
        <c:axPos val="l"/>
        <c:majorGridlines/>
        <c:numFmt formatCode="General" sourceLinked="1"/>
        <c:majorTickMark val="out"/>
        <c:minorTickMark val="none"/>
        <c:tickLblPos val="nextTo"/>
        <c:txPr>
          <a:bodyPr/>
          <a:lstStyle/>
          <a:p>
            <a:pPr>
              <a:defRPr sz="1500"/>
            </a:pPr>
            <a:endParaRPr lang="es-EC"/>
          </a:p>
        </c:txPr>
        <c:crossAx val="1551794912"/>
        <c:crosses val="autoZero"/>
        <c:crossBetween val="between"/>
      </c:valAx>
    </c:plotArea>
    <c:legend>
      <c:legendPos val="r"/>
      <c:layout/>
      <c:overlay val="0"/>
      <c:txPr>
        <a:bodyPr/>
        <a:lstStyle/>
        <a:p>
          <a:pPr>
            <a:defRPr sz="18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INGRESOS ACTUALES VS. PROYECTADOS</a:t>
            </a:r>
          </a:p>
        </c:rich>
      </c:tx>
      <c:layout/>
      <c:overlay val="1"/>
    </c:title>
    <c:autoTitleDeleted val="0"/>
    <c:view3D>
      <c:rotX val="30"/>
      <c:rotY val="0"/>
      <c:rAngAx val="0"/>
    </c:view3D>
    <c:floor>
      <c:thickness val="0"/>
    </c:floor>
    <c:sideWall>
      <c:thickness val="0"/>
    </c:sideWall>
    <c:backWall>
      <c:thickness val="0"/>
    </c:backWall>
    <c:plotArea>
      <c:layout>
        <c:manualLayout>
          <c:layoutTarget val="inner"/>
          <c:xMode val="edge"/>
          <c:yMode val="edge"/>
          <c:x val="0.1057759220598469"/>
          <c:y val="0.12979351032448377"/>
          <c:w val="0.78009742519137093"/>
          <c:h val="0.68108981952477177"/>
        </c:manualLayout>
      </c:layout>
      <c:pie3DChart>
        <c:varyColors val="1"/>
        <c:ser>
          <c:idx val="0"/>
          <c:order val="0"/>
          <c:dLbls>
            <c:dLbl>
              <c:idx val="0"/>
              <c:layout/>
              <c:dLblPos val="inEnd"/>
              <c:showLegendKey val="0"/>
              <c:showVal val="1"/>
              <c:showCatName val="0"/>
              <c:showSerName val="0"/>
              <c:showPercent val="0"/>
              <c:showBubbleSize val="0"/>
              <c:extLst>
                <c:ext xmlns:c15="http://schemas.microsoft.com/office/drawing/2012/chart" uri="{CE6537A1-D6FC-4f65-9D91-7224C49458BB}">
                  <c15:layout>
                    <c:manualLayout>
                      <c:w val="0.24703948789640656"/>
                      <c:h val="0.12805793909609173"/>
                    </c:manualLayout>
                  </c15:layout>
                </c:ext>
              </c:extLst>
            </c:dLbl>
            <c:dLbl>
              <c:idx val="1"/>
              <c:layout/>
              <c:dLblPos val="inEnd"/>
              <c:showLegendKey val="0"/>
              <c:showVal val="1"/>
              <c:showCatName val="0"/>
              <c:showSerName val="0"/>
              <c:showPercent val="0"/>
              <c:showBubbleSize val="0"/>
              <c:extLst>
                <c:ext xmlns:c15="http://schemas.microsoft.com/office/drawing/2012/chart" uri="{CE6537A1-D6FC-4f65-9D91-7224C49458BB}">
                  <c15:layout>
                    <c:manualLayout>
                      <c:w val="0.25438820840894216"/>
                      <c:h val="0.12805793909609173"/>
                    </c:manualLayout>
                  </c15:layout>
                </c:ext>
              </c:extLst>
            </c:dLbl>
            <c:spPr>
              <a:solidFill>
                <a:schemeClr val="accent2">
                  <a:lumMod val="20000"/>
                  <a:lumOff val="80000"/>
                </a:schemeClr>
              </a:solidFill>
            </c:spPr>
            <c:txPr>
              <a:bodyPr/>
              <a:lstStyle/>
              <a:p>
                <a:pPr>
                  <a:defRPr sz="1400" b="1">
                    <a:solidFill>
                      <a:sysClr val="windowText" lastClr="000000"/>
                    </a:solidFill>
                  </a:defRPr>
                </a:pPr>
                <a:endParaRPr lang="es-EC"/>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ESCENARIOS!$B$28:$C$28</c:f>
              <c:strCache>
                <c:ptCount val="2"/>
                <c:pt idx="0">
                  <c:v>Escenario 1</c:v>
                </c:pt>
                <c:pt idx="1">
                  <c:v>Escenario 2</c:v>
                </c:pt>
              </c:strCache>
            </c:strRef>
          </c:cat>
          <c:val>
            <c:numRef>
              <c:f>ESCENARIOS!$B$29:$C$29</c:f>
              <c:numCache>
                <c:formatCode>#,##0.00</c:formatCode>
                <c:ptCount val="2"/>
                <c:pt idx="0">
                  <c:v>124521.60000000002</c:v>
                </c:pt>
                <c:pt idx="1">
                  <c:v>267321.59999999992</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a:defRPr sz="2400"/>
          </a:pPr>
          <a:endParaRPr lang="es-EC"/>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75D3F-EE86-42FB-BF05-C140BCB90E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A30D303-42E8-484A-B09E-BB527C14702A}">
      <dgm:prSet phldrT="[Texto]" custT="1"/>
      <dgm:spPr/>
      <dgm:t>
        <a:bodyPr/>
        <a:lstStyle/>
        <a:p>
          <a:pPr algn="ctr"/>
          <a:r>
            <a:rPr lang="es-EC" sz="1000" b="1">
              <a:solidFill>
                <a:sysClr val="windowText" lastClr="000000"/>
              </a:solidFill>
              <a:latin typeface="Arial" pitchFamily="34" charset="0"/>
              <a:cs typeface="Arial" pitchFamily="34" charset="0"/>
            </a:rPr>
            <a:t>PRESIDENCIA EJECUTIVA</a:t>
          </a:r>
        </a:p>
      </dgm:t>
    </dgm:pt>
    <dgm:pt modelId="{CE4C5E3B-581E-4404-B43B-1763928F31FD}" type="parTrans" cxnId="{33FF09A8-D9F3-4E23-B9AA-72FFCDFDE4F0}">
      <dgm:prSet/>
      <dgm:spPr/>
      <dgm:t>
        <a:bodyPr/>
        <a:lstStyle/>
        <a:p>
          <a:pPr algn="ctr"/>
          <a:endParaRPr lang="es-EC" sz="1200" b="1">
            <a:solidFill>
              <a:sysClr val="windowText" lastClr="000000"/>
            </a:solidFill>
            <a:latin typeface="Arial" pitchFamily="34" charset="0"/>
            <a:cs typeface="Arial" pitchFamily="34" charset="0"/>
          </a:endParaRPr>
        </a:p>
      </dgm:t>
    </dgm:pt>
    <dgm:pt modelId="{F0A4E8EB-0A4B-4F75-9D4A-99751F68E60A}" type="sibTrans" cxnId="{33FF09A8-D9F3-4E23-B9AA-72FFCDFDE4F0}">
      <dgm:prSet/>
      <dgm:spPr/>
      <dgm:t>
        <a:bodyPr/>
        <a:lstStyle/>
        <a:p>
          <a:pPr algn="ctr"/>
          <a:endParaRPr lang="es-EC" sz="1200" b="1">
            <a:solidFill>
              <a:sysClr val="windowText" lastClr="000000"/>
            </a:solidFill>
            <a:latin typeface="Arial" pitchFamily="34" charset="0"/>
            <a:cs typeface="Arial" pitchFamily="34" charset="0"/>
          </a:endParaRPr>
        </a:p>
      </dgm:t>
    </dgm:pt>
    <dgm:pt modelId="{AC3714C3-10D2-452A-8914-E69F5404CAB7}" type="asst">
      <dgm:prSet phldrT="[Texto]" custT="1"/>
      <dgm:spPr>
        <a:solidFill>
          <a:schemeClr val="accent5">
            <a:lumMod val="60000"/>
            <a:lumOff val="40000"/>
          </a:schemeClr>
        </a:solidFill>
      </dgm:spPr>
      <dgm:t>
        <a:bodyPr/>
        <a:lstStyle/>
        <a:p>
          <a:pPr algn="ctr"/>
          <a:r>
            <a:rPr lang="es-EC" sz="1000" b="1">
              <a:solidFill>
                <a:sysClr val="windowText" lastClr="000000"/>
              </a:solidFill>
              <a:latin typeface="Arial" pitchFamily="34" charset="0"/>
              <a:cs typeface="Arial" pitchFamily="34" charset="0"/>
            </a:rPr>
            <a:t>OFICINA DE GESTIÓN DE PROYECTOS</a:t>
          </a:r>
        </a:p>
      </dgm:t>
    </dgm:pt>
    <dgm:pt modelId="{316A4C24-3402-4489-9953-7DAE3C5D1A2C}" type="parTrans" cxnId="{23E40656-2662-4F49-8879-ABC1453047FB}">
      <dgm:prSet/>
      <dgm:spPr/>
      <dgm:t>
        <a:bodyPr/>
        <a:lstStyle/>
        <a:p>
          <a:pPr algn="ctr"/>
          <a:endParaRPr lang="es-EC" sz="1200" b="1">
            <a:solidFill>
              <a:sysClr val="windowText" lastClr="000000"/>
            </a:solidFill>
            <a:latin typeface="Arial" pitchFamily="34" charset="0"/>
            <a:cs typeface="Arial" pitchFamily="34" charset="0"/>
          </a:endParaRPr>
        </a:p>
      </dgm:t>
    </dgm:pt>
    <dgm:pt modelId="{A1C82BDF-12DD-4ABF-86EA-1794D0961DD8}" type="sibTrans" cxnId="{23E40656-2662-4F49-8879-ABC1453047FB}">
      <dgm:prSet/>
      <dgm:spPr/>
      <dgm:t>
        <a:bodyPr/>
        <a:lstStyle/>
        <a:p>
          <a:pPr algn="ctr"/>
          <a:endParaRPr lang="es-EC" sz="1200" b="1">
            <a:solidFill>
              <a:sysClr val="windowText" lastClr="000000"/>
            </a:solidFill>
            <a:latin typeface="Arial" pitchFamily="34" charset="0"/>
            <a:cs typeface="Arial" pitchFamily="34" charset="0"/>
          </a:endParaRPr>
        </a:p>
      </dgm:t>
    </dgm:pt>
    <dgm:pt modelId="{DA5ECE61-25DB-4BB3-AD19-3807489EB225}">
      <dgm:prSet phldrT="[Texto]" custT="1"/>
      <dgm:spPr>
        <a:solidFill>
          <a:schemeClr val="accent2"/>
        </a:solidFill>
      </dgm:spPr>
      <dgm:t>
        <a:bodyPr/>
        <a:lstStyle/>
        <a:p>
          <a:pPr algn="ctr"/>
          <a:r>
            <a:rPr lang="es-EC" sz="1000" b="1">
              <a:solidFill>
                <a:sysClr val="windowText" lastClr="000000"/>
              </a:solidFill>
              <a:latin typeface="Arial" pitchFamily="34" charset="0"/>
              <a:cs typeface="Arial" pitchFamily="34" charset="0"/>
            </a:rPr>
            <a:t>VICEPRESIDENCIA  OPERACIONES</a:t>
          </a:r>
        </a:p>
      </dgm:t>
    </dgm:pt>
    <dgm:pt modelId="{5CDD211C-41E7-49F4-AEE5-175131E0EC9A}" type="parTrans" cxnId="{A4709FC5-C01A-4ECD-AB82-6C9A0A797FAA}">
      <dgm:prSet/>
      <dgm:spPr/>
      <dgm:t>
        <a:bodyPr/>
        <a:lstStyle/>
        <a:p>
          <a:pPr algn="ctr"/>
          <a:endParaRPr lang="es-EC" sz="1200" b="1">
            <a:solidFill>
              <a:sysClr val="windowText" lastClr="000000"/>
            </a:solidFill>
            <a:latin typeface="Arial" pitchFamily="34" charset="0"/>
            <a:cs typeface="Arial" pitchFamily="34" charset="0"/>
          </a:endParaRPr>
        </a:p>
      </dgm:t>
    </dgm:pt>
    <dgm:pt modelId="{4143B2B5-D41D-464B-B8C4-34D6753F33DC}" type="sibTrans" cxnId="{A4709FC5-C01A-4ECD-AB82-6C9A0A797FAA}">
      <dgm:prSet/>
      <dgm:spPr/>
      <dgm:t>
        <a:bodyPr/>
        <a:lstStyle/>
        <a:p>
          <a:pPr algn="ctr"/>
          <a:endParaRPr lang="es-EC" sz="1200" b="1">
            <a:solidFill>
              <a:sysClr val="windowText" lastClr="000000"/>
            </a:solidFill>
            <a:latin typeface="Arial" pitchFamily="34" charset="0"/>
            <a:cs typeface="Arial" pitchFamily="34" charset="0"/>
          </a:endParaRPr>
        </a:p>
      </dgm:t>
    </dgm:pt>
    <dgm:pt modelId="{A5DA5169-9CD9-4611-8208-ADD353A2FBC3}">
      <dgm:prSet phldrT="[Texto]" custT="1"/>
      <dgm:spPr>
        <a:solidFill>
          <a:schemeClr val="accent2"/>
        </a:solidFill>
      </dgm:spPr>
      <dgm:t>
        <a:bodyPr/>
        <a:lstStyle/>
        <a:p>
          <a:pPr algn="ctr"/>
          <a:r>
            <a:rPr lang="es-EC" sz="1000" b="1">
              <a:solidFill>
                <a:sysClr val="windowText" lastClr="000000"/>
              </a:solidFill>
              <a:latin typeface="Arial" pitchFamily="34" charset="0"/>
              <a:cs typeface="Arial" pitchFamily="34" charset="0"/>
            </a:rPr>
            <a:t>VICEPRESIDENCIA DE DESARROLLO</a:t>
          </a:r>
        </a:p>
      </dgm:t>
    </dgm:pt>
    <dgm:pt modelId="{89BD9BFA-DB79-4019-AE09-191E025E5DC4}" type="parTrans" cxnId="{7FB9C5FB-722E-4194-8C7D-8B2E50F1C5EE}">
      <dgm:prSet/>
      <dgm:spPr/>
      <dgm:t>
        <a:bodyPr/>
        <a:lstStyle/>
        <a:p>
          <a:pPr algn="ctr"/>
          <a:endParaRPr lang="es-EC" sz="1200" b="1">
            <a:solidFill>
              <a:sysClr val="windowText" lastClr="000000"/>
            </a:solidFill>
            <a:latin typeface="Arial" pitchFamily="34" charset="0"/>
            <a:cs typeface="Arial" pitchFamily="34" charset="0"/>
          </a:endParaRPr>
        </a:p>
      </dgm:t>
    </dgm:pt>
    <dgm:pt modelId="{A2C3CAA3-7273-4CDF-A856-3484032A79F8}" type="sibTrans" cxnId="{7FB9C5FB-722E-4194-8C7D-8B2E50F1C5EE}">
      <dgm:prSet/>
      <dgm:spPr/>
      <dgm:t>
        <a:bodyPr/>
        <a:lstStyle/>
        <a:p>
          <a:pPr algn="ctr"/>
          <a:endParaRPr lang="es-EC" sz="1200" b="1">
            <a:solidFill>
              <a:sysClr val="windowText" lastClr="000000"/>
            </a:solidFill>
            <a:latin typeface="Arial" pitchFamily="34" charset="0"/>
            <a:cs typeface="Arial" pitchFamily="34" charset="0"/>
          </a:endParaRPr>
        </a:p>
      </dgm:t>
    </dgm:pt>
    <dgm:pt modelId="{5E510AFE-31E2-49EF-8E91-9D3563FEDBCC}">
      <dgm:prSet phldrT="[Texto]" custT="1"/>
      <dgm:spPr>
        <a:solidFill>
          <a:schemeClr val="accent2"/>
        </a:solidFill>
      </dgm:spPr>
      <dgm:t>
        <a:bodyPr/>
        <a:lstStyle/>
        <a:p>
          <a:pPr algn="ctr"/>
          <a:r>
            <a:rPr lang="es-EC" sz="1000" b="1">
              <a:solidFill>
                <a:sysClr val="windowText" lastClr="000000"/>
              </a:solidFill>
              <a:latin typeface="Arial" pitchFamily="34" charset="0"/>
              <a:cs typeface="Arial" pitchFamily="34" charset="0"/>
            </a:rPr>
            <a:t>GERENCIA GUAYAQUIL</a:t>
          </a:r>
        </a:p>
      </dgm:t>
    </dgm:pt>
    <dgm:pt modelId="{D5629390-0475-4C99-BBC6-39821289FA0D}" type="parTrans" cxnId="{EAED1B32-198B-4BB1-A211-6AFC3B3DA59D}">
      <dgm:prSet/>
      <dgm:spPr/>
      <dgm:t>
        <a:bodyPr/>
        <a:lstStyle/>
        <a:p>
          <a:pPr algn="ctr"/>
          <a:endParaRPr lang="es-EC" sz="1200" b="1">
            <a:solidFill>
              <a:sysClr val="windowText" lastClr="000000"/>
            </a:solidFill>
            <a:latin typeface="Arial" pitchFamily="34" charset="0"/>
            <a:cs typeface="Arial" pitchFamily="34" charset="0"/>
          </a:endParaRPr>
        </a:p>
      </dgm:t>
    </dgm:pt>
    <dgm:pt modelId="{60A28AD9-B978-4935-BC4C-61EACFE31FEF}" type="sibTrans" cxnId="{EAED1B32-198B-4BB1-A211-6AFC3B3DA59D}">
      <dgm:prSet/>
      <dgm:spPr/>
      <dgm:t>
        <a:bodyPr/>
        <a:lstStyle/>
        <a:p>
          <a:pPr algn="ctr"/>
          <a:endParaRPr lang="es-EC" sz="1200" b="1">
            <a:solidFill>
              <a:sysClr val="windowText" lastClr="000000"/>
            </a:solidFill>
            <a:latin typeface="Arial" pitchFamily="34" charset="0"/>
            <a:cs typeface="Arial" pitchFamily="34" charset="0"/>
          </a:endParaRPr>
        </a:p>
      </dgm:t>
    </dgm:pt>
    <dgm:pt modelId="{B287F25D-8920-4F60-A153-469F1B496899}" type="pres">
      <dgm:prSet presAssocID="{F8C75D3F-EE86-42FB-BF05-C140BCB90E97}" presName="hierChild1" presStyleCnt="0">
        <dgm:presLayoutVars>
          <dgm:orgChart val="1"/>
          <dgm:chPref val="1"/>
          <dgm:dir/>
          <dgm:animOne val="branch"/>
          <dgm:animLvl val="lvl"/>
          <dgm:resizeHandles/>
        </dgm:presLayoutVars>
      </dgm:prSet>
      <dgm:spPr/>
      <dgm:t>
        <a:bodyPr/>
        <a:lstStyle/>
        <a:p>
          <a:endParaRPr lang="es-EC"/>
        </a:p>
      </dgm:t>
    </dgm:pt>
    <dgm:pt modelId="{26D2FE67-7172-4BF6-A143-7C57CFBFE9DF}" type="pres">
      <dgm:prSet presAssocID="{2A30D303-42E8-484A-B09E-BB527C14702A}" presName="hierRoot1" presStyleCnt="0">
        <dgm:presLayoutVars>
          <dgm:hierBranch val="init"/>
        </dgm:presLayoutVars>
      </dgm:prSet>
      <dgm:spPr/>
    </dgm:pt>
    <dgm:pt modelId="{11693824-7B1B-4599-8E56-45F2D7FA4948}" type="pres">
      <dgm:prSet presAssocID="{2A30D303-42E8-484A-B09E-BB527C14702A}" presName="rootComposite1" presStyleCnt="0"/>
      <dgm:spPr/>
    </dgm:pt>
    <dgm:pt modelId="{E4EDCFEB-E1D9-4C20-8824-C4E1ED414E17}" type="pres">
      <dgm:prSet presAssocID="{2A30D303-42E8-484A-B09E-BB527C14702A}" presName="rootText1" presStyleLbl="node0" presStyleIdx="0" presStyleCnt="1">
        <dgm:presLayoutVars>
          <dgm:chPref val="3"/>
        </dgm:presLayoutVars>
      </dgm:prSet>
      <dgm:spPr/>
      <dgm:t>
        <a:bodyPr/>
        <a:lstStyle/>
        <a:p>
          <a:endParaRPr lang="es-EC"/>
        </a:p>
      </dgm:t>
    </dgm:pt>
    <dgm:pt modelId="{A09DCFDD-A9C8-4C4B-8642-FF6396F24578}" type="pres">
      <dgm:prSet presAssocID="{2A30D303-42E8-484A-B09E-BB527C14702A}" presName="rootConnector1" presStyleLbl="node1" presStyleIdx="0" presStyleCnt="0"/>
      <dgm:spPr/>
      <dgm:t>
        <a:bodyPr/>
        <a:lstStyle/>
        <a:p>
          <a:endParaRPr lang="es-EC"/>
        </a:p>
      </dgm:t>
    </dgm:pt>
    <dgm:pt modelId="{919952BE-B470-4569-9F3B-2FEC1B02508D}" type="pres">
      <dgm:prSet presAssocID="{2A30D303-42E8-484A-B09E-BB527C14702A}" presName="hierChild2" presStyleCnt="0"/>
      <dgm:spPr/>
    </dgm:pt>
    <dgm:pt modelId="{7AECEFBF-9147-41F0-88A5-75C8B801EC20}" type="pres">
      <dgm:prSet presAssocID="{5CDD211C-41E7-49F4-AEE5-175131E0EC9A}" presName="Name37" presStyleLbl="parChTrans1D2" presStyleIdx="0" presStyleCnt="4"/>
      <dgm:spPr/>
      <dgm:t>
        <a:bodyPr/>
        <a:lstStyle/>
        <a:p>
          <a:endParaRPr lang="es-EC"/>
        </a:p>
      </dgm:t>
    </dgm:pt>
    <dgm:pt modelId="{F1FA6503-ECD4-4F5A-8DF6-CDAF7A00A758}" type="pres">
      <dgm:prSet presAssocID="{DA5ECE61-25DB-4BB3-AD19-3807489EB225}" presName="hierRoot2" presStyleCnt="0">
        <dgm:presLayoutVars>
          <dgm:hierBranch val="init"/>
        </dgm:presLayoutVars>
      </dgm:prSet>
      <dgm:spPr/>
    </dgm:pt>
    <dgm:pt modelId="{A7DCB576-9789-4276-9C58-285367BBC3CB}" type="pres">
      <dgm:prSet presAssocID="{DA5ECE61-25DB-4BB3-AD19-3807489EB225}" presName="rootComposite" presStyleCnt="0"/>
      <dgm:spPr/>
    </dgm:pt>
    <dgm:pt modelId="{ED00C0E1-2CA8-451A-AC25-EAD32C61AB1E}" type="pres">
      <dgm:prSet presAssocID="{DA5ECE61-25DB-4BB3-AD19-3807489EB225}" presName="rootText" presStyleLbl="node2" presStyleIdx="0" presStyleCnt="3" custLinFactNeighborX="-23">
        <dgm:presLayoutVars>
          <dgm:chPref val="3"/>
        </dgm:presLayoutVars>
      </dgm:prSet>
      <dgm:spPr/>
      <dgm:t>
        <a:bodyPr/>
        <a:lstStyle/>
        <a:p>
          <a:endParaRPr lang="es-EC"/>
        </a:p>
      </dgm:t>
    </dgm:pt>
    <dgm:pt modelId="{B61E0F1E-C145-4A2A-8A95-C6327B6A9CCD}" type="pres">
      <dgm:prSet presAssocID="{DA5ECE61-25DB-4BB3-AD19-3807489EB225}" presName="rootConnector" presStyleLbl="node2" presStyleIdx="0" presStyleCnt="3"/>
      <dgm:spPr/>
      <dgm:t>
        <a:bodyPr/>
        <a:lstStyle/>
        <a:p>
          <a:endParaRPr lang="es-EC"/>
        </a:p>
      </dgm:t>
    </dgm:pt>
    <dgm:pt modelId="{AE2A36B3-015B-42FC-BC3B-BF842232F4EA}" type="pres">
      <dgm:prSet presAssocID="{DA5ECE61-25DB-4BB3-AD19-3807489EB225}" presName="hierChild4" presStyleCnt="0"/>
      <dgm:spPr/>
    </dgm:pt>
    <dgm:pt modelId="{7CE3E66B-9A26-4AAC-8486-070D588DF22A}" type="pres">
      <dgm:prSet presAssocID="{DA5ECE61-25DB-4BB3-AD19-3807489EB225}" presName="hierChild5" presStyleCnt="0"/>
      <dgm:spPr/>
    </dgm:pt>
    <dgm:pt modelId="{DCA768EE-B520-4472-AEB2-EC6795FC01BE}" type="pres">
      <dgm:prSet presAssocID="{89BD9BFA-DB79-4019-AE09-191E025E5DC4}" presName="Name37" presStyleLbl="parChTrans1D2" presStyleIdx="1" presStyleCnt="4"/>
      <dgm:spPr/>
      <dgm:t>
        <a:bodyPr/>
        <a:lstStyle/>
        <a:p>
          <a:endParaRPr lang="es-EC"/>
        </a:p>
      </dgm:t>
    </dgm:pt>
    <dgm:pt modelId="{2E46AA06-D31A-441D-AB90-29976845496A}" type="pres">
      <dgm:prSet presAssocID="{A5DA5169-9CD9-4611-8208-ADD353A2FBC3}" presName="hierRoot2" presStyleCnt="0">
        <dgm:presLayoutVars>
          <dgm:hierBranch val="init"/>
        </dgm:presLayoutVars>
      </dgm:prSet>
      <dgm:spPr/>
    </dgm:pt>
    <dgm:pt modelId="{7FFACA25-8A9D-474B-9344-383F3CBD6426}" type="pres">
      <dgm:prSet presAssocID="{A5DA5169-9CD9-4611-8208-ADD353A2FBC3}" presName="rootComposite" presStyleCnt="0"/>
      <dgm:spPr/>
    </dgm:pt>
    <dgm:pt modelId="{49B37EA0-59E8-43DA-B99C-B6B1468CA68A}" type="pres">
      <dgm:prSet presAssocID="{A5DA5169-9CD9-4611-8208-ADD353A2FBC3}" presName="rootText" presStyleLbl="node2" presStyleIdx="1" presStyleCnt="3">
        <dgm:presLayoutVars>
          <dgm:chPref val="3"/>
        </dgm:presLayoutVars>
      </dgm:prSet>
      <dgm:spPr/>
      <dgm:t>
        <a:bodyPr/>
        <a:lstStyle/>
        <a:p>
          <a:endParaRPr lang="es-EC"/>
        </a:p>
      </dgm:t>
    </dgm:pt>
    <dgm:pt modelId="{838A8391-3985-44C1-BACF-A76C41AF6589}" type="pres">
      <dgm:prSet presAssocID="{A5DA5169-9CD9-4611-8208-ADD353A2FBC3}" presName="rootConnector" presStyleLbl="node2" presStyleIdx="1" presStyleCnt="3"/>
      <dgm:spPr/>
      <dgm:t>
        <a:bodyPr/>
        <a:lstStyle/>
        <a:p>
          <a:endParaRPr lang="es-EC"/>
        </a:p>
      </dgm:t>
    </dgm:pt>
    <dgm:pt modelId="{694E4EAA-DB10-4D44-89FF-5499BA9FF80F}" type="pres">
      <dgm:prSet presAssocID="{A5DA5169-9CD9-4611-8208-ADD353A2FBC3}" presName="hierChild4" presStyleCnt="0"/>
      <dgm:spPr/>
    </dgm:pt>
    <dgm:pt modelId="{DFDDBB45-02F0-43C5-9E1C-7B1240E5DFC1}" type="pres">
      <dgm:prSet presAssocID="{A5DA5169-9CD9-4611-8208-ADD353A2FBC3}" presName="hierChild5" presStyleCnt="0"/>
      <dgm:spPr/>
    </dgm:pt>
    <dgm:pt modelId="{276D0663-5890-400B-95EB-9C14C959A579}" type="pres">
      <dgm:prSet presAssocID="{D5629390-0475-4C99-BBC6-39821289FA0D}" presName="Name37" presStyleLbl="parChTrans1D2" presStyleIdx="2" presStyleCnt="4"/>
      <dgm:spPr/>
      <dgm:t>
        <a:bodyPr/>
        <a:lstStyle/>
        <a:p>
          <a:endParaRPr lang="es-EC"/>
        </a:p>
      </dgm:t>
    </dgm:pt>
    <dgm:pt modelId="{817016AE-FDBA-48DC-BC47-E277A4803B87}" type="pres">
      <dgm:prSet presAssocID="{5E510AFE-31E2-49EF-8E91-9D3563FEDBCC}" presName="hierRoot2" presStyleCnt="0">
        <dgm:presLayoutVars>
          <dgm:hierBranch val="init"/>
        </dgm:presLayoutVars>
      </dgm:prSet>
      <dgm:spPr/>
    </dgm:pt>
    <dgm:pt modelId="{BB833768-23FB-4388-8C7A-21D53B4742EF}" type="pres">
      <dgm:prSet presAssocID="{5E510AFE-31E2-49EF-8E91-9D3563FEDBCC}" presName="rootComposite" presStyleCnt="0"/>
      <dgm:spPr/>
    </dgm:pt>
    <dgm:pt modelId="{D1D5FFFA-5E84-467F-AFDE-32D726E2BD35}" type="pres">
      <dgm:prSet presAssocID="{5E510AFE-31E2-49EF-8E91-9D3563FEDBCC}" presName="rootText" presStyleLbl="node2" presStyleIdx="2" presStyleCnt="3">
        <dgm:presLayoutVars>
          <dgm:chPref val="3"/>
        </dgm:presLayoutVars>
      </dgm:prSet>
      <dgm:spPr/>
      <dgm:t>
        <a:bodyPr/>
        <a:lstStyle/>
        <a:p>
          <a:endParaRPr lang="es-EC"/>
        </a:p>
      </dgm:t>
    </dgm:pt>
    <dgm:pt modelId="{005CF7C5-3E99-4136-A436-76A79E958758}" type="pres">
      <dgm:prSet presAssocID="{5E510AFE-31E2-49EF-8E91-9D3563FEDBCC}" presName="rootConnector" presStyleLbl="node2" presStyleIdx="2" presStyleCnt="3"/>
      <dgm:spPr/>
      <dgm:t>
        <a:bodyPr/>
        <a:lstStyle/>
        <a:p>
          <a:endParaRPr lang="es-EC"/>
        </a:p>
      </dgm:t>
    </dgm:pt>
    <dgm:pt modelId="{83631643-041F-4807-8CBB-5EE30446AADA}" type="pres">
      <dgm:prSet presAssocID="{5E510AFE-31E2-49EF-8E91-9D3563FEDBCC}" presName="hierChild4" presStyleCnt="0"/>
      <dgm:spPr/>
    </dgm:pt>
    <dgm:pt modelId="{1A492D49-3BFB-47B8-9AE6-95FA883DD7EF}" type="pres">
      <dgm:prSet presAssocID="{5E510AFE-31E2-49EF-8E91-9D3563FEDBCC}" presName="hierChild5" presStyleCnt="0"/>
      <dgm:spPr/>
    </dgm:pt>
    <dgm:pt modelId="{37A258ED-50B6-4E43-9673-24CE53F038D8}" type="pres">
      <dgm:prSet presAssocID="{2A30D303-42E8-484A-B09E-BB527C14702A}" presName="hierChild3" presStyleCnt="0"/>
      <dgm:spPr/>
    </dgm:pt>
    <dgm:pt modelId="{E01F00A2-EF4F-45F9-A06E-1AB804392896}" type="pres">
      <dgm:prSet presAssocID="{316A4C24-3402-4489-9953-7DAE3C5D1A2C}" presName="Name111" presStyleLbl="parChTrans1D2" presStyleIdx="3" presStyleCnt="4"/>
      <dgm:spPr/>
      <dgm:t>
        <a:bodyPr/>
        <a:lstStyle/>
        <a:p>
          <a:endParaRPr lang="es-EC"/>
        </a:p>
      </dgm:t>
    </dgm:pt>
    <dgm:pt modelId="{9E516C2D-FDCB-457D-8770-BAC4DAB19E71}" type="pres">
      <dgm:prSet presAssocID="{AC3714C3-10D2-452A-8914-E69F5404CAB7}" presName="hierRoot3" presStyleCnt="0">
        <dgm:presLayoutVars>
          <dgm:hierBranch val="init"/>
        </dgm:presLayoutVars>
      </dgm:prSet>
      <dgm:spPr/>
    </dgm:pt>
    <dgm:pt modelId="{9EBF27CE-C240-4076-A626-1C1C39802411}" type="pres">
      <dgm:prSet presAssocID="{AC3714C3-10D2-452A-8914-E69F5404CAB7}" presName="rootComposite3" presStyleCnt="0"/>
      <dgm:spPr/>
    </dgm:pt>
    <dgm:pt modelId="{4DEBC0A8-642B-41AA-A29A-6621E03AAE32}" type="pres">
      <dgm:prSet presAssocID="{AC3714C3-10D2-452A-8914-E69F5404CAB7}" presName="rootText3" presStyleLbl="asst1" presStyleIdx="0" presStyleCnt="1">
        <dgm:presLayoutVars>
          <dgm:chPref val="3"/>
        </dgm:presLayoutVars>
      </dgm:prSet>
      <dgm:spPr/>
      <dgm:t>
        <a:bodyPr/>
        <a:lstStyle/>
        <a:p>
          <a:endParaRPr lang="es-EC"/>
        </a:p>
      </dgm:t>
    </dgm:pt>
    <dgm:pt modelId="{66520A30-D0E4-4DC2-928D-408371DF1229}" type="pres">
      <dgm:prSet presAssocID="{AC3714C3-10D2-452A-8914-E69F5404CAB7}" presName="rootConnector3" presStyleLbl="asst1" presStyleIdx="0" presStyleCnt="1"/>
      <dgm:spPr/>
      <dgm:t>
        <a:bodyPr/>
        <a:lstStyle/>
        <a:p>
          <a:endParaRPr lang="es-EC"/>
        </a:p>
      </dgm:t>
    </dgm:pt>
    <dgm:pt modelId="{ADDCFC27-E83D-4F38-9764-7D58550C19D0}" type="pres">
      <dgm:prSet presAssocID="{AC3714C3-10D2-452A-8914-E69F5404CAB7}" presName="hierChild6" presStyleCnt="0"/>
      <dgm:spPr/>
    </dgm:pt>
    <dgm:pt modelId="{6DCC003C-51D6-4922-ACEA-B880872EFEF7}" type="pres">
      <dgm:prSet presAssocID="{AC3714C3-10D2-452A-8914-E69F5404CAB7}" presName="hierChild7" presStyleCnt="0"/>
      <dgm:spPr/>
    </dgm:pt>
  </dgm:ptLst>
  <dgm:cxnLst>
    <dgm:cxn modelId="{226AE006-EDAF-4BA7-86B2-9F6E6C4F2097}" type="presOf" srcId="{AC3714C3-10D2-452A-8914-E69F5404CAB7}" destId="{66520A30-D0E4-4DC2-928D-408371DF1229}" srcOrd="1" destOrd="0" presId="urn:microsoft.com/office/officeart/2005/8/layout/orgChart1"/>
    <dgm:cxn modelId="{CE4BF3AC-1746-436E-A654-4B94C408B5C4}" type="presOf" srcId="{5E510AFE-31E2-49EF-8E91-9D3563FEDBCC}" destId="{D1D5FFFA-5E84-467F-AFDE-32D726E2BD35}" srcOrd="0" destOrd="0" presId="urn:microsoft.com/office/officeart/2005/8/layout/orgChart1"/>
    <dgm:cxn modelId="{23E40656-2662-4F49-8879-ABC1453047FB}" srcId="{2A30D303-42E8-484A-B09E-BB527C14702A}" destId="{AC3714C3-10D2-452A-8914-E69F5404CAB7}" srcOrd="0" destOrd="0" parTransId="{316A4C24-3402-4489-9953-7DAE3C5D1A2C}" sibTransId="{A1C82BDF-12DD-4ABF-86EA-1794D0961DD8}"/>
    <dgm:cxn modelId="{EAED1B32-198B-4BB1-A211-6AFC3B3DA59D}" srcId="{2A30D303-42E8-484A-B09E-BB527C14702A}" destId="{5E510AFE-31E2-49EF-8E91-9D3563FEDBCC}" srcOrd="3" destOrd="0" parTransId="{D5629390-0475-4C99-BBC6-39821289FA0D}" sibTransId="{60A28AD9-B978-4935-BC4C-61EACFE31FEF}"/>
    <dgm:cxn modelId="{33FF09A8-D9F3-4E23-B9AA-72FFCDFDE4F0}" srcId="{F8C75D3F-EE86-42FB-BF05-C140BCB90E97}" destId="{2A30D303-42E8-484A-B09E-BB527C14702A}" srcOrd="0" destOrd="0" parTransId="{CE4C5E3B-581E-4404-B43B-1763928F31FD}" sibTransId="{F0A4E8EB-0A4B-4F75-9D4A-99751F68E60A}"/>
    <dgm:cxn modelId="{B7873049-B370-46AF-83AC-9035572DC59C}" type="presOf" srcId="{5E510AFE-31E2-49EF-8E91-9D3563FEDBCC}" destId="{005CF7C5-3E99-4136-A436-76A79E958758}" srcOrd="1" destOrd="0" presId="urn:microsoft.com/office/officeart/2005/8/layout/orgChart1"/>
    <dgm:cxn modelId="{EF1FD9AA-FFBE-4206-9712-B2FE6E6471B9}" type="presOf" srcId="{A5DA5169-9CD9-4611-8208-ADD353A2FBC3}" destId="{49B37EA0-59E8-43DA-B99C-B6B1468CA68A}" srcOrd="0" destOrd="0" presId="urn:microsoft.com/office/officeart/2005/8/layout/orgChart1"/>
    <dgm:cxn modelId="{7FB9C5FB-722E-4194-8C7D-8B2E50F1C5EE}" srcId="{2A30D303-42E8-484A-B09E-BB527C14702A}" destId="{A5DA5169-9CD9-4611-8208-ADD353A2FBC3}" srcOrd="2" destOrd="0" parTransId="{89BD9BFA-DB79-4019-AE09-191E025E5DC4}" sibTransId="{A2C3CAA3-7273-4CDF-A856-3484032A79F8}"/>
    <dgm:cxn modelId="{DABEC008-298D-4A5C-AE37-7F3B8FC3634C}" type="presOf" srcId="{2A30D303-42E8-484A-B09E-BB527C14702A}" destId="{A09DCFDD-A9C8-4C4B-8642-FF6396F24578}" srcOrd="1" destOrd="0" presId="urn:microsoft.com/office/officeart/2005/8/layout/orgChart1"/>
    <dgm:cxn modelId="{CF119A66-28C6-4C2C-BC60-3E2B4D07540E}" type="presOf" srcId="{D5629390-0475-4C99-BBC6-39821289FA0D}" destId="{276D0663-5890-400B-95EB-9C14C959A579}" srcOrd="0" destOrd="0" presId="urn:microsoft.com/office/officeart/2005/8/layout/orgChart1"/>
    <dgm:cxn modelId="{F02556CE-C43F-456C-A0CD-9309166C28D5}" type="presOf" srcId="{DA5ECE61-25DB-4BB3-AD19-3807489EB225}" destId="{ED00C0E1-2CA8-451A-AC25-EAD32C61AB1E}" srcOrd="0" destOrd="0" presId="urn:microsoft.com/office/officeart/2005/8/layout/orgChart1"/>
    <dgm:cxn modelId="{1E511287-7E30-4163-8E82-D0EFEA73ED23}" type="presOf" srcId="{AC3714C3-10D2-452A-8914-E69F5404CAB7}" destId="{4DEBC0A8-642B-41AA-A29A-6621E03AAE32}" srcOrd="0" destOrd="0" presId="urn:microsoft.com/office/officeart/2005/8/layout/orgChart1"/>
    <dgm:cxn modelId="{56AED00D-9129-4764-BBF7-5492ACF08F6E}" type="presOf" srcId="{316A4C24-3402-4489-9953-7DAE3C5D1A2C}" destId="{E01F00A2-EF4F-45F9-A06E-1AB804392896}" srcOrd="0" destOrd="0" presId="urn:microsoft.com/office/officeart/2005/8/layout/orgChart1"/>
    <dgm:cxn modelId="{25CE7EFA-8720-4D04-A7F1-3A08498A05AC}" type="presOf" srcId="{F8C75D3F-EE86-42FB-BF05-C140BCB90E97}" destId="{B287F25D-8920-4F60-A153-469F1B496899}" srcOrd="0" destOrd="0" presId="urn:microsoft.com/office/officeart/2005/8/layout/orgChart1"/>
    <dgm:cxn modelId="{A4709FC5-C01A-4ECD-AB82-6C9A0A797FAA}" srcId="{2A30D303-42E8-484A-B09E-BB527C14702A}" destId="{DA5ECE61-25DB-4BB3-AD19-3807489EB225}" srcOrd="1" destOrd="0" parTransId="{5CDD211C-41E7-49F4-AEE5-175131E0EC9A}" sibTransId="{4143B2B5-D41D-464B-B8C4-34D6753F33DC}"/>
    <dgm:cxn modelId="{63DE4199-921B-4708-A8B2-7810AA04F12B}" type="presOf" srcId="{2A30D303-42E8-484A-B09E-BB527C14702A}" destId="{E4EDCFEB-E1D9-4C20-8824-C4E1ED414E17}" srcOrd="0" destOrd="0" presId="urn:microsoft.com/office/officeart/2005/8/layout/orgChart1"/>
    <dgm:cxn modelId="{3348B0F7-3311-4ECB-ACBF-CAF30706B015}" type="presOf" srcId="{DA5ECE61-25DB-4BB3-AD19-3807489EB225}" destId="{B61E0F1E-C145-4A2A-8A95-C6327B6A9CCD}" srcOrd="1" destOrd="0" presId="urn:microsoft.com/office/officeart/2005/8/layout/orgChart1"/>
    <dgm:cxn modelId="{458DA21D-2F3E-459C-A23B-6B640FF8F31D}" type="presOf" srcId="{A5DA5169-9CD9-4611-8208-ADD353A2FBC3}" destId="{838A8391-3985-44C1-BACF-A76C41AF6589}" srcOrd="1" destOrd="0" presId="urn:microsoft.com/office/officeart/2005/8/layout/orgChart1"/>
    <dgm:cxn modelId="{90DAB98D-4484-44F7-A0E2-72C3538B4992}" type="presOf" srcId="{5CDD211C-41E7-49F4-AEE5-175131E0EC9A}" destId="{7AECEFBF-9147-41F0-88A5-75C8B801EC20}" srcOrd="0" destOrd="0" presId="urn:microsoft.com/office/officeart/2005/8/layout/orgChart1"/>
    <dgm:cxn modelId="{EF4F7523-07AA-4230-8445-D3E33427AF4A}" type="presOf" srcId="{89BD9BFA-DB79-4019-AE09-191E025E5DC4}" destId="{DCA768EE-B520-4472-AEB2-EC6795FC01BE}" srcOrd="0" destOrd="0" presId="urn:microsoft.com/office/officeart/2005/8/layout/orgChart1"/>
    <dgm:cxn modelId="{6BD9E12E-7AF6-44EE-9199-E2603BD0358B}" type="presParOf" srcId="{B287F25D-8920-4F60-A153-469F1B496899}" destId="{26D2FE67-7172-4BF6-A143-7C57CFBFE9DF}" srcOrd="0" destOrd="0" presId="urn:microsoft.com/office/officeart/2005/8/layout/orgChart1"/>
    <dgm:cxn modelId="{0B849484-0D0F-4586-80BC-6969AB4DAC5A}" type="presParOf" srcId="{26D2FE67-7172-4BF6-A143-7C57CFBFE9DF}" destId="{11693824-7B1B-4599-8E56-45F2D7FA4948}" srcOrd="0" destOrd="0" presId="urn:microsoft.com/office/officeart/2005/8/layout/orgChart1"/>
    <dgm:cxn modelId="{56691572-B298-4536-AE27-75C5C837D283}" type="presParOf" srcId="{11693824-7B1B-4599-8E56-45F2D7FA4948}" destId="{E4EDCFEB-E1D9-4C20-8824-C4E1ED414E17}" srcOrd="0" destOrd="0" presId="urn:microsoft.com/office/officeart/2005/8/layout/orgChart1"/>
    <dgm:cxn modelId="{7AB426A8-E0E4-434F-938A-6821FE25DF04}" type="presParOf" srcId="{11693824-7B1B-4599-8E56-45F2D7FA4948}" destId="{A09DCFDD-A9C8-4C4B-8642-FF6396F24578}" srcOrd="1" destOrd="0" presId="urn:microsoft.com/office/officeart/2005/8/layout/orgChart1"/>
    <dgm:cxn modelId="{8BFDBC2F-65D8-4768-914A-16AB05A31A8C}" type="presParOf" srcId="{26D2FE67-7172-4BF6-A143-7C57CFBFE9DF}" destId="{919952BE-B470-4569-9F3B-2FEC1B02508D}" srcOrd="1" destOrd="0" presId="urn:microsoft.com/office/officeart/2005/8/layout/orgChart1"/>
    <dgm:cxn modelId="{E14201CB-70CC-494E-BFAC-42CF09FBE248}" type="presParOf" srcId="{919952BE-B470-4569-9F3B-2FEC1B02508D}" destId="{7AECEFBF-9147-41F0-88A5-75C8B801EC20}" srcOrd="0" destOrd="0" presId="urn:microsoft.com/office/officeart/2005/8/layout/orgChart1"/>
    <dgm:cxn modelId="{5CB6F321-4252-4063-A17B-F8BE75E33B02}" type="presParOf" srcId="{919952BE-B470-4569-9F3B-2FEC1B02508D}" destId="{F1FA6503-ECD4-4F5A-8DF6-CDAF7A00A758}" srcOrd="1" destOrd="0" presId="urn:microsoft.com/office/officeart/2005/8/layout/orgChart1"/>
    <dgm:cxn modelId="{91543CC6-84F6-4831-BE1E-37DAB2D3FA22}" type="presParOf" srcId="{F1FA6503-ECD4-4F5A-8DF6-CDAF7A00A758}" destId="{A7DCB576-9789-4276-9C58-285367BBC3CB}" srcOrd="0" destOrd="0" presId="urn:microsoft.com/office/officeart/2005/8/layout/orgChart1"/>
    <dgm:cxn modelId="{050AABD9-A9A6-40F6-ACFC-5E6944A5745D}" type="presParOf" srcId="{A7DCB576-9789-4276-9C58-285367BBC3CB}" destId="{ED00C0E1-2CA8-451A-AC25-EAD32C61AB1E}" srcOrd="0" destOrd="0" presId="urn:microsoft.com/office/officeart/2005/8/layout/orgChart1"/>
    <dgm:cxn modelId="{1390A041-C582-4713-AEE6-6AE996D6D347}" type="presParOf" srcId="{A7DCB576-9789-4276-9C58-285367BBC3CB}" destId="{B61E0F1E-C145-4A2A-8A95-C6327B6A9CCD}" srcOrd="1" destOrd="0" presId="urn:microsoft.com/office/officeart/2005/8/layout/orgChart1"/>
    <dgm:cxn modelId="{734FADBE-927A-4AAC-85CC-4A1ECD5D872C}" type="presParOf" srcId="{F1FA6503-ECD4-4F5A-8DF6-CDAF7A00A758}" destId="{AE2A36B3-015B-42FC-BC3B-BF842232F4EA}" srcOrd="1" destOrd="0" presId="urn:microsoft.com/office/officeart/2005/8/layout/orgChart1"/>
    <dgm:cxn modelId="{77967C7A-5C0A-4CE6-86D7-85A94BB6E865}" type="presParOf" srcId="{F1FA6503-ECD4-4F5A-8DF6-CDAF7A00A758}" destId="{7CE3E66B-9A26-4AAC-8486-070D588DF22A}" srcOrd="2" destOrd="0" presId="urn:microsoft.com/office/officeart/2005/8/layout/orgChart1"/>
    <dgm:cxn modelId="{C740B53C-EBCF-4187-8B6D-EEE92E43983F}" type="presParOf" srcId="{919952BE-B470-4569-9F3B-2FEC1B02508D}" destId="{DCA768EE-B520-4472-AEB2-EC6795FC01BE}" srcOrd="2" destOrd="0" presId="urn:microsoft.com/office/officeart/2005/8/layout/orgChart1"/>
    <dgm:cxn modelId="{92C99692-8A31-4E6C-B3C0-1A9B6275D7C0}" type="presParOf" srcId="{919952BE-B470-4569-9F3B-2FEC1B02508D}" destId="{2E46AA06-D31A-441D-AB90-29976845496A}" srcOrd="3" destOrd="0" presId="urn:microsoft.com/office/officeart/2005/8/layout/orgChart1"/>
    <dgm:cxn modelId="{54A4E979-CC46-43E6-B887-F769560F03FA}" type="presParOf" srcId="{2E46AA06-D31A-441D-AB90-29976845496A}" destId="{7FFACA25-8A9D-474B-9344-383F3CBD6426}" srcOrd="0" destOrd="0" presId="urn:microsoft.com/office/officeart/2005/8/layout/orgChart1"/>
    <dgm:cxn modelId="{9D98924F-7087-4073-84A2-091F3642E199}" type="presParOf" srcId="{7FFACA25-8A9D-474B-9344-383F3CBD6426}" destId="{49B37EA0-59E8-43DA-B99C-B6B1468CA68A}" srcOrd="0" destOrd="0" presId="urn:microsoft.com/office/officeart/2005/8/layout/orgChart1"/>
    <dgm:cxn modelId="{4F0AEC3B-BB61-4E66-9992-3976A30285EA}" type="presParOf" srcId="{7FFACA25-8A9D-474B-9344-383F3CBD6426}" destId="{838A8391-3985-44C1-BACF-A76C41AF6589}" srcOrd="1" destOrd="0" presId="urn:microsoft.com/office/officeart/2005/8/layout/orgChart1"/>
    <dgm:cxn modelId="{71390DB2-134B-4155-A0C8-B573631DE7A1}" type="presParOf" srcId="{2E46AA06-D31A-441D-AB90-29976845496A}" destId="{694E4EAA-DB10-4D44-89FF-5499BA9FF80F}" srcOrd="1" destOrd="0" presId="urn:microsoft.com/office/officeart/2005/8/layout/orgChart1"/>
    <dgm:cxn modelId="{499188A1-1CAB-4AEC-BEC1-F367DF6091A0}" type="presParOf" srcId="{2E46AA06-D31A-441D-AB90-29976845496A}" destId="{DFDDBB45-02F0-43C5-9E1C-7B1240E5DFC1}" srcOrd="2" destOrd="0" presId="urn:microsoft.com/office/officeart/2005/8/layout/orgChart1"/>
    <dgm:cxn modelId="{7609EF02-25D7-4FA5-91EF-D25214358D2E}" type="presParOf" srcId="{919952BE-B470-4569-9F3B-2FEC1B02508D}" destId="{276D0663-5890-400B-95EB-9C14C959A579}" srcOrd="4" destOrd="0" presId="urn:microsoft.com/office/officeart/2005/8/layout/orgChart1"/>
    <dgm:cxn modelId="{7A739A36-96C4-4A26-8FBF-B5B2BB46ACDF}" type="presParOf" srcId="{919952BE-B470-4569-9F3B-2FEC1B02508D}" destId="{817016AE-FDBA-48DC-BC47-E277A4803B87}" srcOrd="5" destOrd="0" presId="urn:microsoft.com/office/officeart/2005/8/layout/orgChart1"/>
    <dgm:cxn modelId="{FB808934-2964-4A33-86C7-4044AE877051}" type="presParOf" srcId="{817016AE-FDBA-48DC-BC47-E277A4803B87}" destId="{BB833768-23FB-4388-8C7A-21D53B4742EF}" srcOrd="0" destOrd="0" presId="urn:microsoft.com/office/officeart/2005/8/layout/orgChart1"/>
    <dgm:cxn modelId="{E7AC956D-A278-431E-98C2-C82B2AD7C95A}" type="presParOf" srcId="{BB833768-23FB-4388-8C7A-21D53B4742EF}" destId="{D1D5FFFA-5E84-467F-AFDE-32D726E2BD35}" srcOrd="0" destOrd="0" presId="urn:microsoft.com/office/officeart/2005/8/layout/orgChart1"/>
    <dgm:cxn modelId="{3194219C-0A35-42D1-A1F0-39829D36E487}" type="presParOf" srcId="{BB833768-23FB-4388-8C7A-21D53B4742EF}" destId="{005CF7C5-3E99-4136-A436-76A79E958758}" srcOrd="1" destOrd="0" presId="urn:microsoft.com/office/officeart/2005/8/layout/orgChart1"/>
    <dgm:cxn modelId="{727CD3E8-9ADD-4779-B273-DC260D4134E3}" type="presParOf" srcId="{817016AE-FDBA-48DC-BC47-E277A4803B87}" destId="{83631643-041F-4807-8CBB-5EE30446AADA}" srcOrd="1" destOrd="0" presId="urn:microsoft.com/office/officeart/2005/8/layout/orgChart1"/>
    <dgm:cxn modelId="{33836FA7-FF5C-49DD-BC8D-DC1E1D5FD2A9}" type="presParOf" srcId="{817016AE-FDBA-48DC-BC47-E277A4803B87}" destId="{1A492D49-3BFB-47B8-9AE6-95FA883DD7EF}" srcOrd="2" destOrd="0" presId="urn:microsoft.com/office/officeart/2005/8/layout/orgChart1"/>
    <dgm:cxn modelId="{29A2DF47-A167-40C8-8FF5-527875631407}" type="presParOf" srcId="{26D2FE67-7172-4BF6-A143-7C57CFBFE9DF}" destId="{37A258ED-50B6-4E43-9673-24CE53F038D8}" srcOrd="2" destOrd="0" presId="urn:microsoft.com/office/officeart/2005/8/layout/orgChart1"/>
    <dgm:cxn modelId="{3960D6B4-CC8F-4257-85EB-5FF5DBA58B9D}" type="presParOf" srcId="{37A258ED-50B6-4E43-9673-24CE53F038D8}" destId="{E01F00A2-EF4F-45F9-A06E-1AB804392896}" srcOrd="0" destOrd="0" presId="urn:microsoft.com/office/officeart/2005/8/layout/orgChart1"/>
    <dgm:cxn modelId="{0D9888A4-6FC7-4F30-BE2D-3497CD04463F}" type="presParOf" srcId="{37A258ED-50B6-4E43-9673-24CE53F038D8}" destId="{9E516C2D-FDCB-457D-8770-BAC4DAB19E71}" srcOrd="1" destOrd="0" presId="urn:microsoft.com/office/officeart/2005/8/layout/orgChart1"/>
    <dgm:cxn modelId="{88D00610-EA12-422D-A326-FFC44E1DC2AA}" type="presParOf" srcId="{9E516C2D-FDCB-457D-8770-BAC4DAB19E71}" destId="{9EBF27CE-C240-4076-A626-1C1C39802411}" srcOrd="0" destOrd="0" presId="urn:microsoft.com/office/officeart/2005/8/layout/orgChart1"/>
    <dgm:cxn modelId="{6A2CEF7E-6694-47F7-ADFA-89279239CF8A}" type="presParOf" srcId="{9EBF27CE-C240-4076-A626-1C1C39802411}" destId="{4DEBC0A8-642B-41AA-A29A-6621E03AAE32}" srcOrd="0" destOrd="0" presId="urn:microsoft.com/office/officeart/2005/8/layout/orgChart1"/>
    <dgm:cxn modelId="{3AD2380F-9924-49DA-A0D4-A2A851899157}" type="presParOf" srcId="{9EBF27CE-C240-4076-A626-1C1C39802411}" destId="{66520A30-D0E4-4DC2-928D-408371DF1229}" srcOrd="1" destOrd="0" presId="urn:microsoft.com/office/officeart/2005/8/layout/orgChart1"/>
    <dgm:cxn modelId="{9D7D7696-8250-4033-9B5A-8D4AD8E78378}" type="presParOf" srcId="{9E516C2D-FDCB-457D-8770-BAC4DAB19E71}" destId="{ADDCFC27-E83D-4F38-9764-7D58550C19D0}" srcOrd="1" destOrd="0" presId="urn:microsoft.com/office/officeart/2005/8/layout/orgChart1"/>
    <dgm:cxn modelId="{812B349D-DEC8-47D0-8F01-30B87523C5BA}" type="presParOf" srcId="{9E516C2D-FDCB-457D-8770-BAC4DAB19E71}" destId="{6DCC003C-51D6-4922-ACEA-B880872EFE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F00A2-EF4F-45F9-A06E-1AB804392896}">
      <dsp:nvSpPr>
        <dsp:cNvPr id="0" name=""/>
        <dsp:cNvSpPr/>
      </dsp:nvSpPr>
      <dsp:spPr>
        <a:xfrm>
          <a:off x="2540307" y="760808"/>
          <a:ext cx="159712" cy="699691"/>
        </a:xfrm>
        <a:custGeom>
          <a:avLst/>
          <a:gdLst/>
          <a:ahLst/>
          <a:cxnLst/>
          <a:rect l="0" t="0" r="0" b="0"/>
          <a:pathLst>
            <a:path>
              <a:moveTo>
                <a:pt x="159712" y="0"/>
              </a:moveTo>
              <a:lnTo>
                <a:pt x="159712" y="699691"/>
              </a:lnTo>
              <a:lnTo>
                <a:pt x="0" y="6996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D0663-5890-400B-95EB-9C14C959A579}">
      <dsp:nvSpPr>
        <dsp:cNvPr id="0" name=""/>
        <dsp:cNvSpPr/>
      </dsp:nvSpPr>
      <dsp:spPr>
        <a:xfrm>
          <a:off x="2700019" y="760808"/>
          <a:ext cx="1840492" cy="1399382"/>
        </a:xfrm>
        <a:custGeom>
          <a:avLst/>
          <a:gdLst/>
          <a:ahLst/>
          <a:cxnLst/>
          <a:rect l="0" t="0" r="0" b="0"/>
          <a:pathLst>
            <a:path>
              <a:moveTo>
                <a:pt x="0" y="0"/>
              </a:moveTo>
              <a:lnTo>
                <a:pt x="0" y="1239670"/>
              </a:lnTo>
              <a:lnTo>
                <a:pt x="1840492" y="1239670"/>
              </a:lnTo>
              <a:lnTo>
                <a:pt x="1840492" y="13993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768EE-B520-4472-AEB2-EC6795FC01BE}">
      <dsp:nvSpPr>
        <dsp:cNvPr id="0" name=""/>
        <dsp:cNvSpPr/>
      </dsp:nvSpPr>
      <dsp:spPr>
        <a:xfrm>
          <a:off x="2654300" y="760808"/>
          <a:ext cx="91440" cy="1399382"/>
        </a:xfrm>
        <a:custGeom>
          <a:avLst/>
          <a:gdLst/>
          <a:ahLst/>
          <a:cxnLst/>
          <a:rect l="0" t="0" r="0" b="0"/>
          <a:pathLst>
            <a:path>
              <a:moveTo>
                <a:pt x="45720" y="0"/>
              </a:moveTo>
              <a:lnTo>
                <a:pt x="45720" y="13993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CEFBF-9147-41F0-88A5-75C8B801EC20}">
      <dsp:nvSpPr>
        <dsp:cNvPr id="0" name=""/>
        <dsp:cNvSpPr/>
      </dsp:nvSpPr>
      <dsp:spPr>
        <a:xfrm>
          <a:off x="859177" y="760808"/>
          <a:ext cx="1840842" cy="1399382"/>
        </a:xfrm>
        <a:custGeom>
          <a:avLst/>
          <a:gdLst/>
          <a:ahLst/>
          <a:cxnLst/>
          <a:rect l="0" t="0" r="0" b="0"/>
          <a:pathLst>
            <a:path>
              <a:moveTo>
                <a:pt x="1840842" y="0"/>
              </a:moveTo>
              <a:lnTo>
                <a:pt x="1840842" y="1239670"/>
              </a:lnTo>
              <a:lnTo>
                <a:pt x="0" y="1239670"/>
              </a:lnTo>
              <a:lnTo>
                <a:pt x="0" y="13993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DCFEB-E1D9-4C20-8824-C4E1ED414E17}">
      <dsp:nvSpPr>
        <dsp:cNvPr id="0" name=""/>
        <dsp:cNvSpPr/>
      </dsp:nvSpPr>
      <dsp:spPr>
        <a:xfrm>
          <a:off x="1939485" y="274"/>
          <a:ext cx="1521068" cy="760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latin typeface="Arial" pitchFamily="34" charset="0"/>
              <a:cs typeface="Arial" pitchFamily="34" charset="0"/>
            </a:rPr>
            <a:t>PRESIDENCIA EJECUTIVA</a:t>
          </a:r>
        </a:p>
      </dsp:txBody>
      <dsp:txXfrm>
        <a:off x="1939485" y="274"/>
        <a:ext cx="1521068" cy="760534"/>
      </dsp:txXfrm>
    </dsp:sp>
    <dsp:sp modelId="{ED00C0E1-2CA8-451A-AC25-EAD32C61AB1E}">
      <dsp:nvSpPr>
        <dsp:cNvPr id="0" name=""/>
        <dsp:cNvSpPr/>
      </dsp:nvSpPr>
      <dsp:spPr>
        <a:xfrm>
          <a:off x="98643" y="2160191"/>
          <a:ext cx="1521068" cy="76053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latin typeface="Arial" pitchFamily="34" charset="0"/>
              <a:cs typeface="Arial" pitchFamily="34" charset="0"/>
            </a:rPr>
            <a:t>VICEPRESIDENCIA  OPERACIONES</a:t>
          </a:r>
        </a:p>
      </dsp:txBody>
      <dsp:txXfrm>
        <a:off x="98643" y="2160191"/>
        <a:ext cx="1521068" cy="760534"/>
      </dsp:txXfrm>
    </dsp:sp>
    <dsp:sp modelId="{49B37EA0-59E8-43DA-B99C-B6B1468CA68A}">
      <dsp:nvSpPr>
        <dsp:cNvPr id="0" name=""/>
        <dsp:cNvSpPr/>
      </dsp:nvSpPr>
      <dsp:spPr>
        <a:xfrm>
          <a:off x="1939485" y="2160191"/>
          <a:ext cx="1521068" cy="76053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latin typeface="Arial" pitchFamily="34" charset="0"/>
              <a:cs typeface="Arial" pitchFamily="34" charset="0"/>
            </a:rPr>
            <a:t>VICEPRESIDENCIA DE DESARROLLO</a:t>
          </a:r>
        </a:p>
      </dsp:txBody>
      <dsp:txXfrm>
        <a:off x="1939485" y="2160191"/>
        <a:ext cx="1521068" cy="760534"/>
      </dsp:txXfrm>
    </dsp:sp>
    <dsp:sp modelId="{D1D5FFFA-5E84-467F-AFDE-32D726E2BD35}">
      <dsp:nvSpPr>
        <dsp:cNvPr id="0" name=""/>
        <dsp:cNvSpPr/>
      </dsp:nvSpPr>
      <dsp:spPr>
        <a:xfrm>
          <a:off x="3779978" y="2160191"/>
          <a:ext cx="1521068" cy="76053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latin typeface="Arial" pitchFamily="34" charset="0"/>
              <a:cs typeface="Arial" pitchFamily="34" charset="0"/>
            </a:rPr>
            <a:t>GERENCIA GUAYAQUIL</a:t>
          </a:r>
        </a:p>
      </dsp:txBody>
      <dsp:txXfrm>
        <a:off x="3779978" y="2160191"/>
        <a:ext cx="1521068" cy="760534"/>
      </dsp:txXfrm>
    </dsp:sp>
    <dsp:sp modelId="{4DEBC0A8-642B-41AA-A29A-6621E03AAE32}">
      <dsp:nvSpPr>
        <dsp:cNvPr id="0" name=""/>
        <dsp:cNvSpPr/>
      </dsp:nvSpPr>
      <dsp:spPr>
        <a:xfrm>
          <a:off x="1019239" y="1080232"/>
          <a:ext cx="1521068" cy="760534"/>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solidFill>
                <a:sysClr val="windowText" lastClr="000000"/>
              </a:solidFill>
              <a:latin typeface="Arial" pitchFamily="34" charset="0"/>
              <a:cs typeface="Arial" pitchFamily="34" charset="0"/>
            </a:rPr>
            <a:t>OFICINA DE GESTIÓN DE PROYECTOS</a:t>
          </a:r>
        </a:p>
      </dsp:txBody>
      <dsp:txXfrm>
        <a:off x="1019239" y="1080232"/>
        <a:ext cx="1521068" cy="7605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0CA02-3936-4982-A367-AD69B07016D1}" type="datetimeFigureOut">
              <a:rPr lang="es-EC" smtClean="0"/>
              <a:t>30/09/2014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C4B02-FE9A-4D05-BB5C-2E9BFAD5CAC2}" type="slidenum">
              <a:rPr lang="es-EC" smtClean="0"/>
              <a:t>‹Nº›</a:t>
            </a:fld>
            <a:endParaRPr lang="es-EC"/>
          </a:p>
        </p:txBody>
      </p:sp>
    </p:spTree>
    <p:extLst>
      <p:ext uri="{BB962C8B-B14F-4D97-AF65-F5344CB8AC3E}">
        <p14:creationId xmlns:p14="http://schemas.microsoft.com/office/powerpoint/2010/main" val="23100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a:t>
            </a:fld>
            <a:endParaRPr lang="es-EC"/>
          </a:p>
        </p:txBody>
      </p:sp>
    </p:spTree>
    <p:extLst>
      <p:ext uri="{BB962C8B-B14F-4D97-AF65-F5344CB8AC3E}">
        <p14:creationId xmlns:p14="http://schemas.microsoft.com/office/powerpoint/2010/main" val="419674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r>
              <a:rPr lang="es-EC" baseline="0" dirty="0" smtClean="0"/>
              <a:t>Una vez definido que el proyecto es viable en la fase de pre factibilidad se realizo un estudio detallado de lo que será la PMO dentro de la empresa para esto se siguieron varias actividades a fin de evaluar la situación de gestión de proyectos en la empresa Easysoft, esto dará una lectura exacta de como se encuentra la gestión y en que puntos la PMO aportara con soluciones a la problemática detectada.  </a:t>
            </a:r>
          </a:p>
          <a:p>
            <a:pPr marL="171450" indent="-171450">
              <a:buFontTx/>
              <a:buChar char="-"/>
            </a:pPr>
            <a:endParaRPr lang="es-EC" baseline="0" dirty="0" smtClean="0"/>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10</a:t>
            </a:fld>
            <a:endParaRPr lang="es-EC"/>
          </a:p>
        </p:txBody>
      </p:sp>
    </p:spTree>
    <p:extLst>
      <p:ext uri="{BB962C8B-B14F-4D97-AF65-F5344CB8AC3E}">
        <p14:creationId xmlns:p14="http://schemas.microsoft.com/office/powerpoint/2010/main" val="62681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dirty="0" smtClean="0"/>
              <a:t>Como primera actividad de la fase de factibilidad</a:t>
            </a:r>
            <a:r>
              <a:rPr lang="es-EC" sz="1200" baseline="0" dirty="0" smtClean="0"/>
              <a:t> se realizo una evaluación del grado de madurez en dirección de proyectos en la empresa. </a:t>
            </a:r>
            <a:r>
              <a:rPr lang="es-ES" sz="1200" kern="1200" dirty="0" smtClean="0">
                <a:solidFill>
                  <a:schemeClr val="tx1"/>
                </a:solidFill>
                <a:effectLst/>
                <a:latin typeface="+mn-lt"/>
                <a:ea typeface="+mn-ea"/>
                <a:cs typeface="+mn-cs"/>
              </a:rPr>
              <a:t>La madurez en la dirección y gestión de proyectos en una organización se refleja en el desarrollo de las competencias, herramientas y técnicas que se aplican a la dirección de proyectos para que estos sean culminados de manera exitosa.</a:t>
            </a:r>
          </a:p>
          <a:p>
            <a:pPr marL="171450" indent="-171450">
              <a:buFontTx/>
              <a:buChar char="-"/>
            </a:pPr>
            <a:endParaRPr lang="es-ES" sz="1200" kern="1200" dirty="0" smtClean="0">
              <a:solidFill>
                <a:schemeClr val="tx1"/>
              </a:solidFill>
              <a:effectLst/>
              <a:latin typeface="+mn-lt"/>
              <a:ea typeface="+mn-ea"/>
              <a:cs typeface="+mn-cs"/>
            </a:endParaRPr>
          </a:p>
          <a:p>
            <a:pPr marL="171450" indent="-171450">
              <a:buFontTx/>
              <a:buChar char="-"/>
            </a:pPr>
            <a:r>
              <a:rPr lang="es-ES" sz="1200" kern="1200" dirty="0" smtClean="0">
                <a:solidFill>
                  <a:schemeClr val="tx1"/>
                </a:solidFill>
                <a:effectLst/>
                <a:latin typeface="+mn-lt"/>
                <a:ea typeface="+mn-ea"/>
                <a:cs typeface="+mn-cs"/>
              </a:rPr>
              <a:t>Para lograr esto primero se realizo  la selección del modelo de</a:t>
            </a:r>
            <a:r>
              <a:rPr lang="es-ES" sz="1200" kern="1200" baseline="0" dirty="0" smtClean="0">
                <a:solidFill>
                  <a:schemeClr val="tx1"/>
                </a:solidFill>
                <a:effectLst/>
                <a:latin typeface="+mn-lt"/>
                <a:ea typeface="+mn-ea"/>
                <a:cs typeface="+mn-cs"/>
              </a:rPr>
              <a:t> madurez mas idóneo para lo cual  se comparo a los principales seleccionando en primera instancia los basados en el PMBOK que son OPM3 y </a:t>
            </a:r>
            <a:r>
              <a:rPr lang="es-ES" sz="1200" kern="1200" baseline="0" dirty="0" err="1" smtClean="0">
                <a:solidFill>
                  <a:schemeClr val="tx1"/>
                </a:solidFill>
                <a:effectLst/>
                <a:latin typeface="+mn-lt"/>
                <a:ea typeface="+mn-ea"/>
                <a:cs typeface="+mn-cs"/>
              </a:rPr>
              <a:t>Kerzner</a:t>
            </a:r>
            <a:r>
              <a:rPr lang="es-ES" sz="1200" kern="1200" baseline="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171450" indent="-171450">
              <a:buFontTx/>
              <a:buChar char="-"/>
            </a:pPr>
            <a:endParaRPr lang="es-ES" sz="1200" kern="1200" dirty="0" smtClean="0">
              <a:solidFill>
                <a:schemeClr val="tx1"/>
              </a:solidFill>
              <a:effectLst/>
              <a:latin typeface="+mn-lt"/>
              <a:ea typeface="+mn-ea"/>
              <a:cs typeface="+mn-cs"/>
            </a:endParaRPr>
          </a:p>
          <a:p>
            <a:pPr marL="171450" indent="-171450">
              <a:buFontTx/>
              <a:buChar char="-"/>
            </a:pPr>
            <a:endParaRPr lang="es-EC" sz="1200" dirty="0" smtClean="0"/>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0" indent="0">
              <a:buFontTx/>
              <a:buNone/>
            </a:pPr>
            <a:endParaRPr lang="es-EC" sz="1200" dirty="0" smtClean="0"/>
          </a:p>
          <a:p>
            <a:pPr marL="171450" indent="-171450">
              <a:buFontTx/>
              <a:buChar char="-"/>
            </a:pPr>
            <a:r>
              <a:rPr lang="es-EC" sz="1200" baseline="0" dirty="0" smtClean="0"/>
              <a:t>Con la finalidad de agilitar y facilitar el proceso de evaluación se </a:t>
            </a:r>
            <a:r>
              <a:rPr lang="es-EC" sz="1200" baseline="0" dirty="0" err="1" smtClean="0"/>
              <a:t>parametrizaron</a:t>
            </a:r>
            <a:r>
              <a:rPr lang="es-EC" sz="1200" baseline="0" dirty="0" smtClean="0"/>
              <a:t> las preguntas en una herramienta de generación de cuestionarios web, las encuentras fueron enviadas mediante correo electrónico al personal seleccionado de la empresa (Lideres de proyectos, desarrolladores)</a:t>
            </a:r>
          </a:p>
          <a:p>
            <a:pPr marL="171450" indent="-171450">
              <a:buFontTx/>
              <a:buChar char="-"/>
            </a:pPr>
            <a:endParaRPr lang="es-EC" sz="1200" baseline="0" dirty="0" smtClean="0"/>
          </a:p>
          <a:p>
            <a:pPr marL="171450" indent="-171450">
              <a:buFontTx/>
              <a:buChar char="-"/>
            </a:pPr>
            <a:r>
              <a:rPr lang="es-EC" sz="1200" baseline="0" dirty="0" smtClean="0"/>
              <a:t>Una vez recibidas las respuestas se las proceso con la herramienta de obtención de datos la misma que compara los valores ingresados por los evaluados con una plantilla de respuesta correctas y genera los resultados de manera automática.</a:t>
            </a:r>
            <a:endParaRPr lang="es-EC" sz="1200" dirty="0" smtClean="0"/>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12</a:t>
            </a:fld>
            <a:endParaRPr lang="es-EC"/>
          </a:p>
        </p:txBody>
      </p:sp>
    </p:spTree>
    <p:extLst>
      <p:ext uri="{BB962C8B-B14F-4D97-AF65-F5344CB8AC3E}">
        <p14:creationId xmlns:p14="http://schemas.microsoft.com/office/powerpoint/2010/main" val="2852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baseline="0" dirty="0" smtClean="0"/>
              <a:t>El cuadro siguiente muestra los resultados obtenidos.</a:t>
            </a:r>
          </a:p>
          <a:p>
            <a:pPr marL="171450" indent="-171450">
              <a:buFontTx/>
              <a:buChar char="-"/>
            </a:pPr>
            <a:endParaRPr lang="es-EC" sz="1200" baseline="0" dirty="0" smtClean="0"/>
          </a:p>
          <a:p>
            <a:pPr marL="171450" indent="-171450">
              <a:buFontTx/>
              <a:buChar char="-"/>
            </a:pPr>
            <a:r>
              <a:rPr lang="es-EC" sz="1200" baseline="0" dirty="0" smtClean="0"/>
              <a:t>Este mecanismo nos dará una primera lectura de como esta la empresa en la dirección y gestión de proyectos.</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13</a:t>
            </a:fld>
            <a:endParaRPr lang="es-EC"/>
          </a:p>
        </p:txBody>
      </p:sp>
    </p:spTree>
    <p:extLst>
      <p:ext uri="{BB962C8B-B14F-4D97-AF65-F5344CB8AC3E}">
        <p14:creationId xmlns:p14="http://schemas.microsoft.com/office/powerpoint/2010/main" val="209159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endParaRPr lang="es-EC" baseline="0" dirty="0" smtClean="0"/>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14</a:t>
            </a:fld>
            <a:endParaRPr lang="es-EC"/>
          </a:p>
        </p:txBody>
      </p:sp>
    </p:spTree>
    <p:extLst>
      <p:ext uri="{BB962C8B-B14F-4D97-AF65-F5344CB8AC3E}">
        <p14:creationId xmlns:p14="http://schemas.microsoft.com/office/powerpoint/2010/main" val="331428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dirty="0" smtClean="0"/>
              <a:t>La necesidades claves de la empresa son los puntos en los que se priorizan las acciones para que la PMO pueda aportar con soluciones</a:t>
            </a:r>
            <a:r>
              <a:rPr lang="es-EC" sz="1200" baseline="0" dirty="0" smtClean="0"/>
              <a:t> a fin de mejorar la gestión y dirección de proyectos, en el punto anterior de obtuvo una primera lectura pero es importante contrastar con la visión de la alta dirección y de sus requerimientos como directivos de la empresa, es decir validar, que lo obtenido en la evaluación al personal sea lo que realmente se necesita mejorar en la empresa.</a:t>
            </a:r>
          </a:p>
          <a:p>
            <a:pPr marL="171450" indent="-171450">
              <a:buFontTx/>
              <a:buChar char="-"/>
            </a:pPr>
            <a:endParaRPr lang="es-EC" sz="1200" baseline="0" dirty="0" smtClean="0"/>
          </a:p>
          <a:p>
            <a:pPr marL="171450" indent="-171450">
              <a:buFontTx/>
              <a:buChar char="-"/>
            </a:pPr>
            <a:r>
              <a:rPr lang="es-EC" sz="1200" dirty="0" smtClean="0"/>
              <a:t>Gonzales propone varias</a:t>
            </a:r>
            <a:r>
              <a:rPr lang="es-EC" sz="1200" baseline="0" dirty="0" smtClean="0"/>
              <a:t> preguntas divididas por área de conocimiento con respuestas afirmativas y negativas y se las contabilizo. </a:t>
            </a:r>
            <a:r>
              <a:rPr lang="es-EC" sz="1200" dirty="0" smtClean="0"/>
              <a:t>La</a:t>
            </a:r>
            <a:r>
              <a:rPr lang="es-EC" sz="1200" baseline="0" dirty="0" smtClean="0"/>
              <a:t> entrevista se la realizo al Patrocinador del proyecto por se la persona mas idónea y comprometida con el proyecto de implantación de PMO.</a:t>
            </a:r>
            <a:endParaRPr lang="es-EC" sz="1200" dirty="0" smtClean="0"/>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15</a:t>
            </a:fld>
            <a:endParaRPr lang="es-EC"/>
          </a:p>
        </p:txBody>
      </p:sp>
    </p:spTree>
    <p:extLst>
      <p:ext uri="{BB962C8B-B14F-4D97-AF65-F5344CB8AC3E}">
        <p14:creationId xmlns:p14="http://schemas.microsoft.com/office/powerpoint/2010/main" val="161801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baseline="0" dirty="0" smtClean="0"/>
              <a:t>El cuadro siguiente muestra los resultados obtenidos con la aplicación de las entrevistas, esta es la segunda lectura de la situación de gestión de proyectos en la empresa con el enfoque en la alta dirección.</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16</a:t>
            </a:fld>
            <a:endParaRPr lang="es-EC"/>
          </a:p>
        </p:txBody>
      </p:sp>
    </p:spTree>
    <p:extLst>
      <p:ext uri="{BB962C8B-B14F-4D97-AF65-F5344CB8AC3E}">
        <p14:creationId xmlns:p14="http://schemas.microsoft.com/office/powerpoint/2010/main" val="102364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17</a:t>
            </a:fld>
            <a:endParaRPr lang="es-EC"/>
          </a:p>
        </p:txBody>
      </p:sp>
    </p:spTree>
    <p:extLst>
      <p:ext uri="{BB962C8B-B14F-4D97-AF65-F5344CB8AC3E}">
        <p14:creationId xmlns:p14="http://schemas.microsoft.com/office/powerpoint/2010/main" val="118746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dirty="0" smtClean="0"/>
              <a:t>Lograr el apoyo por parte de la Alta Dirección de la empresa Easysoft contribuirá en gran medida a que el proyecto de implantación de la PMO pueda ser ejecutado.</a:t>
            </a:r>
          </a:p>
          <a:p>
            <a:pPr marL="171450" indent="-171450">
              <a:buFontTx/>
              <a:buChar char="-"/>
            </a:pPr>
            <a:endParaRPr lang="es-EC" sz="1200" dirty="0" smtClean="0"/>
          </a:p>
          <a:p>
            <a:pPr marL="171450" indent="-171450">
              <a:buFontTx/>
              <a:buChar char="-"/>
            </a:pPr>
            <a:r>
              <a:rPr lang="es-EC" sz="1200" dirty="0" smtClean="0"/>
              <a:t>El Patrocinador es un miembro de la Alta Dirección que realiza el rol de interesado en la implantación de la PMO.</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18</a:t>
            </a:fld>
            <a:endParaRPr lang="es-EC"/>
          </a:p>
        </p:txBody>
      </p:sp>
    </p:spTree>
    <p:extLst>
      <p:ext uri="{BB962C8B-B14F-4D97-AF65-F5344CB8AC3E}">
        <p14:creationId xmlns:p14="http://schemas.microsoft.com/office/powerpoint/2010/main" val="289553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dirty="0" smtClean="0"/>
              <a:t>El grafico muestra los resultados del</a:t>
            </a:r>
            <a:r>
              <a:rPr lang="es-EC" sz="1200" baseline="0" dirty="0" smtClean="0"/>
              <a:t> cuestionario de </a:t>
            </a:r>
            <a:r>
              <a:rPr lang="es-EC" sz="1200" baseline="0" dirty="0" err="1" smtClean="0"/>
              <a:t>Kerzner</a:t>
            </a:r>
            <a:r>
              <a:rPr lang="es-EC" sz="1200" baseline="0" dirty="0" smtClean="0"/>
              <a:t> realizado a los colaboradores </a:t>
            </a:r>
            <a:r>
              <a:rPr lang="es-EC" sz="1200" dirty="0" smtClean="0"/>
              <a:t>y las entrevistas realizadas al patrocinador.</a:t>
            </a:r>
          </a:p>
          <a:p>
            <a:pPr marL="171450" indent="-171450">
              <a:buFontTx/>
              <a:buChar char="-"/>
            </a:pPr>
            <a:endParaRPr lang="es-EC" sz="1200" dirty="0" smtClean="0"/>
          </a:p>
          <a:p>
            <a:pPr marL="171450" indent="-171450">
              <a:buFontTx/>
              <a:buChar char="-"/>
            </a:pPr>
            <a:r>
              <a:rPr lang="es-EC" sz="1200" dirty="0" smtClean="0"/>
              <a:t>La línea de tendencia en</a:t>
            </a:r>
            <a:r>
              <a:rPr lang="es-EC" sz="1200" baseline="0" dirty="0" smtClean="0"/>
              <a:t> los niveles mas bajos muestra las áreas en que la PMO debe enfocar sus acciones para mejorar los procesos.</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19</a:t>
            </a:fld>
            <a:endParaRPr lang="es-EC"/>
          </a:p>
        </p:txBody>
      </p:sp>
    </p:spTree>
    <p:extLst>
      <p:ext uri="{BB962C8B-B14F-4D97-AF65-F5344CB8AC3E}">
        <p14:creationId xmlns:p14="http://schemas.microsoft.com/office/powerpoint/2010/main" val="23551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a:t>
            </a:fld>
            <a:endParaRPr lang="es-EC"/>
          </a:p>
        </p:txBody>
      </p:sp>
    </p:spTree>
    <p:extLst>
      <p:ext uri="{BB962C8B-B14F-4D97-AF65-F5344CB8AC3E}">
        <p14:creationId xmlns:p14="http://schemas.microsoft.com/office/powerpoint/2010/main" val="27629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r>
              <a:rPr lang="es-EC" baseline="0" dirty="0" smtClean="0"/>
              <a:t>Una vez definido que el proyecto es viable en la fase de pre factibilidad se realizo un estudio detallado de lo que será la PMO dentro de la empresa para esto se siguieron varias actividades a fin de evaluar la situación de gestión de proyectos en la empresa Easysoft, esto dará una lectura exacta de como se encuentra la gestión y en que puntos la PMO aportara con soluciones a la problemática detectada.  </a:t>
            </a:r>
          </a:p>
          <a:p>
            <a:pPr marL="171450" indent="-171450">
              <a:buFontTx/>
              <a:buChar char="-"/>
            </a:pPr>
            <a:endParaRPr lang="es-EC" baseline="0" dirty="0" smtClean="0"/>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20</a:t>
            </a:fld>
            <a:endParaRPr lang="es-EC"/>
          </a:p>
        </p:txBody>
      </p:sp>
    </p:spTree>
    <p:extLst>
      <p:ext uri="{BB962C8B-B14F-4D97-AF65-F5344CB8AC3E}">
        <p14:creationId xmlns:p14="http://schemas.microsoft.com/office/powerpoint/2010/main" val="3481102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21</a:t>
            </a:fld>
            <a:endParaRPr lang="es-EC"/>
          </a:p>
        </p:txBody>
      </p:sp>
    </p:spTree>
    <p:extLst>
      <p:ext uri="{BB962C8B-B14F-4D97-AF65-F5344CB8AC3E}">
        <p14:creationId xmlns:p14="http://schemas.microsoft.com/office/powerpoint/2010/main" val="418484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22</a:t>
            </a:fld>
            <a:endParaRPr lang="es-EC"/>
          </a:p>
        </p:txBody>
      </p:sp>
    </p:spTree>
    <p:extLst>
      <p:ext uri="{BB962C8B-B14F-4D97-AF65-F5344CB8AC3E}">
        <p14:creationId xmlns:p14="http://schemas.microsoft.com/office/powerpoint/2010/main" val="341662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23</a:t>
            </a:fld>
            <a:endParaRPr lang="es-EC"/>
          </a:p>
        </p:txBody>
      </p:sp>
    </p:spTree>
    <p:extLst>
      <p:ext uri="{BB962C8B-B14F-4D97-AF65-F5344CB8AC3E}">
        <p14:creationId xmlns:p14="http://schemas.microsoft.com/office/powerpoint/2010/main" val="410014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24</a:t>
            </a:fld>
            <a:endParaRPr lang="es-EC"/>
          </a:p>
        </p:txBody>
      </p:sp>
    </p:spTree>
    <p:extLst>
      <p:ext uri="{BB962C8B-B14F-4D97-AF65-F5344CB8AC3E}">
        <p14:creationId xmlns:p14="http://schemas.microsoft.com/office/powerpoint/2010/main" val="401103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endParaRPr lang="es-EC" baseline="0" dirty="0" smtClean="0"/>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25</a:t>
            </a:fld>
            <a:endParaRPr lang="es-EC"/>
          </a:p>
        </p:txBody>
      </p:sp>
    </p:spTree>
    <p:extLst>
      <p:ext uri="{BB962C8B-B14F-4D97-AF65-F5344CB8AC3E}">
        <p14:creationId xmlns:p14="http://schemas.microsoft.com/office/powerpoint/2010/main" val="44233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26</a:t>
            </a:fld>
            <a:endParaRPr lang="es-EC"/>
          </a:p>
        </p:txBody>
      </p:sp>
    </p:spTree>
    <p:extLst>
      <p:ext uri="{BB962C8B-B14F-4D97-AF65-F5344CB8AC3E}">
        <p14:creationId xmlns:p14="http://schemas.microsoft.com/office/powerpoint/2010/main" val="337715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Lenin</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27</a:t>
            </a:fld>
            <a:endParaRPr lang="es-EC"/>
          </a:p>
        </p:txBody>
      </p:sp>
    </p:spTree>
    <p:extLst>
      <p:ext uri="{BB962C8B-B14F-4D97-AF65-F5344CB8AC3E}">
        <p14:creationId xmlns:p14="http://schemas.microsoft.com/office/powerpoint/2010/main" val="4155278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s-EC" sz="1200" dirty="0" smtClean="0"/>
              <a:t>Alex</a:t>
            </a:r>
          </a:p>
          <a:p>
            <a:pPr marL="171450" indent="-171450">
              <a:buFontTx/>
              <a:buChar char="-"/>
            </a:pP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28</a:t>
            </a:fld>
            <a:endParaRPr lang="es-EC"/>
          </a:p>
        </p:txBody>
      </p:sp>
    </p:spTree>
    <p:extLst>
      <p:ext uri="{BB962C8B-B14F-4D97-AF65-F5344CB8AC3E}">
        <p14:creationId xmlns:p14="http://schemas.microsoft.com/office/powerpoint/2010/main" val="87696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29</a:t>
            </a:fld>
            <a:endParaRPr lang="es-EC"/>
          </a:p>
        </p:txBody>
      </p:sp>
    </p:spTree>
    <p:extLst>
      <p:ext uri="{BB962C8B-B14F-4D97-AF65-F5344CB8AC3E}">
        <p14:creationId xmlns:p14="http://schemas.microsoft.com/office/powerpoint/2010/main" val="234422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a:t>
            </a:fld>
            <a:endParaRPr lang="es-EC"/>
          </a:p>
        </p:txBody>
      </p:sp>
    </p:spTree>
    <p:extLst>
      <p:ext uri="{BB962C8B-B14F-4D97-AF65-F5344CB8AC3E}">
        <p14:creationId xmlns:p14="http://schemas.microsoft.com/office/powerpoint/2010/main" val="37825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30</a:t>
            </a:fld>
            <a:endParaRPr lang="es-EC"/>
          </a:p>
        </p:txBody>
      </p:sp>
    </p:spTree>
    <p:extLst>
      <p:ext uri="{BB962C8B-B14F-4D97-AF65-F5344CB8AC3E}">
        <p14:creationId xmlns:p14="http://schemas.microsoft.com/office/powerpoint/2010/main" val="2408107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31</a:t>
            </a:fld>
            <a:endParaRPr lang="es-EC"/>
          </a:p>
        </p:txBody>
      </p:sp>
    </p:spTree>
    <p:extLst>
      <p:ext uri="{BB962C8B-B14F-4D97-AF65-F5344CB8AC3E}">
        <p14:creationId xmlns:p14="http://schemas.microsoft.com/office/powerpoint/2010/main" val="2299697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32</a:t>
            </a:fld>
            <a:endParaRPr lang="es-EC"/>
          </a:p>
        </p:txBody>
      </p:sp>
    </p:spTree>
    <p:extLst>
      <p:ext uri="{BB962C8B-B14F-4D97-AF65-F5344CB8AC3E}">
        <p14:creationId xmlns:p14="http://schemas.microsoft.com/office/powerpoint/2010/main" val="2459493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33</a:t>
            </a:fld>
            <a:endParaRPr lang="es-EC"/>
          </a:p>
        </p:txBody>
      </p:sp>
    </p:spTree>
    <p:extLst>
      <p:ext uri="{BB962C8B-B14F-4D97-AF65-F5344CB8AC3E}">
        <p14:creationId xmlns:p14="http://schemas.microsoft.com/office/powerpoint/2010/main" val="4073265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34</a:t>
            </a:fld>
            <a:endParaRPr lang="es-EC"/>
          </a:p>
        </p:txBody>
      </p:sp>
    </p:spTree>
    <p:extLst>
      <p:ext uri="{BB962C8B-B14F-4D97-AF65-F5344CB8AC3E}">
        <p14:creationId xmlns:p14="http://schemas.microsoft.com/office/powerpoint/2010/main" val="9663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35</a:t>
            </a:fld>
            <a:endParaRPr lang="es-EC"/>
          </a:p>
        </p:txBody>
      </p:sp>
    </p:spTree>
    <p:extLst>
      <p:ext uri="{BB962C8B-B14F-4D97-AF65-F5344CB8AC3E}">
        <p14:creationId xmlns:p14="http://schemas.microsoft.com/office/powerpoint/2010/main" val="2268380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Lenin</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36</a:t>
            </a:fld>
            <a:endParaRPr lang="es-EC"/>
          </a:p>
        </p:txBody>
      </p:sp>
    </p:spTree>
    <p:extLst>
      <p:ext uri="{BB962C8B-B14F-4D97-AF65-F5344CB8AC3E}">
        <p14:creationId xmlns:p14="http://schemas.microsoft.com/office/powerpoint/2010/main" val="4285981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Lenin</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37</a:t>
            </a:fld>
            <a:endParaRPr lang="es-EC"/>
          </a:p>
        </p:txBody>
      </p:sp>
    </p:spTree>
    <p:extLst>
      <p:ext uri="{BB962C8B-B14F-4D97-AF65-F5344CB8AC3E}">
        <p14:creationId xmlns:p14="http://schemas.microsoft.com/office/powerpoint/2010/main" val="3229620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Lenin</a:t>
            </a:r>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38</a:t>
            </a:fld>
            <a:endParaRPr lang="es-EC"/>
          </a:p>
        </p:txBody>
      </p:sp>
    </p:spTree>
    <p:extLst>
      <p:ext uri="{BB962C8B-B14F-4D97-AF65-F5344CB8AC3E}">
        <p14:creationId xmlns:p14="http://schemas.microsoft.com/office/powerpoint/2010/main" val="178987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Lenin</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39</a:t>
            </a:fld>
            <a:endParaRPr lang="es-EC"/>
          </a:p>
        </p:txBody>
      </p:sp>
    </p:spTree>
    <p:extLst>
      <p:ext uri="{BB962C8B-B14F-4D97-AF65-F5344CB8AC3E}">
        <p14:creationId xmlns:p14="http://schemas.microsoft.com/office/powerpoint/2010/main" val="315673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a:t>
            </a:fld>
            <a:endParaRPr lang="es-EC"/>
          </a:p>
        </p:txBody>
      </p:sp>
    </p:spTree>
    <p:extLst>
      <p:ext uri="{BB962C8B-B14F-4D97-AF65-F5344CB8AC3E}">
        <p14:creationId xmlns:p14="http://schemas.microsoft.com/office/powerpoint/2010/main" val="234496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40</a:t>
            </a:fld>
            <a:endParaRPr lang="es-EC"/>
          </a:p>
        </p:txBody>
      </p:sp>
    </p:spTree>
    <p:extLst>
      <p:ext uri="{BB962C8B-B14F-4D97-AF65-F5344CB8AC3E}">
        <p14:creationId xmlns:p14="http://schemas.microsoft.com/office/powerpoint/2010/main" val="3387082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42</a:t>
            </a:fld>
            <a:endParaRPr lang="es-EC"/>
          </a:p>
        </p:txBody>
      </p:sp>
    </p:spTree>
    <p:extLst>
      <p:ext uri="{BB962C8B-B14F-4D97-AF65-F5344CB8AC3E}">
        <p14:creationId xmlns:p14="http://schemas.microsoft.com/office/powerpoint/2010/main" val="1173530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43</a:t>
            </a:fld>
            <a:endParaRPr lang="es-EC"/>
          </a:p>
        </p:txBody>
      </p:sp>
    </p:spTree>
    <p:extLst>
      <p:ext uri="{BB962C8B-B14F-4D97-AF65-F5344CB8AC3E}">
        <p14:creationId xmlns:p14="http://schemas.microsoft.com/office/powerpoint/2010/main" val="143479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5</a:t>
            </a:fld>
            <a:endParaRPr lang="es-EC"/>
          </a:p>
        </p:txBody>
      </p:sp>
    </p:spTree>
    <p:extLst>
      <p:ext uri="{BB962C8B-B14F-4D97-AF65-F5344CB8AC3E}">
        <p14:creationId xmlns:p14="http://schemas.microsoft.com/office/powerpoint/2010/main" val="312351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6</a:t>
            </a:fld>
            <a:endParaRPr lang="es-EC"/>
          </a:p>
        </p:txBody>
      </p:sp>
    </p:spTree>
    <p:extLst>
      <p:ext uri="{BB962C8B-B14F-4D97-AF65-F5344CB8AC3E}">
        <p14:creationId xmlns:p14="http://schemas.microsoft.com/office/powerpoint/2010/main" val="273620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7</a:t>
            </a:fld>
            <a:endParaRPr lang="es-EC"/>
          </a:p>
        </p:txBody>
      </p:sp>
    </p:spTree>
    <p:extLst>
      <p:ext uri="{BB962C8B-B14F-4D97-AF65-F5344CB8AC3E}">
        <p14:creationId xmlns:p14="http://schemas.microsoft.com/office/powerpoint/2010/main" val="1300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r>
              <a:rPr lang="es-EC" dirty="0" smtClean="0"/>
              <a:t>En</a:t>
            </a:r>
            <a:r>
              <a:rPr lang="es-EC" baseline="0" dirty="0" smtClean="0"/>
              <a:t> el estudio de pre factibilidad se desarrollaron varias actividades, fue un estudio inicial que como entregable se obtiene la viabilidad del proyecto para seguir con un estudio mas detallado. Este estudio fue el antecedente de la fase 2.</a:t>
            </a:r>
          </a:p>
          <a:p>
            <a:pPr marL="171450" indent="-171450">
              <a:buFontTx/>
              <a:buChar char="-"/>
            </a:pPr>
            <a:endParaRPr lang="es-EC" baseline="0" dirty="0" smtClean="0"/>
          </a:p>
          <a:p>
            <a:pPr marL="171450" indent="-171450">
              <a:buFontTx/>
              <a:buChar char="-"/>
            </a:pPr>
            <a:r>
              <a:rPr lang="es-EC" b="1" baseline="0" dirty="0" smtClean="0"/>
              <a:t>Obtener el patrocinador</a:t>
            </a:r>
            <a:r>
              <a:rPr lang="es-EC" baseline="0" dirty="0" smtClean="0"/>
              <a:t>. En esta actividad se obtuvo la persona que será el nexo entre la alta dirección y los responsables del estudio de PMO, es una persona con poder de decisión y que sea respetada dentro de la institución.</a:t>
            </a:r>
          </a:p>
          <a:p>
            <a:pPr marL="171450" indent="-171450">
              <a:buFontTx/>
              <a:buChar char="-"/>
            </a:pPr>
            <a:endParaRPr lang="es-EC" b="1" baseline="0" dirty="0" smtClean="0"/>
          </a:p>
          <a:p>
            <a:pPr marL="171450" indent="-171450">
              <a:buFontTx/>
              <a:buChar char="-"/>
            </a:pPr>
            <a:r>
              <a:rPr lang="es-EC" b="1" baseline="0" dirty="0" smtClean="0"/>
              <a:t>Definir el propósito del proyecto</a:t>
            </a:r>
            <a:r>
              <a:rPr lang="es-EC" baseline="0" dirty="0" smtClean="0"/>
              <a:t>. </a:t>
            </a:r>
            <a:r>
              <a:rPr lang="es-ES" sz="1200" kern="1200" dirty="0" smtClean="0">
                <a:solidFill>
                  <a:schemeClr val="tx1"/>
                </a:solidFill>
                <a:effectLst/>
                <a:latin typeface="+mn-lt"/>
                <a:ea typeface="+mn-ea"/>
                <a:cs typeface="+mn-cs"/>
              </a:rPr>
              <a:t>se define qué es lo que se busca en la empresa con la implantación de la PMO. </a:t>
            </a:r>
            <a:r>
              <a:rPr lang="es-EC" sz="1200" kern="1200" dirty="0" smtClean="0">
                <a:solidFill>
                  <a:schemeClr val="tx1"/>
                </a:solidFill>
                <a:effectLst/>
                <a:latin typeface="+mn-lt"/>
                <a:ea typeface="+mn-ea"/>
                <a:cs typeface="+mn-cs"/>
              </a:rPr>
              <a:t>La PMO será una parte fundamental de la organización, allí se plantea, ejecuta, controla y concluye cada proyecto emprendido.</a:t>
            </a:r>
          </a:p>
          <a:p>
            <a:pPr marL="171450" indent="-171450">
              <a:buFontTx/>
              <a:buChar char="-"/>
            </a:pPr>
            <a:endParaRPr lang="es-EC" sz="1200" b="1" kern="1200" dirty="0" smtClean="0">
              <a:solidFill>
                <a:schemeClr val="tx1"/>
              </a:solidFill>
              <a:effectLst/>
              <a:latin typeface="+mn-lt"/>
              <a:ea typeface="+mn-ea"/>
              <a:cs typeface="+mn-cs"/>
            </a:endParaRPr>
          </a:p>
          <a:p>
            <a:pPr marL="171450" indent="-171450">
              <a:buFontTx/>
              <a:buChar char="-"/>
            </a:pPr>
            <a:r>
              <a:rPr lang="es-EC" sz="1200" b="1" kern="1200" dirty="0" smtClean="0">
                <a:solidFill>
                  <a:schemeClr val="tx1"/>
                </a:solidFill>
                <a:effectLst/>
                <a:latin typeface="+mn-lt"/>
                <a:ea typeface="+mn-ea"/>
                <a:cs typeface="+mn-cs"/>
              </a:rPr>
              <a:t>Borrador</a:t>
            </a:r>
            <a:r>
              <a:rPr lang="es-EC" sz="1200" b="1" kern="1200" baseline="0" dirty="0" smtClean="0">
                <a:solidFill>
                  <a:schemeClr val="tx1"/>
                </a:solidFill>
                <a:effectLst/>
                <a:latin typeface="+mn-lt"/>
                <a:ea typeface="+mn-ea"/>
                <a:cs typeface="+mn-cs"/>
              </a:rPr>
              <a:t> de la propuesta</a:t>
            </a:r>
            <a:r>
              <a:rPr lang="es-EC" sz="1200" kern="1200" baseline="0" dirty="0" smtClean="0">
                <a:solidFill>
                  <a:schemeClr val="tx1"/>
                </a:solidFill>
                <a:effectLst/>
                <a:latin typeface="+mn-lt"/>
                <a:ea typeface="+mn-ea"/>
                <a:cs typeface="+mn-cs"/>
              </a:rPr>
              <a:t>. Este documento </a:t>
            </a:r>
            <a:r>
              <a:rPr lang="es-ES" sz="1200" kern="1200" dirty="0" smtClean="0">
                <a:solidFill>
                  <a:schemeClr val="tx1"/>
                </a:solidFill>
                <a:effectLst/>
                <a:latin typeface="+mn-lt"/>
                <a:ea typeface="+mn-ea"/>
                <a:cs typeface="+mn-cs"/>
              </a:rPr>
              <a:t>contiene un resumen ejecutivo, la descripción de la PMO y la planificación del proyecto de implantación</a:t>
            </a:r>
          </a:p>
          <a:p>
            <a:pPr marL="171450" indent="-171450">
              <a:buFontTx/>
              <a:buChar char="-"/>
            </a:pPr>
            <a:endParaRPr lang="es-ES" sz="1200" b="1" kern="1200" dirty="0" smtClean="0">
              <a:solidFill>
                <a:schemeClr val="tx1"/>
              </a:solidFill>
              <a:effectLst/>
              <a:latin typeface="+mn-lt"/>
              <a:ea typeface="+mn-ea"/>
              <a:cs typeface="+mn-cs"/>
            </a:endParaRPr>
          </a:p>
          <a:p>
            <a:pPr marL="171450" indent="-171450">
              <a:buFontTx/>
              <a:buChar char="-"/>
            </a:pPr>
            <a:r>
              <a:rPr lang="es-ES" sz="1200" b="1" kern="1200" dirty="0" smtClean="0">
                <a:solidFill>
                  <a:schemeClr val="tx1"/>
                </a:solidFill>
                <a:effectLst/>
                <a:latin typeface="+mn-lt"/>
                <a:ea typeface="+mn-ea"/>
                <a:cs typeface="+mn-cs"/>
              </a:rPr>
              <a:t>Presentación</a:t>
            </a:r>
            <a:r>
              <a:rPr lang="es-ES" sz="1200" b="1" kern="1200" baseline="0" dirty="0" smtClean="0">
                <a:solidFill>
                  <a:schemeClr val="tx1"/>
                </a:solidFill>
                <a:effectLst/>
                <a:latin typeface="+mn-lt"/>
                <a:ea typeface="+mn-ea"/>
                <a:cs typeface="+mn-cs"/>
              </a:rPr>
              <a:t> y obtención de aprobación por la alta dirección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planificó la presentación de la propuesta al Presidente Ejecutivo por ser esta instancia quien aprueba los diferentes proyectos a realizarse dentro de la empresa</a:t>
            </a:r>
            <a:r>
              <a:rPr lang="es-ES" sz="1200" kern="1200" baseline="0" dirty="0" smtClean="0">
                <a:solidFill>
                  <a:schemeClr val="tx1"/>
                </a:solidFill>
                <a:effectLst/>
                <a:latin typeface="+mn-lt"/>
                <a:ea typeface="+mn-ea"/>
                <a:cs typeface="+mn-cs"/>
              </a:rPr>
              <a:t> </a:t>
            </a:r>
          </a:p>
          <a:p>
            <a:pPr marL="171450" indent="-171450">
              <a:buFontTx/>
              <a:buChar char="-"/>
            </a:pPr>
            <a:endParaRPr lang="es-ES" sz="1200" b="1" kern="1200" baseline="0" dirty="0" smtClean="0">
              <a:solidFill>
                <a:schemeClr val="tx1"/>
              </a:solidFill>
              <a:effectLst/>
              <a:latin typeface="+mn-lt"/>
              <a:ea typeface="+mn-ea"/>
              <a:cs typeface="+mn-cs"/>
            </a:endParaRPr>
          </a:p>
          <a:p>
            <a:pPr marL="171450" indent="-171450">
              <a:buFontTx/>
              <a:buChar char="-"/>
            </a:pPr>
            <a:r>
              <a:rPr lang="es-ES" sz="1200" b="1" kern="1200" baseline="0" dirty="0" smtClean="0">
                <a:solidFill>
                  <a:schemeClr val="tx1"/>
                </a:solidFill>
                <a:effectLst/>
                <a:latin typeface="+mn-lt"/>
                <a:ea typeface="+mn-ea"/>
                <a:cs typeface="+mn-cs"/>
              </a:rPr>
              <a:t>Presentación y obtención aprobación a todos los niveles</a:t>
            </a:r>
            <a:r>
              <a:rPr lang="es-ES"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importante que todo el personal de la empresa conozca que la propuesta de proyecto fue presentada a y se cuenta con el compromiso de la Alta Dirección para el proyecto de PMO.</a:t>
            </a:r>
            <a:r>
              <a:rPr lang="es-ES" sz="1200" kern="1200" baseline="0" dirty="0" smtClean="0">
                <a:solidFill>
                  <a:schemeClr val="tx1"/>
                </a:solidFill>
                <a:effectLst/>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8</a:t>
            </a:fld>
            <a:endParaRPr lang="es-EC"/>
          </a:p>
        </p:txBody>
      </p:sp>
    </p:spTree>
    <p:extLst>
      <p:ext uri="{BB962C8B-B14F-4D97-AF65-F5344CB8AC3E}">
        <p14:creationId xmlns:p14="http://schemas.microsoft.com/office/powerpoint/2010/main" val="140177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r>
              <a:rPr lang="es-EC" dirty="0" smtClean="0"/>
              <a:t>En</a:t>
            </a:r>
            <a:r>
              <a:rPr lang="es-EC" baseline="0" dirty="0" smtClean="0"/>
              <a:t> el estudio de pre factibilidad se desarrollaron varias actividades, fue un estudio inicial que como entregable se obtiene la viabilidad del proyecto para seguir con un estudio mas detallado. Este estudio fue el antecedente de la fase 2.</a:t>
            </a:r>
          </a:p>
          <a:p>
            <a:pPr marL="171450" indent="-171450">
              <a:buFontTx/>
              <a:buChar char="-"/>
            </a:pPr>
            <a:endParaRPr lang="es-EC" baseline="0" dirty="0" smtClean="0"/>
          </a:p>
          <a:p>
            <a:pPr marL="171450" indent="-171450">
              <a:buFontTx/>
              <a:buChar char="-"/>
            </a:pPr>
            <a:r>
              <a:rPr lang="es-EC" b="1" baseline="0" dirty="0" smtClean="0"/>
              <a:t>Obtener el patrocinador</a:t>
            </a:r>
            <a:r>
              <a:rPr lang="es-EC" baseline="0" dirty="0" smtClean="0"/>
              <a:t>. En esta actividad se obtuvo la persona que será el nexo entre la alta dirección y los responsables del estudio de PMO, es una persona con poder de decisión y que sea respetada dentro de la institución.</a:t>
            </a:r>
          </a:p>
          <a:p>
            <a:pPr marL="171450" indent="-171450">
              <a:buFontTx/>
              <a:buChar char="-"/>
            </a:pPr>
            <a:endParaRPr lang="es-EC" b="1" baseline="0" dirty="0" smtClean="0"/>
          </a:p>
          <a:p>
            <a:pPr marL="171450" indent="-171450">
              <a:buFontTx/>
              <a:buChar char="-"/>
            </a:pPr>
            <a:r>
              <a:rPr lang="es-EC" b="1" baseline="0" dirty="0" smtClean="0"/>
              <a:t>Definir el propósito del proyecto</a:t>
            </a:r>
            <a:r>
              <a:rPr lang="es-EC" baseline="0" dirty="0" smtClean="0"/>
              <a:t>. </a:t>
            </a:r>
            <a:r>
              <a:rPr lang="es-ES" sz="1200" kern="1200" dirty="0" smtClean="0">
                <a:solidFill>
                  <a:schemeClr val="tx1"/>
                </a:solidFill>
                <a:effectLst/>
                <a:latin typeface="+mn-lt"/>
                <a:ea typeface="+mn-ea"/>
                <a:cs typeface="+mn-cs"/>
              </a:rPr>
              <a:t>se define qué es lo que se busca en la empresa con la implantación de la PMO. </a:t>
            </a:r>
            <a:r>
              <a:rPr lang="es-EC" sz="1200" kern="1200" dirty="0" smtClean="0">
                <a:solidFill>
                  <a:schemeClr val="tx1"/>
                </a:solidFill>
                <a:effectLst/>
                <a:latin typeface="+mn-lt"/>
                <a:ea typeface="+mn-ea"/>
                <a:cs typeface="+mn-cs"/>
              </a:rPr>
              <a:t>La PMO será una parte fundamental de la organización, allí se plantea, ejecuta, controla y concluye cada proyecto emprendido.</a:t>
            </a:r>
          </a:p>
          <a:p>
            <a:pPr marL="171450" indent="-171450">
              <a:buFontTx/>
              <a:buChar char="-"/>
            </a:pPr>
            <a:endParaRPr lang="es-EC" sz="1200" b="1" kern="1200" dirty="0" smtClean="0">
              <a:solidFill>
                <a:schemeClr val="tx1"/>
              </a:solidFill>
              <a:effectLst/>
              <a:latin typeface="+mn-lt"/>
              <a:ea typeface="+mn-ea"/>
              <a:cs typeface="+mn-cs"/>
            </a:endParaRPr>
          </a:p>
          <a:p>
            <a:pPr marL="171450" indent="-171450">
              <a:buFontTx/>
              <a:buChar char="-"/>
            </a:pPr>
            <a:r>
              <a:rPr lang="es-EC" sz="1200" b="1" kern="1200" dirty="0" smtClean="0">
                <a:solidFill>
                  <a:schemeClr val="tx1"/>
                </a:solidFill>
                <a:effectLst/>
                <a:latin typeface="+mn-lt"/>
                <a:ea typeface="+mn-ea"/>
                <a:cs typeface="+mn-cs"/>
              </a:rPr>
              <a:t>Borrador</a:t>
            </a:r>
            <a:r>
              <a:rPr lang="es-EC" sz="1200" b="1" kern="1200" baseline="0" dirty="0" smtClean="0">
                <a:solidFill>
                  <a:schemeClr val="tx1"/>
                </a:solidFill>
                <a:effectLst/>
                <a:latin typeface="+mn-lt"/>
                <a:ea typeface="+mn-ea"/>
                <a:cs typeface="+mn-cs"/>
              </a:rPr>
              <a:t> de la propuesta</a:t>
            </a:r>
            <a:r>
              <a:rPr lang="es-EC" sz="1200" kern="1200" baseline="0" dirty="0" smtClean="0">
                <a:solidFill>
                  <a:schemeClr val="tx1"/>
                </a:solidFill>
                <a:effectLst/>
                <a:latin typeface="+mn-lt"/>
                <a:ea typeface="+mn-ea"/>
                <a:cs typeface="+mn-cs"/>
              </a:rPr>
              <a:t>. Este documento </a:t>
            </a:r>
            <a:r>
              <a:rPr lang="es-ES" sz="1200" kern="1200" dirty="0" smtClean="0">
                <a:solidFill>
                  <a:schemeClr val="tx1"/>
                </a:solidFill>
                <a:effectLst/>
                <a:latin typeface="+mn-lt"/>
                <a:ea typeface="+mn-ea"/>
                <a:cs typeface="+mn-cs"/>
              </a:rPr>
              <a:t>contiene un resumen ejecutivo, la descripción de la PMO y la planificación del proyecto de implantación</a:t>
            </a:r>
          </a:p>
          <a:p>
            <a:pPr marL="171450" indent="-171450">
              <a:buFontTx/>
              <a:buChar char="-"/>
            </a:pPr>
            <a:endParaRPr lang="es-ES" sz="1200" b="1" kern="1200" dirty="0" smtClean="0">
              <a:solidFill>
                <a:schemeClr val="tx1"/>
              </a:solidFill>
              <a:effectLst/>
              <a:latin typeface="+mn-lt"/>
              <a:ea typeface="+mn-ea"/>
              <a:cs typeface="+mn-cs"/>
            </a:endParaRPr>
          </a:p>
          <a:p>
            <a:pPr marL="171450" indent="-171450">
              <a:buFontTx/>
              <a:buChar char="-"/>
            </a:pPr>
            <a:r>
              <a:rPr lang="es-ES" sz="1200" b="1" kern="1200" dirty="0" smtClean="0">
                <a:solidFill>
                  <a:schemeClr val="tx1"/>
                </a:solidFill>
                <a:effectLst/>
                <a:latin typeface="+mn-lt"/>
                <a:ea typeface="+mn-ea"/>
                <a:cs typeface="+mn-cs"/>
              </a:rPr>
              <a:t>Presentación</a:t>
            </a:r>
            <a:r>
              <a:rPr lang="es-ES" sz="1200" b="1" kern="1200" baseline="0" dirty="0" smtClean="0">
                <a:solidFill>
                  <a:schemeClr val="tx1"/>
                </a:solidFill>
                <a:effectLst/>
                <a:latin typeface="+mn-lt"/>
                <a:ea typeface="+mn-ea"/>
                <a:cs typeface="+mn-cs"/>
              </a:rPr>
              <a:t> y obtención de aprobación por la alta dirección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planificó la presentación de la propuesta al Presidente Ejecutivo por ser esta instancia quien aprueba los diferentes proyectos a realizarse dentro de la empresa</a:t>
            </a:r>
            <a:r>
              <a:rPr lang="es-ES" sz="1200" kern="1200" baseline="0" dirty="0" smtClean="0">
                <a:solidFill>
                  <a:schemeClr val="tx1"/>
                </a:solidFill>
                <a:effectLst/>
                <a:latin typeface="+mn-lt"/>
                <a:ea typeface="+mn-ea"/>
                <a:cs typeface="+mn-cs"/>
              </a:rPr>
              <a:t> </a:t>
            </a:r>
          </a:p>
          <a:p>
            <a:pPr marL="171450" indent="-171450">
              <a:buFontTx/>
              <a:buChar char="-"/>
            </a:pPr>
            <a:endParaRPr lang="es-ES" sz="1200" b="1" kern="1200" baseline="0" dirty="0" smtClean="0">
              <a:solidFill>
                <a:schemeClr val="tx1"/>
              </a:solidFill>
              <a:effectLst/>
              <a:latin typeface="+mn-lt"/>
              <a:ea typeface="+mn-ea"/>
              <a:cs typeface="+mn-cs"/>
            </a:endParaRPr>
          </a:p>
          <a:p>
            <a:pPr marL="171450" indent="-171450">
              <a:buFontTx/>
              <a:buChar char="-"/>
            </a:pPr>
            <a:r>
              <a:rPr lang="es-ES" sz="1200" b="1" kern="1200" baseline="0" dirty="0" smtClean="0">
                <a:solidFill>
                  <a:schemeClr val="tx1"/>
                </a:solidFill>
                <a:effectLst/>
                <a:latin typeface="+mn-lt"/>
                <a:ea typeface="+mn-ea"/>
                <a:cs typeface="+mn-cs"/>
              </a:rPr>
              <a:t>Presentación y obtención aprobación a todos los niveles</a:t>
            </a:r>
            <a:r>
              <a:rPr lang="es-ES"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importante que todo el personal de la empresa conozca que la propuesta de proyecto fue presentada a y se cuenta con el compromiso de la Alta Dirección para el proyecto de PMO.</a:t>
            </a:r>
            <a:r>
              <a:rPr lang="es-ES" sz="1200" kern="1200" baseline="0" dirty="0" smtClean="0">
                <a:solidFill>
                  <a:schemeClr val="tx1"/>
                </a:solidFill>
                <a:effectLst/>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9</a:t>
            </a:fld>
            <a:endParaRPr lang="es-EC"/>
          </a:p>
        </p:txBody>
      </p:sp>
    </p:spTree>
    <p:extLst>
      <p:ext uri="{BB962C8B-B14F-4D97-AF65-F5344CB8AC3E}">
        <p14:creationId xmlns:p14="http://schemas.microsoft.com/office/powerpoint/2010/main" val="1369292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76213" y="4149725"/>
            <a:ext cx="8856662" cy="836613"/>
          </a:xfrm>
        </p:spPr>
        <p:txBody>
          <a:bodyPr/>
          <a:lstStyle>
            <a:lvl1pPr>
              <a:defRPr sz="3800"/>
            </a:lvl1pPr>
          </a:lstStyle>
          <a:p>
            <a:pPr lvl="0"/>
            <a:r>
              <a:rPr lang="es-ES" noProof="0" smtClean="0"/>
              <a:t>Haga clic para modificar el estilo de título del patrón</a:t>
            </a:r>
          </a:p>
        </p:txBody>
      </p:sp>
      <p:sp>
        <p:nvSpPr>
          <p:cNvPr id="289834" name="Rectangle 42"/>
          <p:cNvSpPr>
            <a:spLocks noGrp="1" noChangeArrowheads="1"/>
          </p:cNvSpPr>
          <p:nvPr>
            <p:ph type="subTitle" idx="1"/>
          </p:nvPr>
        </p:nvSpPr>
        <p:spPr>
          <a:xfrm>
            <a:off x="179388" y="5132388"/>
            <a:ext cx="8836025" cy="649287"/>
          </a:xfrm>
        </p:spPr>
        <p:txBody>
          <a:bodyPr/>
          <a:lstStyle>
            <a:lvl1pPr marL="0" indent="0">
              <a:buFont typeface="Wingdings" pitchFamily="2" charset="2"/>
              <a:buNone/>
              <a:defRPr>
                <a:solidFill>
                  <a:schemeClr val="tx2"/>
                </a:solidFill>
              </a:defRPr>
            </a:lvl1pPr>
          </a:lstStyle>
          <a:p>
            <a:pPr lvl="0"/>
            <a:r>
              <a:rPr lang="es-ES" noProof="0" smtClean="0"/>
              <a:t>Haga clic para modificar el estilo de subtítulo del patrón</a:t>
            </a:r>
          </a:p>
        </p:txBody>
      </p:sp>
      <p:sp>
        <p:nvSpPr>
          <p:cNvPr id="289845" name="Rectangle 53"/>
          <p:cNvSpPr>
            <a:spLocks noGrp="1" noChangeArrowheads="1"/>
          </p:cNvSpPr>
          <p:nvPr>
            <p:ph type="dt" sz="quarter" idx="2"/>
          </p:nvPr>
        </p:nvSpPr>
        <p:spPr/>
        <p:txBody>
          <a:bodyPr/>
          <a:lstStyle>
            <a:lvl1pPr>
              <a:defRPr/>
            </a:lvl1pPr>
          </a:lstStyle>
          <a:p>
            <a:fld id="{93252F6A-F65D-4BBE-A66E-0352F71F0C12}" type="datetimeFigureOut">
              <a:rPr lang="es-EC" smtClean="0"/>
              <a:t>30/09/2014</a:t>
            </a:fld>
            <a:endParaRPr lang="es-EC"/>
          </a:p>
        </p:txBody>
      </p:sp>
      <p:sp>
        <p:nvSpPr>
          <p:cNvPr id="289846" name="Rectangle 54"/>
          <p:cNvSpPr>
            <a:spLocks noGrp="1" noChangeArrowheads="1"/>
          </p:cNvSpPr>
          <p:nvPr>
            <p:ph type="ftr" sz="quarter" idx="3"/>
          </p:nvPr>
        </p:nvSpPr>
        <p:spPr/>
        <p:txBody>
          <a:bodyPr/>
          <a:lstStyle>
            <a:lvl1pPr>
              <a:defRPr/>
            </a:lvl1pPr>
          </a:lstStyle>
          <a:p>
            <a:endParaRPr lang="es-EC"/>
          </a:p>
        </p:txBody>
      </p:sp>
      <p:sp>
        <p:nvSpPr>
          <p:cNvPr id="289847" name="Rectangle 55"/>
          <p:cNvSpPr>
            <a:spLocks noGrp="1" noChangeArrowheads="1"/>
          </p:cNvSpPr>
          <p:nvPr>
            <p:ph type="sldNum" sz="quarter" idx="4"/>
          </p:nvPr>
        </p:nvSpPr>
        <p:spPr/>
        <p:txBody>
          <a:bodyPr/>
          <a:lstStyle>
            <a:lvl1pPr>
              <a:defRPr/>
            </a:lvl1pPr>
          </a:lstStyle>
          <a:p>
            <a:fld id="{2345BB15-99CE-436D-AD7F-CF66D491D21E}" type="slidenum">
              <a:rPr lang="es-EC" smtClean="0"/>
              <a:t>‹Nº›</a:t>
            </a:fld>
            <a:endParaRPr lang="es-EC"/>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22101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1150" y="476250"/>
            <a:ext cx="2087563" cy="5976938"/>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395288" y="476250"/>
            <a:ext cx="6113462" cy="59769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94639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46307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50912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395288" y="1484313"/>
            <a:ext cx="410051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484313"/>
            <a:ext cx="410051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17369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255088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31443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48451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17189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30/09/2014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36718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395288" y="476250"/>
            <a:ext cx="83534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288810" name="Rectangle 42"/>
          <p:cNvSpPr>
            <a:spLocks noGrp="1" noChangeArrowheads="1"/>
          </p:cNvSpPr>
          <p:nvPr>
            <p:ph type="body" idx="1"/>
          </p:nvPr>
        </p:nvSpPr>
        <p:spPr bwMode="auto">
          <a:xfrm>
            <a:off x="395288" y="1484313"/>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88846" name="Rectangle 7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93252F6A-F65D-4BBE-A66E-0352F71F0C12}" type="datetimeFigureOut">
              <a:rPr lang="es-EC" smtClean="0"/>
              <a:t>30/09/2014</a:t>
            </a:fld>
            <a:endParaRPr lang="es-EC"/>
          </a:p>
        </p:txBody>
      </p:sp>
      <p:sp>
        <p:nvSpPr>
          <p:cNvPr id="288847" name="Rectangle 7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s-EC"/>
          </a:p>
        </p:txBody>
      </p:sp>
      <p:sp>
        <p:nvSpPr>
          <p:cNvPr id="288848" name="Rectangle 8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Arial" charset="0"/>
              </a:defRPr>
            </a:lvl1pPr>
          </a:lstStyle>
          <a:p>
            <a:fld id="{2345BB15-99CE-436D-AD7F-CF66D491D21E}" type="slidenum">
              <a:rPr lang="es-EC" smtClean="0"/>
              <a:t>‹Nº›</a:t>
            </a:fld>
            <a:endParaRPr lang="es-EC"/>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7338" y="2276872"/>
            <a:ext cx="8856662" cy="1872209"/>
          </a:xfrm>
        </p:spPr>
        <p:txBody>
          <a:bodyPr/>
          <a:lstStyle/>
          <a:p>
            <a:pPr algn="ctr"/>
            <a:r>
              <a:rPr lang="es-EC" sz="2800" dirty="0"/>
              <a:t>ESTUDIO PARA LA IMPLEMENTACION DE UNA OFICINA DE GESTION DE PROYECTOS PARA LA EMPRESA </a:t>
            </a:r>
            <a:r>
              <a:rPr lang="es-EC" sz="2800" dirty="0" smtClean="0"/>
              <a:t>EASYSOFT</a:t>
            </a:r>
            <a:r>
              <a:rPr lang="es-EC" dirty="0">
                <a:solidFill>
                  <a:schemeClr val="tx2"/>
                </a:solidFill>
                <a:latin typeface="+mj-lt"/>
                <a:ea typeface="+mj-ea"/>
                <a:cs typeface="+mj-cs"/>
              </a:rPr>
              <a:t/>
            </a:r>
            <a:br>
              <a:rPr lang="es-EC" dirty="0">
                <a:solidFill>
                  <a:schemeClr val="tx2"/>
                </a:solidFill>
                <a:latin typeface="+mj-lt"/>
                <a:ea typeface="+mj-ea"/>
                <a:cs typeface="+mj-cs"/>
              </a:rPr>
            </a:br>
            <a:endParaRPr lang="es-EC" dirty="0"/>
          </a:p>
        </p:txBody>
      </p:sp>
      <p:sp>
        <p:nvSpPr>
          <p:cNvPr id="3" name="2 Subtítulo"/>
          <p:cNvSpPr>
            <a:spLocks noGrp="1"/>
          </p:cNvSpPr>
          <p:nvPr>
            <p:ph type="subTitle" idx="1"/>
          </p:nvPr>
        </p:nvSpPr>
        <p:spPr>
          <a:xfrm>
            <a:off x="255470" y="4725144"/>
            <a:ext cx="8836025" cy="1440160"/>
          </a:xfrm>
        </p:spPr>
        <p:txBody>
          <a:bodyPr/>
          <a:lstStyle/>
          <a:p>
            <a:r>
              <a:rPr lang="es-EC" sz="2000" dirty="0" smtClean="0"/>
              <a:t>Autores: Ing. Lenin </a:t>
            </a:r>
            <a:r>
              <a:rPr lang="es-EC" sz="2000" dirty="0" err="1" smtClean="0"/>
              <a:t>Duicela</a:t>
            </a:r>
            <a:r>
              <a:rPr lang="es-EC" sz="2000" dirty="0" smtClean="0"/>
              <a:t>, Alex Novoa</a:t>
            </a:r>
          </a:p>
          <a:p>
            <a:r>
              <a:rPr lang="es-EC" sz="2000" dirty="0" smtClean="0"/>
              <a:t>Tutor: Ing. Geovanny Raura</a:t>
            </a:r>
          </a:p>
          <a:p>
            <a:endParaRPr lang="es-EC" sz="1800" dirty="0" smtClean="0"/>
          </a:p>
          <a:p>
            <a:pPr algn="ctr"/>
            <a:r>
              <a:rPr lang="es-EC" sz="1800" dirty="0" smtClean="0"/>
              <a:t>29 de septiembre de 2014</a:t>
            </a:r>
            <a:endParaRPr lang="es-EC" sz="1800" dirty="0"/>
          </a:p>
        </p:txBody>
      </p:sp>
      <p:sp>
        <p:nvSpPr>
          <p:cNvPr id="5" name="2 Subtítulo"/>
          <p:cNvSpPr txBox="1">
            <a:spLocks/>
          </p:cNvSpPr>
          <p:nvPr/>
        </p:nvSpPr>
        <p:spPr bwMode="auto">
          <a:xfrm>
            <a:off x="1115616" y="476672"/>
            <a:ext cx="6912768" cy="56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folHlink"/>
              </a:buClr>
              <a:buSzPct val="75000"/>
              <a:buFont typeface="Wingdings" pitchFamily="2" charset="2"/>
              <a:buNone/>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r>
              <a:rPr lang="es-EC" sz="2400" b="1" dirty="0" smtClean="0">
                <a:solidFill>
                  <a:srgbClr val="FFC000"/>
                </a:solidFill>
              </a:rPr>
              <a:t>MAESTRIA EN GERENCIA DE SISTEMAS</a:t>
            </a:r>
          </a:p>
          <a:p>
            <a:endParaRPr lang="es-EC" sz="1800" dirty="0" smtClean="0"/>
          </a:p>
        </p:txBody>
      </p:sp>
    </p:spTree>
    <p:extLst>
      <p:ext uri="{BB962C8B-B14F-4D97-AF65-F5344CB8AC3E}">
        <p14:creationId xmlns:p14="http://schemas.microsoft.com/office/powerpoint/2010/main" val="18139598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2. FACTIBILIDAD</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el grado de madurez en la dirección de proyectos</a:t>
            </a:r>
            <a:endParaRPr lang="es-EC" sz="1800" kern="0" dirty="0" smtClean="0">
              <a:latin typeface="Verdana" pitchFamily="34" charset="0"/>
            </a:endParaRPr>
          </a:p>
        </p:txBody>
      </p:sp>
      <p:sp>
        <p:nvSpPr>
          <p:cNvPr id="25" name="24 CuadroTexto"/>
          <p:cNvSpPr txBox="1"/>
          <p:nvPr/>
        </p:nvSpPr>
        <p:spPr>
          <a:xfrm>
            <a:off x="2090063" y="1583066"/>
            <a:ext cx="4890506"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EVALUACION DE LA SITUACION ACTUAL</a:t>
            </a:r>
            <a:endParaRPr lang="es-EC" dirty="0">
              <a:solidFill>
                <a:schemeClr val="bg2">
                  <a:lumMod val="75000"/>
                  <a:lumOff val="25000"/>
                </a:schemeClr>
              </a:solidFill>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827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332656"/>
            <a:ext cx="8353425" cy="791617"/>
          </a:xfrm>
        </p:spPr>
        <p:txBody>
          <a:bodyPr/>
          <a:lstStyle/>
          <a:p>
            <a:r>
              <a:rPr lang="es-ES" sz="2400" dirty="0"/>
              <a:t>EVALUAR EL GRADO DE MADUREZ EN LA DIRECCIÓN DE PROYECTOS DE LA EMPRESA</a:t>
            </a:r>
            <a:endParaRPr lang="es-EC" sz="2400" dirty="0"/>
          </a:p>
        </p:txBody>
      </p:sp>
      <p:sp>
        <p:nvSpPr>
          <p:cNvPr id="6" name="Rectángulo 5"/>
          <p:cNvSpPr/>
          <p:nvPr/>
        </p:nvSpPr>
        <p:spPr>
          <a:xfrm>
            <a:off x="350044" y="2959913"/>
            <a:ext cx="8748712" cy="707886"/>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smtClean="0"/>
              <a:t>Paso 2. </a:t>
            </a:r>
            <a:r>
              <a:rPr lang="es-ES" sz="2000" b="1" dirty="0" smtClean="0"/>
              <a:t>Se compararon los modelos </a:t>
            </a:r>
            <a:r>
              <a:rPr lang="es-ES" sz="2000" dirty="0"/>
              <a:t>para determinar el que más se adapte a las </a:t>
            </a:r>
            <a:r>
              <a:rPr lang="es-ES" sz="2000" dirty="0" smtClean="0"/>
              <a:t>necesidades.</a:t>
            </a:r>
          </a:p>
        </p:txBody>
      </p:sp>
      <p:sp>
        <p:nvSpPr>
          <p:cNvPr id="4" name="Rectángulo 3"/>
          <p:cNvSpPr/>
          <p:nvPr/>
        </p:nvSpPr>
        <p:spPr>
          <a:xfrm>
            <a:off x="350044" y="1853208"/>
            <a:ext cx="8748712" cy="769441"/>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smtClean="0"/>
              <a:t>Paso 1. </a:t>
            </a:r>
            <a:r>
              <a:rPr lang="es-ES" sz="2000" b="1" dirty="0" smtClean="0"/>
              <a:t>Se analizaron </a:t>
            </a:r>
            <a:r>
              <a:rPr lang="es-ES" sz="2000" b="1" dirty="0"/>
              <a:t>los modelos </a:t>
            </a:r>
            <a:r>
              <a:rPr lang="es-ES" sz="2000" dirty="0"/>
              <a:t>de madurez existentes </a:t>
            </a:r>
            <a:endParaRPr lang="es-ES"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S" sz="2000" dirty="0"/>
          </a:p>
        </p:txBody>
      </p:sp>
      <p:sp>
        <p:nvSpPr>
          <p:cNvPr id="5" name="Rectángulo 4"/>
          <p:cNvSpPr/>
          <p:nvPr/>
        </p:nvSpPr>
        <p:spPr>
          <a:xfrm>
            <a:off x="350044" y="4149080"/>
            <a:ext cx="8748712" cy="1323439"/>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smtClean="0"/>
              <a:t>Paso 3. </a:t>
            </a:r>
            <a:r>
              <a:rPr lang="es-ES" sz="2000" b="1" dirty="0" smtClean="0"/>
              <a:t>Se </a:t>
            </a:r>
            <a:r>
              <a:rPr lang="es-ES" sz="2000" b="1" dirty="0"/>
              <a:t>escogió el modelo </a:t>
            </a:r>
            <a:r>
              <a:rPr lang="es-ES" sz="2000" dirty="0" smtClean="0"/>
              <a:t>propuesto por </a:t>
            </a:r>
            <a:r>
              <a:rPr lang="es-ES" sz="2000" dirty="0" err="1"/>
              <a:t>Kerzner</a:t>
            </a:r>
            <a:r>
              <a:rPr lang="es-ES" sz="2000" dirty="0"/>
              <a:t> debido a que la aplicabilidad en la empresa es inmediata, no es necesaria la adquisición de herramientas </a:t>
            </a:r>
            <a:r>
              <a:rPr lang="es-ES" sz="2000" dirty="0" smtClean="0"/>
              <a:t>adicionales y se </a:t>
            </a:r>
            <a:r>
              <a:rPr lang="es-ES" sz="2000" dirty="0"/>
              <a:t>encuentra alineado al PMBOK</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5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332656"/>
            <a:ext cx="8353425" cy="791617"/>
          </a:xfrm>
        </p:spPr>
        <p:txBody>
          <a:bodyPr/>
          <a:lstStyle/>
          <a:p>
            <a:r>
              <a:rPr lang="es-ES" sz="2400" dirty="0"/>
              <a:t>EVALUAR EL GRADO DE MADUREZ EN LA DIRECCIÓN DE PROYECTOS DE LA EMPRESA</a:t>
            </a:r>
            <a:endParaRPr lang="es-EC" sz="2400" dirty="0"/>
          </a:p>
        </p:txBody>
      </p:sp>
      <p:pic>
        <p:nvPicPr>
          <p:cNvPr id="4" name="Imagen 3"/>
          <p:cNvPicPr/>
          <p:nvPr/>
        </p:nvPicPr>
        <p:blipFill rotWithShape="1">
          <a:blip r:embed="rId3"/>
          <a:srcRect l="26715" t="7143" r="27888" b="5590"/>
          <a:stretch/>
        </p:blipFill>
        <p:spPr bwMode="auto">
          <a:xfrm>
            <a:off x="393978" y="2912368"/>
            <a:ext cx="2915816" cy="2952328"/>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srcRect t="20594" r="30332" b="43168"/>
          <a:stretch/>
        </p:blipFill>
        <p:spPr bwMode="auto">
          <a:xfrm>
            <a:off x="3851920" y="4060660"/>
            <a:ext cx="4608512" cy="2088232"/>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4493631" y="1400843"/>
            <a:ext cx="4470857" cy="923330"/>
          </a:xfrm>
          <a:prstGeom prst="rect">
            <a:avLst/>
          </a:prstGeom>
          <a:noFill/>
        </p:spPr>
        <p:txBody>
          <a:bodyPr wrap="square" rtlCol="0">
            <a:spAutoFit/>
          </a:bodyPr>
          <a:lstStyle/>
          <a:p>
            <a:r>
              <a:rPr lang="es-EC" dirty="0" smtClean="0"/>
              <a:t>Paso 1. Preparación del cuestionario de 183 preguntas que evalúan la áreas de conocimiento</a:t>
            </a:r>
            <a:endParaRPr lang="es-EC" dirty="0"/>
          </a:p>
        </p:txBody>
      </p:sp>
      <p:sp>
        <p:nvSpPr>
          <p:cNvPr id="6" name="CuadroTexto 5"/>
          <p:cNvSpPr txBox="1"/>
          <p:nvPr/>
        </p:nvSpPr>
        <p:spPr>
          <a:xfrm>
            <a:off x="0" y="2381702"/>
            <a:ext cx="4608512" cy="369332"/>
          </a:xfrm>
          <a:prstGeom prst="rect">
            <a:avLst/>
          </a:prstGeom>
          <a:noFill/>
        </p:spPr>
        <p:txBody>
          <a:bodyPr wrap="square" rtlCol="0">
            <a:spAutoFit/>
          </a:bodyPr>
          <a:lstStyle/>
          <a:p>
            <a:r>
              <a:rPr lang="es-EC" dirty="0" smtClean="0"/>
              <a:t>Paso 2. Realización del cuestionario.</a:t>
            </a:r>
            <a:endParaRPr lang="es-EC" dirty="0"/>
          </a:p>
        </p:txBody>
      </p:sp>
      <p:sp>
        <p:nvSpPr>
          <p:cNvPr id="7" name="CuadroTexto 6"/>
          <p:cNvSpPr txBox="1"/>
          <p:nvPr/>
        </p:nvSpPr>
        <p:spPr>
          <a:xfrm>
            <a:off x="4140201" y="3449133"/>
            <a:ext cx="4608512" cy="369332"/>
          </a:xfrm>
          <a:prstGeom prst="rect">
            <a:avLst/>
          </a:prstGeom>
          <a:noFill/>
        </p:spPr>
        <p:txBody>
          <a:bodyPr wrap="square" rtlCol="0">
            <a:spAutoFit/>
          </a:bodyPr>
          <a:lstStyle/>
          <a:p>
            <a:r>
              <a:rPr lang="es-EC" dirty="0" smtClean="0"/>
              <a:t>Paso 3. Obtención de resultados.</a:t>
            </a:r>
            <a:endParaRPr lang="es-EC" dirty="0"/>
          </a:p>
        </p:txBody>
      </p:sp>
    </p:spTree>
    <p:extLst>
      <p:ext uri="{BB962C8B-B14F-4D97-AF65-F5344CB8AC3E}">
        <p14:creationId xmlns:p14="http://schemas.microsoft.com/office/powerpoint/2010/main" val="233371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332656"/>
            <a:ext cx="8353425" cy="791617"/>
          </a:xfrm>
        </p:spPr>
        <p:txBody>
          <a:bodyPr/>
          <a:lstStyle/>
          <a:p>
            <a:r>
              <a:rPr lang="es-ES" sz="2400" dirty="0"/>
              <a:t>EVALUAR EL GRADO DE MADUREZ EN LA DIRECCIÓN DE PROYECTOS DE LA EMPRESA</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630774835"/>
              </p:ext>
            </p:extLst>
          </p:nvPr>
        </p:nvGraphicFramePr>
        <p:xfrm>
          <a:off x="395288" y="2492896"/>
          <a:ext cx="4968552" cy="4093103"/>
        </p:xfrm>
        <a:graphic>
          <a:graphicData uri="http://schemas.openxmlformats.org/drawingml/2006/table">
            <a:tbl>
              <a:tblPr firstRow="1" firstCol="1" bandRow="1">
                <a:tableStyleId>{5C22544A-7EE6-4342-B048-85BDC9FD1C3A}</a:tableStyleId>
              </a:tblPr>
              <a:tblGrid>
                <a:gridCol w="2965342"/>
                <a:gridCol w="2003210"/>
              </a:tblGrid>
              <a:tr h="596009">
                <a:tc>
                  <a:txBody>
                    <a:bodyPr/>
                    <a:lstStyle/>
                    <a:p>
                      <a:pPr algn="ctr">
                        <a:lnSpc>
                          <a:spcPct val="115000"/>
                        </a:lnSpc>
                        <a:spcAft>
                          <a:spcPts val="0"/>
                        </a:spcAft>
                      </a:pPr>
                      <a:r>
                        <a:rPr lang="es-EC" sz="2000" dirty="0">
                          <a:solidFill>
                            <a:schemeClr val="bg2"/>
                          </a:solidFill>
                          <a:effectLst/>
                        </a:rPr>
                        <a:t>Área de Conocimiento</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chemeClr val="bg2"/>
                          </a:solidFill>
                          <a:effectLst/>
                        </a:rPr>
                        <a:t>Total</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426">
                <a:tc>
                  <a:txBody>
                    <a:bodyPr/>
                    <a:lstStyle/>
                    <a:p>
                      <a:pPr>
                        <a:lnSpc>
                          <a:spcPct val="115000"/>
                        </a:lnSpc>
                        <a:spcAft>
                          <a:spcPts val="0"/>
                        </a:spcAft>
                      </a:pPr>
                      <a:r>
                        <a:rPr lang="es-EC" sz="2000" dirty="0">
                          <a:solidFill>
                            <a:schemeClr val="bg2"/>
                          </a:solidFill>
                          <a:effectLst/>
                        </a:rPr>
                        <a:t>Alcance</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rgbClr val="FF0000"/>
                          </a:solidFill>
                          <a:effectLst/>
                        </a:rPr>
                        <a:t>43.75</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426">
                <a:tc>
                  <a:txBody>
                    <a:bodyPr/>
                    <a:lstStyle/>
                    <a:p>
                      <a:pPr>
                        <a:lnSpc>
                          <a:spcPct val="115000"/>
                        </a:lnSpc>
                        <a:spcAft>
                          <a:spcPts val="0"/>
                        </a:spcAft>
                      </a:pPr>
                      <a:r>
                        <a:rPr lang="es-EC" sz="2000" dirty="0">
                          <a:solidFill>
                            <a:schemeClr val="bg2"/>
                          </a:solidFill>
                          <a:effectLst/>
                        </a:rPr>
                        <a:t>Tiempo</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rgbClr val="FF0000"/>
                          </a:solidFill>
                          <a:effectLst/>
                        </a:rPr>
                        <a:t>38.75</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7587">
                <a:tc>
                  <a:txBody>
                    <a:bodyPr/>
                    <a:lstStyle/>
                    <a:p>
                      <a:pPr>
                        <a:lnSpc>
                          <a:spcPct val="115000"/>
                        </a:lnSpc>
                        <a:spcAft>
                          <a:spcPts val="0"/>
                        </a:spcAft>
                      </a:pPr>
                      <a:r>
                        <a:rPr lang="es-EC" sz="2000" dirty="0">
                          <a:solidFill>
                            <a:schemeClr val="bg2"/>
                          </a:solidFill>
                          <a:effectLst/>
                        </a:rPr>
                        <a:t>Costo</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rgbClr val="FF0000"/>
                          </a:solidFill>
                          <a:effectLst/>
                        </a:rPr>
                        <a:t>43.75</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0138">
                <a:tc>
                  <a:txBody>
                    <a:bodyPr/>
                    <a:lstStyle/>
                    <a:p>
                      <a:pPr>
                        <a:lnSpc>
                          <a:spcPct val="115000"/>
                        </a:lnSpc>
                        <a:spcAft>
                          <a:spcPts val="0"/>
                        </a:spcAft>
                      </a:pPr>
                      <a:r>
                        <a:rPr lang="es-EC" sz="2000" dirty="0">
                          <a:solidFill>
                            <a:schemeClr val="bg2"/>
                          </a:solidFill>
                          <a:effectLst/>
                        </a:rPr>
                        <a:t>Recursos Humanos</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chemeClr val="bg2"/>
                          </a:solidFill>
                          <a:effectLst/>
                        </a:rPr>
                        <a:t>56.25</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5725">
                <a:tc>
                  <a:txBody>
                    <a:bodyPr/>
                    <a:lstStyle/>
                    <a:p>
                      <a:pPr>
                        <a:lnSpc>
                          <a:spcPct val="115000"/>
                        </a:lnSpc>
                        <a:spcAft>
                          <a:spcPts val="0"/>
                        </a:spcAft>
                      </a:pPr>
                      <a:r>
                        <a:rPr lang="es-EC" sz="2000" dirty="0">
                          <a:solidFill>
                            <a:schemeClr val="bg2"/>
                          </a:solidFill>
                          <a:effectLst/>
                        </a:rPr>
                        <a:t>Adquisiciones</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rgbClr val="FF0000"/>
                          </a:solidFill>
                          <a:effectLst/>
                        </a:rPr>
                        <a:t>51.25</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1070">
                <a:tc>
                  <a:txBody>
                    <a:bodyPr/>
                    <a:lstStyle/>
                    <a:p>
                      <a:pPr>
                        <a:lnSpc>
                          <a:spcPct val="115000"/>
                        </a:lnSpc>
                        <a:spcAft>
                          <a:spcPts val="0"/>
                        </a:spcAft>
                      </a:pPr>
                      <a:r>
                        <a:rPr lang="es-EC" sz="2000" dirty="0">
                          <a:solidFill>
                            <a:schemeClr val="bg2"/>
                          </a:solidFill>
                          <a:effectLst/>
                        </a:rPr>
                        <a:t>Calidad</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effectLst/>
                        </a:rPr>
                        <a:t>60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1070">
                <a:tc>
                  <a:txBody>
                    <a:bodyPr/>
                    <a:lstStyle/>
                    <a:p>
                      <a:pPr>
                        <a:lnSpc>
                          <a:spcPct val="115000"/>
                        </a:lnSpc>
                        <a:spcAft>
                          <a:spcPts val="0"/>
                        </a:spcAft>
                      </a:pPr>
                      <a:r>
                        <a:rPr lang="es-EC" sz="2000" dirty="0">
                          <a:solidFill>
                            <a:schemeClr val="bg2"/>
                          </a:solidFill>
                          <a:effectLst/>
                        </a:rPr>
                        <a:t>Riesgo</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solidFill>
                            <a:srgbClr val="FF0000"/>
                          </a:solidFill>
                          <a:effectLst/>
                        </a:rPr>
                        <a:t>51.25</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621">
                <a:tc>
                  <a:txBody>
                    <a:bodyPr/>
                    <a:lstStyle/>
                    <a:p>
                      <a:pPr>
                        <a:lnSpc>
                          <a:spcPct val="115000"/>
                        </a:lnSpc>
                        <a:spcAft>
                          <a:spcPts val="0"/>
                        </a:spcAft>
                      </a:pPr>
                      <a:r>
                        <a:rPr lang="es-EC" sz="2000" dirty="0">
                          <a:solidFill>
                            <a:schemeClr val="bg2"/>
                          </a:solidFill>
                          <a:effectLst/>
                        </a:rPr>
                        <a:t>Comunicaciones</a:t>
                      </a:r>
                      <a:endParaRPr lang="es-EC"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effectLst/>
                        </a:rPr>
                        <a:t>66.25</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adroTexto 6"/>
          <p:cNvSpPr txBox="1"/>
          <p:nvPr/>
        </p:nvSpPr>
        <p:spPr>
          <a:xfrm>
            <a:off x="5815314" y="2060848"/>
            <a:ext cx="2952577" cy="3416320"/>
          </a:xfrm>
          <a:prstGeom prst="rect">
            <a:avLst/>
          </a:prstGeom>
          <a:noFill/>
        </p:spPr>
        <p:txBody>
          <a:bodyPr wrap="square" rtlCol="0">
            <a:spAutoFit/>
          </a:bodyPr>
          <a:lstStyle/>
          <a:p>
            <a:r>
              <a:rPr lang="es-EC" dirty="0" smtClean="0"/>
              <a:t>Mayor o igual a 60 Conocimiento razonable.</a:t>
            </a:r>
          </a:p>
          <a:p>
            <a:endParaRPr lang="es-EC" dirty="0"/>
          </a:p>
          <a:p>
            <a:r>
              <a:rPr lang="es-EC" dirty="0" smtClean="0"/>
              <a:t>Menor a 60 Existen deficiencias</a:t>
            </a:r>
          </a:p>
          <a:p>
            <a:endParaRPr lang="es-EC" dirty="0"/>
          </a:p>
          <a:p>
            <a:r>
              <a:rPr lang="es-EC" dirty="0" smtClean="0"/>
              <a:t>Menor a 30 Se requieren rigurosos programas de entrenamiento</a:t>
            </a:r>
          </a:p>
          <a:p>
            <a:endParaRPr lang="es-EC" dirty="0"/>
          </a:p>
        </p:txBody>
      </p:sp>
      <p:sp>
        <p:nvSpPr>
          <p:cNvPr id="4" name="CuadroTexto 3"/>
          <p:cNvSpPr txBox="1"/>
          <p:nvPr/>
        </p:nvSpPr>
        <p:spPr>
          <a:xfrm>
            <a:off x="395288" y="1860793"/>
            <a:ext cx="4899098" cy="400110"/>
          </a:xfrm>
          <a:prstGeom prst="rect">
            <a:avLst/>
          </a:prstGeom>
          <a:noFill/>
        </p:spPr>
        <p:txBody>
          <a:bodyPr wrap="none" rtlCol="0">
            <a:spAutoFit/>
          </a:bodyPr>
          <a:lstStyle/>
          <a:p>
            <a:r>
              <a:rPr lang="es-EC" sz="2000" b="1" dirty="0" smtClean="0"/>
              <a:t>Resultados Cuestionario </a:t>
            </a:r>
            <a:r>
              <a:rPr lang="es-EC" sz="2000" b="1" dirty="0" err="1" smtClean="0"/>
              <a:t>Kerzner</a:t>
            </a:r>
            <a:endParaRPr lang="es-EC" sz="2000" b="1" dirty="0"/>
          </a:p>
        </p:txBody>
      </p:sp>
    </p:spTree>
    <p:extLst>
      <p:ext uri="{BB962C8B-B14F-4D97-AF65-F5344CB8AC3E}">
        <p14:creationId xmlns:p14="http://schemas.microsoft.com/office/powerpoint/2010/main" val="647873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2. FACTIBILIDAD</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el grado de madurez en la dirección de proyectos</a:t>
            </a:r>
            <a:endParaRPr lang="es-EC" sz="1800" kern="0" dirty="0" smtClean="0">
              <a:latin typeface="Verdana" pitchFamily="34" charset="0"/>
            </a:endParaRPr>
          </a:p>
        </p:txBody>
      </p:sp>
      <p:sp>
        <p:nvSpPr>
          <p:cNvPr id="25" name="24 CuadroTexto"/>
          <p:cNvSpPr txBox="1"/>
          <p:nvPr/>
        </p:nvSpPr>
        <p:spPr>
          <a:xfrm>
            <a:off x="2090063" y="1583066"/>
            <a:ext cx="4890506"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EVALUACION DE LA SITUACION ACTUAL</a:t>
            </a:r>
            <a:endParaRPr lang="es-EC" dirty="0">
              <a:solidFill>
                <a:schemeClr val="bg2">
                  <a:lumMod val="75000"/>
                  <a:lumOff val="25000"/>
                </a:schemeClr>
              </a:solidFill>
            </a:endParaRPr>
          </a:p>
        </p:txBody>
      </p:sp>
      <p:sp>
        <p:nvSpPr>
          <p:cNvPr id="13" name="16 Marcador de contenido"/>
          <p:cNvSpPr txBox="1">
            <a:spLocks/>
          </p:cNvSpPr>
          <p:nvPr/>
        </p:nvSpPr>
        <p:spPr bwMode="auto">
          <a:xfrm>
            <a:off x="1088410" y="3484343"/>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Identificar los asuntos y necesidades claves</a:t>
            </a:r>
            <a:endParaRPr lang="es-EC" sz="1800" kern="0" dirty="0" smtClean="0">
              <a:latin typeface="Verdana" pitchFamily="34" charset="0"/>
            </a:endParaRPr>
          </a:p>
        </p:txBody>
      </p:sp>
      <p:sp>
        <p:nvSpPr>
          <p:cNvPr id="24" name="23 Flecha derecha"/>
          <p:cNvSpPr/>
          <p:nvPr/>
        </p:nvSpPr>
        <p:spPr bwMode="auto">
          <a:xfrm rot="5400000">
            <a:off x="4132049" y="39239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54980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IDENTIFICAR LOS ASUNTOS Y NECESIDADES CLAVES</a:t>
            </a:r>
            <a:endParaRPr lang="es-EC" sz="2400" dirty="0"/>
          </a:p>
        </p:txBody>
      </p:sp>
      <p:sp>
        <p:nvSpPr>
          <p:cNvPr id="5" name="Rectángulo 4"/>
          <p:cNvSpPr/>
          <p:nvPr/>
        </p:nvSpPr>
        <p:spPr>
          <a:xfrm>
            <a:off x="197892" y="2132856"/>
            <a:ext cx="8748712" cy="2431435"/>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Para la identificación de las necesidades claves en la empresa se realizaron las entrevistas propuestas por la metodología de (González, 2009</a:t>
            </a:r>
            <a:r>
              <a:rPr lang="es-EC" sz="2000" dirty="0" smtClean="0"/>
              <a:t>).</a:t>
            </a:r>
          </a:p>
          <a:p>
            <a:pPr algn="just" fontAlgn="base">
              <a:spcBef>
                <a:spcPct val="20000"/>
              </a:spcBef>
              <a:spcAft>
                <a:spcPct val="0"/>
              </a:spcAft>
              <a:buClr>
                <a:schemeClr val="folHlink"/>
              </a:buClr>
              <a:buSzPct val="75000"/>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Las entrevistas están enfocadas en las áreas de conocimiento del PMBOK y se las realizó al patrocinador del </a:t>
            </a:r>
            <a:r>
              <a:rPr lang="es-EC" sz="2000" dirty="0" smtClean="0"/>
              <a:t>proyecto</a:t>
            </a:r>
          </a:p>
          <a:p>
            <a:pPr algn="just" fontAlgn="base">
              <a:spcBef>
                <a:spcPct val="20000"/>
              </a:spcBef>
              <a:spcAft>
                <a:spcPct val="0"/>
              </a:spcAft>
              <a:buClr>
                <a:schemeClr val="folHlink"/>
              </a:buClr>
              <a:buSzPct val="75000"/>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14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IDENTIFICAR LOS ASUNTOS Y NECESIDADES CLAVES</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1503434341"/>
              </p:ext>
            </p:extLst>
          </p:nvPr>
        </p:nvGraphicFramePr>
        <p:xfrm>
          <a:off x="395288" y="2381279"/>
          <a:ext cx="6336704" cy="3907675"/>
        </p:xfrm>
        <a:graphic>
          <a:graphicData uri="http://schemas.openxmlformats.org/drawingml/2006/table">
            <a:tbl>
              <a:tblPr firstRow="1" firstCol="1" bandRow="1">
                <a:tableStyleId>{5C22544A-7EE6-4342-B048-85BDC9FD1C3A}</a:tableStyleId>
              </a:tblPr>
              <a:tblGrid>
                <a:gridCol w="3528392"/>
                <a:gridCol w="1440160"/>
                <a:gridCol w="1368152"/>
              </a:tblGrid>
              <a:tr h="441068">
                <a:tc>
                  <a:txBody>
                    <a:bodyPr/>
                    <a:lstStyle/>
                    <a:p>
                      <a:pPr algn="ctr">
                        <a:lnSpc>
                          <a:spcPct val="115000"/>
                        </a:lnSpc>
                        <a:spcAft>
                          <a:spcPts val="0"/>
                        </a:spcAft>
                      </a:pPr>
                      <a:r>
                        <a:rPr lang="es-EC" sz="1800" dirty="0">
                          <a:solidFill>
                            <a:schemeClr val="bg2"/>
                          </a:solidFill>
                          <a:effectLst/>
                        </a:rPr>
                        <a:t>Área de conocimiento</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solidFill>
                            <a:schemeClr val="bg2"/>
                          </a:solidFill>
                          <a:effectLst/>
                        </a:rPr>
                        <a:t>SI</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solidFill>
                            <a:schemeClr val="bg2"/>
                          </a:solidFill>
                          <a:effectLst/>
                        </a:rPr>
                        <a:t>NO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2769">
                <a:tc>
                  <a:txBody>
                    <a:bodyPr/>
                    <a:lstStyle/>
                    <a:p>
                      <a:pPr>
                        <a:lnSpc>
                          <a:spcPct val="115000"/>
                        </a:lnSpc>
                        <a:spcAft>
                          <a:spcPts val="0"/>
                        </a:spcAft>
                      </a:pPr>
                      <a:r>
                        <a:rPr lang="es-EC" sz="1800" dirty="0">
                          <a:solidFill>
                            <a:schemeClr val="bg2"/>
                          </a:solidFill>
                          <a:effectLst/>
                        </a:rPr>
                        <a:t>Gestión del Alcance</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37%</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63%</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27395">
                <a:tc>
                  <a:txBody>
                    <a:bodyPr/>
                    <a:lstStyle/>
                    <a:p>
                      <a:pPr>
                        <a:lnSpc>
                          <a:spcPct val="115000"/>
                        </a:lnSpc>
                        <a:spcAft>
                          <a:spcPts val="0"/>
                        </a:spcAft>
                      </a:pPr>
                      <a:r>
                        <a:rPr lang="es-EC" sz="1800" dirty="0">
                          <a:solidFill>
                            <a:schemeClr val="bg2"/>
                          </a:solidFill>
                          <a:effectLst/>
                        </a:rPr>
                        <a:t>Gestión de los Tiempos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41%</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59%</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769">
                <a:tc>
                  <a:txBody>
                    <a:bodyPr/>
                    <a:lstStyle/>
                    <a:p>
                      <a:pPr>
                        <a:lnSpc>
                          <a:spcPct val="115000"/>
                        </a:lnSpc>
                        <a:spcAft>
                          <a:spcPts val="0"/>
                        </a:spcAft>
                      </a:pPr>
                      <a:r>
                        <a:rPr lang="es-EC" sz="1800" dirty="0">
                          <a:solidFill>
                            <a:schemeClr val="bg2"/>
                          </a:solidFill>
                          <a:effectLst/>
                        </a:rPr>
                        <a:t>Gestión de los Costos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61%</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39%</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769">
                <a:tc>
                  <a:txBody>
                    <a:bodyPr/>
                    <a:lstStyle/>
                    <a:p>
                      <a:pPr>
                        <a:lnSpc>
                          <a:spcPct val="115000"/>
                        </a:lnSpc>
                        <a:spcAft>
                          <a:spcPts val="0"/>
                        </a:spcAft>
                      </a:pPr>
                      <a:r>
                        <a:rPr lang="es-EC" sz="1800" dirty="0">
                          <a:solidFill>
                            <a:schemeClr val="bg2"/>
                          </a:solidFill>
                          <a:effectLst/>
                        </a:rPr>
                        <a:t>Control de Calidad</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77%</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23%</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27395">
                <a:tc>
                  <a:txBody>
                    <a:bodyPr/>
                    <a:lstStyle/>
                    <a:p>
                      <a:pPr>
                        <a:lnSpc>
                          <a:spcPct val="115000"/>
                        </a:lnSpc>
                        <a:spcAft>
                          <a:spcPts val="0"/>
                        </a:spcAft>
                      </a:pPr>
                      <a:r>
                        <a:rPr lang="es-EC" sz="1800">
                          <a:solidFill>
                            <a:schemeClr val="bg2"/>
                          </a:solidFill>
                          <a:effectLst/>
                        </a:rPr>
                        <a:t>Gestión de los Recursos Humanos</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67%</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33%</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27395">
                <a:tc>
                  <a:txBody>
                    <a:bodyPr/>
                    <a:lstStyle/>
                    <a:p>
                      <a:pPr>
                        <a:lnSpc>
                          <a:spcPct val="115000"/>
                        </a:lnSpc>
                        <a:spcAft>
                          <a:spcPts val="0"/>
                        </a:spcAft>
                      </a:pPr>
                      <a:r>
                        <a:rPr lang="es-EC" sz="1800">
                          <a:solidFill>
                            <a:schemeClr val="bg2"/>
                          </a:solidFill>
                          <a:effectLst/>
                        </a:rPr>
                        <a:t>Gestión de la Comunicación</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38%</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62%</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769">
                <a:tc>
                  <a:txBody>
                    <a:bodyPr/>
                    <a:lstStyle/>
                    <a:p>
                      <a:pPr>
                        <a:lnSpc>
                          <a:spcPct val="115000"/>
                        </a:lnSpc>
                        <a:spcAft>
                          <a:spcPts val="0"/>
                        </a:spcAft>
                      </a:pPr>
                      <a:r>
                        <a:rPr lang="es-EC" sz="1800">
                          <a:solidFill>
                            <a:schemeClr val="bg2"/>
                          </a:solidFill>
                          <a:effectLst/>
                        </a:rPr>
                        <a:t>Gestión del Riesgo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44%</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56%</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2769">
                <a:tc>
                  <a:txBody>
                    <a:bodyPr/>
                    <a:lstStyle/>
                    <a:p>
                      <a:pPr>
                        <a:lnSpc>
                          <a:spcPct val="115000"/>
                        </a:lnSpc>
                        <a:spcAft>
                          <a:spcPts val="0"/>
                        </a:spcAft>
                      </a:pPr>
                      <a:r>
                        <a:rPr lang="es-EC" sz="1800">
                          <a:solidFill>
                            <a:schemeClr val="bg2"/>
                          </a:solidFill>
                          <a:effectLst/>
                        </a:rPr>
                        <a:t>Gestión de la Compras</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48%</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solidFill>
                            <a:schemeClr val="bg2"/>
                          </a:solidFill>
                          <a:effectLst/>
                        </a:rPr>
                        <a:t>52%</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4" name="CuadroTexto 3"/>
          <p:cNvSpPr txBox="1"/>
          <p:nvPr/>
        </p:nvSpPr>
        <p:spPr>
          <a:xfrm>
            <a:off x="2051720" y="1772816"/>
            <a:ext cx="3483646" cy="400110"/>
          </a:xfrm>
          <a:prstGeom prst="rect">
            <a:avLst/>
          </a:prstGeom>
          <a:noFill/>
        </p:spPr>
        <p:txBody>
          <a:bodyPr wrap="none" rtlCol="0">
            <a:spAutoFit/>
          </a:bodyPr>
          <a:lstStyle/>
          <a:p>
            <a:r>
              <a:rPr lang="es-EC" sz="2000" b="1" dirty="0" smtClean="0"/>
              <a:t>Resultados Entrevistas</a:t>
            </a:r>
            <a:endParaRPr lang="es-EC" sz="2000" b="1" dirty="0"/>
          </a:p>
        </p:txBody>
      </p:sp>
    </p:spTree>
    <p:extLst>
      <p:ext uri="{BB962C8B-B14F-4D97-AF65-F5344CB8AC3E}">
        <p14:creationId xmlns:p14="http://schemas.microsoft.com/office/powerpoint/2010/main" val="313273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IDENTIFICAR LOS ASUNTOS Y NECESIDADES CLAVES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97892" y="2114592"/>
            <a:ext cx="8748712" cy="2739211"/>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Para la identificación de las necesidades claves se contrastaron los dos enfoque obtenidos con los mecanismos de evaluación.</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Para poder contrastar los resultados obtenidos de los cuestionarios planteados por </a:t>
            </a:r>
            <a:r>
              <a:rPr lang="es-EC" sz="2000" dirty="0" err="1"/>
              <a:t>Kerzner</a:t>
            </a:r>
            <a:r>
              <a:rPr lang="es-EC" sz="2000" dirty="0"/>
              <a:t> y las entrevistas propuestas por (González, 2009) se realizó una transformación del porcentaje de respuestas positivas a un puntaje.</a:t>
            </a:r>
          </a:p>
          <a:p>
            <a:pPr algn="just" fontAlgn="base">
              <a:spcBef>
                <a:spcPct val="20000"/>
              </a:spcBef>
              <a:spcAft>
                <a:spcPct val="0"/>
              </a:spcAft>
              <a:buClr>
                <a:schemeClr val="folHlink"/>
              </a:buClr>
              <a:buSzPct val="75000"/>
              <a:tabLst>
                <a:tab pos="457200" algn="l"/>
              </a:tabLst>
            </a:pPr>
            <a:endParaRPr lang="es-EC" sz="2000" dirty="0" smtClean="0"/>
          </a:p>
        </p:txBody>
      </p:sp>
    </p:spTree>
    <p:extLst>
      <p:ext uri="{BB962C8B-B14F-4D97-AF65-F5344CB8AC3E}">
        <p14:creationId xmlns:p14="http://schemas.microsoft.com/office/powerpoint/2010/main" val="229186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IDENTIFICAR LOS ASUNTOS Y NECESIDADES CLAVES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437448588"/>
              </p:ext>
            </p:extLst>
          </p:nvPr>
        </p:nvGraphicFramePr>
        <p:xfrm>
          <a:off x="1043608" y="1628800"/>
          <a:ext cx="7344816" cy="4879408"/>
        </p:xfrm>
        <a:graphic>
          <a:graphicData uri="http://schemas.openxmlformats.org/drawingml/2006/table">
            <a:tbl>
              <a:tblPr firstRow="1" firstCol="1" bandRow="1">
                <a:tableStyleId>{5C22544A-7EE6-4342-B048-85BDC9FD1C3A}</a:tableStyleId>
              </a:tblPr>
              <a:tblGrid>
                <a:gridCol w="3370558"/>
                <a:gridCol w="1942689"/>
                <a:gridCol w="2031569"/>
              </a:tblGrid>
              <a:tr h="859612">
                <a:tc>
                  <a:txBody>
                    <a:bodyPr/>
                    <a:lstStyle/>
                    <a:p>
                      <a:pPr>
                        <a:lnSpc>
                          <a:spcPct val="115000"/>
                        </a:lnSpc>
                        <a:spcAft>
                          <a:spcPts val="0"/>
                        </a:spcAft>
                      </a:pPr>
                      <a:r>
                        <a:rPr lang="es-EC" sz="1800" dirty="0">
                          <a:solidFill>
                            <a:schemeClr val="bg2"/>
                          </a:solidFill>
                          <a:effectLst/>
                        </a:rPr>
                        <a:t>Área de Conocimiento</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Cuestionario </a:t>
                      </a:r>
                      <a:r>
                        <a:rPr lang="es-EC" sz="1800" dirty="0" err="1">
                          <a:solidFill>
                            <a:schemeClr val="bg2"/>
                          </a:solidFill>
                          <a:effectLst/>
                        </a:rPr>
                        <a:t>Kerzner</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solidFill>
                            <a:schemeClr val="bg2"/>
                          </a:solidFill>
                          <a:effectLst/>
                        </a:rPr>
                        <a:t>Entrevista Patrocinador</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254">
                <a:tc>
                  <a:txBody>
                    <a:bodyPr/>
                    <a:lstStyle/>
                    <a:p>
                      <a:pPr>
                        <a:lnSpc>
                          <a:spcPct val="115000"/>
                        </a:lnSpc>
                        <a:spcAft>
                          <a:spcPts val="0"/>
                        </a:spcAft>
                      </a:pPr>
                      <a:r>
                        <a:rPr lang="es-EC" sz="1800" dirty="0">
                          <a:solidFill>
                            <a:schemeClr val="bg2"/>
                          </a:solidFill>
                          <a:effectLst/>
                        </a:rPr>
                        <a:t>Gestión del Alcance</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rgbClr val="FF0000"/>
                          </a:solidFill>
                          <a:effectLst/>
                        </a:rPr>
                        <a:t>43.75</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rgbClr val="FF0000"/>
                          </a:solidFill>
                          <a:effectLst/>
                        </a:rPr>
                        <a:t>30</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6497">
                <a:tc>
                  <a:txBody>
                    <a:bodyPr/>
                    <a:lstStyle/>
                    <a:p>
                      <a:pPr>
                        <a:lnSpc>
                          <a:spcPct val="115000"/>
                        </a:lnSpc>
                        <a:spcAft>
                          <a:spcPts val="0"/>
                        </a:spcAft>
                      </a:pPr>
                      <a:r>
                        <a:rPr lang="es-EC" sz="1800" dirty="0">
                          <a:solidFill>
                            <a:schemeClr val="bg2"/>
                          </a:solidFill>
                          <a:effectLst/>
                        </a:rPr>
                        <a:t>Gestión de los tiempos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rgbClr val="FF0000"/>
                          </a:solidFill>
                          <a:effectLst/>
                        </a:rPr>
                        <a:t>38.75</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rgbClr val="FF0000"/>
                          </a:solidFill>
                          <a:effectLst/>
                        </a:rPr>
                        <a:t>33</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6497">
                <a:tc>
                  <a:txBody>
                    <a:bodyPr/>
                    <a:lstStyle/>
                    <a:p>
                      <a:pPr>
                        <a:lnSpc>
                          <a:spcPct val="115000"/>
                        </a:lnSpc>
                        <a:spcAft>
                          <a:spcPts val="0"/>
                        </a:spcAft>
                      </a:pPr>
                      <a:r>
                        <a:rPr lang="es-EC" sz="1800" dirty="0">
                          <a:solidFill>
                            <a:schemeClr val="bg2"/>
                          </a:solidFill>
                          <a:effectLst/>
                        </a:rPr>
                        <a:t>Gestión de los costos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rgbClr val="FF0000"/>
                          </a:solidFill>
                          <a:effectLst/>
                        </a:rPr>
                        <a:t>43.75</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rgbClr val="FF0000"/>
                          </a:solidFill>
                          <a:effectLst/>
                        </a:rPr>
                        <a:t>49</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6723">
                <a:tc>
                  <a:txBody>
                    <a:bodyPr/>
                    <a:lstStyle/>
                    <a:p>
                      <a:pPr>
                        <a:lnSpc>
                          <a:spcPct val="115000"/>
                        </a:lnSpc>
                        <a:spcAft>
                          <a:spcPts val="0"/>
                        </a:spcAft>
                      </a:pPr>
                      <a:r>
                        <a:rPr lang="es-EC" sz="1800">
                          <a:solidFill>
                            <a:schemeClr val="bg2"/>
                          </a:solidFill>
                          <a:effectLst/>
                        </a:rPr>
                        <a:t>Gestión del control de calidad</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chemeClr val="bg2"/>
                          </a:solidFill>
                          <a:effectLst/>
                        </a:rPr>
                        <a:t>60</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62</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6723">
                <a:tc>
                  <a:txBody>
                    <a:bodyPr/>
                    <a:lstStyle/>
                    <a:p>
                      <a:pPr>
                        <a:lnSpc>
                          <a:spcPct val="115000"/>
                        </a:lnSpc>
                        <a:spcAft>
                          <a:spcPts val="0"/>
                        </a:spcAft>
                      </a:pPr>
                      <a:r>
                        <a:rPr lang="es-EC" sz="1800">
                          <a:solidFill>
                            <a:schemeClr val="bg2"/>
                          </a:solidFill>
                          <a:effectLst/>
                        </a:rPr>
                        <a:t>Gestión de recursos humanos</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chemeClr val="bg2"/>
                          </a:solidFill>
                          <a:effectLst/>
                        </a:rPr>
                        <a:t>56.25</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54</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6952">
                <a:tc>
                  <a:txBody>
                    <a:bodyPr/>
                    <a:lstStyle/>
                    <a:p>
                      <a:pPr>
                        <a:lnSpc>
                          <a:spcPct val="115000"/>
                        </a:lnSpc>
                        <a:spcAft>
                          <a:spcPts val="0"/>
                        </a:spcAft>
                      </a:pPr>
                      <a:r>
                        <a:rPr lang="es-EC" sz="1800">
                          <a:solidFill>
                            <a:schemeClr val="bg2"/>
                          </a:solidFill>
                          <a:effectLst/>
                        </a:rPr>
                        <a:t>Gestión de comunicación</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chemeClr val="bg2"/>
                          </a:solidFill>
                          <a:effectLst/>
                        </a:rPr>
                        <a:t>66.25</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30</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254">
                <a:tc>
                  <a:txBody>
                    <a:bodyPr/>
                    <a:lstStyle/>
                    <a:p>
                      <a:pPr>
                        <a:lnSpc>
                          <a:spcPct val="115000"/>
                        </a:lnSpc>
                        <a:spcAft>
                          <a:spcPts val="0"/>
                        </a:spcAft>
                      </a:pPr>
                      <a:r>
                        <a:rPr lang="es-EC" sz="1800">
                          <a:solidFill>
                            <a:schemeClr val="bg2"/>
                          </a:solidFill>
                          <a:effectLst/>
                        </a:rPr>
                        <a:t>Gestión del riesgo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rgbClr val="FF0000"/>
                          </a:solidFill>
                          <a:effectLst/>
                        </a:rPr>
                        <a:t>51.25</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rgbClr val="FF0000"/>
                          </a:solidFill>
                          <a:effectLst/>
                        </a:rPr>
                        <a:t>35</a:t>
                      </a:r>
                      <a:endParaRPr lang="es-EC"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254">
                <a:tc>
                  <a:txBody>
                    <a:bodyPr/>
                    <a:lstStyle/>
                    <a:p>
                      <a:pPr>
                        <a:lnSpc>
                          <a:spcPct val="115000"/>
                        </a:lnSpc>
                        <a:spcAft>
                          <a:spcPts val="0"/>
                        </a:spcAft>
                      </a:pPr>
                      <a:r>
                        <a:rPr lang="es-EC" sz="1800">
                          <a:solidFill>
                            <a:schemeClr val="bg2"/>
                          </a:solidFill>
                          <a:effectLst/>
                        </a:rPr>
                        <a:t>Gestión de compras</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800" dirty="0">
                          <a:solidFill>
                            <a:schemeClr val="bg2"/>
                          </a:solidFill>
                          <a:effectLst/>
                        </a:rPr>
                        <a:t>51.25</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solidFill>
                            <a:schemeClr val="bg2"/>
                          </a:solidFill>
                          <a:effectLst/>
                        </a:rPr>
                        <a:t>38</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7276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IDENTIFICAR LOS ASUNTOS Y NECESIDADES CLAVES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345406901"/>
              </p:ext>
            </p:extLst>
          </p:nvPr>
        </p:nvGraphicFramePr>
        <p:xfrm>
          <a:off x="424698" y="1484784"/>
          <a:ext cx="7974508" cy="5213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89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 </a:t>
            </a:r>
            <a:endParaRPr lang="es-EC" dirty="0"/>
          </a:p>
        </p:txBody>
      </p:sp>
      <p:sp>
        <p:nvSpPr>
          <p:cNvPr id="3" name="2 Marcador de contenido"/>
          <p:cNvSpPr>
            <a:spLocks noGrp="1"/>
          </p:cNvSpPr>
          <p:nvPr>
            <p:ph idx="1"/>
          </p:nvPr>
        </p:nvSpPr>
        <p:spPr>
          <a:xfrm>
            <a:off x="307975" y="1468098"/>
            <a:ext cx="8353425" cy="4968875"/>
          </a:xfrm>
        </p:spPr>
        <p:txBody>
          <a:bodyPr/>
          <a:lstStyle/>
          <a:p>
            <a:pPr algn="just"/>
            <a:r>
              <a:rPr lang="es-EC" sz="2000" dirty="0"/>
              <a:t>En los últimos 5 años la empresa ha tenido un crecimiento considerable en su demanda, </a:t>
            </a:r>
            <a:r>
              <a:rPr lang="es-EC" sz="2000" dirty="0" smtClean="0"/>
              <a:t>pero </a:t>
            </a:r>
            <a:r>
              <a:rPr lang="es-EC" sz="2000" dirty="0"/>
              <a:t>la organización y la gestión han tenido deficiencias debido a la falta de controles y políticas para el manejo de los </a:t>
            </a:r>
            <a:r>
              <a:rPr lang="es-EC" sz="2000" dirty="0" smtClean="0"/>
              <a:t>mismos.</a:t>
            </a:r>
          </a:p>
          <a:p>
            <a:pPr algn="just"/>
            <a:endParaRPr lang="es-EC" sz="2000" dirty="0" smtClean="0"/>
          </a:p>
          <a:p>
            <a:pPr algn="just"/>
            <a:r>
              <a:rPr lang="es-EC" sz="2000" dirty="0"/>
              <a:t>La falta de una PMO en Easysoft ha ocasionado que no se asignen roles claramente definidos en la gestión de los diferentes proyectos, atrasos en la entrega de los </a:t>
            </a:r>
            <a:r>
              <a:rPr lang="es-EC" sz="2000" dirty="0" smtClean="0"/>
              <a:t>productos.</a:t>
            </a:r>
          </a:p>
          <a:p>
            <a:pPr algn="just"/>
            <a:endParaRPr lang="es-EC" sz="2000" dirty="0" smtClean="0"/>
          </a:p>
          <a:p>
            <a:pPr algn="just"/>
            <a:r>
              <a:rPr lang="es-EC" sz="2000" dirty="0"/>
              <a:t>Además los profesionales que manejan cada uno de los proyectos tienen su propia forma de presentación y desarrollo de los mismos debido a que no existen lineamientos de gestión claramente definidos y establecidos</a:t>
            </a:r>
            <a:endParaRPr lang="es-EC" sz="2000" dirty="0" smtClean="0"/>
          </a:p>
          <a:p>
            <a:pPr algn="just"/>
            <a:endParaRPr lang="es-EC" sz="2000" dirty="0" smtClean="0"/>
          </a:p>
        </p:txBody>
      </p:sp>
      <p:sp>
        <p:nvSpPr>
          <p:cNvPr id="4" name="AutoShape 2"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6 CuadroTexto"/>
          <p:cNvSpPr txBox="1"/>
          <p:nvPr/>
        </p:nvSpPr>
        <p:spPr>
          <a:xfrm>
            <a:off x="8783016"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315353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2. FACTIBILIDAD</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el grado de madurez en la dirección de proyectos</a:t>
            </a:r>
            <a:endParaRPr lang="es-EC" sz="1800" kern="0" dirty="0" smtClean="0">
              <a:latin typeface="Verdana" pitchFamily="34" charset="0"/>
            </a:endParaRPr>
          </a:p>
        </p:txBody>
      </p:sp>
      <p:sp>
        <p:nvSpPr>
          <p:cNvPr id="25" name="24 CuadroTexto"/>
          <p:cNvSpPr txBox="1"/>
          <p:nvPr/>
        </p:nvSpPr>
        <p:spPr>
          <a:xfrm>
            <a:off x="2090063" y="1583066"/>
            <a:ext cx="4890506"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EVALUACION DE LA SITUACION ACTUAL</a:t>
            </a:r>
            <a:endParaRPr lang="es-EC" dirty="0">
              <a:solidFill>
                <a:schemeClr val="bg2">
                  <a:lumMod val="75000"/>
                  <a:lumOff val="25000"/>
                </a:schemeClr>
              </a:solidFill>
            </a:endParaRPr>
          </a:p>
        </p:txBody>
      </p:sp>
      <p:sp>
        <p:nvSpPr>
          <p:cNvPr id="13" name="16 Marcador de contenido"/>
          <p:cNvSpPr txBox="1">
            <a:spLocks/>
          </p:cNvSpPr>
          <p:nvPr/>
        </p:nvSpPr>
        <p:spPr bwMode="auto">
          <a:xfrm>
            <a:off x="1088410" y="3484343"/>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Identificar los asuntos y necesidades claves</a:t>
            </a:r>
            <a:endParaRPr lang="es-EC" sz="1800" kern="0" dirty="0" smtClean="0">
              <a:latin typeface="Verdana" pitchFamily="34" charset="0"/>
            </a:endParaRPr>
          </a:p>
        </p:txBody>
      </p:sp>
      <p:sp>
        <p:nvSpPr>
          <p:cNvPr id="16" name="16 Marcador de contenido"/>
          <p:cNvSpPr txBox="1">
            <a:spLocks/>
          </p:cNvSpPr>
          <p:nvPr/>
        </p:nvSpPr>
        <p:spPr bwMode="auto">
          <a:xfrm>
            <a:off x="1062383" y="457124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los procesos de dirección y gestión de proyectos</a:t>
            </a:r>
            <a:endParaRPr lang="es-EC" sz="1800" kern="0" dirty="0" smtClean="0">
              <a:latin typeface="Verdana" pitchFamily="34" charset="0"/>
            </a:endParaRPr>
          </a:p>
        </p:txBody>
      </p:sp>
      <p:sp>
        <p:nvSpPr>
          <p:cNvPr id="24" name="23 Flecha derecha"/>
          <p:cNvSpPr/>
          <p:nvPr/>
        </p:nvSpPr>
        <p:spPr bwMode="auto">
          <a:xfrm rot="5400000">
            <a:off x="4132049" y="39239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6" name="23 Flecha derecha"/>
          <p:cNvSpPr/>
          <p:nvPr/>
        </p:nvSpPr>
        <p:spPr bwMode="auto">
          <a:xfrm rot="5400000">
            <a:off x="4186783" y="51354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377061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EVALUAR LOS PROCESOS DE DIRECCION Y GESTION DE PROYECTOS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97892" y="2114592"/>
            <a:ext cx="8748712" cy="4093428"/>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S</a:t>
            </a:r>
            <a:r>
              <a:rPr lang="es-EC" sz="2000" dirty="0" smtClean="0"/>
              <a:t>e </a:t>
            </a:r>
            <a:r>
              <a:rPr lang="es-EC" sz="2000" dirty="0"/>
              <a:t>identificó que las áreas de conocimiento que en primera instancia se deben mejorar con la implementación de la PMO </a:t>
            </a:r>
            <a:r>
              <a:rPr lang="es-EC" sz="2000" dirty="0" smtClean="0"/>
              <a:t>son:</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smtClean="0">
                <a:latin typeface="Arial" panose="020B0604020202020204" pitchFamily="34" charset="0"/>
                <a:ea typeface="Calibri" panose="020F0502020204030204" pitchFamily="34" charset="0"/>
                <a:cs typeface="Times New Roman" panose="02020603050405020304" pitchFamily="18" charset="0"/>
              </a:rPr>
              <a:t>Gestión del Tiempo.</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smtClean="0">
                <a:latin typeface="Arial" panose="020B0604020202020204" pitchFamily="34" charset="0"/>
                <a:ea typeface="Calibri" panose="020F0502020204030204" pitchFamily="34" charset="0"/>
                <a:cs typeface="Times New Roman" panose="02020603050405020304" pitchFamily="18" charset="0"/>
              </a:rPr>
              <a:t>Gestión del Alcance.</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smtClean="0">
                <a:latin typeface="Arial" panose="020B0604020202020204" pitchFamily="34" charset="0"/>
                <a:ea typeface="Calibri" panose="020F0502020204030204" pitchFamily="34" charset="0"/>
                <a:cs typeface="Times New Roman" panose="02020603050405020304" pitchFamily="18" charset="0"/>
              </a:rPr>
              <a:t>Gestión del Riesgo.</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endParaRPr lang="es-EC" sz="20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Con la finalidad de comparar la situación actual con la situación deseada se realizó una observación directa en la empresa y se verificó los procesos en los que hay inconvenientes en la gestión y las personas involucradas de la realización de los </a:t>
            </a:r>
            <a:r>
              <a:rPr lang="es-EC" sz="2000" dirty="0" smtClean="0"/>
              <a:t>mismos.</a:t>
            </a:r>
            <a:endParaRPr lang="es-EC" sz="2000" dirty="0"/>
          </a:p>
        </p:txBody>
      </p:sp>
    </p:spTree>
    <p:extLst>
      <p:ext uri="{BB962C8B-B14F-4D97-AF65-F5344CB8AC3E}">
        <p14:creationId xmlns:p14="http://schemas.microsoft.com/office/powerpoint/2010/main" val="3539585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EVALUAR LOS PROCESOS DE DIRECCION Y GESTION DE PROYECTOS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80083145"/>
              </p:ext>
            </p:extLst>
          </p:nvPr>
        </p:nvGraphicFramePr>
        <p:xfrm>
          <a:off x="604599" y="1700808"/>
          <a:ext cx="8136904" cy="4320480"/>
        </p:xfrm>
        <a:graphic>
          <a:graphicData uri="http://schemas.openxmlformats.org/drawingml/2006/table">
            <a:tbl>
              <a:tblPr firstRow="1" firstCol="1" bandRow="1">
                <a:tableStyleId>{5C22544A-7EE6-4342-B048-85BDC9FD1C3A}</a:tableStyleId>
              </a:tblPr>
              <a:tblGrid>
                <a:gridCol w="3621249"/>
                <a:gridCol w="1275296"/>
                <a:gridCol w="1312276"/>
                <a:gridCol w="919972"/>
                <a:gridCol w="1008111"/>
              </a:tblGrid>
              <a:tr h="837048">
                <a:tc>
                  <a:txBody>
                    <a:bodyPr/>
                    <a:lstStyle/>
                    <a:p>
                      <a:pPr algn="ctr">
                        <a:lnSpc>
                          <a:spcPct val="115000"/>
                        </a:lnSpc>
                        <a:spcAft>
                          <a:spcPts val="0"/>
                        </a:spcAft>
                      </a:pPr>
                      <a:r>
                        <a:rPr lang="es-EC" sz="1200" dirty="0">
                          <a:solidFill>
                            <a:schemeClr val="bg2"/>
                          </a:solidFill>
                          <a:effectLst/>
                        </a:rPr>
                        <a:t>Gestión de los Tiempos</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solidFill>
                            <a:schemeClr val="bg2"/>
                          </a:solidFill>
                          <a:effectLst/>
                        </a:rPr>
                        <a:t>Situación Actual</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solidFill>
                            <a:schemeClr val="bg2"/>
                          </a:solidFill>
                          <a:effectLst/>
                        </a:rPr>
                        <a:t>Involucrado</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solidFill>
                            <a:schemeClr val="bg2"/>
                          </a:solidFill>
                          <a:effectLst/>
                        </a:rPr>
                        <a:t>Situación Deseada</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dirty="0">
                          <a:solidFill>
                            <a:schemeClr val="bg2"/>
                          </a:solidFill>
                          <a:effectLst/>
                        </a:rPr>
                        <a:t>Involucrado</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08794">
                <a:tc>
                  <a:txBody>
                    <a:bodyPr/>
                    <a:lstStyle/>
                    <a:p>
                      <a:pPr>
                        <a:lnSpc>
                          <a:spcPct val="115000"/>
                        </a:lnSpc>
                        <a:spcAft>
                          <a:spcPts val="0"/>
                        </a:spcAft>
                      </a:pPr>
                      <a:r>
                        <a:rPr lang="es-EC" sz="1800" dirty="0" smtClean="0">
                          <a:solidFill>
                            <a:schemeClr val="bg2"/>
                          </a:solidFill>
                          <a:effectLst/>
                        </a:rPr>
                        <a:t>Definir </a:t>
                      </a:r>
                      <a:r>
                        <a:rPr lang="es-EC" sz="1800" dirty="0">
                          <a:solidFill>
                            <a:schemeClr val="bg2"/>
                          </a:solidFill>
                          <a:effectLst/>
                        </a:rPr>
                        <a:t>las actividades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6">
                  <a:txBody>
                    <a:bodyPr/>
                    <a:lstStyle/>
                    <a:p>
                      <a:pPr algn="ctr">
                        <a:lnSpc>
                          <a:spcPct val="115000"/>
                        </a:lnSpc>
                        <a:spcAft>
                          <a:spcPts val="0"/>
                        </a:spcAft>
                      </a:pPr>
                      <a:r>
                        <a:rPr lang="es-EC" sz="1800">
                          <a:solidFill>
                            <a:schemeClr val="bg2"/>
                          </a:solidFill>
                          <a:effectLst/>
                        </a:rPr>
                        <a:t>Líder de Proyecto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6">
                  <a:txBody>
                    <a:bodyPr/>
                    <a:lstStyle/>
                    <a:p>
                      <a:pPr algn="ctr">
                        <a:lnSpc>
                          <a:spcPct val="115000"/>
                        </a:lnSpc>
                        <a:spcAft>
                          <a:spcPts val="0"/>
                        </a:spcAft>
                      </a:pPr>
                      <a:r>
                        <a:rPr lang="es-EC" sz="1800">
                          <a:solidFill>
                            <a:schemeClr val="bg2"/>
                          </a:solidFill>
                          <a:effectLst/>
                        </a:rPr>
                        <a:t>Gerente PMO, Ejecutivo PMO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r>
              <a:tr h="541619">
                <a:tc>
                  <a:txBody>
                    <a:bodyPr/>
                    <a:lstStyle/>
                    <a:p>
                      <a:pPr>
                        <a:lnSpc>
                          <a:spcPct val="115000"/>
                        </a:lnSpc>
                        <a:spcAft>
                          <a:spcPts val="0"/>
                        </a:spcAft>
                      </a:pPr>
                      <a:r>
                        <a:rPr lang="es-EC" sz="1800" dirty="0" smtClean="0">
                          <a:solidFill>
                            <a:schemeClr val="bg2"/>
                          </a:solidFill>
                          <a:effectLst/>
                        </a:rPr>
                        <a:t>Secuenciar </a:t>
                      </a:r>
                      <a:r>
                        <a:rPr lang="es-EC" sz="1800" dirty="0">
                          <a:solidFill>
                            <a:schemeClr val="bg2"/>
                          </a:solidFill>
                          <a:effectLst/>
                        </a:rPr>
                        <a:t>las actividades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642065">
                <a:tc>
                  <a:txBody>
                    <a:bodyPr/>
                    <a:lstStyle/>
                    <a:p>
                      <a:pPr>
                        <a:lnSpc>
                          <a:spcPct val="115000"/>
                        </a:lnSpc>
                        <a:spcAft>
                          <a:spcPts val="0"/>
                        </a:spcAft>
                      </a:pPr>
                      <a:r>
                        <a:rPr lang="es-EC" sz="1800" dirty="0" smtClean="0">
                          <a:solidFill>
                            <a:schemeClr val="bg2"/>
                          </a:solidFill>
                          <a:effectLst/>
                        </a:rPr>
                        <a:t>Estimar </a:t>
                      </a:r>
                      <a:r>
                        <a:rPr lang="es-EC" sz="1800" dirty="0">
                          <a:solidFill>
                            <a:schemeClr val="bg2"/>
                          </a:solidFill>
                          <a:effectLst/>
                        </a:rPr>
                        <a:t>recursos de las actividades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solidFill>
                            <a:schemeClr val="bg2"/>
                          </a:solidFill>
                          <a:effectLst/>
                        </a:rPr>
                        <a:t> Baja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642065">
                <a:tc>
                  <a:txBody>
                    <a:bodyPr/>
                    <a:lstStyle/>
                    <a:p>
                      <a:pPr>
                        <a:lnSpc>
                          <a:spcPct val="115000"/>
                        </a:lnSpc>
                        <a:spcAft>
                          <a:spcPts val="0"/>
                        </a:spcAft>
                      </a:pPr>
                      <a:r>
                        <a:rPr lang="es-EC" sz="1800" dirty="0">
                          <a:solidFill>
                            <a:schemeClr val="bg2"/>
                          </a:solidFill>
                          <a:effectLst/>
                        </a:rPr>
                        <a:t>Estimar duración de las actividades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solidFill>
                            <a:schemeClr val="bg2"/>
                          </a:solidFill>
                          <a:effectLst/>
                        </a:rPr>
                        <a:t> Baja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58032">
                <a:tc>
                  <a:txBody>
                    <a:bodyPr/>
                    <a:lstStyle/>
                    <a:p>
                      <a:pPr>
                        <a:lnSpc>
                          <a:spcPct val="115000"/>
                        </a:lnSpc>
                        <a:spcAft>
                          <a:spcPts val="0"/>
                        </a:spcAft>
                      </a:pPr>
                      <a:r>
                        <a:rPr lang="es-EC" sz="1800" dirty="0">
                          <a:solidFill>
                            <a:schemeClr val="bg2"/>
                          </a:solidFill>
                          <a:effectLst/>
                        </a:rPr>
                        <a:t>Desarrollar cronograma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solidFill>
                            <a:schemeClr val="bg2"/>
                          </a:solidFill>
                          <a:effectLst/>
                        </a:rPr>
                        <a:t> Media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90857">
                <a:tc>
                  <a:txBody>
                    <a:bodyPr/>
                    <a:lstStyle/>
                    <a:p>
                      <a:pPr>
                        <a:lnSpc>
                          <a:spcPct val="115000"/>
                        </a:lnSpc>
                        <a:spcAft>
                          <a:spcPts val="0"/>
                        </a:spcAft>
                      </a:pPr>
                      <a:r>
                        <a:rPr lang="es-EC" sz="1800" dirty="0">
                          <a:solidFill>
                            <a:schemeClr val="bg2"/>
                          </a:solidFill>
                          <a:effectLst/>
                        </a:rPr>
                        <a:t>Controlar cronograma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solidFill>
                            <a:schemeClr val="bg2"/>
                          </a:solidFill>
                          <a:effectLst/>
                        </a:rPr>
                        <a:t> Media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dirty="0">
                          <a:solidFill>
                            <a:schemeClr val="bg2"/>
                          </a:solidFill>
                          <a:effectLst/>
                        </a:rPr>
                        <a:t> Alta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bl>
          </a:graphicData>
        </a:graphic>
      </p:graphicFrame>
    </p:spTree>
    <p:extLst>
      <p:ext uri="{BB962C8B-B14F-4D97-AF65-F5344CB8AC3E}">
        <p14:creationId xmlns:p14="http://schemas.microsoft.com/office/powerpoint/2010/main" val="2972348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EVALUAR LOS PROCESOS DE DIRECCION Y GESTION DE PROYECTOS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010038617"/>
              </p:ext>
            </p:extLst>
          </p:nvPr>
        </p:nvGraphicFramePr>
        <p:xfrm>
          <a:off x="539552" y="2348880"/>
          <a:ext cx="8046514" cy="2899882"/>
        </p:xfrm>
        <a:graphic>
          <a:graphicData uri="http://schemas.openxmlformats.org/drawingml/2006/table">
            <a:tbl>
              <a:tblPr firstRow="1" firstCol="1" bandRow="1">
                <a:tableStyleId>{5C22544A-7EE6-4342-B048-85BDC9FD1C3A}</a:tableStyleId>
              </a:tblPr>
              <a:tblGrid>
                <a:gridCol w="3581022"/>
                <a:gridCol w="1024690"/>
                <a:gridCol w="1146934"/>
                <a:gridCol w="1146934"/>
                <a:gridCol w="1146934"/>
              </a:tblGrid>
              <a:tr h="638275">
                <a:tc>
                  <a:txBody>
                    <a:bodyPr/>
                    <a:lstStyle/>
                    <a:p>
                      <a:pPr algn="ctr">
                        <a:lnSpc>
                          <a:spcPct val="115000"/>
                        </a:lnSpc>
                        <a:spcAft>
                          <a:spcPts val="0"/>
                        </a:spcAft>
                      </a:pPr>
                      <a:r>
                        <a:rPr lang="es-EC" sz="1200" dirty="0">
                          <a:solidFill>
                            <a:schemeClr val="bg2"/>
                          </a:solidFill>
                          <a:effectLst/>
                        </a:rPr>
                        <a:t>Gestión del Alcance</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solidFill>
                            <a:schemeClr val="bg2"/>
                          </a:solidFill>
                          <a:effectLst/>
                        </a:rPr>
                        <a:t>Situación Actual </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solidFill>
                            <a:schemeClr val="bg2"/>
                          </a:solidFill>
                          <a:effectLst/>
                        </a:rPr>
                        <a:t>Involucrado</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solidFill>
                            <a:schemeClr val="bg2"/>
                          </a:solidFill>
                          <a:effectLst/>
                        </a:rPr>
                        <a:t>Situación Deseada</a:t>
                      </a:r>
                      <a:endParaRPr lang="es-EC"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dirty="0">
                          <a:solidFill>
                            <a:schemeClr val="bg2"/>
                          </a:solidFill>
                          <a:effectLst/>
                        </a:rPr>
                        <a:t>Involucrado</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56427">
                <a:tc>
                  <a:txBody>
                    <a:bodyPr/>
                    <a:lstStyle/>
                    <a:p>
                      <a:pPr>
                        <a:lnSpc>
                          <a:spcPct val="115000"/>
                        </a:lnSpc>
                        <a:spcAft>
                          <a:spcPts val="0"/>
                        </a:spcAft>
                      </a:pPr>
                      <a:r>
                        <a:rPr lang="es-EC" sz="1800" dirty="0">
                          <a:solidFill>
                            <a:schemeClr val="bg2"/>
                          </a:solidFill>
                          <a:effectLst/>
                        </a:rPr>
                        <a:t>Recopilar los requisitos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solidFill>
                            <a:schemeClr val="bg2"/>
                          </a:solidFill>
                          <a:effectLst/>
                        </a:rPr>
                        <a:t> Media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4">
                  <a:txBody>
                    <a:bodyPr/>
                    <a:lstStyle/>
                    <a:p>
                      <a:pPr algn="ctr">
                        <a:lnSpc>
                          <a:spcPct val="115000"/>
                        </a:lnSpc>
                        <a:spcAft>
                          <a:spcPts val="0"/>
                        </a:spcAft>
                      </a:pPr>
                      <a:r>
                        <a:rPr lang="es-EC" sz="1800">
                          <a:solidFill>
                            <a:schemeClr val="bg2"/>
                          </a:solidFill>
                          <a:effectLst/>
                        </a:rPr>
                        <a:t>Líder de Proyecto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4">
                  <a:txBody>
                    <a:bodyPr/>
                    <a:lstStyle/>
                    <a:p>
                      <a:pPr algn="ctr">
                        <a:lnSpc>
                          <a:spcPct val="115000"/>
                        </a:lnSpc>
                        <a:spcAft>
                          <a:spcPts val="0"/>
                        </a:spcAft>
                      </a:pPr>
                      <a:r>
                        <a:rPr lang="es-EC" sz="1800">
                          <a:solidFill>
                            <a:schemeClr val="bg2"/>
                          </a:solidFill>
                          <a:effectLst/>
                        </a:rPr>
                        <a:t>Gerente PMO, Ejecutivo PMO</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r>
              <a:tr h="610275">
                <a:tc>
                  <a:txBody>
                    <a:bodyPr/>
                    <a:lstStyle/>
                    <a:p>
                      <a:pPr>
                        <a:lnSpc>
                          <a:spcPct val="115000"/>
                        </a:lnSpc>
                        <a:spcAft>
                          <a:spcPts val="0"/>
                        </a:spcAft>
                      </a:pPr>
                      <a:r>
                        <a:rPr lang="es-EC" sz="1800" dirty="0">
                          <a:solidFill>
                            <a:schemeClr val="bg2"/>
                          </a:solidFill>
                          <a:effectLst/>
                        </a:rPr>
                        <a:t>Definir el alcance</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solidFill>
                            <a:schemeClr val="bg2"/>
                          </a:solidFill>
                          <a:effectLst/>
                        </a:rPr>
                        <a:t>Baja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solidFill>
                            <a:schemeClr val="bg2"/>
                          </a:solidFill>
                          <a:effectLst/>
                        </a:rPr>
                        <a:t> Alta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38478">
                <a:tc>
                  <a:txBody>
                    <a:bodyPr/>
                    <a:lstStyle/>
                    <a:p>
                      <a:pPr>
                        <a:lnSpc>
                          <a:spcPct val="115000"/>
                        </a:lnSpc>
                        <a:spcAft>
                          <a:spcPts val="0"/>
                        </a:spcAft>
                      </a:pPr>
                      <a:r>
                        <a:rPr lang="es-EC" sz="1800" dirty="0">
                          <a:solidFill>
                            <a:schemeClr val="bg2"/>
                          </a:solidFill>
                          <a:effectLst/>
                        </a:rPr>
                        <a:t>Crear EDT</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solidFill>
                            <a:schemeClr val="bg2"/>
                          </a:solidFill>
                          <a:effectLst/>
                        </a:rPr>
                        <a:t>Baja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dirty="0">
                          <a:solidFill>
                            <a:schemeClr val="bg2"/>
                          </a:solidFill>
                          <a:effectLst/>
                        </a:rPr>
                        <a:t> Alta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56427">
                <a:tc>
                  <a:txBody>
                    <a:bodyPr/>
                    <a:lstStyle/>
                    <a:p>
                      <a:pPr>
                        <a:lnSpc>
                          <a:spcPct val="115000"/>
                        </a:lnSpc>
                        <a:spcAft>
                          <a:spcPts val="0"/>
                        </a:spcAft>
                      </a:pPr>
                      <a:r>
                        <a:rPr lang="es-EC" sz="1800" dirty="0">
                          <a:solidFill>
                            <a:schemeClr val="bg2"/>
                          </a:solidFill>
                          <a:effectLst/>
                        </a:rPr>
                        <a:t>Validar Alcance</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solidFill>
                            <a:schemeClr val="bg2"/>
                          </a:solidFill>
                          <a:effectLst/>
                        </a:rPr>
                        <a:t>Baja</a:t>
                      </a:r>
                      <a:endParaRPr lang="es-EC"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dirty="0">
                          <a:solidFill>
                            <a:schemeClr val="bg2"/>
                          </a:solidFill>
                          <a:effectLst/>
                        </a:rPr>
                        <a:t> Alta</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bl>
          </a:graphicData>
        </a:graphic>
      </p:graphicFrame>
    </p:spTree>
    <p:extLst>
      <p:ext uri="{BB962C8B-B14F-4D97-AF65-F5344CB8AC3E}">
        <p14:creationId xmlns:p14="http://schemas.microsoft.com/office/powerpoint/2010/main" val="2372735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EVALUAR LOS PROCESOS DE DIRECCION Y GESTION DE PROYECTOS</a:t>
            </a:r>
            <a:endParaRPr lang="es-EC" sz="2400" dirty="0"/>
          </a:p>
        </p:txBody>
      </p:sp>
      <p:sp>
        <p:nvSpPr>
          <p:cNvPr id="8" name="Rectángulo 7"/>
          <p:cNvSpPr/>
          <p:nvPr/>
        </p:nvSpPr>
        <p:spPr>
          <a:xfrm>
            <a:off x="197892" y="2132856"/>
            <a:ext cx="8748712" cy="400110"/>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07305222"/>
              </p:ext>
            </p:extLst>
          </p:nvPr>
        </p:nvGraphicFramePr>
        <p:xfrm>
          <a:off x="611560" y="2145432"/>
          <a:ext cx="7992889" cy="3820464"/>
        </p:xfrm>
        <a:graphic>
          <a:graphicData uri="http://schemas.openxmlformats.org/drawingml/2006/table">
            <a:tbl>
              <a:tblPr firstRow="1" firstCol="1" bandRow="1">
                <a:tableStyleId>{5C22544A-7EE6-4342-B048-85BDC9FD1C3A}</a:tableStyleId>
              </a:tblPr>
              <a:tblGrid>
                <a:gridCol w="3557157"/>
                <a:gridCol w="1017862"/>
                <a:gridCol w="1139290"/>
                <a:gridCol w="1139290"/>
                <a:gridCol w="1139290"/>
              </a:tblGrid>
              <a:tr h="662900">
                <a:tc>
                  <a:txBody>
                    <a:bodyPr/>
                    <a:lstStyle/>
                    <a:p>
                      <a:pPr algn="ctr">
                        <a:lnSpc>
                          <a:spcPct val="115000"/>
                        </a:lnSpc>
                        <a:spcAft>
                          <a:spcPts val="0"/>
                        </a:spcAft>
                      </a:pPr>
                      <a:r>
                        <a:rPr lang="es-EC" sz="1200" dirty="0">
                          <a:solidFill>
                            <a:schemeClr val="bg2"/>
                          </a:solidFill>
                          <a:effectLst/>
                        </a:rPr>
                        <a:t>Gestión del Riesgo</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dirty="0">
                          <a:solidFill>
                            <a:schemeClr val="bg2"/>
                          </a:solidFill>
                          <a:effectLst/>
                        </a:rPr>
                        <a:t>Situación Actual </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dirty="0">
                          <a:solidFill>
                            <a:schemeClr val="bg2"/>
                          </a:solidFill>
                          <a:effectLst/>
                        </a:rPr>
                        <a:t>Involucrado</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dirty="0">
                          <a:solidFill>
                            <a:schemeClr val="bg2"/>
                          </a:solidFill>
                          <a:effectLst/>
                        </a:rPr>
                        <a:t>Situación Deseada</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dirty="0">
                          <a:solidFill>
                            <a:schemeClr val="bg2"/>
                          </a:solidFill>
                          <a:effectLst/>
                        </a:rPr>
                        <a:t>Involucrado</a:t>
                      </a:r>
                      <a:endParaRPr lang="es-EC"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7893">
                <a:tc>
                  <a:txBody>
                    <a:bodyPr/>
                    <a:lstStyle/>
                    <a:p>
                      <a:pPr>
                        <a:lnSpc>
                          <a:spcPct val="115000"/>
                        </a:lnSpc>
                        <a:spcAft>
                          <a:spcPts val="0"/>
                        </a:spcAft>
                      </a:pPr>
                      <a:r>
                        <a:rPr lang="es-EC" sz="1800" dirty="0" smtClean="0">
                          <a:solidFill>
                            <a:schemeClr val="bg2"/>
                          </a:solidFill>
                          <a:effectLst/>
                          <a:latin typeface="+mn-lt"/>
                          <a:ea typeface="+mn-ea"/>
                          <a:cs typeface="+mn-cs"/>
                        </a:rPr>
                        <a:t>Planificar</a:t>
                      </a:r>
                      <a:r>
                        <a:rPr lang="es-EC" sz="1800" baseline="0" dirty="0" smtClean="0">
                          <a:solidFill>
                            <a:schemeClr val="bg2"/>
                          </a:solidFill>
                          <a:effectLst/>
                          <a:latin typeface="+mn-lt"/>
                          <a:ea typeface="+mn-ea"/>
                          <a:cs typeface="+mn-cs"/>
                        </a:rPr>
                        <a:t> la gestión del riesgo</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a:effectLst/>
                        </a:rPr>
                        <a:t> Media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4">
                  <a:txBody>
                    <a:bodyPr/>
                    <a:lstStyle/>
                    <a:p>
                      <a:pPr algn="ctr">
                        <a:lnSpc>
                          <a:spcPct val="115000"/>
                        </a:lnSpc>
                        <a:spcAft>
                          <a:spcPts val="0"/>
                        </a:spcAft>
                      </a:pPr>
                      <a:r>
                        <a:rPr lang="es-EC" sz="1800">
                          <a:effectLst/>
                        </a:rPr>
                        <a:t>Líder de Proyecto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c>
                  <a:txBody>
                    <a:bodyPr/>
                    <a:lstStyle/>
                    <a:p>
                      <a:pPr>
                        <a:lnSpc>
                          <a:spcPct val="115000"/>
                        </a:lnSpc>
                        <a:spcAft>
                          <a:spcPts val="0"/>
                        </a:spcAft>
                      </a:pPr>
                      <a:r>
                        <a:rPr lang="es-EC" sz="1800">
                          <a:effectLst/>
                        </a:rPr>
                        <a:t> Alta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4">
                  <a:txBody>
                    <a:bodyPr/>
                    <a:lstStyle/>
                    <a:p>
                      <a:pPr algn="ctr">
                        <a:lnSpc>
                          <a:spcPct val="115000"/>
                        </a:lnSpc>
                        <a:spcAft>
                          <a:spcPts val="0"/>
                        </a:spcAft>
                      </a:pPr>
                      <a:r>
                        <a:rPr lang="es-EC" sz="1800">
                          <a:effectLst/>
                        </a:rPr>
                        <a:t>Gerente PMO, Ejecutivo PMO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r>
              <a:tr h="633820">
                <a:tc>
                  <a:txBody>
                    <a:bodyPr/>
                    <a:lstStyle/>
                    <a:p>
                      <a:pPr>
                        <a:lnSpc>
                          <a:spcPct val="115000"/>
                        </a:lnSpc>
                        <a:spcAft>
                          <a:spcPts val="0"/>
                        </a:spcAft>
                      </a:pPr>
                      <a:r>
                        <a:rPr lang="es-EC" sz="1800" dirty="0" smtClean="0">
                          <a:solidFill>
                            <a:schemeClr val="bg2"/>
                          </a:solidFill>
                          <a:effectLst/>
                        </a:rPr>
                        <a:t>Identificar riesgos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effectLst/>
                        </a:rPr>
                        <a:t>Baja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effectLst/>
                        </a:rPr>
                        <a:t> Alta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59253">
                <a:tc>
                  <a:txBody>
                    <a:bodyPr/>
                    <a:lstStyle/>
                    <a:p>
                      <a:pPr>
                        <a:lnSpc>
                          <a:spcPct val="115000"/>
                        </a:lnSpc>
                        <a:spcAft>
                          <a:spcPts val="0"/>
                        </a:spcAft>
                      </a:pPr>
                      <a:r>
                        <a:rPr lang="es-EC" sz="1800" dirty="0" smtClean="0">
                          <a:solidFill>
                            <a:schemeClr val="bg2"/>
                          </a:solidFill>
                          <a:effectLst/>
                        </a:rPr>
                        <a:t>Realizar análisis cualitativo de riesgos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effectLst/>
                        </a:rPr>
                        <a:t>Baja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a:effectLst/>
                        </a:rPr>
                        <a:t> Alta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577893">
                <a:tc>
                  <a:txBody>
                    <a:bodyPr/>
                    <a:lstStyle/>
                    <a:p>
                      <a:pPr>
                        <a:lnSpc>
                          <a:spcPct val="115000"/>
                        </a:lnSpc>
                        <a:spcAft>
                          <a:spcPts val="0"/>
                        </a:spcAft>
                      </a:pPr>
                      <a:r>
                        <a:rPr lang="es-EC" sz="1800" dirty="0" smtClean="0">
                          <a:solidFill>
                            <a:schemeClr val="bg2"/>
                          </a:solidFill>
                          <a:effectLst/>
                        </a:rPr>
                        <a:t>Planificar respuesta a riesgos</a:t>
                      </a:r>
                      <a:endParaRPr lang="es-EC"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800" dirty="0">
                          <a:effectLst/>
                        </a:rPr>
                        <a:t>Baja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a:txBody>
                    <a:bodyPr/>
                    <a:lstStyle/>
                    <a:p>
                      <a:pPr>
                        <a:lnSpc>
                          <a:spcPct val="115000"/>
                        </a:lnSpc>
                        <a:spcAft>
                          <a:spcPts val="0"/>
                        </a:spcAft>
                      </a:pPr>
                      <a:r>
                        <a:rPr lang="es-EC" sz="1800" dirty="0">
                          <a:effectLst/>
                        </a:rPr>
                        <a:t> Alta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398296">
                <a:tc>
                  <a:txBody>
                    <a:bodyPr/>
                    <a:lstStyle/>
                    <a:p>
                      <a:pPr marL="0" algn="l" defTabSz="914400" rtl="0" eaLnBrk="1" latinLnBrk="0" hangingPunct="1">
                        <a:lnSpc>
                          <a:spcPct val="115000"/>
                        </a:lnSpc>
                        <a:spcAft>
                          <a:spcPts val="0"/>
                        </a:spcAft>
                      </a:pPr>
                      <a:r>
                        <a:rPr lang="es-EC" sz="1800" kern="1200" dirty="0" smtClean="0">
                          <a:solidFill>
                            <a:schemeClr val="dk1"/>
                          </a:solidFill>
                          <a:effectLst/>
                          <a:latin typeface="+mn-lt"/>
                          <a:ea typeface="+mn-ea"/>
                          <a:cs typeface="+mn-cs"/>
                        </a:rPr>
                        <a:t>Supervisar y controlar riesgos</a:t>
                      </a:r>
                      <a:endParaRPr lang="es-EC" sz="1800" kern="1200" dirty="0">
                        <a:solidFill>
                          <a:schemeClr val="dk1"/>
                        </a:solidFill>
                        <a:effectLst/>
                        <a:latin typeface="+mn-lt"/>
                        <a:ea typeface="+mn-ea"/>
                        <a:cs typeface="+mn-cs"/>
                      </a:endParaRPr>
                    </a:p>
                  </a:txBody>
                  <a:tcPr marL="44450" marR="44450" marT="0" marB="0" anchor="b"/>
                </a:tc>
                <a:tc>
                  <a:txBody>
                    <a:bodyPr/>
                    <a:lstStyle/>
                    <a:p>
                      <a:pPr>
                        <a:lnSpc>
                          <a:spcPct val="115000"/>
                        </a:lnSpc>
                        <a:spcAft>
                          <a:spcPts val="0"/>
                        </a:spcAft>
                      </a:pPr>
                      <a:r>
                        <a:rPr lang="es-EC" sz="1800" kern="1200" dirty="0" smtClean="0">
                          <a:solidFill>
                            <a:schemeClr val="dk1"/>
                          </a:solidFill>
                          <a:effectLst/>
                          <a:latin typeface="+mn-lt"/>
                          <a:ea typeface="+mn-ea"/>
                          <a:cs typeface="+mn-cs"/>
                        </a:rPr>
                        <a:t>Baja</a:t>
                      </a:r>
                      <a:endParaRPr lang="es-EC" sz="1800" kern="1200" dirty="0">
                        <a:solidFill>
                          <a:schemeClr val="dk1"/>
                        </a:solidFill>
                        <a:effectLst/>
                        <a:latin typeface="+mn-lt"/>
                        <a:ea typeface="+mn-ea"/>
                        <a:cs typeface="+mn-cs"/>
                      </a:endParaRPr>
                    </a:p>
                  </a:txBody>
                  <a:tcPr marL="44450" marR="44450" marT="0" marB="0" anchor="b"/>
                </a:tc>
                <a:tc>
                  <a:txBody>
                    <a:bodyPr/>
                    <a:lstStyle/>
                    <a:p>
                      <a:pPr algn="ctr">
                        <a:lnSpc>
                          <a:spcPct val="115000"/>
                        </a:lnSpc>
                        <a:spcAft>
                          <a:spcPts val="0"/>
                        </a:spcAft>
                      </a:pPr>
                      <a:endParaRPr lang="es-EC" sz="1800" kern="1200">
                        <a:solidFill>
                          <a:schemeClr val="dk1"/>
                        </a:solidFill>
                        <a:effectLst/>
                        <a:latin typeface="+mn-lt"/>
                        <a:ea typeface="+mn-ea"/>
                        <a:cs typeface="+mn-cs"/>
                      </a:endParaRPr>
                    </a:p>
                  </a:txBody>
                  <a:tcPr marL="44450" marR="44450" marT="0" marB="0" vert="vert270" anchor="b"/>
                </a:tc>
                <a:tc>
                  <a:txBody>
                    <a:bodyPr/>
                    <a:lstStyle/>
                    <a:p>
                      <a:pPr>
                        <a:lnSpc>
                          <a:spcPct val="115000"/>
                        </a:lnSpc>
                        <a:spcAft>
                          <a:spcPts val="0"/>
                        </a:spcAft>
                      </a:pPr>
                      <a:r>
                        <a:rPr lang="es-EC" sz="1800" kern="1200" dirty="0" smtClean="0">
                          <a:solidFill>
                            <a:schemeClr val="dk1"/>
                          </a:solidFill>
                          <a:effectLst/>
                          <a:latin typeface="+mn-lt"/>
                          <a:ea typeface="+mn-ea"/>
                          <a:cs typeface="+mn-cs"/>
                        </a:rPr>
                        <a:t>Alta</a:t>
                      </a:r>
                      <a:endParaRPr lang="es-EC" sz="1800" kern="1200" dirty="0">
                        <a:solidFill>
                          <a:schemeClr val="dk1"/>
                        </a:solidFill>
                        <a:effectLst/>
                        <a:latin typeface="+mn-lt"/>
                        <a:ea typeface="+mn-ea"/>
                        <a:cs typeface="+mn-cs"/>
                      </a:endParaRPr>
                    </a:p>
                  </a:txBody>
                  <a:tcPr marL="44450" marR="44450" marT="0" marB="0" anchor="b"/>
                </a:tc>
                <a:tc>
                  <a:txBody>
                    <a:bodyPr/>
                    <a:lstStyle/>
                    <a:p>
                      <a:pPr algn="ctr">
                        <a:lnSpc>
                          <a:spcPct val="115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b"/>
                </a:tc>
              </a:tr>
            </a:tbl>
          </a:graphicData>
        </a:graphic>
      </p:graphicFrame>
    </p:spTree>
    <p:extLst>
      <p:ext uri="{BB962C8B-B14F-4D97-AF65-F5344CB8AC3E}">
        <p14:creationId xmlns:p14="http://schemas.microsoft.com/office/powerpoint/2010/main" val="2163348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2. FACTIBILIDAD</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el grado de madurez en la dirección de proyectos</a:t>
            </a:r>
            <a:endParaRPr lang="es-EC" sz="1800" kern="0" dirty="0" smtClean="0">
              <a:latin typeface="Verdana" pitchFamily="34" charset="0"/>
            </a:endParaRPr>
          </a:p>
        </p:txBody>
      </p:sp>
      <p:sp>
        <p:nvSpPr>
          <p:cNvPr id="25" name="24 CuadroTexto"/>
          <p:cNvSpPr txBox="1"/>
          <p:nvPr/>
        </p:nvSpPr>
        <p:spPr>
          <a:xfrm>
            <a:off x="2090063" y="1583066"/>
            <a:ext cx="4890506"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EVALUACION DE LA SITUACION ACTUAL</a:t>
            </a:r>
            <a:endParaRPr lang="es-EC" dirty="0">
              <a:solidFill>
                <a:schemeClr val="bg2">
                  <a:lumMod val="75000"/>
                  <a:lumOff val="25000"/>
                </a:schemeClr>
              </a:solidFill>
            </a:endParaRPr>
          </a:p>
        </p:txBody>
      </p:sp>
      <p:sp>
        <p:nvSpPr>
          <p:cNvPr id="13" name="16 Marcador de contenido"/>
          <p:cNvSpPr txBox="1">
            <a:spLocks/>
          </p:cNvSpPr>
          <p:nvPr/>
        </p:nvSpPr>
        <p:spPr bwMode="auto">
          <a:xfrm>
            <a:off x="1088410" y="3484343"/>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Identificar los asuntos y necesidades claves</a:t>
            </a:r>
            <a:endParaRPr lang="es-EC" sz="1800" kern="0" dirty="0" smtClean="0">
              <a:latin typeface="Verdana" pitchFamily="34" charset="0"/>
            </a:endParaRPr>
          </a:p>
        </p:txBody>
      </p:sp>
      <p:sp>
        <p:nvSpPr>
          <p:cNvPr id="16" name="16 Marcador de contenido"/>
          <p:cNvSpPr txBox="1">
            <a:spLocks/>
          </p:cNvSpPr>
          <p:nvPr/>
        </p:nvSpPr>
        <p:spPr bwMode="auto">
          <a:xfrm>
            <a:off x="1062383" y="457124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Evaluar los procesos de dirección y gestión de proyectos</a:t>
            </a:r>
            <a:endParaRPr lang="es-EC" sz="1800" kern="0" dirty="0" smtClean="0">
              <a:latin typeface="Verdana" pitchFamily="34" charset="0"/>
            </a:endParaRPr>
          </a:p>
        </p:txBody>
      </p:sp>
      <p:sp>
        <p:nvSpPr>
          <p:cNvPr id="20" name="16 Marcador de contenido"/>
          <p:cNvSpPr txBox="1">
            <a:spLocks/>
          </p:cNvSpPr>
          <p:nvPr/>
        </p:nvSpPr>
        <p:spPr bwMode="auto">
          <a:xfrm>
            <a:off x="1062383" y="5808041"/>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Guiar en el análisis del impacto al cambio</a:t>
            </a:r>
            <a:endParaRPr lang="es-EC" sz="1800" kern="0" dirty="0" smtClean="0">
              <a:latin typeface="Verdana" pitchFamily="34" charset="0"/>
            </a:endParaRPr>
          </a:p>
        </p:txBody>
      </p:sp>
      <p:sp>
        <p:nvSpPr>
          <p:cNvPr id="24" name="23 Flecha derecha"/>
          <p:cNvSpPr/>
          <p:nvPr/>
        </p:nvSpPr>
        <p:spPr bwMode="auto">
          <a:xfrm rot="5400000">
            <a:off x="4132049" y="39239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6" name="23 Flecha derecha"/>
          <p:cNvSpPr/>
          <p:nvPr/>
        </p:nvSpPr>
        <p:spPr bwMode="auto">
          <a:xfrm rot="5400000">
            <a:off x="4186783" y="51354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3807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GUIAR EN EL ANALISIS DEL IMPACTO AL CAMBIO</a:t>
            </a:r>
            <a:endParaRPr lang="es-EC" sz="2400" dirty="0"/>
          </a:p>
        </p:txBody>
      </p:sp>
      <p:sp>
        <p:nvSpPr>
          <p:cNvPr id="4" name="Rectángulo 3"/>
          <p:cNvSpPr/>
          <p:nvPr/>
        </p:nvSpPr>
        <p:spPr>
          <a:xfrm>
            <a:off x="540049" y="1529497"/>
            <a:ext cx="8208912" cy="1323439"/>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Se identificaron </a:t>
            </a:r>
            <a:r>
              <a:rPr lang="es-EC" sz="2000" dirty="0"/>
              <a:t>las fuerzas positivas, fuerzas negativas y </a:t>
            </a:r>
            <a:r>
              <a:rPr lang="es-EC" sz="2000" dirty="0" smtClean="0"/>
              <a:t>se plantearon </a:t>
            </a:r>
            <a:r>
              <a:rPr lang="es-EC" sz="2000" dirty="0"/>
              <a:t>los objetivos y acciones </a:t>
            </a:r>
            <a:r>
              <a:rPr lang="es-EC" sz="2000" dirty="0" smtClean="0"/>
              <a:t>los mismos que se los </a:t>
            </a:r>
            <a:r>
              <a:rPr lang="es-EC" sz="2000" dirty="0"/>
              <a:t>representó de manera gráfica para lograr una mejor comprensión.</a:t>
            </a:r>
          </a:p>
        </p:txBody>
      </p:sp>
      <p:pic>
        <p:nvPicPr>
          <p:cNvPr id="10" name="Imagen 9"/>
          <p:cNvPicPr>
            <a:picLocks noChangeAspect="1"/>
          </p:cNvPicPr>
          <p:nvPr/>
        </p:nvPicPr>
        <p:blipFill rotWithShape="1">
          <a:blip r:embed="rId3"/>
          <a:srcRect l="32290" t="21454" r="26203" b="8657"/>
          <a:stretch/>
        </p:blipFill>
        <p:spPr>
          <a:xfrm>
            <a:off x="2588220" y="2852936"/>
            <a:ext cx="4112570" cy="3893233"/>
          </a:xfrm>
          <a:prstGeom prst="rect">
            <a:avLst/>
          </a:prstGeom>
        </p:spPr>
      </p:pic>
    </p:spTree>
    <p:extLst>
      <p:ext uri="{BB962C8B-B14F-4D97-AF65-F5344CB8AC3E}">
        <p14:creationId xmlns:p14="http://schemas.microsoft.com/office/powerpoint/2010/main" val="1486179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3. DOCUMENTACION DEL DISENO FUNCIONAL</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Definir la estructura orgánica de la PMO</a:t>
            </a:r>
            <a:endParaRPr lang="es-EC" sz="1800" kern="0" dirty="0" smtClean="0">
              <a:latin typeface="Verdana" pitchFamily="34" charset="0"/>
            </a:endParaRPr>
          </a:p>
        </p:txBody>
      </p:sp>
      <p:sp>
        <p:nvSpPr>
          <p:cNvPr id="25" name="24 CuadroTexto"/>
          <p:cNvSpPr txBox="1"/>
          <p:nvPr/>
        </p:nvSpPr>
        <p:spPr>
          <a:xfrm>
            <a:off x="2492935" y="1640436"/>
            <a:ext cx="3942105"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DISENO FUNCIONAL DE LA PMO</a:t>
            </a:r>
            <a:endParaRPr lang="es-EC" dirty="0">
              <a:solidFill>
                <a:schemeClr val="bg2">
                  <a:lumMod val="75000"/>
                  <a:lumOff val="25000"/>
                </a:schemeClr>
              </a:solidFill>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652725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529497"/>
            <a:ext cx="8208912" cy="1631216"/>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b="1" dirty="0" smtClean="0"/>
              <a:t>A</a:t>
            </a:r>
            <a:r>
              <a:rPr lang="es-EC" sz="2000" dirty="0" smtClean="0"/>
              <a:t>. </a:t>
            </a:r>
            <a:r>
              <a:rPr lang="es-EC" sz="2000" b="1" dirty="0" smtClean="0"/>
              <a:t>Estructura Orgánica</a:t>
            </a:r>
            <a:r>
              <a:rPr lang="es-EC" sz="2000" dirty="0" smtClean="0"/>
              <a:t>. En la fase de pre factibilidad se </a:t>
            </a:r>
            <a:r>
              <a:rPr lang="es-EC" sz="2000" dirty="0"/>
              <a:t>propuso la </a:t>
            </a:r>
            <a:r>
              <a:rPr lang="es-EC" sz="2000" dirty="0" smtClean="0"/>
              <a:t>creación de la PMO, </a:t>
            </a:r>
            <a:r>
              <a:rPr lang="es-EC" sz="2000" dirty="0"/>
              <a:t>en un nivel asesor de la Presidencia Ejecutiva, tomando en cuenta que la PMO será una unidad estratégica </a:t>
            </a:r>
            <a:r>
              <a:rPr lang="es-EC" sz="2000" dirty="0" smtClean="0"/>
              <a:t>se </a:t>
            </a:r>
            <a:r>
              <a:rPr lang="es-EC" sz="2000" dirty="0"/>
              <a:t>validó </a:t>
            </a:r>
            <a:r>
              <a:rPr lang="es-EC" sz="2000" dirty="0" smtClean="0"/>
              <a:t>y </a:t>
            </a:r>
            <a:r>
              <a:rPr lang="es-EC" sz="2000" dirty="0"/>
              <a:t>se decidió mantener esta </a:t>
            </a:r>
            <a:r>
              <a:rPr lang="es-EC" sz="2000" dirty="0" smtClean="0"/>
              <a:t>propuesta.</a:t>
            </a:r>
            <a:endParaRPr lang="es-EC" sz="2000" dirty="0"/>
          </a:p>
        </p:txBody>
      </p:sp>
      <p:graphicFrame>
        <p:nvGraphicFramePr>
          <p:cNvPr id="8" name="Diagrama 7"/>
          <p:cNvGraphicFramePr/>
          <p:nvPr>
            <p:extLst>
              <p:ext uri="{D42A27DB-BD31-4B8C-83A1-F6EECF244321}">
                <p14:modId xmlns:p14="http://schemas.microsoft.com/office/powerpoint/2010/main" val="1226969866"/>
              </p:ext>
            </p:extLst>
          </p:nvPr>
        </p:nvGraphicFramePr>
        <p:xfrm>
          <a:off x="1835696" y="3356992"/>
          <a:ext cx="5400040" cy="292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021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529497"/>
            <a:ext cx="8208912" cy="1015663"/>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S</a:t>
            </a:r>
            <a:r>
              <a:rPr lang="es-EC" sz="2000" dirty="0" smtClean="0"/>
              <a:t>e </a:t>
            </a:r>
            <a:r>
              <a:rPr lang="es-EC" sz="2000" dirty="0"/>
              <a:t>determinó la estructura interna con los diferentes perfiles que serán los que componen la PMO dentro de la empresa</a:t>
            </a:r>
          </a:p>
        </p:txBody>
      </p:sp>
      <p:pic>
        <p:nvPicPr>
          <p:cNvPr id="3" name="Imagen 2"/>
          <p:cNvPicPr>
            <a:picLocks noChangeAspect="1"/>
          </p:cNvPicPr>
          <p:nvPr/>
        </p:nvPicPr>
        <p:blipFill rotWithShape="1">
          <a:blip r:embed="rId3"/>
          <a:srcRect l="29523" t="27361" r="20114" b="31296"/>
          <a:stretch/>
        </p:blipFill>
        <p:spPr>
          <a:xfrm>
            <a:off x="1547664" y="3284984"/>
            <a:ext cx="6552728" cy="3024336"/>
          </a:xfrm>
          <a:prstGeom prst="rect">
            <a:avLst/>
          </a:prstGeom>
        </p:spPr>
      </p:pic>
    </p:spTree>
    <p:extLst>
      <p:ext uri="{BB962C8B-B14F-4D97-AF65-F5344CB8AC3E}">
        <p14:creationId xmlns:p14="http://schemas.microsoft.com/office/powerpoint/2010/main" val="152580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e Importancia</a:t>
            </a:r>
            <a:endParaRPr lang="es-EC" dirty="0"/>
          </a:p>
        </p:txBody>
      </p:sp>
      <p:sp>
        <p:nvSpPr>
          <p:cNvPr id="3" name="2 Marcador de contenido"/>
          <p:cNvSpPr>
            <a:spLocks noGrp="1"/>
          </p:cNvSpPr>
          <p:nvPr>
            <p:ph idx="1"/>
          </p:nvPr>
        </p:nvSpPr>
        <p:spPr/>
        <p:txBody>
          <a:bodyPr/>
          <a:lstStyle/>
          <a:p>
            <a:r>
              <a:rPr lang="es-EC" sz="2000" dirty="0"/>
              <a:t>La correcta gestión de proyectos minimiza el riesgo de fracaso, </a:t>
            </a:r>
            <a:r>
              <a:rPr lang="es-EC" sz="2000" dirty="0" smtClean="0"/>
              <a:t> en Easysoft se </a:t>
            </a:r>
            <a:r>
              <a:rPr lang="es-EC" sz="2000" dirty="0"/>
              <a:t>debe tener una visión transversal del estado de cada uno de </a:t>
            </a:r>
            <a:r>
              <a:rPr lang="es-EC" sz="2000" dirty="0" smtClean="0"/>
              <a:t>ellos.</a:t>
            </a:r>
          </a:p>
          <a:p>
            <a:endParaRPr lang="es-EC" sz="2000" dirty="0" smtClean="0"/>
          </a:p>
          <a:p>
            <a:r>
              <a:rPr lang="es-EC" sz="2000" dirty="0"/>
              <a:t>L</a:t>
            </a:r>
            <a:r>
              <a:rPr lang="es-EC" sz="2000" dirty="0" smtClean="0"/>
              <a:t>uego </a:t>
            </a:r>
            <a:r>
              <a:rPr lang="es-EC" sz="2000" dirty="0"/>
              <a:t>de la obtención de los resultados del estudio de pre factibilidad como base para la implementación de una PMO, ésta puede aportar grandes beneficios al manejar los procesos de supervisión y control desde un punto </a:t>
            </a:r>
            <a:r>
              <a:rPr lang="es-EC" sz="2000" dirty="0" smtClean="0"/>
              <a:t>común.</a:t>
            </a:r>
          </a:p>
          <a:p>
            <a:endParaRPr lang="es-EC" sz="2000" dirty="0" smtClean="0"/>
          </a:p>
          <a:p>
            <a:r>
              <a:rPr lang="es-EC" sz="2000" dirty="0"/>
              <a:t>La PMO aporta a la </a:t>
            </a:r>
            <a:r>
              <a:rPr lang="es-EC" sz="2000" dirty="0" smtClean="0"/>
              <a:t>empresa mecanismos </a:t>
            </a:r>
            <a:r>
              <a:rPr lang="es-EC" sz="2000" dirty="0"/>
              <a:t>para mejorar la organización de los equipos que lideran cada uno de los proyectos, estandarizando la metodología que se usa para la ejecución de los mismos </a:t>
            </a:r>
            <a:endParaRPr lang="es-EC" sz="2000" dirty="0" smtClean="0"/>
          </a:p>
        </p:txBody>
      </p:sp>
      <p:sp>
        <p:nvSpPr>
          <p:cNvPr id="4" name="3 CuadroTexto"/>
          <p:cNvSpPr txBox="1"/>
          <p:nvPr/>
        </p:nvSpPr>
        <p:spPr>
          <a:xfrm>
            <a:off x="8675440" y="6423719"/>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2728405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529497"/>
            <a:ext cx="8208912" cy="2677656"/>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Para el inicio de esta unidad es necesario identificar a detalle los perfiles, roles, funciones y características de los profesionales que formarán parte de este departamento dentro de la </a:t>
            </a:r>
            <a:r>
              <a:rPr lang="es-EC" sz="2000" dirty="0" smtClean="0"/>
              <a:t>empresa.</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B. </a:t>
            </a:r>
            <a:r>
              <a:rPr lang="es-EC" sz="2000" b="1" dirty="0" smtClean="0"/>
              <a:t>Planificación del arranque de la PMO</a:t>
            </a:r>
            <a:r>
              <a:rPr lang="es-EC" sz="2000" dirty="0" smtClean="0"/>
              <a:t>. Se identificaron los roles y se crearon los perfiles de manera detallada. </a:t>
            </a:r>
            <a:endParaRPr lang="es-EC" sz="2000" dirty="0"/>
          </a:p>
        </p:txBody>
      </p:sp>
      <p:pic>
        <p:nvPicPr>
          <p:cNvPr id="6" name="Imagen 5"/>
          <p:cNvPicPr>
            <a:picLocks noChangeAspect="1"/>
          </p:cNvPicPr>
          <p:nvPr/>
        </p:nvPicPr>
        <p:blipFill rotWithShape="1">
          <a:blip r:embed="rId3"/>
          <a:srcRect l="39485" t="27360" r="35057" b="9641"/>
          <a:stretch/>
        </p:blipFill>
        <p:spPr>
          <a:xfrm>
            <a:off x="2339752" y="3955385"/>
            <a:ext cx="2018475" cy="2808312"/>
          </a:xfrm>
          <a:prstGeom prst="rect">
            <a:avLst/>
          </a:prstGeom>
        </p:spPr>
      </p:pic>
      <p:pic>
        <p:nvPicPr>
          <p:cNvPr id="7" name="Imagen 6"/>
          <p:cNvPicPr>
            <a:picLocks noChangeAspect="1"/>
          </p:cNvPicPr>
          <p:nvPr/>
        </p:nvPicPr>
        <p:blipFill rotWithShape="1">
          <a:blip r:embed="rId4"/>
          <a:srcRect l="39485" t="25391" r="35057" b="11610"/>
          <a:stretch/>
        </p:blipFill>
        <p:spPr>
          <a:xfrm>
            <a:off x="4932040" y="3933056"/>
            <a:ext cx="2018474" cy="2808312"/>
          </a:xfrm>
          <a:prstGeom prst="rect">
            <a:avLst/>
          </a:prstGeom>
        </p:spPr>
      </p:pic>
    </p:spTree>
    <p:extLst>
      <p:ext uri="{BB962C8B-B14F-4D97-AF65-F5344CB8AC3E}">
        <p14:creationId xmlns:p14="http://schemas.microsoft.com/office/powerpoint/2010/main" val="1630565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529497"/>
            <a:ext cx="8208912" cy="3477875"/>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b="1" dirty="0" smtClean="0"/>
              <a:t>C. Elaboración del plan de formación</a:t>
            </a:r>
            <a:r>
              <a:rPr lang="es-EC" sz="2000" dirty="0" smtClean="0"/>
              <a:t>. </a:t>
            </a:r>
            <a:r>
              <a:rPr lang="es-EC" sz="2000" dirty="0"/>
              <a:t>t</a:t>
            </a:r>
            <a:r>
              <a:rPr lang="es-EC" sz="2000" dirty="0" smtClean="0"/>
              <a:t>omando </a:t>
            </a:r>
            <a:r>
              <a:rPr lang="es-EC" sz="2000" dirty="0"/>
              <a:t>como insumo lo planteado en el estudio de pre factibilidad realizado en Easysoft  se consideró la capacitación en 2 aristas fundamentales, estas </a:t>
            </a:r>
            <a:r>
              <a:rPr lang="es-EC" sz="2000" dirty="0" smtClean="0"/>
              <a:t>son:</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a:t>Capacitación en administración de proyectos </a:t>
            </a:r>
            <a:r>
              <a:rPr lang="es-EC" sz="2000" dirty="0" smtClean="0"/>
              <a:t>PMBOK</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a:t>Capacitación en la metodología de trabajo </a:t>
            </a:r>
            <a:r>
              <a:rPr lang="es-EC" sz="2000" dirty="0" smtClean="0"/>
              <a:t>Easysoft</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endParaRPr lang="es-EC" sz="2000" dirty="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Los planes de capacitación incluyen el contenido que se dictara al personal de la </a:t>
            </a:r>
            <a:r>
              <a:rPr lang="es-EC" sz="2000" dirty="0" smtClean="0"/>
              <a:t>empresa.</a:t>
            </a:r>
            <a:endParaRPr lang="es-EC" sz="2000" dirty="0"/>
          </a:p>
        </p:txBody>
      </p:sp>
    </p:spTree>
    <p:extLst>
      <p:ext uri="{BB962C8B-B14F-4D97-AF65-F5344CB8AC3E}">
        <p14:creationId xmlns:p14="http://schemas.microsoft.com/office/powerpoint/2010/main" val="1655057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844824"/>
            <a:ext cx="8208912" cy="1323439"/>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b="1" dirty="0" smtClean="0"/>
              <a:t>D. </a:t>
            </a:r>
            <a:r>
              <a:rPr lang="es-EC" sz="2000" b="1" dirty="0"/>
              <a:t>Elaboración del Plan de Implementación de la Gestión del Cambio</a:t>
            </a:r>
            <a:r>
              <a:rPr lang="es-EC" sz="2000" dirty="0" smtClean="0"/>
              <a:t>. </a:t>
            </a:r>
            <a:r>
              <a:rPr lang="es-EC" sz="2000" dirty="0"/>
              <a:t>S</a:t>
            </a:r>
            <a:r>
              <a:rPr lang="es-EC" sz="2000" dirty="0" smtClean="0"/>
              <a:t>e </a:t>
            </a:r>
            <a:r>
              <a:rPr lang="es-EC" sz="2000" dirty="0"/>
              <a:t>preparó un nuevo informativo en el que se explica cuál es el avance del proyecto para la implantación de la PMO dentro la empresa.</a:t>
            </a:r>
            <a:r>
              <a:rPr lang="es-EC" sz="2000" dirty="0" smtClean="0"/>
              <a:t>  </a:t>
            </a:r>
            <a:endParaRPr lang="es-EC" sz="2000" dirty="0"/>
          </a:p>
        </p:txBody>
      </p:sp>
      <p:pic>
        <p:nvPicPr>
          <p:cNvPr id="3" name="Imagen 2"/>
          <p:cNvPicPr>
            <a:picLocks noChangeAspect="1"/>
          </p:cNvPicPr>
          <p:nvPr/>
        </p:nvPicPr>
        <p:blipFill rotWithShape="1">
          <a:blip r:embed="rId3"/>
          <a:srcRect l="35611" t="27360" r="29523" b="10625"/>
          <a:stretch/>
        </p:blipFill>
        <p:spPr>
          <a:xfrm>
            <a:off x="5148064" y="3168263"/>
            <a:ext cx="3168352" cy="3168352"/>
          </a:xfrm>
          <a:prstGeom prst="rect">
            <a:avLst/>
          </a:prstGeom>
        </p:spPr>
      </p:pic>
    </p:spTree>
    <p:extLst>
      <p:ext uri="{BB962C8B-B14F-4D97-AF65-F5344CB8AC3E}">
        <p14:creationId xmlns:p14="http://schemas.microsoft.com/office/powerpoint/2010/main" val="3272942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844824"/>
            <a:ext cx="8208912" cy="1631216"/>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b="1" dirty="0"/>
              <a:t>E</a:t>
            </a:r>
            <a:r>
              <a:rPr lang="es-EC" sz="2000" b="1" dirty="0" smtClean="0"/>
              <a:t>. Revisión del plan de comunicación</a:t>
            </a:r>
            <a:r>
              <a:rPr lang="es-EC" sz="2000" dirty="0" smtClean="0"/>
              <a:t>. </a:t>
            </a:r>
            <a:r>
              <a:rPr lang="es-EC" sz="2000" dirty="0"/>
              <a:t>El mecanismo adoptado para la comunicación del proyecto a la alta dirección fue mediante reuniones de trabajo y a todo el personal mediante comunicados oficiales enviados por correo </a:t>
            </a:r>
            <a:r>
              <a:rPr lang="es-EC" sz="2000" dirty="0" smtClean="0"/>
              <a:t>electrónico.  </a:t>
            </a:r>
            <a:endParaRPr lang="es-EC" sz="2000" dirty="0"/>
          </a:p>
        </p:txBody>
      </p:sp>
    </p:spTree>
    <p:extLst>
      <p:ext uri="{BB962C8B-B14F-4D97-AF65-F5344CB8AC3E}">
        <p14:creationId xmlns:p14="http://schemas.microsoft.com/office/powerpoint/2010/main" val="3338312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28625" y="1556792"/>
            <a:ext cx="8208912" cy="6370975"/>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b="1" dirty="0" smtClean="0"/>
              <a:t>F. Elaboración del presupuesto de implantación</a:t>
            </a:r>
            <a:r>
              <a:rPr lang="es-EC" sz="2000" dirty="0" smtClean="0"/>
              <a:t>. </a:t>
            </a:r>
            <a:r>
              <a:rPr lang="es-ES" sz="2000" dirty="0"/>
              <a:t>La inversión inicial de la empresa será de </a:t>
            </a:r>
            <a:r>
              <a:rPr lang="es-ES" sz="2000" b="1" dirty="0"/>
              <a:t>58100</a:t>
            </a:r>
            <a:r>
              <a:rPr lang="es-ES" sz="2000" dirty="0"/>
              <a:t> </a:t>
            </a:r>
            <a:r>
              <a:rPr lang="es-ES" sz="2000" dirty="0" smtClean="0"/>
              <a:t>que </a:t>
            </a:r>
            <a:r>
              <a:rPr lang="es-ES" sz="2000" dirty="0"/>
              <a:t>incluye principalmente los valores correspondientes a licencias de software, capacitación y consultoría del plan </a:t>
            </a:r>
            <a:r>
              <a:rPr lang="es-ES" sz="2000" dirty="0" smtClean="0"/>
              <a:t>piloto.</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S"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smtClean="0"/>
              <a:t>La utilidad neta mensual calculada es de </a:t>
            </a:r>
            <a:r>
              <a:rPr lang="es-EC" sz="2000" b="1" dirty="0" smtClean="0"/>
              <a:t>22,276.80.</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b="1"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Las perdidas calculadas mensuales asciende a </a:t>
            </a:r>
            <a:r>
              <a:rPr lang="es-EC" sz="2000" b="1" dirty="0" smtClean="0"/>
              <a:t>6900</a:t>
            </a:r>
            <a:r>
              <a:rPr lang="es-EC" sz="2000" dirty="0" smtClean="0"/>
              <a:t> en gastos operativos y </a:t>
            </a:r>
            <a:r>
              <a:rPr lang="es-EC" sz="2000" b="1" dirty="0" smtClean="0"/>
              <a:t>5000</a:t>
            </a:r>
            <a:r>
              <a:rPr lang="es-EC" sz="2000" dirty="0" smtClean="0"/>
              <a:t> correspondiente a multas.</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La tasa de rentabilidad TMAR  es </a:t>
            </a:r>
            <a:r>
              <a:rPr lang="es-EC" sz="2000" b="1" dirty="0" smtClean="0"/>
              <a:t>13.50%</a:t>
            </a:r>
            <a:r>
              <a:rPr lang="es-EC" sz="2000" dirty="0" smtClean="0"/>
              <a:t> obteniendo los siguientes valores: </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smtClean="0"/>
          </a:p>
          <a:p>
            <a:pPr marL="3657600" lvl="7" indent="-4572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smtClean="0"/>
              <a:t>VAN 63 562</a:t>
            </a:r>
          </a:p>
          <a:p>
            <a:pPr marL="3657600" lvl="7" indent="-4572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smtClean="0"/>
              <a:t>TIR 37.60%</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smtClean="0"/>
          </a:p>
          <a:p>
            <a:pPr algn="just" fontAlgn="base">
              <a:spcBef>
                <a:spcPct val="20000"/>
              </a:spcBef>
              <a:spcAft>
                <a:spcPct val="0"/>
              </a:spcAft>
              <a:buClr>
                <a:schemeClr val="folHlink"/>
              </a:buClr>
              <a:buSzPct val="75000"/>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p:txBody>
      </p:sp>
    </p:spTree>
    <p:extLst>
      <p:ext uri="{BB962C8B-B14F-4D97-AF65-F5344CB8AC3E}">
        <p14:creationId xmlns:p14="http://schemas.microsoft.com/office/powerpoint/2010/main" val="3458424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540049" y="1844824"/>
            <a:ext cx="8208912" cy="1754326"/>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Con la PMO en un escenario optimista se espera eliminar las perdidas mensuales registradas en el desarrollo de proyectos. </a:t>
            </a:r>
          </a:p>
          <a:p>
            <a:pPr algn="just" fontAlgn="base">
              <a:spcBef>
                <a:spcPct val="20000"/>
              </a:spcBef>
              <a:spcAft>
                <a:spcPct val="0"/>
              </a:spcAft>
              <a:buClr>
                <a:schemeClr val="folHlink"/>
              </a:buClr>
              <a:buSzPct val="75000"/>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p:txBody>
      </p:sp>
      <p:graphicFrame>
        <p:nvGraphicFramePr>
          <p:cNvPr id="5" name="Gráfico 4"/>
          <p:cNvGraphicFramePr/>
          <p:nvPr>
            <p:extLst>
              <p:ext uri="{D42A27DB-BD31-4B8C-83A1-F6EECF244321}">
                <p14:modId xmlns:p14="http://schemas.microsoft.com/office/powerpoint/2010/main" val="3810610877"/>
              </p:ext>
            </p:extLst>
          </p:nvPr>
        </p:nvGraphicFramePr>
        <p:xfrm>
          <a:off x="2195736" y="2852936"/>
          <a:ext cx="5184576"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389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DEFINIR LA ESTRUCTURA ORGANICA DE LA PMO</a:t>
            </a:r>
            <a:endParaRPr lang="es-EC" sz="2400" dirty="0"/>
          </a:p>
        </p:txBody>
      </p:sp>
      <p:sp>
        <p:nvSpPr>
          <p:cNvPr id="4" name="Rectángulo 3"/>
          <p:cNvSpPr/>
          <p:nvPr/>
        </p:nvSpPr>
        <p:spPr>
          <a:xfrm>
            <a:off x="467792" y="1556792"/>
            <a:ext cx="8208912" cy="769441"/>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smtClean="0"/>
              <a:t>Recuperación de la inversión.</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1957070812"/>
              </p:ext>
            </p:extLst>
          </p:nvPr>
        </p:nvGraphicFramePr>
        <p:xfrm>
          <a:off x="2555776" y="2326233"/>
          <a:ext cx="4392487" cy="4222445"/>
        </p:xfrm>
        <a:graphic>
          <a:graphicData uri="http://schemas.openxmlformats.org/drawingml/2006/table">
            <a:tbl>
              <a:tblPr firstRow="1" firstCol="1" bandRow="1">
                <a:tableStyleId>{5C22544A-7EE6-4342-B048-85BDC9FD1C3A}</a:tableStyleId>
              </a:tblPr>
              <a:tblGrid>
                <a:gridCol w="1005913"/>
                <a:gridCol w="1542400"/>
                <a:gridCol w="1844174"/>
              </a:tblGrid>
              <a:tr h="580508">
                <a:tc>
                  <a:txBody>
                    <a:bodyPr/>
                    <a:lstStyle/>
                    <a:p>
                      <a:pPr algn="ctr">
                        <a:lnSpc>
                          <a:spcPct val="115000"/>
                        </a:lnSpc>
                        <a:spcAft>
                          <a:spcPts val="0"/>
                        </a:spcAft>
                      </a:pPr>
                      <a:r>
                        <a:rPr lang="es-EC" sz="1400" dirty="0">
                          <a:solidFill>
                            <a:schemeClr val="bg2"/>
                          </a:solidFill>
                          <a:effectLst/>
                        </a:rPr>
                        <a:t>Periodo</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Flujo</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Acumulado</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0</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-58,100.00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-58,100.00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1</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-35,823.20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2</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-13,546.40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3</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8,730.40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dirty="0">
                          <a:solidFill>
                            <a:schemeClr val="bg2"/>
                          </a:solidFill>
                          <a:effectLst/>
                        </a:rPr>
                        <a:t>4</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b="1" dirty="0">
                          <a:solidFill>
                            <a:schemeClr val="bg2"/>
                          </a:solidFill>
                          <a:effectLst/>
                        </a:rPr>
                        <a:t>22,276.80</a:t>
                      </a:r>
                      <a:endParaRPr lang="es-EC"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b="1" dirty="0">
                          <a:solidFill>
                            <a:schemeClr val="bg2"/>
                          </a:solidFill>
                          <a:effectLst/>
                        </a:rPr>
                        <a:t>31,007.20</a:t>
                      </a:r>
                      <a:endParaRPr lang="es-EC" sz="1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5</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53,284.00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6</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75,560.80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7</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97,837.60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8</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120,114.40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9</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142,391.20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10</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22,276.80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164,668.00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11</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solidFill>
                            <a:schemeClr val="bg2"/>
                          </a:solidFill>
                          <a:effectLst/>
                        </a:rPr>
                        <a:t>22,276.80</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186,944.80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149">
                <a:tc>
                  <a:txBody>
                    <a:bodyPr/>
                    <a:lstStyle/>
                    <a:p>
                      <a:pPr algn="ctr">
                        <a:lnSpc>
                          <a:spcPct val="115000"/>
                        </a:lnSpc>
                        <a:spcAft>
                          <a:spcPts val="0"/>
                        </a:spcAft>
                      </a:pPr>
                      <a:r>
                        <a:rPr lang="es-EC" sz="1400">
                          <a:solidFill>
                            <a:schemeClr val="bg2"/>
                          </a:solidFill>
                          <a:effectLst/>
                        </a:rPr>
                        <a:t>12</a:t>
                      </a:r>
                      <a:endParaRPr lang="es-EC" sz="14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28,376.80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solidFill>
                            <a:schemeClr val="bg2"/>
                          </a:solidFill>
                          <a:effectLst/>
                        </a:rPr>
                        <a:t>215,321.60</a:t>
                      </a:r>
                      <a:endParaRPr lang="es-EC"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68202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3. DOCUMENTACION DEL DISENO FUNCIONAL</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Definir la estructura orgánica de la PMO</a:t>
            </a:r>
            <a:endParaRPr lang="es-EC" sz="1800" kern="0" dirty="0" smtClean="0">
              <a:latin typeface="Verdana" pitchFamily="34" charset="0"/>
            </a:endParaRPr>
          </a:p>
        </p:txBody>
      </p:sp>
      <p:sp>
        <p:nvSpPr>
          <p:cNvPr id="25" name="24 CuadroTexto"/>
          <p:cNvSpPr txBox="1"/>
          <p:nvPr/>
        </p:nvSpPr>
        <p:spPr>
          <a:xfrm>
            <a:off x="2492935" y="1640436"/>
            <a:ext cx="3942105"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DISENO FUNCIONAL DE LA PMO</a:t>
            </a:r>
            <a:endParaRPr lang="es-EC" dirty="0">
              <a:solidFill>
                <a:schemeClr val="bg2">
                  <a:lumMod val="75000"/>
                  <a:lumOff val="25000"/>
                </a:schemeClr>
              </a:solidFill>
            </a:endParaRPr>
          </a:p>
        </p:txBody>
      </p:sp>
      <p:sp>
        <p:nvSpPr>
          <p:cNvPr id="13" name="16 Marcador de contenido"/>
          <p:cNvSpPr txBox="1">
            <a:spLocks/>
          </p:cNvSpPr>
          <p:nvPr/>
        </p:nvSpPr>
        <p:spPr bwMode="auto">
          <a:xfrm>
            <a:off x="1088410" y="3484343"/>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Elaborar y presentar el diseño funcional</a:t>
            </a:r>
            <a:endParaRPr lang="es-EC" sz="1800" kern="0" dirty="0" smtClean="0">
              <a:latin typeface="Verdana" pitchFamily="34" charset="0"/>
            </a:endParaRPr>
          </a:p>
        </p:txBody>
      </p:sp>
      <p:sp>
        <p:nvSpPr>
          <p:cNvPr id="24" name="23 Flecha derecha"/>
          <p:cNvSpPr/>
          <p:nvPr/>
        </p:nvSpPr>
        <p:spPr bwMode="auto">
          <a:xfrm rot="5400000">
            <a:off x="4132049" y="39239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838766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S" sz="2400" dirty="0" smtClean="0"/>
              <a:t>ELABORAR Y PRESENTAR EL DISE</a:t>
            </a:r>
            <a:r>
              <a:rPr lang="es-EC" sz="2400" dirty="0" smtClean="0"/>
              <a:t>Ñ</a:t>
            </a:r>
            <a:r>
              <a:rPr lang="es-ES" sz="2400" dirty="0" smtClean="0"/>
              <a:t>O FUNCIONAL</a:t>
            </a:r>
            <a:endParaRPr lang="es-EC" sz="2400" dirty="0"/>
          </a:p>
        </p:txBody>
      </p:sp>
      <p:sp>
        <p:nvSpPr>
          <p:cNvPr id="5" name="Rectángulo 4"/>
          <p:cNvSpPr/>
          <p:nvPr/>
        </p:nvSpPr>
        <p:spPr>
          <a:xfrm>
            <a:off x="528625" y="1556792"/>
            <a:ext cx="8208912" cy="3871829"/>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S</a:t>
            </a:r>
            <a:r>
              <a:rPr lang="es-EC" sz="2000" dirty="0" smtClean="0"/>
              <a:t>e </a:t>
            </a:r>
            <a:r>
              <a:rPr lang="es-EC" sz="2000" dirty="0"/>
              <a:t>realizó una presentación a la alta dirección conjuntamente con el patrocinador del proyecto para comunicar a detalle la conformación de la PMO, la presentación realizada incluyó los siguientes </a:t>
            </a:r>
            <a:r>
              <a:rPr lang="es-EC" sz="2000" dirty="0" smtClean="0"/>
              <a:t>puntos</a:t>
            </a: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a:t>Ubicación de la PMO dentro del orgánico funcional</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a:t>Conformación interna de la PMO</a:t>
            </a:r>
          </a:p>
          <a:p>
            <a:pPr marL="1257300" lvl="2" indent="-342900" algn="just" fontAlgn="base">
              <a:spcBef>
                <a:spcPct val="20000"/>
              </a:spcBef>
              <a:spcAft>
                <a:spcPct val="0"/>
              </a:spcAft>
              <a:buClr>
                <a:schemeClr val="folHlink"/>
              </a:buClr>
              <a:buSzPct val="75000"/>
              <a:buFont typeface="Wingdings" panose="05000000000000000000" pitchFamily="2" charset="2"/>
              <a:buChar char="q"/>
              <a:tabLst>
                <a:tab pos="457200" algn="l"/>
              </a:tabLst>
            </a:pPr>
            <a:r>
              <a:rPr lang="es-EC" sz="2000" dirty="0"/>
              <a:t>Perfiles necesarios para la conformación de la PMO</a:t>
            </a:r>
          </a:p>
          <a:p>
            <a:pPr lvl="2" algn="just" fontAlgn="base">
              <a:spcBef>
                <a:spcPct val="20000"/>
              </a:spcBef>
              <a:spcAft>
                <a:spcPct val="0"/>
              </a:spcAft>
              <a:buClr>
                <a:schemeClr val="folHlink"/>
              </a:buClr>
              <a:buSzPct val="75000"/>
              <a:tabLst>
                <a:tab pos="457200" algn="l"/>
              </a:tabLst>
            </a:pPr>
            <a:endParaRPr lang="es-EC" sz="2000" dirty="0" smtClean="0"/>
          </a:p>
          <a:p>
            <a:pPr algn="just" fontAlgn="base">
              <a:spcBef>
                <a:spcPct val="20000"/>
              </a:spcBef>
              <a:spcAft>
                <a:spcPct val="0"/>
              </a:spcAft>
              <a:buClr>
                <a:schemeClr val="folHlink"/>
              </a:buClr>
              <a:buSzPct val="75000"/>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p:txBody>
      </p:sp>
    </p:spTree>
    <p:extLst>
      <p:ext uri="{BB962C8B-B14F-4D97-AF65-F5344CB8AC3E}">
        <p14:creationId xmlns:p14="http://schemas.microsoft.com/office/powerpoint/2010/main" val="3485544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3. DOCUMENTACION DEL DISENO FUNCIONAL</a:t>
            </a:r>
            <a:endParaRPr lang="es-EC" dirty="0"/>
          </a:p>
        </p:txBody>
      </p:sp>
      <p:sp>
        <p:nvSpPr>
          <p:cNvPr id="19" name="16 Marcador de contenido"/>
          <p:cNvSpPr txBox="1">
            <a:spLocks/>
          </p:cNvSpPr>
          <p:nvPr/>
        </p:nvSpPr>
        <p:spPr bwMode="auto">
          <a:xfrm>
            <a:off x="1062383" y="234888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Definir la estructura orgánica de la PMO</a:t>
            </a:r>
            <a:endParaRPr lang="es-EC" sz="1800" kern="0" dirty="0" smtClean="0">
              <a:latin typeface="Verdana" pitchFamily="34" charset="0"/>
            </a:endParaRPr>
          </a:p>
        </p:txBody>
      </p:sp>
      <p:sp>
        <p:nvSpPr>
          <p:cNvPr id="25" name="24 CuadroTexto"/>
          <p:cNvSpPr txBox="1"/>
          <p:nvPr/>
        </p:nvSpPr>
        <p:spPr>
          <a:xfrm>
            <a:off x="2492935" y="1640436"/>
            <a:ext cx="3942105"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DISENO FUNCIONAL DE LA PMO</a:t>
            </a:r>
            <a:endParaRPr lang="es-EC" dirty="0">
              <a:solidFill>
                <a:schemeClr val="bg2">
                  <a:lumMod val="75000"/>
                  <a:lumOff val="25000"/>
                </a:schemeClr>
              </a:solidFill>
            </a:endParaRPr>
          </a:p>
        </p:txBody>
      </p:sp>
      <p:sp>
        <p:nvSpPr>
          <p:cNvPr id="13" name="16 Marcador de contenido"/>
          <p:cNvSpPr txBox="1">
            <a:spLocks/>
          </p:cNvSpPr>
          <p:nvPr/>
        </p:nvSpPr>
        <p:spPr bwMode="auto">
          <a:xfrm>
            <a:off x="1088410" y="3484343"/>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Elaborar y presentar el diseño funcional</a:t>
            </a:r>
            <a:endParaRPr lang="es-EC" sz="1800" kern="0" dirty="0" smtClean="0">
              <a:latin typeface="Verdana" pitchFamily="34" charset="0"/>
            </a:endParaRPr>
          </a:p>
        </p:txBody>
      </p:sp>
      <p:sp>
        <p:nvSpPr>
          <p:cNvPr id="16" name="16 Marcador de contenido"/>
          <p:cNvSpPr txBox="1">
            <a:spLocks/>
          </p:cNvSpPr>
          <p:nvPr/>
        </p:nvSpPr>
        <p:spPr bwMode="auto">
          <a:xfrm>
            <a:off x="1062383" y="4571240"/>
            <a:ext cx="7019234" cy="563119"/>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spcBef>
                <a:spcPct val="0"/>
              </a:spcBef>
              <a:buClrTx/>
              <a:buSzTx/>
              <a:buFontTx/>
              <a:buNone/>
            </a:pPr>
            <a:r>
              <a:rPr lang="es-EC" sz="1800" dirty="0" smtClean="0">
                <a:solidFill>
                  <a:schemeClr val="bg2">
                    <a:lumMod val="75000"/>
                    <a:lumOff val="25000"/>
                  </a:schemeClr>
                </a:solidFill>
                <a:latin typeface="Verdana" pitchFamily="34" charset="0"/>
              </a:rPr>
              <a:t>Obtención de la aprobación</a:t>
            </a:r>
            <a:endParaRPr lang="es-EC" sz="1800" kern="0" dirty="0" smtClean="0">
              <a:latin typeface="Verdana" pitchFamily="34" charset="0"/>
            </a:endParaRPr>
          </a:p>
        </p:txBody>
      </p:sp>
      <p:sp>
        <p:nvSpPr>
          <p:cNvPr id="24" name="23 Flecha derecha"/>
          <p:cNvSpPr/>
          <p:nvPr/>
        </p:nvSpPr>
        <p:spPr bwMode="auto">
          <a:xfrm rot="5400000">
            <a:off x="4132049" y="3923971"/>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23 Flecha derecha"/>
          <p:cNvSpPr/>
          <p:nvPr/>
        </p:nvSpPr>
        <p:spPr bwMode="auto">
          <a:xfrm rot="5400000">
            <a:off x="4115455" y="278888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62501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lstStyle/>
          <a:p>
            <a:endParaRPr lang="es-ES" sz="2000" dirty="0" smtClean="0">
              <a:solidFill>
                <a:schemeClr val="tx1"/>
              </a:solidFill>
            </a:endParaRPr>
          </a:p>
          <a:p>
            <a:endParaRPr lang="es-ES" sz="2000" dirty="0"/>
          </a:p>
          <a:p>
            <a:r>
              <a:rPr lang="es-EC" sz="2000" dirty="0"/>
              <a:t>Realizar un estudio para la implementación de una Oficina de Gestión de Proyectos PMO en la empresa de desarrollo de software Easysoft</a:t>
            </a:r>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154967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353425" cy="647601"/>
          </a:xfrm>
        </p:spPr>
        <p:txBody>
          <a:bodyPr/>
          <a:lstStyle/>
          <a:p>
            <a:r>
              <a:rPr lang="es-EC" sz="2400" dirty="0" smtClean="0"/>
              <a:t>OBTENCION DE LA APROBACION</a:t>
            </a:r>
            <a:endParaRPr lang="es-EC" sz="2400" dirty="0"/>
          </a:p>
        </p:txBody>
      </p:sp>
      <p:sp>
        <p:nvSpPr>
          <p:cNvPr id="5" name="Rectángulo 4"/>
          <p:cNvSpPr/>
          <p:nvPr/>
        </p:nvSpPr>
        <p:spPr>
          <a:xfrm>
            <a:off x="528625" y="1556792"/>
            <a:ext cx="8208912" cy="2062103"/>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C" sz="2000" dirty="0"/>
              <a:t>S</a:t>
            </a:r>
            <a:r>
              <a:rPr lang="es-EC" sz="2000" dirty="0" smtClean="0"/>
              <a:t>e </a:t>
            </a:r>
            <a:r>
              <a:rPr lang="es-EC" sz="2000" dirty="0"/>
              <a:t>requiere por parte de la alta dirección la aprobación para continuar con la ejecución del proyecto, la última fase contempla la implementación de la oficina dentro de la empresa Easysoft </a:t>
            </a:r>
            <a:endParaRPr lang="es-EC" sz="2000" dirty="0" smtClean="0"/>
          </a:p>
          <a:p>
            <a:pPr algn="just" fontAlgn="base">
              <a:spcBef>
                <a:spcPct val="20000"/>
              </a:spcBef>
              <a:spcAft>
                <a:spcPct val="0"/>
              </a:spcAft>
              <a:buClr>
                <a:schemeClr val="folHlink"/>
              </a:buClr>
              <a:buSzPct val="75000"/>
              <a:tabLst>
                <a:tab pos="457200" algn="l"/>
              </a:tabLst>
            </a:pPr>
            <a:endParaRPr lang="es-EC" sz="2000" dirty="0" smtClean="0"/>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endParaRPr lang="es-EC" sz="2000" dirty="0"/>
          </a:p>
        </p:txBody>
      </p:sp>
      <p:pic>
        <p:nvPicPr>
          <p:cNvPr id="3" name="Imagen 2"/>
          <p:cNvPicPr>
            <a:picLocks noChangeAspect="1"/>
          </p:cNvPicPr>
          <p:nvPr/>
        </p:nvPicPr>
        <p:blipFill rotWithShape="1">
          <a:blip r:embed="rId3"/>
          <a:srcRect l="36718" t="26375" r="32290" b="13578"/>
          <a:stretch/>
        </p:blipFill>
        <p:spPr>
          <a:xfrm>
            <a:off x="3203848" y="2950043"/>
            <a:ext cx="3528392" cy="3843427"/>
          </a:xfrm>
          <a:prstGeom prst="rect">
            <a:avLst/>
          </a:prstGeom>
        </p:spPr>
      </p:pic>
    </p:spTree>
    <p:extLst>
      <p:ext uri="{BB962C8B-B14F-4D97-AF65-F5344CB8AC3E}">
        <p14:creationId xmlns:p14="http://schemas.microsoft.com/office/powerpoint/2010/main" val="17115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CONCLUSIONES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a:t>Se analizó y evaluó la madurez en la empresa Easysoft con respecto a las áreas de conocimiento en gestión de proyectos basados en el modelo de </a:t>
            </a:r>
            <a:r>
              <a:rPr lang="es-EC" sz="2000" dirty="0" err="1" smtClean="0"/>
              <a:t>Kerzner</a:t>
            </a:r>
            <a:r>
              <a:rPr lang="es-EC" sz="2000" dirty="0" smtClean="0"/>
              <a:t> indicando que </a:t>
            </a:r>
            <a:r>
              <a:rPr lang="es-EC" sz="2000" dirty="0"/>
              <a:t>la empresa cuenta con un nivel bajo en la gestión del alcance, tiempo y </a:t>
            </a:r>
            <a:r>
              <a:rPr lang="es-EC" sz="2000" dirty="0" smtClean="0"/>
              <a:t>riesgo.</a:t>
            </a:r>
          </a:p>
          <a:p>
            <a:pPr algn="just"/>
            <a:endParaRPr lang="es-EC" sz="2000" dirty="0" smtClean="0"/>
          </a:p>
          <a:p>
            <a:pPr algn="just"/>
            <a:r>
              <a:rPr lang="es-EC" sz="2000" dirty="0"/>
              <a:t>La PMO en la empresa Easysoft será una unidad que estará presente en el orgánico funcional de la empresa y contará a su vez con una estructura interna conformada por un Gerente de PMO, Ejecutivo de diseño de proyectos y Ejecutivo de administración de </a:t>
            </a:r>
            <a:r>
              <a:rPr lang="es-EC" sz="2000" dirty="0" smtClean="0"/>
              <a:t>proyectos.</a:t>
            </a:r>
          </a:p>
          <a:p>
            <a:pPr algn="just"/>
            <a:endParaRPr lang="es-EC" sz="2000" dirty="0" smtClean="0"/>
          </a:p>
          <a:p>
            <a:pPr algn="just"/>
            <a:r>
              <a:rPr lang="es-EC" sz="2000" dirty="0"/>
              <a:t>El proyecto de implantación de la PMO es factible económicamente, al analizar el valor del TIR se evidencia que el mismo es </a:t>
            </a:r>
            <a:r>
              <a:rPr lang="es-EC" sz="2000" dirty="0" smtClean="0"/>
              <a:t>rentable.</a:t>
            </a:r>
          </a:p>
        </p:txBody>
      </p:sp>
      <p:sp>
        <p:nvSpPr>
          <p:cNvPr id="6" name="5 CuadroTexto"/>
          <p:cNvSpPr txBox="1"/>
          <p:nvPr/>
        </p:nvSpPr>
        <p:spPr>
          <a:xfrm>
            <a:off x="8675440" y="6402667"/>
            <a:ext cx="468560" cy="461665"/>
          </a:xfrm>
          <a:prstGeom prst="rect">
            <a:avLst/>
          </a:prstGeom>
          <a:noFill/>
        </p:spPr>
        <p:txBody>
          <a:bodyPr wrap="square" rtlCol="0">
            <a:spAutoFit/>
          </a:bodyPr>
          <a:lstStyle/>
          <a:p>
            <a:r>
              <a:rPr lang="es-EC" sz="2400" b="1" dirty="0"/>
              <a:t>.</a:t>
            </a:r>
          </a:p>
        </p:txBody>
      </p:sp>
    </p:spTree>
    <p:extLst>
      <p:ext uri="{BB962C8B-B14F-4D97-AF65-F5344CB8AC3E}">
        <p14:creationId xmlns:p14="http://schemas.microsoft.com/office/powerpoint/2010/main" val="4043015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CONCLUSIONES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smtClean="0"/>
              <a:t>La </a:t>
            </a:r>
            <a:r>
              <a:rPr lang="es-EC" sz="2000" dirty="0"/>
              <a:t>empresa Easysoft se cuenta con el equipamiento necesario para la implantación de la PMO.</a:t>
            </a:r>
            <a:endParaRPr lang="es-EC" sz="2000" kern="0" dirty="0"/>
          </a:p>
          <a:p>
            <a:pPr algn="just"/>
            <a:endParaRPr lang="es-EC" sz="2000" dirty="0"/>
          </a:p>
          <a:p>
            <a:pPr algn="just"/>
            <a:r>
              <a:rPr lang="es-EC" sz="2000" dirty="0" smtClean="0"/>
              <a:t>Se </a:t>
            </a:r>
            <a:r>
              <a:rPr lang="es-EC" sz="2000" dirty="0"/>
              <a:t>definieron los roles que se requieren para el inicio de la PMO, estos perfiles son necesarios para que se implemente esta unidad en la empresa Easysoft, existiendo un plan de capacitación  a los profesionales de la empresa y además la factibilidad de contratar aquellos con los perfiles no existan</a:t>
            </a:r>
            <a:endParaRPr lang="es-EC" sz="2000" kern="0" dirty="0"/>
          </a:p>
        </p:txBody>
      </p:sp>
      <p:sp>
        <p:nvSpPr>
          <p:cNvPr id="6" name="5 CuadroTexto"/>
          <p:cNvSpPr txBox="1"/>
          <p:nvPr/>
        </p:nvSpPr>
        <p:spPr>
          <a:xfrm>
            <a:off x="8675440" y="6402667"/>
            <a:ext cx="468560" cy="461665"/>
          </a:xfrm>
          <a:prstGeom prst="rect">
            <a:avLst/>
          </a:prstGeom>
          <a:noFill/>
        </p:spPr>
        <p:txBody>
          <a:bodyPr wrap="square" rtlCol="0">
            <a:spAutoFit/>
          </a:bodyPr>
          <a:lstStyle/>
          <a:p>
            <a:r>
              <a:rPr lang="es-EC" sz="2400" b="1" dirty="0"/>
              <a:t>.</a:t>
            </a:r>
          </a:p>
        </p:txBody>
      </p:sp>
    </p:spTree>
    <p:extLst>
      <p:ext uri="{BB962C8B-B14F-4D97-AF65-F5344CB8AC3E}">
        <p14:creationId xmlns:p14="http://schemas.microsoft.com/office/powerpoint/2010/main" val="2249393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smtClean="0"/>
              <a:t>Continuar con la fase de implantación de la PMO dentro de la empresa Easysoft.</a:t>
            </a:r>
            <a:endParaRPr lang="es-EC" sz="2000" kern="0" dirty="0"/>
          </a:p>
        </p:txBody>
      </p:sp>
      <p:sp>
        <p:nvSpPr>
          <p:cNvPr id="6" name="5 CuadroTexto"/>
          <p:cNvSpPr txBox="1"/>
          <p:nvPr/>
        </p:nvSpPr>
        <p:spPr>
          <a:xfrm>
            <a:off x="8675440" y="6402667"/>
            <a:ext cx="468560" cy="461665"/>
          </a:xfrm>
          <a:prstGeom prst="rect">
            <a:avLst/>
          </a:prstGeom>
          <a:noFill/>
        </p:spPr>
        <p:txBody>
          <a:bodyPr wrap="square" rtlCol="0">
            <a:spAutoFit/>
          </a:bodyPr>
          <a:lstStyle/>
          <a:p>
            <a:r>
              <a:rPr lang="es-EC" sz="2400" b="1" dirty="0"/>
              <a:t>.</a:t>
            </a:r>
          </a:p>
        </p:txBody>
      </p:sp>
    </p:spTree>
    <p:extLst>
      <p:ext uri="{BB962C8B-B14F-4D97-AF65-F5344CB8AC3E}">
        <p14:creationId xmlns:p14="http://schemas.microsoft.com/office/powerpoint/2010/main" val="65009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lstStyle/>
          <a:p>
            <a:pPr lvl="0"/>
            <a:r>
              <a:rPr lang="es-ES" sz="2000" dirty="0"/>
              <a:t>Analizar los procesos de gestión de proyectos que actualmente maneja la empresa y determinar el alcance de la PMO.</a:t>
            </a:r>
            <a:endParaRPr lang="es-EC" sz="2000" dirty="0"/>
          </a:p>
          <a:p>
            <a:pPr lvl="0"/>
            <a:endParaRPr lang="es-EC" sz="2000" dirty="0">
              <a:solidFill>
                <a:schemeClr val="tx1"/>
              </a:solidFill>
              <a:latin typeface="+mn-lt"/>
              <a:ea typeface="+mn-ea"/>
              <a:cs typeface="+mn-cs"/>
            </a:endParaRPr>
          </a:p>
          <a:p>
            <a:pPr lvl="0"/>
            <a:r>
              <a:rPr lang="es-ES" sz="2000" dirty="0"/>
              <a:t>Elaborar una propuesta de diseño funcional para la implementación de una PMO para la empresa Easysoft.</a:t>
            </a:r>
            <a:endParaRPr lang="es-EC" sz="2000" dirty="0"/>
          </a:p>
          <a:p>
            <a:pPr lvl="0"/>
            <a:endParaRPr lang="es-EC" sz="2000" dirty="0">
              <a:solidFill>
                <a:schemeClr val="tx1"/>
              </a:solidFill>
              <a:latin typeface="+mn-lt"/>
              <a:ea typeface="+mn-ea"/>
              <a:cs typeface="+mn-cs"/>
            </a:endParaRPr>
          </a:p>
          <a:p>
            <a:pPr lvl="0"/>
            <a:r>
              <a:rPr lang="es-ES" sz="2000" dirty="0"/>
              <a:t>Determinar la factibilidad operativa, técnica y económica para la implantación de una PMO en la empresa Easysoft.</a:t>
            </a:r>
            <a:endParaRPr lang="es-EC" sz="2000" dirty="0"/>
          </a:p>
          <a:p>
            <a:endParaRPr lang="es-EC" dirty="0"/>
          </a:p>
        </p:txBody>
      </p:sp>
      <p:sp>
        <p:nvSpPr>
          <p:cNvPr id="4" name="3 CuadroTexto"/>
          <p:cNvSpPr txBox="1"/>
          <p:nvPr/>
        </p:nvSpPr>
        <p:spPr>
          <a:xfrm>
            <a:off x="8675440" y="6423719"/>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345292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353425" cy="1124744"/>
          </a:xfrm>
        </p:spPr>
        <p:txBody>
          <a:bodyPr/>
          <a:lstStyle/>
          <a:p>
            <a:r>
              <a:rPr lang="es-ES" sz="2800" dirty="0"/>
              <a:t>MARCO DE TRABAJO PARA LA IMPLANTACION DE LA PMO EN LA EMPRESA EASYSOFT</a:t>
            </a:r>
            <a:endParaRPr lang="es-EC" sz="2800" dirty="0"/>
          </a:p>
        </p:txBody>
      </p:sp>
      <p:sp>
        <p:nvSpPr>
          <p:cNvPr id="5" name="Rectángulo 4"/>
          <p:cNvSpPr/>
          <p:nvPr/>
        </p:nvSpPr>
        <p:spPr>
          <a:xfrm>
            <a:off x="197644" y="2276872"/>
            <a:ext cx="8748712" cy="2277547"/>
          </a:xfrm>
          <a:prstGeom prst="rect">
            <a:avLst/>
          </a:prstGeom>
        </p:spPr>
        <p:txBody>
          <a:bodyPr wrap="square">
            <a:spAutoFit/>
          </a:bodyPr>
          <a:lstStyle/>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a:t>Para el desarrollo del proyecto de implantación de la PMO se deberán cumplir varias actividades secuenciales </a:t>
            </a:r>
            <a:r>
              <a:rPr lang="es-ES" sz="2000" dirty="0" smtClean="0"/>
              <a:t>para </a:t>
            </a:r>
            <a:r>
              <a:rPr lang="es-ES" sz="2000" dirty="0"/>
              <a:t>el aseguramiento de la ejecución del proyecto y que el mismo tenga éxito al ser </a:t>
            </a:r>
            <a:r>
              <a:rPr lang="es-ES" sz="2000" dirty="0" smtClean="0"/>
              <a:t>implementado. </a:t>
            </a:r>
            <a:endParaRPr lang="es-EC" sz="2000" dirty="0"/>
          </a:p>
          <a:p>
            <a:pPr indent="269875" algn="just">
              <a:spcAft>
                <a:spcPts val="0"/>
              </a:spcAft>
              <a:tabLst>
                <a:tab pos="457200" algn="l"/>
              </a:tabLst>
            </a:pPr>
            <a:r>
              <a:rPr lang="es-ES" dirty="0">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fontAlgn="base">
              <a:spcBef>
                <a:spcPct val="20000"/>
              </a:spcBef>
              <a:spcAft>
                <a:spcPct val="0"/>
              </a:spcAft>
              <a:buClr>
                <a:schemeClr val="folHlink"/>
              </a:buClr>
              <a:buSzPct val="75000"/>
              <a:buFont typeface="Wingdings" pitchFamily="2" charset="2"/>
              <a:buChar char="l"/>
              <a:tabLst>
                <a:tab pos="457200" algn="l"/>
              </a:tabLst>
            </a:pPr>
            <a:r>
              <a:rPr lang="es-ES" sz="2000" dirty="0"/>
              <a:t>Para el desarrollo de cada una de las actividades del estudio se siguió el Marco de Trabajo propuesto por Antonio </a:t>
            </a:r>
            <a:r>
              <a:rPr lang="es-ES" sz="2000" dirty="0" smtClean="0"/>
              <a:t>Gonzales</a:t>
            </a:r>
            <a:endParaRPr lang="es-EC" sz="2000" dirty="0"/>
          </a:p>
        </p:txBody>
      </p:sp>
    </p:spTree>
    <p:extLst>
      <p:ext uri="{BB962C8B-B14F-4D97-AF65-F5344CB8AC3E}">
        <p14:creationId xmlns:p14="http://schemas.microsoft.com/office/powerpoint/2010/main" val="270217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353425" cy="1124744"/>
          </a:xfrm>
        </p:spPr>
        <p:txBody>
          <a:bodyPr/>
          <a:lstStyle/>
          <a:p>
            <a:r>
              <a:rPr lang="es-ES" sz="2800" dirty="0"/>
              <a:t>MARCO DE TRABAJO PARA LA IMPLANTACION DE LA PMO EN LA EMPRESA EASYSOFT</a:t>
            </a:r>
            <a:endParaRPr lang="es-EC" sz="2800" dirty="0"/>
          </a:p>
        </p:txBody>
      </p:sp>
      <p:sp>
        <p:nvSpPr>
          <p:cNvPr id="6" name="14 Rectángulo redondeado"/>
          <p:cNvSpPr/>
          <p:nvPr/>
        </p:nvSpPr>
        <p:spPr bwMode="auto">
          <a:xfrm>
            <a:off x="395288" y="1840053"/>
            <a:ext cx="8065144" cy="795926"/>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dirty="0" smtClean="0">
                <a:ln>
                  <a:noFill/>
                </a:ln>
                <a:solidFill>
                  <a:schemeClr val="bg2">
                    <a:lumMod val="75000"/>
                    <a:lumOff val="25000"/>
                  </a:schemeClr>
                </a:solidFill>
                <a:effectLst/>
                <a:latin typeface="Verdana" pitchFamily="34" charset="0"/>
              </a:rPr>
              <a:t>FASE 1. PRE FACTIBILIDAD</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dirty="0" smtClean="0">
                <a:ln>
                  <a:noFill/>
                </a:ln>
                <a:solidFill>
                  <a:schemeClr val="bg2">
                    <a:lumMod val="75000"/>
                    <a:lumOff val="25000"/>
                  </a:schemeClr>
                </a:solidFill>
                <a:effectLst/>
                <a:latin typeface="Verdana" pitchFamily="34" charset="0"/>
              </a:rPr>
              <a:t>OBTENCION DE LA APROBACION PARA LA IMPLANTACION</a:t>
            </a:r>
          </a:p>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10" name="14 Rectángulo redondeado"/>
          <p:cNvSpPr/>
          <p:nvPr/>
        </p:nvSpPr>
        <p:spPr bwMode="auto">
          <a:xfrm>
            <a:off x="403636" y="3400717"/>
            <a:ext cx="8065144" cy="795926"/>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dirty="0" smtClean="0">
                <a:ln>
                  <a:noFill/>
                </a:ln>
                <a:solidFill>
                  <a:schemeClr val="bg2">
                    <a:lumMod val="75000"/>
                    <a:lumOff val="25000"/>
                  </a:schemeClr>
                </a:solidFill>
                <a:effectLst/>
                <a:latin typeface="Verdana" pitchFamily="34" charset="0"/>
              </a:rPr>
              <a:t>FASE 2. FACTIBILIDAD</a:t>
            </a:r>
          </a:p>
          <a:p>
            <a:pPr algn="ctr" fontAlgn="base">
              <a:spcBef>
                <a:spcPct val="0"/>
              </a:spcBef>
              <a:spcAft>
                <a:spcPct val="0"/>
              </a:spcAft>
            </a:pPr>
            <a:r>
              <a:rPr lang="es-ES" dirty="0">
                <a:solidFill>
                  <a:schemeClr val="bg2">
                    <a:lumMod val="75000"/>
                    <a:lumOff val="25000"/>
                  </a:schemeClr>
                </a:solidFill>
                <a:latin typeface="Verdana" pitchFamily="34" charset="0"/>
              </a:rPr>
              <a:t>EVALUACIÓN DE LA SITUACIÓN ACTUAL</a:t>
            </a:r>
            <a:endParaRPr lang="es-EC" dirty="0">
              <a:solidFill>
                <a:schemeClr val="bg2">
                  <a:lumMod val="75000"/>
                  <a:lumOff val="25000"/>
                </a:schemeClr>
              </a:solidFill>
              <a:latin typeface="Verdana" pitchFamily="34" charset="0"/>
            </a:endParaRPr>
          </a:p>
        </p:txBody>
      </p:sp>
      <p:sp>
        <p:nvSpPr>
          <p:cNvPr id="11" name="14 Rectángulo redondeado"/>
          <p:cNvSpPr/>
          <p:nvPr/>
        </p:nvSpPr>
        <p:spPr bwMode="auto">
          <a:xfrm>
            <a:off x="395288" y="4961381"/>
            <a:ext cx="8065144" cy="795926"/>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dirty="0" smtClean="0">
                <a:ln>
                  <a:noFill/>
                </a:ln>
                <a:solidFill>
                  <a:schemeClr val="bg2">
                    <a:lumMod val="75000"/>
                    <a:lumOff val="25000"/>
                  </a:schemeClr>
                </a:solidFill>
                <a:effectLst/>
                <a:latin typeface="Verdana" pitchFamily="34" charset="0"/>
              </a:rPr>
              <a:t>FASE 3. DOCUMENTACION DEL DISEÑO FUNCIONAL</a:t>
            </a:r>
          </a:p>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12" name="23 Flecha derecha"/>
          <p:cNvSpPr/>
          <p:nvPr/>
        </p:nvSpPr>
        <p:spPr bwMode="auto">
          <a:xfrm rot="5400000">
            <a:off x="4079326" y="2678719"/>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13" name="23 Flecha derecha"/>
          <p:cNvSpPr/>
          <p:nvPr/>
        </p:nvSpPr>
        <p:spPr bwMode="auto">
          <a:xfrm rot="5400000">
            <a:off x="4087674" y="4288812"/>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9769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1. PREFACTIBILIDAD</a:t>
            </a:r>
            <a:endParaRPr lang="es-EC" dirty="0"/>
          </a:p>
        </p:txBody>
      </p:sp>
      <p:sp>
        <p:nvSpPr>
          <p:cNvPr id="15" name="14 Rectángulo redondeado"/>
          <p:cNvSpPr/>
          <p:nvPr/>
        </p:nvSpPr>
        <p:spPr bwMode="auto">
          <a:xfrm>
            <a:off x="401487" y="2227751"/>
            <a:ext cx="8130953" cy="50727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bg2">
                    <a:lumMod val="75000"/>
                    <a:lumOff val="25000"/>
                  </a:schemeClr>
                </a:solidFill>
                <a:effectLst/>
                <a:latin typeface="Verdana" pitchFamily="34" charset="0"/>
              </a:rPr>
              <a:t>Obtener</a:t>
            </a:r>
            <a:r>
              <a:rPr kumimoji="0" lang="es-EC" sz="1800" b="0" i="0" u="none" strike="noStrike" cap="none" normalizeH="0" dirty="0" smtClean="0">
                <a:ln>
                  <a:noFill/>
                </a:ln>
                <a:solidFill>
                  <a:schemeClr val="bg2">
                    <a:lumMod val="75000"/>
                    <a:lumOff val="25000"/>
                  </a:schemeClr>
                </a:solidFill>
                <a:effectLst/>
                <a:latin typeface="Verdana" pitchFamily="34" charset="0"/>
              </a:rPr>
              <a:t> el Patrocinador del Proyecto</a:t>
            </a:r>
          </a:p>
          <a:p>
            <a:pPr marL="0" marR="0" indent="0"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18" name="16 Marcador de contenido"/>
          <p:cNvSpPr txBox="1">
            <a:spLocks/>
          </p:cNvSpPr>
          <p:nvPr/>
        </p:nvSpPr>
        <p:spPr bwMode="auto">
          <a:xfrm>
            <a:off x="395288" y="4179805"/>
            <a:ext cx="8133813" cy="471094"/>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kern="0" dirty="0" smtClean="0">
                <a:solidFill>
                  <a:schemeClr val="bg2">
                    <a:lumMod val="75000"/>
                    <a:lumOff val="25000"/>
                  </a:schemeClr>
                </a:solidFill>
                <a:latin typeface="Verdana" pitchFamily="34" charset="0"/>
              </a:rPr>
              <a:t>Borrador de La Propuesta</a:t>
            </a:r>
            <a:endParaRPr lang="es-EC" sz="1800" kern="0" dirty="0" smtClean="0">
              <a:latin typeface="Verdana" pitchFamily="34" charset="0"/>
            </a:endParaRPr>
          </a:p>
        </p:txBody>
      </p:sp>
      <p:sp>
        <p:nvSpPr>
          <p:cNvPr id="19" name="16 Marcador de contenido"/>
          <p:cNvSpPr txBox="1">
            <a:spLocks/>
          </p:cNvSpPr>
          <p:nvPr/>
        </p:nvSpPr>
        <p:spPr bwMode="auto">
          <a:xfrm>
            <a:off x="395288" y="5114838"/>
            <a:ext cx="8137152" cy="45191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dirty="0">
                <a:solidFill>
                  <a:schemeClr val="bg2">
                    <a:lumMod val="75000"/>
                    <a:lumOff val="25000"/>
                  </a:schemeClr>
                </a:solidFill>
              </a:rPr>
              <a:t>Presentación, </a:t>
            </a:r>
            <a:r>
              <a:rPr lang="es-EC" sz="1800" dirty="0" smtClean="0">
                <a:solidFill>
                  <a:schemeClr val="bg2">
                    <a:lumMod val="75000"/>
                    <a:lumOff val="25000"/>
                  </a:schemeClr>
                </a:solidFill>
              </a:rPr>
              <a:t>propuesta</a:t>
            </a:r>
            <a:r>
              <a:rPr lang="es-EC" sz="1800" dirty="0">
                <a:solidFill>
                  <a:schemeClr val="bg2">
                    <a:lumMod val="75000"/>
                    <a:lumOff val="25000"/>
                  </a:schemeClr>
                </a:solidFill>
              </a:rPr>
              <a:t>, </a:t>
            </a:r>
            <a:r>
              <a:rPr lang="es-EC" sz="1800" dirty="0" smtClean="0">
                <a:solidFill>
                  <a:schemeClr val="bg2">
                    <a:lumMod val="75000"/>
                    <a:lumOff val="25000"/>
                  </a:schemeClr>
                </a:solidFill>
              </a:rPr>
              <a:t>obtención y aprobación Alta </a:t>
            </a:r>
            <a:r>
              <a:rPr lang="es-EC" sz="1800" dirty="0">
                <a:solidFill>
                  <a:schemeClr val="bg2">
                    <a:lumMod val="75000"/>
                    <a:lumOff val="25000"/>
                  </a:schemeClr>
                </a:solidFill>
              </a:rPr>
              <a:t>Dirección</a:t>
            </a:r>
            <a:endParaRPr lang="es-EC" sz="1800" kern="0" dirty="0" smtClean="0">
              <a:solidFill>
                <a:schemeClr val="bg2">
                  <a:lumMod val="75000"/>
                  <a:lumOff val="25000"/>
                </a:schemeClr>
              </a:solidFill>
              <a:latin typeface="Verdana" pitchFamily="34" charset="0"/>
            </a:endParaRPr>
          </a:p>
          <a:p>
            <a:pPr marL="0" indent="0">
              <a:spcBef>
                <a:spcPct val="0"/>
              </a:spcBef>
              <a:buClrTx/>
              <a:buSzTx/>
              <a:buFontTx/>
              <a:buNone/>
            </a:pPr>
            <a:endParaRPr lang="es-EC" sz="1800" kern="0" dirty="0" smtClean="0">
              <a:latin typeface="Verdana" pitchFamily="34" charset="0"/>
            </a:endParaRPr>
          </a:p>
        </p:txBody>
      </p:sp>
      <p:sp>
        <p:nvSpPr>
          <p:cNvPr id="25" name="24 CuadroTexto"/>
          <p:cNvSpPr txBox="1"/>
          <p:nvPr/>
        </p:nvSpPr>
        <p:spPr>
          <a:xfrm>
            <a:off x="2767502" y="1583586"/>
            <a:ext cx="3392724"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ACTIVIDADES REALIZADAS</a:t>
            </a:r>
            <a:endParaRPr lang="es-EC" dirty="0">
              <a:solidFill>
                <a:schemeClr val="bg2">
                  <a:lumMod val="75000"/>
                  <a:lumOff val="25000"/>
                </a:schemeClr>
              </a:solidFill>
            </a:endParaRPr>
          </a:p>
        </p:txBody>
      </p:sp>
      <p:sp>
        <p:nvSpPr>
          <p:cNvPr id="20" name="32 Flecha derecha"/>
          <p:cNvSpPr/>
          <p:nvPr/>
        </p:nvSpPr>
        <p:spPr bwMode="auto">
          <a:xfrm rot="5400000">
            <a:off x="4190020" y="3575368"/>
            <a:ext cx="577740"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1" name="32 Flecha derecha"/>
          <p:cNvSpPr/>
          <p:nvPr/>
        </p:nvSpPr>
        <p:spPr bwMode="auto">
          <a:xfrm rot="5400000">
            <a:off x="4202541" y="4535405"/>
            <a:ext cx="55269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32 Flecha derecha"/>
          <p:cNvSpPr/>
          <p:nvPr/>
        </p:nvSpPr>
        <p:spPr bwMode="auto">
          <a:xfrm rot="5400000">
            <a:off x="4156773" y="5511993"/>
            <a:ext cx="610842"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6" name="14 Rectángulo redondeado"/>
          <p:cNvSpPr/>
          <p:nvPr/>
        </p:nvSpPr>
        <p:spPr bwMode="auto">
          <a:xfrm>
            <a:off x="416513" y="3160649"/>
            <a:ext cx="8130953" cy="50727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dirty="0" smtClean="0">
                <a:solidFill>
                  <a:schemeClr val="bg2">
                    <a:lumMod val="75000"/>
                    <a:lumOff val="25000"/>
                  </a:schemeClr>
                </a:solidFill>
                <a:latin typeface="Verdana" pitchFamily="34" charset="0"/>
              </a:rPr>
              <a:t>Definir el propósito del Proyecto</a:t>
            </a:r>
            <a:endParaRPr kumimoji="0" lang="es-EC" sz="1800" b="0" i="0" u="none" strike="noStrike" cap="none" normalizeH="0" dirty="0" smtClean="0">
              <a:ln>
                <a:noFill/>
              </a:ln>
              <a:solidFill>
                <a:schemeClr val="bg2">
                  <a:lumMod val="75000"/>
                  <a:lumOff val="25000"/>
                </a:schemeClr>
              </a:solidFill>
              <a:effectLst/>
              <a:latin typeface="Verdana"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33" name="32 Flecha derecha"/>
          <p:cNvSpPr/>
          <p:nvPr/>
        </p:nvSpPr>
        <p:spPr bwMode="auto">
          <a:xfrm rot="5400000">
            <a:off x="4173469" y="2626476"/>
            <a:ext cx="610842"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pic>
        <p:nvPicPr>
          <p:cNvPr id="6" name="Imagen 5"/>
          <p:cNvPicPr>
            <a:picLocks noChangeAspect="1"/>
          </p:cNvPicPr>
          <p:nvPr/>
        </p:nvPicPr>
        <p:blipFill rotWithShape="1">
          <a:blip r:embed="rId3"/>
          <a:srcRect l="36718" t="20469" r="32290" b="9641"/>
          <a:stretch/>
        </p:blipFill>
        <p:spPr>
          <a:xfrm>
            <a:off x="2555776" y="1343120"/>
            <a:ext cx="4032448" cy="5112568"/>
          </a:xfrm>
          <a:prstGeom prst="rect">
            <a:avLst/>
          </a:prstGeom>
        </p:spPr>
      </p:pic>
    </p:spTree>
    <p:extLst>
      <p:ext uri="{BB962C8B-B14F-4D97-AF65-F5344CB8AC3E}">
        <p14:creationId xmlns:p14="http://schemas.microsoft.com/office/powerpoint/2010/main" val="28161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P spid="26"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 1. PREFACTIBILIDAD</a:t>
            </a:r>
            <a:endParaRPr lang="es-EC" dirty="0"/>
          </a:p>
        </p:txBody>
      </p:sp>
      <p:sp>
        <p:nvSpPr>
          <p:cNvPr id="15" name="14 Rectángulo redondeado"/>
          <p:cNvSpPr/>
          <p:nvPr/>
        </p:nvSpPr>
        <p:spPr bwMode="auto">
          <a:xfrm>
            <a:off x="401487" y="2227751"/>
            <a:ext cx="8130953" cy="50727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bg2">
                    <a:lumMod val="75000"/>
                    <a:lumOff val="25000"/>
                  </a:schemeClr>
                </a:solidFill>
                <a:effectLst/>
                <a:latin typeface="Verdana" pitchFamily="34" charset="0"/>
              </a:rPr>
              <a:t>Obtener</a:t>
            </a:r>
            <a:r>
              <a:rPr kumimoji="0" lang="es-EC" sz="1800" b="0" i="0" u="none" strike="noStrike" cap="none" normalizeH="0" dirty="0" smtClean="0">
                <a:ln>
                  <a:noFill/>
                </a:ln>
                <a:solidFill>
                  <a:schemeClr val="bg2">
                    <a:lumMod val="75000"/>
                    <a:lumOff val="25000"/>
                  </a:schemeClr>
                </a:solidFill>
                <a:effectLst/>
                <a:latin typeface="Verdana" pitchFamily="34" charset="0"/>
              </a:rPr>
              <a:t> el Patrocinador del Proyecto</a:t>
            </a:r>
          </a:p>
          <a:p>
            <a:pPr marL="0" marR="0" indent="0"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18" name="16 Marcador de contenido"/>
          <p:cNvSpPr txBox="1">
            <a:spLocks/>
          </p:cNvSpPr>
          <p:nvPr/>
        </p:nvSpPr>
        <p:spPr bwMode="auto">
          <a:xfrm>
            <a:off x="395288" y="4179805"/>
            <a:ext cx="8133813" cy="471094"/>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kern="0" dirty="0" smtClean="0">
                <a:solidFill>
                  <a:schemeClr val="bg2">
                    <a:lumMod val="75000"/>
                    <a:lumOff val="25000"/>
                  </a:schemeClr>
                </a:solidFill>
                <a:latin typeface="Verdana" pitchFamily="34" charset="0"/>
              </a:rPr>
              <a:t>Borrador de La Propuesta</a:t>
            </a:r>
            <a:endParaRPr lang="es-EC" sz="1800" kern="0" dirty="0" smtClean="0">
              <a:latin typeface="Verdana" pitchFamily="34" charset="0"/>
            </a:endParaRPr>
          </a:p>
        </p:txBody>
      </p:sp>
      <p:sp>
        <p:nvSpPr>
          <p:cNvPr id="19" name="16 Marcador de contenido"/>
          <p:cNvSpPr txBox="1">
            <a:spLocks/>
          </p:cNvSpPr>
          <p:nvPr/>
        </p:nvSpPr>
        <p:spPr bwMode="auto">
          <a:xfrm>
            <a:off x="395288" y="5114838"/>
            <a:ext cx="8137152" cy="45191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dirty="0">
                <a:solidFill>
                  <a:schemeClr val="bg2">
                    <a:lumMod val="75000"/>
                    <a:lumOff val="25000"/>
                  </a:schemeClr>
                </a:solidFill>
              </a:rPr>
              <a:t>Presentación, </a:t>
            </a:r>
            <a:r>
              <a:rPr lang="es-EC" sz="1800" dirty="0" smtClean="0">
                <a:solidFill>
                  <a:schemeClr val="bg2">
                    <a:lumMod val="75000"/>
                    <a:lumOff val="25000"/>
                  </a:schemeClr>
                </a:solidFill>
              </a:rPr>
              <a:t>propuesta</a:t>
            </a:r>
            <a:r>
              <a:rPr lang="es-EC" sz="1800" dirty="0">
                <a:solidFill>
                  <a:schemeClr val="bg2">
                    <a:lumMod val="75000"/>
                    <a:lumOff val="25000"/>
                  </a:schemeClr>
                </a:solidFill>
              </a:rPr>
              <a:t>, </a:t>
            </a:r>
            <a:r>
              <a:rPr lang="es-EC" sz="1800" dirty="0" smtClean="0">
                <a:solidFill>
                  <a:schemeClr val="bg2">
                    <a:lumMod val="75000"/>
                    <a:lumOff val="25000"/>
                  </a:schemeClr>
                </a:solidFill>
              </a:rPr>
              <a:t>obtención y aprobación Alta </a:t>
            </a:r>
            <a:r>
              <a:rPr lang="es-EC" sz="1800" dirty="0">
                <a:solidFill>
                  <a:schemeClr val="bg2">
                    <a:lumMod val="75000"/>
                    <a:lumOff val="25000"/>
                  </a:schemeClr>
                </a:solidFill>
              </a:rPr>
              <a:t>Dirección</a:t>
            </a:r>
            <a:endParaRPr lang="es-EC" sz="1800" kern="0" dirty="0" smtClean="0">
              <a:solidFill>
                <a:schemeClr val="bg2">
                  <a:lumMod val="75000"/>
                  <a:lumOff val="25000"/>
                </a:schemeClr>
              </a:solidFill>
              <a:latin typeface="Verdana" pitchFamily="34" charset="0"/>
            </a:endParaRPr>
          </a:p>
          <a:p>
            <a:pPr marL="0" indent="0">
              <a:spcBef>
                <a:spcPct val="0"/>
              </a:spcBef>
              <a:buClrTx/>
              <a:buSzTx/>
              <a:buFontTx/>
              <a:buNone/>
            </a:pPr>
            <a:endParaRPr lang="es-EC" sz="1800" kern="0" dirty="0" smtClean="0">
              <a:latin typeface="Verdana" pitchFamily="34" charset="0"/>
            </a:endParaRPr>
          </a:p>
        </p:txBody>
      </p:sp>
      <p:sp>
        <p:nvSpPr>
          <p:cNvPr id="25" name="24 CuadroTexto"/>
          <p:cNvSpPr txBox="1"/>
          <p:nvPr/>
        </p:nvSpPr>
        <p:spPr>
          <a:xfrm>
            <a:off x="2767502" y="1583586"/>
            <a:ext cx="3392724"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ACTIVIDADES REALIZADAS</a:t>
            </a:r>
            <a:endParaRPr lang="es-EC" dirty="0">
              <a:solidFill>
                <a:schemeClr val="bg2">
                  <a:lumMod val="75000"/>
                  <a:lumOff val="25000"/>
                </a:schemeClr>
              </a:solidFill>
            </a:endParaRPr>
          </a:p>
        </p:txBody>
      </p:sp>
      <p:sp>
        <p:nvSpPr>
          <p:cNvPr id="20" name="32 Flecha derecha"/>
          <p:cNvSpPr/>
          <p:nvPr/>
        </p:nvSpPr>
        <p:spPr bwMode="auto">
          <a:xfrm rot="5400000">
            <a:off x="4190020" y="3575368"/>
            <a:ext cx="577740"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1" name="32 Flecha derecha"/>
          <p:cNvSpPr/>
          <p:nvPr/>
        </p:nvSpPr>
        <p:spPr bwMode="auto">
          <a:xfrm rot="5400000">
            <a:off x="4202541" y="4535405"/>
            <a:ext cx="55269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2" name="32 Flecha derecha"/>
          <p:cNvSpPr/>
          <p:nvPr/>
        </p:nvSpPr>
        <p:spPr bwMode="auto">
          <a:xfrm rot="5400000">
            <a:off x="4156773" y="5511993"/>
            <a:ext cx="610842"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6" name="14 Rectángulo redondeado"/>
          <p:cNvSpPr/>
          <p:nvPr/>
        </p:nvSpPr>
        <p:spPr bwMode="auto">
          <a:xfrm>
            <a:off x="416513" y="3160649"/>
            <a:ext cx="8130953" cy="507278"/>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dirty="0" smtClean="0">
                <a:solidFill>
                  <a:schemeClr val="bg2">
                    <a:lumMod val="75000"/>
                    <a:lumOff val="25000"/>
                  </a:schemeClr>
                </a:solidFill>
                <a:latin typeface="Verdana" pitchFamily="34" charset="0"/>
              </a:rPr>
              <a:t>Definir el propósito del Proyecto</a:t>
            </a:r>
            <a:endParaRPr kumimoji="0" lang="es-EC" sz="1800" b="0" i="0" u="none" strike="noStrike" cap="none" normalizeH="0" dirty="0" smtClean="0">
              <a:ln>
                <a:noFill/>
              </a:ln>
              <a:solidFill>
                <a:schemeClr val="bg2">
                  <a:lumMod val="75000"/>
                  <a:lumOff val="25000"/>
                </a:schemeClr>
              </a:solidFill>
              <a:effectLst/>
              <a:latin typeface="Verdana"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33" name="32 Flecha derecha"/>
          <p:cNvSpPr/>
          <p:nvPr/>
        </p:nvSpPr>
        <p:spPr bwMode="auto">
          <a:xfrm rot="5400000">
            <a:off x="4173469" y="2626476"/>
            <a:ext cx="610842"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13" name="16 Marcador de contenido"/>
          <p:cNvSpPr txBox="1">
            <a:spLocks/>
          </p:cNvSpPr>
          <p:nvPr/>
        </p:nvSpPr>
        <p:spPr bwMode="auto">
          <a:xfrm>
            <a:off x="410314" y="6078634"/>
            <a:ext cx="8137152" cy="489097"/>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dirty="0" smtClean="0">
                <a:solidFill>
                  <a:schemeClr val="bg2">
                    <a:lumMod val="75000"/>
                    <a:lumOff val="25000"/>
                  </a:schemeClr>
                </a:solidFill>
              </a:rPr>
              <a:t>Presentación, propuesta </a:t>
            </a:r>
            <a:r>
              <a:rPr lang="es-EC" sz="1800" dirty="0">
                <a:solidFill>
                  <a:schemeClr val="bg2">
                    <a:lumMod val="75000"/>
                    <a:lumOff val="25000"/>
                  </a:schemeClr>
                </a:solidFill>
              </a:rPr>
              <a:t>y </a:t>
            </a:r>
            <a:r>
              <a:rPr lang="es-EC" sz="1800" dirty="0" smtClean="0">
                <a:solidFill>
                  <a:schemeClr val="bg2">
                    <a:lumMod val="75000"/>
                    <a:lumOff val="25000"/>
                  </a:schemeClr>
                </a:solidFill>
              </a:rPr>
              <a:t>obtención aprobación a  </a:t>
            </a:r>
            <a:r>
              <a:rPr lang="es-EC" sz="1800" dirty="0">
                <a:solidFill>
                  <a:schemeClr val="bg2">
                    <a:lumMod val="75000"/>
                    <a:lumOff val="25000"/>
                  </a:schemeClr>
                </a:solidFill>
              </a:rPr>
              <a:t>todos </a:t>
            </a:r>
            <a:r>
              <a:rPr lang="es-EC" sz="1800" dirty="0" smtClean="0">
                <a:solidFill>
                  <a:schemeClr val="bg2">
                    <a:lumMod val="75000"/>
                    <a:lumOff val="25000"/>
                  </a:schemeClr>
                </a:solidFill>
              </a:rPr>
              <a:t>los niveles</a:t>
            </a:r>
            <a:endParaRPr lang="es-EC" sz="1800" kern="0" dirty="0" smtClean="0">
              <a:solidFill>
                <a:schemeClr val="bg2">
                  <a:lumMod val="75000"/>
                  <a:lumOff val="25000"/>
                </a:schemeClr>
              </a:solidFill>
              <a:latin typeface="Verdana" pitchFamily="34" charset="0"/>
            </a:endParaRPr>
          </a:p>
        </p:txBody>
      </p:sp>
      <p:pic>
        <p:nvPicPr>
          <p:cNvPr id="14" name="Imagen 13"/>
          <p:cNvPicPr>
            <a:picLocks noChangeAspect="1"/>
          </p:cNvPicPr>
          <p:nvPr/>
        </p:nvPicPr>
        <p:blipFill rotWithShape="1">
          <a:blip r:embed="rId3"/>
          <a:srcRect l="33951" t="26375" r="29523" b="5704"/>
          <a:stretch/>
        </p:blipFill>
        <p:spPr>
          <a:xfrm>
            <a:off x="2647349" y="2485072"/>
            <a:ext cx="3849301" cy="4024269"/>
          </a:xfrm>
          <a:prstGeom prst="rect">
            <a:avLst/>
          </a:prstGeom>
        </p:spPr>
      </p:pic>
    </p:spTree>
    <p:extLst>
      <p:ext uri="{BB962C8B-B14F-4D97-AF65-F5344CB8AC3E}">
        <p14:creationId xmlns:p14="http://schemas.microsoft.com/office/powerpoint/2010/main" val="35793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Competition">
  <a:themeElements>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01140806</Template>
  <TotalTime>1301</TotalTime>
  <Words>3358</Words>
  <Application>Microsoft Office PowerPoint</Application>
  <PresentationFormat>Presentación en pantalla (4:3)</PresentationFormat>
  <Paragraphs>538</Paragraphs>
  <Slides>43</Slides>
  <Notes>43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Calibri</vt:lpstr>
      <vt:lpstr>Times New Roman</vt:lpstr>
      <vt:lpstr>Verdana</vt:lpstr>
      <vt:lpstr>Wingdings</vt:lpstr>
      <vt:lpstr>Competition</vt:lpstr>
      <vt:lpstr>ESTUDIO PARA LA IMPLEMENTACION DE UNA OFICINA DE GESTION DE PROYECTOS PARA LA EMPRESA EASYSOFT </vt:lpstr>
      <vt:lpstr>Planteamiento del Problema </vt:lpstr>
      <vt:lpstr>Justificación e Importancia</vt:lpstr>
      <vt:lpstr>Objetivo General</vt:lpstr>
      <vt:lpstr>Objetivos Específicos</vt:lpstr>
      <vt:lpstr>MARCO DE TRABAJO PARA LA IMPLANTACION DE LA PMO EN LA EMPRESA EASYSOFT</vt:lpstr>
      <vt:lpstr>MARCO DE TRABAJO PARA LA IMPLANTACION DE LA PMO EN LA EMPRESA EASYSOFT</vt:lpstr>
      <vt:lpstr>FASE 1. PREFACTIBILIDAD</vt:lpstr>
      <vt:lpstr>FASE 1. PREFACTIBILIDAD</vt:lpstr>
      <vt:lpstr>FASE 2. FACTIBILIDAD</vt:lpstr>
      <vt:lpstr>EVALUAR EL GRADO DE MADUREZ EN LA DIRECCIÓN DE PROYECTOS DE LA EMPRESA</vt:lpstr>
      <vt:lpstr>EVALUAR EL GRADO DE MADUREZ EN LA DIRECCIÓN DE PROYECTOS DE LA EMPRESA</vt:lpstr>
      <vt:lpstr>EVALUAR EL GRADO DE MADUREZ EN LA DIRECCIÓN DE PROYECTOS DE LA EMPRESA</vt:lpstr>
      <vt:lpstr>FASE 2. FACTIBILIDAD</vt:lpstr>
      <vt:lpstr>IDENTIFICAR LOS ASUNTOS Y NECESIDADES CLAVES</vt:lpstr>
      <vt:lpstr>IDENTIFICAR LOS ASUNTOS Y NECESIDADES CLAVES</vt:lpstr>
      <vt:lpstr>IDENTIFICAR LOS ASUNTOS Y NECESIDADES CLAVES</vt:lpstr>
      <vt:lpstr>IDENTIFICAR LOS ASUNTOS Y NECESIDADES CLAVES</vt:lpstr>
      <vt:lpstr>IDENTIFICAR LOS ASUNTOS Y NECESIDADES CLAVES</vt:lpstr>
      <vt:lpstr>FASE 2. FACTIBILIDAD</vt:lpstr>
      <vt:lpstr>EVALUAR LOS PROCESOS DE DIRECCION Y GESTION DE PROYECTOS</vt:lpstr>
      <vt:lpstr>EVALUAR LOS PROCESOS DE DIRECCION Y GESTION DE PROYECTOS</vt:lpstr>
      <vt:lpstr>EVALUAR LOS PROCESOS DE DIRECCION Y GESTION DE PROYECTOS</vt:lpstr>
      <vt:lpstr>EVALUAR LOS PROCESOS DE DIRECCION Y GESTION DE PROYECTOS</vt:lpstr>
      <vt:lpstr>FASE 2. FACTIBILIDAD</vt:lpstr>
      <vt:lpstr>GUIAR EN EL ANALISIS DEL IMPACTO AL CAMBIO</vt:lpstr>
      <vt:lpstr>FASE 3. DOCUMENTACION DEL DISENO FUNCIONAL</vt:lpstr>
      <vt:lpstr>DEFINIR LA ESTRUCTURA ORGANICA DE LA PMO</vt:lpstr>
      <vt:lpstr>DEFINIR LA ESTRUCTURA ORGANICA DE LA PMO</vt:lpstr>
      <vt:lpstr>DEFINIR LA ESTRUCTURA ORGANICA DE LA PMO</vt:lpstr>
      <vt:lpstr>DEFINIR LA ESTRUCTURA ORGANICA DE LA PMO</vt:lpstr>
      <vt:lpstr>DEFINIR LA ESTRUCTURA ORGANICA DE LA PMO</vt:lpstr>
      <vt:lpstr>DEFINIR LA ESTRUCTURA ORGANICA DE LA PMO</vt:lpstr>
      <vt:lpstr>DEFINIR LA ESTRUCTURA ORGANICA DE LA PMO</vt:lpstr>
      <vt:lpstr>DEFINIR LA ESTRUCTURA ORGANICA DE LA PMO</vt:lpstr>
      <vt:lpstr>DEFINIR LA ESTRUCTURA ORGANICA DE LA PMO</vt:lpstr>
      <vt:lpstr>FASE 3. DOCUMENTACION DEL DISENO FUNCIONAL</vt:lpstr>
      <vt:lpstr>ELABORAR Y PRESENTAR EL DISEÑO FUNCIONAL</vt:lpstr>
      <vt:lpstr>FASE 3. DOCUMENTACION DEL DISENO FUNCIONAL</vt:lpstr>
      <vt:lpstr>OBTENCION DE LA APROBACION</vt:lpstr>
      <vt:lpstr>CONCLUSIONES</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dc:creator>
  <cp:lastModifiedBy>Alex Novoa Reyes</cp:lastModifiedBy>
  <cp:revision>133</cp:revision>
  <dcterms:created xsi:type="dcterms:W3CDTF">2013-08-18T00:13:47Z</dcterms:created>
  <dcterms:modified xsi:type="dcterms:W3CDTF">2014-09-30T19:31:11Z</dcterms:modified>
</cp:coreProperties>
</file>