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7" r:id="rId2"/>
    <p:sldId id="261" r:id="rId3"/>
    <p:sldId id="262" r:id="rId4"/>
    <p:sldId id="311" r:id="rId5"/>
    <p:sldId id="310" r:id="rId6"/>
    <p:sldId id="314" r:id="rId7"/>
    <p:sldId id="260" r:id="rId8"/>
    <p:sldId id="263" r:id="rId9"/>
    <p:sldId id="264" r:id="rId10"/>
    <p:sldId id="283" r:id="rId11"/>
    <p:sldId id="293" r:id="rId12"/>
    <p:sldId id="294" r:id="rId13"/>
    <p:sldId id="316" r:id="rId14"/>
    <p:sldId id="319" r:id="rId15"/>
    <p:sldId id="322" r:id="rId16"/>
    <p:sldId id="320" r:id="rId17"/>
    <p:sldId id="286" r:id="rId18"/>
    <p:sldId id="287" r:id="rId19"/>
    <p:sldId id="288" r:id="rId20"/>
    <p:sldId id="289" r:id="rId21"/>
    <p:sldId id="290" r:id="rId22"/>
    <p:sldId id="297" r:id="rId23"/>
    <p:sldId id="298" r:id="rId24"/>
    <p:sldId id="299" r:id="rId25"/>
    <p:sldId id="292" r:id="rId26"/>
    <p:sldId id="302" r:id="rId27"/>
    <p:sldId id="303" r:id="rId28"/>
    <p:sldId id="309" r:id="rId29"/>
    <p:sldId id="268" r:id="rId30"/>
    <p:sldId id="269" r:id="rId31"/>
    <p:sldId id="281" r:id="rId32"/>
    <p:sldId id="272" r:id="rId33"/>
    <p:sldId id="275" r:id="rId34"/>
    <p:sldId id="279" r:id="rId35"/>
    <p:sldId id="280" r:id="rId36"/>
    <p:sldId id="315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38624B"/>
    <a:srgbClr val="F33965"/>
    <a:srgbClr val="93EFEF"/>
    <a:srgbClr val="B5D9E9"/>
    <a:srgbClr val="DF87CE"/>
    <a:srgbClr val="F8D4DA"/>
    <a:srgbClr val="FDF3FB"/>
    <a:srgbClr val="D19595"/>
    <a:srgbClr val="61D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77" d="100"/>
          <a:sy n="77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%20PACHECO\Desktop\joha1\analisis\arboles%20y%20superficie%20de%20productos%20bi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%20PACHECO\Desktop\joha1\analisis\tablas%20para%20el%20ultimo%20analisis%20mierco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Superficie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Hoja10!$F$1:$L$1</c:f>
              <c:strCache>
                <c:ptCount val="7"/>
                <c:pt idx="0">
                  <c:v>Menos de 9.5 has</c:v>
                </c:pt>
                <c:pt idx="1">
                  <c:v>De 9.6 ha 18.25  has</c:v>
                </c:pt>
                <c:pt idx="2">
                  <c:v>De 18.4 ha 26.9 has</c:v>
                </c:pt>
                <c:pt idx="3">
                  <c:v>De 27.1 ha 35.7 has</c:v>
                </c:pt>
                <c:pt idx="4">
                  <c:v>De 35.8 ha 44 has</c:v>
                </c:pt>
                <c:pt idx="5">
                  <c:v>De 44.5 ha 53.15</c:v>
                </c:pt>
                <c:pt idx="6">
                  <c:v>De 70 ha 1520 has</c:v>
                </c:pt>
              </c:strCache>
            </c:strRef>
          </c:cat>
          <c:val>
            <c:numRef>
              <c:f>Hoja10!$F$3:$L$3</c:f>
              <c:numCache>
                <c:formatCode>0%</c:formatCode>
                <c:ptCount val="7"/>
                <c:pt idx="0">
                  <c:v>0.75</c:v>
                </c:pt>
                <c:pt idx="1">
                  <c:v>0.13524590163934427</c:v>
                </c:pt>
                <c:pt idx="2">
                  <c:v>2.8688524590163935E-2</c:v>
                </c:pt>
                <c:pt idx="3">
                  <c:v>4.9180327868852458E-2</c:v>
                </c:pt>
                <c:pt idx="4">
                  <c:v>8.1967213114754103E-3</c:v>
                </c:pt>
                <c:pt idx="5">
                  <c:v>2.0491803278688523E-2</c:v>
                </c:pt>
                <c:pt idx="6" formatCode="#,#00%">
                  <c:v>8.1967213114754103E-3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9648099543113"/>
          <c:y val="2.1770669291338581E-2"/>
          <c:w val="0.8494035190045689"/>
          <c:h val="0.6375472440944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Hoja4!$C$3</c:f>
              <c:strCache>
                <c:ptCount val="1"/>
                <c:pt idx="0">
                  <c:v>Menos de $354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Hoja4!$B$4:$B$8</c:f>
              <c:strCache>
                <c:ptCount val="5"/>
                <c:pt idx="0">
                  <c:v>Puéllaro</c:v>
                </c:pt>
                <c:pt idx="1">
                  <c:v>Perucho</c:v>
                </c:pt>
                <c:pt idx="2">
                  <c:v>Chavezpamba</c:v>
                </c:pt>
                <c:pt idx="3">
                  <c:v>Atahaualpa</c:v>
                </c:pt>
                <c:pt idx="4">
                  <c:v>San José de Minas</c:v>
                </c:pt>
              </c:strCache>
            </c:strRef>
          </c:cat>
          <c:val>
            <c:numRef>
              <c:f>Hoja4!$C$4:$C$8</c:f>
              <c:numCache>
                <c:formatCode>0%</c:formatCode>
                <c:ptCount val="5"/>
                <c:pt idx="0">
                  <c:v>0.43</c:v>
                </c:pt>
                <c:pt idx="1">
                  <c:v>0.56000000000000005</c:v>
                </c:pt>
                <c:pt idx="2">
                  <c:v>0.73</c:v>
                </c:pt>
                <c:pt idx="3">
                  <c:v>0.64</c:v>
                </c:pt>
                <c:pt idx="4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Hoja4!$D$3</c:f>
              <c:strCache>
                <c:ptCount val="1"/>
                <c:pt idx="0">
                  <c:v>Entre $354 - $500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Hoja4!$B$4:$B$8</c:f>
              <c:strCache>
                <c:ptCount val="5"/>
                <c:pt idx="0">
                  <c:v>Puéllaro</c:v>
                </c:pt>
                <c:pt idx="1">
                  <c:v>Perucho</c:v>
                </c:pt>
                <c:pt idx="2">
                  <c:v>Chavezpamba</c:v>
                </c:pt>
                <c:pt idx="3">
                  <c:v>Atahaualpa</c:v>
                </c:pt>
                <c:pt idx="4">
                  <c:v>San José de Minas</c:v>
                </c:pt>
              </c:strCache>
            </c:strRef>
          </c:cat>
          <c:val>
            <c:numRef>
              <c:f>Hoja4!$D$4:$D$8</c:f>
              <c:numCache>
                <c:formatCode>0%</c:formatCode>
                <c:ptCount val="5"/>
                <c:pt idx="0">
                  <c:v>0.4</c:v>
                </c:pt>
                <c:pt idx="1">
                  <c:v>0.15</c:v>
                </c:pt>
                <c:pt idx="2">
                  <c:v>0.23</c:v>
                </c:pt>
                <c:pt idx="3">
                  <c:v>0.23</c:v>
                </c:pt>
                <c:pt idx="4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Hoja4!$E$3</c:f>
              <c:strCache>
                <c:ptCount val="1"/>
                <c:pt idx="0">
                  <c:v>Más de $500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Hoja4!$B$4:$B$8</c:f>
              <c:strCache>
                <c:ptCount val="5"/>
                <c:pt idx="0">
                  <c:v>Puéllaro</c:v>
                </c:pt>
                <c:pt idx="1">
                  <c:v>Perucho</c:v>
                </c:pt>
                <c:pt idx="2">
                  <c:v>Chavezpamba</c:v>
                </c:pt>
                <c:pt idx="3">
                  <c:v>Atahaualpa</c:v>
                </c:pt>
                <c:pt idx="4">
                  <c:v>San José de Minas</c:v>
                </c:pt>
              </c:strCache>
            </c:strRef>
          </c:cat>
          <c:val>
            <c:numRef>
              <c:f>Hoja4!$E$4:$E$8</c:f>
              <c:numCache>
                <c:formatCode>0%</c:formatCode>
                <c:ptCount val="5"/>
                <c:pt idx="0">
                  <c:v>0.17</c:v>
                </c:pt>
                <c:pt idx="1">
                  <c:v>0.28999999999999998</c:v>
                </c:pt>
                <c:pt idx="2">
                  <c:v>0.04</c:v>
                </c:pt>
                <c:pt idx="3">
                  <c:v>0.13</c:v>
                </c:pt>
                <c:pt idx="4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44949776"/>
        <c:axId val="-1944949232"/>
      </c:barChart>
      <c:catAx>
        <c:axId val="-1944949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44949232"/>
        <c:crosses val="autoZero"/>
        <c:auto val="1"/>
        <c:lblAlgn val="ctr"/>
        <c:lblOffset val="100"/>
        <c:noMultiLvlLbl val="0"/>
      </c:catAx>
      <c:valAx>
        <c:axId val="-1944949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Ingreso familiar mensual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4494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Hoja12!$K$2:$K$3</c:f>
              <c:strCache>
                <c:ptCount val="2"/>
                <c:pt idx="0">
                  <c:v>Superficie total del terreno</c:v>
                </c:pt>
                <c:pt idx="1">
                  <c:v>De 1 ha 70 has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3"/>
              <c:layout>
                <c:manualLayout>
                  <c:x val="3.5621069236044995E-3"/>
                  <c:y val="-1.89958117333432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Hoja12!$I$4:$J$37</c:f>
              <c:multiLvlStrCache>
                <c:ptCount val="33"/>
                <c:lvl>
                  <c:pt idx="0">
                    <c:v>Canal de Riego</c:v>
                  </c:pt>
                  <c:pt idx="2">
                    <c:v>Río, asequia</c:v>
                  </c:pt>
                  <c:pt idx="4">
                    <c:v>Pozo de Agua</c:v>
                  </c:pt>
                  <c:pt idx="6">
                    <c:v>Canal de Riego</c:v>
                  </c:pt>
                  <c:pt idx="8">
                    <c:v>Río, asequia</c:v>
                  </c:pt>
                  <c:pt idx="10">
                    <c:v>Otros</c:v>
                  </c:pt>
                  <c:pt idx="12">
                    <c:v>Ningún tipo de agua</c:v>
                  </c:pt>
                  <c:pt idx="14">
                    <c:v>Agua Potable</c:v>
                  </c:pt>
                  <c:pt idx="16">
                    <c:v>Canal de Riego</c:v>
                  </c:pt>
                  <c:pt idx="18">
                    <c:v>Río, asequia</c:v>
                  </c:pt>
                  <c:pt idx="20">
                    <c:v>Ningún tipo de agua</c:v>
                  </c:pt>
                  <c:pt idx="22">
                    <c:v>Canal de Riego</c:v>
                  </c:pt>
                  <c:pt idx="24">
                    <c:v>Ningún tipo de agua</c:v>
                  </c:pt>
                  <c:pt idx="26">
                    <c:v>Canal de Riego</c:v>
                  </c:pt>
                  <c:pt idx="28">
                    <c:v>Río, asequia</c:v>
                  </c:pt>
                  <c:pt idx="30">
                    <c:v>Reservorio de Lluvia</c:v>
                  </c:pt>
                  <c:pt idx="32">
                    <c:v>Ningún tipo de agua</c:v>
                  </c:pt>
                </c:lvl>
                <c:lvl>
                  <c:pt idx="0">
                    <c:v>GAD Puéllaro</c:v>
                  </c:pt>
                  <c:pt idx="6">
                    <c:v>GAD Perucho</c:v>
                  </c:pt>
                  <c:pt idx="14">
                    <c:v>GAD Chavezpamba</c:v>
                  </c:pt>
                  <c:pt idx="22">
                    <c:v>GAD Atahualpa</c:v>
                  </c:pt>
                  <c:pt idx="26">
                    <c:v>GAD San José de Minas</c:v>
                  </c:pt>
                </c:lvl>
              </c:multiLvlStrCache>
            </c:multiLvlStrRef>
          </c:cat>
          <c:val>
            <c:numRef>
              <c:f>Hoja12!$K$4:$K$37</c:f>
              <c:numCache>
                <c:formatCode>##,#00%</c:formatCode>
                <c:ptCount val="34"/>
                <c:pt idx="0" formatCode="###0">
                  <c:v>40</c:v>
                </c:pt>
                <c:pt idx="1">
                  <c:v>0.95238095238095222</c:v>
                </c:pt>
                <c:pt idx="2" formatCode="###0">
                  <c:v>1</c:v>
                </c:pt>
                <c:pt idx="3">
                  <c:v>2.3809523809523808E-2</c:v>
                </c:pt>
                <c:pt idx="4" formatCode="###0">
                  <c:v>1</c:v>
                </c:pt>
                <c:pt idx="5">
                  <c:v>2.3809523809523808E-2</c:v>
                </c:pt>
                <c:pt idx="6" formatCode="###0">
                  <c:v>18</c:v>
                </c:pt>
                <c:pt idx="7">
                  <c:v>0.66666666666666652</c:v>
                </c:pt>
                <c:pt idx="8" formatCode="###0">
                  <c:v>6</c:v>
                </c:pt>
                <c:pt idx="9">
                  <c:v>0.22222222222222221</c:v>
                </c:pt>
                <c:pt idx="10" formatCode="###0">
                  <c:v>1</c:v>
                </c:pt>
                <c:pt idx="11">
                  <c:v>3.7037037037037035E-2</c:v>
                </c:pt>
                <c:pt idx="12" formatCode="###0">
                  <c:v>2</c:v>
                </c:pt>
                <c:pt idx="13">
                  <c:v>7.407407407407407E-2</c:v>
                </c:pt>
                <c:pt idx="14" formatCode="###0">
                  <c:v>1</c:v>
                </c:pt>
                <c:pt idx="15">
                  <c:v>3.8461538461538464E-2</c:v>
                </c:pt>
                <c:pt idx="16" formatCode="###0">
                  <c:v>11</c:v>
                </c:pt>
                <c:pt idx="17">
                  <c:v>0.42307692307692307</c:v>
                </c:pt>
                <c:pt idx="18" formatCode="###0">
                  <c:v>2</c:v>
                </c:pt>
                <c:pt idx="19">
                  <c:v>7.6923076923076927E-2</c:v>
                </c:pt>
                <c:pt idx="20" formatCode="###0">
                  <c:v>12</c:v>
                </c:pt>
                <c:pt idx="21">
                  <c:v>0.46153846153846151</c:v>
                </c:pt>
                <c:pt idx="22" formatCode="###0">
                  <c:v>22</c:v>
                </c:pt>
                <c:pt idx="23">
                  <c:v>0.39285714285714285</c:v>
                </c:pt>
                <c:pt idx="24" formatCode="###0">
                  <c:v>33</c:v>
                </c:pt>
                <c:pt idx="25">
                  <c:v>0.5892857142857143</c:v>
                </c:pt>
                <c:pt idx="26" formatCode="###0">
                  <c:v>19</c:v>
                </c:pt>
                <c:pt idx="27">
                  <c:v>0.20430107526881719</c:v>
                </c:pt>
                <c:pt idx="28" formatCode="###0">
                  <c:v>12</c:v>
                </c:pt>
                <c:pt idx="29">
                  <c:v>0.12903225806451613</c:v>
                </c:pt>
                <c:pt idx="30" formatCode="###0">
                  <c:v>1</c:v>
                </c:pt>
                <c:pt idx="31">
                  <c:v>1.0752688172043012E-2</c:v>
                </c:pt>
                <c:pt idx="32" formatCode="###0">
                  <c:v>61</c:v>
                </c:pt>
                <c:pt idx="33">
                  <c:v>0.65591397849462363</c:v>
                </c:pt>
              </c:numCache>
            </c:numRef>
          </c:val>
        </c:ser>
        <c:ser>
          <c:idx val="1"/>
          <c:order val="1"/>
          <c:tx>
            <c:strRef>
              <c:f>Hoja12!$L$2:$L$3</c:f>
              <c:strCache>
                <c:ptCount val="2"/>
                <c:pt idx="0">
                  <c:v>Superficie total del terreno</c:v>
                </c:pt>
                <c:pt idx="1">
                  <c:v>De 1520 has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Hoja12!$I$4:$J$37</c:f>
              <c:multiLvlStrCache>
                <c:ptCount val="33"/>
                <c:lvl>
                  <c:pt idx="0">
                    <c:v>Canal de Riego</c:v>
                  </c:pt>
                  <c:pt idx="2">
                    <c:v>Río, asequia</c:v>
                  </c:pt>
                  <c:pt idx="4">
                    <c:v>Pozo de Agua</c:v>
                  </c:pt>
                  <c:pt idx="6">
                    <c:v>Canal de Riego</c:v>
                  </c:pt>
                  <c:pt idx="8">
                    <c:v>Río, asequia</c:v>
                  </c:pt>
                  <c:pt idx="10">
                    <c:v>Otros</c:v>
                  </c:pt>
                  <c:pt idx="12">
                    <c:v>Ningún tipo de agua</c:v>
                  </c:pt>
                  <c:pt idx="14">
                    <c:v>Agua Potable</c:v>
                  </c:pt>
                  <c:pt idx="16">
                    <c:v>Canal de Riego</c:v>
                  </c:pt>
                  <c:pt idx="18">
                    <c:v>Río, asequia</c:v>
                  </c:pt>
                  <c:pt idx="20">
                    <c:v>Ningún tipo de agua</c:v>
                  </c:pt>
                  <c:pt idx="22">
                    <c:v>Canal de Riego</c:v>
                  </c:pt>
                  <c:pt idx="24">
                    <c:v>Ningún tipo de agua</c:v>
                  </c:pt>
                  <c:pt idx="26">
                    <c:v>Canal de Riego</c:v>
                  </c:pt>
                  <c:pt idx="28">
                    <c:v>Río, asequia</c:v>
                  </c:pt>
                  <c:pt idx="30">
                    <c:v>Reservorio de Lluvia</c:v>
                  </c:pt>
                  <c:pt idx="32">
                    <c:v>Ningún tipo de agua</c:v>
                  </c:pt>
                </c:lvl>
                <c:lvl>
                  <c:pt idx="0">
                    <c:v>GAD Puéllaro</c:v>
                  </c:pt>
                  <c:pt idx="6">
                    <c:v>GAD Perucho</c:v>
                  </c:pt>
                  <c:pt idx="14">
                    <c:v>GAD Chavezpamba</c:v>
                  </c:pt>
                  <c:pt idx="22">
                    <c:v>GAD Atahualpa</c:v>
                  </c:pt>
                  <c:pt idx="26">
                    <c:v>GAD San José de Minas</c:v>
                  </c:pt>
                </c:lvl>
              </c:multiLvlStrCache>
            </c:multiLvlStrRef>
          </c:cat>
          <c:val>
            <c:numRef>
              <c:f>Hoja12!$L$4:$L$37</c:f>
              <c:numCache>
                <c:formatCode>General</c:formatCode>
                <c:ptCount val="34"/>
                <c:pt idx="22" formatCode="###0">
                  <c:v>1</c:v>
                </c:pt>
                <c:pt idx="23" formatCode="##,#00%">
                  <c:v>1.7857142857142856E-2</c:v>
                </c:pt>
                <c:pt idx="24" formatCode="###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39868032"/>
        <c:axId val="-1739875104"/>
      </c:barChart>
      <c:catAx>
        <c:axId val="-173986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739875104"/>
        <c:crosses val="autoZero"/>
        <c:auto val="1"/>
        <c:lblAlgn val="ctr"/>
        <c:lblOffset val="100"/>
        <c:noMultiLvlLbl val="0"/>
      </c:catAx>
      <c:valAx>
        <c:axId val="-173987510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73986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C5364-F06D-491F-B5A9-D4959BB17891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BB34298-41DE-4110-9F40-B104FECE158E}">
      <dgm:prSet phldrT="[Texto]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37470F83-27F6-450C-8500-B0706ABDBF4B}" type="parTrans" cxnId="{D595ACD4-7D0E-4655-A239-236C93323EA6}">
      <dgm:prSet/>
      <dgm:spPr/>
      <dgm:t>
        <a:bodyPr/>
        <a:lstStyle/>
        <a:p>
          <a:endParaRPr lang="es-EC"/>
        </a:p>
      </dgm:t>
    </dgm:pt>
    <dgm:pt modelId="{34076634-E587-476E-92B1-839A21F679A4}" type="sibTrans" cxnId="{D595ACD4-7D0E-4655-A239-236C93323EA6}">
      <dgm:prSet/>
      <dgm:spPr/>
      <dgm:t>
        <a:bodyPr/>
        <a:lstStyle/>
        <a:p>
          <a:endParaRPr lang="es-EC"/>
        </a:p>
      </dgm:t>
    </dgm:pt>
    <dgm:pt modelId="{9D9ADEDA-D39A-4AF7-8345-94F560666B17}">
      <dgm:prSet phldrT="[Texto]"/>
      <dgm:spPr>
        <a:effectLst>
          <a:softEdge rad="317500"/>
        </a:effectLst>
      </dgm:spPr>
      <dgm:t>
        <a:bodyPr/>
        <a:lstStyle/>
        <a:p>
          <a:r>
            <a:rPr lang="es-EC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Determinar iniciativas empresariales de las Pymes y start ups para el desarrollo rural de las parroquias Centro Norte de la Provincia de Pichincha.  </a:t>
          </a:r>
          <a:endParaRPr lang="es-EC" dirty="0"/>
        </a:p>
      </dgm:t>
    </dgm:pt>
    <dgm:pt modelId="{F6672483-9B5C-46A0-8EE7-CAC0E0CFE419}" type="parTrans" cxnId="{915DF32E-F278-4B15-9E77-F56825719398}">
      <dgm:prSet/>
      <dgm:spPr/>
      <dgm:t>
        <a:bodyPr/>
        <a:lstStyle/>
        <a:p>
          <a:endParaRPr lang="es-EC"/>
        </a:p>
      </dgm:t>
    </dgm:pt>
    <dgm:pt modelId="{CE17D2D7-59DF-4949-BD7D-A55E1DFCBE49}" type="sibTrans" cxnId="{915DF32E-F278-4B15-9E77-F56825719398}">
      <dgm:prSet/>
      <dgm:spPr/>
      <dgm:t>
        <a:bodyPr/>
        <a:lstStyle/>
        <a:p>
          <a:endParaRPr lang="es-EC"/>
        </a:p>
      </dgm:t>
    </dgm:pt>
    <dgm:pt modelId="{E3374C45-B57C-4C96-BCB8-1A61152CCBCB}" type="pres">
      <dgm:prSet presAssocID="{A1AC5364-F06D-491F-B5A9-D4959BB178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C011ABD-32D0-4425-978C-A66EB5CBD255}" type="pres">
      <dgm:prSet presAssocID="{6BB34298-41DE-4110-9F40-B104FECE158E}" presName="linNode" presStyleCnt="0"/>
      <dgm:spPr/>
    </dgm:pt>
    <dgm:pt modelId="{362B1611-A0B1-4B33-9D83-AB3FB35FF121}" type="pres">
      <dgm:prSet presAssocID="{6BB34298-41DE-4110-9F40-B104FECE158E}" presName="parentShp" presStyleLbl="node1" presStyleIdx="0" presStyleCnt="1" custLinFactNeighborX="-560" custLinFactNeighborY="8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04E621-3BDF-41E5-8C0F-65CB7AE520D7}" type="pres">
      <dgm:prSet presAssocID="{6BB34298-41DE-4110-9F40-B104FECE158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C9DC12-43AA-4934-A7C7-5F8586E54276}" type="presOf" srcId="{6BB34298-41DE-4110-9F40-B104FECE158E}" destId="{362B1611-A0B1-4B33-9D83-AB3FB35FF121}" srcOrd="0" destOrd="0" presId="urn:microsoft.com/office/officeart/2005/8/layout/vList6"/>
    <dgm:cxn modelId="{465C5B94-5506-491C-BDEE-DB405AC20483}" type="presOf" srcId="{A1AC5364-F06D-491F-B5A9-D4959BB17891}" destId="{E3374C45-B57C-4C96-BCB8-1A61152CCBCB}" srcOrd="0" destOrd="0" presId="urn:microsoft.com/office/officeart/2005/8/layout/vList6"/>
    <dgm:cxn modelId="{D595ACD4-7D0E-4655-A239-236C93323EA6}" srcId="{A1AC5364-F06D-491F-B5A9-D4959BB17891}" destId="{6BB34298-41DE-4110-9F40-B104FECE158E}" srcOrd="0" destOrd="0" parTransId="{37470F83-27F6-450C-8500-B0706ABDBF4B}" sibTransId="{34076634-E587-476E-92B1-839A21F679A4}"/>
    <dgm:cxn modelId="{915DF32E-F278-4B15-9E77-F56825719398}" srcId="{6BB34298-41DE-4110-9F40-B104FECE158E}" destId="{9D9ADEDA-D39A-4AF7-8345-94F560666B17}" srcOrd="0" destOrd="0" parTransId="{F6672483-9B5C-46A0-8EE7-CAC0E0CFE419}" sibTransId="{CE17D2D7-59DF-4949-BD7D-A55E1DFCBE49}"/>
    <dgm:cxn modelId="{3078FF85-8996-4C1E-8353-CC44B41CE490}" type="presOf" srcId="{9D9ADEDA-D39A-4AF7-8345-94F560666B17}" destId="{2704E621-3BDF-41E5-8C0F-65CB7AE520D7}" srcOrd="0" destOrd="0" presId="urn:microsoft.com/office/officeart/2005/8/layout/vList6"/>
    <dgm:cxn modelId="{E8DC84C3-75C1-4A10-81D8-470FBBB89173}" type="presParOf" srcId="{E3374C45-B57C-4C96-BCB8-1A61152CCBCB}" destId="{AC011ABD-32D0-4425-978C-A66EB5CBD255}" srcOrd="0" destOrd="0" presId="urn:microsoft.com/office/officeart/2005/8/layout/vList6"/>
    <dgm:cxn modelId="{2F75119E-1FA2-480F-894D-9418DC8D3A60}" type="presParOf" srcId="{AC011ABD-32D0-4425-978C-A66EB5CBD255}" destId="{362B1611-A0B1-4B33-9D83-AB3FB35FF121}" srcOrd="0" destOrd="0" presId="urn:microsoft.com/office/officeart/2005/8/layout/vList6"/>
    <dgm:cxn modelId="{948B5530-2B7C-4AA7-92BC-A956FDDF036B}" type="presParOf" srcId="{AC011ABD-32D0-4425-978C-A66EB5CBD255}" destId="{2704E621-3BDF-41E5-8C0F-65CB7AE520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D18F3-2488-472D-B833-824480B5B38F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6297D89-7604-4D97-8B9E-D6A5EDFEF383}">
      <dgm:prSet phldrT="[Texto]" custT="1"/>
      <dgm:spPr/>
      <dgm:t>
        <a:bodyPr/>
        <a:lstStyle/>
        <a:p>
          <a:r>
            <a:rPr lang="es-EC" sz="2000" smtClean="0"/>
            <a:t>Determinar el estado del arte de las Pymes y start ups en el desarrollo rural.</a:t>
          </a:r>
          <a:endParaRPr lang="es-EC" sz="2000" dirty="0"/>
        </a:p>
      </dgm:t>
    </dgm:pt>
    <dgm:pt modelId="{259EDC45-1B28-46EF-93DF-1FDECE3826FC}" type="parTrans" cxnId="{F9EE6196-25EE-4D85-98BF-EFFD87F7C1BA}">
      <dgm:prSet/>
      <dgm:spPr/>
      <dgm:t>
        <a:bodyPr/>
        <a:lstStyle/>
        <a:p>
          <a:endParaRPr lang="es-EC" sz="2800"/>
        </a:p>
      </dgm:t>
    </dgm:pt>
    <dgm:pt modelId="{61951A55-6579-42BC-8973-ABF2538E5AFA}" type="sibTrans" cxnId="{F9EE6196-25EE-4D85-98BF-EFFD87F7C1BA}">
      <dgm:prSet/>
      <dgm:spPr/>
      <dgm:t>
        <a:bodyPr/>
        <a:lstStyle/>
        <a:p>
          <a:endParaRPr lang="es-EC" sz="2800"/>
        </a:p>
      </dgm:t>
    </dgm:pt>
    <dgm:pt modelId="{4FBC9510-7A16-4E6D-B9DF-309FAFAC5FA3}">
      <dgm:prSet phldrT="[Texto]" custT="1"/>
      <dgm:spPr/>
      <dgm:t>
        <a:bodyPr/>
        <a:lstStyle/>
        <a:p>
          <a:r>
            <a:rPr lang="es-EC" sz="1800" smtClean="0"/>
            <a:t>Desarrollar instrumentos de investigación que permitan obtener información de las Pymes y start ups en las parroquias pertenecientes a la zona 3 de la Provincia de Pichincha.</a:t>
          </a:r>
          <a:endParaRPr lang="es-EC" sz="1800" dirty="0"/>
        </a:p>
      </dgm:t>
    </dgm:pt>
    <dgm:pt modelId="{D48EF29C-2A09-48E1-B13E-9C2FBF5083AF}" type="parTrans" cxnId="{2C1A943F-2359-45C4-BF0E-52EB6EB338AC}">
      <dgm:prSet/>
      <dgm:spPr/>
      <dgm:t>
        <a:bodyPr/>
        <a:lstStyle/>
        <a:p>
          <a:endParaRPr lang="es-EC" sz="2800"/>
        </a:p>
      </dgm:t>
    </dgm:pt>
    <dgm:pt modelId="{77651900-284D-4251-A0F1-46BDA09C272D}" type="sibTrans" cxnId="{2C1A943F-2359-45C4-BF0E-52EB6EB338AC}">
      <dgm:prSet/>
      <dgm:spPr/>
      <dgm:t>
        <a:bodyPr/>
        <a:lstStyle/>
        <a:p>
          <a:endParaRPr lang="es-EC" sz="2800"/>
        </a:p>
      </dgm:t>
    </dgm:pt>
    <dgm:pt modelId="{FF15DB7B-C65E-43F7-A7D8-32B19967B0DC}">
      <dgm:prSet custT="1"/>
      <dgm:spPr/>
      <dgm:t>
        <a:bodyPr/>
        <a:lstStyle/>
        <a:p>
          <a:r>
            <a:rPr lang="es-EC" sz="2000" b="1" smtClean="0"/>
            <a:t>Identificar las iniciativas de las Pymes y start ups en las parroquias pertenecientes a la zona 3 de la provincia de Pichincha.</a:t>
          </a:r>
          <a:endParaRPr lang="es-EC" sz="2000" b="1"/>
        </a:p>
      </dgm:t>
    </dgm:pt>
    <dgm:pt modelId="{D4F01F1A-B8CF-4AF3-A7A4-9838D0E493B1}" type="parTrans" cxnId="{F6A1D12D-40AD-410F-94F3-984533BDDD35}">
      <dgm:prSet/>
      <dgm:spPr/>
      <dgm:t>
        <a:bodyPr/>
        <a:lstStyle/>
        <a:p>
          <a:endParaRPr lang="es-EC" sz="2800"/>
        </a:p>
      </dgm:t>
    </dgm:pt>
    <dgm:pt modelId="{4BABB882-E0BD-4C88-9AD3-927E742E392A}" type="sibTrans" cxnId="{F6A1D12D-40AD-410F-94F3-984533BDDD35}">
      <dgm:prSet/>
      <dgm:spPr/>
      <dgm:t>
        <a:bodyPr/>
        <a:lstStyle/>
        <a:p>
          <a:endParaRPr lang="es-EC" sz="2800"/>
        </a:p>
      </dgm:t>
    </dgm:pt>
    <dgm:pt modelId="{C95E2D25-A4AA-4B30-ADFB-395C23DC9C31}">
      <dgm:prSet custT="1"/>
      <dgm:spPr/>
      <dgm:t>
        <a:bodyPr/>
        <a:lstStyle/>
        <a:p>
          <a:r>
            <a:rPr lang="es-EC" sz="2400" smtClean="0"/>
            <a:t>Analizar la potencialidad de las parroquias de la zona 3 de la provincia de Pichincha.</a:t>
          </a:r>
          <a:endParaRPr lang="es-EC" sz="2400" dirty="0"/>
        </a:p>
      </dgm:t>
    </dgm:pt>
    <dgm:pt modelId="{01CC87A9-255B-4273-A9CE-84964832CF32}" type="parTrans" cxnId="{69EB83DC-B1D4-4571-AC1B-FF21EF54B104}">
      <dgm:prSet/>
      <dgm:spPr/>
      <dgm:t>
        <a:bodyPr/>
        <a:lstStyle/>
        <a:p>
          <a:endParaRPr lang="es-EC" sz="2800"/>
        </a:p>
      </dgm:t>
    </dgm:pt>
    <dgm:pt modelId="{068C753F-2B8A-4CEE-9585-B7E018419F77}" type="sibTrans" cxnId="{69EB83DC-B1D4-4571-AC1B-FF21EF54B104}">
      <dgm:prSet/>
      <dgm:spPr/>
      <dgm:t>
        <a:bodyPr/>
        <a:lstStyle/>
        <a:p>
          <a:endParaRPr lang="es-EC" sz="2800"/>
        </a:p>
      </dgm:t>
    </dgm:pt>
    <dgm:pt modelId="{EBA6AE5C-9359-46DB-94CD-D24E202570F7}" type="pres">
      <dgm:prSet presAssocID="{799D18F3-2488-472D-B833-824480B5B3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12DD5-238B-4372-85FE-9F621A6A397F}" type="pres">
      <dgm:prSet presAssocID="{66297D89-7604-4D97-8B9E-D6A5EDFEF383}" presName="parentLin" presStyleCnt="0"/>
      <dgm:spPr/>
    </dgm:pt>
    <dgm:pt modelId="{3A0E0350-A543-421B-995C-A57D2F3FB2D8}" type="pres">
      <dgm:prSet presAssocID="{66297D89-7604-4D97-8B9E-D6A5EDFEF38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E5554BC-75C9-4F6D-B61F-0338007EC9A7}" type="pres">
      <dgm:prSet presAssocID="{66297D89-7604-4D97-8B9E-D6A5EDFEF383}" presName="parentText" presStyleLbl="node1" presStyleIdx="0" presStyleCnt="4" custScaleX="11551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FFB435-306C-47B6-A896-8055EEC42B26}" type="pres">
      <dgm:prSet presAssocID="{66297D89-7604-4D97-8B9E-D6A5EDFEF383}" presName="negativeSpace" presStyleCnt="0"/>
      <dgm:spPr/>
    </dgm:pt>
    <dgm:pt modelId="{EDECC866-DBEF-43F5-A472-025EBCA73E8E}" type="pres">
      <dgm:prSet presAssocID="{66297D89-7604-4D97-8B9E-D6A5EDFEF383}" presName="childText" presStyleLbl="conFgAcc1" presStyleIdx="0" presStyleCnt="4">
        <dgm:presLayoutVars>
          <dgm:bulletEnabled val="1"/>
        </dgm:presLayoutVars>
      </dgm:prSet>
      <dgm:spPr/>
    </dgm:pt>
    <dgm:pt modelId="{403F408B-BF75-4E82-BD72-BEAA31A5C48A}" type="pres">
      <dgm:prSet presAssocID="{61951A55-6579-42BC-8973-ABF2538E5AFA}" presName="spaceBetweenRectangles" presStyleCnt="0"/>
      <dgm:spPr/>
    </dgm:pt>
    <dgm:pt modelId="{7D1DD05D-A35F-424F-B1EC-C54290B60DBC}" type="pres">
      <dgm:prSet presAssocID="{4FBC9510-7A16-4E6D-B9DF-309FAFAC5FA3}" presName="parentLin" presStyleCnt="0"/>
      <dgm:spPr/>
    </dgm:pt>
    <dgm:pt modelId="{0E154ACF-F568-4B5D-88E1-06ECC207D6E4}" type="pres">
      <dgm:prSet presAssocID="{4FBC9510-7A16-4E6D-B9DF-309FAFAC5FA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3D21550C-3B23-4F6A-90E3-C156312063B7}" type="pres">
      <dgm:prSet presAssocID="{4FBC9510-7A16-4E6D-B9DF-309FAFAC5FA3}" presName="parentText" presStyleLbl="node1" presStyleIdx="1" presStyleCnt="4" custScaleX="11551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500DCE-1059-470E-8A79-646CC1E34579}" type="pres">
      <dgm:prSet presAssocID="{4FBC9510-7A16-4E6D-B9DF-309FAFAC5FA3}" presName="negativeSpace" presStyleCnt="0"/>
      <dgm:spPr/>
    </dgm:pt>
    <dgm:pt modelId="{F98C88B2-69B3-4A61-9E27-5231869A1CCC}" type="pres">
      <dgm:prSet presAssocID="{4FBC9510-7A16-4E6D-B9DF-309FAFAC5FA3}" presName="childText" presStyleLbl="conFgAcc1" presStyleIdx="1" presStyleCnt="4">
        <dgm:presLayoutVars>
          <dgm:bulletEnabled val="1"/>
        </dgm:presLayoutVars>
      </dgm:prSet>
      <dgm:spPr/>
    </dgm:pt>
    <dgm:pt modelId="{0DE1F4E2-D8EC-4AE8-89EA-507796D7CC75}" type="pres">
      <dgm:prSet presAssocID="{77651900-284D-4251-A0F1-46BDA09C272D}" presName="spaceBetweenRectangles" presStyleCnt="0"/>
      <dgm:spPr/>
    </dgm:pt>
    <dgm:pt modelId="{54B711D0-60E5-411F-813C-329E91E62D26}" type="pres">
      <dgm:prSet presAssocID="{FF15DB7B-C65E-43F7-A7D8-32B19967B0DC}" presName="parentLin" presStyleCnt="0"/>
      <dgm:spPr/>
    </dgm:pt>
    <dgm:pt modelId="{982CBCB3-C03D-49B8-B1A5-6BF8D6B2999D}" type="pres">
      <dgm:prSet presAssocID="{FF15DB7B-C65E-43F7-A7D8-32B19967B0DC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22C1DE23-E15C-4C38-A598-22D980846E67}" type="pres">
      <dgm:prSet presAssocID="{FF15DB7B-C65E-43F7-A7D8-32B19967B0DC}" presName="parentText" presStyleLbl="node1" presStyleIdx="2" presStyleCnt="4" custScaleX="11424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1D3189-67A3-428F-8D42-7F792CFC8879}" type="pres">
      <dgm:prSet presAssocID="{FF15DB7B-C65E-43F7-A7D8-32B19967B0DC}" presName="negativeSpace" presStyleCnt="0"/>
      <dgm:spPr/>
    </dgm:pt>
    <dgm:pt modelId="{C83514E2-9059-43DF-9AA5-5BD1DD34E4BF}" type="pres">
      <dgm:prSet presAssocID="{FF15DB7B-C65E-43F7-A7D8-32B19967B0DC}" presName="childText" presStyleLbl="conFgAcc1" presStyleIdx="2" presStyleCnt="4">
        <dgm:presLayoutVars>
          <dgm:bulletEnabled val="1"/>
        </dgm:presLayoutVars>
      </dgm:prSet>
      <dgm:spPr/>
    </dgm:pt>
    <dgm:pt modelId="{67B6EDD9-B5E4-40C3-BA62-BE1D1F6590B0}" type="pres">
      <dgm:prSet presAssocID="{4BABB882-E0BD-4C88-9AD3-927E742E392A}" presName="spaceBetweenRectangles" presStyleCnt="0"/>
      <dgm:spPr/>
    </dgm:pt>
    <dgm:pt modelId="{966C6C92-7F6D-4549-AA45-9A20B2A27EAB}" type="pres">
      <dgm:prSet presAssocID="{C95E2D25-A4AA-4B30-ADFB-395C23DC9C31}" presName="parentLin" presStyleCnt="0"/>
      <dgm:spPr/>
    </dgm:pt>
    <dgm:pt modelId="{C6BE8ED7-F449-4602-AC04-EECEB3F6FDA7}" type="pres">
      <dgm:prSet presAssocID="{C95E2D25-A4AA-4B30-ADFB-395C23DC9C31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06FF34C3-1431-4D66-AE13-030CBEACB532}" type="pres">
      <dgm:prSet presAssocID="{C95E2D25-A4AA-4B30-ADFB-395C23DC9C31}" presName="parentText" presStyleLbl="node1" presStyleIdx="3" presStyleCnt="4" custScaleX="11335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03B3BB-29E1-4CD5-AAF5-784AEFDD8B6F}" type="pres">
      <dgm:prSet presAssocID="{C95E2D25-A4AA-4B30-ADFB-395C23DC9C31}" presName="negativeSpace" presStyleCnt="0"/>
      <dgm:spPr/>
    </dgm:pt>
    <dgm:pt modelId="{CF2E4BEC-57F4-484D-9DE1-429FFE2FDE71}" type="pres">
      <dgm:prSet presAssocID="{C95E2D25-A4AA-4B30-ADFB-395C23DC9C3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1A5B69-42DC-49EB-9C75-B5F66A3A30F5}" type="presOf" srcId="{4FBC9510-7A16-4E6D-B9DF-309FAFAC5FA3}" destId="{3D21550C-3B23-4F6A-90E3-C156312063B7}" srcOrd="1" destOrd="0" presId="urn:microsoft.com/office/officeart/2005/8/layout/list1"/>
    <dgm:cxn modelId="{90AEECCC-DE73-40CF-A8E9-56894E5C4954}" type="presOf" srcId="{FF15DB7B-C65E-43F7-A7D8-32B19967B0DC}" destId="{22C1DE23-E15C-4C38-A598-22D980846E67}" srcOrd="1" destOrd="0" presId="urn:microsoft.com/office/officeart/2005/8/layout/list1"/>
    <dgm:cxn modelId="{9B1FA5A6-231A-4CFA-B88D-47698E6375FA}" type="presOf" srcId="{66297D89-7604-4D97-8B9E-D6A5EDFEF383}" destId="{3A0E0350-A543-421B-995C-A57D2F3FB2D8}" srcOrd="0" destOrd="0" presId="urn:microsoft.com/office/officeart/2005/8/layout/list1"/>
    <dgm:cxn modelId="{A6CDF10F-A476-434A-A2DF-654295D63D40}" type="presOf" srcId="{66297D89-7604-4D97-8B9E-D6A5EDFEF383}" destId="{FE5554BC-75C9-4F6D-B61F-0338007EC9A7}" srcOrd="1" destOrd="0" presId="urn:microsoft.com/office/officeart/2005/8/layout/list1"/>
    <dgm:cxn modelId="{69EB83DC-B1D4-4571-AC1B-FF21EF54B104}" srcId="{799D18F3-2488-472D-B833-824480B5B38F}" destId="{C95E2D25-A4AA-4B30-ADFB-395C23DC9C31}" srcOrd="3" destOrd="0" parTransId="{01CC87A9-255B-4273-A9CE-84964832CF32}" sibTransId="{068C753F-2B8A-4CEE-9585-B7E018419F77}"/>
    <dgm:cxn modelId="{194FC24E-A6C6-4350-9D33-F5189FDBBFA7}" type="presOf" srcId="{C95E2D25-A4AA-4B30-ADFB-395C23DC9C31}" destId="{06FF34C3-1431-4D66-AE13-030CBEACB532}" srcOrd="1" destOrd="0" presId="urn:microsoft.com/office/officeart/2005/8/layout/list1"/>
    <dgm:cxn modelId="{F6A1D12D-40AD-410F-94F3-984533BDDD35}" srcId="{799D18F3-2488-472D-B833-824480B5B38F}" destId="{FF15DB7B-C65E-43F7-A7D8-32B19967B0DC}" srcOrd="2" destOrd="0" parTransId="{D4F01F1A-B8CF-4AF3-A7A4-9838D0E493B1}" sibTransId="{4BABB882-E0BD-4C88-9AD3-927E742E392A}"/>
    <dgm:cxn modelId="{597BC3F9-D52B-45BB-8A98-AFE42DC65A24}" type="presOf" srcId="{799D18F3-2488-472D-B833-824480B5B38F}" destId="{EBA6AE5C-9359-46DB-94CD-D24E202570F7}" srcOrd="0" destOrd="0" presId="urn:microsoft.com/office/officeart/2005/8/layout/list1"/>
    <dgm:cxn modelId="{ED9E8891-31A6-4D57-B2AF-BC664C59B95E}" type="presOf" srcId="{FF15DB7B-C65E-43F7-A7D8-32B19967B0DC}" destId="{982CBCB3-C03D-49B8-B1A5-6BF8D6B2999D}" srcOrd="0" destOrd="0" presId="urn:microsoft.com/office/officeart/2005/8/layout/list1"/>
    <dgm:cxn modelId="{F9EE6196-25EE-4D85-98BF-EFFD87F7C1BA}" srcId="{799D18F3-2488-472D-B833-824480B5B38F}" destId="{66297D89-7604-4D97-8B9E-D6A5EDFEF383}" srcOrd="0" destOrd="0" parTransId="{259EDC45-1B28-46EF-93DF-1FDECE3826FC}" sibTransId="{61951A55-6579-42BC-8973-ABF2538E5AFA}"/>
    <dgm:cxn modelId="{2C1A943F-2359-45C4-BF0E-52EB6EB338AC}" srcId="{799D18F3-2488-472D-B833-824480B5B38F}" destId="{4FBC9510-7A16-4E6D-B9DF-309FAFAC5FA3}" srcOrd="1" destOrd="0" parTransId="{D48EF29C-2A09-48E1-B13E-9C2FBF5083AF}" sibTransId="{77651900-284D-4251-A0F1-46BDA09C272D}"/>
    <dgm:cxn modelId="{01E32BD6-D77C-4574-BB93-9322AC7F606B}" type="presOf" srcId="{C95E2D25-A4AA-4B30-ADFB-395C23DC9C31}" destId="{C6BE8ED7-F449-4602-AC04-EECEB3F6FDA7}" srcOrd="0" destOrd="0" presId="urn:microsoft.com/office/officeart/2005/8/layout/list1"/>
    <dgm:cxn modelId="{C074F893-D007-4545-A456-FF0E12961DE1}" type="presOf" srcId="{4FBC9510-7A16-4E6D-B9DF-309FAFAC5FA3}" destId="{0E154ACF-F568-4B5D-88E1-06ECC207D6E4}" srcOrd="0" destOrd="0" presId="urn:microsoft.com/office/officeart/2005/8/layout/list1"/>
    <dgm:cxn modelId="{8BBEB6B0-73A3-488B-9541-8AC1C32A926C}" type="presParOf" srcId="{EBA6AE5C-9359-46DB-94CD-D24E202570F7}" destId="{32512DD5-238B-4372-85FE-9F621A6A397F}" srcOrd="0" destOrd="0" presId="urn:microsoft.com/office/officeart/2005/8/layout/list1"/>
    <dgm:cxn modelId="{2AEDD56F-9681-4FEB-93C1-CF8475A43E97}" type="presParOf" srcId="{32512DD5-238B-4372-85FE-9F621A6A397F}" destId="{3A0E0350-A543-421B-995C-A57D2F3FB2D8}" srcOrd="0" destOrd="0" presId="urn:microsoft.com/office/officeart/2005/8/layout/list1"/>
    <dgm:cxn modelId="{698D0AD3-65C0-4056-9ADF-709CEBAFE22A}" type="presParOf" srcId="{32512DD5-238B-4372-85FE-9F621A6A397F}" destId="{FE5554BC-75C9-4F6D-B61F-0338007EC9A7}" srcOrd="1" destOrd="0" presId="urn:microsoft.com/office/officeart/2005/8/layout/list1"/>
    <dgm:cxn modelId="{E9A844F1-8ED4-4B54-977F-5E5CF2BAF042}" type="presParOf" srcId="{EBA6AE5C-9359-46DB-94CD-D24E202570F7}" destId="{02FFB435-306C-47B6-A896-8055EEC42B26}" srcOrd="1" destOrd="0" presId="urn:microsoft.com/office/officeart/2005/8/layout/list1"/>
    <dgm:cxn modelId="{D977354D-FB12-4C8F-97EC-71BE17A8A781}" type="presParOf" srcId="{EBA6AE5C-9359-46DB-94CD-D24E202570F7}" destId="{EDECC866-DBEF-43F5-A472-025EBCA73E8E}" srcOrd="2" destOrd="0" presId="urn:microsoft.com/office/officeart/2005/8/layout/list1"/>
    <dgm:cxn modelId="{635688A4-A9D5-4FAF-AE36-112BC12097CE}" type="presParOf" srcId="{EBA6AE5C-9359-46DB-94CD-D24E202570F7}" destId="{403F408B-BF75-4E82-BD72-BEAA31A5C48A}" srcOrd="3" destOrd="0" presId="urn:microsoft.com/office/officeart/2005/8/layout/list1"/>
    <dgm:cxn modelId="{D7099A94-212D-4A17-A2C2-F6881F6348BA}" type="presParOf" srcId="{EBA6AE5C-9359-46DB-94CD-D24E202570F7}" destId="{7D1DD05D-A35F-424F-B1EC-C54290B60DBC}" srcOrd="4" destOrd="0" presId="urn:microsoft.com/office/officeart/2005/8/layout/list1"/>
    <dgm:cxn modelId="{AE89F9C2-96E8-48FD-BE02-3A7BFE19B73F}" type="presParOf" srcId="{7D1DD05D-A35F-424F-B1EC-C54290B60DBC}" destId="{0E154ACF-F568-4B5D-88E1-06ECC207D6E4}" srcOrd="0" destOrd="0" presId="urn:microsoft.com/office/officeart/2005/8/layout/list1"/>
    <dgm:cxn modelId="{459DF5AE-5108-4FA3-B2CD-6B72550EB195}" type="presParOf" srcId="{7D1DD05D-A35F-424F-B1EC-C54290B60DBC}" destId="{3D21550C-3B23-4F6A-90E3-C156312063B7}" srcOrd="1" destOrd="0" presId="urn:microsoft.com/office/officeart/2005/8/layout/list1"/>
    <dgm:cxn modelId="{EF4C32F6-CCC7-4783-81DB-B598B10A61E8}" type="presParOf" srcId="{EBA6AE5C-9359-46DB-94CD-D24E202570F7}" destId="{25500DCE-1059-470E-8A79-646CC1E34579}" srcOrd="5" destOrd="0" presId="urn:microsoft.com/office/officeart/2005/8/layout/list1"/>
    <dgm:cxn modelId="{9D1D8B93-39C5-4BFD-8CF3-EE7E86770A3E}" type="presParOf" srcId="{EBA6AE5C-9359-46DB-94CD-D24E202570F7}" destId="{F98C88B2-69B3-4A61-9E27-5231869A1CCC}" srcOrd="6" destOrd="0" presId="urn:microsoft.com/office/officeart/2005/8/layout/list1"/>
    <dgm:cxn modelId="{557E1960-0021-4037-80C4-794AB8653EAD}" type="presParOf" srcId="{EBA6AE5C-9359-46DB-94CD-D24E202570F7}" destId="{0DE1F4E2-D8EC-4AE8-89EA-507796D7CC75}" srcOrd="7" destOrd="0" presId="urn:microsoft.com/office/officeart/2005/8/layout/list1"/>
    <dgm:cxn modelId="{D3289259-0109-49A4-BBAB-1965F66DBCB0}" type="presParOf" srcId="{EBA6AE5C-9359-46DB-94CD-D24E202570F7}" destId="{54B711D0-60E5-411F-813C-329E91E62D26}" srcOrd="8" destOrd="0" presId="urn:microsoft.com/office/officeart/2005/8/layout/list1"/>
    <dgm:cxn modelId="{AAB6A30B-B1C7-4D44-9DCA-A270D53C112B}" type="presParOf" srcId="{54B711D0-60E5-411F-813C-329E91E62D26}" destId="{982CBCB3-C03D-49B8-B1A5-6BF8D6B2999D}" srcOrd="0" destOrd="0" presId="urn:microsoft.com/office/officeart/2005/8/layout/list1"/>
    <dgm:cxn modelId="{7429C95D-EE48-4664-AA0C-19147E194937}" type="presParOf" srcId="{54B711D0-60E5-411F-813C-329E91E62D26}" destId="{22C1DE23-E15C-4C38-A598-22D980846E67}" srcOrd="1" destOrd="0" presId="urn:microsoft.com/office/officeart/2005/8/layout/list1"/>
    <dgm:cxn modelId="{1058BC72-982F-4D68-912F-5991641F5297}" type="presParOf" srcId="{EBA6AE5C-9359-46DB-94CD-D24E202570F7}" destId="{C21D3189-67A3-428F-8D42-7F792CFC8879}" srcOrd="9" destOrd="0" presId="urn:microsoft.com/office/officeart/2005/8/layout/list1"/>
    <dgm:cxn modelId="{322AF990-E728-4806-8DE3-7FA9C32DE9FB}" type="presParOf" srcId="{EBA6AE5C-9359-46DB-94CD-D24E202570F7}" destId="{C83514E2-9059-43DF-9AA5-5BD1DD34E4BF}" srcOrd="10" destOrd="0" presId="urn:microsoft.com/office/officeart/2005/8/layout/list1"/>
    <dgm:cxn modelId="{CCB94D56-D104-4561-AB58-D29BDDC1FCA7}" type="presParOf" srcId="{EBA6AE5C-9359-46DB-94CD-D24E202570F7}" destId="{67B6EDD9-B5E4-40C3-BA62-BE1D1F6590B0}" srcOrd="11" destOrd="0" presId="urn:microsoft.com/office/officeart/2005/8/layout/list1"/>
    <dgm:cxn modelId="{0953FBBB-E32D-4F8C-BFEC-78FCA48E24C8}" type="presParOf" srcId="{EBA6AE5C-9359-46DB-94CD-D24E202570F7}" destId="{966C6C92-7F6D-4549-AA45-9A20B2A27EAB}" srcOrd="12" destOrd="0" presId="urn:microsoft.com/office/officeart/2005/8/layout/list1"/>
    <dgm:cxn modelId="{2FAA2FA9-571E-49AD-8A2C-D3E0D1EF48E5}" type="presParOf" srcId="{966C6C92-7F6D-4549-AA45-9A20B2A27EAB}" destId="{C6BE8ED7-F449-4602-AC04-EECEB3F6FDA7}" srcOrd="0" destOrd="0" presId="urn:microsoft.com/office/officeart/2005/8/layout/list1"/>
    <dgm:cxn modelId="{A7E351D9-A8EB-4F3D-AEA7-6A3A62FE6286}" type="presParOf" srcId="{966C6C92-7F6D-4549-AA45-9A20B2A27EAB}" destId="{06FF34C3-1431-4D66-AE13-030CBEACB532}" srcOrd="1" destOrd="0" presId="urn:microsoft.com/office/officeart/2005/8/layout/list1"/>
    <dgm:cxn modelId="{04776541-2062-4381-9D8F-020F4F07207C}" type="presParOf" srcId="{EBA6AE5C-9359-46DB-94CD-D24E202570F7}" destId="{AD03B3BB-29E1-4CD5-AAF5-784AEFDD8B6F}" srcOrd="13" destOrd="0" presId="urn:microsoft.com/office/officeart/2005/8/layout/list1"/>
    <dgm:cxn modelId="{F435DC7E-1207-4310-9F79-44E063776762}" type="presParOf" srcId="{EBA6AE5C-9359-46DB-94CD-D24E202570F7}" destId="{CF2E4BEC-57F4-484D-9DE1-429FFE2FDE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F31EB-9CE8-4D50-A1B5-B25A87FA264C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92943971-FC5C-40AD-8BA1-DD7C2C92F4C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Genera ideas de negocio</a:t>
          </a:r>
          <a:endParaRPr lang="es-EC" dirty="0">
            <a:solidFill>
              <a:schemeClr val="bg1"/>
            </a:solidFill>
          </a:endParaRPr>
        </a:p>
      </dgm:t>
    </dgm:pt>
    <dgm:pt modelId="{F1C8065E-5BA2-4593-8811-EBD34E3CFFC6}" type="parTrans" cxnId="{49E2CCD6-C266-46A8-A4FD-F257FB5DCA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8ACED3-28B3-4897-92A9-0AF83C456F97}" type="sibTrans" cxnId="{49E2CCD6-C266-46A8-A4FD-F257FB5DCA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56CD01-FD03-4754-9C35-0937DB6B0B0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 partir de la identificación de una necesidad</a:t>
          </a:r>
          <a:endParaRPr lang="es-EC" dirty="0">
            <a:solidFill>
              <a:schemeClr val="tx1"/>
            </a:solidFill>
          </a:endParaRPr>
        </a:p>
      </dgm:t>
    </dgm:pt>
    <dgm:pt modelId="{1D42E147-635D-4A31-AE04-CE0A30AEE6BE}" type="parTrans" cxnId="{D8D325DA-629F-46F6-94E9-0951600D09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ECD342-7B55-4270-88F0-51665008CB60}" type="sibTrans" cxnId="{D8D325DA-629F-46F6-94E9-0951600D09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45DB83-209D-49A7-B8A0-405E911996D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Lo que permite desarrollo económico.</a:t>
          </a:r>
          <a:endParaRPr lang="es-EC" dirty="0">
            <a:solidFill>
              <a:schemeClr val="tx1"/>
            </a:solidFill>
          </a:endParaRPr>
        </a:p>
      </dgm:t>
    </dgm:pt>
    <dgm:pt modelId="{BEA18C36-7657-4039-92FA-EAC8AC822FF8}" type="parTrans" cxnId="{698CA2AE-206D-4484-8420-DCD95285C3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62EDC6-4C98-45FD-87C1-9FB1FD0157F0}" type="sibTrans" cxnId="{698CA2AE-206D-4484-8420-DCD95285C3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4AAB01D-4C18-42B7-9AE6-08251B918F9E}" type="pres">
      <dgm:prSet presAssocID="{743F31EB-9CE8-4D50-A1B5-B25A87FA264C}" presName="linearFlow" presStyleCnt="0">
        <dgm:presLayoutVars>
          <dgm:resizeHandles val="exact"/>
        </dgm:presLayoutVars>
      </dgm:prSet>
      <dgm:spPr/>
    </dgm:pt>
    <dgm:pt modelId="{F947502F-0C46-483A-94E2-ED3817D9F4F5}" type="pres">
      <dgm:prSet presAssocID="{92943971-FC5C-40AD-8BA1-DD7C2C92F4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CBE2DE-00A7-4908-823E-AF04B8822D77}" type="pres">
      <dgm:prSet presAssocID="{3B8ACED3-28B3-4897-92A9-0AF83C456F9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339154F-DDB0-45B5-8FEB-08CF873DDC2B}" type="pres">
      <dgm:prSet presAssocID="{3B8ACED3-28B3-4897-92A9-0AF83C456F9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974DDE3-7EB1-4EC0-8A99-D45EE858D25A}" type="pres">
      <dgm:prSet presAssocID="{AD56CD01-FD03-4754-9C35-0937DB6B0B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89911E-548B-4BA7-8F0F-626C90B9F6ED}" type="pres">
      <dgm:prSet presAssocID="{7CECD342-7B55-4270-88F0-51665008CB6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65AC315-8124-4E9F-A6D5-F72C12A09649}" type="pres">
      <dgm:prSet presAssocID="{7CECD342-7B55-4270-88F0-51665008CB6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83420BB-E13C-4F52-A0E1-3646887814D8}" type="pres">
      <dgm:prSet presAssocID="{9B45DB83-209D-49A7-B8A0-405E911996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8CA2AE-206D-4484-8420-DCD95285C3FA}" srcId="{743F31EB-9CE8-4D50-A1B5-B25A87FA264C}" destId="{9B45DB83-209D-49A7-B8A0-405E911996D3}" srcOrd="2" destOrd="0" parTransId="{BEA18C36-7657-4039-92FA-EAC8AC822FF8}" sibTransId="{8962EDC6-4C98-45FD-87C1-9FB1FD0157F0}"/>
    <dgm:cxn modelId="{4E8289A4-0214-43A9-8B7C-9C1BBD01A8CE}" type="presOf" srcId="{3B8ACED3-28B3-4897-92A9-0AF83C456F97}" destId="{E339154F-DDB0-45B5-8FEB-08CF873DDC2B}" srcOrd="1" destOrd="0" presId="urn:microsoft.com/office/officeart/2005/8/layout/process2"/>
    <dgm:cxn modelId="{FFD20690-7A84-49BF-91D6-2A10EC62C36D}" type="presOf" srcId="{92943971-FC5C-40AD-8BA1-DD7C2C92F4C5}" destId="{F947502F-0C46-483A-94E2-ED3817D9F4F5}" srcOrd="0" destOrd="0" presId="urn:microsoft.com/office/officeart/2005/8/layout/process2"/>
    <dgm:cxn modelId="{45B96CA6-7D4F-4CEB-9D5D-A048D11FF452}" type="presOf" srcId="{743F31EB-9CE8-4D50-A1B5-B25A87FA264C}" destId="{C4AAB01D-4C18-42B7-9AE6-08251B918F9E}" srcOrd="0" destOrd="0" presId="urn:microsoft.com/office/officeart/2005/8/layout/process2"/>
    <dgm:cxn modelId="{A4213028-2D18-4BF5-86D3-108BB9D4646A}" type="presOf" srcId="{AD56CD01-FD03-4754-9C35-0937DB6B0B0A}" destId="{2974DDE3-7EB1-4EC0-8A99-D45EE858D25A}" srcOrd="0" destOrd="0" presId="urn:microsoft.com/office/officeart/2005/8/layout/process2"/>
    <dgm:cxn modelId="{CBCDCC46-74DD-4507-BB58-96FD233DECBF}" type="presOf" srcId="{9B45DB83-209D-49A7-B8A0-405E911996D3}" destId="{D83420BB-E13C-4F52-A0E1-3646887814D8}" srcOrd="0" destOrd="0" presId="urn:microsoft.com/office/officeart/2005/8/layout/process2"/>
    <dgm:cxn modelId="{B6C08F09-0C95-4877-A0F3-56CE7BAC4D91}" type="presOf" srcId="{7CECD342-7B55-4270-88F0-51665008CB60}" destId="{165AC315-8124-4E9F-A6D5-F72C12A09649}" srcOrd="1" destOrd="0" presId="urn:microsoft.com/office/officeart/2005/8/layout/process2"/>
    <dgm:cxn modelId="{AEF61688-6AF6-451C-8260-0BF0B83571DC}" type="presOf" srcId="{7CECD342-7B55-4270-88F0-51665008CB60}" destId="{C889911E-548B-4BA7-8F0F-626C90B9F6ED}" srcOrd="0" destOrd="0" presId="urn:microsoft.com/office/officeart/2005/8/layout/process2"/>
    <dgm:cxn modelId="{D8D325DA-629F-46F6-94E9-0951600D0998}" srcId="{743F31EB-9CE8-4D50-A1B5-B25A87FA264C}" destId="{AD56CD01-FD03-4754-9C35-0937DB6B0B0A}" srcOrd="1" destOrd="0" parTransId="{1D42E147-635D-4A31-AE04-CE0A30AEE6BE}" sibTransId="{7CECD342-7B55-4270-88F0-51665008CB60}"/>
    <dgm:cxn modelId="{9B66CFFD-8A5D-4C70-A147-1923BB0751CE}" type="presOf" srcId="{3B8ACED3-28B3-4897-92A9-0AF83C456F97}" destId="{E7CBE2DE-00A7-4908-823E-AF04B8822D77}" srcOrd="0" destOrd="0" presId="urn:microsoft.com/office/officeart/2005/8/layout/process2"/>
    <dgm:cxn modelId="{49E2CCD6-C266-46A8-A4FD-F257FB5DCA53}" srcId="{743F31EB-9CE8-4D50-A1B5-B25A87FA264C}" destId="{92943971-FC5C-40AD-8BA1-DD7C2C92F4C5}" srcOrd="0" destOrd="0" parTransId="{F1C8065E-5BA2-4593-8811-EBD34E3CFFC6}" sibTransId="{3B8ACED3-28B3-4897-92A9-0AF83C456F97}"/>
    <dgm:cxn modelId="{A6065180-CC08-43D5-867E-EBEC8AF1B65F}" type="presParOf" srcId="{C4AAB01D-4C18-42B7-9AE6-08251B918F9E}" destId="{F947502F-0C46-483A-94E2-ED3817D9F4F5}" srcOrd="0" destOrd="0" presId="urn:microsoft.com/office/officeart/2005/8/layout/process2"/>
    <dgm:cxn modelId="{616B1621-769B-42E1-A0CF-84B3F03A6DC6}" type="presParOf" srcId="{C4AAB01D-4C18-42B7-9AE6-08251B918F9E}" destId="{E7CBE2DE-00A7-4908-823E-AF04B8822D77}" srcOrd="1" destOrd="0" presId="urn:microsoft.com/office/officeart/2005/8/layout/process2"/>
    <dgm:cxn modelId="{FCA46C8A-F00B-4F5B-A22F-9997940F6A9C}" type="presParOf" srcId="{E7CBE2DE-00A7-4908-823E-AF04B8822D77}" destId="{E339154F-DDB0-45B5-8FEB-08CF873DDC2B}" srcOrd="0" destOrd="0" presId="urn:microsoft.com/office/officeart/2005/8/layout/process2"/>
    <dgm:cxn modelId="{84C655F4-AF66-45F6-8090-DDC29C7345AB}" type="presParOf" srcId="{C4AAB01D-4C18-42B7-9AE6-08251B918F9E}" destId="{2974DDE3-7EB1-4EC0-8A99-D45EE858D25A}" srcOrd="2" destOrd="0" presId="urn:microsoft.com/office/officeart/2005/8/layout/process2"/>
    <dgm:cxn modelId="{765A1C15-1E5A-492A-8749-63523CDF34C6}" type="presParOf" srcId="{C4AAB01D-4C18-42B7-9AE6-08251B918F9E}" destId="{C889911E-548B-4BA7-8F0F-626C90B9F6ED}" srcOrd="3" destOrd="0" presId="urn:microsoft.com/office/officeart/2005/8/layout/process2"/>
    <dgm:cxn modelId="{18342AA3-567A-4D65-97A6-9858913CC3D9}" type="presParOf" srcId="{C889911E-548B-4BA7-8F0F-626C90B9F6ED}" destId="{165AC315-8124-4E9F-A6D5-F72C12A09649}" srcOrd="0" destOrd="0" presId="urn:microsoft.com/office/officeart/2005/8/layout/process2"/>
    <dgm:cxn modelId="{65CF3EEA-7A97-4EDE-A70D-C373504E7A0C}" type="presParOf" srcId="{C4AAB01D-4C18-42B7-9AE6-08251B918F9E}" destId="{D83420BB-E13C-4F52-A0E1-3646887814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43649-EC22-4A6E-8591-3982905E475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AB59824-4997-497D-A462-91014C2FC1A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Etapa inicial de un negocio</a:t>
          </a:r>
          <a:endParaRPr lang="es-EC" dirty="0">
            <a:solidFill>
              <a:schemeClr val="tx1"/>
            </a:solidFill>
          </a:endParaRPr>
        </a:p>
      </dgm:t>
    </dgm:pt>
    <dgm:pt modelId="{7AC856F3-955D-4129-9679-D04AF795CEAC}" type="parTrans" cxnId="{4904927A-4629-40D3-8D85-C8B62A3BC0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A77782-9A49-4B17-847E-71977720806E}" type="sibTrans" cxnId="{4904927A-4629-40D3-8D85-C8B62A3BC0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D5D878-3425-46C9-8C02-6F0E1DD86FB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 posibilidades de ser sostenible, rentable y escalable</a:t>
          </a:r>
          <a:endParaRPr lang="es-EC" dirty="0">
            <a:solidFill>
              <a:schemeClr val="tx1"/>
            </a:solidFill>
          </a:endParaRPr>
        </a:p>
      </dgm:t>
    </dgm:pt>
    <dgm:pt modelId="{09ED2674-55C3-4A13-9603-E910CC276394}" type="parTrans" cxnId="{4B9183DD-14D0-41FC-92A0-8F87628EB5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FDC70F-4AC6-4764-90CC-E470332EE73C}" type="sibTrans" cxnId="{4B9183DD-14D0-41FC-92A0-8F87628EB5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F4FAD6-BAA8-4895-8DB0-7DAF5D75482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Contribuyen al desarrollo de entorno geográfico</a:t>
          </a:r>
          <a:endParaRPr lang="es-EC" dirty="0">
            <a:solidFill>
              <a:schemeClr val="tx1"/>
            </a:solidFill>
          </a:endParaRPr>
        </a:p>
      </dgm:t>
    </dgm:pt>
    <dgm:pt modelId="{0359C82C-C650-4314-A8D2-E97CCE6E3501}" type="parTrans" cxnId="{CF682688-6804-47FC-835B-5DEFDE5950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696B43-5F34-4D2E-841E-72C4BEC0DEA0}" type="sibTrans" cxnId="{CF682688-6804-47FC-835B-5DEFDE5950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09C641-2153-4CFF-A667-BA77E32AAE01}" type="pres">
      <dgm:prSet presAssocID="{D9F43649-EC22-4A6E-8591-3982905E4758}" presName="CompostProcess" presStyleCnt="0">
        <dgm:presLayoutVars>
          <dgm:dir/>
          <dgm:resizeHandles val="exact"/>
        </dgm:presLayoutVars>
      </dgm:prSet>
      <dgm:spPr/>
    </dgm:pt>
    <dgm:pt modelId="{E3C67401-A3A9-40F8-B172-8C806BAA97E1}" type="pres">
      <dgm:prSet presAssocID="{D9F43649-EC22-4A6E-8591-3982905E4758}" presName="arrow" presStyleLbl="bgShp" presStyleIdx="0" presStyleCnt="1"/>
      <dgm:spPr/>
    </dgm:pt>
    <dgm:pt modelId="{CA1ACD0E-30FE-4875-8764-384FB7F63BCB}" type="pres">
      <dgm:prSet presAssocID="{D9F43649-EC22-4A6E-8591-3982905E4758}" presName="linearProcess" presStyleCnt="0"/>
      <dgm:spPr/>
    </dgm:pt>
    <dgm:pt modelId="{95B9857E-803F-4E4D-BDB2-B4656B7F4FCD}" type="pres">
      <dgm:prSet presAssocID="{8AB59824-4997-497D-A462-91014C2FC1A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E21A08-5615-468D-961C-468AA8ADF974}" type="pres">
      <dgm:prSet presAssocID="{59A77782-9A49-4B17-847E-71977720806E}" presName="sibTrans" presStyleCnt="0"/>
      <dgm:spPr/>
    </dgm:pt>
    <dgm:pt modelId="{3F1F968E-B582-46A9-84F0-3E87ED0B1B72}" type="pres">
      <dgm:prSet presAssocID="{FED5D878-3425-46C9-8C02-6F0E1DD86FB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9E1D31-ACE4-4169-AFFF-95200D7C1C62}" type="pres">
      <dgm:prSet presAssocID="{64FDC70F-4AC6-4764-90CC-E470332EE73C}" presName="sibTrans" presStyleCnt="0"/>
      <dgm:spPr/>
    </dgm:pt>
    <dgm:pt modelId="{D6E746DC-72FA-4DA8-AACF-765833BB06B2}" type="pres">
      <dgm:prSet presAssocID="{5AF4FAD6-BAA8-4895-8DB0-7DAF5D75482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E68B02-E15B-493A-8075-185A2358A9F1}" type="presOf" srcId="{8AB59824-4997-497D-A462-91014C2FC1A4}" destId="{95B9857E-803F-4E4D-BDB2-B4656B7F4FCD}" srcOrd="0" destOrd="0" presId="urn:microsoft.com/office/officeart/2005/8/layout/hProcess9"/>
    <dgm:cxn modelId="{A462CEED-2053-4D53-AD46-9DE5B28CA4D3}" type="presOf" srcId="{D9F43649-EC22-4A6E-8591-3982905E4758}" destId="{CB09C641-2153-4CFF-A667-BA77E32AAE01}" srcOrd="0" destOrd="0" presId="urn:microsoft.com/office/officeart/2005/8/layout/hProcess9"/>
    <dgm:cxn modelId="{CF682688-6804-47FC-835B-5DEFDE59502B}" srcId="{D9F43649-EC22-4A6E-8591-3982905E4758}" destId="{5AF4FAD6-BAA8-4895-8DB0-7DAF5D754825}" srcOrd="2" destOrd="0" parTransId="{0359C82C-C650-4314-A8D2-E97CCE6E3501}" sibTransId="{34696B43-5F34-4D2E-841E-72C4BEC0DEA0}"/>
    <dgm:cxn modelId="{4B9183DD-14D0-41FC-92A0-8F87628EB506}" srcId="{D9F43649-EC22-4A6E-8591-3982905E4758}" destId="{FED5D878-3425-46C9-8C02-6F0E1DD86FBA}" srcOrd="1" destOrd="0" parTransId="{09ED2674-55C3-4A13-9603-E910CC276394}" sibTransId="{64FDC70F-4AC6-4764-90CC-E470332EE73C}"/>
    <dgm:cxn modelId="{6FCC7CAF-779C-4808-B831-52A21FB12A06}" type="presOf" srcId="{FED5D878-3425-46C9-8C02-6F0E1DD86FBA}" destId="{3F1F968E-B582-46A9-84F0-3E87ED0B1B72}" srcOrd="0" destOrd="0" presId="urn:microsoft.com/office/officeart/2005/8/layout/hProcess9"/>
    <dgm:cxn modelId="{4904927A-4629-40D3-8D85-C8B62A3BC015}" srcId="{D9F43649-EC22-4A6E-8591-3982905E4758}" destId="{8AB59824-4997-497D-A462-91014C2FC1A4}" srcOrd="0" destOrd="0" parTransId="{7AC856F3-955D-4129-9679-D04AF795CEAC}" sibTransId="{59A77782-9A49-4B17-847E-71977720806E}"/>
    <dgm:cxn modelId="{10426136-F621-4A41-B4D0-410874645176}" type="presOf" srcId="{5AF4FAD6-BAA8-4895-8DB0-7DAF5D754825}" destId="{D6E746DC-72FA-4DA8-AACF-765833BB06B2}" srcOrd="0" destOrd="0" presId="urn:microsoft.com/office/officeart/2005/8/layout/hProcess9"/>
    <dgm:cxn modelId="{4F4B5249-E4A5-4C29-A963-0153630DF92A}" type="presParOf" srcId="{CB09C641-2153-4CFF-A667-BA77E32AAE01}" destId="{E3C67401-A3A9-40F8-B172-8C806BAA97E1}" srcOrd="0" destOrd="0" presId="urn:microsoft.com/office/officeart/2005/8/layout/hProcess9"/>
    <dgm:cxn modelId="{42247490-ABA8-48D7-84C1-0670E24603C7}" type="presParOf" srcId="{CB09C641-2153-4CFF-A667-BA77E32AAE01}" destId="{CA1ACD0E-30FE-4875-8764-384FB7F63BCB}" srcOrd="1" destOrd="0" presId="urn:microsoft.com/office/officeart/2005/8/layout/hProcess9"/>
    <dgm:cxn modelId="{DC32AA49-1BC1-47A4-A919-92F24C1B2A4C}" type="presParOf" srcId="{CA1ACD0E-30FE-4875-8764-384FB7F63BCB}" destId="{95B9857E-803F-4E4D-BDB2-B4656B7F4FCD}" srcOrd="0" destOrd="0" presId="urn:microsoft.com/office/officeart/2005/8/layout/hProcess9"/>
    <dgm:cxn modelId="{4DD7A956-8F0F-419A-8C71-BD199190210B}" type="presParOf" srcId="{CA1ACD0E-30FE-4875-8764-384FB7F63BCB}" destId="{C9E21A08-5615-468D-961C-468AA8ADF974}" srcOrd="1" destOrd="0" presId="urn:microsoft.com/office/officeart/2005/8/layout/hProcess9"/>
    <dgm:cxn modelId="{70E76B2C-F208-4C77-AF59-B4FF3C0106CB}" type="presParOf" srcId="{CA1ACD0E-30FE-4875-8764-384FB7F63BCB}" destId="{3F1F968E-B582-46A9-84F0-3E87ED0B1B72}" srcOrd="2" destOrd="0" presId="urn:microsoft.com/office/officeart/2005/8/layout/hProcess9"/>
    <dgm:cxn modelId="{2318B9F9-68AF-44D5-B8D9-48E18E823990}" type="presParOf" srcId="{CA1ACD0E-30FE-4875-8764-384FB7F63BCB}" destId="{429E1D31-ACE4-4169-AFFF-95200D7C1C62}" srcOrd="3" destOrd="0" presId="urn:microsoft.com/office/officeart/2005/8/layout/hProcess9"/>
    <dgm:cxn modelId="{A5E750B6-7668-4BC3-BCC3-E83305C3BD79}" type="presParOf" srcId="{CA1ACD0E-30FE-4875-8764-384FB7F63BCB}" destId="{D6E746DC-72FA-4DA8-AACF-765833BB06B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31DA1-4F04-49B7-BB67-30834358C36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1E90C7D-8ECB-4D1E-B98E-5E1FE5FD2E76}">
      <dgm:prSet phldrT="[Texto]"/>
      <dgm:spPr>
        <a:gradFill rotWithShape="0">
          <a:gsLst>
            <a:gs pos="50000">
              <a:srgbClr val="F8D4DA"/>
            </a:gs>
            <a:gs pos="100000">
              <a:schemeClr val="accent3">
                <a:lumMod val="40000"/>
                <a:lumOff val="60000"/>
              </a:schemeClr>
            </a:gs>
          </a:gsLst>
          <a:lin ang="13500000" scaled="1"/>
        </a:gradFill>
        <a:effectLst>
          <a:softEdge rad="0"/>
        </a:effectLst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 acuerdo a las entrevistas existe un individualismo tan marcado en las personas que no les deja ver más allá de sus limitaciones.</a:t>
          </a:r>
          <a:endParaRPr lang="es-EC" dirty="0">
            <a:solidFill>
              <a:schemeClr val="tx1"/>
            </a:solidFill>
          </a:endParaRPr>
        </a:p>
      </dgm:t>
    </dgm:pt>
    <dgm:pt modelId="{2EF7FE78-E474-4FCF-86CD-3B6BA810810E}" type="parTrans" cxnId="{9B49EB0B-0BAC-42E2-B224-BF0DAD0B636A}">
      <dgm:prSet/>
      <dgm:spPr/>
      <dgm:t>
        <a:bodyPr/>
        <a:lstStyle/>
        <a:p>
          <a:endParaRPr lang="es-EC"/>
        </a:p>
      </dgm:t>
    </dgm:pt>
    <dgm:pt modelId="{599A1E8B-3DB6-46A6-BBB2-0DEB07FE8F9D}" type="sibTrans" cxnId="{9B49EB0B-0BAC-42E2-B224-BF0DAD0B636A}">
      <dgm:prSet/>
      <dgm:spPr/>
      <dgm:t>
        <a:bodyPr/>
        <a:lstStyle/>
        <a:p>
          <a:endParaRPr lang="es-EC"/>
        </a:p>
      </dgm:t>
    </dgm:pt>
    <dgm:pt modelId="{D677B2EE-D57A-41F3-806B-CAEF7DD2898F}">
      <dgm:prSet phldrT="[Texto]" custT="1"/>
      <dgm:spPr>
        <a:gradFill rotWithShape="0">
          <a:gsLst>
            <a:gs pos="50000">
              <a:srgbClr val="FDF3FB"/>
            </a:gs>
            <a:gs pos="100000">
              <a:schemeClr val="accent6">
                <a:lumMod val="20000"/>
                <a:lumOff val="80000"/>
              </a:schemeClr>
            </a:gs>
          </a:gsLst>
          <a:lin ang="13500000" scaled="1"/>
        </a:gra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Planificar talleres donde participen los productores, para identificar en este proceso a los líderes y gestores con el fin de que vean la importancia de asociarse y contribuir o aportar cada uno para el beneficio en conjunto y puedan formar una Caja Comunal. </a:t>
          </a:r>
          <a:endParaRPr lang="es-EC" sz="2400" dirty="0">
            <a:solidFill>
              <a:schemeClr val="tx1"/>
            </a:solidFill>
          </a:endParaRPr>
        </a:p>
      </dgm:t>
    </dgm:pt>
    <dgm:pt modelId="{F5AD4C6A-4A4D-4C04-BC9A-4E17161814FB}" type="parTrans" cxnId="{9172F3D2-655F-42C1-ACE9-AF4B4D57C76A}">
      <dgm:prSet/>
      <dgm:spPr/>
      <dgm:t>
        <a:bodyPr/>
        <a:lstStyle/>
        <a:p>
          <a:endParaRPr lang="es-EC"/>
        </a:p>
      </dgm:t>
    </dgm:pt>
    <dgm:pt modelId="{AD0A1190-E877-45E3-94F2-2FD67845DBE9}" type="sibTrans" cxnId="{9172F3D2-655F-42C1-ACE9-AF4B4D57C76A}">
      <dgm:prSet/>
      <dgm:spPr/>
      <dgm:t>
        <a:bodyPr/>
        <a:lstStyle/>
        <a:p>
          <a:endParaRPr lang="es-EC"/>
        </a:p>
      </dgm:t>
    </dgm:pt>
    <dgm:pt modelId="{8E6BEC45-2EFB-42D4-B0F3-434B9A8112E4}" type="pres">
      <dgm:prSet presAssocID="{3A131DA1-4F04-49B7-BB67-30834358C3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BEFE3C-07BD-4B3C-BF47-56F7192665AA}" type="pres">
      <dgm:prSet presAssocID="{E1E90C7D-8ECB-4D1E-B98E-5E1FE5FD2E76}" presName="node" presStyleLbl="node1" presStyleIdx="0" presStyleCnt="2" custScaleX="123673" custScaleY="90605" custLinFactNeighborX="-45116" custLinFactNeighborY="-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AD49C-F63B-481B-9F65-F387EC65B3AF}" type="pres">
      <dgm:prSet presAssocID="{599A1E8B-3DB6-46A6-BBB2-0DEB07FE8F9D}" presName="sibTrans" presStyleCnt="0"/>
      <dgm:spPr/>
      <dgm:t>
        <a:bodyPr/>
        <a:lstStyle/>
        <a:p>
          <a:endParaRPr lang="es-EC"/>
        </a:p>
      </dgm:t>
    </dgm:pt>
    <dgm:pt modelId="{A8744BEB-164D-497B-8E29-D6B772CEB507}" type="pres">
      <dgm:prSet presAssocID="{D677B2EE-D57A-41F3-806B-CAEF7DD2898F}" presName="node" presStyleLbl="node1" presStyleIdx="1" presStyleCnt="2" custScaleX="133215" custScaleY="84825" custLinFactNeighborX="22755" custLinFactNeighborY="-61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853E85-FB2F-4CE9-9FDB-613FA4A9EEAA}" type="presOf" srcId="{3A131DA1-4F04-49B7-BB67-30834358C365}" destId="{8E6BEC45-2EFB-42D4-B0F3-434B9A8112E4}" srcOrd="0" destOrd="0" presId="urn:microsoft.com/office/officeart/2005/8/layout/default"/>
    <dgm:cxn modelId="{9172F3D2-655F-42C1-ACE9-AF4B4D57C76A}" srcId="{3A131DA1-4F04-49B7-BB67-30834358C365}" destId="{D677B2EE-D57A-41F3-806B-CAEF7DD2898F}" srcOrd="1" destOrd="0" parTransId="{F5AD4C6A-4A4D-4C04-BC9A-4E17161814FB}" sibTransId="{AD0A1190-E877-45E3-94F2-2FD67845DBE9}"/>
    <dgm:cxn modelId="{8FEB01B0-5A63-4858-A033-49E34C372B3D}" type="presOf" srcId="{E1E90C7D-8ECB-4D1E-B98E-5E1FE5FD2E76}" destId="{70BEFE3C-07BD-4B3C-BF47-56F7192665AA}" srcOrd="0" destOrd="0" presId="urn:microsoft.com/office/officeart/2005/8/layout/default"/>
    <dgm:cxn modelId="{5DF7BACF-FEC8-4901-8B99-26D008510DB8}" type="presOf" srcId="{D677B2EE-D57A-41F3-806B-CAEF7DD2898F}" destId="{A8744BEB-164D-497B-8E29-D6B772CEB507}" srcOrd="0" destOrd="0" presId="urn:microsoft.com/office/officeart/2005/8/layout/default"/>
    <dgm:cxn modelId="{9B49EB0B-0BAC-42E2-B224-BF0DAD0B636A}" srcId="{3A131DA1-4F04-49B7-BB67-30834358C365}" destId="{E1E90C7D-8ECB-4D1E-B98E-5E1FE5FD2E76}" srcOrd="0" destOrd="0" parTransId="{2EF7FE78-E474-4FCF-86CD-3B6BA810810E}" sibTransId="{599A1E8B-3DB6-46A6-BBB2-0DEB07FE8F9D}"/>
    <dgm:cxn modelId="{34F5A892-89A3-4181-8E12-36CEBCCA18F8}" type="presParOf" srcId="{8E6BEC45-2EFB-42D4-B0F3-434B9A8112E4}" destId="{70BEFE3C-07BD-4B3C-BF47-56F7192665AA}" srcOrd="0" destOrd="0" presId="urn:microsoft.com/office/officeart/2005/8/layout/default"/>
    <dgm:cxn modelId="{17F73C1F-2CC7-406E-B80E-5CF27F9CE74B}" type="presParOf" srcId="{8E6BEC45-2EFB-42D4-B0F3-434B9A8112E4}" destId="{F6BAD49C-F63B-481B-9F65-F387EC65B3AF}" srcOrd="1" destOrd="0" presId="urn:microsoft.com/office/officeart/2005/8/layout/default"/>
    <dgm:cxn modelId="{6CEE2BE6-4BD9-48A4-BDD5-A362FB7081B5}" type="presParOf" srcId="{8E6BEC45-2EFB-42D4-B0F3-434B9A8112E4}" destId="{A8744BEB-164D-497B-8E29-D6B772CEB50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BB208-8C0D-43CB-B380-70D59CB3178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D095DA8-F3EC-4ABB-B3E4-203DE491D6BF}">
      <dgm:prSet phldrT="[Text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El intermediario juega un papel preponderante en la comercialización de los productos de la mancomunidad Norcentral de la Provincia de Pichincha, el 79% de encuestados manifestaron que utilizan al intermediario. </a:t>
          </a:r>
          <a:endParaRPr lang="es-EC" sz="2800" dirty="0">
            <a:solidFill>
              <a:schemeClr val="tx1"/>
            </a:solidFill>
          </a:endParaRPr>
        </a:p>
      </dgm:t>
    </dgm:pt>
    <dgm:pt modelId="{7375B21E-1BE7-4989-8161-001722C01710}" type="parTrans" cxnId="{E797A770-241C-4630-9755-29177013A570}">
      <dgm:prSet/>
      <dgm:spPr/>
      <dgm:t>
        <a:bodyPr/>
        <a:lstStyle/>
        <a:p>
          <a:endParaRPr lang="es-EC"/>
        </a:p>
      </dgm:t>
    </dgm:pt>
    <dgm:pt modelId="{C4F8FE08-C97F-4B44-B3AC-1A2981AE2BB4}" type="sibTrans" cxnId="{E797A770-241C-4630-9755-29177013A570}">
      <dgm:prSet/>
      <dgm:spPr>
        <a:solidFill>
          <a:srgbClr val="2AACBE"/>
        </a:solidFill>
      </dgm:spPr>
      <dgm:t>
        <a:bodyPr/>
        <a:lstStyle/>
        <a:p>
          <a:endParaRPr lang="es-EC"/>
        </a:p>
      </dgm:t>
    </dgm:pt>
    <dgm:pt modelId="{12E40DCB-5ACA-4BEA-AB69-5023B3E7215F}">
      <dgm:prSet phldrT="[Texto]"/>
      <dgm:spPr>
        <a:solidFill>
          <a:schemeClr val="accent3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Para disminuir la utilización de intermediarios, los productores deben involucrarse en el encadenamiento productivo y en el caso de que ellos no puedan por falta de tiempo, por trabajar la tierra, los hijos y familiares deberán asumir estas competencias. </a:t>
          </a:r>
          <a:endParaRPr lang="es-EC" dirty="0">
            <a:solidFill>
              <a:schemeClr val="tx1"/>
            </a:solidFill>
          </a:endParaRPr>
        </a:p>
      </dgm:t>
    </dgm:pt>
    <dgm:pt modelId="{EC5A974D-16F9-41BD-9885-E4C57E0BF4A3}" type="parTrans" cxnId="{2516AE7D-C40A-4D77-B5C9-3C49D4C359D7}">
      <dgm:prSet/>
      <dgm:spPr/>
      <dgm:t>
        <a:bodyPr/>
        <a:lstStyle/>
        <a:p>
          <a:endParaRPr lang="es-EC"/>
        </a:p>
      </dgm:t>
    </dgm:pt>
    <dgm:pt modelId="{38E9E8EB-9B6B-4F0E-86C3-8903CEA9B3A1}" type="sibTrans" cxnId="{2516AE7D-C40A-4D77-B5C9-3C49D4C359D7}">
      <dgm:prSet/>
      <dgm:spPr/>
      <dgm:t>
        <a:bodyPr/>
        <a:lstStyle/>
        <a:p>
          <a:endParaRPr lang="es-EC"/>
        </a:p>
      </dgm:t>
    </dgm:pt>
    <dgm:pt modelId="{BE03AC89-0507-434D-BAC9-40EF6938BBD8}" type="pres">
      <dgm:prSet presAssocID="{F7FBB208-8C0D-43CB-B380-70D59CB3178F}" presName="linearFlow" presStyleCnt="0">
        <dgm:presLayoutVars>
          <dgm:resizeHandles val="exact"/>
        </dgm:presLayoutVars>
      </dgm:prSet>
      <dgm:spPr/>
    </dgm:pt>
    <dgm:pt modelId="{42B91F27-CDD7-44CA-8477-966C24BA2558}" type="pres">
      <dgm:prSet presAssocID="{8D095DA8-F3EC-4ABB-B3E4-203DE491D6B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1CD65-C6F3-41C0-BA4B-CD9959A3AD1B}" type="pres">
      <dgm:prSet presAssocID="{C4F8FE08-C97F-4B44-B3AC-1A2981AE2BB4}" presName="sibTrans" presStyleLbl="sibTrans2D1" presStyleIdx="0" presStyleCnt="1"/>
      <dgm:spPr/>
      <dgm:t>
        <a:bodyPr/>
        <a:lstStyle/>
        <a:p>
          <a:endParaRPr lang="es-EC"/>
        </a:p>
      </dgm:t>
    </dgm:pt>
    <dgm:pt modelId="{DBE0306B-F199-410C-896C-59B270E74840}" type="pres">
      <dgm:prSet presAssocID="{C4F8FE08-C97F-4B44-B3AC-1A2981AE2BB4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51C7E867-2BD3-49E0-9295-6EC26630C962}" type="pres">
      <dgm:prSet presAssocID="{12E40DCB-5ACA-4BEA-AB69-5023B3E721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F8659D-FC09-43EF-BAAD-419E6DF03606}" type="presOf" srcId="{12E40DCB-5ACA-4BEA-AB69-5023B3E7215F}" destId="{51C7E867-2BD3-49E0-9295-6EC26630C962}" srcOrd="0" destOrd="0" presId="urn:microsoft.com/office/officeart/2005/8/layout/process2"/>
    <dgm:cxn modelId="{46345E26-7E26-4BAA-A629-94BD4AFB6AB6}" type="presOf" srcId="{C4F8FE08-C97F-4B44-B3AC-1A2981AE2BB4}" destId="{E521CD65-C6F3-41C0-BA4B-CD9959A3AD1B}" srcOrd="0" destOrd="0" presId="urn:microsoft.com/office/officeart/2005/8/layout/process2"/>
    <dgm:cxn modelId="{870EBD85-A2B6-4D1C-8866-689F795EB13E}" type="presOf" srcId="{8D095DA8-F3EC-4ABB-B3E4-203DE491D6BF}" destId="{42B91F27-CDD7-44CA-8477-966C24BA2558}" srcOrd="0" destOrd="0" presId="urn:microsoft.com/office/officeart/2005/8/layout/process2"/>
    <dgm:cxn modelId="{0B28BCEE-DC0A-47EC-A606-5F0796DFE2B4}" type="presOf" srcId="{C4F8FE08-C97F-4B44-B3AC-1A2981AE2BB4}" destId="{DBE0306B-F199-410C-896C-59B270E74840}" srcOrd="1" destOrd="0" presId="urn:microsoft.com/office/officeart/2005/8/layout/process2"/>
    <dgm:cxn modelId="{E797A770-241C-4630-9755-29177013A570}" srcId="{F7FBB208-8C0D-43CB-B380-70D59CB3178F}" destId="{8D095DA8-F3EC-4ABB-B3E4-203DE491D6BF}" srcOrd="0" destOrd="0" parTransId="{7375B21E-1BE7-4989-8161-001722C01710}" sibTransId="{C4F8FE08-C97F-4B44-B3AC-1A2981AE2BB4}"/>
    <dgm:cxn modelId="{0D8E7E03-B64B-43CF-9ED1-395FAC52E28C}" type="presOf" srcId="{F7FBB208-8C0D-43CB-B380-70D59CB3178F}" destId="{BE03AC89-0507-434D-BAC9-40EF6938BBD8}" srcOrd="0" destOrd="0" presId="urn:microsoft.com/office/officeart/2005/8/layout/process2"/>
    <dgm:cxn modelId="{2516AE7D-C40A-4D77-B5C9-3C49D4C359D7}" srcId="{F7FBB208-8C0D-43CB-B380-70D59CB3178F}" destId="{12E40DCB-5ACA-4BEA-AB69-5023B3E7215F}" srcOrd="1" destOrd="0" parTransId="{EC5A974D-16F9-41BD-9885-E4C57E0BF4A3}" sibTransId="{38E9E8EB-9B6B-4F0E-86C3-8903CEA9B3A1}"/>
    <dgm:cxn modelId="{CC142E89-077F-4FEE-906E-F862B687CA34}" type="presParOf" srcId="{BE03AC89-0507-434D-BAC9-40EF6938BBD8}" destId="{42B91F27-CDD7-44CA-8477-966C24BA2558}" srcOrd="0" destOrd="0" presId="urn:microsoft.com/office/officeart/2005/8/layout/process2"/>
    <dgm:cxn modelId="{6144BB5D-0F85-4836-9654-3D0D39D42494}" type="presParOf" srcId="{BE03AC89-0507-434D-BAC9-40EF6938BBD8}" destId="{E521CD65-C6F3-41C0-BA4B-CD9959A3AD1B}" srcOrd="1" destOrd="0" presId="urn:microsoft.com/office/officeart/2005/8/layout/process2"/>
    <dgm:cxn modelId="{EC82461A-D8BE-403E-99AA-C17E809F83B7}" type="presParOf" srcId="{E521CD65-C6F3-41C0-BA4B-CD9959A3AD1B}" destId="{DBE0306B-F199-410C-896C-59B270E74840}" srcOrd="0" destOrd="0" presId="urn:microsoft.com/office/officeart/2005/8/layout/process2"/>
    <dgm:cxn modelId="{5C50B513-8F86-41EF-9212-EBABE78C45F0}" type="presParOf" srcId="{BE03AC89-0507-434D-BAC9-40EF6938BBD8}" destId="{51C7E867-2BD3-49E0-9295-6EC26630C96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5A345-6BF9-4444-BB9C-7CC739EC30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9C8EB78-4563-4437-9F0F-7DEA97191C0C}">
      <dgm:prSet phldrT="[Texto]"/>
      <dgm:spPr>
        <a:gradFill rotWithShape="0">
          <a:gsLst>
            <a:gs pos="57000">
              <a:schemeClr val="accent1">
                <a:lumMod val="5000"/>
                <a:lumOff val="95000"/>
              </a:schemeClr>
            </a:gs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3628">
              <a:srgbClr val="B5D9E9"/>
            </a:gs>
            <a:gs pos="92027">
              <a:srgbClr val="D8EEA9"/>
            </a:gs>
            <a:gs pos="83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ap="sq">
          <a:solidFill>
            <a:schemeClr val="accent1">
              <a:lumMod val="75000"/>
            </a:schemeClr>
          </a:solidFill>
          <a:bevel/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 Ecuador tiene la mayor tasa de emprendimiento en América Latina, el índice de la Actividad Emprendedora Temprana es del 32,6% en el 2014</a:t>
          </a:r>
          <a:endParaRPr lang="es-EC" dirty="0">
            <a:solidFill>
              <a:schemeClr val="tx1"/>
            </a:solidFill>
          </a:endParaRPr>
        </a:p>
      </dgm:t>
    </dgm:pt>
    <dgm:pt modelId="{F2C5BB00-1EE0-4AF3-9BC1-CE590AFF62FE}" type="parTrans" cxnId="{1BF7A90F-36DF-41FD-90C0-45147A140A0D}">
      <dgm:prSet/>
      <dgm:spPr/>
      <dgm:t>
        <a:bodyPr/>
        <a:lstStyle/>
        <a:p>
          <a:endParaRPr lang="es-EC"/>
        </a:p>
      </dgm:t>
    </dgm:pt>
    <dgm:pt modelId="{67B437C8-801B-4186-8CB3-2DE434AB56B3}" type="sibTrans" cxnId="{1BF7A90F-36DF-41FD-90C0-45147A140A0D}">
      <dgm:prSet/>
      <dgm:spPr/>
      <dgm:t>
        <a:bodyPr/>
        <a:lstStyle/>
        <a:p>
          <a:endParaRPr lang="es-EC"/>
        </a:p>
      </dgm:t>
    </dgm:pt>
    <dgm:pt modelId="{BC0B9E95-85ED-4E67-93C0-BF57959A74A7}">
      <dgm:prSet phldrT="[Texto]" custT="1"/>
      <dgm:spPr>
        <a:gradFill rotWithShape="0">
          <a:gsLst>
            <a:gs pos="13274">
              <a:schemeClr val="accent4">
                <a:lumMod val="20000"/>
                <a:lumOff val="80000"/>
              </a:schemeClr>
            </a:gs>
            <a:gs pos="57000">
              <a:schemeClr val="accent1">
                <a:lumMod val="5000"/>
                <a:lumOff val="95000"/>
              </a:schemeClr>
            </a:gs>
            <a:gs pos="55000">
              <a:srgbClr val="F33965"/>
            </a:gs>
            <a:gs pos="74000">
              <a:srgbClr val="93EFEF"/>
            </a:gs>
            <a:gs pos="33628">
              <a:srgbClr val="DF87CE"/>
            </a:gs>
            <a:gs pos="92027">
              <a:srgbClr val="D8EEA9"/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lt1">
              <a:hueOff val="0"/>
              <a:satOff val="0"/>
              <a:lumOff val="0"/>
              <a:alpha val="66000"/>
            </a:schemeClr>
          </a:solidFill>
        </a:ln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Se encuentran 3 planes que como academia se propende hacer:</a:t>
          </a:r>
        </a:p>
        <a:p>
          <a:r>
            <a:rPr lang="es-EC" sz="2000" dirty="0" smtClean="0">
              <a:solidFill>
                <a:schemeClr val="tx1"/>
              </a:solidFill>
            </a:rPr>
            <a:t>Plan A.- El encadenamiento productivo desde pequeños productores hasta llegar al consumidor final.</a:t>
          </a:r>
        </a:p>
        <a:p>
          <a:r>
            <a:rPr lang="es-EC" sz="2000" dirty="0" smtClean="0">
              <a:solidFill>
                <a:schemeClr val="tx1"/>
              </a:solidFill>
            </a:rPr>
            <a:t>Plan B.- El encadenamiento productivo con agroexportadores.</a:t>
          </a:r>
        </a:p>
        <a:p>
          <a:r>
            <a:rPr lang="es-EC" sz="2000" dirty="0" smtClean="0">
              <a:solidFill>
                <a:schemeClr val="tx1"/>
              </a:solidFill>
            </a:rPr>
            <a:t>Plan C.- El encadenamiento productivo con agregación de valor y búsqueda de mercados externos</a:t>
          </a:r>
          <a:endParaRPr lang="es-EC" sz="2000" dirty="0">
            <a:solidFill>
              <a:schemeClr val="tx1"/>
            </a:solidFill>
          </a:endParaRPr>
        </a:p>
      </dgm:t>
    </dgm:pt>
    <dgm:pt modelId="{A84809AB-3CBA-4521-852F-866962B2CDCC}" type="parTrans" cxnId="{B0D5CD64-992A-496E-985F-B6FC2ABDBB2A}">
      <dgm:prSet/>
      <dgm:spPr/>
      <dgm:t>
        <a:bodyPr/>
        <a:lstStyle/>
        <a:p>
          <a:endParaRPr lang="es-EC"/>
        </a:p>
      </dgm:t>
    </dgm:pt>
    <dgm:pt modelId="{031E1C49-5925-44D9-A3D7-6E20A778578B}" type="sibTrans" cxnId="{B0D5CD64-992A-496E-985F-B6FC2ABDBB2A}">
      <dgm:prSet/>
      <dgm:spPr/>
      <dgm:t>
        <a:bodyPr/>
        <a:lstStyle/>
        <a:p>
          <a:endParaRPr lang="es-EC"/>
        </a:p>
      </dgm:t>
    </dgm:pt>
    <dgm:pt modelId="{A14C382B-D903-42E5-86F5-70A74A9674F7}" type="pres">
      <dgm:prSet presAssocID="{01D5A345-6BF9-4444-BB9C-7CC739EC30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CDD72E-46DC-4B10-B451-C01D8DD3A2F7}" type="pres">
      <dgm:prSet presAssocID="{99C8EB78-4563-4437-9F0F-7DEA97191C0C}" presName="node" presStyleLbl="node1" presStyleIdx="0" presStyleCnt="2" custScaleY="146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4CA7D8-A1CC-44C2-BC19-6394B924E660}" type="pres">
      <dgm:prSet presAssocID="{67B437C8-801B-4186-8CB3-2DE434AB56B3}" presName="sibTrans" presStyleCnt="0"/>
      <dgm:spPr/>
    </dgm:pt>
    <dgm:pt modelId="{73836F06-1DCE-40E6-8E43-A4B1D924862F}" type="pres">
      <dgm:prSet presAssocID="{BC0B9E95-85ED-4E67-93C0-BF57959A74A7}" presName="node" presStyleLbl="node1" presStyleIdx="1" presStyleCnt="2" custScaleY="1444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B0101B-D080-4B4D-AA8D-C1831B471592}" type="presOf" srcId="{99C8EB78-4563-4437-9F0F-7DEA97191C0C}" destId="{2ECDD72E-46DC-4B10-B451-C01D8DD3A2F7}" srcOrd="0" destOrd="0" presId="urn:microsoft.com/office/officeart/2005/8/layout/default"/>
    <dgm:cxn modelId="{1BF7A90F-36DF-41FD-90C0-45147A140A0D}" srcId="{01D5A345-6BF9-4444-BB9C-7CC739EC3097}" destId="{99C8EB78-4563-4437-9F0F-7DEA97191C0C}" srcOrd="0" destOrd="0" parTransId="{F2C5BB00-1EE0-4AF3-9BC1-CE590AFF62FE}" sibTransId="{67B437C8-801B-4186-8CB3-2DE434AB56B3}"/>
    <dgm:cxn modelId="{B0D5CD64-992A-496E-985F-B6FC2ABDBB2A}" srcId="{01D5A345-6BF9-4444-BB9C-7CC739EC3097}" destId="{BC0B9E95-85ED-4E67-93C0-BF57959A74A7}" srcOrd="1" destOrd="0" parTransId="{A84809AB-3CBA-4521-852F-866962B2CDCC}" sibTransId="{031E1C49-5925-44D9-A3D7-6E20A778578B}"/>
    <dgm:cxn modelId="{9DC3D7F9-C5C9-470E-8DC2-2DAE8780AC9E}" type="presOf" srcId="{BC0B9E95-85ED-4E67-93C0-BF57959A74A7}" destId="{73836F06-1DCE-40E6-8E43-A4B1D924862F}" srcOrd="0" destOrd="0" presId="urn:microsoft.com/office/officeart/2005/8/layout/default"/>
    <dgm:cxn modelId="{8C1AE078-2D1B-4D14-B5F2-3D1BDB427759}" type="presOf" srcId="{01D5A345-6BF9-4444-BB9C-7CC739EC3097}" destId="{A14C382B-D903-42E5-86F5-70A74A9674F7}" srcOrd="0" destOrd="0" presId="urn:microsoft.com/office/officeart/2005/8/layout/default"/>
    <dgm:cxn modelId="{80616FF7-EAC7-42DB-B2E8-832BCA66A144}" type="presParOf" srcId="{A14C382B-D903-42E5-86F5-70A74A9674F7}" destId="{2ECDD72E-46DC-4B10-B451-C01D8DD3A2F7}" srcOrd="0" destOrd="0" presId="urn:microsoft.com/office/officeart/2005/8/layout/default"/>
    <dgm:cxn modelId="{CC3B523E-217C-4AB2-89EF-E10A15B700DC}" type="presParOf" srcId="{A14C382B-D903-42E5-86F5-70A74A9674F7}" destId="{804CA7D8-A1CC-44C2-BC19-6394B924E660}" srcOrd="1" destOrd="0" presId="urn:microsoft.com/office/officeart/2005/8/layout/default"/>
    <dgm:cxn modelId="{B3CAD281-D70B-4A27-AE84-99647CF6A951}" type="presParOf" srcId="{A14C382B-D903-42E5-86F5-70A74A9674F7}" destId="{73836F06-1DCE-40E6-8E43-A4B1D924862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4E621-3BDF-41E5-8C0F-65CB7AE520D7}">
      <dsp:nvSpPr>
        <dsp:cNvPr id="0" name=""/>
        <dsp:cNvSpPr/>
      </dsp:nvSpPr>
      <dsp:spPr>
        <a:xfrm>
          <a:off x="4165903" y="0"/>
          <a:ext cx="6248854" cy="4462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5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Determinar iniciativas empresariales de las Pymes y start ups para el desarrollo rural de las parroquias Centro Norte de la Provincia de Pichincha.  </a:t>
          </a:r>
          <a:endParaRPr lang="es-EC" sz="3500" kern="1200" dirty="0"/>
        </a:p>
      </dsp:txBody>
      <dsp:txXfrm>
        <a:off x="4165903" y="557758"/>
        <a:ext cx="4575582" cy="3346545"/>
      </dsp:txXfrm>
    </dsp:sp>
    <dsp:sp modelId="{362B1611-A0B1-4B33-9D83-AB3FB35FF121}">
      <dsp:nvSpPr>
        <dsp:cNvPr id="0" name=""/>
        <dsp:cNvSpPr/>
      </dsp:nvSpPr>
      <dsp:spPr>
        <a:xfrm>
          <a:off x="0" y="0"/>
          <a:ext cx="4165903" cy="4462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Objetivo General</a:t>
          </a:r>
          <a:endParaRPr lang="es-EC" sz="6500" kern="1200" dirty="0"/>
        </a:p>
      </dsp:txBody>
      <dsp:txXfrm>
        <a:off x="203363" y="203363"/>
        <a:ext cx="3759177" cy="405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CC866-DBEF-43F5-A472-025EBCA73E8E}">
      <dsp:nvSpPr>
        <dsp:cNvPr id="0" name=""/>
        <dsp:cNvSpPr/>
      </dsp:nvSpPr>
      <dsp:spPr>
        <a:xfrm>
          <a:off x="0" y="581043"/>
          <a:ext cx="953036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554BC-75C9-4F6D-B61F-0338007EC9A7}">
      <dsp:nvSpPr>
        <dsp:cNvPr id="0" name=""/>
        <dsp:cNvSpPr/>
      </dsp:nvSpPr>
      <dsp:spPr>
        <a:xfrm>
          <a:off x="476518" y="79203"/>
          <a:ext cx="7706567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58" tIns="0" rIns="2521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Determinar el estado del arte de las Pymes y start ups en el desarrollo rural.</a:t>
          </a:r>
          <a:endParaRPr lang="es-EC" sz="2000" kern="1200" dirty="0"/>
        </a:p>
      </dsp:txBody>
      <dsp:txXfrm>
        <a:off x="525514" y="128199"/>
        <a:ext cx="7608575" cy="905688"/>
      </dsp:txXfrm>
    </dsp:sp>
    <dsp:sp modelId="{F98C88B2-69B3-4A61-9E27-5231869A1CCC}">
      <dsp:nvSpPr>
        <dsp:cNvPr id="0" name=""/>
        <dsp:cNvSpPr/>
      </dsp:nvSpPr>
      <dsp:spPr>
        <a:xfrm>
          <a:off x="0" y="2123283"/>
          <a:ext cx="953036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1550C-3B23-4F6A-90E3-C156312063B7}">
      <dsp:nvSpPr>
        <dsp:cNvPr id="0" name=""/>
        <dsp:cNvSpPr/>
      </dsp:nvSpPr>
      <dsp:spPr>
        <a:xfrm>
          <a:off x="476518" y="1621443"/>
          <a:ext cx="7706567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58" tIns="0" rIns="2521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Desarrollar instrumentos de investigación que permitan obtener información de las Pymes y start ups en las parroquias pertenecientes a la zona 3 de la Provincia de Pichincha.</a:t>
          </a:r>
          <a:endParaRPr lang="es-EC" sz="1800" kern="1200" dirty="0"/>
        </a:p>
      </dsp:txBody>
      <dsp:txXfrm>
        <a:off x="525514" y="1670439"/>
        <a:ext cx="7608575" cy="905688"/>
      </dsp:txXfrm>
    </dsp:sp>
    <dsp:sp modelId="{C83514E2-9059-43DF-9AA5-5BD1DD34E4BF}">
      <dsp:nvSpPr>
        <dsp:cNvPr id="0" name=""/>
        <dsp:cNvSpPr/>
      </dsp:nvSpPr>
      <dsp:spPr>
        <a:xfrm>
          <a:off x="0" y="3665523"/>
          <a:ext cx="953036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1DE23-E15C-4C38-A598-22D980846E67}">
      <dsp:nvSpPr>
        <dsp:cNvPr id="0" name=""/>
        <dsp:cNvSpPr/>
      </dsp:nvSpPr>
      <dsp:spPr>
        <a:xfrm>
          <a:off x="476518" y="3163683"/>
          <a:ext cx="7621375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58" tIns="0" rIns="2521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/>
            <a:t>Identificar las iniciativas de las Pymes y start ups en las parroquias pertenecientes a la zona 3 de la provincia de Pichincha.</a:t>
          </a:r>
          <a:endParaRPr lang="es-EC" sz="2000" b="1" kern="1200"/>
        </a:p>
      </dsp:txBody>
      <dsp:txXfrm>
        <a:off x="525514" y="3212679"/>
        <a:ext cx="7523383" cy="905688"/>
      </dsp:txXfrm>
    </dsp:sp>
    <dsp:sp modelId="{CF2E4BEC-57F4-484D-9DE1-429FFE2FDE71}">
      <dsp:nvSpPr>
        <dsp:cNvPr id="0" name=""/>
        <dsp:cNvSpPr/>
      </dsp:nvSpPr>
      <dsp:spPr>
        <a:xfrm>
          <a:off x="0" y="5207763"/>
          <a:ext cx="953036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F34C3-1431-4D66-AE13-030CBEACB532}">
      <dsp:nvSpPr>
        <dsp:cNvPr id="0" name=""/>
        <dsp:cNvSpPr/>
      </dsp:nvSpPr>
      <dsp:spPr>
        <a:xfrm>
          <a:off x="476518" y="4705923"/>
          <a:ext cx="7561934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58" tIns="0" rIns="2521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Analizar la potencialidad de las parroquias de la zona 3 de la provincia de Pichincha.</a:t>
          </a:r>
          <a:endParaRPr lang="es-EC" sz="2400" kern="1200" dirty="0"/>
        </a:p>
      </dsp:txBody>
      <dsp:txXfrm>
        <a:off x="525514" y="4754919"/>
        <a:ext cx="7463942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7502F-0C46-483A-94E2-ED3817D9F4F5}">
      <dsp:nvSpPr>
        <dsp:cNvPr id="0" name=""/>
        <dsp:cNvSpPr/>
      </dsp:nvSpPr>
      <dsp:spPr>
        <a:xfrm>
          <a:off x="1073811" y="0"/>
          <a:ext cx="2542075" cy="1412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bg1"/>
              </a:solidFill>
            </a:rPr>
            <a:t>Genera ideas de negocio</a:t>
          </a:r>
          <a:endParaRPr lang="es-EC" sz="2300" kern="1200" dirty="0">
            <a:solidFill>
              <a:schemeClr val="bg1"/>
            </a:solidFill>
          </a:endParaRPr>
        </a:p>
      </dsp:txBody>
      <dsp:txXfrm>
        <a:off x="1115175" y="41364"/>
        <a:ext cx="2459347" cy="1329535"/>
      </dsp:txXfrm>
    </dsp:sp>
    <dsp:sp modelId="{E7CBE2DE-00A7-4908-823E-AF04B8822D77}">
      <dsp:nvSpPr>
        <dsp:cNvPr id="0" name=""/>
        <dsp:cNvSpPr/>
      </dsp:nvSpPr>
      <dsp:spPr>
        <a:xfrm rot="5400000">
          <a:off x="2080049" y="1447570"/>
          <a:ext cx="529599" cy="63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 rot="-5400000">
        <a:off x="2154194" y="1500529"/>
        <a:ext cx="381310" cy="370719"/>
      </dsp:txXfrm>
    </dsp:sp>
    <dsp:sp modelId="{2974DDE3-7EB1-4EC0-8A99-D45EE858D25A}">
      <dsp:nvSpPr>
        <dsp:cNvPr id="0" name=""/>
        <dsp:cNvSpPr/>
      </dsp:nvSpPr>
      <dsp:spPr>
        <a:xfrm>
          <a:off x="1073811" y="2118396"/>
          <a:ext cx="2542075" cy="1412263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 partir de la identificación de una necesidad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115175" y="2159760"/>
        <a:ext cx="2459347" cy="1329535"/>
      </dsp:txXfrm>
    </dsp:sp>
    <dsp:sp modelId="{C889911E-548B-4BA7-8F0F-626C90B9F6ED}">
      <dsp:nvSpPr>
        <dsp:cNvPr id="0" name=""/>
        <dsp:cNvSpPr/>
      </dsp:nvSpPr>
      <dsp:spPr>
        <a:xfrm rot="5400000">
          <a:off x="2080049" y="3565966"/>
          <a:ext cx="529599" cy="63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 rot="-5400000">
        <a:off x="2154194" y="3618925"/>
        <a:ext cx="381310" cy="370719"/>
      </dsp:txXfrm>
    </dsp:sp>
    <dsp:sp modelId="{D83420BB-E13C-4F52-A0E1-3646887814D8}">
      <dsp:nvSpPr>
        <dsp:cNvPr id="0" name=""/>
        <dsp:cNvSpPr/>
      </dsp:nvSpPr>
      <dsp:spPr>
        <a:xfrm>
          <a:off x="1073811" y="4236792"/>
          <a:ext cx="2542075" cy="1412263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Lo que permite desarrollo económico.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115175" y="4278156"/>
        <a:ext cx="2459347" cy="1329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67401-A3A9-40F8-B172-8C806BAA97E1}">
      <dsp:nvSpPr>
        <dsp:cNvPr id="0" name=""/>
        <dsp:cNvSpPr/>
      </dsp:nvSpPr>
      <dsp:spPr>
        <a:xfrm>
          <a:off x="544776" y="0"/>
          <a:ext cx="6174132" cy="550357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9857E-803F-4E4D-BDB2-B4656B7F4FCD}">
      <dsp:nvSpPr>
        <dsp:cNvPr id="0" name=""/>
        <dsp:cNvSpPr/>
      </dsp:nvSpPr>
      <dsp:spPr>
        <a:xfrm>
          <a:off x="246142" y="1651071"/>
          <a:ext cx="2179105" cy="22014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Etapa inicial de un negocio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352517" y="1757446"/>
        <a:ext cx="1966355" cy="1988678"/>
      </dsp:txXfrm>
    </dsp:sp>
    <dsp:sp modelId="{3F1F968E-B582-46A9-84F0-3E87ED0B1B72}">
      <dsp:nvSpPr>
        <dsp:cNvPr id="0" name=""/>
        <dsp:cNvSpPr/>
      </dsp:nvSpPr>
      <dsp:spPr>
        <a:xfrm>
          <a:off x="2542289" y="1651071"/>
          <a:ext cx="2179105" cy="2201428"/>
        </a:xfrm>
        <a:prstGeom prst="roundRect">
          <a:avLst/>
        </a:prstGeom>
        <a:solidFill>
          <a:schemeClr val="accent4">
            <a:hueOff val="-831052"/>
            <a:satOff val="-3562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Con posibilidades de ser sostenible, rentable y escalable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2648664" y="1757446"/>
        <a:ext cx="1966355" cy="1988678"/>
      </dsp:txXfrm>
    </dsp:sp>
    <dsp:sp modelId="{D6E746DC-72FA-4DA8-AACF-765833BB06B2}">
      <dsp:nvSpPr>
        <dsp:cNvPr id="0" name=""/>
        <dsp:cNvSpPr/>
      </dsp:nvSpPr>
      <dsp:spPr>
        <a:xfrm>
          <a:off x="4838437" y="1651071"/>
          <a:ext cx="2179105" cy="2201428"/>
        </a:xfrm>
        <a:prstGeom prst="roundRect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Contribuyen al desarrollo de entorno geográfico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944812" y="1757446"/>
        <a:ext cx="1966355" cy="1988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FE3C-07BD-4B3C-BF47-56F7192665AA}">
      <dsp:nvSpPr>
        <dsp:cNvPr id="0" name=""/>
        <dsp:cNvSpPr/>
      </dsp:nvSpPr>
      <dsp:spPr>
        <a:xfrm>
          <a:off x="0" y="419"/>
          <a:ext cx="7355045" cy="3233061"/>
        </a:xfrm>
        <a:prstGeom prst="rect">
          <a:avLst/>
        </a:prstGeom>
        <a:gradFill rotWithShape="0">
          <a:gsLst>
            <a:gs pos="50000">
              <a:srgbClr val="F8D4DA"/>
            </a:gs>
            <a:gs pos="100000">
              <a:schemeClr val="accent3">
                <a:lumMod val="40000"/>
                <a:lumOff val="60000"/>
              </a:schemeClr>
            </a:gs>
          </a:gsLst>
          <a:lin ang="135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>
              <a:solidFill>
                <a:schemeClr val="tx1"/>
              </a:solidFill>
            </a:rPr>
            <a:t>De acuerdo a las entrevistas existe un individualismo tan marcado en las personas que no les deja ver más allá de sus limitaciones.</a:t>
          </a:r>
          <a:endParaRPr lang="es-EC" sz="4300" kern="1200" dirty="0">
            <a:solidFill>
              <a:schemeClr val="tx1"/>
            </a:solidFill>
          </a:endParaRPr>
        </a:p>
      </dsp:txBody>
      <dsp:txXfrm>
        <a:off x="0" y="419"/>
        <a:ext cx="7355045" cy="3233061"/>
      </dsp:txXfrm>
    </dsp:sp>
    <dsp:sp modelId="{A8744BEB-164D-497B-8E29-D6B772CEB507}">
      <dsp:nvSpPr>
        <dsp:cNvPr id="0" name=""/>
        <dsp:cNvSpPr/>
      </dsp:nvSpPr>
      <dsp:spPr>
        <a:xfrm>
          <a:off x="3488016" y="3608461"/>
          <a:ext cx="7922525" cy="3026813"/>
        </a:xfrm>
        <a:prstGeom prst="rect">
          <a:avLst/>
        </a:prstGeom>
        <a:gradFill rotWithShape="0">
          <a:gsLst>
            <a:gs pos="50000">
              <a:srgbClr val="FDF3FB"/>
            </a:gs>
            <a:gs pos="100000">
              <a:schemeClr val="accent6">
                <a:lumMod val="20000"/>
                <a:lumOff val="80000"/>
              </a:schemeClr>
            </a:gs>
          </a:gsLst>
          <a:lin ang="135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Planificar talleres donde participen los productores, para identificar en este proceso a los líderes y gestores con el fin de que vean la importancia de asociarse y contribuir o aportar cada uno para el beneficio en conjunto y puedan formar una Caja Comunal.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488016" y="3608461"/>
        <a:ext cx="7922525" cy="3026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91F27-CDD7-44CA-8477-966C24BA2558}">
      <dsp:nvSpPr>
        <dsp:cNvPr id="0" name=""/>
        <dsp:cNvSpPr/>
      </dsp:nvSpPr>
      <dsp:spPr>
        <a:xfrm>
          <a:off x="2684977" y="837"/>
          <a:ext cx="6822044" cy="2742530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El intermediario juega un papel preponderante en la comercialización de los productos de la mancomunidad Norcentral de la Provincia de Pichincha, el 79% de encuestados manifestaron que utilizan al intermediario. 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2765303" y="81163"/>
        <a:ext cx="6661392" cy="2581878"/>
      </dsp:txXfrm>
    </dsp:sp>
    <dsp:sp modelId="{E521CD65-C6F3-41C0-BA4B-CD9959A3AD1B}">
      <dsp:nvSpPr>
        <dsp:cNvPr id="0" name=""/>
        <dsp:cNvSpPr/>
      </dsp:nvSpPr>
      <dsp:spPr>
        <a:xfrm rot="5400000">
          <a:off x="5581775" y="2811930"/>
          <a:ext cx="1028448" cy="1234138"/>
        </a:xfrm>
        <a:prstGeom prst="rightArrow">
          <a:avLst>
            <a:gd name="adj1" fmla="val 60000"/>
            <a:gd name="adj2" fmla="val 50000"/>
          </a:avLst>
        </a:prstGeom>
        <a:solidFill>
          <a:srgbClr val="2AAC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5725758" y="2914775"/>
        <a:ext cx="740482" cy="719914"/>
      </dsp:txXfrm>
    </dsp:sp>
    <dsp:sp modelId="{51C7E867-2BD3-49E0-9295-6EC26630C962}">
      <dsp:nvSpPr>
        <dsp:cNvPr id="0" name=""/>
        <dsp:cNvSpPr/>
      </dsp:nvSpPr>
      <dsp:spPr>
        <a:xfrm>
          <a:off x="2684977" y="4114632"/>
          <a:ext cx="6822044" cy="2742530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Para disminuir la utilización de intermediarios, los productores deben involucrarse en el encadenamiento productivo y en el caso de que ellos no puedan por falta de tiempo, por trabajar la tierra, los hijos y familiares deberán asumir estas competencias. 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2765303" y="4194958"/>
        <a:ext cx="6661392" cy="2581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DD72E-46DC-4B10-B451-C01D8DD3A2F7}">
      <dsp:nvSpPr>
        <dsp:cNvPr id="0" name=""/>
        <dsp:cNvSpPr/>
      </dsp:nvSpPr>
      <dsp:spPr>
        <a:xfrm>
          <a:off x="1187" y="1390775"/>
          <a:ext cx="4629318" cy="4076447"/>
        </a:xfrm>
        <a:prstGeom prst="rect">
          <a:avLst/>
        </a:prstGeom>
        <a:gradFill rotWithShape="0">
          <a:gsLst>
            <a:gs pos="57000">
              <a:schemeClr val="accent1">
                <a:lumMod val="5000"/>
                <a:lumOff val="95000"/>
              </a:schemeClr>
            </a:gs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3628">
              <a:srgbClr val="B5D9E9"/>
            </a:gs>
            <a:gs pos="92027">
              <a:srgbClr val="D8EEA9"/>
            </a:gs>
            <a:gs pos="83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sq" cmpd="sng" algn="ctr">
          <a:solidFill>
            <a:schemeClr val="accent1">
              <a:lumMod val="75000"/>
            </a:schemeClr>
          </a:solidFill>
          <a:prstDash val="solid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tx1"/>
              </a:solidFill>
            </a:rPr>
            <a:t>El Ecuador tiene la mayor tasa de emprendimiento en América Latina, el índice de la Actividad Emprendedora Temprana es del 32,6% en el 2014</a:t>
          </a:r>
          <a:endParaRPr lang="es-EC" sz="3500" kern="1200" dirty="0">
            <a:solidFill>
              <a:schemeClr val="tx1"/>
            </a:solidFill>
          </a:endParaRPr>
        </a:p>
      </dsp:txBody>
      <dsp:txXfrm>
        <a:off x="1187" y="1390775"/>
        <a:ext cx="4629318" cy="4076447"/>
      </dsp:txXfrm>
    </dsp:sp>
    <dsp:sp modelId="{73836F06-1DCE-40E6-8E43-A4B1D924862F}">
      <dsp:nvSpPr>
        <dsp:cNvPr id="0" name=""/>
        <dsp:cNvSpPr/>
      </dsp:nvSpPr>
      <dsp:spPr>
        <a:xfrm>
          <a:off x="5093436" y="1423440"/>
          <a:ext cx="4629318" cy="4011118"/>
        </a:xfrm>
        <a:prstGeom prst="rect">
          <a:avLst/>
        </a:prstGeom>
        <a:gradFill rotWithShape="0">
          <a:gsLst>
            <a:gs pos="13274">
              <a:schemeClr val="accent4">
                <a:lumMod val="20000"/>
                <a:lumOff val="80000"/>
              </a:schemeClr>
            </a:gs>
            <a:gs pos="57000">
              <a:schemeClr val="accent1">
                <a:lumMod val="5000"/>
                <a:lumOff val="95000"/>
              </a:schemeClr>
            </a:gs>
            <a:gs pos="55000">
              <a:srgbClr val="F33965"/>
            </a:gs>
            <a:gs pos="74000">
              <a:srgbClr val="93EFEF"/>
            </a:gs>
            <a:gs pos="33628">
              <a:srgbClr val="DF87CE"/>
            </a:gs>
            <a:gs pos="92027">
              <a:srgbClr val="D8EEA9"/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 val="6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Se encuentran 3 planes que como academia se propende hacer: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Plan A.- El encadenamiento productivo desde pequeños productores hasta llegar al consumidor final.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Plan B.- El encadenamiento productivo con agroexportadores.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Plan C.- El encadenamiento productivo con agregación de valor y búsqueda de mercados externos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5093436" y="1423440"/>
        <a:ext cx="4629318" cy="401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948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558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66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878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74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97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449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23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35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3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965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75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136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420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7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814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ADE1-93CF-46E8-83AA-60907A610921}" type="datetimeFigureOut">
              <a:rPr lang="es-EC" smtClean="0"/>
              <a:t>05/08/2015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86195-BD71-487D-A059-E598FBBD70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245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t="23890" r="27503" b="53592"/>
          <a:stretch/>
        </p:blipFill>
        <p:spPr bwMode="auto">
          <a:xfrm>
            <a:off x="959184" y="54588"/>
            <a:ext cx="8393374" cy="17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592428" y="1687132"/>
            <a:ext cx="963339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TITULACIÓN PREVIO A LA OBTENCIÓN DEL TÍTULO DE INGENIERA COMERCIAL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CALDERÓN SALAZAR LENIN ALEJANDRO</a:t>
            </a:r>
          </a:p>
          <a:p>
            <a:pPr algn="ctr" eaLnBrk="1" hangingPunct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PROAÑO CHANGO JOHANNA KARINA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INICIATIVAS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EMPRESARIALES DE LAS PYMES Y START UPS EN EL DESARROLLO RURAL DE LAS PARROQUIAS CENTRO NORTE DE LA PROVINCIA DE PICHINCHA</a:t>
            </a: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ROBERTO ERAZO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SANGOLQUÍ,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AGOSTO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39043"/>
              </p:ext>
            </p:extLst>
          </p:nvPr>
        </p:nvGraphicFramePr>
        <p:xfrm>
          <a:off x="180306" y="553789"/>
          <a:ext cx="9710669" cy="2811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918"/>
                <a:gridCol w="2196918"/>
                <a:gridCol w="1154705"/>
                <a:gridCol w="1387376"/>
                <a:gridCol w="1387376"/>
                <a:gridCol w="1387376"/>
              </a:tblGrid>
              <a:tr h="571519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8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 válido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45139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Válido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GAD Puéllaro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17,2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17,2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17,2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GAD Perucho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11,1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11,1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28,3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GAD Chavezpamba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10,7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10,7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38,9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GAD Atahualpa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56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23,0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23,0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61,9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GAD San José de Minas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93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38,1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38,1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100,0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5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244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8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/>
          <a:srcRect b="5402"/>
          <a:stretch/>
        </p:blipFill>
        <p:spPr bwMode="auto">
          <a:xfrm>
            <a:off x="6877320" y="3413586"/>
            <a:ext cx="4906850" cy="3347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6214" y="3657600"/>
            <a:ext cx="5834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las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244 encuestas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realizadas en las parroquias Norcentral de la Provincia de Pichincha, el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38%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 aplicadas en la parroquia de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José de Minas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23%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parroquia de Atahualpa, seguido por la parroquia de Puéllaro con un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17%,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después la parroquia de Perucho con 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11%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finalmente la parroquia de Chavezpamba con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11%.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" y="115910"/>
            <a:ext cx="5705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¿Indique la parroquia a la que pertenece?</a:t>
            </a:r>
            <a:endParaRPr lang="es-EC" sz="24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687215" y="49420"/>
            <a:ext cx="3881787" cy="568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Análisis Univariado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67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27449"/>
              </p:ext>
            </p:extLst>
          </p:nvPr>
        </p:nvGraphicFramePr>
        <p:xfrm>
          <a:off x="850006" y="746615"/>
          <a:ext cx="6503829" cy="1557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654"/>
                <a:gridCol w="1038603"/>
                <a:gridCol w="1038603"/>
                <a:gridCol w="1246323"/>
                <a:gridCol w="1246323"/>
                <a:gridCol w="1246323"/>
              </a:tblGrid>
              <a:tr h="5903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Frecuencia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válido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8765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Válido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173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70,9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70,9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70,9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29,1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29,1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100,0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15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244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100,0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660" r="20396" b="1063"/>
          <a:stretch/>
        </p:blipFill>
        <p:spPr bwMode="auto">
          <a:xfrm>
            <a:off x="605308" y="2748777"/>
            <a:ext cx="3953814" cy="3928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713669" y="2879998"/>
            <a:ext cx="3245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>
              <a:lnSpc>
                <a:spcPct val="150000"/>
              </a:lnSpc>
              <a:spcAft>
                <a:spcPts val="0"/>
              </a:spcAft>
            </a:pP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71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 de personas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tiene cultivos permanentes o perennes en la 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UPA.</a:t>
            </a:r>
            <a:endParaRPr lang="es-EC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043" y="382605"/>
            <a:ext cx="5540748" cy="364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2000"/>
              </a:lnSpc>
              <a:spcAft>
                <a:spcPts val="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¿Tiene cultivos permanentes en la UPA? </a:t>
            </a:r>
            <a:endParaRPr lang="es-EC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38435"/>
              </p:ext>
            </p:extLst>
          </p:nvPr>
        </p:nvGraphicFramePr>
        <p:xfrm>
          <a:off x="7959144" y="0"/>
          <a:ext cx="4232856" cy="6895740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2010606"/>
                <a:gridCol w="594889"/>
                <a:gridCol w="1627361"/>
              </a:tblGrid>
              <a:tr h="601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Cultivos permanentes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Cantidades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Mandarina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1185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gavetas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Aguacate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7964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Chirimoya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2823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gavetas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Limón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5005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Naranja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Guayaba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2852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cajas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Tomate de árbol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2988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Lima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Babaco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3290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unidades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Mora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canastos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52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Caña de azúcar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cargas de panela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Naranjilla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Sábila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gavetas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Café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quintales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Plátano</a:t>
                      </a:r>
                      <a:endParaRPr lang="es-EC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cabezas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  <a:tr h="256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Yuca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59562"/>
              </p:ext>
            </p:extLst>
          </p:nvPr>
        </p:nvGraphicFramePr>
        <p:xfrm>
          <a:off x="340218" y="902285"/>
          <a:ext cx="6137855" cy="2031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/>
                <a:gridCol w="883633"/>
                <a:gridCol w="1236372"/>
                <a:gridCol w="1313645"/>
                <a:gridCol w="1403797"/>
                <a:gridCol w="1275008"/>
              </a:tblGrid>
              <a:tr h="1006501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Frecuencia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 </a:t>
                      </a:r>
                      <a:r>
                        <a:rPr lang="es-EC" sz="1800" dirty="0">
                          <a:effectLst/>
                        </a:rPr>
                        <a:t>válido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 </a:t>
                      </a:r>
                      <a:r>
                        <a:rPr lang="es-EC" sz="1800" dirty="0">
                          <a:effectLst/>
                        </a:rPr>
                        <a:t>acumulado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162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SI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146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59,8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59,8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59,8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1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40,2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40,2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18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244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100,0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/>
          <a:srcRect r="18491" b="4535"/>
          <a:stretch/>
        </p:blipFill>
        <p:spPr bwMode="auto">
          <a:xfrm>
            <a:off x="464185" y="3052293"/>
            <a:ext cx="4043421" cy="3644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915437" y="2943397"/>
            <a:ext cx="2992191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60% de productores tiene en la UPA cultivos transitorios o de ciclo 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corto</a:t>
            </a:r>
            <a:endParaRPr lang="es-EC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8619" y="187185"/>
            <a:ext cx="4523931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¿Tiene cultivos transitorios?</a:t>
            </a:r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27481"/>
              </p:ext>
            </p:extLst>
          </p:nvPr>
        </p:nvGraphicFramePr>
        <p:xfrm>
          <a:off x="8212428" y="40658"/>
          <a:ext cx="3979572" cy="681734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818718"/>
                <a:gridCol w="1080427"/>
                <a:gridCol w="1080427"/>
              </a:tblGrid>
              <a:tr h="459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Cultivos transitorios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Cantidades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Frejol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1542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maiz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1544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papa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2193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tomate de riñon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1660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cajas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vainita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520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cajas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pepinillo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3100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cajas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pimiento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548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morochillo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zanahoria amarilla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zanahoria blanca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3545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hortalizas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frejol toa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995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aji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564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lechugas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5200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unidades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camote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506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cebada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habas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alverja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227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cebolla paiteña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trigo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zambo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  <a:tr h="27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zapallo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793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costales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21" marR="379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042" y="97034"/>
            <a:ext cx="5117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la superficie total?</a:t>
            </a:r>
            <a:endParaRPr lang="es-EC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21"/>
              </p:ext>
            </p:extLst>
          </p:nvPr>
        </p:nvGraphicFramePr>
        <p:xfrm>
          <a:off x="678366" y="773804"/>
          <a:ext cx="8813364" cy="145424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81493"/>
                <a:gridCol w="1047058"/>
                <a:gridCol w="1134223"/>
                <a:gridCol w="1134223"/>
                <a:gridCol w="1081493"/>
                <a:gridCol w="1029840"/>
                <a:gridCol w="1257976"/>
                <a:gridCol w="1047058"/>
              </a:tblGrid>
              <a:tr h="7620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Menos de 9.5 has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9.6 ha 18.25  has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18.4 ha 26.9 has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27.1 ha 35.7 has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35.8 ha 44 has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44.5 ha 53.15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70 ha 1520 has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44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183</a:t>
                      </a:r>
                      <a:endParaRPr lang="es-EC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8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75%</a:t>
                      </a:r>
                      <a:endParaRPr lang="es-EC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0.8%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298243"/>
              </p:ext>
            </p:extLst>
          </p:nvPr>
        </p:nvGraphicFramePr>
        <p:xfrm>
          <a:off x="5659908" y="2182969"/>
          <a:ext cx="6065949" cy="467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35980" y="27690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los 244 productores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75% tienen menos de 9,5 has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hacienda de Piganta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ubicada en la parroquia de Atahualpa es la única con una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superficie de 1520 has.</a:t>
            </a:r>
            <a:endParaRPr lang="es-EC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7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3527" y="251580"/>
            <a:ext cx="4292778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¿Con quién trabaja en la UPA?</a:t>
            </a:r>
            <a:endParaRPr lang="es-EC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30301"/>
              </p:ext>
            </p:extLst>
          </p:nvPr>
        </p:nvGraphicFramePr>
        <p:xfrm>
          <a:off x="528034" y="965474"/>
          <a:ext cx="8680360" cy="2116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845"/>
                <a:gridCol w="5281421"/>
                <a:gridCol w="1381167"/>
                <a:gridCol w="1680927"/>
              </a:tblGrid>
              <a:tr h="23745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745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Trabaja con la familia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32,8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Tiene trabajadores permanentes remunerados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3,7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6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Tiene trabajadores ocasionales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36,5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8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Tiene trabajadores permanentes y ocasionales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74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Trabaja solo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25,0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74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5" y="3192948"/>
            <a:ext cx="4707146" cy="36650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5105" y="352894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36% de productores tiene trabajadores ocasionales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 trabajar la UPA, seguido por el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33%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productores que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trabaja con su familia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un 25% trabaja solo, un 4% de productores tiene trabajadores permanentes en la UPA y solo un 2% de productores tiene trabajadores permanentes y ocasionales.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4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1616" y="408363"/>
            <a:ext cx="7873374" cy="364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¿A quién vendió la mayor parte de la producción agrícola?</a:t>
            </a:r>
            <a:endParaRPr lang="es-EC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35287"/>
              </p:ext>
            </p:extLst>
          </p:nvPr>
        </p:nvGraphicFramePr>
        <p:xfrm>
          <a:off x="721218" y="978793"/>
          <a:ext cx="5924281" cy="1572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08"/>
                <a:gridCol w="2064433"/>
                <a:gridCol w="2009713"/>
                <a:gridCol w="1782527"/>
              </a:tblGrid>
              <a:tr h="3982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Frecuencia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Porcentaje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2398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Intermediario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192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78,7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39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Mercado Directo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7,0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39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 Vende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14,3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34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244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100,0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/>
          <a:srcRect l="886" t="2753" r="11397" b="3425"/>
          <a:stretch/>
        </p:blipFill>
        <p:spPr bwMode="auto">
          <a:xfrm>
            <a:off x="6890197" y="1134346"/>
            <a:ext cx="5211651" cy="5086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46468" y="288500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79%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vende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producción al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intermediario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el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7%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vende la producción al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mercado directo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debido a que tienen puestos en los mercados de Quito como son: Mercado San Roque, Mercado Mayorista y Mercado de la Ofelia y un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14%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vende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producción obtenida de la UPA.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7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6010" y="208090"/>
            <a:ext cx="9174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¿Forma parte de un gremio o asociación a fin a su actividad productiva?</a:t>
            </a:r>
            <a:endParaRPr lang="es-EC" sz="2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10925"/>
              </p:ext>
            </p:extLst>
          </p:nvPr>
        </p:nvGraphicFramePr>
        <p:xfrm>
          <a:off x="914008" y="1246596"/>
          <a:ext cx="4121632" cy="1180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24"/>
                <a:gridCol w="1210614"/>
                <a:gridCol w="1287887"/>
                <a:gridCol w="1519707"/>
              </a:tblGrid>
              <a:tr h="397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0569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15,2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56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84,8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98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244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2"/>
          <a:srcRect t="2555" r="8849" b="5192"/>
          <a:stretch/>
        </p:blipFill>
        <p:spPr bwMode="auto">
          <a:xfrm>
            <a:off x="6555346" y="1384205"/>
            <a:ext cx="5022761" cy="4874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43437" y="3182901"/>
            <a:ext cx="5593724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15% 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productores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pertenece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un gremio o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asociación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fin a la actividad agrícola y el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85%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productores </a:t>
            </a: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pertenece a ninguna asociación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manifiestan que es mejor trabajar de forma individual.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1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062" y="98567"/>
            <a:ext cx="10467833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una nueva propuesta de iniciativa agrícola. ¿De qué forma le gustaría participar? </a:t>
            </a:r>
            <a:endParaRPr lang="es-EC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2336"/>
              </p:ext>
            </p:extLst>
          </p:nvPr>
        </p:nvGraphicFramePr>
        <p:xfrm>
          <a:off x="206062" y="603192"/>
          <a:ext cx="8873544" cy="205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611"/>
                <a:gridCol w="2099257"/>
                <a:gridCol w="1146219"/>
                <a:gridCol w="1094705"/>
                <a:gridCol w="1674253"/>
                <a:gridCol w="2073499"/>
              </a:tblGrid>
              <a:tr h="2895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válido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083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Válidos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Empleado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08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Empleador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9,4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08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Inversionista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16,8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Empleado y Accionista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77,0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77,0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93,9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08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Dirigente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6,1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6,1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08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740" r="1979" b="400"/>
          <a:stretch/>
        </p:blipFill>
        <p:spPr bwMode="auto">
          <a:xfrm>
            <a:off x="6722772" y="2459866"/>
            <a:ext cx="4868213" cy="4327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11919" y="3317386"/>
            <a:ext cx="49280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77% de personas encuestadas le gustaría participar como empleado y accionista, </a:t>
            </a:r>
            <a:r>
              <a:rPr lang="es-EC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6% como dirigente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731" y="196840"/>
            <a:ext cx="9906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¿Usted emprendería en una iniciativa empresarial al no tener mejores ofertas de trabajo?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93626"/>
              </p:ext>
            </p:extLst>
          </p:nvPr>
        </p:nvGraphicFramePr>
        <p:xfrm>
          <a:off x="506946" y="946281"/>
          <a:ext cx="9046488" cy="1697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910"/>
                <a:gridCol w="1415309"/>
                <a:gridCol w="1415309"/>
                <a:gridCol w="1719260"/>
                <a:gridCol w="1721350"/>
                <a:gridCol w="1721350"/>
              </a:tblGrid>
              <a:tr h="6532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Frecuencia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Porcentaje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Porcentaje válido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Porcentaje acumulado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662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Válidos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Si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84,4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84,4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84,4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66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15,6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15,6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100,0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66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Total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244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100,0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100,0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784" r="2784" b="802"/>
          <a:stretch/>
        </p:blipFill>
        <p:spPr bwMode="auto">
          <a:xfrm>
            <a:off x="425004" y="2730321"/>
            <a:ext cx="4636556" cy="4127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061559" y="3618904"/>
            <a:ext cx="449187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84% de las personas encuestadas estarían dispuestas a emprender una iniciativa empresarial.</a:t>
            </a:r>
            <a:endParaRPr lang="es-EC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" y="0"/>
            <a:ext cx="10658901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serían sus principales motivaciones que le llevan a tener una iniciativa empresarial?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64521"/>
              </p:ext>
            </p:extLst>
          </p:nvPr>
        </p:nvGraphicFramePr>
        <p:xfrm>
          <a:off x="238561" y="640062"/>
          <a:ext cx="9342971" cy="2267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683"/>
                <a:gridCol w="1910683"/>
                <a:gridCol w="1289995"/>
                <a:gridCol w="1342478"/>
                <a:gridCol w="1444566"/>
                <a:gridCol w="1444566"/>
              </a:tblGrid>
              <a:tr h="55743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Frecuencia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 válido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 acumulado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103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Válidos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Económica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228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93,4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93,4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93,4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9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Social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6,1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6,1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99,6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47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 Reconocimiento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2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244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902" r="2723" b="802"/>
          <a:stretch/>
        </p:blipFill>
        <p:spPr bwMode="auto">
          <a:xfrm>
            <a:off x="347744" y="2974288"/>
            <a:ext cx="4353045" cy="3883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931200" y="3460706"/>
            <a:ext cx="5127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principal motivación que tienen las personas para llevar a cabo una iniciativa empresarial es económica con el 93% ya que quieren mejorar su calidad de vida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50878"/>
          </a:xfrm>
        </p:spPr>
        <p:txBody>
          <a:bodyPr>
            <a:noAutofit/>
          </a:bodyPr>
          <a:lstStyle/>
          <a:p>
            <a:pPr algn="ctr"/>
            <a:r>
              <a:rPr lang="es-EC" sz="6000" b="1" dirty="0" smtClean="0">
                <a:solidFill>
                  <a:srgbClr val="002060"/>
                </a:solidFill>
              </a:rPr>
              <a:t>OBJETIVOS</a:t>
            </a:r>
            <a:endParaRPr lang="es-EC" sz="6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7449960"/>
              </p:ext>
            </p:extLst>
          </p:nvPr>
        </p:nvGraphicFramePr>
        <p:xfrm>
          <a:off x="407917" y="1270001"/>
          <a:ext cx="10414758" cy="446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751" y="108424"/>
            <a:ext cx="88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¿En idea de negocio tendría en cuenta a personas de su familia?</a:t>
            </a:r>
            <a:endParaRPr lang="es-EC"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47191"/>
              </p:ext>
            </p:extLst>
          </p:nvPr>
        </p:nvGraphicFramePr>
        <p:xfrm>
          <a:off x="436727" y="621604"/>
          <a:ext cx="9758151" cy="22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143"/>
                <a:gridCol w="1428849"/>
                <a:gridCol w="1573042"/>
                <a:gridCol w="1696327"/>
                <a:gridCol w="1997395"/>
                <a:gridCol w="1997395"/>
              </a:tblGrid>
              <a:tr h="82275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Frecuencia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 </a:t>
                      </a:r>
                      <a:r>
                        <a:rPr lang="es-EC" sz="1800" dirty="0">
                          <a:effectLst/>
                        </a:rPr>
                        <a:t>válido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 </a:t>
                      </a:r>
                      <a:r>
                        <a:rPr lang="es-EC" sz="1800" dirty="0">
                          <a:effectLst/>
                        </a:rPr>
                        <a:t>acumulado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844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Válidos</a:t>
                      </a:r>
                      <a:endParaRPr lang="es-EC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Si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205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84,0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84,0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84,0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84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39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16,0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16,0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100,0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83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244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100,0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100,0</a:t>
                      </a:r>
                      <a:endParaRPr lang="es-EC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4000" dirty="0">
                          <a:effectLst/>
                        </a:rPr>
                        <a:t> </a:t>
                      </a:r>
                      <a:endParaRPr lang="es-EC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175" r="9697" b="801"/>
          <a:stretch/>
        </p:blipFill>
        <p:spPr bwMode="auto">
          <a:xfrm>
            <a:off x="296214" y="2897747"/>
            <a:ext cx="4472046" cy="3960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968861" y="3215328"/>
            <a:ext cx="4802936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84% de las personas encuestadas si tendrían en cuenta a personas de su familia para una idea de negocio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2096" y="169545"/>
            <a:ext cx="9017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¿Ha recibido apoyo de algún organismo estatal para una iniciativa empresarial? 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28897"/>
              </p:ext>
            </p:extLst>
          </p:nvPr>
        </p:nvGraphicFramePr>
        <p:xfrm>
          <a:off x="332096" y="901806"/>
          <a:ext cx="8611736" cy="1684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446"/>
                <a:gridCol w="1345490"/>
                <a:gridCol w="1345490"/>
                <a:gridCol w="1636142"/>
                <a:gridCol w="1641084"/>
                <a:gridCol w="1641084"/>
              </a:tblGrid>
              <a:tr h="559435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Frecuencia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 </a:t>
                      </a:r>
                      <a:r>
                        <a:rPr lang="es-EC" sz="1800" dirty="0">
                          <a:effectLst/>
                        </a:rPr>
                        <a:t>válido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Porcentaje </a:t>
                      </a:r>
                      <a:r>
                        <a:rPr lang="es-EC" sz="1800" dirty="0">
                          <a:effectLst/>
                        </a:rPr>
                        <a:t>acumulado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7876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Válidos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87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239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98,0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98,0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87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244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 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307" r="1594" b="802"/>
          <a:stretch/>
        </p:blipFill>
        <p:spPr bwMode="auto">
          <a:xfrm>
            <a:off x="428336" y="2687993"/>
            <a:ext cx="4471210" cy="3999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781266" y="3105330"/>
            <a:ext cx="5045122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C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 apoyo de organismos estatales ha sido nulo en cuanto al desarrollo de iniciativas empresariales tan </a:t>
            </a:r>
            <a:r>
              <a:rPr lang="es-EC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solo 5 personas de las 244 encuestadas </a:t>
            </a:r>
            <a:r>
              <a:rPr lang="es-EC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 recibido algún apoyo para desarrollar alguna idea empresarial.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8" y="907904"/>
            <a:ext cx="5876791" cy="344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5625" r="2346" b="2203"/>
          <a:stretch/>
        </p:blipFill>
        <p:spPr bwMode="auto">
          <a:xfrm>
            <a:off x="6315208" y="276328"/>
            <a:ext cx="5430324" cy="35346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12125" y="4355619"/>
            <a:ext cx="10341734" cy="235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de productores obtuvo financiamiento de una Cooperativa de Ahorro y Crédito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 25% de productores obtuvo el financiamiento por parte del Banco Nacional de Fomento y el 17% de un Banco privado, la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parroquia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cuyos productores han recurrido a financiamiento en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 porcentaje es San José de Minas con un  20%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productores que han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recibido la ayuda de la Cooperativa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19% de productores acudieron al BNF y un 8% al Banco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privado. 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9056" y="178602"/>
            <a:ext cx="6096000" cy="7293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fue la fuente de financiamiento para sus actividades agrícolas? 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097106"/>
            <a:ext cx="6654086" cy="290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5489" r="3242" b="2573"/>
          <a:stretch/>
        </p:blipFill>
        <p:spPr bwMode="auto">
          <a:xfrm>
            <a:off x="6950300" y="272857"/>
            <a:ext cx="5241700" cy="3732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96214" y="4381219"/>
            <a:ext cx="8487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73% de productores destina el crédito para la producción de cultivos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 6% de productores ha destinado el crédito para la compra de un terreno, en cuanto al destino del crédito por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parroquia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3032" y="272858"/>
            <a:ext cx="5254580" cy="72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fue el destino del financiamiento de actividades que obtuvo?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4" y="700114"/>
            <a:ext cx="5834128" cy="333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6214" r="7927" b="2136"/>
          <a:stretch/>
        </p:blipFill>
        <p:spPr bwMode="auto">
          <a:xfrm>
            <a:off x="6375038" y="234794"/>
            <a:ext cx="5640951" cy="3577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09974" y="4031156"/>
            <a:ext cx="10434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32% de los productores de la parroquia de Puéllaro recibe asistencia técnica, seguido por Perucho con el 23% , Atahualpa con el 21%, San José de Minas con el 17% y Chavezpamba apenas con el 6% de productores que reciben asistencia técnica, de acuerdo con la fuente de donde obtienen asistencia técnica el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81% de productores recibe asistencia técnica del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MAGAP/INIAP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9038" y="234794"/>
            <a:ext cx="5373587" cy="465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¿De dónde obtuvo la asistencia técnica?</a:t>
            </a:r>
            <a:endParaRPr lang="es-EC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04030" y="15605760"/>
            <a:ext cx="1019175" cy="3467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C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CONTINÚA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405120" y="15524480"/>
            <a:ext cx="793115" cy="483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4282440" y="13585190"/>
            <a:ext cx="1019175" cy="3467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C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CONTINÚA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356225" y="1354963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81888" y="114954"/>
            <a:ext cx="959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 smtClean="0">
                <a:latin typeface="Times New Roman" panose="02020603050405020304" pitchFamily="18" charset="0"/>
              </a:rPr>
              <a:t>¿Cuánto es el ingreso familiar mensual en cada Parroquia?</a:t>
            </a:r>
            <a:endParaRPr lang="es-EC" sz="28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43796"/>
              </p:ext>
            </p:extLst>
          </p:nvPr>
        </p:nvGraphicFramePr>
        <p:xfrm>
          <a:off x="194946" y="671915"/>
          <a:ext cx="9535908" cy="219662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730136"/>
                <a:gridCol w="2000411"/>
                <a:gridCol w="2000411"/>
                <a:gridCol w="1580301"/>
                <a:gridCol w="1224649"/>
              </a:tblGrid>
              <a:tr h="24986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Parroquia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Cuánto es su ingreso familiar mensual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514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Menos de $354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Entre $354 - $500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Más de $500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98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Puéllaro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43%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98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Perucho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56%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15%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29%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98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Chavezpamba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73%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23%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98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Atahualpa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64%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23%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13%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98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San José de Minas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74%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5%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87505748"/>
              </p:ext>
            </p:extLst>
          </p:nvPr>
        </p:nvGraphicFramePr>
        <p:xfrm>
          <a:off x="6482687" y="2982037"/>
          <a:ext cx="5445455" cy="387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59307" y="3275848"/>
            <a:ext cx="61278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las 5 parroquias el ingreso que prevalece es menor a $354 DÓLARES NETOS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desagregándole a cada una tenemos lo siguiente: en Puéllaro el 43%, en Perucho el 56%, en Chavezpamba el 73%, en Atahualpa el 64% y en San José de Minas el 74%, esto se debe a que no cuentan con un ingreso constante ya que </a:t>
            </a:r>
            <a: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dependen mucho del precio al que comercialicen sus productos.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6314" y="1751527"/>
            <a:ext cx="3545985" cy="12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la superficie del total del terreno que cuenta con agua para riego?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7937" y="398818"/>
            <a:ext cx="4384063" cy="1352709"/>
          </a:xfrm>
        </p:spPr>
        <p:txBody>
          <a:bodyPr>
            <a:noAutofit/>
          </a:bodyPr>
          <a:lstStyle/>
          <a:p>
            <a:r>
              <a:rPr lang="es-EC" sz="4000" dirty="0" smtClean="0"/>
              <a:t>Análisis Multivariado</a:t>
            </a:r>
            <a:endParaRPr lang="es-EC" sz="4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5466"/>
              </p:ext>
            </p:extLst>
          </p:nvPr>
        </p:nvGraphicFramePr>
        <p:xfrm>
          <a:off x="3786390" y="0"/>
          <a:ext cx="8002631" cy="672843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202559"/>
                <a:gridCol w="2202559"/>
                <a:gridCol w="1346008"/>
                <a:gridCol w="1346008"/>
                <a:gridCol w="905497"/>
              </a:tblGrid>
              <a:tr h="26619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Superficie total del terreno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</a:tr>
              <a:tr h="24896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De 1 ha 70 has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De 1520 has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50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GAD Puéllaro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Canal de Riego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95.2%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95.2%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Río, asequia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Pozo de Agua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</a:tr>
              <a:tr h="1169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</a:tr>
              <a:tr h="16750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GAD Perucho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Canal de Riego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66.7%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66.7%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Río, asequia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22.2%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22.2%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Otros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3.7%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3.7%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Ningún tipo de agua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7.4%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7.4%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GAD Chavezpamba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Agua Potable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3.8%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3.8%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Canal de Riego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42.3%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 dirty="0">
                          <a:effectLst/>
                        </a:rPr>
                        <a:t>42.3%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Río, asequia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7.7%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7.7%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Ningún tipo de agua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46.2%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46.2%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GAD Atahualpa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Canal de Riego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39.3%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1.8%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41.1%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Ningún tipo de agua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33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33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58.9%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58.9%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GAD San José de Minas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Canal de Riego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20.4%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20.4%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Río, asequia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12.9%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12.9%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Reservorio de Lluvia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1.1%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1.1%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Ningún tipo de agua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65.6%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65.6%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243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244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  <a:tr h="16750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99.6%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>
                          <a:effectLst/>
                        </a:rPr>
                        <a:t>.4%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u="none" strike="noStrike" dirty="0">
                          <a:effectLst/>
                        </a:rPr>
                        <a:t>100.0%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1" marR="4951" marT="495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2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40158" y="43408"/>
            <a:ext cx="86159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 las parroquias de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Puéllaro, </a:t>
            </a:r>
            <a:r>
              <a:rPr lang="es-EC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Perucho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Chavezpamba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Atahualpa y San José de Minas el 95%, 67%, 42%, 39% y 20% de productores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respectivamente cuentan con canal de riego, sin embargo el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46%, 59% y 66% de productores de las parroquias de </a:t>
            </a:r>
            <a:r>
              <a:rPr lang="es-EC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Chavezpamba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Atahualpa y San José de Minas no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disponen de Agua para el riego de sus cultivos.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562862"/>
              </p:ext>
            </p:extLst>
          </p:nvPr>
        </p:nvGraphicFramePr>
        <p:xfrm>
          <a:off x="637490" y="1785215"/>
          <a:ext cx="9227727" cy="467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5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9036" y="408409"/>
            <a:ext cx="4847703" cy="824619"/>
          </a:xfrm>
        </p:spPr>
        <p:txBody>
          <a:bodyPr>
            <a:noAutofit/>
          </a:bodyPr>
          <a:lstStyle/>
          <a:p>
            <a:r>
              <a:rPr lang="es-EC" sz="6000" dirty="0" smtClean="0"/>
              <a:t>ENTREVISTAS</a:t>
            </a:r>
            <a:endParaRPr lang="es-EC" sz="6000" dirty="0"/>
          </a:p>
        </p:txBody>
      </p:sp>
      <p:pic>
        <p:nvPicPr>
          <p:cNvPr id="1026" name="Picture 2" descr="https://elsociologo.files.wordpress.com/2013/05/individualis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43888" r="2920" b="46039"/>
          <a:stretch/>
        </p:blipFill>
        <p:spPr bwMode="auto">
          <a:xfrm>
            <a:off x="373486" y="1639952"/>
            <a:ext cx="5731100" cy="4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slidesharecdn.com/lamigracindelagolondrina-120328123110-phpapp01/95/la-migracin-de-la-golondrina-1-728.jpg?cb=13335350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2823" r="9564" b="80337"/>
          <a:stretch/>
        </p:blipFill>
        <p:spPr bwMode="auto">
          <a:xfrm>
            <a:off x="489396" y="5112912"/>
            <a:ext cx="4095483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dBkjgwp25oM/UPWqx6kpFAI/AAAAAAAAAX4/m87CStpZq6o/s320/agricultura+tradicio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8"/>
          <a:stretch/>
        </p:blipFill>
        <p:spPr bwMode="auto">
          <a:xfrm>
            <a:off x="5363435" y="3123222"/>
            <a:ext cx="3935111" cy="24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ytimg.com/vi/k_oTY4T3UQA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8441" r="41212" b="36813"/>
          <a:stretch/>
        </p:blipFill>
        <p:spPr bwMode="auto">
          <a:xfrm>
            <a:off x="373486" y="2456398"/>
            <a:ext cx="2509131" cy="18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uevotiempo.org/educacion/files/2012/05/Educaci%C3%B3n-y-Socieda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42856" r="52005" b="44768"/>
          <a:stretch/>
        </p:blipFill>
        <p:spPr bwMode="auto">
          <a:xfrm>
            <a:off x="7553459" y="1678094"/>
            <a:ext cx="3490175" cy="7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9736428" y="3683357"/>
            <a:ext cx="2240925" cy="15454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Agricultura tradicional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7816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185" y="0"/>
            <a:ext cx="859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Start Ups </a:t>
            </a:r>
            <a:endParaRPr lang="es-EC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21854"/>
              </p:ext>
            </p:extLst>
          </p:nvPr>
        </p:nvGraphicFramePr>
        <p:xfrm>
          <a:off x="197185" y="618399"/>
          <a:ext cx="8120416" cy="40764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67031"/>
                <a:gridCol w="4053385"/>
              </a:tblGrid>
              <a:tr h="684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B0F0"/>
                          </a:solidFill>
                          <a:effectLst/>
                        </a:rPr>
                        <a:t>Parroquia</a:t>
                      </a:r>
                      <a:endParaRPr lang="es-EC" sz="2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B0F0"/>
                          </a:solidFill>
                          <a:effectLst/>
                        </a:rPr>
                        <a:t>Actividad de las Start Ups</a:t>
                      </a:r>
                      <a:endParaRPr lang="es-EC" sz="2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Puéllaro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Almíbar de babaco y tomate de árbol.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Perucho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Vino de Mandarina.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San José de Minas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Florícola.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San José de Minas – Palma Real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Elaboración de Panela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San José de Minas – Palma Real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Prestación de Servicios Agrícolas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 descr="C:\Users\ANDREA PACHECO\AppData\Local\Microsoft\Windows\Temporary Internet Files\Content.Word\IMG_578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3"/>
          <a:stretch/>
        </p:blipFill>
        <p:spPr bwMode="auto">
          <a:xfrm rot="5400000">
            <a:off x="8602669" y="333876"/>
            <a:ext cx="2842774" cy="2460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ANDREA PACHECO\AppData\Local\Microsoft\Windows\Temporary Internet Files\Content.Word\IMG_6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69734" y="3466567"/>
            <a:ext cx="3284114" cy="26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lenin\Desktop\Fotos tesis\2015-04-15 10.30.5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6589" r="9809" b="10906"/>
          <a:stretch/>
        </p:blipFill>
        <p:spPr bwMode="auto">
          <a:xfrm>
            <a:off x="1661375" y="4713668"/>
            <a:ext cx="3541689" cy="2144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3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14233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rgbClr val="FF0000"/>
                </a:solidFill>
              </a:rPr>
              <a:t>Objetivos Específicos</a:t>
            </a:r>
            <a:endParaRPr lang="es-EC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9771844"/>
              </p:ext>
            </p:extLst>
          </p:nvPr>
        </p:nvGraphicFramePr>
        <p:xfrm>
          <a:off x="115910" y="714233"/>
          <a:ext cx="9530365" cy="614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6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355" y="0"/>
            <a:ext cx="2328056" cy="55046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Empresas</a:t>
            </a:r>
            <a:endParaRPr lang="es-EC" dirty="0">
              <a:solidFill>
                <a:srgbClr val="7030A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33375"/>
              </p:ext>
            </p:extLst>
          </p:nvPr>
        </p:nvGraphicFramePr>
        <p:xfrm>
          <a:off x="131808" y="629785"/>
          <a:ext cx="7608394" cy="464230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804197"/>
                <a:gridCol w="3804197"/>
              </a:tblGrid>
              <a:tr h="6213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Parroquia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Actividad de las empresas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Puéllaro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Producción de frutas para exportación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Chavezpamba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Lechugas hidropónicas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Chavezpamba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Invernadero de Tomate.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Atahualpa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Hacienda Piganta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San José de Minas – Palma Real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Elaboración de Aguardiente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San José de Minas – Palma Real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Elaboración de Panela.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 descr="C:\Users\lenin\Desktop\Fotos tesis\2015-03-11 13.30.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1256" y="-34925"/>
            <a:ext cx="3939540" cy="350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lenin\Desktop\Fotos tesis\2015-03-31 10.58.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96" y="3850783"/>
            <a:ext cx="3658864" cy="299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5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slideplayer.es/8/2305057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96678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://i.imgur.com/LDepOI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6954"/>
          <a:stretch/>
        </p:blipFill>
        <p:spPr bwMode="auto">
          <a:xfrm>
            <a:off x="7350375" y="0"/>
            <a:ext cx="1877615" cy="21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graffitialphabet.org/letter-r/red-graffiti-alphabet-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6626" r="19384" b="8462"/>
          <a:stretch/>
        </p:blipFill>
        <p:spPr bwMode="auto">
          <a:xfrm>
            <a:off x="962454" y="4153437"/>
            <a:ext cx="1877615" cy="20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ortar rectángulo de esquina diagonal 2"/>
          <p:cNvSpPr/>
          <p:nvPr/>
        </p:nvSpPr>
        <p:spPr>
          <a:xfrm>
            <a:off x="-1" y="27293"/>
            <a:ext cx="6709894" cy="352727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>
                <a:solidFill>
                  <a:schemeClr val="tx1"/>
                </a:solidFill>
              </a:rPr>
              <a:t>Existen varios emprendimientos que se encuentran en marcha, debido a las dificultades y la burocracia en los trámites de obtención de permisos, la mayoría de ellos no han sacado sus productos al mercado urbano y se limitan a vender de manera informal dentro de la mancomunidad en las festividades que se </a:t>
            </a:r>
            <a:r>
              <a:rPr lang="es-EC" sz="2400" dirty="0" smtClean="0">
                <a:solidFill>
                  <a:schemeClr val="tx1"/>
                </a:solidFill>
              </a:rPr>
              <a:t>realizan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Documento 3"/>
          <p:cNvSpPr/>
          <p:nvPr/>
        </p:nvSpPr>
        <p:spPr>
          <a:xfrm>
            <a:off x="6709893" y="3725839"/>
            <a:ext cx="4999890" cy="3145810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/>
              <a:t>Los </a:t>
            </a:r>
            <a:r>
              <a:rPr lang="es-EC" sz="2000" dirty="0" err="1"/>
              <a:t>GAD´s</a:t>
            </a:r>
            <a:r>
              <a:rPr lang="es-EC" sz="2000" dirty="0"/>
              <a:t> parroquiales deberán encargar a una persona que se haga cargo y facilite la realización de trámites de tal forma que los productores no pierdan tiempo al salir de las </a:t>
            </a:r>
            <a:r>
              <a:rPr lang="es-EC" sz="2000" dirty="0" err="1"/>
              <a:t>UPA’s</a:t>
            </a:r>
            <a:r>
              <a:rPr lang="es-EC" sz="2000" dirty="0"/>
              <a:t>, ya que el tiempo es una de las razones principales para desistir en la obtención de </a:t>
            </a:r>
            <a:r>
              <a:rPr lang="es-EC" sz="2000" dirty="0" smtClean="0"/>
              <a:t>permisos</a:t>
            </a:r>
            <a:r>
              <a:rPr lang="es-EC" sz="2000" dirty="0"/>
              <a:t>.</a:t>
            </a:r>
          </a:p>
        </p:txBody>
      </p:sp>
      <p:pic>
        <p:nvPicPr>
          <p:cNvPr id="5" name="Picture 4" descr="http://i.imgur.com/LDepOI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6954"/>
          <a:stretch/>
        </p:blipFill>
        <p:spPr bwMode="auto">
          <a:xfrm>
            <a:off x="6822343" y="27293"/>
            <a:ext cx="1877615" cy="21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graffitialphabet.org/letter-r/red-graffiti-alphabet-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6626" r="19384" b="8462"/>
          <a:stretch/>
        </p:blipFill>
        <p:spPr bwMode="auto">
          <a:xfrm>
            <a:off x="3464417" y="3949311"/>
            <a:ext cx="2144610" cy="22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739676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://i.imgur.com/LDepOI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6954"/>
          <a:stretch/>
        </p:blipFill>
        <p:spPr bwMode="auto">
          <a:xfrm>
            <a:off x="318318" y="155907"/>
            <a:ext cx="1877615" cy="21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graffitialphabet.org/letter-r/red-graffiti-alphabet-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6626" r="19384" b="8462"/>
          <a:stretch/>
        </p:blipFill>
        <p:spPr bwMode="auto">
          <a:xfrm>
            <a:off x="9696648" y="4303946"/>
            <a:ext cx="2135961" cy="22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47162066"/>
              </p:ext>
            </p:extLst>
          </p:nvPr>
        </p:nvGraphicFramePr>
        <p:xfrm>
          <a:off x="750628" y="0"/>
          <a:ext cx="972394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0" descr="http://graffitialphabet.org/letter-r/red-graffiti-alphabet-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6626" r="19384" b="8462"/>
          <a:stretch/>
        </p:blipFill>
        <p:spPr bwMode="auto">
          <a:xfrm>
            <a:off x="10242557" y="0"/>
            <a:ext cx="1846859" cy="19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.imgur.com/LDepOI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6954"/>
          <a:stretch/>
        </p:blipFill>
        <p:spPr bwMode="auto">
          <a:xfrm>
            <a:off x="-3" y="5118058"/>
            <a:ext cx="1500890" cy="17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http://proyectowayak.com/wp-content/uploads/2012/08/Graci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731" y="244698"/>
            <a:ext cx="8596668" cy="656823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smtClean="0">
                <a:solidFill>
                  <a:schemeClr val="tx1"/>
                </a:solidFill>
              </a:rPr>
              <a:t>¿Qué es el emprendimiento?</a:t>
            </a:r>
            <a:endParaRPr lang="es-EC" sz="4000" b="1" dirty="0">
              <a:solidFill>
                <a:schemeClr val="tx1"/>
              </a:solidFill>
            </a:endParaRPr>
          </a:p>
        </p:txBody>
      </p:sp>
      <p:pic>
        <p:nvPicPr>
          <p:cNvPr id="5128" name="Picture 8" descr="https://pbs.twimg.com/profile_images/420259773393555456/n0mzOvh__400x4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3" r="36816" b="-395"/>
          <a:stretch/>
        </p:blipFill>
        <p:spPr bwMode="auto">
          <a:xfrm>
            <a:off x="0" y="1468191"/>
            <a:ext cx="3714152" cy="6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1.bp.blogspot.com/-T9j4zbdaDVA/UaMJKcdJqCI/AAAAAAAAAbA/EQ857UmX1F4/s1600/One-step-ahe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23211" r="6055" b="16846"/>
          <a:stretch/>
        </p:blipFill>
        <p:spPr bwMode="auto">
          <a:xfrm>
            <a:off x="5128482" y="1149392"/>
            <a:ext cx="3335628" cy="17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6967052" y="4351484"/>
            <a:ext cx="3228176" cy="18276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Ven una oportunidad de negocio</a:t>
            </a:r>
            <a:endParaRPr lang="es-EC" sz="2800" dirty="0"/>
          </a:p>
        </p:txBody>
      </p:sp>
      <p:pic>
        <p:nvPicPr>
          <p:cNvPr id="5132" name="Picture 12" descr="http://i.infoanuncios.com/images/2014/0722/488519-gebesaoficinas-que-generan-valor-20140722061059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5" t="85318" r="8890" b="7110"/>
          <a:stretch/>
        </p:blipFill>
        <p:spPr bwMode="auto">
          <a:xfrm>
            <a:off x="257373" y="3570620"/>
            <a:ext cx="5048514" cy="9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910382" y="1609859"/>
            <a:ext cx="932074" cy="553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 rot="5400000">
            <a:off x="7843398" y="3427822"/>
            <a:ext cx="736128" cy="564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34" name="Picture 14" descr="https://eksd.files.wordpress.com/2010/02/desarrollo-economico.jpg?w=3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22550" r="6070" b="14026"/>
          <a:stretch/>
        </p:blipFill>
        <p:spPr bwMode="auto">
          <a:xfrm>
            <a:off x="1632768" y="4955619"/>
            <a:ext cx="2743651" cy="13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 flipH="1" flipV="1">
            <a:off x="5391265" y="4227593"/>
            <a:ext cx="1490409" cy="1037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5128483" y="5357611"/>
            <a:ext cx="1753191" cy="7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760" y="429296"/>
            <a:ext cx="8930305" cy="132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Tipos de emprendimientos</a:t>
            </a:r>
            <a:endParaRPr lang="es-EC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ortar rectángulo de esquina sencilla 2"/>
          <p:cNvSpPr/>
          <p:nvPr/>
        </p:nvSpPr>
        <p:spPr>
          <a:xfrm>
            <a:off x="293590" y="2033431"/>
            <a:ext cx="3374264" cy="1416676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tx1"/>
                </a:solidFill>
              </a:rPr>
              <a:t>Por Oportunidad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4" name="Redondear rectángulo de esquina del mismo lado 3"/>
          <p:cNvSpPr/>
          <p:nvPr/>
        </p:nvSpPr>
        <p:spPr>
          <a:xfrm>
            <a:off x="7720884" y="1994794"/>
            <a:ext cx="3760631" cy="141667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dirty="0" smtClean="0"/>
              <a:t>Por Necesidad</a:t>
            </a:r>
            <a:endParaRPr lang="es-EC" sz="3600" dirty="0"/>
          </a:p>
        </p:txBody>
      </p:sp>
      <p:sp>
        <p:nvSpPr>
          <p:cNvPr id="5" name="Recortar rectángulo de esquina diagonal 4"/>
          <p:cNvSpPr/>
          <p:nvPr/>
        </p:nvSpPr>
        <p:spPr>
          <a:xfrm>
            <a:off x="3667854" y="4726546"/>
            <a:ext cx="3670478" cy="16484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dirty="0" smtClean="0"/>
              <a:t>Dinámico</a:t>
            </a:r>
            <a:endParaRPr lang="es-EC" sz="4800" dirty="0"/>
          </a:p>
        </p:txBody>
      </p:sp>
      <p:pic>
        <p:nvPicPr>
          <p:cNvPr id="2050" name="Picture 2" descr="http://portafolioemprendimientocies.files.wordpress.com/2011/03/logotipo-emprendimient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4755" r="9394" b="2398"/>
          <a:stretch/>
        </p:blipFill>
        <p:spPr bwMode="auto">
          <a:xfrm>
            <a:off x="4568027" y="2075404"/>
            <a:ext cx="2333769" cy="18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nademprendimientozao.files.wordpress.com/2012/05/emprendimiento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8145"/>
          <a:stretch/>
        </p:blipFill>
        <p:spPr bwMode="auto">
          <a:xfrm>
            <a:off x="448810" y="3733442"/>
            <a:ext cx="2768958" cy="27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322888" y="3851925"/>
            <a:ext cx="28569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Índice </a:t>
            </a:r>
            <a:r>
              <a:rPr lang="es-EC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Actividad Emprendedora Temprana es del 32,6% en el 2014</a:t>
            </a:r>
          </a:p>
        </p:txBody>
      </p:sp>
    </p:spTree>
    <p:extLst>
      <p:ext uri="{BB962C8B-B14F-4D97-AF65-F5344CB8AC3E}">
        <p14:creationId xmlns:p14="http://schemas.microsoft.com/office/powerpoint/2010/main" val="23745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8" y="0"/>
            <a:ext cx="3181080" cy="1320800"/>
          </a:xfrm>
        </p:spPr>
        <p:txBody>
          <a:bodyPr>
            <a:noAutofit/>
          </a:bodyPr>
          <a:lstStyle/>
          <a:p>
            <a:r>
              <a:rPr lang="es-EC" b="1" dirty="0" smtClean="0">
                <a:solidFill>
                  <a:srgbClr val="F33965"/>
                </a:solidFill>
              </a:rPr>
              <a:t>Iniciativa empresarial</a:t>
            </a:r>
            <a:endParaRPr lang="es-EC" b="1" dirty="0">
              <a:solidFill>
                <a:srgbClr val="F33965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805529" y="193183"/>
            <a:ext cx="2761325" cy="832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800" b="1" dirty="0" smtClean="0">
                <a:solidFill>
                  <a:srgbClr val="FFC000"/>
                </a:solidFill>
              </a:rPr>
              <a:t>Start-Up</a:t>
            </a:r>
            <a:endParaRPr lang="es-EC" sz="4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7088291"/>
              </p:ext>
            </p:extLst>
          </p:nvPr>
        </p:nvGraphicFramePr>
        <p:xfrm>
          <a:off x="0" y="1184857"/>
          <a:ext cx="4689698" cy="564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1671249"/>
              </p:ext>
            </p:extLst>
          </p:nvPr>
        </p:nvGraphicFramePr>
        <p:xfrm>
          <a:off x="4443211" y="1026017"/>
          <a:ext cx="7263685" cy="550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47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143059"/>
            <a:ext cx="12192000" cy="6557992"/>
            <a:chOff x="0" y="0"/>
            <a:chExt cx="9188450" cy="6117318"/>
          </a:xfrm>
        </p:grpSpPr>
        <p:sp>
          <p:nvSpPr>
            <p:cNvPr id="4" name="Rectángulo 3"/>
            <p:cNvSpPr/>
            <p:nvPr/>
          </p:nvSpPr>
          <p:spPr>
            <a:xfrm>
              <a:off x="7229475" y="2381250"/>
              <a:ext cx="1958975" cy="6191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DESARROLLO ECONÓMICO EN EL ECUADOR</a:t>
              </a:r>
              <a:endParaRPr lang="es-EC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Conector recto 4"/>
            <p:cNvCxnSpPr/>
            <p:nvPr/>
          </p:nvCxnSpPr>
          <p:spPr>
            <a:xfrm>
              <a:off x="4724400" y="457200"/>
              <a:ext cx="885372" cy="22201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>
              <a:off x="3771900" y="2676525"/>
              <a:ext cx="1001485" cy="2990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933825" y="5667375"/>
              <a:ext cx="1669143" cy="4499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ESTADO Y DESCENTRALIZACIÓN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905250" y="0"/>
              <a:ext cx="1669143" cy="4499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ACADEMIA E INSTITUTOS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Conector recto 8"/>
            <p:cNvCxnSpPr/>
            <p:nvPr/>
          </p:nvCxnSpPr>
          <p:spPr>
            <a:xfrm flipV="1">
              <a:off x="4791075" y="2133600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4391025" y="1038225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5295900" y="1828800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4953000" y="971550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4619625" y="5238750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4400550" y="4467225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V="1">
              <a:off x="4010025" y="5114925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4095750" y="3609975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V="1">
              <a:off x="3457575" y="3476625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3695700" y="4171950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3457575" y="895350"/>
              <a:ext cx="1088662" cy="3338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Colegios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781425" y="1943100"/>
              <a:ext cx="1088662" cy="3338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Universidades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743575" y="1495425"/>
              <a:ext cx="1088390" cy="609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Institutos Técnicos Superiores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2905125" y="4895850"/>
              <a:ext cx="1088391" cy="4681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Gobiernos Provinciales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667250" y="3438525"/>
              <a:ext cx="1088390" cy="333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Ministerios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010150" y="4257675"/>
              <a:ext cx="1088391" cy="4927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Plan Nacional del Buen Vivir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390775" y="3305175"/>
              <a:ext cx="1088390" cy="333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Constitución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619375" y="4010025"/>
              <a:ext cx="1088662" cy="3338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Leyes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181600" y="5095875"/>
              <a:ext cx="1088390" cy="333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Organismos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6657975" y="981075"/>
              <a:ext cx="3193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533400" y="2667000"/>
              <a:ext cx="6662057" cy="14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1447800" y="542925"/>
              <a:ext cx="682171" cy="2119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ángulo 31"/>
            <p:cNvSpPr/>
            <p:nvPr/>
          </p:nvSpPr>
          <p:spPr>
            <a:xfrm>
              <a:off x="628650" y="57150"/>
              <a:ext cx="1669143" cy="4499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EMPRESAS Y GREMIOS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Conector recto 32"/>
            <p:cNvCxnSpPr/>
            <p:nvPr/>
          </p:nvCxnSpPr>
          <p:spPr>
            <a:xfrm flipV="1">
              <a:off x="1581150" y="942975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V="1">
              <a:off x="1828800" y="1600200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V="1">
              <a:off x="1409700" y="2343150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V="1">
              <a:off x="1019175" y="1019175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V="1">
              <a:off x="1219200" y="1743075"/>
              <a:ext cx="595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/>
            <p:cNvSpPr/>
            <p:nvPr/>
          </p:nvSpPr>
          <p:spPr>
            <a:xfrm>
              <a:off x="2171700" y="762000"/>
              <a:ext cx="1088662" cy="3338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CAPEIPI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342900" y="2162175"/>
              <a:ext cx="1088390" cy="333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SECAP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2295525" y="1400175"/>
              <a:ext cx="1088662" cy="3338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AEI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123825" y="1552575"/>
              <a:ext cx="1088390" cy="4354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Fundación Alternativa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0" y="624115"/>
              <a:ext cx="1088390" cy="6522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Cámara de la Agricultura Zona 1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314575" y="1828800"/>
              <a:ext cx="1212215" cy="6786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Centro de Innovación y Emprendimiento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 flipV="1">
              <a:off x="3524250" y="2124075"/>
              <a:ext cx="249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V="1">
              <a:off x="5753100" y="3609975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ángulo 45"/>
            <p:cNvSpPr/>
            <p:nvPr/>
          </p:nvSpPr>
          <p:spPr>
            <a:xfrm>
              <a:off x="6162675" y="3190875"/>
              <a:ext cx="1533525" cy="8540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MAGAP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MIPRO.- </a:t>
              </a:r>
              <a:r>
                <a:rPr lang="es-EC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Prodecepyme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MCPEC.- </a:t>
              </a:r>
              <a:r>
                <a:rPr lang="es-EC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Emprecuador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EC" sz="1400" dirty="0"/>
                <a:t>MAGAP</a:t>
              </a:r>
            </a:p>
            <a:p>
              <a:r>
                <a:rPr lang="es-EC" sz="1400" dirty="0"/>
                <a:t>MIPRO.- </a:t>
              </a:r>
              <a:r>
                <a:rPr lang="es-EC" sz="1400" dirty="0" err="1"/>
                <a:t>Prodecepyme</a:t>
              </a:r>
              <a:endParaRPr lang="es-EC" sz="1400" dirty="0"/>
            </a:p>
            <a:p>
              <a:r>
                <a:rPr lang="es-EC" sz="1400" dirty="0"/>
                <a:t>MCPEC.- </a:t>
              </a:r>
              <a:r>
                <a:rPr lang="es-EC" sz="1400" dirty="0" err="1"/>
                <a:t>Emprecuador</a:t>
              </a:r>
              <a:endParaRPr lang="es-EC" sz="1400" dirty="0"/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 flipV="1">
              <a:off x="6267450" y="5238750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ángulo 47"/>
            <p:cNvSpPr/>
            <p:nvPr/>
          </p:nvSpPr>
          <p:spPr>
            <a:xfrm>
              <a:off x="6705600" y="4829175"/>
              <a:ext cx="1088390" cy="9724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228600"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CFN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BNF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BEDE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AEI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6486525" y="4229100"/>
              <a:ext cx="1088390" cy="44994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10.4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10.5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Conector recto 49"/>
            <p:cNvCxnSpPr/>
            <p:nvPr/>
          </p:nvCxnSpPr>
          <p:spPr>
            <a:xfrm>
              <a:off x="6115050" y="4486275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 flipV="1">
              <a:off x="1000125" y="4943475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ángulo 51"/>
            <p:cNvSpPr/>
            <p:nvPr/>
          </p:nvSpPr>
          <p:spPr>
            <a:xfrm>
              <a:off x="247650" y="4714875"/>
              <a:ext cx="742950" cy="4203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Conquito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Conector recto 52"/>
            <p:cNvCxnSpPr/>
            <p:nvPr/>
          </p:nvCxnSpPr>
          <p:spPr>
            <a:xfrm flipH="1" flipV="1">
              <a:off x="4057650" y="1247775"/>
              <a:ext cx="0" cy="95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V="1">
              <a:off x="2333625" y="5114925"/>
              <a:ext cx="594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/>
            <p:cNvSpPr/>
            <p:nvPr/>
          </p:nvSpPr>
          <p:spPr>
            <a:xfrm>
              <a:off x="1238250" y="4810125"/>
              <a:ext cx="1409700" cy="6597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Gobierno Municipal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Gobierno Parroquial Rural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Conector recto 55"/>
            <p:cNvCxnSpPr/>
            <p:nvPr/>
          </p:nvCxnSpPr>
          <p:spPr>
            <a:xfrm flipV="1">
              <a:off x="2095500" y="4162425"/>
              <a:ext cx="5238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ángulo 56"/>
            <p:cNvSpPr/>
            <p:nvPr/>
          </p:nvSpPr>
          <p:spPr>
            <a:xfrm>
              <a:off x="352425" y="3933825"/>
              <a:ext cx="1976120" cy="4762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Economía Popular y Solidaria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s-EC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Copci</a:t>
              </a:r>
              <a:endParaRPr lang="es-EC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ángulo 57"/>
          <p:cNvSpPr/>
          <p:nvPr/>
        </p:nvSpPr>
        <p:spPr>
          <a:xfrm>
            <a:off x="4903762" y="1602768"/>
            <a:ext cx="1453435" cy="500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Fundación Junior Achievement</a:t>
            </a:r>
            <a:endParaRPr lang="es-EC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7380200" y="1023967"/>
            <a:ext cx="1652400" cy="333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AEI</a:t>
            </a:r>
            <a:endParaRPr lang="es-EC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627" y="6218307"/>
            <a:ext cx="3627855" cy="482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1996- Etzkowitz y Leydesdorff</a:t>
            </a:r>
            <a:endParaRPr lang="es-EC" dirty="0"/>
          </a:p>
        </p:txBody>
      </p:sp>
      <p:sp>
        <p:nvSpPr>
          <p:cNvPr id="60" name="Rectángulo 59"/>
          <p:cNvSpPr/>
          <p:nvPr/>
        </p:nvSpPr>
        <p:spPr>
          <a:xfrm>
            <a:off x="889686" y="3373395"/>
            <a:ext cx="1902941" cy="679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Art. 276 y 281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62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9116" y="177421"/>
            <a:ext cx="8338782" cy="96899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METODOLOGÍA DE LA INVESTIGACIÓN</a:t>
            </a:r>
            <a:r>
              <a:rPr lang="es-EC" sz="3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s-EC" sz="36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Lágrima 4"/>
          <p:cNvSpPr/>
          <p:nvPr/>
        </p:nvSpPr>
        <p:spPr>
          <a:xfrm>
            <a:off x="85299" y="1480782"/>
            <a:ext cx="2889913" cy="2606722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Investigación Explicativa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05618" y="2470245"/>
            <a:ext cx="3411941" cy="19243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Diseño de investigación no experimental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7" name="Recortar rectángulo de esquina diagonal 6"/>
          <p:cNvSpPr/>
          <p:nvPr/>
        </p:nvSpPr>
        <p:spPr>
          <a:xfrm>
            <a:off x="8188655" y="4394578"/>
            <a:ext cx="3289111" cy="2115403"/>
          </a:xfrm>
          <a:prstGeom prst="snip2DiagRect">
            <a:avLst/>
          </a:prstGeom>
          <a:solidFill>
            <a:schemeClr val="accent3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Método Mixto: Enfoques cualitativo y cuantitativo</a:t>
            </a:r>
            <a:endParaRPr lang="es-EC" sz="2400" dirty="0">
              <a:solidFill>
                <a:schemeClr val="tx1"/>
              </a:solidFill>
            </a:endParaRPr>
          </a:p>
        </p:txBody>
      </p:sp>
      <p:cxnSp>
        <p:nvCxnSpPr>
          <p:cNvPr id="18" name="Conector angular 17"/>
          <p:cNvCxnSpPr/>
          <p:nvPr/>
        </p:nvCxnSpPr>
        <p:spPr>
          <a:xfrm>
            <a:off x="2678374" y="2784143"/>
            <a:ext cx="1265831" cy="648269"/>
          </a:xfrm>
          <a:prstGeom prst="bentConnector3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6" idx="2"/>
          </p:cNvCxnSpPr>
          <p:nvPr/>
        </p:nvCxnSpPr>
        <p:spPr>
          <a:xfrm rot="16200000" flipH="1">
            <a:off x="6301855" y="3804313"/>
            <a:ext cx="1173707" cy="2354238"/>
          </a:xfrm>
          <a:prstGeom prst="bentConnector2">
            <a:avLst/>
          </a:prstGeom>
          <a:ln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659" y="159947"/>
            <a:ext cx="8882228" cy="877283"/>
          </a:xfrm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es-EC" sz="6000" b="1" dirty="0" smtClean="0">
                <a:solidFill>
                  <a:srgbClr val="2AACBE"/>
                </a:solidFill>
              </a:rPr>
              <a:t>Técnicas</a:t>
            </a:r>
            <a:endParaRPr lang="es-EC" sz="6000" b="1" dirty="0">
              <a:solidFill>
                <a:srgbClr val="2AACBE"/>
              </a:solidFill>
            </a:endParaRPr>
          </a:p>
        </p:txBody>
      </p:sp>
      <p:pic>
        <p:nvPicPr>
          <p:cNvPr id="3074" name="Picture 2" descr="http://files.letiicalderon5.webnode.mx/200000006-245c025555/obse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9" y="148260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aosangu.bligoo.com.co/media/users/13/674240/images/public/80475/entrevista.png?v=1305739471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38" y="977338"/>
            <a:ext cx="3525325" cy="34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amf.com.ar/sites/default/files/images/encuesta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0" y="4299859"/>
            <a:ext cx="3133538" cy="21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1212</TotalTime>
  <Words>2397</Words>
  <Application>Microsoft Office PowerPoint</Application>
  <PresentationFormat>Panorámica</PresentationFormat>
  <Paragraphs>787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OBJETIVOS</vt:lpstr>
      <vt:lpstr>Objetivos Específicos</vt:lpstr>
      <vt:lpstr>¿Qué es el emprendimiento?</vt:lpstr>
      <vt:lpstr>Tipos de emprendimientos</vt:lpstr>
      <vt:lpstr>Iniciativa empresarial</vt:lpstr>
      <vt:lpstr>Presentación de PowerPoint</vt:lpstr>
      <vt:lpstr>Presentación de PowerPoint</vt:lpstr>
      <vt:lpstr>Técnicas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Multivariado</vt:lpstr>
      <vt:lpstr>Presentación de PowerPoint</vt:lpstr>
      <vt:lpstr>ENTREVISTAS</vt:lpstr>
      <vt:lpstr>Start Ups </vt:lpstr>
      <vt:lpstr>Empresas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lenin calderon</dc:creator>
  <cp:lastModifiedBy>lenin calderon</cp:lastModifiedBy>
  <cp:revision>87</cp:revision>
  <dcterms:created xsi:type="dcterms:W3CDTF">2015-06-10T16:00:42Z</dcterms:created>
  <dcterms:modified xsi:type="dcterms:W3CDTF">2015-08-06T04:02:24Z</dcterms:modified>
</cp:coreProperties>
</file>