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sldIdLst>
    <p:sldId id="256" r:id="rId2"/>
    <p:sldId id="263" r:id="rId3"/>
    <p:sldId id="264" r:id="rId4"/>
    <p:sldId id="257" r:id="rId5"/>
    <p:sldId id="258" r:id="rId6"/>
    <p:sldId id="265" r:id="rId7"/>
    <p:sldId id="343" r:id="rId8"/>
    <p:sldId id="268" r:id="rId9"/>
    <p:sldId id="271" r:id="rId10"/>
    <p:sldId id="342" r:id="rId11"/>
    <p:sldId id="266" r:id="rId12"/>
    <p:sldId id="280" r:id="rId13"/>
    <p:sldId id="281" r:id="rId14"/>
    <p:sldId id="282" r:id="rId15"/>
    <p:sldId id="277" r:id="rId16"/>
    <p:sldId id="283" r:id="rId17"/>
    <p:sldId id="284" r:id="rId18"/>
    <p:sldId id="278" r:id="rId19"/>
    <p:sldId id="279" r:id="rId20"/>
    <p:sldId id="285" r:id="rId21"/>
    <p:sldId id="286" r:id="rId22"/>
    <p:sldId id="332" r:id="rId23"/>
    <p:sldId id="333" r:id="rId24"/>
    <p:sldId id="334" r:id="rId25"/>
    <p:sldId id="335" r:id="rId26"/>
    <p:sldId id="336" r:id="rId27"/>
    <p:sldId id="337" r:id="rId28"/>
    <p:sldId id="338" r:id="rId29"/>
    <p:sldId id="339" r:id="rId30"/>
    <p:sldId id="340" r:id="rId31"/>
    <p:sldId id="341" r:id="rId32"/>
    <p:sldId id="288" r:id="rId33"/>
    <p:sldId id="295" r:id="rId34"/>
    <p:sldId id="296" r:id="rId35"/>
    <p:sldId id="297" r:id="rId36"/>
    <p:sldId id="298" r:id="rId37"/>
    <p:sldId id="329" r:id="rId38"/>
    <p:sldId id="330" r:id="rId39"/>
    <p:sldId id="331" r:id="rId40"/>
    <p:sldId id="299" r:id="rId41"/>
    <p:sldId id="289" r:id="rId42"/>
    <p:sldId id="291" r:id="rId43"/>
    <p:sldId id="300" r:id="rId44"/>
    <p:sldId id="292" r:id="rId45"/>
    <p:sldId id="301" r:id="rId46"/>
    <p:sldId id="303" r:id="rId47"/>
    <p:sldId id="304" r:id="rId48"/>
    <p:sldId id="305" r:id="rId49"/>
    <p:sldId id="306" r:id="rId50"/>
    <p:sldId id="307" r:id="rId51"/>
    <p:sldId id="309" r:id="rId52"/>
    <p:sldId id="310" r:id="rId53"/>
    <p:sldId id="308" r:id="rId54"/>
    <p:sldId id="311" r:id="rId55"/>
    <p:sldId id="312" r:id="rId56"/>
    <p:sldId id="313" r:id="rId57"/>
    <p:sldId id="293" r:id="rId5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2" d="100"/>
          <a:sy n="52" d="100"/>
        </p:scale>
        <p:origin x="-510"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F:\JUNIO%202014\DATOS_Patricio%20Viteri%20ING%20UDAY%20(25%20JULIO%202014).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H:\JUNIO%202014\DATOS_Patricio%20Viteri%20ING%20UDAY%20(AGOSTO).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H:\JUNIO%202014\DATOS_Patricio%20Viteri%20ING%20UDAY%20(AGOSTO).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H:\JUNIO%202014\DATOS_Patricio%20Viteri%20ING%20UDAY%20(AGOSTO).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H:\JUNIO%202014\DATOS_Patricio%20Viteri%20ING%20UDAY%20(AGOSTO).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H:\JUNIO%202014\DATOS_Patricio%20Viteri%20ING%20UDAY%20(AGOST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spPr>
            <a:solidFill>
              <a:schemeClr val="dk1">
                <a:tint val="88500"/>
                <a:alpha val="85000"/>
              </a:schemeClr>
            </a:solidFill>
            <a:ln w="9525" cap="flat" cmpd="sng" algn="ctr">
              <a:solidFill>
                <a:schemeClr val="lt1">
                  <a:alpha val="50000"/>
                </a:schemeClr>
              </a:solidFill>
              <a:round/>
            </a:ln>
            <a:effectLst/>
          </c:spPr>
          <c:invertIfNegative val="0"/>
          <c:dLbls>
            <c:dLbl>
              <c:idx val="0"/>
              <c:tx>
                <c:rich>
                  <a:bodyPr/>
                  <a:lstStyle/>
                  <a:p>
                    <a:r>
                      <a:rPr lang="en-US"/>
                      <a:t>3984,99</a:t>
                    </a:r>
                    <a:r>
                      <a:rPr lang="en-US" sz="1000" b="0" i="0" u="none" strike="noStrike" baseline="0">
                        <a:effectLst/>
                      </a:rPr>
                      <a:t>    </a:t>
                    </a:r>
                    <a:r>
                      <a:rPr lang="en-US" sz="1200" b="1" i="0" u="none" strike="noStrike" baseline="0">
                        <a:effectLst/>
                      </a:rPr>
                      <a:t>A</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1"/>
              <c:tx>
                <c:rich>
                  <a:bodyPr/>
                  <a:lstStyle/>
                  <a:p>
                    <a:r>
                      <a:rPr lang="en-US"/>
                      <a:t>3670,84</a:t>
                    </a:r>
                    <a:r>
                      <a:rPr lang="en-US" sz="1000" b="0" i="0" u="none" strike="noStrike" baseline="0">
                        <a:effectLst/>
                      </a:rPr>
                      <a:t>    </a:t>
                    </a:r>
                    <a:r>
                      <a:rPr lang="en-US" sz="1200" b="1" i="0" u="none" strike="noStrike" baseline="0">
                        <a:effectLst/>
                      </a:rPr>
                      <a:t>B</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2"/>
              <c:tx>
                <c:rich>
                  <a:bodyPr/>
                  <a:lstStyle/>
                  <a:p>
                    <a:r>
                      <a:rPr lang="en-US"/>
                      <a:t>3020,47</a:t>
                    </a:r>
                    <a:r>
                      <a:rPr lang="en-US" sz="1000" b="0" i="0" u="none" strike="noStrike" baseline="0">
                        <a:effectLst/>
                      </a:rPr>
                      <a:t>    </a:t>
                    </a:r>
                    <a:r>
                      <a:rPr lang="en-US" sz="1200" b="1" i="0" u="none" strike="noStrike" baseline="0">
                        <a:effectLst/>
                      </a:rPr>
                      <a:t>C</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3"/>
              <c:tx>
                <c:rich>
                  <a:bodyPr/>
                  <a:lstStyle/>
                  <a:p>
                    <a:r>
                      <a:rPr lang="en-US"/>
                      <a:t>2082,28</a:t>
                    </a:r>
                    <a:r>
                      <a:rPr lang="en-US" sz="1000" b="0" i="0" u="none" strike="noStrike" baseline="0">
                        <a:effectLst/>
                      </a:rPr>
                      <a:t>    </a:t>
                    </a:r>
                    <a:r>
                      <a:rPr lang="en-US" sz="1200" b="1" i="0" u="none" strike="noStrike" baseline="0">
                        <a:effectLst/>
                      </a:rPr>
                      <a:t>D</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stdErr"/>
            <c:noEndCap val="0"/>
            <c:spPr>
              <a:noFill/>
              <a:ln w="9525">
                <a:solidFill>
                  <a:schemeClr val="dk1">
                    <a:lumMod val="65000"/>
                    <a:lumOff val="35000"/>
                  </a:schemeClr>
                </a:solidFill>
                <a:round/>
              </a:ln>
              <a:effectLst/>
            </c:spPr>
          </c:errBars>
          <c:cat>
            <c:numRef>
              <c:f>'GRAFICOS CONVINADO'!$A$22:$A$25</c:f>
              <c:numCache>
                <c:formatCode>0%</c:formatCode>
                <c:ptCount val="4"/>
                <c:pt idx="0">
                  <c:v>0.08</c:v>
                </c:pt>
                <c:pt idx="1">
                  <c:v>0</c:v>
                </c:pt>
                <c:pt idx="2">
                  <c:v>0.09</c:v>
                </c:pt>
                <c:pt idx="3">
                  <c:v>7.0000000000000007E-2</c:v>
                </c:pt>
              </c:numCache>
            </c:numRef>
          </c:cat>
          <c:val>
            <c:numRef>
              <c:f>'GRAFICOS CONVINADO'!$B$22:$B$25</c:f>
              <c:numCache>
                <c:formatCode>General</c:formatCode>
                <c:ptCount val="4"/>
                <c:pt idx="0">
                  <c:v>3984.99</c:v>
                </c:pt>
                <c:pt idx="1">
                  <c:v>3670.84</c:v>
                </c:pt>
                <c:pt idx="2">
                  <c:v>3020.47</c:v>
                </c:pt>
                <c:pt idx="3">
                  <c:v>2082.2800000000002</c:v>
                </c:pt>
              </c:numCache>
            </c:numRef>
          </c:val>
        </c:ser>
        <c:dLbls>
          <c:dLblPos val="inEnd"/>
          <c:showLegendKey val="0"/>
          <c:showVal val="1"/>
          <c:showCatName val="0"/>
          <c:showSerName val="0"/>
          <c:showPercent val="0"/>
          <c:showBubbleSize val="0"/>
        </c:dLbls>
        <c:gapWidth val="65"/>
        <c:axId val="25244800"/>
        <c:axId val="67139456"/>
      </c:barChart>
      <c:catAx>
        <c:axId val="25244800"/>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s-EC"/>
                  <a:t>Tratamientos</a:t>
                </a:r>
              </a:p>
            </c:rich>
          </c:tx>
          <c:layout>
            <c:manualLayout>
              <c:xMode val="edge"/>
              <c:yMode val="edge"/>
              <c:x val="0.38320326861675286"/>
              <c:y val="0.92959881452210424"/>
            </c:manualLayout>
          </c:layout>
          <c:overlay val="0"/>
          <c:spPr>
            <a:noFill/>
            <a:ln>
              <a:noFill/>
            </a:ln>
            <a:effectLst/>
          </c:spPr>
        </c:title>
        <c:numFmt formatCode="0%"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s-EC"/>
          </a:p>
        </c:txPr>
        <c:crossAx val="67139456"/>
        <c:crosses val="autoZero"/>
        <c:auto val="1"/>
        <c:lblAlgn val="ctr"/>
        <c:lblOffset val="100"/>
        <c:noMultiLvlLbl val="0"/>
      </c:catAx>
      <c:valAx>
        <c:axId val="67139456"/>
        <c:scaling>
          <c:orientation val="minMax"/>
        </c:scaling>
        <c:delete val="1"/>
        <c:axPos val="l"/>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s-EC"/>
                  <a:t>Resistencia a la tensión (N/cm2)</a:t>
                </a:r>
              </a:p>
            </c:rich>
          </c:tx>
          <c:overlay val="0"/>
          <c:spPr>
            <a:noFill/>
            <a:ln>
              <a:noFill/>
            </a:ln>
            <a:effectLst/>
          </c:spPr>
        </c:title>
        <c:numFmt formatCode="General" sourceLinked="1"/>
        <c:majorTickMark val="none"/>
        <c:minorTickMark val="none"/>
        <c:tickLblPos val="nextTo"/>
        <c:crossAx val="2524480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spPr>
            <a:solidFill>
              <a:schemeClr val="dk1">
                <a:tint val="88500"/>
                <a:alpha val="85000"/>
              </a:schemeClr>
            </a:solidFill>
            <a:ln w="9525" cap="flat" cmpd="sng" algn="ctr">
              <a:solidFill>
                <a:schemeClr val="lt1">
                  <a:alpha val="50000"/>
                </a:schemeClr>
              </a:solidFill>
              <a:round/>
            </a:ln>
            <a:effectLst/>
          </c:spPr>
          <c:invertIfNegative val="0"/>
          <c:dLbls>
            <c:dLbl>
              <c:idx val="0"/>
              <c:tx>
                <c:rich>
                  <a:bodyPr/>
                  <a:lstStyle/>
                  <a:p>
                    <a:r>
                      <a:rPr lang="en-US"/>
                      <a:t>13,75</a:t>
                    </a:r>
                    <a:r>
                      <a:rPr lang="en-US" sz="1000" b="0" i="0" u="none" strike="noStrike" baseline="0">
                        <a:effectLst/>
                      </a:rPr>
                      <a:t>    </a:t>
                    </a:r>
                    <a:r>
                      <a:rPr lang="en-US" sz="1200" b="1" i="0" u="none" strike="noStrike" baseline="0">
                        <a:effectLst/>
                      </a:rPr>
                      <a:t>A</a:t>
                    </a:r>
                    <a:endParaRPr lang="en-US" b="1"/>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1"/>
              <c:tx>
                <c:rich>
                  <a:bodyPr/>
                  <a:lstStyle/>
                  <a:p>
                    <a:r>
                      <a:rPr lang="en-US"/>
                      <a:t>12,45</a:t>
                    </a:r>
                    <a:r>
                      <a:rPr lang="en-US" sz="1000" b="0" i="0" u="none" strike="noStrike" baseline="0">
                        <a:effectLst/>
                      </a:rPr>
                      <a:t>    </a:t>
                    </a:r>
                    <a:r>
                      <a:rPr lang="en-US" sz="1200" b="1" i="0" u="none" strike="noStrike" baseline="0">
                        <a:effectLst/>
                      </a:rPr>
                      <a:t>B</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2"/>
              <c:tx>
                <c:rich>
                  <a:bodyPr/>
                  <a:lstStyle/>
                  <a:p>
                    <a:r>
                      <a:rPr lang="en-US"/>
                      <a:t>11,83</a:t>
                    </a:r>
                    <a:r>
                      <a:rPr lang="en-US" sz="1000" b="0" i="0" u="none" strike="noStrike" baseline="0">
                        <a:effectLst/>
                      </a:rPr>
                      <a:t>    </a:t>
                    </a:r>
                    <a:r>
                      <a:rPr lang="en-US" sz="1200" b="1" i="0" u="none" strike="noStrike" baseline="0">
                        <a:effectLst/>
                      </a:rPr>
                      <a:t>B</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3"/>
              <c:tx>
                <c:rich>
                  <a:bodyPr/>
                  <a:lstStyle/>
                  <a:p>
                    <a:r>
                      <a:rPr lang="en-US"/>
                      <a:t>11,83</a:t>
                    </a:r>
                    <a:r>
                      <a:rPr lang="en-US" sz="1000" b="0" i="0" u="none" strike="noStrike" baseline="0">
                        <a:effectLst/>
                      </a:rPr>
                      <a:t>    </a:t>
                    </a:r>
                    <a:r>
                      <a:rPr lang="en-US" sz="1200" b="1" i="0" u="none" strike="noStrike" baseline="0">
                        <a:effectLst/>
                      </a:rPr>
                      <a:t>B</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stdErr"/>
            <c:noEndCap val="0"/>
            <c:spPr>
              <a:noFill/>
              <a:ln w="9525">
                <a:solidFill>
                  <a:schemeClr val="dk1">
                    <a:lumMod val="65000"/>
                    <a:lumOff val="35000"/>
                  </a:schemeClr>
                </a:solidFill>
                <a:round/>
              </a:ln>
              <a:effectLst/>
            </c:spPr>
          </c:errBars>
          <c:cat>
            <c:numRef>
              <c:f>'GRAFICOS CONVINADO'!$A$45:$A$48</c:f>
              <c:numCache>
                <c:formatCode>0%</c:formatCode>
                <c:ptCount val="4"/>
                <c:pt idx="0">
                  <c:v>0</c:v>
                </c:pt>
                <c:pt idx="1">
                  <c:v>0.09</c:v>
                </c:pt>
                <c:pt idx="2">
                  <c:v>7.0000000000000007E-2</c:v>
                </c:pt>
                <c:pt idx="3">
                  <c:v>0.08</c:v>
                </c:pt>
              </c:numCache>
            </c:numRef>
          </c:cat>
          <c:val>
            <c:numRef>
              <c:f>'GRAFICOS CONVINADO'!$B$45:$B$48</c:f>
              <c:numCache>
                <c:formatCode>General</c:formatCode>
                <c:ptCount val="4"/>
                <c:pt idx="0">
                  <c:v>13.75</c:v>
                </c:pt>
                <c:pt idx="1">
                  <c:v>12.45</c:v>
                </c:pt>
                <c:pt idx="2">
                  <c:v>11.83</c:v>
                </c:pt>
                <c:pt idx="3">
                  <c:v>11.83</c:v>
                </c:pt>
              </c:numCache>
            </c:numRef>
          </c:val>
        </c:ser>
        <c:dLbls>
          <c:dLblPos val="inEnd"/>
          <c:showLegendKey val="0"/>
          <c:showVal val="1"/>
          <c:showCatName val="0"/>
          <c:showSerName val="0"/>
          <c:showPercent val="0"/>
          <c:showBubbleSize val="0"/>
        </c:dLbls>
        <c:gapWidth val="65"/>
        <c:axId val="25851008"/>
        <c:axId val="25852928"/>
      </c:barChart>
      <c:catAx>
        <c:axId val="25851008"/>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s-EC"/>
                  <a:t>Tratamientos</a:t>
                </a:r>
              </a:p>
            </c:rich>
          </c:tx>
          <c:layout>
            <c:manualLayout>
              <c:xMode val="edge"/>
              <c:yMode val="edge"/>
              <c:x val="0.40743661791258451"/>
              <c:y val="0.89325230707793279"/>
            </c:manualLayout>
          </c:layout>
          <c:overlay val="0"/>
          <c:spPr>
            <a:noFill/>
            <a:ln>
              <a:noFill/>
            </a:ln>
            <a:effectLst/>
          </c:spPr>
        </c:title>
        <c:numFmt formatCode="0%"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s-EC"/>
          </a:p>
        </c:txPr>
        <c:crossAx val="25852928"/>
        <c:crosses val="autoZero"/>
        <c:auto val="1"/>
        <c:lblAlgn val="ctr"/>
        <c:lblOffset val="100"/>
        <c:noMultiLvlLbl val="0"/>
      </c:catAx>
      <c:valAx>
        <c:axId val="25852928"/>
        <c:scaling>
          <c:orientation val="minMax"/>
        </c:scaling>
        <c:delete val="1"/>
        <c:axPos val="l"/>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s-EC"/>
                  <a:t>Lastometría (mm)</a:t>
                </a:r>
              </a:p>
            </c:rich>
          </c:tx>
          <c:overlay val="0"/>
          <c:spPr>
            <a:noFill/>
            <a:ln>
              <a:noFill/>
            </a:ln>
            <a:effectLst/>
          </c:spPr>
        </c:title>
        <c:numFmt formatCode="General" sourceLinked="1"/>
        <c:majorTickMark val="none"/>
        <c:minorTickMark val="none"/>
        <c:tickLblPos val="nextTo"/>
        <c:crossAx val="2585100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spPr>
            <a:solidFill>
              <a:schemeClr val="dk1">
                <a:tint val="88500"/>
                <a:alpha val="85000"/>
              </a:schemeClr>
            </a:solidFill>
            <a:ln w="9525" cap="flat" cmpd="sng" algn="ctr">
              <a:solidFill>
                <a:schemeClr val="lt1">
                  <a:alpha val="50000"/>
                </a:schemeClr>
              </a:solidFill>
              <a:round/>
            </a:ln>
            <a:effectLst/>
          </c:spPr>
          <c:invertIfNegative val="0"/>
          <c:dLbls>
            <c:dLbl>
              <c:idx val="0"/>
              <c:tx>
                <c:rich>
                  <a:bodyPr/>
                  <a:lstStyle/>
                  <a:p>
                    <a:r>
                      <a:rPr lang="en-US"/>
                      <a:t>61,38</a:t>
                    </a:r>
                    <a:r>
                      <a:rPr lang="en-US" sz="1000" b="0" i="0" u="none" strike="noStrike" baseline="0">
                        <a:effectLst/>
                      </a:rPr>
                      <a:t>    </a:t>
                    </a:r>
                    <a:r>
                      <a:rPr lang="en-US" sz="1200" b="1" i="0" u="none" strike="noStrike" baseline="0">
                        <a:effectLst/>
                      </a:rPr>
                      <a:t>A</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1"/>
              <c:tx>
                <c:rich>
                  <a:bodyPr/>
                  <a:lstStyle/>
                  <a:p>
                    <a:r>
                      <a:rPr lang="en-US"/>
                      <a:t>54</a:t>
                    </a:r>
                    <a:r>
                      <a:rPr lang="en-US" sz="1000" b="0" i="0" u="none" strike="noStrike" baseline="0">
                        <a:effectLst/>
                      </a:rPr>
                      <a:t>    </a:t>
                    </a:r>
                    <a:r>
                      <a:rPr lang="en-US" sz="1200" b="1" i="0" u="none" strike="noStrike" baseline="0">
                        <a:effectLst/>
                      </a:rPr>
                      <a:t>B</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2"/>
              <c:tx>
                <c:rich>
                  <a:bodyPr/>
                  <a:lstStyle/>
                  <a:p>
                    <a:r>
                      <a:rPr lang="en-US"/>
                      <a:t>51,7</a:t>
                    </a:r>
                    <a:r>
                      <a:rPr lang="en-US" sz="1000" b="0" i="0" u="none" strike="noStrike" baseline="0">
                        <a:effectLst/>
                      </a:rPr>
                      <a:t>    </a:t>
                    </a:r>
                    <a:r>
                      <a:rPr lang="en-US" sz="1200" b="1" i="0" u="none" strike="noStrike" baseline="0">
                        <a:effectLst/>
                      </a:rPr>
                      <a:t>C</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3"/>
              <c:tx>
                <c:rich>
                  <a:bodyPr/>
                  <a:lstStyle/>
                  <a:p>
                    <a:r>
                      <a:rPr lang="en-US"/>
                      <a:t>43,41</a:t>
                    </a:r>
                    <a:r>
                      <a:rPr lang="en-US" sz="1000" b="0" i="0" u="none" strike="noStrike" baseline="0">
                        <a:effectLst/>
                      </a:rPr>
                      <a:t>    </a:t>
                    </a:r>
                    <a:r>
                      <a:rPr lang="en-US" sz="1200" b="1" i="0" u="none" strike="noStrike" baseline="0">
                        <a:effectLst/>
                      </a:rPr>
                      <a:t>D</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stdErr"/>
            <c:noEndCap val="0"/>
            <c:spPr>
              <a:noFill/>
              <a:ln w="9525">
                <a:solidFill>
                  <a:schemeClr val="dk1">
                    <a:lumMod val="65000"/>
                    <a:lumOff val="35000"/>
                  </a:schemeClr>
                </a:solidFill>
                <a:round/>
              </a:ln>
              <a:effectLst/>
            </c:spPr>
          </c:errBars>
          <c:cat>
            <c:numRef>
              <c:f>'GRAFICOS CONVINADO'!$A$83:$A$86</c:f>
              <c:numCache>
                <c:formatCode>0%</c:formatCode>
                <c:ptCount val="4"/>
                <c:pt idx="0">
                  <c:v>0.08</c:v>
                </c:pt>
                <c:pt idx="1">
                  <c:v>0.09</c:v>
                </c:pt>
                <c:pt idx="2">
                  <c:v>7.0000000000000007E-2</c:v>
                </c:pt>
                <c:pt idx="3">
                  <c:v>0</c:v>
                </c:pt>
              </c:numCache>
            </c:numRef>
          </c:cat>
          <c:val>
            <c:numRef>
              <c:f>'GRAFICOS CONVINADO'!$B$83:$B$86</c:f>
              <c:numCache>
                <c:formatCode>General</c:formatCode>
                <c:ptCount val="4"/>
                <c:pt idx="0">
                  <c:v>61.38</c:v>
                </c:pt>
                <c:pt idx="1">
                  <c:v>54</c:v>
                </c:pt>
                <c:pt idx="2">
                  <c:v>51.7</c:v>
                </c:pt>
                <c:pt idx="3">
                  <c:v>43.41</c:v>
                </c:pt>
              </c:numCache>
            </c:numRef>
          </c:val>
        </c:ser>
        <c:dLbls>
          <c:dLblPos val="inEnd"/>
          <c:showLegendKey val="0"/>
          <c:showVal val="1"/>
          <c:showCatName val="0"/>
          <c:showSerName val="0"/>
          <c:showPercent val="0"/>
          <c:showBubbleSize val="0"/>
        </c:dLbls>
        <c:gapWidth val="65"/>
        <c:axId val="68818048"/>
        <c:axId val="68819968"/>
      </c:barChart>
      <c:catAx>
        <c:axId val="68818048"/>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s-EC"/>
                  <a:t>Tratamientos</a:t>
                </a:r>
              </a:p>
            </c:rich>
          </c:tx>
          <c:layout>
            <c:manualLayout>
              <c:xMode val="edge"/>
              <c:yMode val="edge"/>
              <c:x val="0.41015032211882602"/>
              <c:y val="0.88443202041861635"/>
            </c:manualLayout>
          </c:layout>
          <c:overlay val="0"/>
          <c:spPr>
            <a:noFill/>
            <a:ln>
              <a:noFill/>
            </a:ln>
            <a:effectLst/>
          </c:spPr>
        </c:title>
        <c:numFmt formatCode="0%"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s-EC"/>
          </a:p>
        </c:txPr>
        <c:crossAx val="68819968"/>
        <c:crosses val="autoZero"/>
        <c:auto val="1"/>
        <c:lblAlgn val="ctr"/>
        <c:lblOffset val="100"/>
        <c:noMultiLvlLbl val="0"/>
      </c:catAx>
      <c:valAx>
        <c:axId val="68819968"/>
        <c:scaling>
          <c:orientation val="minMax"/>
        </c:scaling>
        <c:delete val="1"/>
        <c:axPos val="l"/>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s-EC"/>
                  <a:t>Porcentaje de elongación (%)</a:t>
                </a:r>
              </a:p>
            </c:rich>
          </c:tx>
          <c:overlay val="0"/>
          <c:spPr>
            <a:noFill/>
            <a:ln>
              <a:noFill/>
            </a:ln>
            <a:effectLst/>
          </c:spPr>
        </c:title>
        <c:numFmt formatCode="General" sourceLinked="1"/>
        <c:majorTickMark val="none"/>
        <c:minorTickMark val="none"/>
        <c:tickLblPos val="nextTo"/>
        <c:crossAx val="6881804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spPr>
            <a:solidFill>
              <a:schemeClr val="dk1">
                <a:tint val="88500"/>
                <a:alpha val="85000"/>
              </a:schemeClr>
            </a:solidFill>
            <a:ln w="9525" cap="flat" cmpd="sng" algn="ctr">
              <a:solidFill>
                <a:schemeClr val="lt1">
                  <a:alpha val="50000"/>
                </a:schemeClr>
              </a:solidFill>
              <a:round/>
            </a:ln>
            <a:effectLst/>
          </c:spPr>
          <c:invertIfNegative val="0"/>
          <c:dLbls>
            <c:dLbl>
              <c:idx val="0"/>
              <c:tx>
                <c:rich>
                  <a:bodyPr/>
                  <a:lstStyle/>
                  <a:p>
                    <a:r>
                      <a:rPr lang="en-US"/>
                      <a:t>4,88</a:t>
                    </a:r>
                    <a:r>
                      <a:rPr lang="en-US" sz="1000" b="0" i="0" u="none" strike="noStrike" baseline="0">
                        <a:effectLst/>
                      </a:rPr>
                      <a:t>    </a:t>
                    </a:r>
                    <a:r>
                      <a:rPr lang="en-US" sz="1200" b="1" i="0" u="none" strike="noStrike" baseline="0">
                        <a:effectLst/>
                      </a:rPr>
                      <a:t>A</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1"/>
              <c:tx>
                <c:rich>
                  <a:bodyPr/>
                  <a:lstStyle/>
                  <a:p>
                    <a:r>
                      <a:rPr lang="en-US"/>
                      <a:t>3,75</a:t>
                    </a:r>
                    <a:r>
                      <a:rPr lang="en-US" sz="1000" b="0" i="0" u="none" strike="noStrike" baseline="0">
                        <a:effectLst/>
                      </a:rPr>
                      <a:t>    </a:t>
                    </a:r>
                    <a:r>
                      <a:rPr lang="en-US" sz="1200" b="1" i="0" u="none" strike="noStrike" baseline="0">
                        <a:effectLst/>
                      </a:rPr>
                      <a:t>B</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2"/>
              <c:tx>
                <c:rich>
                  <a:bodyPr/>
                  <a:lstStyle/>
                  <a:p>
                    <a:r>
                      <a:rPr lang="en-US"/>
                      <a:t>3,63</a:t>
                    </a:r>
                    <a:r>
                      <a:rPr lang="en-US" sz="1000" b="0" i="0" u="none" strike="noStrike" baseline="0">
                        <a:effectLst/>
                      </a:rPr>
                      <a:t>    </a:t>
                    </a:r>
                    <a:r>
                      <a:rPr lang="en-US" sz="1200" b="1" i="0" u="none" strike="noStrike" baseline="0">
                        <a:effectLst/>
                      </a:rPr>
                      <a:t>B</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3"/>
              <c:tx>
                <c:rich>
                  <a:bodyPr/>
                  <a:lstStyle/>
                  <a:p>
                    <a:r>
                      <a:rPr lang="en-US"/>
                      <a:t>2,5</a:t>
                    </a:r>
                    <a:r>
                      <a:rPr lang="en-US" sz="1000" b="0" i="0" u="none" strike="noStrike" baseline="0">
                        <a:effectLst/>
                      </a:rPr>
                      <a:t>    </a:t>
                    </a:r>
                    <a:r>
                      <a:rPr lang="en-US" sz="1200" b="1" i="0" u="none" strike="noStrike" baseline="0">
                        <a:effectLst/>
                      </a:rPr>
                      <a:t>C</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stdErr"/>
            <c:noEndCap val="0"/>
            <c:spPr>
              <a:noFill/>
              <a:ln w="9525">
                <a:solidFill>
                  <a:schemeClr val="dk1">
                    <a:lumMod val="65000"/>
                    <a:lumOff val="35000"/>
                  </a:schemeClr>
                </a:solidFill>
                <a:round/>
              </a:ln>
              <a:effectLst/>
            </c:spPr>
          </c:errBars>
          <c:cat>
            <c:numRef>
              <c:f>'GRAFICOS CONVINADO'!$A$106:$A$109</c:f>
              <c:numCache>
                <c:formatCode>0%</c:formatCode>
                <c:ptCount val="4"/>
                <c:pt idx="0">
                  <c:v>0.09</c:v>
                </c:pt>
                <c:pt idx="1">
                  <c:v>0.08</c:v>
                </c:pt>
                <c:pt idx="2">
                  <c:v>7.0000000000000007E-2</c:v>
                </c:pt>
                <c:pt idx="3">
                  <c:v>0</c:v>
                </c:pt>
              </c:numCache>
            </c:numRef>
          </c:cat>
          <c:val>
            <c:numRef>
              <c:f>'GRAFICOS CONVINADO'!$B$106:$B$109</c:f>
              <c:numCache>
                <c:formatCode>General</c:formatCode>
                <c:ptCount val="4"/>
                <c:pt idx="0">
                  <c:v>4.88</c:v>
                </c:pt>
                <c:pt idx="1">
                  <c:v>3.75</c:v>
                </c:pt>
                <c:pt idx="2">
                  <c:v>3.63</c:v>
                </c:pt>
                <c:pt idx="3">
                  <c:v>2.5</c:v>
                </c:pt>
              </c:numCache>
            </c:numRef>
          </c:val>
        </c:ser>
        <c:dLbls>
          <c:dLblPos val="inEnd"/>
          <c:showLegendKey val="0"/>
          <c:showVal val="1"/>
          <c:showCatName val="0"/>
          <c:showSerName val="0"/>
          <c:showPercent val="0"/>
          <c:showBubbleSize val="0"/>
        </c:dLbls>
        <c:gapWidth val="65"/>
        <c:axId val="68915584"/>
        <c:axId val="68917504"/>
      </c:barChart>
      <c:catAx>
        <c:axId val="68915584"/>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s-EC"/>
                  <a:t>Tratamientos </a:t>
                </a:r>
              </a:p>
            </c:rich>
          </c:tx>
          <c:layout>
            <c:manualLayout>
              <c:xMode val="edge"/>
              <c:yMode val="edge"/>
              <c:x val="0.41683970982595975"/>
              <c:y val="0.88443202041861635"/>
            </c:manualLayout>
          </c:layout>
          <c:overlay val="0"/>
          <c:spPr>
            <a:noFill/>
            <a:ln>
              <a:noFill/>
            </a:ln>
            <a:effectLst/>
          </c:spPr>
        </c:title>
        <c:numFmt formatCode="0%"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s-EC"/>
          </a:p>
        </c:txPr>
        <c:crossAx val="68917504"/>
        <c:crosses val="autoZero"/>
        <c:auto val="1"/>
        <c:lblAlgn val="ctr"/>
        <c:lblOffset val="100"/>
        <c:noMultiLvlLbl val="0"/>
      </c:catAx>
      <c:valAx>
        <c:axId val="68917504"/>
        <c:scaling>
          <c:orientation val="minMax"/>
        </c:scaling>
        <c:delete val="1"/>
        <c:axPos val="l"/>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s-EC"/>
                  <a:t>Llenura (puntos)</a:t>
                </a:r>
              </a:p>
            </c:rich>
          </c:tx>
          <c:overlay val="0"/>
          <c:spPr>
            <a:noFill/>
            <a:ln>
              <a:noFill/>
            </a:ln>
            <a:effectLst/>
          </c:spPr>
        </c:title>
        <c:numFmt formatCode="General" sourceLinked="1"/>
        <c:majorTickMark val="none"/>
        <c:minorTickMark val="none"/>
        <c:tickLblPos val="nextTo"/>
        <c:crossAx val="6891558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spPr>
            <a:solidFill>
              <a:schemeClr val="dk1">
                <a:tint val="88500"/>
                <a:alpha val="85000"/>
              </a:schemeClr>
            </a:solidFill>
            <a:ln w="9525" cap="flat" cmpd="sng" algn="ctr">
              <a:solidFill>
                <a:schemeClr val="lt1">
                  <a:alpha val="50000"/>
                </a:schemeClr>
              </a:solidFill>
              <a:round/>
            </a:ln>
            <a:effectLst/>
          </c:spPr>
          <c:invertIfNegative val="0"/>
          <c:dLbls>
            <c:dLbl>
              <c:idx val="0"/>
              <c:tx>
                <c:rich>
                  <a:bodyPr/>
                  <a:lstStyle/>
                  <a:p>
                    <a:r>
                      <a:rPr lang="en-US"/>
                      <a:t>4,75</a:t>
                    </a:r>
                    <a:r>
                      <a:rPr lang="en-US" sz="1000" b="0" i="0" u="none" strike="noStrike" baseline="0">
                        <a:effectLst/>
                      </a:rPr>
                      <a:t>    </a:t>
                    </a:r>
                    <a:r>
                      <a:rPr lang="en-US" sz="1200" b="1" i="0" u="none" strike="noStrike" baseline="0">
                        <a:effectLst/>
                      </a:rPr>
                      <a:t>A</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1"/>
              <c:tx>
                <c:rich>
                  <a:bodyPr/>
                  <a:lstStyle/>
                  <a:p>
                    <a:r>
                      <a:rPr lang="en-US"/>
                      <a:t>3,63</a:t>
                    </a:r>
                    <a:r>
                      <a:rPr lang="en-US" sz="1000" b="0" i="0" u="none" strike="noStrike" baseline="0">
                        <a:effectLst/>
                      </a:rPr>
                      <a:t>    </a:t>
                    </a:r>
                    <a:r>
                      <a:rPr lang="en-US" sz="1200" b="1" i="0" u="none" strike="noStrike" baseline="0">
                        <a:effectLst/>
                      </a:rPr>
                      <a:t>B</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2"/>
              <c:tx>
                <c:rich>
                  <a:bodyPr/>
                  <a:lstStyle/>
                  <a:p>
                    <a:r>
                      <a:rPr lang="en-US"/>
                      <a:t>3,25</a:t>
                    </a:r>
                    <a:r>
                      <a:rPr lang="en-US" sz="1000" b="0" i="0" u="none" strike="noStrike" baseline="0">
                        <a:effectLst/>
                      </a:rPr>
                      <a:t>    </a:t>
                    </a:r>
                    <a:r>
                      <a:rPr lang="en-US" sz="1200" b="1" i="0" u="none" strike="noStrike" baseline="0">
                        <a:effectLst/>
                      </a:rPr>
                      <a:t>B</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3"/>
              <c:tx>
                <c:rich>
                  <a:bodyPr/>
                  <a:lstStyle/>
                  <a:p>
                    <a:r>
                      <a:rPr lang="en-US"/>
                      <a:t>2,38</a:t>
                    </a:r>
                    <a:r>
                      <a:rPr lang="en-US" sz="1000" b="0" i="0" u="none" strike="noStrike" baseline="0">
                        <a:effectLst/>
                      </a:rPr>
                      <a:t>    </a:t>
                    </a:r>
                    <a:r>
                      <a:rPr lang="en-US" sz="1200" b="1" i="0" u="none" strike="noStrike" baseline="0">
                        <a:effectLst/>
                      </a:rPr>
                      <a:t>C</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stdErr"/>
            <c:noEndCap val="0"/>
            <c:spPr>
              <a:noFill/>
              <a:ln w="9525">
                <a:solidFill>
                  <a:schemeClr val="dk1">
                    <a:lumMod val="65000"/>
                    <a:lumOff val="35000"/>
                  </a:schemeClr>
                </a:solidFill>
                <a:round/>
              </a:ln>
              <a:effectLst/>
            </c:spPr>
          </c:errBars>
          <c:cat>
            <c:numRef>
              <c:f>'GRAFICOS CONVINADO'!$A$129:$A$132</c:f>
              <c:numCache>
                <c:formatCode>0%</c:formatCode>
                <c:ptCount val="4"/>
                <c:pt idx="0">
                  <c:v>0</c:v>
                </c:pt>
                <c:pt idx="1">
                  <c:v>7.0000000000000007E-2</c:v>
                </c:pt>
                <c:pt idx="2">
                  <c:v>0.08</c:v>
                </c:pt>
                <c:pt idx="3">
                  <c:v>0.09</c:v>
                </c:pt>
              </c:numCache>
            </c:numRef>
          </c:cat>
          <c:val>
            <c:numRef>
              <c:f>'GRAFICOS CONVINADO'!$B$129:$B$132</c:f>
              <c:numCache>
                <c:formatCode>General</c:formatCode>
                <c:ptCount val="4"/>
                <c:pt idx="0">
                  <c:v>4.75</c:v>
                </c:pt>
                <c:pt idx="1">
                  <c:v>3.63</c:v>
                </c:pt>
                <c:pt idx="2">
                  <c:v>3.25</c:v>
                </c:pt>
                <c:pt idx="3">
                  <c:v>2.38</c:v>
                </c:pt>
              </c:numCache>
            </c:numRef>
          </c:val>
        </c:ser>
        <c:dLbls>
          <c:dLblPos val="inEnd"/>
          <c:showLegendKey val="0"/>
          <c:showVal val="1"/>
          <c:showCatName val="0"/>
          <c:showSerName val="0"/>
          <c:showPercent val="0"/>
          <c:showBubbleSize val="0"/>
        </c:dLbls>
        <c:gapWidth val="65"/>
        <c:axId val="6250880"/>
        <c:axId val="6252416"/>
      </c:barChart>
      <c:catAx>
        <c:axId val="6250880"/>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s-EC"/>
                  <a:t>Tratamientos</a:t>
                </a:r>
              </a:p>
            </c:rich>
          </c:tx>
          <c:layout>
            <c:manualLayout>
              <c:xMode val="edge"/>
              <c:yMode val="edge"/>
              <c:x val="0.40512792397660818"/>
              <c:y val="0.92344059829059832"/>
            </c:manualLayout>
          </c:layout>
          <c:overlay val="0"/>
          <c:spPr>
            <a:noFill/>
            <a:ln>
              <a:noFill/>
            </a:ln>
            <a:effectLst/>
          </c:spPr>
        </c:title>
        <c:numFmt formatCode="0%"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s-EC"/>
          </a:p>
        </c:txPr>
        <c:crossAx val="6252416"/>
        <c:crosses val="autoZero"/>
        <c:auto val="1"/>
        <c:lblAlgn val="ctr"/>
        <c:lblOffset val="100"/>
        <c:noMultiLvlLbl val="0"/>
      </c:catAx>
      <c:valAx>
        <c:axId val="6252416"/>
        <c:scaling>
          <c:orientation val="minMax"/>
        </c:scaling>
        <c:delete val="1"/>
        <c:axPos val="l"/>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s-EC"/>
                  <a:t>Firmeza de flor (puntos)</a:t>
                </a:r>
              </a:p>
            </c:rich>
          </c:tx>
          <c:overlay val="0"/>
          <c:spPr>
            <a:noFill/>
            <a:ln>
              <a:noFill/>
            </a:ln>
            <a:effectLst/>
          </c:spPr>
        </c:title>
        <c:numFmt formatCode="General" sourceLinked="1"/>
        <c:majorTickMark val="none"/>
        <c:minorTickMark val="none"/>
        <c:tickLblPos val="nextTo"/>
        <c:crossAx val="625088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spPr>
            <a:solidFill>
              <a:schemeClr val="dk1">
                <a:tint val="88500"/>
                <a:alpha val="85000"/>
              </a:schemeClr>
            </a:solidFill>
            <a:ln w="9525" cap="flat" cmpd="sng" algn="ctr">
              <a:solidFill>
                <a:schemeClr val="lt1">
                  <a:alpha val="50000"/>
                </a:schemeClr>
              </a:solidFill>
              <a:round/>
            </a:ln>
            <a:effectLst/>
          </c:spPr>
          <c:invertIfNegative val="0"/>
          <c:dLbls>
            <c:dLbl>
              <c:idx val="0"/>
              <c:tx>
                <c:rich>
                  <a:bodyPr/>
                  <a:lstStyle/>
                  <a:p>
                    <a:r>
                      <a:rPr lang="en-US"/>
                      <a:t>4,75</a:t>
                    </a:r>
                    <a:r>
                      <a:rPr lang="en-US" sz="1000" b="0" i="0" u="none" strike="noStrike" baseline="0">
                        <a:effectLst/>
                      </a:rPr>
                      <a:t>    </a:t>
                    </a:r>
                    <a:r>
                      <a:rPr lang="en-US" sz="1200" b="1" i="0" u="none" strike="noStrike" baseline="0">
                        <a:effectLst/>
                      </a:rPr>
                      <a:t>A</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1"/>
              <c:tx>
                <c:rich>
                  <a:bodyPr/>
                  <a:lstStyle/>
                  <a:p>
                    <a:r>
                      <a:rPr lang="en-US"/>
                      <a:t>4,13</a:t>
                    </a:r>
                    <a:r>
                      <a:rPr lang="en-US" sz="1000" b="0" i="0" u="none" strike="noStrike" baseline="0">
                        <a:effectLst/>
                      </a:rPr>
                      <a:t>    </a:t>
                    </a:r>
                    <a:r>
                      <a:rPr lang="en-US" sz="1200" b="1" i="0" u="none" strike="noStrike" baseline="0">
                        <a:effectLst/>
                      </a:rPr>
                      <a:t>B</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2"/>
              <c:tx>
                <c:rich>
                  <a:bodyPr/>
                  <a:lstStyle/>
                  <a:p>
                    <a:r>
                      <a:rPr lang="en-US"/>
                      <a:t>3,38</a:t>
                    </a:r>
                    <a:r>
                      <a:rPr lang="en-US" sz="1000" b="0" i="0" u="none" strike="noStrike" baseline="0">
                        <a:effectLst/>
                      </a:rPr>
                      <a:t>    </a:t>
                    </a:r>
                    <a:r>
                      <a:rPr lang="en-US" sz="1200" b="1" i="0" u="none" strike="noStrike" baseline="0">
                        <a:effectLst/>
                      </a:rPr>
                      <a:t>C</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3"/>
              <c:tx>
                <c:rich>
                  <a:bodyPr/>
                  <a:lstStyle/>
                  <a:p>
                    <a:r>
                      <a:rPr lang="en-US"/>
                      <a:t>2,13</a:t>
                    </a:r>
                    <a:r>
                      <a:rPr lang="en-US" sz="1000" b="0" i="0" u="none" strike="noStrike" baseline="0">
                        <a:effectLst/>
                      </a:rPr>
                      <a:t>    </a:t>
                    </a:r>
                    <a:r>
                      <a:rPr lang="en-US" sz="1200" b="1" i="0" u="none" strike="noStrike" baseline="0">
                        <a:effectLst/>
                      </a:rPr>
                      <a:t>D</a:t>
                    </a:r>
                    <a:endParaRPr lang="en-US"/>
                  </a:p>
                </c:rich>
              </c:tx>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stdErr"/>
            <c:noEndCap val="0"/>
            <c:spPr>
              <a:noFill/>
              <a:ln w="9525">
                <a:solidFill>
                  <a:schemeClr val="dk1">
                    <a:lumMod val="65000"/>
                    <a:lumOff val="35000"/>
                  </a:schemeClr>
                </a:solidFill>
                <a:round/>
              </a:ln>
              <a:effectLst/>
            </c:spPr>
          </c:errBars>
          <c:cat>
            <c:numRef>
              <c:f>'GRAFICOS CONVINADO'!$A$152:$A$155</c:f>
              <c:numCache>
                <c:formatCode>0%</c:formatCode>
                <c:ptCount val="4"/>
                <c:pt idx="0">
                  <c:v>0.09</c:v>
                </c:pt>
                <c:pt idx="1">
                  <c:v>0.08</c:v>
                </c:pt>
                <c:pt idx="2">
                  <c:v>7.0000000000000007E-2</c:v>
                </c:pt>
                <c:pt idx="3">
                  <c:v>0</c:v>
                </c:pt>
              </c:numCache>
            </c:numRef>
          </c:cat>
          <c:val>
            <c:numRef>
              <c:f>'GRAFICOS CONVINADO'!$B$152:$B$155</c:f>
              <c:numCache>
                <c:formatCode>General</c:formatCode>
                <c:ptCount val="4"/>
                <c:pt idx="0">
                  <c:v>4.75</c:v>
                </c:pt>
                <c:pt idx="1">
                  <c:v>4.13</c:v>
                </c:pt>
                <c:pt idx="2">
                  <c:v>3.38</c:v>
                </c:pt>
                <c:pt idx="3">
                  <c:v>2.13</c:v>
                </c:pt>
              </c:numCache>
            </c:numRef>
          </c:val>
        </c:ser>
        <c:dLbls>
          <c:dLblPos val="inEnd"/>
          <c:showLegendKey val="0"/>
          <c:showVal val="1"/>
          <c:showCatName val="0"/>
          <c:showSerName val="0"/>
          <c:showPercent val="0"/>
          <c:showBubbleSize val="0"/>
        </c:dLbls>
        <c:gapWidth val="65"/>
        <c:axId val="6290816"/>
        <c:axId val="29517312"/>
      </c:barChart>
      <c:catAx>
        <c:axId val="6290816"/>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s-EC"/>
                  <a:t>Tratamientos</a:t>
                </a:r>
              </a:p>
            </c:rich>
          </c:tx>
          <c:layout>
            <c:manualLayout>
              <c:xMode val="edge"/>
              <c:yMode val="edge"/>
              <c:x val="0.39513007617602758"/>
              <c:y val="0.88884216374827463"/>
            </c:manualLayout>
          </c:layout>
          <c:overlay val="0"/>
          <c:spPr>
            <a:noFill/>
            <a:ln>
              <a:noFill/>
            </a:ln>
            <a:effectLst/>
          </c:spPr>
        </c:title>
        <c:numFmt formatCode="0%"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s-EC"/>
          </a:p>
        </c:txPr>
        <c:crossAx val="29517312"/>
        <c:crosses val="autoZero"/>
        <c:auto val="1"/>
        <c:lblAlgn val="ctr"/>
        <c:lblOffset val="100"/>
        <c:noMultiLvlLbl val="0"/>
      </c:catAx>
      <c:valAx>
        <c:axId val="29517312"/>
        <c:scaling>
          <c:orientation val="minMax"/>
        </c:scaling>
        <c:delete val="1"/>
        <c:axPos val="l"/>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s-EC"/>
                  <a:t>Redondez (puntos)</a:t>
                </a:r>
              </a:p>
            </c:rich>
          </c:tx>
          <c:overlay val="0"/>
          <c:spPr>
            <a:noFill/>
            <a:ln>
              <a:noFill/>
            </a:ln>
            <a:effectLst/>
          </c:spPr>
        </c:title>
        <c:numFmt formatCode="General" sourceLinked="1"/>
        <c:majorTickMark val="none"/>
        <c:minorTickMark val="none"/>
        <c:tickLblPos val="nextTo"/>
        <c:crossAx val="629081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1D8D0E4-D55E-47FC-87AD-A77FC07FC6EA}" type="datetimeFigureOut">
              <a:rPr lang="es-EC" smtClean="0"/>
              <a:t>18/08/2015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43630F0-B8E8-4130-9ED4-633F678784DB}" type="slidenum">
              <a:rPr lang="es-EC" smtClean="0"/>
              <a:t>‹Nº›</a:t>
            </a:fld>
            <a:endParaRPr lang="es-EC"/>
          </a:p>
        </p:txBody>
      </p:sp>
    </p:spTree>
    <p:extLst>
      <p:ext uri="{BB962C8B-B14F-4D97-AF65-F5344CB8AC3E}">
        <p14:creationId xmlns:p14="http://schemas.microsoft.com/office/powerpoint/2010/main" val="1533148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1D8D0E4-D55E-47FC-87AD-A77FC07FC6EA}" type="datetimeFigureOut">
              <a:rPr lang="es-EC" smtClean="0"/>
              <a:t>18/08/2015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43630F0-B8E8-4130-9ED4-633F678784DB}" type="slidenum">
              <a:rPr lang="es-EC" smtClean="0"/>
              <a:t>‹Nº›</a:t>
            </a:fld>
            <a:endParaRPr lang="es-EC"/>
          </a:p>
        </p:txBody>
      </p:sp>
    </p:spTree>
    <p:extLst>
      <p:ext uri="{BB962C8B-B14F-4D97-AF65-F5344CB8AC3E}">
        <p14:creationId xmlns:p14="http://schemas.microsoft.com/office/powerpoint/2010/main" val="2468097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D8D0E4-D55E-47FC-87AD-A77FC07FC6EA}" type="datetimeFigureOut">
              <a:rPr lang="es-EC" smtClean="0"/>
              <a:t>18/08/2015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43630F0-B8E8-4130-9ED4-633F678784DB}" type="slidenum">
              <a:rPr lang="es-EC" smtClean="0"/>
              <a:t>‹Nº›</a:t>
            </a:fld>
            <a:endParaRPr lang="es-EC"/>
          </a:p>
        </p:txBody>
      </p:sp>
    </p:spTree>
    <p:extLst>
      <p:ext uri="{BB962C8B-B14F-4D97-AF65-F5344CB8AC3E}">
        <p14:creationId xmlns:p14="http://schemas.microsoft.com/office/powerpoint/2010/main" val="2576961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D8D0E4-D55E-47FC-87AD-A77FC07FC6EA}" type="datetimeFigureOut">
              <a:rPr lang="es-EC" smtClean="0"/>
              <a:t>18/08/2015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43630F0-B8E8-4130-9ED4-633F678784DB}" type="slidenum">
              <a:rPr lang="es-EC" smtClean="0"/>
              <a:t>‹Nº›</a:t>
            </a:fld>
            <a:endParaRPr lang="es-EC"/>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20169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D8D0E4-D55E-47FC-87AD-A77FC07FC6EA}" type="datetimeFigureOut">
              <a:rPr lang="es-EC" smtClean="0"/>
              <a:t>18/08/2015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43630F0-B8E8-4130-9ED4-633F678784DB}" type="slidenum">
              <a:rPr lang="es-EC" smtClean="0"/>
              <a:t>‹Nº›</a:t>
            </a:fld>
            <a:endParaRPr lang="es-EC"/>
          </a:p>
        </p:txBody>
      </p:sp>
    </p:spTree>
    <p:extLst>
      <p:ext uri="{BB962C8B-B14F-4D97-AF65-F5344CB8AC3E}">
        <p14:creationId xmlns:p14="http://schemas.microsoft.com/office/powerpoint/2010/main" val="2471204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1D8D0E4-D55E-47FC-87AD-A77FC07FC6EA}" type="datetimeFigureOut">
              <a:rPr lang="es-EC" smtClean="0"/>
              <a:t>18/08/2015</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43630F0-B8E8-4130-9ED4-633F678784DB}" type="slidenum">
              <a:rPr lang="es-EC" smtClean="0"/>
              <a:t>‹Nº›</a:t>
            </a:fld>
            <a:endParaRPr lang="es-EC"/>
          </a:p>
        </p:txBody>
      </p:sp>
    </p:spTree>
    <p:extLst>
      <p:ext uri="{BB962C8B-B14F-4D97-AF65-F5344CB8AC3E}">
        <p14:creationId xmlns:p14="http://schemas.microsoft.com/office/powerpoint/2010/main" val="1080946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1D8D0E4-D55E-47FC-87AD-A77FC07FC6EA}" type="datetimeFigureOut">
              <a:rPr lang="es-EC" smtClean="0"/>
              <a:t>18/08/2015</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43630F0-B8E8-4130-9ED4-633F678784DB}" type="slidenum">
              <a:rPr lang="es-EC" smtClean="0"/>
              <a:t>‹Nº›</a:t>
            </a:fld>
            <a:endParaRPr lang="es-EC"/>
          </a:p>
        </p:txBody>
      </p:sp>
    </p:spTree>
    <p:extLst>
      <p:ext uri="{BB962C8B-B14F-4D97-AF65-F5344CB8AC3E}">
        <p14:creationId xmlns:p14="http://schemas.microsoft.com/office/powerpoint/2010/main" val="3863779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1D8D0E4-D55E-47FC-87AD-A77FC07FC6EA}" type="datetimeFigureOut">
              <a:rPr lang="es-EC" smtClean="0"/>
              <a:t>18/08/2015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43630F0-B8E8-4130-9ED4-633F678784DB}" type="slidenum">
              <a:rPr lang="es-EC" smtClean="0"/>
              <a:t>‹Nº›</a:t>
            </a:fld>
            <a:endParaRPr lang="es-EC"/>
          </a:p>
        </p:txBody>
      </p:sp>
    </p:spTree>
    <p:extLst>
      <p:ext uri="{BB962C8B-B14F-4D97-AF65-F5344CB8AC3E}">
        <p14:creationId xmlns:p14="http://schemas.microsoft.com/office/powerpoint/2010/main" val="1506687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1D8D0E4-D55E-47FC-87AD-A77FC07FC6EA}" type="datetimeFigureOut">
              <a:rPr lang="es-EC" smtClean="0"/>
              <a:t>18/08/2015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43630F0-B8E8-4130-9ED4-633F678784DB}" type="slidenum">
              <a:rPr lang="es-EC" smtClean="0"/>
              <a:t>‹Nº›</a:t>
            </a:fld>
            <a:endParaRPr lang="es-EC"/>
          </a:p>
        </p:txBody>
      </p:sp>
    </p:spTree>
    <p:extLst>
      <p:ext uri="{BB962C8B-B14F-4D97-AF65-F5344CB8AC3E}">
        <p14:creationId xmlns:p14="http://schemas.microsoft.com/office/powerpoint/2010/main" val="1319756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41D8D0E4-D55E-47FC-87AD-A77FC07FC6EA}" type="datetimeFigureOut">
              <a:rPr lang="es-EC" smtClean="0"/>
              <a:t>18/08/2015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43630F0-B8E8-4130-9ED4-633F678784DB}" type="slidenum">
              <a:rPr lang="es-EC" smtClean="0"/>
              <a:t>‹Nº›</a:t>
            </a:fld>
            <a:endParaRPr lang="es-EC"/>
          </a:p>
        </p:txBody>
      </p:sp>
    </p:spTree>
    <p:extLst>
      <p:ext uri="{BB962C8B-B14F-4D97-AF65-F5344CB8AC3E}">
        <p14:creationId xmlns:p14="http://schemas.microsoft.com/office/powerpoint/2010/main" val="176553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D8D0E4-D55E-47FC-87AD-A77FC07FC6EA}" type="datetimeFigureOut">
              <a:rPr lang="es-EC" smtClean="0"/>
              <a:t>18/08/2015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43630F0-B8E8-4130-9ED4-633F678784DB}" type="slidenum">
              <a:rPr lang="es-EC" smtClean="0"/>
              <a:t>‹Nº›</a:t>
            </a:fld>
            <a:endParaRPr lang="es-EC"/>
          </a:p>
        </p:txBody>
      </p:sp>
    </p:spTree>
    <p:extLst>
      <p:ext uri="{BB962C8B-B14F-4D97-AF65-F5344CB8AC3E}">
        <p14:creationId xmlns:p14="http://schemas.microsoft.com/office/powerpoint/2010/main" val="2291898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1D8D0E4-D55E-47FC-87AD-A77FC07FC6EA}" type="datetimeFigureOut">
              <a:rPr lang="es-EC" smtClean="0"/>
              <a:t>18/08/2015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43630F0-B8E8-4130-9ED4-633F678784DB}" type="slidenum">
              <a:rPr lang="es-EC" smtClean="0"/>
              <a:t>‹Nº›</a:t>
            </a:fld>
            <a:endParaRPr lang="es-EC"/>
          </a:p>
        </p:txBody>
      </p:sp>
    </p:spTree>
    <p:extLst>
      <p:ext uri="{BB962C8B-B14F-4D97-AF65-F5344CB8AC3E}">
        <p14:creationId xmlns:p14="http://schemas.microsoft.com/office/powerpoint/2010/main" val="134131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1D8D0E4-D55E-47FC-87AD-A77FC07FC6EA}" type="datetimeFigureOut">
              <a:rPr lang="es-EC" smtClean="0"/>
              <a:t>18/08/2015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443630F0-B8E8-4130-9ED4-633F678784DB}" type="slidenum">
              <a:rPr lang="es-EC" smtClean="0"/>
              <a:t>‹Nº›</a:t>
            </a:fld>
            <a:endParaRPr lang="es-EC"/>
          </a:p>
        </p:txBody>
      </p:sp>
    </p:spTree>
    <p:extLst>
      <p:ext uri="{BB962C8B-B14F-4D97-AF65-F5344CB8AC3E}">
        <p14:creationId xmlns:p14="http://schemas.microsoft.com/office/powerpoint/2010/main" val="1318695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1D8D0E4-D55E-47FC-87AD-A77FC07FC6EA}" type="datetimeFigureOut">
              <a:rPr lang="es-EC" smtClean="0"/>
              <a:t>18/08/2015</a:t>
            </a:fld>
            <a:endParaRPr lang="es-EC"/>
          </a:p>
        </p:txBody>
      </p:sp>
      <p:sp>
        <p:nvSpPr>
          <p:cNvPr id="5" name="Footer Placeholder 3"/>
          <p:cNvSpPr>
            <a:spLocks noGrp="1"/>
          </p:cNvSpPr>
          <p:nvPr>
            <p:ph type="ftr" sz="quarter" idx="11"/>
          </p:nvPr>
        </p:nvSpPr>
        <p:spPr/>
        <p:txBody>
          <a:bodyPr/>
          <a:lstStyle/>
          <a:p>
            <a:endParaRPr lang="es-EC"/>
          </a:p>
        </p:txBody>
      </p:sp>
      <p:sp>
        <p:nvSpPr>
          <p:cNvPr id="6" name="Slide Number Placeholder 4"/>
          <p:cNvSpPr>
            <a:spLocks noGrp="1"/>
          </p:cNvSpPr>
          <p:nvPr>
            <p:ph type="sldNum" sz="quarter" idx="12"/>
          </p:nvPr>
        </p:nvSpPr>
        <p:spPr/>
        <p:txBody>
          <a:bodyPr/>
          <a:lstStyle/>
          <a:p>
            <a:fld id="{443630F0-B8E8-4130-9ED4-633F678784DB}" type="slidenum">
              <a:rPr lang="es-EC" smtClean="0"/>
              <a:t>‹Nº›</a:t>
            </a:fld>
            <a:endParaRPr lang="es-EC"/>
          </a:p>
        </p:txBody>
      </p:sp>
    </p:spTree>
    <p:extLst>
      <p:ext uri="{BB962C8B-B14F-4D97-AF65-F5344CB8AC3E}">
        <p14:creationId xmlns:p14="http://schemas.microsoft.com/office/powerpoint/2010/main" val="493474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1D8D0E4-D55E-47FC-87AD-A77FC07FC6EA}" type="datetimeFigureOut">
              <a:rPr lang="es-EC" smtClean="0"/>
              <a:t>18/08/2015</a:t>
            </a:fld>
            <a:endParaRPr lang="es-EC"/>
          </a:p>
        </p:txBody>
      </p:sp>
      <p:sp>
        <p:nvSpPr>
          <p:cNvPr id="5" name="Footer Placeholder 2"/>
          <p:cNvSpPr>
            <a:spLocks noGrp="1"/>
          </p:cNvSpPr>
          <p:nvPr>
            <p:ph type="ftr" sz="quarter" idx="11"/>
          </p:nvPr>
        </p:nvSpPr>
        <p:spPr/>
        <p:txBody>
          <a:bodyPr/>
          <a:lstStyle/>
          <a:p>
            <a:endParaRPr lang="es-EC"/>
          </a:p>
        </p:txBody>
      </p:sp>
      <p:sp>
        <p:nvSpPr>
          <p:cNvPr id="6" name="Slide Number Placeholder 3"/>
          <p:cNvSpPr>
            <a:spLocks noGrp="1"/>
          </p:cNvSpPr>
          <p:nvPr>
            <p:ph type="sldNum" sz="quarter" idx="12"/>
          </p:nvPr>
        </p:nvSpPr>
        <p:spPr/>
        <p:txBody>
          <a:bodyPr/>
          <a:lstStyle/>
          <a:p>
            <a:fld id="{443630F0-B8E8-4130-9ED4-633F678784DB}" type="slidenum">
              <a:rPr lang="es-EC" smtClean="0"/>
              <a:t>‹Nº›</a:t>
            </a:fld>
            <a:endParaRPr lang="es-EC"/>
          </a:p>
        </p:txBody>
      </p:sp>
    </p:spTree>
    <p:extLst>
      <p:ext uri="{BB962C8B-B14F-4D97-AF65-F5344CB8AC3E}">
        <p14:creationId xmlns:p14="http://schemas.microsoft.com/office/powerpoint/2010/main" val="272895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41D8D0E4-D55E-47FC-87AD-A77FC07FC6EA}" type="datetimeFigureOut">
              <a:rPr lang="es-EC" smtClean="0"/>
              <a:t>18/08/2015</a:t>
            </a:fld>
            <a:endParaRPr lang="es-EC"/>
          </a:p>
        </p:txBody>
      </p:sp>
      <p:sp>
        <p:nvSpPr>
          <p:cNvPr id="5" name="Footer Placeholder 5"/>
          <p:cNvSpPr>
            <a:spLocks noGrp="1"/>
          </p:cNvSpPr>
          <p:nvPr>
            <p:ph type="ftr" sz="quarter" idx="11"/>
          </p:nvPr>
        </p:nvSpPr>
        <p:spPr/>
        <p:txBody>
          <a:bodyPr/>
          <a:lstStyle/>
          <a:p>
            <a:endParaRPr lang="es-EC"/>
          </a:p>
        </p:txBody>
      </p:sp>
      <p:sp>
        <p:nvSpPr>
          <p:cNvPr id="6" name="Slide Number Placeholder 6"/>
          <p:cNvSpPr>
            <a:spLocks noGrp="1"/>
          </p:cNvSpPr>
          <p:nvPr>
            <p:ph type="sldNum" sz="quarter" idx="12"/>
          </p:nvPr>
        </p:nvSpPr>
        <p:spPr/>
        <p:txBody>
          <a:bodyPr/>
          <a:lstStyle/>
          <a:p>
            <a:fld id="{443630F0-B8E8-4130-9ED4-633F678784DB}" type="slidenum">
              <a:rPr lang="es-EC" smtClean="0"/>
              <a:t>‹Nº›</a:t>
            </a:fld>
            <a:endParaRPr lang="es-EC"/>
          </a:p>
        </p:txBody>
      </p:sp>
    </p:spTree>
    <p:extLst>
      <p:ext uri="{BB962C8B-B14F-4D97-AF65-F5344CB8AC3E}">
        <p14:creationId xmlns:p14="http://schemas.microsoft.com/office/powerpoint/2010/main" val="1782346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1D8D0E4-D55E-47FC-87AD-A77FC07FC6EA}" type="datetimeFigureOut">
              <a:rPr lang="es-EC" smtClean="0"/>
              <a:t>18/08/2015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43630F0-B8E8-4130-9ED4-633F678784DB}" type="slidenum">
              <a:rPr lang="es-EC" smtClean="0"/>
              <a:t>‹Nº›</a:t>
            </a:fld>
            <a:endParaRPr lang="es-EC"/>
          </a:p>
        </p:txBody>
      </p:sp>
    </p:spTree>
    <p:extLst>
      <p:ext uri="{BB962C8B-B14F-4D97-AF65-F5344CB8AC3E}">
        <p14:creationId xmlns:p14="http://schemas.microsoft.com/office/powerpoint/2010/main" val="1596439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1D8D0E4-D55E-47FC-87AD-A77FC07FC6EA}" type="datetimeFigureOut">
              <a:rPr lang="es-EC" smtClean="0"/>
              <a:t>18/08/2015</a:t>
            </a:fld>
            <a:endParaRPr lang="es-EC"/>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C"/>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43630F0-B8E8-4130-9ED4-633F678784DB}" type="slidenum">
              <a:rPr lang="es-EC" smtClean="0"/>
              <a:t>‹Nº›</a:t>
            </a:fld>
            <a:endParaRPr lang="es-EC"/>
          </a:p>
        </p:txBody>
      </p:sp>
    </p:spTree>
    <p:extLst>
      <p:ext uri="{BB962C8B-B14F-4D97-AF65-F5344CB8AC3E}">
        <p14:creationId xmlns:p14="http://schemas.microsoft.com/office/powerpoint/2010/main" val="26561398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42076" y="1150941"/>
            <a:ext cx="8825658" cy="3329581"/>
          </a:xfrm>
        </p:spPr>
        <p:txBody>
          <a:bodyPr/>
          <a:lstStyle/>
          <a:p>
            <a:pPr algn="ctr"/>
            <a:r>
              <a:rPr lang="es-EC" sz="2800" b="1" cap="small" dirty="0"/>
              <a:t>“EVALUACIÓN DE DIFERENTES DOSIS DE GUARANGO </a:t>
            </a:r>
            <a:r>
              <a:rPr lang="es-EC" sz="2800" b="1" cap="small" dirty="0" smtClean="0"/>
              <a:t>(</a:t>
            </a:r>
            <a:r>
              <a:rPr lang="es-EC" sz="2800" b="1" i="1" dirty="0" err="1"/>
              <a:t>Caesalpinia</a:t>
            </a:r>
            <a:r>
              <a:rPr lang="es-EC" sz="2800" b="1" i="1" dirty="0"/>
              <a:t> </a:t>
            </a:r>
            <a:r>
              <a:rPr lang="es-EC" sz="2800" b="1" i="1" dirty="0" err="1"/>
              <a:t>spinosa</a:t>
            </a:r>
            <a:r>
              <a:rPr lang="es-EC" sz="2800" b="1" i="1" dirty="0"/>
              <a:t> O </a:t>
            </a:r>
            <a:r>
              <a:rPr lang="es-EC" sz="2800" b="1" i="1" dirty="0" err="1"/>
              <a:t>Kuntz</a:t>
            </a:r>
            <a:r>
              <a:rPr lang="es-EC" sz="2800" b="1" cap="small" dirty="0"/>
              <a:t>)”, EN EL PROCESO DE CURTICIÓN </a:t>
            </a:r>
            <a:r>
              <a:rPr lang="es-EC" sz="2800" b="1" cap="small" dirty="0" smtClean="0"/>
              <a:t>DE </a:t>
            </a:r>
            <a:r>
              <a:rPr lang="es-EC" sz="2800" b="1" cap="small" dirty="0"/>
              <a:t>PIELES CAPRINAS</a:t>
            </a:r>
            <a:r>
              <a:rPr lang="es-EC" sz="2800" b="1" cap="small" dirty="0" smtClean="0"/>
              <a:t>.”</a:t>
            </a:r>
            <a:endParaRPr lang="es-EC" sz="2800" dirty="0"/>
          </a:p>
        </p:txBody>
      </p:sp>
      <p:sp>
        <p:nvSpPr>
          <p:cNvPr id="3" name="Subtítulo 2"/>
          <p:cNvSpPr>
            <a:spLocks noGrp="1"/>
          </p:cNvSpPr>
          <p:nvPr>
            <p:ph type="subTitle" idx="1"/>
          </p:nvPr>
        </p:nvSpPr>
        <p:spPr>
          <a:xfrm>
            <a:off x="5343340" y="5432909"/>
            <a:ext cx="5766835" cy="861420"/>
          </a:xfrm>
        </p:spPr>
        <p:txBody>
          <a:bodyPr>
            <a:noAutofit/>
          </a:bodyPr>
          <a:lstStyle/>
          <a:p>
            <a:r>
              <a:rPr lang="es-EC" sz="1800" b="1" dirty="0" smtClean="0">
                <a:solidFill>
                  <a:schemeClr val="tx1"/>
                </a:solidFill>
              </a:rPr>
              <a:t>AUTOR:</a:t>
            </a:r>
            <a:r>
              <a:rPr lang="es-EC" sz="1800" dirty="0" smtClean="0">
                <a:solidFill>
                  <a:schemeClr val="tx1"/>
                </a:solidFill>
              </a:rPr>
              <a:t>                Patricio a. Viteri cruz</a:t>
            </a:r>
          </a:p>
          <a:p>
            <a:r>
              <a:rPr lang="es-EC" sz="1800" b="1" dirty="0" smtClean="0">
                <a:solidFill>
                  <a:schemeClr val="tx1"/>
                </a:solidFill>
              </a:rPr>
              <a:t>Director :         </a:t>
            </a:r>
            <a:r>
              <a:rPr lang="es-EC" sz="1800" dirty="0" smtClean="0">
                <a:solidFill>
                  <a:schemeClr val="tx1"/>
                </a:solidFill>
              </a:rPr>
              <a:t>Ing. Jorge reina fierro</a:t>
            </a:r>
          </a:p>
          <a:p>
            <a:r>
              <a:rPr lang="es-EC" sz="1800" b="1" dirty="0" smtClean="0">
                <a:solidFill>
                  <a:schemeClr val="tx1"/>
                </a:solidFill>
              </a:rPr>
              <a:t>CODIRECTOR :   </a:t>
            </a:r>
            <a:r>
              <a:rPr lang="es-EC" sz="1800" dirty="0" smtClean="0">
                <a:solidFill>
                  <a:schemeClr val="tx1"/>
                </a:solidFill>
              </a:rPr>
              <a:t>Dr. </a:t>
            </a:r>
            <a:r>
              <a:rPr lang="es-EC" sz="1800" dirty="0" err="1" smtClean="0">
                <a:solidFill>
                  <a:schemeClr val="tx1"/>
                </a:solidFill>
              </a:rPr>
              <a:t>Gelacio</a:t>
            </a:r>
            <a:r>
              <a:rPr lang="es-EC" sz="1800" dirty="0" smtClean="0">
                <a:solidFill>
                  <a:schemeClr val="tx1"/>
                </a:solidFill>
              </a:rPr>
              <a:t> </a:t>
            </a:r>
            <a:r>
              <a:rPr lang="es-EC" sz="1800" dirty="0" err="1" smtClean="0">
                <a:solidFill>
                  <a:schemeClr val="tx1"/>
                </a:solidFill>
              </a:rPr>
              <a:t>gÓmez</a:t>
            </a:r>
            <a:r>
              <a:rPr lang="es-EC" sz="1800" dirty="0" smtClean="0">
                <a:solidFill>
                  <a:schemeClr val="tx1"/>
                </a:solidFill>
              </a:rPr>
              <a:t> MENDOZA</a:t>
            </a: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65216" y="198554"/>
            <a:ext cx="11268765" cy="2617178"/>
          </a:xfrm>
          <a:prstGeom prst="rect">
            <a:avLst/>
          </a:prstGeom>
          <a:noFill/>
          <a:ln>
            <a:noFill/>
          </a:ln>
        </p:spPr>
      </p:pic>
    </p:spTree>
    <p:extLst>
      <p:ext uri="{BB962C8B-B14F-4D97-AF65-F5344CB8AC3E}">
        <p14:creationId xmlns:p14="http://schemas.microsoft.com/office/powerpoint/2010/main" val="342272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7474" y="195140"/>
            <a:ext cx="9404723" cy="976837"/>
          </a:xfrm>
        </p:spPr>
        <p:txBody>
          <a:bodyPr/>
          <a:lstStyle/>
          <a:p>
            <a:r>
              <a:rPr lang="es-EC" sz="3600" b="1" dirty="0" smtClean="0"/>
              <a:t>DESCRIPCIÓN DEL PROCESO.</a:t>
            </a:r>
            <a:endParaRPr lang="es-EC" sz="3600" b="1" dirty="0"/>
          </a:p>
        </p:txBody>
      </p:sp>
      <p:sp>
        <p:nvSpPr>
          <p:cNvPr id="3" name="Marcador de contenido 2"/>
          <p:cNvSpPr>
            <a:spLocks noGrp="1"/>
          </p:cNvSpPr>
          <p:nvPr>
            <p:ph idx="1"/>
          </p:nvPr>
        </p:nvSpPr>
        <p:spPr>
          <a:xfrm>
            <a:off x="961645" y="790788"/>
            <a:ext cx="10371764" cy="4195481"/>
          </a:xfrm>
        </p:spPr>
        <p:txBody>
          <a:bodyPr>
            <a:noAutofit/>
          </a:bodyPr>
          <a:lstStyle/>
          <a:p>
            <a:pPr marL="800100" lvl="2" indent="0" algn="just">
              <a:buNone/>
            </a:pPr>
            <a:r>
              <a:rPr lang="es-EC" sz="1800" b="1" dirty="0" smtClean="0"/>
              <a:t>ETAPA DE RIBERA.</a:t>
            </a:r>
          </a:p>
          <a:p>
            <a:pPr marL="1257300" lvl="3" indent="0" algn="just">
              <a:buNone/>
            </a:pPr>
            <a:r>
              <a:rPr lang="es-EC" sz="1800" dirty="0" smtClean="0"/>
              <a:t>En </a:t>
            </a:r>
            <a:r>
              <a:rPr lang="es-EC" sz="1800" dirty="0"/>
              <a:t>la etapa de Ribera se recibe la piel (verde salada, en sangre o seca), </a:t>
            </a:r>
            <a:r>
              <a:rPr lang="es-EC" sz="1800" b="1" dirty="0">
                <a:solidFill>
                  <a:srgbClr val="FFC000"/>
                </a:solidFill>
              </a:rPr>
              <a:t>SE HIDRATA, SE LE QUITA EL PELO Y LA ENDODERMIS</a:t>
            </a:r>
            <a:r>
              <a:rPr lang="es-EC" sz="1800" dirty="0"/>
              <a:t>, formada por proteínas y grasa; se </a:t>
            </a:r>
            <a:r>
              <a:rPr lang="es-EC" sz="1800" b="1" dirty="0">
                <a:solidFill>
                  <a:srgbClr val="FFC000"/>
                </a:solidFill>
              </a:rPr>
              <a:t>AUMENTA EL ESPACIO INTERFIBRILAR Y SE ELIMINAN LAS IMPUREZAS PRESENTES</a:t>
            </a:r>
            <a:r>
              <a:rPr lang="es-EC" sz="1800" dirty="0"/>
              <a:t>.</a:t>
            </a:r>
          </a:p>
          <a:p>
            <a:pPr marL="800100" lvl="2" indent="0" algn="just">
              <a:buNone/>
            </a:pPr>
            <a:r>
              <a:rPr lang="es-EC" sz="1800" b="1" dirty="0" smtClean="0"/>
              <a:t>PROCESO </a:t>
            </a:r>
            <a:r>
              <a:rPr lang="es-EC" sz="1800" b="1" dirty="0"/>
              <a:t>DE </a:t>
            </a:r>
            <a:r>
              <a:rPr lang="es-EC" sz="1800" b="1" dirty="0" smtClean="0"/>
              <a:t>CURTIDO </a:t>
            </a:r>
          </a:p>
          <a:p>
            <a:pPr marL="1257300" lvl="3" indent="0" algn="just">
              <a:buNone/>
            </a:pPr>
            <a:r>
              <a:rPr lang="es-EC" sz="1800" dirty="0" smtClean="0"/>
              <a:t>En </a:t>
            </a:r>
            <a:r>
              <a:rPr lang="es-EC" sz="1800" dirty="0"/>
              <a:t>esta segunda etapa cuyo objetivo es </a:t>
            </a:r>
            <a:r>
              <a:rPr lang="es-EC" sz="1800" b="1" dirty="0">
                <a:solidFill>
                  <a:srgbClr val="FFC000"/>
                </a:solidFill>
              </a:rPr>
              <a:t>EVITAR QUE LAS PROTEÍNAS DE LA PIEL SE PUDRAN.</a:t>
            </a:r>
          </a:p>
          <a:p>
            <a:pPr marL="800100" lvl="2" indent="0" algn="just">
              <a:buNone/>
            </a:pPr>
            <a:r>
              <a:rPr lang="es-EC" sz="1800" b="1" dirty="0" smtClean="0"/>
              <a:t>RECURTIDO</a:t>
            </a:r>
          </a:p>
          <a:p>
            <a:pPr marL="1257300" lvl="3" indent="0" algn="just">
              <a:buNone/>
            </a:pPr>
            <a:r>
              <a:rPr lang="es-EC" sz="1800" b="1" dirty="0" smtClean="0">
                <a:solidFill>
                  <a:srgbClr val="FFC000"/>
                </a:solidFill>
              </a:rPr>
              <a:t>IMPARTE </a:t>
            </a:r>
            <a:r>
              <a:rPr lang="es-EC" sz="1800" b="1" dirty="0">
                <a:solidFill>
                  <a:srgbClr val="FFC000"/>
                </a:solidFill>
              </a:rPr>
              <a:t>SUAVIDAD, ELASTICIDAD, LLENURA Y CUERPO </a:t>
            </a:r>
            <a:r>
              <a:rPr lang="es-EC" sz="1800" dirty="0"/>
              <a:t>al cuero, mediante el empleo de curtientes que, como en el caso de la etapa anterior, pueden ser de origen inorgánico (generalmente sales de cromo o aluminio), o de origen orgánico (guarango).</a:t>
            </a:r>
          </a:p>
          <a:p>
            <a:pPr marL="800100" lvl="2" indent="0" algn="just">
              <a:buNone/>
            </a:pPr>
            <a:r>
              <a:rPr lang="es-EC" sz="1800" b="1" dirty="0" smtClean="0"/>
              <a:t>TEÑIDO, ENGRASE, ACABADO</a:t>
            </a:r>
            <a:r>
              <a:rPr lang="es-EC" sz="1800" dirty="0" smtClean="0"/>
              <a:t>.</a:t>
            </a:r>
          </a:p>
          <a:p>
            <a:pPr marL="1257300" lvl="3" indent="0" algn="just">
              <a:buNone/>
            </a:pPr>
            <a:r>
              <a:rPr lang="es-EC" sz="1800" dirty="0" smtClean="0"/>
              <a:t>Comprende </a:t>
            </a:r>
            <a:r>
              <a:rPr lang="es-EC" sz="1800" b="1" dirty="0">
                <a:solidFill>
                  <a:srgbClr val="FFC000"/>
                </a:solidFill>
              </a:rPr>
              <a:t>OPERACIONES MECÁNICAS QUE SE REALIZAN PARA IMPARTIR LAS CARACTERÍSTICAS ESPECÍFICAS </a:t>
            </a:r>
            <a:r>
              <a:rPr lang="es-EC" sz="1800" dirty="0"/>
              <a:t>que el mercado impone a cada tipo de producto, como puede ser el grabado, laqueado, etc.</a:t>
            </a:r>
          </a:p>
          <a:p>
            <a:pPr marL="0" indent="0" algn="just">
              <a:buNone/>
            </a:pPr>
            <a:endParaRPr lang="es-EC" sz="2800" b="1" dirty="0"/>
          </a:p>
          <a:p>
            <a:pPr marL="0" indent="0" algn="just">
              <a:buNone/>
            </a:pPr>
            <a:endParaRPr lang="es-EC" sz="2400" b="1" dirty="0" smtClean="0"/>
          </a:p>
        </p:txBody>
      </p:sp>
    </p:spTree>
    <p:extLst>
      <p:ext uri="{BB962C8B-B14F-4D97-AF65-F5344CB8AC3E}">
        <p14:creationId xmlns:p14="http://schemas.microsoft.com/office/powerpoint/2010/main" val="210985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976837"/>
          </a:xfrm>
        </p:spPr>
        <p:txBody>
          <a:bodyPr/>
          <a:lstStyle/>
          <a:p>
            <a:r>
              <a:rPr lang="es-EC" sz="3200" b="1" dirty="0"/>
              <a:t>CALIDAD DEL CUERO.</a:t>
            </a:r>
          </a:p>
        </p:txBody>
      </p:sp>
      <p:sp>
        <p:nvSpPr>
          <p:cNvPr id="3" name="Marcador de contenido 2"/>
          <p:cNvSpPr>
            <a:spLocks noGrp="1"/>
          </p:cNvSpPr>
          <p:nvPr>
            <p:ph idx="1"/>
          </p:nvPr>
        </p:nvSpPr>
        <p:spPr>
          <a:xfrm>
            <a:off x="974524" y="1087002"/>
            <a:ext cx="8946541" cy="4195481"/>
          </a:xfrm>
        </p:spPr>
        <p:txBody>
          <a:bodyPr>
            <a:noAutofit/>
          </a:bodyPr>
          <a:lstStyle/>
          <a:p>
            <a:pPr marL="0" indent="0" algn="just">
              <a:buNone/>
            </a:pPr>
            <a:r>
              <a:rPr lang="es-EC" sz="2400" dirty="0" smtClean="0"/>
              <a:t>En </a:t>
            </a:r>
            <a:r>
              <a:rPr lang="es-EC" sz="2400" dirty="0"/>
              <a:t>todos los procesos de fabricación existen </a:t>
            </a:r>
            <a:r>
              <a:rPr lang="es-EC" sz="2400" b="1" dirty="0" smtClean="0">
                <a:solidFill>
                  <a:srgbClr val="FFC000"/>
                </a:solidFill>
              </a:rPr>
              <a:t>VARIACIONES QUE PUEDEN AFECTAR LA CALIDAD FINAL DEL PRODUCTO</a:t>
            </a:r>
            <a:r>
              <a:rPr lang="es-EC" sz="2400" dirty="0" smtClean="0"/>
              <a:t>. Reducir </a:t>
            </a:r>
            <a:r>
              <a:rPr lang="es-EC" sz="2400" dirty="0"/>
              <a:t>al mínimo estas variaciones y obtener en el producto final los resultados </a:t>
            </a:r>
            <a:r>
              <a:rPr lang="es-EC" sz="2400" dirty="0" smtClean="0"/>
              <a:t>deseados.</a:t>
            </a:r>
          </a:p>
          <a:p>
            <a:pPr marL="0" indent="0" algn="just">
              <a:buNone/>
            </a:pPr>
            <a:endParaRPr lang="es-EC" sz="2400" dirty="0"/>
          </a:p>
          <a:p>
            <a:pPr marL="0" indent="0" algn="just">
              <a:buNone/>
            </a:pPr>
            <a:r>
              <a:rPr lang="es-EC" sz="2400" dirty="0" smtClean="0"/>
              <a:t> </a:t>
            </a:r>
            <a:r>
              <a:rPr lang="es-EC" sz="2400" dirty="0"/>
              <a:t>En el caso de la Industria del Cuero al trabajar con </a:t>
            </a:r>
            <a:r>
              <a:rPr lang="es-EC" sz="2400" b="1" dirty="0" smtClean="0">
                <a:solidFill>
                  <a:srgbClr val="FFC000"/>
                </a:solidFill>
              </a:rPr>
              <a:t>PRODUCTOS QUÍMICOS Y MATERIA PRIMA DE DIVERSAS PROCEDENCIAS Y CALIDADES</a:t>
            </a:r>
            <a:r>
              <a:rPr lang="es-EC" sz="2400" dirty="0" smtClean="0"/>
              <a:t>, </a:t>
            </a:r>
            <a:r>
              <a:rPr lang="es-EC" sz="2400" dirty="0"/>
              <a:t>estas variaciones se vuelven más subjetivas. </a:t>
            </a:r>
            <a:endParaRPr lang="es-EC" sz="2400" dirty="0" smtClean="0"/>
          </a:p>
          <a:p>
            <a:pPr marL="0" indent="0" algn="just">
              <a:buNone/>
            </a:pPr>
            <a:endParaRPr lang="es-EC" sz="2400" dirty="0"/>
          </a:p>
          <a:p>
            <a:pPr marL="0" indent="0" algn="just">
              <a:buNone/>
            </a:pPr>
            <a:r>
              <a:rPr lang="es-EC" sz="2400" dirty="0" smtClean="0"/>
              <a:t>La </a:t>
            </a:r>
            <a:r>
              <a:rPr lang="es-EC" sz="2400" dirty="0"/>
              <a:t>calidad es un término subjetivo que se puede cuantificar y con ello saber si tal o cual partida de cueros se encuentra dentro de los límites aceptables de calidad. </a:t>
            </a:r>
            <a:endParaRPr lang="es-EC" sz="2400" dirty="0" smtClean="0"/>
          </a:p>
        </p:txBody>
      </p:sp>
    </p:spTree>
    <p:extLst>
      <p:ext uri="{BB962C8B-B14F-4D97-AF65-F5344CB8AC3E}">
        <p14:creationId xmlns:p14="http://schemas.microsoft.com/office/powerpoint/2010/main" val="4050828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976837"/>
          </a:xfrm>
        </p:spPr>
        <p:txBody>
          <a:bodyPr/>
          <a:lstStyle/>
          <a:p>
            <a:r>
              <a:rPr lang="es-EC" sz="3200" b="1" dirty="0"/>
              <a:t>CALIDAD DEL CUERO.</a:t>
            </a:r>
          </a:p>
        </p:txBody>
      </p:sp>
      <p:sp>
        <p:nvSpPr>
          <p:cNvPr id="3" name="Marcador de contenido 2"/>
          <p:cNvSpPr>
            <a:spLocks noGrp="1"/>
          </p:cNvSpPr>
          <p:nvPr>
            <p:ph idx="1"/>
          </p:nvPr>
        </p:nvSpPr>
        <p:spPr>
          <a:xfrm>
            <a:off x="974524" y="1087002"/>
            <a:ext cx="9547515" cy="5352435"/>
          </a:xfrm>
        </p:spPr>
        <p:txBody>
          <a:bodyPr>
            <a:noAutofit/>
          </a:bodyPr>
          <a:lstStyle/>
          <a:p>
            <a:pPr marL="0" indent="0" algn="just">
              <a:buNone/>
            </a:pPr>
            <a:r>
              <a:rPr lang="es-ES_tradnl" sz="2800" dirty="0" smtClean="0"/>
              <a:t>Para </a:t>
            </a:r>
            <a:r>
              <a:rPr lang="es-ES_tradnl" sz="2800" b="1" dirty="0" smtClean="0">
                <a:solidFill>
                  <a:srgbClr val="FFC000"/>
                </a:solidFill>
              </a:rPr>
              <a:t>DETERMINAR</a:t>
            </a:r>
            <a:r>
              <a:rPr lang="es-ES_tradnl" sz="2800" dirty="0" smtClean="0"/>
              <a:t> la </a:t>
            </a:r>
            <a:r>
              <a:rPr lang="es-EC" sz="2800" dirty="0" smtClean="0"/>
              <a:t>calidad </a:t>
            </a:r>
            <a:r>
              <a:rPr lang="es-EC" sz="2800" b="1" dirty="0" smtClean="0">
                <a:solidFill>
                  <a:srgbClr val="FFC000"/>
                </a:solidFill>
              </a:rPr>
              <a:t>NUMÉRICAMENTE </a:t>
            </a:r>
            <a:r>
              <a:rPr lang="es-EC" sz="2800" dirty="0" smtClean="0"/>
              <a:t>se </a:t>
            </a:r>
            <a:r>
              <a:rPr lang="es-EC" sz="2800" dirty="0"/>
              <a:t>deben aplicar una serie de </a:t>
            </a:r>
            <a:r>
              <a:rPr lang="es-EC" sz="2800" dirty="0" smtClean="0"/>
              <a:t>ensayos </a:t>
            </a:r>
            <a:r>
              <a:rPr lang="es-EC" sz="2800" dirty="0"/>
              <a:t>o métodos de análisis que </a:t>
            </a:r>
            <a:r>
              <a:rPr lang="es-EC" sz="2800" dirty="0" smtClean="0"/>
              <a:t>nos proporcionen el nivel </a:t>
            </a:r>
            <a:r>
              <a:rPr lang="es-EC" sz="2800" dirty="0"/>
              <a:t>de calidad del </a:t>
            </a:r>
            <a:r>
              <a:rPr lang="es-EC" sz="2800" dirty="0" smtClean="0"/>
              <a:t>cuero.</a:t>
            </a:r>
            <a:endParaRPr lang="es-EC" sz="2800" dirty="0"/>
          </a:p>
          <a:p>
            <a:pPr marL="0" indent="0" algn="just">
              <a:buNone/>
            </a:pPr>
            <a:endParaRPr lang="es-EC" sz="2800" dirty="0"/>
          </a:p>
          <a:p>
            <a:pPr marL="0" indent="0" algn="just">
              <a:buNone/>
            </a:pPr>
            <a:r>
              <a:rPr lang="es-EC" sz="2800" dirty="0"/>
              <a:t>Para cuantificar y valorar la calidad de los cueros caprinos en la presente investigación se realizaron </a:t>
            </a:r>
            <a:r>
              <a:rPr lang="es-EC" sz="2800" b="1" dirty="0" smtClean="0">
                <a:solidFill>
                  <a:srgbClr val="FFC000"/>
                </a:solidFill>
              </a:rPr>
              <a:t>ANÁLISIS FÍSICOS </a:t>
            </a:r>
            <a:r>
              <a:rPr lang="es-EC" sz="2800" dirty="0" smtClean="0"/>
              <a:t>entre </a:t>
            </a:r>
            <a:r>
              <a:rPr lang="es-EC" sz="2800" dirty="0"/>
              <a:t>ellos resistencia a la tensión, </a:t>
            </a:r>
            <a:r>
              <a:rPr lang="es-EC" sz="2800" dirty="0" err="1"/>
              <a:t>lastometría</a:t>
            </a:r>
            <a:r>
              <a:rPr lang="es-EC" sz="2800" dirty="0"/>
              <a:t> y porcentaje de elongación, mientras que dentro de los </a:t>
            </a:r>
            <a:r>
              <a:rPr lang="es-EC" sz="2800" b="1" dirty="0" smtClean="0">
                <a:solidFill>
                  <a:srgbClr val="FFC000"/>
                </a:solidFill>
              </a:rPr>
              <a:t>ANÁLISIS SENSORIALES </a:t>
            </a:r>
            <a:r>
              <a:rPr lang="es-EC" sz="2800" dirty="0" smtClean="0"/>
              <a:t>se </a:t>
            </a:r>
            <a:r>
              <a:rPr lang="es-EC" sz="2800" dirty="0"/>
              <a:t>valoró llenura, redondez y firmeza de flor</a:t>
            </a:r>
            <a:r>
              <a:rPr lang="es-EC" sz="2800" dirty="0" smtClean="0"/>
              <a:t>.</a:t>
            </a:r>
            <a:endParaRPr lang="es-EC" sz="2800" dirty="0"/>
          </a:p>
        </p:txBody>
      </p:sp>
    </p:spTree>
    <p:extLst>
      <p:ext uri="{BB962C8B-B14F-4D97-AF65-F5344CB8AC3E}">
        <p14:creationId xmlns:p14="http://schemas.microsoft.com/office/powerpoint/2010/main" val="2798642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910" y="246656"/>
            <a:ext cx="9404723" cy="976837"/>
          </a:xfrm>
        </p:spPr>
        <p:txBody>
          <a:bodyPr/>
          <a:lstStyle/>
          <a:p>
            <a:pPr algn="just"/>
            <a:r>
              <a:rPr lang="es-EC" sz="3200" b="1" dirty="0" smtClean="0"/>
              <a:t>ANÁLISIS FÍSICOS.</a:t>
            </a:r>
            <a:endParaRPr lang="es-EC" sz="3200" b="1" dirty="0"/>
          </a:p>
        </p:txBody>
      </p:sp>
      <p:sp>
        <p:nvSpPr>
          <p:cNvPr id="3" name="Marcador de contenido 2"/>
          <p:cNvSpPr>
            <a:spLocks noGrp="1"/>
          </p:cNvSpPr>
          <p:nvPr>
            <p:ph idx="1"/>
          </p:nvPr>
        </p:nvSpPr>
        <p:spPr>
          <a:xfrm>
            <a:off x="386366" y="1087002"/>
            <a:ext cx="10522040" cy="5674406"/>
          </a:xfrm>
        </p:spPr>
        <p:txBody>
          <a:bodyPr>
            <a:noAutofit/>
          </a:bodyPr>
          <a:lstStyle/>
          <a:p>
            <a:pPr marL="400050" lvl="1" indent="0" algn="just">
              <a:buNone/>
            </a:pPr>
            <a:r>
              <a:rPr lang="es-EC" sz="2400" dirty="0" smtClean="0"/>
              <a:t>Son </a:t>
            </a:r>
            <a:r>
              <a:rPr lang="es-EC" sz="2400" dirty="0"/>
              <a:t>realizados a través de equipos y personas entrenadas, no dejando dudas en relación a los resultados obtenidos. Este tipo de pruebas se realizan en cuero </a:t>
            </a:r>
            <a:r>
              <a:rPr lang="es-EC" sz="2400" dirty="0" err="1"/>
              <a:t>semi</a:t>
            </a:r>
            <a:r>
              <a:rPr lang="es-EC" sz="2400" dirty="0"/>
              <a:t>-acabado y acabado y la finalidad que persiguen es </a:t>
            </a:r>
            <a:r>
              <a:rPr lang="es-EC" sz="2400" b="1" dirty="0" smtClean="0">
                <a:solidFill>
                  <a:srgbClr val="FFC000"/>
                </a:solidFill>
              </a:rPr>
              <a:t>DEMOSTRAR LA RESISTENCIA DEL CUERO AL AGUA, FLEXIÓN, CALOR, LUZ, ETC.</a:t>
            </a:r>
            <a:endParaRPr lang="es-EC" sz="2400" b="1" dirty="0">
              <a:solidFill>
                <a:srgbClr val="FFC000"/>
              </a:solidFill>
            </a:endParaRPr>
          </a:p>
          <a:p>
            <a:pPr marL="0" indent="0" algn="just">
              <a:buNone/>
            </a:pPr>
            <a:endParaRPr lang="es-EC" sz="2800" dirty="0"/>
          </a:p>
          <a:p>
            <a:pPr marL="400050" lvl="1" indent="0" algn="just">
              <a:buNone/>
            </a:pPr>
            <a:r>
              <a:rPr lang="es-EC" sz="2800" b="1" dirty="0" smtClean="0"/>
              <a:t>RESISTENCIA A LA TENSIÓN.</a:t>
            </a:r>
          </a:p>
          <a:p>
            <a:pPr marL="800100" lvl="2" indent="0" algn="just">
              <a:buNone/>
            </a:pPr>
            <a:r>
              <a:rPr lang="es-EC" sz="2400" dirty="0" smtClean="0"/>
              <a:t>Es </a:t>
            </a:r>
            <a:r>
              <a:rPr lang="es-EC" sz="2400" dirty="0"/>
              <a:t>la </a:t>
            </a:r>
            <a:r>
              <a:rPr lang="es-EC" sz="2400" b="1" dirty="0" smtClean="0">
                <a:solidFill>
                  <a:srgbClr val="FFC000"/>
                </a:solidFill>
              </a:rPr>
              <a:t>CAPACIDAD QUE TIENE LAS PIELES PARA SOPORTAR FUERZA</a:t>
            </a:r>
            <a:r>
              <a:rPr lang="es-EC" sz="2400" dirty="0" smtClean="0"/>
              <a:t>. </a:t>
            </a:r>
            <a:r>
              <a:rPr lang="es-EC" sz="2400" dirty="0"/>
              <a:t>La prueba se realiza en un retazo de aproximadamente 3 cm</a:t>
            </a:r>
            <a:r>
              <a:rPr lang="es-EC" sz="2400" baseline="30000" dirty="0"/>
              <a:t>2</a:t>
            </a:r>
            <a:r>
              <a:rPr lang="es-EC" sz="2400" dirty="0"/>
              <a:t>, el cuero se cuelga en la máquina de tracción y se va alargando paulatinamente, en la maquina se valora la fuerza máxima antes de la ruptura está dada en N/cm</a:t>
            </a:r>
            <a:r>
              <a:rPr lang="es-EC" sz="2400" baseline="30000" dirty="0"/>
              <a:t>2</a:t>
            </a:r>
            <a:r>
              <a:rPr lang="es-EC" sz="2400" dirty="0" smtClean="0"/>
              <a:t>.</a:t>
            </a:r>
            <a:endParaRPr lang="es-EC" sz="2400" dirty="0"/>
          </a:p>
        </p:txBody>
      </p:sp>
    </p:spTree>
    <p:extLst>
      <p:ext uri="{BB962C8B-B14F-4D97-AF65-F5344CB8AC3E}">
        <p14:creationId xmlns:p14="http://schemas.microsoft.com/office/powerpoint/2010/main" val="757052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976837"/>
          </a:xfrm>
        </p:spPr>
        <p:txBody>
          <a:bodyPr/>
          <a:lstStyle/>
          <a:p>
            <a:pPr algn="just"/>
            <a:r>
              <a:rPr lang="es-EC" sz="3200" b="1" dirty="0" smtClean="0"/>
              <a:t>ANÁLISIS FÍSICOS.</a:t>
            </a:r>
            <a:endParaRPr lang="es-EC" sz="3200" b="1" dirty="0"/>
          </a:p>
        </p:txBody>
      </p:sp>
      <p:sp>
        <p:nvSpPr>
          <p:cNvPr id="3" name="Marcador de contenido 2"/>
          <p:cNvSpPr>
            <a:spLocks noGrp="1"/>
          </p:cNvSpPr>
          <p:nvPr>
            <p:ph idx="1"/>
          </p:nvPr>
        </p:nvSpPr>
        <p:spPr>
          <a:xfrm>
            <a:off x="974524" y="1087002"/>
            <a:ext cx="10526310" cy="5770998"/>
          </a:xfrm>
        </p:spPr>
        <p:txBody>
          <a:bodyPr>
            <a:noAutofit/>
          </a:bodyPr>
          <a:lstStyle/>
          <a:p>
            <a:pPr marL="0" indent="0" algn="just">
              <a:buNone/>
            </a:pPr>
            <a:r>
              <a:rPr lang="es-EC" sz="3200" b="1" dirty="0" smtClean="0"/>
              <a:t>LASTOMETRÍA O RUPTURA DE FLOR.</a:t>
            </a:r>
          </a:p>
          <a:p>
            <a:pPr marL="400050" lvl="1" indent="0" algn="just">
              <a:buNone/>
            </a:pPr>
            <a:r>
              <a:rPr lang="es-EC" sz="2800" dirty="0" smtClean="0"/>
              <a:t>Refiere </a:t>
            </a:r>
            <a:r>
              <a:rPr lang="es-EC" sz="2800" dirty="0"/>
              <a:t>a la </a:t>
            </a:r>
            <a:r>
              <a:rPr lang="es-EC" sz="2800" b="1" dirty="0" smtClean="0">
                <a:solidFill>
                  <a:srgbClr val="FFC000"/>
                </a:solidFill>
              </a:rPr>
              <a:t>CAPACIDAD DE LAS PIELES DE SOPORTAR CARGA PREVIA A LA RUPTURA DE FLOR </a:t>
            </a:r>
            <a:r>
              <a:rPr lang="es-EC" sz="2800" dirty="0" smtClean="0"/>
              <a:t>(</a:t>
            </a:r>
            <a:r>
              <a:rPr lang="es-EC" sz="2800" dirty="0"/>
              <a:t>distensión o estiramiento de tejidos). Se cuantifica en milímetros (mm).</a:t>
            </a:r>
          </a:p>
          <a:p>
            <a:pPr marL="0" indent="0" algn="just">
              <a:buNone/>
            </a:pPr>
            <a:endParaRPr lang="es-EC" sz="3200" dirty="0"/>
          </a:p>
          <a:p>
            <a:pPr marL="0" indent="0" algn="just">
              <a:buNone/>
            </a:pPr>
            <a:r>
              <a:rPr lang="es-EC" sz="3200" b="1" dirty="0" smtClean="0"/>
              <a:t>PORCENTAJE DE ELONGACIÓN.</a:t>
            </a:r>
          </a:p>
          <a:p>
            <a:pPr marL="400050" lvl="1" indent="0" algn="just">
              <a:buNone/>
            </a:pPr>
            <a:r>
              <a:rPr lang="es-EC" sz="2800" dirty="0" smtClean="0"/>
              <a:t>Es </a:t>
            </a:r>
            <a:r>
              <a:rPr lang="es-EC" sz="2800" dirty="0"/>
              <a:t>la </a:t>
            </a:r>
            <a:r>
              <a:rPr lang="es-EC" sz="2800" b="1" dirty="0" smtClean="0">
                <a:solidFill>
                  <a:srgbClr val="FFC000"/>
                </a:solidFill>
              </a:rPr>
              <a:t>CAPACIDAD MÁXIMA DE ALARGAMIENTO </a:t>
            </a:r>
            <a:r>
              <a:rPr lang="es-EC" sz="2800" dirty="0" smtClean="0"/>
              <a:t>del </a:t>
            </a:r>
            <a:r>
              <a:rPr lang="es-EC" sz="2800" dirty="0"/>
              <a:t>cuero previo al desgarre. </a:t>
            </a:r>
          </a:p>
        </p:txBody>
      </p:sp>
    </p:spTree>
    <p:extLst>
      <p:ext uri="{BB962C8B-B14F-4D97-AF65-F5344CB8AC3E}">
        <p14:creationId xmlns:p14="http://schemas.microsoft.com/office/powerpoint/2010/main" val="1290526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976837"/>
          </a:xfrm>
        </p:spPr>
        <p:txBody>
          <a:bodyPr/>
          <a:lstStyle/>
          <a:p>
            <a:r>
              <a:rPr lang="es-EC" sz="3200" b="1" dirty="0" smtClean="0"/>
              <a:t>ANÁLISIS SENSORIALES.</a:t>
            </a:r>
            <a:endParaRPr lang="es-EC" sz="3200" b="1" dirty="0"/>
          </a:p>
        </p:txBody>
      </p:sp>
      <p:sp>
        <p:nvSpPr>
          <p:cNvPr id="3" name="Marcador de contenido 2"/>
          <p:cNvSpPr>
            <a:spLocks noGrp="1"/>
          </p:cNvSpPr>
          <p:nvPr>
            <p:ph idx="1"/>
          </p:nvPr>
        </p:nvSpPr>
        <p:spPr>
          <a:xfrm>
            <a:off x="987402" y="1331701"/>
            <a:ext cx="10667978" cy="4966068"/>
          </a:xfrm>
        </p:spPr>
        <p:txBody>
          <a:bodyPr>
            <a:noAutofit/>
          </a:bodyPr>
          <a:lstStyle/>
          <a:p>
            <a:pPr marL="0" indent="0" algn="just">
              <a:buNone/>
            </a:pPr>
            <a:r>
              <a:rPr lang="es-EC" sz="2800" b="1" dirty="0" smtClean="0"/>
              <a:t>LLENURA</a:t>
            </a:r>
            <a:r>
              <a:rPr lang="es-EC" sz="2800" dirty="0" smtClean="0"/>
              <a:t>.</a:t>
            </a:r>
            <a:endParaRPr lang="es-EC" sz="2800" dirty="0"/>
          </a:p>
          <a:p>
            <a:pPr marL="400050" lvl="1" indent="0" algn="just">
              <a:buNone/>
            </a:pPr>
            <a:r>
              <a:rPr lang="es-ES" sz="2400" dirty="0"/>
              <a:t>Este defecto se pone de manifiesto al doblar la piel con la flor hacia dentro, se detectan el </a:t>
            </a:r>
            <a:r>
              <a:rPr lang="es-ES" sz="2400" b="1" dirty="0" smtClean="0">
                <a:solidFill>
                  <a:srgbClr val="FFC000"/>
                </a:solidFill>
              </a:rPr>
              <a:t>APARECIMIENTO DE QUEBRADURA O ARRUGAS</a:t>
            </a:r>
            <a:r>
              <a:rPr lang="es-ES" sz="2400" dirty="0" smtClean="0"/>
              <a:t>.</a:t>
            </a:r>
          </a:p>
          <a:p>
            <a:pPr marL="400050" lvl="1" indent="0" algn="just">
              <a:buNone/>
            </a:pPr>
            <a:endParaRPr lang="es-EC" sz="2400" dirty="0"/>
          </a:p>
          <a:p>
            <a:pPr marL="0" indent="0" algn="just">
              <a:buNone/>
            </a:pPr>
            <a:r>
              <a:rPr lang="es-EC" sz="2800" b="1" dirty="0" smtClean="0"/>
              <a:t>FINURA O FIRMEZA DE FLOR.</a:t>
            </a:r>
          </a:p>
          <a:p>
            <a:pPr marL="400050" lvl="1" indent="0" algn="just">
              <a:buNone/>
            </a:pPr>
            <a:r>
              <a:rPr lang="es-EC" sz="2400" dirty="0" smtClean="0"/>
              <a:t>La </a:t>
            </a:r>
            <a:r>
              <a:rPr lang="es-EC" sz="2400" dirty="0"/>
              <a:t>apreciación de este fenómeno es totalmente subjetiva y podemos distinguir dos aspectos en la </a:t>
            </a:r>
            <a:r>
              <a:rPr lang="es-EC" sz="2400" dirty="0" smtClean="0"/>
              <a:t>finura la </a:t>
            </a:r>
            <a:r>
              <a:rPr lang="es-EC" sz="2400" dirty="0"/>
              <a:t>que se </a:t>
            </a:r>
            <a:r>
              <a:rPr lang="es-EC" sz="2400" b="1" dirty="0" smtClean="0">
                <a:solidFill>
                  <a:srgbClr val="FFC000"/>
                </a:solidFill>
              </a:rPr>
              <a:t>APRECIA TOCANDO LA PIEL (SUAVIDAD) Y LA QUE SE ACRECÍA POR LA VISTA</a:t>
            </a:r>
            <a:r>
              <a:rPr lang="es-EC" sz="2400" dirty="0" smtClean="0"/>
              <a:t>. </a:t>
            </a:r>
            <a:r>
              <a:rPr lang="es-EC" sz="2400" dirty="0"/>
              <a:t>En la mayoría de ocasiones coinciden</a:t>
            </a:r>
            <a:r>
              <a:rPr lang="es-EC" sz="2400" dirty="0" smtClean="0"/>
              <a:t>.</a:t>
            </a:r>
            <a:endParaRPr lang="es-EC" sz="2400" dirty="0"/>
          </a:p>
        </p:txBody>
      </p:sp>
    </p:spTree>
    <p:extLst>
      <p:ext uri="{BB962C8B-B14F-4D97-AF65-F5344CB8AC3E}">
        <p14:creationId xmlns:p14="http://schemas.microsoft.com/office/powerpoint/2010/main" val="2383953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976837"/>
          </a:xfrm>
        </p:spPr>
        <p:txBody>
          <a:bodyPr/>
          <a:lstStyle/>
          <a:p>
            <a:r>
              <a:rPr lang="es-EC" sz="3200" b="1" dirty="0" smtClean="0"/>
              <a:t>ANÁLISIS SENSORIALES.</a:t>
            </a:r>
            <a:endParaRPr lang="es-EC" sz="3200" b="1" dirty="0"/>
          </a:p>
        </p:txBody>
      </p:sp>
      <p:sp>
        <p:nvSpPr>
          <p:cNvPr id="3" name="Marcador de contenido 2"/>
          <p:cNvSpPr>
            <a:spLocks noGrp="1"/>
          </p:cNvSpPr>
          <p:nvPr>
            <p:ph idx="1"/>
          </p:nvPr>
        </p:nvSpPr>
        <p:spPr>
          <a:xfrm>
            <a:off x="987402" y="1331701"/>
            <a:ext cx="10667978" cy="4966068"/>
          </a:xfrm>
        </p:spPr>
        <p:txBody>
          <a:bodyPr>
            <a:noAutofit/>
          </a:bodyPr>
          <a:lstStyle/>
          <a:p>
            <a:pPr marL="0" indent="0" algn="just">
              <a:buNone/>
            </a:pPr>
            <a:endParaRPr lang="es-EC" sz="2800" dirty="0" smtClean="0"/>
          </a:p>
          <a:p>
            <a:pPr marL="0" indent="0" algn="just">
              <a:buNone/>
            </a:pPr>
            <a:endParaRPr lang="es-EC" sz="2800" dirty="0"/>
          </a:p>
          <a:p>
            <a:pPr marL="0" indent="0" algn="just">
              <a:buNone/>
            </a:pPr>
            <a:r>
              <a:rPr lang="es-EC" sz="2800" b="1" dirty="0" smtClean="0"/>
              <a:t>REDONDEZ.</a:t>
            </a:r>
          </a:p>
          <a:p>
            <a:pPr marL="400050" lvl="1" indent="0" algn="just">
              <a:buNone/>
            </a:pPr>
            <a:r>
              <a:rPr lang="es-EC" sz="2400" dirty="0" smtClean="0"/>
              <a:t>Para </a:t>
            </a:r>
            <a:r>
              <a:rPr lang="es-EC" sz="2400" dirty="0"/>
              <a:t>ello se frota y masajea el cuero en varias ocasiones, se valora la </a:t>
            </a:r>
            <a:r>
              <a:rPr lang="es-EC" sz="2400" b="1" dirty="0" smtClean="0">
                <a:solidFill>
                  <a:srgbClr val="FFC000"/>
                </a:solidFill>
              </a:rPr>
              <a:t>PERCEPCIÓN AL TACTO </a:t>
            </a:r>
            <a:endParaRPr lang="es-EC" sz="2400" b="1" dirty="0">
              <a:solidFill>
                <a:srgbClr val="FFC000"/>
              </a:solidFill>
            </a:endParaRPr>
          </a:p>
          <a:p>
            <a:pPr marL="0" indent="0" algn="just">
              <a:buNone/>
            </a:pPr>
            <a:endParaRPr lang="es-EC" sz="2800" dirty="0"/>
          </a:p>
        </p:txBody>
      </p:sp>
    </p:spTree>
    <p:extLst>
      <p:ext uri="{BB962C8B-B14F-4D97-AF65-F5344CB8AC3E}">
        <p14:creationId xmlns:p14="http://schemas.microsoft.com/office/powerpoint/2010/main" val="2068934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3312" y="2513338"/>
            <a:ext cx="9404723" cy="1400530"/>
          </a:xfrm>
        </p:spPr>
        <p:txBody>
          <a:bodyPr/>
          <a:lstStyle/>
          <a:p>
            <a:r>
              <a:rPr lang="es-EC" sz="5400" b="1" dirty="0"/>
              <a:t>MATERIALES Y METODOS.</a:t>
            </a:r>
            <a:endParaRPr lang="es-EC" sz="4800" dirty="0"/>
          </a:p>
        </p:txBody>
      </p:sp>
    </p:spTree>
    <p:extLst>
      <p:ext uri="{BB962C8B-B14F-4D97-AF65-F5344CB8AC3E}">
        <p14:creationId xmlns:p14="http://schemas.microsoft.com/office/powerpoint/2010/main" val="1966321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714" y="388323"/>
            <a:ext cx="11060785" cy="1324567"/>
          </a:xfrm>
        </p:spPr>
        <p:txBody>
          <a:bodyPr/>
          <a:lstStyle/>
          <a:p>
            <a:r>
              <a:rPr lang="es-EC" sz="3200" b="1" dirty="0"/>
              <a:t>UBICACIÓN POLÍTICA GEOGRÁFICA Y ECOLÓGICA DEL ÁREA 	DE INVESTIGACIÓN.</a:t>
            </a:r>
            <a:br>
              <a:rPr lang="es-EC" sz="3200" b="1" dirty="0"/>
            </a:br>
            <a:endParaRPr lang="es-EC" sz="3200" b="1" dirty="0"/>
          </a:p>
        </p:txBody>
      </p:sp>
      <p:sp>
        <p:nvSpPr>
          <p:cNvPr id="3" name="Marcador de contenido 2"/>
          <p:cNvSpPr>
            <a:spLocks noGrp="1"/>
          </p:cNvSpPr>
          <p:nvPr>
            <p:ph idx="1"/>
          </p:nvPr>
        </p:nvSpPr>
        <p:spPr>
          <a:xfrm>
            <a:off x="987402" y="1331701"/>
            <a:ext cx="10629342" cy="4195481"/>
          </a:xfrm>
        </p:spPr>
        <p:txBody>
          <a:bodyPr>
            <a:noAutofit/>
          </a:bodyPr>
          <a:lstStyle/>
          <a:p>
            <a:pPr marL="0" indent="0" algn="just">
              <a:buNone/>
            </a:pPr>
            <a:r>
              <a:rPr lang="es-EC" b="1" dirty="0"/>
              <a:t> </a:t>
            </a:r>
            <a:endParaRPr lang="es-EC" b="1" dirty="0" smtClean="0"/>
          </a:p>
          <a:p>
            <a:pPr marL="400050" lvl="1" indent="0" algn="just">
              <a:buNone/>
            </a:pPr>
            <a:r>
              <a:rPr lang="es-EC" sz="2000" dirty="0" smtClean="0"/>
              <a:t>El </a:t>
            </a:r>
            <a:r>
              <a:rPr lang="es-EC" sz="2000" dirty="0"/>
              <a:t>presente trabajo experimental se llevó a cabo en el Laboratorio de </a:t>
            </a:r>
            <a:r>
              <a:rPr lang="es-EC" sz="2000" dirty="0" err="1"/>
              <a:t>Curtición</a:t>
            </a:r>
            <a:r>
              <a:rPr lang="es-EC" sz="2000" dirty="0"/>
              <a:t> de pieles de la Facultad de Ciencias Pecuarias  de la Escuela Superior Politécnica de </a:t>
            </a:r>
            <a:r>
              <a:rPr lang="es-EC" sz="2000" dirty="0" smtClean="0"/>
              <a:t>Chimborazo.</a:t>
            </a:r>
          </a:p>
          <a:p>
            <a:pPr marL="400050" lvl="1" indent="0" algn="just">
              <a:buNone/>
            </a:pPr>
            <a:endParaRPr lang="es-EC" sz="2000" dirty="0" smtClean="0"/>
          </a:p>
          <a:p>
            <a:pPr marL="400050" lvl="1" indent="0" algn="just">
              <a:buNone/>
            </a:pPr>
            <a:r>
              <a:rPr lang="es-EC" sz="2000" dirty="0" smtClean="0"/>
              <a:t>Con coordenadas </a:t>
            </a:r>
            <a:r>
              <a:rPr lang="es-EC" sz="2000" dirty="0"/>
              <a:t>geográficas </a:t>
            </a:r>
            <a:r>
              <a:rPr lang="es-EC" sz="2000" dirty="0" smtClean="0"/>
              <a:t>:</a:t>
            </a:r>
            <a:endParaRPr lang="es-EC" sz="2000" dirty="0"/>
          </a:p>
          <a:p>
            <a:pPr marL="1257300" lvl="3" indent="0" algn="just">
              <a:buNone/>
            </a:pPr>
            <a:r>
              <a:rPr lang="es-EC" sz="2000" dirty="0" smtClean="0"/>
              <a:t>Longitud </a:t>
            </a:r>
            <a:r>
              <a:rPr lang="es-EC" sz="2000" dirty="0"/>
              <a:t>oeste de 78º 28’ 00’’ </a:t>
            </a:r>
          </a:p>
          <a:p>
            <a:pPr marL="1257300" lvl="3" indent="0" algn="just">
              <a:buNone/>
            </a:pPr>
            <a:r>
              <a:rPr lang="es-EC" sz="2000" dirty="0"/>
              <a:t>Latitud sur de 01º 38’ </a:t>
            </a:r>
          </a:p>
          <a:p>
            <a:pPr marL="400050" lvl="1" indent="0" algn="just">
              <a:buNone/>
            </a:pPr>
            <a:endParaRPr lang="es-EC" sz="2000" dirty="0" smtClean="0"/>
          </a:p>
          <a:p>
            <a:pPr marL="400050" lvl="1" indent="0" algn="just">
              <a:buNone/>
            </a:pPr>
            <a:endParaRPr lang="es-EC" sz="2000" dirty="0"/>
          </a:p>
        </p:txBody>
      </p:sp>
    </p:spTree>
    <p:extLst>
      <p:ext uri="{BB962C8B-B14F-4D97-AF65-F5344CB8AC3E}">
        <p14:creationId xmlns:p14="http://schemas.microsoft.com/office/powerpoint/2010/main" val="3859109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976837"/>
          </a:xfrm>
        </p:spPr>
        <p:txBody>
          <a:bodyPr/>
          <a:lstStyle/>
          <a:p>
            <a:r>
              <a:rPr lang="es-EC" sz="3200" b="1" dirty="0"/>
              <a:t>MÉTODOS</a:t>
            </a:r>
          </a:p>
        </p:txBody>
      </p:sp>
      <p:sp>
        <p:nvSpPr>
          <p:cNvPr id="3" name="Marcador de contenido 2"/>
          <p:cNvSpPr>
            <a:spLocks noGrp="1"/>
          </p:cNvSpPr>
          <p:nvPr>
            <p:ph idx="1"/>
          </p:nvPr>
        </p:nvSpPr>
        <p:spPr>
          <a:xfrm>
            <a:off x="987402" y="1331701"/>
            <a:ext cx="8946541" cy="4195481"/>
          </a:xfrm>
        </p:spPr>
        <p:txBody>
          <a:bodyPr>
            <a:noAutofit/>
          </a:bodyPr>
          <a:lstStyle/>
          <a:p>
            <a:pPr marL="0" indent="0" algn="just">
              <a:buNone/>
            </a:pPr>
            <a:r>
              <a:rPr lang="es-EC" sz="2400" b="1" dirty="0" smtClean="0"/>
              <a:t> FACTOR EN ESTUDIO.</a:t>
            </a:r>
            <a:endParaRPr lang="es-EC" sz="2400" dirty="0"/>
          </a:p>
          <a:p>
            <a:pPr marL="400050" lvl="1" indent="0" algn="just">
              <a:buNone/>
            </a:pPr>
            <a:r>
              <a:rPr lang="es-EC" sz="2000" dirty="0"/>
              <a:t>En la investigación se evaluaron </a:t>
            </a:r>
            <a:r>
              <a:rPr lang="es-EC" sz="2000" b="1" dirty="0" smtClean="0">
                <a:solidFill>
                  <a:srgbClr val="FFC000"/>
                </a:solidFill>
              </a:rPr>
              <a:t>DIFERENTES CONCENTRACIONES DE GUARANGO </a:t>
            </a:r>
            <a:r>
              <a:rPr lang="es-EC" sz="2000" dirty="0" smtClean="0"/>
              <a:t>(</a:t>
            </a:r>
            <a:r>
              <a:rPr lang="es-EC" sz="2000" i="1" dirty="0" err="1"/>
              <a:t>Caesalpinia</a:t>
            </a:r>
            <a:r>
              <a:rPr lang="es-EC" sz="2000" i="1" dirty="0"/>
              <a:t> </a:t>
            </a:r>
            <a:r>
              <a:rPr lang="es-EC" sz="2000" i="1" dirty="0" err="1"/>
              <a:t>spinosa</a:t>
            </a:r>
            <a:r>
              <a:rPr lang="es-EC" sz="2000" i="1" dirty="0"/>
              <a:t> O </a:t>
            </a:r>
            <a:r>
              <a:rPr lang="es-EC" sz="2000" i="1" dirty="0" err="1"/>
              <a:t>Kuntz</a:t>
            </a:r>
            <a:r>
              <a:rPr lang="es-EC" sz="2000" dirty="0"/>
              <a:t>) para la </a:t>
            </a:r>
            <a:r>
              <a:rPr lang="es-EC" sz="2000" dirty="0" err="1"/>
              <a:t>curtición</a:t>
            </a:r>
            <a:r>
              <a:rPr lang="es-EC" sz="2000" dirty="0"/>
              <a:t> de pieles caprinas, los niveles establecidos fueron 0%, 7%, 8%, 9% de tanino vegetal.</a:t>
            </a:r>
          </a:p>
          <a:p>
            <a:pPr marL="0" indent="0" algn="just">
              <a:buNone/>
            </a:pPr>
            <a:endParaRPr lang="es-EC" sz="2400" b="1" dirty="0"/>
          </a:p>
          <a:p>
            <a:pPr marL="0" indent="0" algn="just">
              <a:buNone/>
            </a:pPr>
            <a:r>
              <a:rPr lang="es-EC" sz="2400" b="1" dirty="0" smtClean="0"/>
              <a:t>TRATAMIENTOS.</a:t>
            </a:r>
          </a:p>
          <a:p>
            <a:pPr marL="400050" lvl="1" indent="0" algn="just">
              <a:buNone/>
            </a:pPr>
            <a:r>
              <a:rPr lang="es-EC" sz="2000" dirty="0" smtClean="0"/>
              <a:t>Los </a:t>
            </a:r>
            <a:r>
              <a:rPr lang="es-EC" sz="2000" dirty="0"/>
              <a:t>tratamientos a comparar son</a:t>
            </a:r>
            <a:r>
              <a:rPr lang="es-EC" sz="2000" dirty="0" smtClean="0"/>
              <a:t>:</a:t>
            </a:r>
            <a:r>
              <a:rPr lang="es-EC" sz="2000" dirty="0"/>
              <a:t> </a:t>
            </a:r>
          </a:p>
          <a:p>
            <a:pPr marL="800100" lvl="2" indent="0" algn="just">
              <a:buNone/>
            </a:pPr>
            <a:r>
              <a:rPr lang="es-EC" sz="1800" dirty="0"/>
              <a:t>T 1 = 0 % de curtiente mineral (TESTIGO ABSOLUTO-Cromo).</a:t>
            </a:r>
          </a:p>
          <a:p>
            <a:pPr marL="800100" lvl="2" indent="0" algn="just">
              <a:buNone/>
            </a:pPr>
            <a:r>
              <a:rPr lang="es-EC" sz="1800" dirty="0"/>
              <a:t>T 2 = 7 % de curtiente vegetal.</a:t>
            </a:r>
          </a:p>
          <a:p>
            <a:pPr marL="800100" lvl="2" indent="0" algn="just">
              <a:buNone/>
            </a:pPr>
            <a:r>
              <a:rPr lang="es-EC" sz="1800" dirty="0"/>
              <a:t>T 3 = 8 % de curtiente vegetal.</a:t>
            </a:r>
          </a:p>
          <a:p>
            <a:pPr marL="800100" lvl="2" indent="0" algn="just">
              <a:buNone/>
            </a:pPr>
            <a:r>
              <a:rPr lang="es-EC" sz="1800" dirty="0"/>
              <a:t>T 4 = 9 % de curtiente </a:t>
            </a:r>
            <a:r>
              <a:rPr lang="es-EC" sz="1800" dirty="0" smtClean="0"/>
              <a:t>vegetal.</a:t>
            </a:r>
          </a:p>
          <a:p>
            <a:pPr marL="0" indent="0" algn="just">
              <a:buNone/>
            </a:pPr>
            <a:r>
              <a:rPr lang="es-EC" sz="2400" b="1" dirty="0" smtClean="0"/>
              <a:t> </a:t>
            </a:r>
            <a:endParaRPr lang="es-EC" sz="2400" dirty="0" smtClean="0"/>
          </a:p>
          <a:p>
            <a:pPr marL="0" indent="0" algn="just">
              <a:buNone/>
            </a:pPr>
            <a:endParaRPr lang="es-EC" sz="2400" dirty="0"/>
          </a:p>
        </p:txBody>
      </p:sp>
    </p:spTree>
    <p:extLst>
      <p:ext uri="{BB962C8B-B14F-4D97-AF65-F5344CB8AC3E}">
        <p14:creationId xmlns:p14="http://schemas.microsoft.com/office/powerpoint/2010/main" val="3132408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INTRODUCCION</a:t>
            </a:r>
            <a:endParaRPr lang="es-EC" b="1" dirty="0"/>
          </a:p>
        </p:txBody>
      </p:sp>
      <p:sp>
        <p:nvSpPr>
          <p:cNvPr id="3" name="Marcador de contenido 2"/>
          <p:cNvSpPr>
            <a:spLocks noGrp="1"/>
          </p:cNvSpPr>
          <p:nvPr>
            <p:ph idx="1"/>
          </p:nvPr>
        </p:nvSpPr>
        <p:spPr>
          <a:xfrm>
            <a:off x="781340" y="1305943"/>
            <a:ext cx="9367212" cy="5172130"/>
          </a:xfrm>
        </p:spPr>
        <p:txBody>
          <a:bodyPr>
            <a:normAutofit/>
          </a:bodyPr>
          <a:lstStyle/>
          <a:p>
            <a:pPr marL="0" indent="0" algn="just">
              <a:buNone/>
            </a:pPr>
            <a:r>
              <a:rPr lang="es-EC" dirty="0"/>
              <a:t>La función del curtido ha variado con el </a:t>
            </a:r>
            <a:r>
              <a:rPr lang="es-EC" dirty="0" smtClean="0"/>
              <a:t>tiempo - inicios </a:t>
            </a:r>
            <a:r>
              <a:rPr lang="es-EC" dirty="0"/>
              <a:t>datan </a:t>
            </a:r>
            <a:r>
              <a:rPr lang="es-EC" dirty="0" smtClean="0"/>
              <a:t>principios años 50. </a:t>
            </a:r>
          </a:p>
          <a:p>
            <a:pPr marL="400050" lvl="1" indent="0" algn="just">
              <a:buNone/>
            </a:pPr>
            <a:r>
              <a:rPr lang="es-EC" b="1" dirty="0" smtClean="0">
                <a:solidFill>
                  <a:schemeClr val="accent3">
                    <a:lumMod val="60000"/>
                    <a:lumOff val="40000"/>
                  </a:schemeClr>
                </a:solidFill>
              </a:rPr>
              <a:t>CONVERTIR</a:t>
            </a:r>
            <a:r>
              <a:rPr lang="es-EC" b="1" dirty="0" smtClean="0">
                <a:solidFill>
                  <a:srgbClr val="FFC000"/>
                </a:solidFill>
              </a:rPr>
              <a:t> </a:t>
            </a:r>
            <a:r>
              <a:rPr lang="es-EC" dirty="0" smtClean="0"/>
              <a:t>la </a:t>
            </a:r>
            <a:r>
              <a:rPr lang="es-EC" dirty="0"/>
              <a:t>piel, </a:t>
            </a:r>
            <a:r>
              <a:rPr lang="es-EC" b="1" dirty="0" smtClean="0">
                <a:solidFill>
                  <a:schemeClr val="accent3">
                    <a:lumMod val="60000"/>
                    <a:lumOff val="40000"/>
                  </a:schemeClr>
                </a:solidFill>
              </a:rPr>
              <a:t>PROTEÍNA PUTRESCIBLE Y PERMEABLE EN CUERO IMPUTRESCIBLE.</a:t>
            </a:r>
          </a:p>
          <a:p>
            <a:pPr marL="400050" lvl="1" indent="0" algn="just">
              <a:buNone/>
            </a:pPr>
            <a:endParaRPr lang="es-EC" dirty="0" smtClean="0"/>
          </a:p>
          <a:p>
            <a:pPr marL="400050" lvl="1" indent="0" algn="just">
              <a:buNone/>
            </a:pPr>
            <a:r>
              <a:rPr lang="es-EC" b="1" dirty="0" smtClean="0">
                <a:solidFill>
                  <a:schemeClr val="accent3">
                    <a:lumMod val="60000"/>
                    <a:lumOff val="40000"/>
                  </a:schemeClr>
                </a:solidFill>
              </a:rPr>
              <a:t>APROVECHAR DE LA MEJOR MANERA LA SUPERFICIE.</a:t>
            </a:r>
            <a:endParaRPr lang="es-EC" dirty="0" smtClean="0">
              <a:solidFill>
                <a:schemeClr val="accent3">
                  <a:lumMod val="60000"/>
                  <a:lumOff val="40000"/>
                </a:schemeClr>
              </a:solidFill>
            </a:endParaRPr>
          </a:p>
          <a:p>
            <a:pPr marL="400050" lvl="1" indent="0" algn="just">
              <a:buNone/>
            </a:pPr>
            <a:endParaRPr lang="es-EC" dirty="0"/>
          </a:p>
          <a:p>
            <a:pPr marL="0" indent="0" algn="just">
              <a:buNone/>
            </a:pPr>
            <a:r>
              <a:rPr lang="es-EC" dirty="0"/>
              <a:t>En las fórmulas de curtido, los </a:t>
            </a:r>
            <a:r>
              <a:rPr lang="es-EC" b="1" dirty="0" smtClean="0">
                <a:solidFill>
                  <a:schemeClr val="accent3">
                    <a:lumMod val="60000"/>
                    <a:lumOff val="40000"/>
                  </a:schemeClr>
                </a:solidFill>
              </a:rPr>
              <a:t>PRODUCTOS FUNDAMENTALES ERAN LOS CURTIENTES VEGETALES</a:t>
            </a:r>
            <a:r>
              <a:rPr lang="es-EC" dirty="0" smtClean="0"/>
              <a:t> que </a:t>
            </a:r>
            <a:r>
              <a:rPr lang="es-EC" dirty="0"/>
              <a:t>al ser absorbidas por las pieles de los animales las transforman en cueros </a:t>
            </a:r>
            <a:r>
              <a:rPr lang="es-EC" dirty="0" smtClean="0"/>
              <a:t>.</a:t>
            </a:r>
          </a:p>
          <a:p>
            <a:pPr marL="0" indent="0" algn="just">
              <a:buNone/>
            </a:pPr>
            <a:endParaRPr lang="es-EC" dirty="0"/>
          </a:p>
          <a:p>
            <a:pPr marL="0" indent="0" algn="just">
              <a:buNone/>
            </a:pPr>
            <a:r>
              <a:rPr lang="es-EC" dirty="0"/>
              <a:t>El guarango (</a:t>
            </a:r>
            <a:r>
              <a:rPr lang="es-EC" i="1" dirty="0" err="1"/>
              <a:t>Caesalpinia</a:t>
            </a:r>
            <a:r>
              <a:rPr lang="es-EC" i="1" dirty="0"/>
              <a:t> </a:t>
            </a:r>
            <a:r>
              <a:rPr lang="es-EC" i="1" dirty="0" err="1"/>
              <a:t>spinosa</a:t>
            </a:r>
            <a:r>
              <a:rPr lang="es-EC" i="1" dirty="0"/>
              <a:t> O </a:t>
            </a:r>
            <a:r>
              <a:rPr lang="es-EC" i="1" dirty="0" err="1"/>
              <a:t>Kuntz</a:t>
            </a:r>
            <a:r>
              <a:rPr lang="es-EC" dirty="0"/>
              <a:t>), posee un tanino vegetal que tiene la </a:t>
            </a:r>
            <a:r>
              <a:rPr lang="es-EC" b="1" dirty="0" smtClean="0">
                <a:solidFill>
                  <a:schemeClr val="accent3">
                    <a:lumMod val="60000"/>
                    <a:lumOff val="40000"/>
                  </a:schemeClr>
                </a:solidFill>
              </a:rPr>
              <a:t>PROPIEDAD DE CURTIR</a:t>
            </a:r>
            <a:r>
              <a:rPr lang="es-EC" dirty="0"/>
              <a:t>.</a:t>
            </a:r>
            <a:endParaRPr lang="es-EC" dirty="0" smtClean="0"/>
          </a:p>
        </p:txBody>
      </p:sp>
    </p:spTree>
    <p:extLst>
      <p:ext uri="{BB962C8B-B14F-4D97-AF65-F5344CB8AC3E}">
        <p14:creationId xmlns:p14="http://schemas.microsoft.com/office/powerpoint/2010/main" val="3131493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200" b="1" dirty="0"/>
              <a:t>PROCEDIMIENTOS</a:t>
            </a:r>
            <a:r>
              <a:rPr lang="es-EC" sz="3200" b="1" dirty="0" smtClean="0"/>
              <a:t>.</a:t>
            </a:r>
            <a:endParaRPr lang="es-EC" sz="3200" dirty="0"/>
          </a:p>
        </p:txBody>
      </p:sp>
      <p:sp>
        <p:nvSpPr>
          <p:cNvPr id="3" name="Marcador de contenido 2"/>
          <p:cNvSpPr>
            <a:spLocks noGrp="1"/>
          </p:cNvSpPr>
          <p:nvPr>
            <p:ph idx="1"/>
          </p:nvPr>
        </p:nvSpPr>
        <p:spPr>
          <a:xfrm>
            <a:off x="875201" y="1152983"/>
            <a:ext cx="10870331" cy="5376606"/>
          </a:xfrm>
        </p:spPr>
        <p:txBody>
          <a:bodyPr>
            <a:noAutofit/>
          </a:bodyPr>
          <a:lstStyle/>
          <a:p>
            <a:pPr marL="0" indent="0" algn="just">
              <a:buNone/>
            </a:pPr>
            <a:r>
              <a:rPr lang="es-EC" sz="2800" b="1" dirty="0" smtClean="0"/>
              <a:t>DISEÑO EXPERIMENTAL.</a:t>
            </a:r>
          </a:p>
          <a:p>
            <a:pPr marL="400050" lvl="1" indent="0" algn="just">
              <a:buNone/>
            </a:pPr>
            <a:r>
              <a:rPr lang="es-EC" sz="2400" dirty="0" smtClean="0"/>
              <a:t>Para </a:t>
            </a:r>
            <a:r>
              <a:rPr lang="es-EC" sz="2400" dirty="0"/>
              <a:t>el desarrollo de la investigación se aplicó un </a:t>
            </a:r>
            <a:r>
              <a:rPr lang="es-EC" sz="2400" b="1" dirty="0">
                <a:solidFill>
                  <a:srgbClr val="FFC000"/>
                </a:solidFill>
              </a:rPr>
              <a:t>Diseño Completamente al Azar (D C A)</a:t>
            </a:r>
            <a:r>
              <a:rPr lang="es-EC" sz="2400" dirty="0"/>
              <a:t>, el mismo que se repetirá en </a:t>
            </a:r>
            <a:r>
              <a:rPr lang="es-EC" sz="2400" b="1" dirty="0">
                <a:solidFill>
                  <a:srgbClr val="FFC000"/>
                </a:solidFill>
              </a:rPr>
              <a:t>dos periodos</a:t>
            </a:r>
            <a:r>
              <a:rPr lang="es-EC" sz="2400" dirty="0"/>
              <a:t>. Para cada tratamiento se realizaran </a:t>
            </a:r>
            <a:r>
              <a:rPr lang="es-EC" sz="2400" b="1" dirty="0">
                <a:solidFill>
                  <a:srgbClr val="FFC000"/>
                </a:solidFill>
              </a:rPr>
              <a:t>cuatro observaciones</a:t>
            </a:r>
            <a:r>
              <a:rPr lang="es-EC" sz="2400" dirty="0"/>
              <a:t>.</a:t>
            </a:r>
          </a:p>
          <a:p>
            <a:pPr marL="0" indent="0" algn="just">
              <a:buNone/>
            </a:pPr>
            <a:endParaRPr lang="es-EC" sz="2800" b="1" dirty="0"/>
          </a:p>
          <a:p>
            <a:pPr marL="0" indent="0" algn="just">
              <a:buNone/>
            </a:pPr>
            <a:r>
              <a:rPr lang="es-EC" sz="2800" b="1" dirty="0" smtClean="0"/>
              <a:t>ANÁLISIS ESTADÍSTICO.</a:t>
            </a:r>
          </a:p>
          <a:p>
            <a:pPr marL="400050" lvl="1" indent="0" algn="just">
              <a:buNone/>
            </a:pPr>
            <a:r>
              <a:rPr lang="es-EC" sz="2400" dirty="0" smtClean="0"/>
              <a:t>Se </a:t>
            </a:r>
            <a:r>
              <a:rPr lang="es-EC" sz="2400" dirty="0"/>
              <a:t>realizó </a:t>
            </a:r>
            <a:r>
              <a:rPr lang="es-EC" sz="2400" b="1" dirty="0">
                <a:solidFill>
                  <a:srgbClr val="FFC000"/>
                </a:solidFill>
              </a:rPr>
              <a:t>análisis de varianza</a:t>
            </a:r>
            <a:r>
              <a:rPr lang="es-EC" sz="2400" dirty="0"/>
              <a:t>, para las variables resistencia a la tensión, </a:t>
            </a:r>
            <a:r>
              <a:rPr lang="es-EC" sz="2400" dirty="0" err="1"/>
              <a:t>lastometría</a:t>
            </a:r>
            <a:r>
              <a:rPr lang="es-EC" sz="2400" dirty="0"/>
              <a:t>, porcentaje de elongación, llenura, firmeza de flor y redondez.</a:t>
            </a:r>
          </a:p>
          <a:p>
            <a:pPr marL="0" indent="0" algn="just">
              <a:buNone/>
            </a:pPr>
            <a:endParaRPr lang="es-EC" sz="2800" dirty="0"/>
          </a:p>
        </p:txBody>
      </p:sp>
    </p:spTree>
    <p:extLst>
      <p:ext uri="{BB962C8B-B14F-4D97-AF65-F5344CB8AC3E}">
        <p14:creationId xmlns:p14="http://schemas.microsoft.com/office/powerpoint/2010/main" val="3565755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200" b="1" dirty="0"/>
              <a:t>PROCEDIMIENTOS.</a:t>
            </a:r>
            <a:endParaRPr lang="es-EC" sz="3200" dirty="0"/>
          </a:p>
        </p:txBody>
      </p:sp>
      <p:sp>
        <p:nvSpPr>
          <p:cNvPr id="3" name="Marcador de contenido 2"/>
          <p:cNvSpPr>
            <a:spLocks noGrp="1"/>
          </p:cNvSpPr>
          <p:nvPr>
            <p:ph idx="1"/>
          </p:nvPr>
        </p:nvSpPr>
        <p:spPr>
          <a:xfrm>
            <a:off x="768461" y="1152983"/>
            <a:ext cx="10758131" cy="5247817"/>
          </a:xfrm>
        </p:spPr>
        <p:txBody>
          <a:bodyPr>
            <a:noAutofit/>
          </a:bodyPr>
          <a:lstStyle/>
          <a:p>
            <a:pPr marL="0" indent="0" algn="just">
              <a:buNone/>
            </a:pPr>
            <a:r>
              <a:rPr lang="es-EC" sz="2400" dirty="0" smtClean="0"/>
              <a:t>CARACTERÍSTICAS DE LAS UNIDADES EXPERIMENTALES.</a:t>
            </a:r>
          </a:p>
          <a:p>
            <a:pPr marL="400050" lvl="1" indent="0" algn="just">
              <a:buNone/>
            </a:pPr>
            <a:r>
              <a:rPr lang="es-EC" sz="2000" dirty="0" smtClean="0"/>
              <a:t>Piel caprina de animales adultos en estado de “piel-tripa” (mayores a seis meses de edad) limpias, libres de marcaciones físicas, en estado de conservación excelente. Con el propósito de homogenizar el material experimental, se utiliza cueros rectangulares de 0,50 metros de ancho * 0,40 metros de largo).</a:t>
            </a:r>
          </a:p>
          <a:p>
            <a:pPr marL="0" indent="0" algn="just">
              <a:buNone/>
            </a:pPr>
            <a:endParaRPr lang="es-EC" sz="2400" dirty="0"/>
          </a:p>
          <a:p>
            <a:pPr marL="0" indent="0" algn="just">
              <a:buNone/>
            </a:pPr>
            <a:r>
              <a:rPr lang="es-EC" sz="2400" dirty="0" smtClean="0"/>
              <a:t>Análisis </a:t>
            </a:r>
            <a:r>
              <a:rPr lang="es-EC" sz="2400" dirty="0"/>
              <a:t>funcional.</a:t>
            </a:r>
          </a:p>
          <a:p>
            <a:pPr marL="400050" lvl="1" indent="0" algn="just">
              <a:buNone/>
            </a:pPr>
            <a:r>
              <a:rPr lang="es-EC" sz="2000" dirty="0" smtClean="0"/>
              <a:t>Separación </a:t>
            </a:r>
            <a:r>
              <a:rPr lang="es-EC" sz="2000" dirty="0"/>
              <a:t>de medias (P&lt;0,05) a través de la prueba de </a:t>
            </a:r>
            <a:r>
              <a:rPr lang="es-EC" sz="2000" dirty="0" err="1"/>
              <a:t>Tukey</a:t>
            </a:r>
            <a:r>
              <a:rPr lang="es-EC" sz="2000" dirty="0"/>
              <a:t>  para las variables que presenten significancia.</a:t>
            </a:r>
          </a:p>
          <a:p>
            <a:pPr marL="0" indent="0" algn="just">
              <a:buNone/>
            </a:pPr>
            <a:endParaRPr lang="es-EC" sz="2400" dirty="0"/>
          </a:p>
          <a:p>
            <a:pPr marL="0" indent="0" algn="just">
              <a:buNone/>
            </a:pPr>
            <a:r>
              <a:rPr lang="es-EC" sz="2400" dirty="0" smtClean="0"/>
              <a:t>Relación </a:t>
            </a:r>
            <a:r>
              <a:rPr lang="es-EC" sz="2400" dirty="0"/>
              <a:t>beneficio - costo.</a:t>
            </a:r>
          </a:p>
          <a:p>
            <a:pPr marL="400050" lvl="1" indent="0" algn="just">
              <a:buNone/>
            </a:pPr>
            <a:r>
              <a:rPr lang="es-EC" sz="2000" dirty="0" smtClean="0"/>
              <a:t>La </a:t>
            </a:r>
            <a:r>
              <a:rPr lang="es-EC" sz="2000" dirty="0"/>
              <a:t>relación beneficio costo que será el factor determinante para inferir cual es el nivel óptimo de taninos pirogálicos.</a:t>
            </a:r>
          </a:p>
          <a:p>
            <a:pPr algn="just"/>
            <a:endParaRPr lang="es-EC" sz="2400" dirty="0"/>
          </a:p>
        </p:txBody>
      </p:sp>
    </p:spTree>
    <p:extLst>
      <p:ext uri="{BB962C8B-B14F-4D97-AF65-F5344CB8AC3E}">
        <p14:creationId xmlns:p14="http://schemas.microsoft.com/office/powerpoint/2010/main" val="3465360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976837"/>
          </a:xfrm>
        </p:spPr>
        <p:txBody>
          <a:bodyPr/>
          <a:lstStyle/>
          <a:p>
            <a:r>
              <a:rPr lang="es-EC" sz="3600" b="1" dirty="0"/>
              <a:t>DESCRIPCIÓN DEL PROCESO DE CURTIDO.</a:t>
            </a:r>
          </a:p>
        </p:txBody>
      </p:sp>
      <p:sp>
        <p:nvSpPr>
          <p:cNvPr id="3" name="Marcador de contenido 2"/>
          <p:cNvSpPr>
            <a:spLocks noGrp="1"/>
          </p:cNvSpPr>
          <p:nvPr>
            <p:ph idx="1"/>
          </p:nvPr>
        </p:nvSpPr>
        <p:spPr>
          <a:xfrm>
            <a:off x="987402" y="1331701"/>
            <a:ext cx="8946541" cy="4195481"/>
          </a:xfrm>
        </p:spPr>
        <p:txBody>
          <a:bodyPr>
            <a:noAutofit/>
          </a:bodyPr>
          <a:lstStyle/>
          <a:p>
            <a:pPr marL="0" indent="0" algn="just">
              <a:buNone/>
            </a:pPr>
            <a:r>
              <a:rPr lang="es-EC" dirty="0" smtClean="0"/>
              <a:t>La </a:t>
            </a:r>
            <a:r>
              <a:rPr lang="es-EC" dirty="0"/>
              <a:t>industrialización de las pieles que se utilizan en la elaboración de diversos objetos de piel con valor </a:t>
            </a:r>
            <a:r>
              <a:rPr lang="es-EC" dirty="0" smtClean="0"/>
              <a:t>comercial.</a:t>
            </a:r>
          </a:p>
          <a:p>
            <a:pPr marL="0" indent="0" algn="just">
              <a:buNone/>
            </a:pPr>
            <a:endParaRPr lang="es-EC" dirty="0" smtClean="0"/>
          </a:p>
          <a:p>
            <a:pPr marL="0" indent="0" algn="just">
              <a:buNone/>
            </a:pPr>
            <a:r>
              <a:rPr lang="es-EC" sz="2400" b="1" dirty="0" smtClean="0"/>
              <a:t>DESCRIPCIÓN DE CADA ETAPA DEL PROCESO.</a:t>
            </a:r>
          </a:p>
          <a:p>
            <a:pPr marL="400050" lvl="1" indent="0" algn="just">
              <a:buNone/>
            </a:pPr>
            <a:r>
              <a:rPr lang="es-EC" sz="2000" dirty="0" smtClean="0"/>
              <a:t>A continuación se describe cada operación de las etapas en que se dividió el proceso global. </a:t>
            </a:r>
            <a:r>
              <a:rPr lang="es-EC" sz="2000" b="1" dirty="0" smtClean="0"/>
              <a:t> </a:t>
            </a:r>
            <a:endParaRPr lang="es-EC" sz="2000" dirty="0" smtClean="0"/>
          </a:p>
          <a:p>
            <a:pPr marL="0" indent="0" algn="just">
              <a:buNone/>
            </a:pPr>
            <a:endParaRPr lang="es-EC" sz="2400" b="1" dirty="0" smtClean="0"/>
          </a:p>
          <a:p>
            <a:pPr marL="0" indent="0" algn="just">
              <a:buNone/>
            </a:pPr>
            <a:r>
              <a:rPr lang="es-EC" sz="2400" b="1" dirty="0" smtClean="0"/>
              <a:t>ETAPA DE RIBERA.</a:t>
            </a:r>
          </a:p>
          <a:p>
            <a:pPr marL="400050" lvl="1" indent="0" algn="just">
              <a:buNone/>
            </a:pPr>
            <a:r>
              <a:rPr lang="es-EC" sz="2000" dirty="0" smtClean="0"/>
              <a:t>En </a:t>
            </a:r>
            <a:r>
              <a:rPr lang="es-EC" sz="2000" dirty="0"/>
              <a:t>la etapa de Ribera se recibe la piel (verde salada, en sangre o seca), </a:t>
            </a:r>
            <a:r>
              <a:rPr lang="es-EC" sz="2000" b="1" dirty="0" smtClean="0">
                <a:solidFill>
                  <a:srgbClr val="FFC000"/>
                </a:solidFill>
              </a:rPr>
              <a:t>SE HIDRATA, SE LE QUITA EL PELO Y LA ENDODERMIS</a:t>
            </a:r>
            <a:r>
              <a:rPr lang="es-EC" sz="2000" dirty="0" smtClean="0"/>
              <a:t>, </a:t>
            </a:r>
            <a:r>
              <a:rPr lang="es-EC" sz="2000" dirty="0"/>
              <a:t>formada por proteínas y grasa; se </a:t>
            </a:r>
            <a:r>
              <a:rPr lang="es-EC" sz="2000" b="1" dirty="0" smtClean="0">
                <a:solidFill>
                  <a:srgbClr val="FFC000"/>
                </a:solidFill>
              </a:rPr>
              <a:t>AUMENTA EL ESPACIO INTERFIBRILAR Y SE ELIMINAN LAS IMPUREZAS PRESENTES</a:t>
            </a:r>
            <a:r>
              <a:rPr lang="es-EC" sz="2000" dirty="0" smtClean="0"/>
              <a:t>.</a:t>
            </a:r>
            <a:endParaRPr lang="es-EC" sz="2000" dirty="0"/>
          </a:p>
        </p:txBody>
      </p:sp>
    </p:spTree>
    <p:extLst>
      <p:ext uri="{BB962C8B-B14F-4D97-AF65-F5344CB8AC3E}">
        <p14:creationId xmlns:p14="http://schemas.microsoft.com/office/powerpoint/2010/main" val="1203174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352" y="144605"/>
            <a:ext cx="10880481" cy="1260172"/>
          </a:xfrm>
        </p:spPr>
        <p:txBody>
          <a:bodyPr/>
          <a:lstStyle/>
          <a:p>
            <a:r>
              <a:rPr lang="es-EC" sz="3200" b="1" dirty="0"/>
              <a:t>ETAPA DE RIBERA.</a:t>
            </a:r>
          </a:p>
        </p:txBody>
      </p:sp>
      <p:pic>
        <p:nvPicPr>
          <p:cNvPr id="4" name="Imagen 3"/>
          <p:cNvPicPr/>
          <p:nvPr/>
        </p:nvPicPr>
        <p:blipFill rotWithShape="1">
          <a:blip r:embed="rId2"/>
          <a:srcRect l="21519" t="17883" r="22566" b="12780"/>
          <a:stretch/>
        </p:blipFill>
        <p:spPr bwMode="auto">
          <a:xfrm>
            <a:off x="1355833" y="686484"/>
            <a:ext cx="9720000" cy="612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78848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352" y="144605"/>
            <a:ext cx="10880481" cy="1260172"/>
          </a:xfrm>
        </p:spPr>
        <p:txBody>
          <a:bodyPr/>
          <a:lstStyle/>
          <a:p>
            <a:r>
              <a:rPr lang="es-EC" sz="3200" b="1" dirty="0"/>
              <a:t>ETAPA DE RIBERA.</a:t>
            </a:r>
          </a:p>
        </p:txBody>
      </p:sp>
      <p:pic>
        <p:nvPicPr>
          <p:cNvPr id="7" name="Imagen 6"/>
          <p:cNvPicPr/>
          <p:nvPr/>
        </p:nvPicPr>
        <p:blipFill rotWithShape="1">
          <a:blip r:embed="rId2"/>
          <a:srcRect l="20990" t="20393" r="23800" b="12466"/>
          <a:stretch/>
        </p:blipFill>
        <p:spPr bwMode="auto">
          <a:xfrm>
            <a:off x="1185974" y="690623"/>
            <a:ext cx="9720000" cy="612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82313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352" y="144605"/>
            <a:ext cx="10880481" cy="1260172"/>
          </a:xfrm>
        </p:spPr>
        <p:txBody>
          <a:bodyPr/>
          <a:lstStyle/>
          <a:p>
            <a:r>
              <a:rPr lang="es-EC" sz="3200" b="1" dirty="0"/>
              <a:t>ETAPA DE RIBERA.</a:t>
            </a:r>
          </a:p>
        </p:txBody>
      </p:sp>
      <p:pic>
        <p:nvPicPr>
          <p:cNvPr id="4" name="Imagen 3"/>
          <p:cNvPicPr/>
          <p:nvPr/>
        </p:nvPicPr>
        <p:blipFill rotWithShape="1">
          <a:blip r:embed="rId2"/>
          <a:srcRect l="28692" t="29452" r="34778" b="22433"/>
          <a:stretch/>
        </p:blipFill>
        <p:spPr bwMode="auto">
          <a:xfrm>
            <a:off x="775592" y="668673"/>
            <a:ext cx="9720000" cy="612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30775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976837"/>
          </a:xfrm>
        </p:spPr>
        <p:txBody>
          <a:bodyPr/>
          <a:lstStyle/>
          <a:p>
            <a:r>
              <a:rPr lang="es-EC" sz="3600" b="1" dirty="0"/>
              <a:t>DESCRIPCIÓN DEL PROCESO DE CURTIDO.</a:t>
            </a:r>
          </a:p>
        </p:txBody>
      </p:sp>
      <p:sp>
        <p:nvSpPr>
          <p:cNvPr id="3" name="Marcador de contenido 2"/>
          <p:cNvSpPr>
            <a:spLocks noGrp="1"/>
          </p:cNvSpPr>
          <p:nvPr>
            <p:ph idx="1"/>
          </p:nvPr>
        </p:nvSpPr>
        <p:spPr>
          <a:xfrm>
            <a:off x="948765" y="1099881"/>
            <a:ext cx="9302818" cy="5172130"/>
          </a:xfrm>
        </p:spPr>
        <p:txBody>
          <a:bodyPr>
            <a:noAutofit/>
          </a:bodyPr>
          <a:lstStyle/>
          <a:p>
            <a:pPr marL="0" indent="0" algn="just">
              <a:buNone/>
            </a:pPr>
            <a:r>
              <a:rPr lang="es-EC" sz="2800" b="1" dirty="0" smtClean="0"/>
              <a:t>PROCESO DE CURTIDO.</a:t>
            </a:r>
          </a:p>
          <a:p>
            <a:pPr marL="0" indent="0" algn="just">
              <a:buNone/>
            </a:pPr>
            <a:endParaRPr lang="es-EC" sz="2800" b="1" dirty="0" smtClean="0"/>
          </a:p>
          <a:p>
            <a:pPr marL="400050" lvl="1" indent="0" algn="just">
              <a:buNone/>
            </a:pPr>
            <a:r>
              <a:rPr lang="es-EC" sz="2400" dirty="0" smtClean="0"/>
              <a:t>En esta segunda etapa cuyo objetivo es </a:t>
            </a:r>
            <a:r>
              <a:rPr lang="es-EC" sz="2400" b="1" dirty="0" smtClean="0">
                <a:solidFill>
                  <a:srgbClr val="FFC000"/>
                </a:solidFill>
              </a:rPr>
              <a:t>EVITAR QUE LAS PROTEÍNAS DE LA PIEL SE PUDRAN.</a:t>
            </a:r>
          </a:p>
          <a:p>
            <a:pPr marL="400050" lvl="1" indent="0" algn="just">
              <a:buNone/>
            </a:pPr>
            <a:endParaRPr lang="es-EC" sz="2400" b="1" dirty="0">
              <a:solidFill>
                <a:srgbClr val="FFC000"/>
              </a:solidFill>
            </a:endParaRPr>
          </a:p>
          <a:p>
            <a:pPr marL="0" indent="0" algn="just">
              <a:buNone/>
            </a:pPr>
            <a:r>
              <a:rPr lang="es-EC" sz="2400" b="1" dirty="0"/>
              <a:t>RECURTIDO</a:t>
            </a:r>
          </a:p>
          <a:p>
            <a:pPr marL="0" indent="0" algn="just">
              <a:buNone/>
            </a:pPr>
            <a:endParaRPr lang="es-EC" sz="2400" b="1" dirty="0"/>
          </a:p>
          <a:p>
            <a:pPr marL="400050" lvl="1" indent="0" algn="just">
              <a:buNone/>
            </a:pPr>
            <a:r>
              <a:rPr lang="es-EC" sz="2400" b="1" dirty="0">
                <a:solidFill>
                  <a:srgbClr val="FFC000"/>
                </a:solidFill>
              </a:rPr>
              <a:t>IMPARTE SUAVIDAD, ELASTICIDAD, LLENURA Y CUERPO </a:t>
            </a:r>
            <a:r>
              <a:rPr lang="es-EC" sz="2400" dirty="0"/>
              <a:t>al cuero, mediante el empleo de curtientes que, como en el caso de la etapa anterior, pueden ser de origen inorgánico (generalmente sales de cromo o aluminio), o de origen orgánico (guarango</a:t>
            </a:r>
            <a:r>
              <a:rPr lang="es-EC" sz="2400" dirty="0" smtClean="0"/>
              <a:t>).</a:t>
            </a:r>
            <a:endParaRPr lang="es-EC" sz="2400" dirty="0"/>
          </a:p>
        </p:txBody>
      </p:sp>
    </p:spTree>
    <p:extLst>
      <p:ext uri="{BB962C8B-B14F-4D97-AF65-F5344CB8AC3E}">
        <p14:creationId xmlns:p14="http://schemas.microsoft.com/office/powerpoint/2010/main" val="39172686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352" y="144605"/>
            <a:ext cx="10880481" cy="1260172"/>
          </a:xfrm>
        </p:spPr>
        <p:txBody>
          <a:bodyPr/>
          <a:lstStyle/>
          <a:p>
            <a:pPr algn="just"/>
            <a:r>
              <a:rPr lang="es-EC" sz="3200" b="1" dirty="0"/>
              <a:t>PROCESO DE </a:t>
            </a:r>
            <a:r>
              <a:rPr lang="es-EC" sz="3200" b="1" dirty="0" smtClean="0"/>
              <a:t>CURTIDO Y RECURTIDO.</a:t>
            </a:r>
            <a:endParaRPr lang="es-EC" sz="3200" b="1" dirty="0"/>
          </a:p>
        </p:txBody>
      </p:sp>
      <p:pic>
        <p:nvPicPr>
          <p:cNvPr id="4" name="Imagen 3"/>
          <p:cNvPicPr/>
          <p:nvPr/>
        </p:nvPicPr>
        <p:blipFill rotWithShape="1">
          <a:blip r:embed="rId2"/>
          <a:srcRect l="36572" t="37701" r="20917" b="12009"/>
          <a:stretch/>
        </p:blipFill>
        <p:spPr bwMode="auto">
          <a:xfrm>
            <a:off x="1158750" y="638782"/>
            <a:ext cx="9720000" cy="612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91724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352" y="144605"/>
            <a:ext cx="10880481" cy="1260172"/>
          </a:xfrm>
        </p:spPr>
        <p:txBody>
          <a:bodyPr/>
          <a:lstStyle/>
          <a:p>
            <a:pPr algn="just"/>
            <a:r>
              <a:rPr lang="es-EC" sz="3200" b="1" dirty="0"/>
              <a:t>PROCESO DE CURTIDO Y RECURTIDO.</a:t>
            </a:r>
          </a:p>
        </p:txBody>
      </p:sp>
      <p:pic>
        <p:nvPicPr>
          <p:cNvPr id="4" name="Imagen 3"/>
          <p:cNvPicPr/>
          <p:nvPr/>
        </p:nvPicPr>
        <p:blipFill rotWithShape="1">
          <a:blip r:embed="rId2"/>
          <a:srcRect l="23284" t="23217" r="25329" b="13407"/>
          <a:stretch/>
        </p:blipFill>
        <p:spPr bwMode="auto">
          <a:xfrm>
            <a:off x="775592" y="684538"/>
            <a:ext cx="9720000" cy="612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58444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976837"/>
          </a:xfrm>
        </p:spPr>
        <p:txBody>
          <a:bodyPr/>
          <a:lstStyle/>
          <a:p>
            <a:r>
              <a:rPr lang="es-EC" sz="3600" b="1" dirty="0"/>
              <a:t>DESCRIPCIÓN DEL PROCESO DE CURTIDO.</a:t>
            </a:r>
          </a:p>
        </p:txBody>
      </p:sp>
      <p:sp>
        <p:nvSpPr>
          <p:cNvPr id="3" name="Marcador de contenido 2"/>
          <p:cNvSpPr>
            <a:spLocks noGrp="1"/>
          </p:cNvSpPr>
          <p:nvPr>
            <p:ph idx="1"/>
          </p:nvPr>
        </p:nvSpPr>
        <p:spPr>
          <a:xfrm>
            <a:off x="987402" y="1331701"/>
            <a:ext cx="10822525" cy="5146372"/>
          </a:xfrm>
        </p:spPr>
        <p:txBody>
          <a:bodyPr>
            <a:noAutofit/>
          </a:bodyPr>
          <a:lstStyle/>
          <a:p>
            <a:pPr marL="0" indent="0" algn="just">
              <a:buNone/>
            </a:pPr>
            <a:r>
              <a:rPr lang="es-EC" sz="2800" b="1" dirty="0" smtClean="0"/>
              <a:t>TEÑIDO</a:t>
            </a:r>
          </a:p>
          <a:p>
            <a:pPr marL="400050" lvl="1" indent="0" algn="just">
              <a:buNone/>
            </a:pPr>
            <a:r>
              <a:rPr lang="es-EC" sz="2400" dirty="0" smtClean="0"/>
              <a:t>Proceso químico que </a:t>
            </a:r>
            <a:r>
              <a:rPr lang="es-EC" sz="2400" b="1" dirty="0" smtClean="0">
                <a:solidFill>
                  <a:srgbClr val="FFC000"/>
                </a:solidFill>
              </a:rPr>
              <a:t>IMPARTE COLOR AL CUERO. </a:t>
            </a:r>
            <a:r>
              <a:rPr lang="es-EC" sz="2400" dirty="0" smtClean="0"/>
              <a:t>Puede dar color solamente a nivel superficial o atravesar el espesor de todo el cuero. </a:t>
            </a:r>
          </a:p>
          <a:p>
            <a:pPr marL="400050" lvl="1" indent="0" algn="just">
              <a:buNone/>
            </a:pPr>
            <a:endParaRPr lang="es-EC" sz="2400" dirty="0" smtClean="0"/>
          </a:p>
          <a:p>
            <a:pPr marL="0" indent="0" algn="just">
              <a:buNone/>
            </a:pPr>
            <a:r>
              <a:rPr lang="es-EC" sz="2800" dirty="0" smtClean="0"/>
              <a:t> </a:t>
            </a:r>
            <a:r>
              <a:rPr lang="es-EC" sz="2800" b="1" dirty="0" smtClean="0"/>
              <a:t>ENGRASE</a:t>
            </a:r>
          </a:p>
          <a:p>
            <a:pPr marL="400050" lvl="1" indent="0" algn="just">
              <a:buNone/>
            </a:pPr>
            <a:r>
              <a:rPr lang="es-EC" sz="2400" dirty="0" smtClean="0"/>
              <a:t>Se utilizan aceites de origen natural o sintético, tiene por objeto </a:t>
            </a:r>
            <a:r>
              <a:rPr lang="es-EC" sz="2400" b="1" dirty="0" smtClean="0">
                <a:solidFill>
                  <a:srgbClr val="FFC000"/>
                </a:solidFill>
              </a:rPr>
              <a:t>LUBRICAR LAS FIBRAS E IMPARTIR AL CUERO PROPIEDADES FÍSICAS </a:t>
            </a:r>
            <a:r>
              <a:rPr lang="es-EC" sz="2400" dirty="0" smtClean="0"/>
              <a:t>que le aportan características que exige el mercado como es la </a:t>
            </a:r>
            <a:r>
              <a:rPr lang="es-EC" sz="2400" b="1" dirty="0" smtClean="0">
                <a:solidFill>
                  <a:srgbClr val="FFC000"/>
                </a:solidFill>
              </a:rPr>
              <a:t>elasticidad, suavidad o dureza, </a:t>
            </a:r>
            <a:r>
              <a:rPr lang="es-EC" sz="2400" b="1" dirty="0" err="1" smtClean="0">
                <a:solidFill>
                  <a:srgbClr val="FFC000"/>
                </a:solidFill>
              </a:rPr>
              <a:t>hidrofobicidad</a:t>
            </a:r>
            <a:r>
              <a:rPr lang="es-EC" sz="2400" b="1" dirty="0" smtClean="0">
                <a:solidFill>
                  <a:srgbClr val="FFC000"/>
                </a:solidFill>
              </a:rPr>
              <a:t>, textura, tacto, elongación, conductividad térmica, peso específico</a:t>
            </a:r>
            <a:r>
              <a:rPr lang="es-EC" sz="2400" dirty="0" smtClean="0">
                <a:solidFill>
                  <a:srgbClr val="FFC000"/>
                </a:solidFill>
              </a:rPr>
              <a:t>, etc.</a:t>
            </a:r>
          </a:p>
          <a:p>
            <a:pPr marL="400050" lvl="1" indent="0" algn="just">
              <a:buNone/>
            </a:pPr>
            <a:r>
              <a:rPr lang="es-EC" sz="2400" dirty="0" smtClean="0">
                <a:solidFill>
                  <a:srgbClr val="FFC000"/>
                </a:solidFill>
              </a:rPr>
              <a:t> </a:t>
            </a:r>
            <a:r>
              <a:rPr lang="es-EC" sz="2400" dirty="0" smtClean="0"/>
              <a:t>El cuero </a:t>
            </a:r>
            <a:r>
              <a:rPr lang="es-EC" sz="2400" dirty="0" err="1" smtClean="0"/>
              <a:t>recurtido</a:t>
            </a:r>
            <a:r>
              <a:rPr lang="es-EC" sz="2400" dirty="0" smtClean="0"/>
              <a:t> se conoce como cuero en </a:t>
            </a:r>
            <a:r>
              <a:rPr lang="es-EC" sz="2400" dirty="0" err="1" smtClean="0"/>
              <a:t>crust</a:t>
            </a:r>
            <a:r>
              <a:rPr lang="es-EC" sz="2400" dirty="0" smtClean="0"/>
              <a:t>.</a:t>
            </a:r>
          </a:p>
        </p:txBody>
      </p:sp>
    </p:spTree>
    <p:extLst>
      <p:ext uri="{BB962C8B-B14F-4D97-AF65-F5344CB8AC3E}">
        <p14:creationId xmlns:p14="http://schemas.microsoft.com/office/powerpoint/2010/main" val="3010091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INTRODUCCION</a:t>
            </a:r>
            <a:endParaRPr lang="es-EC" b="1" dirty="0"/>
          </a:p>
        </p:txBody>
      </p:sp>
      <p:sp>
        <p:nvSpPr>
          <p:cNvPr id="3" name="Marcador de contenido 2"/>
          <p:cNvSpPr>
            <a:spLocks noGrp="1"/>
          </p:cNvSpPr>
          <p:nvPr>
            <p:ph idx="1"/>
          </p:nvPr>
        </p:nvSpPr>
        <p:spPr>
          <a:xfrm>
            <a:off x="768461" y="1152983"/>
            <a:ext cx="9908125" cy="5552057"/>
          </a:xfrm>
        </p:spPr>
        <p:txBody>
          <a:bodyPr>
            <a:normAutofit/>
          </a:bodyPr>
          <a:lstStyle/>
          <a:p>
            <a:pPr marL="0" indent="0" algn="just">
              <a:buNone/>
            </a:pPr>
            <a:r>
              <a:rPr lang="es-EC" dirty="0" smtClean="0"/>
              <a:t>La </a:t>
            </a:r>
            <a:r>
              <a:rPr lang="es-EC" dirty="0"/>
              <a:t>piel caprina por su estructura dérmica, </a:t>
            </a:r>
            <a:r>
              <a:rPr lang="es-EC" b="1" dirty="0" smtClean="0">
                <a:solidFill>
                  <a:schemeClr val="accent3">
                    <a:lumMod val="60000"/>
                    <a:lumOff val="40000"/>
                  </a:schemeClr>
                </a:solidFill>
              </a:rPr>
              <a:t>SIMILAR A LA DE LA PIEL BOVINA </a:t>
            </a:r>
            <a:r>
              <a:rPr lang="es-EC" dirty="0" smtClean="0"/>
              <a:t>se </a:t>
            </a:r>
            <a:r>
              <a:rPr lang="es-EC" dirty="0"/>
              <a:t>constituye una excelente alternativa para su reemplazo. Debido a que la alta demanda de la piel bovina en determinadas temporadas eleva su </a:t>
            </a:r>
            <a:r>
              <a:rPr lang="es-EC" dirty="0" smtClean="0"/>
              <a:t>precio restando </a:t>
            </a:r>
            <a:r>
              <a:rPr lang="es-EC" dirty="0"/>
              <a:t>competitividad al sector en comparación a otros </a:t>
            </a:r>
            <a:r>
              <a:rPr lang="es-EC" dirty="0" smtClean="0"/>
              <a:t>mercados.</a:t>
            </a:r>
          </a:p>
          <a:p>
            <a:pPr marL="0" indent="0" algn="just">
              <a:buNone/>
            </a:pPr>
            <a:endParaRPr lang="es-EC" dirty="0"/>
          </a:p>
          <a:p>
            <a:pPr marL="0" indent="0" algn="just">
              <a:buNone/>
            </a:pPr>
            <a:r>
              <a:rPr lang="es-EC" dirty="0"/>
              <a:t>El protocolo de producción de curtidos vegetales </a:t>
            </a:r>
            <a:r>
              <a:rPr lang="es-EC" dirty="0" smtClean="0"/>
              <a:t>se caracteriza por </a:t>
            </a:r>
            <a:br>
              <a:rPr lang="es-EC" dirty="0" smtClean="0"/>
            </a:br>
            <a:r>
              <a:rPr lang="es-EC" b="1" dirty="0" smtClean="0">
                <a:solidFill>
                  <a:schemeClr val="accent3">
                    <a:lumMod val="60000"/>
                    <a:lumOff val="40000"/>
                  </a:schemeClr>
                </a:solidFill>
              </a:rPr>
              <a:t>NO GENERAR RESIDUOS QUÍMICOS CONTAMINANTES. </a:t>
            </a:r>
            <a:r>
              <a:rPr lang="es-EC" dirty="0" smtClean="0"/>
              <a:t>Disminuyendo impacto ambiental.</a:t>
            </a:r>
            <a:endParaRPr lang="es-EC" dirty="0"/>
          </a:p>
          <a:p>
            <a:pPr marL="0" indent="0" algn="just">
              <a:buNone/>
            </a:pPr>
            <a:endParaRPr lang="es-EC" dirty="0" smtClean="0"/>
          </a:p>
          <a:p>
            <a:pPr marL="0" indent="0" algn="just">
              <a:buNone/>
            </a:pPr>
            <a:r>
              <a:rPr lang="es-EC" dirty="0" smtClean="0"/>
              <a:t>En </a:t>
            </a:r>
            <a:r>
              <a:rPr lang="es-EC" dirty="0"/>
              <a:t>la presente investigación se desea aprovechar la riqueza del tanino vegetal (elemento curtiente) que se encuentra en la vaina que rodea las semillas de guarango (</a:t>
            </a:r>
            <a:r>
              <a:rPr lang="es-EC" i="1" dirty="0" err="1"/>
              <a:t>Caesalpinia</a:t>
            </a:r>
            <a:r>
              <a:rPr lang="es-EC" i="1" dirty="0"/>
              <a:t> </a:t>
            </a:r>
            <a:r>
              <a:rPr lang="es-EC" i="1" dirty="0" err="1"/>
              <a:t>spinosa</a:t>
            </a:r>
            <a:r>
              <a:rPr lang="es-EC" i="1" dirty="0"/>
              <a:t> O </a:t>
            </a:r>
            <a:r>
              <a:rPr lang="es-EC" i="1" dirty="0" err="1" smtClean="0"/>
              <a:t>Kuntz</a:t>
            </a:r>
            <a:r>
              <a:rPr lang="es-EC" i="1" dirty="0" smtClean="0"/>
              <a:t>)</a:t>
            </a:r>
            <a:r>
              <a:rPr lang="es-EC" dirty="0" smtClean="0"/>
              <a:t>.</a:t>
            </a:r>
            <a:endParaRPr lang="es-EC" dirty="0"/>
          </a:p>
        </p:txBody>
      </p:sp>
    </p:spTree>
    <p:extLst>
      <p:ext uri="{BB962C8B-B14F-4D97-AF65-F5344CB8AC3E}">
        <p14:creationId xmlns:p14="http://schemas.microsoft.com/office/powerpoint/2010/main" val="7658515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976837"/>
          </a:xfrm>
        </p:spPr>
        <p:txBody>
          <a:bodyPr/>
          <a:lstStyle/>
          <a:p>
            <a:r>
              <a:rPr lang="es-EC" sz="3600" b="1" dirty="0"/>
              <a:t>DESCRIPCIÓN DEL PROCESO DE CURTIDO.</a:t>
            </a:r>
          </a:p>
        </p:txBody>
      </p:sp>
      <p:sp>
        <p:nvSpPr>
          <p:cNvPr id="3" name="Marcador de contenido 2"/>
          <p:cNvSpPr>
            <a:spLocks noGrp="1"/>
          </p:cNvSpPr>
          <p:nvPr>
            <p:ph idx="1"/>
          </p:nvPr>
        </p:nvSpPr>
        <p:spPr>
          <a:xfrm>
            <a:off x="987402" y="1730946"/>
            <a:ext cx="9959640" cy="4695612"/>
          </a:xfrm>
        </p:spPr>
        <p:txBody>
          <a:bodyPr>
            <a:noAutofit/>
          </a:bodyPr>
          <a:lstStyle/>
          <a:p>
            <a:pPr marL="0" indent="0" algn="just">
              <a:buNone/>
            </a:pPr>
            <a:r>
              <a:rPr lang="es-EC" sz="3200" b="1" dirty="0" smtClean="0"/>
              <a:t>ACABADO</a:t>
            </a:r>
            <a:r>
              <a:rPr lang="es-EC" sz="3200" dirty="0" smtClean="0"/>
              <a:t>.</a:t>
            </a:r>
          </a:p>
          <a:p>
            <a:pPr marL="400050" lvl="1" indent="0" algn="just">
              <a:buNone/>
            </a:pPr>
            <a:r>
              <a:rPr lang="es-EC" sz="2800" dirty="0" smtClean="0"/>
              <a:t>La última etapa se denomina "Acabado" y comprende </a:t>
            </a:r>
            <a:r>
              <a:rPr lang="es-EC" sz="2800" b="1" dirty="0" smtClean="0">
                <a:solidFill>
                  <a:srgbClr val="FFC000"/>
                </a:solidFill>
              </a:rPr>
              <a:t>OPERACIONES MECÁNICAS QUE SE REALIZAN PARA IMPARTIR LAS CARACTERÍSTICAS ESPECÍFICAS </a:t>
            </a:r>
            <a:r>
              <a:rPr lang="es-EC" sz="2800" dirty="0" smtClean="0"/>
              <a:t>que el mercado impone a cada tipo de producto, como puede ser el grabado, laqueado, etc.</a:t>
            </a:r>
          </a:p>
          <a:p>
            <a:pPr algn="just"/>
            <a:r>
              <a:rPr lang="es-EC" sz="3200" dirty="0" smtClean="0"/>
              <a:t/>
            </a:r>
            <a:br>
              <a:rPr lang="es-EC" sz="3200" dirty="0" smtClean="0"/>
            </a:br>
            <a:r>
              <a:rPr lang="es-EC" sz="3200" dirty="0" smtClean="0"/>
              <a:t> </a:t>
            </a:r>
          </a:p>
          <a:p>
            <a:pPr marL="0" indent="0" algn="just">
              <a:buNone/>
            </a:pPr>
            <a:endParaRPr lang="es-EC" sz="3200" dirty="0"/>
          </a:p>
        </p:txBody>
      </p:sp>
    </p:spTree>
    <p:extLst>
      <p:ext uri="{BB962C8B-B14F-4D97-AF65-F5344CB8AC3E}">
        <p14:creationId xmlns:p14="http://schemas.microsoft.com/office/powerpoint/2010/main" val="41750682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352" y="144605"/>
            <a:ext cx="10880481" cy="1260172"/>
          </a:xfrm>
        </p:spPr>
        <p:txBody>
          <a:bodyPr/>
          <a:lstStyle/>
          <a:p>
            <a:r>
              <a:rPr lang="es-EC" sz="3200" b="1" dirty="0"/>
              <a:t>MÉTODOS ESPECÍFICOS DE MANEJO DEL EXPERIMENTO.</a:t>
            </a:r>
          </a:p>
        </p:txBody>
      </p:sp>
      <p:pic>
        <p:nvPicPr>
          <p:cNvPr id="5" name="Imagen 4"/>
          <p:cNvPicPr/>
          <p:nvPr/>
        </p:nvPicPr>
        <p:blipFill rotWithShape="1">
          <a:blip r:embed="rId2"/>
          <a:srcRect l="22754" t="24965" r="23229" b="10936"/>
          <a:stretch/>
        </p:blipFill>
        <p:spPr bwMode="auto">
          <a:xfrm>
            <a:off x="775592" y="650432"/>
            <a:ext cx="9720000" cy="612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60652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200" b="1" dirty="0" smtClean="0"/>
              <a:t>PROCESO TRATAMIENTO # 3 (8%)	      1/5</a:t>
            </a:r>
            <a:endParaRPr lang="es-EC" sz="3200" dirty="0"/>
          </a:p>
        </p:txBody>
      </p:sp>
      <p:pic>
        <p:nvPicPr>
          <p:cNvPr id="5" name="Imagen 4"/>
          <p:cNvPicPr/>
          <p:nvPr/>
        </p:nvPicPr>
        <p:blipFill rotWithShape="1">
          <a:blip r:embed="rId2"/>
          <a:srcRect l="17110" t="23532" r="13747" b="9014"/>
          <a:stretch/>
        </p:blipFill>
        <p:spPr bwMode="auto">
          <a:xfrm>
            <a:off x="865052" y="1004552"/>
            <a:ext cx="10056233" cy="57733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5040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200" b="1" dirty="0" smtClean="0"/>
              <a:t>PROCESO TRATAMIENTO # 3 (8%)	      2/5</a:t>
            </a:r>
            <a:endParaRPr lang="es-EC" sz="3200" dirty="0"/>
          </a:p>
        </p:txBody>
      </p:sp>
      <p:pic>
        <p:nvPicPr>
          <p:cNvPr id="4" name="Imagen 3"/>
          <p:cNvPicPr/>
          <p:nvPr/>
        </p:nvPicPr>
        <p:blipFill rotWithShape="1">
          <a:blip r:embed="rId2"/>
          <a:srcRect l="17814" t="22276" r="14100" b="9328"/>
          <a:stretch/>
        </p:blipFill>
        <p:spPr bwMode="auto">
          <a:xfrm>
            <a:off x="973562" y="1004552"/>
            <a:ext cx="9973479" cy="56778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94122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200" b="1" dirty="0" smtClean="0"/>
              <a:t>PROCESO TRATAMIENTO # 3 (8%)	      3/5</a:t>
            </a:r>
            <a:endParaRPr lang="es-EC" sz="3200" dirty="0"/>
          </a:p>
        </p:txBody>
      </p:sp>
      <p:pic>
        <p:nvPicPr>
          <p:cNvPr id="4" name="Imagen 3"/>
          <p:cNvPicPr/>
          <p:nvPr/>
        </p:nvPicPr>
        <p:blipFill rotWithShape="1">
          <a:blip r:embed="rId2"/>
          <a:srcRect l="18520" t="17883" r="14452" b="13407"/>
          <a:stretch/>
        </p:blipFill>
        <p:spPr bwMode="auto">
          <a:xfrm>
            <a:off x="646110" y="1017432"/>
            <a:ext cx="10236537" cy="56697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42660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200" b="1" dirty="0" smtClean="0"/>
              <a:t>PROCESO TRATAMIENTO # 3 (8%)	      4/5</a:t>
            </a:r>
            <a:endParaRPr lang="es-EC" sz="3200" dirty="0"/>
          </a:p>
        </p:txBody>
      </p:sp>
      <p:pic>
        <p:nvPicPr>
          <p:cNvPr id="4" name="Imagen 3"/>
          <p:cNvPicPr/>
          <p:nvPr/>
        </p:nvPicPr>
        <p:blipFill rotWithShape="1">
          <a:blip r:embed="rId2"/>
          <a:srcRect l="17991" t="22904" r="14452" b="9015"/>
          <a:stretch/>
        </p:blipFill>
        <p:spPr bwMode="auto">
          <a:xfrm>
            <a:off x="646111" y="991674"/>
            <a:ext cx="9991838" cy="56988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44338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200" b="1" dirty="0" smtClean="0"/>
              <a:t>PROCESO TRATAMIENTO # 3 (8%)	      5/5</a:t>
            </a:r>
            <a:endParaRPr lang="es-EC" sz="3200" dirty="0"/>
          </a:p>
        </p:txBody>
      </p:sp>
      <p:pic>
        <p:nvPicPr>
          <p:cNvPr id="4" name="Imagen 3"/>
          <p:cNvPicPr/>
          <p:nvPr/>
        </p:nvPicPr>
        <p:blipFill rotWithShape="1">
          <a:blip r:embed="rId2"/>
          <a:srcRect l="15169" t="22276" r="15158" b="6191"/>
          <a:stretch/>
        </p:blipFill>
        <p:spPr bwMode="auto">
          <a:xfrm>
            <a:off x="646111" y="978794"/>
            <a:ext cx="9914565" cy="56610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5476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352" y="144605"/>
            <a:ext cx="10880481" cy="1260172"/>
          </a:xfrm>
        </p:spPr>
        <p:txBody>
          <a:bodyPr/>
          <a:lstStyle/>
          <a:p>
            <a:r>
              <a:rPr lang="es-EC" sz="3200" b="1" dirty="0" smtClean="0"/>
              <a:t>ANALISIS FISICO</a:t>
            </a:r>
            <a:endParaRPr lang="es-EC" sz="3200" b="1" dirty="0"/>
          </a:p>
        </p:txBody>
      </p:sp>
      <p:pic>
        <p:nvPicPr>
          <p:cNvPr id="5" name="Imagen 4"/>
          <p:cNvPicPr/>
          <p:nvPr/>
        </p:nvPicPr>
        <p:blipFill rotWithShape="1">
          <a:blip r:embed="rId2"/>
          <a:srcRect l="36712" t="14103" r="32267" b="8582"/>
          <a:stretch/>
        </p:blipFill>
        <p:spPr bwMode="auto">
          <a:xfrm>
            <a:off x="2296612" y="656823"/>
            <a:ext cx="5675411" cy="60574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77329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352" y="144605"/>
            <a:ext cx="10880481" cy="1260172"/>
          </a:xfrm>
        </p:spPr>
        <p:txBody>
          <a:bodyPr/>
          <a:lstStyle/>
          <a:p>
            <a:r>
              <a:rPr lang="es-EC" sz="3200" b="1" dirty="0" smtClean="0"/>
              <a:t>ANALISIS SENSORIAL</a:t>
            </a:r>
            <a:endParaRPr lang="es-EC" sz="3200" b="1" dirty="0"/>
          </a:p>
        </p:txBody>
      </p:sp>
      <p:pic>
        <p:nvPicPr>
          <p:cNvPr id="4" name="Imagen 3"/>
          <p:cNvPicPr/>
          <p:nvPr/>
        </p:nvPicPr>
        <p:blipFill rotWithShape="1">
          <a:blip r:embed="rId2"/>
          <a:srcRect l="19481" t="18806" r="23532" b="12641"/>
          <a:stretch/>
        </p:blipFill>
        <p:spPr bwMode="auto">
          <a:xfrm>
            <a:off x="775592" y="673605"/>
            <a:ext cx="9720000" cy="612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12279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352" y="144605"/>
            <a:ext cx="10880481" cy="1260172"/>
          </a:xfrm>
        </p:spPr>
        <p:txBody>
          <a:bodyPr/>
          <a:lstStyle/>
          <a:p>
            <a:r>
              <a:rPr lang="es-EC" sz="3200" b="1" dirty="0" smtClean="0"/>
              <a:t>ANALISIS SENSORIAL DEL CUERO.</a:t>
            </a:r>
            <a:endParaRPr lang="es-EC" sz="3200" b="1" dirty="0"/>
          </a:p>
        </p:txBody>
      </p:sp>
      <p:pic>
        <p:nvPicPr>
          <p:cNvPr id="6" name="Imagen 5"/>
          <p:cNvPicPr/>
          <p:nvPr/>
        </p:nvPicPr>
        <p:blipFill rotWithShape="1">
          <a:blip r:embed="rId2"/>
          <a:srcRect l="32695" t="11318" r="25612" b="6683"/>
          <a:stretch/>
        </p:blipFill>
        <p:spPr bwMode="auto">
          <a:xfrm>
            <a:off x="2446203" y="682581"/>
            <a:ext cx="5319758" cy="60255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9267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400" b="1" dirty="0" smtClean="0"/>
              <a:t>OBJETIVOS</a:t>
            </a:r>
            <a:endParaRPr lang="es-EC" b="1" dirty="0"/>
          </a:p>
        </p:txBody>
      </p:sp>
      <p:sp>
        <p:nvSpPr>
          <p:cNvPr id="3" name="Marcador de contenido 2"/>
          <p:cNvSpPr>
            <a:spLocks noGrp="1"/>
          </p:cNvSpPr>
          <p:nvPr>
            <p:ph idx="1"/>
          </p:nvPr>
        </p:nvSpPr>
        <p:spPr>
          <a:xfrm>
            <a:off x="1104293" y="1293065"/>
            <a:ext cx="8946541" cy="4195481"/>
          </a:xfrm>
        </p:spPr>
        <p:txBody>
          <a:bodyPr>
            <a:noAutofit/>
          </a:bodyPr>
          <a:lstStyle/>
          <a:p>
            <a:pPr marL="0" indent="0">
              <a:buNone/>
            </a:pPr>
            <a:r>
              <a:rPr lang="es-EC" sz="1800" dirty="0"/>
              <a:t>Para la investigación se plantean los siguientes objetivos:</a:t>
            </a:r>
          </a:p>
          <a:p>
            <a:pPr marL="400050" lvl="1" indent="0">
              <a:buNone/>
            </a:pPr>
            <a:r>
              <a:rPr lang="es-EC" b="1" dirty="0" smtClean="0"/>
              <a:t>OBJETIVO GENERAL</a:t>
            </a:r>
            <a:endParaRPr lang="es-EC" dirty="0" smtClean="0"/>
          </a:p>
          <a:p>
            <a:pPr lvl="1"/>
            <a:r>
              <a:rPr lang="es-EC" sz="1600" dirty="0" smtClean="0"/>
              <a:t>Evaluar </a:t>
            </a:r>
            <a:r>
              <a:rPr lang="es-EC" sz="1600" dirty="0"/>
              <a:t>diferentes dosis de guarango (</a:t>
            </a:r>
            <a:r>
              <a:rPr lang="es-EC" sz="1600" dirty="0" err="1"/>
              <a:t>Caesalpinia</a:t>
            </a:r>
            <a:r>
              <a:rPr lang="es-EC" sz="1600" dirty="0"/>
              <a:t> </a:t>
            </a:r>
            <a:r>
              <a:rPr lang="es-EC" sz="1600" dirty="0" err="1"/>
              <a:t>spinosa</a:t>
            </a:r>
            <a:r>
              <a:rPr lang="es-EC" sz="1600" dirty="0"/>
              <a:t> o </a:t>
            </a:r>
            <a:r>
              <a:rPr lang="es-EC" sz="1600" dirty="0" err="1"/>
              <a:t>Kuntz</a:t>
            </a:r>
            <a:r>
              <a:rPr lang="es-EC" sz="1600" dirty="0"/>
              <a:t>), en el proceso de </a:t>
            </a:r>
            <a:r>
              <a:rPr lang="es-EC" sz="1600" dirty="0" err="1"/>
              <a:t>curtición</a:t>
            </a:r>
            <a:r>
              <a:rPr lang="es-EC" sz="1600" dirty="0"/>
              <a:t>  de pieles caprinas</a:t>
            </a:r>
            <a:r>
              <a:rPr lang="es-EC" sz="1600" dirty="0" smtClean="0"/>
              <a:t>.</a:t>
            </a:r>
          </a:p>
          <a:p>
            <a:pPr lvl="1"/>
            <a:endParaRPr lang="es-EC" sz="1600" dirty="0"/>
          </a:p>
          <a:p>
            <a:pPr marL="400050" lvl="1" indent="0">
              <a:buNone/>
            </a:pPr>
            <a:r>
              <a:rPr lang="es-EC" b="1" dirty="0" smtClean="0"/>
              <a:t>OBJETIVOS ESPECÍFICOS</a:t>
            </a:r>
          </a:p>
          <a:p>
            <a:pPr lvl="1"/>
            <a:r>
              <a:rPr lang="es-EC" sz="1600" dirty="0" smtClean="0"/>
              <a:t>Establecer </a:t>
            </a:r>
            <a:r>
              <a:rPr lang="es-EC" sz="1600" dirty="0"/>
              <a:t>la mejor concentración de curtiente vegetal elaborado a base de guarango (</a:t>
            </a:r>
            <a:r>
              <a:rPr lang="es-EC" sz="1600" i="1" dirty="0" err="1"/>
              <a:t>Caesalpinia</a:t>
            </a:r>
            <a:r>
              <a:rPr lang="es-EC" sz="1600" i="1" dirty="0"/>
              <a:t> </a:t>
            </a:r>
            <a:r>
              <a:rPr lang="es-EC" sz="1600" i="1" dirty="0" err="1"/>
              <a:t>spinosa</a:t>
            </a:r>
            <a:r>
              <a:rPr lang="es-EC" sz="1600" i="1" dirty="0"/>
              <a:t> O </a:t>
            </a:r>
            <a:r>
              <a:rPr lang="es-EC" sz="1600" i="1" dirty="0" err="1"/>
              <a:t>Kuntz</a:t>
            </a:r>
            <a:r>
              <a:rPr lang="es-EC" sz="1600" dirty="0"/>
              <a:t>) a utilizar en el proceso de </a:t>
            </a:r>
            <a:r>
              <a:rPr lang="es-EC" sz="1600" dirty="0" err="1"/>
              <a:t>curtición</a:t>
            </a:r>
            <a:r>
              <a:rPr lang="es-EC" sz="1600" dirty="0"/>
              <a:t> de pieles caprinas.</a:t>
            </a:r>
          </a:p>
          <a:p>
            <a:pPr lvl="1"/>
            <a:endParaRPr lang="es-EC" sz="1600" dirty="0"/>
          </a:p>
          <a:p>
            <a:pPr lvl="1"/>
            <a:r>
              <a:rPr lang="es-EC" sz="1600" dirty="0"/>
              <a:t>Determinar la calidad final del cuero curtido con diferentes concentraciones de guarango (</a:t>
            </a:r>
            <a:r>
              <a:rPr lang="es-EC" sz="1600" i="1" dirty="0" err="1"/>
              <a:t>Caesalpinia</a:t>
            </a:r>
            <a:r>
              <a:rPr lang="es-EC" sz="1600" i="1" dirty="0"/>
              <a:t> </a:t>
            </a:r>
            <a:r>
              <a:rPr lang="es-EC" sz="1600" i="1" dirty="0" err="1"/>
              <a:t>spinosa</a:t>
            </a:r>
            <a:r>
              <a:rPr lang="es-EC" sz="1600" i="1" dirty="0"/>
              <a:t> O </a:t>
            </a:r>
            <a:r>
              <a:rPr lang="es-EC" sz="1600" i="1" dirty="0" err="1"/>
              <a:t>Kuntz</a:t>
            </a:r>
            <a:r>
              <a:rPr lang="es-EC" sz="1600" dirty="0"/>
              <a:t>) a través de análisis sensoriales físicos y químicos de acuerdo a la  Norma IUP 20 establecidas el año 2004.</a:t>
            </a:r>
          </a:p>
          <a:p>
            <a:pPr marL="857250" lvl="2" indent="0">
              <a:buNone/>
            </a:pPr>
            <a:r>
              <a:rPr lang="es-EC" b="1" dirty="0"/>
              <a:t> </a:t>
            </a:r>
            <a:endParaRPr lang="es-EC" dirty="0"/>
          </a:p>
          <a:p>
            <a:pPr lvl="1"/>
            <a:r>
              <a:rPr lang="es-EC" sz="1600" dirty="0"/>
              <a:t>Determinar la aplicabilidad del mejor tratamiento obtenido mediante un análisis costo- beneficio.</a:t>
            </a:r>
          </a:p>
          <a:p>
            <a:endParaRPr lang="es-EC" sz="1800" dirty="0"/>
          </a:p>
        </p:txBody>
      </p:sp>
    </p:spTree>
    <p:extLst>
      <p:ext uri="{BB962C8B-B14F-4D97-AF65-F5344CB8AC3E}">
        <p14:creationId xmlns:p14="http://schemas.microsoft.com/office/powerpoint/2010/main" val="7252635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0809" y="2758036"/>
            <a:ext cx="10661540" cy="1400530"/>
          </a:xfrm>
        </p:spPr>
        <p:txBody>
          <a:bodyPr/>
          <a:lstStyle/>
          <a:p>
            <a:r>
              <a:rPr lang="es-EC" sz="6000" b="1" dirty="0"/>
              <a:t>RESULTADOS Y DISCUSIÓN.</a:t>
            </a:r>
          </a:p>
        </p:txBody>
      </p:sp>
      <p:sp>
        <p:nvSpPr>
          <p:cNvPr id="4" name="Título 1"/>
          <p:cNvSpPr txBox="1">
            <a:spLocks/>
          </p:cNvSpPr>
          <p:nvPr/>
        </p:nvSpPr>
        <p:spPr>
          <a:xfrm>
            <a:off x="2899913" y="5926239"/>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b="1" dirty="0" smtClean="0"/>
              <a:t>EVALUACIÓN DE LAS RESISTENCIAS FÍSICAS Y ANALISIS SENSORIALES DE LAS PIELES CAPRINAS CURTIDAS CON DIFERENTES DOSIS  DE GUARANGO (</a:t>
            </a:r>
            <a:r>
              <a:rPr lang="es-EC" sz="1600" b="1" dirty="0" err="1" smtClean="0"/>
              <a:t>Caesalpinia</a:t>
            </a:r>
            <a:r>
              <a:rPr lang="es-EC" sz="1600" b="1" dirty="0" smtClean="0"/>
              <a:t> </a:t>
            </a:r>
            <a:r>
              <a:rPr lang="es-EC" sz="1600" b="1" dirty="0" err="1" smtClean="0"/>
              <a:t>spinosa</a:t>
            </a:r>
            <a:r>
              <a:rPr lang="es-EC" sz="1600" b="1" dirty="0" smtClean="0"/>
              <a:t> O </a:t>
            </a:r>
            <a:r>
              <a:rPr lang="es-EC" sz="1600" b="1" dirty="0" err="1" smtClean="0"/>
              <a:t>Kuntz</a:t>
            </a:r>
            <a:r>
              <a:rPr lang="es-EC" sz="1600" b="1" dirty="0" smtClean="0"/>
              <a:t>).</a:t>
            </a:r>
            <a:br>
              <a:rPr lang="es-EC" sz="1600" b="1" dirty="0" smtClean="0"/>
            </a:br>
            <a:r>
              <a:rPr lang="es-EC" sz="1600" b="1" dirty="0" smtClean="0"/>
              <a:t>.</a:t>
            </a:r>
            <a:endParaRPr lang="es-EC" sz="1600" dirty="0"/>
          </a:p>
        </p:txBody>
      </p:sp>
    </p:spTree>
    <p:extLst>
      <p:ext uri="{BB962C8B-B14F-4D97-AF65-F5344CB8AC3E}">
        <p14:creationId xmlns:p14="http://schemas.microsoft.com/office/powerpoint/2010/main" val="26167804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77721"/>
            <a:ext cx="10906238" cy="1400530"/>
          </a:xfrm>
        </p:spPr>
        <p:txBody>
          <a:bodyPr/>
          <a:lstStyle/>
          <a:p>
            <a:r>
              <a:rPr lang="es-EC" sz="3200" b="1" dirty="0" smtClean="0"/>
              <a:t>CUADRADOS MEDIOS Y SIGNIFICANCIA ESTADÍSTICA DE LAS PRUEBAS FÍSICAS Y SENSORIALES</a:t>
            </a:r>
            <a:endParaRPr lang="es-EC" sz="3200" b="1" dirty="0"/>
          </a:p>
        </p:txBody>
      </p:sp>
      <p:sp>
        <p:nvSpPr>
          <p:cNvPr id="3" name="Marcador de contenido 2"/>
          <p:cNvSpPr>
            <a:spLocks noGrp="1"/>
          </p:cNvSpPr>
          <p:nvPr>
            <p:ph idx="1"/>
          </p:nvPr>
        </p:nvSpPr>
        <p:spPr>
          <a:xfrm>
            <a:off x="1639932" y="2690373"/>
            <a:ext cx="5868452" cy="1971777"/>
          </a:xfrm>
        </p:spPr>
        <p:txBody>
          <a:bodyPr>
            <a:noAutofit/>
          </a:bodyPr>
          <a:lstStyle/>
          <a:p>
            <a:pPr marL="0" indent="0" algn="just">
              <a:buNone/>
            </a:pPr>
            <a:r>
              <a:rPr lang="es-EC" sz="3200" b="1" dirty="0" smtClean="0"/>
              <a:t>PERIODO 1 </a:t>
            </a:r>
          </a:p>
          <a:p>
            <a:pPr marL="0" indent="0" algn="just">
              <a:buNone/>
            </a:pPr>
            <a:r>
              <a:rPr lang="es-EC" sz="3200" b="1" dirty="0" smtClean="0"/>
              <a:t>PERIODO 2</a:t>
            </a:r>
          </a:p>
          <a:p>
            <a:pPr marL="0" indent="0" algn="just">
              <a:buNone/>
            </a:pPr>
            <a:r>
              <a:rPr lang="es-EC" sz="3200" b="1" dirty="0" smtClean="0"/>
              <a:t>ANALISIS COMBINADO</a:t>
            </a:r>
            <a:endParaRPr lang="es-EC" sz="3200" b="1" dirty="0"/>
          </a:p>
          <a:p>
            <a:pPr algn="just"/>
            <a:endParaRPr lang="es-EC" sz="2400" dirty="0"/>
          </a:p>
        </p:txBody>
      </p:sp>
    </p:spTree>
    <p:extLst>
      <p:ext uri="{BB962C8B-B14F-4D97-AF65-F5344CB8AC3E}">
        <p14:creationId xmlns:p14="http://schemas.microsoft.com/office/powerpoint/2010/main" val="6174689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b="1" dirty="0"/>
              <a:t>ANÁLISIS COMBINADO DE LOS PERIODOS UNO Y DOS.</a:t>
            </a:r>
          </a:p>
        </p:txBody>
      </p:sp>
      <p:sp>
        <p:nvSpPr>
          <p:cNvPr id="3" name="Marcador de contenido 2"/>
          <p:cNvSpPr>
            <a:spLocks noGrp="1"/>
          </p:cNvSpPr>
          <p:nvPr>
            <p:ph idx="1"/>
          </p:nvPr>
        </p:nvSpPr>
        <p:spPr>
          <a:xfrm>
            <a:off x="768461" y="1152984"/>
            <a:ext cx="10758131" cy="1783400"/>
          </a:xfrm>
        </p:spPr>
        <p:txBody>
          <a:bodyPr>
            <a:noAutofit/>
          </a:bodyPr>
          <a:lstStyle/>
          <a:p>
            <a:pPr marL="0" indent="0" algn="just">
              <a:buNone/>
            </a:pPr>
            <a:r>
              <a:rPr lang="es-EC" sz="2400" dirty="0"/>
              <a:t>Cuadrados medios y significancia estadística de las pruebas físicas del análisis combinado de los periodos uno y dos en la </a:t>
            </a:r>
            <a:r>
              <a:rPr lang="es-EC" sz="2400" cap="small" dirty="0"/>
              <a:t>“</a:t>
            </a:r>
            <a:r>
              <a:rPr lang="es-EC" sz="2400" dirty="0"/>
              <a:t>Evaluación de diferentes dosis de guarango (</a:t>
            </a:r>
            <a:r>
              <a:rPr lang="es-EC" sz="2400" i="1" dirty="0" err="1"/>
              <a:t>Caesalpinia</a:t>
            </a:r>
            <a:r>
              <a:rPr lang="es-EC" sz="2400" i="1" dirty="0"/>
              <a:t> </a:t>
            </a:r>
            <a:r>
              <a:rPr lang="es-EC" sz="2400" i="1" dirty="0" err="1"/>
              <a:t>spinosa</a:t>
            </a:r>
            <a:r>
              <a:rPr lang="es-EC" sz="2400" i="1" dirty="0"/>
              <a:t> O </a:t>
            </a:r>
            <a:r>
              <a:rPr lang="es-EC" sz="2400" i="1" dirty="0" err="1"/>
              <a:t>Kuntz</a:t>
            </a:r>
            <a:r>
              <a:rPr lang="es-EC" sz="2400" dirty="0"/>
              <a:t>)”, en el proceso de </a:t>
            </a:r>
            <a:r>
              <a:rPr lang="es-EC" sz="2400" dirty="0" err="1"/>
              <a:t>curtición</a:t>
            </a:r>
            <a:r>
              <a:rPr lang="es-EC" sz="2400" dirty="0"/>
              <a:t> de pieles caprinas.”</a:t>
            </a:r>
          </a:p>
        </p:txBody>
      </p:sp>
      <p:graphicFrame>
        <p:nvGraphicFramePr>
          <p:cNvPr id="4" name="Tabla 3"/>
          <p:cNvGraphicFramePr>
            <a:graphicFrameLocks noGrp="1"/>
          </p:cNvGraphicFramePr>
          <p:nvPr>
            <p:extLst>
              <p:ext uri="{D42A27DB-BD31-4B8C-83A1-F6EECF244321}">
                <p14:modId xmlns:p14="http://schemas.microsoft.com/office/powerpoint/2010/main" val="3890484580"/>
              </p:ext>
            </p:extLst>
          </p:nvPr>
        </p:nvGraphicFramePr>
        <p:xfrm>
          <a:off x="2517029" y="2936384"/>
          <a:ext cx="7533805" cy="3532849"/>
        </p:xfrm>
        <a:graphic>
          <a:graphicData uri="http://schemas.openxmlformats.org/drawingml/2006/table">
            <a:tbl>
              <a:tblPr firstRow="1" firstCol="1" bandRow="1">
                <a:tableStyleId>{21E4AEA4-8DFA-4A89-87EB-49C32662AFE0}</a:tableStyleId>
              </a:tblPr>
              <a:tblGrid>
                <a:gridCol w="1712913"/>
                <a:gridCol w="662355"/>
                <a:gridCol w="2129587"/>
                <a:gridCol w="974725"/>
                <a:gridCol w="2054225"/>
              </a:tblGrid>
              <a:tr h="778366">
                <a:tc>
                  <a:txBody>
                    <a:bodyPr/>
                    <a:lstStyle/>
                    <a:p>
                      <a:pPr algn="ctr">
                        <a:lnSpc>
                          <a:spcPct val="200000"/>
                        </a:lnSpc>
                        <a:spcAft>
                          <a:spcPts val="0"/>
                        </a:spcAft>
                      </a:pPr>
                      <a:r>
                        <a:rPr lang="es-EC" sz="1200" dirty="0">
                          <a:effectLst/>
                        </a:rPr>
                        <a:t>Fuentes de Variación</a:t>
                      </a:r>
                      <a:endParaRPr lang="es-EC"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GL</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dirty="0">
                          <a:effectLst/>
                        </a:rPr>
                        <a:t>Resistencia </a:t>
                      </a:r>
                      <a:r>
                        <a:rPr lang="es-EC" sz="1200" dirty="0" smtClean="0">
                          <a:effectLst/>
                        </a:rPr>
                        <a:t>a la </a:t>
                      </a:r>
                      <a:r>
                        <a:rPr lang="es-EC" sz="1200" dirty="0">
                          <a:effectLst/>
                        </a:rPr>
                        <a:t>Tensión</a:t>
                      </a:r>
                      <a:endParaRPr lang="es-EC"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Lastometría</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dirty="0">
                          <a:effectLst/>
                        </a:rPr>
                        <a:t>Porcentaje de </a:t>
                      </a:r>
                      <a:r>
                        <a:rPr lang="es-EC" sz="1200" dirty="0" smtClean="0">
                          <a:effectLst/>
                        </a:rPr>
                        <a:t>elongación</a:t>
                      </a:r>
                      <a:endParaRPr lang="es-EC" sz="1200" dirty="0">
                        <a:effectLst/>
                        <a:latin typeface="Times New Roman" panose="02020603050405020304" pitchFamily="18" charset="0"/>
                        <a:ea typeface="Times New Roman" panose="02020603050405020304" pitchFamily="18" charset="0"/>
                      </a:endParaRPr>
                    </a:p>
                  </a:txBody>
                  <a:tcPr marL="44450" marR="44450" marT="0" marB="0" anchor="ctr"/>
                </a:tc>
              </a:tr>
              <a:tr h="231492">
                <a:tc>
                  <a:txBody>
                    <a:bodyPr/>
                    <a:lstStyle/>
                    <a:p>
                      <a:pPr algn="ctr">
                        <a:lnSpc>
                          <a:spcPct val="200000"/>
                        </a:lnSpc>
                        <a:spcAft>
                          <a:spcPts val="0"/>
                        </a:spcAft>
                      </a:pPr>
                      <a:r>
                        <a:rPr lang="es-EC" sz="1200">
                          <a:effectLst/>
                        </a:rPr>
                        <a:t>Tratamiento</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3</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5650647,8 **</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6,54 **</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438,05 **</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r>
              <a:tr h="231492">
                <a:tc>
                  <a:txBody>
                    <a:bodyPr/>
                    <a:lstStyle/>
                    <a:p>
                      <a:pPr algn="ctr">
                        <a:lnSpc>
                          <a:spcPct val="200000"/>
                        </a:lnSpc>
                        <a:spcAft>
                          <a:spcPts val="0"/>
                        </a:spcAft>
                      </a:pPr>
                      <a:r>
                        <a:rPr lang="es-EC" sz="1200">
                          <a:effectLst/>
                        </a:rPr>
                        <a:t>Periodo.</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1</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19,52 ns</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1,02 ns</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0,06 ns</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r>
              <a:tr h="504905">
                <a:tc>
                  <a:txBody>
                    <a:bodyPr/>
                    <a:lstStyle/>
                    <a:p>
                      <a:pPr algn="ctr">
                        <a:lnSpc>
                          <a:spcPct val="200000"/>
                        </a:lnSpc>
                        <a:spcAft>
                          <a:spcPts val="0"/>
                        </a:spcAft>
                      </a:pPr>
                      <a:r>
                        <a:rPr lang="es-EC" sz="1200">
                          <a:effectLst/>
                        </a:rPr>
                        <a:t>Periodo x tratamiento</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3</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3,1 ns</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2,67 **</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0,13 ns</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r>
              <a:tr h="231492">
                <a:tc>
                  <a:txBody>
                    <a:bodyPr/>
                    <a:lstStyle/>
                    <a:p>
                      <a:pPr algn="ctr">
                        <a:lnSpc>
                          <a:spcPct val="200000"/>
                        </a:lnSpc>
                        <a:spcAft>
                          <a:spcPts val="0"/>
                        </a:spcAft>
                      </a:pPr>
                      <a:r>
                        <a:rPr lang="es-EC" sz="1200">
                          <a:effectLst/>
                        </a:rPr>
                        <a:t>Error</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24</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8,71</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0,48</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0,51</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r>
              <a:tr h="231492">
                <a:tc>
                  <a:txBody>
                    <a:bodyPr/>
                    <a:lstStyle/>
                    <a:p>
                      <a:pPr algn="ctr">
                        <a:lnSpc>
                          <a:spcPct val="200000"/>
                        </a:lnSpc>
                        <a:spcAft>
                          <a:spcPts val="0"/>
                        </a:spcAft>
                      </a:pPr>
                      <a:r>
                        <a:rPr lang="es-EC" sz="1200">
                          <a:effectLst/>
                        </a:rPr>
                        <a:t>Total</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31</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r>
              <a:tr h="231492">
                <a:tc>
                  <a:txBody>
                    <a:bodyPr/>
                    <a:lstStyle/>
                    <a:p>
                      <a:pPr algn="ctr">
                        <a:lnSpc>
                          <a:spcPct val="200000"/>
                        </a:lnSpc>
                        <a:spcAft>
                          <a:spcPts val="0"/>
                        </a:spcAft>
                      </a:pPr>
                      <a:r>
                        <a:rPr lang="es-EC" sz="1200">
                          <a:effectLst/>
                        </a:rPr>
                        <a:t>C.V</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nSpc>
                          <a:spcPct val="115000"/>
                        </a:lnSpc>
                      </a:pPr>
                      <a:endParaRPr lang="es-EC" sz="1100">
                        <a:effectLst/>
                        <a:latin typeface="Calibri" panose="020F0502020204030204" pitchFamily="34" charset="0"/>
                      </a:endParaRPr>
                    </a:p>
                  </a:txBody>
                  <a:tcPr marL="44450" marR="44450" marT="0" marB="0" anchor="ctr"/>
                </a:tc>
                <a:tc>
                  <a:txBody>
                    <a:bodyPr/>
                    <a:lstStyle/>
                    <a:p>
                      <a:pPr algn="ctr">
                        <a:lnSpc>
                          <a:spcPct val="200000"/>
                        </a:lnSpc>
                        <a:spcAft>
                          <a:spcPts val="0"/>
                        </a:spcAft>
                      </a:pPr>
                      <a:r>
                        <a:rPr lang="es-EC" sz="1200">
                          <a:effectLst/>
                        </a:rPr>
                        <a:t>0,09%</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5,56%</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1,36%</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r>
              <a:tr h="420778">
                <a:tc gridSpan="5">
                  <a:txBody>
                    <a:bodyPr/>
                    <a:lstStyle/>
                    <a:p>
                      <a:pPr algn="just">
                        <a:lnSpc>
                          <a:spcPct val="200000"/>
                        </a:lnSpc>
                        <a:spcAft>
                          <a:spcPts val="0"/>
                        </a:spcAft>
                      </a:pPr>
                      <a:r>
                        <a:rPr lang="es-EC" sz="1000" dirty="0">
                          <a:effectLst/>
                        </a:rPr>
                        <a:t>Los análisis físicos de los cueros se realizaron en el laboratorio de la empresa LANCET de la ciudad de Ambato.</a:t>
                      </a:r>
                      <a:endParaRPr lang="es-EC" sz="120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35634290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2800" b="1" dirty="0"/>
              <a:t>ANÁLISIS COMBINADO DE LOS PERIODOS UNO Y DOS.</a:t>
            </a:r>
          </a:p>
        </p:txBody>
      </p:sp>
      <p:sp>
        <p:nvSpPr>
          <p:cNvPr id="3" name="Marcador de contenido 2"/>
          <p:cNvSpPr>
            <a:spLocks noGrp="1"/>
          </p:cNvSpPr>
          <p:nvPr>
            <p:ph idx="1"/>
          </p:nvPr>
        </p:nvSpPr>
        <p:spPr>
          <a:xfrm>
            <a:off x="768461" y="1152984"/>
            <a:ext cx="10758131" cy="1783400"/>
          </a:xfrm>
        </p:spPr>
        <p:txBody>
          <a:bodyPr>
            <a:noAutofit/>
          </a:bodyPr>
          <a:lstStyle/>
          <a:p>
            <a:pPr marL="0" indent="0" algn="just">
              <a:buNone/>
            </a:pPr>
            <a:r>
              <a:rPr lang="es-EC" sz="2400" dirty="0"/>
              <a:t>Cuadrados medios y significancia estadística de las pruebas sensoriales del análisis combinado de los periodos uno y dos en la </a:t>
            </a:r>
            <a:r>
              <a:rPr lang="es-EC" sz="2400" cap="small" dirty="0"/>
              <a:t>“</a:t>
            </a:r>
            <a:r>
              <a:rPr lang="es-EC" sz="2400" dirty="0"/>
              <a:t>Evaluación de diferentes dosis de guarango (</a:t>
            </a:r>
            <a:r>
              <a:rPr lang="es-EC" sz="2400" i="1" dirty="0" err="1"/>
              <a:t>Caesalpinia</a:t>
            </a:r>
            <a:r>
              <a:rPr lang="es-EC" sz="2400" i="1" dirty="0"/>
              <a:t> </a:t>
            </a:r>
            <a:r>
              <a:rPr lang="es-EC" sz="2400" i="1" dirty="0" err="1"/>
              <a:t>spinosa</a:t>
            </a:r>
            <a:r>
              <a:rPr lang="es-EC" sz="2400" i="1" dirty="0"/>
              <a:t> O </a:t>
            </a:r>
            <a:r>
              <a:rPr lang="es-EC" sz="2400" i="1" dirty="0" err="1"/>
              <a:t>Kuntz</a:t>
            </a:r>
            <a:r>
              <a:rPr lang="es-EC" sz="2400" dirty="0"/>
              <a:t>)”, en el proceso de </a:t>
            </a:r>
            <a:r>
              <a:rPr lang="es-EC" sz="2400" dirty="0" err="1"/>
              <a:t>curtición</a:t>
            </a:r>
            <a:r>
              <a:rPr lang="es-EC" sz="2400" dirty="0"/>
              <a:t> de pieles caprinas.”</a:t>
            </a:r>
          </a:p>
        </p:txBody>
      </p:sp>
      <p:graphicFrame>
        <p:nvGraphicFramePr>
          <p:cNvPr id="5" name="Tabla 4"/>
          <p:cNvGraphicFramePr>
            <a:graphicFrameLocks noGrp="1"/>
          </p:cNvGraphicFramePr>
          <p:nvPr>
            <p:extLst>
              <p:ext uri="{D42A27DB-BD31-4B8C-83A1-F6EECF244321}">
                <p14:modId xmlns:p14="http://schemas.microsoft.com/office/powerpoint/2010/main" val="1248244436"/>
              </p:ext>
            </p:extLst>
          </p:nvPr>
        </p:nvGraphicFramePr>
        <p:xfrm>
          <a:off x="2063369" y="3052295"/>
          <a:ext cx="7428360" cy="3107758"/>
        </p:xfrm>
        <a:graphic>
          <a:graphicData uri="http://schemas.openxmlformats.org/drawingml/2006/table">
            <a:tbl>
              <a:tblPr firstRow="1" firstCol="1" bandRow="1">
                <a:tableStyleId>{21E4AEA4-8DFA-4A89-87EB-49C32662AFE0}</a:tableStyleId>
              </a:tblPr>
              <a:tblGrid>
                <a:gridCol w="2645281"/>
                <a:gridCol w="497676"/>
                <a:gridCol w="1019867"/>
                <a:gridCol w="1924508"/>
                <a:gridCol w="1341028"/>
              </a:tblGrid>
              <a:tr h="396735">
                <a:tc>
                  <a:txBody>
                    <a:bodyPr/>
                    <a:lstStyle/>
                    <a:p>
                      <a:pPr algn="ctr">
                        <a:lnSpc>
                          <a:spcPct val="200000"/>
                        </a:lnSpc>
                        <a:spcAft>
                          <a:spcPts val="0"/>
                        </a:spcAft>
                      </a:pPr>
                      <a:r>
                        <a:rPr lang="es-EC" sz="1200">
                          <a:effectLst/>
                        </a:rPr>
                        <a:t>Fuentes de Variación</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GL</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Llenura</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dirty="0">
                          <a:effectLst/>
                        </a:rPr>
                        <a:t>Firmeza </a:t>
                      </a:r>
                      <a:r>
                        <a:rPr lang="es-EC" sz="1200" dirty="0" smtClean="0">
                          <a:effectLst/>
                        </a:rPr>
                        <a:t> de </a:t>
                      </a:r>
                      <a:r>
                        <a:rPr lang="es-EC" sz="1200" dirty="0">
                          <a:effectLst/>
                        </a:rPr>
                        <a:t>flor</a:t>
                      </a:r>
                      <a:endParaRPr lang="es-EC"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Redondez</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r>
              <a:tr h="396735">
                <a:tc>
                  <a:txBody>
                    <a:bodyPr/>
                    <a:lstStyle/>
                    <a:p>
                      <a:pPr algn="ctr">
                        <a:lnSpc>
                          <a:spcPct val="200000"/>
                        </a:lnSpc>
                        <a:spcAft>
                          <a:spcPts val="0"/>
                        </a:spcAft>
                      </a:pPr>
                      <a:r>
                        <a:rPr lang="es-EC" sz="1200">
                          <a:effectLst/>
                        </a:rPr>
                        <a:t>Tratamiento</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3</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7,54 **</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7,75 **</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10,2 **</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r>
              <a:tr h="396735">
                <a:tc>
                  <a:txBody>
                    <a:bodyPr/>
                    <a:lstStyle/>
                    <a:p>
                      <a:pPr algn="ctr">
                        <a:lnSpc>
                          <a:spcPct val="200000"/>
                        </a:lnSpc>
                        <a:spcAft>
                          <a:spcPts val="0"/>
                        </a:spcAft>
                      </a:pPr>
                      <a:r>
                        <a:rPr lang="es-EC" sz="1200">
                          <a:effectLst/>
                        </a:rPr>
                        <a:t>Periodo.</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1</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0 ns</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0,13 ns</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0,03 ns</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r>
              <a:tr h="396735">
                <a:tc>
                  <a:txBody>
                    <a:bodyPr/>
                    <a:lstStyle/>
                    <a:p>
                      <a:pPr algn="ctr">
                        <a:lnSpc>
                          <a:spcPct val="200000"/>
                        </a:lnSpc>
                        <a:spcAft>
                          <a:spcPts val="0"/>
                        </a:spcAft>
                      </a:pPr>
                      <a:r>
                        <a:rPr lang="es-EC" sz="1200">
                          <a:effectLst/>
                        </a:rPr>
                        <a:t>Periodo x tratamiento</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3</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0,08 ns</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0,04 ns</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0,11 ns</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r>
              <a:tr h="396735">
                <a:tc>
                  <a:txBody>
                    <a:bodyPr/>
                    <a:lstStyle/>
                    <a:p>
                      <a:pPr algn="ctr">
                        <a:lnSpc>
                          <a:spcPct val="200000"/>
                        </a:lnSpc>
                        <a:spcAft>
                          <a:spcPts val="0"/>
                        </a:spcAft>
                      </a:pPr>
                      <a:r>
                        <a:rPr lang="es-EC" sz="1200">
                          <a:effectLst/>
                        </a:rPr>
                        <a:t>Error</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24</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0,25</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0,27</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0,20</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r>
              <a:tr h="396735">
                <a:tc>
                  <a:txBody>
                    <a:bodyPr/>
                    <a:lstStyle/>
                    <a:p>
                      <a:pPr algn="ctr">
                        <a:lnSpc>
                          <a:spcPct val="200000"/>
                        </a:lnSpc>
                        <a:spcAft>
                          <a:spcPts val="0"/>
                        </a:spcAft>
                      </a:pPr>
                      <a:r>
                        <a:rPr lang="es-EC" sz="1200">
                          <a:effectLst/>
                        </a:rPr>
                        <a:t>Total</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31</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nSpc>
                          <a:spcPct val="115000"/>
                        </a:lnSpc>
                      </a:pPr>
                      <a:endParaRPr lang="es-EC" sz="1100">
                        <a:effectLst/>
                        <a:latin typeface="Calibri" panose="020F0502020204030204" pitchFamily="34" charset="0"/>
                      </a:endParaRPr>
                    </a:p>
                  </a:txBody>
                  <a:tcPr marL="44450" marR="44450" marT="0" marB="0" anchor="ctr"/>
                </a:tc>
                <a:tc>
                  <a:txBody>
                    <a:bodyPr/>
                    <a:lstStyle/>
                    <a:p>
                      <a:pPr>
                        <a:lnSpc>
                          <a:spcPct val="115000"/>
                        </a:lnSpc>
                      </a:pPr>
                      <a:endParaRPr lang="es-EC" sz="1100">
                        <a:effectLst/>
                        <a:latin typeface="Calibri" panose="020F0502020204030204" pitchFamily="34" charset="0"/>
                      </a:endParaRPr>
                    </a:p>
                  </a:txBody>
                  <a:tcPr marL="44450" marR="44450" marT="0" marB="0" anchor="ctr"/>
                </a:tc>
                <a:tc>
                  <a:txBody>
                    <a:bodyPr/>
                    <a:lstStyle/>
                    <a:p>
                      <a:pPr>
                        <a:lnSpc>
                          <a:spcPct val="115000"/>
                        </a:lnSpc>
                      </a:pPr>
                      <a:endParaRPr lang="es-EC" sz="1100">
                        <a:effectLst/>
                        <a:latin typeface="Calibri" panose="020F0502020204030204" pitchFamily="34" charset="0"/>
                      </a:endParaRPr>
                    </a:p>
                  </a:txBody>
                  <a:tcPr marL="44450" marR="44450" marT="0" marB="0" anchor="ctr"/>
                </a:tc>
              </a:tr>
              <a:tr h="396735">
                <a:tc>
                  <a:txBody>
                    <a:bodyPr/>
                    <a:lstStyle/>
                    <a:p>
                      <a:pPr algn="ctr">
                        <a:lnSpc>
                          <a:spcPct val="200000"/>
                        </a:lnSpc>
                        <a:spcAft>
                          <a:spcPts val="0"/>
                        </a:spcAft>
                      </a:pPr>
                      <a:r>
                        <a:rPr lang="es-EC" sz="1200">
                          <a:effectLst/>
                        </a:rPr>
                        <a:t>C.V</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nSpc>
                          <a:spcPct val="115000"/>
                        </a:lnSpc>
                      </a:pPr>
                      <a:endParaRPr lang="es-EC" sz="1100">
                        <a:effectLst/>
                        <a:latin typeface="Calibri" panose="020F0502020204030204" pitchFamily="34" charset="0"/>
                      </a:endParaRPr>
                    </a:p>
                  </a:txBody>
                  <a:tcPr marL="44450" marR="44450" marT="0" marB="0" anchor="ctr"/>
                </a:tc>
                <a:tc>
                  <a:txBody>
                    <a:bodyPr/>
                    <a:lstStyle/>
                    <a:p>
                      <a:pPr algn="ctr">
                        <a:lnSpc>
                          <a:spcPct val="200000"/>
                        </a:lnSpc>
                        <a:spcAft>
                          <a:spcPts val="0"/>
                        </a:spcAft>
                      </a:pPr>
                      <a:r>
                        <a:rPr lang="es-EC" sz="1200">
                          <a:effectLst/>
                        </a:rPr>
                        <a:t>13,56%</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14,87%</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12,38%</a:t>
                      </a:r>
                      <a:endParaRPr lang="es-EC" sz="1200">
                        <a:effectLst/>
                        <a:latin typeface="Times New Roman" panose="02020603050405020304" pitchFamily="18" charset="0"/>
                        <a:ea typeface="Times New Roman" panose="02020603050405020304" pitchFamily="18" charset="0"/>
                      </a:endParaRPr>
                    </a:p>
                  </a:txBody>
                  <a:tcPr marL="44450" marR="44450" marT="0" marB="0" anchor="ctr"/>
                </a:tc>
              </a:tr>
              <a:tr h="330613">
                <a:tc gridSpan="5">
                  <a:txBody>
                    <a:bodyPr/>
                    <a:lstStyle/>
                    <a:p>
                      <a:pPr algn="just">
                        <a:lnSpc>
                          <a:spcPct val="200000"/>
                        </a:lnSpc>
                        <a:spcAft>
                          <a:spcPts val="0"/>
                        </a:spcAft>
                      </a:pPr>
                      <a:r>
                        <a:rPr lang="es-EC" sz="1000" dirty="0">
                          <a:effectLst/>
                        </a:rPr>
                        <a:t>Los análisis sensoriales los realizo el Ing. Luis Hidalgo (catador de cueros).</a:t>
                      </a:r>
                      <a:endParaRPr lang="es-EC" sz="120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41970102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6866" y="452718"/>
            <a:ext cx="10700176" cy="1400530"/>
          </a:xfrm>
        </p:spPr>
        <p:txBody>
          <a:bodyPr/>
          <a:lstStyle/>
          <a:p>
            <a:r>
              <a:rPr lang="es-EC" sz="2400" b="1" dirty="0" smtClean="0"/>
              <a:t>RESISTENCIA A LA TENSIÓN. ANÁLISIS COMBINADO (PERIODO 1–2).</a:t>
            </a:r>
            <a:endParaRPr lang="es-EC" sz="2400" b="1" dirty="0"/>
          </a:p>
        </p:txBody>
      </p:sp>
      <p:sp>
        <p:nvSpPr>
          <p:cNvPr id="3" name="Marcador de contenido 2"/>
          <p:cNvSpPr>
            <a:spLocks noGrp="1"/>
          </p:cNvSpPr>
          <p:nvPr>
            <p:ph idx="1"/>
          </p:nvPr>
        </p:nvSpPr>
        <p:spPr>
          <a:xfrm>
            <a:off x="246867" y="1152983"/>
            <a:ext cx="4775300" cy="5247817"/>
          </a:xfrm>
        </p:spPr>
        <p:txBody>
          <a:bodyPr>
            <a:noAutofit/>
          </a:bodyPr>
          <a:lstStyle/>
          <a:p>
            <a:pPr marL="0" indent="0" algn="just">
              <a:buNone/>
            </a:pPr>
            <a:r>
              <a:rPr lang="es-EC" sz="1800" dirty="0"/>
              <a:t>Al analizar la separación de medias para cada </a:t>
            </a:r>
            <a:r>
              <a:rPr lang="es-EC" sz="1800" b="1" dirty="0" smtClean="0">
                <a:solidFill>
                  <a:srgbClr val="FFC000"/>
                </a:solidFill>
              </a:rPr>
              <a:t>TRATAMIENTO</a:t>
            </a:r>
            <a:r>
              <a:rPr lang="es-EC" sz="1800" dirty="0" smtClean="0"/>
              <a:t>, </a:t>
            </a:r>
            <a:r>
              <a:rPr lang="es-EC" sz="1800" dirty="0"/>
              <a:t>se observan </a:t>
            </a:r>
            <a:r>
              <a:rPr lang="es-EC" sz="1800" dirty="0">
                <a:solidFill>
                  <a:srgbClr val="FFC000"/>
                </a:solidFill>
              </a:rPr>
              <a:t>diferencias altamente </a:t>
            </a:r>
            <a:r>
              <a:rPr lang="es-EC" sz="1800" dirty="0" smtClean="0">
                <a:solidFill>
                  <a:srgbClr val="FFC000"/>
                </a:solidFill>
              </a:rPr>
              <a:t>significativas</a:t>
            </a:r>
          </a:p>
          <a:p>
            <a:pPr marL="0" indent="0" algn="just">
              <a:buNone/>
            </a:pPr>
            <a:endParaRPr lang="es-EC" sz="1800" dirty="0" smtClean="0"/>
          </a:p>
          <a:p>
            <a:pPr marL="0" indent="0" algn="just">
              <a:buNone/>
            </a:pPr>
            <a:r>
              <a:rPr lang="es-EC" sz="1800" dirty="0"/>
              <a:t>Los resultados evaluados registran un cuero caprino más resistente a la prueba de tensión o tracción al curtirlo con el </a:t>
            </a:r>
            <a:r>
              <a:rPr lang="es-EC" sz="1800" dirty="0">
                <a:solidFill>
                  <a:srgbClr val="FFC000"/>
                </a:solidFill>
              </a:rPr>
              <a:t>8 % de </a:t>
            </a:r>
            <a:r>
              <a:rPr lang="es-EC" sz="1800" dirty="0" smtClean="0">
                <a:solidFill>
                  <a:srgbClr val="FFC000"/>
                </a:solidFill>
              </a:rPr>
              <a:t>guarango.</a:t>
            </a:r>
          </a:p>
          <a:p>
            <a:pPr marL="0" indent="0" algn="just">
              <a:buNone/>
            </a:pPr>
            <a:endParaRPr lang="es-EC" sz="1800" dirty="0">
              <a:solidFill>
                <a:srgbClr val="FFC000"/>
              </a:solidFill>
            </a:endParaRPr>
          </a:p>
          <a:p>
            <a:pPr marL="0" indent="0" algn="just">
              <a:buNone/>
            </a:pPr>
            <a:r>
              <a:rPr lang="es-EC" sz="1800" dirty="0" smtClean="0"/>
              <a:t>El </a:t>
            </a:r>
            <a:r>
              <a:rPr lang="es-EC" sz="1800" dirty="0"/>
              <a:t>tanino proveniente del guarango o tara tiene propiedades para convertir la piel, proteína putrescible y permeable, en cuero imputrescible que cumpla con estándares internacionales de calidad (resistencia a la tracción mínima de 3670,84 N/cm </a:t>
            </a:r>
            <a:r>
              <a:rPr lang="es-EC" sz="1800" baseline="30000" dirty="0"/>
              <a:t>2</a:t>
            </a:r>
            <a:r>
              <a:rPr lang="es-EC" sz="1800" dirty="0" smtClean="0"/>
              <a:t>).</a:t>
            </a:r>
          </a:p>
        </p:txBody>
      </p:sp>
      <p:graphicFrame>
        <p:nvGraphicFramePr>
          <p:cNvPr id="5" name="Gráfico 4"/>
          <p:cNvGraphicFramePr/>
          <p:nvPr>
            <p:extLst>
              <p:ext uri="{D42A27DB-BD31-4B8C-83A1-F6EECF244321}">
                <p14:modId xmlns:p14="http://schemas.microsoft.com/office/powerpoint/2010/main" val="3660423311"/>
              </p:ext>
            </p:extLst>
          </p:nvPr>
        </p:nvGraphicFramePr>
        <p:xfrm>
          <a:off x="5134658" y="1554704"/>
          <a:ext cx="6840000" cy="468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6000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6866" y="452718"/>
            <a:ext cx="10700176" cy="1400530"/>
          </a:xfrm>
        </p:spPr>
        <p:txBody>
          <a:bodyPr/>
          <a:lstStyle/>
          <a:p>
            <a:r>
              <a:rPr lang="es-EC" sz="2800" b="1" dirty="0" smtClean="0"/>
              <a:t>LASTOMETRÍA. ANÁLISIS COMBINADO (PERIODO 1 – 2).</a:t>
            </a:r>
            <a:endParaRPr lang="es-EC" sz="2800" b="1" dirty="0"/>
          </a:p>
        </p:txBody>
      </p:sp>
      <p:sp>
        <p:nvSpPr>
          <p:cNvPr id="3" name="Marcador de contenido 2"/>
          <p:cNvSpPr>
            <a:spLocks noGrp="1"/>
          </p:cNvSpPr>
          <p:nvPr>
            <p:ph idx="1"/>
          </p:nvPr>
        </p:nvSpPr>
        <p:spPr>
          <a:xfrm>
            <a:off x="246867" y="1152983"/>
            <a:ext cx="4775300" cy="5247817"/>
          </a:xfrm>
        </p:spPr>
        <p:txBody>
          <a:bodyPr>
            <a:noAutofit/>
          </a:bodyPr>
          <a:lstStyle/>
          <a:p>
            <a:pPr marL="0" indent="0" algn="just">
              <a:buNone/>
            </a:pPr>
            <a:r>
              <a:rPr lang="es-EC" dirty="0" smtClean="0"/>
              <a:t>Se </a:t>
            </a:r>
            <a:r>
              <a:rPr lang="es-EC" dirty="0"/>
              <a:t>observan </a:t>
            </a:r>
            <a:r>
              <a:rPr lang="es-EC" b="1" dirty="0">
                <a:solidFill>
                  <a:srgbClr val="FFC000"/>
                </a:solidFill>
              </a:rPr>
              <a:t>diferencias altamente significativas</a:t>
            </a:r>
            <a:r>
              <a:rPr lang="es-EC" dirty="0"/>
              <a:t> (P&lt;0,01) entre los </a:t>
            </a:r>
            <a:r>
              <a:rPr lang="es-EC" dirty="0" smtClean="0"/>
              <a:t>,</a:t>
            </a:r>
          </a:p>
          <a:p>
            <a:pPr marL="0" indent="0" algn="just">
              <a:buNone/>
            </a:pPr>
            <a:r>
              <a:rPr lang="es-EC" dirty="0" smtClean="0"/>
              <a:t>El </a:t>
            </a:r>
            <a:r>
              <a:rPr lang="es-EC" dirty="0"/>
              <a:t>proceso de </a:t>
            </a:r>
            <a:r>
              <a:rPr lang="es-EC" dirty="0" err="1"/>
              <a:t>curtición</a:t>
            </a:r>
            <a:r>
              <a:rPr lang="es-EC" dirty="0"/>
              <a:t> en base </a:t>
            </a:r>
            <a:r>
              <a:rPr lang="es-EC" b="1" dirty="0" smtClean="0">
                <a:solidFill>
                  <a:srgbClr val="FFC000"/>
                </a:solidFill>
              </a:rPr>
              <a:t>CROMO GENERA PIELES CON MAYOR RESISTENCIA AL DESGARRO, TRACCIÓN Y FIRMEZA DE FLOR </a:t>
            </a:r>
            <a:r>
              <a:rPr lang="es-EC" dirty="0" smtClean="0"/>
              <a:t>comparándolas </a:t>
            </a:r>
            <a:r>
              <a:rPr lang="es-EC" dirty="0"/>
              <a:t>con pieles curtidas con taninos vegetales</a:t>
            </a:r>
            <a:r>
              <a:rPr lang="es-EC" dirty="0" smtClean="0"/>
              <a:t>.</a:t>
            </a:r>
          </a:p>
          <a:p>
            <a:pPr marL="0" indent="0" algn="just">
              <a:buNone/>
            </a:pPr>
            <a:endParaRPr lang="es-EC" dirty="0"/>
          </a:p>
          <a:p>
            <a:pPr marL="0" indent="0" algn="just">
              <a:buNone/>
            </a:pPr>
            <a:r>
              <a:rPr lang="es-EC" dirty="0" smtClean="0"/>
              <a:t>Los </a:t>
            </a:r>
            <a:r>
              <a:rPr lang="es-EC" dirty="0"/>
              <a:t>resultados obtenidos en la variable </a:t>
            </a:r>
            <a:r>
              <a:rPr lang="es-EC" dirty="0" err="1"/>
              <a:t>lastometría</a:t>
            </a:r>
            <a:r>
              <a:rPr lang="es-EC" dirty="0"/>
              <a:t> en los diferentes periodos no muestran significancia para los tratamientos T1, T2 y </a:t>
            </a:r>
            <a:r>
              <a:rPr lang="es-EC" dirty="0" smtClean="0"/>
              <a:t>T3.</a:t>
            </a:r>
          </a:p>
        </p:txBody>
      </p:sp>
      <p:graphicFrame>
        <p:nvGraphicFramePr>
          <p:cNvPr id="6" name="Gráfico 5"/>
          <p:cNvGraphicFramePr/>
          <p:nvPr>
            <p:extLst>
              <p:ext uri="{D42A27DB-BD31-4B8C-83A1-F6EECF244321}">
                <p14:modId xmlns:p14="http://schemas.microsoft.com/office/powerpoint/2010/main" val="4062016408"/>
              </p:ext>
            </p:extLst>
          </p:nvPr>
        </p:nvGraphicFramePr>
        <p:xfrm>
          <a:off x="5148724" y="1730327"/>
          <a:ext cx="6840000" cy="468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95025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6866" y="452718"/>
            <a:ext cx="10824408" cy="1400530"/>
          </a:xfrm>
        </p:spPr>
        <p:txBody>
          <a:bodyPr/>
          <a:lstStyle/>
          <a:p>
            <a:r>
              <a:rPr lang="es-EC" sz="2400" b="1" dirty="0" smtClean="0"/>
              <a:t>PORCENTAJE DE ELONGACIÓN. ANÁLISIS COMBINADO (PERIODO 1 – 2).</a:t>
            </a:r>
            <a:endParaRPr lang="es-EC" sz="2400" b="1" dirty="0"/>
          </a:p>
        </p:txBody>
      </p:sp>
      <p:sp>
        <p:nvSpPr>
          <p:cNvPr id="3" name="Marcador de contenido 2"/>
          <p:cNvSpPr>
            <a:spLocks noGrp="1"/>
          </p:cNvSpPr>
          <p:nvPr>
            <p:ph idx="1"/>
          </p:nvPr>
        </p:nvSpPr>
        <p:spPr>
          <a:xfrm>
            <a:off x="246867" y="1152983"/>
            <a:ext cx="4775300" cy="5247817"/>
          </a:xfrm>
        </p:spPr>
        <p:txBody>
          <a:bodyPr>
            <a:noAutofit/>
          </a:bodyPr>
          <a:lstStyle/>
          <a:p>
            <a:pPr marL="0" indent="0" algn="just">
              <a:buNone/>
            </a:pPr>
            <a:r>
              <a:rPr lang="es-EC" sz="1800" dirty="0" smtClean="0"/>
              <a:t>Al </a:t>
            </a:r>
            <a:r>
              <a:rPr lang="es-EC" sz="1800" dirty="0"/>
              <a:t>analizar la separación de medias para cada tratamiento, </a:t>
            </a:r>
            <a:r>
              <a:rPr lang="es-EC" sz="1800" b="1" dirty="0">
                <a:solidFill>
                  <a:srgbClr val="FFC000"/>
                </a:solidFill>
              </a:rPr>
              <a:t>se observan diferencias altamente significativas (P&lt;0,01). </a:t>
            </a:r>
            <a:endParaRPr lang="es-EC" sz="1800" b="1" dirty="0" smtClean="0">
              <a:solidFill>
                <a:srgbClr val="FFC000"/>
              </a:solidFill>
            </a:endParaRPr>
          </a:p>
          <a:p>
            <a:pPr marL="0" indent="0" algn="just">
              <a:buNone/>
            </a:pPr>
            <a:endParaRPr lang="es-EC" sz="1800" dirty="0"/>
          </a:p>
          <a:p>
            <a:pPr marL="0" indent="0" algn="just">
              <a:buNone/>
            </a:pPr>
            <a:r>
              <a:rPr lang="es-EC" sz="1800" dirty="0" smtClean="0"/>
              <a:t>El </a:t>
            </a:r>
            <a:r>
              <a:rPr lang="es-EC" sz="1800" dirty="0"/>
              <a:t>proceso de </a:t>
            </a:r>
            <a:r>
              <a:rPr lang="es-EC" sz="1800" dirty="0" err="1"/>
              <a:t>curtición</a:t>
            </a:r>
            <a:r>
              <a:rPr lang="es-EC" sz="1800" dirty="0"/>
              <a:t> </a:t>
            </a:r>
            <a:r>
              <a:rPr lang="es-EC" sz="1800" b="1" dirty="0">
                <a:solidFill>
                  <a:srgbClr val="FFC000"/>
                </a:solidFill>
              </a:rPr>
              <a:t>en base a taninos vegetales permite obtener pieles con mayor porcentaje de elongación</a:t>
            </a:r>
            <a:r>
              <a:rPr lang="es-EC" sz="1800" dirty="0"/>
              <a:t>, debido a las propiedades de los taninos de origen vegetal que rodean las fibras de la piel conservando un espacio adecuado entre moléculas, es decir se observa un </a:t>
            </a:r>
            <a:r>
              <a:rPr lang="es-EC" sz="1800" b="1" dirty="0">
                <a:solidFill>
                  <a:srgbClr val="FFC000"/>
                </a:solidFill>
              </a:rPr>
              <a:t>óptimo entretejido fibrilar. </a:t>
            </a:r>
            <a:endParaRPr lang="es-EC" sz="1800" b="1" dirty="0" smtClean="0">
              <a:solidFill>
                <a:srgbClr val="FFC000"/>
              </a:solidFill>
            </a:endParaRPr>
          </a:p>
          <a:p>
            <a:pPr marL="0" indent="0" algn="just">
              <a:buNone/>
            </a:pPr>
            <a:endParaRPr lang="es-EC" sz="1800" dirty="0" smtClean="0"/>
          </a:p>
          <a:p>
            <a:pPr marL="0" indent="0" algn="just">
              <a:buNone/>
            </a:pPr>
            <a:r>
              <a:rPr lang="es-EC" sz="1800" dirty="0" smtClean="0"/>
              <a:t>Lo </a:t>
            </a:r>
            <a:r>
              <a:rPr lang="es-EC" sz="1800" dirty="0"/>
              <a:t>que permite a las pieles estirarse y volver a su forma original sin sufrir desgarro</a:t>
            </a:r>
            <a:r>
              <a:rPr lang="es-EC" sz="1800" dirty="0" smtClean="0"/>
              <a:t>.</a:t>
            </a:r>
          </a:p>
        </p:txBody>
      </p:sp>
      <p:graphicFrame>
        <p:nvGraphicFramePr>
          <p:cNvPr id="6" name="Gráfico 5"/>
          <p:cNvGraphicFramePr/>
          <p:nvPr>
            <p:extLst>
              <p:ext uri="{D42A27DB-BD31-4B8C-83A1-F6EECF244321}">
                <p14:modId xmlns:p14="http://schemas.microsoft.com/office/powerpoint/2010/main" val="2874165732"/>
              </p:ext>
            </p:extLst>
          </p:nvPr>
        </p:nvGraphicFramePr>
        <p:xfrm>
          <a:off x="5162794" y="1496767"/>
          <a:ext cx="6840000" cy="468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50565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6866" y="452718"/>
            <a:ext cx="10700176" cy="1400530"/>
          </a:xfrm>
        </p:spPr>
        <p:txBody>
          <a:bodyPr/>
          <a:lstStyle/>
          <a:p>
            <a:r>
              <a:rPr lang="es-EC" sz="3200" b="1" dirty="0" smtClean="0"/>
              <a:t>LLENURA. ANÁLISIS COMBINADO (PERIODO 1 – 2).</a:t>
            </a:r>
            <a:endParaRPr lang="es-EC" sz="3200" b="1" dirty="0"/>
          </a:p>
        </p:txBody>
      </p:sp>
      <p:sp>
        <p:nvSpPr>
          <p:cNvPr id="3" name="Marcador de contenido 2"/>
          <p:cNvSpPr>
            <a:spLocks noGrp="1"/>
          </p:cNvSpPr>
          <p:nvPr>
            <p:ph idx="1"/>
          </p:nvPr>
        </p:nvSpPr>
        <p:spPr>
          <a:xfrm>
            <a:off x="246867" y="1152983"/>
            <a:ext cx="4775300" cy="5247817"/>
          </a:xfrm>
        </p:spPr>
        <p:txBody>
          <a:bodyPr>
            <a:noAutofit/>
          </a:bodyPr>
          <a:lstStyle/>
          <a:p>
            <a:pPr marL="0" indent="0" algn="just">
              <a:buNone/>
            </a:pPr>
            <a:r>
              <a:rPr lang="es-EC" sz="1600" dirty="0" smtClean="0"/>
              <a:t>Se observan </a:t>
            </a:r>
            <a:r>
              <a:rPr lang="es-EC" sz="1600" b="1" dirty="0">
                <a:solidFill>
                  <a:srgbClr val="FFC000"/>
                </a:solidFill>
              </a:rPr>
              <a:t>diferencias altamente significativas (</a:t>
            </a:r>
            <a:r>
              <a:rPr lang="es-EC" sz="1600" b="1" dirty="0" smtClean="0">
                <a:solidFill>
                  <a:srgbClr val="FFC000"/>
                </a:solidFill>
              </a:rPr>
              <a:t>P&lt;0,01) </a:t>
            </a:r>
            <a:r>
              <a:rPr lang="es-EC" sz="1600" dirty="0" smtClean="0"/>
              <a:t>para </a:t>
            </a:r>
            <a:r>
              <a:rPr lang="es-EC" sz="1600" dirty="0"/>
              <a:t>cada </a:t>
            </a:r>
            <a:r>
              <a:rPr lang="es-EC" sz="1600" dirty="0" smtClean="0"/>
              <a:t>tratamiento</a:t>
            </a:r>
          </a:p>
          <a:p>
            <a:pPr marL="0" indent="0" algn="just">
              <a:buNone/>
            </a:pPr>
            <a:endParaRPr lang="es-EC" sz="1600" dirty="0" smtClean="0"/>
          </a:p>
          <a:p>
            <a:pPr marL="0" indent="0" algn="just">
              <a:buNone/>
            </a:pPr>
            <a:r>
              <a:rPr lang="es-EC" sz="1600" dirty="0" smtClean="0"/>
              <a:t>Si se desea </a:t>
            </a:r>
            <a:r>
              <a:rPr lang="es-EC" sz="1600" b="1" dirty="0" smtClean="0">
                <a:solidFill>
                  <a:srgbClr val="FFC000"/>
                </a:solidFill>
              </a:rPr>
              <a:t>mayor llenura se deberá aplicar mayor dosis de guarango, </a:t>
            </a:r>
            <a:r>
              <a:rPr lang="es-EC" sz="1600" dirty="0" smtClean="0"/>
              <a:t>la </a:t>
            </a:r>
            <a:r>
              <a:rPr lang="es-EC" sz="1600" dirty="0" err="1" smtClean="0"/>
              <a:t>curtición</a:t>
            </a:r>
            <a:r>
              <a:rPr lang="es-EC" sz="1600" dirty="0" smtClean="0"/>
              <a:t> vegetal por optimizar el entretejido fibrilar e incrementar la elongación de las pieles potencializa y mejora la penetración y absorción de productos </a:t>
            </a:r>
            <a:r>
              <a:rPr lang="es-EC" sz="1600" dirty="0" err="1" smtClean="0"/>
              <a:t>engrasantes</a:t>
            </a:r>
            <a:r>
              <a:rPr lang="es-EC" sz="1600" dirty="0" smtClean="0"/>
              <a:t>. </a:t>
            </a:r>
          </a:p>
          <a:p>
            <a:pPr marL="0" indent="0" algn="just">
              <a:buNone/>
            </a:pPr>
            <a:endParaRPr lang="es-EC" sz="1600" dirty="0" smtClean="0"/>
          </a:p>
          <a:p>
            <a:pPr marL="0" indent="0" algn="just">
              <a:buNone/>
            </a:pPr>
            <a:r>
              <a:rPr lang="es-EC" sz="1600" dirty="0" smtClean="0"/>
              <a:t>Al curtir pieles con guarango la calidad del cuero se incrementa. El cuero usado para calzado al </a:t>
            </a:r>
            <a:r>
              <a:rPr lang="es-EC" sz="1600" dirty="0"/>
              <a:t>caminar </a:t>
            </a:r>
            <a:r>
              <a:rPr lang="es-EC" sz="1600" dirty="0" smtClean="0"/>
              <a:t>se </a:t>
            </a:r>
            <a:r>
              <a:rPr lang="es-EC" sz="1600" dirty="0"/>
              <a:t>estira sin sufrir daños se desgarrarse o envejecimiento prematuro del cuero</a:t>
            </a:r>
          </a:p>
        </p:txBody>
      </p:sp>
      <p:graphicFrame>
        <p:nvGraphicFramePr>
          <p:cNvPr id="6" name="Gráfico 5"/>
          <p:cNvGraphicFramePr/>
          <p:nvPr>
            <p:extLst>
              <p:ext uri="{D42A27DB-BD31-4B8C-83A1-F6EECF244321}">
                <p14:modId xmlns:p14="http://schemas.microsoft.com/office/powerpoint/2010/main" val="2648460926"/>
              </p:ext>
            </p:extLst>
          </p:nvPr>
        </p:nvGraphicFramePr>
        <p:xfrm>
          <a:off x="5176911" y="1356090"/>
          <a:ext cx="6840000" cy="468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96235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6866" y="452718"/>
            <a:ext cx="10700176" cy="1400530"/>
          </a:xfrm>
        </p:spPr>
        <p:txBody>
          <a:bodyPr/>
          <a:lstStyle/>
          <a:p>
            <a:r>
              <a:rPr lang="es-EC" sz="2800" b="1" dirty="0" smtClean="0"/>
              <a:t>FIRMEZA DE FLOR. ANÁLISIS COMBINADO (PERIODO 1 – 2).</a:t>
            </a:r>
            <a:endParaRPr lang="es-EC" sz="2800" b="1" dirty="0"/>
          </a:p>
        </p:txBody>
      </p:sp>
      <p:sp>
        <p:nvSpPr>
          <p:cNvPr id="3" name="Marcador de contenido 2"/>
          <p:cNvSpPr>
            <a:spLocks noGrp="1"/>
          </p:cNvSpPr>
          <p:nvPr>
            <p:ph idx="1"/>
          </p:nvPr>
        </p:nvSpPr>
        <p:spPr>
          <a:xfrm>
            <a:off x="246866" y="970103"/>
            <a:ext cx="4775300" cy="5247817"/>
          </a:xfrm>
        </p:spPr>
        <p:txBody>
          <a:bodyPr>
            <a:noAutofit/>
          </a:bodyPr>
          <a:lstStyle/>
          <a:p>
            <a:pPr marL="0" indent="0" algn="just">
              <a:buNone/>
            </a:pPr>
            <a:r>
              <a:rPr lang="es-EC" dirty="0" smtClean="0"/>
              <a:t>Se </a:t>
            </a:r>
            <a:r>
              <a:rPr lang="es-EC" dirty="0"/>
              <a:t>observan </a:t>
            </a:r>
            <a:r>
              <a:rPr lang="es-EC" b="1" dirty="0">
                <a:solidFill>
                  <a:srgbClr val="FFC000"/>
                </a:solidFill>
              </a:rPr>
              <a:t>diferencias altamente significativas (P&lt;0,01)</a:t>
            </a:r>
            <a:r>
              <a:rPr lang="es-EC" dirty="0"/>
              <a:t> entre los </a:t>
            </a:r>
            <a:r>
              <a:rPr lang="es-EC" dirty="0" smtClean="0"/>
              <a:t>tratamientos.</a:t>
            </a:r>
            <a:endParaRPr lang="es-EC" dirty="0"/>
          </a:p>
          <a:p>
            <a:pPr marL="0" indent="0" algn="just">
              <a:buNone/>
            </a:pPr>
            <a:endParaRPr lang="es-EC" dirty="0" smtClean="0"/>
          </a:p>
          <a:p>
            <a:pPr marL="0" indent="0" algn="just">
              <a:buNone/>
            </a:pPr>
            <a:r>
              <a:rPr lang="es-EC" dirty="0" smtClean="0"/>
              <a:t>Firmeza </a:t>
            </a:r>
            <a:r>
              <a:rPr lang="es-EC" dirty="0"/>
              <a:t>de flor </a:t>
            </a:r>
            <a:r>
              <a:rPr lang="es-EC" b="1" dirty="0" smtClean="0">
                <a:solidFill>
                  <a:srgbClr val="FFC000"/>
                </a:solidFill>
              </a:rPr>
              <a:t>OPTIMA con curtiembre con cromo</a:t>
            </a:r>
            <a:r>
              <a:rPr lang="es-EC" dirty="0"/>
              <a:t>, </a:t>
            </a:r>
            <a:r>
              <a:rPr lang="es-EC" dirty="0" smtClean="0"/>
              <a:t>con taninos </a:t>
            </a:r>
            <a:r>
              <a:rPr lang="es-EC" dirty="0"/>
              <a:t>vegetales </a:t>
            </a:r>
            <a:r>
              <a:rPr lang="es-EC" dirty="0" smtClean="0"/>
              <a:t>los </a:t>
            </a:r>
            <a:r>
              <a:rPr lang="es-EC" dirty="0"/>
              <a:t>resultados serán inversamente proporcional a la </a:t>
            </a:r>
            <a:r>
              <a:rPr lang="es-EC" dirty="0" smtClean="0"/>
              <a:t>dosificación </a:t>
            </a:r>
            <a:r>
              <a:rPr lang="es-EC" b="1" dirty="0" smtClean="0">
                <a:solidFill>
                  <a:srgbClr val="FFC000"/>
                </a:solidFill>
              </a:rPr>
              <a:t>(a </a:t>
            </a:r>
            <a:r>
              <a:rPr lang="es-EC" b="1" dirty="0">
                <a:solidFill>
                  <a:srgbClr val="FFC000"/>
                </a:solidFill>
              </a:rPr>
              <a:t>mayor concentración de tanino menor firmeza de </a:t>
            </a:r>
            <a:r>
              <a:rPr lang="es-EC" b="1" dirty="0" smtClean="0">
                <a:solidFill>
                  <a:srgbClr val="FFC000"/>
                </a:solidFill>
              </a:rPr>
              <a:t>flor)</a:t>
            </a:r>
            <a:r>
              <a:rPr lang="es-EC" dirty="0" smtClean="0"/>
              <a:t>.</a:t>
            </a:r>
          </a:p>
        </p:txBody>
      </p:sp>
      <p:graphicFrame>
        <p:nvGraphicFramePr>
          <p:cNvPr id="6" name="Gráfico 5"/>
          <p:cNvGraphicFramePr/>
          <p:nvPr>
            <p:extLst>
              <p:ext uri="{D42A27DB-BD31-4B8C-83A1-F6EECF244321}">
                <p14:modId xmlns:p14="http://schemas.microsoft.com/office/powerpoint/2010/main" val="1830017428"/>
              </p:ext>
            </p:extLst>
          </p:nvPr>
        </p:nvGraphicFramePr>
        <p:xfrm>
          <a:off x="5022167" y="1510835"/>
          <a:ext cx="6840000" cy="468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31580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6866" y="452718"/>
            <a:ext cx="10700176" cy="1400530"/>
          </a:xfrm>
        </p:spPr>
        <p:txBody>
          <a:bodyPr/>
          <a:lstStyle/>
          <a:p>
            <a:r>
              <a:rPr lang="es-EC" sz="3200" b="1" dirty="0" smtClean="0"/>
              <a:t>REDONDEZ. ANÁLISIS COMBINADO (PERIODO 1 – 2).</a:t>
            </a:r>
            <a:endParaRPr lang="es-EC" sz="3200" b="1" dirty="0"/>
          </a:p>
        </p:txBody>
      </p:sp>
      <p:sp>
        <p:nvSpPr>
          <p:cNvPr id="3" name="Marcador de contenido 2"/>
          <p:cNvSpPr>
            <a:spLocks noGrp="1"/>
          </p:cNvSpPr>
          <p:nvPr>
            <p:ph idx="1"/>
          </p:nvPr>
        </p:nvSpPr>
        <p:spPr>
          <a:xfrm>
            <a:off x="246867" y="1152983"/>
            <a:ext cx="4775300" cy="5247817"/>
          </a:xfrm>
        </p:spPr>
        <p:txBody>
          <a:bodyPr>
            <a:noAutofit/>
          </a:bodyPr>
          <a:lstStyle/>
          <a:p>
            <a:pPr marL="0" indent="0" algn="just">
              <a:buNone/>
            </a:pPr>
            <a:endParaRPr lang="es-EC" sz="1600" dirty="0" smtClean="0"/>
          </a:p>
          <a:p>
            <a:pPr marL="0" indent="0" algn="just">
              <a:buNone/>
            </a:pPr>
            <a:r>
              <a:rPr lang="es-EC" sz="1600" dirty="0" smtClean="0"/>
              <a:t>Al </a:t>
            </a:r>
            <a:r>
              <a:rPr lang="es-EC" sz="1600" dirty="0"/>
              <a:t>analizar la separación de medias para cada tratamiento, se </a:t>
            </a:r>
            <a:r>
              <a:rPr lang="es-EC" sz="1600" b="1" dirty="0">
                <a:solidFill>
                  <a:srgbClr val="FFC000"/>
                </a:solidFill>
              </a:rPr>
              <a:t>observan diferencias altamente significativas (P&lt;0,01) </a:t>
            </a:r>
            <a:r>
              <a:rPr lang="es-EC" sz="1600" dirty="0"/>
              <a:t>entre ellos</a:t>
            </a:r>
            <a:r>
              <a:rPr lang="es-EC" sz="1600" dirty="0" smtClean="0"/>
              <a:t>.</a:t>
            </a:r>
            <a:endParaRPr lang="es-EC" sz="1600" dirty="0"/>
          </a:p>
          <a:p>
            <a:pPr marL="0" indent="0" algn="just">
              <a:buNone/>
            </a:pPr>
            <a:endParaRPr lang="es-EC" sz="1600" dirty="0"/>
          </a:p>
          <a:p>
            <a:pPr marL="0" indent="0" algn="just">
              <a:buNone/>
            </a:pPr>
            <a:r>
              <a:rPr lang="es-EC" sz="1600" b="1" dirty="0" smtClean="0">
                <a:solidFill>
                  <a:srgbClr val="FFC000"/>
                </a:solidFill>
              </a:rPr>
              <a:t>A mayor </a:t>
            </a:r>
            <a:r>
              <a:rPr lang="es-EC" sz="1600" b="1" dirty="0">
                <a:solidFill>
                  <a:srgbClr val="FFC000"/>
                </a:solidFill>
              </a:rPr>
              <a:t>dosis de guarango </a:t>
            </a:r>
            <a:r>
              <a:rPr lang="es-EC" sz="1600" dirty="0"/>
              <a:t>en el proceso de curtiembre en pieles caprinas se obtiene </a:t>
            </a:r>
            <a:r>
              <a:rPr lang="es-EC" sz="1600" b="1" dirty="0">
                <a:solidFill>
                  <a:srgbClr val="FFC000"/>
                </a:solidFill>
              </a:rPr>
              <a:t>mayor redondez </a:t>
            </a:r>
            <a:r>
              <a:rPr lang="es-EC" sz="1600" dirty="0"/>
              <a:t>en el análisis sensorial. </a:t>
            </a:r>
            <a:endParaRPr lang="es-EC" sz="1600" dirty="0" smtClean="0"/>
          </a:p>
          <a:p>
            <a:pPr marL="0" indent="0" algn="just">
              <a:buNone/>
            </a:pPr>
            <a:endParaRPr lang="es-EC" sz="1600" dirty="0"/>
          </a:p>
          <a:p>
            <a:pPr marL="0" indent="0" algn="just">
              <a:buNone/>
            </a:pPr>
            <a:r>
              <a:rPr lang="es-EC" sz="1600" dirty="0" smtClean="0"/>
              <a:t>Las </a:t>
            </a:r>
            <a:r>
              <a:rPr lang="es-EC" sz="1600" dirty="0"/>
              <a:t>pieles curtidas al vegetal tienen poca tendencia a presentar soltura de flor o “doble piel” por ser pieles vacías. Al curtir en base a guarango el tanino vegetal llena adecuadamente las pieles, sin generar perdida en la elasticidad y redondez. </a:t>
            </a:r>
          </a:p>
          <a:p>
            <a:pPr marL="0" indent="0" algn="just">
              <a:buNone/>
            </a:pPr>
            <a:endParaRPr lang="es-EC" sz="1600" dirty="0"/>
          </a:p>
        </p:txBody>
      </p:sp>
      <p:graphicFrame>
        <p:nvGraphicFramePr>
          <p:cNvPr id="6" name="Gráfico 5"/>
          <p:cNvGraphicFramePr/>
          <p:nvPr>
            <p:extLst>
              <p:ext uri="{D42A27DB-BD31-4B8C-83A1-F6EECF244321}">
                <p14:modId xmlns:p14="http://schemas.microsoft.com/office/powerpoint/2010/main" val="2236137127"/>
              </p:ext>
            </p:extLst>
          </p:nvPr>
        </p:nvGraphicFramePr>
        <p:xfrm>
          <a:off x="5022167" y="1299819"/>
          <a:ext cx="6840000" cy="468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6038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976837"/>
          </a:xfrm>
        </p:spPr>
        <p:txBody>
          <a:bodyPr/>
          <a:lstStyle/>
          <a:p>
            <a:pPr algn="just"/>
            <a:r>
              <a:rPr lang="es-EC" sz="2800" b="1" dirty="0"/>
              <a:t>CURTIDO ORGÁNICO Y ARTESANAL DE CUEROS.</a:t>
            </a:r>
          </a:p>
        </p:txBody>
      </p:sp>
      <p:sp>
        <p:nvSpPr>
          <p:cNvPr id="3" name="Marcador de contenido 2"/>
          <p:cNvSpPr>
            <a:spLocks noGrp="1"/>
          </p:cNvSpPr>
          <p:nvPr>
            <p:ph idx="1"/>
          </p:nvPr>
        </p:nvSpPr>
        <p:spPr>
          <a:xfrm>
            <a:off x="987402" y="1331701"/>
            <a:ext cx="8946541" cy="4195481"/>
          </a:xfrm>
        </p:spPr>
        <p:txBody>
          <a:bodyPr>
            <a:noAutofit/>
          </a:bodyPr>
          <a:lstStyle/>
          <a:p>
            <a:pPr marL="400050" lvl="1" indent="0" algn="just">
              <a:buNone/>
            </a:pPr>
            <a:r>
              <a:rPr lang="es-EC" sz="2000" dirty="0" smtClean="0"/>
              <a:t>Se denomina curtido al </a:t>
            </a:r>
            <a:r>
              <a:rPr lang="es-EC" sz="2000" b="1" dirty="0" smtClean="0">
                <a:solidFill>
                  <a:schemeClr val="accent3">
                    <a:lumMod val="60000"/>
                    <a:lumOff val="40000"/>
                  </a:schemeClr>
                </a:solidFill>
              </a:rPr>
              <a:t>PROCESO </a:t>
            </a:r>
            <a:r>
              <a:rPr lang="es-EC" sz="2000" dirty="0" smtClean="0"/>
              <a:t>por </a:t>
            </a:r>
            <a:r>
              <a:rPr lang="es-EC" sz="2000" dirty="0"/>
              <a:t>el cual se </a:t>
            </a:r>
            <a:r>
              <a:rPr lang="es-EC" sz="2000" b="1" dirty="0" smtClean="0">
                <a:solidFill>
                  <a:schemeClr val="accent3">
                    <a:lumMod val="60000"/>
                    <a:lumOff val="40000"/>
                  </a:schemeClr>
                </a:solidFill>
              </a:rPr>
              <a:t>TRANSFORMA </a:t>
            </a:r>
            <a:r>
              <a:rPr lang="es-EC" sz="2000" dirty="0" smtClean="0"/>
              <a:t>la </a:t>
            </a:r>
            <a:r>
              <a:rPr lang="es-EC" sz="2000" dirty="0"/>
              <a:t>piel en un material que se </a:t>
            </a:r>
            <a:r>
              <a:rPr lang="es-EC" sz="2000" b="1" dirty="0" smtClean="0">
                <a:solidFill>
                  <a:schemeClr val="accent3">
                    <a:lumMod val="60000"/>
                    <a:lumOff val="40000"/>
                  </a:schemeClr>
                </a:solidFill>
              </a:rPr>
              <a:t>CONSERVA A TRAVÉS DEL TIEMPO </a:t>
            </a:r>
            <a:r>
              <a:rPr lang="es-EC" sz="2000" dirty="0" smtClean="0"/>
              <a:t>y </a:t>
            </a:r>
            <a:r>
              <a:rPr lang="es-EC" sz="2000" dirty="0"/>
              <a:t>posee características de flexibilidad, resistencia y belleza que le da gran valor comercial y estético (Hidalgo, 2004).</a:t>
            </a:r>
          </a:p>
          <a:p>
            <a:pPr marL="0" indent="0" algn="just">
              <a:buNone/>
            </a:pPr>
            <a:r>
              <a:rPr lang="es-EC" sz="2400" b="1" dirty="0"/>
              <a:t> </a:t>
            </a:r>
          </a:p>
          <a:p>
            <a:pPr marL="0" indent="0" algn="just">
              <a:buNone/>
            </a:pPr>
            <a:r>
              <a:rPr lang="es-EC" sz="2400" b="1" dirty="0" smtClean="0"/>
              <a:t>Sustancias </a:t>
            </a:r>
            <a:r>
              <a:rPr lang="es-EC" sz="2400" b="1" dirty="0"/>
              <a:t>curtientes.</a:t>
            </a:r>
          </a:p>
          <a:p>
            <a:pPr marL="400050" lvl="1" indent="0" algn="just">
              <a:buNone/>
            </a:pPr>
            <a:r>
              <a:rPr lang="es-EC" sz="2000" dirty="0" smtClean="0"/>
              <a:t>Las </a:t>
            </a:r>
            <a:r>
              <a:rPr lang="es-EC" sz="2000" dirty="0"/>
              <a:t>sustancias curtientes tienen la propiedad de que sus </a:t>
            </a:r>
            <a:r>
              <a:rPr lang="es-EC" sz="2000" b="1" dirty="0" smtClean="0">
                <a:solidFill>
                  <a:schemeClr val="accent3">
                    <a:lumMod val="60000"/>
                    <a:lumOff val="40000"/>
                  </a:schemeClr>
                </a:solidFill>
              </a:rPr>
              <a:t>SOLUCIONES AL SER ABSORBIDAS POR LAS PIELES TRANSFORMAN A ESTAS EN CUEROS</a:t>
            </a:r>
            <a:r>
              <a:rPr lang="es-EC" sz="2000" dirty="0" smtClean="0"/>
              <a:t>.</a:t>
            </a:r>
          </a:p>
          <a:p>
            <a:pPr marL="400050" lvl="1" indent="0" algn="just">
              <a:buNone/>
            </a:pPr>
            <a:r>
              <a:rPr lang="es-EC" sz="2000" dirty="0" smtClean="0"/>
              <a:t>Los </a:t>
            </a:r>
            <a:r>
              <a:rPr lang="es-EC" sz="2000" dirty="0"/>
              <a:t>curtientes vegetales pueden ser naturales, sin ninguna clase de </a:t>
            </a:r>
            <a:r>
              <a:rPr lang="es-EC" sz="2000" dirty="0" smtClean="0"/>
              <a:t>tratamientos, los </a:t>
            </a:r>
            <a:r>
              <a:rPr lang="es-EC" sz="2000" dirty="0"/>
              <a:t>extractos más importantes en la industria son aquellos que provienen de la corteza, hojas, tallos, frutos y madera de diferentes </a:t>
            </a:r>
            <a:r>
              <a:rPr lang="es-EC" sz="2000" dirty="0" smtClean="0"/>
              <a:t>especies.</a:t>
            </a:r>
            <a:endParaRPr lang="es-EC" sz="2000" dirty="0"/>
          </a:p>
        </p:txBody>
      </p:sp>
    </p:spTree>
    <p:extLst>
      <p:ext uri="{BB962C8B-B14F-4D97-AF65-F5344CB8AC3E}">
        <p14:creationId xmlns:p14="http://schemas.microsoft.com/office/powerpoint/2010/main" val="14473900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6866" y="452718"/>
            <a:ext cx="11457454" cy="1400530"/>
          </a:xfrm>
        </p:spPr>
        <p:txBody>
          <a:bodyPr/>
          <a:lstStyle/>
          <a:p>
            <a:r>
              <a:rPr lang="es-EC" sz="2400" b="1" dirty="0"/>
              <a:t>EVALUACIÓN ECONOMICA DE LAS PIELES CAPRINAS CURTIDAS CON DIFERENTES DOSIS  DE GUARANGO (</a:t>
            </a:r>
            <a:r>
              <a:rPr lang="es-EC" sz="2400" b="1" i="1" dirty="0" err="1"/>
              <a:t>Caesalpinia</a:t>
            </a:r>
            <a:r>
              <a:rPr lang="es-EC" sz="2400" b="1" i="1" dirty="0"/>
              <a:t> </a:t>
            </a:r>
            <a:r>
              <a:rPr lang="es-EC" sz="2400" b="1" i="1" dirty="0" err="1"/>
              <a:t>spinosa</a:t>
            </a:r>
            <a:r>
              <a:rPr lang="es-EC" sz="2400" b="1" i="1" dirty="0"/>
              <a:t> O </a:t>
            </a:r>
            <a:r>
              <a:rPr lang="es-EC" sz="2400" b="1" i="1" dirty="0" err="1"/>
              <a:t>Kuntz</a:t>
            </a:r>
            <a:r>
              <a:rPr lang="es-EC" sz="2400" b="1" dirty="0"/>
              <a:t>).</a:t>
            </a:r>
          </a:p>
        </p:txBody>
      </p:sp>
      <p:sp>
        <p:nvSpPr>
          <p:cNvPr id="3" name="Marcador de contenido 2"/>
          <p:cNvSpPr>
            <a:spLocks noGrp="1"/>
          </p:cNvSpPr>
          <p:nvPr>
            <p:ph idx="1"/>
          </p:nvPr>
        </p:nvSpPr>
        <p:spPr>
          <a:xfrm>
            <a:off x="971352" y="1610184"/>
            <a:ext cx="10008481" cy="1808266"/>
          </a:xfrm>
        </p:spPr>
        <p:txBody>
          <a:bodyPr>
            <a:noAutofit/>
          </a:bodyPr>
          <a:lstStyle/>
          <a:p>
            <a:pPr marL="0" indent="0" algn="just">
              <a:buNone/>
            </a:pPr>
            <a:r>
              <a:rPr lang="es-EC" sz="2400" dirty="0" smtClean="0"/>
              <a:t>La </a:t>
            </a:r>
            <a:r>
              <a:rPr lang="es-EC" sz="2400" dirty="0"/>
              <a:t>evaluación económica realizada para cada tratamiento se obtuvo de </a:t>
            </a:r>
            <a:r>
              <a:rPr lang="es-EC" sz="2400" b="1" dirty="0" smtClean="0">
                <a:solidFill>
                  <a:srgbClr val="FFC000"/>
                </a:solidFill>
              </a:rPr>
              <a:t>LA DIFERENCIA ENTRE LOS INGRESOS (RUBRO OBTENIDO DE LA VENTA DE LAS PIELES) MENOS LOS COSTOS FIJOS DE CADA PROCESO</a:t>
            </a:r>
            <a:r>
              <a:rPr lang="es-EC" sz="2400" dirty="0" smtClean="0"/>
              <a:t>. </a:t>
            </a:r>
          </a:p>
          <a:p>
            <a:pPr marL="0" indent="0" algn="just">
              <a:buNone/>
            </a:pPr>
            <a:endParaRPr lang="es-EC" sz="2400" dirty="0" smtClean="0"/>
          </a:p>
          <a:p>
            <a:pPr marL="0" indent="0" algn="just">
              <a:buNone/>
            </a:pPr>
            <a:r>
              <a:rPr lang="es-EC" sz="2400" dirty="0" smtClean="0"/>
              <a:t>Para </a:t>
            </a:r>
            <a:r>
              <a:rPr lang="es-EC" sz="2400" dirty="0"/>
              <a:t>el presente análisis se tomó como referencia la capacidad total del bombo y las maquinarias utilizadas en los diferentes procesos, es decir 130 pieles caprinas por tratamiento. </a:t>
            </a:r>
            <a:endParaRPr lang="es-EC" sz="2400" dirty="0" smtClean="0"/>
          </a:p>
          <a:p>
            <a:pPr marL="0" indent="0" algn="just">
              <a:buNone/>
            </a:pPr>
            <a:endParaRPr lang="es-EC" sz="2400" dirty="0" smtClean="0"/>
          </a:p>
          <a:p>
            <a:pPr marL="0" indent="0" algn="just">
              <a:buNone/>
            </a:pPr>
            <a:r>
              <a:rPr lang="es-EC" sz="2400" dirty="0" smtClean="0"/>
              <a:t>Al </a:t>
            </a:r>
            <a:r>
              <a:rPr lang="es-EC" sz="2400" dirty="0"/>
              <a:t>comercializar la producción obtenida (dada en pies cuadrados) </a:t>
            </a:r>
            <a:r>
              <a:rPr lang="es-EC" sz="2400" b="1" dirty="0" smtClean="0">
                <a:solidFill>
                  <a:srgbClr val="FFC000"/>
                </a:solidFill>
              </a:rPr>
              <a:t>el </a:t>
            </a:r>
            <a:r>
              <a:rPr lang="es-EC" sz="2400" b="1" dirty="0">
                <a:solidFill>
                  <a:srgbClr val="FFC000"/>
                </a:solidFill>
              </a:rPr>
              <a:t>valor </a:t>
            </a:r>
            <a:r>
              <a:rPr lang="es-EC" sz="2400" b="1" dirty="0" smtClean="0">
                <a:solidFill>
                  <a:srgbClr val="FFC000"/>
                </a:solidFill>
              </a:rPr>
              <a:t>se fijo de </a:t>
            </a:r>
            <a:r>
              <a:rPr lang="es-EC" sz="2400" b="1" dirty="0">
                <a:solidFill>
                  <a:srgbClr val="FFC000"/>
                </a:solidFill>
              </a:rPr>
              <a:t>acuerdo a la calidad en las pieles.</a:t>
            </a:r>
          </a:p>
          <a:p>
            <a:pPr marL="0" indent="0" algn="just">
              <a:buNone/>
            </a:pPr>
            <a:endParaRPr lang="es-EC" sz="2400" dirty="0"/>
          </a:p>
          <a:p>
            <a:pPr marL="0" indent="0" algn="just">
              <a:buNone/>
            </a:pPr>
            <a:endParaRPr lang="es-EC" sz="2400" dirty="0"/>
          </a:p>
        </p:txBody>
      </p:sp>
    </p:spTree>
    <p:extLst>
      <p:ext uri="{BB962C8B-B14F-4D97-AF65-F5344CB8AC3E}">
        <p14:creationId xmlns:p14="http://schemas.microsoft.com/office/powerpoint/2010/main" val="773982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6866" y="536728"/>
            <a:ext cx="11457454" cy="1400530"/>
          </a:xfrm>
        </p:spPr>
        <p:txBody>
          <a:bodyPr/>
          <a:lstStyle/>
          <a:p>
            <a:r>
              <a:rPr lang="es-EC" sz="1800" b="1" dirty="0" smtClean="0"/>
              <a:t>EVALUACIÓN ECONOMICA</a:t>
            </a:r>
            <a:endParaRPr lang="es-EC" sz="1800" b="1" dirty="0"/>
          </a:p>
        </p:txBody>
      </p:sp>
      <p:graphicFrame>
        <p:nvGraphicFramePr>
          <p:cNvPr id="8" name="Tabla 7"/>
          <p:cNvGraphicFramePr>
            <a:graphicFrameLocks noGrp="1"/>
          </p:cNvGraphicFramePr>
          <p:nvPr>
            <p:extLst>
              <p:ext uri="{D42A27DB-BD31-4B8C-83A1-F6EECF244321}">
                <p14:modId xmlns:p14="http://schemas.microsoft.com/office/powerpoint/2010/main" val="1223665741"/>
              </p:ext>
            </p:extLst>
          </p:nvPr>
        </p:nvGraphicFramePr>
        <p:xfrm>
          <a:off x="3535068" y="227635"/>
          <a:ext cx="8309929" cy="6339840"/>
        </p:xfrm>
        <a:graphic>
          <a:graphicData uri="http://schemas.openxmlformats.org/drawingml/2006/table">
            <a:tbl>
              <a:tblPr firstRow="1" firstCol="1" bandRow="1">
                <a:tableStyleId>{21E4AEA4-8DFA-4A89-87EB-49C32662AFE0}</a:tableStyleId>
              </a:tblPr>
              <a:tblGrid>
                <a:gridCol w="4187288"/>
                <a:gridCol w="1052825"/>
                <a:gridCol w="1052825"/>
                <a:gridCol w="1052825"/>
                <a:gridCol w="964166"/>
              </a:tblGrid>
              <a:tr h="299697">
                <a:tc rowSpan="3">
                  <a:txBody>
                    <a:bodyPr/>
                    <a:lstStyle/>
                    <a:p>
                      <a:pPr algn="ctr">
                        <a:lnSpc>
                          <a:spcPct val="200000"/>
                        </a:lnSpc>
                        <a:spcAft>
                          <a:spcPts val="0"/>
                        </a:spcAft>
                      </a:pPr>
                      <a:r>
                        <a:rPr lang="es-EC" sz="2400" dirty="0" smtClean="0">
                          <a:effectLst/>
                        </a:rPr>
                        <a:t>CONCEPTO</a:t>
                      </a:r>
                      <a:endParaRPr lang="es-EC" sz="1400" dirty="0">
                        <a:effectLst/>
                        <a:latin typeface="Times New Roman" panose="02020603050405020304" pitchFamily="18" charset="0"/>
                        <a:ea typeface="Times New Roman" panose="02020603050405020304" pitchFamily="18" charset="0"/>
                      </a:endParaRPr>
                    </a:p>
                  </a:txBody>
                  <a:tcPr marL="56193" marR="56193" marT="0" marB="0" anchor="ctr"/>
                </a:tc>
                <a:tc gridSpan="4">
                  <a:txBody>
                    <a:bodyPr/>
                    <a:lstStyle/>
                    <a:p>
                      <a:pPr algn="ctr">
                        <a:lnSpc>
                          <a:spcPct val="200000"/>
                        </a:lnSpc>
                        <a:spcAft>
                          <a:spcPts val="0"/>
                        </a:spcAft>
                      </a:pPr>
                      <a:r>
                        <a:rPr lang="es-EC" sz="1600" dirty="0" smtClean="0">
                          <a:effectLst/>
                        </a:rPr>
                        <a:t>NIVELES DE TANINOS PIROGÁLICOS,%</a:t>
                      </a:r>
                      <a:endParaRPr lang="es-EC" sz="1400" dirty="0">
                        <a:effectLst/>
                        <a:latin typeface="Times New Roman" panose="02020603050405020304" pitchFamily="18" charset="0"/>
                        <a:ea typeface="Times New Roman" panose="02020603050405020304" pitchFamily="18" charset="0"/>
                      </a:endParaRPr>
                    </a:p>
                  </a:txBody>
                  <a:tcPr marL="56193" marR="56193"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299697">
                <a:tc vMerge="1">
                  <a:txBody>
                    <a:bodyPr/>
                    <a:lstStyle/>
                    <a:p>
                      <a:endParaRPr lang="es-EC"/>
                    </a:p>
                  </a:txBody>
                  <a:tcPr/>
                </a:tc>
                <a:tc>
                  <a:txBody>
                    <a:bodyPr/>
                    <a:lstStyle/>
                    <a:p>
                      <a:pPr algn="ctr">
                        <a:lnSpc>
                          <a:spcPct val="200000"/>
                        </a:lnSpc>
                        <a:spcAft>
                          <a:spcPts val="0"/>
                        </a:spcAft>
                      </a:pPr>
                      <a:r>
                        <a:rPr lang="es-EC" sz="1800" dirty="0" smtClean="0">
                          <a:effectLst/>
                        </a:rPr>
                        <a:t>0 %</a:t>
                      </a:r>
                      <a:endParaRPr lang="es-EC" sz="1800" dirty="0">
                        <a:effectLst/>
                        <a:latin typeface="Times New Roman" panose="02020603050405020304" pitchFamily="18" charset="0"/>
                        <a:ea typeface="Times New Roman" panose="02020603050405020304" pitchFamily="18" charset="0"/>
                      </a:endParaRPr>
                    </a:p>
                  </a:txBody>
                  <a:tcPr marL="56193" marR="56193" marT="0" marB="0" anchor="ctr"/>
                </a:tc>
                <a:tc>
                  <a:txBody>
                    <a:bodyPr/>
                    <a:lstStyle/>
                    <a:p>
                      <a:pPr algn="ctr">
                        <a:lnSpc>
                          <a:spcPct val="200000"/>
                        </a:lnSpc>
                        <a:spcAft>
                          <a:spcPts val="0"/>
                        </a:spcAft>
                      </a:pPr>
                      <a:r>
                        <a:rPr lang="es-EC" sz="1800" dirty="0" smtClean="0">
                          <a:effectLst/>
                        </a:rPr>
                        <a:t>7%</a:t>
                      </a:r>
                      <a:endParaRPr lang="es-EC" sz="1800" dirty="0">
                        <a:effectLst/>
                        <a:latin typeface="Times New Roman" panose="02020603050405020304" pitchFamily="18" charset="0"/>
                        <a:ea typeface="Times New Roman" panose="02020603050405020304" pitchFamily="18" charset="0"/>
                      </a:endParaRPr>
                    </a:p>
                  </a:txBody>
                  <a:tcPr marL="56193" marR="56193" marT="0" marB="0" anchor="ctr"/>
                </a:tc>
                <a:tc>
                  <a:txBody>
                    <a:bodyPr/>
                    <a:lstStyle/>
                    <a:p>
                      <a:pPr algn="ctr">
                        <a:lnSpc>
                          <a:spcPct val="200000"/>
                        </a:lnSpc>
                        <a:spcAft>
                          <a:spcPts val="0"/>
                        </a:spcAft>
                      </a:pPr>
                      <a:r>
                        <a:rPr lang="es-EC" sz="1800" dirty="0" smtClean="0">
                          <a:effectLst/>
                        </a:rPr>
                        <a:t>8%</a:t>
                      </a:r>
                      <a:endParaRPr lang="es-EC" sz="1800" dirty="0">
                        <a:effectLst/>
                        <a:latin typeface="Times New Roman" panose="02020603050405020304" pitchFamily="18" charset="0"/>
                        <a:ea typeface="Times New Roman" panose="02020603050405020304" pitchFamily="18" charset="0"/>
                      </a:endParaRPr>
                    </a:p>
                  </a:txBody>
                  <a:tcPr marL="56193" marR="56193" marT="0" marB="0" anchor="ctr"/>
                </a:tc>
                <a:tc>
                  <a:txBody>
                    <a:bodyPr/>
                    <a:lstStyle/>
                    <a:p>
                      <a:pPr algn="ctr">
                        <a:lnSpc>
                          <a:spcPct val="200000"/>
                        </a:lnSpc>
                        <a:spcAft>
                          <a:spcPts val="0"/>
                        </a:spcAft>
                      </a:pPr>
                      <a:r>
                        <a:rPr lang="es-EC" sz="1800" dirty="0" smtClean="0">
                          <a:effectLst/>
                        </a:rPr>
                        <a:t>9%</a:t>
                      </a:r>
                      <a:endParaRPr lang="es-EC" sz="1800" dirty="0">
                        <a:effectLst/>
                        <a:latin typeface="Times New Roman" panose="02020603050405020304" pitchFamily="18" charset="0"/>
                        <a:ea typeface="Times New Roman" panose="02020603050405020304" pitchFamily="18" charset="0"/>
                      </a:endParaRPr>
                    </a:p>
                  </a:txBody>
                  <a:tcPr marL="56193" marR="56193" marT="0" marB="0" anchor="ctr"/>
                </a:tc>
              </a:tr>
              <a:tr h="299697">
                <a:tc vMerge="1">
                  <a:txBody>
                    <a:bodyPr/>
                    <a:lstStyle/>
                    <a:p>
                      <a:endParaRPr lang="es-EC"/>
                    </a:p>
                  </a:txBody>
                  <a:tcPr/>
                </a:tc>
                <a:tc>
                  <a:txBody>
                    <a:bodyPr/>
                    <a:lstStyle/>
                    <a:p>
                      <a:pPr algn="ctr">
                        <a:lnSpc>
                          <a:spcPct val="200000"/>
                        </a:lnSpc>
                        <a:spcAft>
                          <a:spcPts val="0"/>
                        </a:spcAft>
                      </a:pPr>
                      <a:r>
                        <a:rPr lang="es-EC" sz="1800" dirty="0">
                          <a:effectLst/>
                        </a:rPr>
                        <a:t>T1</a:t>
                      </a:r>
                      <a:endParaRPr lang="es-EC" sz="1800" dirty="0">
                        <a:effectLst/>
                        <a:latin typeface="Times New Roman" panose="02020603050405020304" pitchFamily="18" charset="0"/>
                        <a:ea typeface="Times New Roman" panose="02020603050405020304" pitchFamily="18" charset="0"/>
                      </a:endParaRPr>
                    </a:p>
                  </a:txBody>
                  <a:tcPr marL="56193" marR="56193" marT="0" marB="0" anchor="ctr"/>
                </a:tc>
                <a:tc>
                  <a:txBody>
                    <a:bodyPr/>
                    <a:lstStyle/>
                    <a:p>
                      <a:pPr algn="ctr">
                        <a:lnSpc>
                          <a:spcPct val="200000"/>
                        </a:lnSpc>
                        <a:spcAft>
                          <a:spcPts val="0"/>
                        </a:spcAft>
                      </a:pPr>
                      <a:r>
                        <a:rPr lang="es-EC" sz="1800" dirty="0">
                          <a:effectLst/>
                        </a:rPr>
                        <a:t>T2</a:t>
                      </a:r>
                      <a:endParaRPr lang="es-EC" sz="1800" dirty="0">
                        <a:effectLst/>
                        <a:latin typeface="Times New Roman" panose="02020603050405020304" pitchFamily="18" charset="0"/>
                        <a:ea typeface="Times New Roman" panose="02020603050405020304" pitchFamily="18" charset="0"/>
                      </a:endParaRPr>
                    </a:p>
                  </a:txBody>
                  <a:tcPr marL="56193" marR="56193" marT="0" marB="0" anchor="ctr"/>
                </a:tc>
                <a:tc>
                  <a:txBody>
                    <a:bodyPr/>
                    <a:lstStyle/>
                    <a:p>
                      <a:pPr algn="ctr">
                        <a:lnSpc>
                          <a:spcPct val="200000"/>
                        </a:lnSpc>
                        <a:spcAft>
                          <a:spcPts val="0"/>
                        </a:spcAft>
                      </a:pPr>
                      <a:r>
                        <a:rPr lang="es-EC" sz="1800" dirty="0">
                          <a:effectLst/>
                        </a:rPr>
                        <a:t>T3</a:t>
                      </a:r>
                      <a:endParaRPr lang="es-EC" sz="1800" dirty="0">
                        <a:effectLst/>
                        <a:latin typeface="Times New Roman" panose="02020603050405020304" pitchFamily="18" charset="0"/>
                        <a:ea typeface="Times New Roman" panose="02020603050405020304" pitchFamily="18" charset="0"/>
                      </a:endParaRPr>
                    </a:p>
                  </a:txBody>
                  <a:tcPr marL="56193" marR="56193" marT="0" marB="0" anchor="ctr"/>
                </a:tc>
                <a:tc>
                  <a:txBody>
                    <a:bodyPr/>
                    <a:lstStyle/>
                    <a:p>
                      <a:pPr algn="ctr">
                        <a:lnSpc>
                          <a:spcPct val="200000"/>
                        </a:lnSpc>
                        <a:spcAft>
                          <a:spcPts val="0"/>
                        </a:spcAft>
                      </a:pPr>
                      <a:r>
                        <a:rPr lang="es-EC" sz="1800" dirty="0">
                          <a:effectLst/>
                        </a:rPr>
                        <a:t>T4</a:t>
                      </a:r>
                      <a:endParaRPr lang="es-EC" sz="1800" dirty="0">
                        <a:effectLst/>
                        <a:latin typeface="Times New Roman" panose="02020603050405020304" pitchFamily="18" charset="0"/>
                        <a:ea typeface="Times New Roman" panose="02020603050405020304" pitchFamily="18" charset="0"/>
                      </a:endParaRPr>
                    </a:p>
                  </a:txBody>
                  <a:tcPr marL="56193" marR="56193" marT="0" marB="0" anchor="ctr"/>
                </a:tc>
              </a:tr>
              <a:tr h="299697">
                <a:tc>
                  <a:txBody>
                    <a:bodyPr/>
                    <a:lstStyle/>
                    <a:p>
                      <a:pPr algn="just">
                        <a:lnSpc>
                          <a:spcPct val="200000"/>
                        </a:lnSpc>
                        <a:spcAft>
                          <a:spcPts val="0"/>
                        </a:spcAft>
                      </a:pPr>
                      <a:r>
                        <a:rPr lang="es-EC" sz="1600" dirty="0" smtClean="0">
                          <a:effectLst/>
                        </a:rPr>
                        <a:t>    VALOR PIELES CAPRINAS</a:t>
                      </a:r>
                      <a:endParaRPr lang="es-EC" sz="1600" dirty="0">
                        <a:effectLst/>
                        <a:latin typeface="Times New Roman" panose="02020603050405020304" pitchFamily="18" charset="0"/>
                        <a:ea typeface="Times New Roman" panose="02020603050405020304" pitchFamily="18" charset="0"/>
                      </a:endParaRPr>
                    </a:p>
                  </a:txBody>
                  <a:tcPr marL="56193" marR="56193" marT="0" marB="0" anchor="b"/>
                </a:tc>
                <a:tc>
                  <a:txBody>
                    <a:bodyPr/>
                    <a:lstStyle/>
                    <a:p>
                      <a:pPr algn="ctr">
                        <a:lnSpc>
                          <a:spcPct val="200000"/>
                        </a:lnSpc>
                        <a:spcAft>
                          <a:spcPts val="0"/>
                        </a:spcAft>
                      </a:pPr>
                      <a:r>
                        <a:rPr lang="es-EC" sz="1400" dirty="0">
                          <a:effectLst/>
                        </a:rPr>
                        <a:t>40</a:t>
                      </a:r>
                      <a:endParaRPr lang="es-EC" sz="1400" dirty="0">
                        <a:effectLst/>
                        <a:latin typeface="Times New Roman" panose="02020603050405020304" pitchFamily="18" charset="0"/>
                        <a:ea typeface="Times New Roman" panose="02020603050405020304" pitchFamily="18" charset="0"/>
                      </a:endParaRPr>
                    </a:p>
                  </a:txBody>
                  <a:tcPr marL="56193" marR="56193" marT="0" marB="0" anchor="b"/>
                </a:tc>
                <a:tc>
                  <a:txBody>
                    <a:bodyPr/>
                    <a:lstStyle/>
                    <a:p>
                      <a:pPr algn="ctr">
                        <a:lnSpc>
                          <a:spcPct val="200000"/>
                        </a:lnSpc>
                        <a:spcAft>
                          <a:spcPts val="0"/>
                        </a:spcAft>
                      </a:pPr>
                      <a:r>
                        <a:rPr lang="es-EC" sz="1400" dirty="0">
                          <a:effectLst/>
                        </a:rPr>
                        <a:t>40</a:t>
                      </a:r>
                      <a:endParaRPr lang="es-EC" sz="1400" dirty="0">
                        <a:effectLst/>
                        <a:latin typeface="Times New Roman" panose="02020603050405020304" pitchFamily="18" charset="0"/>
                        <a:ea typeface="Times New Roman" panose="02020603050405020304" pitchFamily="18" charset="0"/>
                      </a:endParaRPr>
                    </a:p>
                  </a:txBody>
                  <a:tcPr marL="56193" marR="56193" marT="0" marB="0" anchor="b"/>
                </a:tc>
                <a:tc>
                  <a:txBody>
                    <a:bodyPr/>
                    <a:lstStyle/>
                    <a:p>
                      <a:pPr algn="ctr">
                        <a:lnSpc>
                          <a:spcPct val="200000"/>
                        </a:lnSpc>
                        <a:spcAft>
                          <a:spcPts val="0"/>
                        </a:spcAft>
                      </a:pPr>
                      <a:r>
                        <a:rPr lang="es-EC" sz="1400">
                          <a:effectLst/>
                        </a:rPr>
                        <a:t>40</a:t>
                      </a:r>
                      <a:endParaRPr lang="es-EC" sz="1400">
                        <a:effectLst/>
                        <a:latin typeface="Times New Roman" panose="02020603050405020304" pitchFamily="18" charset="0"/>
                        <a:ea typeface="Times New Roman" panose="02020603050405020304" pitchFamily="18" charset="0"/>
                      </a:endParaRPr>
                    </a:p>
                  </a:txBody>
                  <a:tcPr marL="56193" marR="56193" marT="0" marB="0" anchor="b"/>
                </a:tc>
                <a:tc>
                  <a:txBody>
                    <a:bodyPr/>
                    <a:lstStyle/>
                    <a:p>
                      <a:pPr algn="ctr">
                        <a:lnSpc>
                          <a:spcPct val="200000"/>
                        </a:lnSpc>
                        <a:spcAft>
                          <a:spcPts val="0"/>
                        </a:spcAft>
                      </a:pPr>
                      <a:r>
                        <a:rPr lang="es-EC" sz="1400">
                          <a:effectLst/>
                        </a:rPr>
                        <a:t>40</a:t>
                      </a:r>
                      <a:endParaRPr lang="es-EC" sz="1400">
                        <a:effectLst/>
                        <a:latin typeface="Times New Roman" panose="02020603050405020304" pitchFamily="18" charset="0"/>
                        <a:ea typeface="Times New Roman" panose="02020603050405020304" pitchFamily="18" charset="0"/>
                      </a:endParaRPr>
                    </a:p>
                  </a:txBody>
                  <a:tcPr marL="56193" marR="56193" marT="0" marB="0" anchor="b"/>
                </a:tc>
              </a:tr>
              <a:tr h="299697">
                <a:tc>
                  <a:txBody>
                    <a:bodyPr/>
                    <a:lstStyle/>
                    <a:p>
                      <a:pPr algn="just">
                        <a:lnSpc>
                          <a:spcPct val="200000"/>
                        </a:lnSpc>
                        <a:spcAft>
                          <a:spcPts val="0"/>
                        </a:spcAft>
                      </a:pPr>
                      <a:r>
                        <a:rPr lang="es-EC" sz="1400" dirty="0" smtClean="0">
                          <a:effectLst/>
                        </a:rPr>
                        <a:t>    PRODUCTOS PARA PELAMBRE</a:t>
                      </a:r>
                      <a:endParaRPr lang="es-EC" sz="1400" dirty="0">
                        <a:effectLst/>
                        <a:latin typeface="Times New Roman" panose="02020603050405020304" pitchFamily="18" charset="0"/>
                        <a:ea typeface="Times New Roman" panose="02020603050405020304" pitchFamily="18" charset="0"/>
                      </a:endParaRPr>
                    </a:p>
                  </a:txBody>
                  <a:tcPr marL="56193" marR="56193" marT="0" marB="0" anchor="b"/>
                </a:tc>
                <a:tc>
                  <a:txBody>
                    <a:bodyPr/>
                    <a:lstStyle/>
                    <a:p>
                      <a:pPr algn="ctr">
                        <a:lnSpc>
                          <a:spcPct val="200000"/>
                        </a:lnSpc>
                        <a:spcAft>
                          <a:spcPts val="0"/>
                        </a:spcAft>
                      </a:pPr>
                      <a:r>
                        <a:rPr lang="es-EC" sz="1400" dirty="0">
                          <a:effectLst/>
                        </a:rPr>
                        <a:t>18,4</a:t>
                      </a:r>
                      <a:endParaRPr lang="es-EC" sz="1400" dirty="0">
                        <a:effectLst/>
                        <a:latin typeface="Times New Roman" panose="02020603050405020304" pitchFamily="18" charset="0"/>
                        <a:ea typeface="Times New Roman" panose="02020603050405020304" pitchFamily="18" charset="0"/>
                      </a:endParaRPr>
                    </a:p>
                  </a:txBody>
                  <a:tcPr marL="56193" marR="56193" marT="0" marB="0" anchor="b"/>
                </a:tc>
                <a:tc>
                  <a:txBody>
                    <a:bodyPr/>
                    <a:lstStyle/>
                    <a:p>
                      <a:pPr algn="ctr">
                        <a:lnSpc>
                          <a:spcPct val="200000"/>
                        </a:lnSpc>
                        <a:spcAft>
                          <a:spcPts val="0"/>
                        </a:spcAft>
                      </a:pPr>
                      <a:r>
                        <a:rPr lang="es-EC" sz="1400" dirty="0">
                          <a:effectLst/>
                        </a:rPr>
                        <a:t>18,4</a:t>
                      </a:r>
                      <a:endParaRPr lang="es-EC" sz="1400" dirty="0">
                        <a:effectLst/>
                        <a:latin typeface="Times New Roman" panose="02020603050405020304" pitchFamily="18" charset="0"/>
                        <a:ea typeface="Times New Roman" panose="02020603050405020304" pitchFamily="18" charset="0"/>
                      </a:endParaRPr>
                    </a:p>
                  </a:txBody>
                  <a:tcPr marL="56193" marR="56193" marT="0" marB="0" anchor="b"/>
                </a:tc>
                <a:tc>
                  <a:txBody>
                    <a:bodyPr/>
                    <a:lstStyle/>
                    <a:p>
                      <a:pPr algn="ctr">
                        <a:lnSpc>
                          <a:spcPct val="200000"/>
                        </a:lnSpc>
                        <a:spcAft>
                          <a:spcPts val="0"/>
                        </a:spcAft>
                      </a:pPr>
                      <a:r>
                        <a:rPr lang="es-EC" sz="1400">
                          <a:effectLst/>
                        </a:rPr>
                        <a:t>18,4</a:t>
                      </a:r>
                      <a:endParaRPr lang="es-EC" sz="1400">
                        <a:effectLst/>
                        <a:latin typeface="Times New Roman" panose="02020603050405020304" pitchFamily="18" charset="0"/>
                        <a:ea typeface="Times New Roman" panose="02020603050405020304" pitchFamily="18" charset="0"/>
                      </a:endParaRPr>
                    </a:p>
                  </a:txBody>
                  <a:tcPr marL="56193" marR="56193" marT="0" marB="0" anchor="b"/>
                </a:tc>
                <a:tc>
                  <a:txBody>
                    <a:bodyPr/>
                    <a:lstStyle/>
                    <a:p>
                      <a:pPr algn="ctr">
                        <a:lnSpc>
                          <a:spcPct val="200000"/>
                        </a:lnSpc>
                        <a:spcAft>
                          <a:spcPts val="0"/>
                        </a:spcAft>
                      </a:pPr>
                      <a:r>
                        <a:rPr lang="es-EC" sz="1400">
                          <a:effectLst/>
                        </a:rPr>
                        <a:t>18,4</a:t>
                      </a:r>
                      <a:endParaRPr lang="es-EC" sz="1400">
                        <a:effectLst/>
                        <a:latin typeface="Times New Roman" panose="02020603050405020304" pitchFamily="18" charset="0"/>
                        <a:ea typeface="Times New Roman" panose="02020603050405020304" pitchFamily="18" charset="0"/>
                      </a:endParaRPr>
                    </a:p>
                  </a:txBody>
                  <a:tcPr marL="56193" marR="56193" marT="0" marB="0" anchor="b"/>
                </a:tc>
              </a:tr>
              <a:tr h="299697">
                <a:tc>
                  <a:txBody>
                    <a:bodyPr/>
                    <a:lstStyle/>
                    <a:p>
                      <a:pPr algn="just">
                        <a:lnSpc>
                          <a:spcPct val="200000"/>
                        </a:lnSpc>
                        <a:spcAft>
                          <a:spcPts val="0"/>
                        </a:spcAft>
                      </a:pPr>
                      <a:r>
                        <a:rPr lang="es-EC" sz="1400" dirty="0" smtClean="0">
                          <a:effectLst/>
                        </a:rPr>
                        <a:t>    PRODUCTOS PARA CURTIDO Y RECURTIDO</a:t>
                      </a:r>
                      <a:endParaRPr lang="es-EC" sz="1400" dirty="0">
                        <a:effectLst/>
                        <a:latin typeface="Times New Roman" panose="02020603050405020304" pitchFamily="18" charset="0"/>
                        <a:ea typeface="Times New Roman" panose="02020603050405020304" pitchFamily="18" charset="0"/>
                      </a:endParaRPr>
                    </a:p>
                  </a:txBody>
                  <a:tcPr marL="56193" marR="56193" marT="0" marB="0" anchor="b"/>
                </a:tc>
                <a:tc>
                  <a:txBody>
                    <a:bodyPr/>
                    <a:lstStyle/>
                    <a:p>
                      <a:pPr algn="ctr">
                        <a:lnSpc>
                          <a:spcPct val="200000"/>
                        </a:lnSpc>
                        <a:spcAft>
                          <a:spcPts val="0"/>
                        </a:spcAft>
                      </a:pPr>
                      <a:r>
                        <a:rPr lang="es-EC" sz="1400">
                          <a:effectLst/>
                        </a:rPr>
                        <a:t>42,28</a:t>
                      </a:r>
                      <a:endParaRPr lang="es-EC" sz="1400">
                        <a:effectLst/>
                        <a:latin typeface="Times New Roman" panose="02020603050405020304" pitchFamily="18" charset="0"/>
                        <a:ea typeface="Times New Roman" panose="02020603050405020304" pitchFamily="18" charset="0"/>
                      </a:endParaRPr>
                    </a:p>
                  </a:txBody>
                  <a:tcPr marL="56193" marR="56193" marT="0" marB="0" anchor="b"/>
                </a:tc>
                <a:tc>
                  <a:txBody>
                    <a:bodyPr/>
                    <a:lstStyle/>
                    <a:p>
                      <a:pPr algn="ctr">
                        <a:lnSpc>
                          <a:spcPct val="200000"/>
                        </a:lnSpc>
                        <a:spcAft>
                          <a:spcPts val="0"/>
                        </a:spcAft>
                      </a:pPr>
                      <a:r>
                        <a:rPr lang="es-EC" sz="1400" dirty="0">
                          <a:effectLst/>
                        </a:rPr>
                        <a:t>48,28</a:t>
                      </a:r>
                      <a:endParaRPr lang="es-EC" sz="1400" dirty="0">
                        <a:effectLst/>
                        <a:latin typeface="Times New Roman" panose="02020603050405020304" pitchFamily="18" charset="0"/>
                        <a:ea typeface="Times New Roman" panose="02020603050405020304" pitchFamily="18" charset="0"/>
                      </a:endParaRPr>
                    </a:p>
                  </a:txBody>
                  <a:tcPr marL="56193" marR="56193" marT="0" marB="0" anchor="b"/>
                </a:tc>
                <a:tc>
                  <a:txBody>
                    <a:bodyPr/>
                    <a:lstStyle/>
                    <a:p>
                      <a:pPr algn="ctr">
                        <a:lnSpc>
                          <a:spcPct val="200000"/>
                        </a:lnSpc>
                        <a:spcAft>
                          <a:spcPts val="0"/>
                        </a:spcAft>
                      </a:pPr>
                      <a:r>
                        <a:rPr lang="es-EC" sz="1400" dirty="0">
                          <a:effectLst/>
                        </a:rPr>
                        <a:t>50,28</a:t>
                      </a:r>
                      <a:endParaRPr lang="es-EC" sz="1400" dirty="0">
                        <a:effectLst/>
                        <a:latin typeface="Times New Roman" panose="02020603050405020304" pitchFamily="18" charset="0"/>
                        <a:ea typeface="Times New Roman" panose="02020603050405020304" pitchFamily="18" charset="0"/>
                      </a:endParaRPr>
                    </a:p>
                  </a:txBody>
                  <a:tcPr marL="56193" marR="56193" marT="0" marB="0" anchor="b"/>
                </a:tc>
                <a:tc>
                  <a:txBody>
                    <a:bodyPr/>
                    <a:lstStyle/>
                    <a:p>
                      <a:pPr algn="ctr">
                        <a:lnSpc>
                          <a:spcPct val="200000"/>
                        </a:lnSpc>
                        <a:spcAft>
                          <a:spcPts val="0"/>
                        </a:spcAft>
                      </a:pPr>
                      <a:r>
                        <a:rPr lang="es-EC" sz="1400">
                          <a:effectLst/>
                        </a:rPr>
                        <a:t>54,28</a:t>
                      </a:r>
                      <a:endParaRPr lang="es-EC" sz="1400">
                        <a:effectLst/>
                        <a:latin typeface="Times New Roman" panose="02020603050405020304" pitchFamily="18" charset="0"/>
                        <a:ea typeface="Times New Roman" panose="02020603050405020304" pitchFamily="18" charset="0"/>
                      </a:endParaRPr>
                    </a:p>
                  </a:txBody>
                  <a:tcPr marL="56193" marR="56193" marT="0" marB="0" anchor="b"/>
                </a:tc>
              </a:tr>
              <a:tr h="299697">
                <a:tc>
                  <a:txBody>
                    <a:bodyPr/>
                    <a:lstStyle/>
                    <a:p>
                      <a:pPr algn="just">
                        <a:lnSpc>
                          <a:spcPct val="200000"/>
                        </a:lnSpc>
                        <a:spcAft>
                          <a:spcPts val="0"/>
                        </a:spcAft>
                      </a:pPr>
                      <a:r>
                        <a:rPr lang="es-EC" sz="1400" dirty="0" smtClean="0">
                          <a:effectLst/>
                        </a:rPr>
                        <a:t>    PRODUCTOS PARA ACABADO</a:t>
                      </a:r>
                      <a:endParaRPr lang="es-EC" sz="1400" dirty="0">
                        <a:effectLst/>
                        <a:latin typeface="Times New Roman" panose="02020603050405020304" pitchFamily="18" charset="0"/>
                        <a:ea typeface="Times New Roman" panose="02020603050405020304" pitchFamily="18" charset="0"/>
                      </a:endParaRPr>
                    </a:p>
                  </a:txBody>
                  <a:tcPr marL="56193" marR="56193" marT="0" marB="0" anchor="b"/>
                </a:tc>
                <a:tc>
                  <a:txBody>
                    <a:bodyPr/>
                    <a:lstStyle/>
                    <a:p>
                      <a:pPr algn="ctr">
                        <a:lnSpc>
                          <a:spcPct val="200000"/>
                        </a:lnSpc>
                        <a:spcAft>
                          <a:spcPts val="0"/>
                        </a:spcAft>
                      </a:pPr>
                      <a:r>
                        <a:rPr lang="es-EC" sz="1400" dirty="0">
                          <a:effectLst/>
                        </a:rPr>
                        <a:t>18,98</a:t>
                      </a:r>
                      <a:endParaRPr lang="es-EC" sz="1400" dirty="0">
                        <a:effectLst/>
                        <a:latin typeface="Times New Roman" panose="02020603050405020304" pitchFamily="18" charset="0"/>
                        <a:ea typeface="Times New Roman" panose="02020603050405020304" pitchFamily="18" charset="0"/>
                      </a:endParaRPr>
                    </a:p>
                  </a:txBody>
                  <a:tcPr marL="56193" marR="56193" marT="0" marB="0" anchor="b"/>
                </a:tc>
                <a:tc>
                  <a:txBody>
                    <a:bodyPr/>
                    <a:lstStyle/>
                    <a:p>
                      <a:pPr algn="ctr">
                        <a:lnSpc>
                          <a:spcPct val="200000"/>
                        </a:lnSpc>
                        <a:spcAft>
                          <a:spcPts val="0"/>
                        </a:spcAft>
                      </a:pPr>
                      <a:r>
                        <a:rPr lang="es-EC" sz="1400">
                          <a:effectLst/>
                        </a:rPr>
                        <a:t>18,98</a:t>
                      </a:r>
                      <a:endParaRPr lang="es-EC" sz="1400">
                        <a:effectLst/>
                        <a:latin typeface="Times New Roman" panose="02020603050405020304" pitchFamily="18" charset="0"/>
                        <a:ea typeface="Times New Roman" panose="02020603050405020304" pitchFamily="18" charset="0"/>
                      </a:endParaRPr>
                    </a:p>
                  </a:txBody>
                  <a:tcPr marL="56193" marR="56193" marT="0" marB="0"/>
                </a:tc>
                <a:tc>
                  <a:txBody>
                    <a:bodyPr/>
                    <a:lstStyle/>
                    <a:p>
                      <a:pPr algn="ctr">
                        <a:lnSpc>
                          <a:spcPct val="200000"/>
                        </a:lnSpc>
                        <a:spcAft>
                          <a:spcPts val="0"/>
                        </a:spcAft>
                      </a:pPr>
                      <a:r>
                        <a:rPr lang="es-EC" sz="1400">
                          <a:effectLst/>
                        </a:rPr>
                        <a:t>18,98</a:t>
                      </a:r>
                      <a:endParaRPr lang="es-EC" sz="1400">
                        <a:effectLst/>
                        <a:latin typeface="Times New Roman" panose="02020603050405020304" pitchFamily="18" charset="0"/>
                        <a:ea typeface="Times New Roman" panose="02020603050405020304" pitchFamily="18" charset="0"/>
                      </a:endParaRPr>
                    </a:p>
                  </a:txBody>
                  <a:tcPr marL="56193" marR="56193" marT="0" marB="0"/>
                </a:tc>
                <a:tc>
                  <a:txBody>
                    <a:bodyPr/>
                    <a:lstStyle/>
                    <a:p>
                      <a:pPr algn="ctr">
                        <a:lnSpc>
                          <a:spcPct val="200000"/>
                        </a:lnSpc>
                        <a:spcAft>
                          <a:spcPts val="0"/>
                        </a:spcAft>
                      </a:pPr>
                      <a:r>
                        <a:rPr lang="es-EC" sz="1400">
                          <a:effectLst/>
                        </a:rPr>
                        <a:t>18,98</a:t>
                      </a:r>
                      <a:endParaRPr lang="es-EC" sz="1400">
                        <a:effectLst/>
                        <a:latin typeface="Times New Roman" panose="02020603050405020304" pitchFamily="18" charset="0"/>
                        <a:ea typeface="Times New Roman" panose="02020603050405020304" pitchFamily="18" charset="0"/>
                      </a:endParaRPr>
                    </a:p>
                  </a:txBody>
                  <a:tcPr marL="56193" marR="56193" marT="0" marB="0"/>
                </a:tc>
              </a:tr>
              <a:tr h="299697">
                <a:tc>
                  <a:txBody>
                    <a:bodyPr/>
                    <a:lstStyle/>
                    <a:p>
                      <a:pPr algn="just">
                        <a:lnSpc>
                          <a:spcPct val="200000"/>
                        </a:lnSpc>
                        <a:spcAft>
                          <a:spcPts val="0"/>
                        </a:spcAft>
                      </a:pPr>
                      <a:r>
                        <a:rPr lang="es-EC" sz="1400" dirty="0" smtClean="0">
                          <a:effectLst/>
                        </a:rPr>
                        <a:t>    ALQUILER DE MAQUINARIA</a:t>
                      </a:r>
                      <a:endParaRPr lang="es-EC" sz="1400" dirty="0">
                        <a:effectLst/>
                        <a:latin typeface="Times New Roman" panose="02020603050405020304" pitchFamily="18" charset="0"/>
                        <a:ea typeface="Times New Roman" panose="02020603050405020304" pitchFamily="18" charset="0"/>
                      </a:endParaRPr>
                    </a:p>
                  </a:txBody>
                  <a:tcPr marL="56193" marR="56193" marT="0" marB="0" anchor="b"/>
                </a:tc>
                <a:tc>
                  <a:txBody>
                    <a:bodyPr/>
                    <a:lstStyle/>
                    <a:p>
                      <a:pPr algn="ctr">
                        <a:lnSpc>
                          <a:spcPct val="200000"/>
                        </a:lnSpc>
                        <a:spcAft>
                          <a:spcPts val="0"/>
                        </a:spcAft>
                      </a:pPr>
                      <a:r>
                        <a:rPr lang="es-EC" sz="1400" dirty="0">
                          <a:effectLst/>
                        </a:rPr>
                        <a:t>25</a:t>
                      </a:r>
                      <a:endParaRPr lang="es-EC" sz="1400" dirty="0">
                        <a:effectLst/>
                        <a:latin typeface="Times New Roman" panose="02020603050405020304" pitchFamily="18" charset="0"/>
                        <a:ea typeface="Times New Roman" panose="02020603050405020304" pitchFamily="18" charset="0"/>
                      </a:endParaRPr>
                    </a:p>
                  </a:txBody>
                  <a:tcPr marL="56193" marR="56193" marT="0" marB="0" anchor="b"/>
                </a:tc>
                <a:tc>
                  <a:txBody>
                    <a:bodyPr/>
                    <a:lstStyle/>
                    <a:p>
                      <a:pPr algn="ctr">
                        <a:lnSpc>
                          <a:spcPct val="200000"/>
                        </a:lnSpc>
                        <a:spcAft>
                          <a:spcPts val="0"/>
                        </a:spcAft>
                      </a:pPr>
                      <a:r>
                        <a:rPr lang="es-EC" sz="1400" dirty="0">
                          <a:effectLst/>
                        </a:rPr>
                        <a:t>25</a:t>
                      </a:r>
                      <a:endParaRPr lang="es-EC" sz="1400" dirty="0">
                        <a:effectLst/>
                        <a:latin typeface="Times New Roman" panose="02020603050405020304" pitchFamily="18" charset="0"/>
                        <a:ea typeface="Times New Roman" panose="02020603050405020304" pitchFamily="18" charset="0"/>
                      </a:endParaRPr>
                    </a:p>
                  </a:txBody>
                  <a:tcPr marL="56193" marR="56193" marT="0" marB="0" anchor="b"/>
                </a:tc>
                <a:tc>
                  <a:txBody>
                    <a:bodyPr/>
                    <a:lstStyle/>
                    <a:p>
                      <a:pPr algn="ctr">
                        <a:lnSpc>
                          <a:spcPct val="200000"/>
                        </a:lnSpc>
                        <a:spcAft>
                          <a:spcPts val="0"/>
                        </a:spcAft>
                      </a:pPr>
                      <a:r>
                        <a:rPr lang="es-EC" sz="1400" dirty="0">
                          <a:effectLst/>
                        </a:rPr>
                        <a:t>25</a:t>
                      </a:r>
                      <a:endParaRPr lang="es-EC" sz="1400" dirty="0">
                        <a:effectLst/>
                        <a:latin typeface="Times New Roman" panose="02020603050405020304" pitchFamily="18" charset="0"/>
                        <a:ea typeface="Times New Roman" panose="02020603050405020304" pitchFamily="18" charset="0"/>
                      </a:endParaRPr>
                    </a:p>
                  </a:txBody>
                  <a:tcPr marL="56193" marR="56193" marT="0" marB="0" anchor="b"/>
                </a:tc>
                <a:tc>
                  <a:txBody>
                    <a:bodyPr/>
                    <a:lstStyle/>
                    <a:p>
                      <a:pPr algn="ctr">
                        <a:lnSpc>
                          <a:spcPct val="200000"/>
                        </a:lnSpc>
                        <a:spcAft>
                          <a:spcPts val="0"/>
                        </a:spcAft>
                      </a:pPr>
                      <a:r>
                        <a:rPr lang="es-EC" sz="1400">
                          <a:effectLst/>
                        </a:rPr>
                        <a:t>25</a:t>
                      </a:r>
                      <a:endParaRPr lang="es-EC" sz="1400">
                        <a:effectLst/>
                        <a:latin typeface="Times New Roman" panose="02020603050405020304" pitchFamily="18" charset="0"/>
                        <a:ea typeface="Times New Roman" panose="02020603050405020304" pitchFamily="18" charset="0"/>
                      </a:endParaRPr>
                    </a:p>
                  </a:txBody>
                  <a:tcPr marL="56193" marR="56193" marT="0" marB="0" anchor="b"/>
                </a:tc>
              </a:tr>
              <a:tr h="299697">
                <a:tc>
                  <a:txBody>
                    <a:bodyPr/>
                    <a:lstStyle/>
                    <a:p>
                      <a:pPr algn="just">
                        <a:lnSpc>
                          <a:spcPct val="200000"/>
                        </a:lnSpc>
                        <a:spcAft>
                          <a:spcPts val="0"/>
                        </a:spcAft>
                      </a:pPr>
                      <a:r>
                        <a:rPr lang="es-EC" sz="1400" dirty="0" smtClean="0">
                          <a:effectLst/>
                        </a:rPr>
                        <a:t>TOTAL DE EGRESOS </a:t>
                      </a:r>
                      <a:endParaRPr lang="es-EC" sz="1400" dirty="0">
                        <a:effectLst/>
                        <a:latin typeface="Times New Roman" panose="02020603050405020304" pitchFamily="18" charset="0"/>
                        <a:ea typeface="Times New Roman" panose="02020603050405020304" pitchFamily="18" charset="0"/>
                      </a:endParaRPr>
                    </a:p>
                  </a:txBody>
                  <a:tcPr marL="56193" marR="56193" marT="0" marB="0" anchor="b"/>
                </a:tc>
                <a:tc>
                  <a:txBody>
                    <a:bodyPr/>
                    <a:lstStyle/>
                    <a:p>
                      <a:pPr algn="ctr">
                        <a:lnSpc>
                          <a:spcPct val="200000"/>
                        </a:lnSpc>
                        <a:spcAft>
                          <a:spcPts val="0"/>
                        </a:spcAft>
                      </a:pPr>
                      <a:r>
                        <a:rPr lang="es-EC" sz="1400">
                          <a:effectLst/>
                        </a:rPr>
                        <a:t>144,66</a:t>
                      </a:r>
                      <a:endParaRPr lang="es-EC" sz="1400">
                        <a:effectLst/>
                        <a:latin typeface="Times New Roman" panose="02020603050405020304" pitchFamily="18" charset="0"/>
                        <a:ea typeface="Times New Roman" panose="02020603050405020304" pitchFamily="18" charset="0"/>
                      </a:endParaRPr>
                    </a:p>
                  </a:txBody>
                  <a:tcPr marL="56193" marR="56193" marT="0" marB="0" anchor="b"/>
                </a:tc>
                <a:tc>
                  <a:txBody>
                    <a:bodyPr/>
                    <a:lstStyle/>
                    <a:p>
                      <a:pPr algn="ctr">
                        <a:lnSpc>
                          <a:spcPct val="200000"/>
                        </a:lnSpc>
                        <a:spcAft>
                          <a:spcPts val="0"/>
                        </a:spcAft>
                      </a:pPr>
                      <a:r>
                        <a:rPr lang="es-EC" sz="1400">
                          <a:effectLst/>
                        </a:rPr>
                        <a:t>150,66</a:t>
                      </a:r>
                      <a:endParaRPr lang="es-EC" sz="1400">
                        <a:effectLst/>
                        <a:latin typeface="Times New Roman" panose="02020603050405020304" pitchFamily="18" charset="0"/>
                        <a:ea typeface="Times New Roman" panose="02020603050405020304" pitchFamily="18" charset="0"/>
                      </a:endParaRPr>
                    </a:p>
                  </a:txBody>
                  <a:tcPr marL="56193" marR="56193" marT="0" marB="0" anchor="b"/>
                </a:tc>
                <a:tc>
                  <a:txBody>
                    <a:bodyPr/>
                    <a:lstStyle/>
                    <a:p>
                      <a:pPr algn="ctr">
                        <a:lnSpc>
                          <a:spcPct val="200000"/>
                        </a:lnSpc>
                        <a:spcAft>
                          <a:spcPts val="0"/>
                        </a:spcAft>
                      </a:pPr>
                      <a:r>
                        <a:rPr lang="es-EC" sz="1400" dirty="0">
                          <a:effectLst/>
                        </a:rPr>
                        <a:t>152,66</a:t>
                      </a:r>
                      <a:endParaRPr lang="es-EC" sz="1400" dirty="0">
                        <a:effectLst/>
                        <a:latin typeface="Times New Roman" panose="02020603050405020304" pitchFamily="18" charset="0"/>
                        <a:ea typeface="Times New Roman" panose="02020603050405020304" pitchFamily="18" charset="0"/>
                      </a:endParaRPr>
                    </a:p>
                  </a:txBody>
                  <a:tcPr marL="56193" marR="56193" marT="0" marB="0" anchor="b"/>
                </a:tc>
                <a:tc>
                  <a:txBody>
                    <a:bodyPr/>
                    <a:lstStyle/>
                    <a:p>
                      <a:pPr algn="ctr">
                        <a:lnSpc>
                          <a:spcPct val="200000"/>
                        </a:lnSpc>
                        <a:spcAft>
                          <a:spcPts val="0"/>
                        </a:spcAft>
                      </a:pPr>
                      <a:r>
                        <a:rPr lang="es-EC" sz="1400" dirty="0">
                          <a:effectLst/>
                        </a:rPr>
                        <a:t>156,66</a:t>
                      </a:r>
                      <a:endParaRPr lang="es-EC" sz="1400" dirty="0">
                        <a:effectLst/>
                        <a:latin typeface="Times New Roman" panose="02020603050405020304" pitchFamily="18" charset="0"/>
                        <a:ea typeface="Times New Roman" panose="02020603050405020304" pitchFamily="18" charset="0"/>
                      </a:endParaRPr>
                    </a:p>
                  </a:txBody>
                  <a:tcPr marL="56193" marR="56193" marT="0" marB="0" anchor="b"/>
                </a:tc>
              </a:tr>
              <a:tr h="299697">
                <a:tc>
                  <a:txBody>
                    <a:bodyPr/>
                    <a:lstStyle/>
                    <a:p>
                      <a:pPr algn="just">
                        <a:lnSpc>
                          <a:spcPct val="200000"/>
                        </a:lnSpc>
                        <a:spcAft>
                          <a:spcPts val="0"/>
                        </a:spcAft>
                      </a:pPr>
                      <a:r>
                        <a:rPr lang="es-EC" sz="1400" dirty="0" smtClean="0">
                          <a:effectLst/>
                        </a:rPr>
                        <a:t>INGRESOS </a:t>
                      </a:r>
                      <a:endParaRPr lang="es-EC" sz="1400" dirty="0">
                        <a:effectLst/>
                        <a:latin typeface="Times New Roman" panose="02020603050405020304" pitchFamily="18" charset="0"/>
                        <a:ea typeface="Times New Roman" panose="02020603050405020304" pitchFamily="18" charset="0"/>
                      </a:endParaRPr>
                    </a:p>
                  </a:txBody>
                  <a:tcPr marL="56193" marR="56193" marT="0" marB="0" anchor="b"/>
                </a:tc>
                <a:tc>
                  <a:txBody>
                    <a:bodyPr/>
                    <a:lstStyle/>
                    <a:p>
                      <a:pPr algn="ctr">
                        <a:lnSpc>
                          <a:spcPct val="115000"/>
                        </a:lnSpc>
                      </a:pPr>
                      <a:endParaRPr lang="es-EC" sz="1200">
                        <a:effectLst/>
                        <a:latin typeface="Calibri" panose="020F0502020204030204" pitchFamily="34" charset="0"/>
                      </a:endParaRPr>
                    </a:p>
                  </a:txBody>
                  <a:tcPr marL="56193" marR="56193" marT="0" marB="0" anchor="b"/>
                </a:tc>
                <a:tc>
                  <a:txBody>
                    <a:bodyPr/>
                    <a:lstStyle/>
                    <a:p>
                      <a:pPr algn="ctr">
                        <a:lnSpc>
                          <a:spcPct val="115000"/>
                        </a:lnSpc>
                      </a:pPr>
                      <a:endParaRPr lang="es-EC" sz="1200">
                        <a:effectLst/>
                        <a:latin typeface="Calibri" panose="020F0502020204030204" pitchFamily="34" charset="0"/>
                      </a:endParaRPr>
                    </a:p>
                  </a:txBody>
                  <a:tcPr marL="56193" marR="56193" marT="0" marB="0" anchor="b"/>
                </a:tc>
                <a:tc>
                  <a:txBody>
                    <a:bodyPr/>
                    <a:lstStyle/>
                    <a:p>
                      <a:pPr algn="ctr">
                        <a:lnSpc>
                          <a:spcPct val="115000"/>
                        </a:lnSpc>
                      </a:pPr>
                      <a:endParaRPr lang="es-EC" sz="1200" dirty="0">
                        <a:effectLst/>
                        <a:latin typeface="Calibri" panose="020F0502020204030204" pitchFamily="34" charset="0"/>
                      </a:endParaRPr>
                    </a:p>
                  </a:txBody>
                  <a:tcPr marL="56193" marR="56193" marT="0" marB="0" anchor="b"/>
                </a:tc>
                <a:tc>
                  <a:txBody>
                    <a:bodyPr/>
                    <a:lstStyle/>
                    <a:p>
                      <a:pPr algn="ctr">
                        <a:lnSpc>
                          <a:spcPct val="115000"/>
                        </a:lnSpc>
                      </a:pPr>
                      <a:endParaRPr lang="es-EC" sz="1200" dirty="0">
                        <a:effectLst/>
                        <a:latin typeface="Calibri" panose="020F0502020204030204" pitchFamily="34" charset="0"/>
                      </a:endParaRPr>
                    </a:p>
                  </a:txBody>
                  <a:tcPr marL="56193" marR="56193" marT="0" marB="0" anchor="b"/>
                </a:tc>
              </a:tr>
              <a:tr h="299697">
                <a:tc>
                  <a:txBody>
                    <a:bodyPr/>
                    <a:lstStyle/>
                    <a:p>
                      <a:pPr algn="just">
                        <a:lnSpc>
                          <a:spcPct val="200000"/>
                        </a:lnSpc>
                        <a:spcAft>
                          <a:spcPts val="0"/>
                        </a:spcAft>
                      </a:pPr>
                      <a:r>
                        <a:rPr lang="es-EC" sz="1400" dirty="0" smtClean="0">
                          <a:effectLst/>
                        </a:rPr>
                        <a:t>    TOTAL DE CUERO PRODUCIDO (PIE</a:t>
                      </a:r>
                      <a:r>
                        <a:rPr lang="es-EC" sz="1400" baseline="30000" dirty="0" smtClean="0">
                          <a:effectLst/>
                        </a:rPr>
                        <a:t>2</a:t>
                      </a:r>
                      <a:r>
                        <a:rPr lang="es-EC" sz="1400" dirty="0" smtClean="0">
                          <a:effectLst/>
                        </a:rPr>
                        <a:t>)</a:t>
                      </a:r>
                      <a:endParaRPr lang="es-EC" sz="1400" dirty="0">
                        <a:effectLst/>
                        <a:latin typeface="Times New Roman" panose="02020603050405020304" pitchFamily="18" charset="0"/>
                        <a:ea typeface="Times New Roman" panose="02020603050405020304" pitchFamily="18" charset="0"/>
                      </a:endParaRPr>
                    </a:p>
                  </a:txBody>
                  <a:tcPr marL="56193" marR="56193" marT="0" marB="0" anchor="b"/>
                </a:tc>
                <a:tc>
                  <a:txBody>
                    <a:bodyPr/>
                    <a:lstStyle/>
                    <a:p>
                      <a:pPr algn="ctr">
                        <a:lnSpc>
                          <a:spcPct val="200000"/>
                        </a:lnSpc>
                        <a:spcAft>
                          <a:spcPts val="0"/>
                        </a:spcAft>
                      </a:pPr>
                      <a:r>
                        <a:rPr lang="es-EC" sz="1400">
                          <a:effectLst/>
                        </a:rPr>
                        <a:t>278</a:t>
                      </a:r>
                      <a:endParaRPr lang="es-EC" sz="1400">
                        <a:effectLst/>
                        <a:latin typeface="Times New Roman" panose="02020603050405020304" pitchFamily="18" charset="0"/>
                        <a:ea typeface="Times New Roman" panose="02020603050405020304" pitchFamily="18" charset="0"/>
                      </a:endParaRPr>
                    </a:p>
                  </a:txBody>
                  <a:tcPr marL="56193" marR="56193" marT="0" marB="0" anchor="ctr"/>
                </a:tc>
                <a:tc>
                  <a:txBody>
                    <a:bodyPr/>
                    <a:lstStyle/>
                    <a:p>
                      <a:pPr algn="ctr">
                        <a:lnSpc>
                          <a:spcPct val="200000"/>
                        </a:lnSpc>
                        <a:spcAft>
                          <a:spcPts val="0"/>
                        </a:spcAft>
                      </a:pPr>
                      <a:r>
                        <a:rPr lang="es-EC" sz="1400">
                          <a:effectLst/>
                        </a:rPr>
                        <a:t>286</a:t>
                      </a:r>
                      <a:endParaRPr lang="es-EC" sz="1400">
                        <a:effectLst/>
                        <a:latin typeface="Times New Roman" panose="02020603050405020304" pitchFamily="18" charset="0"/>
                        <a:ea typeface="Times New Roman" panose="02020603050405020304" pitchFamily="18" charset="0"/>
                      </a:endParaRPr>
                    </a:p>
                  </a:txBody>
                  <a:tcPr marL="56193" marR="56193" marT="0" marB="0" anchor="ctr"/>
                </a:tc>
                <a:tc>
                  <a:txBody>
                    <a:bodyPr/>
                    <a:lstStyle/>
                    <a:p>
                      <a:pPr algn="ctr">
                        <a:lnSpc>
                          <a:spcPct val="200000"/>
                        </a:lnSpc>
                        <a:spcAft>
                          <a:spcPts val="0"/>
                        </a:spcAft>
                      </a:pPr>
                      <a:r>
                        <a:rPr lang="es-EC" sz="1400" dirty="0">
                          <a:effectLst/>
                        </a:rPr>
                        <a:t>290</a:t>
                      </a:r>
                      <a:endParaRPr lang="es-EC" sz="1400" dirty="0">
                        <a:effectLst/>
                        <a:latin typeface="Times New Roman" panose="02020603050405020304" pitchFamily="18" charset="0"/>
                        <a:ea typeface="Times New Roman" panose="02020603050405020304" pitchFamily="18" charset="0"/>
                      </a:endParaRPr>
                    </a:p>
                  </a:txBody>
                  <a:tcPr marL="56193" marR="56193" marT="0" marB="0" anchor="ctr"/>
                </a:tc>
                <a:tc>
                  <a:txBody>
                    <a:bodyPr/>
                    <a:lstStyle/>
                    <a:p>
                      <a:pPr algn="ctr">
                        <a:lnSpc>
                          <a:spcPct val="200000"/>
                        </a:lnSpc>
                        <a:spcAft>
                          <a:spcPts val="0"/>
                        </a:spcAft>
                      </a:pPr>
                      <a:r>
                        <a:rPr lang="es-EC" sz="1400" dirty="0">
                          <a:effectLst/>
                        </a:rPr>
                        <a:t>301</a:t>
                      </a:r>
                      <a:endParaRPr lang="es-EC" sz="1400" dirty="0">
                        <a:effectLst/>
                        <a:latin typeface="Times New Roman" panose="02020603050405020304" pitchFamily="18" charset="0"/>
                        <a:ea typeface="Times New Roman" panose="02020603050405020304" pitchFamily="18" charset="0"/>
                      </a:endParaRPr>
                    </a:p>
                  </a:txBody>
                  <a:tcPr marL="56193" marR="56193" marT="0" marB="0" anchor="ctr"/>
                </a:tc>
              </a:tr>
              <a:tr h="299697">
                <a:tc>
                  <a:txBody>
                    <a:bodyPr/>
                    <a:lstStyle/>
                    <a:p>
                      <a:pPr algn="just">
                        <a:lnSpc>
                          <a:spcPct val="200000"/>
                        </a:lnSpc>
                        <a:spcAft>
                          <a:spcPts val="0"/>
                        </a:spcAft>
                      </a:pPr>
                      <a:r>
                        <a:rPr lang="es-EC" sz="1400" dirty="0" smtClean="0">
                          <a:effectLst/>
                        </a:rPr>
                        <a:t>    COSTO CUERO PRODUCIDO PIE</a:t>
                      </a:r>
                      <a:r>
                        <a:rPr lang="es-EC" sz="1400" baseline="30000" dirty="0" smtClean="0">
                          <a:effectLst/>
                        </a:rPr>
                        <a:t>2</a:t>
                      </a:r>
                      <a:endParaRPr lang="es-EC" sz="1400" dirty="0">
                        <a:effectLst/>
                        <a:latin typeface="Times New Roman" panose="02020603050405020304" pitchFamily="18" charset="0"/>
                        <a:ea typeface="Times New Roman" panose="02020603050405020304" pitchFamily="18" charset="0"/>
                      </a:endParaRPr>
                    </a:p>
                  </a:txBody>
                  <a:tcPr marL="56193" marR="56193" marT="0" marB="0" anchor="b"/>
                </a:tc>
                <a:tc>
                  <a:txBody>
                    <a:bodyPr/>
                    <a:lstStyle/>
                    <a:p>
                      <a:pPr algn="ctr">
                        <a:lnSpc>
                          <a:spcPct val="200000"/>
                        </a:lnSpc>
                        <a:spcAft>
                          <a:spcPts val="0"/>
                        </a:spcAft>
                      </a:pPr>
                      <a:r>
                        <a:rPr lang="es-EC" sz="1400">
                          <a:effectLst/>
                        </a:rPr>
                        <a:t>0,67</a:t>
                      </a:r>
                      <a:endParaRPr lang="es-EC" sz="1400">
                        <a:effectLst/>
                        <a:latin typeface="Times New Roman" panose="02020603050405020304" pitchFamily="18" charset="0"/>
                        <a:ea typeface="Times New Roman" panose="02020603050405020304" pitchFamily="18" charset="0"/>
                      </a:endParaRPr>
                    </a:p>
                  </a:txBody>
                  <a:tcPr marL="56193" marR="56193" marT="0" marB="0" anchor="ctr"/>
                </a:tc>
                <a:tc>
                  <a:txBody>
                    <a:bodyPr/>
                    <a:lstStyle/>
                    <a:p>
                      <a:pPr algn="ctr">
                        <a:lnSpc>
                          <a:spcPct val="200000"/>
                        </a:lnSpc>
                        <a:spcAft>
                          <a:spcPts val="0"/>
                        </a:spcAft>
                      </a:pPr>
                      <a:r>
                        <a:rPr lang="es-EC" sz="1400">
                          <a:effectLst/>
                        </a:rPr>
                        <a:t>0,69</a:t>
                      </a:r>
                      <a:endParaRPr lang="es-EC" sz="1400">
                        <a:effectLst/>
                        <a:latin typeface="Times New Roman" panose="02020603050405020304" pitchFamily="18" charset="0"/>
                        <a:ea typeface="Times New Roman" panose="02020603050405020304" pitchFamily="18" charset="0"/>
                      </a:endParaRPr>
                    </a:p>
                  </a:txBody>
                  <a:tcPr marL="56193" marR="56193" marT="0" marB="0" anchor="ctr"/>
                </a:tc>
                <a:tc>
                  <a:txBody>
                    <a:bodyPr/>
                    <a:lstStyle/>
                    <a:p>
                      <a:pPr algn="ctr">
                        <a:lnSpc>
                          <a:spcPct val="200000"/>
                        </a:lnSpc>
                        <a:spcAft>
                          <a:spcPts val="0"/>
                        </a:spcAft>
                      </a:pPr>
                      <a:r>
                        <a:rPr lang="es-EC" sz="1400" dirty="0">
                          <a:effectLst/>
                        </a:rPr>
                        <a:t>0,71</a:t>
                      </a:r>
                      <a:endParaRPr lang="es-EC" sz="1400" dirty="0">
                        <a:effectLst/>
                        <a:latin typeface="Times New Roman" panose="02020603050405020304" pitchFamily="18" charset="0"/>
                        <a:ea typeface="Times New Roman" panose="02020603050405020304" pitchFamily="18" charset="0"/>
                      </a:endParaRPr>
                    </a:p>
                  </a:txBody>
                  <a:tcPr marL="56193" marR="56193" marT="0" marB="0" anchor="ctr"/>
                </a:tc>
                <a:tc>
                  <a:txBody>
                    <a:bodyPr/>
                    <a:lstStyle/>
                    <a:p>
                      <a:pPr algn="ctr">
                        <a:lnSpc>
                          <a:spcPct val="200000"/>
                        </a:lnSpc>
                        <a:spcAft>
                          <a:spcPts val="0"/>
                        </a:spcAft>
                      </a:pPr>
                      <a:r>
                        <a:rPr lang="es-EC" sz="1400" dirty="0">
                          <a:effectLst/>
                        </a:rPr>
                        <a:t>0,71</a:t>
                      </a:r>
                      <a:endParaRPr lang="es-EC" sz="1400" dirty="0">
                        <a:effectLst/>
                        <a:latin typeface="Times New Roman" panose="02020603050405020304" pitchFamily="18" charset="0"/>
                        <a:ea typeface="Times New Roman" panose="02020603050405020304" pitchFamily="18" charset="0"/>
                      </a:endParaRPr>
                    </a:p>
                  </a:txBody>
                  <a:tcPr marL="56193" marR="56193" marT="0" marB="0" anchor="ctr"/>
                </a:tc>
              </a:tr>
              <a:tr h="299697">
                <a:tc>
                  <a:txBody>
                    <a:bodyPr/>
                    <a:lstStyle/>
                    <a:p>
                      <a:pPr algn="just">
                        <a:lnSpc>
                          <a:spcPct val="200000"/>
                        </a:lnSpc>
                        <a:spcAft>
                          <a:spcPts val="0"/>
                        </a:spcAft>
                      </a:pPr>
                      <a:r>
                        <a:rPr lang="es-EC" sz="1400" dirty="0" smtClean="0">
                          <a:effectLst/>
                        </a:rPr>
                        <a:t>TOTAL DE INGRESOS </a:t>
                      </a:r>
                      <a:endParaRPr lang="es-EC" sz="1400" dirty="0">
                        <a:effectLst/>
                        <a:latin typeface="Times New Roman" panose="02020603050405020304" pitchFamily="18" charset="0"/>
                        <a:ea typeface="Times New Roman" panose="02020603050405020304" pitchFamily="18" charset="0"/>
                      </a:endParaRPr>
                    </a:p>
                  </a:txBody>
                  <a:tcPr marL="56193" marR="56193" marT="0" marB="0" anchor="b"/>
                </a:tc>
                <a:tc>
                  <a:txBody>
                    <a:bodyPr/>
                    <a:lstStyle/>
                    <a:p>
                      <a:pPr algn="ctr">
                        <a:lnSpc>
                          <a:spcPct val="200000"/>
                        </a:lnSpc>
                        <a:spcAft>
                          <a:spcPts val="0"/>
                        </a:spcAft>
                      </a:pPr>
                      <a:r>
                        <a:rPr lang="es-EC" sz="1400">
                          <a:effectLst/>
                        </a:rPr>
                        <a:t>186,26</a:t>
                      </a:r>
                      <a:endParaRPr lang="es-EC" sz="1400">
                        <a:effectLst/>
                        <a:latin typeface="Times New Roman" panose="02020603050405020304" pitchFamily="18" charset="0"/>
                        <a:ea typeface="Times New Roman" panose="02020603050405020304" pitchFamily="18" charset="0"/>
                      </a:endParaRPr>
                    </a:p>
                  </a:txBody>
                  <a:tcPr marL="56193" marR="56193" marT="0" marB="0" anchor="ctr"/>
                </a:tc>
                <a:tc>
                  <a:txBody>
                    <a:bodyPr/>
                    <a:lstStyle/>
                    <a:p>
                      <a:pPr algn="ctr">
                        <a:lnSpc>
                          <a:spcPct val="200000"/>
                        </a:lnSpc>
                        <a:spcAft>
                          <a:spcPts val="0"/>
                        </a:spcAft>
                      </a:pPr>
                      <a:r>
                        <a:rPr lang="es-EC" sz="1400">
                          <a:effectLst/>
                        </a:rPr>
                        <a:t>197,34</a:t>
                      </a:r>
                      <a:endParaRPr lang="es-EC" sz="1400">
                        <a:effectLst/>
                        <a:latin typeface="Times New Roman" panose="02020603050405020304" pitchFamily="18" charset="0"/>
                        <a:ea typeface="Times New Roman" panose="02020603050405020304" pitchFamily="18" charset="0"/>
                      </a:endParaRPr>
                    </a:p>
                  </a:txBody>
                  <a:tcPr marL="56193" marR="56193" marT="0" marB="0" anchor="ctr"/>
                </a:tc>
                <a:tc>
                  <a:txBody>
                    <a:bodyPr/>
                    <a:lstStyle/>
                    <a:p>
                      <a:pPr algn="ctr">
                        <a:lnSpc>
                          <a:spcPct val="200000"/>
                        </a:lnSpc>
                        <a:spcAft>
                          <a:spcPts val="0"/>
                        </a:spcAft>
                      </a:pPr>
                      <a:r>
                        <a:rPr lang="es-EC" sz="1400">
                          <a:effectLst/>
                        </a:rPr>
                        <a:t>205,9</a:t>
                      </a:r>
                      <a:endParaRPr lang="es-EC" sz="1400">
                        <a:effectLst/>
                        <a:latin typeface="Times New Roman" panose="02020603050405020304" pitchFamily="18" charset="0"/>
                        <a:ea typeface="Times New Roman" panose="02020603050405020304" pitchFamily="18" charset="0"/>
                      </a:endParaRPr>
                    </a:p>
                  </a:txBody>
                  <a:tcPr marL="56193" marR="56193" marT="0" marB="0" anchor="ctr"/>
                </a:tc>
                <a:tc>
                  <a:txBody>
                    <a:bodyPr/>
                    <a:lstStyle/>
                    <a:p>
                      <a:pPr algn="ctr">
                        <a:lnSpc>
                          <a:spcPct val="200000"/>
                        </a:lnSpc>
                        <a:spcAft>
                          <a:spcPts val="0"/>
                        </a:spcAft>
                      </a:pPr>
                      <a:r>
                        <a:rPr lang="es-EC" sz="1400" dirty="0">
                          <a:effectLst/>
                        </a:rPr>
                        <a:t>213,71</a:t>
                      </a:r>
                      <a:endParaRPr lang="es-EC" sz="1400" dirty="0">
                        <a:effectLst/>
                        <a:latin typeface="Times New Roman" panose="02020603050405020304" pitchFamily="18" charset="0"/>
                        <a:ea typeface="Times New Roman" panose="02020603050405020304" pitchFamily="18" charset="0"/>
                      </a:endParaRPr>
                    </a:p>
                  </a:txBody>
                  <a:tcPr marL="56193" marR="56193" marT="0" marB="0" anchor="ctr"/>
                </a:tc>
              </a:tr>
              <a:tr h="299697">
                <a:tc>
                  <a:txBody>
                    <a:bodyPr/>
                    <a:lstStyle/>
                    <a:p>
                      <a:pPr algn="just">
                        <a:lnSpc>
                          <a:spcPct val="200000"/>
                        </a:lnSpc>
                        <a:spcAft>
                          <a:spcPts val="0"/>
                        </a:spcAft>
                      </a:pPr>
                      <a:r>
                        <a:rPr lang="es-EC" sz="1400" dirty="0" smtClean="0">
                          <a:effectLst/>
                        </a:rPr>
                        <a:t>BENEFICIO COSTO </a:t>
                      </a:r>
                      <a:endParaRPr lang="es-EC" sz="1400" dirty="0">
                        <a:effectLst/>
                        <a:latin typeface="Times New Roman" panose="02020603050405020304" pitchFamily="18" charset="0"/>
                        <a:ea typeface="Times New Roman" panose="02020603050405020304" pitchFamily="18" charset="0"/>
                      </a:endParaRPr>
                    </a:p>
                  </a:txBody>
                  <a:tcPr marL="56193" marR="56193" marT="0" marB="0" anchor="b"/>
                </a:tc>
                <a:tc>
                  <a:txBody>
                    <a:bodyPr/>
                    <a:lstStyle/>
                    <a:p>
                      <a:pPr algn="ctr">
                        <a:lnSpc>
                          <a:spcPct val="200000"/>
                        </a:lnSpc>
                        <a:spcAft>
                          <a:spcPts val="0"/>
                        </a:spcAft>
                      </a:pPr>
                      <a:r>
                        <a:rPr lang="es-EC" sz="1400">
                          <a:effectLst/>
                        </a:rPr>
                        <a:t>1,29</a:t>
                      </a:r>
                      <a:endParaRPr lang="es-EC" sz="1400">
                        <a:effectLst/>
                        <a:latin typeface="Times New Roman" panose="02020603050405020304" pitchFamily="18" charset="0"/>
                        <a:ea typeface="Times New Roman" panose="02020603050405020304" pitchFamily="18" charset="0"/>
                      </a:endParaRPr>
                    </a:p>
                  </a:txBody>
                  <a:tcPr marL="56193" marR="56193" marT="0" marB="0" anchor="ctr"/>
                </a:tc>
                <a:tc>
                  <a:txBody>
                    <a:bodyPr/>
                    <a:lstStyle/>
                    <a:p>
                      <a:pPr algn="ctr">
                        <a:lnSpc>
                          <a:spcPct val="200000"/>
                        </a:lnSpc>
                        <a:spcAft>
                          <a:spcPts val="0"/>
                        </a:spcAft>
                      </a:pPr>
                      <a:r>
                        <a:rPr lang="es-EC" sz="1400">
                          <a:effectLst/>
                        </a:rPr>
                        <a:t>1,31</a:t>
                      </a:r>
                      <a:endParaRPr lang="es-EC" sz="1400">
                        <a:effectLst/>
                        <a:latin typeface="Times New Roman" panose="02020603050405020304" pitchFamily="18" charset="0"/>
                        <a:ea typeface="Times New Roman" panose="02020603050405020304" pitchFamily="18" charset="0"/>
                      </a:endParaRPr>
                    </a:p>
                  </a:txBody>
                  <a:tcPr marL="56193" marR="56193" marT="0" marB="0" anchor="ctr"/>
                </a:tc>
                <a:tc>
                  <a:txBody>
                    <a:bodyPr/>
                    <a:lstStyle/>
                    <a:p>
                      <a:pPr algn="ctr">
                        <a:lnSpc>
                          <a:spcPct val="200000"/>
                        </a:lnSpc>
                        <a:spcAft>
                          <a:spcPts val="0"/>
                        </a:spcAft>
                      </a:pPr>
                      <a:r>
                        <a:rPr lang="es-EC" sz="1400">
                          <a:effectLst/>
                        </a:rPr>
                        <a:t>1,35</a:t>
                      </a:r>
                      <a:endParaRPr lang="es-EC" sz="1400">
                        <a:effectLst/>
                        <a:latin typeface="Times New Roman" panose="02020603050405020304" pitchFamily="18" charset="0"/>
                        <a:ea typeface="Times New Roman" panose="02020603050405020304" pitchFamily="18" charset="0"/>
                      </a:endParaRPr>
                    </a:p>
                  </a:txBody>
                  <a:tcPr marL="56193" marR="56193" marT="0" marB="0" anchor="ctr"/>
                </a:tc>
                <a:tc>
                  <a:txBody>
                    <a:bodyPr/>
                    <a:lstStyle/>
                    <a:p>
                      <a:pPr algn="ctr">
                        <a:lnSpc>
                          <a:spcPct val="200000"/>
                        </a:lnSpc>
                        <a:spcAft>
                          <a:spcPts val="0"/>
                        </a:spcAft>
                      </a:pPr>
                      <a:r>
                        <a:rPr lang="es-EC" sz="1400" dirty="0">
                          <a:effectLst/>
                        </a:rPr>
                        <a:t>1,36</a:t>
                      </a:r>
                      <a:endParaRPr lang="es-EC" sz="1400" dirty="0">
                        <a:effectLst/>
                        <a:latin typeface="Times New Roman" panose="02020603050405020304" pitchFamily="18" charset="0"/>
                        <a:ea typeface="Times New Roman" panose="02020603050405020304" pitchFamily="18" charset="0"/>
                      </a:endParaRPr>
                    </a:p>
                  </a:txBody>
                  <a:tcPr marL="56193" marR="56193" marT="0" marB="0" anchor="ctr"/>
                </a:tc>
              </a:tr>
            </a:tbl>
          </a:graphicData>
        </a:graphic>
      </p:graphicFrame>
    </p:spTree>
    <p:extLst>
      <p:ext uri="{BB962C8B-B14F-4D97-AF65-F5344CB8AC3E}">
        <p14:creationId xmlns:p14="http://schemas.microsoft.com/office/powerpoint/2010/main" val="22597458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6866" y="452718"/>
            <a:ext cx="11457454" cy="1400530"/>
          </a:xfrm>
        </p:spPr>
        <p:txBody>
          <a:bodyPr/>
          <a:lstStyle/>
          <a:p>
            <a:r>
              <a:rPr lang="es-EC" sz="2400" b="1" dirty="0"/>
              <a:t>EVALUACIÓN ECONOMICA DE LAS PIELES CAPRINAS CURTIDAS CON DIFERENTES DOSIS  DE GUARANGO (</a:t>
            </a:r>
            <a:r>
              <a:rPr lang="es-EC" sz="2400" b="1" i="1" dirty="0" err="1"/>
              <a:t>Caesalpinia</a:t>
            </a:r>
            <a:r>
              <a:rPr lang="es-EC" sz="2400" b="1" i="1" dirty="0"/>
              <a:t> </a:t>
            </a:r>
            <a:r>
              <a:rPr lang="es-EC" sz="2400" b="1" i="1" dirty="0" err="1"/>
              <a:t>spinosa</a:t>
            </a:r>
            <a:r>
              <a:rPr lang="es-EC" sz="2400" b="1" i="1" dirty="0"/>
              <a:t> O </a:t>
            </a:r>
            <a:r>
              <a:rPr lang="es-EC" sz="2400" b="1" i="1" dirty="0" err="1"/>
              <a:t>Kuntz</a:t>
            </a:r>
            <a:r>
              <a:rPr lang="es-EC" sz="2400" b="1" dirty="0"/>
              <a:t>).</a:t>
            </a:r>
          </a:p>
        </p:txBody>
      </p:sp>
      <p:sp>
        <p:nvSpPr>
          <p:cNvPr id="3" name="Marcador de contenido 2"/>
          <p:cNvSpPr>
            <a:spLocks noGrp="1"/>
          </p:cNvSpPr>
          <p:nvPr>
            <p:ph idx="1"/>
          </p:nvPr>
        </p:nvSpPr>
        <p:spPr>
          <a:xfrm>
            <a:off x="971352" y="1610184"/>
            <a:ext cx="10008481" cy="1808266"/>
          </a:xfrm>
        </p:spPr>
        <p:txBody>
          <a:bodyPr>
            <a:noAutofit/>
          </a:bodyPr>
          <a:lstStyle/>
          <a:p>
            <a:pPr marL="0" indent="0" algn="just">
              <a:buNone/>
            </a:pPr>
            <a:r>
              <a:rPr lang="es-EC" sz="2400" dirty="0" smtClean="0"/>
              <a:t>Respecto </a:t>
            </a:r>
            <a:r>
              <a:rPr lang="es-EC" sz="2400" dirty="0"/>
              <a:t>a la relación beneficio costo, como </a:t>
            </a:r>
            <a:r>
              <a:rPr lang="es-EC" sz="2400" b="1" dirty="0" smtClean="0">
                <a:solidFill>
                  <a:srgbClr val="FFC000"/>
                </a:solidFill>
              </a:rPr>
              <a:t>MEJOR TRATAMIENTO SE POSTULÓ T4 (9 %) CON UN VALOR DE 1,36 </a:t>
            </a:r>
            <a:r>
              <a:rPr lang="es-EC" sz="2400" dirty="0" smtClean="0"/>
              <a:t>es </a:t>
            </a:r>
            <a:r>
              <a:rPr lang="es-EC" sz="2400" dirty="0"/>
              <a:t>decir por cada dólar invertido se tuvo de retorno 1,36 dólares, seguido de T3 (8 %) con 1,35 a continuación se registró el tratamiento T2 (7 %) con 1,31 y finalmente el tratamiento testigo con valor de 1,29 dólares.</a:t>
            </a:r>
          </a:p>
          <a:p>
            <a:pPr marL="0" indent="0" algn="just">
              <a:buNone/>
            </a:pPr>
            <a:endParaRPr lang="es-EC" sz="2400" dirty="0"/>
          </a:p>
          <a:p>
            <a:pPr marL="0" indent="0" algn="just">
              <a:buNone/>
            </a:pPr>
            <a:r>
              <a:rPr lang="es-EC" sz="2400" dirty="0" smtClean="0"/>
              <a:t>Tiempo empleado </a:t>
            </a:r>
            <a:r>
              <a:rPr lang="es-EC" sz="2400" dirty="0"/>
              <a:t>en los procesos </a:t>
            </a:r>
            <a:r>
              <a:rPr lang="es-EC" sz="2400" dirty="0" smtClean="0"/>
              <a:t>(incluido acabado </a:t>
            </a:r>
            <a:r>
              <a:rPr lang="es-EC" sz="2400" dirty="0"/>
              <a:t>y confección de </a:t>
            </a:r>
            <a:r>
              <a:rPr lang="es-EC" sz="2400" dirty="0" smtClean="0"/>
              <a:t>artículos) bordea </a:t>
            </a:r>
            <a:r>
              <a:rPr lang="es-EC" sz="2400" dirty="0"/>
              <a:t>los cuatro meses </a:t>
            </a:r>
            <a:r>
              <a:rPr lang="es-EC" sz="2400" dirty="0" smtClean="0"/>
              <a:t>.</a:t>
            </a:r>
            <a:endParaRPr lang="es-EC" sz="2400" dirty="0"/>
          </a:p>
          <a:p>
            <a:pPr algn="just"/>
            <a:endParaRPr lang="es-EC" sz="2400" dirty="0"/>
          </a:p>
        </p:txBody>
      </p:sp>
    </p:spTree>
    <p:extLst>
      <p:ext uri="{BB962C8B-B14F-4D97-AF65-F5344CB8AC3E}">
        <p14:creationId xmlns:p14="http://schemas.microsoft.com/office/powerpoint/2010/main" val="36679659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494" y="762207"/>
            <a:ext cx="10700176" cy="1400530"/>
          </a:xfrm>
        </p:spPr>
        <p:txBody>
          <a:bodyPr/>
          <a:lstStyle/>
          <a:p>
            <a:r>
              <a:rPr lang="es-EC" sz="4000" b="1" dirty="0"/>
              <a:t>CONCLUSIONES</a:t>
            </a:r>
          </a:p>
        </p:txBody>
      </p:sp>
      <p:sp>
        <p:nvSpPr>
          <p:cNvPr id="4" name="Marcador de contenido 3"/>
          <p:cNvSpPr>
            <a:spLocks noGrp="1"/>
          </p:cNvSpPr>
          <p:nvPr>
            <p:ph idx="1"/>
          </p:nvPr>
        </p:nvSpPr>
        <p:spPr>
          <a:xfrm>
            <a:off x="1103312" y="1547446"/>
            <a:ext cx="9823358" cy="4923692"/>
          </a:xfrm>
        </p:spPr>
        <p:txBody>
          <a:bodyPr>
            <a:noAutofit/>
          </a:bodyPr>
          <a:lstStyle/>
          <a:p>
            <a:pPr marL="0" indent="0" algn="just">
              <a:buNone/>
            </a:pPr>
            <a:r>
              <a:rPr lang="es-EC" dirty="0" smtClean="0"/>
              <a:t>Al </a:t>
            </a:r>
            <a:r>
              <a:rPr lang="es-EC" dirty="0"/>
              <a:t>curtir pieles caprinas con taninos vegetales extraídos del guarango </a:t>
            </a:r>
            <a:r>
              <a:rPr lang="es-EC" cap="small" dirty="0"/>
              <a:t>(</a:t>
            </a:r>
            <a:r>
              <a:rPr lang="es-EC" i="1" dirty="0" err="1"/>
              <a:t>Caesalpinia</a:t>
            </a:r>
            <a:r>
              <a:rPr lang="es-EC" i="1" dirty="0"/>
              <a:t> </a:t>
            </a:r>
            <a:r>
              <a:rPr lang="es-EC" i="1" dirty="0" err="1"/>
              <a:t>spinosa</a:t>
            </a:r>
            <a:r>
              <a:rPr lang="es-EC" i="1" dirty="0"/>
              <a:t> O </a:t>
            </a:r>
            <a:r>
              <a:rPr lang="es-EC" i="1" dirty="0" err="1"/>
              <a:t>Kuntz</a:t>
            </a:r>
            <a:r>
              <a:rPr lang="es-EC" cap="small" dirty="0"/>
              <a:t>)</a:t>
            </a:r>
            <a:r>
              <a:rPr lang="es-EC" dirty="0"/>
              <a:t> </a:t>
            </a:r>
            <a:r>
              <a:rPr lang="es-EC" b="1" dirty="0" smtClean="0">
                <a:solidFill>
                  <a:srgbClr val="FFC000"/>
                </a:solidFill>
              </a:rPr>
              <a:t>SE OBTIENEN CUEROS QUE CUMPLEN CON LOS ESTÁNDARES INTERNACIONALES DE CALIDAD </a:t>
            </a:r>
            <a:r>
              <a:rPr lang="es-EC" dirty="0" smtClean="0"/>
              <a:t>de </a:t>
            </a:r>
            <a:r>
              <a:rPr lang="es-EC" dirty="0"/>
              <a:t>acuerdo a la  Norma IUP (International </a:t>
            </a:r>
            <a:r>
              <a:rPr lang="es-EC" dirty="0" err="1"/>
              <a:t>Union</a:t>
            </a:r>
            <a:r>
              <a:rPr lang="es-EC" dirty="0"/>
              <a:t> </a:t>
            </a:r>
            <a:r>
              <a:rPr lang="es-EC" dirty="0" err="1"/>
              <a:t>Physical</a:t>
            </a:r>
            <a:r>
              <a:rPr lang="es-EC" dirty="0"/>
              <a:t> Test) y evaluaciones sensoriales en las </a:t>
            </a:r>
            <a:r>
              <a:rPr lang="es-EC" dirty="0" smtClean="0"/>
              <a:t>pieles</a:t>
            </a:r>
          </a:p>
          <a:p>
            <a:pPr marL="0" indent="0" algn="just">
              <a:buNone/>
            </a:pPr>
            <a:endParaRPr lang="es-EC" dirty="0"/>
          </a:p>
          <a:p>
            <a:pPr marL="0" indent="0" algn="just">
              <a:buNone/>
            </a:pPr>
            <a:r>
              <a:rPr lang="es-EC" dirty="0" smtClean="0"/>
              <a:t>El </a:t>
            </a:r>
            <a:r>
              <a:rPr lang="es-EC" dirty="0"/>
              <a:t>uso de taninos vegetales para la </a:t>
            </a:r>
            <a:r>
              <a:rPr lang="es-EC" dirty="0" err="1"/>
              <a:t>curtición</a:t>
            </a:r>
            <a:r>
              <a:rPr lang="es-EC" dirty="0"/>
              <a:t> de pieles animales </a:t>
            </a:r>
            <a:r>
              <a:rPr lang="es-EC" b="1" dirty="0" smtClean="0">
                <a:solidFill>
                  <a:srgbClr val="FFC000"/>
                </a:solidFill>
              </a:rPr>
              <a:t>REDUCE EL IMPACTO AMBIENTAL EN EFLUENTES Y DESECHOS GENERADOS EN EL PROCESAMIENTO</a:t>
            </a:r>
            <a:r>
              <a:rPr lang="es-EC" dirty="0" smtClean="0"/>
              <a:t>.</a:t>
            </a:r>
            <a:endParaRPr lang="es-EC" dirty="0"/>
          </a:p>
          <a:p>
            <a:pPr marL="0" indent="0" algn="just">
              <a:buNone/>
            </a:pPr>
            <a:endParaRPr lang="es-EC" dirty="0" smtClean="0"/>
          </a:p>
          <a:p>
            <a:pPr marL="0" indent="0" algn="just">
              <a:buNone/>
            </a:pPr>
            <a:r>
              <a:rPr lang="es-EC" dirty="0" smtClean="0"/>
              <a:t>El </a:t>
            </a:r>
            <a:r>
              <a:rPr lang="es-EC" b="1" dirty="0" smtClean="0">
                <a:solidFill>
                  <a:srgbClr val="FFC000"/>
                </a:solidFill>
              </a:rPr>
              <a:t>CURTIR PIELES CON  8 % DE GUARANGO </a:t>
            </a:r>
            <a:r>
              <a:rPr lang="es-EC" dirty="0" smtClean="0"/>
              <a:t>genera </a:t>
            </a:r>
            <a:r>
              <a:rPr lang="es-EC" dirty="0"/>
              <a:t>pieles resistentes a la tracción y al estiramiento, lo que es corroborado en las pruebas físicas realizadas en donde el mejor tratamiento para las variables resistencia a la tracción y porcentaje de elongación es el tratamiento tres donde se utilizó 8 % de guarango</a:t>
            </a:r>
            <a:r>
              <a:rPr lang="es-EC" dirty="0" smtClean="0"/>
              <a:t>.</a:t>
            </a:r>
            <a:endParaRPr lang="es-EC" dirty="0"/>
          </a:p>
        </p:txBody>
      </p:sp>
    </p:spTree>
    <p:extLst>
      <p:ext uri="{BB962C8B-B14F-4D97-AF65-F5344CB8AC3E}">
        <p14:creationId xmlns:p14="http://schemas.microsoft.com/office/powerpoint/2010/main" val="24395231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494" y="762207"/>
            <a:ext cx="10700176" cy="1400530"/>
          </a:xfrm>
        </p:spPr>
        <p:txBody>
          <a:bodyPr/>
          <a:lstStyle/>
          <a:p>
            <a:r>
              <a:rPr lang="es-EC" sz="4000" b="1" dirty="0"/>
              <a:t>CONCLUSIONES</a:t>
            </a:r>
          </a:p>
        </p:txBody>
      </p:sp>
      <p:sp>
        <p:nvSpPr>
          <p:cNvPr id="4" name="Marcador de contenido 3"/>
          <p:cNvSpPr>
            <a:spLocks noGrp="1"/>
          </p:cNvSpPr>
          <p:nvPr>
            <p:ph idx="1"/>
          </p:nvPr>
        </p:nvSpPr>
        <p:spPr/>
        <p:txBody>
          <a:bodyPr>
            <a:normAutofit/>
          </a:bodyPr>
          <a:lstStyle/>
          <a:p>
            <a:pPr marL="0" indent="0" algn="just">
              <a:buNone/>
            </a:pPr>
            <a:r>
              <a:rPr lang="es-EC" b="1" dirty="0" smtClean="0">
                <a:solidFill>
                  <a:srgbClr val="FFC000"/>
                </a:solidFill>
              </a:rPr>
              <a:t>PARA CUEROS CON MAYOR ÍNDICE DE LLENURA Y REDONDEZ SE DEBE UTILIZAR EL 8 % DE GUARANGO.</a:t>
            </a:r>
          </a:p>
          <a:p>
            <a:pPr marL="0" indent="0" algn="just">
              <a:buNone/>
            </a:pPr>
            <a:endParaRPr lang="es-EC" b="1" dirty="0">
              <a:solidFill>
                <a:srgbClr val="FFC000"/>
              </a:solidFill>
            </a:endParaRPr>
          </a:p>
          <a:p>
            <a:pPr marL="0" indent="0" algn="just">
              <a:buNone/>
            </a:pPr>
            <a:r>
              <a:rPr lang="es-EC" dirty="0" smtClean="0"/>
              <a:t>Mientras </a:t>
            </a:r>
            <a:r>
              <a:rPr lang="es-EC" dirty="0"/>
              <a:t>que para cueros con </a:t>
            </a:r>
            <a:r>
              <a:rPr lang="es-EC" b="1" dirty="0" smtClean="0">
                <a:solidFill>
                  <a:srgbClr val="FFC000"/>
                </a:solidFill>
              </a:rPr>
              <a:t>MAYOR FINURA DE FLOR LA CURTICIÓN SE DEBE REALIZAR EN BASE A CROMO</a:t>
            </a:r>
            <a:r>
              <a:rPr lang="es-EC" dirty="0" smtClean="0"/>
              <a:t>.</a:t>
            </a:r>
            <a:endParaRPr lang="es-EC" dirty="0"/>
          </a:p>
          <a:p>
            <a:pPr marL="0" indent="0" algn="just">
              <a:buNone/>
            </a:pPr>
            <a:endParaRPr lang="es-EC" dirty="0" smtClean="0"/>
          </a:p>
          <a:p>
            <a:pPr marL="0" indent="0" algn="just">
              <a:buNone/>
            </a:pPr>
            <a:r>
              <a:rPr lang="es-EC" dirty="0" smtClean="0"/>
              <a:t>La </a:t>
            </a:r>
            <a:r>
              <a:rPr lang="es-EC" b="1" dirty="0" smtClean="0">
                <a:solidFill>
                  <a:srgbClr val="FFC000"/>
                </a:solidFill>
              </a:rPr>
              <a:t>RELACIÓN BENEFICIO </a:t>
            </a:r>
            <a:r>
              <a:rPr lang="es-EC" dirty="0" smtClean="0"/>
              <a:t>costo </a:t>
            </a:r>
            <a:r>
              <a:rPr lang="es-EC" dirty="0"/>
              <a:t>que sería factor determinante para inferir cual sería el valor óptimo de guarango concluye utilizar </a:t>
            </a:r>
            <a:r>
              <a:rPr lang="es-EC" b="1" dirty="0" smtClean="0">
                <a:solidFill>
                  <a:srgbClr val="FFC000"/>
                </a:solidFill>
              </a:rPr>
              <a:t>EL 9%</a:t>
            </a:r>
            <a:r>
              <a:rPr lang="es-EC" dirty="0" smtClean="0"/>
              <a:t> </a:t>
            </a:r>
            <a:r>
              <a:rPr lang="es-EC" dirty="0"/>
              <a:t>ya que el beneficio fue de 1,36; es decir que por cada dólar se espera una ganancia de 36 %.</a:t>
            </a:r>
          </a:p>
          <a:p>
            <a:pPr algn="just"/>
            <a:endParaRPr lang="es-EC" dirty="0"/>
          </a:p>
        </p:txBody>
      </p:sp>
    </p:spTree>
    <p:extLst>
      <p:ext uri="{BB962C8B-B14F-4D97-AF65-F5344CB8AC3E}">
        <p14:creationId xmlns:p14="http://schemas.microsoft.com/office/powerpoint/2010/main" val="35297041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494" y="762207"/>
            <a:ext cx="10700176" cy="1400530"/>
          </a:xfrm>
        </p:spPr>
        <p:txBody>
          <a:bodyPr/>
          <a:lstStyle/>
          <a:p>
            <a:r>
              <a:rPr lang="es-EC" sz="4000" b="1" dirty="0" smtClean="0"/>
              <a:t>RECOMENDACIONES</a:t>
            </a:r>
            <a:endParaRPr lang="es-EC" sz="4000" b="1" dirty="0"/>
          </a:p>
        </p:txBody>
      </p:sp>
      <p:sp>
        <p:nvSpPr>
          <p:cNvPr id="4" name="Marcador de contenido 3"/>
          <p:cNvSpPr>
            <a:spLocks noGrp="1"/>
          </p:cNvSpPr>
          <p:nvPr>
            <p:ph idx="1"/>
          </p:nvPr>
        </p:nvSpPr>
        <p:spPr>
          <a:xfrm>
            <a:off x="844062" y="1533378"/>
            <a:ext cx="9875520" cy="4994031"/>
          </a:xfrm>
        </p:spPr>
        <p:txBody>
          <a:bodyPr>
            <a:noAutofit/>
          </a:bodyPr>
          <a:lstStyle/>
          <a:p>
            <a:pPr marL="0" indent="0" algn="just">
              <a:buNone/>
            </a:pPr>
            <a:r>
              <a:rPr lang="es-EC" sz="2400" dirty="0"/>
              <a:t>En procesos de </a:t>
            </a:r>
            <a:r>
              <a:rPr lang="es-EC" sz="2400" dirty="0" err="1"/>
              <a:t>curtición</a:t>
            </a:r>
            <a:r>
              <a:rPr lang="es-EC" sz="2400" dirty="0"/>
              <a:t> de pieles animales es </a:t>
            </a:r>
            <a:r>
              <a:rPr lang="es-EC" sz="2400" dirty="0" smtClean="0"/>
              <a:t>recomendable</a:t>
            </a:r>
            <a:r>
              <a:rPr lang="es-EC" sz="2400" b="1" dirty="0" smtClean="0">
                <a:solidFill>
                  <a:srgbClr val="FFC000"/>
                </a:solidFill>
              </a:rPr>
              <a:t> SUSTITUIR EL USO DE CROMO POR CURTIENTE VEGETAL EXTRAÍDO DEL GUARANGO</a:t>
            </a:r>
            <a:r>
              <a:rPr lang="es-EC" sz="2400" dirty="0" smtClean="0"/>
              <a:t> </a:t>
            </a:r>
            <a:r>
              <a:rPr lang="es-EC" sz="2400" dirty="0"/>
              <a:t>(</a:t>
            </a:r>
            <a:r>
              <a:rPr lang="es-EC" sz="2400" i="1" dirty="0" err="1"/>
              <a:t>Caesalpinia</a:t>
            </a:r>
            <a:r>
              <a:rPr lang="es-EC" sz="2400" i="1" dirty="0"/>
              <a:t> </a:t>
            </a:r>
            <a:r>
              <a:rPr lang="es-EC" sz="2400" i="1" dirty="0" err="1"/>
              <a:t>spinosa</a:t>
            </a:r>
            <a:r>
              <a:rPr lang="es-EC" sz="2400" i="1" dirty="0"/>
              <a:t> O </a:t>
            </a:r>
            <a:r>
              <a:rPr lang="es-EC" sz="2400" i="1" dirty="0" err="1"/>
              <a:t>Kuntz</a:t>
            </a:r>
            <a:r>
              <a:rPr lang="es-EC" sz="2400" dirty="0"/>
              <a:t>). Las pieles curtidas serán de apreciable calidad si se toma en cuenta los análisis físicos y sensoriales realizados en la presente investigación.</a:t>
            </a:r>
          </a:p>
          <a:p>
            <a:pPr marL="0" indent="0" algn="just">
              <a:buNone/>
            </a:pPr>
            <a:endParaRPr lang="es-EC" sz="2400" dirty="0"/>
          </a:p>
          <a:p>
            <a:pPr marL="0" indent="0" algn="just">
              <a:buNone/>
            </a:pPr>
            <a:r>
              <a:rPr lang="es-EC" sz="2400" dirty="0" smtClean="0"/>
              <a:t>Ambientalmente </a:t>
            </a:r>
            <a:r>
              <a:rPr lang="es-EC" sz="2400" dirty="0"/>
              <a:t>al curtir pieles animales con taninos vegetales </a:t>
            </a:r>
            <a:r>
              <a:rPr lang="es-EC" sz="2400" b="1" dirty="0" smtClean="0">
                <a:solidFill>
                  <a:srgbClr val="FFC000"/>
                </a:solidFill>
              </a:rPr>
              <a:t>DISMINUYE EL IMPACTO AL AMBIENTE POR RILES DEL PROCESO, </a:t>
            </a:r>
            <a:r>
              <a:rPr lang="es-EC" sz="2400" dirty="0" smtClean="0"/>
              <a:t>por </a:t>
            </a:r>
            <a:r>
              <a:rPr lang="es-EC" sz="2400" dirty="0"/>
              <a:t>ello se recomienda realizar investigaciones y ensayos relacionados al cuidado y conservación de los ecosistemas donde se desarrollan estas prácticas industriales</a:t>
            </a:r>
            <a:r>
              <a:rPr lang="es-EC" sz="2400" dirty="0" smtClean="0"/>
              <a:t>.</a:t>
            </a:r>
            <a:endParaRPr lang="es-EC" sz="2400" dirty="0"/>
          </a:p>
        </p:txBody>
      </p:sp>
    </p:spTree>
    <p:extLst>
      <p:ext uri="{BB962C8B-B14F-4D97-AF65-F5344CB8AC3E}">
        <p14:creationId xmlns:p14="http://schemas.microsoft.com/office/powerpoint/2010/main" val="2551613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494" y="762207"/>
            <a:ext cx="10700176" cy="1400530"/>
          </a:xfrm>
        </p:spPr>
        <p:txBody>
          <a:bodyPr/>
          <a:lstStyle/>
          <a:p>
            <a:r>
              <a:rPr lang="es-EC" sz="4000" b="1" dirty="0" smtClean="0"/>
              <a:t>RECOMENDACIONES</a:t>
            </a:r>
            <a:endParaRPr lang="es-EC" sz="4000" b="1" dirty="0"/>
          </a:p>
        </p:txBody>
      </p:sp>
      <p:sp>
        <p:nvSpPr>
          <p:cNvPr id="4" name="Marcador de contenido 3"/>
          <p:cNvSpPr>
            <a:spLocks noGrp="1"/>
          </p:cNvSpPr>
          <p:nvPr>
            <p:ph idx="1"/>
          </p:nvPr>
        </p:nvSpPr>
        <p:spPr>
          <a:xfrm>
            <a:off x="844062" y="1533378"/>
            <a:ext cx="9205791" cy="4715021"/>
          </a:xfrm>
        </p:spPr>
        <p:txBody>
          <a:bodyPr>
            <a:normAutofit/>
          </a:bodyPr>
          <a:lstStyle/>
          <a:p>
            <a:pPr marL="0" indent="0" algn="just">
              <a:buNone/>
            </a:pPr>
            <a:r>
              <a:rPr lang="es-EC" dirty="0" smtClean="0"/>
              <a:t>Evaluar </a:t>
            </a:r>
            <a:r>
              <a:rPr lang="es-EC" dirty="0"/>
              <a:t>la posibilidad de </a:t>
            </a:r>
            <a:r>
              <a:rPr lang="es-EC" b="1" dirty="0" smtClean="0">
                <a:solidFill>
                  <a:srgbClr val="FFC000"/>
                </a:solidFill>
              </a:rPr>
              <a:t>INCORPORAR CULTIVOS </a:t>
            </a:r>
            <a:r>
              <a:rPr lang="es-EC" dirty="0" smtClean="0"/>
              <a:t>vegetales </a:t>
            </a:r>
            <a:r>
              <a:rPr lang="es-EC" dirty="0"/>
              <a:t>con el fin de extraer taninos vegetales aptos para procesos de curtiembre. Podría a futuro ser una alternativa de proceso económico y social para pueblos en desarrollo.</a:t>
            </a:r>
          </a:p>
          <a:p>
            <a:pPr marL="0" indent="0" algn="just">
              <a:buNone/>
            </a:pPr>
            <a:endParaRPr lang="es-EC" dirty="0"/>
          </a:p>
          <a:p>
            <a:pPr marL="0" indent="0" algn="just">
              <a:buNone/>
            </a:pPr>
            <a:r>
              <a:rPr lang="es-EC" b="1" dirty="0" smtClean="0">
                <a:solidFill>
                  <a:srgbClr val="FFC000"/>
                </a:solidFill>
              </a:rPr>
              <a:t>ECONÓMICAMENTE</a:t>
            </a:r>
            <a:r>
              <a:rPr lang="es-EC" dirty="0" smtClean="0"/>
              <a:t> se </a:t>
            </a:r>
            <a:r>
              <a:rPr lang="es-EC" dirty="0"/>
              <a:t>sugiere curtir pieles con guarango ya que incrementa la rentabilidad del proceso, vale la pena mencionar que existen ventajas económicas, ambientales y sociales que no se valoraron en el análisis. </a:t>
            </a:r>
          </a:p>
        </p:txBody>
      </p:sp>
    </p:spTree>
    <p:extLst>
      <p:ext uri="{BB962C8B-B14F-4D97-AF65-F5344CB8AC3E}">
        <p14:creationId xmlns:p14="http://schemas.microsoft.com/office/powerpoint/2010/main" val="10774861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4923" y="2591006"/>
            <a:ext cx="10481434" cy="1685571"/>
          </a:xfrm>
        </p:spPr>
        <p:txBody>
          <a:bodyPr/>
          <a:lstStyle/>
          <a:p>
            <a:r>
              <a:rPr lang="es-EC" sz="4000" b="1" dirty="0" smtClean="0"/>
              <a:t>AGRADEZCO LA ATENCION PRESTADA…</a:t>
            </a:r>
            <a:endParaRPr lang="es-EC" sz="4000" dirty="0"/>
          </a:p>
        </p:txBody>
      </p:sp>
      <p:sp>
        <p:nvSpPr>
          <p:cNvPr id="3" name="Marcador de contenido 2"/>
          <p:cNvSpPr>
            <a:spLocks noGrp="1"/>
          </p:cNvSpPr>
          <p:nvPr>
            <p:ph idx="1"/>
          </p:nvPr>
        </p:nvSpPr>
        <p:spPr>
          <a:xfrm>
            <a:off x="3750812" y="5260750"/>
            <a:ext cx="7897237" cy="1463607"/>
          </a:xfrm>
        </p:spPr>
        <p:txBody>
          <a:bodyPr>
            <a:noAutofit/>
          </a:bodyPr>
          <a:lstStyle/>
          <a:p>
            <a:pPr marL="0" indent="0" algn="just">
              <a:buNone/>
            </a:pPr>
            <a:r>
              <a:rPr lang="es-EC" sz="5400" b="1" dirty="0" smtClean="0"/>
              <a:t>Patricio A. Viteri Cruz</a:t>
            </a:r>
            <a:endParaRPr lang="es-EC" sz="5400" b="1" dirty="0"/>
          </a:p>
        </p:txBody>
      </p:sp>
    </p:spTree>
    <p:extLst>
      <p:ext uri="{BB962C8B-B14F-4D97-AF65-F5344CB8AC3E}">
        <p14:creationId xmlns:p14="http://schemas.microsoft.com/office/powerpoint/2010/main" val="1573178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976837"/>
          </a:xfrm>
        </p:spPr>
        <p:txBody>
          <a:bodyPr/>
          <a:lstStyle/>
          <a:p>
            <a:r>
              <a:rPr lang="es-EC" b="1" dirty="0"/>
              <a:t>TIPOS DE PIELES</a:t>
            </a:r>
          </a:p>
        </p:txBody>
      </p:sp>
      <p:sp>
        <p:nvSpPr>
          <p:cNvPr id="3" name="Marcador de contenido 2"/>
          <p:cNvSpPr>
            <a:spLocks noGrp="1"/>
          </p:cNvSpPr>
          <p:nvPr>
            <p:ph idx="1"/>
          </p:nvPr>
        </p:nvSpPr>
        <p:spPr>
          <a:xfrm>
            <a:off x="1141949" y="2130191"/>
            <a:ext cx="10114187" cy="4195481"/>
          </a:xfrm>
        </p:spPr>
        <p:txBody>
          <a:bodyPr>
            <a:noAutofit/>
          </a:bodyPr>
          <a:lstStyle/>
          <a:p>
            <a:pPr marL="0" indent="0" algn="just">
              <a:buNone/>
            </a:pPr>
            <a:r>
              <a:rPr lang="es-EC" sz="4000" dirty="0" smtClean="0"/>
              <a:t>La </a:t>
            </a:r>
            <a:r>
              <a:rPr lang="es-EC" sz="4000" dirty="0"/>
              <a:t>estructura de las pieles </a:t>
            </a:r>
            <a:r>
              <a:rPr lang="es-EC" sz="4000" b="1" dirty="0" smtClean="0">
                <a:solidFill>
                  <a:schemeClr val="accent3">
                    <a:lumMod val="60000"/>
                    <a:lumOff val="40000"/>
                  </a:schemeClr>
                </a:solidFill>
              </a:rPr>
              <a:t>VARÍA SEGÚN </a:t>
            </a:r>
            <a:r>
              <a:rPr lang="es-EC" sz="4000" dirty="0" smtClean="0"/>
              <a:t>la </a:t>
            </a:r>
            <a:r>
              <a:rPr lang="es-EC" sz="4000" dirty="0"/>
              <a:t>especie, hábitos de vida, estación del año, edad, sexo y crianza que hayan recibido hasta la faena</a:t>
            </a:r>
            <a:r>
              <a:rPr lang="es-EC" sz="4000" dirty="0" smtClean="0"/>
              <a:t>.</a:t>
            </a:r>
          </a:p>
        </p:txBody>
      </p:sp>
    </p:spTree>
    <p:extLst>
      <p:ext uri="{BB962C8B-B14F-4D97-AF65-F5344CB8AC3E}">
        <p14:creationId xmlns:p14="http://schemas.microsoft.com/office/powerpoint/2010/main" val="3301151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976837"/>
          </a:xfrm>
        </p:spPr>
        <p:txBody>
          <a:bodyPr/>
          <a:lstStyle/>
          <a:p>
            <a:r>
              <a:rPr lang="es-EC" b="1" dirty="0"/>
              <a:t>TIPOS DE PIELES</a:t>
            </a:r>
          </a:p>
        </p:txBody>
      </p:sp>
      <p:sp>
        <p:nvSpPr>
          <p:cNvPr id="3" name="Marcador de contenido 2"/>
          <p:cNvSpPr>
            <a:spLocks noGrp="1"/>
          </p:cNvSpPr>
          <p:nvPr>
            <p:ph idx="1"/>
          </p:nvPr>
        </p:nvSpPr>
        <p:spPr>
          <a:xfrm>
            <a:off x="852173" y="1241549"/>
            <a:ext cx="10597145" cy="4195481"/>
          </a:xfrm>
        </p:spPr>
        <p:txBody>
          <a:bodyPr>
            <a:noAutofit/>
          </a:bodyPr>
          <a:lstStyle/>
          <a:p>
            <a:pPr marL="0" indent="0" algn="just">
              <a:buNone/>
            </a:pPr>
            <a:r>
              <a:rPr lang="es-EC" sz="2200" b="1" dirty="0" smtClean="0"/>
              <a:t>PIELES BOVINAS.</a:t>
            </a:r>
          </a:p>
          <a:p>
            <a:pPr marL="457200" lvl="1" indent="0" algn="just">
              <a:buNone/>
            </a:pPr>
            <a:r>
              <a:rPr lang="es-EC" sz="2200" dirty="0" smtClean="0"/>
              <a:t>Tejido fibroso y elástico, </a:t>
            </a:r>
            <a:r>
              <a:rPr lang="es-EC" sz="2200" b="1" dirty="0" smtClean="0">
                <a:solidFill>
                  <a:schemeClr val="accent3">
                    <a:lumMod val="60000"/>
                    <a:lumOff val="40000"/>
                  </a:schemeClr>
                </a:solidFill>
              </a:rPr>
              <a:t>CONFECCIONES FINAS</a:t>
            </a:r>
            <a:r>
              <a:rPr lang="es-EC" sz="2200" dirty="0" smtClean="0"/>
              <a:t>. </a:t>
            </a:r>
          </a:p>
          <a:p>
            <a:pPr marL="0" indent="0" algn="just">
              <a:buNone/>
            </a:pPr>
            <a:r>
              <a:rPr lang="es-EC" sz="2200" b="1" dirty="0" smtClean="0"/>
              <a:t>PIELES DE CAPRINOS.</a:t>
            </a:r>
          </a:p>
          <a:p>
            <a:pPr marL="457200" lvl="1" indent="0" algn="just">
              <a:buNone/>
            </a:pPr>
            <a:r>
              <a:rPr lang="es-EC" sz="2200" dirty="0" smtClean="0"/>
              <a:t>La piel de cabra posee una estructura más fibrosa y compacta. De esta especie se obtienen pieles muy finas destinándose estas a la confección de artículos </a:t>
            </a:r>
            <a:r>
              <a:rPr lang="es-EC" sz="2200" b="1" dirty="0" smtClean="0">
                <a:solidFill>
                  <a:schemeClr val="accent3">
                    <a:lumMod val="60000"/>
                    <a:lumOff val="40000"/>
                  </a:schemeClr>
                </a:solidFill>
              </a:rPr>
              <a:t>DE ALTO PRECIO.</a:t>
            </a:r>
            <a:endParaRPr lang="es-EC" sz="2200" dirty="0" smtClean="0"/>
          </a:p>
          <a:p>
            <a:pPr marL="0" indent="0" algn="just">
              <a:buNone/>
            </a:pPr>
            <a:r>
              <a:rPr lang="es-EC" sz="2200" b="1" dirty="0" smtClean="0"/>
              <a:t>PIELES DE EQUINOS.</a:t>
            </a:r>
          </a:p>
          <a:p>
            <a:pPr marL="457200" lvl="1" indent="0" algn="just">
              <a:buNone/>
            </a:pPr>
            <a:r>
              <a:rPr lang="es-EC" sz="2200" dirty="0" smtClean="0"/>
              <a:t>Los cueros de equinos son de menor calidad que los vacunos.</a:t>
            </a:r>
          </a:p>
          <a:p>
            <a:pPr marL="0" indent="0" algn="just">
              <a:buNone/>
            </a:pPr>
            <a:r>
              <a:rPr lang="es-EC" sz="2200" b="1" dirty="0" smtClean="0"/>
              <a:t>PIELES DE OVINOS.</a:t>
            </a:r>
          </a:p>
          <a:p>
            <a:pPr marL="457200" lvl="1" indent="0" algn="just">
              <a:buNone/>
            </a:pPr>
            <a:r>
              <a:rPr lang="es-EC" sz="2200" dirty="0" smtClean="0"/>
              <a:t>Fina</a:t>
            </a:r>
            <a:r>
              <a:rPr lang="es-EC" sz="2200" dirty="0"/>
              <a:t>, flexible y extensible.</a:t>
            </a:r>
            <a:endParaRPr lang="es-EC" sz="2200" b="1" dirty="0"/>
          </a:p>
          <a:p>
            <a:pPr marL="0" indent="0" algn="just">
              <a:buNone/>
            </a:pPr>
            <a:r>
              <a:rPr lang="es-EC" sz="2200" b="1" dirty="0" smtClean="0"/>
              <a:t>PIELES DE CERDOS.</a:t>
            </a:r>
          </a:p>
          <a:p>
            <a:pPr marL="457200" lvl="1" indent="0" algn="just">
              <a:buNone/>
            </a:pPr>
            <a:r>
              <a:rPr lang="es-EC" sz="2200" dirty="0" smtClean="0"/>
              <a:t>Posee </a:t>
            </a:r>
            <a:r>
              <a:rPr lang="es-EC" sz="2200" dirty="0"/>
              <a:t>una capa de grasa ubicada por debajo de la piel, sus cueros son porosos</a:t>
            </a:r>
            <a:r>
              <a:rPr lang="es-EC" sz="2200" dirty="0" smtClean="0"/>
              <a:t>.</a:t>
            </a:r>
          </a:p>
        </p:txBody>
      </p:sp>
    </p:spTree>
    <p:extLst>
      <p:ext uri="{BB962C8B-B14F-4D97-AF65-F5344CB8AC3E}">
        <p14:creationId xmlns:p14="http://schemas.microsoft.com/office/powerpoint/2010/main" val="2031446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976837"/>
          </a:xfrm>
        </p:spPr>
        <p:txBody>
          <a:bodyPr/>
          <a:lstStyle/>
          <a:p>
            <a:r>
              <a:rPr lang="es-EC" sz="3200" b="1" dirty="0"/>
              <a:t>CONSERVACIÓN O CURADO DE LOS CUEROS.</a:t>
            </a:r>
          </a:p>
        </p:txBody>
      </p:sp>
      <p:sp>
        <p:nvSpPr>
          <p:cNvPr id="3" name="Marcador de contenido 2"/>
          <p:cNvSpPr>
            <a:spLocks noGrp="1"/>
          </p:cNvSpPr>
          <p:nvPr>
            <p:ph idx="1"/>
          </p:nvPr>
        </p:nvSpPr>
        <p:spPr>
          <a:xfrm>
            <a:off x="987402" y="1331701"/>
            <a:ext cx="8946541" cy="4195481"/>
          </a:xfrm>
        </p:spPr>
        <p:txBody>
          <a:bodyPr>
            <a:noAutofit/>
          </a:bodyPr>
          <a:lstStyle/>
          <a:p>
            <a:pPr algn="just"/>
            <a:r>
              <a:rPr lang="es-EC" sz="2800" dirty="0" smtClean="0"/>
              <a:t>Sirve </a:t>
            </a:r>
            <a:r>
              <a:rPr lang="es-EC" sz="2800" dirty="0"/>
              <a:t>para </a:t>
            </a:r>
            <a:r>
              <a:rPr lang="es-EC" sz="2800" b="1" dirty="0" smtClean="0">
                <a:solidFill>
                  <a:schemeClr val="accent3">
                    <a:lumMod val="60000"/>
                    <a:lumOff val="40000"/>
                  </a:schemeClr>
                </a:solidFill>
              </a:rPr>
              <a:t>MANTENER </a:t>
            </a:r>
            <a:r>
              <a:rPr lang="es-EC" sz="2800" dirty="0" smtClean="0"/>
              <a:t>los </a:t>
            </a:r>
            <a:r>
              <a:rPr lang="es-EC" sz="2800" dirty="0"/>
              <a:t>cueros hasta el momento del </a:t>
            </a:r>
            <a:r>
              <a:rPr lang="es-EC" sz="2800" dirty="0" smtClean="0"/>
              <a:t>curtido, evitando daños por el proceso </a:t>
            </a:r>
            <a:r>
              <a:rPr lang="es-EC" sz="2800" dirty="0"/>
              <a:t>de descomposición </a:t>
            </a:r>
            <a:r>
              <a:rPr lang="es-EC" sz="2800" dirty="0" smtClean="0"/>
              <a:t>del animal (POST MORTE).</a:t>
            </a:r>
          </a:p>
          <a:p>
            <a:pPr algn="just"/>
            <a:endParaRPr lang="es-EC" sz="2800" dirty="0" smtClean="0"/>
          </a:p>
          <a:p>
            <a:pPr algn="just"/>
            <a:r>
              <a:rPr lang="es-EC" sz="2800" dirty="0" smtClean="0"/>
              <a:t>No </a:t>
            </a:r>
            <a:r>
              <a:rPr lang="es-EC" sz="2800" dirty="0"/>
              <a:t>siempre el olor descubre un cuero en descomposición; los cueros podridos si pueden olerse pero los cueros que ya tuvieron un salado inicial pueden no tener mal olor</a:t>
            </a:r>
            <a:r>
              <a:rPr lang="es-EC" sz="2800" dirty="0" smtClean="0"/>
              <a:t>.</a:t>
            </a:r>
            <a:endParaRPr lang="es-EC" sz="2800" dirty="0"/>
          </a:p>
        </p:txBody>
      </p:sp>
    </p:spTree>
    <p:extLst>
      <p:ext uri="{BB962C8B-B14F-4D97-AF65-F5344CB8AC3E}">
        <p14:creationId xmlns:p14="http://schemas.microsoft.com/office/powerpoint/2010/main" val="3533491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976837"/>
          </a:xfrm>
        </p:spPr>
        <p:txBody>
          <a:bodyPr/>
          <a:lstStyle/>
          <a:p>
            <a:pPr algn="just"/>
            <a:r>
              <a:rPr lang="es-EC" sz="3200" b="1" dirty="0"/>
              <a:t>CONSERVACIÓN O CURADO DE LOS CUEROS.</a:t>
            </a:r>
          </a:p>
        </p:txBody>
      </p:sp>
      <p:sp>
        <p:nvSpPr>
          <p:cNvPr id="3" name="Marcador de contenido 2"/>
          <p:cNvSpPr>
            <a:spLocks noGrp="1"/>
          </p:cNvSpPr>
          <p:nvPr>
            <p:ph idx="1"/>
          </p:nvPr>
        </p:nvSpPr>
        <p:spPr>
          <a:xfrm>
            <a:off x="987402" y="1331701"/>
            <a:ext cx="8946541" cy="5300919"/>
          </a:xfrm>
        </p:spPr>
        <p:txBody>
          <a:bodyPr>
            <a:noAutofit/>
          </a:bodyPr>
          <a:lstStyle/>
          <a:p>
            <a:pPr marL="0" indent="0" algn="just">
              <a:buNone/>
            </a:pPr>
            <a:r>
              <a:rPr lang="es-EC" sz="1800" dirty="0"/>
              <a:t>E</a:t>
            </a:r>
            <a:r>
              <a:rPr lang="es-EC" sz="1800" dirty="0" smtClean="0"/>
              <a:t>xisten </a:t>
            </a:r>
            <a:r>
              <a:rPr lang="es-EC" sz="1800" dirty="0"/>
              <a:t>tres sistemas principales de conservación que </a:t>
            </a:r>
            <a:r>
              <a:rPr lang="es-EC" sz="1800" dirty="0" smtClean="0"/>
              <a:t>son;</a:t>
            </a:r>
            <a:r>
              <a:rPr lang="es-EC" sz="1800" b="1" dirty="0"/>
              <a:t>	</a:t>
            </a:r>
            <a:endParaRPr lang="es-EC" sz="1800" b="1" dirty="0" smtClean="0"/>
          </a:p>
          <a:p>
            <a:pPr marL="0" indent="0" algn="just">
              <a:buNone/>
            </a:pPr>
            <a:r>
              <a:rPr lang="es-EC" sz="1800" b="1" dirty="0" smtClean="0"/>
              <a:t>SECADO.</a:t>
            </a:r>
          </a:p>
          <a:p>
            <a:pPr marL="400050" lvl="1" indent="0" algn="just">
              <a:buNone/>
            </a:pPr>
            <a:r>
              <a:rPr lang="es-EC" dirty="0" smtClean="0"/>
              <a:t>Método </a:t>
            </a:r>
            <a:r>
              <a:rPr lang="es-EC" b="1" dirty="0" smtClean="0">
                <a:solidFill>
                  <a:schemeClr val="accent3">
                    <a:lumMod val="60000"/>
                    <a:lumOff val="40000"/>
                  </a:schemeClr>
                </a:solidFill>
              </a:rPr>
              <a:t>MÁS COMÚN, IMPORTANTE VELOCIDAD DE SECADO.</a:t>
            </a:r>
            <a:endParaRPr lang="es-EC" dirty="0"/>
          </a:p>
          <a:p>
            <a:pPr marL="400050" lvl="1" indent="0" algn="just">
              <a:buNone/>
            </a:pPr>
            <a:r>
              <a:rPr lang="es-EC" dirty="0" smtClean="0"/>
              <a:t>La </a:t>
            </a:r>
            <a:r>
              <a:rPr lang="es-EC" dirty="0"/>
              <a:t>práctica más utilizada es secarla en bastidores estirando el cuero sobre un marco y dejándolo secar a la sombra o al sol. A medida que el cuero se va secando se contrae, endurece quedando siempre plano lo que permite una mejor circulación del aire y facilidad en el enfardado</a:t>
            </a:r>
            <a:r>
              <a:rPr lang="es-EC" dirty="0" smtClean="0"/>
              <a:t>.</a:t>
            </a:r>
          </a:p>
          <a:p>
            <a:pPr marL="0" indent="0" algn="just">
              <a:buNone/>
            </a:pPr>
            <a:r>
              <a:rPr lang="es-EC" sz="1800" b="1" dirty="0" smtClean="0"/>
              <a:t>SALADO</a:t>
            </a:r>
          </a:p>
          <a:p>
            <a:pPr marL="400050" lvl="1" indent="0" algn="just">
              <a:buNone/>
            </a:pPr>
            <a:r>
              <a:rPr lang="es-EC" dirty="0" smtClean="0"/>
              <a:t>Utilizado en </a:t>
            </a:r>
            <a:r>
              <a:rPr lang="es-EC" b="1" dirty="0">
                <a:solidFill>
                  <a:schemeClr val="accent3">
                    <a:lumMod val="60000"/>
                    <a:lumOff val="40000"/>
                  </a:schemeClr>
                </a:solidFill>
              </a:rPr>
              <a:t>CLIMAS TEMPLADOS</a:t>
            </a:r>
            <a:r>
              <a:rPr lang="es-EC" dirty="0"/>
              <a:t>. </a:t>
            </a:r>
            <a:r>
              <a:rPr lang="es-EC" dirty="0" smtClean="0"/>
              <a:t>Tiempo </a:t>
            </a:r>
            <a:r>
              <a:rPr lang="es-EC" dirty="0"/>
              <a:t>de salado correcto es 21 </a:t>
            </a:r>
            <a:r>
              <a:rPr lang="es-EC" dirty="0" err="1"/>
              <a:t>dias</a:t>
            </a:r>
            <a:r>
              <a:rPr lang="es-EC" dirty="0"/>
              <a:t>. Los cueros curados correctamente por salado se conservan hasta un año en lugares frescos. </a:t>
            </a:r>
            <a:endParaRPr lang="es-EC" dirty="0" smtClean="0"/>
          </a:p>
          <a:p>
            <a:pPr marL="400050" lvl="1" indent="0" algn="just">
              <a:buNone/>
            </a:pPr>
            <a:r>
              <a:rPr lang="es-EC" sz="1600" b="1" dirty="0" smtClean="0"/>
              <a:t>SALMUERADO</a:t>
            </a:r>
          </a:p>
          <a:p>
            <a:pPr marL="400050" lvl="1" indent="0" algn="just">
              <a:buNone/>
            </a:pPr>
            <a:r>
              <a:rPr lang="es-EC" sz="1600" dirty="0"/>
              <a:t>L</a:t>
            </a:r>
            <a:r>
              <a:rPr lang="es-EC" sz="1600" dirty="0" smtClean="0"/>
              <a:t>os </a:t>
            </a:r>
            <a:r>
              <a:rPr lang="es-EC" sz="1600" dirty="0"/>
              <a:t>cueros descarnados se </a:t>
            </a:r>
            <a:r>
              <a:rPr lang="es-EC" sz="1600" b="1" dirty="0">
                <a:solidFill>
                  <a:schemeClr val="accent3">
                    <a:lumMod val="60000"/>
                    <a:lumOff val="40000"/>
                  </a:schemeClr>
                </a:solidFill>
              </a:rPr>
              <a:t>REMOJAN</a:t>
            </a:r>
            <a:r>
              <a:rPr lang="es-EC" sz="1600" dirty="0"/>
              <a:t> en tachos durante 48 horas o más en un </a:t>
            </a:r>
            <a:r>
              <a:rPr lang="es-EC" sz="1600" b="1" dirty="0">
                <a:solidFill>
                  <a:schemeClr val="accent3">
                    <a:lumMod val="60000"/>
                    <a:lumOff val="40000"/>
                  </a:schemeClr>
                </a:solidFill>
              </a:rPr>
              <a:t>MEDIO DE SALMUERA SATURADO </a:t>
            </a:r>
            <a:r>
              <a:rPr lang="es-EC" sz="1600" dirty="0"/>
              <a:t>y se los considera curados cuando la salmuera los ha impregnado por </a:t>
            </a:r>
            <a:r>
              <a:rPr lang="es-EC" sz="1600" dirty="0" smtClean="0"/>
              <a:t>completo, permite </a:t>
            </a:r>
            <a:r>
              <a:rPr lang="es-EC" sz="1600" dirty="0"/>
              <a:t>la conservación por seis meses aproximadamente. </a:t>
            </a:r>
          </a:p>
        </p:txBody>
      </p:sp>
    </p:spTree>
    <p:extLst>
      <p:ext uri="{BB962C8B-B14F-4D97-AF65-F5344CB8AC3E}">
        <p14:creationId xmlns:p14="http://schemas.microsoft.com/office/powerpoint/2010/main" val="9328189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728</TotalTime>
  <Words>3244</Words>
  <Application>Microsoft Office PowerPoint</Application>
  <PresentationFormat>Personalizado</PresentationFormat>
  <Paragraphs>419</Paragraphs>
  <Slides>57</Slides>
  <Notes>0</Notes>
  <HiddenSlides>0</HiddenSlides>
  <MMClips>0</MMClips>
  <ScaleCrop>false</ScaleCrop>
  <HeadingPairs>
    <vt:vector size="4" baseType="variant">
      <vt:variant>
        <vt:lpstr>Tema</vt:lpstr>
      </vt:variant>
      <vt:variant>
        <vt:i4>1</vt:i4>
      </vt:variant>
      <vt:variant>
        <vt:lpstr>Títulos de diapositiva</vt:lpstr>
      </vt:variant>
      <vt:variant>
        <vt:i4>57</vt:i4>
      </vt:variant>
    </vt:vector>
  </HeadingPairs>
  <TitlesOfParts>
    <vt:vector size="58" baseType="lpstr">
      <vt:lpstr>Ion</vt:lpstr>
      <vt:lpstr>“EVALUACIÓN DE DIFERENTES DOSIS DE GUARANGO (Caesalpinia spinosa O Kuntz)”, EN EL PROCESO DE CURTICIÓN DE PIELES CAPRINAS.”</vt:lpstr>
      <vt:lpstr>INTRODUCCION</vt:lpstr>
      <vt:lpstr>INTRODUCCION</vt:lpstr>
      <vt:lpstr>OBJETIVOS</vt:lpstr>
      <vt:lpstr>CURTIDO ORGÁNICO Y ARTESANAL DE CUEROS.</vt:lpstr>
      <vt:lpstr>TIPOS DE PIELES</vt:lpstr>
      <vt:lpstr>TIPOS DE PIELES</vt:lpstr>
      <vt:lpstr>CONSERVACIÓN O CURADO DE LOS CUEROS.</vt:lpstr>
      <vt:lpstr>CONSERVACIÓN O CURADO DE LOS CUEROS.</vt:lpstr>
      <vt:lpstr>DESCRIPCIÓN DEL PROCESO.</vt:lpstr>
      <vt:lpstr>CALIDAD DEL CUERO.</vt:lpstr>
      <vt:lpstr>CALIDAD DEL CUERO.</vt:lpstr>
      <vt:lpstr>ANÁLISIS FÍSICOS.</vt:lpstr>
      <vt:lpstr>ANÁLISIS FÍSICOS.</vt:lpstr>
      <vt:lpstr>ANÁLISIS SENSORIALES.</vt:lpstr>
      <vt:lpstr>ANÁLISIS SENSORIALES.</vt:lpstr>
      <vt:lpstr>MATERIALES Y METODOS.</vt:lpstr>
      <vt:lpstr>UBICACIÓN POLÍTICA GEOGRÁFICA Y ECOLÓGICA DEL ÁREA  DE INVESTIGACIÓN. </vt:lpstr>
      <vt:lpstr>MÉTODOS</vt:lpstr>
      <vt:lpstr>PROCEDIMIENTOS.</vt:lpstr>
      <vt:lpstr>PROCEDIMIENTOS.</vt:lpstr>
      <vt:lpstr>DESCRIPCIÓN DEL PROCESO DE CURTIDO.</vt:lpstr>
      <vt:lpstr>ETAPA DE RIBERA.</vt:lpstr>
      <vt:lpstr>ETAPA DE RIBERA.</vt:lpstr>
      <vt:lpstr>ETAPA DE RIBERA.</vt:lpstr>
      <vt:lpstr>DESCRIPCIÓN DEL PROCESO DE CURTIDO.</vt:lpstr>
      <vt:lpstr>PROCESO DE CURTIDO Y RECURTIDO.</vt:lpstr>
      <vt:lpstr>PROCESO DE CURTIDO Y RECURTIDO.</vt:lpstr>
      <vt:lpstr>DESCRIPCIÓN DEL PROCESO DE CURTIDO.</vt:lpstr>
      <vt:lpstr>DESCRIPCIÓN DEL PROCESO DE CURTIDO.</vt:lpstr>
      <vt:lpstr>MÉTODOS ESPECÍFICOS DE MANEJO DEL EXPERIMENTO.</vt:lpstr>
      <vt:lpstr>PROCESO TRATAMIENTO # 3 (8%)       1/5</vt:lpstr>
      <vt:lpstr>PROCESO TRATAMIENTO # 3 (8%)       2/5</vt:lpstr>
      <vt:lpstr>PROCESO TRATAMIENTO # 3 (8%)       3/5</vt:lpstr>
      <vt:lpstr>PROCESO TRATAMIENTO # 3 (8%)       4/5</vt:lpstr>
      <vt:lpstr>PROCESO TRATAMIENTO # 3 (8%)       5/5</vt:lpstr>
      <vt:lpstr>ANALISIS FISICO</vt:lpstr>
      <vt:lpstr>ANALISIS SENSORIAL</vt:lpstr>
      <vt:lpstr>ANALISIS SENSORIAL DEL CUERO.</vt:lpstr>
      <vt:lpstr>RESULTADOS Y DISCUSIÓN.</vt:lpstr>
      <vt:lpstr>CUADRADOS MEDIOS Y SIGNIFICANCIA ESTADÍSTICA DE LAS PRUEBAS FÍSICAS Y SENSORIALES</vt:lpstr>
      <vt:lpstr>ANÁLISIS COMBINADO DE LOS PERIODOS UNO Y DOS.</vt:lpstr>
      <vt:lpstr>ANÁLISIS COMBINADO DE LOS PERIODOS UNO Y DOS.</vt:lpstr>
      <vt:lpstr>RESISTENCIA A LA TENSIÓN. ANÁLISIS COMBINADO (PERIODO 1–2).</vt:lpstr>
      <vt:lpstr>LASTOMETRÍA. ANÁLISIS COMBINADO (PERIODO 1 – 2).</vt:lpstr>
      <vt:lpstr>PORCENTAJE DE ELONGACIÓN. ANÁLISIS COMBINADO (PERIODO 1 – 2).</vt:lpstr>
      <vt:lpstr>LLENURA. ANÁLISIS COMBINADO (PERIODO 1 – 2).</vt:lpstr>
      <vt:lpstr>FIRMEZA DE FLOR. ANÁLISIS COMBINADO (PERIODO 1 – 2).</vt:lpstr>
      <vt:lpstr>REDONDEZ. ANÁLISIS COMBINADO (PERIODO 1 – 2).</vt:lpstr>
      <vt:lpstr>EVALUACIÓN ECONOMICA DE LAS PIELES CAPRINAS CURTIDAS CON DIFERENTES DOSIS  DE GUARANGO (Caesalpinia spinosa O Kuntz).</vt:lpstr>
      <vt:lpstr>EVALUACIÓN ECONOMICA</vt:lpstr>
      <vt:lpstr>EVALUACIÓN ECONOMICA DE LAS PIELES CAPRINAS CURTIDAS CON DIFERENTES DOSIS  DE GUARANGO (Caesalpinia spinosa O Kuntz).</vt:lpstr>
      <vt:lpstr>CONCLUSIONES</vt:lpstr>
      <vt:lpstr>CONCLUSIONES</vt:lpstr>
      <vt:lpstr>RECOMENDACIONES</vt:lpstr>
      <vt:lpstr>RECOMENDACIONES</vt:lpstr>
      <vt:lpstr>AGRADEZCO LA ATENCION PRESTADA…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DE DIFERENTES DOSIS DE GUARANGO (Caesalpinia spinosa O Kuntz)”, EN EL PROCESO DE CURTICIÓN DE PIELES CAPRINAS.”</dc:title>
  <dc:creator>GATEWAY</dc:creator>
  <cp:lastModifiedBy>BIBLIOTECA</cp:lastModifiedBy>
  <cp:revision>43</cp:revision>
  <dcterms:created xsi:type="dcterms:W3CDTF">2015-08-05T18:26:28Z</dcterms:created>
  <dcterms:modified xsi:type="dcterms:W3CDTF">2015-08-18T14:58:26Z</dcterms:modified>
</cp:coreProperties>
</file>