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28" autoAdjust="0"/>
  </p:normalViewPr>
  <p:slideViewPr>
    <p:cSldViewPr>
      <p:cViewPr varScale="1">
        <p:scale>
          <a:sx n="70" d="100"/>
          <a:sy n="70" d="100"/>
        </p:scale>
        <p:origin x="-516" y="-108"/>
      </p:cViewPr>
      <p:guideLst>
        <p:guide orient="horz" pos="2160"/>
        <p:guide pos="2880"/>
      </p:guideLst>
    </p:cSldViewPr>
  </p:slideViewPr>
  <p:outlineViewPr>
    <p:cViewPr>
      <p:scale>
        <a:sx n="33" d="100"/>
        <a:sy n="33" d="100"/>
      </p:scale>
      <p:origin x="0" y="63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5EE55C0-11DA-460F-A87A-C7ACBD8881A2}" type="datetimeFigureOut">
              <a:rPr lang="es-ES" smtClean="0"/>
              <a:t>12/12/2015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7FDBAC8-6B67-4263-A12C-9BFB52487FD8}" type="slidenum">
              <a:rPr lang="es-ES" smtClean="0"/>
              <a:t>‹Nº›</a:t>
            </a:fld>
            <a:endParaRPr lang="es-ES"/>
          </a:p>
        </p:txBody>
      </p:sp>
    </p:spTree>
    <p:extLst>
      <p:ext uri="{BB962C8B-B14F-4D97-AF65-F5344CB8AC3E}">
        <p14:creationId xmlns:p14="http://schemas.microsoft.com/office/powerpoint/2010/main" val="715149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5EE55C0-11DA-460F-A87A-C7ACBD8881A2}" type="datetimeFigureOut">
              <a:rPr lang="es-ES" smtClean="0"/>
              <a:t>12/12/2015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7FDBAC8-6B67-4263-A12C-9BFB52487FD8}" type="slidenum">
              <a:rPr lang="es-ES" smtClean="0"/>
              <a:t>‹Nº›</a:t>
            </a:fld>
            <a:endParaRPr lang="es-ES"/>
          </a:p>
        </p:txBody>
      </p:sp>
    </p:spTree>
    <p:extLst>
      <p:ext uri="{BB962C8B-B14F-4D97-AF65-F5344CB8AC3E}">
        <p14:creationId xmlns:p14="http://schemas.microsoft.com/office/powerpoint/2010/main" val="3583267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5EE55C0-11DA-460F-A87A-C7ACBD8881A2}" type="datetimeFigureOut">
              <a:rPr lang="es-ES" smtClean="0"/>
              <a:t>12/12/2015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7FDBAC8-6B67-4263-A12C-9BFB52487FD8}" type="slidenum">
              <a:rPr lang="es-ES" smtClean="0"/>
              <a:t>‹Nº›</a:t>
            </a:fld>
            <a:endParaRPr lang="es-ES"/>
          </a:p>
        </p:txBody>
      </p:sp>
    </p:spTree>
    <p:extLst>
      <p:ext uri="{BB962C8B-B14F-4D97-AF65-F5344CB8AC3E}">
        <p14:creationId xmlns:p14="http://schemas.microsoft.com/office/powerpoint/2010/main" val="1843820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5EE55C0-11DA-460F-A87A-C7ACBD8881A2}" type="datetimeFigureOut">
              <a:rPr lang="es-ES" smtClean="0"/>
              <a:t>12/12/2015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7FDBAC8-6B67-4263-A12C-9BFB52487FD8}" type="slidenum">
              <a:rPr lang="es-ES" smtClean="0"/>
              <a:t>‹Nº›</a:t>
            </a:fld>
            <a:endParaRPr lang="es-ES"/>
          </a:p>
        </p:txBody>
      </p:sp>
    </p:spTree>
    <p:extLst>
      <p:ext uri="{BB962C8B-B14F-4D97-AF65-F5344CB8AC3E}">
        <p14:creationId xmlns:p14="http://schemas.microsoft.com/office/powerpoint/2010/main" val="3923493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5EE55C0-11DA-460F-A87A-C7ACBD8881A2}" type="datetimeFigureOut">
              <a:rPr lang="es-ES" smtClean="0"/>
              <a:t>12/12/2015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7FDBAC8-6B67-4263-A12C-9BFB52487FD8}" type="slidenum">
              <a:rPr lang="es-ES" smtClean="0"/>
              <a:t>‹Nº›</a:t>
            </a:fld>
            <a:endParaRPr lang="es-ES"/>
          </a:p>
        </p:txBody>
      </p:sp>
    </p:spTree>
    <p:extLst>
      <p:ext uri="{BB962C8B-B14F-4D97-AF65-F5344CB8AC3E}">
        <p14:creationId xmlns:p14="http://schemas.microsoft.com/office/powerpoint/2010/main" val="683057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5EE55C0-11DA-460F-A87A-C7ACBD8881A2}" type="datetimeFigureOut">
              <a:rPr lang="es-ES" smtClean="0"/>
              <a:t>12/12/2015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7FDBAC8-6B67-4263-A12C-9BFB52487FD8}" type="slidenum">
              <a:rPr lang="es-ES" smtClean="0"/>
              <a:t>‹Nº›</a:t>
            </a:fld>
            <a:endParaRPr lang="es-ES"/>
          </a:p>
        </p:txBody>
      </p:sp>
    </p:spTree>
    <p:extLst>
      <p:ext uri="{BB962C8B-B14F-4D97-AF65-F5344CB8AC3E}">
        <p14:creationId xmlns:p14="http://schemas.microsoft.com/office/powerpoint/2010/main" val="1609764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5EE55C0-11DA-460F-A87A-C7ACBD8881A2}" type="datetimeFigureOut">
              <a:rPr lang="es-ES" smtClean="0"/>
              <a:t>12/12/2015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7FDBAC8-6B67-4263-A12C-9BFB52487FD8}" type="slidenum">
              <a:rPr lang="es-ES" smtClean="0"/>
              <a:t>‹Nº›</a:t>
            </a:fld>
            <a:endParaRPr lang="es-ES"/>
          </a:p>
        </p:txBody>
      </p:sp>
    </p:spTree>
    <p:extLst>
      <p:ext uri="{BB962C8B-B14F-4D97-AF65-F5344CB8AC3E}">
        <p14:creationId xmlns:p14="http://schemas.microsoft.com/office/powerpoint/2010/main" val="2358444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5EE55C0-11DA-460F-A87A-C7ACBD8881A2}" type="datetimeFigureOut">
              <a:rPr lang="es-ES" smtClean="0"/>
              <a:t>12/12/2015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7FDBAC8-6B67-4263-A12C-9BFB52487FD8}" type="slidenum">
              <a:rPr lang="es-ES" smtClean="0"/>
              <a:t>‹Nº›</a:t>
            </a:fld>
            <a:endParaRPr lang="es-ES"/>
          </a:p>
        </p:txBody>
      </p:sp>
    </p:spTree>
    <p:extLst>
      <p:ext uri="{BB962C8B-B14F-4D97-AF65-F5344CB8AC3E}">
        <p14:creationId xmlns:p14="http://schemas.microsoft.com/office/powerpoint/2010/main" val="903033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5EE55C0-11DA-460F-A87A-C7ACBD8881A2}" type="datetimeFigureOut">
              <a:rPr lang="es-ES" smtClean="0"/>
              <a:t>12/12/2015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7FDBAC8-6B67-4263-A12C-9BFB52487FD8}" type="slidenum">
              <a:rPr lang="es-ES" smtClean="0"/>
              <a:t>‹Nº›</a:t>
            </a:fld>
            <a:endParaRPr lang="es-ES"/>
          </a:p>
        </p:txBody>
      </p:sp>
    </p:spTree>
    <p:extLst>
      <p:ext uri="{BB962C8B-B14F-4D97-AF65-F5344CB8AC3E}">
        <p14:creationId xmlns:p14="http://schemas.microsoft.com/office/powerpoint/2010/main" val="3494392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5EE55C0-11DA-460F-A87A-C7ACBD8881A2}" type="datetimeFigureOut">
              <a:rPr lang="es-ES" smtClean="0"/>
              <a:t>12/12/2015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7FDBAC8-6B67-4263-A12C-9BFB52487FD8}" type="slidenum">
              <a:rPr lang="es-ES" smtClean="0"/>
              <a:t>‹Nº›</a:t>
            </a:fld>
            <a:endParaRPr lang="es-ES"/>
          </a:p>
        </p:txBody>
      </p:sp>
    </p:spTree>
    <p:extLst>
      <p:ext uri="{BB962C8B-B14F-4D97-AF65-F5344CB8AC3E}">
        <p14:creationId xmlns:p14="http://schemas.microsoft.com/office/powerpoint/2010/main" val="3912390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5EE55C0-11DA-460F-A87A-C7ACBD8881A2}" type="datetimeFigureOut">
              <a:rPr lang="es-ES" smtClean="0"/>
              <a:t>12/12/2015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7FDBAC8-6B67-4263-A12C-9BFB52487FD8}" type="slidenum">
              <a:rPr lang="es-ES" smtClean="0"/>
              <a:t>‹Nº›</a:t>
            </a:fld>
            <a:endParaRPr lang="es-ES"/>
          </a:p>
        </p:txBody>
      </p:sp>
    </p:spTree>
    <p:extLst>
      <p:ext uri="{BB962C8B-B14F-4D97-AF65-F5344CB8AC3E}">
        <p14:creationId xmlns:p14="http://schemas.microsoft.com/office/powerpoint/2010/main" val="1978068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EE55C0-11DA-460F-A87A-C7ACBD8881A2}" type="datetimeFigureOut">
              <a:rPr lang="es-ES" smtClean="0"/>
              <a:t>12/12/2015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FDBAC8-6B67-4263-A12C-9BFB52487FD8}" type="slidenum">
              <a:rPr lang="es-ES" smtClean="0"/>
              <a:t>‹Nº›</a:t>
            </a:fld>
            <a:endParaRPr lang="es-ES"/>
          </a:p>
        </p:txBody>
      </p:sp>
    </p:spTree>
    <p:extLst>
      <p:ext uri="{BB962C8B-B14F-4D97-AF65-F5344CB8AC3E}">
        <p14:creationId xmlns:p14="http://schemas.microsoft.com/office/powerpoint/2010/main" val="319024414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plants.usda.gov/java/ClassificationServlet?source=profile&amp;symbol=Piperaceae&amp;display=63" TargetMode="External"/><Relationship Id="rId3" Type="http://schemas.openxmlformats.org/officeDocument/2006/relationships/hyperlink" Target="http://plants.usda.gov/java/ClassificationServlet?source=profile&amp;symbol=Spermatophyta&amp;display=63" TargetMode="External"/><Relationship Id="rId7" Type="http://schemas.openxmlformats.org/officeDocument/2006/relationships/hyperlink" Target="http://plants.usda.gov/java/ClassificationServlet?source=profile&amp;symbol=Piperales&amp;display=63" TargetMode="External"/><Relationship Id="rId2" Type="http://schemas.openxmlformats.org/officeDocument/2006/relationships/hyperlink" Target="http://plants.usda.gov/java/ClassificationServlet?source=profile&amp;symbol=Tracheobionta&amp;display=63" TargetMode="External"/><Relationship Id="rId1" Type="http://schemas.openxmlformats.org/officeDocument/2006/relationships/slideLayout" Target="../slideLayouts/slideLayout2.xml"/><Relationship Id="rId6" Type="http://schemas.openxmlformats.org/officeDocument/2006/relationships/hyperlink" Target="http://plants.usda.gov/java/ClassificationServlet?source=profile&amp;symbol=Magnoliidae&amp;display=63" TargetMode="External"/><Relationship Id="rId5" Type="http://schemas.openxmlformats.org/officeDocument/2006/relationships/hyperlink" Target="http://plants.usda.gov/java/ClassificationServlet?source=profile&amp;symbol=Magnoliopsida&amp;display=63" TargetMode="External"/><Relationship Id="rId4" Type="http://schemas.openxmlformats.org/officeDocument/2006/relationships/hyperlink" Target="http://plants.usda.gov/java/ClassificationServlet?source=profile&amp;symbol=Magnoliophyta&amp;display=63" TargetMode="External"/><Relationship Id="rId9"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3.emf"/><Relationship Id="rId4" Type="http://schemas.openxmlformats.org/officeDocument/2006/relationships/package" Target="../embeddings/Documento_de_Microsoft_Word1.docx"/></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4.emf"/><Relationship Id="rId4" Type="http://schemas.openxmlformats.org/officeDocument/2006/relationships/package" Target="../embeddings/Documento_de_Microsoft_Word2.docx"/></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5.emf"/><Relationship Id="rId4" Type="http://schemas.openxmlformats.org/officeDocument/2006/relationships/package" Target="../embeddings/Documento_de_Microsoft_Word3.docx"/></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6.emf"/><Relationship Id="rId4" Type="http://schemas.openxmlformats.org/officeDocument/2006/relationships/package" Target="../embeddings/Documento_de_Microsoft_Word4.docx"/></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7.emf"/><Relationship Id="rId4" Type="http://schemas.openxmlformats.org/officeDocument/2006/relationships/package" Target="../embeddings/Documento_de_Microsoft_Word5.docx"/></Relationships>
</file>

<file path=ppt/slides/_rels/slide4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76672"/>
            <a:ext cx="6624736"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a:xfrm>
            <a:off x="539552" y="2996952"/>
            <a:ext cx="8352928" cy="1440160"/>
          </a:xfrm>
        </p:spPr>
        <p:txBody>
          <a:bodyPr>
            <a:noAutofit/>
          </a:bodyPr>
          <a:lstStyle/>
          <a:p>
            <a:r>
              <a:rPr lang="es-ES" sz="2800" b="1" dirty="0"/>
              <a:t>“EVALUACIÓN DE PARÁMETROS PARA EL PROCESO DE DESHIDRATACIÓN DE  PIN’KU  (</a:t>
            </a:r>
            <a:r>
              <a:rPr lang="es-ES" sz="2800" b="1" i="1" dirty="0"/>
              <a:t>Piper carpunya Ruíz &amp;</a:t>
            </a:r>
            <a:r>
              <a:rPr lang="es-ES" sz="2800" b="1" i="1" dirty="0" err="1"/>
              <a:t>Pav</a:t>
            </a:r>
            <a:r>
              <a:rPr lang="es-ES" sz="2800" b="1" i="1" dirty="0"/>
              <a:t>.), </a:t>
            </a:r>
            <a:r>
              <a:rPr lang="es-ES" sz="2800" b="1" dirty="0"/>
              <a:t>EN LA COMUNA TSÁCHILA CHIGUILPE., PROVINCIA SANTO DOMINGO DE LOS TSACHILAS”</a:t>
            </a:r>
            <a:endParaRPr lang="es-ES" sz="2800" dirty="0"/>
          </a:p>
        </p:txBody>
      </p:sp>
      <p:sp>
        <p:nvSpPr>
          <p:cNvPr id="4" name="3 Rectángulo"/>
          <p:cNvSpPr/>
          <p:nvPr/>
        </p:nvSpPr>
        <p:spPr>
          <a:xfrm>
            <a:off x="2430016" y="4854654"/>
            <a:ext cx="4572000" cy="2031325"/>
          </a:xfrm>
          <a:prstGeom prst="rect">
            <a:avLst/>
          </a:prstGeom>
        </p:spPr>
        <p:txBody>
          <a:bodyPr>
            <a:spAutoFit/>
          </a:bodyPr>
          <a:lstStyle/>
          <a:p>
            <a:r>
              <a:rPr lang="es-ES" b="1" dirty="0"/>
              <a:t>AUTOR: CARRERA LLERENA JOSE LUIS </a:t>
            </a:r>
            <a:endParaRPr lang="es-ES" dirty="0"/>
          </a:p>
          <a:p>
            <a:r>
              <a:rPr lang="es-ES" b="1" dirty="0"/>
              <a:t> </a:t>
            </a:r>
            <a:endParaRPr lang="es-ES" dirty="0"/>
          </a:p>
          <a:p>
            <a:r>
              <a:rPr lang="es-ES" b="1" dirty="0"/>
              <a:t> </a:t>
            </a:r>
            <a:endParaRPr lang="es-ES" dirty="0"/>
          </a:p>
          <a:p>
            <a:r>
              <a:rPr lang="es-ES" b="1" dirty="0"/>
              <a:t>DIRECTOR: ING. REINA FIERRO JORGE </a:t>
            </a:r>
            <a:r>
              <a:rPr lang="es-ES" b="1" dirty="0" err="1"/>
              <a:t>MSc</a:t>
            </a:r>
            <a:r>
              <a:rPr lang="es-ES" b="1" dirty="0" smtClean="0"/>
              <a:t>.</a:t>
            </a:r>
          </a:p>
          <a:p>
            <a:r>
              <a:rPr lang="es-ES" b="1" dirty="0" smtClean="0"/>
              <a:t>CODIRECTOR: ING. STALIN GRANDA </a:t>
            </a:r>
            <a:r>
              <a:rPr lang="es-ES" b="1" dirty="0" err="1" smtClean="0"/>
              <a:t>MSc</a:t>
            </a:r>
            <a:r>
              <a:rPr lang="es-ES" b="1" dirty="0" smtClean="0"/>
              <a:t>.</a:t>
            </a:r>
          </a:p>
          <a:p>
            <a:endParaRPr lang="es-ES" dirty="0" smtClean="0"/>
          </a:p>
          <a:p>
            <a:endParaRPr lang="es-ES" dirty="0"/>
          </a:p>
        </p:txBody>
      </p:sp>
    </p:spTree>
    <p:extLst>
      <p:ext uri="{BB962C8B-B14F-4D97-AF65-F5344CB8AC3E}">
        <p14:creationId xmlns:p14="http://schemas.microsoft.com/office/powerpoint/2010/main" val="4282823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alpha val="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229600" cy="1143000"/>
          </a:xfrm>
        </p:spPr>
        <p:txBody>
          <a:bodyPr/>
          <a:lstStyle/>
          <a:p>
            <a:pPr lvl="2" algn="ctr" rtl="0">
              <a:spcBef>
                <a:spcPct val="0"/>
              </a:spcBef>
            </a:pPr>
            <a:r>
              <a:rPr lang="es-ES" b="1" dirty="0"/>
              <a:t>TAXONOMÍA DE PIN`KU</a:t>
            </a:r>
            <a:r>
              <a:rPr lang="es-ES" sz="1600" dirty="0"/>
              <a:t/>
            </a:r>
            <a:br>
              <a:rPr lang="es-ES" sz="1600" dirty="0"/>
            </a:br>
            <a:endParaRPr lang="es-ES" dirty="0"/>
          </a:p>
        </p:txBody>
      </p:sp>
      <p:sp>
        <p:nvSpPr>
          <p:cNvPr id="3" name="2 Marcador de contenido"/>
          <p:cNvSpPr>
            <a:spLocks noGrp="1"/>
          </p:cNvSpPr>
          <p:nvPr>
            <p:ph idx="1"/>
          </p:nvPr>
        </p:nvSpPr>
        <p:spPr>
          <a:xfrm>
            <a:off x="323528" y="1556792"/>
            <a:ext cx="8229600" cy="4525963"/>
          </a:xfrm>
        </p:spPr>
        <p:txBody>
          <a:bodyPr>
            <a:normAutofit fontScale="77500" lnSpcReduction="20000"/>
          </a:bodyPr>
          <a:lstStyle/>
          <a:p>
            <a:pPr marL="0" indent="0">
              <a:buNone/>
            </a:pPr>
            <a:r>
              <a:rPr lang="es-ES" dirty="0" smtClean="0">
                <a:solidFill>
                  <a:srgbClr val="6600CC"/>
                </a:solidFill>
              </a:rPr>
              <a:t>Según </a:t>
            </a:r>
            <a:r>
              <a:rPr lang="es-ES" dirty="0">
                <a:solidFill>
                  <a:srgbClr val="6600CC"/>
                </a:solidFill>
              </a:rPr>
              <a:t>La De la Torre, 2008, Pin´ku (</a:t>
            </a:r>
            <a:r>
              <a:rPr lang="es-ES" i="1" dirty="0">
                <a:solidFill>
                  <a:srgbClr val="6600CC"/>
                </a:solidFill>
              </a:rPr>
              <a:t>Piper carpunya) </a:t>
            </a:r>
            <a:r>
              <a:rPr lang="es-ES" dirty="0">
                <a:solidFill>
                  <a:srgbClr val="6600CC"/>
                </a:solidFill>
              </a:rPr>
              <a:t> se la ha </a:t>
            </a:r>
            <a:r>
              <a:rPr lang="es-ES" dirty="0" smtClean="0">
                <a:solidFill>
                  <a:srgbClr val="6600CC"/>
                </a:solidFill>
              </a:rPr>
              <a:t>clasificado </a:t>
            </a:r>
            <a:endParaRPr lang="es-ES" dirty="0">
              <a:solidFill>
                <a:srgbClr val="6600CC"/>
              </a:solidFill>
            </a:endParaRPr>
          </a:p>
          <a:p>
            <a:r>
              <a:rPr lang="es-ES" dirty="0" smtClean="0">
                <a:solidFill>
                  <a:srgbClr val="6600CC"/>
                </a:solidFill>
              </a:rPr>
              <a:t>Reino</a:t>
            </a:r>
            <a:r>
              <a:rPr lang="es-ES" dirty="0">
                <a:solidFill>
                  <a:srgbClr val="6600CC"/>
                </a:solidFill>
              </a:rPr>
              <a:t>: 		</a:t>
            </a:r>
            <a:r>
              <a:rPr lang="es-ES" dirty="0" err="1" smtClean="0">
                <a:solidFill>
                  <a:srgbClr val="6600CC"/>
                </a:solidFill>
              </a:rPr>
              <a:t>Plantae</a:t>
            </a:r>
            <a:r>
              <a:rPr lang="es-ES" dirty="0" smtClean="0">
                <a:solidFill>
                  <a:srgbClr val="6600CC"/>
                </a:solidFill>
              </a:rPr>
              <a:t> </a:t>
            </a:r>
            <a:endParaRPr lang="es-ES" dirty="0">
              <a:solidFill>
                <a:srgbClr val="6600CC"/>
              </a:solidFill>
            </a:endParaRPr>
          </a:p>
          <a:p>
            <a:r>
              <a:rPr lang="es-ES" dirty="0">
                <a:solidFill>
                  <a:srgbClr val="6600CC"/>
                </a:solidFill>
              </a:rPr>
              <a:t>Subreino: 		</a:t>
            </a:r>
            <a:r>
              <a:rPr lang="es-ES" dirty="0" smtClean="0">
                <a:solidFill>
                  <a:srgbClr val="6600CC"/>
                </a:solidFill>
                <a:hlinkClick r:id="rId2"/>
              </a:rPr>
              <a:t>Tracheobionta</a:t>
            </a:r>
            <a:endParaRPr lang="es-ES" dirty="0">
              <a:solidFill>
                <a:srgbClr val="6600CC"/>
              </a:solidFill>
            </a:endParaRPr>
          </a:p>
          <a:p>
            <a:r>
              <a:rPr lang="es-ES" dirty="0" err="1">
                <a:solidFill>
                  <a:srgbClr val="6600CC"/>
                </a:solidFill>
              </a:rPr>
              <a:t>Superdivisión</a:t>
            </a:r>
            <a:r>
              <a:rPr lang="es-ES" dirty="0">
                <a:solidFill>
                  <a:srgbClr val="6600CC"/>
                </a:solidFill>
              </a:rPr>
              <a:t>:  	</a:t>
            </a:r>
            <a:r>
              <a:rPr lang="es-ES" dirty="0" smtClean="0">
                <a:solidFill>
                  <a:srgbClr val="6600CC"/>
                </a:solidFill>
                <a:hlinkClick r:id="rId3"/>
              </a:rPr>
              <a:t>Spermatophyta</a:t>
            </a:r>
            <a:endParaRPr lang="es-ES" dirty="0">
              <a:solidFill>
                <a:srgbClr val="6600CC"/>
              </a:solidFill>
            </a:endParaRPr>
          </a:p>
          <a:p>
            <a:r>
              <a:rPr lang="es-ES" dirty="0">
                <a:solidFill>
                  <a:srgbClr val="6600CC"/>
                </a:solidFill>
              </a:rPr>
              <a:t>División:  		</a:t>
            </a:r>
            <a:r>
              <a:rPr lang="es-ES" dirty="0" smtClean="0">
                <a:solidFill>
                  <a:srgbClr val="6600CC"/>
                </a:solidFill>
                <a:hlinkClick r:id="rId4"/>
              </a:rPr>
              <a:t>Magnoliophyta</a:t>
            </a:r>
            <a:endParaRPr lang="es-ES" dirty="0">
              <a:solidFill>
                <a:srgbClr val="6600CC"/>
              </a:solidFill>
            </a:endParaRPr>
          </a:p>
          <a:p>
            <a:r>
              <a:rPr lang="es-ES" dirty="0">
                <a:solidFill>
                  <a:srgbClr val="6600CC"/>
                </a:solidFill>
              </a:rPr>
              <a:t>Clase:		</a:t>
            </a:r>
            <a:r>
              <a:rPr lang="es-ES" dirty="0" smtClean="0">
                <a:solidFill>
                  <a:srgbClr val="6600CC"/>
                </a:solidFill>
                <a:hlinkClick r:id="rId5"/>
              </a:rPr>
              <a:t>Magnoliopsida</a:t>
            </a:r>
            <a:endParaRPr lang="es-ES" dirty="0">
              <a:solidFill>
                <a:srgbClr val="6600CC"/>
              </a:solidFill>
            </a:endParaRPr>
          </a:p>
          <a:p>
            <a:r>
              <a:rPr lang="es-ES" dirty="0">
                <a:solidFill>
                  <a:srgbClr val="6600CC"/>
                </a:solidFill>
              </a:rPr>
              <a:t>Subclase: 		</a:t>
            </a:r>
            <a:r>
              <a:rPr lang="es-ES" dirty="0" smtClean="0">
                <a:solidFill>
                  <a:srgbClr val="6600CC"/>
                </a:solidFill>
                <a:hlinkClick r:id="rId6"/>
              </a:rPr>
              <a:t>Magnoliidae</a:t>
            </a:r>
            <a:endParaRPr lang="es-ES" dirty="0">
              <a:solidFill>
                <a:srgbClr val="6600CC"/>
              </a:solidFill>
            </a:endParaRPr>
          </a:p>
          <a:p>
            <a:r>
              <a:rPr lang="es-ES" dirty="0">
                <a:solidFill>
                  <a:srgbClr val="6600CC"/>
                </a:solidFill>
              </a:rPr>
              <a:t>Orden: 		</a:t>
            </a:r>
            <a:r>
              <a:rPr lang="es-ES" dirty="0" smtClean="0">
                <a:solidFill>
                  <a:srgbClr val="6600CC"/>
                </a:solidFill>
                <a:hlinkClick r:id="rId7"/>
              </a:rPr>
              <a:t>Piperales</a:t>
            </a:r>
            <a:endParaRPr lang="es-ES" dirty="0">
              <a:solidFill>
                <a:srgbClr val="6600CC"/>
              </a:solidFill>
            </a:endParaRPr>
          </a:p>
          <a:p>
            <a:r>
              <a:rPr lang="es-ES" dirty="0">
                <a:solidFill>
                  <a:srgbClr val="6600CC"/>
                </a:solidFill>
              </a:rPr>
              <a:t>Familia: 		</a:t>
            </a:r>
            <a:r>
              <a:rPr lang="es-ES" dirty="0" smtClean="0">
                <a:solidFill>
                  <a:srgbClr val="6600CC"/>
                </a:solidFill>
                <a:hlinkClick r:id="rId8"/>
              </a:rPr>
              <a:t>Piperaceae</a:t>
            </a:r>
            <a:endParaRPr lang="es-ES" dirty="0">
              <a:solidFill>
                <a:srgbClr val="6600CC"/>
              </a:solidFill>
            </a:endParaRPr>
          </a:p>
          <a:p>
            <a:r>
              <a:rPr lang="es-ES" dirty="0">
                <a:solidFill>
                  <a:srgbClr val="6600CC"/>
                </a:solidFill>
              </a:rPr>
              <a:t>Género: 		</a:t>
            </a:r>
            <a:r>
              <a:rPr lang="es-ES" i="1" dirty="0" smtClean="0">
                <a:solidFill>
                  <a:srgbClr val="6600CC"/>
                </a:solidFill>
              </a:rPr>
              <a:t>Piper </a:t>
            </a:r>
            <a:endParaRPr lang="es-ES" dirty="0">
              <a:solidFill>
                <a:srgbClr val="6600CC"/>
              </a:solidFill>
            </a:endParaRPr>
          </a:p>
          <a:p>
            <a:r>
              <a:rPr lang="es-ES" dirty="0">
                <a:solidFill>
                  <a:srgbClr val="6600CC"/>
                </a:solidFill>
              </a:rPr>
              <a:t>Especie:  		</a:t>
            </a:r>
            <a:r>
              <a:rPr lang="es-ES" i="1" dirty="0" smtClean="0">
                <a:solidFill>
                  <a:srgbClr val="6600CC"/>
                </a:solidFill>
              </a:rPr>
              <a:t>Piper </a:t>
            </a:r>
            <a:r>
              <a:rPr lang="es-ES" i="1" dirty="0">
                <a:solidFill>
                  <a:srgbClr val="6600CC"/>
                </a:solidFill>
              </a:rPr>
              <a:t>carpunya</a:t>
            </a:r>
            <a:endParaRPr lang="es-ES" dirty="0">
              <a:solidFill>
                <a:srgbClr val="6600CC"/>
              </a:solidFill>
            </a:endParaRPr>
          </a:p>
          <a:p>
            <a:endParaRPr lang="es-ES" dirty="0">
              <a:solidFill>
                <a:srgbClr val="6600CC"/>
              </a:solidFill>
            </a:endParaRPr>
          </a:p>
        </p:txBody>
      </p:sp>
      <p:pic>
        <p:nvPicPr>
          <p:cNvPr id="1026" name="Picture 2" descr="C:\Documents and Settings\Usuario\Escritorio\TESIS\FOTOS TESIS\Instalacion comuna\DSC0329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20072" y="1988840"/>
            <a:ext cx="3672408"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883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shadeToTitle="1">
        <a:pattFill prst="divot">
          <a:fgClr>
            <a:schemeClr val="accent1"/>
          </a:fgClr>
          <a:bgClr>
            <a:schemeClr val="bg1"/>
          </a:bgClr>
        </a:patt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39552" y="692696"/>
            <a:ext cx="8229600" cy="1143000"/>
          </a:xfrm>
        </p:spPr>
        <p:txBody>
          <a:bodyPr>
            <a:normAutofit fontScale="90000"/>
          </a:bodyPr>
          <a:lstStyle/>
          <a:p>
            <a:r>
              <a:rPr lang="es-ES" u="sng" dirty="0" smtClean="0">
                <a:solidFill>
                  <a:srgbClr val="FFFF00"/>
                </a:solidFill>
              </a:rPr>
              <a:t>Planta </a:t>
            </a:r>
            <a:r>
              <a:rPr lang="es-ES" u="sng" dirty="0">
                <a:solidFill>
                  <a:srgbClr val="FFFF00"/>
                </a:solidFill>
              </a:rPr>
              <a:t>de Pin´ku (Piper carpunya), </a:t>
            </a:r>
            <a:r>
              <a:rPr lang="es-ES" sz="4000" u="sng" dirty="0">
                <a:solidFill>
                  <a:srgbClr val="FFFF00"/>
                </a:solidFill>
              </a:rPr>
              <a:t>comunidad</a:t>
            </a:r>
            <a:r>
              <a:rPr lang="es-ES" u="sng" dirty="0">
                <a:solidFill>
                  <a:srgbClr val="FFFF00"/>
                </a:solidFill>
              </a:rPr>
              <a:t> Tsáchila</a:t>
            </a:r>
            <a:r>
              <a:rPr lang="es-ES" u="sng" dirty="0"/>
              <a:t>.</a:t>
            </a:r>
            <a:br>
              <a:rPr lang="es-ES" u="sng" dirty="0"/>
            </a:br>
            <a:endParaRPr lang="es-ES" u="sng"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2132856"/>
            <a:ext cx="3312368" cy="4046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3995936" y="2132856"/>
            <a:ext cx="4824536" cy="3785652"/>
          </a:xfrm>
          <a:prstGeom prst="rect">
            <a:avLst/>
          </a:prstGeom>
          <a:noFill/>
        </p:spPr>
        <p:txBody>
          <a:bodyPr wrap="square" rtlCol="0">
            <a:spAutoFit/>
          </a:bodyPr>
          <a:lstStyle/>
          <a:p>
            <a:pPr algn="just"/>
            <a:r>
              <a:rPr lang="es-ES" sz="2000" dirty="0"/>
              <a:t>Conocido también como matico tropical, matico de montaña, </a:t>
            </a:r>
            <a:r>
              <a:rPr lang="es-ES" sz="2000" dirty="0" err="1"/>
              <a:t>guabiduca</a:t>
            </a:r>
            <a:r>
              <a:rPr lang="es-ES" sz="2000" dirty="0"/>
              <a:t> por la comuna de los Tsáchilas, generalmente es colectada </a:t>
            </a:r>
            <a:r>
              <a:rPr lang="es-EC" sz="2000" dirty="0"/>
              <a:t>en la época en la cual las plantas poseen el contenido máximo de sus principios activos. En algunas farmacopeas homeopáticas, la monografía de la droga indica cual es la mejor época para la recolección en la ausencia de informaciones </a:t>
            </a:r>
            <a:r>
              <a:rPr lang="es-EC" sz="2000" dirty="0" err="1"/>
              <a:t>farmacopéicas</a:t>
            </a:r>
            <a:r>
              <a:rPr lang="es-EC" sz="2000" dirty="0"/>
              <a:t> es necesario seguir las siguientes reglas generales (</a:t>
            </a:r>
            <a:r>
              <a:rPr lang="es-EC" sz="2000" dirty="0" err="1"/>
              <a:t>Sharapin</a:t>
            </a:r>
            <a:r>
              <a:rPr lang="es-EC" sz="2000" dirty="0"/>
              <a:t>,</a:t>
            </a:r>
            <a:r>
              <a:rPr lang="es-EC" sz="2000" cap="all" dirty="0"/>
              <a:t> </a:t>
            </a:r>
            <a:r>
              <a:rPr lang="es-EC" sz="2000" dirty="0"/>
              <a:t>2001).</a:t>
            </a:r>
            <a:endParaRPr lang="es-ES" sz="2000" dirty="0"/>
          </a:p>
          <a:p>
            <a:pPr algn="just"/>
            <a:endParaRPr lang="es-ES" sz="2000" dirty="0"/>
          </a:p>
        </p:txBody>
      </p:sp>
    </p:spTree>
    <p:extLst>
      <p:ext uri="{BB962C8B-B14F-4D97-AF65-F5344CB8AC3E}">
        <p14:creationId xmlns:p14="http://schemas.microsoft.com/office/powerpoint/2010/main" val="397572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ES" b="1" u="sng" dirty="0">
                <a:solidFill>
                  <a:srgbClr val="FFFF00"/>
                </a:solidFill>
              </a:rPr>
              <a:t>MATERIALES Y MÉTODOS</a:t>
            </a:r>
            <a:r>
              <a:rPr lang="es-ES" u="sng" dirty="0">
                <a:solidFill>
                  <a:srgbClr val="FFFF00"/>
                </a:solidFill>
              </a:rPr>
              <a:t/>
            </a:r>
            <a:br>
              <a:rPr lang="es-ES" u="sng" dirty="0">
                <a:solidFill>
                  <a:srgbClr val="FFFF00"/>
                </a:solidFill>
              </a:rPr>
            </a:br>
            <a:endParaRPr lang="es-ES" u="sng" dirty="0">
              <a:solidFill>
                <a:srgbClr val="FFFF00"/>
              </a:solidFill>
            </a:endParaRPr>
          </a:p>
        </p:txBody>
      </p:sp>
      <p:sp>
        <p:nvSpPr>
          <p:cNvPr id="3" name="2 Marcador de contenido"/>
          <p:cNvSpPr>
            <a:spLocks noGrp="1"/>
          </p:cNvSpPr>
          <p:nvPr>
            <p:ph idx="1"/>
          </p:nvPr>
        </p:nvSpPr>
        <p:spPr/>
        <p:txBody>
          <a:bodyPr>
            <a:normAutofit fontScale="85000" lnSpcReduction="20000"/>
          </a:bodyPr>
          <a:lstStyle/>
          <a:p>
            <a:pPr marL="0" lvl="2" indent="0" algn="just">
              <a:buNone/>
            </a:pPr>
            <a:r>
              <a:rPr lang="es-ES" sz="3800" b="1" u="sng" dirty="0">
                <a:solidFill>
                  <a:srgbClr val="FFFF00"/>
                </a:solidFill>
              </a:rPr>
              <a:t>Ubicación política</a:t>
            </a:r>
            <a:endParaRPr lang="es-ES" sz="3800" u="sng" dirty="0">
              <a:solidFill>
                <a:srgbClr val="FFFF00"/>
              </a:solidFill>
            </a:endParaRPr>
          </a:p>
          <a:p>
            <a:pPr algn="just"/>
            <a:r>
              <a:rPr lang="es-ES" dirty="0"/>
              <a:t>La presente investigación se realizó en la comuna Tsáchila Chiguilpe ubicada en el kilómetro 7 de la vía Santo Domingo – Quevedo,  más 3 kilómetros margen izquierdo. El estudio agroindustrial se realizó en las instalaciones de la Universidad de las FF.AA. ESPE, Santo Domingo de los Tsáchilas, Carrera de Ingeniería Agropecuaria Santo Domingo.</a:t>
            </a:r>
          </a:p>
          <a:p>
            <a:pPr algn="just"/>
            <a:r>
              <a:rPr lang="es-ES" dirty="0"/>
              <a:t>La investigación consta de dos fases una de laboratorio y otra de procesamiento agroindustrial cuyo producto final son las tisanas de pin’ku (</a:t>
            </a:r>
            <a:r>
              <a:rPr lang="es-ES" i="1" dirty="0"/>
              <a:t>Piper carpunya Ruíz &amp; </a:t>
            </a:r>
            <a:r>
              <a:rPr lang="es-ES" i="1" dirty="0" err="1"/>
              <a:t>Pav</a:t>
            </a:r>
            <a:r>
              <a:rPr lang="es-ES" i="1" dirty="0"/>
              <a:t>.</a:t>
            </a:r>
            <a:r>
              <a:rPr lang="es-ES" dirty="0"/>
              <a:t>). </a:t>
            </a:r>
          </a:p>
        </p:txBody>
      </p:sp>
    </p:spTree>
    <p:extLst>
      <p:ext uri="{BB962C8B-B14F-4D97-AF65-F5344CB8AC3E}">
        <p14:creationId xmlns:p14="http://schemas.microsoft.com/office/powerpoint/2010/main" val="526611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u="sng" dirty="0">
                <a:solidFill>
                  <a:srgbClr val="FFFF00"/>
                </a:solidFill>
              </a:rPr>
              <a:t>Ubicación Geográfica </a:t>
            </a:r>
            <a:endParaRPr lang="es-ES" u="sng" dirty="0">
              <a:solidFill>
                <a:srgbClr val="FFFF00"/>
              </a:solidFill>
            </a:endParaRPr>
          </a:p>
        </p:txBody>
      </p:sp>
      <p:pic>
        <p:nvPicPr>
          <p:cNvPr id="4" name="3 Marcador de contenido"/>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9592" y="2132856"/>
            <a:ext cx="3353091" cy="3694496"/>
          </a:xfrm>
          <a:prstGeom prst="rect">
            <a:avLst/>
          </a:prstGeom>
          <a:noFill/>
        </p:spPr>
      </p:pic>
      <p:sp>
        <p:nvSpPr>
          <p:cNvPr id="5" name="Text Box 97"/>
          <p:cNvSpPr txBox="1">
            <a:spLocks noChangeArrowheads="1"/>
          </p:cNvSpPr>
          <p:nvPr/>
        </p:nvSpPr>
        <p:spPr bwMode="auto">
          <a:xfrm>
            <a:off x="4932040" y="2132856"/>
            <a:ext cx="2952328" cy="14401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s-AR" dirty="0" smtClean="0">
                <a:solidFill>
                  <a:schemeClr val="bg1"/>
                </a:solidFill>
              </a:rPr>
              <a:t>Recolección </a:t>
            </a:r>
            <a:r>
              <a:rPr lang="es-AR" dirty="0">
                <a:solidFill>
                  <a:schemeClr val="bg1"/>
                </a:solidFill>
              </a:rPr>
              <a:t>de Pin´ku.</a:t>
            </a:r>
            <a:endParaRPr lang="es-ES" dirty="0">
              <a:solidFill>
                <a:schemeClr val="bg1"/>
              </a:solidFill>
            </a:endParaRPr>
          </a:p>
          <a:p>
            <a:pPr algn="just"/>
            <a:r>
              <a:rPr lang="es-AR" dirty="0">
                <a:solidFill>
                  <a:schemeClr val="bg1"/>
                </a:solidFill>
              </a:rPr>
              <a:t>km 7 Vía Santo Domingo-Quevedo más tres kilómetros margen </a:t>
            </a:r>
            <a:r>
              <a:rPr lang="es-AR" dirty="0" smtClean="0">
                <a:solidFill>
                  <a:schemeClr val="bg1"/>
                </a:solidFill>
              </a:rPr>
              <a:t>izquierdo.</a:t>
            </a:r>
            <a:endParaRPr lang="es-ES" dirty="0">
              <a:solidFill>
                <a:schemeClr val="bg1"/>
              </a:solidFill>
            </a:endParaRPr>
          </a:p>
        </p:txBody>
      </p:sp>
      <p:sp>
        <p:nvSpPr>
          <p:cNvPr id="6" name="AutoShape 96"/>
          <p:cNvSpPr>
            <a:spLocks noChangeArrowheads="1"/>
          </p:cNvSpPr>
          <p:nvPr/>
        </p:nvSpPr>
        <p:spPr bwMode="auto">
          <a:xfrm rot="20706535">
            <a:off x="4242117" y="3406458"/>
            <a:ext cx="659765" cy="45085"/>
          </a:xfrm>
          <a:prstGeom prst="leftArrow">
            <a:avLst>
              <a:gd name="adj1" fmla="val 50000"/>
              <a:gd name="adj2" fmla="val 348776"/>
            </a:avLst>
          </a:prstGeom>
          <a:solidFill>
            <a:srgbClr val="002060"/>
          </a:solidFill>
          <a:ln w="28575">
            <a:solidFill>
              <a:schemeClr val="tx1">
                <a:lumMod val="100000"/>
                <a:lumOff val="0"/>
              </a:schemeClr>
            </a:solidFill>
            <a:miter lim="800000"/>
            <a:headEnd/>
            <a:tailEnd/>
          </a:ln>
        </p:spPr>
        <p:txBody>
          <a:bodyPr rot="0" vert="horz" wrap="square" lIns="91440" tIns="45720" rIns="91440" bIns="45720" anchor="t" anchorCtr="0" upright="1">
            <a:noAutofit/>
          </a:bodyPr>
          <a:lstStyle/>
          <a:p>
            <a:endParaRPr lang="es-ES"/>
          </a:p>
        </p:txBody>
      </p:sp>
    </p:spTree>
    <p:extLst>
      <p:ext uri="{BB962C8B-B14F-4D97-AF65-F5344CB8AC3E}">
        <p14:creationId xmlns:p14="http://schemas.microsoft.com/office/powerpoint/2010/main" val="2604970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2" algn="ctr" rtl="0">
              <a:spcBef>
                <a:spcPct val="0"/>
              </a:spcBef>
            </a:pPr>
            <a:r>
              <a:rPr lang="es-ES" sz="3600" b="1" u="sng" dirty="0">
                <a:solidFill>
                  <a:srgbClr val="FFFF00"/>
                </a:solidFill>
              </a:rPr>
              <a:t>Ubicación Ecológica</a:t>
            </a:r>
            <a:r>
              <a:rPr lang="es-ES" sz="3200" u="sng" dirty="0">
                <a:solidFill>
                  <a:srgbClr val="FFFF00"/>
                </a:solidFill>
              </a:rPr>
              <a:t/>
            </a:r>
            <a:br>
              <a:rPr lang="es-ES" sz="3200" u="sng" dirty="0">
                <a:solidFill>
                  <a:srgbClr val="FFFF00"/>
                </a:solidFill>
              </a:rPr>
            </a:br>
            <a:endParaRPr lang="es-ES" sz="3600" u="sng" dirty="0">
              <a:solidFill>
                <a:srgbClr val="FFFF00"/>
              </a:solidFill>
            </a:endParaRPr>
          </a:p>
        </p:txBody>
      </p:sp>
      <p:sp>
        <p:nvSpPr>
          <p:cNvPr id="3" name="2 Marcador de contenido"/>
          <p:cNvSpPr>
            <a:spLocks noGrp="1"/>
          </p:cNvSpPr>
          <p:nvPr>
            <p:ph idx="1"/>
          </p:nvPr>
        </p:nvSpPr>
        <p:spPr/>
        <p:txBody>
          <a:bodyPr>
            <a:normAutofit fontScale="70000" lnSpcReduction="20000"/>
          </a:bodyPr>
          <a:lstStyle/>
          <a:p>
            <a:r>
              <a:rPr lang="pt-BR" dirty="0"/>
              <a:t>Zona de vida: 		Bosque </a:t>
            </a:r>
            <a:r>
              <a:rPr lang="es-EC" dirty="0"/>
              <a:t>húmedo</a:t>
            </a:r>
            <a:r>
              <a:rPr lang="pt-BR" dirty="0"/>
              <a:t> tropical (</a:t>
            </a:r>
            <a:r>
              <a:rPr lang="pt-BR" dirty="0" err="1"/>
              <a:t>bh</a:t>
            </a:r>
            <a:r>
              <a:rPr lang="pt-BR" dirty="0"/>
              <a:t>-T)</a:t>
            </a:r>
            <a:endParaRPr lang="es-ES" dirty="0"/>
          </a:p>
          <a:p>
            <a:r>
              <a:rPr lang="pt-BR" dirty="0"/>
              <a:t>Altitud:			270 </a:t>
            </a:r>
            <a:r>
              <a:rPr lang="pt-BR" dirty="0" err="1"/>
              <a:t>m.s.n.m</a:t>
            </a:r>
            <a:r>
              <a:rPr lang="pt-BR" dirty="0"/>
              <a:t>.</a:t>
            </a:r>
            <a:endParaRPr lang="es-ES" dirty="0"/>
          </a:p>
          <a:p>
            <a:r>
              <a:rPr lang="es-ES" dirty="0"/>
              <a:t>Coordenadas UTM: 	</a:t>
            </a:r>
            <a:r>
              <a:rPr lang="es-ES" dirty="0" smtClean="0"/>
              <a:t>	Norte</a:t>
            </a:r>
            <a:r>
              <a:rPr lang="es-ES" dirty="0"/>
              <a:t>: 	0698450</a:t>
            </a:r>
          </a:p>
          <a:p>
            <a:pPr marL="3657600" lvl="8" indent="0">
              <a:buNone/>
            </a:pPr>
            <a:r>
              <a:rPr lang="es-ES" sz="3100" dirty="0"/>
              <a:t>Este: 	9965550</a:t>
            </a:r>
          </a:p>
          <a:p>
            <a:r>
              <a:rPr lang="es-EC" dirty="0"/>
              <a:t>Temperatura:		24,6ºC</a:t>
            </a:r>
            <a:endParaRPr lang="es-ES" dirty="0"/>
          </a:p>
          <a:p>
            <a:r>
              <a:rPr lang="es-EC" dirty="0"/>
              <a:t>Precipitación:		3135 mm/año.</a:t>
            </a:r>
            <a:endParaRPr lang="es-ES" dirty="0"/>
          </a:p>
          <a:p>
            <a:r>
              <a:rPr lang="es-EC" dirty="0"/>
              <a:t>Humedad relativa: 	</a:t>
            </a:r>
            <a:r>
              <a:rPr lang="es-EC" dirty="0" smtClean="0"/>
              <a:t>	85</a:t>
            </a:r>
            <a:r>
              <a:rPr lang="es-EC" dirty="0"/>
              <a:t>%</a:t>
            </a:r>
            <a:endParaRPr lang="es-ES" dirty="0"/>
          </a:p>
          <a:p>
            <a:r>
              <a:rPr lang="es-EC" dirty="0" err="1"/>
              <a:t>Heliofania</a:t>
            </a:r>
            <a:r>
              <a:rPr lang="es-EC" dirty="0"/>
              <a:t>:		</a:t>
            </a:r>
            <a:r>
              <a:rPr lang="es-EC" dirty="0" smtClean="0"/>
              <a:t>	680 </a:t>
            </a:r>
            <a:r>
              <a:rPr lang="es-EC" dirty="0"/>
              <a:t>h luz/año</a:t>
            </a:r>
            <a:endParaRPr lang="es-ES" dirty="0"/>
          </a:p>
          <a:p>
            <a:r>
              <a:rPr lang="es-EC" dirty="0"/>
              <a:t>Suelos:			Franco limo arcillosos (</a:t>
            </a:r>
            <a:r>
              <a:rPr lang="es-EC" dirty="0" err="1"/>
              <a:t>FoLoAc</a:t>
            </a:r>
            <a:r>
              <a:rPr lang="es-EC" dirty="0"/>
              <a:t>)</a:t>
            </a:r>
            <a:endParaRPr lang="es-ES" dirty="0"/>
          </a:p>
          <a:p>
            <a:r>
              <a:rPr lang="es-ES" dirty="0"/>
              <a:t>Vegetación:	</a:t>
            </a:r>
            <a:r>
              <a:rPr lang="es-ES" dirty="0" smtClean="0"/>
              <a:t>		Predominantemente </a:t>
            </a:r>
            <a:r>
              <a:rPr lang="es-ES" dirty="0"/>
              <a:t>bosque </a:t>
            </a:r>
            <a:r>
              <a:rPr lang="es-ES" dirty="0" smtClean="0"/>
              <a:t>					secundario</a:t>
            </a:r>
            <a:r>
              <a:rPr lang="es-ES" dirty="0"/>
              <a:t>, especies forestales, </a:t>
            </a:r>
            <a:r>
              <a:rPr lang="es-ES" dirty="0" smtClean="0"/>
              <a:t>					cultivos </a:t>
            </a:r>
            <a:r>
              <a:rPr lang="es-ES" dirty="0"/>
              <a:t>anuales.</a:t>
            </a:r>
          </a:p>
          <a:p>
            <a:pPr marL="0" indent="0">
              <a:buNone/>
            </a:pPr>
            <a:r>
              <a:rPr lang="es-ES" dirty="0" smtClean="0"/>
              <a:t>Fuente</a:t>
            </a:r>
            <a:r>
              <a:rPr lang="es-ES" dirty="0"/>
              <a:t>: Cañadas Luis (1978-1983), zonas de vida de </a:t>
            </a:r>
            <a:r>
              <a:rPr lang="es-ES" dirty="0" err="1"/>
              <a:t>Holdridge</a:t>
            </a:r>
            <a:r>
              <a:rPr lang="es-ES" dirty="0"/>
              <a:t>.</a:t>
            </a:r>
          </a:p>
          <a:p>
            <a:pPr marL="0" indent="0">
              <a:buNone/>
            </a:pPr>
            <a:endParaRPr lang="es-ES" dirty="0"/>
          </a:p>
        </p:txBody>
      </p:sp>
    </p:spTree>
    <p:extLst>
      <p:ext uri="{BB962C8B-B14F-4D97-AF65-F5344CB8AC3E}">
        <p14:creationId xmlns:p14="http://schemas.microsoft.com/office/powerpoint/2010/main" val="2096071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5536" y="620688"/>
            <a:ext cx="8229600" cy="1143000"/>
          </a:xfrm>
        </p:spPr>
        <p:txBody>
          <a:bodyPr>
            <a:noAutofit/>
          </a:bodyPr>
          <a:lstStyle/>
          <a:p>
            <a:pPr lvl="1" algn="ctr" rtl="0">
              <a:spcBef>
                <a:spcPct val="0"/>
              </a:spcBef>
            </a:pPr>
            <a:r>
              <a:rPr lang="es-ES" sz="4000" b="1" u="sng" dirty="0">
                <a:solidFill>
                  <a:srgbClr val="FFFF00"/>
                </a:solidFill>
              </a:rPr>
              <a:t>Métodos.</a:t>
            </a:r>
            <a:r>
              <a:rPr lang="es-ES" sz="3600" u="sng" dirty="0">
                <a:solidFill>
                  <a:srgbClr val="FFFF00"/>
                </a:solidFill>
              </a:rPr>
              <a:t/>
            </a:r>
            <a:br>
              <a:rPr lang="es-ES" sz="3600" u="sng" dirty="0">
                <a:solidFill>
                  <a:srgbClr val="FFFF00"/>
                </a:solidFill>
              </a:rPr>
            </a:br>
            <a:endParaRPr lang="es-ES" sz="4000" u="sng" dirty="0">
              <a:solidFill>
                <a:srgbClr val="FFFF00"/>
              </a:solidFill>
            </a:endParaRPr>
          </a:p>
        </p:txBody>
      </p:sp>
      <p:sp>
        <p:nvSpPr>
          <p:cNvPr id="3" name="2 Marcador de contenido"/>
          <p:cNvSpPr>
            <a:spLocks noGrp="1"/>
          </p:cNvSpPr>
          <p:nvPr>
            <p:ph idx="1"/>
          </p:nvPr>
        </p:nvSpPr>
        <p:spPr/>
        <p:txBody>
          <a:bodyPr>
            <a:normAutofit fontScale="77500" lnSpcReduction="20000"/>
          </a:bodyPr>
          <a:lstStyle/>
          <a:p>
            <a:pPr marL="0" lvl="2" indent="0" algn="just">
              <a:buNone/>
            </a:pPr>
            <a:r>
              <a:rPr lang="es-ES" sz="4100" b="1" u="sng" dirty="0"/>
              <a:t>Diseño experimental</a:t>
            </a:r>
            <a:r>
              <a:rPr lang="es-ES" sz="4100" b="1" u="sng" dirty="0" smtClean="0"/>
              <a:t>.</a:t>
            </a:r>
          </a:p>
          <a:p>
            <a:pPr marL="0" lvl="2" indent="0" algn="just">
              <a:buNone/>
            </a:pPr>
            <a:endParaRPr lang="es-ES" sz="3600" u="sng" dirty="0"/>
          </a:p>
          <a:p>
            <a:pPr marL="0" indent="0" algn="just">
              <a:buNone/>
            </a:pPr>
            <a:r>
              <a:rPr lang="es-EC" dirty="0"/>
              <a:t>Los parámetros en estudio están constituidos por: Solución desinfectante (a1=cloro; a2=Kilol),  forma de deshidratación (b1= aire caliente; b2= estufa) y temperatura de deshidratación (c1=40° C, c2= 45° C y c3= 50° C).</a:t>
            </a:r>
            <a:endParaRPr lang="es-ES" dirty="0"/>
          </a:p>
          <a:p>
            <a:pPr marL="0" indent="0" algn="just">
              <a:buNone/>
            </a:pPr>
            <a:r>
              <a:rPr lang="es-EC" dirty="0"/>
              <a:t> </a:t>
            </a:r>
            <a:endParaRPr lang="es-ES" dirty="0"/>
          </a:p>
          <a:p>
            <a:pPr marL="0" indent="0" algn="just">
              <a:buNone/>
            </a:pPr>
            <a:r>
              <a:rPr lang="es-ES" dirty="0"/>
              <a:t>El tipo de diseño experimental empleado para este estudio es un modelo de Parcela Subdividida, conducido en un Diseño Completamente al Azar (DCA). Donde se realizaron tres repeticiones de los 12  tratamientos, </a:t>
            </a:r>
            <a:r>
              <a:rPr lang="es-EC" dirty="0"/>
              <a:t>producto de la combinación del tipo de desinfectante, forma de deshidratación y temperatura de deshidratación.</a:t>
            </a:r>
            <a:endParaRPr lang="es-ES" dirty="0"/>
          </a:p>
          <a:p>
            <a:pPr marL="0" indent="0" algn="just">
              <a:buNone/>
            </a:pPr>
            <a:endParaRPr lang="es-ES" dirty="0"/>
          </a:p>
        </p:txBody>
      </p:sp>
    </p:spTree>
    <p:extLst>
      <p:ext uri="{BB962C8B-B14F-4D97-AF65-F5344CB8AC3E}">
        <p14:creationId xmlns:p14="http://schemas.microsoft.com/office/powerpoint/2010/main" val="45354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1143000"/>
          </a:xfrm>
        </p:spPr>
        <p:txBody>
          <a:bodyPr>
            <a:normAutofit fontScale="90000"/>
          </a:bodyPr>
          <a:lstStyle/>
          <a:p>
            <a:pPr lvl="0"/>
            <a:r>
              <a:rPr lang="es-EC" u="sng" dirty="0">
                <a:solidFill>
                  <a:srgbClr val="FFFF00"/>
                </a:solidFill>
                <a:latin typeface="Calibri" pitchFamily="34" charset="0"/>
                <a:ea typeface="Calibri" pitchFamily="34" charset="0"/>
                <a:cs typeface="Times New Roman" pitchFamily="18" charset="0"/>
              </a:rPr>
              <a:t>Tratamientos con las diferentes combinaciones y repeticiones.</a:t>
            </a:r>
            <a:r>
              <a:rPr lang="es-ES" sz="4000" u="sng" dirty="0">
                <a:solidFill>
                  <a:srgbClr val="FFFF00"/>
                </a:solidFill>
                <a:latin typeface="Arial" pitchFamily="34" charset="0"/>
              </a:rPr>
              <a:t/>
            </a:r>
            <a:br>
              <a:rPr lang="es-ES" sz="4000" u="sng" dirty="0">
                <a:solidFill>
                  <a:srgbClr val="FFFF00"/>
                </a:solidFill>
                <a:latin typeface="Arial" pitchFamily="34" charset="0"/>
              </a:rPr>
            </a:br>
            <a:endParaRPr lang="es-ES" u="sng" dirty="0">
              <a:solidFill>
                <a:srgbClr val="FFFF0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204164316"/>
              </p:ext>
            </p:extLst>
          </p:nvPr>
        </p:nvGraphicFramePr>
        <p:xfrm>
          <a:off x="1102678" y="1628796"/>
          <a:ext cx="4045385" cy="4968555"/>
        </p:xfrm>
        <a:graphic>
          <a:graphicData uri="http://schemas.openxmlformats.org/drawingml/2006/table">
            <a:tbl>
              <a:tblPr firstRow="1" firstCol="1" bandRow="1">
                <a:tableStyleId>{5C22544A-7EE6-4342-B048-85BDC9FD1C3A}</a:tableStyleId>
              </a:tblPr>
              <a:tblGrid>
                <a:gridCol w="1094942"/>
                <a:gridCol w="983481"/>
                <a:gridCol w="983481"/>
                <a:gridCol w="983481"/>
              </a:tblGrid>
              <a:tr h="744543">
                <a:tc>
                  <a:txBody>
                    <a:bodyPr/>
                    <a:lstStyle/>
                    <a:p>
                      <a:pPr algn="ctr">
                        <a:lnSpc>
                          <a:spcPct val="150000"/>
                        </a:lnSpc>
                        <a:spcAft>
                          <a:spcPts val="0"/>
                        </a:spcAft>
                      </a:pPr>
                      <a:r>
                        <a:rPr lang="es-EC" sz="1100">
                          <a:effectLst/>
                        </a:rPr>
                        <a:t>Tratamientos</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Factor A</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Factor B</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Factor C</a:t>
                      </a:r>
                      <a:endParaRPr lang="es-ES" sz="1100">
                        <a:effectLst/>
                        <a:latin typeface="Calibri"/>
                        <a:ea typeface="Times New Roman"/>
                        <a:cs typeface="Times New Roman"/>
                      </a:endParaRPr>
                    </a:p>
                  </a:txBody>
                  <a:tcPr marL="44450" marR="44450" marT="0" marB="0" anchor="b"/>
                </a:tc>
              </a:tr>
              <a:tr h="352001">
                <a:tc>
                  <a:txBody>
                    <a:bodyPr/>
                    <a:lstStyle/>
                    <a:p>
                      <a:pPr algn="ctr">
                        <a:lnSpc>
                          <a:spcPct val="150000"/>
                        </a:lnSpc>
                        <a:spcAft>
                          <a:spcPts val="0"/>
                        </a:spcAft>
                      </a:pPr>
                      <a:r>
                        <a:rPr lang="es-EC" sz="1100">
                          <a:effectLst/>
                        </a:rPr>
                        <a:t>1</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a1</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b1</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c1</a:t>
                      </a:r>
                      <a:endParaRPr lang="es-ES" sz="1100">
                        <a:effectLst/>
                        <a:latin typeface="Calibri"/>
                        <a:ea typeface="Times New Roman"/>
                        <a:cs typeface="Times New Roman"/>
                      </a:endParaRPr>
                    </a:p>
                  </a:txBody>
                  <a:tcPr marL="44450" marR="44450" marT="0" marB="0" anchor="b"/>
                </a:tc>
              </a:tr>
              <a:tr h="352001">
                <a:tc>
                  <a:txBody>
                    <a:bodyPr/>
                    <a:lstStyle/>
                    <a:p>
                      <a:pPr algn="ctr">
                        <a:lnSpc>
                          <a:spcPct val="150000"/>
                        </a:lnSpc>
                        <a:spcAft>
                          <a:spcPts val="0"/>
                        </a:spcAft>
                      </a:pPr>
                      <a:r>
                        <a:rPr lang="es-EC" sz="1100">
                          <a:effectLst/>
                        </a:rPr>
                        <a:t>2</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a1</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b1</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c2</a:t>
                      </a:r>
                      <a:endParaRPr lang="es-ES" sz="1100">
                        <a:effectLst/>
                        <a:latin typeface="Calibri"/>
                        <a:ea typeface="Times New Roman"/>
                        <a:cs typeface="Times New Roman"/>
                      </a:endParaRPr>
                    </a:p>
                  </a:txBody>
                  <a:tcPr marL="44450" marR="44450" marT="0" marB="0" anchor="b"/>
                </a:tc>
              </a:tr>
              <a:tr h="352001">
                <a:tc>
                  <a:txBody>
                    <a:bodyPr/>
                    <a:lstStyle/>
                    <a:p>
                      <a:pPr algn="ctr">
                        <a:lnSpc>
                          <a:spcPct val="150000"/>
                        </a:lnSpc>
                        <a:spcAft>
                          <a:spcPts val="0"/>
                        </a:spcAft>
                      </a:pPr>
                      <a:r>
                        <a:rPr lang="es-EC" sz="1100">
                          <a:effectLst/>
                        </a:rPr>
                        <a:t>3</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a1</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b1</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c3</a:t>
                      </a:r>
                      <a:endParaRPr lang="es-ES" sz="1100">
                        <a:effectLst/>
                        <a:latin typeface="Calibri"/>
                        <a:ea typeface="Times New Roman"/>
                        <a:cs typeface="Times New Roman"/>
                      </a:endParaRPr>
                    </a:p>
                  </a:txBody>
                  <a:tcPr marL="44450" marR="44450" marT="0" marB="0" anchor="b"/>
                </a:tc>
              </a:tr>
              <a:tr h="352001">
                <a:tc>
                  <a:txBody>
                    <a:bodyPr/>
                    <a:lstStyle/>
                    <a:p>
                      <a:pPr algn="ctr">
                        <a:lnSpc>
                          <a:spcPct val="150000"/>
                        </a:lnSpc>
                        <a:spcAft>
                          <a:spcPts val="0"/>
                        </a:spcAft>
                      </a:pPr>
                      <a:r>
                        <a:rPr lang="es-EC" sz="1100">
                          <a:effectLst/>
                        </a:rPr>
                        <a:t>4</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a2</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b1</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c1</a:t>
                      </a:r>
                      <a:endParaRPr lang="es-ES" sz="1100">
                        <a:effectLst/>
                        <a:latin typeface="Calibri"/>
                        <a:ea typeface="Times New Roman"/>
                        <a:cs typeface="Times New Roman"/>
                      </a:endParaRPr>
                    </a:p>
                  </a:txBody>
                  <a:tcPr marL="44450" marR="44450" marT="0" marB="0" anchor="b"/>
                </a:tc>
              </a:tr>
              <a:tr h="352001">
                <a:tc>
                  <a:txBody>
                    <a:bodyPr/>
                    <a:lstStyle/>
                    <a:p>
                      <a:pPr algn="ctr">
                        <a:lnSpc>
                          <a:spcPct val="150000"/>
                        </a:lnSpc>
                        <a:spcAft>
                          <a:spcPts val="0"/>
                        </a:spcAft>
                      </a:pPr>
                      <a:r>
                        <a:rPr lang="es-EC" sz="1100">
                          <a:effectLst/>
                        </a:rPr>
                        <a:t>5</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a2</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b1</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c2</a:t>
                      </a:r>
                      <a:endParaRPr lang="es-ES" sz="1100">
                        <a:effectLst/>
                        <a:latin typeface="Calibri"/>
                        <a:ea typeface="Times New Roman"/>
                        <a:cs typeface="Times New Roman"/>
                      </a:endParaRPr>
                    </a:p>
                  </a:txBody>
                  <a:tcPr marL="44450" marR="44450" marT="0" marB="0" anchor="b"/>
                </a:tc>
              </a:tr>
              <a:tr h="352001">
                <a:tc>
                  <a:txBody>
                    <a:bodyPr/>
                    <a:lstStyle/>
                    <a:p>
                      <a:pPr algn="ctr">
                        <a:lnSpc>
                          <a:spcPct val="150000"/>
                        </a:lnSpc>
                        <a:spcAft>
                          <a:spcPts val="0"/>
                        </a:spcAft>
                      </a:pPr>
                      <a:r>
                        <a:rPr lang="es-EC" sz="1100">
                          <a:effectLst/>
                        </a:rPr>
                        <a:t>6</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a2</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b1</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c3</a:t>
                      </a:r>
                      <a:endParaRPr lang="es-ES" sz="1100">
                        <a:effectLst/>
                        <a:latin typeface="Calibri"/>
                        <a:ea typeface="Times New Roman"/>
                        <a:cs typeface="Times New Roman"/>
                      </a:endParaRPr>
                    </a:p>
                  </a:txBody>
                  <a:tcPr marL="44450" marR="44450" marT="0" marB="0" anchor="b"/>
                </a:tc>
              </a:tr>
              <a:tr h="352001">
                <a:tc>
                  <a:txBody>
                    <a:bodyPr/>
                    <a:lstStyle/>
                    <a:p>
                      <a:pPr algn="ctr">
                        <a:lnSpc>
                          <a:spcPct val="150000"/>
                        </a:lnSpc>
                        <a:spcAft>
                          <a:spcPts val="0"/>
                        </a:spcAft>
                      </a:pPr>
                      <a:r>
                        <a:rPr lang="es-EC" sz="1100">
                          <a:effectLst/>
                        </a:rPr>
                        <a:t>7</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a1</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b2</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c1</a:t>
                      </a:r>
                      <a:endParaRPr lang="es-ES" sz="1100">
                        <a:effectLst/>
                        <a:latin typeface="Calibri"/>
                        <a:ea typeface="Times New Roman"/>
                        <a:cs typeface="Times New Roman"/>
                      </a:endParaRPr>
                    </a:p>
                  </a:txBody>
                  <a:tcPr marL="44450" marR="44450" marT="0" marB="0" anchor="b"/>
                </a:tc>
              </a:tr>
              <a:tr h="352001">
                <a:tc>
                  <a:txBody>
                    <a:bodyPr/>
                    <a:lstStyle/>
                    <a:p>
                      <a:pPr algn="ctr">
                        <a:lnSpc>
                          <a:spcPct val="150000"/>
                        </a:lnSpc>
                        <a:spcAft>
                          <a:spcPts val="0"/>
                        </a:spcAft>
                      </a:pPr>
                      <a:r>
                        <a:rPr lang="es-EC" sz="1100">
                          <a:effectLst/>
                        </a:rPr>
                        <a:t>8</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a1</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b2</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c2</a:t>
                      </a:r>
                      <a:endParaRPr lang="es-ES" sz="1100">
                        <a:effectLst/>
                        <a:latin typeface="Calibri"/>
                        <a:ea typeface="Times New Roman"/>
                        <a:cs typeface="Times New Roman"/>
                      </a:endParaRPr>
                    </a:p>
                  </a:txBody>
                  <a:tcPr marL="44450" marR="44450" marT="0" marB="0" anchor="b"/>
                </a:tc>
              </a:tr>
              <a:tr h="352001">
                <a:tc>
                  <a:txBody>
                    <a:bodyPr/>
                    <a:lstStyle/>
                    <a:p>
                      <a:pPr algn="ctr">
                        <a:lnSpc>
                          <a:spcPct val="150000"/>
                        </a:lnSpc>
                        <a:spcAft>
                          <a:spcPts val="0"/>
                        </a:spcAft>
                      </a:pPr>
                      <a:r>
                        <a:rPr lang="es-EC" sz="1100">
                          <a:effectLst/>
                        </a:rPr>
                        <a:t>9</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a1</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b2</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c3</a:t>
                      </a:r>
                      <a:endParaRPr lang="es-ES" sz="1100">
                        <a:effectLst/>
                        <a:latin typeface="Calibri"/>
                        <a:ea typeface="Times New Roman"/>
                        <a:cs typeface="Times New Roman"/>
                      </a:endParaRPr>
                    </a:p>
                  </a:txBody>
                  <a:tcPr marL="44450" marR="44450" marT="0" marB="0" anchor="b"/>
                </a:tc>
              </a:tr>
              <a:tr h="352001">
                <a:tc>
                  <a:txBody>
                    <a:bodyPr/>
                    <a:lstStyle/>
                    <a:p>
                      <a:pPr algn="ctr">
                        <a:lnSpc>
                          <a:spcPct val="150000"/>
                        </a:lnSpc>
                        <a:spcAft>
                          <a:spcPts val="0"/>
                        </a:spcAft>
                      </a:pPr>
                      <a:r>
                        <a:rPr lang="es-EC" sz="1100">
                          <a:effectLst/>
                        </a:rPr>
                        <a:t>10</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a2</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b2</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c1</a:t>
                      </a:r>
                      <a:endParaRPr lang="es-ES" sz="1100">
                        <a:effectLst/>
                        <a:latin typeface="Calibri"/>
                        <a:ea typeface="Times New Roman"/>
                        <a:cs typeface="Times New Roman"/>
                      </a:endParaRPr>
                    </a:p>
                  </a:txBody>
                  <a:tcPr marL="44450" marR="44450" marT="0" marB="0" anchor="b"/>
                </a:tc>
              </a:tr>
              <a:tr h="352001">
                <a:tc>
                  <a:txBody>
                    <a:bodyPr/>
                    <a:lstStyle/>
                    <a:p>
                      <a:pPr algn="ctr">
                        <a:lnSpc>
                          <a:spcPct val="150000"/>
                        </a:lnSpc>
                        <a:spcAft>
                          <a:spcPts val="0"/>
                        </a:spcAft>
                      </a:pPr>
                      <a:r>
                        <a:rPr lang="es-EC" sz="1100">
                          <a:effectLst/>
                        </a:rPr>
                        <a:t>11</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a2</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b2</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c2</a:t>
                      </a:r>
                      <a:endParaRPr lang="es-ES" sz="1100">
                        <a:effectLst/>
                        <a:latin typeface="Calibri"/>
                        <a:ea typeface="Times New Roman"/>
                        <a:cs typeface="Times New Roman"/>
                      </a:endParaRPr>
                    </a:p>
                  </a:txBody>
                  <a:tcPr marL="44450" marR="44450" marT="0" marB="0" anchor="b"/>
                </a:tc>
              </a:tr>
              <a:tr h="352001">
                <a:tc>
                  <a:txBody>
                    <a:bodyPr/>
                    <a:lstStyle/>
                    <a:p>
                      <a:pPr algn="ctr">
                        <a:lnSpc>
                          <a:spcPct val="150000"/>
                        </a:lnSpc>
                        <a:spcAft>
                          <a:spcPts val="0"/>
                        </a:spcAft>
                      </a:pPr>
                      <a:r>
                        <a:rPr lang="es-EC" sz="1100">
                          <a:effectLst/>
                        </a:rPr>
                        <a:t>12</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a2</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a:effectLst/>
                        </a:rPr>
                        <a:t>b2</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100" dirty="0">
                          <a:effectLst/>
                        </a:rPr>
                        <a:t>c3</a:t>
                      </a:r>
                      <a:endParaRPr lang="es-ES" sz="1100" dirty="0">
                        <a:effectLst/>
                        <a:latin typeface="Calibri"/>
                        <a:ea typeface="Times New Roman"/>
                        <a:cs typeface="Times New Roman"/>
                      </a:endParaRPr>
                    </a:p>
                  </a:txBody>
                  <a:tcPr marL="44450" marR="44450" marT="0" marB="0" anchor="b"/>
                </a:tc>
              </a:tr>
            </a:tbl>
          </a:graphicData>
        </a:graphic>
      </p:graphicFrame>
      <p:sp>
        <p:nvSpPr>
          <p:cNvPr id="6" name="5 Rectángulo"/>
          <p:cNvSpPr/>
          <p:nvPr/>
        </p:nvSpPr>
        <p:spPr>
          <a:xfrm>
            <a:off x="5652120" y="2780928"/>
            <a:ext cx="2664296" cy="2185214"/>
          </a:xfrm>
          <a:prstGeom prst="rect">
            <a:avLst/>
          </a:prstGeom>
        </p:spPr>
        <p:txBody>
          <a:bodyPr wrap="square">
            <a:spAutoFit/>
          </a:bodyPr>
          <a:lstStyle/>
          <a:p>
            <a:pPr lvl="0" indent="449263" eaLnBrk="0" fontAlgn="base" hangingPunct="0">
              <a:spcBef>
                <a:spcPct val="0"/>
              </a:spcBef>
              <a:spcAft>
                <a:spcPct val="0"/>
              </a:spcAft>
            </a:pPr>
            <a:r>
              <a:rPr lang="es-EC" dirty="0">
                <a:solidFill>
                  <a:prstClr val="white"/>
                </a:solidFill>
                <a:latin typeface="Calibri" pitchFamily="34" charset="0"/>
                <a:ea typeface="Calibri" pitchFamily="34" charset="0"/>
                <a:cs typeface="Times New Roman" pitchFamily="18" charset="0"/>
              </a:rPr>
              <a:t>A</a:t>
            </a:r>
            <a:r>
              <a:rPr lang="es-EC" b="1" dirty="0">
                <a:solidFill>
                  <a:prstClr val="white"/>
                </a:solidFill>
                <a:latin typeface="Calibri" pitchFamily="34" charset="0"/>
                <a:ea typeface="Calibri" pitchFamily="34" charset="0"/>
                <a:cs typeface="Times New Roman" pitchFamily="18" charset="0"/>
              </a:rPr>
              <a:t>: </a:t>
            </a:r>
            <a:r>
              <a:rPr lang="es-EC" b="1" dirty="0" smtClean="0">
                <a:solidFill>
                  <a:prstClr val="white"/>
                </a:solidFill>
                <a:latin typeface="Calibri" pitchFamily="34" charset="0"/>
                <a:ea typeface="Calibri" pitchFamily="34" charset="0"/>
                <a:cs typeface="Times New Roman" pitchFamily="18" charset="0"/>
              </a:rPr>
              <a:t>	</a:t>
            </a:r>
            <a:r>
              <a:rPr lang="es-EC" dirty="0" smtClean="0">
                <a:solidFill>
                  <a:prstClr val="white"/>
                </a:solidFill>
                <a:latin typeface="Calibri" pitchFamily="34" charset="0"/>
                <a:ea typeface="Calibri" pitchFamily="34" charset="0"/>
                <a:cs typeface="Times New Roman" pitchFamily="18" charset="0"/>
              </a:rPr>
              <a:t>Tipo </a:t>
            </a:r>
            <a:r>
              <a:rPr lang="es-EC" dirty="0">
                <a:solidFill>
                  <a:prstClr val="white"/>
                </a:solidFill>
                <a:latin typeface="Calibri" pitchFamily="34" charset="0"/>
                <a:ea typeface="Calibri" pitchFamily="34" charset="0"/>
                <a:cs typeface="Times New Roman" pitchFamily="18" charset="0"/>
              </a:rPr>
              <a:t>de </a:t>
            </a:r>
            <a:r>
              <a:rPr lang="es-EC" dirty="0" smtClean="0">
                <a:solidFill>
                  <a:prstClr val="white"/>
                </a:solidFill>
                <a:latin typeface="Calibri" pitchFamily="34" charset="0"/>
                <a:ea typeface="Calibri" pitchFamily="34" charset="0"/>
                <a:cs typeface="Times New Roman" pitchFamily="18" charset="0"/>
              </a:rPr>
              <a:t>	desinfectante</a:t>
            </a:r>
            <a:r>
              <a:rPr lang="es-EC" dirty="0">
                <a:solidFill>
                  <a:prstClr val="white"/>
                </a:solidFill>
                <a:latin typeface="Calibri" pitchFamily="34" charset="0"/>
                <a:ea typeface="Calibri" pitchFamily="34" charset="0"/>
                <a:cs typeface="Times New Roman" pitchFamily="18" charset="0"/>
              </a:rPr>
              <a:t>.</a:t>
            </a:r>
            <a:endParaRPr lang="es-ES" sz="1600" dirty="0">
              <a:solidFill>
                <a:prstClr val="white"/>
              </a:solidFill>
              <a:latin typeface="Arial" pitchFamily="34" charset="0"/>
            </a:endParaRPr>
          </a:p>
          <a:p>
            <a:pPr lvl="0" indent="449263" eaLnBrk="0" fontAlgn="base" hangingPunct="0">
              <a:spcBef>
                <a:spcPct val="0"/>
              </a:spcBef>
              <a:spcAft>
                <a:spcPct val="0"/>
              </a:spcAft>
            </a:pPr>
            <a:r>
              <a:rPr lang="es-EC" dirty="0">
                <a:solidFill>
                  <a:prstClr val="white"/>
                </a:solidFill>
                <a:latin typeface="Calibri" pitchFamily="34" charset="0"/>
                <a:ea typeface="Calibri" pitchFamily="34" charset="0"/>
                <a:cs typeface="Times New Roman" pitchFamily="18" charset="0"/>
              </a:rPr>
              <a:t>B: </a:t>
            </a:r>
            <a:r>
              <a:rPr lang="es-EC" dirty="0" smtClean="0">
                <a:solidFill>
                  <a:prstClr val="white"/>
                </a:solidFill>
                <a:latin typeface="Calibri" pitchFamily="34" charset="0"/>
                <a:ea typeface="Calibri" pitchFamily="34" charset="0"/>
                <a:cs typeface="Times New Roman" pitchFamily="18" charset="0"/>
              </a:rPr>
              <a:t>	Forma </a:t>
            </a:r>
            <a:r>
              <a:rPr lang="es-EC" dirty="0">
                <a:solidFill>
                  <a:prstClr val="white"/>
                </a:solidFill>
                <a:latin typeface="Calibri" pitchFamily="34" charset="0"/>
                <a:ea typeface="Calibri" pitchFamily="34" charset="0"/>
                <a:cs typeface="Times New Roman" pitchFamily="18" charset="0"/>
              </a:rPr>
              <a:t>de </a:t>
            </a:r>
            <a:r>
              <a:rPr lang="es-EC" dirty="0" smtClean="0">
                <a:solidFill>
                  <a:prstClr val="white"/>
                </a:solidFill>
                <a:latin typeface="Calibri" pitchFamily="34" charset="0"/>
                <a:ea typeface="Calibri" pitchFamily="34" charset="0"/>
                <a:cs typeface="Times New Roman" pitchFamily="18" charset="0"/>
              </a:rPr>
              <a:t>	deshidratación</a:t>
            </a:r>
            <a:r>
              <a:rPr lang="es-EC" dirty="0">
                <a:solidFill>
                  <a:prstClr val="white"/>
                </a:solidFill>
                <a:latin typeface="Calibri" pitchFamily="34" charset="0"/>
                <a:ea typeface="Calibri" pitchFamily="34" charset="0"/>
                <a:cs typeface="Times New Roman" pitchFamily="18" charset="0"/>
              </a:rPr>
              <a:t>.</a:t>
            </a:r>
            <a:endParaRPr lang="es-ES" sz="1600" dirty="0">
              <a:solidFill>
                <a:prstClr val="white"/>
              </a:solidFill>
              <a:latin typeface="Arial" pitchFamily="34" charset="0"/>
            </a:endParaRPr>
          </a:p>
          <a:p>
            <a:pPr lvl="0" indent="449263" eaLnBrk="0" fontAlgn="base" hangingPunct="0">
              <a:spcBef>
                <a:spcPct val="0"/>
              </a:spcBef>
              <a:spcAft>
                <a:spcPct val="0"/>
              </a:spcAft>
            </a:pPr>
            <a:r>
              <a:rPr lang="es-EC" dirty="0">
                <a:solidFill>
                  <a:prstClr val="white"/>
                </a:solidFill>
                <a:latin typeface="Calibri" pitchFamily="34" charset="0"/>
                <a:ea typeface="Calibri" pitchFamily="34" charset="0"/>
                <a:cs typeface="Times New Roman" pitchFamily="18" charset="0"/>
              </a:rPr>
              <a:t>C: </a:t>
            </a:r>
            <a:r>
              <a:rPr lang="es-EC" dirty="0" smtClean="0">
                <a:solidFill>
                  <a:prstClr val="white"/>
                </a:solidFill>
                <a:latin typeface="Calibri" pitchFamily="34" charset="0"/>
                <a:ea typeface="Calibri" pitchFamily="34" charset="0"/>
                <a:cs typeface="Times New Roman" pitchFamily="18" charset="0"/>
              </a:rPr>
              <a:t>	Temperatura </a:t>
            </a:r>
            <a:r>
              <a:rPr lang="es-EC" dirty="0">
                <a:solidFill>
                  <a:prstClr val="white"/>
                </a:solidFill>
                <a:latin typeface="Calibri" pitchFamily="34" charset="0"/>
                <a:ea typeface="Calibri" pitchFamily="34" charset="0"/>
                <a:cs typeface="Times New Roman" pitchFamily="18" charset="0"/>
              </a:rPr>
              <a:t>de </a:t>
            </a:r>
            <a:r>
              <a:rPr lang="es-EC" dirty="0" smtClean="0">
                <a:solidFill>
                  <a:prstClr val="white"/>
                </a:solidFill>
                <a:latin typeface="Calibri" pitchFamily="34" charset="0"/>
                <a:ea typeface="Calibri" pitchFamily="34" charset="0"/>
                <a:cs typeface="Times New Roman" pitchFamily="18" charset="0"/>
              </a:rPr>
              <a:t>	deshidratación</a:t>
            </a:r>
            <a:r>
              <a:rPr lang="es-EC" dirty="0">
                <a:solidFill>
                  <a:prstClr val="white"/>
                </a:solidFill>
                <a:latin typeface="Calibri" pitchFamily="34" charset="0"/>
                <a:ea typeface="Calibri" pitchFamily="34" charset="0"/>
                <a:cs typeface="Times New Roman" pitchFamily="18" charset="0"/>
              </a:rPr>
              <a:t>.</a:t>
            </a:r>
            <a:endParaRPr lang="es-ES" sz="1600" dirty="0">
              <a:solidFill>
                <a:prstClr val="white"/>
              </a:solidFill>
              <a:latin typeface="Arial" pitchFamily="34" charset="0"/>
            </a:endParaRPr>
          </a:p>
          <a:p>
            <a:pPr lvl="0" indent="449263" eaLnBrk="0" fontAlgn="base" hangingPunct="0">
              <a:spcBef>
                <a:spcPct val="0"/>
              </a:spcBef>
              <a:spcAft>
                <a:spcPct val="0"/>
              </a:spcAft>
            </a:pPr>
            <a:endParaRPr lang="es-ES" sz="2800" dirty="0">
              <a:solidFill>
                <a:prstClr val="white"/>
              </a:solidFill>
              <a:latin typeface="Arial" pitchFamily="34" charset="0"/>
            </a:endParaRPr>
          </a:p>
        </p:txBody>
      </p:sp>
    </p:spTree>
    <p:extLst>
      <p:ext uri="{BB962C8B-B14F-4D97-AF65-F5344CB8AC3E}">
        <p14:creationId xmlns:p14="http://schemas.microsoft.com/office/powerpoint/2010/main" val="1544607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2800" u="sng" dirty="0">
                <a:solidFill>
                  <a:srgbClr val="FFFF00"/>
                </a:solidFill>
              </a:rPr>
              <a:t>Sorteo de los tratamientos en la </a:t>
            </a:r>
            <a:r>
              <a:rPr lang="es-ES" sz="2800" u="sng" dirty="0">
                <a:solidFill>
                  <a:srgbClr val="FFFF00"/>
                </a:solidFill>
              </a:rPr>
              <a:t>evaluación de parámetros para el proceso de deshidratación de  pin’ku  (</a:t>
            </a:r>
            <a:r>
              <a:rPr lang="es-ES" sz="2800" i="1" u="sng" dirty="0">
                <a:solidFill>
                  <a:srgbClr val="FFFF00"/>
                </a:solidFill>
              </a:rPr>
              <a:t>Piper carpunya Ruíz &amp; </a:t>
            </a:r>
            <a:r>
              <a:rPr lang="es-ES" sz="2800" i="1" u="sng" dirty="0" err="1">
                <a:solidFill>
                  <a:srgbClr val="FFFF00"/>
                </a:solidFill>
              </a:rPr>
              <a:t>Pav</a:t>
            </a:r>
            <a:r>
              <a:rPr lang="es-ES" sz="2800" i="1" u="sng" dirty="0">
                <a:solidFill>
                  <a:srgbClr val="FFFF00"/>
                </a:solidFill>
              </a:rPr>
              <a:t>.)</a:t>
            </a:r>
            <a:r>
              <a:rPr lang="es-ES" sz="2800" u="sng" dirty="0">
                <a:solidFill>
                  <a:srgbClr val="FFFF00"/>
                </a:solidFill>
              </a:rPr>
              <a:t/>
            </a:r>
            <a:br>
              <a:rPr lang="es-ES" sz="2800" u="sng" dirty="0">
                <a:solidFill>
                  <a:srgbClr val="FFFF00"/>
                </a:solidFill>
              </a:rPr>
            </a:br>
            <a:endParaRPr lang="es-ES" sz="2800" u="sng" dirty="0">
              <a:solidFill>
                <a:srgbClr val="FFFF0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15213555"/>
              </p:ext>
            </p:extLst>
          </p:nvPr>
        </p:nvGraphicFramePr>
        <p:xfrm>
          <a:off x="1187624" y="1600198"/>
          <a:ext cx="7200801" cy="5069163"/>
        </p:xfrm>
        <a:graphic>
          <a:graphicData uri="http://schemas.openxmlformats.org/drawingml/2006/table">
            <a:tbl>
              <a:tblPr firstRow="1" firstCol="1" bandRow="1">
                <a:tableStyleId>{5C22544A-7EE6-4342-B048-85BDC9FD1C3A}</a:tableStyleId>
              </a:tblPr>
              <a:tblGrid>
                <a:gridCol w="1146015"/>
                <a:gridCol w="1680824"/>
                <a:gridCol w="1680824"/>
                <a:gridCol w="1634028"/>
                <a:gridCol w="1059110"/>
              </a:tblGrid>
              <a:tr h="258751">
                <a:tc rowSpan="5">
                  <a:txBody>
                    <a:bodyPr/>
                    <a:lstStyle/>
                    <a:p>
                      <a:pPr algn="ctr">
                        <a:lnSpc>
                          <a:spcPct val="150000"/>
                        </a:lnSpc>
                        <a:spcAft>
                          <a:spcPts val="0"/>
                        </a:spcAft>
                      </a:pPr>
                      <a:r>
                        <a:rPr lang="es-EC" sz="1000" dirty="0">
                          <a:effectLst/>
                        </a:rPr>
                        <a:t>R I</a:t>
                      </a:r>
                      <a:endParaRPr lang="es-ES" sz="1000" dirty="0">
                        <a:effectLst/>
                        <a:latin typeface="Calibri"/>
                        <a:ea typeface="Times New Roman"/>
                        <a:cs typeface="Times New Roman"/>
                      </a:endParaRPr>
                    </a:p>
                  </a:txBody>
                  <a:tcPr marL="40838" marR="40838" marT="0" marB="0" anchor="ctr"/>
                </a:tc>
                <a:tc gridSpan="2">
                  <a:txBody>
                    <a:bodyPr/>
                    <a:lstStyle/>
                    <a:p>
                      <a:pPr algn="ctr">
                        <a:lnSpc>
                          <a:spcPct val="150000"/>
                        </a:lnSpc>
                        <a:spcAft>
                          <a:spcPts val="0"/>
                        </a:spcAft>
                      </a:pPr>
                      <a:r>
                        <a:rPr lang="es-EC" sz="1000">
                          <a:effectLst/>
                        </a:rPr>
                        <a:t>Cl(a1)</a:t>
                      </a:r>
                      <a:endParaRPr lang="es-ES" sz="1000">
                        <a:effectLst/>
                        <a:latin typeface="Calibri"/>
                        <a:ea typeface="Times New Roman"/>
                        <a:cs typeface="Times New Roman"/>
                      </a:endParaRPr>
                    </a:p>
                  </a:txBody>
                  <a:tcPr marL="40838" marR="40838" marT="0" marB="0" anchor="b"/>
                </a:tc>
                <a:tc hMerge="1">
                  <a:txBody>
                    <a:bodyPr/>
                    <a:lstStyle/>
                    <a:p>
                      <a:endParaRPr lang="es-ES"/>
                    </a:p>
                  </a:txBody>
                  <a:tcPr/>
                </a:tc>
                <a:tc gridSpan="2">
                  <a:txBody>
                    <a:bodyPr/>
                    <a:lstStyle/>
                    <a:p>
                      <a:pPr algn="ctr">
                        <a:lnSpc>
                          <a:spcPct val="150000"/>
                        </a:lnSpc>
                        <a:spcAft>
                          <a:spcPts val="0"/>
                        </a:spcAft>
                      </a:pPr>
                      <a:r>
                        <a:rPr lang="es-EC" sz="1000">
                          <a:effectLst/>
                        </a:rPr>
                        <a:t>Orgánico (a2)</a:t>
                      </a:r>
                      <a:endParaRPr lang="es-ES" sz="1000">
                        <a:effectLst/>
                        <a:latin typeface="Calibri"/>
                        <a:ea typeface="Times New Roman"/>
                        <a:cs typeface="Times New Roman"/>
                      </a:endParaRPr>
                    </a:p>
                  </a:txBody>
                  <a:tcPr marL="40838" marR="40838" marT="0" marB="0" anchor="b"/>
                </a:tc>
                <a:tc hMerge="1">
                  <a:txBody>
                    <a:bodyPr/>
                    <a:lstStyle/>
                    <a:p>
                      <a:endParaRPr lang="es-ES"/>
                    </a:p>
                  </a:txBody>
                  <a:tcPr/>
                </a:tc>
              </a:tr>
              <a:tr h="517501">
                <a:tc vMerge="1">
                  <a:txBody>
                    <a:bodyPr/>
                    <a:lstStyle/>
                    <a:p>
                      <a:endParaRPr lang="es-ES"/>
                    </a:p>
                  </a:txBody>
                  <a:tcPr/>
                </a:tc>
                <a:tc>
                  <a:txBody>
                    <a:bodyPr/>
                    <a:lstStyle/>
                    <a:p>
                      <a:pPr algn="ctr">
                        <a:lnSpc>
                          <a:spcPct val="150000"/>
                        </a:lnSpc>
                        <a:spcAft>
                          <a:spcPts val="0"/>
                        </a:spcAft>
                      </a:pPr>
                      <a:r>
                        <a:rPr lang="es-EC" sz="1000">
                          <a:effectLst/>
                        </a:rPr>
                        <a:t>estufa (b2)</a:t>
                      </a:r>
                      <a:endParaRPr lang="es-ES" sz="100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dirty="0">
                          <a:effectLst/>
                        </a:rPr>
                        <a:t>aire caliente (b1)</a:t>
                      </a:r>
                      <a:endParaRPr lang="es-ES" sz="1000" dirty="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a:effectLst/>
                        </a:rPr>
                        <a:t>aire caliente (b1)</a:t>
                      </a:r>
                      <a:endParaRPr lang="es-ES" sz="100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a:effectLst/>
                        </a:rPr>
                        <a:t>estufa (b2)</a:t>
                      </a:r>
                      <a:endParaRPr lang="es-ES" sz="1000">
                        <a:effectLst/>
                        <a:latin typeface="Calibri"/>
                        <a:ea typeface="Times New Roman"/>
                        <a:cs typeface="Times New Roman"/>
                      </a:endParaRPr>
                    </a:p>
                  </a:txBody>
                  <a:tcPr marL="40838" marR="40838" marT="0" marB="0" anchor="b"/>
                </a:tc>
              </a:tr>
              <a:tr h="258751">
                <a:tc vMerge="1">
                  <a:txBody>
                    <a:bodyPr/>
                    <a:lstStyle/>
                    <a:p>
                      <a:endParaRPr lang="es-ES"/>
                    </a:p>
                  </a:txBody>
                  <a:tcPr/>
                </a:tc>
                <a:tc>
                  <a:txBody>
                    <a:bodyPr/>
                    <a:lstStyle/>
                    <a:p>
                      <a:pPr algn="ctr">
                        <a:lnSpc>
                          <a:spcPct val="150000"/>
                        </a:lnSpc>
                        <a:spcAft>
                          <a:spcPts val="0"/>
                        </a:spcAft>
                      </a:pPr>
                      <a:r>
                        <a:rPr lang="es-EC" sz="1000">
                          <a:effectLst/>
                        </a:rPr>
                        <a:t>c2</a:t>
                      </a:r>
                      <a:endParaRPr lang="es-ES" sz="100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a:effectLst/>
                        </a:rPr>
                        <a:t>c1</a:t>
                      </a:r>
                      <a:endParaRPr lang="es-ES" sz="100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a:effectLst/>
                        </a:rPr>
                        <a:t>c1</a:t>
                      </a:r>
                      <a:endParaRPr lang="es-ES" sz="100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a:effectLst/>
                        </a:rPr>
                        <a:t>c3</a:t>
                      </a:r>
                      <a:endParaRPr lang="es-ES" sz="1000">
                        <a:effectLst/>
                        <a:latin typeface="Calibri"/>
                        <a:ea typeface="Times New Roman"/>
                        <a:cs typeface="Times New Roman"/>
                      </a:endParaRPr>
                    </a:p>
                  </a:txBody>
                  <a:tcPr marL="40838" marR="40838" marT="0" marB="0" anchor="b"/>
                </a:tc>
              </a:tr>
              <a:tr h="258751">
                <a:tc vMerge="1">
                  <a:txBody>
                    <a:bodyPr/>
                    <a:lstStyle/>
                    <a:p>
                      <a:endParaRPr lang="es-ES"/>
                    </a:p>
                  </a:txBody>
                  <a:tcPr/>
                </a:tc>
                <a:tc>
                  <a:txBody>
                    <a:bodyPr/>
                    <a:lstStyle/>
                    <a:p>
                      <a:pPr algn="ctr">
                        <a:lnSpc>
                          <a:spcPct val="150000"/>
                        </a:lnSpc>
                        <a:spcAft>
                          <a:spcPts val="0"/>
                        </a:spcAft>
                      </a:pPr>
                      <a:r>
                        <a:rPr lang="es-EC" sz="1000">
                          <a:effectLst/>
                        </a:rPr>
                        <a:t>c1</a:t>
                      </a:r>
                      <a:endParaRPr lang="es-ES" sz="100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a:effectLst/>
                        </a:rPr>
                        <a:t>c3</a:t>
                      </a:r>
                      <a:endParaRPr lang="es-ES" sz="100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a:effectLst/>
                        </a:rPr>
                        <a:t>c3</a:t>
                      </a:r>
                      <a:endParaRPr lang="es-ES" sz="100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a:effectLst/>
                        </a:rPr>
                        <a:t>c2</a:t>
                      </a:r>
                      <a:endParaRPr lang="es-ES" sz="1000">
                        <a:effectLst/>
                        <a:latin typeface="Calibri"/>
                        <a:ea typeface="Times New Roman"/>
                        <a:cs typeface="Times New Roman"/>
                      </a:endParaRPr>
                    </a:p>
                  </a:txBody>
                  <a:tcPr marL="40838" marR="40838" marT="0" marB="0" anchor="b"/>
                </a:tc>
              </a:tr>
              <a:tr h="258751">
                <a:tc vMerge="1">
                  <a:txBody>
                    <a:bodyPr/>
                    <a:lstStyle/>
                    <a:p>
                      <a:endParaRPr lang="es-ES"/>
                    </a:p>
                  </a:txBody>
                  <a:tcPr/>
                </a:tc>
                <a:tc>
                  <a:txBody>
                    <a:bodyPr/>
                    <a:lstStyle/>
                    <a:p>
                      <a:pPr algn="ctr">
                        <a:lnSpc>
                          <a:spcPct val="150000"/>
                        </a:lnSpc>
                        <a:spcAft>
                          <a:spcPts val="0"/>
                        </a:spcAft>
                      </a:pPr>
                      <a:r>
                        <a:rPr lang="es-EC" sz="1000">
                          <a:effectLst/>
                        </a:rPr>
                        <a:t>c3</a:t>
                      </a:r>
                      <a:endParaRPr lang="es-ES" sz="100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a:effectLst/>
                        </a:rPr>
                        <a:t>c2</a:t>
                      </a:r>
                      <a:endParaRPr lang="es-ES" sz="100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a:effectLst/>
                        </a:rPr>
                        <a:t>c2</a:t>
                      </a:r>
                      <a:endParaRPr lang="es-ES" sz="100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a:effectLst/>
                        </a:rPr>
                        <a:t>c1</a:t>
                      </a:r>
                      <a:endParaRPr lang="es-ES" sz="1000">
                        <a:effectLst/>
                        <a:latin typeface="Calibri"/>
                        <a:ea typeface="Times New Roman"/>
                        <a:cs typeface="Times New Roman"/>
                      </a:endParaRPr>
                    </a:p>
                  </a:txBody>
                  <a:tcPr marL="40838" marR="40838" marT="0" marB="0" anchor="b"/>
                </a:tc>
              </a:tr>
              <a:tr h="205824">
                <a:tc>
                  <a:txBody>
                    <a:bodyPr/>
                    <a:lstStyle/>
                    <a:p>
                      <a:pPr>
                        <a:lnSpc>
                          <a:spcPct val="115000"/>
                        </a:lnSpc>
                      </a:pPr>
                      <a:endParaRPr lang="es-ES" sz="1000">
                        <a:effectLst/>
                        <a:latin typeface="Calibri"/>
                        <a:cs typeface="Times New Roman"/>
                      </a:endParaRPr>
                    </a:p>
                  </a:txBody>
                  <a:tcPr marL="40838" marR="40838" marT="0" marB="0" anchor="b"/>
                </a:tc>
                <a:tc>
                  <a:txBody>
                    <a:bodyPr/>
                    <a:lstStyle/>
                    <a:p>
                      <a:pPr>
                        <a:lnSpc>
                          <a:spcPct val="115000"/>
                        </a:lnSpc>
                      </a:pPr>
                      <a:endParaRPr lang="es-ES" sz="1000">
                        <a:effectLst/>
                        <a:latin typeface="Calibri"/>
                        <a:cs typeface="Times New Roman"/>
                      </a:endParaRPr>
                    </a:p>
                  </a:txBody>
                  <a:tcPr marL="40838" marR="40838" marT="0" marB="0" anchor="b"/>
                </a:tc>
                <a:tc>
                  <a:txBody>
                    <a:bodyPr/>
                    <a:lstStyle/>
                    <a:p>
                      <a:pPr>
                        <a:lnSpc>
                          <a:spcPct val="115000"/>
                        </a:lnSpc>
                      </a:pPr>
                      <a:endParaRPr lang="es-ES" sz="1000">
                        <a:effectLst/>
                        <a:latin typeface="Calibri"/>
                        <a:cs typeface="Times New Roman"/>
                      </a:endParaRPr>
                    </a:p>
                  </a:txBody>
                  <a:tcPr marL="40838" marR="40838" marT="0" marB="0" anchor="b"/>
                </a:tc>
                <a:tc>
                  <a:txBody>
                    <a:bodyPr/>
                    <a:lstStyle/>
                    <a:p>
                      <a:pPr>
                        <a:lnSpc>
                          <a:spcPct val="115000"/>
                        </a:lnSpc>
                      </a:pPr>
                      <a:endParaRPr lang="es-ES" sz="1000">
                        <a:effectLst/>
                        <a:latin typeface="Calibri"/>
                        <a:cs typeface="Times New Roman"/>
                      </a:endParaRPr>
                    </a:p>
                  </a:txBody>
                  <a:tcPr marL="40838" marR="40838" marT="0" marB="0" anchor="b"/>
                </a:tc>
                <a:tc>
                  <a:txBody>
                    <a:bodyPr/>
                    <a:lstStyle/>
                    <a:p>
                      <a:pPr>
                        <a:lnSpc>
                          <a:spcPct val="115000"/>
                        </a:lnSpc>
                      </a:pPr>
                      <a:endParaRPr lang="es-ES" sz="1000">
                        <a:effectLst/>
                        <a:latin typeface="Calibri"/>
                        <a:cs typeface="Times New Roman"/>
                      </a:endParaRPr>
                    </a:p>
                  </a:txBody>
                  <a:tcPr marL="40838" marR="40838" marT="0" marB="0" anchor="b"/>
                </a:tc>
              </a:tr>
              <a:tr h="258751">
                <a:tc rowSpan="5">
                  <a:txBody>
                    <a:bodyPr/>
                    <a:lstStyle/>
                    <a:p>
                      <a:pPr algn="ctr">
                        <a:lnSpc>
                          <a:spcPct val="150000"/>
                        </a:lnSpc>
                        <a:spcAft>
                          <a:spcPts val="0"/>
                        </a:spcAft>
                      </a:pPr>
                      <a:r>
                        <a:rPr lang="es-EC" sz="1000">
                          <a:effectLst/>
                        </a:rPr>
                        <a:t>R II</a:t>
                      </a:r>
                      <a:endParaRPr lang="es-ES" sz="1000">
                        <a:effectLst/>
                        <a:latin typeface="Calibri"/>
                        <a:ea typeface="Times New Roman"/>
                        <a:cs typeface="Times New Roman"/>
                      </a:endParaRPr>
                    </a:p>
                  </a:txBody>
                  <a:tcPr marL="40838" marR="40838" marT="0" marB="0" anchor="ctr"/>
                </a:tc>
                <a:tc gridSpan="2">
                  <a:txBody>
                    <a:bodyPr/>
                    <a:lstStyle/>
                    <a:p>
                      <a:pPr algn="ctr">
                        <a:lnSpc>
                          <a:spcPct val="150000"/>
                        </a:lnSpc>
                        <a:spcAft>
                          <a:spcPts val="0"/>
                        </a:spcAft>
                      </a:pPr>
                      <a:r>
                        <a:rPr lang="es-EC" sz="1000">
                          <a:effectLst/>
                        </a:rPr>
                        <a:t>Cl(a1)</a:t>
                      </a:r>
                      <a:endParaRPr lang="es-ES" sz="1000">
                        <a:effectLst/>
                        <a:latin typeface="Calibri"/>
                        <a:ea typeface="Times New Roman"/>
                        <a:cs typeface="Times New Roman"/>
                      </a:endParaRPr>
                    </a:p>
                  </a:txBody>
                  <a:tcPr marL="40838" marR="40838" marT="0" marB="0" anchor="b"/>
                </a:tc>
                <a:tc hMerge="1">
                  <a:txBody>
                    <a:bodyPr/>
                    <a:lstStyle/>
                    <a:p>
                      <a:endParaRPr lang="es-ES"/>
                    </a:p>
                  </a:txBody>
                  <a:tcPr/>
                </a:tc>
                <a:tc gridSpan="2">
                  <a:txBody>
                    <a:bodyPr/>
                    <a:lstStyle/>
                    <a:p>
                      <a:pPr algn="ctr">
                        <a:lnSpc>
                          <a:spcPct val="150000"/>
                        </a:lnSpc>
                        <a:spcAft>
                          <a:spcPts val="0"/>
                        </a:spcAft>
                      </a:pPr>
                      <a:r>
                        <a:rPr lang="es-EC" sz="1000">
                          <a:effectLst/>
                        </a:rPr>
                        <a:t>Orgánico (a2)</a:t>
                      </a:r>
                      <a:endParaRPr lang="es-ES" sz="1000">
                        <a:effectLst/>
                        <a:latin typeface="Calibri"/>
                        <a:ea typeface="Times New Roman"/>
                        <a:cs typeface="Times New Roman"/>
                      </a:endParaRPr>
                    </a:p>
                  </a:txBody>
                  <a:tcPr marL="40838" marR="40838" marT="0" marB="0" anchor="b"/>
                </a:tc>
                <a:tc hMerge="1">
                  <a:txBody>
                    <a:bodyPr/>
                    <a:lstStyle/>
                    <a:p>
                      <a:endParaRPr lang="es-ES"/>
                    </a:p>
                  </a:txBody>
                  <a:tcPr/>
                </a:tc>
              </a:tr>
              <a:tr h="517501">
                <a:tc vMerge="1">
                  <a:txBody>
                    <a:bodyPr/>
                    <a:lstStyle/>
                    <a:p>
                      <a:endParaRPr lang="es-ES"/>
                    </a:p>
                  </a:txBody>
                  <a:tcPr/>
                </a:tc>
                <a:tc>
                  <a:txBody>
                    <a:bodyPr/>
                    <a:lstStyle/>
                    <a:p>
                      <a:pPr algn="ctr">
                        <a:lnSpc>
                          <a:spcPct val="150000"/>
                        </a:lnSpc>
                        <a:spcAft>
                          <a:spcPts val="0"/>
                        </a:spcAft>
                      </a:pPr>
                      <a:r>
                        <a:rPr lang="es-EC" sz="1000">
                          <a:effectLst/>
                        </a:rPr>
                        <a:t>estufa (b2)</a:t>
                      </a:r>
                      <a:endParaRPr lang="es-ES" sz="100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a:effectLst/>
                        </a:rPr>
                        <a:t>aire caliente (b1)</a:t>
                      </a:r>
                      <a:endParaRPr lang="es-ES" sz="100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a:effectLst/>
                        </a:rPr>
                        <a:t>aire caliente (b1)</a:t>
                      </a:r>
                      <a:endParaRPr lang="es-ES" sz="100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a:effectLst/>
                        </a:rPr>
                        <a:t>estufa (b2)</a:t>
                      </a:r>
                      <a:endParaRPr lang="es-ES" sz="1000">
                        <a:effectLst/>
                        <a:latin typeface="Calibri"/>
                        <a:ea typeface="Times New Roman"/>
                        <a:cs typeface="Times New Roman"/>
                      </a:endParaRPr>
                    </a:p>
                  </a:txBody>
                  <a:tcPr marL="40838" marR="40838" marT="0" marB="0" anchor="b"/>
                </a:tc>
              </a:tr>
              <a:tr h="258751">
                <a:tc vMerge="1">
                  <a:txBody>
                    <a:bodyPr/>
                    <a:lstStyle/>
                    <a:p>
                      <a:endParaRPr lang="es-ES"/>
                    </a:p>
                  </a:txBody>
                  <a:tcPr/>
                </a:tc>
                <a:tc>
                  <a:txBody>
                    <a:bodyPr/>
                    <a:lstStyle/>
                    <a:p>
                      <a:pPr algn="ctr">
                        <a:lnSpc>
                          <a:spcPct val="150000"/>
                        </a:lnSpc>
                        <a:spcAft>
                          <a:spcPts val="0"/>
                        </a:spcAft>
                      </a:pPr>
                      <a:r>
                        <a:rPr lang="es-EC" sz="1000">
                          <a:effectLst/>
                        </a:rPr>
                        <a:t>c2</a:t>
                      </a:r>
                      <a:endParaRPr lang="es-ES" sz="100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a:effectLst/>
                        </a:rPr>
                        <a:t>c3</a:t>
                      </a:r>
                      <a:endParaRPr lang="es-ES" sz="100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a:effectLst/>
                        </a:rPr>
                        <a:t>c1</a:t>
                      </a:r>
                      <a:endParaRPr lang="es-ES" sz="100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a:effectLst/>
                        </a:rPr>
                        <a:t>c2</a:t>
                      </a:r>
                      <a:endParaRPr lang="es-ES" sz="1000">
                        <a:effectLst/>
                        <a:latin typeface="Calibri"/>
                        <a:ea typeface="Times New Roman"/>
                        <a:cs typeface="Times New Roman"/>
                      </a:endParaRPr>
                    </a:p>
                  </a:txBody>
                  <a:tcPr marL="40838" marR="40838" marT="0" marB="0" anchor="b"/>
                </a:tc>
              </a:tr>
              <a:tr h="258751">
                <a:tc vMerge="1">
                  <a:txBody>
                    <a:bodyPr/>
                    <a:lstStyle/>
                    <a:p>
                      <a:endParaRPr lang="es-ES"/>
                    </a:p>
                  </a:txBody>
                  <a:tcPr/>
                </a:tc>
                <a:tc>
                  <a:txBody>
                    <a:bodyPr/>
                    <a:lstStyle/>
                    <a:p>
                      <a:pPr algn="ctr">
                        <a:lnSpc>
                          <a:spcPct val="150000"/>
                        </a:lnSpc>
                        <a:spcAft>
                          <a:spcPts val="0"/>
                        </a:spcAft>
                      </a:pPr>
                      <a:r>
                        <a:rPr lang="es-EC" sz="1000">
                          <a:effectLst/>
                        </a:rPr>
                        <a:t>c3</a:t>
                      </a:r>
                      <a:endParaRPr lang="es-ES" sz="100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a:effectLst/>
                        </a:rPr>
                        <a:t>c1</a:t>
                      </a:r>
                      <a:endParaRPr lang="es-ES" sz="100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a:effectLst/>
                        </a:rPr>
                        <a:t>c3</a:t>
                      </a:r>
                      <a:endParaRPr lang="es-ES" sz="100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a:effectLst/>
                        </a:rPr>
                        <a:t>c1</a:t>
                      </a:r>
                      <a:endParaRPr lang="es-ES" sz="1000">
                        <a:effectLst/>
                        <a:latin typeface="Calibri"/>
                        <a:ea typeface="Times New Roman"/>
                        <a:cs typeface="Times New Roman"/>
                      </a:endParaRPr>
                    </a:p>
                  </a:txBody>
                  <a:tcPr marL="40838" marR="40838" marT="0" marB="0" anchor="b"/>
                </a:tc>
              </a:tr>
              <a:tr h="258751">
                <a:tc vMerge="1">
                  <a:txBody>
                    <a:bodyPr/>
                    <a:lstStyle/>
                    <a:p>
                      <a:endParaRPr lang="es-ES"/>
                    </a:p>
                  </a:txBody>
                  <a:tcPr/>
                </a:tc>
                <a:tc>
                  <a:txBody>
                    <a:bodyPr/>
                    <a:lstStyle/>
                    <a:p>
                      <a:pPr algn="ctr">
                        <a:lnSpc>
                          <a:spcPct val="150000"/>
                        </a:lnSpc>
                        <a:spcAft>
                          <a:spcPts val="0"/>
                        </a:spcAft>
                      </a:pPr>
                      <a:r>
                        <a:rPr lang="es-EC" sz="1000">
                          <a:effectLst/>
                        </a:rPr>
                        <a:t>c1</a:t>
                      </a:r>
                      <a:endParaRPr lang="es-ES" sz="100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a:effectLst/>
                        </a:rPr>
                        <a:t>c2</a:t>
                      </a:r>
                      <a:endParaRPr lang="es-ES" sz="100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a:effectLst/>
                        </a:rPr>
                        <a:t>c2</a:t>
                      </a:r>
                      <a:endParaRPr lang="es-ES" sz="100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a:effectLst/>
                        </a:rPr>
                        <a:t>c3</a:t>
                      </a:r>
                      <a:endParaRPr lang="es-ES" sz="1000">
                        <a:effectLst/>
                        <a:latin typeface="Calibri"/>
                        <a:ea typeface="Times New Roman"/>
                        <a:cs typeface="Times New Roman"/>
                      </a:endParaRPr>
                    </a:p>
                  </a:txBody>
                  <a:tcPr marL="40838" marR="40838" marT="0" marB="0" anchor="b"/>
                </a:tc>
              </a:tr>
              <a:tr h="205824">
                <a:tc>
                  <a:txBody>
                    <a:bodyPr/>
                    <a:lstStyle/>
                    <a:p>
                      <a:pPr>
                        <a:lnSpc>
                          <a:spcPct val="115000"/>
                        </a:lnSpc>
                      </a:pPr>
                      <a:endParaRPr lang="es-ES" sz="1000">
                        <a:effectLst/>
                        <a:latin typeface="Calibri"/>
                        <a:cs typeface="Times New Roman"/>
                      </a:endParaRPr>
                    </a:p>
                  </a:txBody>
                  <a:tcPr marL="40838" marR="40838" marT="0" marB="0" anchor="b"/>
                </a:tc>
                <a:tc>
                  <a:txBody>
                    <a:bodyPr/>
                    <a:lstStyle/>
                    <a:p>
                      <a:pPr>
                        <a:lnSpc>
                          <a:spcPct val="115000"/>
                        </a:lnSpc>
                      </a:pPr>
                      <a:endParaRPr lang="es-ES" sz="1000">
                        <a:effectLst/>
                        <a:latin typeface="Calibri"/>
                        <a:cs typeface="Times New Roman"/>
                      </a:endParaRPr>
                    </a:p>
                  </a:txBody>
                  <a:tcPr marL="40838" marR="40838" marT="0" marB="0" anchor="b"/>
                </a:tc>
                <a:tc>
                  <a:txBody>
                    <a:bodyPr/>
                    <a:lstStyle/>
                    <a:p>
                      <a:pPr>
                        <a:lnSpc>
                          <a:spcPct val="115000"/>
                        </a:lnSpc>
                      </a:pPr>
                      <a:endParaRPr lang="es-ES" sz="1000">
                        <a:effectLst/>
                        <a:latin typeface="Calibri"/>
                        <a:cs typeface="Times New Roman"/>
                      </a:endParaRPr>
                    </a:p>
                  </a:txBody>
                  <a:tcPr marL="40838" marR="40838" marT="0" marB="0" anchor="b"/>
                </a:tc>
                <a:tc>
                  <a:txBody>
                    <a:bodyPr/>
                    <a:lstStyle/>
                    <a:p>
                      <a:pPr>
                        <a:lnSpc>
                          <a:spcPct val="115000"/>
                        </a:lnSpc>
                      </a:pPr>
                      <a:endParaRPr lang="es-ES" sz="1000">
                        <a:effectLst/>
                        <a:latin typeface="Calibri"/>
                        <a:cs typeface="Times New Roman"/>
                      </a:endParaRPr>
                    </a:p>
                  </a:txBody>
                  <a:tcPr marL="40838" marR="40838" marT="0" marB="0" anchor="b"/>
                </a:tc>
                <a:tc>
                  <a:txBody>
                    <a:bodyPr/>
                    <a:lstStyle/>
                    <a:p>
                      <a:pPr>
                        <a:lnSpc>
                          <a:spcPct val="115000"/>
                        </a:lnSpc>
                      </a:pPr>
                      <a:endParaRPr lang="es-ES" sz="1000">
                        <a:effectLst/>
                        <a:latin typeface="Calibri"/>
                        <a:cs typeface="Times New Roman"/>
                      </a:endParaRPr>
                    </a:p>
                  </a:txBody>
                  <a:tcPr marL="40838" marR="40838" marT="0" marB="0" anchor="b"/>
                </a:tc>
              </a:tr>
              <a:tr h="258751">
                <a:tc rowSpan="5">
                  <a:txBody>
                    <a:bodyPr/>
                    <a:lstStyle/>
                    <a:p>
                      <a:pPr algn="ctr">
                        <a:lnSpc>
                          <a:spcPct val="150000"/>
                        </a:lnSpc>
                        <a:spcAft>
                          <a:spcPts val="0"/>
                        </a:spcAft>
                      </a:pPr>
                      <a:r>
                        <a:rPr lang="es-EC" sz="1000">
                          <a:effectLst/>
                        </a:rPr>
                        <a:t>R III</a:t>
                      </a:r>
                      <a:endParaRPr lang="es-ES" sz="1000">
                        <a:effectLst/>
                        <a:latin typeface="Calibri"/>
                        <a:ea typeface="Times New Roman"/>
                        <a:cs typeface="Times New Roman"/>
                      </a:endParaRPr>
                    </a:p>
                  </a:txBody>
                  <a:tcPr marL="40838" marR="40838" marT="0" marB="0" anchor="ctr"/>
                </a:tc>
                <a:tc gridSpan="2">
                  <a:txBody>
                    <a:bodyPr/>
                    <a:lstStyle/>
                    <a:p>
                      <a:pPr algn="ctr">
                        <a:lnSpc>
                          <a:spcPct val="150000"/>
                        </a:lnSpc>
                        <a:spcAft>
                          <a:spcPts val="0"/>
                        </a:spcAft>
                      </a:pPr>
                      <a:r>
                        <a:rPr lang="es-EC" sz="1000">
                          <a:effectLst/>
                        </a:rPr>
                        <a:t>Cl(a1)</a:t>
                      </a:r>
                      <a:endParaRPr lang="es-ES" sz="1000">
                        <a:effectLst/>
                        <a:latin typeface="Calibri"/>
                        <a:ea typeface="Times New Roman"/>
                        <a:cs typeface="Times New Roman"/>
                      </a:endParaRPr>
                    </a:p>
                  </a:txBody>
                  <a:tcPr marL="40838" marR="40838" marT="0" marB="0" anchor="b"/>
                </a:tc>
                <a:tc hMerge="1">
                  <a:txBody>
                    <a:bodyPr/>
                    <a:lstStyle/>
                    <a:p>
                      <a:endParaRPr lang="es-ES"/>
                    </a:p>
                  </a:txBody>
                  <a:tcPr/>
                </a:tc>
                <a:tc gridSpan="2">
                  <a:txBody>
                    <a:bodyPr/>
                    <a:lstStyle/>
                    <a:p>
                      <a:pPr algn="ctr">
                        <a:lnSpc>
                          <a:spcPct val="150000"/>
                        </a:lnSpc>
                        <a:spcAft>
                          <a:spcPts val="0"/>
                        </a:spcAft>
                      </a:pPr>
                      <a:r>
                        <a:rPr lang="es-EC" sz="1000">
                          <a:effectLst/>
                        </a:rPr>
                        <a:t>Orgánico (a2)</a:t>
                      </a:r>
                      <a:endParaRPr lang="es-ES" sz="1000">
                        <a:effectLst/>
                        <a:latin typeface="Calibri"/>
                        <a:ea typeface="Times New Roman"/>
                        <a:cs typeface="Times New Roman"/>
                      </a:endParaRPr>
                    </a:p>
                  </a:txBody>
                  <a:tcPr marL="40838" marR="40838" marT="0" marB="0" anchor="b"/>
                </a:tc>
                <a:tc hMerge="1">
                  <a:txBody>
                    <a:bodyPr/>
                    <a:lstStyle/>
                    <a:p>
                      <a:endParaRPr lang="es-ES"/>
                    </a:p>
                  </a:txBody>
                  <a:tcPr/>
                </a:tc>
              </a:tr>
              <a:tr h="517501">
                <a:tc vMerge="1">
                  <a:txBody>
                    <a:bodyPr/>
                    <a:lstStyle/>
                    <a:p>
                      <a:endParaRPr lang="es-ES"/>
                    </a:p>
                  </a:txBody>
                  <a:tcPr/>
                </a:tc>
                <a:tc>
                  <a:txBody>
                    <a:bodyPr/>
                    <a:lstStyle/>
                    <a:p>
                      <a:pPr algn="ctr">
                        <a:lnSpc>
                          <a:spcPct val="150000"/>
                        </a:lnSpc>
                        <a:spcAft>
                          <a:spcPts val="0"/>
                        </a:spcAft>
                      </a:pPr>
                      <a:r>
                        <a:rPr lang="es-EC" sz="1000">
                          <a:effectLst/>
                        </a:rPr>
                        <a:t>estufa (b2)</a:t>
                      </a:r>
                      <a:endParaRPr lang="es-ES" sz="100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a:effectLst/>
                        </a:rPr>
                        <a:t>aire caliente (b1)</a:t>
                      </a:r>
                      <a:endParaRPr lang="es-ES" sz="100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a:effectLst/>
                        </a:rPr>
                        <a:t>aire caliente (b1)</a:t>
                      </a:r>
                      <a:endParaRPr lang="es-ES" sz="100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a:effectLst/>
                        </a:rPr>
                        <a:t>estufa (b2)</a:t>
                      </a:r>
                      <a:endParaRPr lang="es-ES" sz="1000">
                        <a:effectLst/>
                        <a:latin typeface="Calibri"/>
                        <a:ea typeface="Times New Roman"/>
                        <a:cs typeface="Times New Roman"/>
                      </a:endParaRPr>
                    </a:p>
                  </a:txBody>
                  <a:tcPr marL="40838" marR="40838" marT="0" marB="0" anchor="b"/>
                </a:tc>
              </a:tr>
              <a:tr h="258751">
                <a:tc vMerge="1">
                  <a:txBody>
                    <a:bodyPr/>
                    <a:lstStyle/>
                    <a:p>
                      <a:endParaRPr lang="es-ES"/>
                    </a:p>
                  </a:txBody>
                  <a:tcPr/>
                </a:tc>
                <a:tc>
                  <a:txBody>
                    <a:bodyPr/>
                    <a:lstStyle/>
                    <a:p>
                      <a:pPr algn="ctr">
                        <a:lnSpc>
                          <a:spcPct val="150000"/>
                        </a:lnSpc>
                        <a:spcAft>
                          <a:spcPts val="0"/>
                        </a:spcAft>
                      </a:pPr>
                      <a:r>
                        <a:rPr lang="es-EC" sz="1000">
                          <a:effectLst/>
                        </a:rPr>
                        <a:t>c1</a:t>
                      </a:r>
                      <a:endParaRPr lang="es-ES" sz="100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a:effectLst/>
                        </a:rPr>
                        <a:t>c3</a:t>
                      </a:r>
                      <a:endParaRPr lang="es-ES" sz="100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a:effectLst/>
                        </a:rPr>
                        <a:t>c2</a:t>
                      </a:r>
                      <a:endParaRPr lang="es-ES" sz="100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a:effectLst/>
                        </a:rPr>
                        <a:t>c3</a:t>
                      </a:r>
                      <a:endParaRPr lang="es-ES" sz="1000">
                        <a:effectLst/>
                        <a:latin typeface="Calibri"/>
                        <a:ea typeface="Times New Roman"/>
                        <a:cs typeface="Times New Roman"/>
                      </a:endParaRPr>
                    </a:p>
                  </a:txBody>
                  <a:tcPr marL="40838" marR="40838" marT="0" marB="0" anchor="b"/>
                </a:tc>
              </a:tr>
              <a:tr h="258751">
                <a:tc vMerge="1">
                  <a:txBody>
                    <a:bodyPr/>
                    <a:lstStyle/>
                    <a:p>
                      <a:endParaRPr lang="es-ES"/>
                    </a:p>
                  </a:txBody>
                  <a:tcPr/>
                </a:tc>
                <a:tc>
                  <a:txBody>
                    <a:bodyPr/>
                    <a:lstStyle/>
                    <a:p>
                      <a:pPr algn="ctr">
                        <a:lnSpc>
                          <a:spcPct val="150000"/>
                        </a:lnSpc>
                        <a:spcAft>
                          <a:spcPts val="0"/>
                        </a:spcAft>
                      </a:pPr>
                      <a:r>
                        <a:rPr lang="es-EC" sz="1000">
                          <a:effectLst/>
                        </a:rPr>
                        <a:t>c2</a:t>
                      </a:r>
                      <a:endParaRPr lang="es-ES" sz="100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a:effectLst/>
                        </a:rPr>
                        <a:t>c2</a:t>
                      </a:r>
                      <a:endParaRPr lang="es-ES" sz="100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a:effectLst/>
                        </a:rPr>
                        <a:t>c3</a:t>
                      </a:r>
                      <a:endParaRPr lang="es-ES" sz="100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a:effectLst/>
                        </a:rPr>
                        <a:t>c1</a:t>
                      </a:r>
                      <a:endParaRPr lang="es-ES" sz="1000">
                        <a:effectLst/>
                        <a:latin typeface="Calibri"/>
                        <a:ea typeface="Times New Roman"/>
                        <a:cs typeface="Times New Roman"/>
                      </a:endParaRPr>
                    </a:p>
                  </a:txBody>
                  <a:tcPr marL="40838" marR="40838" marT="0" marB="0" anchor="b"/>
                </a:tc>
              </a:tr>
              <a:tr h="258751">
                <a:tc vMerge="1">
                  <a:txBody>
                    <a:bodyPr/>
                    <a:lstStyle/>
                    <a:p>
                      <a:endParaRPr lang="es-ES"/>
                    </a:p>
                  </a:txBody>
                  <a:tcPr/>
                </a:tc>
                <a:tc>
                  <a:txBody>
                    <a:bodyPr/>
                    <a:lstStyle/>
                    <a:p>
                      <a:pPr algn="ctr">
                        <a:lnSpc>
                          <a:spcPct val="150000"/>
                        </a:lnSpc>
                        <a:spcAft>
                          <a:spcPts val="0"/>
                        </a:spcAft>
                      </a:pPr>
                      <a:r>
                        <a:rPr lang="es-EC" sz="1000">
                          <a:effectLst/>
                        </a:rPr>
                        <a:t>c3</a:t>
                      </a:r>
                      <a:endParaRPr lang="es-ES" sz="100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a:effectLst/>
                        </a:rPr>
                        <a:t>c1</a:t>
                      </a:r>
                      <a:endParaRPr lang="es-ES" sz="100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a:effectLst/>
                        </a:rPr>
                        <a:t>c1</a:t>
                      </a:r>
                      <a:endParaRPr lang="es-ES" sz="1000">
                        <a:effectLst/>
                        <a:latin typeface="Calibri"/>
                        <a:ea typeface="Times New Roman"/>
                        <a:cs typeface="Times New Roman"/>
                      </a:endParaRPr>
                    </a:p>
                  </a:txBody>
                  <a:tcPr marL="40838" marR="40838" marT="0" marB="0" anchor="b"/>
                </a:tc>
                <a:tc>
                  <a:txBody>
                    <a:bodyPr/>
                    <a:lstStyle/>
                    <a:p>
                      <a:pPr algn="ctr">
                        <a:lnSpc>
                          <a:spcPct val="150000"/>
                        </a:lnSpc>
                        <a:spcAft>
                          <a:spcPts val="0"/>
                        </a:spcAft>
                      </a:pPr>
                      <a:r>
                        <a:rPr lang="es-EC" sz="1000" dirty="0">
                          <a:effectLst/>
                        </a:rPr>
                        <a:t>c2</a:t>
                      </a:r>
                      <a:endParaRPr lang="es-ES" sz="1000" dirty="0">
                        <a:effectLst/>
                        <a:latin typeface="Calibri"/>
                        <a:ea typeface="Times New Roman"/>
                        <a:cs typeface="Times New Roman"/>
                      </a:endParaRPr>
                    </a:p>
                  </a:txBody>
                  <a:tcPr marL="40838" marR="40838" marT="0" marB="0" anchor="b"/>
                </a:tc>
              </a:tr>
            </a:tbl>
          </a:graphicData>
        </a:graphic>
      </p:graphicFrame>
      <p:sp>
        <p:nvSpPr>
          <p:cNvPr id="5" name="Rectangle 1"/>
          <p:cNvSpPr>
            <a:spLocks noChangeArrowheads="1"/>
          </p:cNvSpPr>
          <p:nvPr/>
        </p:nvSpPr>
        <p:spPr bwMode="auto">
          <a:xfrm>
            <a:off x="2552700"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863176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u="sng" dirty="0">
                <a:solidFill>
                  <a:srgbClr val="FFFF00"/>
                </a:solidFill>
              </a:rPr>
              <a:t>ADEVA</a:t>
            </a:r>
            <a:endParaRPr lang="es-ES" u="sng" dirty="0">
              <a:solidFill>
                <a:srgbClr val="FFFF0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04820149"/>
              </p:ext>
            </p:extLst>
          </p:nvPr>
        </p:nvGraphicFramePr>
        <p:xfrm>
          <a:off x="467544" y="1340768"/>
          <a:ext cx="4382760" cy="5256588"/>
        </p:xfrm>
        <a:graphic>
          <a:graphicData uri="http://schemas.openxmlformats.org/drawingml/2006/table">
            <a:tbl>
              <a:tblPr firstRow="1" firstCol="1" bandRow="1">
                <a:tableStyleId>{5C22544A-7EE6-4342-B048-85BDC9FD1C3A}</a:tableStyleId>
              </a:tblPr>
              <a:tblGrid>
                <a:gridCol w="1795503"/>
                <a:gridCol w="2587257"/>
              </a:tblGrid>
              <a:tr h="477871">
                <a:tc>
                  <a:txBody>
                    <a:bodyPr/>
                    <a:lstStyle/>
                    <a:p>
                      <a:pPr algn="ctr">
                        <a:lnSpc>
                          <a:spcPct val="150000"/>
                        </a:lnSpc>
                        <a:spcAft>
                          <a:spcPts val="0"/>
                        </a:spcAft>
                      </a:pPr>
                      <a:r>
                        <a:rPr lang="es-EC" sz="1200" dirty="0">
                          <a:effectLst/>
                        </a:rPr>
                        <a:t>Fuente de variación</a:t>
                      </a:r>
                      <a:endParaRPr lang="es-ES" sz="1100" dirty="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200">
                          <a:effectLst/>
                        </a:rPr>
                        <a:t>Grados de libertad</a:t>
                      </a:r>
                      <a:endParaRPr lang="es-ES" sz="1100">
                        <a:effectLst/>
                        <a:latin typeface="Calibri"/>
                        <a:ea typeface="Times New Roman"/>
                        <a:cs typeface="Times New Roman"/>
                      </a:endParaRPr>
                    </a:p>
                  </a:txBody>
                  <a:tcPr marL="68580" marR="68580" marT="0" marB="0"/>
                </a:tc>
              </a:tr>
              <a:tr h="418138">
                <a:tc>
                  <a:txBody>
                    <a:bodyPr/>
                    <a:lstStyle/>
                    <a:p>
                      <a:pPr>
                        <a:lnSpc>
                          <a:spcPct val="150000"/>
                        </a:lnSpc>
                        <a:spcAft>
                          <a:spcPts val="0"/>
                        </a:spcAft>
                      </a:pPr>
                      <a:r>
                        <a:rPr lang="es-EC" sz="1050">
                          <a:effectLst/>
                        </a:rPr>
                        <a:t>Total </a:t>
                      </a:r>
                      <a:endParaRPr lang="es-E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050">
                          <a:effectLst/>
                        </a:rPr>
                        <a:t>35              (T-1)</a:t>
                      </a:r>
                      <a:endParaRPr lang="es-ES" sz="1100">
                        <a:effectLst/>
                        <a:latin typeface="Calibri"/>
                        <a:ea typeface="Times New Roman"/>
                        <a:cs typeface="Times New Roman"/>
                      </a:endParaRPr>
                    </a:p>
                  </a:txBody>
                  <a:tcPr marL="68580" marR="68580" marT="0" marB="0"/>
                </a:tc>
              </a:tr>
              <a:tr h="438049">
                <a:tc>
                  <a:txBody>
                    <a:bodyPr/>
                    <a:lstStyle/>
                    <a:p>
                      <a:pPr>
                        <a:lnSpc>
                          <a:spcPct val="150000"/>
                        </a:lnSpc>
                        <a:spcAft>
                          <a:spcPts val="0"/>
                        </a:spcAft>
                      </a:pPr>
                      <a:r>
                        <a:rPr lang="es-EC" sz="1050">
                          <a:effectLst/>
                        </a:rPr>
                        <a:t>PG</a:t>
                      </a:r>
                      <a:endParaRPr lang="es-E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100">
                          <a:effectLst/>
                        </a:rPr>
                        <a:t>1                 (PG-1)</a:t>
                      </a:r>
                      <a:endParaRPr lang="es-ES" sz="1100">
                        <a:effectLst/>
                        <a:latin typeface="Calibri"/>
                        <a:ea typeface="Times New Roman"/>
                        <a:cs typeface="Times New Roman"/>
                      </a:endParaRPr>
                    </a:p>
                  </a:txBody>
                  <a:tcPr marL="68580" marR="68580" marT="0" marB="0"/>
                </a:tc>
              </a:tr>
              <a:tr h="438049">
                <a:tc>
                  <a:txBody>
                    <a:bodyPr/>
                    <a:lstStyle/>
                    <a:p>
                      <a:pPr>
                        <a:lnSpc>
                          <a:spcPct val="150000"/>
                        </a:lnSpc>
                        <a:spcAft>
                          <a:spcPts val="0"/>
                        </a:spcAft>
                      </a:pPr>
                      <a:r>
                        <a:rPr lang="es-EC" sz="1050">
                          <a:effectLst/>
                        </a:rPr>
                        <a:t>Error(a)</a:t>
                      </a:r>
                      <a:endParaRPr lang="es-E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050">
                          <a:effectLst/>
                        </a:rPr>
                        <a:t>2                </a:t>
                      </a:r>
                      <a:r>
                        <a:rPr lang="es-EC" sz="1100">
                          <a:effectLst/>
                        </a:rPr>
                        <a:t>(PG-1)(Rep-1)</a:t>
                      </a:r>
                      <a:endParaRPr lang="es-ES" sz="1100">
                        <a:effectLst/>
                        <a:latin typeface="Calibri"/>
                        <a:ea typeface="Times New Roman"/>
                        <a:cs typeface="Times New Roman"/>
                      </a:endParaRPr>
                    </a:p>
                  </a:txBody>
                  <a:tcPr marL="68580" marR="68580" marT="0" marB="0"/>
                </a:tc>
              </a:tr>
              <a:tr h="438049">
                <a:tc>
                  <a:txBody>
                    <a:bodyPr/>
                    <a:lstStyle/>
                    <a:p>
                      <a:pPr>
                        <a:lnSpc>
                          <a:spcPct val="150000"/>
                        </a:lnSpc>
                        <a:spcAft>
                          <a:spcPts val="0"/>
                        </a:spcAft>
                      </a:pPr>
                      <a:r>
                        <a:rPr lang="es-EC" sz="1050">
                          <a:effectLst/>
                        </a:rPr>
                        <a:t>PP</a:t>
                      </a:r>
                      <a:endParaRPr lang="es-E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050">
                          <a:effectLst/>
                        </a:rPr>
                        <a:t>1                </a:t>
                      </a:r>
                      <a:r>
                        <a:rPr lang="es-EC" sz="1100">
                          <a:effectLst/>
                        </a:rPr>
                        <a:t>(PP-1)</a:t>
                      </a:r>
                      <a:endParaRPr lang="es-ES" sz="1100">
                        <a:effectLst/>
                        <a:latin typeface="Calibri"/>
                        <a:ea typeface="Times New Roman"/>
                        <a:cs typeface="Times New Roman"/>
                      </a:endParaRPr>
                    </a:p>
                  </a:txBody>
                  <a:tcPr marL="68580" marR="68580" marT="0" marB="0"/>
                </a:tc>
              </a:tr>
              <a:tr h="438049">
                <a:tc>
                  <a:txBody>
                    <a:bodyPr/>
                    <a:lstStyle/>
                    <a:p>
                      <a:pPr>
                        <a:lnSpc>
                          <a:spcPct val="150000"/>
                        </a:lnSpc>
                        <a:spcAft>
                          <a:spcPts val="0"/>
                        </a:spcAft>
                      </a:pPr>
                      <a:r>
                        <a:rPr lang="es-EC" sz="1050">
                          <a:effectLst/>
                        </a:rPr>
                        <a:t>PG*PP</a:t>
                      </a:r>
                      <a:endParaRPr lang="es-E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050">
                          <a:effectLst/>
                        </a:rPr>
                        <a:t>1                </a:t>
                      </a:r>
                      <a:r>
                        <a:rPr lang="es-EC" sz="1100">
                          <a:effectLst/>
                        </a:rPr>
                        <a:t>(PG-1) (PP-1)</a:t>
                      </a:r>
                      <a:endParaRPr lang="es-ES" sz="1100">
                        <a:effectLst/>
                        <a:latin typeface="Calibri"/>
                        <a:ea typeface="Times New Roman"/>
                        <a:cs typeface="Times New Roman"/>
                      </a:endParaRPr>
                    </a:p>
                  </a:txBody>
                  <a:tcPr marL="68580" marR="68580" marT="0" marB="0"/>
                </a:tc>
              </a:tr>
              <a:tr h="438049">
                <a:tc>
                  <a:txBody>
                    <a:bodyPr/>
                    <a:lstStyle/>
                    <a:p>
                      <a:pPr>
                        <a:lnSpc>
                          <a:spcPct val="150000"/>
                        </a:lnSpc>
                        <a:spcAft>
                          <a:spcPts val="0"/>
                        </a:spcAft>
                      </a:pPr>
                      <a:r>
                        <a:rPr lang="es-EC" sz="1050">
                          <a:effectLst/>
                        </a:rPr>
                        <a:t>Error (b)</a:t>
                      </a:r>
                      <a:endParaRPr lang="es-E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050" dirty="0">
                          <a:effectLst/>
                        </a:rPr>
                        <a:t>4                PG</a:t>
                      </a:r>
                      <a:r>
                        <a:rPr lang="es-EC" sz="1100" dirty="0">
                          <a:effectLst/>
                        </a:rPr>
                        <a:t>(PP-1) (Rep-1)</a:t>
                      </a:r>
                      <a:endParaRPr lang="es-ES" sz="1100" dirty="0">
                        <a:effectLst/>
                        <a:latin typeface="Calibri"/>
                        <a:ea typeface="Times New Roman"/>
                        <a:cs typeface="Times New Roman"/>
                      </a:endParaRPr>
                    </a:p>
                  </a:txBody>
                  <a:tcPr marL="68580" marR="68580" marT="0" marB="0"/>
                </a:tc>
              </a:tr>
              <a:tr h="438049">
                <a:tc>
                  <a:txBody>
                    <a:bodyPr/>
                    <a:lstStyle/>
                    <a:p>
                      <a:pPr>
                        <a:lnSpc>
                          <a:spcPct val="150000"/>
                        </a:lnSpc>
                        <a:spcAft>
                          <a:spcPts val="0"/>
                        </a:spcAft>
                      </a:pPr>
                      <a:r>
                        <a:rPr lang="es-EC" sz="1050">
                          <a:effectLst/>
                        </a:rPr>
                        <a:t>SP</a:t>
                      </a:r>
                      <a:endParaRPr lang="es-E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050">
                          <a:effectLst/>
                        </a:rPr>
                        <a:t>2                </a:t>
                      </a:r>
                      <a:r>
                        <a:rPr lang="es-EC" sz="1100">
                          <a:effectLst/>
                        </a:rPr>
                        <a:t>(SP-1)</a:t>
                      </a:r>
                      <a:endParaRPr lang="es-ES" sz="1100">
                        <a:effectLst/>
                        <a:latin typeface="Calibri"/>
                        <a:ea typeface="Times New Roman"/>
                        <a:cs typeface="Times New Roman"/>
                      </a:endParaRPr>
                    </a:p>
                  </a:txBody>
                  <a:tcPr marL="68580" marR="68580" marT="0" marB="0"/>
                </a:tc>
              </a:tr>
              <a:tr h="438049">
                <a:tc>
                  <a:txBody>
                    <a:bodyPr/>
                    <a:lstStyle/>
                    <a:p>
                      <a:pPr>
                        <a:lnSpc>
                          <a:spcPct val="150000"/>
                        </a:lnSpc>
                        <a:spcAft>
                          <a:spcPts val="0"/>
                        </a:spcAft>
                      </a:pPr>
                      <a:r>
                        <a:rPr lang="es-EC" sz="1050">
                          <a:effectLst/>
                        </a:rPr>
                        <a:t>PG*SP</a:t>
                      </a:r>
                      <a:endParaRPr lang="es-E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050">
                          <a:effectLst/>
                        </a:rPr>
                        <a:t>2                </a:t>
                      </a:r>
                      <a:r>
                        <a:rPr lang="es-EC" sz="1100">
                          <a:effectLst/>
                        </a:rPr>
                        <a:t>(PG-1) (SP-1)</a:t>
                      </a:r>
                      <a:endParaRPr lang="es-ES" sz="1100">
                        <a:effectLst/>
                        <a:latin typeface="Calibri"/>
                        <a:ea typeface="Times New Roman"/>
                        <a:cs typeface="Times New Roman"/>
                      </a:endParaRPr>
                    </a:p>
                  </a:txBody>
                  <a:tcPr marL="68580" marR="68580" marT="0" marB="0"/>
                </a:tc>
              </a:tr>
              <a:tr h="438049">
                <a:tc>
                  <a:txBody>
                    <a:bodyPr/>
                    <a:lstStyle/>
                    <a:p>
                      <a:pPr>
                        <a:lnSpc>
                          <a:spcPct val="150000"/>
                        </a:lnSpc>
                        <a:spcAft>
                          <a:spcPts val="0"/>
                        </a:spcAft>
                      </a:pPr>
                      <a:r>
                        <a:rPr lang="es-EC" sz="1050">
                          <a:effectLst/>
                        </a:rPr>
                        <a:t>PP*SP</a:t>
                      </a:r>
                      <a:endParaRPr lang="es-E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050">
                          <a:effectLst/>
                        </a:rPr>
                        <a:t>2                </a:t>
                      </a:r>
                      <a:r>
                        <a:rPr lang="es-EC" sz="1100">
                          <a:effectLst/>
                        </a:rPr>
                        <a:t>(PP-1) (SP-1)</a:t>
                      </a:r>
                      <a:endParaRPr lang="es-ES" sz="1100">
                        <a:effectLst/>
                        <a:latin typeface="Calibri"/>
                        <a:ea typeface="Times New Roman"/>
                        <a:cs typeface="Times New Roman"/>
                      </a:endParaRPr>
                    </a:p>
                  </a:txBody>
                  <a:tcPr marL="68580" marR="68580" marT="0" marB="0"/>
                </a:tc>
              </a:tr>
              <a:tr h="438049">
                <a:tc>
                  <a:txBody>
                    <a:bodyPr/>
                    <a:lstStyle/>
                    <a:p>
                      <a:pPr>
                        <a:lnSpc>
                          <a:spcPct val="150000"/>
                        </a:lnSpc>
                        <a:spcAft>
                          <a:spcPts val="0"/>
                        </a:spcAft>
                      </a:pPr>
                      <a:r>
                        <a:rPr lang="es-EC" sz="1050">
                          <a:effectLst/>
                        </a:rPr>
                        <a:t>PG*PP*SP</a:t>
                      </a:r>
                      <a:endParaRPr lang="es-E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050">
                          <a:effectLst/>
                        </a:rPr>
                        <a:t>2                </a:t>
                      </a:r>
                      <a:r>
                        <a:rPr lang="es-EC" sz="1100">
                          <a:effectLst/>
                        </a:rPr>
                        <a:t>(PG-1) (PP-1) (SP-1)</a:t>
                      </a:r>
                      <a:endParaRPr lang="es-ES" sz="1100">
                        <a:effectLst/>
                        <a:latin typeface="Calibri"/>
                        <a:ea typeface="Times New Roman"/>
                        <a:cs typeface="Times New Roman"/>
                      </a:endParaRPr>
                    </a:p>
                  </a:txBody>
                  <a:tcPr marL="68580" marR="68580" marT="0" marB="0"/>
                </a:tc>
              </a:tr>
              <a:tr h="418138">
                <a:tc>
                  <a:txBody>
                    <a:bodyPr/>
                    <a:lstStyle/>
                    <a:p>
                      <a:pPr>
                        <a:lnSpc>
                          <a:spcPct val="150000"/>
                        </a:lnSpc>
                        <a:spcAft>
                          <a:spcPts val="0"/>
                        </a:spcAft>
                      </a:pPr>
                      <a:r>
                        <a:rPr lang="es-EC" sz="1050">
                          <a:effectLst/>
                        </a:rPr>
                        <a:t>Error(c ) </a:t>
                      </a:r>
                      <a:endParaRPr lang="es-ES" sz="110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050" dirty="0">
                          <a:effectLst/>
                        </a:rPr>
                        <a:t>18                Diferencia</a:t>
                      </a:r>
                      <a:endParaRPr lang="es-ES" sz="1100" dirty="0">
                        <a:effectLst/>
                        <a:latin typeface="Calibri"/>
                        <a:ea typeface="Times New Roman"/>
                        <a:cs typeface="Times New Roman"/>
                      </a:endParaRPr>
                    </a:p>
                  </a:txBody>
                  <a:tcPr marL="68580" marR="68580" marT="0" marB="0"/>
                </a:tc>
              </a:tr>
            </a:tbl>
          </a:graphicData>
        </a:graphic>
      </p:graphicFrame>
      <p:sp>
        <p:nvSpPr>
          <p:cNvPr id="5" name="4 CuadroTexto"/>
          <p:cNvSpPr txBox="1"/>
          <p:nvPr/>
        </p:nvSpPr>
        <p:spPr>
          <a:xfrm>
            <a:off x="4960371" y="3176710"/>
            <a:ext cx="4464496" cy="923330"/>
          </a:xfrm>
          <a:prstGeom prst="rect">
            <a:avLst/>
          </a:prstGeom>
          <a:noFill/>
        </p:spPr>
        <p:txBody>
          <a:bodyPr wrap="square" rtlCol="0">
            <a:spAutoFit/>
          </a:bodyPr>
          <a:lstStyle/>
          <a:p>
            <a:r>
              <a:rPr lang="es-EC" dirty="0"/>
              <a:t>Se aplicó la prueba de Duncan al 5% </a:t>
            </a:r>
            <a:r>
              <a:rPr lang="es-EC" dirty="0" smtClean="0"/>
              <a:t>	</a:t>
            </a:r>
          </a:p>
          <a:p>
            <a:r>
              <a:rPr lang="es-EC" dirty="0" smtClean="0"/>
              <a:t>para </a:t>
            </a:r>
            <a:r>
              <a:rPr lang="es-EC" dirty="0"/>
              <a:t>las variables que presentaron significancia.</a:t>
            </a:r>
            <a:endParaRPr lang="es-ES" dirty="0"/>
          </a:p>
        </p:txBody>
      </p:sp>
    </p:spTree>
    <p:extLst>
      <p:ext uri="{BB962C8B-B14F-4D97-AF65-F5344CB8AC3E}">
        <p14:creationId xmlns:p14="http://schemas.microsoft.com/office/powerpoint/2010/main" val="2529672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u="sng" dirty="0">
                <a:solidFill>
                  <a:srgbClr val="FFFF00"/>
                </a:solidFill>
              </a:rPr>
              <a:t>Fase de Prospección</a:t>
            </a:r>
            <a:r>
              <a:rPr lang="es-ES" u="sng" dirty="0">
                <a:solidFill>
                  <a:srgbClr val="FFFF00"/>
                </a:solidFill>
              </a:rPr>
              <a:t/>
            </a:r>
            <a:br>
              <a:rPr lang="es-ES" u="sng" dirty="0">
                <a:solidFill>
                  <a:srgbClr val="FFFF00"/>
                </a:solidFill>
              </a:rPr>
            </a:br>
            <a:endParaRPr lang="es-ES" u="sng" dirty="0">
              <a:solidFill>
                <a:srgbClr val="FFFF00"/>
              </a:solidFill>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75656" y="1124744"/>
            <a:ext cx="6264696" cy="379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611560" y="5157192"/>
            <a:ext cx="7632848" cy="1200329"/>
          </a:xfrm>
          <a:prstGeom prst="rect">
            <a:avLst/>
          </a:prstGeom>
          <a:noFill/>
        </p:spPr>
        <p:txBody>
          <a:bodyPr wrap="square" rtlCol="0">
            <a:spAutoFit/>
          </a:bodyPr>
          <a:lstStyle/>
          <a:p>
            <a:r>
              <a:rPr lang="es-ES" dirty="0"/>
              <a:t>S</a:t>
            </a:r>
            <a:r>
              <a:rPr lang="es-ES" dirty="0" smtClean="0"/>
              <a:t>e </a:t>
            </a:r>
            <a:r>
              <a:rPr lang="es-ES" dirty="0"/>
              <a:t>analizó el estudio de varias plantas medicinales utilizadas por los nativos Tsáchilas, y se determinó que el Pin´ku (</a:t>
            </a:r>
            <a:r>
              <a:rPr lang="es-ES" i="1" dirty="0"/>
              <a:t>Piper carpunya Ruíz &amp; </a:t>
            </a:r>
            <a:r>
              <a:rPr lang="es-ES" i="1" dirty="0" err="1"/>
              <a:t>Pav</a:t>
            </a:r>
            <a:r>
              <a:rPr lang="es-ES" i="1" dirty="0"/>
              <a:t>.)</a:t>
            </a:r>
            <a:r>
              <a:rPr lang="es-ES" b="1" i="1" dirty="0"/>
              <a:t>  </a:t>
            </a:r>
            <a:r>
              <a:rPr lang="es-ES" dirty="0"/>
              <a:t>es una planta considerada  de importancia social y medicinal para los comuneros, (Agustín Calazacón en </a:t>
            </a:r>
            <a:r>
              <a:rPr lang="es-ES" i="1" dirty="0" err="1"/>
              <a:t>com</a:t>
            </a:r>
            <a:r>
              <a:rPr lang="es-ES" i="1" dirty="0"/>
              <a:t> </a:t>
            </a:r>
            <a:r>
              <a:rPr lang="es-ES" i="1" dirty="0" err="1"/>
              <a:t>pers</a:t>
            </a:r>
            <a:r>
              <a:rPr lang="es-ES" i="1" dirty="0"/>
              <a:t>.,</a:t>
            </a:r>
            <a:r>
              <a:rPr lang="es-ES" dirty="0"/>
              <a:t> 2013) </a:t>
            </a:r>
          </a:p>
        </p:txBody>
      </p:sp>
    </p:spTree>
    <p:extLst>
      <p:ext uri="{BB962C8B-B14F-4D97-AF65-F5344CB8AC3E}">
        <p14:creationId xmlns:p14="http://schemas.microsoft.com/office/powerpoint/2010/main" val="499596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ES" b="1" u="sng" dirty="0"/>
              <a:t>INTRODUCCIÓN</a:t>
            </a:r>
            <a:r>
              <a:rPr lang="es-ES" dirty="0"/>
              <a:t/>
            </a:r>
            <a:br>
              <a:rPr lang="es-ES" dirty="0"/>
            </a:br>
            <a:endParaRPr lang="es-ES" dirty="0"/>
          </a:p>
        </p:txBody>
      </p:sp>
      <p:sp>
        <p:nvSpPr>
          <p:cNvPr id="3" name="2 Marcador de contenido"/>
          <p:cNvSpPr>
            <a:spLocks noGrp="1"/>
          </p:cNvSpPr>
          <p:nvPr>
            <p:ph idx="1"/>
          </p:nvPr>
        </p:nvSpPr>
        <p:spPr>
          <a:xfrm>
            <a:off x="395536" y="1340768"/>
            <a:ext cx="8229600" cy="4525963"/>
          </a:xfrm>
        </p:spPr>
        <p:txBody>
          <a:bodyPr>
            <a:noAutofit/>
          </a:bodyPr>
          <a:lstStyle/>
          <a:p>
            <a:pPr algn="just"/>
            <a:r>
              <a:rPr lang="es-ES" sz="2000" dirty="0"/>
              <a:t>Para la curación de las enfermedades los Tsáchilas poseen un elevado conocimiento de plantas medicinales, </a:t>
            </a:r>
            <a:r>
              <a:rPr lang="es-ES" sz="2000" dirty="0" smtClean="0"/>
              <a:t>es su patrimonio .</a:t>
            </a:r>
          </a:p>
          <a:p>
            <a:pPr algn="just"/>
            <a:r>
              <a:rPr lang="es-ES" sz="2000" dirty="0" smtClean="0"/>
              <a:t>Medicina </a:t>
            </a:r>
            <a:r>
              <a:rPr lang="es-ES" sz="2000" dirty="0"/>
              <a:t>Tsáchila </a:t>
            </a:r>
            <a:r>
              <a:rPr lang="es-ES" sz="2000" dirty="0" smtClean="0"/>
              <a:t>--- curanderos ( </a:t>
            </a:r>
            <a:r>
              <a:rPr lang="es-ES" sz="2000" dirty="0"/>
              <a:t>“vegetalistas</a:t>
            </a:r>
            <a:r>
              <a:rPr lang="es-ES" sz="2000" dirty="0" smtClean="0"/>
              <a:t>”)</a:t>
            </a:r>
            <a:endParaRPr lang="es-ES" sz="2000" dirty="0"/>
          </a:p>
          <a:p>
            <a:pPr algn="just"/>
            <a:r>
              <a:rPr lang="es-ES" sz="2000" dirty="0" smtClean="0"/>
              <a:t>PIN’KU </a:t>
            </a:r>
            <a:r>
              <a:rPr lang="es-ES" sz="2000" dirty="0"/>
              <a:t>(</a:t>
            </a:r>
            <a:r>
              <a:rPr lang="es-ES" sz="2000" b="1" i="1" dirty="0"/>
              <a:t>Piper carpunya Ruíz &amp; </a:t>
            </a:r>
            <a:r>
              <a:rPr lang="es-ES" sz="2000" b="1" i="1" dirty="0" err="1" smtClean="0"/>
              <a:t>Pav</a:t>
            </a:r>
            <a:r>
              <a:rPr lang="es-ES" sz="2000" b="1" i="1" dirty="0" smtClean="0"/>
              <a:t>)---</a:t>
            </a:r>
            <a:r>
              <a:rPr lang="es-ES" sz="2000" dirty="0" smtClean="0"/>
              <a:t>desorden </a:t>
            </a:r>
            <a:r>
              <a:rPr lang="es-ES" sz="2000" dirty="0"/>
              <a:t>digestivo como cólicos y gases; además  mezclado con otras plantas sirve para aliviar resfriados y golpes, que se aplican  en implanto (</a:t>
            </a:r>
            <a:r>
              <a:rPr lang="es-ES" sz="2000" cap="all" dirty="0"/>
              <a:t>C</a:t>
            </a:r>
            <a:r>
              <a:rPr lang="es-ES" sz="2000" dirty="0"/>
              <a:t>alazacón</a:t>
            </a:r>
            <a:r>
              <a:rPr lang="es-ES" sz="2000" cap="all" dirty="0"/>
              <a:t>, </a:t>
            </a:r>
            <a:r>
              <a:rPr lang="es-ES" sz="2000" dirty="0"/>
              <a:t>2012).</a:t>
            </a:r>
          </a:p>
          <a:p>
            <a:pPr algn="just"/>
            <a:r>
              <a:rPr lang="es-ES" sz="2000" dirty="0"/>
              <a:t>PIN’KU ---macerados machacados con piedras de rio y agua , hojas frescas tiernas (jóvenes) bufandas o trapos alrededor del estómago. </a:t>
            </a:r>
          </a:p>
          <a:p>
            <a:pPr algn="just"/>
            <a:r>
              <a:rPr lang="es-ES" sz="2000" dirty="0" smtClean="0"/>
              <a:t>El </a:t>
            </a:r>
            <a:r>
              <a:rPr lang="es-ES" sz="2000" dirty="0"/>
              <a:t>problema de la comunidad </a:t>
            </a:r>
            <a:r>
              <a:rPr lang="es-ES" sz="2000" dirty="0" smtClean="0"/>
              <a:t>Tsáchila--falta </a:t>
            </a:r>
            <a:r>
              <a:rPr lang="es-ES" sz="2000" dirty="0"/>
              <a:t>de </a:t>
            </a:r>
            <a:r>
              <a:rPr lang="es-ES" sz="2000" dirty="0" smtClean="0"/>
              <a:t>conocimientos. </a:t>
            </a:r>
          </a:p>
          <a:p>
            <a:pPr algn="just"/>
            <a:r>
              <a:rPr lang="es-ES" sz="2000" dirty="0" smtClean="0"/>
              <a:t>Información </a:t>
            </a:r>
            <a:r>
              <a:rPr lang="es-ES" sz="2000" dirty="0"/>
              <a:t>científica actualizada de los usos industriales y medicinales de </a:t>
            </a:r>
            <a:r>
              <a:rPr lang="es-ES" sz="2000" dirty="0" smtClean="0"/>
              <a:t>PIN’KU---- importancia </a:t>
            </a:r>
            <a:r>
              <a:rPr lang="es-ES" sz="2000" dirty="0"/>
              <a:t>en la alimentación y  la utilización de medicina </a:t>
            </a:r>
            <a:r>
              <a:rPr lang="es-ES" sz="2000" dirty="0" smtClean="0"/>
              <a:t>natural—Tsáchilas---crear </a:t>
            </a:r>
            <a:r>
              <a:rPr lang="es-ES" sz="2000" dirty="0"/>
              <a:t>alternativas de </a:t>
            </a:r>
            <a:r>
              <a:rPr lang="es-ES" sz="2000" dirty="0" smtClean="0"/>
              <a:t>producción.</a:t>
            </a:r>
            <a:endParaRPr lang="es-ES" sz="2000" dirty="0"/>
          </a:p>
        </p:txBody>
      </p:sp>
    </p:spTree>
    <p:extLst>
      <p:ext uri="{BB962C8B-B14F-4D97-AF65-F5344CB8AC3E}">
        <p14:creationId xmlns:p14="http://schemas.microsoft.com/office/powerpoint/2010/main" val="2717155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u="sng" dirty="0">
                <a:solidFill>
                  <a:srgbClr val="FFFF00"/>
                </a:solidFill>
              </a:rPr>
              <a:t>Fase de Recolección</a:t>
            </a:r>
            <a:endParaRPr lang="es-ES" u="sng" dirty="0">
              <a:solidFill>
                <a:srgbClr val="FFFF00"/>
              </a:solidFill>
            </a:endParaRPr>
          </a:p>
        </p:txBody>
      </p:sp>
      <p:sp>
        <p:nvSpPr>
          <p:cNvPr id="3" name="2 Marcador de contenido"/>
          <p:cNvSpPr>
            <a:spLocks noGrp="1"/>
          </p:cNvSpPr>
          <p:nvPr>
            <p:ph idx="1"/>
          </p:nvPr>
        </p:nvSpPr>
        <p:spPr/>
        <p:txBody>
          <a:bodyPr/>
          <a:lstStyle/>
          <a:p>
            <a:pPr marL="0" indent="0" algn="just">
              <a:buNone/>
            </a:pPr>
            <a:r>
              <a:rPr lang="es-EC" dirty="0"/>
              <a:t>Se realizó en la comuna Chiguilpe, </a:t>
            </a:r>
            <a:r>
              <a:rPr lang="es-ES" dirty="0"/>
              <a:t>en el kilómetro 7 de la vía Santo Domingo – Quevedo,  más 3 kilómetros margen izquierdo, en la comunidad Tsáchila Chiguilpe, l</a:t>
            </a:r>
            <a:r>
              <a:rPr lang="es-EC" dirty="0"/>
              <a:t>as hojas  colectadas se colocaron en fundas plásticas perforadas, con dimensiones de 20 cm de ancho por 30 cm de largo, de medio kilogramo de capacidad.</a:t>
            </a:r>
            <a:endParaRPr lang="es-ES" dirty="0"/>
          </a:p>
          <a:p>
            <a:pPr marL="0" indent="0" algn="just">
              <a:buNone/>
            </a:pPr>
            <a:endParaRPr lang="es-ES" dirty="0"/>
          </a:p>
        </p:txBody>
      </p:sp>
    </p:spTree>
    <p:extLst>
      <p:ext uri="{BB962C8B-B14F-4D97-AF65-F5344CB8AC3E}">
        <p14:creationId xmlns:p14="http://schemas.microsoft.com/office/powerpoint/2010/main" val="395317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940966"/>
          </a:xfrm>
        </p:spPr>
        <p:txBody>
          <a:bodyPr>
            <a:normAutofit/>
          </a:bodyPr>
          <a:lstStyle/>
          <a:p>
            <a:r>
              <a:rPr lang="es-ES" sz="2800" b="1" u="sng" dirty="0">
                <a:solidFill>
                  <a:srgbClr val="FFFF00"/>
                </a:solidFill>
              </a:rPr>
              <a:t>Fase de  Identificación o Autentificación Botánica</a:t>
            </a:r>
            <a:endParaRPr lang="es-ES" sz="2800" u="sng" dirty="0">
              <a:solidFill>
                <a:srgbClr val="FFFF00"/>
              </a:solidFill>
            </a:endParaRP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39752" y="836712"/>
            <a:ext cx="4392488"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0583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b="1" u="sng" dirty="0">
                <a:solidFill>
                  <a:srgbClr val="FFFF00"/>
                </a:solidFill>
              </a:rPr>
              <a:t>Fase de Procesamiento</a:t>
            </a:r>
            <a:r>
              <a:rPr lang="es-ES" sz="2800" u="sng" dirty="0">
                <a:solidFill>
                  <a:srgbClr val="FFFF00"/>
                </a:solidFill>
              </a:rPr>
              <a:t/>
            </a:r>
            <a:br>
              <a:rPr lang="es-ES" sz="2800" u="sng" dirty="0">
                <a:solidFill>
                  <a:srgbClr val="FFFF00"/>
                </a:solidFill>
              </a:rPr>
            </a:br>
            <a:endParaRPr lang="es-ES" sz="2800" u="sng" dirty="0">
              <a:solidFill>
                <a:srgbClr val="FFFF00"/>
              </a:solidFill>
            </a:endParaRPr>
          </a:p>
        </p:txBody>
      </p:sp>
      <p:sp>
        <p:nvSpPr>
          <p:cNvPr id="3" name="2 Marcador de contenido"/>
          <p:cNvSpPr>
            <a:spLocks noGrp="1"/>
          </p:cNvSpPr>
          <p:nvPr>
            <p:ph idx="1"/>
          </p:nvPr>
        </p:nvSpPr>
        <p:spPr>
          <a:xfrm>
            <a:off x="467544" y="908720"/>
            <a:ext cx="8229600" cy="4813995"/>
          </a:xfrm>
        </p:spPr>
        <p:txBody>
          <a:bodyPr>
            <a:noAutofit/>
          </a:bodyPr>
          <a:lstStyle/>
          <a:p>
            <a:pPr marL="0" indent="0" algn="just">
              <a:buNone/>
            </a:pPr>
            <a:r>
              <a:rPr lang="es-ES" sz="2000" b="1" dirty="0">
                <a:solidFill>
                  <a:srgbClr val="FFFF00"/>
                </a:solidFill>
              </a:rPr>
              <a:t>Recolección.-</a:t>
            </a:r>
            <a:r>
              <a:rPr lang="es-EC" sz="2000" dirty="0">
                <a:solidFill>
                  <a:srgbClr val="FFFF00"/>
                </a:solidFill>
              </a:rPr>
              <a:t> </a:t>
            </a:r>
            <a:r>
              <a:rPr lang="es-EC" sz="2000" dirty="0"/>
              <a:t>C</a:t>
            </a:r>
            <a:r>
              <a:rPr lang="es-EC" sz="2000" dirty="0" smtClean="0"/>
              <a:t>omuna </a:t>
            </a:r>
            <a:r>
              <a:rPr lang="es-EC" sz="2000" dirty="0"/>
              <a:t>Chiguilpe, </a:t>
            </a:r>
            <a:r>
              <a:rPr lang="es-EC" sz="2000" dirty="0" smtClean="0"/>
              <a:t>se </a:t>
            </a:r>
            <a:r>
              <a:rPr lang="es-EC" sz="2000" dirty="0"/>
              <a:t>recolectaron </a:t>
            </a:r>
            <a:r>
              <a:rPr lang="es-EC" sz="2000" dirty="0" smtClean="0"/>
              <a:t>hojas en </a:t>
            </a:r>
            <a:r>
              <a:rPr lang="es-EC" sz="2000" dirty="0"/>
              <a:t>fundas plásticas perforadas, con dimensiones de 20 cm de ancho por 30 cm de largo, de medio kilogramo de capacidad, luego en gavetas de plástico para su transporte</a:t>
            </a:r>
            <a:r>
              <a:rPr lang="es-EC" sz="2000" dirty="0" smtClean="0"/>
              <a:t>.</a:t>
            </a:r>
          </a:p>
          <a:p>
            <a:pPr marL="0" indent="0" algn="just">
              <a:buNone/>
            </a:pPr>
            <a:endParaRPr lang="es-EC" sz="2000" dirty="0"/>
          </a:p>
          <a:p>
            <a:pPr marL="0" indent="0" algn="just">
              <a:buNone/>
            </a:pPr>
            <a:endParaRPr lang="es-EC" sz="2000" dirty="0" smtClean="0"/>
          </a:p>
          <a:p>
            <a:pPr marL="0" indent="0" algn="just">
              <a:buNone/>
            </a:pPr>
            <a:endParaRPr lang="es-EC" sz="2000" dirty="0"/>
          </a:p>
          <a:p>
            <a:pPr marL="0" indent="0" algn="just">
              <a:buNone/>
            </a:pPr>
            <a:endParaRPr lang="es-EC" sz="2000" dirty="0" smtClean="0"/>
          </a:p>
          <a:p>
            <a:pPr marL="0" indent="0" algn="just">
              <a:buNone/>
            </a:pPr>
            <a:endParaRPr lang="es-EC" sz="2000" dirty="0" smtClean="0"/>
          </a:p>
          <a:p>
            <a:pPr marL="0" indent="0" algn="just">
              <a:buNone/>
            </a:pPr>
            <a:r>
              <a:rPr lang="es-ES" sz="2000" b="1" dirty="0">
                <a:solidFill>
                  <a:srgbClr val="FFFF00"/>
                </a:solidFill>
              </a:rPr>
              <a:t>Transporte.- </a:t>
            </a:r>
            <a:r>
              <a:rPr lang="es-EC" sz="2000" dirty="0" smtClean="0"/>
              <a:t>Se </a:t>
            </a:r>
            <a:r>
              <a:rPr lang="es-EC" sz="2000" dirty="0"/>
              <a:t>llevó hasta el lugar de recepción ubicado en el L</a:t>
            </a:r>
            <a:r>
              <a:rPr lang="es-ES" sz="2000" dirty="0"/>
              <a:t>aboratorio de Biotecnología  de la Universidad de las Fuerzas Armadas - ESPE, Carrera de Ingeniería Agropecuaria, ubicada  en el kilómetro 24 de la vía Santo </a:t>
            </a:r>
            <a:r>
              <a:rPr lang="es-EC" sz="2000" dirty="0"/>
              <a:t>Domingo – Quevedo. </a:t>
            </a:r>
            <a:endParaRPr lang="es-EC" sz="2000" dirty="0" smtClean="0"/>
          </a:p>
          <a:p>
            <a:pPr marL="0" indent="0" algn="just">
              <a:buNone/>
            </a:pPr>
            <a:endParaRPr lang="es-EC" sz="2000" b="1" dirty="0" smtClean="0">
              <a:solidFill>
                <a:srgbClr val="FFFF00"/>
              </a:solidFill>
            </a:endParaRPr>
          </a:p>
          <a:p>
            <a:pPr marL="0" indent="0" algn="just">
              <a:buNone/>
            </a:pPr>
            <a:r>
              <a:rPr lang="es-EC" sz="2000" b="1" dirty="0" smtClean="0">
                <a:solidFill>
                  <a:srgbClr val="FFFF00"/>
                </a:solidFill>
              </a:rPr>
              <a:t>Recepción</a:t>
            </a:r>
            <a:r>
              <a:rPr lang="es-EC" sz="2000" b="1" dirty="0">
                <a:solidFill>
                  <a:srgbClr val="FFFF00"/>
                </a:solidFill>
              </a:rPr>
              <a:t>.-</a:t>
            </a:r>
            <a:r>
              <a:rPr lang="es-EC" sz="2000" dirty="0">
                <a:solidFill>
                  <a:srgbClr val="FFFF00"/>
                </a:solidFill>
              </a:rPr>
              <a:t> </a:t>
            </a:r>
            <a:r>
              <a:rPr lang="es-EC" sz="2000" dirty="0" smtClean="0"/>
              <a:t>Se </a:t>
            </a:r>
            <a:r>
              <a:rPr lang="es-EC" sz="2000" dirty="0"/>
              <a:t>pesó, eliminando los materiales extraños e impurezas que afecten la calidad del producto fresco.</a:t>
            </a:r>
            <a:endParaRPr lang="es-ES" sz="2000" dirty="0"/>
          </a:p>
          <a:p>
            <a:pPr marL="0" indent="0" algn="just">
              <a:buNone/>
            </a:pPr>
            <a:endParaRPr lang="es-ES" sz="2000" dirty="0" smtClean="0"/>
          </a:p>
        </p:txBody>
      </p:sp>
      <p:pic>
        <p:nvPicPr>
          <p:cNvPr id="2050" name="Picture 2" descr="C:\Documents and Settings\Usuario\Escritorio\TESIS\FOTOS TESIS\Lab. IASA II\P10301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9595" y="1988840"/>
            <a:ext cx="2784309"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561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721499"/>
          </a:xfrm>
        </p:spPr>
        <p:txBody>
          <a:bodyPr>
            <a:noAutofit/>
          </a:bodyPr>
          <a:lstStyle/>
          <a:p>
            <a:pPr marL="0" indent="0" algn="just">
              <a:buNone/>
            </a:pPr>
            <a:r>
              <a:rPr lang="es-ES" sz="2000" b="1" dirty="0">
                <a:solidFill>
                  <a:srgbClr val="FFFF00"/>
                </a:solidFill>
              </a:rPr>
              <a:t>Selección y clasificación.- </a:t>
            </a:r>
            <a:r>
              <a:rPr lang="es-EC" sz="2000" dirty="0"/>
              <a:t>Hojas enteras de buena calidad, homogéneas y en lo posible del mismo estado fenológico, tomando en cuenta que no presenten defectos físicos como: daños causados por insectos y animales, pudrición, ataque de hongos, entre otros, que afecten el producto final.</a:t>
            </a:r>
            <a:endParaRPr lang="es-ES" sz="2000" dirty="0"/>
          </a:p>
          <a:p>
            <a:pPr marL="0" indent="0" algn="just">
              <a:buNone/>
            </a:pPr>
            <a:endParaRPr lang="es-EC" sz="2000" b="1" dirty="0" smtClean="0">
              <a:solidFill>
                <a:srgbClr val="FFFF00"/>
              </a:solidFill>
            </a:endParaRPr>
          </a:p>
          <a:p>
            <a:pPr marL="0" indent="0" algn="just">
              <a:buNone/>
            </a:pPr>
            <a:r>
              <a:rPr lang="es-EC" sz="2000" b="1" dirty="0" smtClean="0">
                <a:solidFill>
                  <a:srgbClr val="FFFF00"/>
                </a:solidFill>
              </a:rPr>
              <a:t>Pesado</a:t>
            </a:r>
            <a:r>
              <a:rPr lang="es-EC" sz="2000" b="1" dirty="0">
                <a:solidFill>
                  <a:srgbClr val="FFFF00"/>
                </a:solidFill>
              </a:rPr>
              <a:t>.- </a:t>
            </a:r>
            <a:r>
              <a:rPr lang="es-EC" sz="2000" dirty="0"/>
              <a:t>Luego de la selección, se procedió  a registrar su peso, utilizando una balanza analítica, además se registraron otros, al ingreso del material, luego del proceso de secado para su posterior análisis en el laboratorio</a:t>
            </a:r>
            <a:r>
              <a:rPr lang="es-EC" sz="2000" dirty="0" smtClean="0"/>
              <a:t>.</a:t>
            </a:r>
          </a:p>
          <a:p>
            <a:pPr marL="0" indent="0" algn="just">
              <a:buNone/>
            </a:pPr>
            <a:endParaRPr lang="es-EC" sz="2000" dirty="0"/>
          </a:p>
          <a:p>
            <a:pPr marL="0" indent="0" algn="just">
              <a:buNone/>
            </a:pPr>
            <a:endParaRPr lang="es-EC" sz="2000" dirty="0" smtClean="0"/>
          </a:p>
          <a:p>
            <a:pPr marL="0" indent="0" algn="just">
              <a:buNone/>
            </a:pPr>
            <a:endParaRPr lang="es-ES" sz="2000" dirty="0"/>
          </a:p>
        </p:txBody>
      </p:sp>
      <p:pic>
        <p:nvPicPr>
          <p:cNvPr id="3075" name="Picture 3" descr="C:\Documents and Settings\Usuario\Escritorio\TESIS\FOTOS TESIS\Lab. IASA II\P10302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3140969"/>
            <a:ext cx="4968552"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068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721499"/>
          </a:xfrm>
        </p:spPr>
        <p:txBody>
          <a:bodyPr>
            <a:noAutofit/>
          </a:bodyPr>
          <a:lstStyle/>
          <a:p>
            <a:pPr marL="0" indent="0" algn="just">
              <a:buNone/>
            </a:pPr>
            <a:r>
              <a:rPr lang="es-EC" sz="1800" b="1" dirty="0">
                <a:solidFill>
                  <a:srgbClr val="FFFF00"/>
                </a:solidFill>
              </a:rPr>
              <a:t>Lavado y Desinfección.- </a:t>
            </a:r>
            <a:r>
              <a:rPr lang="es-ES" sz="1800" dirty="0"/>
              <a:t>A las hojas de Pin’ku se las llevó a un recipiente y gavetas para el respectivo lavado con agua corriente en varios enjuagues, </a:t>
            </a:r>
            <a:r>
              <a:rPr lang="es-ES" sz="1800" dirty="0" smtClean="0"/>
              <a:t>hasta </a:t>
            </a:r>
            <a:r>
              <a:rPr lang="es-ES" sz="1800" dirty="0"/>
              <a:t>que las mismas queden sin tierra adherida, polvo, restos de insectos y otras impurezas que suelen afectar a la muestra; además se le sometió</a:t>
            </a:r>
            <a:r>
              <a:rPr lang="es-EC" sz="1800" dirty="0"/>
              <a:t> a lavado mediante la inmersión de éste material en una solución de agua clorada (15 ppm), y solución de desinfectante orgánico (Kilol a base de jugo de toronja) con el fin de eliminar residuos de tierra y </a:t>
            </a:r>
            <a:r>
              <a:rPr lang="es-EC" sz="1800" dirty="0" err="1"/>
              <a:t>microorganismos.La</a:t>
            </a:r>
            <a:r>
              <a:rPr lang="es-EC" sz="1800" dirty="0"/>
              <a:t> materia prima lavada y limpia se colocó en cernideras por un lapso de 45 minutos, con el fin de eliminar el agua de la operación, este proceso se lo realizó en el Laboratorio de Biotecnología  de la Facultad.</a:t>
            </a:r>
            <a:endParaRPr lang="es-ES" sz="1800" dirty="0"/>
          </a:p>
          <a:p>
            <a:pPr marL="0" indent="0" algn="just">
              <a:buNone/>
            </a:pPr>
            <a:endParaRPr lang="es-ES" sz="1800" dirty="0"/>
          </a:p>
          <a:p>
            <a:endParaRPr lang="es-EC" sz="1800" b="1" dirty="0" smtClean="0"/>
          </a:p>
          <a:p>
            <a:endParaRPr lang="es-EC" sz="1800" b="1" dirty="0"/>
          </a:p>
          <a:p>
            <a:endParaRPr lang="es-EC" sz="1800" b="1" dirty="0" smtClean="0"/>
          </a:p>
        </p:txBody>
      </p:sp>
      <p:pic>
        <p:nvPicPr>
          <p:cNvPr id="4098" name="Picture 2" descr="C:\Documents and Settings\Usuario\Escritorio\TESIS\FOTOS TESIS\Lab. IASA II\P10302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3068960"/>
            <a:ext cx="3528392" cy="316835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Documents and Settings\Usuario\Escritorio\TESIS\FOTOS TESIS\Lab. IASA II\P10302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3011352"/>
            <a:ext cx="3456384" cy="3225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66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83214" y="404664"/>
            <a:ext cx="8229600" cy="4525963"/>
          </a:xfrm>
        </p:spPr>
        <p:txBody>
          <a:bodyPr>
            <a:noAutofit/>
          </a:bodyPr>
          <a:lstStyle/>
          <a:p>
            <a:pPr marL="0" indent="0" algn="just">
              <a:buNone/>
            </a:pPr>
            <a:r>
              <a:rPr lang="es-EC" sz="1800" b="1" dirty="0">
                <a:solidFill>
                  <a:srgbClr val="FFFF00"/>
                </a:solidFill>
              </a:rPr>
              <a:t>Picado.-</a:t>
            </a:r>
            <a:r>
              <a:rPr lang="es-EC" sz="1800" dirty="0">
                <a:solidFill>
                  <a:srgbClr val="FFFF00"/>
                </a:solidFill>
              </a:rPr>
              <a:t> </a:t>
            </a:r>
            <a:r>
              <a:rPr lang="es-EC" sz="1800" dirty="0"/>
              <a:t>La materia prima fue fraccionada en trozos de 5 cm de largo aproximadamente, con la ayuda de cuchillas, con el fin de homogenizar el material.</a:t>
            </a:r>
            <a:endParaRPr lang="es-ES" sz="1800" dirty="0"/>
          </a:p>
          <a:p>
            <a:pPr marL="0" indent="0" algn="just">
              <a:buNone/>
            </a:pPr>
            <a:r>
              <a:rPr lang="es-EC" sz="1800" b="1" dirty="0" smtClean="0">
                <a:solidFill>
                  <a:srgbClr val="FFFF00"/>
                </a:solidFill>
              </a:rPr>
              <a:t>Deshidratado</a:t>
            </a:r>
            <a:r>
              <a:rPr lang="es-EC" sz="1800" b="1" dirty="0">
                <a:solidFill>
                  <a:srgbClr val="FFFF00"/>
                </a:solidFill>
              </a:rPr>
              <a:t>.-</a:t>
            </a:r>
            <a:r>
              <a:rPr lang="es-EC" sz="1800" dirty="0">
                <a:solidFill>
                  <a:srgbClr val="FFFF00"/>
                </a:solidFill>
              </a:rPr>
              <a:t> </a:t>
            </a:r>
            <a:r>
              <a:rPr lang="es-EC" sz="1800" dirty="0"/>
              <a:t>El material se pesó en cantidades de  500 gramos por bandeja, para ser deshidratado con la ayuda de un secador, para posteriormente ser pesado</a:t>
            </a:r>
            <a:r>
              <a:rPr lang="es-EC" sz="1800" dirty="0" smtClean="0"/>
              <a:t>.</a:t>
            </a:r>
          </a:p>
          <a:p>
            <a:pPr algn="just"/>
            <a:endParaRPr lang="es-EC" sz="1800" dirty="0"/>
          </a:p>
          <a:p>
            <a:pPr algn="just"/>
            <a:endParaRPr lang="es-EC" sz="1800" dirty="0" smtClean="0"/>
          </a:p>
          <a:p>
            <a:pPr algn="just"/>
            <a:endParaRPr lang="es-EC" sz="1800" dirty="0"/>
          </a:p>
          <a:p>
            <a:pPr algn="just"/>
            <a:endParaRPr lang="es-EC" sz="1800" dirty="0" smtClean="0"/>
          </a:p>
          <a:p>
            <a:pPr algn="just"/>
            <a:endParaRPr lang="es-EC" sz="1800" dirty="0"/>
          </a:p>
          <a:p>
            <a:pPr algn="just"/>
            <a:endParaRPr lang="es-EC" sz="1800" dirty="0" smtClean="0"/>
          </a:p>
          <a:p>
            <a:pPr marL="0" indent="0" algn="just">
              <a:buNone/>
            </a:pPr>
            <a:r>
              <a:rPr lang="es-EC" sz="1800" b="1" dirty="0" smtClean="0">
                <a:solidFill>
                  <a:srgbClr val="FFFF00"/>
                </a:solidFill>
              </a:rPr>
              <a:t>Molido</a:t>
            </a:r>
            <a:r>
              <a:rPr lang="es-EC" sz="1800" b="1" dirty="0">
                <a:solidFill>
                  <a:srgbClr val="FFFF00"/>
                </a:solidFill>
              </a:rPr>
              <a:t>.-</a:t>
            </a:r>
            <a:r>
              <a:rPr lang="es-EC" sz="1800" dirty="0">
                <a:solidFill>
                  <a:srgbClr val="FFFF00"/>
                </a:solidFill>
              </a:rPr>
              <a:t> </a:t>
            </a:r>
            <a:r>
              <a:rPr lang="es-EC" sz="1800" dirty="0"/>
              <a:t>El material deshidratado se trituró en un molino de martillos, previamente limpiado y desinfectado, hasta llevarlo a partículas minúsculas tipo aserrín, los que se utilizaron para el posterior envasado. </a:t>
            </a:r>
            <a:endParaRPr lang="es-EC" sz="1800" dirty="0" smtClean="0"/>
          </a:p>
          <a:p>
            <a:pPr marL="0" indent="0" algn="just">
              <a:buNone/>
            </a:pPr>
            <a:endParaRPr lang="es-EC" sz="1800" dirty="0"/>
          </a:p>
          <a:p>
            <a:pPr marL="0" indent="0" algn="just">
              <a:buNone/>
            </a:pPr>
            <a:endParaRPr lang="es-EC" sz="1800" dirty="0" smtClean="0"/>
          </a:p>
          <a:p>
            <a:pPr marL="0" indent="0" algn="just">
              <a:buNone/>
            </a:pPr>
            <a:endParaRPr lang="es-EC" sz="1800" dirty="0"/>
          </a:p>
          <a:p>
            <a:pPr marL="0" indent="0" algn="just">
              <a:buNone/>
            </a:pPr>
            <a:endParaRPr lang="es-EC" sz="1800" dirty="0" smtClean="0"/>
          </a:p>
          <a:p>
            <a:pPr marL="0" indent="0" algn="just">
              <a:buNone/>
            </a:pPr>
            <a:endParaRPr lang="es-EC" sz="1800" dirty="0"/>
          </a:p>
          <a:p>
            <a:pPr marL="0" indent="0" algn="just">
              <a:buNone/>
            </a:pPr>
            <a:endParaRPr lang="es-ES" sz="1800" dirty="0"/>
          </a:p>
        </p:txBody>
      </p:sp>
      <p:pic>
        <p:nvPicPr>
          <p:cNvPr id="5122" name="Picture 2" descr="C:\Documents and Settings\Usuario\Escritorio\TESIS\FOTOS TESIS\Lab. IASA II\P1030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1628800"/>
            <a:ext cx="2592288" cy="18002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Documents and Settings\Usuario\Escritorio\TESIS\FOTOS TESIS\Laboratorio1\DSC083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4509120"/>
            <a:ext cx="2730209" cy="2047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8437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04664"/>
            <a:ext cx="8229600" cy="4525963"/>
          </a:xfrm>
        </p:spPr>
        <p:txBody>
          <a:bodyPr>
            <a:noAutofit/>
          </a:bodyPr>
          <a:lstStyle/>
          <a:p>
            <a:pPr marL="0" indent="0" algn="just">
              <a:buNone/>
            </a:pPr>
            <a:r>
              <a:rPr lang="es-EC" sz="2400" b="1" dirty="0" smtClean="0">
                <a:solidFill>
                  <a:srgbClr val="FFFF00"/>
                </a:solidFill>
              </a:rPr>
              <a:t>Envasado</a:t>
            </a:r>
            <a:r>
              <a:rPr lang="es-EC" sz="2400" b="1" dirty="0">
                <a:solidFill>
                  <a:srgbClr val="FFFF00"/>
                </a:solidFill>
              </a:rPr>
              <a:t>.-</a:t>
            </a:r>
            <a:r>
              <a:rPr lang="es-EC" sz="2400" dirty="0">
                <a:solidFill>
                  <a:srgbClr val="FFFF00"/>
                </a:solidFill>
              </a:rPr>
              <a:t> </a:t>
            </a:r>
            <a:r>
              <a:rPr lang="es-EC" sz="2400" dirty="0"/>
              <a:t>El producto molido se colocó en bandejas para posteriormente empacarlas en fundas elaboradas con papel filtro plegable (bolsitas de tisana), luego se las depositó en cajitas de cartón con capacidad para 20 unidades de 2,36 g cada </a:t>
            </a:r>
            <a:r>
              <a:rPr lang="es-EC" sz="2400" dirty="0" smtClean="0"/>
              <a:t>una.</a:t>
            </a:r>
          </a:p>
          <a:p>
            <a:pPr marL="0" indent="0" algn="just">
              <a:buNone/>
            </a:pPr>
            <a:endParaRPr lang="es-EC" sz="2400" dirty="0" smtClean="0"/>
          </a:p>
          <a:p>
            <a:pPr marL="0" indent="0" algn="just">
              <a:buNone/>
            </a:pPr>
            <a:endParaRPr lang="es-EC" sz="2400" dirty="0"/>
          </a:p>
          <a:p>
            <a:pPr marL="0" indent="0" algn="just">
              <a:buNone/>
            </a:pPr>
            <a:endParaRPr lang="es-EC" sz="2400" dirty="0" smtClean="0"/>
          </a:p>
          <a:p>
            <a:pPr marL="0" indent="0" algn="just">
              <a:buNone/>
            </a:pPr>
            <a:endParaRPr lang="es-EC" sz="2400" dirty="0"/>
          </a:p>
          <a:p>
            <a:pPr marL="0" indent="0" algn="just">
              <a:buNone/>
            </a:pPr>
            <a:r>
              <a:rPr lang="es-EC" sz="2400" b="1" dirty="0" smtClean="0">
                <a:solidFill>
                  <a:srgbClr val="FFFF00"/>
                </a:solidFill>
              </a:rPr>
              <a:t>Almacenado</a:t>
            </a:r>
            <a:r>
              <a:rPr lang="es-EC" sz="2400" b="1" dirty="0">
                <a:solidFill>
                  <a:srgbClr val="FFFF00"/>
                </a:solidFill>
              </a:rPr>
              <a:t>.- </a:t>
            </a:r>
            <a:r>
              <a:rPr lang="es-EC" sz="2400" dirty="0"/>
              <a:t>El producto empacado en estas cajitas se almacenó en un ambiente fresco y seco para conservar su calidad. Se medirá la vida útil de un año de envasado, luego el producto permanecerá en cuarentena hasta realizar las pruebas de calidad, para su posterior comercialización. Este parámetro deberá ser medido y evaluado en el futuro, luego de realizar este estudio de deshidratación</a:t>
            </a:r>
            <a:r>
              <a:rPr lang="es-EC" sz="2400" b="1" dirty="0"/>
              <a:t>.</a:t>
            </a:r>
            <a:endParaRPr lang="es-ES" sz="2400" dirty="0"/>
          </a:p>
          <a:p>
            <a:pPr marL="0" indent="0" algn="just">
              <a:buNone/>
            </a:pPr>
            <a:endParaRPr lang="es-ES" sz="2400" dirty="0"/>
          </a:p>
          <a:p>
            <a:pPr algn="just"/>
            <a:endParaRPr lang="es-ES" sz="2400" dirty="0"/>
          </a:p>
          <a:p>
            <a:pPr marL="0" indent="0" algn="just">
              <a:buNone/>
            </a:pPr>
            <a:endParaRPr lang="es-ES" sz="2400" dirty="0"/>
          </a:p>
        </p:txBody>
      </p:sp>
      <p:pic>
        <p:nvPicPr>
          <p:cNvPr id="6146" name="Picture 2" descr="C:\Documents and Settings\Usuario\Escritorio\TESIS\FOTOS TESIS\Practica tsachilas\11065142_802971016405124_812080572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2276872"/>
            <a:ext cx="2452142"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432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u="sng" dirty="0">
                <a:solidFill>
                  <a:srgbClr val="FFFF00"/>
                </a:solidFill>
              </a:rPr>
              <a:t>Fase de Extracción</a:t>
            </a:r>
            <a:endParaRPr lang="es-ES" u="sng" dirty="0">
              <a:solidFill>
                <a:srgbClr val="FFFF00"/>
              </a:solidFill>
            </a:endParaRPr>
          </a:p>
        </p:txBody>
      </p:sp>
      <p:sp>
        <p:nvSpPr>
          <p:cNvPr id="3" name="2 Marcador de contenido"/>
          <p:cNvSpPr>
            <a:spLocks noGrp="1"/>
          </p:cNvSpPr>
          <p:nvPr>
            <p:ph idx="1"/>
          </p:nvPr>
        </p:nvSpPr>
        <p:spPr/>
        <p:txBody>
          <a:bodyPr>
            <a:normAutofit fontScale="77500" lnSpcReduction="20000"/>
          </a:bodyPr>
          <a:lstStyle/>
          <a:p>
            <a:pPr marL="0" indent="0">
              <a:buNone/>
            </a:pPr>
            <a:r>
              <a:rPr lang="es-EC" b="1" dirty="0">
                <a:solidFill>
                  <a:srgbClr val="FFFF00"/>
                </a:solidFill>
              </a:rPr>
              <a:t>Obtención del Macerado de Pin`ku (</a:t>
            </a:r>
            <a:r>
              <a:rPr lang="es-ES" b="1" i="1" dirty="0">
                <a:solidFill>
                  <a:srgbClr val="FFFF00"/>
                </a:solidFill>
              </a:rPr>
              <a:t>Piper carpunya)</a:t>
            </a:r>
            <a:endParaRPr lang="es-ES" dirty="0">
              <a:solidFill>
                <a:srgbClr val="FFFF00"/>
              </a:solidFill>
            </a:endParaRPr>
          </a:p>
          <a:p>
            <a:pPr marL="0" indent="0">
              <a:buNone/>
            </a:pPr>
            <a:r>
              <a:rPr lang="es-EC" dirty="0"/>
              <a:t> </a:t>
            </a:r>
            <a:endParaRPr lang="es-ES" dirty="0"/>
          </a:p>
          <a:p>
            <a:pPr marL="0" indent="0" algn="just">
              <a:buNone/>
            </a:pPr>
            <a:r>
              <a:rPr lang="es-EC" dirty="0" smtClean="0"/>
              <a:t>Cuatro </a:t>
            </a:r>
            <a:r>
              <a:rPr lang="es-EC" dirty="0"/>
              <a:t>tipos de solventes orgánicos químicamente puros: Hexano (Hex), metanol (MeOH), etanol (</a:t>
            </a:r>
            <a:r>
              <a:rPr lang="es-EC" dirty="0" err="1"/>
              <a:t>EtOH</a:t>
            </a:r>
            <a:r>
              <a:rPr lang="es-EC" dirty="0"/>
              <a:t>) y agua destilada (H2Od). </a:t>
            </a:r>
            <a:endParaRPr lang="es-EC" dirty="0" smtClean="0"/>
          </a:p>
          <a:p>
            <a:pPr marL="0" indent="0" algn="just">
              <a:buNone/>
            </a:pPr>
            <a:endParaRPr lang="es-EC" dirty="0"/>
          </a:p>
          <a:p>
            <a:pPr marL="0" indent="0" algn="just">
              <a:buNone/>
            </a:pPr>
            <a:r>
              <a:rPr lang="es-EC" dirty="0" smtClean="0"/>
              <a:t>Después </a:t>
            </a:r>
            <a:r>
              <a:rPr lang="es-EC" dirty="0"/>
              <a:t>de haber molido las muestras de Pin’ku se pesó 10 g y se colocó en un frasco de color ámbar de 300 ml, para evitar incidencia de la luz, añadiendo a esta muestra 120 ml del solvente orgánico, haciendo cada repetición para cada uno de los solventes, luego los frascos se colocaron en el agitador orbital por el tiempo de una hora a 180 rpm, y se procedió a dejarlos en refrigeración por 8 días a 4 </a:t>
            </a:r>
            <a:r>
              <a:rPr lang="es-EC" dirty="0" err="1"/>
              <a:t>ºC</a:t>
            </a:r>
            <a:r>
              <a:rPr lang="es-EC" dirty="0"/>
              <a:t>.</a:t>
            </a:r>
            <a:endParaRPr lang="es-ES" dirty="0"/>
          </a:p>
        </p:txBody>
      </p:sp>
    </p:spTree>
    <p:extLst>
      <p:ext uri="{BB962C8B-B14F-4D97-AF65-F5344CB8AC3E}">
        <p14:creationId xmlns:p14="http://schemas.microsoft.com/office/powerpoint/2010/main" val="24075918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332656"/>
            <a:ext cx="842493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755576" y="5301208"/>
            <a:ext cx="7056784" cy="646331"/>
          </a:xfrm>
          <a:prstGeom prst="rect">
            <a:avLst/>
          </a:prstGeom>
          <a:noFill/>
        </p:spPr>
        <p:txBody>
          <a:bodyPr wrap="square" rtlCol="0">
            <a:spAutoFit/>
          </a:bodyPr>
          <a:lstStyle/>
          <a:p>
            <a:r>
              <a:rPr lang="es-EC" dirty="0" smtClean="0"/>
              <a:t>Proceso </a:t>
            </a:r>
            <a:r>
              <a:rPr lang="es-EC" dirty="0"/>
              <a:t>de obtención del macerado de Pin`ku (Piper carpunya).</a:t>
            </a:r>
            <a:endParaRPr lang="es-ES" dirty="0"/>
          </a:p>
          <a:p>
            <a:endParaRPr lang="es-ES" dirty="0"/>
          </a:p>
        </p:txBody>
      </p:sp>
    </p:spTree>
    <p:extLst>
      <p:ext uri="{BB962C8B-B14F-4D97-AF65-F5344CB8AC3E}">
        <p14:creationId xmlns:p14="http://schemas.microsoft.com/office/powerpoint/2010/main" val="20975507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4 Título"/>
          <p:cNvSpPr>
            <a:spLocks noGrp="1"/>
          </p:cNvSpPr>
          <p:nvPr>
            <p:ph type="title"/>
          </p:nvPr>
        </p:nvSpPr>
        <p:spPr>
          <a:xfrm>
            <a:off x="467544" y="332656"/>
            <a:ext cx="8229600" cy="584775"/>
          </a:xfrm>
          <a:prstGeom prst="rect">
            <a:avLst/>
          </a:prstGeom>
        </p:spPr>
        <p:txBody>
          <a:bodyPr>
            <a:spAutoFit/>
          </a:bodyPr>
          <a:lstStyle/>
          <a:p>
            <a:r>
              <a:rPr lang="es-EC" sz="3200" b="1" u="sng" dirty="0">
                <a:solidFill>
                  <a:srgbClr val="FFFF00"/>
                </a:solidFill>
              </a:rPr>
              <a:t>Obtención de los hidrodestilados de </a:t>
            </a:r>
            <a:r>
              <a:rPr lang="es-EC" sz="3200" b="1" u="sng" dirty="0" smtClean="0">
                <a:solidFill>
                  <a:srgbClr val="FFFF00"/>
                </a:solidFill>
              </a:rPr>
              <a:t>Pin`ku</a:t>
            </a:r>
            <a:endParaRPr lang="es-ES" sz="3200" u="sng" dirty="0">
              <a:solidFill>
                <a:srgbClr val="FFFF00"/>
              </a:solidFill>
            </a:endParaRPr>
          </a:p>
        </p:txBody>
      </p:sp>
      <p:sp>
        <p:nvSpPr>
          <p:cNvPr id="6" name="5 Marcador de contenido"/>
          <p:cNvSpPr>
            <a:spLocks noGrp="1"/>
          </p:cNvSpPr>
          <p:nvPr>
            <p:ph idx="1"/>
          </p:nvPr>
        </p:nvSpPr>
        <p:spPr>
          <a:xfrm>
            <a:off x="467544" y="1124744"/>
            <a:ext cx="8229600" cy="3917032"/>
          </a:xfrm>
        </p:spPr>
        <p:txBody>
          <a:bodyPr>
            <a:noAutofit/>
          </a:bodyPr>
          <a:lstStyle/>
          <a:p>
            <a:pPr marL="0" indent="0" algn="just">
              <a:buNone/>
            </a:pPr>
            <a:r>
              <a:rPr lang="es-EC" sz="1800" dirty="0" smtClean="0"/>
              <a:t>Se armó </a:t>
            </a:r>
            <a:r>
              <a:rPr lang="es-EC" sz="1800" dirty="0"/>
              <a:t>el aparato de destilación por arrastre de </a:t>
            </a:r>
            <a:r>
              <a:rPr lang="es-EC" sz="1800" dirty="0" smtClean="0"/>
              <a:t>vapor.</a:t>
            </a:r>
          </a:p>
          <a:p>
            <a:pPr marL="0" indent="0" algn="just">
              <a:buNone/>
            </a:pPr>
            <a:endParaRPr lang="es-EC" sz="1800" dirty="0" smtClean="0"/>
          </a:p>
          <a:p>
            <a:pPr marL="0" indent="0" algn="just">
              <a:buNone/>
            </a:pPr>
            <a:r>
              <a:rPr lang="es-EC" sz="1800" dirty="0" smtClean="0"/>
              <a:t>Utilizando </a:t>
            </a:r>
            <a:r>
              <a:rPr lang="es-EC" sz="1800" dirty="0"/>
              <a:t>un tanque de 12 L de </a:t>
            </a:r>
            <a:r>
              <a:rPr lang="es-EC" sz="1800" dirty="0" smtClean="0"/>
              <a:t>capacidad, se añadió </a:t>
            </a:r>
            <a:r>
              <a:rPr lang="es-EC" sz="1800" dirty="0"/>
              <a:t>2000 ml de agua corriente, se montó el equipo, se ajustaron los acoples, se insertó la rejilla, se añadió los 100 g de las hojas troceadas de pin’ku, se ajustaron las tapas herméticas y demás ensambles dirigidos al refrigerante vertical, enseguida de ello se procedió a encender la fuente de calor y se inició el proceso.</a:t>
            </a:r>
            <a:endParaRPr lang="es-ES" sz="1800" dirty="0"/>
          </a:p>
          <a:p>
            <a:pPr marL="0" indent="0" algn="just">
              <a:buNone/>
            </a:pPr>
            <a:endParaRPr lang="es-EC" sz="1800" dirty="0"/>
          </a:p>
          <a:p>
            <a:pPr marL="0" indent="0" algn="just">
              <a:buNone/>
            </a:pPr>
            <a:r>
              <a:rPr lang="es-EC" sz="1800" dirty="0" smtClean="0"/>
              <a:t>El </a:t>
            </a:r>
            <a:r>
              <a:rPr lang="es-EC" sz="1800" dirty="0"/>
              <a:t>agua al hervir se evapora y éste vapor atraviesa la rejilla donde se encuentran depositadas las hojas de pin’ku, se inspeccionó el agua fría del refrigerante y al cabo de 30 min se registraron las primeras gotas del hidrodestilado. </a:t>
            </a:r>
            <a:endParaRPr lang="es-EC" sz="1800" dirty="0" smtClean="0"/>
          </a:p>
          <a:p>
            <a:pPr marL="0" indent="0" algn="just">
              <a:buNone/>
            </a:pPr>
            <a:endParaRPr lang="es-EC" sz="1800" dirty="0"/>
          </a:p>
          <a:p>
            <a:pPr marL="0" indent="0" algn="just">
              <a:buNone/>
            </a:pPr>
            <a:r>
              <a:rPr lang="es-EC" sz="1800" dirty="0" smtClean="0"/>
              <a:t>El </a:t>
            </a:r>
            <a:r>
              <a:rPr lang="es-EC" sz="1800" dirty="0"/>
              <a:t>vapor emitido permite arrastrar los metabolitos secundarios contenidos en los 100 g de </a:t>
            </a:r>
            <a:r>
              <a:rPr lang="es-EC" sz="1800" dirty="0" smtClean="0"/>
              <a:t>Pin´ku, </a:t>
            </a:r>
            <a:r>
              <a:rPr lang="es-EC" sz="1800" dirty="0"/>
              <a:t>éste vapor arrastrado se condensa por enfriamiento en el refrigerante, llevando consigo el hidrodestilado que es depositado en un Erlenmeyer. El proceso dura cerca de 55 min y el producto obtenido fue de aproximadamente  250 ml de </a:t>
            </a:r>
            <a:r>
              <a:rPr lang="es-EC" sz="1800" dirty="0" smtClean="0"/>
              <a:t>hidrodestilado</a:t>
            </a:r>
            <a:r>
              <a:rPr lang="es-EC" sz="1800" dirty="0"/>
              <a:t>,</a:t>
            </a:r>
            <a:r>
              <a:rPr lang="es-EC" sz="1800" dirty="0" smtClean="0"/>
              <a:t> </a:t>
            </a:r>
            <a:r>
              <a:rPr lang="es-EC" sz="1800" dirty="0"/>
              <a:t>fue trasvasado a una botella color ámbar y se lo almacenó a 4 °C en la parte baja del refrigerador, hasta sus posteriores pruebas de tamizaje fitoquímico preliminares.</a:t>
            </a:r>
            <a:endParaRPr lang="es-ES" sz="1800" dirty="0"/>
          </a:p>
          <a:p>
            <a:pPr marL="0" indent="0" algn="just">
              <a:buNone/>
            </a:pPr>
            <a:endParaRPr lang="es-ES" sz="1800" dirty="0"/>
          </a:p>
        </p:txBody>
      </p:sp>
    </p:spTree>
    <p:extLst>
      <p:ext uri="{BB962C8B-B14F-4D97-AF65-F5344CB8AC3E}">
        <p14:creationId xmlns:p14="http://schemas.microsoft.com/office/powerpoint/2010/main" val="972361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692696"/>
            <a:ext cx="8229600" cy="5649491"/>
          </a:xfrm>
        </p:spPr>
        <p:txBody>
          <a:bodyPr>
            <a:normAutofit/>
          </a:bodyPr>
          <a:lstStyle/>
          <a:p>
            <a:pPr algn="just"/>
            <a:r>
              <a:rPr lang="es-ES" dirty="0" smtClean="0"/>
              <a:t>Los resultados---aporte técnico a futuras investigaciones en el campo agroindustrial de las hierbas aromáticas---plantear propuestas productivas fortaleciendo el proceso de vinculación con la comunidad Tsáchila.</a:t>
            </a:r>
          </a:p>
          <a:p>
            <a:pPr marL="0" indent="0">
              <a:buNone/>
            </a:pPr>
            <a:endParaRPr lang="es-ES" dirty="0" smtClean="0"/>
          </a:p>
          <a:p>
            <a:endParaRPr lang="es-ES" dirty="0"/>
          </a:p>
        </p:txBody>
      </p:sp>
    </p:spTree>
    <p:extLst>
      <p:ext uri="{BB962C8B-B14F-4D97-AF65-F5344CB8AC3E}">
        <p14:creationId xmlns:p14="http://schemas.microsoft.com/office/powerpoint/2010/main" val="28923445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19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470120"/>
            <a:ext cx="1991609" cy="231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7 Imagen" descr="C:\Documents and Settings\Usuario\Escritorio\TESIS\FOTOS TESIS\Laboratorio\DSC0849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448895"/>
            <a:ext cx="1728192" cy="2304256"/>
          </a:xfrm>
          <a:prstGeom prst="rect">
            <a:avLst/>
          </a:prstGeom>
          <a:noFill/>
          <a:ln>
            <a:noFill/>
          </a:ln>
        </p:spPr>
      </p:pic>
      <p:pic>
        <p:nvPicPr>
          <p:cNvPr id="9" name="8 Imagen" descr="C:\Documents and Settings\Usuario\Escritorio\TESIS\FOTOS TESIS\Laboratorio\DSC0849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448895"/>
            <a:ext cx="1629916" cy="2304256"/>
          </a:xfrm>
          <a:prstGeom prst="rect">
            <a:avLst/>
          </a:prstGeom>
          <a:noFill/>
          <a:ln>
            <a:noFill/>
          </a:ln>
        </p:spPr>
      </p:pic>
      <p:graphicFrame>
        <p:nvGraphicFramePr>
          <p:cNvPr id="5" name="4 Tabla"/>
          <p:cNvGraphicFramePr>
            <a:graphicFrameLocks noGrp="1"/>
          </p:cNvGraphicFramePr>
          <p:nvPr>
            <p:extLst>
              <p:ext uri="{D42A27DB-BD31-4B8C-83A1-F6EECF244321}">
                <p14:modId xmlns:p14="http://schemas.microsoft.com/office/powerpoint/2010/main" val="2191815853"/>
              </p:ext>
            </p:extLst>
          </p:nvPr>
        </p:nvGraphicFramePr>
        <p:xfrm>
          <a:off x="2764209" y="2870978"/>
          <a:ext cx="4911725" cy="3848865"/>
        </p:xfrm>
        <a:graphic>
          <a:graphicData uri="http://schemas.openxmlformats.org/drawingml/2006/table">
            <a:tbl>
              <a:tblPr firstRow="1" firstCol="1" bandRow="1">
                <a:tableStyleId>{5C22544A-7EE6-4342-B048-85BDC9FD1C3A}</a:tableStyleId>
              </a:tblPr>
              <a:tblGrid>
                <a:gridCol w="1283970"/>
                <a:gridCol w="885825"/>
                <a:gridCol w="663575"/>
                <a:gridCol w="932815"/>
                <a:gridCol w="1145540"/>
              </a:tblGrid>
              <a:tr h="953425">
                <a:tc>
                  <a:txBody>
                    <a:bodyPr/>
                    <a:lstStyle/>
                    <a:p>
                      <a:pPr>
                        <a:lnSpc>
                          <a:spcPct val="150000"/>
                        </a:lnSpc>
                        <a:spcAft>
                          <a:spcPts val="0"/>
                        </a:spcAft>
                      </a:pPr>
                      <a:r>
                        <a:rPr lang="es-EC" sz="1200" dirty="0">
                          <a:effectLst/>
                        </a:rPr>
                        <a:t>Hidrodestilado</a:t>
                      </a:r>
                      <a:endParaRPr lang="es-ES" sz="1200" dirty="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200">
                          <a:effectLst/>
                        </a:rPr>
                        <a:t>Tiempo transcurrido</a:t>
                      </a:r>
                      <a:endParaRPr lang="es-ES"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200">
                          <a:effectLst/>
                        </a:rPr>
                        <a:t>Color</a:t>
                      </a:r>
                      <a:endParaRPr lang="es-ES"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200" dirty="0">
                          <a:effectLst/>
                        </a:rPr>
                        <a:t>Olor</a:t>
                      </a:r>
                      <a:endParaRPr lang="es-ES" sz="1200" dirty="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200">
                          <a:effectLst/>
                        </a:rPr>
                        <a:t>Sabor</a:t>
                      </a:r>
                      <a:endParaRPr lang="es-ES" sz="1200">
                        <a:effectLst/>
                        <a:latin typeface="Times New Roman"/>
                        <a:ea typeface="Times New Roman"/>
                        <a:cs typeface="Times New Roman"/>
                      </a:endParaRPr>
                    </a:p>
                  </a:txBody>
                  <a:tcPr marL="68580" marR="68580" marT="0" marB="0"/>
                </a:tc>
              </a:tr>
              <a:tr h="1282955">
                <a:tc>
                  <a:txBody>
                    <a:bodyPr/>
                    <a:lstStyle/>
                    <a:p>
                      <a:pPr>
                        <a:lnSpc>
                          <a:spcPct val="150000"/>
                        </a:lnSpc>
                        <a:spcAft>
                          <a:spcPts val="0"/>
                        </a:spcAft>
                      </a:pPr>
                      <a:r>
                        <a:rPr lang="es-EC" sz="1200">
                          <a:effectLst/>
                        </a:rPr>
                        <a:t> </a:t>
                      </a:r>
                      <a:endParaRPr lang="es-ES" sz="1200">
                        <a:effectLst/>
                      </a:endParaRPr>
                    </a:p>
                    <a:p>
                      <a:pPr>
                        <a:lnSpc>
                          <a:spcPct val="150000"/>
                        </a:lnSpc>
                        <a:spcAft>
                          <a:spcPts val="0"/>
                        </a:spcAft>
                      </a:pPr>
                      <a:r>
                        <a:rPr lang="es-EC" sz="1200">
                          <a:effectLst/>
                        </a:rPr>
                        <a:t>Pin’ku</a:t>
                      </a:r>
                      <a:endParaRPr lang="es-ES"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200">
                          <a:effectLst/>
                        </a:rPr>
                        <a:t> </a:t>
                      </a:r>
                      <a:endParaRPr lang="es-ES" sz="1200">
                        <a:effectLst/>
                      </a:endParaRPr>
                    </a:p>
                    <a:p>
                      <a:pPr>
                        <a:lnSpc>
                          <a:spcPct val="150000"/>
                        </a:lnSpc>
                        <a:spcAft>
                          <a:spcPts val="0"/>
                        </a:spcAft>
                      </a:pPr>
                      <a:r>
                        <a:rPr lang="es-EC" sz="1200">
                          <a:effectLst/>
                        </a:rPr>
                        <a:t>30 min</a:t>
                      </a:r>
                      <a:endParaRPr lang="es-ES"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200">
                          <a:effectLst/>
                        </a:rPr>
                        <a:t>Líquido verde claro</a:t>
                      </a:r>
                      <a:endParaRPr lang="es-ES" sz="1200">
                        <a:effectLst/>
                      </a:endParaRPr>
                    </a:p>
                    <a:p>
                      <a:pPr>
                        <a:lnSpc>
                          <a:spcPct val="150000"/>
                        </a:lnSpc>
                        <a:spcAft>
                          <a:spcPts val="0"/>
                        </a:spcAft>
                      </a:pPr>
                      <a:r>
                        <a:rPr lang="es-EC" sz="1200">
                          <a:effectLst/>
                        </a:rPr>
                        <a:t> </a:t>
                      </a:r>
                      <a:endParaRPr lang="es-ES"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200">
                          <a:effectLst/>
                        </a:rPr>
                        <a:t>Penetrante adormecedor</a:t>
                      </a:r>
                      <a:endParaRPr lang="es-ES" sz="1200">
                        <a:effectLst/>
                      </a:endParaRPr>
                    </a:p>
                    <a:p>
                      <a:pPr>
                        <a:lnSpc>
                          <a:spcPct val="150000"/>
                        </a:lnSpc>
                        <a:spcAft>
                          <a:spcPts val="0"/>
                        </a:spcAft>
                      </a:pPr>
                      <a:r>
                        <a:rPr lang="es-EC" sz="1200">
                          <a:effectLst/>
                        </a:rPr>
                        <a:t>+++</a:t>
                      </a:r>
                      <a:endParaRPr lang="es-ES"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200" dirty="0" err="1">
                          <a:effectLst/>
                        </a:rPr>
                        <a:t>Suigéneris</a:t>
                      </a:r>
                      <a:r>
                        <a:rPr lang="es-EC" sz="1200" dirty="0">
                          <a:effectLst/>
                        </a:rPr>
                        <a:t> a condimento +++</a:t>
                      </a:r>
                      <a:endParaRPr lang="es-ES" sz="1200" dirty="0">
                        <a:effectLst/>
                        <a:latin typeface="Times New Roman"/>
                        <a:ea typeface="Times New Roman"/>
                        <a:cs typeface="Times New Roman"/>
                      </a:endParaRPr>
                    </a:p>
                  </a:txBody>
                  <a:tcPr marL="68580" marR="68580" marT="0" marB="0"/>
                </a:tc>
              </a:tr>
              <a:tr h="1612485">
                <a:tc>
                  <a:txBody>
                    <a:bodyPr/>
                    <a:lstStyle/>
                    <a:p>
                      <a:pPr>
                        <a:lnSpc>
                          <a:spcPct val="150000"/>
                        </a:lnSpc>
                        <a:spcAft>
                          <a:spcPts val="0"/>
                        </a:spcAft>
                      </a:pPr>
                      <a:r>
                        <a:rPr lang="es-EC" sz="1200">
                          <a:effectLst/>
                        </a:rPr>
                        <a:t> </a:t>
                      </a:r>
                      <a:endParaRPr lang="es-ES" sz="1200">
                        <a:effectLst/>
                      </a:endParaRPr>
                    </a:p>
                    <a:p>
                      <a:pPr>
                        <a:lnSpc>
                          <a:spcPct val="150000"/>
                        </a:lnSpc>
                        <a:spcAft>
                          <a:spcPts val="0"/>
                        </a:spcAft>
                      </a:pPr>
                      <a:r>
                        <a:rPr lang="es-EC" sz="1200">
                          <a:effectLst/>
                        </a:rPr>
                        <a:t>Pin’ku</a:t>
                      </a:r>
                      <a:endParaRPr lang="es-ES"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200">
                          <a:effectLst/>
                        </a:rPr>
                        <a:t> </a:t>
                      </a:r>
                      <a:endParaRPr lang="es-ES" sz="1200">
                        <a:effectLst/>
                      </a:endParaRPr>
                    </a:p>
                    <a:p>
                      <a:pPr>
                        <a:lnSpc>
                          <a:spcPct val="150000"/>
                        </a:lnSpc>
                        <a:spcAft>
                          <a:spcPts val="0"/>
                        </a:spcAft>
                      </a:pPr>
                      <a:r>
                        <a:rPr lang="es-EC" sz="1200">
                          <a:effectLst/>
                        </a:rPr>
                        <a:t>60 min</a:t>
                      </a:r>
                      <a:endParaRPr lang="es-ES"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200" dirty="0">
                          <a:effectLst/>
                        </a:rPr>
                        <a:t> </a:t>
                      </a:r>
                      <a:endParaRPr lang="es-ES" sz="1200" dirty="0">
                        <a:effectLst/>
                      </a:endParaRPr>
                    </a:p>
                    <a:p>
                      <a:pPr>
                        <a:lnSpc>
                          <a:spcPct val="150000"/>
                        </a:lnSpc>
                        <a:spcAft>
                          <a:spcPts val="0"/>
                        </a:spcAft>
                      </a:pPr>
                      <a:r>
                        <a:rPr lang="es-EC" sz="1200" dirty="0">
                          <a:effectLst/>
                        </a:rPr>
                        <a:t>Líquido límpido</a:t>
                      </a:r>
                      <a:endParaRPr lang="es-ES" sz="1200" dirty="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200">
                          <a:effectLst/>
                        </a:rPr>
                        <a:t>Penetrante ligeramente adormecedor </a:t>
                      </a:r>
                      <a:endParaRPr lang="es-ES" sz="1200">
                        <a:effectLst/>
                      </a:endParaRPr>
                    </a:p>
                    <a:p>
                      <a:pPr>
                        <a:lnSpc>
                          <a:spcPct val="150000"/>
                        </a:lnSpc>
                        <a:spcAft>
                          <a:spcPts val="0"/>
                        </a:spcAft>
                      </a:pPr>
                      <a:r>
                        <a:rPr lang="es-EC" sz="1200">
                          <a:effectLst/>
                        </a:rPr>
                        <a:t>++</a:t>
                      </a:r>
                      <a:endParaRPr lang="es-ES"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200" dirty="0">
                          <a:effectLst/>
                        </a:rPr>
                        <a:t> </a:t>
                      </a:r>
                      <a:endParaRPr lang="es-ES" sz="1200" dirty="0">
                        <a:effectLst/>
                      </a:endParaRPr>
                    </a:p>
                    <a:p>
                      <a:pPr>
                        <a:lnSpc>
                          <a:spcPct val="150000"/>
                        </a:lnSpc>
                        <a:spcAft>
                          <a:spcPts val="0"/>
                        </a:spcAft>
                      </a:pPr>
                      <a:r>
                        <a:rPr lang="es-EC" sz="1200" dirty="0">
                          <a:effectLst/>
                        </a:rPr>
                        <a:t>A condimento</a:t>
                      </a:r>
                      <a:endParaRPr lang="es-ES" sz="1200" dirty="0">
                        <a:effectLst/>
                      </a:endParaRPr>
                    </a:p>
                    <a:p>
                      <a:pPr>
                        <a:lnSpc>
                          <a:spcPct val="150000"/>
                        </a:lnSpc>
                        <a:spcAft>
                          <a:spcPts val="0"/>
                        </a:spcAft>
                      </a:pPr>
                      <a:r>
                        <a:rPr lang="es-EC" sz="1200" dirty="0">
                          <a:effectLst/>
                        </a:rPr>
                        <a:t>+</a:t>
                      </a:r>
                      <a:endParaRPr lang="es-ES" sz="1200" dirty="0">
                        <a:effectLst/>
                        <a:latin typeface="Times New Roman"/>
                        <a:ea typeface="Times New Roman"/>
                        <a:cs typeface="Times New Roman"/>
                      </a:endParaRPr>
                    </a:p>
                  </a:txBody>
                  <a:tcPr marL="68580" marR="68580" marT="0" marB="0"/>
                </a:tc>
              </a:tr>
            </a:tbl>
          </a:graphicData>
        </a:graphic>
      </p:graphicFrame>
      <p:sp>
        <p:nvSpPr>
          <p:cNvPr id="6" name="5 Rectángulo"/>
          <p:cNvSpPr/>
          <p:nvPr/>
        </p:nvSpPr>
        <p:spPr>
          <a:xfrm>
            <a:off x="222153" y="3933056"/>
            <a:ext cx="2952328" cy="923330"/>
          </a:xfrm>
          <a:prstGeom prst="rect">
            <a:avLst/>
          </a:prstGeom>
        </p:spPr>
        <p:txBody>
          <a:bodyPr wrap="square">
            <a:spAutoFit/>
          </a:bodyPr>
          <a:lstStyle/>
          <a:p>
            <a:r>
              <a:rPr lang="es-ES" dirty="0">
                <a:solidFill>
                  <a:srgbClr val="FFFF00"/>
                </a:solidFill>
              </a:rPr>
              <a:t>Estimación visual y organoléptica del hidrodestilado de pin’ku.</a:t>
            </a:r>
            <a:endParaRPr lang="es-ES" b="1" dirty="0">
              <a:solidFill>
                <a:srgbClr val="FFFF00"/>
              </a:solidFill>
            </a:endParaRPr>
          </a:p>
        </p:txBody>
      </p:sp>
    </p:spTree>
    <p:extLst>
      <p:ext uri="{BB962C8B-B14F-4D97-AF65-F5344CB8AC3E}">
        <p14:creationId xmlns:p14="http://schemas.microsoft.com/office/powerpoint/2010/main" val="26368102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u="sng" dirty="0">
                <a:solidFill>
                  <a:srgbClr val="FFFF00"/>
                </a:solidFill>
              </a:rPr>
              <a:t>Análisis fitoquímico </a:t>
            </a:r>
            <a:r>
              <a:rPr lang="es-MX" b="1" u="sng" dirty="0">
                <a:solidFill>
                  <a:srgbClr val="FFFF00"/>
                </a:solidFill>
              </a:rPr>
              <a:t> de </a:t>
            </a:r>
            <a:r>
              <a:rPr lang="es-MX" b="1" u="sng" dirty="0" smtClean="0">
                <a:solidFill>
                  <a:srgbClr val="FFFF00"/>
                </a:solidFill>
              </a:rPr>
              <a:t>pin’ku</a:t>
            </a:r>
            <a:r>
              <a:rPr lang="es-ES" dirty="0"/>
              <a:t/>
            </a:r>
            <a:br>
              <a:rPr lang="es-ES" dirty="0"/>
            </a:br>
            <a:endParaRPr lang="es-ES" dirty="0"/>
          </a:p>
        </p:txBody>
      </p:sp>
      <p:sp>
        <p:nvSpPr>
          <p:cNvPr id="3" name="2 Marcador de contenido"/>
          <p:cNvSpPr>
            <a:spLocks noGrp="1"/>
          </p:cNvSpPr>
          <p:nvPr>
            <p:ph idx="1"/>
          </p:nvPr>
        </p:nvSpPr>
        <p:spPr>
          <a:xfrm>
            <a:off x="467544" y="1124744"/>
            <a:ext cx="8229600" cy="4525963"/>
          </a:xfrm>
        </p:spPr>
        <p:txBody>
          <a:bodyPr>
            <a:normAutofit/>
          </a:bodyPr>
          <a:lstStyle/>
          <a:p>
            <a:pPr marL="0" lvl="2" indent="0">
              <a:buNone/>
            </a:pPr>
            <a:r>
              <a:rPr lang="es-ES" sz="1800" b="1" dirty="0">
                <a:solidFill>
                  <a:srgbClr val="FFFF00"/>
                </a:solidFill>
              </a:rPr>
              <a:t>Preparación y ejecución de las muestras maceradas de pin’ku </a:t>
            </a:r>
            <a:endParaRPr lang="es-ES" sz="1800" dirty="0">
              <a:solidFill>
                <a:srgbClr val="FFFF00"/>
              </a:solidFill>
            </a:endParaRPr>
          </a:p>
          <a:p>
            <a:pPr algn="just"/>
            <a:r>
              <a:rPr lang="es-ES" sz="1800" dirty="0"/>
              <a:t>Al extracto macerado de pin’ku, se le realizó los siguientes protocolos de identificación. Primeramente se procedió con las muestras inmersas en hexano, luego con las muestras maceradas en MeOH,  </a:t>
            </a:r>
            <a:r>
              <a:rPr lang="es-ES" sz="1800" dirty="0" err="1"/>
              <a:t>EtOH</a:t>
            </a:r>
            <a:r>
              <a:rPr lang="es-ES" sz="1800" dirty="0"/>
              <a:t> y H2Od.</a:t>
            </a:r>
          </a:p>
          <a:p>
            <a:pPr algn="just"/>
            <a:r>
              <a:rPr lang="es-ES" sz="1800" dirty="0"/>
              <a:t>A la muestra de pin’ku se la filtró por dos capas de algodón a presión reducida y por papel filtro #45. Se recuperó 100 ml de cada extracto y enseguida se los rota evaporó entre 40° C a 45° C, a una rotación de 45 ppm. Se recuperó el solvente orgánico y se obtuvo la tintura de los extractos madre; terminado el proceso, estos estuvieron listos para las respectivas diluciones y su tamizaje fitoquímico.</a:t>
            </a:r>
          </a:p>
          <a:p>
            <a:pPr marL="0" indent="0">
              <a:buNone/>
            </a:pPr>
            <a:endParaRPr lang="es-ES" sz="1800" dirty="0"/>
          </a:p>
        </p:txBody>
      </p:sp>
      <p:pic>
        <p:nvPicPr>
          <p:cNvPr id="4" name="3 Imagen" descr="C:\Documents and Settings\Usuario\Escritorio\TESIS\FOTOS TESIS\Laboratorio\DSC0847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4005064"/>
            <a:ext cx="2472050" cy="1944216"/>
          </a:xfrm>
          <a:prstGeom prst="rect">
            <a:avLst/>
          </a:prstGeom>
          <a:noFill/>
          <a:ln>
            <a:noFill/>
          </a:ln>
        </p:spPr>
      </p:pic>
      <p:pic>
        <p:nvPicPr>
          <p:cNvPr id="5" name="4 Imagen" descr="C:\Documents and Settings\Usuario\Escritorio\TESIS\FOTOS TESIS\Laboratorio\DSC0847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4005064"/>
            <a:ext cx="2448272" cy="1944216"/>
          </a:xfrm>
          <a:prstGeom prst="rect">
            <a:avLst/>
          </a:prstGeom>
          <a:noFill/>
          <a:ln>
            <a:noFill/>
          </a:ln>
        </p:spPr>
      </p:pic>
      <p:sp>
        <p:nvSpPr>
          <p:cNvPr id="6" name="5 Rectángulo"/>
          <p:cNvSpPr/>
          <p:nvPr/>
        </p:nvSpPr>
        <p:spPr>
          <a:xfrm>
            <a:off x="1115616" y="6211669"/>
            <a:ext cx="6840760" cy="369332"/>
          </a:xfrm>
          <a:prstGeom prst="rect">
            <a:avLst/>
          </a:prstGeom>
        </p:spPr>
        <p:txBody>
          <a:bodyPr wrap="square">
            <a:spAutoFit/>
          </a:bodyPr>
          <a:lstStyle/>
          <a:p>
            <a:r>
              <a:rPr lang="es-ES" dirty="0"/>
              <a:t>Filtrado y rota evaporado de </a:t>
            </a:r>
            <a:r>
              <a:rPr lang="es-MX" dirty="0"/>
              <a:t>pin’ku </a:t>
            </a:r>
            <a:r>
              <a:rPr lang="es-EC" dirty="0"/>
              <a:t>(</a:t>
            </a:r>
            <a:r>
              <a:rPr lang="es-ES" i="1" dirty="0"/>
              <a:t>Piper carpunya</a:t>
            </a:r>
            <a:endParaRPr lang="es-ES" dirty="0"/>
          </a:p>
        </p:txBody>
      </p:sp>
    </p:spTree>
    <p:extLst>
      <p:ext uri="{BB962C8B-B14F-4D97-AF65-F5344CB8AC3E}">
        <p14:creationId xmlns:p14="http://schemas.microsoft.com/office/powerpoint/2010/main" val="23148868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229600" cy="4525963"/>
          </a:xfrm>
        </p:spPr>
        <p:txBody>
          <a:bodyPr/>
          <a:lstStyle/>
          <a:p>
            <a:pPr marL="0" indent="0">
              <a:buNone/>
            </a:pPr>
            <a:r>
              <a:rPr lang="es-ES" dirty="0">
                <a:solidFill>
                  <a:srgbClr val="FFFF00"/>
                </a:solidFill>
              </a:rPr>
              <a:t>Diluciones realizadas para el extracto de pin’ku, en cuatro </a:t>
            </a:r>
            <a:r>
              <a:rPr lang="es-ES" dirty="0" smtClean="0">
                <a:solidFill>
                  <a:srgbClr val="FFFF00"/>
                </a:solidFill>
              </a:rPr>
              <a:t>solventes </a:t>
            </a:r>
            <a:r>
              <a:rPr lang="es-ES" dirty="0">
                <a:solidFill>
                  <a:srgbClr val="FFFF00"/>
                </a:solidFill>
              </a:rPr>
              <a:t>orgánicos. </a:t>
            </a:r>
            <a:endParaRPr lang="es-ES" dirty="0">
              <a:solidFill>
                <a:srgbClr val="FFFF00"/>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544749989"/>
              </p:ext>
            </p:extLst>
          </p:nvPr>
        </p:nvGraphicFramePr>
        <p:xfrm>
          <a:off x="1547664" y="2924944"/>
          <a:ext cx="4896544" cy="3312370"/>
        </p:xfrm>
        <a:graphic>
          <a:graphicData uri="http://schemas.openxmlformats.org/drawingml/2006/table">
            <a:tbl>
              <a:tblPr firstRow="1" firstCol="1" bandRow="1">
                <a:tableStyleId>{5C22544A-7EE6-4342-B048-85BDC9FD1C3A}</a:tableStyleId>
              </a:tblPr>
              <a:tblGrid>
                <a:gridCol w="3034936"/>
                <a:gridCol w="1861608"/>
              </a:tblGrid>
              <a:tr h="662474">
                <a:tc>
                  <a:txBody>
                    <a:bodyPr/>
                    <a:lstStyle/>
                    <a:p>
                      <a:pPr>
                        <a:lnSpc>
                          <a:spcPct val="150000"/>
                        </a:lnSpc>
                        <a:spcAft>
                          <a:spcPts val="0"/>
                        </a:spcAft>
                      </a:pPr>
                      <a:r>
                        <a:rPr lang="es-EC" sz="1200" dirty="0">
                          <a:effectLst/>
                        </a:rPr>
                        <a:t>Extracto</a:t>
                      </a:r>
                      <a:endParaRPr lang="es-ES" sz="1200" dirty="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200">
                          <a:effectLst/>
                        </a:rPr>
                        <a:t>Dilución</a:t>
                      </a:r>
                      <a:endParaRPr lang="es-ES" sz="1200">
                        <a:effectLst/>
                        <a:latin typeface="Times New Roman"/>
                        <a:ea typeface="Times New Roman"/>
                        <a:cs typeface="Times New Roman"/>
                      </a:endParaRPr>
                    </a:p>
                  </a:txBody>
                  <a:tcPr marL="68580" marR="68580" marT="0" marB="0"/>
                </a:tc>
              </a:tr>
              <a:tr h="662474">
                <a:tc>
                  <a:txBody>
                    <a:bodyPr/>
                    <a:lstStyle/>
                    <a:p>
                      <a:pPr>
                        <a:lnSpc>
                          <a:spcPct val="150000"/>
                        </a:lnSpc>
                        <a:spcAft>
                          <a:spcPts val="0"/>
                        </a:spcAft>
                      </a:pPr>
                      <a:r>
                        <a:rPr lang="es-EC" sz="1200">
                          <a:effectLst/>
                        </a:rPr>
                        <a:t>Pin’ku en hexano</a:t>
                      </a:r>
                      <a:endParaRPr lang="es-ES"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200">
                          <a:effectLst/>
                        </a:rPr>
                        <a:t>1:100</a:t>
                      </a:r>
                      <a:endParaRPr lang="es-ES" sz="1200">
                        <a:effectLst/>
                        <a:latin typeface="Times New Roman"/>
                        <a:ea typeface="Times New Roman"/>
                        <a:cs typeface="Times New Roman"/>
                      </a:endParaRPr>
                    </a:p>
                  </a:txBody>
                  <a:tcPr marL="68580" marR="68580" marT="0" marB="0"/>
                </a:tc>
              </a:tr>
              <a:tr h="662474">
                <a:tc>
                  <a:txBody>
                    <a:bodyPr/>
                    <a:lstStyle/>
                    <a:p>
                      <a:pPr>
                        <a:lnSpc>
                          <a:spcPct val="150000"/>
                        </a:lnSpc>
                        <a:spcAft>
                          <a:spcPts val="0"/>
                        </a:spcAft>
                      </a:pPr>
                      <a:r>
                        <a:rPr lang="es-EC" sz="1200">
                          <a:effectLst/>
                        </a:rPr>
                        <a:t>Pin’ku en metanol</a:t>
                      </a:r>
                      <a:endParaRPr lang="es-ES"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200">
                          <a:effectLst/>
                        </a:rPr>
                        <a:t>1:100</a:t>
                      </a:r>
                      <a:endParaRPr lang="es-ES" sz="1200">
                        <a:effectLst/>
                        <a:latin typeface="Times New Roman"/>
                        <a:ea typeface="Times New Roman"/>
                        <a:cs typeface="Times New Roman"/>
                      </a:endParaRPr>
                    </a:p>
                  </a:txBody>
                  <a:tcPr marL="68580" marR="68580" marT="0" marB="0"/>
                </a:tc>
              </a:tr>
              <a:tr h="662474">
                <a:tc>
                  <a:txBody>
                    <a:bodyPr/>
                    <a:lstStyle/>
                    <a:p>
                      <a:pPr>
                        <a:lnSpc>
                          <a:spcPct val="150000"/>
                        </a:lnSpc>
                        <a:spcAft>
                          <a:spcPts val="0"/>
                        </a:spcAft>
                      </a:pPr>
                      <a:r>
                        <a:rPr lang="es-EC" sz="1200">
                          <a:effectLst/>
                        </a:rPr>
                        <a:t>Pin’ku en etanol</a:t>
                      </a:r>
                      <a:endParaRPr lang="es-ES"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200">
                          <a:effectLst/>
                        </a:rPr>
                        <a:t>1:10</a:t>
                      </a:r>
                      <a:endParaRPr lang="es-ES" sz="1200">
                        <a:effectLst/>
                        <a:latin typeface="Times New Roman"/>
                        <a:ea typeface="Times New Roman"/>
                        <a:cs typeface="Times New Roman"/>
                      </a:endParaRPr>
                    </a:p>
                  </a:txBody>
                  <a:tcPr marL="68580" marR="68580" marT="0" marB="0"/>
                </a:tc>
              </a:tr>
              <a:tr h="662474">
                <a:tc>
                  <a:txBody>
                    <a:bodyPr/>
                    <a:lstStyle/>
                    <a:p>
                      <a:pPr>
                        <a:lnSpc>
                          <a:spcPct val="150000"/>
                        </a:lnSpc>
                        <a:spcAft>
                          <a:spcPts val="0"/>
                        </a:spcAft>
                      </a:pPr>
                      <a:r>
                        <a:rPr lang="es-EC" sz="1200" dirty="0">
                          <a:effectLst/>
                        </a:rPr>
                        <a:t>Pin’ku en agua</a:t>
                      </a:r>
                      <a:endParaRPr lang="es-ES" sz="1200" dirty="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200" dirty="0">
                          <a:effectLst/>
                        </a:rPr>
                        <a:t>1:10</a:t>
                      </a:r>
                      <a:endParaRPr lang="es-ES" sz="12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0048354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260648"/>
            <a:ext cx="8229600" cy="5793507"/>
          </a:xfrm>
        </p:spPr>
        <p:txBody>
          <a:bodyPr/>
          <a:lstStyle/>
          <a:p>
            <a:pPr marL="0" lvl="2" indent="0">
              <a:buNone/>
            </a:pPr>
            <a:r>
              <a:rPr lang="es-ES" b="1" u="sng" dirty="0">
                <a:solidFill>
                  <a:srgbClr val="FFFF00"/>
                </a:solidFill>
              </a:rPr>
              <a:t>Reporte de resultados del tamizaje fitoquímico </a:t>
            </a:r>
            <a:r>
              <a:rPr lang="es-ES" b="1" u="sng" dirty="0" smtClean="0">
                <a:solidFill>
                  <a:srgbClr val="FFFF00"/>
                </a:solidFill>
              </a:rPr>
              <a:t>preliminar</a:t>
            </a:r>
          </a:p>
          <a:p>
            <a:pPr marL="0" lvl="2" indent="0">
              <a:buNone/>
            </a:pPr>
            <a:r>
              <a:rPr lang="es-ES" sz="2000" dirty="0"/>
              <a:t>Para reportar los resultados analizados en pin’ku, mediante pruebas del tamizaje fitoquímico, se consideró las siguientes  especificaciones </a:t>
            </a:r>
            <a:endParaRPr lang="es-ES" sz="2000" dirty="0" smtClean="0"/>
          </a:p>
          <a:p>
            <a:pPr marL="0" lvl="2" indent="0">
              <a:buNone/>
            </a:pPr>
            <a:endParaRPr lang="es-ES" sz="2000" dirty="0"/>
          </a:p>
          <a:p>
            <a:pPr marL="0" indent="0">
              <a:buNone/>
            </a:pPr>
            <a:r>
              <a:rPr lang="es-ES" b="1" dirty="0"/>
              <a:t> </a:t>
            </a:r>
            <a:endParaRPr lang="es-ES" b="1" dirty="0" smtClean="0"/>
          </a:p>
          <a:p>
            <a:pPr marL="0" indent="0">
              <a:buNone/>
            </a:pP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1841440500"/>
              </p:ext>
            </p:extLst>
          </p:nvPr>
        </p:nvGraphicFramePr>
        <p:xfrm>
          <a:off x="1547664" y="1628802"/>
          <a:ext cx="6192687" cy="4824533"/>
        </p:xfrm>
        <a:graphic>
          <a:graphicData uri="http://schemas.openxmlformats.org/drawingml/2006/table">
            <a:tbl>
              <a:tblPr firstRow="1" firstCol="1" bandRow="1">
                <a:tableStyleId>{5C22544A-7EE6-4342-B048-85BDC9FD1C3A}</a:tableStyleId>
              </a:tblPr>
              <a:tblGrid>
                <a:gridCol w="1106467"/>
                <a:gridCol w="1612233"/>
                <a:gridCol w="3473987"/>
              </a:tblGrid>
              <a:tr h="689219">
                <a:tc>
                  <a:txBody>
                    <a:bodyPr/>
                    <a:lstStyle/>
                    <a:p>
                      <a:pPr algn="ctr">
                        <a:lnSpc>
                          <a:spcPct val="150000"/>
                        </a:lnSpc>
                        <a:spcAft>
                          <a:spcPts val="0"/>
                        </a:spcAft>
                      </a:pPr>
                      <a:r>
                        <a:rPr lang="es-EC" sz="1200">
                          <a:effectLst/>
                        </a:rPr>
                        <a:t>Significación</a:t>
                      </a:r>
                      <a:endParaRPr lang="es-ES"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effectLst/>
                        </a:rPr>
                        <a:t>Especificación</a:t>
                      </a:r>
                      <a:endParaRPr lang="es-ES"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effectLst/>
                        </a:rPr>
                        <a:t>Comentario</a:t>
                      </a:r>
                      <a:endParaRPr lang="es-ES" sz="1200">
                        <a:effectLst/>
                        <a:latin typeface="Times New Roman"/>
                        <a:ea typeface="Times New Roman"/>
                        <a:cs typeface="Times New Roman"/>
                      </a:endParaRPr>
                    </a:p>
                  </a:txBody>
                  <a:tcPr marL="68580" marR="68580" marT="0" marB="0"/>
                </a:tc>
              </a:tr>
              <a:tr h="689219">
                <a:tc>
                  <a:txBody>
                    <a:bodyPr/>
                    <a:lstStyle/>
                    <a:p>
                      <a:pPr algn="ctr">
                        <a:lnSpc>
                          <a:spcPct val="150000"/>
                        </a:lnSpc>
                        <a:spcAft>
                          <a:spcPts val="0"/>
                        </a:spcAft>
                      </a:pPr>
                      <a:r>
                        <a:rPr lang="es-EC" sz="1200">
                          <a:effectLst/>
                        </a:rPr>
                        <a:t>( - )</a:t>
                      </a:r>
                      <a:endParaRPr lang="es-ES"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200">
                          <a:effectLst/>
                        </a:rPr>
                        <a:t>No registrado</a:t>
                      </a:r>
                      <a:endParaRPr lang="es-ES"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200">
                          <a:effectLst/>
                        </a:rPr>
                        <a:t>No hay cambio de coloración de la alícuota</a:t>
                      </a:r>
                      <a:endParaRPr lang="es-ES" sz="1200">
                        <a:effectLst/>
                        <a:latin typeface="Times New Roman"/>
                        <a:ea typeface="Times New Roman"/>
                        <a:cs typeface="Times New Roman"/>
                      </a:endParaRPr>
                    </a:p>
                  </a:txBody>
                  <a:tcPr marL="68580" marR="68580" marT="0" marB="0"/>
                </a:tc>
              </a:tr>
              <a:tr h="689219">
                <a:tc>
                  <a:txBody>
                    <a:bodyPr/>
                    <a:lstStyle/>
                    <a:p>
                      <a:pPr algn="ctr">
                        <a:lnSpc>
                          <a:spcPct val="150000"/>
                        </a:lnSpc>
                        <a:spcAft>
                          <a:spcPts val="0"/>
                        </a:spcAft>
                      </a:pPr>
                      <a:r>
                        <a:rPr lang="es-EC" sz="1200">
                          <a:effectLst/>
                        </a:rPr>
                        <a:t>( +/- )</a:t>
                      </a:r>
                      <a:endParaRPr lang="es-ES"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200">
                          <a:effectLst/>
                        </a:rPr>
                        <a:t>Escasa presencia</a:t>
                      </a:r>
                      <a:endParaRPr lang="es-ES"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200" dirty="0">
                          <a:effectLst/>
                        </a:rPr>
                        <a:t>Escaso cambio de coloración de la alícuota</a:t>
                      </a:r>
                      <a:endParaRPr lang="es-ES" sz="1200" dirty="0">
                        <a:effectLst/>
                        <a:latin typeface="Times New Roman"/>
                        <a:ea typeface="Times New Roman"/>
                        <a:cs typeface="Times New Roman"/>
                      </a:endParaRPr>
                    </a:p>
                  </a:txBody>
                  <a:tcPr marL="68580" marR="68580" marT="0" marB="0"/>
                </a:tc>
              </a:tr>
              <a:tr h="689219">
                <a:tc>
                  <a:txBody>
                    <a:bodyPr/>
                    <a:lstStyle/>
                    <a:p>
                      <a:pPr algn="ctr">
                        <a:lnSpc>
                          <a:spcPct val="150000"/>
                        </a:lnSpc>
                        <a:spcAft>
                          <a:spcPts val="0"/>
                        </a:spcAft>
                      </a:pPr>
                      <a:r>
                        <a:rPr lang="es-EC" sz="1200">
                          <a:effectLst/>
                        </a:rPr>
                        <a:t>( + )</a:t>
                      </a:r>
                      <a:endParaRPr lang="es-ES"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200">
                          <a:effectLst/>
                        </a:rPr>
                        <a:t>Ligera presencia</a:t>
                      </a:r>
                      <a:endParaRPr lang="es-ES"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200">
                          <a:effectLst/>
                        </a:rPr>
                        <a:t>Ligero cambio de coloración de la alícuota</a:t>
                      </a:r>
                      <a:endParaRPr lang="es-ES" sz="1200">
                        <a:effectLst/>
                        <a:latin typeface="Times New Roman"/>
                        <a:ea typeface="Times New Roman"/>
                        <a:cs typeface="Times New Roman"/>
                      </a:endParaRPr>
                    </a:p>
                  </a:txBody>
                  <a:tcPr marL="68580" marR="68580" marT="0" marB="0"/>
                </a:tc>
              </a:tr>
              <a:tr h="689219">
                <a:tc>
                  <a:txBody>
                    <a:bodyPr/>
                    <a:lstStyle/>
                    <a:p>
                      <a:pPr algn="ctr">
                        <a:lnSpc>
                          <a:spcPct val="150000"/>
                        </a:lnSpc>
                        <a:spcAft>
                          <a:spcPts val="0"/>
                        </a:spcAft>
                      </a:pPr>
                      <a:r>
                        <a:rPr lang="es-EC" sz="1200">
                          <a:effectLst/>
                        </a:rPr>
                        <a:t>( ++ )</a:t>
                      </a:r>
                      <a:endParaRPr lang="es-ES"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200">
                          <a:effectLst/>
                        </a:rPr>
                        <a:t>Presencia moderada</a:t>
                      </a:r>
                      <a:endParaRPr lang="es-ES"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200">
                          <a:effectLst/>
                        </a:rPr>
                        <a:t>Notable cambio de coloración de la alícuota</a:t>
                      </a:r>
                      <a:endParaRPr lang="es-ES" sz="1200">
                        <a:effectLst/>
                        <a:latin typeface="Times New Roman"/>
                        <a:ea typeface="Times New Roman"/>
                        <a:cs typeface="Times New Roman"/>
                      </a:endParaRPr>
                    </a:p>
                  </a:txBody>
                  <a:tcPr marL="68580" marR="68580" marT="0" marB="0"/>
                </a:tc>
              </a:tr>
              <a:tr h="689219">
                <a:tc>
                  <a:txBody>
                    <a:bodyPr/>
                    <a:lstStyle/>
                    <a:p>
                      <a:pPr algn="ctr">
                        <a:lnSpc>
                          <a:spcPct val="150000"/>
                        </a:lnSpc>
                        <a:spcAft>
                          <a:spcPts val="0"/>
                        </a:spcAft>
                      </a:pPr>
                      <a:r>
                        <a:rPr lang="es-EC" sz="1200">
                          <a:effectLst/>
                        </a:rPr>
                        <a:t>( +++ )</a:t>
                      </a:r>
                      <a:endParaRPr lang="es-ES"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200">
                          <a:effectLst/>
                        </a:rPr>
                        <a:t>Presencia estable</a:t>
                      </a:r>
                      <a:endParaRPr lang="es-ES"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200">
                          <a:effectLst/>
                        </a:rPr>
                        <a:t>Prolongado cambio de coloración de la alícuota</a:t>
                      </a:r>
                      <a:endParaRPr lang="es-ES" sz="1200">
                        <a:effectLst/>
                        <a:latin typeface="Times New Roman"/>
                        <a:ea typeface="Times New Roman"/>
                        <a:cs typeface="Times New Roman"/>
                      </a:endParaRPr>
                    </a:p>
                  </a:txBody>
                  <a:tcPr marL="68580" marR="68580" marT="0" marB="0"/>
                </a:tc>
              </a:tr>
              <a:tr h="689219">
                <a:tc>
                  <a:txBody>
                    <a:bodyPr/>
                    <a:lstStyle/>
                    <a:p>
                      <a:pPr algn="ctr">
                        <a:lnSpc>
                          <a:spcPct val="150000"/>
                        </a:lnSpc>
                        <a:spcAft>
                          <a:spcPts val="0"/>
                        </a:spcAft>
                      </a:pPr>
                      <a:r>
                        <a:rPr lang="es-EC" sz="1200">
                          <a:effectLst/>
                        </a:rPr>
                        <a:t>( ++++ )</a:t>
                      </a:r>
                      <a:endParaRPr lang="es-ES"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200">
                          <a:effectLst/>
                        </a:rPr>
                        <a:t>Presencia abundante</a:t>
                      </a:r>
                      <a:endParaRPr lang="es-ES"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200" dirty="0">
                          <a:effectLst/>
                        </a:rPr>
                        <a:t>Pronunciado y eminente cambio de coloración de la alícuota</a:t>
                      </a:r>
                      <a:endParaRPr lang="es-ES" sz="12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1341418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rtl="0">
              <a:spcBef>
                <a:spcPct val="0"/>
              </a:spcBef>
            </a:pPr>
            <a:r>
              <a:rPr lang="es-ES" sz="2800" b="1" u="sng" dirty="0">
                <a:solidFill>
                  <a:srgbClr val="FFFF00"/>
                </a:solidFill>
              </a:rPr>
              <a:t>Protocolo para reconocimiento de alcaloides</a:t>
            </a:r>
            <a:r>
              <a:rPr lang="es-ES" sz="1600" dirty="0"/>
              <a:t/>
            </a:r>
            <a:br>
              <a:rPr lang="es-ES" sz="1600" dirty="0"/>
            </a:br>
            <a:endParaRPr lang="es-ES" dirty="0"/>
          </a:p>
        </p:txBody>
      </p:sp>
      <p:sp>
        <p:nvSpPr>
          <p:cNvPr id="3" name="2 Marcador de contenido"/>
          <p:cNvSpPr>
            <a:spLocks noGrp="1"/>
          </p:cNvSpPr>
          <p:nvPr>
            <p:ph idx="1"/>
          </p:nvPr>
        </p:nvSpPr>
        <p:spPr/>
        <p:txBody>
          <a:bodyPr>
            <a:normAutofit fontScale="62500" lnSpcReduction="20000"/>
          </a:bodyPr>
          <a:lstStyle/>
          <a:p>
            <a:pPr marL="0" indent="0" algn="just">
              <a:buNone/>
            </a:pPr>
            <a:r>
              <a:rPr lang="es-ES" dirty="0"/>
              <a:t>De las muestras maceradas e hidrodestiladas de pin’ku, se tomó una alícuota de 1 ml por cada tubo de ensayo y se disolvió en 2 ml de ácido clorhídrico al 10%. Se agitó vigorosamente por 5 min hasta obtener una cierta transparencia del extracto. Se recuperó 1 ml y  se procedió  a ensayar el reactivo de Mayer, Dragendorff  y  Wagner. </a:t>
            </a:r>
            <a:endParaRPr lang="es-ES" dirty="0" smtClean="0"/>
          </a:p>
          <a:p>
            <a:pPr marL="0" indent="0" algn="just">
              <a:buNone/>
            </a:pPr>
            <a:endParaRPr lang="es-ES" dirty="0"/>
          </a:p>
          <a:p>
            <a:pPr algn="just"/>
            <a:r>
              <a:rPr lang="es-ES" b="1" dirty="0"/>
              <a:t>Mediante reactivo de Mayer: </a:t>
            </a:r>
            <a:r>
              <a:rPr lang="es-ES" dirty="0"/>
              <a:t>al 1 ml recuperado del extracto macerado e hidrodestilado de pin’ku se adicionó 5 gotas del reactivo. Éste formó un precipitado de color crema, lo cual indicó la presencia de alcaloides.</a:t>
            </a:r>
          </a:p>
          <a:p>
            <a:pPr algn="just"/>
            <a:r>
              <a:rPr lang="es-ES" b="1" dirty="0"/>
              <a:t>Mediante reactivo de Dragendorff:</a:t>
            </a:r>
            <a:r>
              <a:rPr lang="es-ES" dirty="0"/>
              <a:t> al 1 ml recuperado del extracto macerado e hidrodestilado de pin’ku se adicionó tres gotas del reactivo. Esté formó un precipitado de color anaranjado, lo cual indicó la presencia de alcaloides.</a:t>
            </a:r>
          </a:p>
          <a:p>
            <a:pPr algn="just"/>
            <a:r>
              <a:rPr lang="es-ES" b="1" dirty="0"/>
              <a:t>Mediante el reactivo de Wagner:</a:t>
            </a:r>
            <a:r>
              <a:rPr lang="es-ES" dirty="0"/>
              <a:t> al 1 ml recuperado del extracto macerado e hidrodestilado de pin’ku se adicionó tres gotas del reactivo. Éste formó un precipitado de color que va del amarillo al anaranjado, lo cual indicó una prueba positiva.</a:t>
            </a:r>
          </a:p>
          <a:p>
            <a:pPr marL="0" indent="0">
              <a:buNone/>
            </a:pPr>
            <a:endParaRPr lang="es-ES" dirty="0"/>
          </a:p>
        </p:txBody>
      </p:sp>
    </p:spTree>
    <p:extLst>
      <p:ext uri="{BB962C8B-B14F-4D97-AF65-F5344CB8AC3E}">
        <p14:creationId xmlns:p14="http://schemas.microsoft.com/office/powerpoint/2010/main" val="29257586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2" algn="ctr" rtl="0">
              <a:spcBef>
                <a:spcPct val="0"/>
              </a:spcBef>
            </a:pPr>
            <a:r>
              <a:rPr lang="es-ES" sz="2400" b="1" u="sng" dirty="0">
                <a:solidFill>
                  <a:srgbClr val="FFFF00"/>
                </a:solidFill>
              </a:rPr>
              <a:t>Protocolo para reconocimiento de taninos y fenoles (Ensayo con cloruro férrico)</a:t>
            </a:r>
            <a:r>
              <a:rPr lang="es-ES" sz="2000" u="sng" dirty="0">
                <a:solidFill>
                  <a:srgbClr val="FFFF00"/>
                </a:solidFill>
              </a:rPr>
              <a:t/>
            </a:r>
            <a:br>
              <a:rPr lang="es-ES" sz="2000" u="sng" dirty="0">
                <a:solidFill>
                  <a:srgbClr val="FFFF00"/>
                </a:solidFill>
              </a:rPr>
            </a:br>
            <a:endParaRPr lang="es-ES" sz="2400" u="sng" dirty="0">
              <a:solidFill>
                <a:srgbClr val="FFFF00"/>
              </a:solidFill>
            </a:endParaRPr>
          </a:p>
        </p:txBody>
      </p:sp>
      <p:sp>
        <p:nvSpPr>
          <p:cNvPr id="3" name="2 Marcador de contenido"/>
          <p:cNvSpPr>
            <a:spLocks noGrp="1"/>
          </p:cNvSpPr>
          <p:nvPr>
            <p:ph idx="1"/>
          </p:nvPr>
        </p:nvSpPr>
        <p:spPr/>
        <p:txBody>
          <a:bodyPr>
            <a:normAutofit fontScale="77500" lnSpcReduction="20000"/>
          </a:bodyPr>
          <a:lstStyle/>
          <a:p>
            <a:pPr marL="0" indent="0" algn="just">
              <a:buNone/>
            </a:pPr>
            <a:r>
              <a:rPr lang="es-ES" dirty="0"/>
              <a:t>Mediante éste procedimiento se permitió reconocer la presencia de compuestos fenólicos y/o taninos en las muestras maceradas e hidrodestiladas de </a:t>
            </a:r>
            <a:r>
              <a:rPr lang="es-ES" i="1" dirty="0"/>
              <a:t>P. carpunya</a:t>
            </a:r>
            <a:r>
              <a:rPr lang="es-ES" dirty="0"/>
              <a:t>, descrito en el siguiente proceso: se tomó una alícuota de 1 ml por cada tubo de ensayo,  se añadió tres gotas de acetato de sodio para neutralizar las muestras y 0,5 ml de una solución de Cloruro férrico al 5 % en solución salina fisiológica.</a:t>
            </a:r>
          </a:p>
          <a:p>
            <a:pPr marL="0" indent="0" algn="just">
              <a:buNone/>
            </a:pPr>
            <a:endParaRPr lang="es-ES" dirty="0" smtClean="0"/>
          </a:p>
          <a:p>
            <a:pPr marL="0" indent="0" algn="just">
              <a:buNone/>
            </a:pPr>
            <a:r>
              <a:rPr lang="es-ES" dirty="0" smtClean="0"/>
              <a:t>El </a:t>
            </a:r>
            <a:r>
              <a:rPr lang="es-ES" dirty="0"/>
              <a:t>ensayo dio negativo para las alícuotas de los macerados e hidrodestilado de Pin’ku, dando  negativo al no registrarse reacción colorimétrica esperada para este tipo de compuesto activo. </a:t>
            </a:r>
          </a:p>
          <a:p>
            <a:pPr marL="0" indent="0">
              <a:buNone/>
            </a:pPr>
            <a:endParaRPr lang="es-ES" dirty="0"/>
          </a:p>
        </p:txBody>
      </p:sp>
    </p:spTree>
    <p:extLst>
      <p:ext uri="{BB962C8B-B14F-4D97-AF65-F5344CB8AC3E}">
        <p14:creationId xmlns:p14="http://schemas.microsoft.com/office/powerpoint/2010/main" val="5074076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2" algn="ctr" rtl="0">
              <a:spcBef>
                <a:spcPct val="0"/>
              </a:spcBef>
            </a:pPr>
            <a:r>
              <a:rPr lang="es-ES" sz="2800" b="1" u="sng" dirty="0">
                <a:solidFill>
                  <a:srgbClr val="FFFF00"/>
                </a:solidFill>
              </a:rPr>
              <a:t>Protocolo para reconocimiento de saponinas (Ensayo de espuma)</a:t>
            </a:r>
            <a:r>
              <a:rPr lang="es-ES" sz="2400" u="sng" dirty="0">
                <a:solidFill>
                  <a:srgbClr val="FFFF00"/>
                </a:solidFill>
              </a:rPr>
              <a:t/>
            </a:r>
            <a:br>
              <a:rPr lang="es-ES" sz="2400" u="sng" dirty="0">
                <a:solidFill>
                  <a:srgbClr val="FFFF00"/>
                </a:solidFill>
              </a:rPr>
            </a:br>
            <a:endParaRPr lang="es-ES" sz="2800" u="sng" dirty="0">
              <a:solidFill>
                <a:srgbClr val="FFFF00"/>
              </a:solidFill>
            </a:endParaRPr>
          </a:p>
        </p:txBody>
      </p:sp>
      <p:sp>
        <p:nvSpPr>
          <p:cNvPr id="3" name="2 Marcador de contenido"/>
          <p:cNvSpPr>
            <a:spLocks noGrp="1"/>
          </p:cNvSpPr>
          <p:nvPr>
            <p:ph idx="1"/>
          </p:nvPr>
        </p:nvSpPr>
        <p:spPr/>
        <p:txBody>
          <a:bodyPr>
            <a:normAutofit fontScale="77500" lnSpcReduction="20000"/>
          </a:bodyPr>
          <a:lstStyle/>
          <a:p>
            <a:pPr marL="0" indent="0" algn="just">
              <a:buNone/>
            </a:pPr>
            <a:r>
              <a:rPr lang="es-ES" dirty="0"/>
              <a:t>Con éste procedimiento se reconoció la presencia de saponinas, en las muestras maceradas e hidrodestiladas de pin’ku, que se describe a continuación: se tomó una alícuota de 1 ml por cada tubo de ensayo y se las diluyó con cinco veces su volumen en agua. Se agitó la mezcla fuertemente de manera manual y vertical entre cinco a diez minutos. </a:t>
            </a:r>
          </a:p>
          <a:p>
            <a:pPr marL="0" indent="0">
              <a:buNone/>
            </a:pPr>
            <a:endParaRPr lang="es-ES" dirty="0" smtClean="0"/>
          </a:p>
          <a:p>
            <a:pPr marL="0" indent="0" algn="just">
              <a:buNone/>
            </a:pPr>
            <a:r>
              <a:rPr lang="es-ES" dirty="0" smtClean="0"/>
              <a:t>El </a:t>
            </a:r>
            <a:r>
              <a:rPr lang="es-ES" dirty="0"/>
              <a:t>ensayo dio positivo al aparecer espuma con burbujas de forma hexagonal en la superficie del fitofluido, con alturas entre 4 mm hasta 20 mm, por más de dos minutos, lo cual se considera prueba viable. Lo contrario ocurrió cuando en los ensayos, la presencia de espuma después de la agitación no permanecía en los rangos para considerarse una prueba positiva. </a:t>
            </a:r>
          </a:p>
          <a:p>
            <a:pPr marL="0" indent="0">
              <a:buNone/>
            </a:pPr>
            <a:endParaRPr lang="es-ES" dirty="0"/>
          </a:p>
        </p:txBody>
      </p:sp>
    </p:spTree>
    <p:extLst>
      <p:ext uri="{BB962C8B-B14F-4D97-AF65-F5344CB8AC3E}">
        <p14:creationId xmlns:p14="http://schemas.microsoft.com/office/powerpoint/2010/main" val="27266741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rtl="0">
              <a:spcBef>
                <a:spcPct val="0"/>
              </a:spcBef>
            </a:pPr>
            <a:r>
              <a:rPr lang="es-ES" sz="2800" b="1" u="sng" dirty="0">
                <a:solidFill>
                  <a:srgbClr val="FFFF00"/>
                </a:solidFill>
              </a:rPr>
              <a:t>Protocolo para reconocimiento de cumarinas</a:t>
            </a:r>
            <a:r>
              <a:rPr lang="es-ES" sz="1600" dirty="0"/>
              <a:t/>
            </a:r>
            <a:br>
              <a:rPr lang="es-ES" sz="1600" dirty="0"/>
            </a:br>
            <a:endParaRPr lang="es-ES" dirty="0"/>
          </a:p>
        </p:txBody>
      </p:sp>
      <p:sp>
        <p:nvSpPr>
          <p:cNvPr id="3" name="2 Marcador de contenido"/>
          <p:cNvSpPr>
            <a:spLocks noGrp="1"/>
          </p:cNvSpPr>
          <p:nvPr>
            <p:ph idx="1"/>
          </p:nvPr>
        </p:nvSpPr>
        <p:spPr/>
        <p:txBody>
          <a:bodyPr>
            <a:normAutofit fontScale="85000" lnSpcReduction="20000"/>
          </a:bodyPr>
          <a:lstStyle/>
          <a:p>
            <a:pPr marL="0" indent="0" algn="just">
              <a:buNone/>
            </a:pPr>
            <a:r>
              <a:rPr lang="es-ES" dirty="0"/>
              <a:t>De las muestra macerada e hidrodestilada de pin’ku, se tomó una alícuota de 1 ml por cada tubo de ensayo, y se les añadió tres gotas de una solución de hidróxido de potasio (KOH) al 10%, dando una coloración amarillenta. Luego se adicionó 0.5 ml de </a:t>
            </a:r>
            <a:r>
              <a:rPr lang="es-ES" dirty="0" err="1"/>
              <a:t>HCl</a:t>
            </a:r>
            <a:r>
              <a:rPr lang="es-ES" dirty="0"/>
              <a:t> 1N. </a:t>
            </a:r>
          </a:p>
          <a:p>
            <a:pPr marL="0" indent="0" algn="just">
              <a:buNone/>
            </a:pPr>
            <a:endParaRPr lang="es-ES" dirty="0" smtClean="0"/>
          </a:p>
          <a:p>
            <a:pPr marL="0" indent="0" algn="just">
              <a:buNone/>
            </a:pPr>
            <a:r>
              <a:rPr lang="es-ES" dirty="0" smtClean="0"/>
              <a:t>El </a:t>
            </a:r>
            <a:r>
              <a:rPr lang="es-ES" dirty="0"/>
              <a:t>ensayo dio positivo en la prueba de coloración, cuando se desvaneció el color amarillento de las muestra maceradas e hidrodestiladas de pin’ku, al acidularlos con el </a:t>
            </a:r>
            <a:r>
              <a:rPr lang="es-ES" dirty="0" err="1"/>
              <a:t>HCl</a:t>
            </a:r>
            <a:r>
              <a:rPr lang="es-ES" dirty="0"/>
              <a:t> 1N. El ensayo dio negativo al no registrarse la reacción colorimétrica esperada para este tipo de compuestos activos</a:t>
            </a:r>
            <a:endParaRPr lang="es-ES" dirty="0"/>
          </a:p>
        </p:txBody>
      </p:sp>
    </p:spTree>
    <p:extLst>
      <p:ext uri="{BB962C8B-B14F-4D97-AF65-F5344CB8AC3E}">
        <p14:creationId xmlns:p14="http://schemas.microsoft.com/office/powerpoint/2010/main" val="30253433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2" algn="ctr" rtl="0">
              <a:spcBef>
                <a:spcPct val="0"/>
              </a:spcBef>
            </a:pPr>
            <a:r>
              <a:rPr lang="es-ES" sz="2800" b="1" u="sng" dirty="0">
                <a:solidFill>
                  <a:srgbClr val="FFFF00"/>
                </a:solidFill>
              </a:rPr>
              <a:t>Protocolo para reconocimiento de flavonoides (Ensayo de </a:t>
            </a:r>
            <a:r>
              <a:rPr lang="es-ES" sz="2800" b="1" u="sng" dirty="0" err="1">
                <a:solidFill>
                  <a:srgbClr val="FFFF00"/>
                </a:solidFill>
              </a:rPr>
              <a:t>shinoda</a:t>
            </a:r>
            <a:r>
              <a:rPr lang="es-ES" sz="2800" b="1" u="sng" dirty="0">
                <a:solidFill>
                  <a:srgbClr val="FFFF00"/>
                </a:solidFill>
              </a:rPr>
              <a:t>)</a:t>
            </a:r>
            <a:r>
              <a:rPr lang="es-ES" sz="2400" u="sng" dirty="0">
                <a:solidFill>
                  <a:srgbClr val="FFFF00"/>
                </a:solidFill>
              </a:rPr>
              <a:t/>
            </a:r>
            <a:br>
              <a:rPr lang="es-ES" sz="2400" u="sng" dirty="0">
                <a:solidFill>
                  <a:srgbClr val="FFFF00"/>
                </a:solidFill>
              </a:rPr>
            </a:br>
            <a:endParaRPr lang="es-ES" sz="2800" u="sng" dirty="0">
              <a:solidFill>
                <a:srgbClr val="FFFF00"/>
              </a:solidFill>
            </a:endParaRPr>
          </a:p>
        </p:txBody>
      </p:sp>
      <p:sp>
        <p:nvSpPr>
          <p:cNvPr id="3" name="2 Marcador de contenido"/>
          <p:cNvSpPr>
            <a:spLocks noGrp="1"/>
          </p:cNvSpPr>
          <p:nvPr>
            <p:ph idx="1"/>
          </p:nvPr>
        </p:nvSpPr>
        <p:spPr/>
        <p:txBody>
          <a:bodyPr>
            <a:normAutofit fontScale="70000" lnSpcReduction="20000"/>
          </a:bodyPr>
          <a:lstStyle/>
          <a:p>
            <a:pPr marL="0" indent="0" algn="just">
              <a:buNone/>
            </a:pPr>
            <a:r>
              <a:rPr lang="es-ES" dirty="0"/>
              <a:t>De las muestras maceradas e hidrodestiladas de pin’ku, se tomó una alícuota de 1 ml para cada tubo de ensayo, y se las diluyó con 1 ml de </a:t>
            </a:r>
            <a:r>
              <a:rPr lang="es-ES" dirty="0" err="1"/>
              <a:t>HCl</a:t>
            </a:r>
            <a:r>
              <a:rPr lang="es-ES" dirty="0"/>
              <a:t> concentrado, enseguida se añadió un segmento de aproximadamente 0,5 cm de cinta de magnesio metálico como indicador.  En éste procedimiento se produjo una reacción exotérmica con efectos efervescentes y ascendentes registrados en el tubo de ensayo, para lo cual se esperó 5 minutos para que se estabilice la reacción y enseguida se añadió 1 ml de alcohol amílico, se mezclaron las fases y se dejó reposar hasta que éstas vuelvan a separarse. </a:t>
            </a:r>
          </a:p>
          <a:p>
            <a:pPr marL="0" indent="0" algn="just">
              <a:buNone/>
            </a:pPr>
            <a:endParaRPr lang="es-ES" dirty="0" smtClean="0"/>
          </a:p>
          <a:p>
            <a:pPr marL="0" indent="0" algn="just">
              <a:buNone/>
            </a:pPr>
            <a:r>
              <a:rPr lang="es-ES" dirty="0" smtClean="0"/>
              <a:t>El </a:t>
            </a:r>
            <a:r>
              <a:rPr lang="es-ES" dirty="0"/>
              <a:t>ensayo dio positivo de acuerdo al protocolo establecido,  cuando el alcohol amílico agregado se coloreo con gamas que fueron del amarillo al naranja, carmelita o rojo intenso, para varias pruebas realizadas. El ensayo dio negativo, cuando el alcohol amílico no reaccionó dando las colorimetrías esperadas.</a:t>
            </a:r>
          </a:p>
          <a:p>
            <a:pPr marL="0" indent="0" algn="just">
              <a:buNone/>
            </a:pPr>
            <a:endParaRPr lang="es-ES" dirty="0"/>
          </a:p>
        </p:txBody>
      </p:sp>
    </p:spTree>
    <p:extLst>
      <p:ext uri="{BB962C8B-B14F-4D97-AF65-F5344CB8AC3E}">
        <p14:creationId xmlns:p14="http://schemas.microsoft.com/office/powerpoint/2010/main" val="16944802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2" algn="ctr" rtl="0">
              <a:spcBef>
                <a:spcPct val="0"/>
              </a:spcBef>
            </a:pPr>
            <a:r>
              <a:rPr lang="es-ES" sz="2800" b="1" u="sng" dirty="0">
                <a:solidFill>
                  <a:srgbClr val="FFFF00"/>
                </a:solidFill>
              </a:rPr>
              <a:t>Ensayo de antocianinas</a:t>
            </a:r>
            <a:r>
              <a:rPr lang="es-ES" sz="2800" u="sng" dirty="0">
                <a:solidFill>
                  <a:srgbClr val="FFFF00"/>
                </a:solidFill>
              </a:rPr>
              <a:t/>
            </a:r>
            <a:br>
              <a:rPr lang="es-ES" sz="2800" u="sng" dirty="0">
                <a:solidFill>
                  <a:srgbClr val="FFFF00"/>
                </a:solidFill>
              </a:rPr>
            </a:br>
            <a:endParaRPr lang="es-ES" sz="2800" u="sng" dirty="0">
              <a:solidFill>
                <a:srgbClr val="FFFF00"/>
              </a:solidFill>
            </a:endParaRPr>
          </a:p>
        </p:txBody>
      </p:sp>
      <p:sp>
        <p:nvSpPr>
          <p:cNvPr id="3" name="2 Marcador de contenido"/>
          <p:cNvSpPr>
            <a:spLocks noGrp="1"/>
          </p:cNvSpPr>
          <p:nvPr>
            <p:ph idx="1"/>
          </p:nvPr>
        </p:nvSpPr>
        <p:spPr/>
        <p:txBody>
          <a:bodyPr>
            <a:noAutofit/>
          </a:bodyPr>
          <a:lstStyle/>
          <a:p>
            <a:pPr marL="0" indent="0" algn="just">
              <a:buNone/>
            </a:pPr>
            <a:r>
              <a:rPr lang="es-ES" sz="2000" dirty="0"/>
              <a:t>Éste protocolo permitió conocer antocianinas generales en los extractos vegetales macerados e hidrodestilados de pin’ku, la presencia se determinó, cuando a 1 ml de la muestra se calentó por dos minutos, luego se añadió 1 ml de HCI concentrado y se siguió calentando hasta aproximadamente 10 minutos, se dejó enfriar y luego se añadió 1 ml de agua y 2 ml de alcohol amílico. Por último se agitó el tubo de ensayo y se dejó separar las dos fases.</a:t>
            </a:r>
          </a:p>
          <a:p>
            <a:pPr marL="0" indent="0" algn="just">
              <a:buNone/>
            </a:pPr>
            <a:endParaRPr lang="es-ES" sz="2000" dirty="0" smtClean="0"/>
          </a:p>
          <a:p>
            <a:pPr marL="0" indent="0" algn="just">
              <a:buNone/>
            </a:pPr>
            <a:r>
              <a:rPr lang="es-ES" sz="2000" dirty="0" smtClean="0"/>
              <a:t>El </a:t>
            </a:r>
            <a:r>
              <a:rPr lang="es-ES" sz="2000" dirty="0"/>
              <a:t>ensayo dio positivo, cuando el alcohol amílico agregado a las muestras maceradas e hidrodestiladas en diferentes tubos de ensayo, se coloreó de rojo a marrón en varios de ellos. El ensayo dio negativo, cuando el alcohol amílico agregado, no registró la reacción colorimétrica esperada para este tipo de compuestos activos. </a:t>
            </a:r>
            <a:endParaRPr lang="es-ES" sz="2000" dirty="0"/>
          </a:p>
        </p:txBody>
      </p:sp>
    </p:spTree>
    <p:extLst>
      <p:ext uri="{BB962C8B-B14F-4D97-AF65-F5344CB8AC3E}">
        <p14:creationId xmlns:p14="http://schemas.microsoft.com/office/powerpoint/2010/main" val="1325496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normAutofit fontScale="90000"/>
          </a:bodyPr>
          <a:lstStyle/>
          <a:p>
            <a:r>
              <a:rPr lang="es-ES" u="sng" dirty="0" smtClean="0"/>
              <a:t>OBJETIVOS</a:t>
            </a:r>
            <a:br>
              <a:rPr lang="es-ES" u="sng" dirty="0" smtClean="0"/>
            </a:br>
            <a:endParaRPr lang="es-ES" u="sng" dirty="0"/>
          </a:p>
        </p:txBody>
      </p:sp>
      <p:sp>
        <p:nvSpPr>
          <p:cNvPr id="3" name="2 Marcador de contenido"/>
          <p:cNvSpPr>
            <a:spLocks noGrp="1"/>
          </p:cNvSpPr>
          <p:nvPr>
            <p:ph idx="1"/>
          </p:nvPr>
        </p:nvSpPr>
        <p:spPr>
          <a:xfrm>
            <a:off x="457200" y="1268760"/>
            <a:ext cx="8229600" cy="4857403"/>
          </a:xfrm>
        </p:spPr>
        <p:txBody>
          <a:bodyPr>
            <a:normAutofit fontScale="62500" lnSpcReduction="20000"/>
          </a:bodyPr>
          <a:lstStyle/>
          <a:p>
            <a:pPr marL="0" indent="0" algn="just">
              <a:buNone/>
            </a:pPr>
            <a:r>
              <a:rPr lang="es-EC" dirty="0" smtClean="0"/>
              <a:t>La presente investigación tiene como objetivo e</a:t>
            </a:r>
            <a:r>
              <a:rPr lang="es-ES" dirty="0" smtClean="0"/>
              <a:t>valuar los parámetros de deshidratación de </a:t>
            </a:r>
            <a:r>
              <a:rPr lang="es-ES" i="1" dirty="0" smtClean="0"/>
              <a:t>Piper carpunya Ruíz &amp; </a:t>
            </a:r>
            <a:r>
              <a:rPr lang="es-ES" i="1" dirty="0" err="1" smtClean="0"/>
              <a:t>Pav</a:t>
            </a:r>
            <a:r>
              <a:rPr lang="es-ES" i="1" dirty="0" smtClean="0"/>
              <a:t>. </a:t>
            </a:r>
            <a:r>
              <a:rPr lang="es-ES" dirty="0" smtClean="0"/>
              <a:t>para la elaboración de tisanas medicinales, en la comunidad Tsáchila Chiguilpe.</a:t>
            </a:r>
          </a:p>
          <a:p>
            <a:pPr marL="0" indent="0" algn="just">
              <a:buNone/>
            </a:pPr>
            <a:endParaRPr lang="es-ES" dirty="0" smtClean="0"/>
          </a:p>
          <a:p>
            <a:pPr marL="0" indent="0" algn="just">
              <a:buNone/>
            </a:pPr>
            <a:r>
              <a:rPr lang="es-ES" u="sng" dirty="0" smtClean="0"/>
              <a:t>Objetivos específicos.</a:t>
            </a:r>
          </a:p>
          <a:p>
            <a:pPr marL="0" indent="0" algn="just">
              <a:buNone/>
            </a:pPr>
            <a:endParaRPr lang="es-ES" dirty="0" smtClean="0"/>
          </a:p>
          <a:p>
            <a:pPr algn="just"/>
            <a:r>
              <a:rPr lang="es-ES" dirty="0"/>
              <a:t>E</a:t>
            </a:r>
            <a:r>
              <a:rPr lang="es-ES" dirty="0" smtClean="0"/>
              <a:t>valuar la deshidratación mediante aire caliente y estufa a 40º C, 45º C y 50º C.</a:t>
            </a:r>
          </a:p>
          <a:p>
            <a:pPr algn="just"/>
            <a:r>
              <a:rPr lang="es-ES" dirty="0" smtClean="0"/>
              <a:t>Establecer el método más idóneo para la deshidratación de las hojas como materia prima previo a la elaboración de tisanas (o te) medicinales de PIN’KU</a:t>
            </a:r>
            <a:r>
              <a:rPr lang="es-ES" i="1" dirty="0" smtClean="0"/>
              <a:t>.</a:t>
            </a:r>
            <a:r>
              <a:rPr lang="es-EC" dirty="0" smtClean="0"/>
              <a:t> </a:t>
            </a:r>
          </a:p>
          <a:p>
            <a:pPr algn="just"/>
            <a:r>
              <a:rPr lang="es-EC" dirty="0" smtClean="0"/>
              <a:t>Comprobar dos métodos de desinfección, cloro al 10% y kilol a dosis comercial. </a:t>
            </a:r>
          </a:p>
          <a:p>
            <a:pPr algn="just"/>
            <a:r>
              <a:rPr lang="es-EC" dirty="0" smtClean="0"/>
              <a:t>Efectuar un análisis fitoquímico para evidenciar los metabolitos secundarios mayoritarios con actividad biológica medicinal contenidos en las hojas de Pin’ku y </a:t>
            </a:r>
            <a:r>
              <a:rPr lang="es-ES" dirty="0" smtClean="0"/>
              <a:t>determinar de las  muestras de materia prima obtenidas cual es la que mejor calidad  organoléptica presenta. </a:t>
            </a:r>
          </a:p>
          <a:p>
            <a:pPr algn="just"/>
            <a:endParaRPr lang="es-ES" dirty="0"/>
          </a:p>
        </p:txBody>
      </p:sp>
    </p:spTree>
    <p:extLst>
      <p:ext uri="{BB962C8B-B14F-4D97-AF65-F5344CB8AC3E}">
        <p14:creationId xmlns:p14="http://schemas.microsoft.com/office/powerpoint/2010/main" val="40127415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2" algn="ctr" rtl="0">
              <a:spcBef>
                <a:spcPct val="0"/>
              </a:spcBef>
            </a:pPr>
            <a:r>
              <a:rPr lang="es-ES" sz="2800" b="1" u="sng" dirty="0">
                <a:solidFill>
                  <a:srgbClr val="FFFF00"/>
                </a:solidFill>
              </a:rPr>
              <a:t>Protocolo para reconocimiento de quinonas (Ensayo de </a:t>
            </a:r>
            <a:r>
              <a:rPr lang="es-ES" sz="2800" b="1" u="sng" dirty="0" err="1">
                <a:solidFill>
                  <a:srgbClr val="FFFF00"/>
                </a:solidFill>
              </a:rPr>
              <a:t>börntrager</a:t>
            </a:r>
            <a:r>
              <a:rPr lang="es-ES" sz="2800" b="1" u="sng" dirty="0">
                <a:solidFill>
                  <a:srgbClr val="FFFF00"/>
                </a:solidFill>
              </a:rPr>
              <a:t>)</a:t>
            </a:r>
            <a:r>
              <a:rPr lang="es-ES" sz="2400" u="sng" dirty="0">
                <a:solidFill>
                  <a:srgbClr val="FFFF00"/>
                </a:solidFill>
              </a:rPr>
              <a:t/>
            </a:r>
            <a:br>
              <a:rPr lang="es-ES" sz="2400" u="sng" dirty="0">
                <a:solidFill>
                  <a:srgbClr val="FFFF00"/>
                </a:solidFill>
              </a:rPr>
            </a:br>
            <a:endParaRPr lang="es-ES" sz="2800" u="sng" dirty="0">
              <a:solidFill>
                <a:srgbClr val="FFFF00"/>
              </a:solidFill>
            </a:endParaRPr>
          </a:p>
        </p:txBody>
      </p:sp>
      <p:sp>
        <p:nvSpPr>
          <p:cNvPr id="3" name="2 Marcador de contenido"/>
          <p:cNvSpPr>
            <a:spLocks noGrp="1"/>
          </p:cNvSpPr>
          <p:nvPr>
            <p:ph idx="1"/>
          </p:nvPr>
        </p:nvSpPr>
        <p:spPr/>
        <p:txBody>
          <a:bodyPr>
            <a:normAutofit fontScale="70000" lnSpcReduction="20000"/>
          </a:bodyPr>
          <a:lstStyle/>
          <a:p>
            <a:pPr marL="0" indent="0" algn="just">
              <a:buNone/>
            </a:pPr>
            <a:endParaRPr lang="es-ES" dirty="0" smtClean="0"/>
          </a:p>
          <a:p>
            <a:pPr marL="0" indent="0" algn="just">
              <a:buNone/>
            </a:pPr>
            <a:r>
              <a:rPr lang="es-ES" dirty="0" smtClean="0"/>
              <a:t>De </a:t>
            </a:r>
            <a:r>
              <a:rPr lang="es-ES" dirty="0"/>
              <a:t>las muestras maceradas en Hex, MeOH y </a:t>
            </a:r>
            <a:r>
              <a:rPr lang="es-ES" dirty="0" err="1"/>
              <a:t>EtOH</a:t>
            </a:r>
            <a:r>
              <a:rPr lang="es-ES" dirty="0"/>
              <a:t> de pin’ku, se tomó como alícuota 1 ml para cada tubo de ensayo y se sometieron a baño maría para acelerar su evaporación. Luego el residuo se redisolvió en 1 ml de cloroformo. Posteriormente se adicionó 1 ml de hidróxido de potasio al 10 %, se agitó el tubo de ensayo mezclando las fases y se lo dejó en reposo hasta su separación. Para las muestras maceradas en agua y para los hidrodestilados de pin’ku, se añadió directamente el cloroformo y se siguió con el mismo procedimiento.</a:t>
            </a:r>
          </a:p>
          <a:p>
            <a:pPr marL="0" indent="0">
              <a:buNone/>
            </a:pPr>
            <a:endParaRPr lang="es-ES" dirty="0" smtClean="0"/>
          </a:p>
          <a:p>
            <a:pPr marL="0" indent="0" algn="just">
              <a:buNone/>
            </a:pPr>
            <a:r>
              <a:rPr lang="es-ES" dirty="0" smtClean="0"/>
              <a:t>El </a:t>
            </a:r>
            <a:r>
              <a:rPr lang="es-ES" dirty="0"/>
              <a:t>ensayo dio positivo cuando al agregar el cloroformo a cada tubo de ensayo, las fases se separaron y aquella que migró a la superficie, se coloreó de rosado a rojo. El ensayo se consideró negativo, cuando la fase superior formada no registró la reacción colorimétrica esperada para este tipo de compuestos activos.  </a:t>
            </a:r>
          </a:p>
          <a:p>
            <a:pPr marL="0" indent="0">
              <a:buNone/>
            </a:pPr>
            <a:endParaRPr lang="es-ES" dirty="0"/>
          </a:p>
        </p:txBody>
      </p:sp>
    </p:spTree>
    <p:extLst>
      <p:ext uri="{BB962C8B-B14F-4D97-AF65-F5344CB8AC3E}">
        <p14:creationId xmlns:p14="http://schemas.microsoft.com/office/powerpoint/2010/main" val="39986854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rmAutofit/>
          </a:bodyPr>
          <a:lstStyle/>
          <a:p>
            <a:r>
              <a:rPr lang="es-EC" sz="4000" b="1" u="sng" dirty="0">
                <a:solidFill>
                  <a:srgbClr val="FFFF00"/>
                </a:solidFill>
              </a:rPr>
              <a:t>Variables a Ser Evaluadas</a:t>
            </a:r>
            <a:endParaRPr lang="es-ES" sz="4000" u="sng" dirty="0">
              <a:solidFill>
                <a:srgbClr val="FFFF00"/>
              </a:solidFill>
            </a:endParaRPr>
          </a:p>
        </p:txBody>
      </p:sp>
      <p:sp>
        <p:nvSpPr>
          <p:cNvPr id="3" name="2 Marcador de contenido"/>
          <p:cNvSpPr>
            <a:spLocks noGrp="1"/>
          </p:cNvSpPr>
          <p:nvPr>
            <p:ph idx="1"/>
          </p:nvPr>
        </p:nvSpPr>
        <p:spPr>
          <a:xfrm>
            <a:off x="323528" y="1052736"/>
            <a:ext cx="8229600" cy="4525963"/>
          </a:xfrm>
        </p:spPr>
        <p:txBody>
          <a:bodyPr>
            <a:noAutofit/>
          </a:bodyPr>
          <a:lstStyle/>
          <a:p>
            <a:pPr marL="0" indent="0" algn="just">
              <a:buNone/>
            </a:pPr>
            <a:r>
              <a:rPr lang="es-EC" sz="1600" b="1" dirty="0">
                <a:solidFill>
                  <a:srgbClr val="FFFF00"/>
                </a:solidFill>
              </a:rPr>
              <a:t>Variables paramétricas</a:t>
            </a:r>
            <a:endParaRPr lang="es-ES" sz="1600" dirty="0">
              <a:solidFill>
                <a:srgbClr val="FFFF00"/>
              </a:solidFill>
            </a:endParaRPr>
          </a:p>
          <a:p>
            <a:pPr marL="0" indent="0" algn="just">
              <a:buNone/>
            </a:pPr>
            <a:endParaRPr lang="es-EC" sz="1600" dirty="0" smtClean="0"/>
          </a:p>
          <a:p>
            <a:pPr marL="0" indent="0" algn="just">
              <a:buNone/>
            </a:pPr>
            <a:r>
              <a:rPr lang="es-EC" sz="1600" dirty="0" smtClean="0">
                <a:solidFill>
                  <a:srgbClr val="FFFF00"/>
                </a:solidFill>
              </a:rPr>
              <a:t>Contenido </a:t>
            </a:r>
            <a:r>
              <a:rPr lang="es-EC" sz="1600" dirty="0">
                <a:solidFill>
                  <a:srgbClr val="FFFF00"/>
                </a:solidFill>
              </a:rPr>
              <a:t>y volatilidad de terpenos</a:t>
            </a:r>
            <a:r>
              <a:rPr lang="es-EC" sz="1600" dirty="0"/>
              <a:t>: Se procedió a recolectar una muestra de 50 g utilizando una balanza analítica luego del proceso final de deshidratación realizado en el laboratorio, esta muestra se analizó en el laboratorio de Bioquímica y toxicología de la Carrera de Ingeniería Agropecuaria, de la Universidad de las Fuerzas Armadas IASA I, para determinar en nivel de volatilidad de los terpenos presentes después de la deshidratación.</a:t>
            </a:r>
            <a:endParaRPr lang="es-ES" sz="1600" dirty="0"/>
          </a:p>
          <a:p>
            <a:pPr marL="0" indent="0" algn="just">
              <a:buNone/>
            </a:pPr>
            <a:r>
              <a:rPr lang="es-EC" sz="1600" dirty="0"/>
              <a:t> </a:t>
            </a:r>
            <a:endParaRPr lang="es-ES" sz="1600" dirty="0"/>
          </a:p>
          <a:p>
            <a:pPr marL="0" indent="0" algn="just">
              <a:buNone/>
            </a:pPr>
            <a:r>
              <a:rPr lang="es-EC" sz="1600" dirty="0">
                <a:solidFill>
                  <a:srgbClr val="FFFF00"/>
                </a:solidFill>
              </a:rPr>
              <a:t>Método de desinfección: </a:t>
            </a:r>
            <a:r>
              <a:rPr lang="es-EC" sz="1600" dirty="0"/>
              <a:t>Se procedió a evaluar los dos tipos de desinfección, </a:t>
            </a:r>
            <a:r>
              <a:rPr lang="es-EC" sz="1600" dirty="0" smtClean="0"/>
              <a:t>componente químico (cloro </a:t>
            </a:r>
            <a:r>
              <a:rPr lang="es-EC" sz="1600" dirty="0"/>
              <a:t>al 10</a:t>
            </a:r>
            <a:r>
              <a:rPr lang="es-EC" sz="1600" dirty="0" smtClean="0"/>
              <a:t>%) </a:t>
            </a:r>
            <a:r>
              <a:rPr lang="es-EC" sz="1600" dirty="0"/>
              <a:t>y el otro un componente orgánico </a:t>
            </a:r>
            <a:r>
              <a:rPr lang="es-EC" sz="1600" dirty="0" smtClean="0"/>
              <a:t>(Kilol </a:t>
            </a:r>
            <a:r>
              <a:rPr lang="es-EC" sz="1600" dirty="0"/>
              <a:t>a la dosis </a:t>
            </a:r>
            <a:r>
              <a:rPr lang="es-EC" sz="1600" dirty="0" smtClean="0"/>
              <a:t>comercial) </a:t>
            </a:r>
            <a:r>
              <a:rPr lang="es-EC" sz="1600" dirty="0"/>
              <a:t>este proceso se realizó en el laboratorio de Bioquímica y toxicología de la Carrera de Ingeniería Agropecuaria, de la Universidad de las Fuerzas Armadas IASA I, para determinar coliformes fecales, coliformes totales y e. coli, presentes en dos muestras escogidas al azar.</a:t>
            </a:r>
            <a:endParaRPr lang="es-ES" sz="1600" dirty="0"/>
          </a:p>
          <a:p>
            <a:pPr marL="0" indent="0" algn="just">
              <a:buNone/>
            </a:pPr>
            <a:r>
              <a:rPr lang="es-EC" sz="1600" dirty="0"/>
              <a:t> </a:t>
            </a:r>
            <a:endParaRPr lang="es-ES" sz="1600" dirty="0"/>
          </a:p>
          <a:p>
            <a:pPr marL="0" indent="0" algn="just">
              <a:buNone/>
            </a:pPr>
            <a:r>
              <a:rPr lang="es-EC" sz="1600" dirty="0">
                <a:solidFill>
                  <a:srgbClr val="FFFF00"/>
                </a:solidFill>
              </a:rPr>
              <a:t>Rendimiento de producto deshidratado: </a:t>
            </a:r>
            <a:r>
              <a:rPr lang="es-EC" sz="1600" dirty="0"/>
              <a:t>Para este parámetro se procedió a realizar un pesado final con la ayuda de una balanza analítica a cada muestra que ingreso al tratamiento de secado, obteniendo valores por diferencia de pesos.</a:t>
            </a:r>
            <a:endParaRPr lang="es-ES" sz="1600" dirty="0"/>
          </a:p>
          <a:p>
            <a:pPr marL="0" indent="0" algn="just">
              <a:buNone/>
            </a:pPr>
            <a:r>
              <a:rPr lang="es-EC" sz="1600" dirty="0"/>
              <a:t> </a:t>
            </a:r>
            <a:endParaRPr lang="es-ES" sz="1600" dirty="0"/>
          </a:p>
          <a:p>
            <a:pPr marL="0" indent="0" algn="just">
              <a:buNone/>
            </a:pPr>
            <a:r>
              <a:rPr lang="es-EC" sz="1600" dirty="0">
                <a:solidFill>
                  <a:srgbClr val="FFFF00"/>
                </a:solidFill>
              </a:rPr>
              <a:t>Contenido de minerales: </a:t>
            </a:r>
            <a:r>
              <a:rPr lang="es-EC" sz="1600" dirty="0"/>
              <a:t>Se procedió a recolectar una muestra de 20 </a:t>
            </a:r>
            <a:r>
              <a:rPr lang="es-EC" sz="1600" dirty="0" smtClean="0"/>
              <a:t>g, </a:t>
            </a:r>
            <a:r>
              <a:rPr lang="es-EC" sz="1600" dirty="0"/>
              <a:t>muestra que fue enviada al laboratorio de Agrolab de Santo Domingo (Calle Río </a:t>
            </a:r>
            <a:r>
              <a:rPr lang="es-EC" sz="1600" dirty="0" err="1"/>
              <a:t>Chambira</a:t>
            </a:r>
            <a:r>
              <a:rPr lang="es-EC" sz="1600" dirty="0"/>
              <a:t> N.- 602 y Zamora), para determinar contenidos de minerales (análisis cualitativo) obtenidos al final del </a:t>
            </a:r>
            <a:r>
              <a:rPr lang="es-EC" sz="1600" dirty="0" smtClean="0"/>
              <a:t>proceso.</a:t>
            </a:r>
            <a:endParaRPr lang="es-ES" sz="1600" dirty="0"/>
          </a:p>
          <a:p>
            <a:pPr marL="0" indent="0" algn="just">
              <a:buNone/>
            </a:pPr>
            <a:endParaRPr lang="es-ES" sz="1600" dirty="0"/>
          </a:p>
        </p:txBody>
      </p:sp>
    </p:spTree>
    <p:extLst>
      <p:ext uri="{BB962C8B-B14F-4D97-AF65-F5344CB8AC3E}">
        <p14:creationId xmlns:p14="http://schemas.microsoft.com/office/powerpoint/2010/main" val="30897151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noFill/>
        </p:spPr>
        <p:txBody>
          <a:bodyPr/>
          <a:lstStyle/>
          <a:p>
            <a:r>
              <a:rPr lang="es-EC" b="1" u="sng" dirty="0">
                <a:solidFill>
                  <a:srgbClr val="FFFF00"/>
                </a:solidFill>
              </a:rPr>
              <a:t>Variables no paramétricas</a:t>
            </a:r>
            <a:endParaRPr lang="es-ES" u="sng" dirty="0">
              <a:solidFill>
                <a:srgbClr val="FFFF00"/>
              </a:solidFill>
            </a:endParaRPr>
          </a:p>
        </p:txBody>
      </p:sp>
      <p:sp>
        <p:nvSpPr>
          <p:cNvPr id="3" name="2 Marcador de contenido"/>
          <p:cNvSpPr>
            <a:spLocks noGrp="1"/>
          </p:cNvSpPr>
          <p:nvPr>
            <p:ph idx="1"/>
          </p:nvPr>
        </p:nvSpPr>
        <p:spPr/>
        <p:txBody>
          <a:bodyPr/>
          <a:lstStyle/>
          <a:p>
            <a:pPr marL="0" indent="0" algn="just">
              <a:buNone/>
            </a:pPr>
            <a:r>
              <a:rPr lang="es-ES" dirty="0">
                <a:solidFill>
                  <a:srgbClr val="FFFF00"/>
                </a:solidFill>
              </a:rPr>
              <a:t>Calidad organoléptica: </a:t>
            </a:r>
            <a:r>
              <a:rPr lang="es-EC" dirty="0"/>
              <a:t>Se realizó una encuesta para saber el grado de aceptabilidad de la tisana de pin’ku, luego de preparar una infusión aromática con funditas de tisanas de pin’ku,  en el que los encuestados evaluaron el sabor, color, olor y el grado de aceptabilidad. El universo encuetado fue de 36 personas entre las edades de 12 a 55 años.</a:t>
            </a:r>
            <a:endParaRPr lang="es-ES" dirty="0"/>
          </a:p>
          <a:p>
            <a:pPr marL="0" indent="0">
              <a:buNone/>
            </a:pPr>
            <a:endParaRPr lang="es-ES" dirty="0"/>
          </a:p>
        </p:txBody>
      </p:sp>
    </p:spTree>
    <p:extLst>
      <p:ext uri="{BB962C8B-B14F-4D97-AF65-F5344CB8AC3E}">
        <p14:creationId xmlns:p14="http://schemas.microsoft.com/office/powerpoint/2010/main" val="25496008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20918" y="332656"/>
            <a:ext cx="8229600" cy="1143000"/>
          </a:xfrm>
        </p:spPr>
        <p:txBody>
          <a:bodyPr>
            <a:noAutofit/>
          </a:bodyPr>
          <a:lstStyle/>
          <a:p>
            <a:pPr lvl="0"/>
            <a:r>
              <a:rPr lang="es-EC" sz="3200" b="1" u="sng" dirty="0">
                <a:solidFill>
                  <a:srgbClr val="FFFF00"/>
                </a:solidFill>
              </a:rPr>
              <a:t>RESULTADOS Y DISCUSIÓN</a:t>
            </a:r>
            <a:r>
              <a:rPr lang="es-ES" sz="3200" u="sng" dirty="0">
                <a:solidFill>
                  <a:srgbClr val="FFFF00"/>
                </a:solidFill>
              </a:rPr>
              <a:t/>
            </a:r>
            <a:br>
              <a:rPr lang="es-ES" sz="3200" u="sng" dirty="0">
                <a:solidFill>
                  <a:srgbClr val="FFFF00"/>
                </a:solidFill>
              </a:rPr>
            </a:br>
            <a:endParaRPr lang="es-ES" sz="3200" u="sng" dirty="0">
              <a:solidFill>
                <a:srgbClr val="FFFF00"/>
              </a:solidFill>
            </a:endParaRPr>
          </a:p>
        </p:txBody>
      </p:sp>
      <p:sp>
        <p:nvSpPr>
          <p:cNvPr id="3" name="2 Marcador de contenido"/>
          <p:cNvSpPr>
            <a:spLocks noGrp="1"/>
          </p:cNvSpPr>
          <p:nvPr>
            <p:ph idx="1"/>
          </p:nvPr>
        </p:nvSpPr>
        <p:spPr>
          <a:xfrm>
            <a:off x="539552" y="980728"/>
            <a:ext cx="8229600" cy="4525963"/>
          </a:xfrm>
        </p:spPr>
        <p:txBody>
          <a:bodyPr>
            <a:normAutofit/>
          </a:bodyPr>
          <a:lstStyle/>
          <a:p>
            <a:pPr marL="0" indent="0">
              <a:buNone/>
            </a:pPr>
            <a:r>
              <a:rPr lang="es-EC" sz="2000" b="1" cap="all" dirty="0">
                <a:solidFill>
                  <a:srgbClr val="FFFF00"/>
                </a:solidFill>
              </a:rPr>
              <a:t>Contenido y volatilidad de </a:t>
            </a:r>
            <a:r>
              <a:rPr lang="es-EC" sz="2000" b="1" cap="all" dirty="0" smtClean="0">
                <a:solidFill>
                  <a:srgbClr val="FFFF00"/>
                </a:solidFill>
              </a:rPr>
              <a:t>terpenos</a:t>
            </a:r>
          </a:p>
          <a:p>
            <a:pPr marL="0" indent="0">
              <a:buNone/>
            </a:pPr>
            <a:endParaRPr lang="es-EC" sz="2000" b="1" dirty="0" smtClean="0"/>
          </a:p>
          <a:p>
            <a:pPr marL="0" indent="0">
              <a:buNone/>
            </a:pPr>
            <a:r>
              <a:rPr lang="es-EC" sz="2000" b="1" dirty="0" smtClean="0"/>
              <a:t>Tamizaje </a:t>
            </a:r>
            <a:r>
              <a:rPr lang="es-EC" sz="2000" b="1" dirty="0"/>
              <a:t>fitoquímico del extracto de Pin’ku en Hex</a:t>
            </a:r>
            <a:endParaRPr lang="es-ES" sz="2000" dirty="0"/>
          </a:p>
          <a:p>
            <a:pPr marL="0" indent="0">
              <a:buNone/>
            </a:pPr>
            <a:endParaRPr lang="es-ES" sz="2000" dirty="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222" y="2636912"/>
            <a:ext cx="5381625" cy="3763963"/>
          </a:xfrm>
          <a:prstGeom prst="rect">
            <a:avLst/>
          </a:prstGeom>
          <a:solidFill>
            <a:schemeClr val="tx1"/>
          </a:solidFill>
          <a:ln w="9525">
            <a:solidFill>
              <a:schemeClr val="tx1"/>
            </a:solidFill>
            <a:miter lim="800000"/>
            <a:headEnd/>
            <a:tailEnd/>
          </a:ln>
          <a:effectLst/>
        </p:spPr>
      </p:pic>
    </p:spTree>
    <p:extLst>
      <p:ext uri="{BB962C8B-B14F-4D97-AF65-F5344CB8AC3E}">
        <p14:creationId xmlns:p14="http://schemas.microsoft.com/office/powerpoint/2010/main" val="740980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3200" b="1" u="sng" dirty="0">
                <a:solidFill>
                  <a:srgbClr val="FFFF00"/>
                </a:solidFill>
              </a:rPr>
              <a:t>Tamizaje fitoquímico del extracto de Pin’ku en MeOH</a:t>
            </a:r>
            <a:endParaRPr lang="es-ES" sz="3200" u="sng" dirty="0">
              <a:solidFill>
                <a:srgbClr val="FFFF00"/>
              </a:solidFill>
            </a:endParaRPr>
          </a:p>
        </p:txBody>
      </p:sp>
      <p:graphicFrame>
        <p:nvGraphicFramePr>
          <p:cNvPr id="4" name="3 Objeto"/>
          <p:cNvGraphicFramePr>
            <a:graphicFrameLocks noChangeAspect="1"/>
          </p:cNvGraphicFramePr>
          <p:nvPr>
            <p:extLst>
              <p:ext uri="{D42A27DB-BD31-4B8C-83A1-F6EECF244321}">
                <p14:modId xmlns:p14="http://schemas.microsoft.com/office/powerpoint/2010/main" val="358715785"/>
              </p:ext>
            </p:extLst>
          </p:nvPr>
        </p:nvGraphicFramePr>
        <p:xfrm>
          <a:off x="1619672" y="1628800"/>
          <a:ext cx="5832648" cy="4928043"/>
        </p:xfrm>
        <a:graphic>
          <a:graphicData uri="http://schemas.openxmlformats.org/presentationml/2006/ole">
            <mc:AlternateContent xmlns:mc="http://schemas.openxmlformats.org/markup-compatibility/2006">
              <mc:Choice xmlns:v="urn:schemas-microsoft-com:vml" Requires="v">
                <p:oleObj spid="_x0000_s14347" name="Documento" r:id="rId4" imgW="5381897" imgH="4295950" progId="Word.Document.12">
                  <p:embed/>
                </p:oleObj>
              </mc:Choice>
              <mc:Fallback>
                <p:oleObj name="Documento" r:id="rId4" imgW="5381897" imgH="4295950" progId="Word.Document.12">
                  <p:embed/>
                  <p:pic>
                    <p:nvPicPr>
                      <p:cNvPr id="0" name=""/>
                      <p:cNvPicPr/>
                      <p:nvPr/>
                    </p:nvPicPr>
                    <p:blipFill>
                      <a:blip r:embed="rId5"/>
                      <a:stretch>
                        <a:fillRect/>
                      </a:stretch>
                    </p:blipFill>
                    <p:spPr>
                      <a:xfrm>
                        <a:off x="1619672" y="1628800"/>
                        <a:ext cx="5832648" cy="4928043"/>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2012381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3600" b="1" u="sng" dirty="0">
                <a:solidFill>
                  <a:srgbClr val="FFFF00"/>
                </a:solidFill>
              </a:rPr>
              <a:t>Tamizaje fitoquímico del extracto de Pin’ku en </a:t>
            </a:r>
            <a:r>
              <a:rPr lang="es-EC" sz="3600" b="1" u="sng" dirty="0" err="1">
                <a:solidFill>
                  <a:srgbClr val="FFFF00"/>
                </a:solidFill>
              </a:rPr>
              <a:t>EtOH</a:t>
            </a:r>
            <a:endParaRPr lang="es-ES" sz="3600" u="sng" dirty="0">
              <a:solidFill>
                <a:srgbClr val="FFFF00"/>
              </a:solidFill>
            </a:endParaRPr>
          </a:p>
        </p:txBody>
      </p:sp>
      <p:graphicFrame>
        <p:nvGraphicFramePr>
          <p:cNvPr id="5" name="4 Objeto"/>
          <p:cNvGraphicFramePr>
            <a:graphicFrameLocks noChangeAspect="1"/>
          </p:cNvGraphicFramePr>
          <p:nvPr>
            <p:extLst>
              <p:ext uri="{D42A27DB-BD31-4B8C-83A1-F6EECF244321}">
                <p14:modId xmlns:p14="http://schemas.microsoft.com/office/powerpoint/2010/main" val="3565290135"/>
              </p:ext>
            </p:extLst>
          </p:nvPr>
        </p:nvGraphicFramePr>
        <p:xfrm>
          <a:off x="1907704" y="1916832"/>
          <a:ext cx="5381625" cy="4295775"/>
        </p:xfrm>
        <a:graphic>
          <a:graphicData uri="http://schemas.openxmlformats.org/presentationml/2006/ole">
            <mc:AlternateContent xmlns:mc="http://schemas.openxmlformats.org/markup-compatibility/2006">
              <mc:Choice xmlns:v="urn:schemas-microsoft-com:vml" Requires="v">
                <p:oleObj spid="_x0000_s13323" name="Documento" r:id="rId4" imgW="5381897" imgH="4295950" progId="Word.Document.12">
                  <p:embed/>
                </p:oleObj>
              </mc:Choice>
              <mc:Fallback>
                <p:oleObj name="Documento" r:id="rId4" imgW="5381897" imgH="4295950" progId="Word.Document.12">
                  <p:embed/>
                  <p:pic>
                    <p:nvPicPr>
                      <p:cNvPr id="0" name=""/>
                      <p:cNvPicPr/>
                      <p:nvPr/>
                    </p:nvPicPr>
                    <p:blipFill>
                      <a:blip r:embed="rId5"/>
                      <a:stretch>
                        <a:fillRect/>
                      </a:stretch>
                    </p:blipFill>
                    <p:spPr>
                      <a:xfrm>
                        <a:off x="1907704" y="1916832"/>
                        <a:ext cx="5381625" cy="4295775"/>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13914280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1143000"/>
          </a:xfrm>
        </p:spPr>
        <p:txBody>
          <a:bodyPr>
            <a:noAutofit/>
          </a:bodyPr>
          <a:lstStyle/>
          <a:p>
            <a:r>
              <a:rPr lang="es-EC" sz="3600" b="1" u="sng" dirty="0">
                <a:solidFill>
                  <a:srgbClr val="FFFF00"/>
                </a:solidFill>
              </a:rPr>
              <a:t>Tamizaje fitoquímico del extracto de Pin’ku en H2Od</a:t>
            </a:r>
            <a:endParaRPr lang="es-ES" sz="3600" u="sng" dirty="0">
              <a:solidFill>
                <a:srgbClr val="FFFF00"/>
              </a:solidFill>
            </a:endParaRPr>
          </a:p>
        </p:txBody>
      </p:sp>
      <p:graphicFrame>
        <p:nvGraphicFramePr>
          <p:cNvPr id="4" name="3 Objeto"/>
          <p:cNvGraphicFramePr>
            <a:graphicFrameLocks noChangeAspect="1"/>
          </p:cNvGraphicFramePr>
          <p:nvPr>
            <p:extLst>
              <p:ext uri="{D42A27DB-BD31-4B8C-83A1-F6EECF244321}">
                <p14:modId xmlns:p14="http://schemas.microsoft.com/office/powerpoint/2010/main" val="203348654"/>
              </p:ext>
            </p:extLst>
          </p:nvPr>
        </p:nvGraphicFramePr>
        <p:xfrm>
          <a:off x="1835696" y="2204864"/>
          <a:ext cx="5381625" cy="4295775"/>
        </p:xfrm>
        <a:graphic>
          <a:graphicData uri="http://schemas.openxmlformats.org/presentationml/2006/ole">
            <mc:AlternateContent xmlns:mc="http://schemas.openxmlformats.org/markup-compatibility/2006">
              <mc:Choice xmlns:v="urn:schemas-microsoft-com:vml" Requires="v">
                <p:oleObj spid="_x0000_s17419" name="Documento" r:id="rId4" imgW="5381897" imgH="4295950" progId="Word.Document.12">
                  <p:embed/>
                </p:oleObj>
              </mc:Choice>
              <mc:Fallback>
                <p:oleObj name="Documento" r:id="rId4" imgW="5381897" imgH="4295950" progId="Word.Document.12">
                  <p:embed/>
                  <p:pic>
                    <p:nvPicPr>
                      <p:cNvPr id="0" name=""/>
                      <p:cNvPicPr/>
                      <p:nvPr/>
                    </p:nvPicPr>
                    <p:blipFill>
                      <a:blip r:embed="rId5"/>
                      <a:stretch>
                        <a:fillRect/>
                      </a:stretch>
                    </p:blipFill>
                    <p:spPr>
                      <a:xfrm>
                        <a:off x="1835696" y="2204864"/>
                        <a:ext cx="5381625" cy="4295775"/>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797605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3600" b="1" u="sng" dirty="0" smtClean="0">
                <a:solidFill>
                  <a:srgbClr val="FFFF00"/>
                </a:solidFill>
              </a:rPr>
              <a:t>Tamizaje </a:t>
            </a:r>
            <a:r>
              <a:rPr lang="es-EC" sz="3600" b="1" u="sng" dirty="0">
                <a:solidFill>
                  <a:srgbClr val="FFFF00"/>
                </a:solidFill>
              </a:rPr>
              <a:t>fitoquímico en el hidrodestilado de Pin’ku</a:t>
            </a:r>
            <a:endParaRPr lang="es-ES" sz="3600" u="sng" dirty="0">
              <a:solidFill>
                <a:srgbClr val="FFFF00"/>
              </a:solidFill>
            </a:endParaRPr>
          </a:p>
        </p:txBody>
      </p:sp>
      <p:graphicFrame>
        <p:nvGraphicFramePr>
          <p:cNvPr id="4" name="3 Objeto"/>
          <p:cNvGraphicFramePr>
            <a:graphicFrameLocks noChangeAspect="1"/>
          </p:cNvGraphicFramePr>
          <p:nvPr>
            <p:extLst>
              <p:ext uri="{D42A27DB-BD31-4B8C-83A1-F6EECF244321}">
                <p14:modId xmlns:p14="http://schemas.microsoft.com/office/powerpoint/2010/main" val="3469747342"/>
              </p:ext>
            </p:extLst>
          </p:nvPr>
        </p:nvGraphicFramePr>
        <p:xfrm>
          <a:off x="1475656" y="1916832"/>
          <a:ext cx="6264696" cy="4418385"/>
        </p:xfrm>
        <a:graphic>
          <a:graphicData uri="http://schemas.openxmlformats.org/presentationml/2006/ole">
            <mc:AlternateContent xmlns:mc="http://schemas.openxmlformats.org/markup-compatibility/2006">
              <mc:Choice xmlns:v="urn:schemas-microsoft-com:vml" Requires="v">
                <p:oleObj spid="_x0000_s16395" name="Documento" r:id="rId4" imgW="5381897" imgH="3769812" progId="Word.Document.12">
                  <p:embed/>
                </p:oleObj>
              </mc:Choice>
              <mc:Fallback>
                <p:oleObj name="Documento" r:id="rId4" imgW="5381897" imgH="3769812" progId="Word.Document.12">
                  <p:embed/>
                  <p:pic>
                    <p:nvPicPr>
                      <p:cNvPr id="0" name=""/>
                      <p:cNvPicPr/>
                      <p:nvPr/>
                    </p:nvPicPr>
                    <p:blipFill>
                      <a:blip r:embed="rId5"/>
                      <a:stretch>
                        <a:fillRect/>
                      </a:stretch>
                    </p:blipFill>
                    <p:spPr>
                      <a:xfrm>
                        <a:off x="1475656" y="1916832"/>
                        <a:ext cx="6264696" cy="4418385"/>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33696433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3600" b="1" dirty="0">
                <a:solidFill>
                  <a:srgbClr val="FFFF00"/>
                </a:solidFill>
              </a:rPr>
              <a:t>Resultados de identificación de metabolitos secundarios en Pin’ku.</a:t>
            </a:r>
            <a:endParaRPr lang="es-ES" sz="3600" dirty="0">
              <a:solidFill>
                <a:srgbClr val="FFFF00"/>
              </a:solidFill>
            </a:endParaRPr>
          </a:p>
        </p:txBody>
      </p:sp>
      <p:sp>
        <p:nvSpPr>
          <p:cNvPr id="3" name="2 Marcador de contenido"/>
          <p:cNvSpPr>
            <a:spLocks noGrp="1"/>
          </p:cNvSpPr>
          <p:nvPr>
            <p:ph idx="1"/>
          </p:nvPr>
        </p:nvSpPr>
        <p:spPr/>
        <p:txBody>
          <a:bodyPr>
            <a:normAutofit/>
          </a:bodyPr>
          <a:lstStyle/>
          <a:p>
            <a:pPr marL="0" indent="0" algn="just">
              <a:buNone/>
            </a:pPr>
            <a:r>
              <a:rPr lang="es-EC" sz="1800" dirty="0"/>
              <a:t>Se registraron mayor cantidad de metabolitos secundarios en el extracto de Pin’ku. Macerado en MeOH. </a:t>
            </a:r>
            <a:r>
              <a:rPr lang="es-EC" sz="1800" dirty="0" smtClean="0"/>
              <a:t>Estos datos </a:t>
            </a:r>
            <a:r>
              <a:rPr lang="es-EC" sz="1800" dirty="0"/>
              <a:t>no cumplieron con el supuesto de normalidad, por lo tanto se realizó la prueba de Kruskal-Wallis como alternativa no paramétrica del método ANOVA, esta se aplicó a la presencia o ausencia de metabolitos secundarios mayoritarios evaluados cualitativamente</a:t>
            </a:r>
            <a:endParaRPr lang="es-ES" sz="1800" dirty="0"/>
          </a:p>
        </p:txBody>
      </p:sp>
      <p:graphicFrame>
        <p:nvGraphicFramePr>
          <p:cNvPr id="5" name="4 Objeto"/>
          <p:cNvGraphicFramePr>
            <a:graphicFrameLocks noChangeAspect="1"/>
          </p:cNvGraphicFramePr>
          <p:nvPr>
            <p:extLst>
              <p:ext uri="{D42A27DB-BD31-4B8C-83A1-F6EECF244321}">
                <p14:modId xmlns:p14="http://schemas.microsoft.com/office/powerpoint/2010/main" val="3451513728"/>
              </p:ext>
            </p:extLst>
          </p:nvPr>
        </p:nvGraphicFramePr>
        <p:xfrm>
          <a:off x="1763688" y="3284984"/>
          <a:ext cx="5381625" cy="1920875"/>
        </p:xfrm>
        <a:graphic>
          <a:graphicData uri="http://schemas.openxmlformats.org/presentationml/2006/ole">
            <mc:AlternateContent xmlns:mc="http://schemas.openxmlformats.org/markup-compatibility/2006">
              <mc:Choice xmlns:v="urn:schemas-microsoft-com:vml" Requires="v">
                <p:oleObj spid="_x0000_s15371" name="Documento" r:id="rId4" imgW="5381897" imgH="1921483" progId="Word.Document.12">
                  <p:embed/>
                </p:oleObj>
              </mc:Choice>
              <mc:Fallback>
                <p:oleObj name="Documento" r:id="rId4" imgW="5381897" imgH="1921483" progId="Word.Document.12">
                  <p:embed/>
                  <p:pic>
                    <p:nvPicPr>
                      <p:cNvPr id="0" name=""/>
                      <p:cNvPicPr/>
                      <p:nvPr/>
                    </p:nvPicPr>
                    <p:blipFill>
                      <a:blip r:embed="rId5"/>
                      <a:stretch>
                        <a:fillRect/>
                      </a:stretch>
                    </p:blipFill>
                    <p:spPr>
                      <a:xfrm>
                        <a:off x="1763688" y="3284984"/>
                        <a:ext cx="5381625" cy="1920875"/>
                      </a:xfrm>
                      <a:prstGeom prst="rect">
                        <a:avLst/>
                      </a:prstGeom>
                      <a:solidFill>
                        <a:schemeClr val="tx1"/>
                      </a:solidFill>
                    </p:spPr>
                  </p:pic>
                </p:oleObj>
              </mc:Fallback>
            </mc:AlternateContent>
          </a:graphicData>
        </a:graphic>
      </p:graphicFrame>
      <p:sp>
        <p:nvSpPr>
          <p:cNvPr id="6" name="5 CuadroTexto"/>
          <p:cNvSpPr txBox="1"/>
          <p:nvPr/>
        </p:nvSpPr>
        <p:spPr>
          <a:xfrm>
            <a:off x="323528" y="5445224"/>
            <a:ext cx="8568952" cy="1200329"/>
          </a:xfrm>
          <a:prstGeom prst="rect">
            <a:avLst/>
          </a:prstGeom>
          <a:noFill/>
        </p:spPr>
        <p:txBody>
          <a:bodyPr wrap="square" rtlCol="0">
            <a:spAutoFit/>
          </a:bodyPr>
          <a:lstStyle/>
          <a:p>
            <a:pPr algn="just"/>
            <a:r>
              <a:rPr lang="es-EC" dirty="0"/>
              <a:t>El extracto de Pin’ku  macerado en </a:t>
            </a:r>
            <a:r>
              <a:rPr lang="es-EC" dirty="0" err="1"/>
              <a:t>MtOH</a:t>
            </a:r>
            <a:r>
              <a:rPr lang="es-EC" dirty="0"/>
              <a:t>, presenta mayor cantidad de metabolitos secundarios (medianas=2,00), mientras que las muestras maceradas en </a:t>
            </a:r>
            <a:r>
              <a:rPr lang="es-EC" dirty="0" err="1"/>
              <a:t>EtOh</a:t>
            </a:r>
            <a:r>
              <a:rPr lang="es-EC" dirty="0"/>
              <a:t>, H2Od, Hex demuestran una presencia moderada de metabolitos secundarios (medianas=1,00), por otro lado no se registró metabolitos secundarios en el hidrodestilado (medianas=0,00).</a:t>
            </a:r>
            <a:endParaRPr lang="es-ES" dirty="0"/>
          </a:p>
        </p:txBody>
      </p:sp>
    </p:spTree>
    <p:extLst>
      <p:ext uri="{BB962C8B-B14F-4D97-AF65-F5344CB8AC3E}">
        <p14:creationId xmlns:p14="http://schemas.microsoft.com/office/powerpoint/2010/main" val="30243559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600" b="1" u="sng" cap="all" dirty="0">
                <a:solidFill>
                  <a:srgbClr val="FFFF00"/>
                </a:solidFill>
              </a:rPr>
              <a:t>Método de desinfección</a:t>
            </a:r>
            <a:endParaRPr lang="es-ES" sz="3600" u="sng" dirty="0">
              <a:solidFill>
                <a:srgbClr val="FFFF00"/>
              </a:solidFill>
            </a:endParaRPr>
          </a:p>
        </p:txBody>
      </p:sp>
      <p:sp>
        <p:nvSpPr>
          <p:cNvPr id="3" name="2 Marcador de contenido"/>
          <p:cNvSpPr>
            <a:spLocks noGrp="1"/>
          </p:cNvSpPr>
          <p:nvPr>
            <p:ph idx="1"/>
          </p:nvPr>
        </p:nvSpPr>
        <p:spPr/>
        <p:txBody>
          <a:bodyPr>
            <a:normAutofit/>
          </a:bodyPr>
          <a:lstStyle/>
          <a:p>
            <a:pPr marL="0" indent="0">
              <a:buNone/>
            </a:pPr>
            <a:r>
              <a:rPr lang="es-EC" sz="2000" b="1" dirty="0">
                <a:solidFill>
                  <a:srgbClr val="FFFF00"/>
                </a:solidFill>
              </a:rPr>
              <a:t>Desinfección con cloro (Cl)</a:t>
            </a:r>
            <a:endParaRPr lang="es-ES" sz="2000" dirty="0">
              <a:solidFill>
                <a:srgbClr val="FFFF00"/>
              </a:solidFill>
            </a:endParaRPr>
          </a:p>
          <a:p>
            <a:pPr marL="0" indent="0">
              <a:buNone/>
            </a:pPr>
            <a:endParaRPr lang="es-ES" sz="2000" dirty="0"/>
          </a:p>
          <a:p>
            <a:pPr marL="0" indent="0">
              <a:buNone/>
            </a:pPr>
            <a:r>
              <a:rPr lang="es-EC" sz="2000" dirty="0" smtClean="0"/>
              <a:t>Se </a:t>
            </a:r>
            <a:r>
              <a:rPr lang="es-EC" sz="2000" dirty="0"/>
              <a:t>observa la presencia de organismos como coliformes fecales, coliformes totales y E.coli, vistas en uno de los tratamientos  de desinfección a base de cloro al 10%, este tratamiento se lo escogió al azar.</a:t>
            </a:r>
            <a:endParaRPr lang="es-ES" sz="2000" dirty="0"/>
          </a:p>
          <a:p>
            <a:pPr marL="0" indent="0">
              <a:buNone/>
            </a:pPr>
            <a:endParaRPr lang="es-ES" sz="2000" dirty="0"/>
          </a:p>
          <a:p>
            <a:pPr marL="0" indent="0">
              <a:buNone/>
            </a:pPr>
            <a:endParaRPr lang="es-ES" sz="2000" dirty="0"/>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39" y="3717032"/>
            <a:ext cx="5381625" cy="2263775"/>
          </a:xfrm>
          <a:prstGeom prst="rect">
            <a:avLst/>
          </a:prstGeom>
          <a:solidFill>
            <a:schemeClr val="tx1"/>
          </a:solidFill>
          <a:ln>
            <a:noFill/>
          </a:ln>
          <a:effectLst/>
        </p:spPr>
      </p:pic>
    </p:spTree>
    <p:extLst>
      <p:ext uri="{BB962C8B-B14F-4D97-AF65-F5344CB8AC3E}">
        <p14:creationId xmlns:p14="http://schemas.microsoft.com/office/powerpoint/2010/main" val="4243689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ES" b="1" u="sng" dirty="0">
                <a:solidFill>
                  <a:srgbClr val="FFFF00"/>
                </a:solidFill>
              </a:rPr>
              <a:t>REVISIÓN DE LITERATURA</a:t>
            </a:r>
            <a:r>
              <a:rPr lang="es-ES" u="sng" dirty="0">
                <a:solidFill>
                  <a:srgbClr val="FFFF00"/>
                </a:solidFill>
              </a:rPr>
              <a:t/>
            </a:r>
            <a:br>
              <a:rPr lang="es-ES" u="sng" dirty="0">
                <a:solidFill>
                  <a:srgbClr val="FFFF00"/>
                </a:solidFill>
              </a:rPr>
            </a:br>
            <a:endParaRPr lang="es-ES" u="sng" dirty="0">
              <a:solidFill>
                <a:srgbClr val="FFFF00"/>
              </a:solidFill>
            </a:endParaRPr>
          </a:p>
        </p:txBody>
      </p:sp>
      <p:sp>
        <p:nvSpPr>
          <p:cNvPr id="3" name="2 Marcador de contenido"/>
          <p:cNvSpPr>
            <a:spLocks noGrp="1"/>
          </p:cNvSpPr>
          <p:nvPr>
            <p:ph idx="1"/>
          </p:nvPr>
        </p:nvSpPr>
        <p:spPr/>
        <p:txBody>
          <a:bodyPr>
            <a:normAutofit fontScale="92500" lnSpcReduction="10000"/>
          </a:bodyPr>
          <a:lstStyle/>
          <a:p>
            <a:pPr marL="0" indent="0" algn="just">
              <a:buNone/>
            </a:pPr>
            <a:r>
              <a:rPr lang="es-ES" dirty="0"/>
              <a:t>Ecuador es uno de los países tropicales con mayor diversidad vegetal tanto a nivel de especies como en su variedad de formaciones vegetales (</a:t>
            </a:r>
            <a:r>
              <a:rPr lang="es-ES" cap="all" dirty="0"/>
              <a:t>A</a:t>
            </a:r>
            <a:r>
              <a:rPr lang="es-ES" dirty="0"/>
              <a:t>costa</a:t>
            </a:r>
            <a:r>
              <a:rPr lang="es-ES" cap="all" dirty="0"/>
              <a:t>, 1962</a:t>
            </a:r>
            <a:r>
              <a:rPr lang="es-ES" cap="all" dirty="0" smtClean="0"/>
              <a:t>).</a:t>
            </a:r>
          </a:p>
          <a:p>
            <a:pPr marL="0" indent="0" algn="just">
              <a:buNone/>
            </a:pPr>
            <a:endParaRPr lang="es-ES" dirty="0"/>
          </a:p>
          <a:p>
            <a:pPr marL="0" indent="0" algn="just">
              <a:buNone/>
            </a:pPr>
            <a:r>
              <a:rPr lang="es-ES" dirty="0"/>
              <a:t>La singular importancia ecológica y socioeconómica que derivan de la conservación (uso sustentable y preservación) de los bosques naturales, solo ha empezado a ser reconocida recientemente. </a:t>
            </a:r>
            <a:r>
              <a:rPr lang="es-ES" dirty="0" smtClean="0"/>
              <a:t>(</a:t>
            </a:r>
            <a:r>
              <a:rPr lang="es-ES" cap="all" dirty="0"/>
              <a:t>P</a:t>
            </a:r>
            <a:r>
              <a:rPr lang="es-ES" dirty="0"/>
              <a:t>alacios</a:t>
            </a:r>
            <a:r>
              <a:rPr lang="es-ES" cap="all" dirty="0"/>
              <a:t>, </a:t>
            </a:r>
            <a:r>
              <a:rPr lang="es-ES" dirty="0"/>
              <a:t>1993).</a:t>
            </a:r>
          </a:p>
          <a:p>
            <a:pPr marL="0" indent="0" algn="just">
              <a:buNone/>
            </a:pPr>
            <a:endParaRPr lang="es-ES" dirty="0"/>
          </a:p>
        </p:txBody>
      </p:sp>
    </p:spTree>
    <p:extLst>
      <p:ext uri="{BB962C8B-B14F-4D97-AF65-F5344CB8AC3E}">
        <p14:creationId xmlns:p14="http://schemas.microsoft.com/office/powerpoint/2010/main" val="8082944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u="sng" dirty="0" smtClean="0">
                <a:solidFill>
                  <a:srgbClr val="FFFF00"/>
                </a:solidFill>
              </a:rPr>
              <a:t>Desinfección </a:t>
            </a:r>
            <a:r>
              <a:rPr lang="es-EC" b="1" u="sng" dirty="0">
                <a:solidFill>
                  <a:srgbClr val="FFFF00"/>
                </a:solidFill>
              </a:rPr>
              <a:t>con Kilol</a:t>
            </a:r>
            <a:r>
              <a:rPr lang="es-ES" u="sng" dirty="0">
                <a:solidFill>
                  <a:srgbClr val="FFFF00"/>
                </a:solidFill>
              </a:rPr>
              <a:t/>
            </a:r>
            <a:br>
              <a:rPr lang="es-ES" u="sng" dirty="0">
                <a:solidFill>
                  <a:srgbClr val="FFFF00"/>
                </a:solidFill>
              </a:rPr>
            </a:br>
            <a:endParaRPr lang="es-ES" u="sng" dirty="0">
              <a:solidFill>
                <a:srgbClr val="FFFF00"/>
              </a:solidFill>
            </a:endParaRPr>
          </a:p>
        </p:txBody>
      </p:sp>
      <p:sp>
        <p:nvSpPr>
          <p:cNvPr id="3" name="2 Marcador de contenido"/>
          <p:cNvSpPr>
            <a:spLocks noGrp="1"/>
          </p:cNvSpPr>
          <p:nvPr>
            <p:ph idx="1"/>
          </p:nvPr>
        </p:nvSpPr>
        <p:spPr/>
        <p:txBody>
          <a:bodyPr>
            <a:normAutofit/>
          </a:bodyPr>
          <a:lstStyle/>
          <a:p>
            <a:pPr marL="0" indent="0" algn="just">
              <a:buNone/>
            </a:pPr>
            <a:r>
              <a:rPr lang="es-EC" sz="2000" dirty="0" smtClean="0"/>
              <a:t>En la muestra se observa </a:t>
            </a:r>
            <a:r>
              <a:rPr lang="es-EC" sz="2000" dirty="0"/>
              <a:t>la presencia de organismos como coliformes fecales, coliformes totales y E.coli, vistas en uno de los tratamientos  de desinfección a base de Kilol,  este tratamiento se lo escogió al azar.</a:t>
            </a:r>
            <a:endParaRPr lang="es-ES" sz="2000" dirty="0"/>
          </a:p>
          <a:p>
            <a:pPr marL="0" indent="0">
              <a:buNone/>
            </a:pPr>
            <a:r>
              <a:rPr lang="es-EC" sz="2000" dirty="0"/>
              <a:t> </a:t>
            </a:r>
            <a:endParaRPr lang="es-ES" sz="2000" dirty="0"/>
          </a:p>
          <a:p>
            <a:pPr marL="0" indent="0">
              <a:buNone/>
            </a:pPr>
            <a:endParaRPr lang="es-ES" sz="2000" dirty="0"/>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2852936"/>
            <a:ext cx="5381625" cy="3048496"/>
          </a:xfrm>
          <a:prstGeom prst="rect">
            <a:avLst/>
          </a:prstGeom>
          <a:solidFill>
            <a:schemeClr val="tx1"/>
          </a:solidFill>
          <a:ln>
            <a:noFill/>
          </a:ln>
          <a:effectLst/>
        </p:spPr>
      </p:pic>
    </p:spTree>
    <p:extLst>
      <p:ext uri="{BB962C8B-B14F-4D97-AF65-F5344CB8AC3E}">
        <p14:creationId xmlns:p14="http://schemas.microsoft.com/office/powerpoint/2010/main" val="26666568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8229600" cy="5361459"/>
          </a:xfrm>
        </p:spPr>
        <p:txBody>
          <a:bodyPr>
            <a:normAutofit fontScale="70000" lnSpcReduction="20000"/>
          </a:bodyPr>
          <a:lstStyle/>
          <a:p>
            <a:pPr marL="0" indent="0" algn="just">
              <a:buNone/>
            </a:pPr>
            <a:r>
              <a:rPr lang="es-EC" dirty="0"/>
              <a:t>En lo referente al tipo de desinfección </a:t>
            </a:r>
            <a:r>
              <a:rPr lang="es-EC" cap="all" dirty="0"/>
              <a:t>M</a:t>
            </a:r>
            <a:r>
              <a:rPr lang="es-EC" dirty="0"/>
              <a:t>iranda</a:t>
            </a:r>
            <a:r>
              <a:rPr lang="es-EC" cap="all" dirty="0"/>
              <a:t> (</a:t>
            </a:r>
            <a:r>
              <a:rPr lang="es-EC" dirty="0"/>
              <a:t>2001), una vez recolectada la materia prima, deben ser sometidas a un proceso de lavado y selección para eliminar los materiales extraños que puedan estar presentes en la recolección, además de </a:t>
            </a:r>
            <a:r>
              <a:rPr lang="es-EC" cap="all" dirty="0"/>
              <a:t>M</a:t>
            </a:r>
            <a:r>
              <a:rPr lang="es-EC" dirty="0"/>
              <a:t>artínez (2000), que indica que una vez realizada la cosecha se hace una selección cuidadosa de las plantas, desechando las partes decoloradas, manchadas, enfermas o deterioradas por insectos, parásitos o microbios. El lavado se hace con agua potable sobre una superficie colada de modo que el agua penetre, lave y escurra para eliminar el exceso. Esta práctica debe hacerse por lo menos una vez y una desinfección con 10 ppm de hipoclorito de calcio o sodio, que son fácilmente degradables, en esta investigación se realizó la recolección y selección in situ junto a la comunidad Tsáchila, realizando la limpieza y desinfección en el laboratorio de la facultad, utilizando dos tipos de desinfectantes, utilizamos cloro al 10% de concentración y un desinfectante orgánico a base de jugo de toronja (Kilol), estos dos tipos de desinfección se pudo determinar que para la presencia de coliformes fecales y E. coli no presenta significancia, para nuestra investigación se encuentran por debajo de los niveles permisibles. </a:t>
            </a:r>
            <a:endParaRPr lang="es-ES" dirty="0"/>
          </a:p>
          <a:p>
            <a:pPr marL="0" indent="0">
              <a:buNone/>
            </a:pPr>
            <a:endParaRPr lang="es-EC" dirty="0" smtClean="0"/>
          </a:p>
          <a:p>
            <a:pPr marL="0" indent="0">
              <a:buNone/>
            </a:pPr>
            <a:endParaRPr lang="es-ES" dirty="0"/>
          </a:p>
        </p:txBody>
      </p:sp>
    </p:spTree>
    <p:extLst>
      <p:ext uri="{BB962C8B-B14F-4D97-AF65-F5344CB8AC3E}">
        <p14:creationId xmlns:p14="http://schemas.microsoft.com/office/powerpoint/2010/main" val="40097068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2400" b="1" u="sng" cap="all" dirty="0">
                <a:solidFill>
                  <a:srgbClr val="FFFF00"/>
                </a:solidFill>
              </a:rPr>
              <a:t>Rendimiento de producto deshidratado</a:t>
            </a:r>
            <a:endParaRPr lang="es-ES" sz="2400" u="sng" dirty="0">
              <a:solidFill>
                <a:srgbClr val="FFFF00"/>
              </a:solidFill>
            </a:endParaRPr>
          </a:p>
        </p:txBody>
      </p:sp>
      <p:sp>
        <p:nvSpPr>
          <p:cNvPr id="3" name="2 Marcador de contenido"/>
          <p:cNvSpPr>
            <a:spLocks noGrp="1"/>
          </p:cNvSpPr>
          <p:nvPr>
            <p:ph idx="1"/>
          </p:nvPr>
        </p:nvSpPr>
        <p:spPr>
          <a:xfrm>
            <a:off x="395536" y="1268760"/>
            <a:ext cx="8229600" cy="4525963"/>
          </a:xfrm>
        </p:spPr>
        <p:txBody>
          <a:bodyPr>
            <a:normAutofit/>
          </a:bodyPr>
          <a:lstStyle/>
          <a:p>
            <a:pPr marL="0" indent="0" algn="just">
              <a:buNone/>
            </a:pPr>
            <a:r>
              <a:rPr lang="es-EC" sz="2400" dirty="0"/>
              <a:t>S</a:t>
            </a:r>
            <a:r>
              <a:rPr lang="es-EC" sz="2400" dirty="0" smtClean="0"/>
              <a:t>e </a:t>
            </a:r>
            <a:r>
              <a:rPr lang="es-EC" sz="2400" dirty="0"/>
              <a:t>observa el análisis de varianza para la variable Rendimiento porcentual del producto deshidratado, se desprende que no existen diferencias estadísticas para todas las fuentes </a:t>
            </a:r>
            <a:r>
              <a:rPr lang="es-EC" sz="2400" dirty="0" smtClean="0"/>
              <a:t>de variación</a:t>
            </a:r>
            <a:r>
              <a:rPr lang="es-EC" sz="2400" dirty="0"/>
              <a:t>. EL CV de 3,13% es bueno.</a:t>
            </a:r>
            <a:endParaRPr lang="es-ES" sz="2400" dirty="0"/>
          </a:p>
        </p:txBody>
      </p:sp>
      <p:graphicFrame>
        <p:nvGraphicFramePr>
          <p:cNvPr id="4" name="3 Tabla"/>
          <p:cNvGraphicFramePr>
            <a:graphicFrameLocks noGrp="1"/>
          </p:cNvGraphicFramePr>
          <p:nvPr>
            <p:extLst>
              <p:ext uri="{D42A27DB-BD31-4B8C-83A1-F6EECF244321}">
                <p14:modId xmlns:p14="http://schemas.microsoft.com/office/powerpoint/2010/main" val="483469052"/>
              </p:ext>
            </p:extLst>
          </p:nvPr>
        </p:nvGraphicFramePr>
        <p:xfrm>
          <a:off x="539552" y="3284988"/>
          <a:ext cx="8229599" cy="3312024"/>
        </p:xfrm>
        <a:graphic>
          <a:graphicData uri="http://schemas.openxmlformats.org/drawingml/2006/table">
            <a:tbl>
              <a:tblPr firstRow="1" firstCol="1" bandRow="1">
                <a:tableStyleId>{5C22544A-7EE6-4342-B048-85BDC9FD1C3A}</a:tableStyleId>
              </a:tblPr>
              <a:tblGrid>
                <a:gridCol w="2477110"/>
                <a:gridCol w="959571"/>
                <a:gridCol w="959571"/>
                <a:gridCol w="959571"/>
                <a:gridCol w="959571"/>
                <a:gridCol w="959571"/>
                <a:gridCol w="954634"/>
              </a:tblGrid>
              <a:tr h="276002">
                <a:tc>
                  <a:txBody>
                    <a:bodyPr/>
                    <a:lstStyle/>
                    <a:p>
                      <a:pPr>
                        <a:lnSpc>
                          <a:spcPct val="150000"/>
                        </a:lnSpc>
                        <a:spcAft>
                          <a:spcPts val="0"/>
                        </a:spcAft>
                      </a:pPr>
                      <a:r>
                        <a:rPr lang="es-EC" sz="1200" dirty="0">
                          <a:effectLst/>
                        </a:rPr>
                        <a:t>F.V.  </a:t>
                      </a:r>
                      <a:endParaRPr lang="es-ES" sz="1100" dirty="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SC</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gl</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CM</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F</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p-valor</a:t>
                      </a:r>
                      <a:endParaRPr lang="es-ES" sz="11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200">
                          <a:effectLst/>
                        </a:rPr>
                        <a:t> </a:t>
                      </a:r>
                      <a:endParaRPr lang="es-ES" sz="1100">
                        <a:effectLst/>
                        <a:latin typeface="Calibri"/>
                        <a:ea typeface="Times New Roman"/>
                        <a:cs typeface="Times New Roman"/>
                      </a:endParaRPr>
                    </a:p>
                  </a:txBody>
                  <a:tcPr marL="44450" marR="44450" marT="0" marB="0" anchor="b"/>
                </a:tc>
              </a:tr>
              <a:tr h="276002">
                <a:tc>
                  <a:txBody>
                    <a:bodyPr/>
                    <a:lstStyle/>
                    <a:p>
                      <a:pPr>
                        <a:lnSpc>
                          <a:spcPct val="150000"/>
                        </a:lnSpc>
                        <a:spcAft>
                          <a:spcPts val="0"/>
                        </a:spcAft>
                      </a:pPr>
                      <a:r>
                        <a:rPr lang="es-EC" sz="1200">
                          <a:effectLst/>
                        </a:rPr>
                        <a:t>A      </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16,67</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1</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16,67</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0,61</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0,5176</a:t>
                      </a:r>
                      <a:endParaRPr lang="es-ES" sz="11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200">
                          <a:effectLst/>
                        </a:rPr>
                        <a:t>Ns</a:t>
                      </a:r>
                      <a:endParaRPr lang="es-ES" sz="1100">
                        <a:effectLst/>
                        <a:latin typeface="Calibri"/>
                        <a:ea typeface="Times New Roman"/>
                        <a:cs typeface="Times New Roman"/>
                      </a:endParaRPr>
                    </a:p>
                  </a:txBody>
                  <a:tcPr marL="44450" marR="44450" marT="0" marB="0" anchor="b"/>
                </a:tc>
              </a:tr>
              <a:tr h="276002">
                <a:tc>
                  <a:txBody>
                    <a:bodyPr/>
                    <a:lstStyle/>
                    <a:p>
                      <a:pPr>
                        <a:lnSpc>
                          <a:spcPct val="150000"/>
                        </a:lnSpc>
                        <a:spcAft>
                          <a:spcPts val="0"/>
                        </a:spcAft>
                      </a:pPr>
                      <a:r>
                        <a:rPr lang="es-EC" sz="1200">
                          <a:effectLst/>
                        </a:rPr>
                        <a:t>Error (a)</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54,98</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2</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27,49</a:t>
                      </a:r>
                      <a:endParaRPr lang="es-ES" sz="1100">
                        <a:effectLst/>
                        <a:latin typeface="Calibri"/>
                        <a:ea typeface="Times New Roman"/>
                        <a:cs typeface="Times New Roman"/>
                      </a:endParaRPr>
                    </a:p>
                  </a:txBody>
                  <a:tcPr marL="44450" marR="44450" marT="0" marB="0" anchor="b"/>
                </a:tc>
                <a:tc>
                  <a:txBody>
                    <a:bodyPr/>
                    <a:lstStyle/>
                    <a:p>
                      <a:pPr>
                        <a:lnSpc>
                          <a:spcPct val="115000"/>
                        </a:lnSpc>
                      </a:pPr>
                      <a:endParaRPr lang="es-ES" sz="1100">
                        <a:effectLst/>
                        <a:latin typeface="Calibri"/>
                        <a:cs typeface="Times New Roman"/>
                      </a:endParaRPr>
                    </a:p>
                  </a:txBody>
                  <a:tcPr marL="44450" marR="44450" marT="0" marB="0" anchor="b"/>
                </a:tc>
                <a:tc>
                  <a:txBody>
                    <a:bodyPr/>
                    <a:lstStyle/>
                    <a:p>
                      <a:pPr>
                        <a:lnSpc>
                          <a:spcPct val="115000"/>
                        </a:lnSpc>
                      </a:pPr>
                      <a:endParaRPr lang="es-ES" sz="1100">
                        <a:effectLst/>
                        <a:latin typeface="Calibri"/>
                        <a:cs typeface="Times New Roman"/>
                      </a:endParaRPr>
                    </a:p>
                  </a:txBody>
                  <a:tcPr marL="44450" marR="44450" marT="0" marB="0" anchor="b"/>
                </a:tc>
                <a:tc>
                  <a:txBody>
                    <a:bodyPr/>
                    <a:lstStyle/>
                    <a:p>
                      <a:pPr>
                        <a:lnSpc>
                          <a:spcPct val="115000"/>
                        </a:lnSpc>
                      </a:pPr>
                      <a:endParaRPr lang="es-ES" sz="1100">
                        <a:effectLst/>
                        <a:latin typeface="Calibri"/>
                        <a:cs typeface="Times New Roman"/>
                      </a:endParaRPr>
                    </a:p>
                  </a:txBody>
                  <a:tcPr marL="44450" marR="44450" marT="0" marB="0" anchor="b"/>
                </a:tc>
              </a:tr>
              <a:tr h="276002">
                <a:tc>
                  <a:txBody>
                    <a:bodyPr/>
                    <a:lstStyle/>
                    <a:p>
                      <a:pPr>
                        <a:lnSpc>
                          <a:spcPct val="150000"/>
                        </a:lnSpc>
                        <a:spcAft>
                          <a:spcPts val="0"/>
                        </a:spcAft>
                      </a:pPr>
                      <a:r>
                        <a:rPr lang="es-EC" sz="1200">
                          <a:effectLst/>
                        </a:rPr>
                        <a:t>B      </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52,37</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1</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52,37</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2,08</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0,2229</a:t>
                      </a:r>
                      <a:endParaRPr lang="es-ES" sz="11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200">
                          <a:effectLst/>
                        </a:rPr>
                        <a:t>Ns</a:t>
                      </a:r>
                      <a:endParaRPr lang="es-ES" sz="1100">
                        <a:effectLst/>
                        <a:latin typeface="Calibri"/>
                        <a:ea typeface="Times New Roman"/>
                        <a:cs typeface="Times New Roman"/>
                      </a:endParaRPr>
                    </a:p>
                  </a:txBody>
                  <a:tcPr marL="44450" marR="44450" marT="0" marB="0" anchor="b"/>
                </a:tc>
              </a:tr>
              <a:tr h="276002">
                <a:tc>
                  <a:txBody>
                    <a:bodyPr/>
                    <a:lstStyle/>
                    <a:p>
                      <a:pPr>
                        <a:lnSpc>
                          <a:spcPct val="150000"/>
                        </a:lnSpc>
                        <a:spcAft>
                          <a:spcPts val="0"/>
                        </a:spcAft>
                      </a:pPr>
                      <a:r>
                        <a:rPr lang="es-EC" sz="1200">
                          <a:effectLst/>
                        </a:rPr>
                        <a:t>A*B    </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0,18</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1</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0,18</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0,01</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0,9369</a:t>
                      </a:r>
                      <a:endParaRPr lang="es-ES" sz="11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200">
                          <a:effectLst/>
                        </a:rPr>
                        <a:t>Ns</a:t>
                      </a:r>
                      <a:endParaRPr lang="es-ES" sz="1100">
                        <a:effectLst/>
                        <a:latin typeface="Calibri"/>
                        <a:ea typeface="Times New Roman"/>
                        <a:cs typeface="Times New Roman"/>
                      </a:endParaRPr>
                    </a:p>
                  </a:txBody>
                  <a:tcPr marL="44450" marR="44450" marT="0" marB="0" anchor="b"/>
                </a:tc>
              </a:tr>
              <a:tr h="276002">
                <a:tc>
                  <a:txBody>
                    <a:bodyPr/>
                    <a:lstStyle/>
                    <a:p>
                      <a:pPr>
                        <a:lnSpc>
                          <a:spcPct val="150000"/>
                        </a:lnSpc>
                        <a:spcAft>
                          <a:spcPts val="0"/>
                        </a:spcAft>
                      </a:pPr>
                      <a:r>
                        <a:rPr lang="es-EC" sz="1200">
                          <a:effectLst/>
                        </a:rPr>
                        <a:t>Error (b)</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100,83</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4</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25,21</a:t>
                      </a:r>
                      <a:endParaRPr lang="es-ES" sz="1100">
                        <a:effectLst/>
                        <a:latin typeface="Calibri"/>
                        <a:ea typeface="Times New Roman"/>
                        <a:cs typeface="Times New Roman"/>
                      </a:endParaRPr>
                    </a:p>
                  </a:txBody>
                  <a:tcPr marL="44450" marR="44450" marT="0" marB="0" anchor="b"/>
                </a:tc>
                <a:tc>
                  <a:txBody>
                    <a:bodyPr/>
                    <a:lstStyle/>
                    <a:p>
                      <a:pPr>
                        <a:lnSpc>
                          <a:spcPct val="115000"/>
                        </a:lnSpc>
                      </a:pPr>
                      <a:endParaRPr lang="es-ES" sz="1100">
                        <a:effectLst/>
                        <a:latin typeface="Calibri"/>
                        <a:cs typeface="Times New Roman"/>
                      </a:endParaRPr>
                    </a:p>
                  </a:txBody>
                  <a:tcPr marL="44450" marR="44450" marT="0" marB="0" anchor="b"/>
                </a:tc>
                <a:tc>
                  <a:txBody>
                    <a:bodyPr/>
                    <a:lstStyle/>
                    <a:p>
                      <a:pPr>
                        <a:lnSpc>
                          <a:spcPct val="115000"/>
                        </a:lnSpc>
                      </a:pPr>
                      <a:endParaRPr lang="es-ES" sz="1100">
                        <a:effectLst/>
                        <a:latin typeface="Calibri"/>
                        <a:cs typeface="Times New Roman"/>
                      </a:endParaRPr>
                    </a:p>
                  </a:txBody>
                  <a:tcPr marL="44450" marR="44450" marT="0" marB="0" anchor="b"/>
                </a:tc>
                <a:tc>
                  <a:txBody>
                    <a:bodyPr/>
                    <a:lstStyle/>
                    <a:p>
                      <a:pPr>
                        <a:lnSpc>
                          <a:spcPct val="115000"/>
                        </a:lnSpc>
                      </a:pPr>
                      <a:endParaRPr lang="es-ES" sz="1100">
                        <a:effectLst/>
                        <a:latin typeface="Calibri"/>
                        <a:cs typeface="Times New Roman"/>
                      </a:endParaRPr>
                    </a:p>
                  </a:txBody>
                  <a:tcPr marL="44450" marR="44450" marT="0" marB="0" anchor="b"/>
                </a:tc>
              </a:tr>
              <a:tr h="276002">
                <a:tc>
                  <a:txBody>
                    <a:bodyPr/>
                    <a:lstStyle/>
                    <a:p>
                      <a:pPr>
                        <a:lnSpc>
                          <a:spcPct val="150000"/>
                        </a:lnSpc>
                        <a:spcAft>
                          <a:spcPts val="0"/>
                        </a:spcAft>
                      </a:pPr>
                      <a:r>
                        <a:rPr lang="es-EC" sz="1200">
                          <a:effectLst/>
                        </a:rPr>
                        <a:t>C      </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11,96</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2</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5,98</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0,69</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0,5141</a:t>
                      </a:r>
                      <a:endParaRPr lang="es-ES" sz="11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200">
                          <a:effectLst/>
                        </a:rPr>
                        <a:t>Ns</a:t>
                      </a:r>
                      <a:endParaRPr lang="es-ES" sz="1100">
                        <a:effectLst/>
                        <a:latin typeface="Calibri"/>
                        <a:ea typeface="Times New Roman"/>
                        <a:cs typeface="Times New Roman"/>
                      </a:endParaRPr>
                    </a:p>
                  </a:txBody>
                  <a:tcPr marL="44450" marR="44450" marT="0" marB="0" anchor="b"/>
                </a:tc>
              </a:tr>
              <a:tr h="276002">
                <a:tc>
                  <a:txBody>
                    <a:bodyPr/>
                    <a:lstStyle/>
                    <a:p>
                      <a:pPr>
                        <a:lnSpc>
                          <a:spcPct val="150000"/>
                        </a:lnSpc>
                        <a:spcAft>
                          <a:spcPts val="0"/>
                        </a:spcAft>
                      </a:pPr>
                      <a:r>
                        <a:rPr lang="es-EC" sz="1200" dirty="0">
                          <a:effectLst/>
                        </a:rPr>
                        <a:t>A*C    </a:t>
                      </a:r>
                      <a:endParaRPr lang="es-ES" sz="1100" dirty="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27,4</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2</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13,7</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1,58</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0,2329</a:t>
                      </a:r>
                      <a:endParaRPr lang="es-ES" sz="11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200">
                          <a:effectLst/>
                        </a:rPr>
                        <a:t>Ns</a:t>
                      </a:r>
                      <a:endParaRPr lang="es-ES" sz="1100">
                        <a:effectLst/>
                        <a:latin typeface="Calibri"/>
                        <a:ea typeface="Times New Roman"/>
                        <a:cs typeface="Times New Roman"/>
                      </a:endParaRPr>
                    </a:p>
                  </a:txBody>
                  <a:tcPr marL="44450" marR="44450" marT="0" marB="0" anchor="b"/>
                </a:tc>
              </a:tr>
              <a:tr h="276002">
                <a:tc>
                  <a:txBody>
                    <a:bodyPr/>
                    <a:lstStyle/>
                    <a:p>
                      <a:pPr>
                        <a:lnSpc>
                          <a:spcPct val="150000"/>
                        </a:lnSpc>
                        <a:spcAft>
                          <a:spcPts val="0"/>
                        </a:spcAft>
                      </a:pPr>
                      <a:r>
                        <a:rPr lang="es-EC" sz="1200">
                          <a:effectLst/>
                        </a:rPr>
                        <a:t>B*C    </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5,55</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2</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2,77</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0,32</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0,7300</a:t>
                      </a:r>
                      <a:endParaRPr lang="es-ES" sz="11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200">
                          <a:effectLst/>
                        </a:rPr>
                        <a:t>Ns</a:t>
                      </a:r>
                      <a:endParaRPr lang="es-ES" sz="1100">
                        <a:effectLst/>
                        <a:latin typeface="Calibri"/>
                        <a:ea typeface="Times New Roman"/>
                        <a:cs typeface="Times New Roman"/>
                      </a:endParaRPr>
                    </a:p>
                  </a:txBody>
                  <a:tcPr marL="44450" marR="44450" marT="0" marB="0" anchor="b"/>
                </a:tc>
              </a:tr>
              <a:tr h="276002">
                <a:tc>
                  <a:txBody>
                    <a:bodyPr/>
                    <a:lstStyle/>
                    <a:p>
                      <a:pPr>
                        <a:lnSpc>
                          <a:spcPct val="150000"/>
                        </a:lnSpc>
                        <a:spcAft>
                          <a:spcPts val="0"/>
                        </a:spcAft>
                      </a:pPr>
                      <a:r>
                        <a:rPr lang="es-EC" sz="1200">
                          <a:effectLst/>
                        </a:rPr>
                        <a:t>A*B*C  </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37,92</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2</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18,96</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2,19</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0,1410</a:t>
                      </a:r>
                      <a:endParaRPr lang="es-ES" sz="11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200">
                          <a:effectLst/>
                        </a:rPr>
                        <a:t>Ns</a:t>
                      </a:r>
                      <a:endParaRPr lang="es-ES" sz="1100">
                        <a:effectLst/>
                        <a:latin typeface="Calibri"/>
                        <a:ea typeface="Times New Roman"/>
                        <a:cs typeface="Times New Roman"/>
                      </a:endParaRPr>
                    </a:p>
                  </a:txBody>
                  <a:tcPr marL="44450" marR="44450" marT="0" marB="0" anchor="b"/>
                </a:tc>
              </a:tr>
              <a:tr h="276002">
                <a:tc>
                  <a:txBody>
                    <a:bodyPr/>
                    <a:lstStyle/>
                    <a:p>
                      <a:pPr>
                        <a:lnSpc>
                          <a:spcPct val="150000"/>
                        </a:lnSpc>
                        <a:spcAft>
                          <a:spcPts val="0"/>
                        </a:spcAft>
                      </a:pPr>
                      <a:r>
                        <a:rPr lang="es-EC" sz="1200">
                          <a:effectLst/>
                        </a:rPr>
                        <a:t>Error (c)</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155,91</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18</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8,66</a:t>
                      </a:r>
                      <a:endParaRPr lang="es-ES" sz="1100">
                        <a:effectLst/>
                        <a:latin typeface="Calibri"/>
                        <a:ea typeface="Times New Roman"/>
                        <a:cs typeface="Times New Roman"/>
                      </a:endParaRPr>
                    </a:p>
                  </a:txBody>
                  <a:tcPr marL="44450" marR="44450" marT="0" marB="0" anchor="b"/>
                </a:tc>
                <a:tc>
                  <a:txBody>
                    <a:bodyPr/>
                    <a:lstStyle/>
                    <a:p>
                      <a:pPr>
                        <a:lnSpc>
                          <a:spcPct val="115000"/>
                        </a:lnSpc>
                      </a:pPr>
                      <a:endParaRPr lang="es-ES" sz="1100">
                        <a:effectLst/>
                        <a:latin typeface="Calibri"/>
                        <a:cs typeface="Times New Roman"/>
                      </a:endParaRPr>
                    </a:p>
                  </a:txBody>
                  <a:tcPr marL="44450" marR="44450" marT="0" marB="0" anchor="b"/>
                </a:tc>
                <a:tc>
                  <a:txBody>
                    <a:bodyPr/>
                    <a:lstStyle/>
                    <a:p>
                      <a:pPr>
                        <a:lnSpc>
                          <a:spcPct val="115000"/>
                        </a:lnSpc>
                      </a:pPr>
                      <a:endParaRPr lang="es-ES" sz="1100">
                        <a:effectLst/>
                        <a:latin typeface="Calibri"/>
                        <a:cs typeface="Times New Roman"/>
                      </a:endParaRPr>
                    </a:p>
                  </a:txBody>
                  <a:tcPr marL="44450" marR="44450" marT="0" marB="0" anchor="b"/>
                </a:tc>
                <a:tc>
                  <a:txBody>
                    <a:bodyPr/>
                    <a:lstStyle/>
                    <a:p>
                      <a:pPr>
                        <a:lnSpc>
                          <a:spcPct val="150000"/>
                        </a:lnSpc>
                        <a:spcAft>
                          <a:spcPts val="0"/>
                        </a:spcAft>
                      </a:pPr>
                      <a:r>
                        <a:rPr lang="es-EC" sz="1200">
                          <a:effectLst/>
                        </a:rPr>
                        <a:t>         </a:t>
                      </a:r>
                      <a:endParaRPr lang="es-ES" sz="1100">
                        <a:effectLst/>
                        <a:latin typeface="Calibri"/>
                        <a:ea typeface="Times New Roman"/>
                        <a:cs typeface="Times New Roman"/>
                      </a:endParaRPr>
                    </a:p>
                  </a:txBody>
                  <a:tcPr marL="44450" marR="44450" marT="0" marB="0" anchor="b"/>
                </a:tc>
              </a:tr>
              <a:tr h="276002">
                <a:tc>
                  <a:txBody>
                    <a:bodyPr/>
                    <a:lstStyle/>
                    <a:p>
                      <a:pPr>
                        <a:lnSpc>
                          <a:spcPct val="150000"/>
                        </a:lnSpc>
                        <a:spcAft>
                          <a:spcPts val="0"/>
                        </a:spcAft>
                      </a:pPr>
                      <a:r>
                        <a:rPr lang="es-EC" sz="1200">
                          <a:effectLst/>
                        </a:rPr>
                        <a:t>Total  </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dirty="0">
                          <a:effectLst/>
                        </a:rPr>
                        <a:t>463,77</a:t>
                      </a:r>
                      <a:endParaRPr lang="es-ES" sz="1100" dirty="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35</a:t>
                      </a:r>
                      <a:endParaRPr lang="es-ES" sz="1100">
                        <a:effectLst/>
                        <a:latin typeface="Calibri"/>
                        <a:ea typeface="Times New Roman"/>
                        <a:cs typeface="Times New Roman"/>
                      </a:endParaRPr>
                    </a:p>
                  </a:txBody>
                  <a:tcPr marL="44450" marR="44450" marT="0" marB="0" anchor="b"/>
                </a:tc>
                <a:tc>
                  <a:txBody>
                    <a:bodyPr/>
                    <a:lstStyle/>
                    <a:p>
                      <a:pPr>
                        <a:lnSpc>
                          <a:spcPct val="115000"/>
                        </a:lnSpc>
                      </a:pPr>
                      <a:endParaRPr lang="es-ES" sz="1100">
                        <a:effectLst/>
                        <a:latin typeface="Calibri"/>
                        <a:cs typeface="Times New Roman"/>
                      </a:endParaRPr>
                    </a:p>
                  </a:txBody>
                  <a:tcPr marL="44450" marR="44450" marT="0" marB="0" anchor="b"/>
                </a:tc>
                <a:tc>
                  <a:txBody>
                    <a:bodyPr/>
                    <a:lstStyle/>
                    <a:p>
                      <a:pPr>
                        <a:lnSpc>
                          <a:spcPct val="115000"/>
                        </a:lnSpc>
                      </a:pPr>
                      <a:endParaRPr lang="es-ES" sz="1100">
                        <a:effectLst/>
                        <a:latin typeface="Calibri"/>
                        <a:cs typeface="Times New Roman"/>
                      </a:endParaRPr>
                    </a:p>
                  </a:txBody>
                  <a:tcPr marL="44450" marR="44450" marT="0" marB="0" anchor="b"/>
                </a:tc>
                <a:tc>
                  <a:txBody>
                    <a:bodyPr/>
                    <a:lstStyle/>
                    <a:p>
                      <a:pPr>
                        <a:lnSpc>
                          <a:spcPct val="115000"/>
                        </a:lnSpc>
                      </a:pPr>
                      <a:endParaRPr lang="es-ES" sz="1100">
                        <a:effectLst/>
                        <a:latin typeface="Calibri"/>
                        <a:cs typeface="Times New Roman"/>
                      </a:endParaRPr>
                    </a:p>
                  </a:txBody>
                  <a:tcPr marL="44450" marR="44450" marT="0" marB="0" anchor="b"/>
                </a:tc>
                <a:tc>
                  <a:txBody>
                    <a:bodyPr/>
                    <a:lstStyle/>
                    <a:p>
                      <a:pPr>
                        <a:lnSpc>
                          <a:spcPct val="150000"/>
                        </a:lnSpc>
                        <a:spcAft>
                          <a:spcPts val="0"/>
                        </a:spcAft>
                      </a:pPr>
                      <a:r>
                        <a:rPr lang="es-EC" sz="1200" dirty="0">
                          <a:effectLst/>
                        </a:rPr>
                        <a:t>         </a:t>
                      </a:r>
                      <a:endParaRPr lang="es-ES" sz="1100" dirty="0">
                        <a:effectLst/>
                        <a:latin typeface="Calibri"/>
                        <a:ea typeface="Times New Roman"/>
                        <a:cs typeface="Times New Roman"/>
                      </a:endParaRPr>
                    </a:p>
                  </a:txBody>
                  <a:tcPr marL="44450" marR="44450" marT="0" marB="0" anchor="b"/>
                </a:tc>
              </a:tr>
            </a:tbl>
          </a:graphicData>
        </a:graphic>
      </p:graphicFrame>
    </p:spTree>
    <p:extLst>
      <p:ext uri="{BB962C8B-B14F-4D97-AF65-F5344CB8AC3E}">
        <p14:creationId xmlns:p14="http://schemas.microsoft.com/office/powerpoint/2010/main" val="22038866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048672"/>
          </a:xfrm>
        </p:spPr>
        <p:txBody>
          <a:bodyPr>
            <a:normAutofit fontScale="55000" lnSpcReduction="20000"/>
          </a:bodyPr>
          <a:lstStyle/>
          <a:p>
            <a:pPr marL="0" indent="0" algn="just">
              <a:buNone/>
            </a:pPr>
            <a:r>
              <a:rPr lang="es-EC" dirty="0"/>
              <a:t>De acuerdo a </a:t>
            </a:r>
            <a:r>
              <a:rPr lang="es-EC" cap="all" dirty="0" err="1"/>
              <a:t>S</a:t>
            </a:r>
            <a:r>
              <a:rPr lang="es-EC" dirty="0" err="1"/>
              <a:t>harapin</a:t>
            </a:r>
            <a:r>
              <a:rPr lang="es-EC" cap="all" dirty="0"/>
              <a:t> (</a:t>
            </a:r>
            <a:r>
              <a:rPr lang="es-EC" dirty="0"/>
              <a:t>2001), el secado interrumpe los procesos de degradación causados por enzimas o fermentos, impide el desarrollo de microorganismos y las reacciones de oxidación y de hidrólisis. Sin embargo, como este proceso involucra calor, pueden presentarse pérdida de aceites esenciales y de sustancias volátiles, así como el riesgo de degradación de algunas sustancias termolábiles. La mayoría de las plantas medicinales pueden ser secadas a temperaturas que varían entre 30 y 60º C. Las plantas que poseen aceites esenciales o sustancias volátiles deben ser secadas a temperaturas inferiores a 40º C. </a:t>
            </a:r>
            <a:endParaRPr lang="es-ES" dirty="0"/>
          </a:p>
          <a:p>
            <a:pPr marL="0" indent="0" algn="just">
              <a:buNone/>
            </a:pPr>
            <a:r>
              <a:rPr lang="es-EC" dirty="0"/>
              <a:t> </a:t>
            </a:r>
            <a:endParaRPr lang="es-ES" dirty="0"/>
          </a:p>
          <a:p>
            <a:pPr marL="0" indent="0" algn="just">
              <a:buNone/>
            </a:pPr>
            <a:r>
              <a:rPr lang="es-EC" dirty="0"/>
              <a:t>En la presente investigación se aplicó ese principio, secando nuestro material vegetativo (hojas) a una temperatura de 40º, 45º y 50º C hasta llegar al punto de crocancia (quebraje de la hoja) que es el punto óptimo de secado siendo este no mayor al  10% de humedad, utilizando una estufa y un secador, siendo estos dos generadores de calor. En el análisis de varianza para la variable Rendimiento porcentual del producto deshidratado, (ver Cuadro 15) se desprende que no existen diferencias estadísticas para todas las fuentes de variación. </a:t>
            </a:r>
            <a:endParaRPr lang="es-ES" dirty="0"/>
          </a:p>
          <a:p>
            <a:pPr marL="0" indent="0" algn="just">
              <a:buNone/>
            </a:pPr>
            <a:r>
              <a:rPr lang="es-EC" dirty="0"/>
              <a:t> </a:t>
            </a:r>
            <a:endParaRPr lang="es-ES" dirty="0"/>
          </a:p>
          <a:p>
            <a:pPr marL="0" indent="0" algn="just">
              <a:buNone/>
            </a:pPr>
            <a:r>
              <a:rPr lang="es-EC" dirty="0"/>
              <a:t>EL CV de 3,13% es aceptable; lo cual ratifica lo dicho por </a:t>
            </a:r>
            <a:r>
              <a:rPr lang="es-EC" cap="all" dirty="0"/>
              <a:t>M</a:t>
            </a:r>
            <a:r>
              <a:rPr lang="es-EC" dirty="0"/>
              <a:t>artínez (2000), el secado es el paso más importante para lograr un producto de óptima calidad, ya que de éste depende que el producto esté en condiciones de comercializarse, consumirse y conservarse por períodos prolongados, lo óptimo es secar el material a un 10% de humedad. </a:t>
            </a:r>
            <a:endParaRPr lang="es-ES" dirty="0"/>
          </a:p>
          <a:p>
            <a:pPr marL="0" indent="0" algn="just">
              <a:buNone/>
            </a:pPr>
            <a:endParaRPr lang="es-ES" dirty="0"/>
          </a:p>
        </p:txBody>
      </p:sp>
    </p:spTree>
    <p:extLst>
      <p:ext uri="{BB962C8B-B14F-4D97-AF65-F5344CB8AC3E}">
        <p14:creationId xmlns:p14="http://schemas.microsoft.com/office/powerpoint/2010/main" val="3411136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39552" y="116632"/>
            <a:ext cx="8229600" cy="1143000"/>
          </a:xfrm>
        </p:spPr>
        <p:txBody>
          <a:bodyPr>
            <a:noAutofit/>
          </a:bodyPr>
          <a:lstStyle/>
          <a:p>
            <a:r>
              <a:rPr lang="es-EC" sz="3600" u="sng" smtClean="0">
                <a:solidFill>
                  <a:srgbClr val="FFFF00"/>
                </a:solidFill>
              </a:rPr>
              <a:t>Contenido de Materia Seca %</a:t>
            </a:r>
            <a:r>
              <a:rPr lang="es-ES" sz="3600" u="sng" smtClean="0">
                <a:solidFill>
                  <a:srgbClr val="FFFF00"/>
                </a:solidFill>
              </a:rPr>
              <a:t/>
            </a:r>
            <a:br>
              <a:rPr lang="es-ES" sz="3600" u="sng" smtClean="0">
                <a:solidFill>
                  <a:srgbClr val="FFFF00"/>
                </a:solidFill>
              </a:rPr>
            </a:br>
            <a:endParaRPr lang="es-ES" sz="3600" u="sng" dirty="0">
              <a:solidFill>
                <a:srgbClr val="FFFF00"/>
              </a:solidFill>
            </a:endParaRPr>
          </a:p>
        </p:txBody>
      </p:sp>
      <p:sp>
        <p:nvSpPr>
          <p:cNvPr id="3" name="2 Marcador de contenido"/>
          <p:cNvSpPr>
            <a:spLocks noGrp="1"/>
          </p:cNvSpPr>
          <p:nvPr>
            <p:ph idx="1"/>
          </p:nvPr>
        </p:nvSpPr>
        <p:spPr>
          <a:xfrm>
            <a:off x="395536" y="1052736"/>
            <a:ext cx="8229600" cy="4525963"/>
          </a:xfrm>
        </p:spPr>
        <p:txBody>
          <a:bodyPr>
            <a:normAutofit/>
          </a:bodyPr>
          <a:lstStyle/>
          <a:p>
            <a:pPr marL="0" indent="0" algn="just">
              <a:buNone/>
            </a:pPr>
            <a:r>
              <a:rPr lang="es-EC" sz="2800" dirty="0"/>
              <a:t>S</a:t>
            </a:r>
            <a:r>
              <a:rPr lang="es-EC" sz="2800" dirty="0" smtClean="0"/>
              <a:t>e observa que no existen diferencias estadísticas para todas las fuentes de variación. Los factores en estudio no influyen en el contenido de materia seca. El CV de 6,81% es bueno.</a:t>
            </a:r>
          </a:p>
          <a:p>
            <a:endParaRPr lang="es-ES" sz="2800" dirty="0"/>
          </a:p>
        </p:txBody>
      </p:sp>
      <p:graphicFrame>
        <p:nvGraphicFramePr>
          <p:cNvPr id="4" name="3 Tabla"/>
          <p:cNvGraphicFramePr>
            <a:graphicFrameLocks noGrp="1"/>
          </p:cNvGraphicFramePr>
          <p:nvPr>
            <p:extLst>
              <p:ext uri="{D42A27DB-BD31-4B8C-83A1-F6EECF244321}">
                <p14:modId xmlns:p14="http://schemas.microsoft.com/office/powerpoint/2010/main" val="1273902921"/>
              </p:ext>
            </p:extLst>
          </p:nvPr>
        </p:nvGraphicFramePr>
        <p:xfrm>
          <a:off x="395536" y="2924948"/>
          <a:ext cx="8229601" cy="3651876"/>
        </p:xfrm>
        <a:graphic>
          <a:graphicData uri="http://schemas.openxmlformats.org/drawingml/2006/table">
            <a:tbl>
              <a:tblPr firstRow="1" firstCol="1" bandRow="1">
                <a:tableStyleId>{5C22544A-7EE6-4342-B048-85BDC9FD1C3A}</a:tableStyleId>
              </a:tblPr>
              <a:tblGrid>
                <a:gridCol w="1710453"/>
                <a:gridCol w="1443761"/>
                <a:gridCol w="698010"/>
                <a:gridCol w="1228102"/>
                <a:gridCol w="1015736"/>
                <a:gridCol w="1478332"/>
                <a:gridCol w="655207"/>
              </a:tblGrid>
              <a:tr h="304323">
                <a:tc>
                  <a:txBody>
                    <a:bodyPr/>
                    <a:lstStyle/>
                    <a:p>
                      <a:pPr>
                        <a:lnSpc>
                          <a:spcPct val="150000"/>
                        </a:lnSpc>
                        <a:spcAft>
                          <a:spcPts val="0"/>
                        </a:spcAft>
                      </a:pPr>
                      <a:r>
                        <a:rPr lang="es-EC" sz="1200" dirty="0">
                          <a:effectLst/>
                        </a:rPr>
                        <a:t>F.V.  </a:t>
                      </a:r>
                      <a:endParaRPr lang="es-ES" sz="1100" dirty="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SC</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gl</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CM</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F</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p-valor</a:t>
                      </a:r>
                      <a:endParaRPr lang="es-ES" sz="11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200">
                          <a:effectLst/>
                        </a:rPr>
                        <a:t> </a:t>
                      </a:r>
                      <a:endParaRPr lang="es-ES" sz="1100">
                        <a:effectLst/>
                        <a:latin typeface="Calibri"/>
                        <a:ea typeface="Times New Roman"/>
                        <a:cs typeface="Times New Roman"/>
                      </a:endParaRPr>
                    </a:p>
                  </a:txBody>
                  <a:tcPr marL="44450" marR="44450" marT="0" marB="0" anchor="b"/>
                </a:tc>
              </a:tr>
              <a:tr h="304323">
                <a:tc>
                  <a:txBody>
                    <a:bodyPr/>
                    <a:lstStyle/>
                    <a:p>
                      <a:pPr>
                        <a:lnSpc>
                          <a:spcPct val="150000"/>
                        </a:lnSpc>
                        <a:spcAft>
                          <a:spcPts val="0"/>
                        </a:spcAft>
                      </a:pPr>
                      <a:r>
                        <a:rPr lang="es-EC" sz="1200">
                          <a:effectLst/>
                        </a:rPr>
                        <a:t>A      </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67,54</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1</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67,54</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4,86</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0,1583</a:t>
                      </a:r>
                      <a:endParaRPr lang="es-ES" sz="11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200">
                          <a:effectLst/>
                        </a:rPr>
                        <a:t>ns</a:t>
                      </a:r>
                      <a:endParaRPr lang="es-ES" sz="1100">
                        <a:effectLst/>
                        <a:latin typeface="Calibri"/>
                        <a:ea typeface="Times New Roman"/>
                        <a:cs typeface="Times New Roman"/>
                      </a:endParaRPr>
                    </a:p>
                  </a:txBody>
                  <a:tcPr marL="44450" marR="44450" marT="0" marB="0" anchor="b"/>
                </a:tc>
              </a:tr>
              <a:tr h="304323">
                <a:tc>
                  <a:txBody>
                    <a:bodyPr/>
                    <a:lstStyle/>
                    <a:p>
                      <a:pPr>
                        <a:lnSpc>
                          <a:spcPct val="150000"/>
                        </a:lnSpc>
                        <a:spcAft>
                          <a:spcPts val="0"/>
                        </a:spcAft>
                      </a:pPr>
                      <a:r>
                        <a:rPr lang="es-EC" sz="1200">
                          <a:effectLst/>
                        </a:rPr>
                        <a:t>Error (a)</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27,80</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2</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13,90</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 </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 </a:t>
                      </a:r>
                      <a:endParaRPr lang="es-ES" sz="11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200">
                          <a:effectLst/>
                        </a:rPr>
                        <a:t> </a:t>
                      </a:r>
                      <a:endParaRPr lang="es-ES" sz="1100">
                        <a:effectLst/>
                        <a:latin typeface="Calibri"/>
                        <a:ea typeface="Times New Roman"/>
                        <a:cs typeface="Times New Roman"/>
                      </a:endParaRPr>
                    </a:p>
                  </a:txBody>
                  <a:tcPr marL="44450" marR="44450" marT="0" marB="0" anchor="b"/>
                </a:tc>
              </a:tr>
              <a:tr h="304323">
                <a:tc>
                  <a:txBody>
                    <a:bodyPr/>
                    <a:lstStyle/>
                    <a:p>
                      <a:pPr>
                        <a:lnSpc>
                          <a:spcPct val="150000"/>
                        </a:lnSpc>
                        <a:spcAft>
                          <a:spcPts val="0"/>
                        </a:spcAft>
                      </a:pPr>
                      <a:r>
                        <a:rPr lang="es-EC" sz="1200">
                          <a:effectLst/>
                        </a:rPr>
                        <a:t>B      </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0,06</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1</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0,06</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0,01</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0,9251</a:t>
                      </a:r>
                      <a:endParaRPr lang="es-ES" sz="11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200">
                          <a:effectLst/>
                        </a:rPr>
                        <a:t>ns</a:t>
                      </a:r>
                      <a:endParaRPr lang="es-ES" sz="1100">
                        <a:effectLst/>
                        <a:latin typeface="Calibri"/>
                        <a:ea typeface="Times New Roman"/>
                        <a:cs typeface="Times New Roman"/>
                      </a:endParaRPr>
                    </a:p>
                  </a:txBody>
                  <a:tcPr marL="44450" marR="44450" marT="0" marB="0" anchor="b"/>
                </a:tc>
              </a:tr>
              <a:tr h="304323">
                <a:tc>
                  <a:txBody>
                    <a:bodyPr/>
                    <a:lstStyle/>
                    <a:p>
                      <a:pPr>
                        <a:lnSpc>
                          <a:spcPct val="150000"/>
                        </a:lnSpc>
                        <a:spcAft>
                          <a:spcPts val="0"/>
                        </a:spcAft>
                      </a:pPr>
                      <a:r>
                        <a:rPr lang="es-EC" sz="1200">
                          <a:effectLst/>
                        </a:rPr>
                        <a:t>A*B    </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3,98</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1</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3,98</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0,70</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0,4491</a:t>
                      </a:r>
                      <a:endParaRPr lang="es-ES" sz="11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200">
                          <a:effectLst/>
                        </a:rPr>
                        <a:t>ns</a:t>
                      </a:r>
                      <a:endParaRPr lang="es-ES" sz="1100">
                        <a:effectLst/>
                        <a:latin typeface="Calibri"/>
                        <a:ea typeface="Times New Roman"/>
                        <a:cs typeface="Times New Roman"/>
                      </a:endParaRPr>
                    </a:p>
                  </a:txBody>
                  <a:tcPr marL="44450" marR="44450" marT="0" marB="0" anchor="b"/>
                </a:tc>
              </a:tr>
              <a:tr h="304323">
                <a:tc>
                  <a:txBody>
                    <a:bodyPr/>
                    <a:lstStyle/>
                    <a:p>
                      <a:pPr>
                        <a:lnSpc>
                          <a:spcPct val="150000"/>
                        </a:lnSpc>
                        <a:spcAft>
                          <a:spcPts val="0"/>
                        </a:spcAft>
                      </a:pPr>
                      <a:r>
                        <a:rPr lang="es-EC" sz="1200">
                          <a:effectLst/>
                        </a:rPr>
                        <a:t>Error (b)</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22,66</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4</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5,67</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 </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 </a:t>
                      </a:r>
                      <a:endParaRPr lang="es-ES" sz="11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200">
                          <a:effectLst/>
                        </a:rPr>
                        <a:t> </a:t>
                      </a:r>
                      <a:endParaRPr lang="es-ES" sz="1100">
                        <a:effectLst/>
                        <a:latin typeface="Calibri"/>
                        <a:ea typeface="Times New Roman"/>
                        <a:cs typeface="Times New Roman"/>
                      </a:endParaRPr>
                    </a:p>
                  </a:txBody>
                  <a:tcPr marL="44450" marR="44450" marT="0" marB="0" anchor="b"/>
                </a:tc>
              </a:tr>
              <a:tr h="304323">
                <a:tc>
                  <a:txBody>
                    <a:bodyPr/>
                    <a:lstStyle/>
                    <a:p>
                      <a:pPr>
                        <a:lnSpc>
                          <a:spcPct val="150000"/>
                        </a:lnSpc>
                        <a:spcAft>
                          <a:spcPts val="0"/>
                        </a:spcAft>
                      </a:pPr>
                      <a:r>
                        <a:rPr lang="es-EC" sz="1200">
                          <a:effectLst/>
                        </a:rPr>
                        <a:t>C      </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25,98</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2</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12,99</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0,60</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0,5576</a:t>
                      </a:r>
                      <a:endParaRPr lang="es-ES" sz="11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200">
                          <a:effectLst/>
                        </a:rPr>
                        <a:t>ns</a:t>
                      </a:r>
                      <a:endParaRPr lang="es-ES" sz="1100">
                        <a:effectLst/>
                        <a:latin typeface="Calibri"/>
                        <a:ea typeface="Times New Roman"/>
                        <a:cs typeface="Times New Roman"/>
                      </a:endParaRPr>
                    </a:p>
                  </a:txBody>
                  <a:tcPr marL="44450" marR="44450" marT="0" marB="0" anchor="b"/>
                </a:tc>
              </a:tr>
              <a:tr h="304323">
                <a:tc>
                  <a:txBody>
                    <a:bodyPr/>
                    <a:lstStyle/>
                    <a:p>
                      <a:pPr>
                        <a:lnSpc>
                          <a:spcPct val="150000"/>
                        </a:lnSpc>
                        <a:spcAft>
                          <a:spcPts val="0"/>
                        </a:spcAft>
                      </a:pPr>
                      <a:r>
                        <a:rPr lang="es-EC" sz="1200">
                          <a:effectLst/>
                        </a:rPr>
                        <a:t>A*C    </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60,71</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2</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30,35</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1,41</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0,2698</a:t>
                      </a:r>
                      <a:endParaRPr lang="es-ES" sz="11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200">
                          <a:effectLst/>
                        </a:rPr>
                        <a:t>ns</a:t>
                      </a:r>
                      <a:endParaRPr lang="es-ES" sz="1100">
                        <a:effectLst/>
                        <a:latin typeface="Calibri"/>
                        <a:ea typeface="Times New Roman"/>
                        <a:cs typeface="Times New Roman"/>
                      </a:endParaRPr>
                    </a:p>
                  </a:txBody>
                  <a:tcPr marL="44450" marR="44450" marT="0" marB="0" anchor="b"/>
                </a:tc>
              </a:tr>
              <a:tr h="304323">
                <a:tc>
                  <a:txBody>
                    <a:bodyPr/>
                    <a:lstStyle/>
                    <a:p>
                      <a:pPr>
                        <a:lnSpc>
                          <a:spcPct val="150000"/>
                        </a:lnSpc>
                        <a:spcAft>
                          <a:spcPts val="0"/>
                        </a:spcAft>
                      </a:pPr>
                      <a:r>
                        <a:rPr lang="es-EC" sz="1200">
                          <a:effectLst/>
                        </a:rPr>
                        <a:t>B*C    </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36,12</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2</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18,06</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0,84</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0,4483</a:t>
                      </a:r>
                      <a:endParaRPr lang="es-ES" sz="11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200">
                          <a:effectLst/>
                        </a:rPr>
                        <a:t>ns</a:t>
                      </a:r>
                      <a:endParaRPr lang="es-ES" sz="1100">
                        <a:effectLst/>
                        <a:latin typeface="Calibri"/>
                        <a:ea typeface="Times New Roman"/>
                        <a:cs typeface="Times New Roman"/>
                      </a:endParaRPr>
                    </a:p>
                  </a:txBody>
                  <a:tcPr marL="44450" marR="44450" marT="0" marB="0" anchor="b"/>
                </a:tc>
              </a:tr>
              <a:tr h="304323">
                <a:tc>
                  <a:txBody>
                    <a:bodyPr/>
                    <a:lstStyle/>
                    <a:p>
                      <a:pPr>
                        <a:lnSpc>
                          <a:spcPct val="150000"/>
                        </a:lnSpc>
                        <a:spcAft>
                          <a:spcPts val="0"/>
                        </a:spcAft>
                      </a:pPr>
                      <a:r>
                        <a:rPr lang="es-EC" sz="1200">
                          <a:effectLst/>
                        </a:rPr>
                        <a:t>A*B*C  </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43,72</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2</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21,86</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1,02</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0,3820</a:t>
                      </a:r>
                      <a:endParaRPr lang="es-ES" sz="11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200">
                          <a:effectLst/>
                        </a:rPr>
                        <a:t>ns</a:t>
                      </a:r>
                      <a:endParaRPr lang="es-ES" sz="1100">
                        <a:effectLst/>
                        <a:latin typeface="Calibri"/>
                        <a:ea typeface="Times New Roman"/>
                        <a:cs typeface="Times New Roman"/>
                      </a:endParaRPr>
                    </a:p>
                  </a:txBody>
                  <a:tcPr marL="44450" marR="44450" marT="0" marB="0" anchor="b"/>
                </a:tc>
              </a:tr>
              <a:tr h="304323">
                <a:tc>
                  <a:txBody>
                    <a:bodyPr/>
                    <a:lstStyle/>
                    <a:p>
                      <a:pPr>
                        <a:lnSpc>
                          <a:spcPct val="150000"/>
                        </a:lnSpc>
                        <a:spcAft>
                          <a:spcPts val="0"/>
                        </a:spcAft>
                      </a:pPr>
                      <a:r>
                        <a:rPr lang="es-EC" sz="1200">
                          <a:effectLst/>
                        </a:rPr>
                        <a:t>Error (c)</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387,43</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18</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21,52</a:t>
                      </a:r>
                      <a:endParaRPr lang="es-ES" sz="1100">
                        <a:effectLst/>
                        <a:latin typeface="Calibri"/>
                        <a:ea typeface="Times New Roman"/>
                        <a:cs typeface="Times New Roman"/>
                      </a:endParaRPr>
                    </a:p>
                  </a:txBody>
                  <a:tcPr marL="44450" marR="44450" marT="0" marB="0" anchor="b"/>
                </a:tc>
                <a:tc>
                  <a:txBody>
                    <a:bodyPr/>
                    <a:lstStyle/>
                    <a:p>
                      <a:pPr>
                        <a:lnSpc>
                          <a:spcPct val="115000"/>
                        </a:lnSpc>
                      </a:pPr>
                      <a:endParaRPr lang="es-ES" sz="1100">
                        <a:effectLst/>
                        <a:latin typeface="Calibri"/>
                        <a:cs typeface="Times New Roman"/>
                      </a:endParaRPr>
                    </a:p>
                  </a:txBody>
                  <a:tcPr marL="44450" marR="44450" marT="0" marB="0" anchor="b"/>
                </a:tc>
                <a:tc>
                  <a:txBody>
                    <a:bodyPr/>
                    <a:lstStyle/>
                    <a:p>
                      <a:pPr>
                        <a:lnSpc>
                          <a:spcPct val="115000"/>
                        </a:lnSpc>
                      </a:pPr>
                      <a:endParaRPr lang="es-ES" sz="1100">
                        <a:effectLst/>
                        <a:latin typeface="Calibri"/>
                        <a:cs typeface="Times New Roman"/>
                      </a:endParaRPr>
                    </a:p>
                  </a:txBody>
                  <a:tcPr marL="44450" marR="44450" marT="0" marB="0" anchor="b"/>
                </a:tc>
                <a:tc>
                  <a:txBody>
                    <a:bodyPr/>
                    <a:lstStyle/>
                    <a:p>
                      <a:pPr>
                        <a:lnSpc>
                          <a:spcPct val="150000"/>
                        </a:lnSpc>
                        <a:spcAft>
                          <a:spcPts val="0"/>
                        </a:spcAft>
                      </a:pPr>
                      <a:r>
                        <a:rPr lang="es-EC" sz="1200">
                          <a:effectLst/>
                        </a:rPr>
                        <a:t>         </a:t>
                      </a:r>
                      <a:endParaRPr lang="es-ES" sz="1100">
                        <a:effectLst/>
                        <a:latin typeface="Calibri"/>
                        <a:ea typeface="Times New Roman"/>
                        <a:cs typeface="Times New Roman"/>
                      </a:endParaRPr>
                    </a:p>
                  </a:txBody>
                  <a:tcPr marL="44450" marR="44450" marT="0" marB="0" anchor="b"/>
                </a:tc>
              </a:tr>
              <a:tr h="304323">
                <a:tc>
                  <a:txBody>
                    <a:bodyPr/>
                    <a:lstStyle/>
                    <a:p>
                      <a:pPr>
                        <a:lnSpc>
                          <a:spcPct val="150000"/>
                        </a:lnSpc>
                        <a:spcAft>
                          <a:spcPts val="0"/>
                        </a:spcAft>
                      </a:pPr>
                      <a:r>
                        <a:rPr lang="es-EC" sz="1200">
                          <a:effectLst/>
                        </a:rPr>
                        <a:t>Total  </a:t>
                      </a:r>
                      <a:endParaRPr lang="es-ES" sz="11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dirty="0">
                          <a:effectLst/>
                        </a:rPr>
                        <a:t>675,99</a:t>
                      </a:r>
                      <a:endParaRPr lang="es-ES" sz="1100" dirty="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35</a:t>
                      </a:r>
                      <a:endParaRPr lang="es-ES" sz="1100">
                        <a:effectLst/>
                        <a:latin typeface="Calibri"/>
                        <a:ea typeface="Times New Roman"/>
                        <a:cs typeface="Times New Roman"/>
                      </a:endParaRPr>
                    </a:p>
                  </a:txBody>
                  <a:tcPr marL="44450" marR="44450" marT="0" marB="0" anchor="b"/>
                </a:tc>
                <a:tc>
                  <a:txBody>
                    <a:bodyPr/>
                    <a:lstStyle/>
                    <a:p>
                      <a:pPr>
                        <a:lnSpc>
                          <a:spcPct val="115000"/>
                        </a:lnSpc>
                      </a:pPr>
                      <a:endParaRPr lang="es-ES" sz="1100">
                        <a:effectLst/>
                        <a:latin typeface="Calibri"/>
                        <a:cs typeface="Times New Roman"/>
                      </a:endParaRPr>
                    </a:p>
                  </a:txBody>
                  <a:tcPr marL="44450" marR="44450" marT="0" marB="0" anchor="b"/>
                </a:tc>
                <a:tc>
                  <a:txBody>
                    <a:bodyPr/>
                    <a:lstStyle/>
                    <a:p>
                      <a:pPr>
                        <a:lnSpc>
                          <a:spcPct val="115000"/>
                        </a:lnSpc>
                      </a:pPr>
                      <a:endParaRPr lang="es-ES" sz="1100">
                        <a:effectLst/>
                        <a:latin typeface="Calibri"/>
                        <a:cs typeface="Times New Roman"/>
                      </a:endParaRPr>
                    </a:p>
                  </a:txBody>
                  <a:tcPr marL="44450" marR="44450" marT="0" marB="0" anchor="b"/>
                </a:tc>
                <a:tc>
                  <a:txBody>
                    <a:bodyPr/>
                    <a:lstStyle/>
                    <a:p>
                      <a:pPr>
                        <a:lnSpc>
                          <a:spcPct val="115000"/>
                        </a:lnSpc>
                      </a:pPr>
                      <a:endParaRPr lang="es-ES" sz="1100">
                        <a:effectLst/>
                        <a:latin typeface="Calibri"/>
                        <a:cs typeface="Times New Roman"/>
                      </a:endParaRPr>
                    </a:p>
                  </a:txBody>
                  <a:tcPr marL="44450" marR="44450" marT="0" marB="0" anchor="b"/>
                </a:tc>
                <a:tc>
                  <a:txBody>
                    <a:bodyPr/>
                    <a:lstStyle/>
                    <a:p>
                      <a:pPr>
                        <a:lnSpc>
                          <a:spcPct val="150000"/>
                        </a:lnSpc>
                        <a:spcAft>
                          <a:spcPts val="0"/>
                        </a:spcAft>
                      </a:pPr>
                      <a:r>
                        <a:rPr lang="es-EC" sz="1200" dirty="0">
                          <a:effectLst/>
                        </a:rPr>
                        <a:t>         </a:t>
                      </a:r>
                      <a:endParaRPr lang="es-ES" sz="1100" dirty="0">
                        <a:effectLst/>
                        <a:latin typeface="Calibri"/>
                        <a:ea typeface="Times New Roman"/>
                        <a:cs typeface="Times New Roman"/>
                      </a:endParaRPr>
                    </a:p>
                  </a:txBody>
                  <a:tcPr marL="44450" marR="44450" marT="0" marB="0" anchor="b"/>
                </a:tc>
              </a:tr>
            </a:tbl>
          </a:graphicData>
        </a:graphic>
      </p:graphicFrame>
    </p:spTree>
    <p:extLst>
      <p:ext uri="{BB962C8B-B14F-4D97-AF65-F5344CB8AC3E}">
        <p14:creationId xmlns:p14="http://schemas.microsoft.com/office/powerpoint/2010/main" val="27812351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just">
              <a:buNone/>
            </a:pPr>
            <a:r>
              <a:rPr lang="es-EC" dirty="0"/>
              <a:t>Además el contenido de materia seca </a:t>
            </a:r>
            <a:r>
              <a:rPr lang="es-EC" dirty="0" smtClean="0"/>
              <a:t>se </a:t>
            </a:r>
            <a:r>
              <a:rPr lang="es-EC" dirty="0"/>
              <a:t>observa que no existen diferencias estadísticas para todas las fuentes de variación. Los factores en estudio no influyen en el contenido de materia seca. El CV de 6,81% es bueno</a:t>
            </a:r>
            <a:endParaRPr lang="es-ES" dirty="0"/>
          </a:p>
        </p:txBody>
      </p:sp>
    </p:spTree>
    <p:extLst>
      <p:ext uri="{BB962C8B-B14F-4D97-AF65-F5344CB8AC3E}">
        <p14:creationId xmlns:p14="http://schemas.microsoft.com/office/powerpoint/2010/main" val="32098682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6632"/>
            <a:ext cx="8229600" cy="1143000"/>
          </a:xfrm>
        </p:spPr>
        <p:txBody>
          <a:bodyPr>
            <a:normAutofit/>
          </a:bodyPr>
          <a:lstStyle/>
          <a:p>
            <a:r>
              <a:rPr lang="es-EC" sz="2800" b="1" u="sng" dirty="0">
                <a:solidFill>
                  <a:srgbClr val="FFFF00"/>
                </a:solidFill>
              </a:rPr>
              <a:t>CONTENIDO DE MINERALES</a:t>
            </a:r>
            <a:endParaRPr lang="es-ES" sz="2800" u="sng" dirty="0">
              <a:solidFill>
                <a:srgbClr val="FFFF00"/>
              </a:solidFill>
            </a:endParaRPr>
          </a:p>
        </p:txBody>
      </p:sp>
      <p:sp>
        <p:nvSpPr>
          <p:cNvPr id="3" name="2 Marcador de contenido"/>
          <p:cNvSpPr>
            <a:spLocks noGrp="1"/>
          </p:cNvSpPr>
          <p:nvPr>
            <p:ph idx="1"/>
          </p:nvPr>
        </p:nvSpPr>
        <p:spPr>
          <a:xfrm>
            <a:off x="539552" y="908720"/>
            <a:ext cx="8229600" cy="4525963"/>
          </a:xfrm>
        </p:spPr>
        <p:txBody>
          <a:bodyPr>
            <a:normAutofit/>
          </a:bodyPr>
          <a:lstStyle/>
          <a:p>
            <a:pPr marL="0" indent="0" algn="just">
              <a:buNone/>
            </a:pPr>
            <a:r>
              <a:rPr lang="es-EC" sz="1600" dirty="0" smtClean="0"/>
              <a:t>Se </a:t>
            </a:r>
            <a:r>
              <a:rPr lang="es-EC" sz="1600" dirty="0"/>
              <a:t>observa valores  de dos muestras de Pin’ku, escogida al azar, desinfectadas la una con Cloro (Cl), y la otra desinfectada con Kilol, se obtuvieron valores porcentuales  de materia seca para minerales como N, P, K, Ca, Mg, S, valores en ppm de  Cu, B, Fe, Zn, Mn, además de relaciones entre ellos</a:t>
            </a:r>
            <a:endParaRPr lang="es-ES" sz="1600" dirty="0"/>
          </a:p>
        </p:txBody>
      </p:sp>
      <p:graphicFrame>
        <p:nvGraphicFramePr>
          <p:cNvPr id="4" name="3 Tabla"/>
          <p:cNvGraphicFramePr>
            <a:graphicFrameLocks noGrp="1"/>
          </p:cNvGraphicFramePr>
          <p:nvPr>
            <p:extLst>
              <p:ext uri="{D42A27DB-BD31-4B8C-83A1-F6EECF244321}">
                <p14:modId xmlns:p14="http://schemas.microsoft.com/office/powerpoint/2010/main" val="2677653765"/>
              </p:ext>
            </p:extLst>
          </p:nvPr>
        </p:nvGraphicFramePr>
        <p:xfrm>
          <a:off x="1331640" y="1916831"/>
          <a:ext cx="6100518" cy="4741996"/>
        </p:xfrm>
        <a:graphic>
          <a:graphicData uri="http://schemas.openxmlformats.org/drawingml/2006/table">
            <a:tbl>
              <a:tblPr firstRow="1" firstCol="1" bandRow="1">
                <a:tableStyleId>{5C22544A-7EE6-4342-B048-85BDC9FD1C3A}</a:tableStyleId>
              </a:tblPr>
              <a:tblGrid>
                <a:gridCol w="2033506"/>
                <a:gridCol w="2033506"/>
                <a:gridCol w="2033506"/>
              </a:tblGrid>
              <a:tr h="213057">
                <a:tc gridSpan="3">
                  <a:txBody>
                    <a:bodyPr/>
                    <a:lstStyle/>
                    <a:p>
                      <a:pPr algn="ctr">
                        <a:lnSpc>
                          <a:spcPct val="150000"/>
                        </a:lnSpc>
                        <a:spcAft>
                          <a:spcPts val="0"/>
                        </a:spcAft>
                      </a:pPr>
                      <a:r>
                        <a:rPr lang="es-EC" sz="900">
                          <a:effectLst/>
                        </a:rPr>
                        <a:t>Materia seca (%)</a:t>
                      </a:r>
                      <a:endParaRPr lang="es-ES" sz="800">
                        <a:effectLst/>
                        <a:latin typeface="Calibri"/>
                        <a:ea typeface="Times New Roman"/>
                        <a:cs typeface="Times New Roman"/>
                      </a:endParaRPr>
                    </a:p>
                  </a:txBody>
                  <a:tcPr marL="32950" marR="32950" marT="0" marB="0" anchor="ctr"/>
                </a:tc>
                <a:tc hMerge="1">
                  <a:txBody>
                    <a:bodyPr/>
                    <a:lstStyle/>
                    <a:p>
                      <a:endParaRPr lang="es-ES"/>
                    </a:p>
                  </a:txBody>
                  <a:tcPr/>
                </a:tc>
                <a:tc hMerge="1">
                  <a:txBody>
                    <a:bodyPr/>
                    <a:lstStyle/>
                    <a:p>
                      <a:endParaRPr lang="es-ES"/>
                    </a:p>
                  </a:txBody>
                  <a:tcPr/>
                </a:tc>
              </a:tr>
              <a:tr h="221934">
                <a:tc>
                  <a:txBody>
                    <a:bodyPr/>
                    <a:lstStyle/>
                    <a:p>
                      <a:pPr algn="just">
                        <a:lnSpc>
                          <a:spcPct val="150000"/>
                        </a:lnSpc>
                        <a:spcAft>
                          <a:spcPts val="0"/>
                        </a:spcAft>
                      </a:pPr>
                      <a:r>
                        <a:rPr lang="es-EC" sz="900">
                          <a:effectLst/>
                        </a:rPr>
                        <a:t>Mineral</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Cantidad (%) cloro</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Cantidad (%) kilol</a:t>
                      </a:r>
                      <a:endParaRPr lang="es-ES" sz="800">
                        <a:effectLst/>
                        <a:latin typeface="Calibri"/>
                        <a:ea typeface="Times New Roman"/>
                        <a:cs typeface="Times New Roman"/>
                      </a:endParaRPr>
                    </a:p>
                  </a:txBody>
                  <a:tcPr marL="32950" marR="32950" marT="0" marB="0" anchor="ctr"/>
                </a:tc>
              </a:tr>
              <a:tr h="213057">
                <a:tc>
                  <a:txBody>
                    <a:bodyPr/>
                    <a:lstStyle/>
                    <a:p>
                      <a:pPr algn="just">
                        <a:lnSpc>
                          <a:spcPct val="150000"/>
                        </a:lnSpc>
                        <a:spcAft>
                          <a:spcPts val="0"/>
                        </a:spcAft>
                      </a:pPr>
                      <a:r>
                        <a:rPr lang="es-EC" sz="900">
                          <a:effectLst/>
                        </a:rPr>
                        <a:t> </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 </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 </a:t>
                      </a:r>
                      <a:endParaRPr lang="es-ES" sz="800">
                        <a:effectLst/>
                        <a:latin typeface="Calibri"/>
                        <a:ea typeface="Times New Roman"/>
                        <a:cs typeface="Times New Roman"/>
                      </a:endParaRPr>
                    </a:p>
                  </a:txBody>
                  <a:tcPr marL="32950" marR="32950" marT="0" marB="0" anchor="ctr"/>
                </a:tc>
              </a:tr>
              <a:tr h="213057">
                <a:tc>
                  <a:txBody>
                    <a:bodyPr/>
                    <a:lstStyle/>
                    <a:p>
                      <a:pPr algn="just">
                        <a:lnSpc>
                          <a:spcPct val="150000"/>
                        </a:lnSpc>
                        <a:spcAft>
                          <a:spcPts val="0"/>
                        </a:spcAft>
                      </a:pPr>
                      <a:r>
                        <a:rPr lang="es-EC" sz="900">
                          <a:effectLst/>
                        </a:rPr>
                        <a:t>n</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1,68</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1,56</a:t>
                      </a:r>
                      <a:endParaRPr lang="es-ES" sz="800">
                        <a:effectLst/>
                        <a:latin typeface="Calibri"/>
                        <a:ea typeface="Times New Roman"/>
                        <a:cs typeface="Times New Roman"/>
                      </a:endParaRPr>
                    </a:p>
                  </a:txBody>
                  <a:tcPr marL="32950" marR="32950" marT="0" marB="0" anchor="ctr"/>
                </a:tc>
              </a:tr>
              <a:tr h="213057">
                <a:tc>
                  <a:txBody>
                    <a:bodyPr/>
                    <a:lstStyle/>
                    <a:p>
                      <a:pPr algn="just">
                        <a:lnSpc>
                          <a:spcPct val="150000"/>
                        </a:lnSpc>
                        <a:spcAft>
                          <a:spcPts val="0"/>
                        </a:spcAft>
                      </a:pPr>
                      <a:r>
                        <a:rPr lang="es-EC" sz="900">
                          <a:effectLst/>
                        </a:rPr>
                        <a:t>p</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0,23</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0,39</a:t>
                      </a:r>
                      <a:endParaRPr lang="es-ES" sz="800">
                        <a:effectLst/>
                        <a:latin typeface="Calibri"/>
                        <a:ea typeface="Times New Roman"/>
                        <a:cs typeface="Times New Roman"/>
                      </a:endParaRPr>
                    </a:p>
                  </a:txBody>
                  <a:tcPr marL="32950" marR="32950" marT="0" marB="0" anchor="ctr"/>
                </a:tc>
              </a:tr>
              <a:tr h="213057">
                <a:tc>
                  <a:txBody>
                    <a:bodyPr/>
                    <a:lstStyle/>
                    <a:p>
                      <a:pPr algn="just">
                        <a:lnSpc>
                          <a:spcPct val="150000"/>
                        </a:lnSpc>
                        <a:spcAft>
                          <a:spcPts val="0"/>
                        </a:spcAft>
                      </a:pPr>
                      <a:r>
                        <a:rPr lang="es-EC" sz="900">
                          <a:effectLst/>
                        </a:rPr>
                        <a:t>k</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3,40</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4,72</a:t>
                      </a:r>
                      <a:endParaRPr lang="es-ES" sz="800">
                        <a:effectLst/>
                        <a:latin typeface="Calibri"/>
                        <a:ea typeface="Times New Roman"/>
                        <a:cs typeface="Times New Roman"/>
                      </a:endParaRPr>
                    </a:p>
                  </a:txBody>
                  <a:tcPr marL="32950" marR="32950" marT="0" marB="0" anchor="ctr"/>
                </a:tc>
              </a:tr>
              <a:tr h="213057">
                <a:tc>
                  <a:txBody>
                    <a:bodyPr/>
                    <a:lstStyle/>
                    <a:p>
                      <a:pPr algn="just">
                        <a:lnSpc>
                          <a:spcPct val="150000"/>
                        </a:lnSpc>
                        <a:spcAft>
                          <a:spcPts val="0"/>
                        </a:spcAft>
                      </a:pPr>
                      <a:r>
                        <a:rPr lang="es-EC" sz="900">
                          <a:effectLst/>
                        </a:rPr>
                        <a:t>ca</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1,53</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1,64</a:t>
                      </a:r>
                      <a:endParaRPr lang="es-ES" sz="800">
                        <a:effectLst/>
                        <a:latin typeface="Calibri"/>
                        <a:ea typeface="Times New Roman"/>
                        <a:cs typeface="Times New Roman"/>
                      </a:endParaRPr>
                    </a:p>
                  </a:txBody>
                  <a:tcPr marL="32950" marR="32950" marT="0" marB="0" anchor="ctr"/>
                </a:tc>
              </a:tr>
              <a:tr h="213057">
                <a:tc>
                  <a:txBody>
                    <a:bodyPr/>
                    <a:lstStyle/>
                    <a:p>
                      <a:pPr algn="just">
                        <a:lnSpc>
                          <a:spcPct val="150000"/>
                        </a:lnSpc>
                        <a:spcAft>
                          <a:spcPts val="0"/>
                        </a:spcAft>
                      </a:pPr>
                      <a:r>
                        <a:rPr lang="es-EC" sz="900">
                          <a:effectLst/>
                        </a:rPr>
                        <a:t>mg</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0,27</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0,40</a:t>
                      </a:r>
                      <a:endParaRPr lang="es-ES" sz="800">
                        <a:effectLst/>
                        <a:latin typeface="Calibri"/>
                        <a:ea typeface="Times New Roman"/>
                        <a:cs typeface="Times New Roman"/>
                      </a:endParaRPr>
                    </a:p>
                  </a:txBody>
                  <a:tcPr marL="32950" marR="32950" marT="0" marB="0" anchor="ctr"/>
                </a:tc>
              </a:tr>
              <a:tr h="213057">
                <a:tc>
                  <a:txBody>
                    <a:bodyPr/>
                    <a:lstStyle/>
                    <a:p>
                      <a:pPr algn="just">
                        <a:lnSpc>
                          <a:spcPct val="150000"/>
                        </a:lnSpc>
                        <a:spcAft>
                          <a:spcPts val="0"/>
                        </a:spcAft>
                      </a:pPr>
                      <a:r>
                        <a:rPr lang="es-EC" sz="900">
                          <a:effectLst/>
                        </a:rPr>
                        <a:t>s</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0,19</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0,38</a:t>
                      </a:r>
                      <a:endParaRPr lang="es-ES" sz="800">
                        <a:effectLst/>
                        <a:latin typeface="Calibri"/>
                        <a:ea typeface="Times New Roman"/>
                        <a:cs typeface="Times New Roman"/>
                      </a:endParaRPr>
                    </a:p>
                  </a:txBody>
                  <a:tcPr marL="32950" marR="32950" marT="0" marB="0" anchor="ctr"/>
                </a:tc>
              </a:tr>
              <a:tr h="213057">
                <a:tc gridSpan="2">
                  <a:txBody>
                    <a:bodyPr/>
                    <a:lstStyle/>
                    <a:p>
                      <a:pPr algn="just">
                        <a:lnSpc>
                          <a:spcPct val="150000"/>
                        </a:lnSpc>
                        <a:spcAft>
                          <a:spcPts val="0"/>
                        </a:spcAft>
                      </a:pPr>
                      <a:r>
                        <a:rPr lang="es-EC" sz="900">
                          <a:effectLst/>
                        </a:rPr>
                        <a:t>ppm</a:t>
                      </a:r>
                      <a:endParaRPr lang="es-ES" sz="800">
                        <a:effectLst/>
                        <a:latin typeface="Calibri"/>
                        <a:ea typeface="Times New Roman"/>
                        <a:cs typeface="Times New Roman"/>
                      </a:endParaRPr>
                    </a:p>
                  </a:txBody>
                  <a:tcPr marL="32950" marR="32950" marT="0" marB="0" anchor="ctr"/>
                </a:tc>
                <a:tc hMerge="1">
                  <a:txBody>
                    <a:bodyPr/>
                    <a:lstStyle/>
                    <a:p>
                      <a:endParaRPr lang="es-ES"/>
                    </a:p>
                  </a:txBody>
                  <a:tcPr/>
                </a:tc>
                <a:tc>
                  <a:txBody>
                    <a:bodyPr/>
                    <a:lstStyle/>
                    <a:p>
                      <a:pPr algn="just">
                        <a:lnSpc>
                          <a:spcPct val="150000"/>
                        </a:lnSpc>
                        <a:spcAft>
                          <a:spcPts val="0"/>
                        </a:spcAft>
                      </a:pPr>
                      <a:r>
                        <a:rPr lang="es-EC" sz="900">
                          <a:effectLst/>
                        </a:rPr>
                        <a:t> </a:t>
                      </a:r>
                      <a:endParaRPr lang="es-ES" sz="800">
                        <a:effectLst/>
                        <a:latin typeface="Calibri"/>
                        <a:ea typeface="Times New Roman"/>
                        <a:cs typeface="Times New Roman"/>
                      </a:endParaRPr>
                    </a:p>
                  </a:txBody>
                  <a:tcPr marL="32950" marR="32950" marT="0" marB="0" anchor="ctr"/>
                </a:tc>
              </a:tr>
              <a:tr h="213057">
                <a:tc>
                  <a:txBody>
                    <a:bodyPr/>
                    <a:lstStyle/>
                    <a:p>
                      <a:pPr algn="just">
                        <a:lnSpc>
                          <a:spcPct val="150000"/>
                        </a:lnSpc>
                        <a:spcAft>
                          <a:spcPts val="0"/>
                        </a:spcAft>
                      </a:pPr>
                      <a:r>
                        <a:rPr lang="es-EC" sz="900">
                          <a:effectLst/>
                        </a:rPr>
                        <a:t>cu</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9,00</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21,00</a:t>
                      </a:r>
                      <a:endParaRPr lang="es-ES" sz="800">
                        <a:effectLst/>
                        <a:latin typeface="Calibri"/>
                        <a:ea typeface="Times New Roman"/>
                        <a:cs typeface="Times New Roman"/>
                      </a:endParaRPr>
                    </a:p>
                  </a:txBody>
                  <a:tcPr marL="32950" marR="32950" marT="0" marB="0" anchor="ctr"/>
                </a:tc>
              </a:tr>
              <a:tr h="213057">
                <a:tc>
                  <a:txBody>
                    <a:bodyPr/>
                    <a:lstStyle/>
                    <a:p>
                      <a:pPr algn="just">
                        <a:lnSpc>
                          <a:spcPct val="150000"/>
                        </a:lnSpc>
                        <a:spcAft>
                          <a:spcPts val="0"/>
                        </a:spcAft>
                      </a:pPr>
                      <a:r>
                        <a:rPr lang="es-EC" sz="900">
                          <a:effectLst/>
                        </a:rPr>
                        <a:t>b</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39,54</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26,89</a:t>
                      </a:r>
                      <a:endParaRPr lang="es-ES" sz="800">
                        <a:effectLst/>
                        <a:latin typeface="Calibri"/>
                        <a:ea typeface="Times New Roman"/>
                        <a:cs typeface="Times New Roman"/>
                      </a:endParaRPr>
                    </a:p>
                  </a:txBody>
                  <a:tcPr marL="32950" marR="32950" marT="0" marB="0" anchor="ctr"/>
                </a:tc>
              </a:tr>
              <a:tr h="213057">
                <a:tc>
                  <a:txBody>
                    <a:bodyPr/>
                    <a:lstStyle/>
                    <a:p>
                      <a:pPr algn="just">
                        <a:lnSpc>
                          <a:spcPct val="150000"/>
                        </a:lnSpc>
                        <a:spcAft>
                          <a:spcPts val="0"/>
                        </a:spcAft>
                      </a:pPr>
                      <a:r>
                        <a:rPr lang="es-EC" sz="900">
                          <a:effectLst/>
                        </a:rPr>
                        <a:t>fe</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185,00</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255,00</a:t>
                      </a:r>
                      <a:endParaRPr lang="es-ES" sz="800">
                        <a:effectLst/>
                        <a:latin typeface="Calibri"/>
                        <a:ea typeface="Times New Roman"/>
                        <a:cs typeface="Times New Roman"/>
                      </a:endParaRPr>
                    </a:p>
                  </a:txBody>
                  <a:tcPr marL="32950" marR="32950" marT="0" marB="0" anchor="ctr"/>
                </a:tc>
              </a:tr>
              <a:tr h="213057">
                <a:tc>
                  <a:txBody>
                    <a:bodyPr/>
                    <a:lstStyle/>
                    <a:p>
                      <a:pPr algn="just">
                        <a:lnSpc>
                          <a:spcPct val="150000"/>
                        </a:lnSpc>
                        <a:spcAft>
                          <a:spcPts val="0"/>
                        </a:spcAft>
                      </a:pPr>
                      <a:r>
                        <a:rPr lang="es-EC" sz="900">
                          <a:effectLst/>
                        </a:rPr>
                        <a:t>zn</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40,00</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54,00</a:t>
                      </a:r>
                      <a:endParaRPr lang="es-ES" sz="800">
                        <a:effectLst/>
                        <a:latin typeface="Calibri"/>
                        <a:ea typeface="Times New Roman"/>
                        <a:cs typeface="Times New Roman"/>
                      </a:endParaRPr>
                    </a:p>
                  </a:txBody>
                  <a:tcPr marL="32950" marR="32950" marT="0" marB="0" anchor="ctr"/>
                </a:tc>
              </a:tr>
              <a:tr h="213057">
                <a:tc>
                  <a:txBody>
                    <a:bodyPr/>
                    <a:lstStyle/>
                    <a:p>
                      <a:pPr algn="just">
                        <a:lnSpc>
                          <a:spcPct val="150000"/>
                        </a:lnSpc>
                        <a:spcAft>
                          <a:spcPts val="0"/>
                        </a:spcAft>
                      </a:pPr>
                      <a:r>
                        <a:rPr lang="es-EC" sz="900">
                          <a:effectLst/>
                        </a:rPr>
                        <a:t>mn</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28,10</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45,10</a:t>
                      </a:r>
                      <a:endParaRPr lang="es-ES" sz="800">
                        <a:effectLst/>
                        <a:latin typeface="Calibri"/>
                        <a:ea typeface="Times New Roman"/>
                        <a:cs typeface="Times New Roman"/>
                      </a:endParaRPr>
                    </a:p>
                  </a:txBody>
                  <a:tcPr marL="32950" marR="32950" marT="0" marB="0" anchor="ctr"/>
                </a:tc>
              </a:tr>
              <a:tr h="213057">
                <a:tc gridSpan="2">
                  <a:txBody>
                    <a:bodyPr/>
                    <a:lstStyle/>
                    <a:p>
                      <a:pPr algn="just">
                        <a:lnSpc>
                          <a:spcPct val="150000"/>
                        </a:lnSpc>
                        <a:spcAft>
                          <a:spcPts val="0"/>
                        </a:spcAft>
                      </a:pPr>
                      <a:r>
                        <a:rPr lang="es-EC" sz="900">
                          <a:effectLst/>
                        </a:rPr>
                        <a:t>Relaciones (%)</a:t>
                      </a:r>
                      <a:endParaRPr lang="es-ES" sz="800">
                        <a:effectLst/>
                        <a:latin typeface="Calibri"/>
                        <a:ea typeface="Times New Roman"/>
                        <a:cs typeface="Times New Roman"/>
                      </a:endParaRPr>
                    </a:p>
                  </a:txBody>
                  <a:tcPr marL="32950" marR="32950" marT="0" marB="0" anchor="ctr"/>
                </a:tc>
                <a:tc hMerge="1">
                  <a:txBody>
                    <a:bodyPr/>
                    <a:lstStyle/>
                    <a:p>
                      <a:endParaRPr lang="es-ES"/>
                    </a:p>
                  </a:txBody>
                  <a:tcPr/>
                </a:tc>
                <a:tc>
                  <a:txBody>
                    <a:bodyPr/>
                    <a:lstStyle/>
                    <a:p>
                      <a:pPr algn="just">
                        <a:lnSpc>
                          <a:spcPct val="150000"/>
                        </a:lnSpc>
                        <a:spcAft>
                          <a:spcPts val="0"/>
                        </a:spcAft>
                      </a:pPr>
                      <a:r>
                        <a:rPr lang="es-EC" sz="900">
                          <a:effectLst/>
                        </a:rPr>
                        <a:t> </a:t>
                      </a:r>
                      <a:endParaRPr lang="es-ES" sz="800">
                        <a:effectLst/>
                        <a:latin typeface="Calibri"/>
                        <a:ea typeface="Times New Roman"/>
                        <a:cs typeface="Times New Roman"/>
                      </a:endParaRPr>
                    </a:p>
                  </a:txBody>
                  <a:tcPr marL="32950" marR="32950" marT="0" marB="0" anchor="ctr"/>
                </a:tc>
              </a:tr>
              <a:tr h="258922">
                <a:tc>
                  <a:txBody>
                    <a:bodyPr/>
                    <a:lstStyle/>
                    <a:p>
                      <a:pPr algn="just">
                        <a:lnSpc>
                          <a:spcPct val="150000"/>
                        </a:lnSpc>
                        <a:spcAft>
                          <a:spcPts val="0"/>
                        </a:spcAft>
                      </a:pPr>
                      <a:r>
                        <a:rPr lang="es-EC" sz="900">
                          <a:effectLst/>
                        </a:rPr>
                        <a:t>Mineral</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Cantidad (%)</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Cantidad (%)</a:t>
                      </a:r>
                      <a:endParaRPr lang="es-ES" sz="800">
                        <a:effectLst/>
                        <a:latin typeface="Calibri"/>
                        <a:ea typeface="Times New Roman"/>
                        <a:cs typeface="Times New Roman"/>
                      </a:endParaRPr>
                    </a:p>
                  </a:txBody>
                  <a:tcPr marL="32950" marR="32950" marT="0" marB="0" anchor="ctr"/>
                </a:tc>
              </a:tr>
              <a:tr h="213057">
                <a:tc>
                  <a:txBody>
                    <a:bodyPr/>
                    <a:lstStyle/>
                    <a:p>
                      <a:pPr algn="just">
                        <a:lnSpc>
                          <a:spcPct val="150000"/>
                        </a:lnSpc>
                        <a:spcAft>
                          <a:spcPts val="0"/>
                        </a:spcAft>
                      </a:pPr>
                      <a:r>
                        <a:rPr lang="es-EC" sz="900">
                          <a:effectLst/>
                        </a:rPr>
                        <a:t> </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 </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 </a:t>
                      </a:r>
                      <a:endParaRPr lang="es-ES" sz="800">
                        <a:effectLst/>
                        <a:latin typeface="Calibri"/>
                        <a:ea typeface="Times New Roman"/>
                        <a:cs typeface="Times New Roman"/>
                      </a:endParaRPr>
                    </a:p>
                  </a:txBody>
                  <a:tcPr marL="32950" marR="32950" marT="0" marB="0" anchor="ctr"/>
                </a:tc>
              </a:tr>
              <a:tr h="213057">
                <a:tc>
                  <a:txBody>
                    <a:bodyPr/>
                    <a:lstStyle/>
                    <a:p>
                      <a:pPr algn="just">
                        <a:lnSpc>
                          <a:spcPct val="150000"/>
                        </a:lnSpc>
                        <a:spcAft>
                          <a:spcPts val="0"/>
                        </a:spcAft>
                      </a:pPr>
                      <a:r>
                        <a:rPr lang="es-EC" sz="900">
                          <a:effectLst/>
                        </a:rPr>
                        <a:t>n/k</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0,49</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0,33</a:t>
                      </a:r>
                      <a:endParaRPr lang="es-ES" sz="800">
                        <a:effectLst/>
                        <a:latin typeface="Calibri"/>
                        <a:ea typeface="Times New Roman"/>
                        <a:cs typeface="Times New Roman"/>
                      </a:endParaRPr>
                    </a:p>
                  </a:txBody>
                  <a:tcPr marL="32950" marR="32950" marT="0" marB="0" anchor="ctr"/>
                </a:tc>
              </a:tr>
              <a:tr h="213057">
                <a:tc>
                  <a:txBody>
                    <a:bodyPr/>
                    <a:lstStyle/>
                    <a:p>
                      <a:pPr algn="just">
                        <a:lnSpc>
                          <a:spcPct val="150000"/>
                        </a:lnSpc>
                        <a:spcAft>
                          <a:spcPts val="0"/>
                        </a:spcAft>
                      </a:pPr>
                      <a:r>
                        <a:rPr lang="es-EC" sz="900">
                          <a:effectLst/>
                        </a:rPr>
                        <a:t>n/p</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7,30</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4,00</a:t>
                      </a:r>
                      <a:endParaRPr lang="es-ES" sz="800">
                        <a:effectLst/>
                        <a:latin typeface="Calibri"/>
                        <a:ea typeface="Times New Roman"/>
                        <a:cs typeface="Times New Roman"/>
                      </a:endParaRPr>
                    </a:p>
                  </a:txBody>
                  <a:tcPr marL="32950" marR="32950" marT="0" marB="0" anchor="ctr"/>
                </a:tc>
              </a:tr>
              <a:tr h="213057">
                <a:tc>
                  <a:txBody>
                    <a:bodyPr/>
                    <a:lstStyle/>
                    <a:p>
                      <a:pPr algn="just">
                        <a:lnSpc>
                          <a:spcPct val="150000"/>
                        </a:lnSpc>
                        <a:spcAft>
                          <a:spcPts val="0"/>
                        </a:spcAft>
                      </a:pPr>
                      <a:r>
                        <a:rPr lang="es-EC" sz="900">
                          <a:effectLst/>
                        </a:rPr>
                        <a:t>mg/k</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0,08</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0,08</a:t>
                      </a:r>
                      <a:endParaRPr lang="es-ES" sz="800">
                        <a:effectLst/>
                        <a:latin typeface="Calibri"/>
                        <a:ea typeface="Times New Roman"/>
                        <a:cs typeface="Times New Roman"/>
                      </a:endParaRPr>
                    </a:p>
                  </a:txBody>
                  <a:tcPr marL="32950" marR="32950" marT="0" marB="0" anchor="ctr"/>
                </a:tc>
              </a:tr>
              <a:tr h="213057">
                <a:tc>
                  <a:txBody>
                    <a:bodyPr/>
                    <a:lstStyle/>
                    <a:p>
                      <a:pPr algn="just">
                        <a:lnSpc>
                          <a:spcPct val="150000"/>
                        </a:lnSpc>
                        <a:spcAft>
                          <a:spcPts val="0"/>
                        </a:spcAft>
                      </a:pPr>
                      <a:r>
                        <a:rPr lang="es-EC" sz="900">
                          <a:effectLst/>
                        </a:rPr>
                        <a:t>ca/b</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a:effectLst/>
                        </a:rPr>
                        <a:t>386,95</a:t>
                      </a:r>
                      <a:endParaRPr lang="es-ES" sz="800">
                        <a:effectLst/>
                        <a:latin typeface="Calibri"/>
                        <a:ea typeface="Times New Roman"/>
                        <a:cs typeface="Times New Roman"/>
                      </a:endParaRPr>
                    </a:p>
                  </a:txBody>
                  <a:tcPr marL="32950" marR="32950" marT="0" marB="0" anchor="ctr"/>
                </a:tc>
                <a:tc>
                  <a:txBody>
                    <a:bodyPr/>
                    <a:lstStyle/>
                    <a:p>
                      <a:pPr algn="just">
                        <a:lnSpc>
                          <a:spcPct val="150000"/>
                        </a:lnSpc>
                        <a:spcAft>
                          <a:spcPts val="0"/>
                        </a:spcAft>
                      </a:pPr>
                      <a:r>
                        <a:rPr lang="es-EC" sz="900" dirty="0">
                          <a:effectLst/>
                        </a:rPr>
                        <a:t>609,89</a:t>
                      </a:r>
                      <a:endParaRPr lang="es-ES" sz="800" dirty="0">
                        <a:effectLst/>
                        <a:latin typeface="Calibri"/>
                        <a:ea typeface="Times New Roman"/>
                        <a:cs typeface="Times New Roman"/>
                      </a:endParaRPr>
                    </a:p>
                  </a:txBody>
                  <a:tcPr marL="32950" marR="32950" marT="0" marB="0" anchor="ctr"/>
                </a:tc>
              </a:tr>
            </a:tbl>
          </a:graphicData>
        </a:graphic>
      </p:graphicFrame>
    </p:spTree>
    <p:extLst>
      <p:ext uri="{BB962C8B-B14F-4D97-AF65-F5344CB8AC3E}">
        <p14:creationId xmlns:p14="http://schemas.microsoft.com/office/powerpoint/2010/main" val="10464977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32263" y="454813"/>
            <a:ext cx="8229600" cy="1143000"/>
          </a:xfrm>
        </p:spPr>
        <p:txBody>
          <a:bodyPr>
            <a:normAutofit fontScale="90000"/>
          </a:bodyPr>
          <a:lstStyle/>
          <a:p>
            <a:r>
              <a:rPr lang="es-EC" sz="4000" b="1" u="sng" dirty="0">
                <a:solidFill>
                  <a:srgbClr val="FFFF00"/>
                </a:solidFill>
              </a:rPr>
              <a:t>PRUEBA   ORGANOLÉPTICA</a:t>
            </a:r>
            <a:r>
              <a:rPr lang="es-ES" u="sng" dirty="0">
                <a:solidFill>
                  <a:srgbClr val="FFFF00"/>
                </a:solidFill>
              </a:rPr>
              <a:t/>
            </a:r>
            <a:br>
              <a:rPr lang="es-ES" u="sng" dirty="0">
                <a:solidFill>
                  <a:srgbClr val="FFFF00"/>
                </a:solidFill>
              </a:rPr>
            </a:br>
            <a:r>
              <a:rPr lang="es-ES" u="sng" dirty="0">
                <a:solidFill>
                  <a:srgbClr val="FFFF00"/>
                </a:solidFill>
              </a:rPr>
              <a:t/>
            </a:r>
            <a:br>
              <a:rPr lang="es-ES" u="sng" dirty="0">
                <a:solidFill>
                  <a:srgbClr val="FFFF00"/>
                </a:solidFill>
              </a:rPr>
            </a:br>
            <a:endParaRPr lang="es-ES" u="sng" dirty="0">
              <a:solidFill>
                <a:srgbClr val="FFFF0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102270603"/>
              </p:ext>
            </p:extLst>
          </p:nvPr>
        </p:nvGraphicFramePr>
        <p:xfrm>
          <a:off x="2483768" y="2924944"/>
          <a:ext cx="3600400" cy="2766553"/>
        </p:xfrm>
        <a:graphic>
          <a:graphicData uri="http://schemas.openxmlformats.org/drawingml/2006/table">
            <a:tbl>
              <a:tblPr firstRow="1" firstCol="1" bandRow="1">
                <a:tableStyleId>{5C22544A-7EE6-4342-B048-85BDC9FD1C3A}</a:tableStyleId>
              </a:tblPr>
              <a:tblGrid>
                <a:gridCol w="2036597"/>
                <a:gridCol w="632098"/>
                <a:gridCol w="931705"/>
              </a:tblGrid>
              <a:tr h="822418">
                <a:tc gridSpan="2">
                  <a:txBody>
                    <a:bodyPr/>
                    <a:lstStyle/>
                    <a:p>
                      <a:pPr algn="just">
                        <a:lnSpc>
                          <a:spcPct val="150000"/>
                        </a:lnSpc>
                        <a:spcAft>
                          <a:spcPts val="0"/>
                        </a:spcAft>
                      </a:pPr>
                      <a:r>
                        <a:rPr lang="es-EC" sz="1200" dirty="0">
                          <a:effectLst/>
                        </a:rPr>
                        <a:t>Color (Prueba visual)</a:t>
                      </a:r>
                      <a:endParaRPr lang="es-ES" sz="1100" dirty="0">
                        <a:effectLst/>
                        <a:latin typeface="Calibri"/>
                        <a:ea typeface="Times New Roman"/>
                        <a:cs typeface="Times New Roman"/>
                      </a:endParaRPr>
                    </a:p>
                  </a:txBody>
                  <a:tcPr marL="68580" marR="68580" marT="0" marB="0"/>
                </a:tc>
                <a:tc hMerge="1">
                  <a:txBody>
                    <a:bodyPr/>
                    <a:lstStyle/>
                    <a:p>
                      <a:endParaRPr lang="es-ES"/>
                    </a:p>
                  </a:txBody>
                  <a:tcPr/>
                </a:tc>
                <a:tc>
                  <a:txBody>
                    <a:bodyPr/>
                    <a:lstStyle/>
                    <a:p>
                      <a:pPr algn="just">
                        <a:lnSpc>
                          <a:spcPct val="150000"/>
                        </a:lnSpc>
                        <a:spcAft>
                          <a:spcPts val="0"/>
                        </a:spcAft>
                      </a:pPr>
                      <a:r>
                        <a:rPr lang="es-EC" sz="1200" dirty="0">
                          <a:effectLst/>
                        </a:rPr>
                        <a:t>% Muestra</a:t>
                      </a:r>
                      <a:endParaRPr lang="es-ES" sz="1100" dirty="0">
                        <a:effectLst/>
                        <a:latin typeface="Calibri"/>
                        <a:ea typeface="Times New Roman"/>
                        <a:cs typeface="Times New Roman"/>
                      </a:endParaRPr>
                    </a:p>
                  </a:txBody>
                  <a:tcPr marL="68580" marR="68580" marT="0" marB="0"/>
                </a:tc>
              </a:tr>
              <a:tr h="388827">
                <a:tc>
                  <a:txBody>
                    <a:bodyPr/>
                    <a:lstStyle/>
                    <a:p>
                      <a:pPr>
                        <a:lnSpc>
                          <a:spcPct val="150000"/>
                        </a:lnSpc>
                        <a:spcAft>
                          <a:spcPts val="0"/>
                        </a:spcAft>
                      </a:pPr>
                      <a:r>
                        <a:rPr lang="es-EC" sz="1200" dirty="0">
                          <a:effectLst/>
                        </a:rPr>
                        <a:t>Extremadamente intenso</a:t>
                      </a:r>
                      <a:endParaRPr lang="es-ES" sz="1100" dirty="0">
                        <a:effectLst/>
                        <a:latin typeface="Calibri"/>
                        <a:ea typeface="Times New Roman"/>
                        <a:cs typeface="Times New Roman"/>
                      </a:endParaRPr>
                    </a:p>
                  </a:txBody>
                  <a:tcPr marL="68580" marR="68580" marT="0" marB="0" anchor="b"/>
                </a:tc>
                <a:tc>
                  <a:txBody>
                    <a:bodyPr/>
                    <a:lstStyle/>
                    <a:p>
                      <a:pPr algn="r">
                        <a:lnSpc>
                          <a:spcPct val="150000"/>
                        </a:lnSpc>
                        <a:spcAft>
                          <a:spcPts val="0"/>
                        </a:spcAft>
                      </a:pPr>
                      <a:r>
                        <a:rPr lang="es-EC" sz="1200">
                          <a:effectLst/>
                        </a:rPr>
                        <a:t>0</a:t>
                      </a:r>
                      <a:endParaRPr lang="es-ES" sz="1100">
                        <a:effectLst/>
                        <a:latin typeface="Calibri"/>
                        <a:ea typeface="Times New Roman"/>
                        <a:cs typeface="Times New Roman"/>
                      </a:endParaRPr>
                    </a:p>
                  </a:txBody>
                  <a:tcPr marL="68580" marR="68580" marT="0" marB="0" anchor="b"/>
                </a:tc>
                <a:tc>
                  <a:txBody>
                    <a:bodyPr/>
                    <a:lstStyle/>
                    <a:p>
                      <a:pPr algn="r">
                        <a:lnSpc>
                          <a:spcPct val="150000"/>
                        </a:lnSpc>
                        <a:spcAft>
                          <a:spcPts val="0"/>
                        </a:spcAft>
                      </a:pPr>
                      <a:r>
                        <a:rPr lang="es-EC" sz="1200">
                          <a:effectLst/>
                        </a:rPr>
                        <a:t>0,00</a:t>
                      </a:r>
                      <a:endParaRPr lang="es-ES" sz="1100">
                        <a:effectLst/>
                        <a:latin typeface="Calibri"/>
                        <a:ea typeface="Times New Roman"/>
                        <a:cs typeface="Times New Roman"/>
                      </a:endParaRPr>
                    </a:p>
                  </a:txBody>
                  <a:tcPr marL="68580" marR="68580" marT="0" marB="0" anchor="b"/>
                </a:tc>
              </a:tr>
              <a:tr h="388827">
                <a:tc>
                  <a:txBody>
                    <a:bodyPr/>
                    <a:lstStyle/>
                    <a:p>
                      <a:pPr>
                        <a:lnSpc>
                          <a:spcPct val="150000"/>
                        </a:lnSpc>
                        <a:spcAft>
                          <a:spcPts val="0"/>
                        </a:spcAft>
                      </a:pPr>
                      <a:r>
                        <a:rPr lang="es-EC" sz="1200" dirty="0">
                          <a:effectLst/>
                        </a:rPr>
                        <a:t>Moderadamente intenso</a:t>
                      </a:r>
                      <a:endParaRPr lang="es-ES" sz="1100" dirty="0">
                        <a:effectLst/>
                        <a:latin typeface="Calibri"/>
                        <a:ea typeface="Times New Roman"/>
                        <a:cs typeface="Times New Roman"/>
                      </a:endParaRPr>
                    </a:p>
                  </a:txBody>
                  <a:tcPr marL="68580" marR="68580" marT="0" marB="0" anchor="b"/>
                </a:tc>
                <a:tc>
                  <a:txBody>
                    <a:bodyPr/>
                    <a:lstStyle/>
                    <a:p>
                      <a:pPr algn="r">
                        <a:lnSpc>
                          <a:spcPct val="150000"/>
                        </a:lnSpc>
                        <a:spcAft>
                          <a:spcPts val="0"/>
                        </a:spcAft>
                      </a:pPr>
                      <a:r>
                        <a:rPr lang="es-EC" sz="1200">
                          <a:effectLst/>
                        </a:rPr>
                        <a:t>20</a:t>
                      </a:r>
                      <a:endParaRPr lang="es-ES" sz="1100">
                        <a:effectLst/>
                        <a:latin typeface="Calibri"/>
                        <a:ea typeface="Times New Roman"/>
                        <a:cs typeface="Times New Roman"/>
                      </a:endParaRPr>
                    </a:p>
                  </a:txBody>
                  <a:tcPr marL="68580" marR="68580" marT="0" marB="0" anchor="b"/>
                </a:tc>
                <a:tc>
                  <a:txBody>
                    <a:bodyPr/>
                    <a:lstStyle/>
                    <a:p>
                      <a:pPr algn="r">
                        <a:lnSpc>
                          <a:spcPct val="150000"/>
                        </a:lnSpc>
                        <a:spcAft>
                          <a:spcPts val="0"/>
                        </a:spcAft>
                      </a:pPr>
                      <a:r>
                        <a:rPr lang="es-EC" sz="1200">
                          <a:effectLst/>
                        </a:rPr>
                        <a:t>55,56</a:t>
                      </a:r>
                      <a:endParaRPr lang="es-ES" sz="1100">
                        <a:effectLst/>
                        <a:latin typeface="Calibri"/>
                        <a:ea typeface="Times New Roman"/>
                        <a:cs typeface="Times New Roman"/>
                      </a:endParaRPr>
                    </a:p>
                  </a:txBody>
                  <a:tcPr marL="68580" marR="68580" marT="0" marB="0" anchor="b"/>
                </a:tc>
              </a:tr>
              <a:tr h="388827">
                <a:tc>
                  <a:txBody>
                    <a:bodyPr/>
                    <a:lstStyle/>
                    <a:p>
                      <a:pPr>
                        <a:lnSpc>
                          <a:spcPct val="150000"/>
                        </a:lnSpc>
                        <a:spcAft>
                          <a:spcPts val="0"/>
                        </a:spcAft>
                      </a:pPr>
                      <a:r>
                        <a:rPr lang="es-EC" sz="1200">
                          <a:effectLst/>
                        </a:rPr>
                        <a:t>Ligeramente intenso</a:t>
                      </a:r>
                      <a:endParaRPr lang="es-ES" sz="1100">
                        <a:effectLst/>
                        <a:latin typeface="Calibri"/>
                        <a:ea typeface="Times New Roman"/>
                        <a:cs typeface="Times New Roman"/>
                      </a:endParaRPr>
                    </a:p>
                  </a:txBody>
                  <a:tcPr marL="68580" marR="68580" marT="0" marB="0" anchor="b"/>
                </a:tc>
                <a:tc>
                  <a:txBody>
                    <a:bodyPr/>
                    <a:lstStyle/>
                    <a:p>
                      <a:pPr algn="r">
                        <a:lnSpc>
                          <a:spcPct val="150000"/>
                        </a:lnSpc>
                        <a:spcAft>
                          <a:spcPts val="0"/>
                        </a:spcAft>
                      </a:pPr>
                      <a:r>
                        <a:rPr lang="es-EC" sz="1200">
                          <a:effectLst/>
                        </a:rPr>
                        <a:t>14</a:t>
                      </a:r>
                      <a:endParaRPr lang="es-ES" sz="1100">
                        <a:effectLst/>
                        <a:latin typeface="Calibri"/>
                        <a:ea typeface="Times New Roman"/>
                        <a:cs typeface="Times New Roman"/>
                      </a:endParaRPr>
                    </a:p>
                  </a:txBody>
                  <a:tcPr marL="68580" marR="68580" marT="0" marB="0" anchor="b"/>
                </a:tc>
                <a:tc>
                  <a:txBody>
                    <a:bodyPr/>
                    <a:lstStyle/>
                    <a:p>
                      <a:pPr algn="r">
                        <a:lnSpc>
                          <a:spcPct val="150000"/>
                        </a:lnSpc>
                        <a:spcAft>
                          <a:spcPts val="0"/>
                        </a:spcAft>
                      </a:pPr>
                      <a:r>
                        <a:rPr lang="es-EC" sz="1200">
                          <a:effectLst/>
                        </a:rPr>
                        <a:t>38,89</a:t>
                      </a:r>
                      <a:endParaRPr lang="es-ES" sz="1100">
                        <a:effectLst/>
                        <a:latin typeface="Calibri"/>
                        <a:ea typeface="Times New Roman"/>
                        <a:cs typeface="Times New Roman"/>
                      </a:endParaRPr>
                    </a:p>
                  </a:txBody>
                  <a:tcPr marL="68580" marR="68580" marT="0" marB="0" anchor="b"/>
                </a:tc>
              </a:tr>
              <a:tr h="388827">
                <a:tc>
                  <a:txBody>
                    <a:bodyPr/>
                    <a:lstStyle/>
                    <a:p>
                      <a:pPr>
                        <a:lnSpc>
                          <a:spcPct val="150000"/>
                        </a:lnSpc>
                        <a:spcAft>
                          <a:spcPts val="0"/>
                        </a:spcAft>
                      </a:pPr>
                      <a:r>
                        <a:rPr lang="es-EC" sz="1200">
                          <a:effectLst/>
                        </a:rPr>
                        <a:t>Muy intenso</a:t>
                      </a:r>
                      <a:endParaRPr lang="es-ES" sz="1100">
                        <a:effectLst/>
                        <a:latin typeface="Calibri"/>
                        <a:ea typeface="Times New Roman"/>
                        <a:cs typeface="Times New Roman"/>
                      </a:endParaRPr>
                    </a:p>
                  </a:txBody>
                  <a:tcPr marL="68580" marR="68580" marT="0" marB="0" anchor="b"/>
                </a:tc>
                <a:tc>
                  <a:txBody>
                    <a:bodyPr/>
                    <a:lstStyle/>
                    <a:p>
                      <a:pPr algn="r">
                        <a:lnSpc>
                          <a:spcPct val="150000"/>
                        </a:lnSpc>
                        <a:spcAft>
                          <a:spcPts val="0"/>
                        </a:spcAft>
                      </a:pPr>
                      <a:r>
                        <a:rPr lang="es-EC" sz="1200">
                          <a:effectLst/>
                        </a:rPr>
                        <a:t>2</a:t>
                      </a:r>
                      <a:endParaRPr lang="es-ES" sz="1100">
                        <a:effectLst/>
                        <a:latin typeface="Calibri"/>
                        <a:ea typeface="Times New Roman"/>
                        <a:cs typeface="Times New Roman"/>
                      </a:endParaRPr>
                    </a:p>
                  </a:txBody>
                  <a:tcPr marL="68580" marR="68580" marT="0" marB="0" anchor="b"/>
                </a:tc>
                <a:tc>
                  <a:txBody>
                    <a:bodyPr/>
                    <a:lstStyle/>
                    <a:p>
                      <a:pPr algn="r">
                        <a:lnSpc>
                          <a:spcPct val="150000"/>
                        </a:lnSpc>
                        <a:spcAft>
                          <a:spcPts val="0"/>
                        </a:spcAft>
                      </a:pPr>
                      <a:r>
                        <a:rPr lang="es-EC" sz="1200">
                          <a:effectLst/>
                        </a:rPr>
                        <a:t>5,56</a:t>
                      </a:r>
                      <a:endParaRPr lang="es-ES" sz="1100">
                        <a:effectLst/>
                        <a:latin typeface="Calibri"/>
                        <a:ea typeface="Times New Roman"/>
                        <a:cs typeface="Times New Roman"/>
                      </a:endParaRPr>
                    </a:p>
                  </a:txBody>
                  <a:tcPr marL="68580" marR="68580" marT="0" marB="0" anchor="b"/>
                </a:tc>
              </a:tr>
              <a:tr h="388827">
                <a:tc>
                  <a:txBody>
                    <a:bodyPr/>
                    <a:lstStyle/>
                    <a:p>
                      <a:pPr algn="just">
                        <a:lnSpc>
                          <a:spcPct val="150000"/>
                        </a:lnSpc>
                        <a:spcAft>
                          <a:spcPts val="0"/>
                        </a:spcAft>
                      </a:pPr>
                      <a:r>
                        <a:rPr lang="es-EC" sz="1200">
                          <a:effectLst/>
                        </a:rPr>
                        <a:t>Muestreo</a:t>
                      </a:r>
                      <a:endParaRPr lang="es-ES" sz="110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s-EC" sz="1200">
                          <a:effectLst/>
                        </a:rPr>
                        <a:t>36</a:t>
                      </a:r>
                      <a:endParaRPr lang="es-ES" sz="1100">
                        <a:effectLst/>
                        <a:latin typeface="Calibri"/>
                        <a:ea typeface="Times New Roman"/>
                        <a:cs typeface="Times New Roman"/>
                      </a:endParaRPr>
                    </a:p>
                  </a:txBody>
                  <a:tcPr marL="68580" marR="68580" marT="0" marB="0" anchor="b"/>
                </a:tc>
                <a:tc>
                  <a:txBody>
                    <a:bodyPr/>
                    <a:lstStyle/>
                    <a:p>
                      <a:pPr algn="r">
                        <a:lnSpc>
                          <a:spcPct val="150000"/>
                        </a:lnSpc>
                        <a:spcAft>
                          <a:spcPts val="0"/>
                        </a:spcAft>
                      </a:pPr>
                      <a:r>
                        <a:rPr lang="es-EC" sz="1200" dirty="0">
                          <a:effectLst/>
                        </a:rPr>
                        <a:t>100</a:t>
                      </a:r>
                      <a:endParaRPr lang="es-ES" sz="1100" dirty="0">
                        <a:effectLst/>
                        <a:latin typeface="Calibri"/>
                        <a:ea typeface="Times New Roman"/>
                        <a:cs typeface="Times New Roman"/>
                      </a:endParaRPr>
                    </a:p>
                  </a:txBody>
                  <a:tcPr marL="68580" marR="68580" marT="0" marB="0"/>
                </a:tc>
              </a:tr>
            </a:tbl>
          </a:graphicData>
        </a:graphic>
      </p:graphicFrame>
      <p:sp>
        <p:nvSpPr>
          <p:cNvPr id="5" name="Rectangle 1"/>
          <p:cNvSpPr>
            <a:spLocks noChangeArrowheads="1"/>
          </p:cNvSpPr>
          <p:nvPr/>
        </p:nvSpPr>
        <p:spPr bwMode="auto">
          <a:xfrm>
            <a:off x="539552" y="767606"/>
            <a:ext cx="8352928"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lang="es-ES" sz="1600" dirty="0" smtClean="0">
                <a:latin typeface="Calibri" pitchFamily="34" charset="0"/>
                <a:ea typeface="Times New Roman" pitchFamily="18" charset="0"/>
                <a:cs typeface="Times New Roman" pitchFamily="18" charset="0"/>
              </a:rPr>
              <a:t>E</a:t>
            </a:r>
            <a:r>
              <a:rPr kumimoji="0" lang="es-ES"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ncuesta,</a:t>
            </a:r>
            <a:r>
              <a:rPr kumimoji="0" lang="es-ES" sz="16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es-EC"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realizándola para saber el grado de aceptabilidad de la tisana de pin’ku, se evaluó el color, olor, sabor y el grado de aceptabilidad. El universo encuetado fue de 36 personas entre las edades de 12 a 55 años. </a:t>
            </a:r>
            <a:endParaRPr lang="es-ES" sz="1400" dirty="0">
              <a:latin typeface="Arial" pitchFamily="34" charset="0"/>
            </a:endParaRPr>
          </a:p>
          <a:p>
            <a:pPr marL="0" marR="0" lvl="0" indent="180975" algn="just"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180975" algn="just"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Encuesta de Color.- </a:t>
            </a:r>
            <a:r>
              <a:rPr kumimoji="0" lang="es-EC" sz="16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a:t>
            </a:r>
            <a:r>
              <a:rPr kumimoji="0" lang="es-EC"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Estos parámetros medidos por percepción visual (ojos), se estableció la siguiente escala para valorar el color, donde (1=muy intenso); (2= ligeramente intenso); (3= moderadamente intenso); (4= extremadamente intenso), se escogió un tratamiento al azar.</a:t>
            </a:r>
            <a:endParaRPr kumimoji="0" lang="es-ES" sz="1400" b="0" i="0" u="none" strike="noStrike" cap="none" normalizeH="0" baseline="0" dirty="0" smtClean="0">
              <a:ln>
                <a:noFill/>
              </a:ln>
              <a:solidFill>
                <a:schemeClr val="tx1"/>
              </a:solidFill>
              <a:effectLst/>
              <a:latin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pitchFamily="34" charset="0"/>
            </a:endParaRPr>
          </a:p>
        </p:txBody>
      </p:sp>
      <p:sp>
        <p:nvSpPr>
          <p:cNvPr id="6" name="5 Rectángulo"/>
          <p:cNvSpPr/>
          <p:nvPr/>
        </p:nvSpPr>
        <p:spPr>
          <a:xfrm>
            <a:off x="532263" y="5805264"/>
            <a:ext cx="8280920" cy="923330"/>
          </a:xfrm>
          <a:prstGeom prst="rect">
            <a:avLst/>
          </a:prstGeom>
        </p:spPr>
        <p:txBody>
          <a:bodyPr wrap="square">
            <a:spAutoFit/>
          </a:bodyPr>
          <a:lstStyle/>
          <a:p>
            <a:pPr algn="just"/>
            <a:r>
              <a:rPr lang="es-EC" dirty="0"/>
              <a:t>Para la variable color se pudo determinar que: un 55,56 % dijeron que es moderadamente intenso, además de un 38,89% que  dijeron que es ligeramente intenso, siendo estos dos parámetros los que mostraron una mayor votación.</a:t>
            </a:r>
            <a:endParaRPr lang="es-ES" dirty="0"/>
          </a:p>
        </p:txBody>
      </p:sp>
    </p:spTree>
    <p:extLst>
      <p:ext uri="{BB962C8B-B14F-4D97-AF65-F5344CB8AC3E}">
        <p14:creationId xmlns:p14="http://schemas.microsoft.com/office/powerpoint/2010/main" val="18672530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04664"/>
            <a:ext cx="8229600" cy="4525963"/>
          </a:xfrm>
        </p:spPr>
        <p:txBody>
          <a:bodyPr>
            <a:normAutofit/>
          </a:bodyPr>
          <a:lstStyle/>
          <a:p>
            <a:pPr marL="0" indent="0" algn="just">
              <a:buNone/>
            </a:pPr>
            <a:r>
              <a:rPr lang="es-EC" sz="2000" b="1" dirty="0">
                <a:solidFill>
                  <a:srgbClr val="FFFF00"/>
                </a:solidFill>
              </a:rPr>
              <a:t>Encuesta de Olor.- </a:t>
            </a:r>
            <a:r>
              <a:rPr lang="es-EC" sz="2000" dirty="0">
                <a:solidFill>
                  <a:srgbClr val="FFFF00"/>
                </a:solidFill>
              </a:rPr>
              <a:t> </a:t>
            </a:r>
            <a:r>
              <a:rPr lang="es-EC" sz="2000" dirty="0" smtClean="0"/>
              <a:t>Grupo </a:t>
            </a:r>
            <a:r>
              <a:rPr lang="es-EC" sz="2000" dirty="0"/>
              <a:t>de personas</a:t>
            </a:r>
            <a:r>
              <a:rPr lang="es-EC" sz="2000" b="1" dirty="0"/>
              <a:t> </a:t>
            </a:r>
            <a:r>
              <a:rPr lang="es-EC" sz="2000" dirty="0"/>
              <a:t>pertenecientes a la comunidad Tsáchila Chiguilpe, los que  degustaron el producto, </a:t>
            </a:r>
            <a:r>
              <a:rPr lang="es-EC" sz="2000" dirty="0" smtClean="0"/>
              <a:t>parámetros </a:t>
            </a:r>
            <a:r>
              <a:rPr lang="es-EC" sz="2000" dirty="0"/>
              <a:t>medidos por percepción nasal (nariz), utilizando una escala de olores como: 1.- muy fuerte; 2.- fuerte; 3.- moderado; 4.- suave, se escogió un tratamiento al azar.</a:t>
            </a:r>
            <a:endParaRPr lang="es-ES" sz="2000" dirty="0"/>
          </a:p>
          <a:p>
            <a:pPr marL="0" indent="0" algn="just">
              <a:buNone/>
            </a:pPr>
            <a:endParaRPr lang="es-ES" sz="2000" dirty="0"/>
          </a:p>
        </p:txBody>
      </p:sp>
      <p:graphicFrame>
        <p:nvGraphicFramePr>
          <p:cNvPr id="6" name="5 Tabla"/>
          <p:cNvGraphicFramePr>
            <a:graphicFrameLocks noGrp="1"/>
          </p:cNvGraphicFramePr>
          <p:nvPr>
            <p:extLst>
              <p:ext uri="{D42A27DB-BD31-4B8C-83A1-F6EECF244321}">
                <p14:modId xmlns:p14="http://schemas.microsoft.com/office/powerpoint/2010/main" val="929158677"/>
              </p:ext>
            </p:extLst>
          </p:nvPr>
        </p:nvGraphicFramePr>
        <p:xfrm>
          <a:off x="1979712" y="2060848"/>
          <a:ext cx="4012594" cy="2232246"/>
        </p:xfrm>
        <a:graphic>
          <a:graphicData uri="http://schemas.openxmlformats.org/drawingml/2006/table">
            <a:tbl>
              <a:tblPr firstRow="1" firstCol="1" bandRow="1">
                <a:tableStyleId>{5C22544A-7EE6-4342-B048-85BDC9FD1C3A}</a:tableStyleId>
              </a:tblPr>
              <a:tblGrid>
                <a:gridCol w="2269758"/>
                <a:gridCol w="704464"/>
                <a:gridCol w="1038372"/>
              </a:tblGrid>
              <a:tr h="372041">
                <a:tc gridSpan="2">
                  <a:txBody>
                    <a:bodyPr/>
                    <a:lstStyle/>
                    <a:p>
                      <a:pPr algn="just">
                        <a:lnSpc>
                          <a:spcPct val="150000"/>
                        </a:lnSpc>
                        <a:spcAft>
                          <a:spcPts val="0"/>
                        </a:spcAft>
                      </a:pPr>
                      <a:r>
                        <a:rPr lang="es-EC" sz="1200" dirty="0">
                          <a:effectLst/>
                        </a:rPr>
                        <a:t>Olor (Prueba nasal)</a:t>
                      </a:r>
                      <a:endParaRPr lang="es-ES" sz="1100" dirty="0">
                        <a:effectLst/>
                        <a:latin typeface="Calibri"/>
                        <a:ea typeface="Times New Roman"/>
                        <a:cs typeface="Times New Roman"/>
                      </a:endParaRPr>
                    </a:p>
                  </a:txBody>
                  <a:tcPr marL="68580" marR="68580" marT="0" marB="0"/>
                </a:tc>
                <a:tc hMerge="1">
                  <a:txBody>
                    <a:bodyPr/>
                    <a:lstStyle/>
                    <a:p>
                      <a:endParaRPr lang="es-ES"/>
                    </a:p>
                  </a:txBody>
                  <a:tcPr/>
                </a:tc>
                <a:tc>
                  <a:txBody>
                    <a:bodyPr/>
                    <a:lstStyle/>
                    <a:p>
                      <a:pPr algn="just">
                        <a:lnSpc>
                          <a:spcPct val="150000"/>
                        </a:lnSpc>
                        <a:spcAft>
                          <a:spcPts val="0"/>
                        </a:spcAft>
                      </a:pPr>
                      <a:r>
                        <a:rPr lang="es-EC" sz="1100">
                          <a:effectLst/>
                        </a:rPr>
                        <a:t>% Muestra</a:t>
                      </a:r>
                      <a:endParaRPr lang="es-ES" sz="1100">
                        <a:effectLst/>
                        <a:latin typeface="Calibri"/>
                        <a:ea typeface="Times New Roman"/>
                        <a:cs typeface="Times New Roman"/>
                      </a:endParaRPr>
                    </a:p>
                  </a:txBody>
                  <a:tcPr marL="68580" marR="68580" marT="0" marB="0"/>
                </a:tc>
              </a:tr>
              <a:tr h="372041">
                <a:tc>
                  <a:txBody>
                    <a:bodyPr/>
                    <a:lstStyle/>
                    <a:p>
                      <a:pPr>
                        <a:lnSpc>
                          <a:spcPct val="150000"/>
                        </a:lnSpc>
                        <a:spcAft>
                          <a:spcPts val="0"/>
                        </a:spcAft>
                      </a:pPr>
                      <a:r>
                        <a:rPr lang="es-EC" sz="1200">
                          <a:effectLst/>
                        </a:rPr>
                        <a:t>Muy fuerte</a:t>
                      </a:r>
                      <a:endParaRPr lang="es-ES" sz="1100">
                        <a:effectLst/>
                        <a:latin typeface="Calibri"/>
                        <a:ea typeface="Times New Roman"/>
                        <a:cs typeface="Times New Roman"/>
                      </a:endParaRPr>
                    </a:p>
                  </a:txBody>
                  <a:tcPr marL="68580" marR="68580" marT="0" marB="0" anchor="b"/>
                </a:tc>
                <a:tc>
                  <a:txBody>
                    <a:bodyPr/>
                    <a:lstStyle/>
                    <a:p>
                      <a:pPr algn="r">
                        <a:lnSpc>
                          <a:spcPct val="150000"/>
                        </a:lnSpc>
                        <a:spcAft>
                          <a:spcPts val="0"/>
                        </a:spcAft>
                      </a:pPr>
                      <a:r>
                        <a:rPr lang="es-EC" sz="1200">
                          <a:effectLst/>
                        </a:rPr>
                        <a:t>0</a:t>
                      </a:r>
                      <a:endParaRPr lang="es-ES" sz="1100">
                        <a:effectLst/>
                        <a:latin typeface="Calibri"/>
                        <a:ea typeface="Times New Roman"/>
                        <a:cs typeface="Times New Roman"/>
                      </a:endParaRPr>
                    </a:p>
                  </a:txBody>
                  <a:tcPr marL="68580" marR="68580" marT="0" marB="0" anchor="b"/>
                </a:tc>
                <a:tc>
                  <a:txBody>
                    <a:bodyPr/>
                    <a:lstStyle/>
                    <a:p>
                      <a:pPr algn="r">
                        <a:lnSpc>
                          <a:spcPct val="150000"/>
                        </a:lnSpc>
                        <a:spcAft>
                          <a:spcPts val="0"/>
                        </a:spcAft>
                      </a:pPr>
                      <a:r>
                        <a:rPr lang="es-EC" sz="1100">
                          <a:effectLst/>
                        </a:rPr>
                        <a:t>0,00</a:t>
                      </a:r>
                      <a:endParaRPr lang="es-ES" sz="1100">
                        <a:effectLst/>
                        <a:latin typeface="Calibri"/>
                        <a:ea typeface="Times New Roman"/>
                        <a:cs typeface="Times New Roman"/>
                      </a:endParaRPr>
                    </a:p>
                  </a:txBody>
                  <a:tcPr marL="68580" marR="68580" marT="0" marB="0" anchor="b"/>
                </a:tc>
              </a:tr>
              <a:tr h="372041">
                <a:tc>
                  <a:txBody>
                    <a:bodyPr/>
                    <a:lstStyle/>
                    <a:p>
                      <a:pPr>
                        <a:lnSpc>
                          <a:spcPct val="150000"/>
                        </a:lnSpc>
                        <a:spcAft>
                          <a:spcPts val="0"/>
                        </a:spcAft>
                      </a:pPr>
                      <a:r>
                        <a:rPr lang="es-EC" sz="1200" dirty="0">
                          <a:effectLst/>
                        </a:rPr>
                        <a:t>Fuerte</a:t>
                      </a:r>
                      <a:endParaRPr lang="es-ES" sz="1100" dirty="0">
                        <a:effectLst/>
                        <a:latin typeface="Calibri"/>
                        <a:ea typeface="Times New Roman"/>
                        <a:cs typeface="Times New Roman"/>
                      </a:endParaRPr>
                    </a:p>
                  </a:txBody>
                  <a:tcPr marL="68580" marR="68580" marT="0" marB="0" anchor="b"/>
                </a:tc>
                <a:tc>
                  <a:txBody>
                    <a:bodyPr/>
                    <a:lstStyle/>
                    <a:p>
                      <a:pPr algn="r">
                        <a:lnSpc>
                          <a:spcPct val="150000"/>
                        </a:lnSpc>
                        <a:spcAft>
                          <a:spcPts val="0"/>
                        </a:spcAft>
                      </a:pPr>
                      <a:r>
                        <a:rPr lang="es-EC" sz="1200">
                          <a:effectLst/>
                        </a:rPr>
                        <a:t>0</a:t>
                      </a:r>
                      <a:endParaRPr lang="es-ES" sz="1100">
                        <a:effectLst/>
                        <a:latin typeface="Calibri"/>
                        <a:ea typeface="Times New Roman"/>
                        <a:cs typeface="Times New Roman"/>
                      </a:endParaRPr>
                    </a:p>
                  </a:txBody>
                  <a:tcPr marL="68580" marR="68580" marT="0" marB="0" anchor="b"/>
                </a:tc>
                <a:tc>
                  <a:txBody>
                    <a:bodyPr/>
                    <a:lstStyle/>
                    <a:p>
                      <a:pPr algn="r">
                        <a:lnSpc>
                          <a:spcPct val="150000"/>
                        </a:lnSpc>
                        <a:spcAft>
                          <a:spcPts val="0"/>
                        </a:spcAft>
                      </a:pPr>
                      <a:r>
                        <a:rPr lang="es-EC" sz="1100">
                          <a:effectLst/>
                        </a:rPr>
                        <a:t>0,00</a:t>
                      </a:r>
                      <a:endParaRPr lang="es-ES" sz="1100">
                        <a:effectLst/>
                        <a:latin typeface="Calibri"/>
                        <a:ea typeface="Times New Roman"/>
                        <a:cs typeface="Times New Roman"/>
                      </a:endParaRPr>
                    </a:p>
                  </a:txBody>
                  <a:tcPr marL="68580" marR="68580" marT="0" marB="0" anchor="b"/>
                </a:tc>
              </a:tr>
              <a:tr h="372041">
                <a:tc>
                  <a:txBody>
                    <a:bodyPr/>
                    <a:lstStyle/>
                    <a:p>
                      <a:pPr>
                        <a:lnSpc>
                          <a:spcPct val="150000"/>
                        </a:lnSpc>
                        <a:spcAft>
                          <a:spcPts val="0"/>
                        </a:spcAft>
                      </a:pPr>
                      <a:r>
                        <a:rPr lang="es-EC" sz="1200">
                          <a:effectLst/>
                        </a:rPr>
                        <a:t>Moderado</a:t>
                      </a:r>
                      <a:endParaRPr lang="es-ES" sz="1100">
                        <a:effectLst/>
                        <a:latin typeface="Calibri"/>
                        <a:ea typeface="Times New Roman"/>
                        <a:cs typeface="Times New Roman"/>
                      </a:endParaRPr>
                    </a:p>
                  </a:txBody>
                  <a:tcPr marL="68580" marR="68580" marT="0" marB="0" anchor="b"/>
                </a:tc>
                <a:tc>
                  <a:txBody>
                    <a:bodyPr/>
                    <a:lstStyle/>
                    <a:p>
                      <a:pPr algn="r">
                        <a:lnSpc>
                          <a:spcPct val="150000"/>
                        </a:lnSpc>
                        <a:spcAft>
                          <a:spcPts val="0"/>
                        </a:spcAft>
                      </a:pPr>
                      <a:r>
                        <a:rPr lang="es-EC" sz="1200">
                          <a:effectLst/>
                        </a:rPr>
                        <a:t>22</a:t>
                      </a:r>
                      <a:endParaRPr lang="es-ES" sz="1100">
                        <a:effectLst/>
                        <a:latin typeface="Calibri"/>
                        <a:ea typeface="Times New Roman"/>
                        <a:cs typeface="Times New Roman"/>
                      </a:endParaRPr>
                    </a:p>
                  </a:txBody>
                  <a:tcPr marL="68580" marR="68580" marT="0" marB="0" anchor="b"/>
                </a:tc>
                <a:tc>
                  <a:txBody>
                    <a:bodyPr/>
                    <a:lstStyle/>
                    <a:p>
                      <a:pPr algn="r">
                        <a:lnSpc>
                          <a:spcPct val="150000"/>
                        </a:lnSpc>
                        <a:spcAft>
                          <a:spcPts val="0"/>
                        </a:spcAft>
                      </a:pPr>
                      <a:r>
                        <a:rPr lang="es-EC" sz="1100">
                          <a:effectLst/>
                        </a:rPr>
                        <a:t>61,11</a:t>
                      </a:r>
                      <a:endParaRPr lang="es-ES" sz="1100">
                        <a:effectLst/>
                        <a:latin typeface="Calibri"/>
                        <a:ea typeface="Times New Roman"/>
                        <a:cs typeface="Times New Roman"/>
                      </a:endParaRPr>
                    </a:p>
                  </a:txBody>
                  <a:tcPr marL="68580" marR="68580" marT="0" marB="0" anchor="b"/>
                </a:tc>
              </a:tr>
              <a:tr h="372041">
                <a:tc>
                  <a:txBody>
                    <a:bodyPr/>
                    <a:lstStyle/>
                    <a:p>
                      <a:pPr>
                        <a:lnSpc>
                          <a:spcPct val="150000"/>
                        </a:lnSpc>
                        <a:spcAft>
                          <a:spcPts val="0"/>
                        </a:spcAft>
                      </a:pPr>
                      <a:r>
                        <a:rPr lang="es-EC" sz="1200">
                          <a:effectLst/>
                        </a:rPr>
                        <a:t>Suave</a:t>
                      </a:r>
                      <a:endParaRPr lang="es-ES" sz="1100">
                        <a:effectLst/>
                        <a:latin typeface="Calibri"/>
                        <a:ea typeface="Times New Roman"/>
                        <a:cs typeface="Times New Roman"/>
                      </a:endParaRPr>
                    </a:p>
                  </a:txBody>
                  <a:tcPr marL="68580" marR="68580" marT="0" marB="0" anchor="b"/>
                </a:tc>
                <a:tc>
                  <a:txBody>
                    <a:bodyPr/>
                    <a:lstStyle/>
                    <a:p>
                      <a:pPr algn="r">
                        <a:lnSpc>
                          <a:spcPct val="150000"/>
                        </a:lnSpc>
                        <a:spcAft>
                          <a:spcPts val="0"/>
                        </a:spcAft>
                      </a:pPr>
                      <a:r>
                        <a:rPr lang="es-EC" sz="1200">
                          <a:effectLst/>
                        </a:rPr>
                        <a:t>14</a:t>
                      </a:r>
                      <a:endParaRPr lang="es-ES" sz="1100">
                        <a:effectLst/>
                        <a:latin typeface="Calibri"/>
                        <a:ea typeface="Times New Roman"/>
                        <a:cs typeface="Times New Roman"/>
                      </a:endParaRPr>
                    </a:p>
                  </a:txBody>
                  <a:tcPr marL="68580" marR="68580" marT="0" marB="0" anchor="b"/>
                </a:tc>
                <a:tc>
                  <a:txBody>
                    <a:bodyPr/>
                    <a:lstStyle/>
                    <a:p>
                      <a:pPr algn="r">
                        <a:lnSpc>
                          <a:spcPct val="150000"/>
                        </a:lnSpc>
                        <a:spcAft>
                          <a:spcPts val="0"/>
                        </a:spcAft>
                      </a:pPr>
                      <a:r>
                        <a:rPr lang="es-EC" sz="1100">
                          <a:effectLst/>
                        </a:rPr>
                        <a:t>38,89</a:t>
                      </a:r>
                      <a:endParaRPr lang="es-ES" sz="1100">
                        <a:effectLst/>
                        <a:latin typeface="Calibri"/>
                        <a:ea typeface="Times New Roman"/>
                        <a:cs typeface="Times New Roman"/>
                      </a:endParaRPr>
                    </a:p>
                  </a:txBody>
                  <a:tcPr marL="68580" marR="68580" marT="0" marB="0" anchor="b"/>
                </a:tc>
              </a:tr>
              <a:tr h="372041">
                <a:tc>
                  <a:txBody>
                    <a:bodyPr/>
                    <a:lstStyle/>
                    <a:p>
                      <a:pPr algn="just">
                        <a:lnSpc>
                          <a:spcPct val="150000"/>
                        </a:lnSpc>
                        <a:spcAft>
                          <a:spcPts val="0"/>
                        </a:spcAft>
                      </a:pPr>
                      <a:r>
                        <a:rPr lang="es-EC" sz="1100">
                          <a:effectLst/>
                        </a:rPr>
                        <a:t>Muestreo</a:t>
                      </a:r>
                      <a:endParaRPr lang="es-ES" sz="110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s-EC" sz="1200">
                          <a:effectLst/>
                        </a:rPr>
                        <a:t>36</a:t>
                      </a:r>
                      <a:endParaRPr lang="es-ES" sz="1100">
                        <a:effectLst/>
                        <a:latin typeface="Calibri"/>
                        <a:ea typeface="Times New Roman"/>
                        <a:cs typeface="Times New Roman"/>
                      </a:endParaRPr>
                    </a:p>
                  </a:txBody>
                  <a:tcPr marL="68580" marR="68580" marT="0" marB="0" anchor="b"/>
                </a:tc>
                <a:tc>
                  <a:txBody>
                    <a:bodyPr/>
                    <a:lstStyle/>
                    <a:p>
                      <a:pPr algn="r">
                        <a:lnSpc>
                          <a:spcPct val="150000"/>
                        </a:lnSpc>
                        <a:spcAft>
                          <a:spcPts val="0"/>
                        </a:spcAft>
                      </a:pPr>
                      <a:r>
                        <a:rPr lang="es-EC" sz="1100" dirty="0">
                          <a:effectLst/>
                        </a:rPr>
                        <a:t>100</a:t>
                      </a:r>
                      <a:endParaRPr lang="es-ES" sz="1100" dirty="0">
                        <a:effectLst/>
                        <a:latin typeface="Calibri"/>
                        <a:ea typeface="Times New Roman"/>
                        <a:cs typeface="Times New Roman"/>
                      </a:endParaRPr>
                    </a:p>
                  </a:txBody>
                  <a:tcPr marL="68580" marR="68580" marT="0" marB="0"/>
                </a:tc>
              </a:tr>
            </a:tbl>
          </a:graphicData>
        </a:graphic>
      </p:graphicFrame>
      <p:sp>
        <p:nvSpPr>
          <p:cNvPr id="7" name="6 CuadroTexto"/>
          <p:cNvSpPr txBox="1"/>
          <p:nvPr/>
        </p:nvSpPr>
        <p:spPr>
          <a:xfrm>
            <a:off x="611560" y="4797152"/>
            <a:ext cx="7848872" cy="1477328"/>
          </a:xfrm>
          <a:prstGeom prst="rect">
            <a:avLst/>
          </a:prstGeom>
          <a:noFill/>
        </p:spPr>
        <p:txBody>
          <a:bodyPr wrap="square" rtlCol="0">
            <a:spAutoFit/>
          </a:bodyPr>
          <a:lstStyle/>
          <a:p>
            <a:pPr algn="just"/>
            <a:r>
              <a:rPr lang="es-EC" dirty="0"/>
              <a:t>Para la variable olor se pudo determinar que: un 61,11 % dijeron que es moderado, además de un 38,89% que  dijeron que es ligeramente intenso, siendo estos dos parámetros los que mostraron una mayor votación.</a:t>
            </a:r>
            <a:endParaRPr lang="es-ES" dirty="0"/>
          </a:p>
          <a:p>
            <a:pPr algn="just"/>
            <a:r>
              <a:rPr lang="es-EC" b="1" dirty="0"/>
              <a:t> </a:t>
            </a:r>
            <a:endParaRPr lang="es-ES" dirty="0"/>
          </a:p>
          <a:p>
            <a:endParaRPr lang="es-ES" dirty="0"/>
          </a:p>
        </p:txBody>
      </p:sp>
    </p:spTree>
    <p:extLst>
      <p:ext uri="{BB962C8B-B14F-4D97-AF65-F5344CB8AC3E}">
        <p14:creationId xmlns:p14="http://schemas.microsoft.com/office/powerpoint/2010/main" val="18703004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548680"/>
            <a:ext cx="8229600" cy="4525963"/>
          </a:xfrm>
        </p:spPr>
        <p:txBody>
          <a:bodyPr>
            <a:normAutofit/>
          </a:bodyPr>
          <a:lstStyle/>
          <a:p>
            <a:pPr marL="0" indent="0" algn="just">
              <a:buNone/>
            </a:pPr>
            <a:r>
              <a:rPr lang="es-EC" sz="2400" b="1" dirty="0">
                <a:solidFill>
                  <a:srgbClr val="FFFF00"/>
                </a:solidFill>
              </a:rPr>
              <a:t>Encuesta de Sabor.- </a:t>
            </a:r>
            <a:r>
              <a:rPr lang="es-EC" sz="2400" dirty="0">
                <a:solidFill>
                  <a:srgbClr val="FFFF00"/>
                </a:solidFill>
              </a:rPr>
              <a:t> </a:t>
            </a:r>
            <a:r>
              <a:rPr lang="es-EC" sz="2000" dirty="0" smtClean="0"/>
              <a:t>Grupo </a:t>
            </a:r>
            <a:r>
              <a:rPr lang="es-EC" sz="2000" dirty="0"/>
              <a:t>de personas</a:t>
            </a:r>
            <a:r>
              <a:rPr lang="es-EC" sz="2000" b="1" dirty="0"/>
              <a:t> </a:t>
            </a:r>
            <a:r>
              <a:rPr lang="es-EC" sz="2000" dirty="0"/>
              <a:t>pertenecientes a la comunidad Tsáchila Chiguilpe, los que  degustaron el producto, </a:t>
            </a:r>
            <a:r>
              <a:rPr lang="es-EC" sz="2000" dirty="0" smtClean="0"/>
              <a:t>parámetros </a:t>
            </a:r>
            <a:r>
              <a:rPr lang="es-EC" sz="2000" dirty="0"/>
              <a:t>medidos por percepción gustativa (boca), ayudándonos de encuestas, utilizando una escala de sabores como: 1.- agrio; 2.- amargo; 3.- picante; 4.- dulce, se escogió un tratamiento al azar.</a:t>
            </a:r>
            <a:endParaRPr lang="es-ES" sz="2000" dirty="0"/>
          </a:p>
          <a:p>
            <a:pPr marL="0" indent="0" algn="just">
              <a:buNone/>
            </a:pPr>
            <a:endParaRPr lang="es-ES" sz="2000" dirty="0"/>
          </a:p>
        </p:txBody>
      </p:sp>
      <p:graphicFrame>
        <p:nvGraphicFramePr>
          <p:cNvPr id="4" name="3 Tabla"/>
          <p:cNvGraphicFramePr>
            <a:graphicFrameLocks noGrp="1"/>
          </p:cNvGraphicFramePr>
          <p:nvPr>
            <p:extLst>
              <p:ext uri="{D42A27DB-BD31-4B8C-83A1-F6EECF244321}">
                <p14:modId xmlns:p14="http://schemas.microsoft.com/office/powerpoint/2010/main" val="4211252863"/>
              </p:ext>
            </p:extLst>
          </p:nvPr>
        </p:nvGraphicFramePr>
        <p:xfrm>
          <a:off x="2411761" y="2132853"/>
          <a:ext cx="3724562" cy="2383362"/>
        </p:xfrm>
        <a:graphic>
          <a:graphicData uri="http://schemas.openxmlformats.org/drawingml/2006/table">
            <a:tbl>
              <a:tblPr firstRow="1" firstCol="1" bandRow="1">
                <a:tableStyleId>{5C22544A-7EE6-4342-B048-85BDC9FD1C3A}</a:tableStyleId>
              </a:tblPr>
              <a:tblGrid>
                <a:gridCol w="2106831"/>
                <a:gridCol w="653896"/>
                <a:gridCol w="963835"/>
              </a:tblGrid>
              <a:tr h="397227">
                <a:tc gridSpan="2">
                  <a:txBody>
                    <a:bodyPr/>
                    <a:lstStyle/>
                    <a:p>
                      <a:pPr indent="152400">
                        <a:lnSpc>
                          <a:spcPct val="150000"/>
                        </a:lnSpc>
                        <a:spcAft>
                          <a:spcPts val="0"/>
                        </a:spcAft>
                      </a:pPr>
                      <a:r>
                        <a:rPr lang="es-EC" sz="1200" dirty="0">
                          <a:effectLst/>
                        </a:rPr>
                        <a:t>Sabor (Prueba bucal)</a:t>
                      </a:r>
                      <a:endParaRPr lang="es-ES" sz="1100" dirty="0">
                        <a:effectLst/>
                        <a:latin typeface="Calibri"/>
                        <a:ea typeface="Times New Roman"/>
                        <a:cs typeface="Times New Roman"/>
                      </a:endParaRPr>
                    </a:p>
                  </a:txBody>
                  <a:tcPr marL="68580" marR="68580" marT="0" marB="0"/>
                </a:tc>
                <a:tc hMerge="1">
                  <a:txBody>
                    <a:bodyPr/>
                    <a:lstStyle/>
                    <a:p>
                      <a:endParaRPr lang="es-ES"/>
                    </a:p>
                  </a:txBody>
                  <a:tcPr/>
                </a:tc>
                <a:tc>
                  <a:txBody>
                    <a:bodyPr/>
                    <a:lstStyle/>
                    <a:p>
                      <a:pPr algn="just">
                        <a:lnSpc>
                          <a:spcPct val="150000"/>
                        </a:lnSpc>
                        <a:spcAft>
                          <a:spcPts val="0"/>
                        </a:spcAft>
                      </a:pPr>
                      <a:r>
                        <a:rPr lang="es-EC" sz="1100">
                          <a:effectLst/>
                        </a:rPr>
                        <a:t>% Muestra</a:t>
                      </a:r>
                      <a:endParaRPr lang="es-ES" sz="1100">
                        <a:effectLst/>
                        <a:latin typeface="Calibri"/>
                        <a:ea typeface="Times New Roman"/>
                        <a:cs typeface="Times New Roman"/>
                      </a:endParaRPr>
                    </a:p>
                  </a:txBody>
                  <a:tcPr marL="68580" marR="68580" marT="0" marB="0"/>
                </a:tc>
              </a:tr>
              <a:tr h="397227">
                <a:tc>
                  <a:txBody>
                    <a:bodyPr/>
                    <a:lstStyle/>
                    <a:p>
                      <a:pPr>
                        <a:lnSpc>
                          <a:spcPct val="150000"/>
                        </a:lnSpc>
                        <a:spcAft>
                          <a:spcPts val="0"/>
                        </a:spcAft>
                      </a:pPr>
                      <a:r>
                        <a:rPr lang="es-EC" sz="1200">
                          <a:effectLst/>
                        </a:rPr>
                        <a:t>Agrio</a:t>
                      </a:r>
                      <a:endParaRPr lang="es-ES" sz="1100">
                        <a:effectLst/>
                        <a:latin typeface="Calibri"/>
                        <a:ea typeface="Times New Roman"/>
                        <a:cs typeface="Times New Roman"/>
                      </a:endParaRPr>
                    </a:p>
                  </a:txBody>
                  <a:tcPr marL="68580" marR="68580" marT="0" marB="0" anchor="b"/>
                </a:tc>
                <a:tc>
                  <a:txBody>
                    <a:bodyPr/>
                    <a:lstStyle/>
                    <a:p>
                      <a:pPr algn="r">
                        <a:lnSpc>
                          <a:spcPct val="150000"/>
                        </a:lnSpc>
                        <a:spcAft>
                          <a:spcPts val="0"/>
                        </a:spcAft>
                      </a:pPr>
                      <a:r>
                        <a:rPr lang="es-EC" sz="1200">
                          <a:effectLst/>
                        </a:rPr>
                        <a:t>0</a:t>
                      </a:r>
                      <a:endParaRPr lang="es-ES" sz="1100">
                        <a:effectLst/>
                        <a:latin typeface="Calibri"/>
                        <a:ea typeface="Times New Roman"/>
                        <a:cs typeface="Times New Roman"/>
                      </a:endParaRPr>
                    </a:p>
                  </a:txBody>
                  <a:tcPr marL="68580" marR="68580" marT="0" marB="0" anchor="b"/>
                </a:tc>
                <a:tc>
                  <a:txBody>
                    <a:bodyPr/>
                    <a:lstStyle/>
                    <a:p>
                      <a:pPr algn="r">
                        <a:lnSpc>
                          <a:spcPct val="150000"/>
                        </a:lnSpc>
                        <a:spcAft>
                          <a:spcPts val="0"/>
                        </a:spcAft>
                      </a:pPr>
                      <a:r>
                        <a:rPr lang="es-EC" sz="1100">
                          <a:effectLst/>
                        </a:rPr>
                        <a:t>0,00</a:t>
                      </a:r>
                      <a:endParaRPr lang="es-ES" sz="1100">
                        <a:effectLst/>
                        <a:latin typeface="Calibri"/>
                        <a:ea typeface="Times New Roman"/>
                        <a:cs typeface="Times New Roman"/>
                      </a:endParaRPr>
                    </a:p>
                  </a:txBody>
                  <a:tcPr marL="68580" marR="68580" marT="0" marB="0" anchor="b"/>
                </a:tc>
              </a:tr>
              <a:tr h="397227">
                <a:tc>
                  <a:txBody>
                    <a:bodyPr/>
                    <a:lstStyle/>
                    <a:p>
                      <a:pPr>
                        <a:lnSpc>
                          <a:spcPct val="150000"/>
                        </a:lnSpc>
                        <a:spcAft>
                          <a:spcPts val="0"/>
                        </a:spcAft>
                      </a:pPr>
                      <a:r>
                        <a:rPr lang="es-EC" sz="1200">
                          <a:effectLst/>
                        </a:rPr>
                        <a:t>Amargo</a:t>
                      </a:r>
                      <a:endParaRPr lang="es-ES" sz="1100">
                        <a:effectLst/>
                        <a:latin typeface="Calibri"/>
                        <a:ea typeface="Times New Roman"/>
                        <a:cs typeface="Times New Roman"/>
                      </a:endParaRPr>
                    </a:p>
                  </a:txBody>
                  <a:tcPr marL="68580" marR="68580" marT="0" marB="0" anchor="b"/>
                </a:tc>
                <a:tc>
                  <a:txBody>
                    <a:bodyPr/>
                    <a:lstStyle/>
                    <a:p>
                      <a:pPr algn="r">
                        <a:lnSpc>
                          <a:spcPct val="150000"/>
                        </a:lnSpc>
                        <a:spcAft>
                          <a:spcPts val="0"/>
                        </a:spcAft>
                      </a:pPr>
                      <a:r>
                        <a:rPr lang="es-EC" sz="1200">
                          <a:effectLst/>
                        </a:rPr>
                        <a:t>0</a:t>
                      </a:r>
                      <a:endParaRPr lang="es-ES" sz="1100">
                        <a:effectLst/>
                        <a:latin typeface="Calibri"/>
                        <a:ea typeface="Times New Roman"/>
                        <a:cs typeface="Times New Roman"/>
                      </a:endParaRPr>
                    </a:p>
                  </a:txBody>
                  <a:tcPr marL="68580" marR="68580" marT="0" marB="0" anchor="b"/>
                </a:tc>
                <a:tc>
                  <a:txBody>
                    <a:bodyPr/>
                    <a:lstStyle/>
                    <a:p>
                      <a:pPr algn="r">
                        <a:lnSpc>
                          <a:spcPct val="150000"/>
                        </a:lnSpc>
                        <a:spcAft>
                          <a:spcPts val="0"/>
                        </a:spcAft>
                      </a:pPr>
                      <a:r>
                        <a:rPr lang="es-EC" sz="1100" dirty="0">
                          <a:effectLst/>
                        </a:rPr>
                        <a:t>0,00</a:t>
                      </a:r>
                      <a:endParaRPr lang="es-ES" sz="1100" dirty="0">
                        <a:effectLst/>
                        <a:latin typeface="Calibri"/>
                        <a:ea typeface="Times New Roman"/>
                        <a:cs typeface="Times New Roman"/>
                      </a:endParaRPr>
                    </a:p>
                  </a:txBody>
                  <a:tcPr marL="68580" marR="68580" marT="0" marB="0" anchor="b"/>
                </a:tc>
              </a:tr>
              <a:tr h="397227">
                <a:tc>
                  <a:txBody>
                    <a:bodyPr/>
                    <a:lstStyle/>
                    <a:p>
                      <a:pPr>
                        <a:lnSpc>
                          <a:spcPct val="150000"/>
                        </a:lnSpc>
                        <a:spcAft>
                          <a:spcPts val="0"/>
                        </a:spcAft>
                      </a:pPr>
                      <a:r>
                        <a:rPr lang="es-EC" sz="1200">
                          <a:effectLst/>
                        </a:rPr>
                        <a:t>Picante </a:t>
                      </a:r>
                      <a:endParaRPr lang="es-ES" sz="1100">
                        <a:effectLst/>
                        <a:latin typeface="Calibri"/>
                        <a:ea typeface="Times New Roman"/>
                        <a:cs typeface="Times New Roman"/>
                      </a:endParaRPr>
                    </a:p>
                  </a:txBody>
                  <a:tcPr marL="68580" marR="68580" marT="0" marB="0" anchor="b"/>
                </a:tc>
                <a:tc>
                  <a:txBody>
                    <a:bodyPr/>
                    <a:lstStyle/>
                    <a:p>
                      <a:pPr algn="r">
                        <a:lnSpc>
                          <a:spcPct val="150000"/>
                        </a:lnSpc>
                        <a:spcAft>
                          <a:spcPts val="0"/>
                        </a:spcAft>
                      </a:pPr>
                      <a:r>
                        <a:rPr lang="es-EC" sz="1200">
                          <a:effectLst/>
                        </a:rPr>
                        <a:t>3</a:t>
                      </a:r>
                      <a:endParaRPr lang="es-ES" sz="1100">
                        <a:effectLst/>
                        <a:latin typeface="Calibri"/>
                        <a:ea typeface="Times New Roman"/>
                        <a:cs typeface="Times New Roman"/>
                      </a:endParaRPr>
                    </a:p>
                  </a:txBody>
                  <a:tcPr marL="68580" marR="68580" marT="0" marB="0" anchor="b"/>
                </a:tc>
                <a:tc>
                  <a:txBody>
                    <a:bodyPr/>
                    <a:lstStyle/>
                    <a:p>
                      <a:pPr algn="r">
                        <a:lnSpc>
                          <a:spcPct val="150000"/>
                        </a:lnSpc>
                        <a:spcAft>
                          <a:spcPts val="0"/>
                        </a:spcAft>
                      </a:pPr>
                      <a:r>
                        <a:rPr lang="es-EC" sz="1100">
                          <a:effectLst/>
                        </a:rPr>
                        <a:t>8,33</a:t>
                      </a:r>
                      <a:endParaRPr lang="es-ES" sz="1100">
                        <a:effectLst/>
                        <a:latin typeface="Calibri"/>
                        <a:ea typeface="Times New Roman"/>
                        <a:cs typeface="Times New Roman"/>
                      </a:endParaRPr>
                    </a:p>
                  </a:txBody>
                  <a:tcPr marL="68580" marR="68580" marT="0" marB="0" anchor="b"/>
                </a:tc>
              </a:tr>
              <a:tr h="397227">
                <a:tc>
                  <a:txBody>
                    <a:bodyPr/>
                    <a:lstStyle/>
                    <a:p>
                      <a:pPr>
                        <a:lnSpc>
                          <a:spcPct val="150000"/>
                        </a:lnSpc>
                        <a:spcAft>
                          <a:spcPts val="0"/>
                        </a:spcAft>
                      </a:pPr>
                      <a:r>
                        <a:rPr lang="es-EC" sz="1200">
                          <a:effectLst/>
                        </a:rPr>
                        <a:t>Dulce</a:t>
                      </a:r>
                      <a:endParaRPr lang="es-ES" sz="1100">
                        <a:effectLst/>
                        <a:latin typeface="Calibri"/>
                        <a:ea typeface="Times New Roman"/>
                        <a:cs typeface="Times New Roman"/>
                      </a:endParaRPr>
                    </a:p>
                  </a:txBody>
                  <a:tcPr marL="68580" marR="68580" marT="0" marB="0" anchor="b"/>
                </a:tc>
                <a:tc>
                  <a:txBody>
                    <a:bodyPr/>
                    <a:lstStyle/>
                    <a:p>
                      <a:pPr algn="r">
                        <a:lnSpc>
                          <a:spcPct val="150000"/>
                        </a:lnSpc>
                        <a:spcAft>
                          <a:spcPts val="0"/>
                        </a:spcAft>
                      </a:pPr>
                      <a:r>
                        <a:rPr lang="es-EC" sz="1200">
                          <a:effectLst/>
                        </a:rPr>
                        <a:t>33</a:t>
                      </a:r>
                      <a:endParaRPr lang="es-ES" sz="1100">
                        <a:effectLst/>
                        <a:latin typeface="Calibri"/>
                        <a:ea typeface="Times New Roman"/>
                        <a:cs typeface="Times New Roman"/>
                      </a:endParaRPr>
                    </a:p>
                  </a:txBody>
                  <a:tcPr marL="68580" marR="68580" marT="0" marB="0" anchor="b"/>
                </a:tc>
                <a:tc>
                  <a:txBody>
                    <a:bodyPr/>
                    <a:lstStyle/>
                    <a:p>
                      <a:pPr algn="r">
                        <a:lnSpc>
                          <a:spcPct val="150000"/>
                        </a:lnSpc>
                        <a:spcAft>
                          <a:spcPts val="0"/>
                        </a:spcAft>
                      </a:pPr>
                      <a:r>
                        <a:rPr lang="es-EC" sz="1100">
                          <a:effectLst/>
                        </a:rPr>
                        <a:t>91,67</a:t>
                      </a:r>
                      <a:endParaRPr lang="es-ES" sz="1100">
                        <a:effectLst/>
                        <a:latin typeface="Calibri"/>
                        <a:ea typeface="Times New Roman"/>
                        <a:cs typeface="Times New Roman"/>
                      </a:endParaRPr>
                    </a:p>
                  </a:txBody>
                  <a:tcPr marL="68580" marR="68580" marT="0" marB="0" anchor="b"/>
                </a:tc>
              </a:tr>
              <a:tr h="397227">
                <a:tc>
                  <a:txBody>
                    <a:bodyPr/>
                    <a:lstStyle/>
                    <a:p>
                      <a:pPr algn="just">
                        <a:lnSpc>
                          <a:spcPct val="150000"/>
                        </a:lnSpc>
                        <a:spcAft>
                          <a:spcPts val="0"/>
                        </a:spcAft>
                      </a:pPr>
                      <a:r>
                        <a:rPr lang="es-EC" sz="1100">
                          <a:effectLst/>
                        </a:rPr>
                        <a:t>Muestreo</a:t>
                      </a:r>
                      <a:endParaRPr lang="es-ES" sz="110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s-EC" sz="1200">
                          <a:effectLst/>
                        </a:rPr>
                        <a:t>36</a:t>
                      </a:r>
                      <a:endParaRPr lang="es-ES" sz="1100">
                        <a:effectLst/>
                        <a:latin typeface="Calibri"/>
                        <a:ea typeface="Times New Roman"/>
                        <a:cs typeface="Times New Roman"/>
                      </a:endParaRPr>
                    </a:p>
                  </a:txBody>
                  <a:tcPr marL="68580" marR="68580" marT="0" marB="0" anchor="b"/>
                </a:tc>
                <a:tc>
                  <a:txBody>
                    <a:bodyPr/>
                    <a:lstStyle/>
                    <a:p>
                      <a:pPr algn="r">
                        <a:lnSpc>
                          <a:spcPct val="150000"/>
                        </a:lnSpc>
                        <a:spcAft>
                          <a:spcPts val="0"/>
                        </a:spcAft>
                      </a:pPr>
                      <a:r>
                        <a:rPr lang="es-EC" sz="1100" dirty="0">
                          <a:effectLst/>
                        </a:rPr>
                        <a:t>100</a:t>
                      </a:r>
                      <a:endParaRPr lang="es-ES" sz="1100" dirty="0">
                        <a:effectLst/>
                        <a:latin typeface="Calibri"/>
                        <a:ea typeface="Times New Roman"/>
                        <a:cs typeface="Times New Roman"/>
                      </a:endParaRPr>
                    </a:p>
                  </a:txBody>
                  <a:tcPr marL="68580" marR="68580" marT="0" marB="0"/>
                </a:tc>
              </a:tr>
            </a:tbl>
          </a:graphicData>
        </a:graphic>
      </p:graphicFrame>
      <p:sp>
        <p:nvSpPr>
          <p:cNvPr id="5" name="4 Rectángulo"/>
          <p:cNvSpPr/>
          <p:nvPr/>
        </p:nvSpPr>
        <p:spPr>
          <a:xfrm>
            <a:off x="611560" y="4941168"/>
            <a:ext cx="8064896" cy="1015663"/>
          </a:xfrm>
          <a:prstGeom prst="rect">
            <a:avLst/>
          </a:prstGeom>
        </p:spPr>
        <p:txBody>
          <a:bodyPr wrap="square">
            <a:spAutoFit/>
          </a:bodyPr>
          <a:lstStyle/>
          <a:p>
            <a:pPr algn="just"/>
            <a:r>
              <a:rPr lang="es-EC" sz="2000" dirty="0"/>
              <a:t>Para la variable sabor se pudo determinar que: un 91,67 % dijeron que es dulce, además de un 8,33% que  dijeron que es picante, siendo estos dos parámetros los que mostraron una mayor votación</a:t>
            </a:r>
            <a:endParaRPr lang="es-ES" sz="2000" dirty="0"/>
          </a:p>
        </p:txBody>
      </p:sp>
    </p:spTree>
    <p:extLst>
      <p:ext uri="{BB962C8B-B14F-4D97-AF65-F5344CB8AC3E}">
        <p14:creationId xmlns:p14="http://schemas.microsoft.com/office/powerpoint/2010/main" val="3192414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2" algn="ctr" rtl="0">
              <a:spcBef>
                <a:spcPct val="0"/>
              </a:spcBef>
            </a:pPr>
            <a:r>
              <a:rPr lang="es-ES" sz="2800" b="1" u="sng" cap="all" dirty="0">
                <a:solidFill>
                  <a:srgbClr val="FFFF00"/>
                </a:solidFill>
              </a:rPr>
              <a:t>Plantas medicinales en el Ecuador</a:t>
            </a:r>
            <a:r>
              <a:rPr lang="es-ES" sz="2800" u="sng" dirty="0">
                <a:solidFill>
                  <a:srgbClr val="FFFF00"/>
                </a:solidFill>
              </a:rPr>
              <a:t/>
            </a:r>
            <a:br>
              <a:rPr lang="es-ES" sz="2800" u="sng" dirty="0">
                <a:solidFill>
                  <a:srgbClr val="FFFF00"/>
                </a:solidFill>
              </a:rPr>
            </a:br>
            <a:endParaRPr lang="es-ES" sz="2800" u="sng" dirty="0">
              <a:solidFill>
                <a:srgbClr val="FFFF00"/>
              </a:solidFill>
            </a:endParaRPr>
          </a:p>
        </p:txBody>
      </p:sp>
      <p:sp>
        <p:nvSpPr>
          <p:cNvPr id="3" name="2 Marcador de contenido"/>
          <p:cNvSpPr>
            <a:spLocks noGrp="1"/>
          </p:cNvSpPr>
          <p:nvPr>
            <p:ph idx="1"/>
          </p:nvPr>
        </p:nvSpPr>
        <p:spPr/>
        <p:txBody>
          <a:bodyPr>
            <a:normAutofit fontScale="70000" lnSpcReduction="20000"/>
          </a:bodyPr>
          <a:lstStyle/>
          <a:p>
            <a:pPr algn="just"/>
            <a:r>
              <a:rPr lang="es-ES" dirty="0"/>
              <a:t>En el Ecuador no se conoce mucho sobre la industrialización de plantas medicinales o producción de fitofármacos. En realidad pocas plantas han entrado en un proceso de revalidación y han sido sometidas a investigaciones fitoquímicas para determinar si tienen aceites esenciales, alcaloides u otros compuestos. Muchas plantas son llamadas “medicinales” cuando no se conocen en realidad si tienen o no principios activos (</a:t>
            </a:r>
            <a:r>
              <a:rPr lang="es-ES" cap="all" dirty="0"/>
              <a:t>B</a:t>
            </a:r>
            <a:r>
              <a:rPr lang="es-ES" dirty="0"/>
              <a:t>uitrón</a:t>
            </a:r>
            <a:r>
              <a:rPr lang="es-ES" cap="all" dirty="0"/>
              <a:t>, </a:t>
            </a:r>
            <a:r>
              <a:rPr lang="es-ES" dirty="0"/>
              <a:t>1999</a:t>
            </a:r>
            <a:r>
              <a:rPr lang="es-ES" dirty="0" smtClean="0"/>
              <a:t>).</a:t>
            </a:r>
          </a:p>
          <a:p>
            <a:pPr algn="just"/>
            <a:endParaRPr lang="es-ES" dirty="0"/>
          </a:p>
          <a:p>
            <a:pPr algn="just"/>
            <a:r>
              <a:rPr lang="es-ES" dirty="0"/>
              <a:t>En Ecuador como en otros países, las plantas medicinales y aromáticas se utilizan como materia prima en forma de extractos, en forma semipurificada o como sustancias químicas puras o </a:t>
            </a:r>
            <a:r>
              <a:rPr lang="es-ES" dirty="0" err="1"/>
              <a:t>semisintéticas</a:t>
            </a:r>
            <a:r>
              <a:rPr lang="es-ES" dirty="0"/>
              <a:t>. Su utilización en diferentes niveles de industrialización es cada vez mayor (</a:t>
            </a:r>
            <a:r>
              <a:rPr lang="es-ES" cap="all" dirty="0"/>
              <a:t>V</a:t>
            </a:r>
            <a:r>
              <a:rPr lang="es-ES" dirty="0"/>
              <a:t>area</a:t>
            </a:r>
            <a:r>
              <a:rPr lang="es-ES" cap="all" dirty="0"/>
              <a:t>, </a:t>
            </a:r>
            <a:r>
              <a:rPr lang="es-ES" dirty="0"/>
              <a:t>1997).</a:t>
            </a:r>
          </a:p>
          <a:p>
            <a:pPr marL="0" indent="0" algn="just">
              <a:buNone/>
            </a:pPr>
            <a:endParaRPr lang="es-ES" dirty="0"/>
          </a:p>
        </p:txBody>
      </p:sp>
    </p:spTree>
    <p:extLst>
      <p:ext uri="{BB962C8B-B14F-4D97-AF65-F5344CB8AC3E}">
        <p14:creationId xmlns:p14="http://schemas.microsoft.com/office/powerpoint/2010/main" val="38019825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775245"/>
            <a:ext cx="8229600" cy="4525963"/>
          </a:xfrm>
        </p:spPr>
        <p:txBody>
          <a:bodyPr>
            <a:normAutofit/>
          </a:bodyPr>
          <a:lstStyle/>
          <a:p>
            <a:pPr marL="0" indent="0" algn="just">
              <a:buNone/>
            </a:pPr>
            <a:r>
              <a:rPr lang="es-EC" sz="2800" b="1" dirty="0">
                <a:solidFill>
                  <a:srgbClr val="FFFF00"/>
                </a:solidFill>
              </a:rPr>
              <a:t>Encuesta de aceptabilidad.- </a:t>
            </a:r>
            <a:r>
              <a:rPr lang="es-EC" sz="2800" dirty="0">
                <a:solidFill>
                  <a:srgbClr val="FFFF00"/>
                </a:solidFill>
              </a:rPr>
              <a:t> </a:t>
            </a:r>
            <a:r>
              <a:rPr lang="es-EC" sz="2000" dirty="0" smtClean="0"/>
              <a:t>Grupo </a:t>
            </a:r>
            <a:r>
              <a:rPr lang="es-EC" sz="2000" dirty="0"/>
              <a:t>de personas</a:t>
            </a:r>
            <a:r>
              <a:rPr lang="es-EC" sz="2000" b="1" dirty="0"/>
              <a:t> </a:t>
            </a:r>
            <a:r>
              <a:rPr lang="es-EC" sz="2000" dirty="0"/>
              <a:t>pertenecientes a la comunidad Tsáchila Chiguilpe, los que  degustaron el producto, </a:t>
            </a:r>
            <a:r>
              <a:rPr lang="es-EC" sz="2000" dirty="0" smtClean="0"/>
              <a:t>parámetros </a:t>
            </a:r>
            <a:r>
              <a:rPr lang="es-EC" sz="2000" dirty="0"/>
              <a:t>medidos por percepción nasal, ayudándonos de encuestas, utilizando una escala sensorial como: 1.- le gusta mucho; 2.- le gusta poco; 3.- le gusta nada, se escogió un tratamiento al azar.</a:t>
            </a:r>
            <a:endParaRPr lang="es-ES" sz="2000" dirty="0"/>
          </a:p>
        </p:txBody>
      </p:sp>
      <p:graphicFrame>
        <p:nvGraphicFramePr>
          <p:cNvPr id="4" name="3 Tabla"/>
          <p:cNvGraphicFramePr>
            <a:graphicFrameLocks noGrp="1"/>
          </p:cNvGraphicFramePr>
          <p:nvPr>
            <p:extLst>
              <p:ext uri="{D42A27DB-BD31-4B8C-83A1-F6EECF244321}">
                <p14:modId xmlns:p14="http://schemas.microsoft.com/office/powerpoint/2010/main" val="3918803931"/>
              </p:ext>
            </p:extLst>
          </p:nvPr>
        </p:nvGraphicFramePr>
        <p:xfrm>
          <a:off x="1979713" y="3068958"/>
          <a:ext cx="4085326" cy="2022085"/>
        </p:xfrm>
        <a:graphic>
          <a:graphicData uri="http://schemas.openxmlformats.org/drawingml/2006/table">
            <a:tbl>
              <a:tblPr firstRow="1" firstCol="1" bandRow="1">
                <a:tableStyleId>{5C22544A-7EE6-4342-B048-85BDC9FD1C3A}</a:tableStyleId>
              </a:tblPr>
              <a:tblGrid>
                <a:gridCol w="2296628"/>
                <a:gridCol w="698875"/>
                <a:gridCol w="1089823"/>
              </a:tblGrid>
              <a:tr h="404417">
                <a:tc gridSpan="2">
                  <a:txBody>
                    <a:bodyPr/>
                    <a:lstStyle/>
                    <a:p>
                      <a:pPr indent="152400">
                        <a:lnSpc>
                          <a:spcPct val="150000"/>
                        </a:lnSpc>
                        <a:spcAft>
                          <a:spcPts val="0"/>
                        </a:spcAft>
                      </a:pPr>
                      <a:r>
                        <a:rPr lang="es-EC" sz="1200" dirty="0">
                          <a:effectLst/>
                        </a:rPr>
                        <a:t>Aceptabilidad (Prueba gustativa)</a:t>
                      </a:r>
                      <a:endParaRPr lang="es-ES" sz="1100" dirty="0">
                        <a:effectLst/>
                        <a:latin typeface="Calibri"/>
                        <a:ea typeface="Times New Roman"/>
                        <a:cs typeface="Times New Roman"/>
                      </a:endParaRPr>
                    </a:p>
                  </a:txBody>
                  <a:tcPr marL="68580" marR="68580" marT="0" marB="0"/>
                </a:tc>
                <a:tc hMerge="1">
                  <a:txBody>
                    <a:bodyPr/>
                    <a:lstStyle/>
                    <a:p>
                      <a:endParaRPr lang="es-ES"/>
                    </a:p>
                  </a:txBody>
                  <a:tcPr/>
                </a:tc>
                <a:tc>
                  <a:txBody>
                    <a:bodyPr/>
                    <a:lstStyle/>
                    <a:p>
                      <a:pPr algn="just">
                        <a:lnSpc>
                          <a:spcPct val="150000"/>
                        </a:lnSpc>
                        <a:spcAft>
                          <a:spcPts val="0"/>
                        </a:spcAft>
                      </a:pPr>
                      <a:r>
                        <a:rPr lang="es-EC" sz="1200">
                          <a:effectLst/>
                        </a:rPr>
                        <a:t>% Muestra</a:t>
                      </a:r>
                      <a:endParaRPr lang="es-ES" sz="1100">
                        <a:effectLst/>
                        <a:latin typeface="Calibri"/>
                        <a:ea typeface="Times New Roman"/>
                        <a:cs typeface="Times New Roman"/>
                      </a:endParaRPr>
                    </a:p>
                  </a:txBody>
                  <a:tcPr marL="68580" marR="68580" marT="0" marB="0"/>
                </a:tc>
              </a:tr>
              <a:tr h="404417">
                <a:tc>
                  <a:txBody>
                    <a:bodyPr/>
                    <a:lstStyle/>
                    <a:p>
                      <a:pPr>
                        <a:lnSpc>
                          <a:spcPct val="150000"/>
                        </a:lnSpc>
                        <a:spcAft>
                          <a:spcPts val="0"/>
                        </a:spcAft>
                      </a:pPr>
                      <a:r>
                        <a:rPr lang="es-EC" sz="1200" dirty="0">
                          <a:effectLst/>
                        </a:rPr>
                        <a:t>Le gusta mucho</a:t>
                      </a:r>
                      <a:endParaRPr lang="es-ES" sz="1100" dirty="0">
                        <a:effectLst/>
                        <a:latin typeface="Calibri"/>
                        <a:ea typeface="Times New Roman"/>
                        <a:cs typeface="Times New Roman"/>
                      </a:endParaRPr>
                    </a:p>
                  </a:txBody>
                  <a:tcPr marL="68580" marR="68580" marT="0" marB="0" anchor="b"/>
                </a:tc>
                <a:tc>
                  <a:txBody>
                    <a:bodyPr/>
                    <a:lstStyle/>
                    <a:p>
                      <a:pPr algn="r">
                        <a:lnSpc>
                          <a:spcPct val="150000"/>
                        </a:lnSpc>
                        <a:spcAft>
                          <a:spcPts val="0"/>
                        </a:spcAft>
                      </a:pPr>
                      <a:r>
                        <a:rPr lang="es-EC" sz="1200">
                          <a:effectLst/>
                        </a:rPr>
                        <a:t>29</a:t>
                      </a:r>
                      <a:endParaRPr lang="es-ES" sz="1100">
                        <a:effectLst/>
                        <a:latin typeface="Calibri"/>
                        <a:ea typeface="Times New Roman"/>
                        <a:cs typeface="Times New Roman"/>
                      </a:endParaRPr>
                    </a:p>
                  </a:txBody>
                  <a:tcPr marL="68580" marR="68580" marT="0" marB="0" anchor="b"/>
                </a:tc>
                <a:tc>
                  <a:txBody>
                    <a:bodyPr/>
                    <a:lstStyle/>
                    <a:p>
                      <a:pPr algn="r">
                        <a:lnSpc>
                          <a:spcPct val="150000"/>
                        </a:lnSpc>
                        <a:spcAft>
                          <a:spcPts val="0"/>
                        </a:spcAft>
                      </a:pPr>
                      <a:r>
                        <a:rPr lang="es-EC" sz="1200">
                          <a:effectLst/>
                        </a:rPr>
                        <a:t>80,56</a:t>
                      </a:r>
                      <a:endParaRPr lang="es-ES" sz="1100">
                        <a:effectLst/>
                        <a:latin typeface="Calibri"/>
                        <a:ea typeface="Times New Roman"/>
                        <a:cs typeface="Times New Roman"/>
                      </a:endParaRPr>
                    </a:p>
                  </a:txBody>
                  <a:tcPr marL="68580" marR="68580" marT="0" marB="0" anchor="b"/>
                </a:tc>
              </a:tr>
              <a:tr h="404417">
                <a:tc>
                  <a:txBody>
                    <a:bodyPr/>
                    <a:lstStyle/>
                    <a:p>
                      <a:pPr>
                        <a:lnSpc>
                          <a:spcPct val="150000"/>
                        </a:lnSpc>
                        <a:spcAft>
                          <a:spcPts val="0"/>
                        </a:spcAft>
                      </a:pPr>
                      <a:r>
                        <a:rPr lang="es-EC" sz="1200" dirty="0">
                          <a:effectLst/>
                        </a:rPr>
                        <a:t>Le gusta poco</a:t>
                      </a:r>
                      <a:endParaRPr lang="es-ES" sz="1100" dirty="0">
                        <a:effectLst/>
                        <a:latin typeface="Calibri"/>
                        <a:ea typeface="Times New Roman"/>
                        <a:cs typeface="Times New Roman"/>
                      </a:endParaRPr>
                    </a:p>
                  </a:txBody>
                  <a:tcPr marL="68580" marR="68580" marT="0" marB="0" anchor="b"/>
                </a:tc>
                <a:tc>
                  <a:txBody>
                    <a:bodyPr/>
                    <a:lstStyle/>
                    <a:p>
                      <a:pPr algn="r">
                        <a:lnSpc>
                          <a:spcPct val="150000"/>
                        </a:lnSpc>
                        <a:spcAft>
                          <a:spcPts val="0"/>
                        </a:spcAft>
                      </a:pPr>
                      <a:r>
                        <a:rPr lang="es-EC" sz="1200">
                          <a:effectLst/>
                        </a:rPr>
                        <a:t>5</a:t>
                      </a:r>
                      <a:endParaRPr lang="es-ES" sz="1100">
                        <a:effectLst/>
                        <a:latin typeface="Calibri"/>
                        <a:ea typeface="Times New Roman"/>
                        <a:cs typeface="Times New Roman"/>
                      </a:endParaRPr>
                    </a:p>
                  </a:txBody>
                  <a:tcPr marL="68580" marR="68580" marT="0" marB="0" anchor="b"/>
                </a:tc>
                <a:tc>
                  <a:txBody>
                    <a:bodyPr/>
                    <a:lstStyle/>
                    <a:p>
                      <a:pPr algn="r">
                        <a:lnSpc>
                          <a:spcPct val="150000"/>
                        </a:lnSpc>
                        <a:spcAft>
                          <a:spcPts val="0"/>
                        </a:spcAft>
                      </a:pPr>
                      <a:r>
                        <a:rPr lang="es-EC" sz="1200">
                          <a:effectLst/>
                        </a:rPr>
                        <a:t>13,89</a:t>
                      </a:r>
                      <a:endParaRPr lang="es-ES" sz="1100">
                        <a:effectLst/>
                        <a:latin typeface="Calibri"/>
                        <a:ea typeface="Times New Roman"/>
                        <a:cs typeface="Times New Roman"/>
                      </a:endParaRPr>
                    </a:p>
                  </a:txBody>
                  <a:tcPr marL="68580" marR="68580" marT="0" marB="0" anchor="b"/>
                </a:tc>
              </a:tr>
              <a:tr h="404417">
                <a:tc>
                  <a:txBody>
                    <a:bodyPr/>
                    <a:lstStyle/>
                    <a:p>
                      <a:pPr>
                        <a:lnSpc>
                          <a:spcPct val="150000"/>
                        </a:lnSpc>
                        <a:spcAft>
                          <a:spcPts val="0"/>
                        </a:spcAft>
                      </a:pPr>
                      <a:r>
                        <a:rPr lang="es-EC" sz="1200">
                          <a:effectLst/>
                        </a:rPr>
                        <a:t>No le gusto</a:t>
                      </a:r>
                      <a:endParaRPr lang="es-ES" sz="1100">
                        <a:effectLst/>
                        <a:latin typeface="Calibri"/>
                        <a:ea typeface="Times New Roman"/>
                        <a:cs typeface="Times New Roman"/>
                      </a:endParaRPr>
                    </a:p>
                  </a:txBody>
                  <a:tcPr marL="68580" marR="68580" marT="0" marB="0" anchor="b"/>
                </a:tc>
                <a:tc>
                  <a:txBody>
                    <a:bodyPr/>
                    <a:lstStyle/>
                    <a:p>
                      <a:pPr algn="r">
                        <a:lnSpc>
                          <a:spcPct val="150000"/>
                        </a:lnSpc>
                        <a:spcAft>
                          <a:spcPts val="0"/>
                        </a:spcAft>
                      </a:pPr>
                      <a:r>
                        <a:rPr lang="es-EC" sz="1200">
                          <a:effectLst/>
                        </a:rPr>
                        <a:t>2</a:t>
                      </a:r>
                      <a:endParaRPr lang="es-ES" sz="1100">
                        <a:effectLst/>
                        <a:latin typeface="Calibri"/>
                        <a:ea typeface="Times New Roman"/>
                        <a:cs typeface="Times New Roman"/>
                      </a:endParaRPr>
                    </a:p>
                  </a:txBody>
                  <a:tcPr marL="68580" marR="68580" marT="0" marB="0" anchor="b"/>
                </a:tc>
                <a:tc>
                  <a:txBody>
                    <a:bodyPr/>
                    <a:lstStyle/>
                    <a:p>
                      <a:pPr algn="r">
                        <a:lnSpc>
                          <a:spcPct val="150000"/>
                        </a:lnSpc>
                        <a:spcAft>
                          <a:spcPts val="0"/>
                        </a:spcAft>
                      </a:pPr>
                      <a:r>
                        <a:rPr lang="es-EC" sz="1200">
                          <a:effectLst/>
                        </a:rPr>
                        <a:t>5,56</a:t>
                      </a:r>
                      <a:endParaRPr lang="es-ES" sz="1100">
                        <a:effectLst/>
                        <a:latin typeface="Calibri"/>
                        <a:ea typeface="Times New Roman"/>
                        <a:cs typeface="Times New Roman"/>
                      </a:endParaRPr>
                    </a:p>
                  </a:txBody>
                  <a:tcPr marL="68580" marR="68580" marT="0" marB="0" anchor="b"/>
                </a:tc>
              </a:tr>
              <a:tr h="404417">
                <a:tc>
                  <a:txBody>
                    <a:bodyPr/>
                    <a:lstStyle/>
                    <a:p>
                      <a:pPr algn="just">
                        <a:lnSpc>
                          <a:spcPct val="150000"/>
                        </a:lnSpc>
                        <a:spcAft>
                          <a:spcPts val="0"/>
                        </a:spcAft>
                      </a:pPr>
                      <a:r>
                        <a:rPr lang="es-EC" sz="1200">
                          <a:effectLst/>
                        </a:rPr>
                        <a:t>Muestreo</a:t>
                      </a:r>
                      <a:endParaRPr lang="es-ES" sz="110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s-EC" sz="1200">
                          <a:effectLst/>
                        </a:rPr>
                        <a:t>36</a:t>
                      </a:r>
                      <a:endParaRPr lang="es-ES" sz="1100">
                        <a:effectLst/>
                        <a:latin typeface="Calibri"/>
                        <a:ea typeface="Times New Roman"/>
                        <a:cs typeface="Times New Roman"/>
                      </a:endParaRPr>
                    </a:p>
                  </a:txBody>
                  <a:tcPr marL="68580" marR="68580" marT="0" marB="0" anchor="b"/>
                </a:tc>
                <a:tc>
                  <a:txBody>
                    <a:bodyPr/>
                    <a:lstStyle/>
                    <a:p>
                      <a:pPr algn="r">
                        <a:lnSpc>
                          <a:spcPct val="150000"/>
                        </a:lnSpc>
                        <a:spcAft>
                          <a:spcPts val="0"/>
                        </a:spcAft>
                      </a:pPr>
                      <a:r>
                        <a:rPr lang="es-EC" sz="1200" dirty="0">
                          <a:effectLst/>
                        </a:rPr>
                        <a:t>100</a:t>
                      </a:r>
                      <a:endParaRPr lang="es-ES" sz="1100" dirty="0">
                        <a:effectLst/>
                        <a:latin typeface="Calibri"/>
                        <a:ea typeface="Times New Roman"/>
                        <a:cs typeface="Times New Roman"/>
                      </a:endParaRPr>
                    </a:p>
                  </a:txBody>
                  <a:tcPr marL="68580" marR="68580" marT="0" marB="0"/>
                </a:tc>
              </a:tr>
            </a:tbl>
          </a:graphicData>
        </a:graphic>
      </p:graphicFrame>
      <p:sp>
        <p:nvSpPr>
          <p:cNvPr id="5" name="4 Rectángulo"/>
          <p:cNvSpPr/>
          <p:nvPr/>
        </p:nvSpPr>
        <p:spPr>
          <a:xfrm>
            <a:off x="611560" y="5301208"/>
            <a:ext cx="8280920" cy="1015663"/>
          </a:xfrm>
          <a:prstGeom prst="rect">
            <a:avLst/>
          </a:prstGeom>
        </p:spPr>
        <p:txBody>
          <a:bodyPr wrap="square">
            <a:spAutoFit/>
          </a:bodyPr>
          <a:lstStyle/>
          <a:p>
            <a:pPr algn="just"/>
            <a:r>
              <a:rPr lang="es-EC" sz="2000" dirty="0"/>
              <a:t>Para la variable aceptabilidad se pudo determinar que: un 80,56 % dijeron que les gusta mucho, además de un 13,89% que  les gusta poco, siendo estos dos parámetros los que mostraron una mayor votación</a:t>
            </a:r>
            <a:endParaRPr lang="es-ES" sz="2000" dirty="0"/>
          </a:p>
        </p:txBody>
      </p:sp>
    </p:spTree>
    <p:extLst>
      <p:ext uri="{BB962C8B-B14F-4D97-AF65-F5344CB8AC3E}">
        <p14:creationId xmlns:p14="http://schemas.microsoft.com/office/powerpoint/2010/main" val="33032809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171400"/>
            <a:ext cx="8229600" cy="1143000"/>
          </a:xfrm>
        </p:spPr>
        <p:txBody>
          <a:bodyPr>
            <a:normAutofit/>
          </a:bodyPr>
          <a:lstStyle/>
          <a:p>
            <a:r>
              <a:rPr lang="es-EC" sz="4000" b="1" u="sng" dirty="0">
                <a:solidFill>
                  <a:srgbClr val="FFFF00"/>
                </a:solidFill>
              </a:rPr>
              <a:t>CONCLUSIONES</a:t>
            </a:r>
            <a:endParaRPr lang="es-ES" sz="4000" u="sng" dirty="0">
              <a:solidFill>
                <a:srgbClr val="FFFF00"/>
              </a:solidFill>
            </a:endParaRPr>
          </a:p>
        </p:txBody>
      </p:sp>
      <p:sp>
        <p:nvSpPr>
          <p:cNvPr id="3" name="2 Marcador de contenido"/>
          <p:cNvSpPr>
            <a:spLocks noGrp="1"/>
          </p:cNvSpPr>
          <p:nvPr>
            <p:ph idx="1"/>
          </p:nvPr>
        </p:nvSpPr>
        <p:spPr>
          <a:xfrm>
            <a:off x="467544" y="764704"/>
            <a:ext cx="8229600" cy="4525963"/>
          </a:xfrm>
        </p:spPr>
        <p:txBody>
          <a:bodyPr>
            <a:noAutofit/>
          </a:bodyPr>
          <a:lstStyle/>
          <a:p>
            <a:pPr lvl="0" algn="just"/>
            <a:r>
              <a:rPr lang="es-ES" sz="1800" dirty="0"/>
              <a:t>Se acepta la Ho </a:t>
            </a:r>
            <a:r>
              <a:rPr lang="es-EC" sz="1800" dirty="0"/>
              <a:t>ya que el método de procesamiento </a:t>
            </a:r>
            <a:r>
              <a:rPr lang="es-ES" sz="1800" dirty="0"/>
              <a:t> no mejora la calidad del producto a obtener (tisana de Pin´ku, </a:t>
            </a:r>
            <a:r>
              <a:rPr lang="es-ES" sz="1800" i="1" dirty="0"/>
              <a:t>Piper carpunya Ruíz &amp; </a:t>
            </a:r>
            <a:r>
              <a:rPr lang="es-ES" sz="1800" i="1" dirty="0" err="1"/>
              <a:t>Pav</a:t>
            </a:r>
            <a:r>
              <a:rPr lang="es-ES" sz="1800" i="1" dirty="0"/>
              <a:t>.)</a:t>
            </a:r>
            <a:r>
              <a:rPr lang="es-ES" sz="1800" dirty="0"/>
              <a:t>, se observa que el producto tiene su propia calidad innata por sus cualidades únicas al ser autóctona de la etnia Tsáchila.</a:t>
            </a:r>
          </a:p>
          <a:p>
            <a:pPr lvl="0" algn="just"/>
            <a:r>
              <a:rPr lang="es-ES" sz="1800" dirty="0"/>
              <a:t>Tanto la temperatura de secado (</a:t>
            </a:r>
            <a:r>
              <a:rPr lang="es-EC" sz="1800" dirty="0"/>
              <a:t>40º, 45º y 50º C), </a:t>
            </a:r>
            <a:r>
              <a:rPr lang="es-ES" sz="1800" dirty="0"/>
              <a:t>como el  </a:t>
            </a:r>
            <a:r>
              <a:rPr lang="es-ES" sz="1800" dirty="0" err="1"/>
              <a:t>metodo</a:t>
            </a:r>
            <a:r>
              <a:rPr lang="es-ES" sz="1800" dirty="0"/>
              <a:t>  de secado (aire caliente o estufa) </a:t>
            </a:r>
            <a:r>
              <a:rPr lang="es-EC" sz="1800" dirty="0"/>
              <a:t>no presentan diferencias estadísticas para todas las fuentes de variación, es decir no influye en la calidad del producto final obtenido (tisanas de pin’ku).</a:t>
            </a:r>
            <a:endParaRPr lang="es-ES" sz="1800" dirty="0"/>
          </a:p>
          <a:p>
            <a:pPr lvl="0" algn="just"/>
            <a:r>
              <a:rPr lang="es-ES" sz="1800" dirty="0"/>
              <a:t>Por medio del tamizaje fitoquímico realizado en el extracto de </a:t>
            </a:r>
            <a:r>
              <a:rPr lang="es-ES" sz="1800" i="1" dirty="0"/>
              <a:t>Piper carpunya</a:t>
            </a:r>
            <a:r>
              <a:rPr lang="es-ES" sz="1800" dirty="0"/>
              <a:t> </a:t>
            </a:r>
            <a:r>
              <a:rPr lang="es-ES" sz="1800" i="1" dirty="0"/>
              <a:t>Ruíz &amp; </a:t>
            </a:r>
            <a:r>
              <a:rPr lang="es-ES" sz="1800" i="1" dirty="0" err="1"/>
              <a:t>Pav</a:t>
            </a:r>
            <a:r>
              <a:rPr lang="es-ES" sz="1800" i="1" dirty="0"/>
              <a:t>.</a:t>
            </a:r>
            <a:r>
              <a:rPr lang="es-ES" sz="1800" dirty="0"/>
              <a:t> macerado en MeOH, se logro identificar una presencia estable de alcaloides.</a:t>
            </a:r>
          </a:p>
          <a:p>
            <a:pPr lvl="0" algn="just"/>
            <a:r>
              <a:rPr lang="es-ES" sz="1800" dirty="0"/>
              <a:t>En los hidrodestilados de </a:t>
            </a:r>
            <a:r>
              <a:rPr lang="es-ES" sz="1800" i="1" dirty="0"/>
              <a:t>Piper carpunya,</a:t>
            </a:r>
            <a:r>
              <a:rPr lang="es-ES" sz="1800" dirty="0"/>
              <a:t> se registró una escasa presencia de metabolitos secundarios, esto se debe a que por el proceso de  </a:t>
            </a:r>
            <a:r>
              <a:rPr lang="es-ES" sz="1800" dirty="0" err="1"/>
              <a:t>hidrodestilación</a:t>
            </a:r>
            <a:r>
              <a:rPr lang="es-ES" sz="1800" dirty="0"/>
              <a:t> se arrastra la </a:t>
            </a:r>
            <a:r>
              <a:rPr lang="es-ES" sz="1800" dirty="0" err="1"/>
              <a:t>mayoria</a:t>
            </a:r>
            <a:r>
              <a:rPr lang="es-ES" sz="1800" dirty="0"/>
              <a:t> de compuestos aromáticos integrados por </a:t>
            </a:r>
            <a:r>
              <a:rPr lang="es-ES" sz="1800" dirty="0" err="1"/>
              <a:t>isoprenos</a:t>
            </a:r>
            <a:r>
              <a:rPr lang="es-ES" sz="1800" dirty="0"/>
              <a:t> y terpenos que constituyen los aceites esenciales.</a:t>
            </a:r>
          </a:p>
          <a:p>
            <a:pPr lvl="0" algn="just"/>
            <a:r>
              <a:rPr lang="es-ES" sz="1800" dirty="0"/>
              <a:t>La </a:t>
            </a:r>
            <a:r>
              <a:rPr lang="es-ES" sz="1800" dirty="0" err="1"/>
              <a:t>desinfeccion</a:t>
            </a:r>
            <a:r>
              <a:rPr lang="es-ES" sz="1800" dirty="0"/>
              <a:t> de Cloro y kilol no demuestra diferencia significativa para la presencia de coliformes totales </a:t>
            </a:r>
            <a:r>
              <a:rPr lang="es-EC" sz="1800" dirty="0"/>
              <a:t>ya que se encuentran por debajo de los niveles permisibles.</a:t>
            </a:r>
            <a:endParaRPr lang="es-ES" sz="1800" dirty="0"/>
          </a:p>
          <a:p>
            <a:pPr lvl="0" algn="just"/>
            <a:r>
              <a:rPr lang="es-ES" sz="1800" dirty="0"/>
              <a:t>Las encuestas realizadas a comuneros y visitantes de la comuna Tsáchila indican que las tisanas de </a:t>
            </a:r>
            <a:r>
              <a:rPr lang="es-ES" sz="1800" i="1" dirty="0"/>
              <a:t>Piper carpunya</a:t>
            </a:r>
            <a:r>
              <a:rPr lang="es-ES" sz="1800" dirty="0"/>
              <a:t>, les </a:t>
            </a:r>
            <a:r>
              <a:rPr lang="es-EC" sz="1800" dirty="0"/>
              <a:t>gusto mucho.</a:t>
            </a:r>
            <a:endParaRPr lang="es-ES" sz="1800" dirty="0"/>
          </a:p>
          <a:p>
            <a:pPr marL="0" indent="0" algn="just">
              <a:buNone/>
            </a:pPr>
            <a:endParaRPr lang="es-ES" sz="1800" dirty="0"/>
          </a:p>
        </p:txBody>
      </p:sp>
    </p:spTree>
    <p:extLst>
      <p:ext uri="{BB962C8B-B14F-4D97-AF65-F5344CB8AC3E}">
        <p14:creationId xmlns:p14="http://schemas.microsoft.com/office/powerpoint/2010/main" val="35580506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EC" b="1" u="sng" dirty="0">
                <a:solidFill>
                  <a:srgbClr val="FFFF00"/>
                </a:solidFill>
              </a:rPr>
              <a:t>RECOMENDACIONES</a:t>
            </a:r>
            <a:r>
              <a:rPr lang="es-ES" dirty="0"/>
              <a:t/>
            </a:r>
            <a:br>
              <a:rPr lang="es-ES" dirty="0"/>
            </a:br>
            <a:endParaRPr lang="es-ES" dirty="0"/>
          </a:p>
        </p:txBody>
      </p:sp>
      <p:sp>
        <p:nvSpPr>
          <p:cNvPr id="3" name="2 Marcador de contenido"/>
          <p:cNvSpPr>
            <a:spLocks noGrp="1"/>
          </p:cNvSpPr>
          <p:nvPr>
            <p:ph idx="1"/>
          </p:nvPr>
        </p:nvSpPr>
        <p:spPr/>
        <p:txBody>
          <a:bodyPr>
            <a:normAutofit fontScale="70000" lnSpcReduction="20000"/>
          </a:bodyPr>
          <a:lstStyle/>
          <a:p>
            <a:pPr lvl="0" algn="just"/>
            <a:r>
              <a:rPr lang="es-ES" dirty="0"/>
              <a:t>Evaluar diferentes concentraciones de hidrodestilados de </a:t>
            </a:r>
            <a:r>
              <a:rPr lang="es-ES" i="1" dirty="0"/>
              <a:t>Piper carpunya Ruíz &amp; </a:t>
            </a:r>
            <a:r>
              <a:rPr lang="es-ES" i="1" dirty="0" err="1"/>
              <a:t>Pav</a:t>
            </a:r>
            <a:r>
              <a:rPr lang="es-ES" i="1" dirty="0"/>
              <a:t>.</a:t>
            </a:r>
            <a:r>
              <a:rPr lang="es-ES" dirty="0"/>
              <a:t> en donde se pueda registrar un mayor número de metabolitos  secundarios.</a:t>
            </a:r>
          </a:p>
          <a:p>
            <a:pPr lvl="0" algn="just"/>
            <a:r>
              <a:rPr lang="es-ES" dirty="0"/>
              <a:t>Realizar un estudio farmacológico de </a:t>
            </a:r>
            <a:r>
              <a:rPr lang="es-ES" i="1" dirty="0"/>
              <a:t>Piper carpunya Ruíz &amp; </a:t>
            </a:r>
            <a:r>
              <a:rPr lang="es-ES" i="1" dirty="0" err="1"/>
              <a:t>Pav</a:t>
            </a:r>
            <a:r>
              <a:rPr lang="es-ES" i="1" dirty="0"/>
              <a:t>.</a:t>
            </a:r>
            <a:r>
              <a:rPr lang="es-ES" dirty="0"/>
              <a:t> Para poder determinar su posible utilización en el campo de la medicinal humana.</a:t>
            </a:r>
          </a:p>
          <a:p>
            <a:pPr lvl="0" algn="just"/>
            <a:r>
              <a:rPr lang="es-ES" dirty="0"/>
              <a:t>Realizar estudios que determinen la factibilidad de crear una empresa agro-industria en la que exista una </a:t>
            </a:r>
            <a:r>
              <a:rPr lang="es-ES" dirty="0" err="1"/>
              <a:t>participacion</a:t>
            </a:r>
            <a:r>
              <a:rPr lang="es-ES" dirty="0"/>
              <a:t> directa del pueblo Tsáchila junto a organismos de comercialización para general plazas de empleo en la Comuna.</a:t>
            </a:r>
          </a:p>
          <a:p>
            <a:pPr lvl="0" algn="just"/>
            <a:r>
              <a:rPr lang="es-ES" dirty="0"/>
              <a:t>Evaluar mecanismos de propagación de  </a:t>
            </a:r>
            <a:r>
              <a:rPr lang="es-ES" i="1" dirty="0"/>
              <a:t>Piper carpunya Ruíz &amp; </a:t>
            </a:r>
            <a:r>
              <a:rPr lang="es-ES" i="1" dirty="0" err="1"/>
              <a:t>Pav</a:t>
            </a:r>
            <a:r>
              <a:rPr lang="es-ES" i="1" dirty="0"/>
              <a:t>. </a:t>
            </a:r>
            <a:r>
              <a:rPr lang="es-ES" dirty="0"/>
              <a:t>ya que por su constante utilización es muy difícil encontrarla en el paisaje silvestre del territorio Tsáchila.</a:t>
            </a:r>
          </a:p>
          <a:p>
            <a:pPr marL="0" indent="0" algn="just">
              <a:buNone/>
            </a:pPr>
            <a:endParaRPr lang="es-ES" dirty="0"/>
          </a:p>
        </p:txBody>
      </p:sp>
    </p:spTree>
    <p:extLst>
      <p:ext uri="{BB962C8B-B14F-4D97-AF65-F5344CB8AC3E}">
        <p14:creationId xmlns:p14="http://schemas.microsoft.com/office/powerpoint/2010/main" val="19337510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5694" y="260648"/>
            <a:ext cx="6213425" cy="6453336"/>
          </a:xfrm>
          <a:prstGeom prst="rect">
            <a:avLst/>
          </a:prstGeom>
          <a:solidFill>
            <a:schemeClr val="tx1"/>
          </a:solidFill>
          <a:ln>
            <a:noFill/>
          </a:ln>
          <a:effectLst/>
        </p:spPr>
      </p:pic>
    </p:spTree>
    <p:extLst>
      <p:ext uri="{BB962C8B-B14F-4D97-AF65-F5344CB8AC3E}">
        <p14:creationId xmlns:p14="http://schemas.microsoft.com/office/powerpoint/2010/main" val="13217534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86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63688" y="476672"/>
            <a:ext cx="4968552"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2924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09662" y="662623"/>
            <a:ext cx="6924675" cy="5532755"/>
          </a:xfrm>
          <a:prstGeom prst="rect">
            <a:avLst/>
          </a:prstGeom>
          <a:noFill/>
          <a:ln>
            <a:noFill/>
          </a:ln>
        </p:spPr>
      </p:pic>
    </p:spTree>
    <p:extLst>
      <p:ext uri="{BB962C8B-B14F-4D97-AF65-F5344CB8AC3E}">
        <p14:creationId xmlns:p14="http://schemas.microsoft.com/office/powerpoint/2010/main" val="895332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rtl="0">
              <a:spcBef>
                <a:spcPct val="0"/>
              </a:spcBef>
            </a:pPr>
            <a:r>
              <a:rPr lang="es-ES" b="1" u="sng" dirty="0">
                <a:solidFill>
                  <a:srgbClr val="FFFF00"/>
                </a:solidFill>
              </a:rPr>
              <a:t>PIN`KU </a:t>
            </a:r>
            <a:r>
              <a:rPr lang="es-ES" u="sng" dirty="0">
                <a:solidFill>
                  <a:srgbClr val="FFFF00"/>
                </a:solidFill>
              </a:rPr>
              <a:t>(</a:t>
            </a:r>
            <a:r>
              <a:rPr lang="es-ES" b="1" i="1" u="sng" dirty="0">
                <a:solidFill>
                  <a:srgbClr val="FFFF00"/>
                </a:solidFill>
              </a:rPr>
              <a:t>Piper carpunya Ruíz &amp; </a:t>
            </a:r>
            <a:r>
              <a:rPr lang="es-ES" b="1" i="1" u="sng" dirty="0" err="1">
                <a:solidFill>
                  <a:srgbClr val="FFFF00"/>
                </a:solidFill>
              </a:rPr>
              <a:t>Pav</a:t>
            </a:r>
            <a:r>
              <a:rPr lang="es-ES" b="1" i="1" u="sng" dirty="0">
                <a:solidFill>
                  <a:srgbClr val="FFFF00"/>
                </a:solidFill>
              </a:rPr>
              <a:t>.)</a:t>
            </a:r>
            <a:r>
              <a:rPr lang="es-ES" sz="1600" u="sng" dirty="0">
                <a:solidFill>
                  <a:srgbClr val="FFFF00"/>
                </a:solidFill>
              </a:rPr>
              <a:t/>
            </a:r>
            <a:br>
              <a:rPr lang="es-ES" sz="1600" u="sng" dirty="0">
                <a:solidFill>
                  <a:srgbClr val="FFFF00"/>
                </a:solidFill>
              </a:rPr>
            </a:br>
            <a:endParaRPr lang="es-ES" u="sng" dirty="0">
              <a:solidFill>
                <a:srgbClr val="FFFF00"/>
              </a:solidFill>
            </a:endParaRPr>
          </a:p>
        </p:txBody>
      </p:sp>
      <p:sp>
        <p:nvSpPr>
          <p:cNvPr id="3" name="2 Marcador de contenido"/>
          <p:cNvSpPr>
            <a:spLocks noGrp="1"/>
          </p:cNvSpPr>
          <p:nvPr>
            <p:ph idx="1"/>
          </p:nvPr>
        </p:nvSpPr>
        <p:spPr>
          <a:xfrm>
            <a:off x="457200" y="1600201"/>
            <a:ext cx="8229600" cy="1828799"/>
          </a:xfrm>
        </p:spPr>
        <p:txBody>
          <a:bodyPr>
            <a:normAutofit fontScale="85000" lnSpcReduction="20000"/>
          </a:bodyPr>
          <a:lstStyle/>
          <a:p>
            <a:pPr marL="0" indent="0" algn="just">
              <a:buNone/>
            </a:pPr>
            <a:r>
              <a:rPr lang="es-ES" dirty="0"/>
              <a:t>Las especies del género Piper (Piperaceae) se encuentran ampliamente distribuidas en las regiones tropicales y subtropicales del mundo, muchas de las cuales se consideran plantas medicinales en Latinoamérica y la región de las Indias Occidentales (</a:t>
            </a:r>
            <a:r>
              <a:rPr lang="es-ES" cap="all" dirty="0" err="1"/>
              <a:t>B</a:t>
            </a:r>
            <a:r>
              <a:rPr lang="es-ES" dirty="0" err="1"/>
              <a:t>ezerra</a:t>
            </a:r>
            <a:r>
              <a:rPr lang="es-ES" dirty="0"/>
              <a:t>, </a:t>
            </a:r>
            <a:r>
              <a:rPr lang="es-EC" i="1" dirty="0"/>
              <a:t>et al</a:t>
            </a:r>
            <a:r>
              <a:rPr lang="es-EC" cap="all" dirty="0"/>
              <a:t>,</a:t>
            </a:r>
            <a:r>
              <a:rPr lang="es-ES" dirty="0"/>
              <a:t> 2008).</a:t>
            </a:r>
          </a:p>
        </p:txBody>
      </p:sp>
    </p:spTree>
    <p:extLst>
      <p:ext uri="{BB962C8B-B14F-4D97-AF65-F5344CB8AC3E}">
        <p14:creationId xmlns:p14="http://schemas.microsoft.com/office/powerpoint/2010/main" val="1623001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u="sng" cap="all" dirty="0">
                <a:solidFill>
                  <a:srgbClr val="FFFF00"/>
                </a:solidFill>
              </a:rPr>
              <a:t>Información etnobotánica y </a:t>
            </a:r>
            <a:r>
              <a:rPr lang="es-EC" b="1" u="sng" cap="all" dirty="0" err="1">
                <a:solidFill>
                  <a:srgbClr val="FFFF00"/>
                </a:solidFill>
              </a:rPr>
              <a:t>etnomédica</a:t>
            </a:r>
            <a:endParaRPr lang="es-ES" u="sng" dirty="0">
              <a:solidFill>
                <a:srgbClr val="FFFF00"/>
              </a:solidFill>
            </a:endParaRPr>
          </a:p>
        </p:txBody>
      </p:sp>
      <p:sp>
        <p:nvSpPr>
          <p:cNvPr id="3" name="2 Marcador de contenido"/>
          <p:cNvSpPr>
            <a:spLocks noGrp="1"/>
          </p:cNvSpPr>
          <p:nvPr>
            <p:ph idx="1"/>
          </p:nvPr>
        </p:nvSpPr>
        <p:spPr/>
        <p:txBody>
          <a:bodyPr>
            <a:normAutofit fontScale="77500" lnSpcReduction="20000"/>
          </a:bodyPr>
          <a:lstStyle/>
          <a:p>
            <a:r>
              <a:rPr lang="es-ES" dirty="0"/>
              <a:t>Los indios </a:t>
            </a:r>
            <a:r>
              <a:rPr lang="es-ES" dirty="0" err="1"/>
              <a:t>Sionas</a:t>
            </a:r>
            <a:r>
              <a:rPr lang="es-ES" dirty="0"/>
              <a:t> y </a:t>
            </a:r>
            <a:r>
              <a:rPr lang="es-ES" dirty="0" err="1"/>
              <a:t>Kofanes</a:t>
            </a:r>
            <a:r>
              <a:rPr lang="es-ES" dirty="0"/>
              <a:t> de la Alta Amazonia, machacan las hojas y preparan una decocción que consideran muy útil para combatir las fiebres y como purgante  (</a:t>
            </a:r>
            <a:r>
              <a:rPr lang="es-ES" cap="all" dirty="0" err="1"/>
              <a:t>L</a:t>
            </a:r>
            <a:r>
              <a:rPr lang="es-ES" dirty="0" err="1"/>
              <a:t>escure</a:t>
            </a:r>
            <a:r>
              <a:rPr lang="es-ES" cap="all" dirty="0"/>
              <a:t>, </a:t>
            </a:r>
            <a:r>
              <a:rPr lang="es-ES" dirty="0"/>
              <a:t>1987).</a:t>
            </a:r>
          </a:p>
          <a:p>
            <a:r>
              <a:rPr lang="es-ES" dirty="0"/>
              <a:t>Los </a:t>
            </a:r>
            <a:r>
              <a:rPr lang="es-ES" dirty="0" err="1"/>
              <a:t>Huitotos</a:t>
            </a:r>
            <a:r>
              <a:rPr lang="es-ES" dirty="0"/>
              <a:t> de Colombia reconocen en algunas especies de Piper cualidades anestésicas y analgésicas, y las aprovechan en diferentes trastornos especialmente en los dolores de muelas (</a:t>
            </a:r>
            <a:r>
              <a:rPr lang="es-ES" cap="all" dirty="0"/>
              <a:t>P</a:t>
            </a:r>
            <a:r>
              <a:rPr lang="es-ES" dirty="0"/>
              <a:t>avón</a:t>
            </a:r>
            <a:r>
              <a:rPr lang="es-ES" cap="all" dirty="0"/>
              <a:t>,</a:t>
            </a:r>
            <a:r>
              <a:rPr lang="es-ES" dirty="0"/>
              <a:t> 1982).</a:t>
            </a:r>
          </a:p>
          <a:p>
            <a:r>
              <a:rPr lang="es-ES" dirty="0"/>
              <a:t>Los Jíbaros de la Alta Amazonía tienen varias especies de Piper entre sus medicinas para los trastornos dentales, dolor o caries; así reconocen buenos efectos en las hojas de </a:t>
            </a:r>
            <a:r>
              <a:rPr lang="es-ES" i="1" dirty="0"/>
              <a:t>P. </a:t>
            </a:r>
            <a:r>
              <a:rPr lang="es-ES" i="1" dirty="0" err="1"/>
              <a:t>hispidum</a:t>
            </a:r>
            <a:r>
              <a:rPr lang="es-ES" dirty="0"/>
              <a:t> , en la planta entera de </a:t>
            </a:r>
            <a:r>
              <a:rPr lang="es-ES" i="1" dirty="0"/>
              <a:t>P. </a:t>
            </a:r>
            <a:r>
              <a:rPr lang="es-ES" i="1" dirty="0" err="1"/>
              <a:t>marginatum</a:t>
            </a:r>
            <a:r>
              <a:rPr lang="es-ES" dirty="0"/>
              <a:t> y en la planta entera del "cordoncillo" , </a:t>
            </a:r>
            <a:r>
              <a:rPr lang="es-ES" i="1" dirty="0"/>
              <a:t>P. </a:t>
            </a:r>
            <a:r>
              <a:rPr lang="es-ES" i="1" dirty="0" err="1"/>
              <a:t>tingens</a:t>
            </a:r>
            <a:r>
              <a:rPr lang="es-ES" dirty="0"/>
              <a:t> (</a:t>
            </a:r>
            <a:r>
              <a:rPr lang="es-ES" cap="all" dirty="0"/>
              <a:t>L</a:t>
            </a:r>
            <a:r>
              <a:rPr lang="es-ES" dirty="0"/>
              <a:t>ewis</a:t>
            </a:r>
            <a:r>
              <a:rPr lang="es-ES" cap="all" dirty="0"/>
              <a:t>, </a:t>
            </a:r>
            <a:r>
              <a:rPr lang="es-ES" dirty="0"/>
              <a:t>1984). </a:t>
            </a:r>
          </a:p>
          <a:p>
            <a:endParaRPr lang="es-ES" dirty="0"/>
          </a:p>
        </p:txBody>
      </p:sp>
    </p:spTree>
    <p:extLst>
      <p:ext uri="{BB962C8B-B14F-4D97-AF65-F5344CB8AC3E}">
        <p14:creationId xmlns:p14="http://schemas.microsoft.com/office/powerpoint/2010/main" val="1146588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u="sng" cap="all" dirty="0">
                <a:solidFill>
                  <a:srgbClr val="FFFF00"/>
                </a:solidFill>
              </a:rPr>
              <a:t>Composición química y propiedades </a:t>
            </a:r>
            <a:r>
              <a:rPr lang="es-EC" b="1" u="sng" cap="all" dirty="0" err="1">
                <a:solidFill>
                  <a:srgbClr val="FFFF00"/>
                </a:solidFill>
              </a:rPr>
              <a:t>fARMACOLOGICAS</a:t>
            </a:r>
            <a:endParaRPr lang="es-ES" u="sng" dirty="0">
              <a:solidFill>
                <a:srgbClr val="FFFF00"/>
              </a:solidFill>
            </a:endParaRPr>
          </a:p>
        </p:txBody>
      </p:sp>
      <p:sp>
        <p:nvSpPr>
          <p:cNvPr id="3" name="2 Marcador de contenido"/>
          <p:cNvSpPr>
            <a:spLocks noGrp="1"/>
          </p:cNvSpPr>
          <p:nvPr>
            <p:ph idx="1"/>
          </p:nvPr>
        </p:nvSpPr>
        <p:spPr/>
        <p:txBody>
          <a:bodyPr>
            <a:noAutofit/>
          </a:bodyPr>
          <a:lstStyle/>
          <a:p>
            <a:r>
              <a:rPr lang="es-EC" sz="1600" dirty="0"/>
              <a:t>El género </a:t>
            </a:r>
            <a:r>
              <a:rPr lang="es-EC" sz="1600" i="1" dirty="0"/>
              <a:t>Piper </a:t>
            </a:r>
            <a:r>
              <a:rPr lang="es-EC" sz="1600" dirty="0"/>
              <a:t>se caracteriza por la presencia de alcaloides. Los extractos de algunas especies han demostrado poseer efectos antifertilidad y actividad insecticida (</a:t>
            </a:r>
            <a:r>
              <a:rPr lang="es-EC" sz="1600" cap="all" dirty="0" err="1"/>
              <a:t>S</a:t>
            </a:r>
            <a:r>
              <a:rPr lang="es-EC" sz="1600" dirty="0" err="1"/>
              <a:t>chultes</a:t>
            </a:r>
            <a:r>
              <a:rPr lang="es-EC" sz="1600" cap="all" dirty="0"/>
              <a:t>, </a:t>
            </a:r>
            <a:r>
              <a:rPr lang="es-EC" sz="1600" dirty="0"/>
              <a:t>1990).</a:t>
            </a:r>
            <a:endParaRPr lang="es-ES" sz="1600" dirty="0"/>
          </a:p>
          <a:p>
            <a:r>
              <a:rPr lang="es-EC" sz="1600" dirty="0"/>
              <a:t>Los indígenas amazónicos usan varias especies de plantas para la pintura de sus dientes, elemento cosmético e higiénico muy importante; entre estas plantas se encuentran varias pertenecientes al género </a:t>
            </a:r>
            <a:r>
              <a:rPr lang="es-EC" sz="1600" i="1" dirty="0"/>
              <a:t>Piper</a:t>
            </a:r>
            <a:r>
              <a:rPr lang="es-EC" sz="1600" dirty="0"/>
              <a:t>. Algunas especies de </a:t>
            </a:r>
            <a:r>
              <a:rPr lang="es-EC" sz="1600" i="1" dirty="0"/>
              <a:t>Piper</a:t>
            </a:r>
            <a:r>
              <a:rPr lang="es-EC" sz="1600" dirty="0"/>
              <a:t> tienen compuestos fenólicos, como eugenol y sus isómeros, y además, taninos en las hojas.</a:t>
            </a:r>
            <a:endParaRPr lang="es-ES" sz="1600" dirty="0"/>
          </a:p>
          <a:p>
            <a:r>
              <a:rPr lang="es-EC" sz="1600" dirty="0"/>
              <a:t>En los taninos del té </a:t>
            </a:r>
            <a:r>
              <a:rPr lang="es-EC" sz="1600" dirty="0" smtClean="0"/>
              <a:t> </a:t>
            </a:r>
            <a:r>
              <a:rPr lang="es-EC" sz="1600" dirty="0"/>
              <a:t>se han reconocido efectos cariogénicos por inhibición de las enzimas asociadas con las adherencias bacterianas. No se conoce la forma en que las sustancias usadas para ennegrecer los dientes actúan similarmente ya que como ellas (té o cacao), sirven como sellantes para la coagulación de la placa proteica y la estabilización del </a:t>
            </a:r>
            <a:r>
              <a:rPr lang="es-EC" sz="1600" dirty="0" err="1"/>
              <a:t>hydroxyapatithe</a:t>
            </a:r>
            <a:r>
              <a:rPr lang="es-EC" sz="1600" dirty="0"/>
              <a:t> del diente (esmalte dental).</a:t>
            </a:r>
            <a:endParaRPr lang="es-ES" sz="1600" dirty="0"/>
          </a:p>
          <a:p>
            <a:r>
              <a:rPr lang="es-ES" sz="1600" dirty="0"/>
              <a:t>En Colombia las especies del género Piper se conocen popularmente como cordoncillos o anises y son empleadas en el tratamiento de diversas enfermedades, entre ellas diarrea, disentería, dolores de estómago, caries dentales, y como cicatrizante (</a:t>
            </a:r>
            <a:r>
              <a:rPr lang="es-ES" sz="1600" cap="all" dirty="0"/>
              <a:t>D</a:t>
            </a:r>
            <a:r>
              <a:rPr lang="es-ES" sz="1600" dirty="0"/>
              <a:t>e la Rúa</a:t>
            </a:r>
            <a:r>
              <a:rPr lang="es-ES" sz="1600" cap="all" dirty="0"/>
              <a:t>, 1999). </a:t>
            </a:r>
            <a:endParaRPr lang="es-ES" sz="1600" dirty="0"/>
          </a:p>
          <a:p>
            <a:r>
              <a:rPr lang="es-ES" sz="1600" dirty="0"/>
              <a:t>También se ha registrado efectos digestivos, contra la fiebre, trastornos gastrointestinales, y por lo general se preparan en decocción, baños depurativos, tanto con las hojas secas y frescas  (Lewis, 1984).</a:t>
            </a:r>
          </a:p>
          <a:p>
            <a:endParaRPr lang="es-ES" sz="1600" dirty="0"/>
          </a:p>
        </p:txBody>
      </p:sp>
    </p:spTree>
    <p:extLst>
      <p:ext uri="{BB962C8B-B14F-4D97-AF65-F5344CB8AC3E}">
        <p14:creationId xmlns:p14="http://schemas.microsoft.com/office/powerpoint/2010/main" val="3523843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TotalTime>
  <Words>5808</Words>
  <Application>Microsoft Office PowerPoint</Application>
  <PresentationFormat>Presentación en pantalla (4:3)</PresentationFormat>
  <Paragraphs>724</Paragraphs>
  <Slides>65</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65</vt:i4>
      </vt:variant>
    </vt:vector>
  </HeadingPairs>
  <TitlesOfParts>
    <vt:vector size="67" baseType="lpstr">
      <vt:lpstr>Tema de Office</vt:lpstr>
      <vt:lpstr>Documento de Microsoft Word</vt:lpstr>
      <vt:lpstr>“EVALUACIÓN DE PARÁMETROS PARA EL PROCESO DE DESHIDRATACIÓN DE  PIN’KU  (Piper carpunya Ruíz &amp;Pav.), EN LA COMUNA TSÁCHILA CHIGUILPE., PROVINCIA SANTO DOMINGO DE LOS TSACHILAS”</vt:lpstr>
      <vt:lpstr>INTRODUCCIÓN </vt:lpstr>
      <vt:lpstr>Presentación de PowerPoint</vt:lpstr>
      <vt:lpstr>OBJETIVOS </vt:lpstr>
      <vt:lpstr>REVISIÓN DE LITERATURA </vt:lpstr>
      <vt:lpstr>Plantas medicinales en el Ecuador </vt:lpstr>
      <vt:lpstr>PIN`KU (Piper carpunya Ruíz &amp; Pav.) </vt:lpstr>
      <vt:lpstr>Información etnobotánica y etnomédica</vt:lpstr>
      <vt:lpstr>Composición química y propiedades fARMACOLOGICAS</vt:lpstr>
      <vt:lpstr>TAXONOMÍA DE PIN`KU </vt:lpstr>
      <vt:lpstr>Planta de Pin´ku (Piper carpunya), comunidad Tsáchila. </vt:lpstr>
      <vt:lpstr>MATERIALES Y MÉTODOS </vt:lpstr>
      <vt:lpstr>Ubicación Geográfica </vt:lpstr>
      <vt:lpstr>Ubicación Ecológica </vt:lpstr>
      <vt:lpstr>Métodos. </vt:lpstr>
      <vt:lpstr>Tratamientos con las diferentes combinaciones y repeticiones. </vt:lpstr>
      <vt:lpstr>Sorteo de los tratamientos en la evaluación de parámetros para el proceso de deshidratación de  pin’ku  (Piper carpunya Ruíz &amp; Pav.) </vt:lpstr>
      <vt:lpstr>ADEVA</vt:lpstr>
      <vt:lpstr>Fase de Prospección </vt:lpstr>
      <vt:lpstr>Fase de Recolección</vt:lpstr>
      <vt:lpstr>Fase de  Identificación o Autentificación Botánica</vt:lpstr>
      <vt:lpstr>Fase de Procesamiento </vt:lpstr>
      <vt:lpstr>Presentación de PowerPoint</vt:lpstr>
      <vt:lpstr>Presentación de PowerPoint</vt:lpstr>
      <vt:lpstr>Presentación de PowerPoint</vt:lpstr>
      <vt:lpstr>Presentación de PowerPoint</vt:lpstr>
      <vt:lpstr>Fase de Extracción</vt:lpstr>
      <vt:lpstr>Presentación de PowerPoint</vt:lpstr>
      <vt:lpstr>Obtención de los hidrodestilados de Pin`ku</vt:lpstr>
      <vt:lpstr>Presentación de PowerPoint</vt:lpstr>
      <vt:lpstr>Análisis fitoquímico  de pin’ku </vt:lpstr>
      <vt:lpstr>Presentación de PowerPoint</vt:lpstr>
      <vt:lpstr>Presentación de PowerPoint</vt:lpstr>
      <vt:lpstr>Protocolo para reconocimiento de alcaloides </vt:lpstr>
      <vt:lpstr>Protocolo para reconocimiento de taninos y fenoles (Ensayo con cloruro férrico) </vt:lpstr>
      <vt:lpstr>Protocolo para reconocimiento de saponinas (Ensayo de espuma) </vt:lpstr>
      <vt:lpstr>Protocolo para reconocimiento de cumarinas </vt:lpstr>
      <vt:lpstr>Protocolo para reconocimiento de flavonoides (Ensayo de shinoda) </vt:lpstr>
      <vt:lpstr>Ensayo de antocianinas </vt:lpstr>
      <vt:lpstr>Protocolo para reconocimiento de quinonas (Ensayo de börntrager) </vt:lpstr>
      <vt:lpstr>Variables a Ser Evaluadas</vt:lpstr>
      <vt:lpstr>Variables no paramétricas</vt:lpstr>
      <vt:lpstr>RESULTADOS Y DISCUSIÓN </vt:lpstr>
      <vt:lpstr>Tamizaje fitoquímico del extracto de Pin’ku en MeOH</vt:lpstr>
      <vt:lpstr>Tamizaje fitoquímico del extracto de Pin’ku en EtOH</vt:lpstr>
      <vt:lpstr>Tamizaje fitoquímico del extracto de Pin’ku en H2Od</vt:lpstr>
      <vt:lpstr>Tamizaje fitoquímico en el hidrodestilado de Pin’ku</vt:lpstr>
      <vt:lpstr>Resultados de identificación de metabolitos secundarios en Pin’ku.</vt:lpstr>
      <vt:lpstr>Método de desinfección</vt:lpstr>
      <vt:lpstr>Desinfección con Kilol </vt:lpstr>
      <vt:lpstr>Presentación de PowerPoint</vt:lpstr>
      <vt:lpstr>Rendimiento de producto deshidratado</vt:lpstr>
      <vt:lpstr>Presentación de PowerPoint</vt:lpstr>
      <vt:lpstr>Contenido de Materia Seca % </vt:lpstr>
      <vt:lpstr>Presentación de PowerPoint</vt:lpstr>
      <vt:lpstr>CONTENIDO DE MINERALES</vt:lpstr>
      <vt:lpstr>PRUEBA   ORGANOLÉPTICA  </vt:lpstr>
      <vt:lpstr>Presentación de PowerPoint</vt:lpstr>
      <vt:lpstr>Presentación de PowerPoint</vt:lpstr>
      <vt:lpstr>Presentación de PowerPoint</vt:lpstr>
      <vt:lpstr>CONCLUSIONES</vt:lpstr>
      <vt:lpstr>RECOMENDACIONES </vt:lpstr>
      <vt:lpstr>Presentación de PowerPoint</vt:lpstr>
      <vt:lpstr>Presentación de PowerPoint</vt:lpstr>
      <vt:lpstr>Presentación de PowerPoint</vt:lpstr>
    </vt:vector>
  </TitlesOfParts>
  <Company>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“EVALUACIÓN DE PARÁMETROS PARA EL PROCESO DE DESHIDRATACIÓN DE  PIN’KU  (Piper carpunya Ruíz &amp;Pav.), EN LA COMUNA TSÁCHILA CHIGUILPE., PROVINCIA SANTO DOMINGO DE LOS TSACHILAS”</dc:title>
  <dc:creator>Usuario</dc:creator>
  <cp:lastModifiedBy>Usuario</cp:lastModifiedBy>
  <cp:revision>33</cp:revision>
  <dcterms:created xsi:type="dcterms:W3CDTF">2015-12-10T11:06:05Z</dcterms:created>
  <dcterms:modified xsi:type="dcterms:W3CDTF">2015-12-12T20:55:08Z</dcterms:modified>
</cp:coreProperties>
</file>