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7" r:id="rId2"/>
    <p:sldId id="256" r:id="rId3"/>
    <p:sldId id="258" r:id="rId4"/>
    <p:sldId id="295" r:id="rId5"/>
    <p:sldId id="259" r:id="rId6"/>
    <p:sldId id="260" r:id="rId7"/>
    <p:sldId id="261" r:id="rId8"/>
    <p:sldId id="272" r:id="rId9"/>
    <p:sldId id="270" r:id="rId10"/>
    <p:sldId id="271" r:id="rId11"/>
    <p:sldId id="269" r:id="rId12"/>
    <p:sldId id="263" r:id="rId13"/>
    <p:sldId id="274" r:id="rId14"/>
    <p:sldId id="275" r:id="rId15"/>
    <p:sldId id="276" r:id="rId16"/>
    <p:sldId id="273" r:id="rId17"/>
    <p:sldId id="277" r:id="rId18"/>
    <p:sldId id="278" r:id="rId19"/>
    <p:sldId id="264" r:id="rId20"/>
    <p:sldId id="279" r:id="rId21"/>
    <p:sldId id="280" r:id="rId22"/>
    <p:sldId id="281" r:id="rId23"/>
    <p:sldId id="282" r:id="rId24"/>
    <p:sldId id="283" r:id="rId25"/>
    <p:sldId id="288" r:id="rId26"/>
    <p:sldId id="289" r:id="rId27"/>
    <p:sldId id="284" r:id="rId28"/>
    <p:sldId id="285" r:id="rId29"/>
    <p:sldId id="287" r:id="rId30"/>
    <p:sldId id="286" r:id="rId31"/>
    <p:sldId id="265" r:id="rId32"/>
    <p:sldId id="266" r:id="rId33"/>
    <p:sldId id="291" r:id="rId34"/>
    <p:sldId id="267" r:id="rId35"/>
    <p:sldId id="293" r:id="rId36"/>
    <p:sldId id="294" r:id="rId37"/>
  </p:sldIdLst>
  <p:sldSz cx="9144000" cy="5143500" type="screen16x9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D0E3EA"/>
    <a:srgbClr val="E9F1F5"/>
    <a:srgbClr val="D0F1F5"/>
    <a:srgbClr val="D8D3E0"/>
    <a:srgbClr val="ED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1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19F3-7D3E-437D-B399-BF324CA17E8F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5999-EE56-4276-9076-1A43C2A81C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8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20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528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243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377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53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51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51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48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95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96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31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FABF-AFE0-4E70-A09B-50743AC4B743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4C10-AABB-44D0-8990-8083456E26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534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2.xml"/><Relationship Id="rId5" Type="http://schemas.openxmlformats.org/officeDocument/2006/relationships/slide" Target="slide5.xml"/><Relationship Id="rId10" Type="http://schemas.openxmlformats.org/officeDocument/2006/relationships/slide" Target="slide31.xml"/><Relationship Id="rId4" Type="http://schemas.openxmlformats.org/officeDocument/2006/relationships/slide" Target="slide3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slide" Target="slide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slide" Target="slide2.xm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8.png"/><Relationship Id="rId4" Type="http://schemas.openxmlformats.org/officeDocument/2006/relationships/hyperlink" Target="http://localhost:8383/JuegoEducativo/index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/>
          <a:stretch/>
        </p:blipFill>
        <p:spPr>
          <a:xfrm>
            <a:off x="107504" y="123477"/>
            <a:ext cx="8928992" cy="4508887"/>
          </a:xfrm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COMPARATIVO DE LOS MOTORES GRÁFICOS WEBGL ‘THREE.JS’ Y ‘BABYLON.JS’ PARA EL DESARROLLO DE UN JUEGO EDUCATIVO</a:t>
            </a:r>
            <a:endParaRPr lang="es-EC" sz="3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353405"/>
            <a:ext cx="2160240" cy="5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323528" y="1968972"/>
            <a:ext cx="8496944" cy="76944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Andrés </a:t>
            </a:r>
            <a:r>
              <a:rPr lang="es-EC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Lucca</a:t>
            </a:r>
            <a:endParaRPr lang="es-EC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23528" y="3170461"/>
            <a:ext cx="8496944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Margarita </a:t>
            </a: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Zambrano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Codirectora: </a:t>
            </a:r>
            <a:r>
              <a:rPr lang="es-EC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Cecilia Hinojosa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5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desarrollo de juegos de J. Novak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598"/>
            <a:ext cx="8643433" cy="3475381"/>
          </a:xfrm>
          <a:prstGeom prst="rect">
            <a:avLst/>
          </a:prstGeom>
        </p:spPr>
      </p:pic>
      <p:pic>
        <p:nvPicPr>
          <p:cNvPr id="8" name="1 Marcador de contenido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ISO/IEC 25010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07433"/>
              </p:ext>
            </p:extLst>
          </p:nvPr>
        </p:nvGraphicFramePr>
        <p:xfrm>
          <a:off x="179512" y="1249278"/>
          <a:ext cx="8784975" cy="32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880320"/>
                <a:gridCol w="331236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Adecuación Funcional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Eficiencia de Desempeño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Usabilidad</a:t>
                      </a:r>
                      <a:endParaRPr lang="es-EC" dirty="0"/>
                    </a:p>
                  </a:txBody>
                  <a:tcPr/>
                </a:tc>
              </a:tr>
              <a:tr h="1241505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Completitud funcional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Corrección funcional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Pertinencia funcional</a:t>
                      </a:r>
                      <a:endParaRPr lang="es-EC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Comportamiento en el tiempo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Utilización de recursos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Facilidad para reconocer si resulta apropiado acorde a los requerimientos.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Facilidad de aprendizaje del producto software.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Operabilidad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Protección contra errores de usuario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Estética de interfaz de usuario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Accesibilidad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Autofit/>
          </a:bodyPr>
          <a:lstStyle/>
          <a:p>
            <a:pPr algn="l"/>
            <a:r>
              <a:rPr lang="es-EC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comparativo de los motores gráficos</a:t>
            </a:r>
            <a:endParaRPr lang="es-EC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sp>
        <p:nvSpPr>
          <p:cNvPr id="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</a:pPr>
            <a:r>
              <a:rPr lang="es-EC" sz="2800" dirty="0" smtClean="0">
                <a:solidFill>
                  <a:srgbClr val="002060"/>
                </a:solidFill>
              </a:rPr>
              <a:t>Criterio de ponderación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6271"/>
              </p:ext>
            </p:extLst>
          </p:nvPr>
        </p:nvGraphicFramePr>
        <p:xfrm>
          <a:off x="251520" y="1779662"/>
          <a:ext cx="8643433" cy="2718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440160"/>
                <a:gridCol w="5691105"/>
              </a:tblGrid>
              <a:tr h="266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Característica</a:t>
                      </a:r>
                      <a:endParaRPr lang="es-EC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Ponderación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Justificación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Adecuación funcional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30%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Es importante determinar las características y prestaciones de los motores gráficos con la finalidad de utilizar el que más se adecúe a las necesidades y requerimientos para el desarrollo del juego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4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Eficiencia de desempeño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40%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El desempeño de un motor gráfico es crucial para una aplicación que requiere interacción en tiempo real, como es el caso del juego</a:t>
                      </a:r>
                      <a:endParaRPr lang="es-EC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Usabilidad</a:t>
                      </a:r>
                      <a:endParaRPr lang="es-EC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30%</a:t>
                      </a:r>
                      <a:endParaRPr lang="es-EC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La facilidad de aprendizaje y uso del motor gráfico es un factor determinante que ayuda al rápido desarrollo del juego</a:t>
                      </a:r>
                      <a:endParaRPr lang="es-EC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Adecuación funcional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48283"/>
              </p:ext>
            </p:extLst>
          </p:nvPr>
        </p:nvGraphicFramePr>
        <p:xfrm>
          <a:off x="424856" y="1563638"/>
          <a:ext cx="8282587" cy="2057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175137"/>
                <a:gridCol w="1429772"/>
                <a:gridCol w="837242"/>
                <a:gridCol w="840436"/>
              </a:tblGrid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Subcaracterística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Completitud funcional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bg1"/>
                          </a:solidFill>
                          <a:effectLst/>
                        </a:rPr>
                        <a:t>Atributos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Animación por esqueleto (</a:t>
                      </a:r>
                      <a:r>
                        <a:rPr lang="es-EC" sz="1500" b="0" dirty="0" err="1">
                          <a:solidFill>
                            <a:schemeClr val="tx1"/>
                          </a:solidFill>
                          <a:effectLst/>
                        </a:rPr>
                        <a:t>Skeletal</a:t>
                      </a: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500" b="0" dirty="0" err="1">
                          <a:solidFill>
                            <a:schemeClr val="tx1"/>
                          </a:solidFill>
                          <a:effectLst/>
                        </a:rPr>
                        <a:t>Animation</a:t>
                      </a: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Sí = </a:t>
                      </a:r>
                      <a:r>
                        <a:rPr lang="es-EC" sz="1500" dirty="0" smtClean="0">
                          <a:effectLst/>
                        </a:rPr>
                        <a:t>1</a:t>
                      </a:r>
                      <a:r>
                        <a:rPr lang="es-EC" sz="1500" baseline="0" dirty="0" smtClean="0">
                          <a:effectLst/>
                        </a:rPr>
                        <a:t> / </a:t>
                      </a:r>
                      <a:r>
                        <a:rPr lang="es-EC" sz="1500" dirty="0" smtClean="0">
                          <a:effectLst/>
                        </a:rPr>
                        <a:t>No </a:t>
                      </a:r>
                      <a:r>
                        <a:rPr lang="es-EC" sz="1500" dirty="0">
                          <a:effectLst/>
                        </a:rPr>
                        <a:t>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Animación por deformación de vértices (</a:t>
                      </a:r>
                      <a:r>
                        <a:rPr lang="es-EC" sz="1500" b="0" dirty="0" err="1">
                          <a:solidFill>
                            <a:schemeClr val="tx1"/>
                          </a:solidFill>
                          <a:effectLst/>
                        </a:rPr>
                        <a:t>Morph</a:t>
                      </a: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Sí = </a:t>
                      </a:r>
                      <a:r>
                        <a:rPr lang="es-EC" sz="1500" dirty="0" smtClean="0">
                          <a:effectLst/>
                        </a:rPr>
                        <a:t>1 / No </a:t>
                      </a:r>
                      <a:r>
                        <a:rPr lang="es-EC" sz="1500" dirty="0">
                          <a:effectLst/>
                        </a:rPr>
                        <a:t>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Funcionalidades extensibles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5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Subcaracterística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</a:rPr>
                        <a:t>Corrección funcional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Atributos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solidFill>
                      <a:schemeClr val="accent4"/>
                    </a:solidFill>
                  </a:tcPr>
                </a:tc>
              </a:tr>
              <a:tr h="183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Búsqueda e interacción de objetos instanciados en escena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Añadir o remover objetos de la escena en tiempo de ejecución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4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Adecuación funcional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12674"/>
              </p:ext>
            </p:extLst>
          </p:nvPr>
        </p:nvGraphicFramePr>
        <p:xfrm>
          <a:off x="467544" y="1347614"/>
          <a:ext cx="8210579" cy="3200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995066"/>
                <a:gridCol w="1479493"/>
                <a:gridCol w="866358"/>
                <a:gridCol w="869662"/>
              </a:tblGrid>
              <a:tr h="9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Subcaracterística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Pertinencia funcional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bg1"/>
                          </a:solidFill>
                          <a:effectLst/>
                        </a:rPr>
                        <a:t>Atributos</a:t>
                      </a:r>
                      <a:endParaRPr lang="es-EC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Formato propio para escenas y mallas 3D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Permite cargar otros formatos de mallas 3D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Permite configurar animaciones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96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Existen exportadores para software de modelado 3D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Permite el manejo de cámaras de perspectiva y ortogonal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79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Contiene materiales predeterminados para las mallas 3D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Permite utilizar shaders personalizados GLSL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Permite efectos post-procesamiento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Incorpora un sistema de partículas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Incluye diferentes tipos de luces parametrizables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</a:rPr>
                        <a:t>El render soporta antialiasing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Sí = 1 / No = 0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/>
                </a:tc>
              </a:tr>
              <a:tr h="10302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Puntaje Total</a:t>
                      </a:r>
                      <a:endParaRPr lang="es-EC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>
                          <a:effectLst/>
                        </a:rPr>
                        <a:t>16</a:t>
                      </a:r>
                      <a:endParaRPr lang="es-EC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14</a:t>
                      </a:r>
                      <a:endParaRPr lang="es-EC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95" marR="228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 de desempeño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34270"/>
              </p:ext>
            </p:extLst>
          </p:nvPr>
        </p:nvGraphicFramePr>
        <p:xfrm>
          <a:off x="305102" y="1275606"/>
          <a:ext cx="8563102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211"/>
                <a:gridCol w="362843"/>
                <a:gridCol w="2139337"/>
                <a:gridCol w="751149"/>
                <a:gridCol w="768662"/>
                <a:gridCol w="808751"/>
                <a:gridCol w="751149"/>
              </a:tblGrid>
              <a:tr h="160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Subcaracterística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Comportamiento en el tiempo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Atributos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86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Cantidad de FPS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FPS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Mayor cantidad de FPS =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Menor cantidad de FPS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55,09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57,94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</a:tr>
              <a:tr h="75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Subcaracterística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Utilización de recursos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Atributos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</a:tr>
              <a:tr h="28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Uso de GPU (Tarjeta Gráfica)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MB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Menor cantidad utilizada =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Mayor cantidad utilizada = 0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5,17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5,42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</a:tr>
              <a:tr h="37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Espacio que ocupa las mallas 3D exportadas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KB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Menor cantidad utilizada =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Mayor cantidad utilizada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488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1935,36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</a:tr>
              <a:tr h="160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Subcaracterística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Capacidad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0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Atributos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4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Busca cargar los contenidos multimedia directamente desde el indexedDB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045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Puntaje Total: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2</a:t>
                      </a:r>
                      <a:endParaRPr lang="es-EC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2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393" marR="213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8" y="0"/>
            <a:ext cx="8994755" cy="915566"/>
          </a:xfrm>
        </p:spPr>
        <p:txBody>
          <a:bodyPr>
            <a:noAutofit/>
          </a:bodyPr>
          <a:lstStyle/>
          <a:p>
            <a:pPr algn="l"/>
            <a:r>
              <a:rPr lang="es-EC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 de desempeño </a:t>
            </a:r>
            <a:r>
              <a:rPr lang="es-EC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(Pruebas de rendimiento)</a:t>
            </a:r>
            <a:endParaRPr lang="es-EC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867628"/>
              </p:ext>
            </p:extLst>
          </p:nvPr>
        </p:nvGraphicFramePr>
        <p:xfrm>
          <a:off x="251520" y="1275606"/>
          <a:ext cx="8678605" cy="3193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94"/>
                <a:gridCol w="1794930"/>
                <a:gridCol w="432048"/>
                <a:gridCol w="1512168"/>
                <a:gridCol w="2160240"/>
                <a:gridCol w="648072"/>
                <a:gridCol w="576064"/>
                <a:gridCol w="750354"/>
                <a:gridCol w="583435"/>
              </a:tblGrid>
              <a:tr h="1474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No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Sistema Operativo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RAM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CPU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GPU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(Tarjeta </a:t>
                      </a:r>
                      <a:r>
                        <a:rPr lang="es-EC" sz="1200" dirty="0">
                          <a:effectLst/>
                        </a:rPr>
                        <a:t>Gráfica)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Promedio de FPS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GPU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(Máx</a:t>
                      </a:r>
                      <a:r>
                        <a:rPr lang="es-EC" sz="1200" dirty="0">
                          <a:effectLst/>
                        </a:rPr>
                        <a:t>. 512 MB)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5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4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Mac OS X 10.10.1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4 GB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2,3 GHz Intel Core i5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Intel HD Graphics </a:t>
                      </a:r>
                      <a:r>
                        <a:rPr lang="es-ES" sz="1150" dirty="0" smtClean="0">
                          <a:effectLst/>
                        </a:rPr>
                        <a:t>3000</a:t>
                      </a:r>
                      <a:r>
                        <a:rPr lang="es-ES" sz="1150" baseline="0" dirty="0" smtClean="0">
                          <a:effectLst/>
                        </a:rPr>
                        <a:t> </a:t>
                      </a:r>
                      <a:r>
                        <a:rPr lang="es-ES" sz="1150" dirty="0" smtClean="0">
                          <a:effectLst/>
                        </a:rPr>
                        <a:t>384 </a:t>
                      </a:r>
                      <a:r>
                        <a:rPr lang="es-E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54,11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59,66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3,40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11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2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Mac OS X 10.7.5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12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2,5 GHz Intel Core i5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AMD Radeon HD </a:t>
                      </a:r>
                      <a:r>
                        <a:rPr lang="en-US" sz="1150" dirty="0" smtClean="0">
                          <a:effectLst/>
                        </a:rPr>
                        <a:t>6750M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n-US" sz="1150" dirty="0" smtClean="0">
                          <a:effectLst/>
                        </a:rPr>
                        <a:t>512 </a:t>
                      </a:r>
                      <a:r>
                        <a:rPr lang="en-U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52,92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52,99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6,00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6,50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3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Windows 7 Home Premium 64 bits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6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1,73 GHz Intel Core i7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</a:rPr>
                        <a:t>Nvidia</a:t>
                      </a:r>
                      <a:r>
                        <a:rPr lang="en-US" sz="1150" dirty="0">
                          <a:effectLst/>
                        </a:rPr>
                        <a:t> GeForce GT </a:t>
                      </a:r>
                      <a:r>
                        <a:rPr lang="en-US" sz="1150" dirty="0" smtClean="0">
                          <a:effectLst/>
                        </a:rPr>
                        <a:t>330M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n-US" sz="1150" dirty="0" smtClean="0">
                          <a:effectLst/>
                        </a:rPr>
                        <a:t>1024 </a:t>
                      </a:r>
                      <a:r>
                        <a:rPr lang="en-U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53,59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57,63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5,30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5,80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35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4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Windows 7 Home Premium 64 bits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6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2,00 GHz Intel Core i7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</a:rPr>
                        <a:t>Nvidia</a:t>
                      </a:r>
                      <a:r>
                        <a:rPr lang="en-US" sz="1150" dirty="0">
                          <a:effectLst/>
                        </a:rPr>
                        <a:t> GeForce GT </a:t>
                      </a:r>
                      <a:r>
                        <a:rPr lang="en-US" sz="1150" dirty="0" smtClean="0">
                          <a:effectLst/>
                        </a:rPr>
                        <a:t>540M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n-US" sz="1150" dirty="0" smtClean="0">
                          <a:effectLst/>
                        </a:rPr>
                        <a:t>1024 </a:t>
                      </a:r>
                      <a:r>
                        <a:rPr lang="en-U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67,97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70,00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8,60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8,50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27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Windows 7 Ultimate 64 bits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6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3,20 GHz Intel Core i5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 err="1">
                          <a:effectLst/>
                        </a:rPr>
                        <a:t>Nvidia</a:t>
                      </a:r>
                      <a:r>
                        <a:rPr lang="es-ES" sz="1150" dirty="0">
                          <a:effectLst/>
                        </a:rPr>
                        <a:t> </a:t>
                      </a:r>
                      <a:r>
                        <a:rPr lang="es-ES" sz="1150" dirty="0" err="1">
                          <a:effectLst/>
                        </a:rPr>
                        <a:t>GeForce</a:t>
                      </a:r>
                      <a:r>
                        <a:rPr lang="es-ES" sz="1150" dirty="0">
                          <a:effectLst/>
                        </a:rPr>
                        <a:t> GT </a:t>
                      </a:r>
                      <a:r>
                        <a:rPr lang="es-ES" sz="1150" dirty="0" smtClean="0">
                          <a:effectLst/>
                        </a:rPr>
                        <a:t>9500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s-ES" sz="1150" dirty="0" smtClean="0">
                          <a:effectLst/>
                        </a:rPr>
                        <a:t>1024 </a:t>
                      </a:r>
                      <a:r>
                        <a:rPr lang="es-E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53,95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58,48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5,30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5,80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57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6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Windows 7 Ultimate 64 bits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4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3,10 GHz Intel Core i5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</a:rPr>
                        <a:t>Nvidia</a:t>
                      </a:r>
                      <a:r>
                        <a:rPr lang="en-US" sz="1150" dirty="0">
                          <a:effectLst/>
                        </a:rPr>
                        <a:t> GeForce GTX 750 </a:t>
                      </a:r>
                      <a:r>
                        <a:rPr lang="en-US" sz="1150" dirty="0" smtClean="0">
                          <a:effectLst/>
                        </a:rPr>
                        <a:t>Ti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n-US" sz="1150" dirty="0" smtClean="0">
                          <a:effectLst/>
                        </a:rPr>
                        <a:t>2048 </a:t>
                      </a:r>
                      <a:r>
                        <a:rPr lang="en-U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54,35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56,05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4,00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4,00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4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7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Windows 8 64 bits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4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2,90 GHz Intel Pentium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Intel HD </a:t>
                      </a:r>
                      <a:r>
                        <a:rPr lang="es-ES" sz="1150" dirty="0" smtClean="0">
                          <a:effectLst/>
                        </a:rPr>
                        <a:t>Graphics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s-ES" sz="1150" dirty="0" smtClean="0">
                          <a:effectLst/>
                        </a:rPr>
                        <a:t>32 </a:t>
                      </a:r>
                      <a:r>
                        <a:rPr lang="es-E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54,39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47,33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8,00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8,50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4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8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Windows 8 64 bits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4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1,80 GHz Intel Celeron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Intel HD </a:t>
                      </a:r>
                      <a:r>
                        <a:rPr lang="es-ES" sz="1150" dirty="0" smtClean="0">
                          <a:effectLst/>
                        </a:rPr>
                        <a:t>Graphics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s-ES" sz="1150" dirty="0" smtClean="0">
                          <a:effectLst/>
                        </a:rPr>
                        <a:t>32 </a:t>
                      </a:r>
                      <a:r>
                        <a:rPr lang="es-E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54,18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58,95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4,90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4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9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Windows 8 Pro 64 bits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4 GB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2,90 GHz Intel Pentium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Intel HD </a:t>
                      </a:r>
                      <a:r>
                        <a:rPr lang="es-ES" sz="1150" dirty="0" smtClean="0">
                          <a:effectLst/>
                        </a:rPr>
                        <a:t>Graphics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s-ES" sz="1150" dirty="0" smtClean="0">
                          <a:effectLst/>
                        </a:rPr>
                        <a:t>256 </a:t>
                      </a:r>
                      <a:r>
                        <a:rPr lang="es-E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52,51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59,74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3,50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3,40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24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Windows 8 Pro 64 bits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6 GB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2,40 GHz Intel Core i5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</a:rPr>
                        <a:t>Intel Graphics HD </a:t>
                      </a:r>
                      <a:r>
                        <a:rPr lang="es-ES" sz="1150" dirty="0" smtClean="0">
                          <a:effectLst/>
                        </a:rPr>
                        <a:t>3000</a:t>
                      </a:r>
                      <a:r>
                        <a:rPr lang="es-EC" sz="1150" baseline="0" dirty="0" smtClean="0">
                          <a:effectLst/>
                        </a:rPr>
                        <a:t> </a:t>
                      </a:r>
                      <a:r>
                        <a:rPr lang="es-ES" sz="1150" dirty="0" smtClean="0">
                          <a:effectLst/>
                        </a:rPr>
                        <a:t>32 </a:t>
                      </a:r>
                      <a:r>
                        <a:rPr lang="es-ES" sz="1150" dirty="0">
                          <a:effectLst/>
                        </a:rPr>
                        <a:t>MB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52,87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58,51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3,00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</a:rPr>
                        <a:t>3,40</a:t>
                      </a:r>
                      <a:endParaRPr lang="es-EC" sz="11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  <a:tr h="108486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Promedio Final: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55,09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57,94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5,17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5,42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43" marR="9643" marT="0" marB="0" anchor="ctr"/>
                </a:tc>
              </a:tr>
            </a:tbl>
          </a:graphicData>
        </a:graphic>
      </p:graphicFrame>
      <p:pic>
        <p:nvPicPr>
          <p:cNvPr id="13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Usabilidad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04934"/>
              </p:ext>
            </p:extLst>
          </p:nvPr>
        </p:nvGraphicFramePr>
        <p:xfrm>
          <a:off x="244433" y="1203598"/>
          <a:ext cx="8643433" cy="25603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84472"/>
                <a:gridCol w="1976167"/>
                <a:gridCol w="1368152"/>
                <a:gridCol w="1514642"/>
              </a:tblGrid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Atributos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Métrica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Three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Babylon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Subcaracterística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Facilidad para reconocer </a:t>
                      </a: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r>
                        <a:rPr lang="es-EC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</a:rPr>
                        <a:t>resulta </a:t>
                      </a: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apropiado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075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Su licencia permite su uso en diversos tipos de proyectos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Sí = 1 / No = 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Especificar </a:t>
                      </a:r>
                      <a:r>
                        <a:rPr lang="es-EC" sz="1400" dirty="0" smtClean="0">
                          <a:effectLst/>
                        </a:rPr>
                        <a:t>la </a:t>
                      </a:r>
                      <a:r>
                        <a:rPr lang="es-EC" sz="1400" dirty="0">
                          <a:effectLst/>
                        </a:rPr>
                        <a:t>licencia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</a:tr>
              <a:tr h="1356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Licencia MIT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Licencia Apache 2.0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10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En constante soporte y desarrollo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10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Repositorio histórico de versiones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Subcaracterística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Facilidad de aprendizaje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Documentación oficial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Wiki Oficial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Sí = 1 / No = 0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Video tutoriales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Ejemplos en línea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  <a:tr h="8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Libros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Sí = 1 / No = 0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37" marR="75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2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Usabilidad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75779"/>
              </p:ext>
            </p:extLst>
          </p:nvPr>
        </p:nvGraphicFramePr>
        <p:xfrm>
          <a:off x="251521" y="1169690"/>
          <a:ext cx="8643432" cy="36321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00599"/>
                <a:gridCol w="1584176"/>
                <a:gridCol w="864096"/>
                <a:gridCol w="794561"/>
              </a:tblGrid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Atributos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Métrica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Three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Babylon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Subcaracterística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Operabilidad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Controles de cámara integrados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28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Reproducción de animaciones sin especificar fotogramas claves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250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Desarrollado bajo el paradigma de orientación a objetos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250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Posee una herramienta propia para medir el desempeño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Subcaracterística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Protección contra errores de usuario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Alternativas si hay inconvenientes en el renderer WebGL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187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No requiere especificar el nombre de la textura asociada a una malla 3D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Subcaracterística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</a:rPr>
                        <a:t>Estética de interfaz de usuario</a:t>
                      </a:r>
                      <a:endParaRPr lang="es-EC" sz="1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Provee de algún método o función para redimensionar el renderer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Render con fondo transparente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Subcaracterística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Accesibilidad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Optimización del renderer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250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Incorpora una utilidad de capturas de pantalla desde el motor gráfico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Sí = 1 / No = 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/>
                </a:tc>
              </a:tr>
              <a:tr h="1253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Puntaje Total: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16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15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2" marR="11702" marT="0" marB="0" anchor="ctr"/>
                </a:tc>
              </a:tr>
            </a:tbl>
          </a:graphicData>
        </a:graphic>
      </p:graphicFrame>
      <p:pic>
        <p:nvPicPr>
          <p:cNvPr id="13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659983"/>
            <a:ext cx="363320" cy="3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estudio comparativo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574932"/>
              </p:ext>
            </p:extLst>
          </p:nvPr>
        </p:nvGraphicFramePr>
        <p:xfrm>
          <a:off x="281673" y="1347614"/>
          <a:ext cx="8568953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190"/>
                <a:gridCol w="1368152"/>
                <a:gridCol w="1296144"/>
                <a:gridCol w="1008112"/>
                <a:gridCol w="953710"/>
                <a:gridCol w="918498"/>
                <a:gridCol w="883147"/>
              </a:tblGrid>
              <a:tr h="2260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Características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Puntaje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Ponderación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Three.js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Babylon.js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6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C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EC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Adecuación funcional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Eficiencia de desempeño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Usabilidad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25%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38</a:t>
                      </a:r>
                      <a:endParaRPr lang="es-EC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100%</a:t>
                      </a:r>
                      <a:endParaRPr lang="es-EC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34</a:t>
                      </a:r>
                      <a:endParaRPr lang="es-EC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77%</a:t>
                      </a:r>
                      <a:endParaRPr lang="es-EC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31</a:t>
                      </a:r>
                      <a:endParaRPr lang="es-EC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71%</a:t>
                      </a:r>
                      <a:endParaRPr lang="es-EC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18 Marcador de contenido"/>
          <p:cNvSpPr txBox="1">
            <a:spLocks/>
          </p:cNvSpPr>
          <p:nvPr/>
        </p:nvSpPr>
        <p:spPr>
          <a:xfrm>
            <a:off x="107504" y="3038077"/>
            <a:ext cx="8856984" cy="1837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es-EC" sz="2400" dirty="0" smtClean="0">
                <a:solidFill>
                  <a:srgbClr val="002060"/>
                </a:solidFill>
              </a:rPr>
              <a:t>En base al puntaje obtenido, el motor escogido para el desarrollo del juego educativo es Three.js</a:t>
            </a: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Introducción</a:t>
            </a:r>
            <a:endParaRPr lang="es-EC" dirty="0" smtClean="0">
              <a:solidFill>
                <a:srgbClr val="00206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Objetivos</a:t>
            </a:r>
            <a:endParaRPr lang="es-EC" dirty="0" smtClean="0">
              <a:solidFill>
                <a:srgbClr val="00206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Fundamentos teóricos</a:t>
            </a:r>
            <a:endParaRPr lang="es-EC" dirty="0" smtClean="0">
              <a:solidFill>
                <a:srgbClr val="00206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Estudio comparativo de los motores gráficos</a:t>
            </a:r>
            <a:endParaRPr lang="es-EC" dirty="0" smtClean="0">
              <a:solidFill>
                <a:srgbClr val="00206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Resultados del estudio comparativo</a:t>
            </a: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Diseño del juego educativo</a:t>
            </a:r>
            <a:endParaRPr lang="es-EC" dirty="0" smtClean="0">
              <a:solidFill>
                <a:srgbClr val="00206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Demostración del juego educativo</a:t>
            </a:r>
            <a:endParaRPr lang="es-EC" dirty="0" smtClean="0">
              <a:solidFill>
                <a:srgbClr val="00206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es-EC" b="1" dirty="0" smtClean="0">
                <a:solidFill>
                  <a:srgbClr val="002060"/>
                </a:solidFill>
              </a:rPr>
              <a:t>Conclusiones y recomendaciones</a:t>
            </a:r>
            <a:endParaRPr lang="es-EC" dirty="0" smtClean="0">
              <a:solidFill>
                <a:srgbClr val="002060"/>
              </a:solidFill>
            </a:endParaRPr>
          </a:p>
        </p:txBody>
      </p:sp>
      <p:sp>
        <p:nvSpPr>
          <p:cNvPr id="21" name="20 Rectángulo">
            <a:hlinkClick r:id="rId4" action="ppaction://hlinksldjump"/>
          </p:cNvPr>
          <p:cNvSpPr/>
          <p:nvPr/>
        </p:nvSpPr>
        <p:spPr>
          <a:xfrm>
            <a:off x="467544" y="1275606"/>
            <a:ext cx="20882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>
            <a:hlinkClick r:id="rId5" action="ppaction://hlinksldjump"/>
          </p:cNvPr>
          <p:cNvSpPr/>
          <p:nvPr/>
        </p:nvSpPr>
        <p:spPr>
          <a:xfrm>
            <a:off x="467544" y="1716038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">
            <a:hlinkClick r:id="rId6" action="ppaction://hlinksldjump"/>
          </p:cNvPr>
          <p:cNvSpPr/>
          <p:nvPr/>
        </p:nvSpPr>
        <p:spPr>
          <a:xfrm>
            <a:off x="467544" y="2173610"/>
            <a:ext cx="36724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>
            <a:hlinkClick r:id="rId7" action="ppaction://hlinksldjump"/>
          </p:cNvPr>
          <p:cNvSpPr/>
          <p:nvPr/>
        </p:nvSpPr>
        <p:spPr>
          <a:xfrm>
            <a:off x="539552" y="2652142"/>
            <a:ext cx="69847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Rectángulo">
            <a:hlinkClick r:id="rId8" action="ppaction://hlinksldjump"/>
          </p:cNvPr>
          <p:cNvSpPr/>
          <p:nvPr/>
        </p:nvSpPr>
        <p:spPr>
          <a:xfrm>
            <a:off x="570806" y="3079998"/>
            <a:ext cx="565737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Rectángulo">
            <a:hlinkClick r:id="rId9" action="ppaction://hlinksldjump"/>
          </p:cNvPr>
          <p:cNvSpPr/>
          <p:nvPr/>
        </p:nvSpPr>
        <p:spPr>
          <a:xfrm>
            <a:off x="539552" y="3568055"/>
            <a:ext cx="43204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Rectángulo">
            <a:hlinkClick r:id="rId10" action="ppaction://hlinksldjump"/>
          </p:cNvPr>
          <p:cNvSpPr/>
          <p:nvPr/>
        </p:nvSpPr>
        <p:spPr>
          <a:xfrm>
            <a:off x="539552" y="4008487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">
            <a:hlinkClick r:id="rId11" action="ppaction://hlinksldjump"/>
          </p:cNvPr>
          <p:cNvSpPr/>
          <p:nvPr/>
        </p:nvSpPr>
        <p:spPr>
          <a:xfrm>
            <a:off x="539552" y="4487763"/>
            <a:ext cx="52565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7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4032448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Diagrama de casos de uso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78485"/>
            <a:ext cx="3096344" cy="39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Diagramas de Clases: mini juego 1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79263"/>
            <a:ext cx="6630081" cy="26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2808312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Diagramas de Clases: mini juego 2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76043"/>
            <a:ext cx="5839661" cy="379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2808312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Diagramas de Clases: mini juego 3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58457"/>
            <a:ext cx="5907129" cy="32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2808312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Diagramas de Clases: mini juego 4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25" y="1062683"/>
            <a:ext cx="4678766" cy="39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2736304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Diagrama navegacional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69678"/>
            <a:ext cx="5256584" cy="40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técnico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3600400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Diseño de interfaz abstracta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9582"/>
            <a:ext cx="3025282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artístico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3" y="1200150"/>
            <a:ext cx="8787449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GUI e íconos del juego: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3" y="2107424"/>
            <a:ext cx="4875817" cy="260402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9582"/>
            <a:ext cx="3207996" cy="3651870"/>
          </a:xfrm>
          <a:prstGeom prst="rect">
            <a:avLst/>
          </a:prstGeom>
        </p:spPr>
      </p:pic>
      <p:pic>
        <p:nvPicPr>
          <p:cNvPr id="7" name="1 Marcador de contenido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3" y="1200150"/>
            <a:ext cx="8787449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Personajes del juego: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artístico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0" y="1131590"/>
            <a:ext cx="1210554" cy="116011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4" y="1962415"/>
            <a:ext cx="1272804" cy="145714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61007"/>
            <a:ext cx="1260685" cy="1447231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71" y="1131590"/>
            <a:ext cx="1109797" cy="113789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24" y="3540736"/>
            <a:ext cx="649088" cy="1467503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67" y="2284980"/>
            <a:ext cx="752969" cy="1278978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8323"/>
            <a:ext cx="903647" cy="1359802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07715"/>
            <a:ext cx="1047847" cy="1256242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3722"/>
            <a:ext cx="1369031" cy="1075835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3722"/>
            <a:ext cx="1153654" cy="1166473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97" y="3802560"/>
            <a:ext cx="868221" cy="1205679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72216"/>
            <a:ext cx="936104" cy="1220606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2409061"/>
            <a:ext cx="1133742" cy="1053551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0736"/>
            <a:ext cx="1133744" cy="14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3" y="1200150"/>
            <a:ext cx="8787449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Frutas del juego: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artístico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55" y="1924149"/>
            <a:ext cx="1625397" cy="162539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5" y="1924149"/>
            <a:ext cx="1553389" cy="155338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80694"/>
            <a:ext cx="1553389" cy="155338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91" y="3291830"/>
            <a:ext cx="1434405" cy="143440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4824"/>
            <a:ext cx="1553389" cy="155338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3" y="3290467"/>
            <a:ext cx="1553389" cy="155338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486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Marcador de contenido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</p:spPr>
      </p:pic>
      <p:sp>
        <p:nvSpPr>
          <p:cNvPr id="7" name="18 Marcador de contenido"/>
          <p:cNvSpPr txBox="1">
            <a:spLocks/>
          </p:cNvSpPr>
          <p:nvPr/>
        </p:nvSpPr>
        <p:spPr>
          <a:xfrm>
            <a:off x="107504" y="1200150"/>
            <a:ext cx="8856984" cy="36758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es-EC" sz="2800" b="1" dirty="0" smtClean="0">
                <a:solidFill>
                  <a:srgbClr val="002060"/>
                </a:solidFill>
              </a:rPr>
              <a:t>Evolución de la tecnología web: aplicaciones completas y funcionales, tanto como las nativas.</a:t>
            </a:r>
          </a:p>
          <a:p>
            <a:pPr algn="just">
              <a:buClr>
                <a:srgbClr val="0070C0"/>
              </a:buClr>
            </a:pPr>
            <a:r>
              <a:rPr lang="es-EC" sz="2800" b="1" dirty="0" smtClean="0">
                <a:solidFill>
                  <a:srgbClr val="002060"/>
                </a:solidFill>
              </a:rPr>
              <a:t>Limitante de las aplicaciones web: interfaces de usuario no son tan ricas.</a:t>
            </a:r>
          </a:p>
          <a:p>
            <a:pPr algn="just">
              <a:buClr>
                <a:srgbClr val="0070C0"/>
              </a:buClr>
            </a:pPr>
            <a:r>
              <a:rPr lang="es-EC" sz="2800" b="1" dirty="0" smtClean="0">
                <a:solidFill>
                  <a:srgbClr val="002060"/>
                </a:solidFill>
              </a:rPr>
              <a:t>Problema: estandarización y portabilidad de gráficos 3D en las aplicaciones web.</a:t>
            </a:r>
          </a:p>
          <a:p>
            <a:pPr algn="just">
              <a:buClr>
                <a:srgbClr val="0070C0"/>
              </a:buClr>
            </a:pPr>
            <a:r>
              <a:rPr lang="es-EC" sz="2800" b="1" dirty="0" smtClean="0">
                <a:solidFill>
                  <a:srgbClr val="002060"/>
                </a:solidFill>
              </a:rPr>
              <a:t>WebGL es una API estándar, abierta y multiplataforma</a:t>
            </a:r>
            <a:r>
              <a:rPr lang="es-EC" sz="2800" b="1" dirty="0" smtClean="0">
                <a:solidFill>
                  <a:srgbClr val="002060"/>
                </a:solidFill>
              </a:rPr>
              <a:t>. No requiere de complementos para su ejecución.</a:t>
            </a:r>
            <a:endParaRPr lang="es-EC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3" y="1200150"/>
            <a:ext cx="8787449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Objetos del juego: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84" y="3034588"/>
            <a:ext cx="2146309" cy="1924864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artístico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1842471"/>
            <a:ext cx="1964457" cy="102651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00" y="1153575"/>
            <a:ext cx="2495458" cy="172708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4876" y="3291830"/>
            <a:ext cx="1569132" cy="158498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17116"/>
            <a:ext cx="1003721" cy="100929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" y="2961210"/>
            <a:ext cx="1368152" cy="165836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31000"/>
            <a:ext cx="1276318" cy="118533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599">
            <a:off x="1553756" y="3340296"/>
            <a:ext cx="1509940" cy="145503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014">
            <a:off x="4800704" y="3612217"/>
            <a:ext cx="2189141" cy="1181529"/>
          </a:xfrm>
          <a:prstGeom prst="rect">
            <a:avLst/>
          </a:prstGeom>
        </p:spPr>
      </p:pic>
      <p:pic>
        <p:nvPicPr>
          <p:cNvPr id="7" name="1 Marcador de contenido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Demostración del juego educativo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Marcador de contenido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7" y="1256767"/>
            <a:ext cx="6549109" cy="3675063"/>
          </a:xfrm>
        </p:spPr>
      </p:pic>
      <p:pic>
        <p:nvPicPr>
          <p:cNvPr id="7" name="1 Marcador de contenido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Autofit/>
          </a:bodyPr>
          <a:lstStyle/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Se cumplieron los objetivos planteados </a:t>
            </a:r>
            <a:r>
              <a:rPr lang="es-EC" dirty="0" smtClean="0">
                <a:solidFill>
                  <a:srgbClr val="002060"/>
                </a:solidFill>
                <a:sym typeface="Wingdings" pitchFamily="2" charset="2"/>
              </a:rPr>
              <a:t> desarrollo exitoso del juego  diseño completo y detallado usando la guía de J. Novak y OOHDM.</a:t>
            </a:r>
          </a:p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  <a:sym typeface="Wingdings" pitchFamily="2" charset="2"/>
              </a:rPr>
              <a:t>Se construyó un modelo de evaluación basado en la norma ISO/IEC 25010  determinó el motor más adecuado.</a:t>
            </a: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Babylon.js consume más GPU y espacio de almacenamiento que Three.js </a:t>
            </a:r>
            <a:r>
              <a:rPr lang="es-EC" dirty="0" smtClean="0">
                <a:solidFill>
                  <a:srgbClr val="002060"/>
                </a:solidFill>
                <a:sym typeface="Wingdings" pitchFamily="2" charset="2"/>
              </a:rPr>
              <a:t> impacto en aplicaciones  3D complejas.</a:t>
            </a:r>
          </a:p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Contribución del estudio comparativo </a:t>
            </a:r>
            <a:r>
              <a:rPr lang="es-EC" dirty="0" smtClean="0">
                <a:solidFill>
                  <a:srgbClr val="002060"/>
                </a:solidFill>
                <a:sym typeface="Wingdings" pitchFamily="2" charset="2"/>
              </a:rPr>
              <a:t> referencia para determinar características principales de un motor gráfico para la web.</a:t>
            </a: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Utilizar WebGL para enriquecer las interfaces de usuario que requieran gráficos en 3D.</a:t>
            </a:r>
          </a:p>
          <a:p>
            <a:pPr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Utilizar las </a:t>
            </a:r>
            <a:r>
              <a:rPr lang="es-EC" dirty="0" err="1" smtClean="0">
                <a:solidFill>
                  <a:srgbClr val="002060"/>
                </a:solidFill>
              </a:rPr>
              <a:t>API’s</a:t>
            </a:r>
            <a:r>
              <a:rPr lang="es-EC" dirty="0" smtClean="0">
                <a:solidFill>
                  <a:srgbClr val="002060"/>
                </a:solidFill>
              </a:rPr>
              <a:t> estándares de HTML 5, para mantener la portabilidad de las aplicaciones WebGL.</a:t>
            </a: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Utilizar la guía de desarrollo de juegos de Jeannie Novak para desarrollar aplicaciones de este tipo.</a:t>
            </a:r>
          </a:p>
          <a:p>
            <a:pPr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Profundizar, en la asignatura de computación gráfica, los conocimientos referentes a modelación 3D, animación y programación de videojuegos.</a:t>
            </a: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53" y="0"/>
            <a:ext cx="5283040" cy="8127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30725"/>
            <a:ext cx="5283040" cy="812775"/>
          </a:xfrm>
          <a:prstGeom prst="rect">
            <a:avLst/>
          </a:prstGeom>
        </p:spPr>
      </p:pic>
      <p:sp>
        <p:nvSpPr>
          <p:cNvPr id="7" name="17 Título"/>
          <p:cNvSpPr>
            <a:spLocks noGrp="1"/>
          </p:cNvSpPr>
          <p:nvPr>
            <p:ph type="title"/>
          </p:nvPr>
        </p:nvSpPr>
        <p:spPr>
          <a:xfrm>
            <a:off x="2699792" y="822300"/>
            <a:ext cx="3600400" cy="857250"/>
          </a:xfrm>
        </p:spPr>
        <p:txBody>
          <a:bodyPr>
            <a:noAutofit/>
          </a:bodyPr>
          <a:lstStyle/>
          <a:p>
            <a:r>
              <a:rPr lang="es-EC" sz="8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C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0595"/>
            <a:ext cx="4572000" cy="21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Marcador de contenido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</p:spPr>
      </p:pic>
      <p:sp>
        <p:nvSpPr>
          <p:cNvPr id="7" name="18 Marcador de contenido"/>
          <p:cNvSpPr txBox="1">
            <a:spLocks/>
          </p:cNvSpPr>
          <p:nvPr/>
        </p:nvSpPr>
        <p:spPr>
          <a:xfrm>
            <a:off x="107504" y="1200150"/>
            <a:ext cx="8856984" cy="3675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es-EC" sz="2800" b="1" dirty="0" smtClean="0">
                <a:solidFill>
                  <a:srgbClr val="002060"/>
                </a:solidFill>
              </a:rPr>
              <a:t>Se propuso realizar un estudio comparativo de 2 motores WebGL para determinar el de mejores prestaciones para el desarrollo de un juego educativo.</a:t>
            </a:r>
          </a:p>
          <a:p>
            <a:pPr algn="just">
              <a:buClr>
                <a:srgbClr val="0070C0"/>
              </a:buClr>
            </a:pPr>
            <a:r>
              <a:rPr lang="es-ES" sz="2800" b="1" dirty="0">
                <a:solidFill>
                  <a:srgbClr val="002060"/>
                </a:solidFill>
              </a:rPr>
              <a:t>Se escogió a ‘Three.js’ por su facilidad de aprendizaje y uso, además de estar entre los motores gráficos WebGL más </a:t>
            </a:r>
            <a:r>
              <a:rPr lang="es-ES" sz="2800" b="1" dirty="0">
                <a:solidFill>
                  <a:srgbClr val="002060"/>
                </a:solidFill>
              </a:rPr>
              <a:t>populares.</a:t>
            </a:r>
          </a:p>
          <a:p>
            <a:pPr algn="just">
              <a:buClr>
                <a:srgbClr val="0070C0"/>
              </a:buClr>
            </a:pPr>
            <a:r>
              <a:rPr lang="es-ES" sz="2800" b="1" dirty="0">
                <a:solidFill>
                  <a:srgbClr val="002060"/>
                </a:solidFill>
              </a:rPr>
              <a:t>‘Babylon.js’ fue escogido por su facilidad de uso, sus características y sus prestaciones, que son propias de un motor de ‘juegos hardcore’.</a:t>
            </a:r>
            <a:endParaRPr lang="es-EC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Realizar el estudio comparativo de los motores gráficos WebGL ‘Three.js’ y ‘Babylon.js’ para la implementación de un juego educativo que aporte en el desarrollo cognitivo de niños de edad preescolar.</a:t>
            </a: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 fontScale="92500"/>
          </a:bodyPr>
          <a:lstStyle/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Realizar el análisis documental de los motores gráficos WebGL ‘Three.js’ y ‘Babylon.js’.</a:t>
            </a:r>
          </a:p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Realizar el análisis, diseño y desarrollo del juego educativo utilizando la metodología OOHDM junto con la guía de desarrollo de juegos de J. Novak.</a:t>
            </a:r>
          </a:p>
          <a:p>
            <a:pPr lvl="0" algn="just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Realizar las pruebas de funcionamiento y eficiencia del juego educativo.</a:t>
            </a: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teóricos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67585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Three.js &amp; Babylon.js</a:t>
            </a:r>
          </a:p>
          <a:p>
            <a:pPr lvl="0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Metodología OOHDM</a:t>
            </a:r>
          </a:p>
          <a:p>
            <a:pPr lvl="0"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Guía de desarrollo de juegos de J. Novak</a:t>
            </a:r>
          </a:p>
          <a:p>
            <a:pPr>
              <a:buClr>
                <a:srgbClr val="0070C0"/>
              </a:buClr>
            </a:pPr>
            <a:r>
              <a:rPr lang="es-EC" dirty="0" smtClean="0">
                <a:solidFill>
                  <a:srgbClr val="002060"/>
                </a:solidFill>
              </a:rPr>
              <a:t>Norma ISO/IEC 25010</a:t>
            </a:r>
          </a:p>
          <a:p>
            <a:pPr lvl="0">
              <a:buClr>
                <a:srgbClr val="0070C0"/>
              </a:buClr>
            </a:pPr>
            <a:endParaRPr lang="es-EC" dirty="0" smtClean="0">
              <a:solidFill>
                <a:srgbClr val="002060"/>
              </a:solidFill>
            </a:endParaRPr>
          </a:p>
        </p:txBody>
      </p:sp>
      <p:pic>
        <p:nvPicPr>
          <p:cNvPr id="7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  <p:sp>
        <p:nvSpPr>
          <p:cNvPr id="2" name="1 Rectángulo">
            <a:hlinkClick r:id="rId6" action="ppaction://hlinksldjump"/>
          </p:cNvPr>
          <p:cNvSpPr/>
          <p:nvPr/>
        </p:nvSpPr>
        <p:spPr>
          <a:xfrm>
            <a:off x="575979" y="3108174"/>
            <a:ext cx="36004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>
            <a:hlinkClick r:id="rId7" action="ppaction://hlinksldjump"/>
          </p:cNvPr>
          <p:cNvSpPr/>
          <p:nvPr/>
        </p:nvSpPr>
        <p:spPr>
          <a:xfrm>
            <a:off x="549507" y="1931770"/>
            <a:ext cx="3600400" cy="351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549507" y="2507834"/>
            <a:ext cx="77048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>
            <a:hlinkClick r:id="rId9" action="ppaction://hlinksldjump"/>
          </p:cNvPr>
          <p:cNvSpPr/>
          <p:nvPr/>
        </p:nvSpPr>
        <p:spPr>
          <a:xfrm>
            <a:off x="549507" y="1347614"/>
            <a:ext cx="3446429" cy="351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51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Three.js &amp; Babylon.js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07222"/>
              </p:ext>
            </p:extLst>
          </p:nvPr>
        </p:nvGraphicFramePr>
        <p:xfrm>
          <a:off x="244433" y="1203598"/>
          <a:ext cx="8643434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21"/>
                <a:gridCol w="4285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Three.js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Babylon.js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Licencia</a:t>
                      </a:r>
                      <a:r>
                        <a:rPr lang="es-EC" sz="1600" baseline="0" dirty="0" smtClean="0"/>
                        <a:t> MIT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Manipulación de escenas: añadir y remover objetos en tiempo real.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Cámaras: perspectiva y ortográfica. Incluye controladores de cámara como: </a:t>
                      </a:r>
                      <a:r>
                        <a:rPr lang="es-EC" sz="1600" dirty="0" err="1" smtClean="0"/>
                        <a:t>trackball</a:t>
                      </a:r>
                      <a:r>
                        <a:rPr lang="es-EC" sz="1600" dirty="0" smtClean="0"/>
                        <a:t>, FPS y de trayectoria.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Animaciones: </a:t>
                      </a:r>
                      <a:r>
                        <a:rPr lang="es-EC" sz="1600" dirty="0" err="1" smtClean="0"/>
                        <a:t>Keyframe</a:t>
                      </a:r>
                      <a:r>
                        <a:rPr lang="es-EC" sz="1600" dirty="0" smtClean="0"/>
                        <a:t> y </a:t>
                      </a:r>
                      <a:r>
                        <a:rPr lang="es-EC" sz="1600" dirty="0" err="1" smtClean="0"/>
                        <a:t>Morph</a:t>
                      </a:r>
                      <a:r>
                        <a:rPr lang="es-EC" sz="1600" dirty="0" smtClean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Luces: ambientales, direccionales, de punto y hemisféricas. Proyección de sombras.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Permite la ejecución de shaders y efectos pos procesamiento.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Utilidades para importar y exportar archivos al formato JSON compatible con Three.js.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Licencia Apache 2.0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Render completo de escenas con luces, cámaras, materiales y mallas.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Motor de físicas (mediante cannon.js)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Selección y manipulación de escenas.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Motor de animaciones.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Motores de optimización.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Materiales estándares que usan shaders por pixel y con soporte de animaciones con esqueleto.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C" sz="1600" dirty="0" smtClean="0"/>
                        <a:t>Permite la exportación de escenas y objetos a través de complementos para programas de modelamiento 3D.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1 Marcador de contenid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0369" b="38095"/>
          <a:stretch/>
        </p:blipFill>
        <p:spPr>
          <a:xfrm>
            <a:off x="-11698" y="0"/>
            <a:ext cx="9155698" cy="10595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8" y="843558"/>
            <a:ext cx="9155697" cy="3024336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17029" y="0"/>
            <a:ext cx="8856984" cy="857250"/>
          </a:xfrm>
        </p:spPr>
        <p:txBody>
          <a:bodyPr>
            <a:normAutofit/>
          </a:bodyPr>
          <a:lstStyle/>
          <a:p>
            <a:pPr algn="l"/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OOHDM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" y="2067694"/>
            <a:ext cx="8539641" cy="1399942"/>
          </a:xfrm>
          <a:prstGeom prst="rect">
            <a:avLst/>
          </a:prstGeom>
        </p:spPr>
      </p:pic>
      <p:pic>
        <p:nvPicPr>
          <p:cNvPr id="8" name="1 Marcador de contenido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23" y="4659982"/>
            <a:ext cx="433661" cy="4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3048</TotalTime>
  <Words>1942</Words>
  <Application>Microsoft Office PowerPoint</Application>
  <PresentationFormat>Presentación en pantalla (16:9)</PresentationFormat>
  <Paragraphs>507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ESTUDIO COMPARATIVO DE LOS MOTORES GRÁFICOS WEBGL ‘THREE.JS’ Y ‘BABYLON.JS’ PARA EL DESARROLLO DE UN JUEGO EDUCATIVO</vt:lpstr>
      <vt:lpstr>Agenda</vt:lpstr>
      <vt:lpstr>Introducción</vt:lpstr>
      <vt:lpstr>Introducción</vt:lpstr>
      <vt:lpstr>Objetivo general</vt:lpstr>
      <vt:lpstr>Objetivos específicos</vt:lpstr>
      <vt:lpstr>Fundamentos teóricos</vt:lpstr>
      <vt:lpstr>Three.js &amp; Babylon.js</vt:lpstr>
      <vt:lpstr>Metodología OOHDM</vt:lpstr>
      <vt:lpstr>Guía de desarrollo de juegos de J. Novak</vt:lpstr>
      <vt:lpstr>Norma ISO/IEC 25010</vt:lpstr>
      <vt:lpstr>Estudio comparativo de los motores gráficos</vt:lpstr>
      <vt:lpstr>Adecuación funcional</vt:lpstr>
      <vt:lpstr>Adecuación funcional</vt:lpstr>
      <vt:lpstr>Eficiencia de desempeño</vt:lpstr>
      <vt:lpstr>Eficiencia de desempeño (Pruebas de rendimiento)</vt:lpstr>
      <vt:lpstr>Usabilidad</vt:lpstr>
      <vt:lpstr>Usabilidad</vt:lpstr>
      <vt:lpstr>Resultados del estudio comparativo</vt:lpstr>
      <vt:lpstr>Diseño técnico del juego educativo</vt:lpstr>
      <vt:lpstr>Diseño técnico del juego educativo</vt:lpstr>
      <vt:lpstr>Diseño técnico del juego educativo</vt:lpstr>
      <vt:lpstr>Diseño técnico del juego educativo</vt:lpstr>
      <vt:lpstr>Diseño técnico del juego educativo</vt:lpstr>
      <vt:lpstr>Diseño técnico del juego educativo</vt:lpstr>
      <vt:lpstr>Diseño técnico del juego educativo</vt:lpstr>
      <vt:lpstr>Diseño artístico del juego educativo</vt:lpstr>
      <vt:lpstr>Diseño artístico del juego educativo</vt:lpstr>
      <vt:lpstr>Diseño artístico del juego educativo</vt:lpstr>
      <vt:lpstr>Diseño artístico del juego educativo</vt:lpstr>
      <vt:lpstr>Demostración del juego educativo</vt:lpstr>
      <vt:lpstr>Conclusiones</vt:lpstr>
      <vt:lpstr>Conclusiones</vt:lpstr>
      <vt:lpstr>Recomendaciones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</dc:creator>
  <cp:lastModifiedBy>Andres</cp:lastModifiedBy>
  <cp:revision>83</cp:revision>
  <dcterms:created xsi:type="dcterms:W3CDTF">2015-05-11T01:54:15Z</dcterms:created>
  <dcterms:modified xsi:type="dcterms:W3CDTF">2015-05-19T15:57:38Z</dcterms:modified>
</cp:coreProperties>
</file>