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301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0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2" r:id="rId4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ter\Desktop\tesis%20diego%20vallejo\Analsisis%20de%20datos%20FINA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ter\Desktop\tesis%20diego%20vallejo\Analsisis%20de%20datos%20FINA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Frecuencia</c:v>
          </c:tx>
          <c:invertIfNegative val="0"/>
          <c:cat>
            <c:strRef>
              <c:f>DOCENTES!$B$11:$B$15</c:f>
              <c:strCache>
                <c:ptCount val="5"/>
                <c:pt idx="0">
                  <c:v>Al individuo</c:v>
                </c:pt>
                <c:pt idx="1">
                  <c:v>A la familia</c:v>
                </c:pt>
                <c:pt idx="2">
                  <c:v>A la sociedad</c:v>
                </c:pt>
                <c:pt idx="3">
                  <c:v>Todas las opciones</c:v>
                </c:pt>
                <c:pt idx="4">
                  <c:v>Ninguna</c:v>
                </c:pt>
              </c:strCache>
            </c:strRef>
          </c:cat>
          <c:val>
            <c:numRef>
              <c:f>DOCENTES!$C$11:$C$15</c:f>
              <c:numCache>
                <c:formatCode>General</c:formatCode>
                <c:ptCount val="5"/>
                <c:pt idx="0">
                  <c:v>230</c:v>
                </c:pt>
                <c:pt idx="1">
                  <c:v>108</c:v>
                </c:pt>
                <c:pt idx="2">
                  <c:v>421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v>Porcentaje</c:v>
          </c:tx>
          <c:invertIfNegative val="0"/>
          <c:cat>
            <c:strRef>
              <c:f>DOCENTES!$B$11:$B$15</c:f>
              <c:strCache>
                <c:ptCount val="5"/>
                <c:pt idx="0">
                  <c:v>Al individuo</c:v>
                </c:pt>
                <c:pt idx="1">
                  <c:v>A la familia</c:v>
                </c:pt>
                <c:pt idx="2">
                  <c:v>A la sociedad</c:v>
                </c:pt>
                <c:pt idx="3">
                  <c:v>Todas las opciones</c:v>
                </c:pt>
                <c:pt idx="4">
                  <c:v>Ninguna</c:v>
                </c:pt>
              </c:strCache>
            </c:strRef>
          </c:cat>
          <c:val>
            <c:numRef>
              <c:f>DOCENTES!$D$11:$D$15</c:f>
              <c:numCache>
                <c:formatCode>0%</c:formatCode>
                <c:ptCount val="5"/>
                <c:pt idx="0">
                  <c:v>0.30026109660574402</c:v>
                </c:pt>
                <c:pt idx="1">
                  <c:v>0.14099216710182799</c:v>
                </c:pt>
                <c:pt idx="2">
                  <c:v>0.54960835509138395</c:v>
                </c:pt>
                <c:pt idx="3">
                  <c:v>6.5274151436031302E-3</c:v>
                </c:pt>
                <c:pt idx="4">
                  <c:v>2.6109660574412498E-3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572864"/>
        <c:axId val="67574400"/>
        <c:axId val="0"/>
      </c:bar3DChart>
      <c:catAx>
        <c:axId val="67572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7574400"/>
        <c:crosses val="autoZero"/>
        <c:auto val="1"/>
        <c:lblAlgn val="ctr"/>
        <c:lblOffset val="100"/>
        <c:noMultiLvlLbl val="0"/>
      </c:catAx>
      <c:valAx>
        <c:axId val="67574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Frecuencia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675728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s-EC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Frecuencia</c:v>
          </c:tx>
          <c:invertIfNegative val="0"/>
          <c:cat>
            <c:strRef>
              <c:f>DOCENTES!$B$235:$B$238</c:f>
              <c:strCache>
                <c:ptCount val="4"/>
                <c:pt idx="0">
                  <c:v>Plan de Seguridad Integral</c:v>
                </c:pt>
                <c:pt idx="1">
                  <c:v>Intervenciones de la policía en los barrios</c:v>
                </c:pt>
                <c:pt idx="2">
                  <c:v>Intervención directa  de la ciudadanía</c:v>
                </c:pt>
                <c:pt idx="3">
                  <c:v>Otras (Indique cual)</c:v>
                </c:pt>
              </c:strCache>
            </c:strRef>
          </c:cat>
          <c:val>
            <c:numRef>
              <c:f>DOCENTES!$C$235:$C$238</c:f>
              <c:numCache>
                <c:formatCode>General</c:formatCode>
                <c:ptCount val="4"/>
                <c:pt idx="0">
                  <c:v>467</c:v>
                </c:pt>
                <c:pt idx="1">
                  <c:v>95</c:v>
                </c:pt>
                <c:pt idx="2">
                  <c:v>112</c:v>
                </c:pt>
                <c:pt idx="3">
                  <c:v>92</c:v>
                </c:pt>
              </c:numCache>
            </c:numRef>
          </c:val>
        </c:ser>
        <c:ser>
          <c:idx val="1"/>
          <c:order val="1"/>
          <c:tx>
            <c:v>Porcentaje</c:v>
          </c:tx>
          <c:invertIfNegative val="0"/>
          <c:cat>
            <c:strRef>
              <c:f>DOCENTES!$B$235:$B$238</c:f>
              <c:strCache>
                <c:ptCount val="4"/>
                <c:pt idx="0">
                  <c:v>Plan de Seguridad Integral</c:v>
                </c:pt>
                <c:pt idx="1">
                  <c:v>Intervenciones de la policía en los barrios</c:v>
                </c:pt>
                <c:pt idx="2">
                  <c:v>Intervención directa  de la ciudadanía</c:v>
                </c:pt>
                <c:pt idx="3">
                  <c:v>Otras (Indique cual)</c:v>
                </c:pt>
              </c:strCache>
            </c:strRef>
          </c:cat>
          <c:val>
            <c:numRef>
              <c:f>DOCENTES!$D$235:$D$238</c:f>
              <c:numCache>
                <c:formatCode>0%</c:formatCode>
                <c:ptCount val="4"/>
                <c:pt idx="0">
                  <c:v>0.60966057441253296</c:v>
                </c:pt>
                <c:pt idx="1">
                  <c:v>0.12402088772846</c:v>
                </c:pt>
                <c:pt idx="2">
                  <c:v>0.14621409921671</c:v>
                </c:pt>
                <c:pt idx="3">
                  <c:v>0.120104438642298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101888"/>
        <c:axId val="72103424"/>
        <c:axId val="0"/>
      </c:bar3DChart>
      <c:catAx>
        <c:axId val="72101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2103424"/>
        <c:crosses val="autoZero"/>
        <c:auto val="1"/>
        <c:lblAlgn val="ctr"/>
        <c:lblOffset val="100"/>
        <c:noMultiLvlLbl val="0"/>
      </c:catAx>
      <c:valAx>
        <c:axId val="7210342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21018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es-EC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23/02/2015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04800" y="116632"/>
            <a:ext cx="8686800" cy="64087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s-ES" b="1" dirty="0" smtClean="0"/>
          </a:p>
          <a:p>
            <a:pPr marL="0" indent="0" algn="ctr">
              <a:buNone/>
            </a:pPr>
            <a:endParaRPr lang="es-ES" b="1" dirty="0"/>
          </a:p>
          <a:p>
            <a:pPr marL="0" indent="0" algn="ctr">
              <a:buNone/>
            </a:pPr>
            <a:endParaRPr lang="es-ES" b="1" dirty="0" smtClean="0"/>
          </a:p>
          <a:p>
            <a:pPr marL="0" indent="0" algn="ctr">
              <a:buNone/>
            </a:pPr>
            <a:endParaRPr lang="es-ES" b="1" dirty="0"/>
          </a:p>
          <a:p>
            <a:pPr marL="0" indent="0" algn="ctr">
              <a:buNone/>
            </a:pPr>
            <a:endParaRPr lang="es-ES" b="1" dirty="0" smtClean="0"/>
          </a:p>
          <a:p>
            <a:pPr marL="0" indent="0" algn="ctr">
              <a:buNone/>
            </a:pPr>
            <a:r>
              <a:rPr lang="es-ES" b="1" dirty="0" smtClean="0"/>
              <a:t>UNIVERSIDAD </a:t>
            </a:r>
            <a:r>
              <a:rPr lang="es-ES" b="1" dirty="0"/>
              <a:t>DE LAS FUERZAS ARMADAS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“ESPE” 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 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DEPARTAMENTO DE SEGURIDAD Y DEFENSA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 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CARRERA DE INGENIERÍA EN SEGURIDAD, MENCIÓN SEGURIDAD PÚBLICA Y PRIVADA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 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“PLAN DE SEGURIDAD CIUDADANA, PARA REDUCIR LOS ÍNDICES DE INSEGURIDAD EXISTENTES EN EL GOBIERNO AUTÓNOMO DESCENTRALIZADO MUNICIPAL DE LA CIUDAD DE RIOBAMBA, PROPUESTA”. </a:t>
            </a:r>
            <a:endParaRPr lang="es-EC" dirty="0"/>
          </a:p>
          <a:p>
            <a:pPr algn="ctr"/>
            <a:endParaRPr lang="es-EC" dirty="0"/>
          </a:p>
          <a:p>
            <a:pPr marL="0" indent="0" algn="ctr">
              <a:buNone/>
            </a:pPr>
            <a:r>
              <a:rPr lang="es-ES" b="1" dirty="0"/>
              <a:t>PROYECTO DE GRADUACIÓN PREVIO A LA OBTENCIÓN DEL TÍTULO DE: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INGENIERO EN SEGURIDAD</a:t>
            </a:r>
            <a:endParaRPr lang="es-EC" dirty="0"/>
          </a:p>
          <a:p>
            <a:pPr algn="ctr"/>
            <a:endParaRPr lang="es-EC" dirty="0"/>
          </a:p>
          <a:p>
            <a:pPr marL="0" indent="0" algn="ctr">
              <a:buNone/>
            </a:pPr>
            <a:r>
              <a:rPr lang="es-ES" b="1" dirty="0"/>
              <a:t>Elaborado por: DIEGO FAVIÁN VALLEJO MERCHAN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Director: Ing. Fernando Suárez Molina          Codirector: </a:t>
            </a:r>
            <a:r>
              <a:rPr lang="es-ES" b="1" dirty="0" err="1"/>
              <a:t>MSc</a:t>
            </a:r>
            <a:r>
              <a:rPr lang="es-ES" b="1" dirty="0"/>
              <a:t>. René Vásquez</a:t>
            </a:r>
            <a:endParaRPr lang="es-EC" dirty="0"/>
          </a:p>
          <a:p>
            <a:pPr algn="ctr"/>
            <a:endParaRPr lang="es-EC" dirty="0"/>
          </a:p>
          <a:p>
            <a:pPr marL="0" indent="0" algn="ctr">
              <a:buNone/>
            </a:pPr>
            <a:r>
              <a:rPr lang="es-ES" b="1" dirty="0"/>
              <a:t>QUITO - ECUADOR</a:t>
            </a:r>
            <a:endParaRPr lang="es-EC" dirty="0"/>
          </a:p>
          <a:p>
            <a:pPr marL="0" indent="0" algn="ctr">
              <a:buNone/>
            </a:pPr>
            <a:r>
              <a:rPr lang="es-ES" b="1" dirty="0"/>
              <a:t>2015</a:t>
            </a:r>
            <a:endParaRPr lang="es-EC" dirty="0"/>
          </a:p>
          <a:p>
            <a:endParaRPr lang="es-EC" dirty="0"/>
          </a:p>
        </p:txBody>
      </p:sp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9076"/>
            <a:ext cx="5314950" cy="1097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4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a la derecha con bandas"/>
          <p:cNvSpPr/>
          <p:nvPr/>
        </p:nvSpPr>
        <p:spPr>
          <a:xfrm>
            <a:off x="392646" y="2564904"/>
            <a:ext cx="2592288" cy="13681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Marco Normativo y de Planificación</a:t>
            </a:r>
            <a:endParaRPr lang="es-EC" dirty="0"/>
          </a:p>
        </p:txBody>
      </p:sp>
      <p:sp>
        <p:nvSpPr>
          <p:cNvPr id="4" name="3 Abrir corchete"/>
          <p:cNvSpPr/>
          <p:nvPr/>
        </p:nvSpPr>
        <p:spPr>
          <a:xfrm>
            <a:off x="3131840" y="548680"/>
            <a:ext cx="864096" cy="58326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Recortar rectángulo de esquina diagonal"/>
          <p:cNvSpPr/>
          <p:nvPr/>
        </p:nvSpPr>
        <p:spPr>
          <a:xfrm>
            <a:off x="3533913" y="2240868"/>
            <a:ext cx="5040560" cy="64807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Constitución de la República del Ecuador</a:t>
            </a:r>
            <a:endParaRPr lang="es-EC" dirty="0"/>
          </a:p>
        </p:txBody>
      </p:sp>
      <p:sp>
        <p:nvSpPr>
          <p:cNvPr id="10" name="9 Recortar rectángulo de esquina diagonal"/>
          <p:cNvSpPr/>
          <p:nvPr/>
        </p:nvSpPr>
        <p:spPr>
          <a:xfrm>
            <a:off x="3563888" y="3229379"/>
            <a:ext cx="5040560" cy="64807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Código Orgánico de Organización Territorial, Autonomía y Descentralización</a:t>
            </a:r>
            <a:endParaRPr lang="es-EC" dirty="0"/>
          </a:p>
        </p:txBody>
      </p:sp>
      <p:sp>
        <p:nvSpPr>
          <p:cNvPr id="11" name="10 Recortar rectángulo de esquina diagonal"/>
          <p:cNvSpPr/>
          <p:nvPr/>
        </p:nvSpPr>
        <p:spPr>
          <a:xfrm>
            <a:off x="3552727" y="4211272"/>
            <a:ext cx="5040560" cy="64807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Ley Orgánica de la Policía Nacional, Ley de Seguridad Pública y del Estado</a:t>
            </a:r>
            <a:endParaRPr lang="es-EC" dirty="0"/>
          </a:p>
        </p:txBody>
      </p:sp>
      <p:sp>
        <p:nvSpPr>
          <p:cNvPr id="12" name="11 Recortar rectángulo de esquina diagonal"/>
          <p:cNvSpPr/>
          <p:nvPr/>
        </p:nvSpPr>
        <p:spPr>
          <a:xfrm>
            <a:off x="3526449" y="5263669"/>
            <a:ext cx="5040560" cy="64807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Ley Orgánica de la Defensa Nacional.</a:t>
            </a:r>
            <a:endParaRPr lang="es-EC" dirty="0"/>
          </a:p>
          <a:p>
            <a:r>
              <a:rPr lang="es-ES" b="1" dirty="0"/>
              <a:t> </a:t>
            </a:r>
            <a:endParaRPr lang="es-EC" dirty="0"/>
          </a:p>
        </p:txBody>
      </p:sp>
      <p:sp>
        <p:nvSpPr>
          <p:cNvPr id="13" name="12 Llamada de flecha hacia abajo"/>
          <p:cNvSpPr/>
          <p:nvPr/>
        </p:nvSpPr>
        <p:spPr>
          <a:xfrm>
            <a:off x="3518985" y="1024305"/>
            <a:ext cx="5055488" cy="951251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Base Legal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146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87624" y="2420888"/>
            <a:ext cx="66967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/>
              <a:t>CAPÍTULO III</a:t>
            </a:r>
            <a:endParaRPr lang="es-EC" sz="4400" b="1" dirty="0"/>
          </a:p>
          <a:p>
            <a:pPr algn="ctr"/>
            <a:r>
              <a:rPr lang="es-ES" sz="4400" b="1" dirty="0"/>
              <a:t> </a:t>
            </a:r>
            <a:endParaRPr lang="es-EC" sz="4400" dirty="0"/>
          </a:p>
          <a:p>
            <a:pPr lvl="0" algn="ctr"/>
            <a:r>
              <a:rPr lang="es-ES" sz="4400" b="1" dirty="0"/>
              <a:t>MARCO METODOLÓGICO</a:t>
            </a:r>
            <a:endParaRPr lang="es-EC" sz="4400" b="1" dirty="0"/>
          </a:p>
        </p:txBody>
      </p:sp>
    </p:spTree>
    <p:extLst>
      <p:ext uri="{BB962C8B-B14F-4D97-AF65-F5344CB8AC3E}">
        <p14:creationId xmlns:p14="http://schemas.microsoft.com/office/powerpoint/2010/main" val="13843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588600" y="688830"/>
            <a:ext cx="3240360" cy="61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Paradigma de Investigación</a:t>
            </a:r>
            <a:endParaRPr lang="es-EC" dirty="0"/>
          </a:p>
        </p:txBody>
      </p:sp>
      <p:sp>
        <p:nvSpPr>
          <p:cNvPr id="3" name="2 Abrir llave"/>
          <p:cNvSpPr/>
          <p:nvPr/>
        </p:nvSpPr>
        <p:spPr>
          <a:xfrm>
            <a:off x="4121636" y="285235"/>
            <a:ext cx="450364" cy="13490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4788024" y="285235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Paradigma Crítico Social</a:t>
            </a:r>
          </a:p>
          <a:p>
            <a:r>
              <a:rPr lang="es-ES" dirty="0" smtClean="0"/>
              <a:t>Consiste </a:t>
            </a:r>
            <a:r>
              <a:rPr lang="es-ES" dirty="0"/>
              <a:t>en el análisis a cerca de las transformaciones sociales y ofrecer respuestas a los problemas derivados de estos</a:t>
            </a:r>
            <a:endParaRPr lang="es-EC" dirty="0"/>
          </a:p>
        </p:txBody>
      </p:sp>
      <p:sp>
        <p:nvSpPr>
          <p:cNvPr id="5" name="4 Rectángulo redondeado"/>
          <p:cNvSpPr/>
          <p:nvPr/>
        </p:nvSpPr>
        <p:spPr>
          <a:xfrm>
            <a:off x="627365" y="2865133"/>
            <a:ext cx="32403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700" b="1" dirty="0"/>
              <a:t>Nivel y Tipo de </a:t>
            </a:r>
            <a:r>
              <a:rPr lang="es-ES" sz="1700" b="1" dirty="0" smtClean="0"/>
              <a:t>investigación</a:t>
            </a:r>
            <a:endParaRPr lang="es-EC" sz="1700" b="1" dirty="0"/>
          </a:p>
        </p:txBody>
      </p:sp>
      <p:sp>
        <p:nvSpPr>
          <p:cNvPr id="6" name="5 Abrir llave"/>
          <p:cNvSpPr/>
          <p:nvPr/>
        </p:nvSpPr>
        <p:spPr>
          <a:xfrm>
            <a:off x="4139952" y="2024844"/>
            <a:ext cx="432048" cy="21962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CuadroTexto"/>
          <p:cNvSpPr txBox="1"/>
          <p:nvPr/>
        </p:nvSpPr>
        <p:spPr>
          <a:xfrm>
            <a:off x="4792668" y="202484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Nivel </a:t>
            </a:r>
            <a:r>
              <a:rPr lang="es-ES" b="1" dirty="0" smtClean="0"/>
              <a:t>descriptivo</a:t>
            </a:r>
          </a:p>
          <a:p>
            <a:r>
              <a:rPr lang="es-ES" dirty="0" smtClean="0"/>
              <a:t>Permite </a:t>
            </a:r>
            <a:r>
              <a:rPr lang="es-ES" dirty="0"/>
              <a:t>describir los fenómenos sociales que ocurren en la ciudad de Riobamba</a:t>
            </a:r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4792668" y="3225173"/>
            <a:ext cx="4099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Investigación </a:t>
            </a:r>
            <a:r>
              <a:rPr lang="es-ES" b="1" dirty="0" smtClean="0"/>
              <a:t>aplicada</a:t>
            </a:r>
          </a:p>
          <a:p>
            <a:r>
              <a:rPr lang="es-ES" dirty="0"/>
              <a:t>P</a:t>
            </a:r>
            <a:r>
              <a:rPr lang="es-ES" dirty="0" smtClean="0"/>
              <a:t>ermite </a:t>
            </a:r>
            <a:r>
              <a:rPr lang="es-ES" dirty="0"/>
              <a:t>predecir lo que ocurre frente </a:t>
            </a:r>
            <a:r>
              <a:rPr lang="es-ES" dirty="0" smtClean="0"/>
              <a:t>a los altos </a:t>
            </a:r>
            <a:r>
              <a:rPr lang="es-ES" dirty="0"/>
              <a:t>índices de inseguridad </a:t>
            </a:r>
            <a:endParaRPr lang="es-EC" dirty="0"/>
          </a:p>
        </p:txBody>
      </p:sp>
      <p:sp>
        <p:nvSpPr>
          <p:cNvPr id="9" name="8 Rectángulo redondeado"/>
          <p:cNvSpPr/>
          <p:nvPr/>
        </p:nvSpPr>
        <p:spPr>
          <a:xfrm>
            <a:off x="561782" y="5170003"/>
            <a:ext cx="3201595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Población y muestra</a:t>
            </a:r>
            <a:endParaRPr lang="es-EC" dirty="0"/>
          </a:p>
        </p:txBody>
      </p:sp>
      <p:sp>
        <p:nvSpPr>
          <p:cNvPr id="10" name="9 Abrir llave"/>
          <p:cNvSpPr/>
          <p:nvPr/>
        </p:nvSpPr>
        <p:spPr>
          <a:xfrm>
            <a:off x="4130794" y="4581128"/>
            <a:ext cx="432048" cy="19442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0 CuadroTexto"/>
          <p:cNvSpPr txBox="1"/>
          <p:nvPr/>
        </p:nvSpPr>
        <p:spPr>
          <a:xfrm>
            <a:off x="4792668" y="4557027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Habitantes </a:t>
            </a:r>
            <a:r>
              <a:rPr lang="es-ES" dirty="0"/>
              <a:t>del cantón Riobamba, cuya población es de 263.412.</a:t>
            </a:r>
            <a:endParaRPr lang="es-EC" dirty="0"/>
          </a:p>
          <a:p>
            <a:endParaRPr lang="es-EC" dirty="0"/>
          </a:p>
        </p:txBody>
      </p:sp>
      <p:pic>
        <p:nvPicPr>
          <p:cNvPr id="13" name="12 Imagen" descr="k^2Npq \over {e^2(N-1)+k^2pq}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740017"/>
            <a:ext cx="1656184" cy="551964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4792668" y="5831333"/>
            <a:ext cx="64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n=</a:t>
            </a:r>
            <a:endParaRPr lang="es-EC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380312" y="5757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766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912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971600" y="404664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/>
              <a:t>Métodos y  Técnicas para desarrollo de la investigación </a:t>
            </a:r>
            <a:endParaRPr lang="es-EC" sz="2400" dirty="0"/>
          </a:p>
        </p:txBody>
      </p:sp>
      <p:sp>
        <p:nvSpPr>
          <p:cNvPr id="5" name="4 Abrir llave"/>
          <p:cNvSpPr/>
          <p:nvPr/>
        </p:nvSpPr>
        <p:spPr>
          <a:xfrm>
            <a:off x="1848990" y="1883370"/>
            <a:ext cx="792088" cy="43204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Cerrar llave"/>
          <p:cNvSpPr/>
          <p:nvPr/>
        </p:nvSpPr>
        <p:spPr>
          <a:xfrm>
            <a:off x="6470306" y="1888073"/>
            <a:ext cx="792088" cy="43204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Flecha derecha"/>
          <p:cNvSpPr/>
          <p:nvPr/>
        </p:nvSpPr>
        <p:spPr>
          <a:xfrm>
            <a:off x="323528" y="3429000"/>
            <a:ext cx="1525462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Métodos</a:t>
            </a:r>
            <a:endParaRPr lang="es-EC" dirty="0"/>
          </a:p>
        </p:txBody>
      </p:sp>
      <p:sp>
        <p:nvSpPr>
          <p:cNvPr id="8" name="7 Flecha izquierda"/>
          <p:cNvSpPr/>
          <p:nvPr/>
        </p:nvSpPr>
        <p:spPr>
          <a:xfrm>
            <a:off x="7262394" y="3429000"/>
            <a:ext cx="1702094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Técnicas</a:t>
            </a:r>
            <a:endParaRPr lang="es-EC" dirty="0"/>
          </a:p>
        </p:txBody>
      </p:sp>
      <p:sp>
        <p:nvSpPr>
          <p:cNvPr id="9" name="8 Multidocumento"/>
          <p:cNvSpPr/>
          <p:nvPr/>
        </p:nvSpPr>
        <p:spPr>
          <a:xfrm>
            <a:off x="2641078" y="2060848"/>
            <a:ext cx="1642890" cy="1656184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Método </a:t>
            </a:r>
            <a:r>
              <a:rPr lang="es-ES" b="1" dirty="0" smtClean="0"/>
              <a:t>Inductivo </a:t>
            </a:r>
            <a:endParaRPr lang="es-EC" dirty="0"/>
          </a:p>
        </p:txBody>
      </p:sp>
      <p:sp>
        <p:nvSpPr>
          <p:cNvPr id="10" name="9 Multidocumento"/>
          <p:cNvSpPr/>
          <p:nvPr/>
        </p:nvSpPr>
        <p:spPr>
          <a:xfrm>
            <a:off x="2670434" y="4113076"/>
            <a:ext cx="1613534" cy="1702572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Método </a:t>
            </a:r>
            <a:r>
              <a:rPr lang="es-ES" b="1" dirty="0" smtClean="0"/>
              <a:t>Deductivo</a:t>
            </a:r>
            <a:endParaRPr lang="es-EC" dirty="0"/>
          </a:p>
        </p:txBody>
      </p:sp>
      <p:sp>
        <p:nvSpPr>
          <p:cNvPr id="12" name="11 Multidocumento"/>
          <p:cNvSpPr/>
          <p:nvPr/>
        </p:nvSpPr>
        <p:spPr>
          <a:xfrm>
            <a:off x="4680012" y="1897699"/>
            <a:ext cx="1790294" cy="828092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Verificación  ocular</a:t>
            </a:r>
            <a:endParaRPr lang="es-EC" dirty="0"/>
          </a:p>
        </p:txBody>
      </p:sp>
      <p:sp>
        <p:nvSpPr>
          <p:cNvPr id="13" name="12 Multidocumento"/>
          <p:cNvSpPr/>
          <p:nvPr/>
        </p:nvSpPr>
        <p:spPr>
          <a:xfrm>
            <a:off x="4686788" y="2913873"/>
            <a:ext cx="1790294" cy="830634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Verificación verbal</a:t>
            </a:r>
            <a:endParaRPr lang="es-EC" dirty="0"/>
          </a:p>
        </p:txBody>
      </p:sp>
      <p:sp>
        <p:nvSpPr>
          <p:cNvPr id="14" name="13 Multidocumento"/>
          <p:cNvSpPr/>
          <p:nvPr/>
        </p:nvSpPr>
        <p:spPr>
          <a:xfrm>
            <a:off x="4695697" y="4063619"/>
            <a:ext cx="1790294" cy="864096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Verificación escrita</a:t>
            </a:r>
            <a:endParaRPr lang="es-EC" dirty="0"/>
          </a:p>
        </p:txBody>
      </p:sp>
      <p:sp>
        <p:nvSpPr>
          <p:cNvPr id="15" name="14 Multidocumento"/>
          <p:cNvSpPr/>
          <p:nvPr/>
        </p:nvSpPr>
        <p:spPr>
          <a:xfrm>
            <a:off x="4695697" y="5229200"/>
            <a:ext cx="1790294" cy="974650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Verificación documental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2965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844824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/>
              <a:t>CAPÍTULO IV</a:t>
            </a:r>
            <a:endParaRPr lang="es-EC" sz="4000" b="1" dirty="0"/>
          </a:p>
          <a:p>
            <a:pPr algn="ctr"/>
            <a:r>
              <a:rPr lang="es-ES" sz="4000" b="1" dirty="0"/>
              <a:t> </a:t>
            </a:r>
            <a:endParaRPr lang="es-EC" sz="4000" dirty="0"/>
          </a:p>
          <a:p>
            <a:pPr lvl="0" algn="ctr"/>
            <a:r>
              <a:rPr lang="es-ES" sz="4000" b="1" dirty="0"/>
              <a:t>ANÁLISIS E INTERPRETACIÓN DE RESULTADOS </a:t>
            </a:r>
            <a:endParaRPr lang="es-EC" sz="4000" b="1" dirty="0"/>
          </a:p>
        </p:txBody>
      </p:sp>
    </p:spTree>
    <p:extLst>
      <p:ext uri="{BB962C8B-B14F-4D97-AF65-F5344CB8AC3E}">
        <p14:creationId xmlns:p14="http://schemas.microsoft.com/office/powerpoint/2010/main" val="7927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260648"/>
            <a:ext cx="84249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ENCUESTA PARA DETERMINAR PERCEPCIÓN DE INSEGURIDAD CIUDADANA EN LA CIUDAD DE RIOBAMBA</a:t>
            </a:r>
            <a:endParaRPr lang="es-EC" sz="2400" b="1" dirty="0"/>
          </a:p>
          <a:p>
            <a:r>
              <a:rPr lang="es-ES" b="1" dirty="0"/>
              <a:t> </a:t>
            </a:r>
            <a:endParaRPr lang="es-EC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3356992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b="1" dirty="0"/>
              <a:t>¿A quiénes afecta mayormente los problemas de violencia intrafamiliar? </a:t>
            </a:r>
            <a:endParaRPr lang="es-EC" dirty="0"/>
          </a:p>
          <a:p>
            <a:r>
              <a:rPr lang="es-ES" b="1" dirty="0"/>
              <a:t> </a:t>
            </a:r>
            <a:endParaRPr lang="es-EC" dirty="0"/>
          </a:p>
          <a:p>
            <a:endParaRPr lang="es-EC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819456923"/>
              </p:ext>
            </p:extLst>
          </p:nvPr>
        </p:nvGraphicFramePr>
        <p:xfrm>
          <a:off x="3131840" y="1628800"/>
          <a:ext cx="551815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Llamada de flecha hacia abajo"/>
          <p:cNvSpPr/>
          <p:nvPr/>
        </p:nvSpPr>
        <p:spPr>
          <a:xfrm>
            <a:off x="395536" y="1772816"/>
            <a:ext cx="2736304" cy="1296144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Violencia intrafamiliar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510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hacia abajo"/>
          <p:cNvSpPr/>
          <p:nvPr/>
        </p:nvSpPr>
        <p:spPr>
          <a:xfrm>
            <a:off x="611560" y="980728"/>
            <a:ext cx="2232248" cy="172819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Delincuencia común</a:t>
            </a:r>
            <a:endParaRPr lang="es-EC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3284984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b="1" dirty="0"/>
              <a:t>¿Cuál cree usted que es la estrategia adecuada para combatir la inseguridad ciudadana?</a:t>
            </a:r>
            <a:endParaRPr lang="es-EC" dirty="0"/>
          </a:p>
          <a:p>
            <a:endParaRPr lang="es-EC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535615863"/>
              </p:ext>
            </p:extLst>
          </p:nvPr>
        </p:nvGraphicFramePr>
        <p:xfrm>
          <a:off x="3131840" y="980728"/>
          <a:ext cx="557974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3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332656"/>
            <a:ext cx="79928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/>
              <a:t>Matriz Comparativa por componentes</a:t>
            </a:r>
            <a:endParaRPr lang="es-EC" sz="28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394435"/>
              </p:ext>
            </p:extLst>
          </p:nvPr>
        </p:nvGraphicFramePr>
        <p:xfrm>
          <a:off x="539551" y="1268761"/>
          <a:ext cx="7992889" cy="4948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403"/>
                <a:gridCol w="607737"/>
                <a:gridCol w="732357"/>
                <a:gridCol w="1033704"/>
                <a:gridCol w="766496"/>
                <a:gridCol w="1728192"/>
              </a:tblGrid>
              <a:tr h="23219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Delincuencia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92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Descripciones del Delito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Enero a diciembre de 2013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Enero a diciembre de 2014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Incremento / Disminución 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30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Robo simple, sustracción fraudulenta con violencia y amenazas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791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100%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718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9%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Disminución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1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Hurto simple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752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518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31%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Disminución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9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Estafa (hacerse entregar bienes para apropiarse)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328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370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13%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Incremento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5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Robo agravado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853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243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72%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Disminución 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30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Intimidación por escrito, con cualquier atentado a las personas o bienes que merezcan reclusión menor, con orden o condición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174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153</a:t>
                      </a:r>
                      <a:endParaRPr lang="es-EC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12%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Disminución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39552" y="6381328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Fuente: </a:t>
            </a:r>
            <a:r>
              <a:rPr lang="es-ES" dirty="0"/>
              <a:t>Registros Fiscalía de Chimborazo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466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61464"/>
              </p:ext>
            </p:extLst>
          </p:nvPr>
        </p:nvGraphicFramePr>
        <p:xfrm>
          <a:off x="611560" y="1412776"/>
          <a:ext cx="8136903" cy="2908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3"/>
                <a:gridCol w="1065507"/>
                <a:gridCol w="1037181"/>
                <a:gridCol w="928876"/>
                <a:gridCol w="928876"/>
              </a:tblGrid>
              <a:tr h="8629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VIOLENCIA INTRAFAMILIAR                    </a:t>
                      </a:r>
                      <a:r>
                        <a:rPr lang="es-EC" sz="2000" dirty="0" smtClean="0">
                          <a:effectLst/>
                        </a:rPr>
                        <a:t>de enero a diciembre de </a:t>
                      </a:r>
                      <a:r>
                        <a:rPr lang="es-EC" sz="2000" dirty="0">
                          <a:effectLst/>
                        </a:rPr>
                        <a:t>cada año</a:t>
                      </a:r>
                      <a:endParaRPr lang="es-EC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2013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2014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916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#</a:t>
                      </a:r>
                      <a:endParaRPr lang="es-EC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%</a:t>
                      </a:r>
                      <a:endParaRPr lang="es-EC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#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%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083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Contravenciones  violencia mujer – familia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1038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100%</a:t>
                      </a:r>
                      <a:endParaRPr lang="es-EC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1421</a:t>
                      </a:r>
                      <a:endParaRPr lang="es-EC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37%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11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TOTAL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1038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100%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>
                          <a:effectLst/>
                        </a:rPr>
                        <a:t>1421</a:t>
                      </a:r>
                      <a:endParaRPr lang="es-EC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100%</a:t>
                      </a:r>
                      <a:endParaRPr lang="es-EC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39552" y="472514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Fuente: </a:t>
            </a:r>
            <a:r>
              <a:rPr lang="es-ES" dirty="0"/>
              <a:t>Registros </a:t>
            </a:r>
            <a:r>
              <a:rPr lang="es-ES" dirty="0" smtClean="0"/>
              <a:t>Judicatura </a:t>
            </a:r>
            <a:r>
              <a:rPr lang="es-ES" dirty="0"/>
              <a:t>de Chimborazo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3779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1916832"/>
            <a:ext cx="669674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/>
              <a:t>CAPÍTULO V</a:t>
            </a:r>
            <a:endParaRPr lang="es-EC" sz="4000" b="1" dirty="0"/>
          </a:p>
          <a:p>
            <a:pPr algn="ctr"/>
            <a:r>
              <a:rPr lang="es-ES" sz="4000" b="1" dirty="0"/>
              <a:t> </a:t>
            </a:r>
            <a:endParaRPr lang="es-EC" sz="4000" dirty="0"/>
          </a:p>
          <a:p>
            <a:pPr lvl="0" algn="ctr"/>
            <a:r>
              <a:rPr lang="es-EC" sz="4000" b="1" dirty="0"/>
              <a:t>CONCLUSIONES Y RECOMENDACIONES</a:t>
            </a:r>
            <a:endParaRPr lang="es-EC" sz="4000" dirty="0"/>
          </a:p>
          <a:p>
            <a:pPr algn="ctr"/>
            <a:r>
              <a:rPr lang="es-EC" b="1" dirty="0"/>
              <a:t> 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949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41135" y="2127271"/>
            <a:ext cx="6174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CAPÍTULO I</a:t>
            </a:r>
            <a:endParaRPr lang="es-EC" sz="3600" b="1" dirty="0"/>
          </a:p>
          <a:p>
            <a:pPr algn="ctr"/>
            <a:r>
              <a:rPr lang="es-ES" sz="3600" b="1" dirty="0"/>
              <a:t> </a:t>
            </a:r>
            <a:endParaRPr lang="es-EC" sz="3600" b="1" dirty="0"/>
          </a:p>
          <a:p>
            <a:pPr algn="ctr"/>
            <a:r>
              <a:rPr lang="es-ES" sz="3600" b="1" dirty="0" smtClean="0"/>
              <a:t>MARCO </a:t>
            </a:r>
            <a:r>
              <a:rPr lang="es-ES" sz="3600" b="1" dirty="0"/>
              <a:t>REFERENCIAL</a:t>
            </a:r>
            <a:endParaRPr lang="es-EC" sz="3600" b="1" dirty="0"/>
          </a:p>
        </p:txBody>
      </p:sp>
    </p:spTree>
    <p:extLst>
      <p:ext uri="{BB962C8B-B14F-4D97-AF65-F5344CB8AC3E}">
        <p14:creationId xmlns:p14="http://schemas.microsoft.com/office/powerpoint/2010/main" val="13888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Llamada de flecha hacia abajo"/>
          <p:cNvSpPr/>
          <p:nvPr/>
        </p:nvSpPr>
        <p:spPr>
          <a:xfrm>
            <a:off x="827584" y="476672"/>
            <a:ext cx="2808312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CONCLUSIONES </a:t>
            </a:r>
            <a:endParaRPr lang="es-EC" dirty="0"/>
          </a:p>
        </p:txBody>
      </p:sp>
      <p:sp>
        <p:nvSpPr>
          <p:cNvPr id="6" name="5 Llamada de flecha hacia abajo"/>
          <p:cNvSpPr/>
          <p:nvPr/>
        </p:nvSpPr>
        <p:spPr>
          <a:xfrm>
            <a:off x="5868144" y="476672"/>
            <a:ext cx="2736304" cy="100811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/>
              <a:t>RECOMENDACIONES</a:t>
            </a:r>
            <a:endParaRPr lang="es-EC" b="1" dirty="0"/>
          </a:p>
        </p:txBody>
      </p:sp>
      <p:sp>
        <p:nvSpPr>
          <p:cNvPr id="7" name="6 Llamada de flecha a la derecha"/>
          <p:cNvSpPr/>
          <p:nvPr/>
        </p:nvSpPr>
        <p:spPr>
          <a:xfrm>
            <a:off x="827584" y="1772816"/>
            <a:ext cx="3816424" cy="115212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No está conformado el </a:t>
            </a:r>
            <a:r>
              <a:rPr lang="es-ES" dirty="0" smtClean="0"/>
              <a:t>Consejo de </a:t>
            </a:r>
            <a:r>
              <a:rPr lang="es-ES" dirty="0" smtClean="0"/>
              <a:t>Seguridad </a:t>
            </a:r>
            <a:r>
              <a:rPr lang="es-ES" dirty="0"/>
              <a:t>Ciudadana</a:t>
            </a:r>
            <a:endParaRPr lang="es-EC" dirty="0"/>
          </a:p>
        </p:txBody>
      </p:sp>
      <p:sp>
        <p:nvSpPr>
          <p:cNvPr id="8" name="7 Rectángulo"/>
          <p:cNvSpPr/>
          <p:nvPr/>
        </p:nvSpPr>
        <p:spPr>
          <a:xfrm>
            <a:off x="5364088" y="1772816"/>
            <a:ext cx="34203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Estructurar el Consejo de Seguridad Ciudadana </a:t>
            </a:r>
            <a:endParaRPr lang="es-EC" dirty="0"/>
          </a:p>
        </p:txBody>
      </p:sp>
      <p:sp>
        <p:nvSpPr>
          <p:cNvPr id="11" name="10 Llamada de flecha a la derecha"/>
          <p:cNvSpPr/>
          <p:nvPr/>
        </p:nvSpPr>
        <p:spPr>
          <a:xfrm>
            <a:off x="827584" y="3212976"/>
            <a:ext cx="3816424" cy="91499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No existe un Plan de Seguridad Ciudadana</a:t>
            </a:r>
            <a:endParaRPr lang="es-EC" dirty="0"/>
          </a:p>
        </p:txBody>
      </p:sp>
      <p:sp>
        <p:nvSpPr>
          <p:cNvPr id="12" name="11 Llamada de flecha a la derecha"/>
          <p:cNvSpPr/>
          <p:nvPr/>
        </p:nvSpPr>
        <p:spPr>
          <a:xfrm>
            <a:off x="803704" y="4365104"/>
            <a:ext cx="3816424" cy="10801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No se han conformado el </a:t>
            </a:r>
            <a:r>
              <a:rPr lang="es-ES" dirty="0" smtClean="0"/>
              <a:t>Comité Local </a:t>
            </a:r>
            <a:r>
              <a:rPr lang="es-ES" dirty="0"/>
              <a:t>de Seguridad </a:t>
            </a:r>
            <a:r>
              <a:rPr lang="es-ES" dirty="0" smtClean="0"/>
              <a:t>de los Circuitos</a:t>
            </a:r>
            <a:endParaRPr lang="es-EC" dirty="0"/>
          </a:p>
        </p:txBody>
      </p:sp>
      <p:sp>
        <p:nvSpPr>
          <p:cNvPr id="13" name="12 Llamada de flecha a la derecha"/>
          <p:cNvSpPr/>
          <p:nvPr/>
        </p:nvSpPr>
        <p:spPr>
          <a:xfrm>
            <a:off x="803704" y="5597624"/>
            <a:ext cx="3816424" cy="10801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La Delincuencia ha disminuido en aproximadamente un 31% </a:t>
            </a:r>
            <a:endParaRPr lang="es-EC" dirty="0"/>
          </a:p>
        </p:txBody>
      </p:sp>
      <p:sp>
        <p:nvSpPr>
          <p:cNvPr id="14" name="13 Rectángulo"/>
          <p:cNvSpPr/>
          <p:nvPr/>
        </p:nvSpPr>
        <p:spPr>
          <a:xfrm>
            <a:off x="5364088" y="3212976"/>
            <a:ext cx="3356885" cy="914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Que el Consejo de </a:t>
            </a:r>
            <a:r>
              <a:rPr lang="es-ES" dirty="0" smtClean="0"/>
              <a:t>S C, </a:t>
            </a:r>
            <a:r>
              <a:rPr lang="es-ES" dirty="0"/>
              <a:t>coordine, planifique y estructure el Plan </a:t>
            </a:r>
            <a:endParaRPr lang="es-EC" dirty="0"/>
          </a:p>
        </p:txBody>
      </p:sp>
      <p:sp>
        <p:nvSpPr>
          <p:cNvPr id="15" name="14 Rectángulo"/>
          <p:cNvSpPr/>
          <p:nvPr/>
        </p:nvSpPr>
        <p:spPr>
          <a:xfrm>
            <a:off x="5364088" y="4365104"/>
            <a:ext cx="33927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Que se conforme el </a:t>
            </a:r>
            <a:r>
              <a:rPr lang="es-ES" dirty="0" smtClean="0"/>
              <a:t>Comité Local </a:t>
            </a:r>
            <a:r>
              <a:rPr lang="es-ES" dirty="0"/>
              <a:t>de Seguridad de cada Circuito </a:t>
            </a:r>
            <a:endParaRPr lang="es-EC" dirty="0"/>
          </a:p>
        </p:txBody>
      </p:sp>
      <p:sp>
        <p:nvSpPr>
          <p:cNvPr id="16" name="15 Rectángulo"/>
          <p:cNvSpPr/>
          <p:nvPr/>
        </p:nvSpPr>
        <p:spPr>
          <a:xfrm>
            <a:off x="5364088" y="5631672"/>
            <a:ext cx="3420380" cy="1046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Que se implemente el Plan de Seguridad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146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69121" y="2348880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4800" dirty="0" smtClean="0"/>
              <a:t>PROPUESTA</a:t>
            </a:r>
            <a:endParaRPr lang="es-EC" sz="4800" dirty="0"/>
          </a:p>
        </p:txBody>
      </p:sp>
    </p:spTree>
    <p:extLst>
      <p:ext uri="{BB962C8B-B14F-4D97-AF65-F5344CB8AC3E}">
        <p14:creationId xmlns:p14="http://schemas.microsoft.com/office/powerpoint/2010/main" val="966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323528" y="2276872"/>
            <a:ext cx="2952328" cy="158417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b="1" dirty="0"/>
              <a:t>PLAN DE SEGURIDAD CIUDADANA PARA LA CIUDAD DE RIOBAMBA</a:t>
            </a:r>
            <a:endParaRPr lang="es-EC" dirty="0"/>
          </a:p>
        </p:txBody>
      </p:sp>
      <p:sp>
        <p:nvSpPr>
          <p:cNvPr id="3" name="2 Abrir corchete"/>
          <p:cNvSpPr/>
          <p:nvPr/>
        </p:nvSpPr>
        <p:spPr>
          <a:xfrm>
            <a:off x="3563888" y="188640"/>
            <a:ext cx="504056" cy="626469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3815916" y="1052736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REFERENCIAS </a:t>
            </a:r>
            <a:endParaRPr lang="es-EC" dirty="0"/>
          </a:p>
        </p:txBody>
      </p:sp>
      <p:sp>
        <p:nvSpPr>
          <p:cNvPr id="5" name="4 Abrir corchete"/>
          <p:cNvSpPr/>
          <p:nvPr/>
        </p:nvSpPr>
        <p:spPr>
          <a:xfrm>
            <a:off x="5364088" y="188640"/>
            <a:ext cx="360040" cy="172819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CuadroTexto"/>
          <p:cNvSpPr txBox="1"/>
          <p:nvPr/>
        </p:nvSpPr>
        <p:spPr>
          <a:xfrm>
            <a:off x="5724128" y="476672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Mapas</a:t>
            </a:r>
          </a:p>
          <a:p>
            <a:endParaRPr lang="es-EC" dirty="0"/>
          </a:p>
          <a:p>
            <a:endParaRPr lang="es-EC" dirty="0" smtClean="0"/>
          </a:p>
          <a:p>
            <a:r>
              <a:rPr lang="es-EC" dirty="0" smtClean="0"/>
              <a:t>Documentos legales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3782558" y="4336651"/>
            <a:ext cx="1548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SITUACIÓN</a:t>
            </a:r>
            <a:endParaRPr lang="es-EC" dirty="0"/>
          </a:p>
        </p:txBody>
      </p:sp>
      <p:sp>
        <p:nvSpPr>
          <p:cNvPr id="8" name="7 Abrir corchete"/>
          <p:cNvSpPr/>
          <p:nvPr/>
        </p:nvSpPr>
        <p:spPr>
          <a:xfrm>
            <a:off x="5364088" y="3068960"/>
            <a:ext cx="360040" cy="338437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CuadroTexto"/>
          <p:cNvSpPr txBox="1"/>
          <p:nvPr/>
        </p:nvSpPr>
        <p:spPr>
          <a:xfrm>
            <a:off x="5724128" y="3320988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Situación Nacional de Seguridad, Plan Nacional de Seguridad Integral</a:t>
            </a:r>
            <a:endParaRPr lang="es-EC" b="1" dirty="0"/>
          </a:p>
          <a:p>
            <a:endParaRPr lang="es-EC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24128" y="4521317"/>
            <a:ext cx="327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b="1" dirty="0"/>
              <a:t>Situación Provincial de Seguridad</a:t>
            </a:r>
            <a:endParaRPr lang="es-EC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724128" y="544522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b="1" dirty="0"/>
              <a:t>Situación local de Seguridad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228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323528" y="1988840"/>
            <a:ext cx="2808312" cy="1728192"/>
          </a:xfrm>
          <a:prstGeom prst="righ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700" b="1" dirty="0"/>
              <a:t>Niveles Administrativos de Planificación</a:t>
            </a:r>
            <a:endParaRPr lang="es-EC" sz="17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103346"/>
              </p:ext>
            </p:extLst>
          </p:nvPr>
        </p:nvGraphicFramePr>
        <p:xfrm>
          <a:off x="3131839" y="260648"/>
          <a:ext cx="5773435" cy="6272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4203"/>
                <a:gridCol w="1140362"/>
                <a:gridCol w="1311860"/>
                <a:gridCol w="1957010"/>
              </a:tblGrid>
              <a:tr h="1398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ZONA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SUB ZONA</a:t>
                      </a:r>
                      <a:endParaRPr lang="es-EC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DISTRITOS</a:t>
                      </a:r>
                      <a:endParaRPr lang="es-EC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Circuito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(1 UPC en cada Circuito)</a:t>
                      </a:r>
                      <a:endParaRPr lang="es-EC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78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ZONA 3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Sub Zona  N°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Ciudad Riobamba</a:t>
                      </a:r>
                      <a:endParaRPr lang="es-EC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577831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Cotopaxi Pastaza Chimborazo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6 Riobamba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Distrito N° 1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Guano  - La Providencia</a:t>
                      </a:r>
                      <a:endParaRPr lang="es-EC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783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San Luis - Cacha</a:t>
                      </a:r>
                      <a:endParaRPr lang="es-EC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7676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Riobamba Sur</a:t>
                      </a:r>
                      <a:endParaRPr lang="es-EC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783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</a:rPr>
                        <a:t>Riobamba - Centro</a:t>
                      </a:r>
                      <a:endParaRPr lang="es-EC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783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Distrito N° 2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Riobamba - Oeste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783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Riobamba - Centro Oeste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7783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Riobamba Centro - Este</a:t>
                      </a:r>
                      <a:endParaRPr lang="es-EC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23528" y="566124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Fuente</a:t>
            </a:r>
            <a:r>
              <a:rPr lang="es-ES" dirty="0"/>
              <a:t>: Secretaria Nacional de Planificación y desarrollo </a:t>
            </a:r>
            <a:endParaRPr lang="es-EC" dirty="0"/>
          </a:p>
        </p:txBody>
      </p:sp>
      <p:cxnSp>
        <p:nvCxnSpPr>
          <p:cNvPr id="6" name="Conector recto 5"/>
          <p:cNvCxnSpPr/>
          <p:nvPr/>
        </p:nvCxnSpPr>
        <p:spPr>
          <a:xfrm flipH="1">
            <a:off x="5652120" y="4653136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1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395536" y="2858048"/>
            <a:ext cx="2195736" cy="122413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b="1" dirty="0"/>
              <a:t>Factores de Riesgo</a:t>
            </a:r>
            <a:endParaRPr lang="es-EC" dirty="0"/>
          </a:p>
        </p:txBody>
      </p:sp>
      <p:sp>
        <p:nvSpPr>
          <p:cNvPr id="3" name="2 Abrir corchete"/>
          <p:cNvSpPr/>
          <p:nvPr/>
        </p:nvSpPr>
        <p:spPr>
          <a:xfrm>
            <a:off x="3059832" y="476672"/>
            <a:ext cx="360040" cy="547260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3059832" y="98072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Riesgos establecidos</a:t>
            </a:r>
            <a:endParaRPr lang="es-EC" dirty="0"/>
          </a:p>
          <a:p>
            <a:endParaRPr lang="es-EC" dirty="0"/>
          </a:p>
        </p:txBody>
      </p:sp>
      <p:sp>
        <p:nvSpPr>
          <p:cNvPr id="5" name="4 Abrir corchete"/>
          <p:cNvSpPr/>
          <p:nvPr/>
        </p:nvSpPr>
        <p:spPr>
          <a:xfrm>
            <a:off x="5292080" y="474380"/>
            <a:ext cx="288032" cy="142738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CuadroTexto"/>
          <p:cNvSpPr txBox="1"/>
          <p:nvPr/>
        </p:nvSpPr>
        <p:spPr>
          <a:xfrm>
            <a:off x="5580112" y="476672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Delincuencia Común</a:t>
            </a:r>
            <a:endParaRPr lang="es-EC" dirty="0"/>
          </a:p>
          <a:p>
            <a:endParaRPr lang="es-EC" dirty="0" smtClean="0"/>
          </a:p>
          <a:p>
            <a:pPr lvl="0"/>
            <a:r>
              <a:rPr lang="es-ES" b="1" dirty="0"/>
              <a:t>Violencia Intrafamiliar</a:t>
            </a:r>
            <a:endParaRPr lang="es-EC" b="1" dirty="0"/>
          </a:p>
          <a:p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3063102" y="3629467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Vulnerabilidades establecidas</a:t>
            </a:r>
            <a:endParaRPr lang="es-EC" dirty="0"/>
          </a:p>
          <a:p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5580112" y="2492896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s-ES" dirty="0"/>
              <a:t>Falta de Organismos orientados a la seguridad</a:t>
            </a:r>
            <a:endParaRPr lang="es-EC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/>
              <a:t>Falta de compromisos de las autoridades</a:t>
            </a:r>
            <a:endParaRPr lang="es-EC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/>
              <a:t>La falta de un Plan de Seguridad </a:t>
            </a:r>
            <a:endParaRPr lang="es-E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falta de participación de la </a:t>
            </a:r>
            <a:r>
              <a:rPr lang="es-ES" dirty="0" smtClean="0"/>
              <a:t>ciudadanía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falta de fuentes de </a:t>
            </a:r>
            <a:r>
              <a:rPr lang="es-ES" dirty="0" smtClean="0"/>
              <a:t>trabajo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s-ES" dirty="0" smtClean="0"/>
              <a:t>La </a:t>
            </a:r>
            <a:r>
              <a:rPr lang="es-ES" dirty="0"/>
              <a:t>presencia de migrantes de otros </a:t>
            </a:r>
            <a:r>
              <a:rPr lang="es-ES" dirty="0" smtClean="0"/>
              <a:t>cantones</a:t>
            </a:r>
            <a:endParaRPr lang="es-EC" dirty="0"/>
          </a:p>
        </p:txBody>
      </p:sp>
      <p:sp>
        <p:nvSpPr>
          <p:cNvPr id="9" name="8 Abrir corchete"/>
          <p:cNvSpPr/>
          <p:nvPr/>
        </p:nvSpPr>
        <p:spPr>
          <a:xfrm>
            <a:off x="5292080" y="2492896"/>
            <a:ext cx="288032" cy="313932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848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260648"/>
            <a:ext cx="835292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C" sz="2400" b="1" dirty="0"/>
              <a:t>Organismos, entidad y organización comunal</a:t>
            </a:r>
            <a:endParaRPr lang="es-EC" sz="2400" dirty="0"/>
          </a:p>
        </p:txBody>
      </p:sp>
      <p:sp>
        <p:nvSpPr>
          <p:cNvPr id="3" name="2 Llamada de flecha a la derecha"/>
          <p:cNvSpPr/>
          <p:nvPr/>
        </p:nvSpPr>
        <p:spPr>
          <a:xfrm>
            <a:off x="395536" y="3068960"/>
            <a:ext cx="2664296" cy="1080120"/>
          </a:xfrm>
          <a:prstGeom prst="right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b="1" dirty="0"/>
              <a:t>Organización de las Autoridades locales</a:t>
            </a:r>
            <a:endParaRPr lang="es-EC" dirty="0"/>
          </a:p>
        </p:txBody>
      </p:sp>
      <p:sp>
        <p:nvSpPr>
          <p:cNvPr id="4" name="3 Abrir corchete"/>
          <p:cNvSpPr/>
          <p:nvPr/>
        </p:nvSpPr>
        <p:spPr>
          <a:xfrm>
            <a:off x="3275856" y="764704"/>
            <a:ext cx="504056" cy="590465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4 CuadroTexto"/>
          <p:cNvSpPr txBox="1"/>
          <p:nvPr/>
        </p:nvSpPr>
        <p:spPr>
          <a:xfrm>
            <a:off x="3545886" y="137677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C" b="1" dirty="0"/>
              <a:t>Autoridades Locales</a:t>
            </a:r>
            <a:endParaRPr lang="es-EC" dirty="0"/>
          </a:p>
          <a:p>
            <a:endParaRPr lang="es-EC" dirty="0"/>
          </a:p>
        </p:txBody>
      </p:sp>
      <p:sp>
        <p:nvSpPr>
          <p:cNvPr id="6" name="5 Abrir corchete"/>
          <p:cNvSpPr/>
          <p:nvPr/>
        </p:nvSpPr>
        <p:spPr>
          <a:xfrm>
            <a:off x="5436096" y="764704"/>
            <a:ext cx="288032" cy="157140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CuadroTexto"/>
          <p:cNvSpPr txBox="1"/>
          <p:nvPr/>
        </p:nvSpPr>
        <p:spPr>
          <a:xfrm>
            <a:off x="5724128" y="764704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dirty="0" smtClean="0"/>
              <a:t>GADMR, Gobernador, </a:t>
            </a:r>
          </a:p>
          <a:p>
            <a:pPr lvl="0"/>
            <a:r>
              <a:rPr lang="es-EC" dirty="0" smtClean="0"/>
              <a:t>Cuerpo Bomberos , SPGR </a:t>
            </a:r>
            <a:endParaRPr lang="es-EC" dirty="0"/>
          </a:p>
          <a:p>
            <a:pPr lvl="0"/>
            <a:r>
              <a:rPr lang="es-EC" dirty="0" smtClean="0"/>
              <a:t>UEMF , MIES, </a:t>
            </a:r>
            <a:r>
              <a:rPr lang="es-EC" dirty="0" err="1" smtClean="0"/>
              <a:t>DPECh</a:t>
            </a:r>
            <a:r>
              <a:rPr lang="es-EC" dirty="0" smtClean="0"/>
              <a:t>, </a:t>
            </a:r>
          </a:p>
          <a:p>
            <a:pPr lvl="0"/>
            <a:r>
              <a:rPr lang="es-EC" dirty="0" err="1" smtClean="0"/>
              <a:t>DPSCh</a:t>
            </a:r>
            <a:r>
              <a:rPr lang="es-EC" dirty="0" smtClean="0"/>
              <a:t>, </a:t>
            </a:r>
            <a:r>
              <a:rPr lang="es-EC" dirty="0" err="1" smtClean="0"/>
              <a:t>FPCh</a:t>
            </a:r>
            <a:r>
              <a:rPr lang="es-EC" dirty="0" smtClean="0"/>
              <a:t>, </a:t>
            </a:r>
            <a:r>
              <a:rPr lang="es-EC" dirty="0" err="1" smtClean="0"/>
              <a:t>APrSVR</a:t>
            </a:r>
            <a:r>
              <a:rPr lang="es-EC" dirty="0" smtClean="0"/>
              <a:t>,</a:t>
            </a:r>
            <a:endParaRPr lang="es-EC" dirty="0"/>
          </a:p>
          <a:p>
            <a:pPr lvl="0"/>
            <a:r>
              <a:rPr lang="es-EC" dirty="0"/>
              <a:t>ECU – 911</a:t>
            </a:r>
          </a:p>
          <a:p>
            <a:endParaRPr lang="es-EC" dirty="0"/>
          </a:p>
        </p:txBody>
      </p:sp>
      <p:sp>
        <p:nvSpPr>
          <p:cNvPr id="8" name="7 CuadroTexto"/>
          <p:cNvSpPr txBox="1"/>
          <p:nvPr/>
        </p:nvSpPr>
        <p:spPr>
          <a:xfrm>
            <a:off x="3424137" y="3981944"/>
            <a:ext cx="2628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Consejo de Seguridad Ciudadana de la ciudad de Riobamba (por conformarse)</a:t>
            </a:r>
            <a:endParaRPr lang="es-EC" dirty="0"/>
          </a:p>
        </p:txBody>
      </p:sp>
      <p:sp>
        <p:nvSpPr>
          <p:cNvPr id="9" name="8 CuadroTexto"/>
          <p:cNvSpPr txBox="1"/>
          <p:nvPr/>
        </p:nvSpPr>
        <p:spPr>
          <a:xfrm>
            <a:off x="6161567" y="2519030"/>
            <a:ext cx="2988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s-EC" b="1" dirty="0"/>
              <a:t>Consejo d</a:t>
            </a:r>
            <a:r>
              <a:rPr lang="es-EC" dirty="0"/>
              <a:t>e</a:t>
            </a:r>
            <a:r>
              <a:rPr lang="es-EC" b="1" dirty="0"/>
              <a:t> Seguridad Ciudadana</a:t>
            </a:r>
            <a:endParaRPr lang="es-EC" dirty="0"/>
          </a:p>
          <a:p>
            <a:endParaRPr lang="es-EC" dirty="0"/>
          </a:p>
        </p:txBody>
      </p:sp>
      <p:sp>
        <p:nvSpPr>
          <p:cNvPr id="10" name="9 CuadroTexto"/>
          <p:cNvSpPr txBox="1"/>
          <p:nvPr/>
        </p:nvSpPr>
        <p:spPr>
          <a:xfrm>
            <a:off x="6207237" y="3253039"/>
            <a:ext cx="2524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s-EC" b="1" dirty="0"/>
              <a:t>Funciones del Consejo de Seguridad Ciudadana</a:t>
            </a:r>
            <a:endParaRPr lang="es-EC" dirty="0"/>
          </a:p>
          <a:p>
            <a:endParaRPr lang="es-EC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161567" y="4453368"/>
            <a:ext cx="2610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Atribuciones del Consejo de Seguridad Ciudadana</a:t>
            </a:r>
            <a:endParaRPr lang="es-EC" dirty="0"/>
          </a:p>
          <a:p>
            <a:endParaRPr lang="es-EC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155668" y="5373216"/>
            <a:ext cx="26960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Estructura, Organización y Funcionamiento del Consejo de Seguridad Ciudadana</a:t>
            </a:r>
            <a:endParaRPr lang="es-EC" dirty="0"/>
          </a:p>
          <a:p>
            <a:r>
              <a:rPr lang="es-ES" dirty="0"/>
              <a:t> </a:t>
            </a:r>
            <a:endParaRPr lang="es-EC" dirty="0"/>
          </a:p>
          <a:p>
            <a:endParaRPr lang="es-EC" dirty="0"/>
          </a:p>
        </p:txBody>
      </p:sp>
      <p:sp>
        <p:nvSpPr>
          <p:cNvPr id="13" name="12 Abrir corchete"/>
          <p:cNvSpPr/>
          <p:nvPr/>
        </p:nvSpPr>
        <p:spPr>
          <a:xfrm>
            <a:off x="5995782" y="2519030"/>
            <a:ext cx="319771" cy="415033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09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2204864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b="1" dirty="0"/>
              <a:t>Problemas fundamentales que se trata de resolver con el Plan</a:t>
            </a:r>
            <a:endParaRPr lang="es-EC" dirty="0"/>
          </a:p>
          <a:p>
            <a:endParaRPr lang="es-EC" dirty="0"/>
          </a:p>
        </p:txBody>
      </p:sp>
      <p:sp>
        <p:nvSpPr>
          <p:cNvPr id="3" name="2 Abrir corchete"/>
          <p:cNvSpPr/>
          <p:nvPr/>
        </p:nvSpPr>
        <p:spPr>
          <a:xfrm>
            <a:off x="2483768" y="476672"/>
            <a:ext cx="504056" cy="597666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2772363" y="1180202"/>
            <a:ext cx="1908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El o los principales </a:t>
            </a:r>
            <a:r>
              <a:rPr lang="es-EC" b="1" dirty="0" smtClean="0"/>
              <a:t>establecidos</a:t>
            </a:r>
            <a:endParaRPr lang="es-EC" dirty="0"/>
          </a:p>
        </p:txBody>
      </p:sp>
      <p:sp>
        <p:nvSpPr>
          <p:cNvPr id="5" name="4 Abrir corchete"/>
          <p:cNvSpPr/>
          <p:nvPr/>
        </p:nvSpPr>
        <p:spPr>
          <a:xfrm>
            <a:off x="4641875" y="1273648"/>
            <a:ext cx="216024" cy="172819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CuadroTexto"/>
          <p:cNvSpPr txBox="1"/>
          <p:nvPr/>
        </p:nvSpPr>
        <p:spPr>
          <a:xfrm>
            <a:off x="5076056" y="162473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dirty="0"/>
              <a:t>Delincuencia </a:t>
            </a:r>
            <a:r>
              <a:rPr lang="es-EC" dirty="0" smtClean="0"/>
              <a:t>común.</a:t>
            </a:r>
            <a:endParaRPr lang="es-EC" dirty="0"/>
          </a:p>
          <a:p>
            <a:r>
              <a:rPr lang="es-ES" dirty="0"/>
              <a:t>Violencia </a:t>
            </a:r>
            <a:r>
              <a:rPr lang="es-ES" dirty="0" smtClean="0"/>
              <a:t>intrafamiliar.</a:t>
            </a:r>
            <a:endParaRPr lang="es-EC" dirty="0"/>
          </a:p>
        </p:txBody>
      </p:sp>
      <p:sp>
        <p:nvSpPr>
          <p:cNvPr id="7" name="6 CuadroTexto"/>
          <p:cNvSpPr txBox="1"/>
          <p:nvPr/>
        </p:nvSpPr>
        <p:spPr>
          <a:xfrm>
            <a:off x="2735796" y="3959190"/>
            <a:ext cx="1620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C" b="1" dirty="0"/>
              <a:t>Amenazas o riesgo naturales</a:t>
            </a:r>
            <a:endParaRPr lang="es-EC" dirty="0"/>
          </a:p>
          <a:p>
            <a:endParaRPr lang="es-EC" dirty="0"/>
          </a:p>
        </p:txBody>
      </p:sp>
      <p:sp>
        <p:nvSpPr>
          <p:cNvPr id="8" name="7 Abrir corchete"/>
          <p:cNvSpPr/>
          <p:nvPr/>
        </p:nvSpPr>
        <p:spPr>
          <a:xfrm>
            <a:off x="4680575" y="3717032"/>
            <a:ext cx="395481" cy="1800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CuadroTexto"/>
          <p:cNvSpPr txBox="1"/>
          <p:nvPr/>
        </p:nvSpPr>
        <p:spPr>
          <a:xfrm>
            <a:off x="5292080" y="423618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</a:t>
            </a:r>
            <a:r>
              <a:rPr lang="es-ES" dirty="0" smtClean="0"/>
              <a:t>olcán Tungurahua.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763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5178" y="33600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b="1" dirty="0"/>
              <a:t>EJECUCIÓN</a:t>
            </a:r>
            <a:endParaRPr lang="es-EC" dirty="0"/>
          </a:p>
          <a:p>
            <a:endParaRPr lang="es-EC" dirty="0"/>
          </a:p>
        </p:txBody>
      </p:sp>
      <p:sp>
        <p:nvSpPr>
          <p:cNvPr id="4" name="3 Abrir corchete"/>
          <p:cNvSpPr/>
          <p:nvPr/>
        </p:nvSpPr>
        <p:spPr>
          <a:xfrm>
            <a:off x="2555776" y="1985671"/>
            <a:ext cx="360040" cy="445325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4 CuadroTexto"/>
          <p:cNvSpPr txBox="1"/>
          <p:nvPr/>
        </p:nvSpPr>
        <p:spPr>
          <a:xfrm>
            <a:off x="2735796" y="2160019"/>
            <a:ext cx="34923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600" b="1" dirty="0" smtClean="0"/>
              <a:t>a. Estructura </a:t>
            </a:r>
            <a:r>
              <a:rPr lang="es-ES" sz="1600" b="1" dirty="0"/>
              <a:t>General establecida de los organismos, entidades y organización comunal para afrontar el problema. (Medidas preventivas y Acciones reactivas)</a:t>
            </a:r>
            <a:endParaRPr lang="es-EC" sz="1600" b="1" dirty="0"/>
          </a:p>
          <a:p>
            <a:endParaRPr lang="es-EC" dirty="0"/>
          </a:p>
        </p:txBody>
      </p:sp>
      <p:sp>
        <p:nvSpPr>
          <p:cNvPr id="6" name="5 Abrir corchete"/>
          <p:cNvSpPr/>
          <p:nvPr/>
        </p:nvSpPr>
        <p:spPr>
          <a:xfrm>
            <a:off x="6228184" y="1985671"/>
            <a:ext cx="252028" cy="202066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Flecha derecha"/>
          <p:cNvSpPr/>
          <p:nvPr/>
        </p:nvSpPr>
        <p:spPr>
          <a:xfrm>
            <a:off x="827584" y="343158"/>
            <a:ext cx="1296144" cy="934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MISIÓN</a:t>
            </a:r>
            <a:endParaRPr lang="es-EC" dirty="0"/>
          </a:p>
        </p:txBody>
      </p:sp>
      <p:sp>
        <p:nvSpPr>
          <p:cNvPr id="8" name="7 Rectángulo redondeado"/>
          <p:cNvSpPr/>
          <p:nvPr/>
        </p:nvSpPr>
        <p:spPr>
          <a:xfrm>
            <a:off x="2915816" y="343157"/>
            <a:ext cx="5328592" cy="1355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dirty="0"/>
              <a:t>A</a:t>
            </a:r>
            <a:r>
              <a:rPr lang="es-EC" dirty="0" smtClean="0"/>
              <a:t>plicará </a:t>
            </a:r>
            <a:r>
              <a:rPr lang="es-EC" dirty="0"/>
              <a:t>el Plan de Seguridad Ciudadana, a partir de su aprobación, en la ciudad de Riobamba, para reducir los índices de Inseguridad a fin de que la ciudadanía desarrolle sus actividades en relativa paz.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357965" y="2257337"/>
            <a:ext cx="26637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sz="1600" b="1" dirty="0"/>
              <a:t>Conformación del </a:t>
            </a:r>
            <a:r>
              <a:rPr lang="es-EC" sz="1600" b="1" dirty="0" smtClean="0"/>
              <a:t>CSC</a:t>
            </a:r>
          </a:p>
          <a:p>
            <a:endParaRPr lang="es-EC" sz="1600" b="1" dirty="0" smtClean="0"/>
          </a:p>
          <a:p>
            <a:r>
              <a:rPr lang="es-EC" sz="1600" b="1" dirty="0" smtClean="0"/>
              <a:t>Comité  </a:t>
            </a:r>
            <a:r>
              <a:rPr lang="es-EC" sz="1600" b="1" dirty="0"/>
              <a:t>de </a:t>
            </a:r>
            <a:r>
              <a:rPr lang="es-EC" sz="1600" b="1" dirty="0" smtClean="0"/>
              <a:t>Seguridad Local de cada Circuito</a:t>
            </a:r>
          </a:p>
          <a:p>
            <a:pPr lvl="0"/>
            <a:endParaRPr lang="es-EC" dirty="0"/>
          </a:p>
        </p:txBody>
      </p:sp>
      <p:sp>
        <p:nvSpPr>
          <p:cNvPr id="10" name="9 CuadroTexto"/>
          <p:cNvSpPr txBox="1"/>
          <p:nvPr/>
        </p:nvSpPr>
        <p:spPr>
          <a:xfrm>
            <a:off x="2735796" y="3661195"/>
            <a:ext cx="28443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sz="1600" b="1" dirty="0" smtClean="0"/>
              <a:t>b. Fases </a:t>
            </a:r>
            <a:r>
              <a:rPr lang="es-EC" sz="1600" b="1" dirty="0"/>
              <a:t>o etapas en las que se realizará el plan</a:t>
            </a:r>
            <a:endParaRPr lang="es-EC" sz="1600" dirty="0"/>
          </a:p>
          <a:p>
            <a:endParaRPr lang="es-EC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735796" y="4541862"/>
            <a:ext cx="3060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600" b="1" dirty="0" smtClean="0"/>
              <a:t>c. Responsabilidades </a:t>
            </a:r>
            <a:r>
              <a:rPr lang="es-ES" sz="1600" b="1" dirty="0"/>
              <a:t>o tareas a cada organismo, entidad, y organismo estructurado</a:t>
            </a:r>
            <a:endParaRPr lang="es-EC" sz="1600" b="1" dirty="0"/>
          </a:p>
          <a:p>
            <a:endParaRPr lang="es-EC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735796" y="5649858"/>
            <a:ext cx="6084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d. Desarrollo </a:t>
            </a:r>
            <a:r>
              <a:rPr lang="es-ES" sz="1600" b="1" dirty="0"/>
              <a:t>de Estrategias y Actividades, como se afrontará el problema </a:t>
            </a:r>
            <a:r>
              <a:rPr lang="es-ES" sz="1600" b="1" dirty="0" smtClean="0"/>
              <a:t>medidas </a:t>
            </a:r>
            <a:r>
              <a:rPr lang="es-ES" sz="1600" b="1" dirty="0"/>
              <a:t>preventivas y acciones </a:t>
            </a:r>
            <a:r>
              <a:rPr lang="es-ES" sz="1600" b="1" dirty="0" smtClean="0"/>
              <a:t>reactivas</a:t>
            </a:r>
            <a:endParaRPr lang="es-EC" sz="1600" b="1" dirty="0"/>
          </a:p>
        </p:txBody>
      </p:sp>
    </p:spTree>
    <p:extLst>
      <p:ext uri="{BB962C8B-B14F-4D97-AF65-F5344CB8AC3E}">
        <p14:creationId xmlns:p14="http://schemas.microsoft.com/office/powerpoint/2010/main" val="22600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251520" y="2530624"/>
            <a:ext cx="2664296" cy="158417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b="1" dirty="0"/>
              <a:t>Factor de Riesgo Delincuencia Común </a:t>
            </a:r>
            <a:endParaRPr lang="es-EC" dirty="0"/>
          </a:p>
        </p:txBody>
      </p:sp>
      <p:sp>
        <p:nvSpPr>
          <p:cNvPr id="3" name="2 Abrir corchete"/>
          <p:cNvSpPr/>
          <p:nvPr/>
        </p:nvSpPr>
        <p:spPr>
          <a:xfrm>
            <a:off x="3131840" y="260648"/>
            <a:ext cx="504056" cy="640871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3383868" y="764704"/>
            <a:ext cx="48605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Capacitación Comité</a:t>
            </a:r>
            <a:endParaRPr lang="es-EC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Concientización </a:t>
            </a:r>
            <a:endParaRPr lang="es-EC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Propiciar </a:t>
            </a:r>
            <a:r>
              <a:rPr lang="es-EC" dirty="0" smtClean="0"/>
              <a:t>campañas</a:t>
            </a:r>
            <a:endParaRPr lang="es-EC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Brindar charlas de prevención </a:t>
            </a:r>
            <a:endParaRPr lang="es-EC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Capacitar </a:t>
            </a:r>
            <a:r>
              <a:rPr lang="es-EC" dirty="0"/>
              <a:t>a los propietarios de </a:t>
            </a:r>
            <a:r>
              <a:rPr lang="es-EC" dirty="0" smtClean="0"/>
              <a:t>locales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Propagar información</a:t>
            </a:r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3383868" y="3322712"/>
            <a:ext cx="1980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C" b="1" dirty="0"/>
              <a:t>Prevención Comunitaria  (organización y el fortalecimiento de la comunidad).</a:t>
            </a:r>
            <a:endParaRPr lang="es-EC" dirty="0"/>
          </a:p>
          <a:p>
            <a:endParaRPr lang="es-EC" dirty="0"/>
          </a:p>
        </p:txBody>
      </p:sp>
      <p:sp>
        <p:nvSpPr>
          <p:cNvPr id="6" name="5 Abrir corchete"/>
          <p:cNvSpPr/>
          <p:nvPr/>
        </p:nvSpPr>
        <p:spPr>
          <a:xfrm>
            <a:off x="5364088" y="2996952"/>
            <a:ext cx="324036" cy="3600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CuadroTexto"/>
          <p:cNvSpPr txBox="1"/>
          <p:nvPr/>
        </p:nvSpPr>
        <p:spPr>
          <a:xfrm>
            <a:off x="5814138" y="2994739"/>
            <a:ext cx="29343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Instalar alarmas </a:t>
            </a:r>
            <a:r>
              <a:rPr lang="es-EC" dirty="0" smtClean="0"/>
              <a:t>comunitarias</a:t>
            </a:r>
            <a:endParaRPr lang="es-EC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Integrar a los </a:t>
            </a:r>
            <a:r>
              <a:rPr lang="es-EC" dirty="0" smtClean="0"/>
              <a:t>vecinos</a:t>
            </a:r>
            <a:endParaRPr lang="es-EC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Mantener un sistema de alumbrado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Adecuar </a:t>
            </a:r>
            <a:r>
              <a:rPr lang="es-EC" dirty="0"/>
              <a:t>seguridad en las puertas </a:t>
            </a:r>
            <a:endParaRPr lang="es-EC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Avisar </a:t>
            </a:r>
            <a:r>
              <a:rPr lang="es-EC" dirty="0"/>
              <a:t>de inmediato al </a:t>
            </a:r>
            <a:r>
              <a:rPr lang="es-EC" dirty="0" smtClean="0"/>
              <a:t>CLS.</a:t>
            </a:r>
            <a:endParaRPr lang="es-EC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Establecer redes de apoyo </a:t>
            </a:r>
            <a:endParaRPr lang="es-EC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Solicitar </a:t>
            </a:r>
            <a:r>
              <a:rPr lang="es-EC" dirty="0"/>
              <a:t>vigilancia en espacios </a:t>
            </a:r>
            <a:r>
              <a:rPr lang="es-EC" dirty="0" smtClean="0"/>
              <a:t>públicos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636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683568" y="2032089"/>
            <a:ext cx="2808312" cy="216024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b="1" dirty="0"/>
              <a:t>Prevención Social (reducción de factores de riesgo social)</a:t>
            </a:r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3817799" y="1432808"/>
            <a:ext cx="46085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Organizar debates </a:t>
            </a:r>
            <a:endParaRPr lang="es-EC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Combatir </a:t>
            </a:r>
            <a:r>
              <a:rPr lang="es-EC" dirty="0"/>
              <a:t>a la delincuencia de menor impacto </a:t>
            </a:r>
            <a:endParaRPr lang="es-EC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Propiciar </a:t>
            </a:r>
            <a:r>
              <a:rPr lang="es-EC" dirty="0"/>
              <a:t>campañas de respeto, confianza, </a:t>
            </a:r>
            <a:r>
              <a:rPr lang="es-EC" dirty="0" smtClean="0"/>
              <a:t>justicia.</a:t>
            </a:r>
            <a:endParaRPr lang="es-EC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Premiar las mejores iniciativas de la niñez en cuanto a la prevención y seguridad ciudadana  </a:t>
            </a:r>
            <a:endParaRPr lang="es-EC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Impulsar </a:t>
            </a:r>
            <a:r>
              <a:rPr lang="es-EC" dirty="0"/>
              <a:t>la práctica deportiva </a:t>
            </a:r>
            <a:endParaRPr lang="es-EC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Coordinar </a:t>
            </a:r>
            <a:r>
              <a:rPr lang="es-EC" dirty="0"/>
              <a:t>la inclusión de los grupos </a:t>
            </a:r>
            <a:r>
              <a:rPr lang="es-EC" dirty="0" smtClean="0"/>
              <a:t>vulnerables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7108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4401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400" dirty="0">
                <a:solidFill>
                  <a:schemeClr val="tx1"/>
                </a:solidFill>
                <a:effectLst/>
              </a:rPr>
              <a:t>“Plan de Seguridad Ciudadana, para reducir los índices de Inseguridad existentes en el Gobierno Autónomo Descentralizado Municipal de la Ciudad de Riobamba”</a:t>
            </a:r>
            <a:r>
              <a:rPr lang="es-EC" sz="2400" dirty="0">
                <a:solidFill>
                  <a:schemeClr val="tx1"/>
                </a:solidFill>
                <a:effectLst/>
              </a:rPr>
              <a:t/>
            </a:r>
            <a:br>
              <a:rPr lang="es-EC" sz="2400" dirty="0">
                <a:solidFill>
                  <a:schemeClr val="tx1"/>
                </a:solidFill>
                <a:effectLst/>
              </a:rPr>
            </a:br>
            <a:endParaRPr lang="es-EC" sz="2400" dirty="0">
              <a:solidFill>
                <a:schemeClr val="tx1"/>
              </a:solidFill>
            </a:endParaRPr>
          </a:p>
        </p:txBody>
      </p:sp>
      <p:sp>
        <p:nvSpPr>
          <p:cNvPr id="5" name="4 Llamada de flecha a la derecha"/>
          <p:cNvSpPr/>
          <p:nvPr/>
        </p:nvSpPr>
        <p:spPr>
          <a:xfrm>
            <a:off x="323528" y="3212976"/>
            <a:ext cx="2088232" cy="10081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/>
              <a:t>Planteamiento del Problema </a:t>
            </a:r>
            <a:endParaRPr lang="es-EC" sz="1400" dirty="0"/>
          </a:p>
        </p:txBody>
      </p:sp>
      <p:sp>
        <p:nvSpPr>
          <p:cNvPr id="6" name="5 Abrir corchete"/>
          <p:cNvSpPr/>
          <p:nvPr/>
        </p:nvSpPr>
        <p:spPr>
          <a:xfrm>
            <a:off x="2411760" y="1484784"/>
            <a:ext cx="432048" cy="504056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Llamada rectangular"/>
          <p:cNvSpPr/>
          <p:nvPr/>
        </p:nvSpPr>
        <p:spPr>
          <a:xfrm>
            <a:off x="2650557" y="1628800"/>
            <a:ext cx="1872208" cy="1224136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b="1" dirty="0" smtClean="0"/>
              <a:t>Macro</a:t>
            </a:r>
          </a:p>
          <a:p>
            <a:r>
              <a:rPr lang="es-ES" sz="1600" dirty="0"/>
              <a:t>El Ecuador construyó el mito de la “Isla de Paz</a:t>
            </a:r>
            <a:r>
              <a:rPr lang="es-ES" sz="2000" dirty="0"/>
              <a:t>”</a:t>
            </a:r>
            <a:endParaRPr lang="es-EC" sz="2000" b="1" dirty="0"/>
          </a:p>
        </p:txBody>
      </p:sp>
      <p:sp>
        <p:nvSpPr>
          <p:cNvPr id="8" name="7 Llamada rectangular"/>
          <p:cNvSpPr/>
          <p:nvPr/>
        </p:nvSpPr>
        <p:spPr>
          <a:xfrm>
            <a:off x="2678622" y="3104964"/>
            <a:ext cx="1872208" cy="1404156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1600" b="1" dirty="0" smtClean="0"/>
              <a:t>Meso</a:t>
            </a:r>
          </a:p>
          <a:p>
            <a:r>
              <a:rPr lang="es-EC" sz="1600" dirty="0"/>
              <a:t>El ámbito preventivo</a:t>
            </a:r>
            <a:r>
              <a:rPr lang="es-ES" sz="1600" dirty="0"/>
              <a:t>, </a:t>
            </a:r>
            <a:r>
              <a:rPr lang="es-EC" sz="1600" dirty="0"/>
              <a:t>define, crea y ejecuta </a:t>
            </a:r>
          </a:p>
        </p:txBody>
      </p:sp>
      <p:sp>
        <p:nvSpPr>
          <p:cNvPr id="9" name="8 Llamada rectangular"/>
          <p:cNvSpPr/>
          <p:nvPr/>
        </p:nvSpPr>
        <p:spPr>
          <a:xfrm>
            <a:off x="2650557" y="4797152"/>
            <a:ext cx="1900273" cy="1368152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600" b="1" dirty="0" smtClean="0"/>
              <a:t>Micro</a:t>
            </a:r>
          </a:p>
          <a:p>
            <a:r>
              <a:rPr lang="es-ES" sz="1600" dirty="0" smtClean="0"/>
              <a:t>Análisis </a:t>
            </a:r>
            <a:r>
              <a:rPr lang="es-ES" sz="1600" dirty="0"/>
              <a:t>de la seguridad ciudadana </a:t>
            </a:r>
            <a:endParaRPr lang="es-EC" sz="1600" b="1" dirty="0"/>
          </a:p>
        </p:txBody>
      </p:sp>
      <p:sp>
        <p:nvSpPr>
          <p:cNvPr id="10" name="9 Llamada de flecha a la derecha"/>
          <p:cNvSpPr/>
          <p:nvPr/>
        </p:nvSpPr>
        <p:spPr>
          <a:xfrm>
            <a:off x="4673899" y="3140968"/>
            <a:ext cx="2058341" cy="1368152"/>
          </a:xfrm>
          <a:prstGeom prst="rightArrowCallout">
            <a:avLst>
              <a:gd name="adj1" fmla="val 25000"/>
              <a:gd name="adj2" fmla="val 21387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  <a:r>
              <a:rPr lang="es-ES" sz="1400" dirty="0"/>
              <a:t>Delimitación y formulación del Problema de Investigación</a:t>
            </a:r>
            <a:endParaRPr lang="es-EC" sz="1400" dirty="0"/>
          </a:p>
        </p:txBody>
      </p:sp>
      <p:sp>
        <p:nvSpPr>
          <p:cNvPr id="11" name="10 Llamada rectangular"/>
          <p:cNvSpPr/>
          <p:nvPr/>
        </p:nvSpPr>
        <p:spPr>
          <a:xfrm>
            <a:off x="7099435" y="1628800"/>
            <a:ext cx="1800200" cy="1224136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Delimitación </a:t>
            </a:r>
            <a:r>
              <a:rPr lang="es-ES" b="1" dirty="0" smtClean="0"/>
              <a:t>espacial</a:t>
            </a:r>
          </a:p>
          <a:p>
            <a:pPr algn="ctr"/>
            <a:r>
              <a:rPr lang="es-ES" dirty="0" smtClean="0"/>
              <a:t>Riobamba </a:t>
            </a:r>
            <a:endParaRPr lang="es-EC" dirty="0"/>
          </a:p>
        </p:txBody>
      </p:sp>
      <p:sp>
        <p:nvSpPr>
          <p:cNvPr id="14" name="13 Llamada rectangular"/>
          <p:cNvSpPr/>
          <p:nvPr/>
        </p:nvSpPr>
        <p:spPr>
          <a:xfrm>
            <a:off x="7099435" y="4797152"/>
            <a:ext cx="1800200" cy="1224136"/>
          </a:xfrm>
          <a:prstGeom prst="wedgeRect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r>
              <a:rPr lang="es-ES" b="1" dirty="0"/>
              <a:t>Delimitación temporal</a:t>
            </a:r>
            <a:endParaRPr lang="es-EC" b="1" dirty="0"/>
          </a:p>
          <a:p>
            <a:pPr algn="ctr"/>
            <a:r>
              <a:rPr lang="es-EC" dirty="0" smtClean="0"/>
              <a:t>Período 2014</a:t>
            </a:r>
            <a:endParaRPr lang="es-EC" dirty="0"/>
          </a:p>
        </p:txBody>
      </p:sp>
      <p:sp>
        <p:nvSpPr>
          <p:cNvPr id="16" name="15 Abrir corchete"/>
          <p:cNvSpPr/>
          <p:nvPr/>
        </p:nvSpPr>
        <p:spPr>
          <a:xfrm>
            <a:off x="6732240" y="1484784"/>
            <a:ext cx="648072" cy="504056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01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467544" y="2060848"/>
            <a:ext cx="3312368" cy="223224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b="1" dirty="0"/>
              <a:t>Prevención Situacional, (control, vigilancia e implementación de medidas de seguridad en los espacios públicos)</a:t>
            </a:r>
            <a:endParaRPr lang="es-EC" dirty="0"/>
          </a:p>
        </p:txBody>
      </p:sp>
      <p:sp>
        <p:nvSpPr>
          <p:cNvPr id="4" name="3 CuadroTexto"/>
          <p:cNvSpPr txBox="1"/>
          <p:nvPr/>
        </p:nvSpPr>
        <p:spPr>
          <a:xfrm>
            <a:off x="4067944" y="1053313"/>
            <a:ext cx="43924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Crear espacios seguros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Unidad </a:t>
            </a:r>
            <a:r>
              <a:rPr lang="es-EC" dirty="0"/>
              <a:t>de Policía </a:t>
            </a:r>
            <a:r>
              <a:rPr lang="es-EC" dirty="0" smtClean="0"/>
              <a:t>Comunitaria.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Dotar de equipos a las instituciones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Vigilar los espacios públicos.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Diseñar programas de prevención.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Controlar los centros de diversión.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Instalar cámaras de seguridad en los centros educativos.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Dar mantenimiento oportuno de los mecanismos de comunicación y vigilancia.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Capacitar de manera permanente a los elementos de seguridad y vigilancia.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6858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519602" y="2744924"/>
            <a:ext cx="2232248" cy="122413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b="1" dirty="0"/>
              <a:t>Acciones Reactivas</a:t>
            </a:r>
            <a:endParaRPr lang="es-EC" dirty="0"/>
          </a:p>
        </p:txBody>
      </p:sp>
      <p:sp>
        <p:nvSpPr>
          <p:cNvPr id="3" name="2 Abrir corchete"/>
          <p:cNvSpPr/>
          <p:nvPr/>
        </p:nvSpPr>
        <p:spPr>
          <a:xfrm>
            <a:off x="2935886" y="1700808"/>
            <a:ext cx="360040" cy="331236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4 CuadroTexto"/>
          <p:cNvSpPr txBox="1"/>
          <p:nvPr/>
        </p:nvSpPr>
        <p:spPr>
          <a:xfrm>
            <a:off x="3295926" y="2341329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C</a:t>
            </a:r>
            <a:r>
              <a:rPr lang="es-EC" dirty="0" smtClean="0"/>
              <a:t>onservar </a:t>
            </a:r>
            <a:r>
              <a:rPr lang="es-EC" dirty="0"/>
              <a:t>la </a:t>
            </a:r>
            <a:r>
              <a:rPr lang="es-EC" dirty="0" smtClean="0"/>
              <a:t>calma.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Por </a:t>
            </a:r>
            <a:r>
              <a:rPr lang="es-EC" dirty="0"/>
              <a:t>ningún motivo enfrente a los </a:t>
            </a:r>
            <a:r>
              <a:rPr lang="es-EC" dirty="0" smtClean="0"/>
              <a:t>delincuentes.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Evite </a:t>
            </a:r>
            <a:r>
              <a:rPr lang="es-EC" dirty="0"/>
              <a:t>tomar fotografía o videos de los </a:t>
            </a:r>
            <a:r>
              <a:rPr lang="es-EC" dirty="0" smtClean="0"/>
              <a:t>hechos.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Evitar </a:t>
            </a:r>
            <a:r>
              <a:rPr lang="es-EC" dirty="0"/>
              <a:t>mirar a los ojos al </a:t>
            </a:r>
            <a:r>
              <a:rPr lang="es-EC" dirty="0" smtClean="0"/>
              <a:t>delincuente.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Evite </a:t>
            </a:r>
            <a:r>
              <a:rPr lang="es-EC" dirty="0"/>
              <a:t>poner </a:t>
            </a:r>
            <a:r>
              <a:rPr lang="es-EC" dirty="0" smtClean="0"/>
              <a:t>resistencia</a:t>
            </a:r>
            <a:endParaRPr lang="es-EC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Nunca </a:t>
            </a:r>
            <a:r>
              <a:rPr lang="es-EC" dirty="0"/>
              <a:t>contradecir a los </a:t>
            </a:r>
            <a:r>
              <a:rPr lang="es-EC" dirty="0" smtClean="0"/>
              <a:t>delincuentes.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Comunicarse </a:t>
            </a:r>
            <a:r>
              <a:rPr lang="es-EC" dirty="0"/>
              <a:t>con la </a:t>
            </a:r>
            <a:r>
              <a:rPr lang="es-EC" dirty="0" smtClean="0"/>
              <a:t>policía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00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332656"/>
            <a:ext cx="82089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C" sz="2000" b="1" dirty="0"/>
              <a:t>Acciones preventivas de seguridad para afrontar el riesgo de violencia intrafamiliar.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411592"/>
              </p:ext>
            </p:extLst>
          </p:nvPr>
        </p:nvGraphicFramePr>
        <p:xfrm>
          <a:off x="683568" y="1124744"/>
          <a:ext cx="8208912" cy="5545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4650"/>
                <a:gridCol w="1634262"/>
              </a:tblGrid>
              <a:tr h="218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Acciones Preventivas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734" marR="1973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Instituciones Responsables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734" marR="19734" marT="0" marB="0" anchor="ctr"/>
                </a:tc>
              </a:tr>
              <a:tr h="2847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Elaborar y disponer de un Plan de Seguridad para controlar la violencia intrafamiliar.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 Consejo de Seguridad Ciudadana dela ciudad de  Riobamba, Comisaria de la Mujer 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734" marR="19734" marT="0" marB="0" anchor="ctr"/>
                </a:tc>
              </a:tr>
              <a:tr h="42717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Coordinar con las instituciones encargadas de brindar ayuda social para aplicar programas de erradicación de la violencia intrafamiliar.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202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Revisar periódicamente en Plan para su adaptación temporal a los cambios que se presenten para obtener un mejor control de actos violentos en la familia.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8658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Determinaran el número y la composición de los grupos de trabajo de acuerdo a las necesidades de la comunidad.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47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Proporcionar las unidades vehiculares necesarias para el traslado de víctimas.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Policía Nacional, Cuerpo de Bomberos, ECU 911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734" marR="19734" marT="0" marB="0" anchor="ctr"/>
                </a:tc>
              </a:tr>
              <a:tr h="2847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Mantener las líneas telefónicas de emergencia  habilitadas para proporcionar ayuda inmediata.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294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Coordinar el trabajo en equipo con las demás instituciones.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4239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Proporcionar asistencia médica calificada.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Cruz Roja,  Cuerpo de Bomberos, Hospitales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Policía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734" marR="19734" marT="0" marB="0" anchor="ctr"/>
                </a:tc>
              </a:tr>
              <a:tr h="25294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Realizar estabilización avanzada en el menor tiempo posible.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47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>
                          <a:effectLst/>
                        </a:rPr>
                        <a:t>Receptar las denuncias.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>
                          <a:effectLst/>
                        </a:rPr>
                        <a:t>Capturar al /os agresores.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47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>
                          <a:effectLst/>
                        </a:rPr>
                        <a:t>Proporcionar  información a través de volantes, sobre la convivencia familiar.</a:t>
                      </a:r>
                      <a:endParaRPr lang="es-EC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MIES, Comisaria de la Mujer, Policía Nacional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734" marR="19734" marT="0" marB="0" anchor="ctr"/>
                </a:tc>
              </a:tr>
              <a:tr h="42717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100" dirty="0">
                          <a:effectLst/>
                        </a:rPr>
                        <a:t>Coordinar charlas informativas a la ciudadanía  conjuntamente con los Comités Barriales sobre el respeto a la vida y dignidad humana.</a:t>
                      </a:r>
                      <a:endParaRPr lang="es-EC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47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000" dirty="0">
                          <a:effectLst/>
                        </a:rPr>
                        <a:t>Instruir a las familias sobre la preservación del valor y el respeto a la vida.</a:t>
                      </a:r>
                      <a:endParaRPr lang="es-EC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4239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000" dirty="0">
                          <a:effectLst/>
                        </a:rPr>
                        <a:t>Identificar grupos vulnerables en la población.</a:t>
                      </a:r>
                      <a:endParaRPr lang="es-EC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34" marR="1973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Conector recto 4"/>
          <p:cNvCxnSpPr/>
          <p:nvPr/>
        </p:nvCxnSpPr>
        <p:spPr>
          <a:xfrm>
            <a:off x="683568" y="5085184"/>
            <a:ext cx="65527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4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260648"/>
            <a:ext cx="8496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b="1" dirty="0"/>
              <a:t>Establecer Acciones Reactivas de seguridad para mitigar la violencia Familiar.</a:t>
            </a:r>
            <a:endParaRPr lang="es-EC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469694"/>
              </p:ext>
            </p:extLst>
          </p:nvPr>
        </p:nvGraphicFramePr>
        <p:xfrm>
          <a:off x="827584" y="1340768"/>
          <a:ext cx="7920880" cy="511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06631"/>
                <a:gridCol w="1814249"/>
              </a:tblGrid>
              <a:tr h="510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Acciones Reactivas</a:t>
                      </a:r>
                      <a:endParaRPr lang="es-EC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803" marR="368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Instituciones Responsables</a:t>
                      </a:r>
                      <a:endParaRPr lang="es-EC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803" marR="36803" marT="0" marB="0" anchor="ctr"/>
                </a:tc>
              </a:tr>
              <a:tr h="670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400" dirty="0">
                          <a:effectLst/>
                        </a:rPr>
                        <a:t>Ejecutar las actividades previstas en el Plan de Seguridad y programas de protección a las víctimas de violencia.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3" marR="36803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Ministerio de Inclusión Económica y Social</a:t>
                      </a:r>
                      <a:endParaRPr lang="es-EC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803" marR="36803" marT="0" marB="0" anchor="ctr"/>
                </a:tc>
              </a:tr>
              <a:tr h="66611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400" dirty="0">
                          <a:effectLst/>
                        </a:rPr>
                        <a:t>Proporcionar el apoyo necesario a las familias víctimas de este problema social.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3" marR="36803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6611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400" dirty="0">
                          <a:effectLst/>
                        </a:rPr>
                        <a:t>Trabajar en coordinación con otros organismos de asistencia social.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3" marR="36803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35219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400" dirty="0">
                          <a:effectLst/>
                        </a:rPr>
                        <a:t>Otorgar protección a las víctimas de violencia.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3" marR="36803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Sub Dirección N°. 3de Policía Chimborazo,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</a:rPr>
                        <a:t>MIES, Comisaria de la Mujer, Juzgado de la Niñez y la Familia</a:t>
                      </a:r>
                      <a:endParaRPr lang="es-EC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803" marR="36803" marT="0" marB="0" anchor="ctr"/>
                </a:tc>
              </a:tr>
              <a:tr h="66611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400" dirty="0">
                          <a:effectLst/>
                        </a:rPr>
                        <a:t>Aplicar un plan de acción en coordinación con otros organismos públicos.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3" marR="36803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70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400" dirty="0">
                          <a:effectLst/>
                        </a:rPr>
                        <a:t>Adoptar medidas legales, reglamentarias o de otra naturaleza para prevenir, sancionar y erradicar la violencia intrafamiliar.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3" marR="36803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7043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imSun"/>
                        <a:buChar char="­"/>
                      </a:pPr>
                      <a:r>
                        <a:rPr lang="es-EC" sz="1400" dirty="0">
                          <a:effectLst/>
                        </a:rPr>
                        <a:t>Prestar asistencia técnica a los organismos que intervengan en la aplicación de leyes que así lo requieran.</a:t>
                      </a:r>
                      <a:endParaRPr lang="es-EC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03" marR="36803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7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803" marR="36803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27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07704" y="1772816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/>
              <a:t>MATRICES ESTABLECIDAS </a:t>
            </a:r>
          </a:p>
          <a:p>
            <a:pPr algn="ctr"/>
            <a:r>
              <a:rPr lang="es-EC" sz="2400" b="1" dirty="0" smtClean="0"/>
              <a:t>Enfoque estratégico, metas, acciones, indicadores, verificación, medios de verificación, instituciones responsables y presupuesto</a:t>
            </a:r>
            <a:endParaRPr lang="es-EC" sz="2400" b="1" dirty="0"/>
          </a:p>
        </p:txBody>
      </p:sp>
    </p:spTree>
    <p:extLst>
      <p:ext uri="{BB962C8B-B14F-4D97-AF65-F5344CB8AC3E}">
        <p14:creationId xmlns:p14="http://schemas.microsoft.com/office/powerpoint/2010/main" val="32436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87129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Capacitación en Seguridad Ciudadana a la población de la ciudad de Riobamba</a:t>
            </a:r>
            <a:endParaRPr lang="es-EC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429834"/>
              </p:ext>
            </p:extLst>
          </p:nvPr>
        </p:nvGraphicFramePr>
        <p:xfrm>
          <a:off x="251519" y="1052736"/>
          <a:ext cx="8712969" cy="6047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091"/>
                <a:gridCol w="1670091"/>
                <a:gridCol w="1301258"/>
                <a:gridCol w="1628727"/>
                <a:gridCol w="1628727"/>
                <a:gridCol w="814075"/>
              </a:tblGrid>
              <a:tr h="30580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Estrategia N°1 Capacitación en Seguridad Ciudadana a la población del </a:t>
                      </a:r>
                      <a:r>
                        <a:rPr lang="es-ES" sz="1050" dirty="0" smtClean="0">
                          <a:effectLst/>
                        </a:rPr>
                        <a:t>ciudad </a:t>
                      </a:r>
                      <a:r>
                        <a:rPr lang="es-ES" sz="1050" dirty="0">
                          <a:effectLst/>
                        </a:rPr>
                        <a:t>Riobamba 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587" marR="40587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00896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effectLst/>
                        </a:rPr>
                        <a:t>Meta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marL="1200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effectLst/>
                        </a:rPr>
                        <a:t>Acciones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marL="45720" indent="-4572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>
                          <a:effectLst/>
                        </a:rPr>
                        <a:t>Indicadores Verificables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Medios de Verificación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Instituciones responsables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Presupuesto estimado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</a:tr>
              <a:tr h="401413">
                <a:tc rowSpan="5"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>
                          <a:effectLst/>
                        </a:rPr>
                        <a:t>Capacitar a la población en un 98% a acerca de    la problemáticas de Inseguridad ciudadana.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Desarrollar Talleres en unidades  educativas de todos los niveles  relativos al tema de inseguridad ciudadana.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Número de     participantes capacitados a nivel educativo.</a:t>
                      </a:r>
                      <a:endParaRPr lang="es-EC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Registro de asistentes.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Policía Comunitaria del Circuito.</a:t>
                      </a:r>
                      <a:endParaRPr lang="es-EC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Comité de Seguridad del Circuito</a:t>
                      </a:r>
                      <a:endParaRPr lang="es-EC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Autoridades de Instituciones Educativas.</a:t>
                      </a:r>
                      <a:endParaRPr lang="es-EC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MIES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1200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</a:tr>
              <a:tr h="49329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Formar Brigadas Barriales a través de los Comités Barriales, y programar  charlas y talleres sobre medidas preventivas y reactivas de seguridad ciudadana.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Número de brigadas formadas.</a:t>
                      </a:r>
                      <a:endParaRPr lang="es-EC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Número de personas que asistieron al taller.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Actas de conformación de brigadas, registro de participantes al taller.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Comité de Seguridad del Circuito</a:t>
                      </a:r>
                      <a:endParaRPr lang="es-EC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Policía Comunitaria </a:t>
                      </a:r>
                      <a:endParaRPr lang="es-EC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Consejo de Seguridad Ciudadana de Riobamba.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1700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Emplear medios informativos para transmitir mensajes de concientización sobre el tema de seguridad.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Número de publicidades transmitidas.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Registro de publicaciones.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GADM Riobamba</a:t>
                      </a:r>
                      <a:endParaRPr lang="es-EC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Consejo de Seguridad Ciudadana de Riobamba.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2500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</a:tr>
              <a:tr h="43204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Uso de tecnología como medio informativo para propiciar espacios de debate sobre el tema, y las alternativas para minimizar la violencia.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Número de navegantes en la red que tuvieron acceso a la información.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Conteo de visitantes a la página.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Consejo de Seguridad Ciudadana de Riobamba.</a:t>
                      </a:r>
                      <a:endParaRPr lang="es-EC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Policía Nacional.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  <a:endParaRPr lang="es-EC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 </a:t>
                      </a:r>
                      <a:endParaRPr lang="es-EC" sz="105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1500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</a:tr>
              <a:tr h="4513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Proporcionar folletos con medidas preventivas de seguridad.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Número de folletos entregados a la ciudadanía.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Comprobante de elaboración de folletos.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Consejo de Seguridad Ciudadana de Riobamba.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1800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</a:tr>
              <a:tr h="221311">
                <a:tc gridSpan="6">
                  <a:txBody>
                    <a:bodyPr/>
                    <a:lstStyle/>
                    <a:p>
                      <a:pPr marL="9690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100" dirty="0">
                          <a:effectLst/>
                        </a:rPr>
                        <a:t>TOTAL                                                                                                                                                         </a:t>
                      </a:r>
                      <a:r>
                        <a:rPr lang="es-ES" sz="1100" dirty="0" smtClean="0">
                          <a:effectLst/>
                        </a:rPr>
                        <a:t>    8700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306" marR="26306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8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5379"/>
              </p:ext>
            </p:extLst>
          </p:nvPr>
        </p:nvGraphicFramePr>
        <p:xfrm>
          <a:off x="467544" y="713366"/>
          <a:ext cx="8280921" cy="5451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6678"/>
                <a:gridCol w="1549831"/>
                <a:gridCol w="1549831"/>
                <a:gridCol w="1550407"/>
                <a:gridCol w="1550407"/>
                <a:gridCol w="733767"/>
              </a:tblGrid>
              <a:tr h="40439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Estrategia N°2 Prevención Comunitaria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967" marR="49967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97906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>
                          <a:effectLst/>
                        </a:rPr>
                        <a:t>Meta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marL="1200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Acciones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Indicadores Verificables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Medios de Verificación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Instituciones responsables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Presupuesto estimado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</a:tr>
              <a:tr h="795812">
                <a:tc rowSpan="5"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>
                          <a:effectLst/>
                        </a:rPr>
                        <a:t>Que el 99% de los habitantes de cada circuito se sientan  seguros y protegidos.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Colocación de alarmas comunitarias en cada barrio.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Número de alarmas instaladas en los barrios.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Registro de alarmas colocadas.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Policía Comunitaria.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Comité de Seguridad Barrial.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Bomberos.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1500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</a:tr>
              <a:tr h="99476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Reuniones para programar acciones de prevención en el barrio.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Número de reuniones realizadas en el trimestre.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Registro de asistentes a reuniones, Actas de resoluciones.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Consejo de Seguridad Ciudadana.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Comité de Seguridad Barrial.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Policía Comunitaria.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2000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</a:tr>
              <a:tr h="119371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Realización de mingas comunitarias.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Número de mingas realizadas.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Informe de actividades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GADM Riobamba.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Ministerio de Obras Públicas.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GAD Provincial.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Comité de Seguridad Barrial.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5000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</a:tr>
              <a:tr h="79581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Realizar la activación de números de emergencia conectados al ECU 911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Número de teléfonos registrados en el sistema del ECU 911 y UPC de cada circuito.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Registro en el sistema ECU 911 y UPC.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Policía Comunitaria.</a:t>
                      </a:r>
                      <a:endParaRPr lang="es-EC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ECU 911.</a:t>
                      </a:r>
                      <a:endParaRPr lang="es-EC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Comité de Seguridad Barrial.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2000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</a:tr>
              <a:tr h="39790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Monitoreo de zonas de riesgo.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Número de patrullajes realizados.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Registro de rutas del UPC.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Policía Comunitaria.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1000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</a:tr>
              <a:tr h="471628">
                <a:tc gridSpan="6">
                  <a:txBody>
                    <a:bodyPr/>
                    <a:lstStyle/>
                    <a:p>
                      <a:pPr marL="9690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TOTAL                                                                                                                                                         11500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86" marR="32386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6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954385"/>
              </p:ext>
            </p:extLst>
          </p:nvPr>
        </p:nvGraphicFramePr>
        <p:xfrm>
          <a:off x="467545" y="332655"/>
          <a:ext cx="8424934" cy="6048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2555"/>
                <a:gridCol w="1577260"/>
                <a:gridCol w="1577260"/>
                <a:gridCol w="1494123"/>
                <a:gridCol w="1494123"/>
                <a:gridCol w="829613"/>
              </a:tblGrid>
              <a:tr h="52830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Estrategia N°3 Prevención Situacional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929" marR="54929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19828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Meta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marL="1200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Acciones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Indicadores Verificables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Medios de Verificación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Instituciones responsables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Presupuesto estimado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</a:tr>
              <a:tr h="910640">
                <a:tc rowSpan="4"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Reducir en un 98% los actos delincuenciales  como robos a personas y domicilios, locales comerciales entre otros.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Realizar patrullaje y vigilancia  constante en las zonas deshabitadas.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Número de visitas a los lugares.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Registro de rutas.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Ministerio del Interior.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Policía Nacional.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2000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</a:tr>
              <a:tr h="153658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Incrementar la vigilancia mediante la instalación de cámaras de seguridad en los circuitos de mayor conflicto.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Número de cámaras instaladas.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Registro de vigilancia.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Ministerio del Interior.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Policía Nacional.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10000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</a:tr>
              <a:tr h="89086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Ampliar los controles policiales en paso clandestinos 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Número de unidades vehiculares que utilizaron el paso.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Informe emitido a la institución.</a:t>
                      </a:r>
                      <a:endParaRPr lang="es-EC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Fotos de placas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Policía Nacional.</a:t>
                      </a:r>
                      <a:endParaRPr lang="es-EC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Ministerio del Interior.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3000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</a:tr>
              <a:tr h="103965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>
                          <a:effectLst/>
                        </a:rPr>
                        <a:t>Operativos de control en centros de diversión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Número de controles efectuados.</a:t>
                      </a:r>
                      <a:endParaRPr lang="es-EC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Número de centros inspeccionados.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</a:rPr>
                        <a:t>Informe del Operativo realizado.</a:t>
                      </a:r>
                      <a:endParaRPr lang="es-EC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Ministerio del Interior.</a:t>
                      </a:r>
                      <a:endParaRPr lang="es-EC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Policía Nacional.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3000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</a:tr>
              <a:tr h="622794">
                <a:tc gridSpan="6">
                  <a:txBody>
                    <a:bodyPr/>
                    <a:lstStyle/>
                    <a:p>
                      <a:pPr marL="9690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TOTAL                                                                                                                                                       18000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602" marR="35602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7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03338"/>
              </p:ext>
            </p:extLst>
          </p:nvPr>
        </p:nvGraphicFramePr>
        <p:xfrm>
          <a:off x="539553" y="713044"/>
          <a:ext cx="8280918" cy="5913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469"/>
                <a:gridCol w="1498150"/>
                <a:gridCol w="1498150"/>
                <a:gridCol w="1498150"/>
                <a:gridCol w="1498150"/>
                <a:gridCol w="831849"/>
              </a:tblGrid>
              <a:tr h="347733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Estrategia N°4Prevención Social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64" marR="43564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42155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effectLst/>
                        </a:rPr>
                        <a:t>Meta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marL="12001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>
                          <a:effectLst/>
                        </a:rPr>
                        <a:t>Acciones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marL="14414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>
                          <a:effectLst/>
                        </a:rPr>
                        <a:t>Indicadores Verificables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Medios de Verificación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Instituciones responsables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Presupuesto estimado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</a:tr>
              <a:tr h="1026463">
                <a:tc rowSpan="5"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50" dirty="0">
                          <a:effectLst/>
                        </a:rPr>
                        <a:t>Alcanzar que  un 98% de los pobladores de los circuitos adopten una cultura de práctica deportiva y sano esparcimiento, además del respeto a la dignidad humana y a la vida.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Practicar actividades para mantener saludable el cuerpo bailo terapia, Fomentar la igual de género.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Número  de participantes.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Registros de participantes.</a:t>
                      </a:r>
                      <a:endParaRPr lang="es-EC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Número de actividades realizadas al mes.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Federación Deportiva de Chimborazo </a:t>
                      </a:r>
                      <a:endParaRPr lang="es-EC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GADM Riobamba</a:t>
                      </a:r>
                      <a:endParaRPr lang="es-EC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Comité de Seguridad Barrial</a:t>
                      </a:r>
                      <a:endParaRPr lang="es-EC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MIES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5000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</a:tr>
              <a:tr h="68430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Organizar centros vacacionales con diferentes disciplinas.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Número de inscritos.</a:t>
                      </a:r>
                      <a:endParaRPr lang="es-EC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Número de disciplinas.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Registro de inscritos.</a:t>
                      </a:r>
                      <a:endParaRPr lang="es-EC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Registro de disciplina existentes.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GADM Riobamba</a:t>
                      </a:r>
                      <a:endParaRPr lang="es-EC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Comité de Seguridad Barrial</a:t>
                      </a:r>
                      <a:endParaRPr lang="es-EC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 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2000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</a:tr>
              <a:tr h="85538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Organizar campeonatos barriales en varias categorías.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Número de equipos inscritos.</a:t>
                      </a:r>
                      <a:endParaRPr lang="es-EC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Número de campeonatos.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Registro de equipos inscritos.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Federación Deportiva de Chimborazo</a:t>
                      </a:r>
                      <a:endParaRPr lang="es-EC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Policía Comunitaria </a:t>
                      </a:r>
                      <a:endParaRPr lang="es-EC" sz="105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Comité de Seguridad Barrial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3000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</a:tr>
              <a:tr h="119753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Inculcar valores como el respeto a la vida, a la dignidad y a la igualdad de género ofreciendo talleres y programas relacionados con esta problemática social.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Número de participantes, fotos.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Registros de participantes.</a:t>
                      </a:r>
                      <a:endParaRPr lang="es-EC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Informe de actividades realizadas.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MIES</a:t>
                      </a:r>
                      <a:endParaRPr lang="es-EC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Juzgado de la Niñez y la Familia GADM Riobamba</a:t>
                      </a:r>
                      <a:endParaRPr lang="es-EC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Comité de Seguridad Barrial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5000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</a:tr>
              <a:tr h="51323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50">
                          <a:effectLst/>
                        </a:rPr>
                        <a:t>Organizar  concurso de gastronomía.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Número de inscritos y concurso realizados.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>
                          <a:effectLst/>
                        </a:rPr>
                        <a:t>Registros de concursos realizados  y de participantes.</a:t>
                      </a:r>
                      <a:endParaRPr lang="es-EC" sz="105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GADM Riobamba</a:t>
                      </a:r>
                      <a:endParaRPr lang="es-EC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Comité de Seguridad Barrial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5000</a:t>
                      </a:r>
                      <a:endParaRPr lang="es-EC" sz="105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</a:tr>
              <a:tr h="413439">
                <a:tc gridSpan="6">
                  <a:txBody>
                    <a:bodyPr/>
                    <a:lstStyle/>
                    <a:p>
                      <a:pPr marL="9690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TOTAL                                                                                                                                                       20000</a:t>
                      </a:r>
                      <a:endParaRPr lang="es-EC" sz="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236" marR="28236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3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260648"/>
            <a:ext cx="84969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EC" sz="2800" b="1" dirty="0"/>
              <a:t>ADMINISTRACIÓN Y FINANCIAMIENTO</a:t>
            </a:r>
            <a:endParaRPr lang="es-EC" sz="28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969486"/>
              </p:ext>
            </p:extLst>
          </p:nvPr>
        </p:nvGraphicFramePr>
        <p:xfrm>
          <a:off x="323528" y="1412778"/>
          <a:ext cx="8496943" cy="5040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2994"/>
                <a:gridCol w="5063949"/>
              </a:tblGrid>
              <a:tr h="240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ORGANISMO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RECURSOS HUMANOS</a:t>
                      </a:r>
                      <a:endParaRPr lang="es-EC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GADM Riobamba, Consejo de Seguridad Ciudadana Riobamba.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Recurso Humano  que conforma el GADM Riobamba y el Consejo de Seguridad Ciudadana Riobamba.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Brigada de Caballería Blindada Galápagos N° 11.</a:t>
                      </a:r>
                      <a:endParaRPr lang="es-EC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1300 efectivos militares.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</a:tr>
              <a:tr h="1200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Comando de Policía  Sub Dirección  N°. 3, La ciudad de Riobamba conformada por 7 circuitos  con igual número de UPC.</a:t>
                      </a:r>
                      <a:endParaRPr lang="es-EC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340 efectivos policiales distribuidos en diferentes grupos con diversas actividades.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Cuerpo de Bomberos.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45 efectivos distribuidos en  los dos distritos que posee la cuidad de Riobamba.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Ministerio de Inclusión Económica y Social.</a:t>
                      </a:r>
                      <a:endParaRPr lang="es-EC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Un aproximado de 103 personas distribuidas en diferentes actividades según el requerimiento de la institución.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Dirección Provincial de Salud.</a:t>
                      </a:r>
                      <a:endParaRPr lang="es-EC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60 personas en varias áreas operativas y administrativas.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</a:tr>
              <a:tr h="240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Cruz Roja.</a:t>
                      </a:r>
                      <a:endParaRPr lang="es-EC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16 personas entre rescatistas y personal médico.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</a:tr>
              <a:tr h="4800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ECU 911.</a:t>
                      </a:r>
                      <a:endParaRPr lang="es-EC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90 personas entre operadores, personal de rescate y técnicos.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60" marR="539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8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840759" cy="936104"/>
          </a:xfrm>
        </p:spPr>
        <p:txBody>
          <a:bodyPr/>
          <a:lstStyle/>
          <a:p>
            <a:pPr marL="0" indent="0" algn="ctr">
              <a:buNone/>
            </a:pPr>
            <a:r>
              <a:rPr lang="es-EC" sz="2800" dirty="0" smtClean="0">
                <a:solidFill>
                  <a:schemeClr val="tx1"/>
                </a:solidFill>
              </a:rPr>
              <a:t>Objetivos de la investigación </a:t>
            </a:r>
            <a:endParaRPr lang="es-EC" sz="2800" dirty="0">
              <a:solidFill>
                <a:schemeClr val="tx1"/>
              </a:solidFill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395536" y="3248980"/>
            <a:ext cx="1368152" cy="7560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/>
              <a:t>Objetivo general</a:t>
            </a:r>
            <a:endParaRPr lang="es-EC" sz="1600" b="1" dirty="0"/>
          </a:p>
        </p:txBody>
      </p:sp>
      <p:sp>
        <p:nvSpPr>
          <p:cNvPr id="6" name="5 Documento"/>
          <p:cNvSpPr/>
          <p:nvPr/>
        </p:nvSpPr>
        <p:spPr>
          <a:xfrm>
            <a:off x="1979712" y="1482492"/>
            <a:ext cx="2232248" cy="4176464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dirty="0"/>
              <a:t>Desarrollar un Plan de Seguridad Ciudadana, para el Gobierno Autónomo Descentralizado Municipal de la Ciudad de Riobamba, a fin de reducir los índices de inseguridad existentes.</a:t>
            </a:r>
          </a:p>
        </p:txBody>
      </p:sp>
      <p:sp>
        <p:nvSpPr>
          <p:cNvPr id="7" name="6 Pentágono"/>
          <p:cNvSpPr/>
          <p:nvPr/>
        </p:nvSpPr>
        <p:spPr>
          <a:xfrm>
            <a:off x="4287356" y="3248980"/>
            <a:ext cx="1440160" cy="7560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600" dirty="0" smtClean="0"/>
              <a:t>Objetivos </a:t>
            </a:r>
          </a:p>
          <a:p>
            <a:r>
              <a:rPr lang="es-EC" sz="1600" dirty="0" smtClean="0"/>
              <a:t>específicos</a:t>
            </a:r>
            <a:endParaRPr lang="es-EC" sz="1600" dirty="0"/>
          </a:p>
        </p:txBody>
      </p:sp>
      <p:sp>
        <p:nvSpPr>
          <p:cNvPr id="8" name="7 Multidocumento"/>
          <p:cNvSpPr/>
          <p:nvPr/>
        </p:nvSpPr>
        <p:spPr>
          <a:xfrm>
            <a:off x="5868144" y="1556792"/>
            <a:ext cx="3096344" cy="4176464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endParaRPr lang="es-ES" sz="15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1500" dirty="0" smtClean="0"/>
              <a:t>Determinar </a:t>
            </a:r>
            <a:r>
              <a:rPr lang="es-ES" sz="1500" dirty="0"/>
              <a:t>los riesgos, peligros y amenazas </a:t>
            </a:r>
            <a:endParaRPr lang="es-ES" sz="15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1500" dirty="0" smtClean="0"/>
              <a:t>Establecer </a:t>
            </a:r>
            <a:r>
              <a:rPr lang="es-ES" sz="1500" dirty="0"/>
              <a:t>los principales potenciales humanos, económicos y logísticos </a:t>
            </a:r>
            <a:endParaRPr lang="es-ES" sz="15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1500" dirty="0" smtClean="0"/>
              <a:t>Construir </a:t>
            </a:r>
            <a:r>
              <a:rPr lang="es-ES" sz="1500" dirty="0"/>
              <a:t>las principales estrategias de </a:t>
            </a:r>
            <a:r>
              <a:rPr lang="es-ES" sz="1500" dirty="0" smtClean="0"/>
              <a:t>solución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500" dirty="0"/>
              <a:t>Esquematizar un modelo de gestión </a:t>
            </a:r>
            <a:endParaRPr lang="es-ES" sz="15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ES" sz="1500" dirty="0"/>
              <a:t>Materializar el Plan de Seguridad Ciudadana, </a:t>
            </a:r>
            <a:endParaRPr lang="es-ES" sz="1500" dirty="0" smtClean="0"/>
          </a:p>
          <a:p>
            <a:pPr marL="285750" indent="-285750">
              <a:buFont typeface="Arial" pitchFamily="34" charset="0"/>
              <a:buChar char="•"/>
            </a:pPr>
            <a:endParaRPr lang="es-ES" sz="1400" dirty="0"/>
          </a:p>
          <a:p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24946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60896"/>
              </p:ext>
            </p:extLst>
          </p:nvPr>
        </p:nvGraphicFramePr>
        <p:xfrm>
          <a:off x="683568" y="731835"/>
          <a:ext cx="7776864" cy="609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6754"/>
                <a:gridCol w="1996754"/>
                <a:gridCol w="1649015"/>
                <a:gridCol w="1649015"/>
                <a:gridCol w="485326"/>
              </a:tblGrid>
              <a:tr h="26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Institución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Transporte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Total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Medios, Equipos y Otros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Total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39990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Comando de Policía  Sub Dirección  N°. 3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Vehículo modelo camionetas doble cabina.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Equipos de comunicación.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250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38740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Vehículos modelo Automóvil Patrullero.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Carpas.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250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26660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Vehículos modelo Bus 40 pasajeros.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4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100">
                        <a:effectLst/>
                        <a:latin typeface="Calibri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13830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Motos.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32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100">
                        <a:effectLst/>
                        <a:latin typeface="Calibri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13830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Helicóptero.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26660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Brigada de Caballería Blindada Galápagos N°. 11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Vehículos modelo Jeep.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15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Carpas.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800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26660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Vehículos modelo camión.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12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Equipo de campamento.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1300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26660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Vehículos modelo plataformas.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8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Equipo de comunicación.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900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13830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Helicópteros.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100">
                        <a:effectLst/>
                        <a:latin typeface="Calibri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13830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Ambulancias.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25467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Cuerpo de Bomberos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Ambulancias.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Equipo de succión.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13330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Autobombas.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Extinguidores.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13330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Vehículo modelo camionetas doble cabina.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Manguera.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26660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Motores hidráulicos.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4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1333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Cruz Roja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Ambulancias.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Carpas.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26660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Equipo de comunicación.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13330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Cuerdas.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8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1778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Ministerio de Salud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Ambulancias.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Hospital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26660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100">
                        <a:effectLst/>
                        <a:latin typeface="Calibri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Sub Centros de salud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5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3999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GADM Riobamba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Vehículo modelo camionetas doble cabina.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Carpas.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26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26660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Tanqueros.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Equipo de comunicación.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30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  <a:tr h="399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Ministerio de Inclusión Económica y Social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Vehículos modelo camionetas doble cabina.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7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0292" marR="2029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68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395536" y="3068960"/>
            <a:ext cx="3024336" cy="108012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b="1" dirty="0"/>
              <a:t>Financiamiento</a:t>
            </a:r>
            <a:endParaRPr lang="es-EC" dirty="0"/>
          </a:p>
        </p:txBody>
      </p:sp>
      <p:sp>
        <p:nvSpPr>
          <p:cNvPr id="3" name="2 Abrir corchete"/>
          <p:cNvSpPr/>
          <p:nvPr/>
        </p:nvSpPr>
        <p:spPr>
          <a:xfrm>
            <a:off x="3923928" y="548680"/>
            <a:ext cx="288032" cy="532859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4211960" y="836712"/>
            <a:ext cx="43924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/>
              <a:t>Asignación presupuestaria para el Consejo </a:t>
            </a:r>
            <a:r>
              <a:rPr lang="es-EC" dirty="0" smtClean="0"/>
              <a:t>Municipal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Ingresos </a:t>
            </a:r>
            <a:r>
              <a:rPr lang="es-EC" dirty="0"/>
              <a:t>por tasa de servicios de seguridad ciudadana, respaldada bajo ordenanza </a:t>
            </a:r>
            <a:r>
              <a:rPr lang="es-EC" dirty="0" smtClean="0"/>
              <a:t>municipal.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Contribución </a:t>
            </a:r>
            <a:r>
              <a:rPr lang="es-EC" dirty="0"/>
              <a:t>de los organismos y entidades que conforman el Consejo de Seguridad </a:t>
            </a:r>
            <a:r>
              <a:rPr lang="es-EC" dirty="0" smtClean="0"/>
              <a:t>Ciudadana.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Ingresos </a:t>
            </a:r>
            <a:r>
              <a:rPr lang="es-EC" dirty="0"/>
              <a:t>otorgados por el </a:t>
            </a:r>
            <a:r>
              <a:rPr lang="es-EC" dirty="0" smtClean="0"/>
              <a:t>Estado.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Ingresos </a:t>
            </a:r>
            <a:r>
              <a:rPr lang="es-EC" dirty="0"/>
              <a:t>provenientes de autogestión en apoyo a programas de desarrollo social y prevención </a:t>
            </a:r>
            <a:r>
              <a:rPr lang="es-EC" dirty="0" smtClean="0"/>
              <a:t>delincuencial.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C" dirty="0" smtClean="0"/>
              <a:t>Las </a:t>
            </a:r>
            <a:r>
              <a:rPr lang="es-EC" dirty="0"/>
              <a:t>donaciones provenientes de personas naturales y jurídicas en apoyo a los proyectos </a:t>
            </a:r>
            <a:r>
              <a:rPr lang="es-EC" dirty="0" smtClean="0"/>
              <a:t>presentados.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 smtClean="0"/>
              <a:t>Para </a:t>
            </a:r>
            <a:r>
              <a:rPr lang="es-ES" dirty="0"/>
              <a:t>su ejecución requiere de un presupuesto estimado de 58.200 USD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064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323528" y="2276872"/>
            <a:ext cx="3528392" cy="18002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Presupuesto estimado que se requiere para la ejecución del Plan de Seguridad Ciudadana.</a:t>
            </a:r>
            <a:endParaRPr lang="es-EC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835663"/>
              </p:ext>
            </p:extLst>
          </p:nvPr>
        </p:nvGraphicFramePr>
        <p:xfrm>
          <a:off x="3849787" y="764704"/>
          <a:ext cx="5042693" cy="5542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4791"/>
                <a:gridCol w="1627902"/>
              </a:tblGrid>
              <a:tr h="14134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 dirty="0">
                          <a:effectLst/>
                        </a:rPr>
                        <a:t>Estrategias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>
                          <a:effectLst/>
                        </a:rPr>
                        <a:t>Presupuesto Estimado</a:t>
                      </a:r>
                      <a:endParaRPr lang="es-EC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4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 dirty="0">
                          <a:effectLst/>
                        </a:rPr>
                        <a:t>Capacitación en Seguridad Ciudadana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>
                          <a:effectLst/>
                        </a:rPr>
                        <a:t>8700</a:t>
                      </a:r>
                      <a:endParaRPr lang="es-EC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134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 dirty="0">
                          <a:effectLst/>
                        </a:rPr>
                        <a:t>Prevención y Organización Comunitaria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 dirty="0">
                          <a:effectLst/>
                        </a:rPr>
                        <a:t>11500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4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 dirty="0">
                          <a:effectLst/>
                        </a:rPr>
                        <a:t>Prevención Social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>
                          <a:effectLst/>
                        </a:rPr>
                        <a:t>18000</a:t>
                      </a:r>
                      <a:endParaRPr lang="es-EC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4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 dirty="0">
                          <a:effectLst/>
                        </a:rPr>
                        <a:t>Prevención Situacional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 dirty="0">
                          <a:effectLst/>
                        </a:rPr>
                        <a:t>20000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4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>
                          <a:effectLst/>
                        </a:rPr>
                        <a:t>TOTAL</a:t>
                      </a:r>
                      <a:endParaRPr lang="es-EC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14425" algn="l"/>
                        </a:tabLst>
                      </a:pPr>
                      <a:r>
                        <a:rPr lang="es-ES" sz="1600" dirty="0">
                          <a:effectLst/>
                        </a:rPr>
                        <a:t>58200</a:t>
                      </a:r>
                      <a:endParaRPr lang="es-EC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7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Llamada de flecha a la derecha"/>
          <p:cNvSpPr/>
          <p:nvPr/>
        </p:nvSpPr>
        <p:spPr>
          <a:xfrm>
            <a:off x="323528" y="2924944"/>
            <a:ext cx="3240360" cy="122413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b="1" dirty="0"/>
              <a:t>SUPERVISIÓN Y CONTROL</a:t>
            </a: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4427984" y="548680"/>
            <a:ext cx="4176464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b="1" dirty="0"/>
              <a:t>Dirección y </a:t>
            </a:r>
            <a:r>
              <a:rPr lang="es-EC" b="1" dirty="0" smtClean="0"/>
              <a:t>Supervisión</a:t>
            </a:r>
          </a:p>
          <a:p>
            <a:pPr lvl="0"/>
            <a:r>
              <a:rPr lang="es-ES" dirty="0"/>
              <a:t>estarán bajo la supervisión y control del Director Ejecutivo de Seguridad Ciudadana</a:t>
            </a:r>
            <a:endParaRPr lang="es-EC" dirty="0"/>
          </a:p>
        </p:txBody>
      </p:sp>
      <p:sp>
        <p:nvSpPr>
          <p:cNvPr id="4" name="3 Rectángulo"/>
          <p:cNvSpPr/>
          <p:nvPr/>
        </p:nvSpPr>
        <p:spPr>
          <a:xfrm>
            <a:off x="4427984" y="2276872"/>
            <a:ext cx="4176464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s-EC" b="1" dirty="0"/>
              <a:t>Control, estructura y enlace para la </a:t>
            </a:r>
            <a:r>
              <a:rPr lang="es-EC" b="1" dirty="0" smtClean="0"/>
              <a:t>coordinación</a:t>
            </a:r>
          </a:p>
          <a:p>
            <a:pPr lvl="0"/>
            <a:r>
              <a:rPr lang="es-ES" b="1" dirty="0" smtClean="0"/>
              <a:t>Control: </a:t>
            </a:r>
            <a:r>
              <a:rPr lang="es-ES" dirty="0"/>
              <a:t>Director Ejecutivo de Seguridad </a:t>
            </a:r>
            <a:r>
              <a:rPr lang="es-ES" dirty="0" smtClean="0"/>
              <a:t>Ciudadana</a:t>
            </a:r>
          </a:p>
          <a:p>
            <a:pPr lvl="0"/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4427984" y="4149080"/>
            <a:ext cx="4176464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Enlace y </a:t>
            </a:r>
            <a:r>
              <a:rPr lang="es-ES" b="1" dirty="0" smtClean="0"/>
              <a:t>Coordinación</a:t>
            </a:r>
          </a:p>
          <a:p>
            <a:r>
              <a:rPr lang="es-ES" dirty="0"/>
              <a:t>Director Ejecutivo del Consejo de Seguridad Ciudadana, realizar los correspondientes enlaces y coordinación con el Comité de </a:t>
            </a:r>
            <a:r>
              <a:rPr lang="es-ES" dirty="0" smtClean="0"/>
              <a:t>Seguridad Local </a:t>
            </a:r>
            <a:r>
              <a:rPr lang="es-ES" dirty="0"/>
              <a:t>del Circuito, Policía Comunitaria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8038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836712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000" b="1" dirty="0" smtClean="0"/>
              <a:t>GRACIAS </a:t>
            </a:r>
          </a:p>
          <a:p>
            <a:pPr algn="ctr"/>
            <a:r>
              <a:rPr lang="es-EC" sz="8000" b="1" dirty="0" smtClean="0"/>
              <a:t>POR </a:t>
            </a:r>
          </a:p>
          <a:p>
            <a:pPr algn="ctr"/>
            <a:r>
              <a:rPr lang="es-EC" sz="8000" b="1" dirty="0" smtClean="0"/>
              <a:t>SU ATENCIÓN</a:t>
            </a:r>
            <a:endParaRPr lang="es-EC" sz="8000" b="1" dirty="0"/>
          </a:p>
        </p:txBody>
      </p:sp>
    </p:spTree>
    <p:extLst>
      <p:ext uri="{BB962C8B-B14F-4D97-AF65-F5344CB8AC3E}">
        <p14:creationId xmlns:p14="http://schemas.microsoft.com/office/powerpoint/2010/main" val="29316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Llamada de flecha hacia abajo"/>
          <p:cNvSpPr/>
          <p:nvPr/>
        </p:nvSpPr>
        <p:spPr>
          <a:xfrm>
            <a:off x="827584" y="620688"/>
            <a:ext cx="3384376" cy="9361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Justificación de la Investigación</a:t>
            </a:r>
            <a:endParaRPr lang="es-EC" dirty="0"/>
          </a:p>
        </p:txBody>
      </p:sp>
      <p:sp>
        <p:nvSpPr>
          <p:cNvPr id="8" name="7 Rectángulo redondeado"/>
          <p:cNvSpPr/>
          <p:nvPr/>
        </p:nvSpPr>
        <p:spPr>
          <a:xfrm>
            <a:off x="827584" y="1772816"/>
            <a:ext cx="338437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</a:t>
            </a:r>
            <a:r>
              <a:rPr lang="es-ES" dirty="0" smtClean="0"/>
              <a:t>yudará </a:t>
            </a:r>
            <a:r>
              <a:rPr lang="es-ES" dirty="0"/>
              <a:t>a rebajar los altos índices de inseguridad</a:t>
            </a:r>
            <a:endParaRPr lang="es-EC" dirty="0"/>
          </a:p>
        </p:txBody>
      </p:sp>
      <p:sp>
        <p:nvSpPr>
          <p:cNvPr id="9" name="8 Rectángulo redondeado"/>
          <p:cNvSpPr/>
          <p:nvPr/>
        </p:nvSpPr>
        <p:spPr>
          <a:xfrm>
            <a:off x="827584" y="2996952"/>
            <a:ext cx="33843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Cuenta </a:t>
            </a:r>
            <a:r>
              <a:rPr lang="es-ES" dirty="0"/>
              <a:t>con la disponibilidad de datos y la normativa legal </a:t>
            </a:r>
            <a:endParaRPr lang="es-EC" dirty="0"/>
          </a:p>
        </p:txBody>
      </p:sp>
      <p:sp>
        <p:nvSpPr>
          <p:cNvPr id="10" name="9 Rectángulo redondeado"/>
          <p:cNvSpPr/>
          <p:nvPr/>
        </p:nvSpPr>
        <p:spPr>
          <a:xfrm>
            <a:off x="827584" y="4077072"/>
            <a:ext cx="338437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S</a:t>
            </a:r>
            <a:r>
              <a:rPr lang="es-ES" dirty="0" smtClean="0"/>
              <a:t>e </a:t>
            </a:r>
            <a:r>
              <a:rPr lang="es-ES" dirty="0"/>
              <a:t>constituye en un ejemplo para otras ciudades </a:t>
            </a:r>
            <a:endParaRPr lang="es-EC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827584" y="5157192"/>
            <a:ext cx="3384376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 </a:t>
            </a:r>
            <a:r>
              <a:rPr lang="es-ES" dirty="0"/>
              <a:t>de total importancia para los habitantes de las parroquias urbanas del </a:t>
            </a:r>
            <a:r>
              <a:rPr lang="es-ES" dirty="0" smtClean="0"/>
              <a:t>ciudad </a:t>
            </a:r>
            <a:r>
              <a:rPr lang="es-ES" dirty="0"/>
              <a:t>Riobamba</a:t>
            </a:r>
            <a:endParaRPr lang="es-EC" dirty="0"/>
          </a:p>
        </p:txBody>
      </p:sp>
      <p:sp>
        <p:nvSpPr>
          <p:cNvPr id="12" name="11 Llamada de flecha hacia abajo"/>
          <p:cNvSpPr/>
          <p:nvPr/>
        </p:nvSpPr>
        <p:spPr>
          <a:xfrm>
            <a:off x="5508104" y="620688"/>
            <a:ext cx="3096344" cy="9361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/>
              <a:t>Pregunta de investigación </a:t>
            </a:r>
            <a:endParaRPr lang="es-EC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5508104" y="1772816"/>
            <a:ext cx="3096344" cy="4536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/>
              <a:t>¿En qué medida el desarrollo de un Plan de Seguridad Ciudadana ayuda a reducir los Índices de Inseguridad existentes en el Gobierno Autónomo Descentralizado Municipal de la Ciudad de Riobamba?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089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79712" y="1905506"/>
            <a:ext cx="55263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/>
              <a:t>CAPÍTULO II</a:t>
            </a:r>
            <a:endParaRPr lang="es-EC" sz="4400" b="1" dirty="0"/>
          </a:p>
          <a:p>
            <a:pPr algn="ctr"/>
            <a:r>
              <a:rPr lang="es-ES" sz="4400" b="1" dirty="0"/>
              <a:t> </a:t>
            </a:r>
            <a:endParaRPr lang="es-EC" sz="4400" dirty="0"/>
          </a:p>
          <a:p>
            <a:pPr algn="ctr"/>
            <a:r>
              <a:rPr lang="es-ES" sz="4400" b="1" dirty="0" smtClean="0"/>
              <a:t>MARCO </a:t>
            </a:r>
            <a:r>
              <a:rPr lang="es-ES" sz="4400" b="1" dirty="0"/>
              <a:t>TEÓRICO</a:t>
            </a:r>
            <a:endParaRPr lang="es-EC" sz="4400" b="1" dirty="0"/>
          </a:p>
        </p:txBody>
      </p:sp>
    </p:spTree>
    <p:extLst>
      <p:ext uri="{BB962C8B-B14F-4D97-AF65-F5344CB8AC3E}">
        <p14:creationId xmlns:p14="http://schemas.microsoft.com/office/powerpoint/2010/main" val="21537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7389440" cy="537240"/>
          </a:xfrm>
        </p:spPr>
        <p:txBody>
          <a:bodyPr/>
          <a:lstStyle/>
          <a:p>
            <a:r>
              <a:rPr lang="es-ES" sz="2800" dirty="0">
                <a:solidFill>
                  <a:schemeClr val="tx1"/>
                </a:solidFill>
              </a:rPr>
              <a:t>Antecedente de investigación</a:t>
            </a:r>
            <a:endParaRPr lang="es-EC" sz="2800" dirty="0">
              <a:solidFill>
                <a:schemeClr val="tx1"/>
              </a:solidFill>
            </a:endParaRPr>
          </a:p>
        </p:txBody>
      </p:sp>
      <p:sp>
        <p:nvSpPr>
          <p:cNvPr id="7" name="6 Flecha a la derecha con bandas"/>
          <p:cNvSpPr/>
          <p:nvPr/>
        </p:nvSpPr>
        <p:spPr>
          <a:xfrm>
            <a:off x="251520" y="2904497"/>
            <a:ext cx="2052228" cy="13681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500" b="1" dirty="0"/>
              <a:t>Antecedente Teórico</a:t>
            </a:r>
            <a:endParaRPr lang="es-EC" sz="1500" b="1" dirty="0"/>
          </a:p>
        </p:txBody>
      </p:sp>
      <p:sp>
        <p:nvSpPr>
          <p:cNvPr id="8" name="7 Abrir corchete"/>
          <p:cNvSpPr/>
          <p:nvPr/>
        </p:nvSpPr>
        <p:spPr>
          <a:xfrm>
            <a:off x="2303748" y="1700808"/>
            <a:ext cx="720080" cy="460880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CuadroTexto"/>
          <p:cNvSpPr txBox="1"/>
          <p:nvPr/>
        </p:nvSpPr>
        <p:spPr>
          <a:xfrm>
            <a:off x="2362582" y="1981167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Plan Nacional del Buen Vivir o </a:t>
            </a:r>
            <a:r>
              <a:rPr lang="es-ES" dirty="0" err="1"/>
              <a:t>Sumak</a:t>
            </a:r>
            <a:r>
              <a:rPr lang="es-ES" dirty="0"/>
              <a:t> </a:t>
            </a:r>
            <a:r>
              <a:rPr lang="es-ES" dirty="0" err="1"/>
              <a:t>Kawsay</a:t>
            </a:r>
            <a:endParaRPr lang="es-EC" dirty="0"/>
          </a:p>
        </p:txBody>
      </p:sp>
      <p:sp>
        <p:nvSpPr>
          <p:cNvPr id="10" name="9 CuadroTexto"/>
          <p:cNvSpPr txBox="1"/>
          <p:nvPr/>
        </p:nvSpPr>
        <p:spPr>
          <a:xfrm>
            <a:off x="2336992" y="321297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El Ministerio de Coordinación de Seguridad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303748" y="450912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El </a:t>
            </a:r>
            <a:r>
              <a:rPr lang="es-EC" dirty="0"/>
              <a:t>campo de la justicia y seguridad </a:t>
            </a:r>
            <a:r>
              <a:rPr lang="es-EC" dirty="0" smtClean="0"/>
              <a:t>ciudadana</a:t>
            </a:r>
            <a:endParaRPr lang="es-EC" dirty="0"/>
          </a:p>
        </p:txBody>
      </p:sp>
      <p:sp>
        <p:nvSpPr>
          <p:cNvPr id="12" name="11 Flecha a la derecha con bandas"/>
          <p:cNvSpPr/>
          <p:nvPr/>
        </p:nvSpPr>
        <p:spPr>
          <a:xfrm>
            <a:off x="4359992" y="2984178"/>
            <a:ext cx="2012208" cy="138092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</a:t>
            </a:r>
            <a:r>
              <a:rPr lang="es-ES" sz="1600" b="1" dirty="0"/>
              <a:t>Antecedente </a:t>
            </a:r>
            <a:r>
              <a:rPr lang="es-EC" sz="1600" b="1" dirty="0" smtClean="0"/>
              <a:t>Práctico</a:t>
            </a:r>
          </a:p>
          <a:p>
            <a:pPr algn="ctr"/>
            <a:endParaRPr lang="es-EC" sz="1600" b="1" dirty="0"/>
          </a:p>
        </p:txBody>
      </p:sp>
      <p:sp>
        <p:nvSpPr>
          <p:cNvPr id="13" name="12 Abrir corchete"/>
          <p:cNvSpPr/>
          <p:nvPr/>
        </p:nvSpPr>
        <p:spPr>
          <a:xfrm>
            <a:off x="6372200" y="1700807"/>
            <a:ext cx="504056" cy="460880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CuadroTexto"/>
          <p:cNvSpPr txBox="1"/>
          <p:nvPr/>
        </p:nvSpPr>
        <p:spPr>
          <a:xfrm>
            <a:off x="6372200" y="1981167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Elaborar un diagnóstico y propuesta de mejoramiento de gestión </a:t>
            </a:r>
            <a:endParaRPr lang="es-EC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372200" y="3674641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En la </a:t>
            </a:r>
            <a:r>
              <a:rPr lang="es-EC" dirty="0"/>
              <a:t>implementación no existe un único modelo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6372200" y="510928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A</a:t>
            </a:r>
            <a:r>
              <a:rPr lang="es-EC" dirty="0" smtClean="0"/>
              <a:t>nálisis </a:t>
            </a:r>
            <a:r>
              <a:rPr lang="es-EC" dirty="0"/>
              <a:t>comparativo y crítico </a:t>
            </a:r>
            <a:r>
              <a:rPr lang="es-EC" dirty="0" smtClean="0"/>
              <a:t>encontrado </a:t>
            </a:r>
            <a:r>
              <a:rPr lang="es-EC" dirty="0"/>
              <a:t>en la literatura</a:t>
            </a:r>
          </a:p>
        </p:txBody>
      </p:sp>
    </p:spTree>
    <p:extLst>
      <p:ext uri="{BB962C8B-B14F-4D97-AF65-F5344CB8AC3E}">
        <p14:creationId xmlns:p14="http://schemas.microsoft.com/office/powerpoint/2010/main" val="6357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Llamada de flecha hacia abajo"/>
          <p:cNvSpPr/>
          <p:nvPr/>
        </p:nvSpPr>
        <p:spPr>
          <a:xfrm>
            <a:off x="1259632" y="332656"/>
            <a:ext cx="6912768" cy="97210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3200" b="1" dirty="0" smtClean="0"/>
              <a:t>Fundamentación Teórica</a:t>
            </a:r>
            <a:endParaRPr lang="es-EC" sz="3200" b="1" dirty="0"/>
          </a:p>
        </p:txBody>
      </p:sp>
      <p:sp>
        <p:nvSpPr>
          <p:cNvPr id="6" name="5 Multidocumento"/>
          <p:cNvSpPr/>
          <p:nvPr/>
        </p:nvSpPr>
        <p:spPr>
          <a:xfrm>
            <a:off x="1259632" y="1700808"/>
            <a:ext cx="3168352" cy="1152128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/>
              <a:t>Teoría de los Derechos Humanos</a:t>
            </a:r>
          </a:p>
        </p:txBody>
      </p:sp>
      <p:sp>
        <p:nvSpPr>
          <p:cNvPr id="7" name="6 Multidocumento"/>
          <p:cNvSpPr/>
          <p:nvPr/>
        </p:nvSpPr>
        <p:spPr>
          <a:xfrm>
            <a:off x="1259632" y="3356992"/>
            <a:ext cx="3024336" cy="1224136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/>
              <a:t>Teorías del Conflicto</a:t>
            </a:r>
          </a:p>
        </p:txBody>
      </p:sp>
      <p:sp>
        <p:nvSpPr>
          <p:cNvPr id="8" name="7 Multidocumento"/>
          <p:cNvSpPr/>
          <p:nvPr/>
        </p:nvSpPr>
        <p:spPr>
          <a:xfrm>
            <a:off x="1259632" y="5116016"/>
            <a:ext cx="3024336" cy="1296144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b="1" dirty="0"/>
              <a:t>Teoría de la Seguridad Ciudadana </a:t>
            </a:r>
          </a:p>
          <a:p>
            <a:r>
              <a:rPr lang="es-EC" b="1" dirty="0"/>
              <a:t> </a:t>
            </a:r>
            <a:endParaRPr lang="es-EC" dirty="0"/>
          </a:p>
        </p:txBody>
      </p:sp>
      <p:sp>
        <p:nvSpPr>
          <p:cNvPr id="9" name="8 Flecha abajo"/>
          <p:cNvSpPr/>
          <p:nvPr/>
        </p:nvSpPr>
        <p:spPr>
          <a:xfrm>
            <a:off x="2699792" y="2852936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Flecha abajo"/>
          <p:cNvSpPr/>
          <p:nvPr/>
        </p:nvSpPr>
        <p:spPr>
          <a:xfrm>
            <a:off x="2699792" y="4581128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0 Multidocumento"/>
          <p:cNvSpPr/>
          <p:nvPr/>
        </p:nvSpPr>
        <p:spPr>
          <a:xfrm>
            <a:off x="5292080" y="1700808"/>
            <a:ext cx="3168352" cy="1152128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/>
              <a:t>Teoría de la convivencia ciudadana</a:t>
            </a:r>
          </a:p>
        </p:txBody>
      </p:sp>
      <p:sp>
        <p:nvSpPr>
          <p:cNvPr id="12" name="11 Multidocumento"/>
          <p:cNvSpPr/>
          <p:nvPr/>
        </p:nvSpPr>
        <p:spPr>
          <a:xfrm>
            <a:off x="5292080" y="3356992"/>
            <a:ext cx="3168352" cy="1224136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/>
              <a:t>Plan Nacional de Seguridad Integral</a:t>
            </a:r>
          </a:p>
        </p:txBody>
      </p:sp>
      <p:sp>
        <p:nvSpPr>
          <p:cNvPr id="13" name="12 Flecha abajo"/>
          <p:cNvSpPr/>
          <p:nvPr/>
        </p:nvSpPr>
        <p:spPr>
          <a:xfrm>
            <a:off x="6876256" y="2852936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15" name="14 Conector recto"/>
          <p:cNvCxnSpPr/>
          <p:nvPr/>
        </p:nvCxnSpPr>
        <p:spPr>
          <a:xfrm>
            <a:off x="2699792" y="1304764"/>
            <a:ext cx="44284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699792" y="1304764"/>
            <a:ext cx="0" cy="3960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7128285" y="1304764"/>
            <a:ext cx="0" cy="3960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1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ocumento"/>
          <p:cNvSpPr/>
          <p:nvPr/>
        </p:nvSpPr>
        <p:spPr>
          <a:xfrm>
            <a:off x="683568" y="1916832"/>
            <a:ext cx="2592288" cy="223224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Delincuencia </a:t>
            </a:r>
            <a:r>
              <a:rPr lang="es-ES" b="1" dirty="0" smtClean="0"/>
              <a:t>Común</a:t>
            </a:r>
          </a:p>
          <a:p>
            <a:endParaRPr lang="es-ES" dirty="0" smtClean="0"/>
          </a:p>
          <a:p>
            <a:r>
              <a:rPr lang="es-ES" dirty="0" smtClean="0"/>
              <a:t>Hace </a:t>
            </a:r>
            <a:r>
              <a:rPr lang="es-ES" dirty="0"/>
              <a:t>relación con un problema de mucha trascendencia para la </a:t>
            </a:r>
            <a:r>
              <a:rPr lang="es-ES" dirty="0" smtClean="0"/>
              <a:t>sociedad.</a:t>
            </a:r>
            <a:endParaRPr lang="es-EC" b="1" i="1" dirty="0"/>
          </a:p>
        </p:txBody>
      </p:sp>
      <p:sp>
        <p:nvSpPr>
          <p:cNvPr id="4" name="3 Documento"/>
          <p:cNvSpPr/>
          <p:nvPr/>
        </p:nvSpPr>
        <p:spPr>
          <a:xfrm>
            <a:off x="3491880" y="2708920"/>
            <a:ext cx="2232248" cy="2952328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Inseguridad </a:t>
            </a:r>
            <a:r>
              <a:rPr lang="es-ES" b="1" dirty="0" smtClean="0"/>
              <a:t>Vial</a:t>
            </a:r>
          </a:p>
          <a:p>
            <a:endParaRPr lang="es-ES" b="1" i="1" dirty="0"/>
          </a:p>
          <a:p>
            <a:r>
              <a:rPr lang="es-ES" dirty="0"/>
              <a:t>S</a:t>
            </a:r>
            <a:r>
              <a:rPr lang="es-ES" dirty="0" smtClean="0"/>
              <a:t>e </a:t>
            </a:r>
            <a:r>
              <a:rPr lang="es-ES" dirty="0"/>
              <a:t>refiere a aquello que está incluido en el peligro, daño o </a:t>
            </a:r>
            <a:r>
              <a:rPr lang="es-ES" dirty="0" smtClean="0"/>
              <a:t>riesgo, supone </a:t>
            </a:r>
            <a:r>
              <a:rPr lang="es-ES" dirty="0"/>
              <a:t>la tendencia de accidentes de tránsito.</a:t>
            </a:r>
            <a:endParaRPr lang="es-EC" b="1" i="1" dirty="0"/>
          </a:p>
        </p:txBody>
      </p:sp>
      <p:sp>
        <p:nvSpPr>
          <p:cNvPr id="5" name="4 Documento"/>
          <p:cNvSpPr/>
          <p:nvPr/>
        </p:nvSpPr>
        <p:spPr>
          <a:xfrm>
            <a:off x="5998552" y="3297122"/>
            <a:ext cx="2592288" cy="3024336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/>
              <a:t>Violencia </a:t>
            </a:r>
            <a:r>
              <a:rPr lang="es-ES" b="1" dirty="0" smtClean="0"/>
              <a:t>Intrafamiliar</a:t>
            </a:r>
          </a:p>
          <a:p>
            <a:endParaRPr lang="es-ES" b="1" dirty="0"/>
          </a:p>
          <a:p>
            <a:r>
              <a:rPr lang="es-ES" dirty="0" smtClean="0"/>
              <a:t>Comprende </a:t>
            </a:r>
            <a:r>
              <a:rPr lang="es-ES" dirty="0"/>
              <a:t>todos aquellos actos violentos, desde el empleo de la fuerza física, hasta el </a:t>
            </a:r>
            <a:r>
              <a:rPr lang="es-ES" dirty="0" err="1" smtClean="0"/>
              <a:t>manotaje</a:t>
            </a:r>
            <a:r>
              <a:rPr lang="es-ES" dirty="0"/>
              <a:t>, acoso o la </a:t>
            </a:r>
            <a:r>
              <a:rPr lang="es-ES" dirty="0" smtClean="0"/>
              <a:t>intimidación.</a:t>
            </a:r>
            <a:endParaRPr lang="es-EC" b="1" i="1" dirty="0"/>
          </a:p>
        </p:txBody>
      </p:sp>
      <p:cxnSp>
        <p:nvCxnSpPr>
          <p:cNvPr id="7" name="6 Conector recto de flecha"/>
          <p:cNvCxnSpPr/>
          <p:nvPr/>
        </p:nvCxnSpPr>
        <p:spPr>
          <a:xfrm flipH="1">
            <a:off x="2555776" y="1052736"/>
            <a:ext cx="2340260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1331640" y="332656"/>
            <a:ext cx="71287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/>
              <a:t>Inseguridad ciudadana</a:t>
            </a:r>
            <a:endParaRPr lang="es-EC" sz="4000" b="1" dirty="0"/>
          </a:p>
        </p:txBody>
      </p:sp>
      <p:cxnSp>
        <p:nvCxnSpPr>
          <p:cNvPr id="11" name="10 Conector recto de flecha"/>
          <p:cNvCxnSpPr>
            <a:stCxn id="8" idx="2"/>
          </p:cNvCxnSpPr>
          <p:nvPr/>
        </p:nvCxnSpPr>
        <p:spPr>
          <a:xfrm>
            <a:off x="4896036" y="1052736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8" idx="2"/>
          </p:cNvCxnSpPr>
          <p:nvPr/>
        </p:nvCxnSpPr>
        <p:spPr>
          <a:xfrm>
            <a:off x="4896036" y="1052736"/>
            <a:ext cx="2268252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686</TotalTime>
  <Words>3214</Words>
  <Application>Microsoft Office PowerPoint</Application>
  <PresentationFormat>Presentación en pantalla (4:3)</PresentationFormat>
  <Paragraphs>664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Transmisión de listas</vt:lpstr>
      <vt:lpstr>Presentación de PowerPoint</vt:lpstr>
      <vt:lpstr>Presentación de PowerPoint</vt:lpstr>
      <vt:lpstr>“Plan de Seguridad Ciudadana, para reducir los índices de Inseguridad existentes en el Gobierno Autónomo Descentralizado Municipal de la Ciudad de Riobamba” </vt:lpstr>
      <vt:lpstr>Objetivos de la investigación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cespinoza</dc:creator>
  <cp:lastModifiedBy>cespinoza</cp:lastModifiedBy>
  <cp:revision>65</cp:revision>
  <dcterms:created xsi:type="dcterms:W3CDTF">2015-02-22T14:43:32Z</dcterms:created>
  <dcterms:modified xsi:type="dcterms:W3CDTF">2015-02-24T02:47:20Z</dcterms:modified>
</cp:coreProperties>
</file>