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85" r:id="rId9"/>
    <p:sldId id="262" r:id="rId10"/>
    <p:sldId id="286" r:id="rId11"/>
    <p:sldId id="263" r:id="rId12"/>
    <p:sldId id="287" r:id="rId13"/>
    <p:sldId id="264" r:id="rId14"/>
    <p:sldId id="265" r:id="rId15"/>
    <p:sldId id="266" r:id="rId16"/>
    <p:sldId id="289" r:id="rId17"/>
    <p:sldId id="267" r:id="rId18"/>
    <p:sldId id="290" r:id="rId19"/>
    <p:sldId id="268" r:id="rId20"/>
    <p:sldId id="269" r:id="rId21"/>
    <p:sldId id="270" r:id="rId22"/>
    <p:sldId id="271" r:id="rId23"/>
    <p:sldId id="272" r:id="rId24"/>
    <p:sldId id="291" r:id="rId25"/>
    <p:sldId id="273" r:id="rId26"/>
    <p:sldId id="274" r:id="rId27"/>
    <p:sldId id="292" r:id="rId28"/>
    <p:sldId id="275" r:id="rId29"/>
    <p:sldId id="276" r:id="rId30"/>
    <p:sldId id="293" r:id="rId31"/>
    <p:sldId id="279" r:id="rId32"/>
    <p:sldId id="278" r:id="rId33"/>
    <p:sldId id="280" r:id="rId34"/>
    <p:sldId id="281" r:id="rId35"/>
    <p:sldId id="294" r:id="rId36"/>
    <p:sldId id="282" r:id="rId37"/>
    <p:sldId id="283" r:id="rId38"/>
  </p:sldIdLst>
  <p:sldSz cx="9144000" cy="5143500" type="screen16x9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0BD3708-CEAA-4646-9387-50BC5751345B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847F1F8-571F-4421-B44C-A44AA24A4D8F}" type="datetimeFigureOut">
              <a:rPr lang="es-EC" smtClean="0"/>
              <a:t>08/05/2015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3478"/>
            <a:ext cx="7772400" cy="1314146"/>
          </a:xfrm>
        </p:spPr>
        <p:txBody>
          <a:bodyPr>
            <a:noAutofit/>
          </a:bodyPr>
          <a:lstStyle/>
          <a:p>
            <a:r>
              <a:rPr lang="es-EC" sz="2800" dirty="0" smtClean="0">
                <a:solidFill>
                  <a:schemeClr val="bg1">
                    <a:lumMod val="95000"/>
                  </a:schemeClr>
                </a:solidFill>
              </a:rPr>
              <a:t>UNIVERSIDAD DE LAS FUERZAS ARMADAS ESPE</a:t>
            </a:r>
            <a:br>
              <a:rPr lang="es-EC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s-EC" sz="2800" dirty="0">
                <a:solidFill>
                  <a:schemeClr val="bg1">
                    <a:lumMod val="95000"/>
                  </a:schemeClr>
                </a:solidFill>
              </a:rPr>
              <a:t>DEPARTAMENTO DE ELÉCTRICA Y ELECTRÓNICA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923678"/>
            <a:ext cx="7416824" cy="1008112"/>
          </a:xfrm>
        </p:spPr>
        <p:txBody>
          <a:bodyPr>
            <a:noAutofit/>
          </a:bodyPr>
          <a:lstStyle/>
          <a:p>
            <a:r>
              <a:rPr lang="es-EC" sz="2400" dirty="0" smtClean="0">
                <a:solidFill>
                  <a:schemeClr val="bg1">
                    <a:lumMod val="95000"/>
                  </a:schemeClr>
                </a:solidFill>
              </a:rPr>
              <a:t>DISEÑO Y CONSTRUCCIÓN DE UN VEHÍCULO PROTOTIPO AUTOBALANCEADO DE DOS RUEDAS LONGITUDINALES</a:t>
            </a:r>
            <a:endParaRPr lang="es-EC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5984" y="3147814"/>
            <a:ext cx="77724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>
                <a:solidFill>
                  <a:schemeClr val="bg1">
                    <a:lumMod val="95000"/>
                  </a:schemeClr>
                </a:solidFill>
              </a:rPr>
              <a:t>AUTORES: DIEGO SORIA</a:t>
            </a:r>
          </a:p>
          <a:p>
            <a:r>
              <a:rPr lang="es-EC" sz="2000" dirty="0" smtClean="0">
                <a:solidFill>
                  <a:schemeClr val="bg1">
                    <a:lumMod val="95000"/>
                  </a:schemeClr>
                </a:solidFill>
              </a:rPr>
              <a:t>                    CARLOS VACA</a:t>
            </a:r>
          </a:p>
          <a:p>
            <a:endParaRPr lang="es-EC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EC" sz="2000" dirty="0" smtClean="0">
                <a:solidFill>
                  <a:schemeClr val="bg1">
                    <a:lumMod val="95000"/>
                  </a:schemeClr>
                </a:solidFill>
              </a:rPr>
              <a:t>DIRECTOR: ING. ALEXANDER IBARRA</a:t>
            </a:r>
          </a:p>
          <a:p>
            <a:r>
              <a:rPr lang="es-EC" sz="2000" dirty="0" smtClean="0">
                <a:solidFill>
                  <a:schemeClr val="bg1">
                    <a:lumMod val="95000"/>
                  </a:schemeClr>
                </a:solidFill>
              </a:rPr>
              <a:t>CODORECTOR: ING. HUGO ORTIZ</a:t>
            </a:r>
            <a:endParaRPr lang="es-EC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/>
              <a:t>Efecto </a:t>
            </a:r>
            <a:r>
              <a:rPr lang="es-EC" dirty="0" smtClean="0"/>
              <a:t>giroscópico</a:t>
            </a:r>
          </a:p>
          <a:p>
            <a:pPr lvl="1"/>
            <a:endParaRPr lang="es-EC" sz="5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7620000" cy="857250"/>
          </a:xfrm>
        </p:spPr>
        <p:txBody>
          <a:bodyPr/>
          <a:lstStyle/>
          <a:p>
            <a:r>
              <a:rPr lang="es-EC" sz="3200" dirty="0" smtClean="0"/>
              <a:t>EFECTO GIROSCÓPICO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15566"/>
            <a:ext cx="7620000" cy="172819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sz="1800" dirty="0"/>
              <a:t>Un tipo de movimiento ciertamente inusual y fascinante es el de una masa que gira sobre su eje de simetría como un </a:t>
            </a:r>
            <a:r>
              <a:rPr lang="es-EC" sz="1800" dirty="0" smtClean="0"/>
              <a:t>trompo. </a:t>
            </a:r>
            <a:r>
              <a:rPr lang="es-EC" sz="1800" dirty="0"/>
              <a:t>Si la parte superior gira muy rápidamente, el eje de simetría rota alrededor del eje </a:t>
            </a:r>
            <a:r>
              <a:rPr lang="es-EC" sz="1800" dirty="0" smtClean="0"/>
              <a:t>z.</a:t>
            </a:r>
            <a:endParaRPr lang="es-EC" sz="1800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067694"/>
            <a:ext cx="1496383" cy="262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latin typeface="+mj-lt"/>
              </a:rPr>
              <a:t>DINÁMICA </a:t>
            </a:r>
            <a:r>
              <a:rPr lang="es-EC" sz="2400" dirty="0">
                <a:latin typeface="+mj-lt"/>
              </a:rPr>
              <a:t>DE UN SISTEMAS DE DOS </a:t>
            </a:r>
            <a:r>
              <a:rPr lang="es-EC" sz="2400" dirty="0" smtClean="0"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DINÁMICA DE UN SISTEMAS DE DOS RUEDAS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15566"/>
            <a:ext cx="7620000" cy="122413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sz="1800" dirty="0" smtClean="0"/>
              <a:t>En </a:t>
            </a:r>
            <a:r>
              <a:rPr lang="es-EC" sz="1800" dirty="0"/>
              <a:t>este tipo de sistemas no existe una técnica de control explícita con detección y actuación, en lugar de esto el control se logra mediante un diseño mecánico inteligente del volante frontal, que crea una retroalimentación que bajo ciertas condiciones se estabiliza la bicicleta. </a:t>
            </a:r>
            <a:endParaRPr lang="es-EC" sz="1800" dirty="0" smtClean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43758"/>
            <a:ext cx="393874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8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DINÁMICA DE UN SISTEMAS DE DOS RUEDAS</a:t>
            </a:r>
            <a:endParaRPr lang="es-EC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25400" r="29997" b="11349"/>
          <a:stretch/>
        </p:blipFill>
        <p:spPr bwMode="auto">
          <a:xfrm>
            <a:off x="4748172" y="1311709"/>
            <a:ext cx="3496235" cy="227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1709"/>
            <a:ext cx="338228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7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DINÁMICA DE UN SISTEMAS DE DOS RUEDAS</a:t>
            </a:r>
            <a:endParaRPr lang="es-EC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1" t="45322" r="31379" b="23800"/>
          <a:stretch/>
        </p:blipFill>
        <p:spPr bwMode="auto">
          <a:xfrm>
            <a:off x="3820819" y="819105"/>
            <a:ext cx="260279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99" y="2259105"/>
            <a:ext cx="291291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39105"/>
            <a:ext cx="282742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latin typeface="+mj-lt"/>
              </a:rPr>
              <a:t>DISEÑO DEL </a:t>
            </a:r>
            <a:r>
              <a:rPr lang="es-EC" sz="2400" dirty="0" smtClean="0"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DISEÑO DEL PROTOTIPO</a:t>
            </a:r>
            <a:endParaRPr lang="es-EC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" y="2735333"/>
            <a:ext cx="290823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20" y="987574"/>
            <a:ext cx="110672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44" y="2735333"/>
            <a:ext cx="2741590" cy="197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07574"/>
            <a:ext cx="203466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latin typeface="+mj-lt"/>
              </a:rPr>
              <a:t>MODELAMIENTO MATEMÁTICO DEL </a:t>
            </a:r>
            <a:r>
              <a:rPr lang="es-EC" sz="2400" dirty="0" smtClean="0"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MODELAMIENTO MATEMÁTICO DEL SISTEMA</a:t>
            </a:r>
            <a:endParaRPr lang="es-EC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6" y="987574"/>
            <a:ext cx="335012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03" y="866348"/>
            <a:ext cx="165563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21569" r="26813" b="5396"/>
          <a:stretch/>
        </p:blipFill>
        <p:spPr bwMode="auto">
          <a:xfrm>
            <a:off x="552031" y="2460345"/>
            <a:ext cx="328416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latin typeface="+mj-lt"/>
              </a:rPr>
              <a:t>INTRODUCCIÓN </a:t>
            </a:r>
          </a:p>
          <a:p>
            <a:pPr lvl="1"/>
            <a:r>
              <a:rPr lang="es-EC" dirty="0"/>
              <a:t>Estabilización giroscópica</a:t>
            </a:r>
          </a:p>
          <a:p>
            <a:pPr lvl="1"/>
            <a:r>
              <a:rPr lang="es-EC" dirty="0"/>
              <a:t>Mecánica rotacional </a:t>
            </a:r>
          </a:p>
          <a:p>
            <a:pPr lvl="1"/>
            <a:r>
              <a:rPr lang="es-EC" dirty="0"/>
              <a:t>Efecto </a:t>
            </a:r>
            <a:r>
              <a:rPr lang="es-EC" dirty="0" smtClean="0"/>
              <a:t>giroscópico</a:t>
            </a:r>
          </a:p>
          <a:p>
            <a:pPr lvl="1"/>
            <a:endParaRPr lang="es-EC" sz="5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latin typeface="+mj-lt"/>
              </a:rPr>
              <a:t>DINÁMICA </a:t>
            </a:r>
            <a:r>
              <a:rPr lang="es-EC" sz="2400" dirty="0">
                <a:latin typeface="+mj-lt"/>
              </a:rPr>
              <a:t>DE UN SISTEMAS DE DOS </a:t>
            </a:r>
            <a:r>
              <a:rPr lang="es-EC" sz="2400" dirty="0" smtClean="0"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latin typeface="+mj-lt"/>
              </a:rPr>
              <a:t>DISEÑO DEL </a:t>
            </a:r>
            <a:r>
              <a:rPr lang="es-EC" sz="2400" dirty="0" smtClean="0"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latin typeface="+mj-lt"/>
              </a:rPr>
              <a:t>MODELAMIENTO MATEMÁTICO DEL </a:t>
            </a:r>
            <a:r>
              <a:rPr lang="es-EC" sz="2400" dirty="0" smtClean="0"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latin typeface="+mj-lt"/>
              </a:rPr>
              <a:t>DISEÑO DEL </a:t>
            </a:r>
            <a:r>
              <a:rPr lang="es-EC" sz="2400" dirty="0" smtClean="0"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latin typeface="+mj-lt"/>
              </a:rPr>
              <a:t>ELEMENTOS DE LAZO CERRADO DE </a:t>
            </a:r>
            <a:r>
              <a:rPr lang="es-EC" dirty="0" smtClean="0"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latin typeface="+mj-lt"/>
              </a:rPr>
              <a:t>VALIDACIÓN </a:t>
            </a:r>
            <a:r>
              <a:rPr lang="es-EC" sz="2400" dirty="0">
                <a:latin typeface="+mj-lt"/>
              </a:rPr>
              <a:t>DE </a:t>
            </a:r>
            <a:r>
              <a:rPr lang="es-EC" sz="2400" dirty="0" smtClean="0"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latin typeface="+mj-lt"/>
              </a:rPr>
              <a:t>CONCLUSIONES</a:t>
            </a:r>
            <a:endParaRPr lang="es-EC" dirty="0" smtClean="0"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MODELAMIENTO MATEMÁTICO DEL SISTEMA</a:t>
            </a:r>
            <a:endParaRPr lang="es-EC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489284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126"/>
            <a:ext cx="389214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804038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MODELAMIENTO MATEMÁTICO DEL SISTEMA</a:t>
            </a:r>
            <a:endParaRPr lang="es-EC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7614"/>
            <a:ext cx="385515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7614"/>
            <a:ext cx="3119648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MODELAMIENTO MATEMÁTICO DEL SISTEMA</a:t>
            </a:r>
            <a:endParaRPr lang="es-EC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43558"/>
            <a:ext cx="3263943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4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 smtClean="0"/>
              <a:t>MODELAMIENTO MATEMÁTICO DEL SISTEMA</a:t>
            </a:r>
            <a:endParaRPr lang="es-EC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93" y="787611"/>
            <a:ext cx="4896544" cy="332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83918"/>
            <a:ext cx="433780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4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latin typeface="+mj-lt"/>
              </a:rPr>
              <a:t>DISEÑO DEL </a:t>
            </a:r>
            <a:r>
              <a:rPr lang="es-EC" sz="2400" dirty="0" smtClean="0"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DISEÑO DEL CONTROLADOR</a:t>
            </a:r>
            <a:endParaRPr lang="es-EC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4356"/>
            <a:ext cx="2655005" cy="24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71635"/>
            <a:ext cx="264074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44" y="3723878"/>
            <a:ext cx="20809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DISEÑO DEL CONTROLADOR</a:t>
            </a:r>
            <a:endParaRPr lang="es-EC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5946"/>
            <a:ext cx="6760642" cy="32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300" dirty="0">
                <a:latin typeface="+mj-lt"/>
              </a:rPr>
              <a:t>ELEMENTOS DE LAZO CERRADO DE </a:t>
            </a:r>
            <a:r>
              <a:rPr lang="es-EC" sz="2300" dirty="0" smtClean="0"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ELEMENTOS DE LAZO CERRADO DE CONTROL</a:t>
            </a:r>
            <a:endParaRPr lang="es-EC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4113" y="-514938"/>
            <a:ext cx="3474975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2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DIAGRAMA DE FLUJO DEL CONTROLADOR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393088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7620000" cy="857250"/>
          </a:xfrm>
        </p:spPr>
        <p:txBody>
          <a:bodyPr/>
          <a:lstStyle/>
          <a:p>
            <a:r>
              <a:rPr lang="es-EC" sz="3200" dirty="0"/>
              <a:t>JUSTIFICACIÓN E IMPORTANCIA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15566"/>
            <a:ext cx="7620000" cy="3240360"/>
          </a:xfrm>
        </p:spPr>
        <p:txBody>
          <a:bodyPr>
            <a:normAutofit/>
          </a:bodyPr>
          <a:lstStyle/>
          <a:p>
            <a:pPr algn="just"/>
            <a:r>
              <a:rPr lang="es-EC" sz="1800" dirty="0"/>
              <a:t>El uso de giroscopios para la estabilidad y el accionamiento se limitaba principalmente a la industria aeroespacial y naval. Dentro de la industria aeroespacial, la estabilización giroscópica se limita aún más para las naves espaciales y satélites, que utilizan las fuerzas giroscópicas para ajuste de posición</a:t>
            </a:r>
            <a:r>
              <a:rPr lang="es-EC" sz="1800" dirty="0" smtClean="0">
                <a:latin typeface="+mj-lt"/>
              </a:rPr>
              <a:t>.</a:t>
            </a:r>
          </a:p>
          <a:p>
            <a:pPr algn="just"/>
            <a:endParaRPr lang="es-EC" sz="1800" dirty="0" smtClean="0">
              <a:latin typeface="+mj-lt"/>
            </a:endParaRPr>
          </a:p>
          <a:p>
            <a:pPr algn="just"/>
            <a:r>
              <a:rPr lang="es-EC" sz="1800" dirty="0"/>
              <a:t>Muy poco se ha hecho para que esta tecnología sea usada en la vida cotidiana. Por lo tanto, es el propósito de este proyecto investigar y experimentar tanto la posibilidad de probar la aplicación y de la utilización de un Momento de Control Giroscopio, o CMG, para nuevas aplicaciones. </a:t>
            </a:r>
          </a:p>
          <a:p>
            <a:pPr algn="just"/>
            <a:endParaRPr lang="es-EC" sz="1800" dirty="0" smtClean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1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3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sz="23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latin typeface="+mj-lt"/>
              </a:rPr>
              <a:t>VALIDACIÓN </a:t>
            </a:r>
            <a:r>
              <a:rPr lang="es-EC" sz="2400" dirty="0">
                <a:latin typeface="+mj-lt"/>
              </a:rPr>
              <a:t>DE </a:t>
            </a:r>
            <a:r>
              <a:rPr lang="es-EC" sz="2400" dirty="0" smtClean="0"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VALIDACIÓN DE RESULTADOS</a:t>
            </a:r>
            <a:endParaRPr lang="es-EC" sz="3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5565"/>
            <a:ext cx="4885372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38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VALIDACIÓN DE RESULTADOS</a:t>
            </a:r>
            <a:endParaRPr lang="es-EC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3558"/>
            <a:ext cx="5306802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VALIDACIÓN DE RESULTADOS</a:t>
            </a:r>
            <a:endParaRPr lang="es-EC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4904106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VALIDACIÓN DE RESULTADOS</a:t>
            </a:r>
            <a:endParaRPr lang="es-EC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1550"/>
            <a:ext cx="6007953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latin typeface="+mj-lt"/>
              </a:rPr>
              <a:t>CONCLUSIONES</a:t>
            </a:r>
            <a:endParaRPr lang="es-EC" dirty="0" smtClean="0"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8208912" cy="857250"/>
          </a:xfrm>
        </p:spPr>
        <p:txBody>
          <a:bodyPr/>
          <a:lstStyle/>
          <a:p>
            <a:r>
              <a:rPr lang="es-EC" sz="3200" dirty="0"/>
              <a:t>CONCLUSIONES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864096"/>
            <a:ext cx="7620000" cy="4227934"/>
          </a:xfrm>
        </p:spPr>
        <p:txBody>
          <a:bodyPr>
            <a:normAutofit/>
          </a:bodyPr>
          <a:lstStyle/>
          <a:p>
            <a:pPr algn="just"/>
            <a:r>
              <a:rPr lang="es-EC" sz="1800" dirty="0"/>
              <a:t>Se implementó el diseño del sistema mecánico que fue realizado en el </a:t>
            </a:r>
            <a:r>
              <a:rPr lang="es-EC" sz="1800" dirty="0" smtClean="0"/>
              <a:t>software AutoCAD Inventor.</a:t>
            </a:r>
          </a:p>
          <a:p>
            <a:pPr algn="just"/>
            <a:r>
              <a:rPr lang="es-EC" sz="1800" dirty="0" smtClean="0"/>
              <a:t>Se </a:t>
            </a:r>
            <a:r>
              <a:rPr lang="es-EC" sz="1800" dirty="0"/>
              <a:t>logró diseñar satisfactoriamente un sistema de control de </a:t>
            </a:r>
            <a:r>
              <a:rPr lang="es-EC" sz="1800" dirty="0" smtClean="0"/>
              <a:t>estabilidad y </a:t>
            </a:r>
            <a:r>
              <a:rPr lang="es-EC" sz="1800" dirty="0"/>
              <a:t>darle al prototipo la funcionalidad previamente establecida mediante </a:t>
            </a:r>
            <a:r>
              <a:rPr lang="es-EC" sz="1800" dirty="0" smtClean="0"/>
              <a:t>la modelación </a:t>
            </a:r>
            <a:r>
              <a:rPr lang="es-EC" sz="1800" dirty="0"/>
              <a:t>matemática del sistema y la simulación del controlador con </a:t>
            </a:r>
            <a:r>
              <a:rPr lang="es-EC" sz="1800" dirty="0" smtClean="0"/>
              <a:t>el software MATLAB.</a:t>
            </a:r>
          </a:p>
          <a:p>
            <a:pPr algn="just"/>
            <a:r>
              <a:rPr lang="es-EC" sz="1800" dirty="0"/>
              <a:t>E</a:t>
            </a:r>
            <a:r>
              <a:rPr lang="es-EC" sz="1800" dirty="0" smtClean="0"/>
              <a:t>n </a:t>
            </a:r>
            <a:r>
              <a:rPr lang="es-EC" sz="1800" dirty="0"/>
              <a:t>la implementación fue necesario </a:t>
            </a:r>
            <a:r>
              <a:rPr lang="es-EC" sz="1800" dirty="0" smtClean="0"/>
              <a:t>realizar una </a:t>
            </a:r>
            <a:r>
              <a:rPr lang="es-EC" sz="1800" dirty="0"/>
              <a:t>sintonización de los parámetros en base al </a:t>
            </a:r>
            <a:r>
              <a:rPr lang="es-EC" sz="1800" dirty="0" smtClean="0"/>
              <a:t>comportamiento, determinando  que </a:t>
            </a:r>
            <a:r>
              <a:rPr lang="es-EC" sz="1800" dirty="0"/>
              <a:t>un controlador PD permite el equilibrio del </a:t>
            </a:r>
            <a:r>
              <a:rPr lang="es-EC" sz="1800" dirty="0" smtClean="0"/>
              <a:t>sistema, ya que un </a:t>
            </a:r>
            <a:r>
              <a:rPr lang="es-EC" sz="1800" dirty="0"/>
              <a:t>controlador PID se reduce el margen de fase y hace que el sistema </a:t>
            </a:r>
            <a:r>
              <a:rPr lang="es-EC" sz="1800" dirty="0" smtClean="0"/>
              <a:t>se torne inestable.</a:t>
            </a:r>
          </a:p>
          <a:p>
            <a:pPr algn="just"/>
            <a:r>
              <a:rPr lang="es-EC" sz="1800" dirty="0"/>
              <a:t>E</a:t>
            </a:r>
            <a:r>
              <a:rPr lang="es-EC" sz="1800" dirty="0" smtClean="0"/>
              <a:t>l </a:t>
            </a:r>
            <a:r>
              <a:rPr lang="es-EC" sz="1800" dirty="0"/>
              <a:t>sistema de volantes de </a:t>
            </a:r>
            <a:r>
              <a:rPr lang="es-EC" sz="1800" dirty="0" smtClean="0"/>
              <a:t>inercia </a:t>
            </a:r>
            <a:r>
              <a:rPr lang="es-EC" sz="1800" dirty="0"/>
              <a:t>generan una fuerza giroscópica al ser inclinados mediante </a:t>
            </a:r>
            <a:r>
              <a:rPr lang="es-EC" sz="1800" dirty="0" smtClean="0"/>
              <a:t>un tren </a:t>
            </a:r>
            <a:r>
              <a:rPr lang="es-EC" sz="1800" dirty="0"/>
              <a:t>de engranes, esta fuerza permite cambiar el ángulo de inclinación </a:t>
            </a:r>
            <a:r>
              <a:rPr lang="es-EC" sz="1800" dirty="0" smtClean="0"/>
              <a:t>del prototipo </a:t>
            </a:r>
            <a:r>
              <a:rPr lang="es-EC" sz="1800" dirty="0"/>
              <a:t>y en este caso mantenerlo estable.</a:t>
            </a:r>
            <a:endParaRPr lang="es-EC" sz="1800" dirty="0" smtClean="0"/>
          </a:p>
          <a:p>
            <a:pPr algn="just"/>
            <a:endParaRPr lang="es-EC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6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139702"/>
            <a:ext cx="8208912" cy="857250"/>
          </a:xfrm>
        </p:spPr>
        <p:txBody>
          <a:bodyPr/>
          <a:lstStyle/>
          <a:p>
            <a:pPr algn="ctr"/>
            <a:r>
              <a:rPr lang="es-EC" sz="3200" dirty="0"/>
              <a:t>GRACIAS POR LA ATENCIÓN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4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7620000" cy="857250"/>
          </a:xfrm>
        </p:spPr>
        <p:txBody>
          <a:bodyPr/>
          <a:lstStyle/>
          <a:p>
            <a:r>
              <a:rPr lang="es-EC" sz="3200" dirty="0"/>
              <a:t>ALCANCE DEL PROYECTO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15566"/>
            <a:ext cx="7620000" cy="3024336"/>
          </a:xfrm>
        </p:spPr>
        <p:txBody>
          <a:bodyPr>
            <a:normAutofit/>
          </a:bodyPr>
          <a:lstStyle/>
          <a:p>
            <a:pPr algn="just"/>
            <a:r>
              <a:rPr lang="es-EC" sz="1900" dirty="0" smtClean="0"/>
              <a:t>Diseñar </a:t>
            </a:r>
            <a:r>
              <a:rPr lang="es-EC" sz="1900" dirty="0"/>
              <a:t>y construir un prototipo vehículo auto balanceado de dos ruedas longitudinales</a:t>
            </a:r>
            <a:r>
              <a:rPr lang="es-EC" sz="1900" dirty="0" smtClean="0"/>
              <a:t>.</a:t>
            </a:r>
            <a:endParaRPr lang="es-EC" sz="1900" dirty="0"/>
          </a:p>
          <a:p>
            <a:pPr algn="just"/>
            <a:r>
              <a:rPr lang="es-EC" sz="1900" dirty="0" smtClean="0"/>
              <a:t>Obtener </a:t>
            </a:r>
            <a:r>
              <a:rPr lang="es-EC" sz="1900" dirty="0"/>
              <a:t>el modelamiento matemático del sistema Prototipo - Volantes de Inercia</a:t>
            </a:r>
            <a:r>
              <a:rPr lang="es-EC" sz="1900" dirty="0" smtClean="0"/>
              <a:t>.</a:t>
            </a:r>
            <a:endParaRPr lang="es-EC" sz="1900" dirty="0"/>
          </a:p>
          <a:p>
            <a:pPr algn="just"/>
            <a:r>
              <a:rPr lang="es-EC" sz="1900" dirty="0" smtClean="0"/>
              <a:t>Implementar </a:t>
            </a:r>
            <a:r>
              <a:rPr lang="es-EC" sz="1900" dirty="0"/>
              <a:t>un controlador que permita estabilizar el sistema.</a:t>
            </a:r>
            <a:endParaRPr lang="es-EC" sz="1900" dirty="0"/>
          </a:p>
          <a:p>
            <a:pPr algn="just"/>
            <a:endParaRPr lang="es-EC" sz="1800" dirty="0" smtClean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/>
              <a:t>Estabilización giroscópica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7620000" cy="857250"/>
          </a:xfrm>
        </p:spPr>
        <p:txBody>
          <a:bodyPr/>
          <a:lstStyle/>
          <a:p>
            <a:r>
              <a:rPr lang="es-EC" sz="3200" dirty="0" smtClean="0"/>
              <a:t>ESTABILIZACIÓN GIROSCÓPICA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15566"/>
            <a:ext cx="7620000" cy="172819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sz="1800" dirty="0"/>
              <a:t>La idea de vehículos auto balanceados nació hace muchos años atrás, y los primeros vehículos en usar sistemas de estabilización mediante giroscopios fueron: monorriel giro-estabilizado o </a:t>
            </a:r>
            <a:r>
              <a:rPr lang="es-EC" sz="1800" dirty="0" err="1"/>
              <a:t>Gyrocar</a:t>
            </a:r>
            <a:r>
              <a:rPr lang="es-EC" sz="1800" dirty="0"/>
              <a:t> que se asocian con los nombres Louis </a:t>
            </a:r>
            <a:r>
              <a:rPr lang="es-EC" sz="1800" dirty="0" err="1"/>
              <a:t>Brennan</a:t>
            </a:r>
            <a:r>
              <a:rPr lang="es-EC" sz="1800" dirty="0"/>
              <a:t>, </a:t>
            </a:r>
            <a:r>
              <a:rPr lang="es-EC" sz="1800" dirty="0" err="1"/>
              <a:t>August</a:t>
            </a:r>
            <a:r>
              <a:rPr lang="es-EC" sz="1800" dirty="0"/>
              <a:t> </a:t>
            </a:r>
            <a:r>
              <a:rPr lang="es-EC" sz="1800" dirty="0" err="1"/>
              <a:t>Scherl</a:t>
            </a:r>
            <a:r>
              <a:rPr lang="es-EC" sz="1800" dirty="0"/>
              <a:t> y </a:t>
            </a:r>
            <a:r>
              <a:rPr lang="es-EC" sz="1800" dirty="0" err="1"/>
              <a:t>Pyotr</a:t>
            </a:r>
            <a:r>
              <a:rPr lang="es-EC" sz="1800" dirty="0"/>
              <a:t> </a:t>
            </a:r>
            <a:r>
              <a:rPr lang="es-EC" sz="1800" dirty="0" err="1"/>
              <a:t>Shilovsky</a:t>
            </a:r>
            <a:r>
              <a:rPr lang="es-EC" sz="1800" dirty="0"/>
              <a:t>.</a:t>
            </a:r>
            <a:r>
              <a:rPr lang="es-EC" sz="1800" dirty="0"/>
              <a:t> </a:t>
            </a:r>
            <a:endParaRPr lang="es-EC" sz="16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55726"/>
            <a:ext cx="169665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55726"/>
            <a:ext cx="230644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9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7620000" cy="857250"/>
          </a:xfrm>
        </p:spPr>
        <p:txBody>
          <a:bodyPr/>
          <a:lstStyle/>
          <a:p>
            <a:r>
              <a:rPr lang="es-EC" sz="3200" dirty="0" smtClean="0"/>
              <a:t>ESTABILIZACIÓN GIROSCÓPICA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15566"/>
            <a:ext cx="7620000" cy="172819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sz="1800" dirty="0"/>
              <a:t>El vehículo C-1 diseñado por LIT Motors es uno de los ejemplos más avanzados y el funcionamiento de un vehículo que incorpora un sistema de doble estabilidad </a:t>
            </a:r>
            <a:r>
              <a:rPr lang="es-EC" sz="1800" dirty="0" smtClean="0"/>
              <a:t>giroscópica.</a:t>
            </a:r>
            <a:endParaRPr lang="es-EC" sz="18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15766"/>
            <a:ext cx="332413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9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5486"/>
            <a:ext cx="7620000" cy="48965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C" sz="2800" dirty="0" smtClean="0">
                <a:latin typeface="+mj-lt"/>
              </a:rPr>
              <a:t>ÍNDICE</a:t>
            </a:r>
          </a:p>
          <a:p>
            <a:pPr marL="114300" indent="0">
              <a:buNone/>
            </a:pPr>
            <a:endParaRPr lang="es-EC" sz="2800" dirty="0" smtClean="0"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INTRODUCCIÓN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Estabilización giroscópica</a:t>
            </a:r>
          </a:p>
          <a:p>
            <a:pPr lvl="1"/>
            <a:r>
              <a:rPr lang="es-EC" dirty="0"/>
              <a:t>Mecánica rotacional </a:t>
            </a:r>
          </a:p>
          <a:p>
            <a:pPr lvl="1"/>
            <a:r>
              <a:rPr lang="es-EC" dirty="0">
                <a:solidFill>
                  <a:schemeClr val="bg1">
                    <a:lumMod val="75000"/>
                  </a:schemeClr>
                </a:solidFill>
              </a:rPr>
              <a:t>Efecto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</a:rPr>
              <a:t>giroscópico</a:t>
            </a:r>
          </a:p>
          <a:p>
            <a:pPr lvl="1"/>
            <a:endParaRPr lang="es-EC" sz="5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DINÁMICA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UN SISTEMAS DE DOS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RUEDAS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PROTOTIPO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MODELAMIENTO MATEMÁTICO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SISTEMA</a:t>
            </a:r>
          </a:p>
          <a:p>
            <a:pPr marL="571500" indent="-457200">
              <a:buFont typeface="+mj-lt"/>
              <a:buAutoNum type="arabicPeriod"/>
            </a:pPr>
            <a:endParaRPr lang="es-EC" sz="13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DISEÑO DEL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CONTROLADOR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ELEMENTOS DE LAZO CERRADO DE </a:t>
            </a:r>
            <a:r>
              <a:rPr lang="es-EC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CONTROL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VALIDACIÓN </a:t>
            </a:r>
            <a:r>
              <a:rPr lang="es-EC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DE </a:t>
            </a: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RESULTADOS</a:t>
            </a:r>
          </a:p>
          <a:p>
            <a:pPr marL="571500" indent="-457200">
              <a:buFont typeface="+mj-lt"/>
              <a:buAutoNum type="arabicPeriod"/>
            </a:pPr>
            <a:endParaRPr lang="es-EC" sz="11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571500" indent="-457200">
              <a:buFont typeface="+mj-lt"/>
              <a:buAutoNum type="arabicPeriod"/>
            </a:pPr>
            <a:r>
              <a:rPr lang="es-EC" sz="2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CONCLUSIONES</a:t>
            </a:r>
            <a:endParaRPr lang="es-EC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3"/>
            <a:endParaRPr lang="es-EC" dirty="0" smtClean="0">
              <a:latin typeface="+mj-lt"/>
            </a:endParaRPr>
          </a:p>
          <a:p>
            <a:pPr marL="114300" indent="0">
              <a:buNone/>
            </a:pPr>
            <a:endParaRPr lang="es-EC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34121"/>
            <a:ext cx="7620000" cy="857250"/>
          </a:xfrm>
        </p:spPr>
        <p:txBody>
          <a:bodyPr/>
          <a:lstStyle/>
          <a:p>
            <a:r>
              <a:rPr lang="es-EC" sz="3200" dirty="0" smtClean="0"/>
              <a:t>MECÁNICA ROTACIONAL 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15566"/>
            <a:ext cx="7620000" cy="172819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EC" sz="1800" dirty="0"/>
              <a:t>La Mecánica es la rama de la física que describe el movimiento de los cuerpos, y su evolución en el tiempo, bajo la acción de fuerzas. </a:t>
            </a:r>
            <a:endParaRPr lang="es-EC" sz="1800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83718"/>
            <a:ext cx="349172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5" y="4732030"/>
            <a:ext cx="1392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976</Words>
  <Application>Microsoft Office PowerPoint</Application>
  <PresentationFormat>Presentación en pantalla (16:9)</PresentationFormat>
  <Paragraphs>267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Adyacencia</vt:lpstr>
      <vt:lpstr>UNIVERSIDAD DE LAS FUERZAS ARMADAS ESPE DEPARTAMENTO DE ELÉCTRICA Y ELECTRÓNICA </vt:lpstr>
      <vt:lpstr>Presentación de PowerPoint</vt:lpstr>
      <vt:lpstr>JUSTIFICACIÓN E IMPORTANCIA</vt:lpstr>
      <vt:lpstr>ALCANCE DEL PROYECTO</vt:lpstr>
      <vt:lpstr>Presentación de PowerPoint</vt:lpstr>
      <vt:lpstr>ESTABILIZACIÓN GIROSCÓPICA</vt:lpstr>
      <vt:lpstr>ESTABILIZACIÓN GIROSCÓPICA</vt:lpstr>
      <vt:lpstr>Presentación de PowerPoint</vt:lpstr>
      <vt:lpstr>MECÁNICA ROTACIONAL </vt:lpstr>
      <vt:lpstr>Presentación de PowerPoint</vt:lpstr>
      <vt:lpstr>EFECTO GIROSCÓPICO</vt:lpstr>
      <vt:lpstr>Presentación de PowerPoint</vt:lpstr>
      <vt:lpstr>DINÁMICA DE UN SISTEMAS DE DOS RUEDAS</vt:lpstr>
      <vt:lpstr>DINÁMICA DE UN SISTEMAS DE DOS RUEDAS</vt:lpstr>
      <vt:lpstr>DINÁMICA DE UN SISTEMAS DE DOS RUEDAS</vt:lpstr>
      <vt:lpstr>Presentación de PowerPoint</vt:lpstr>
      <vt:lpstr>DISEÑO DEL PROTOTIPO</vt:lpstr>
      <vt:lpstr>Presentación de PowerPoint</vt:lpstr>
      <vt:lpstr>MODELAMIENTO MATEMÁTICO DEL SISTEMA</vt:lpstr>
      <vt:lpstr>MODELAMIENTO MATEMÁTICO DEL SISTEMA</vt:lpstr>
      <vt:lpstr>MODELAMIENTO MATEMÁTICO DEL SISTEMA</vt:lpstr>
      <vt:lpstr>MODELAMIENTO MATEMÁTICO DEL SISTEMA</vt:lpstr>
      <vt:lpstr>MODELAMIENTO MATEMÁTICO DEL SISTEMA</vt:lpstr>
      <vt:lpstr>Presentación de PowerPoint</vt:lpstr>
      <vt:lpstr>DISEÑO DEL CONTROLADOR</vt:lpstr>
      <vt:lpstr>DISEÑO DEL CONTROLADOR</vt:lpstr>
      <vt:lpstr>Presentación de PowerPoint</vt:lpstr>
      <vt:lpstr>ELEMENTOS DE LAZO CERRADO DE CONTROL</vt:lpstr>
      <vt:lpstr>DIAGRAMA DE FLUJO DEL CONTROLADOR</vt:lpstr>
      <vt:lpstr>Presentación de PowerPoint</vt:lpstr>
      <vt:lpstr>VALIDACIÓN DE RESULTADOS</vt:lpstr>
      <vt:lpstr>VALIDACIÓN DE RESULTADOS</vt:lpstr>
      <vt:lpstr>VALIDACIÓN DE RESULTADOS</vt:lpstr>
      <vt:lpstr>VALIDACIÓN DE RESULTADOS</vt:lpstr>
      <vt:lpstr>Presentación de PowerPoint</vt:lpstr>
      <vt:lpstr>CONCLUSIONES</vt:lpstr>
      <vt:lpstr>GRACIAS POR LA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 DEPARTAMENTO DE ELÉCTRICA Y ELECTRÓNICA</dc:title>
  <dc:creator>Diego</dc:creator>
  <cp:lastModifiedBy>Diego</cp:lastModifiedBy>
  <cp:revision>19</cp:revision>
  <dcterms:created xsi:type="dcterms:W3CDTF">2015-05-08T05:26:53Z</dcterms:created>
  <dcterms:modified xsi:type="dcterms:W3CDTF">2015-05-08T08:43:11Z</dcterms:modified>
</cp:coreProperties>
</file>