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 id="2147483660" r:id="rId2"/>
    <p:sldMasterId id="2147483672" r:id="rId3"/>
  </p:sldMasterIdLst>
  <p:notesMasterIdLst>
    <p:notesMasterId r:id="rId33"/>
  </p:notesMasterIdLst>
  <p:sldIdLst>
    <p:sldId id="261" r:id="rId4"/>
    <p:sldId id="265" r:id="rId5"/>
    <p:sldId id="317" r:id="rId6"/>
    <p:sldId id="318" r:id="rId7"/>
    <p:sldId id="319" r:id="rId8"/>
    <p:sldId id="269" r:id="rId9"/>
    <p:sldId id="296" r:id="rId10"/>
    <p:sldId id="320" r:id="rId11"/>
    <p:sldId id="321" r:id="rId12"/>
    <p:sldId id="322" r:id="rId13"/>
    <p:sldId id="323" r:id="rId14"/>
    <p:sldId id="324" r:id="rId15"/>
    <p:sldId id="325" r:id="rId16"/>
    <p:sldId id="326" r:id="rId17"/>
    <p:sldId id="329" r:id="rId18"/>
    <p:sldId id="330" r:id="rId19"/>
    <p:sldId id="332" r:id="rId20"/>
    <p:sldId id="331" r:id="rId21"/>
    <p:sldId id="333" r:id="rId22"/>
    <p:sldId id="334" r:id="rId23"/>
    <p:sldId id="338" r:id="rId24"/>
    <p:sldId id="339" r:id="rId25"/>
    <p:sldId id="335" r:id="rId26"/>
    <p:sldId id="337" r:id="rId27"/>
    <p:sldId id="336" r:id="rId28"/>
    <p:sldId id="289" r:id="rId29"/>
    <p:sldId id="291" r:id="rId30"/>
    <p:sldId id="292" r:id="rId31"/>
    <p:sldId id="340" r:id="rId32"/>
  </p:sldIdLst>
  <p:sldSz cx="9144000" cy="6858000" type="screen4x3"/>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444" autoAdjust="0"/>
  </p:normalViewPr>
  <p:slideViewPr>
    <p:cSldViewPr>
      <p:cViewPr>
        <p:scale>
          <a:sx n="60" d="100"/>
          <a:sy n="60" d="100"/>
        </p:scale>
        <p:origin x="-582" y="-228"/>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A8170-EC41-45DA-9839-DCA91A92B4EA}" type="doc">
      <dgm:prSet loTypeId="urn:microsoft.com/office/officeart/2005/8/layout/cycle5" loCatId="cycle" qsTypeId="urn:microsoft.com/office/officeart/2005/8/quickstyle/simple3" qsCatId="simple" csTypeId="urn:microsoft.com/office/officeart/2005/8/colors/accent5_4" csCatId="accent5" phldr="1"/>
      <dgm:spPr/>
      <dgm:t>
        <a:bodyPr/>
        <a:lstStyle/>
        <a:p>
          <a:endParaRPr lang="es-EC"/>
        </a:p>
      </dgm:t>
    </dgm:pt>
    <dgm:pt modelId="{EF50BA78-0585-477C-9428-C780EFFE3D80}">
      <dgm:prSet phldrT="[Texto]" custT="1"/>
      <dgm:spPr/>
      <dgm:t>
        <a:bodyPr/>
        <a:lstStyle/>
        <a:p>
          <a:r>
            <a:rPr lang="es-EC" sz="1200" b="1" dirty="0" smtClean="0"/>
            <a:t>CAPITULO I: GENERALIDADES</a:t>
          </a:r>
          <a:endParaRPr lang="es-EC" sz="1200" b="1" dirty="0"/>
        </a:p>
      </dgm:t>
    </dgm:pt>
    <dgm:pt modelId="{11DCC172-3AB2-4682-9DC3-DC6C60F2B033}" type="parTrans" cxnId="{CB4AB732-6368-4907-BD55-2FBC222915AC}">
      <dgm:prSet/>
      <dgm:spPr/>
      <dgm:t>
        <a:bodyPr/>
        <a:lstStyle/>
        <a:p>
          <a:endParaRPr lang="es-EC">
            <a:solidFill>
              <a:schemeClr val="tx1"/>
            </a:solidFill>
          </a:endParaRPr>
        </a:p>
      </dgm:t>
    </dgm:pt>
    <dgm:pt modelId="{750DE5E6-CD2E-43CA-B221-530D400B811B}" type="sibTrans" cxnId="{CB4AB732-6368-4907-BD55-2FBC222915AC}">
      <dgm:prSet/>
      <dgm:spPr/>
      <dgm:t>
        <a:bodyPr/>
        <a:lstStyle/>
        <a:p>
          <a:endParaRPr lang="es-EC">
            <a:solidFill>
              <a:schemeClr val="tx1"/>
            </a:solidFill>
          </a:endParaRPr>
        </a:p>
      </dgm:t>
    </dgm:pt>
    <dgm:pt modelId="{B8FDF9D8-CE80-44D1-9FB2-28912E4E9D35}">
      <dgm:prSet phldrT="[Texto]" custT="1"/>
      <dgm:spPr/>
      <dgm:t>
        <a:bodyPr/>
        <a:lstStyle/>
        <a:p>
          <a:r>
            <a:rPr lang="es-EC" sz="1200" b="1" dirty="0" smtClean="0"/>
            <a:t>CAPITULO II: ESTUDIO DE MERCADO</a:t>
          </a:r>
          <a:endParaRPr lang="es-EC" sz="1200" b="1" dirty="0"/>
        </a:p>
      </dgm:t>
    </dgm:pt>
    <dgm:pt modelId="{EADD7663-3F48-4AE3-B973-592E080089BE}" type="parTrans" cxnId="{CFABD668-9E3F-4EAF-9549-7238352E45D4}">
      <dgm:prSet/>
      <dgm:spPr/>
      <dgm:t>
        <a:bodyPr/>
        <a:lstStyle/>
        <a:p>
          <a:endParaRPr lang="es-EC">
            <a:solidFill>
              <a:schemeClr val="tx1"/>
            </a:solidFill>
          </a:endParaRPr>
        </a:p>
      </dgm:t>
    </dgm:pt>
    <dgm:pt modelId="{EAF166DF-8B0B-4E96-AEE4-A886D7364D43}" type="sibTrans" cxnId="{CFABD668-9E3F-4EAF-9549-7238352E45D4}">
      <dgm:prSet/>
      <dgm:spPr/>
      <dgm:t>
        <a:bodyPr/>
        <a:lstStyle/>
        <a:p>
          <a:endParaRPr lang="es-EC">
            <a:solidFill>
              <a:schemeClr val="tx1"/>
            </a:solidFill>
          </a:endParaRPr>
        </a:p>
      </dgm:t>
    </dgm:pt>
    <dgm:pt modelId="{A3D558F8-9D4D-48E2-8784-2CC7D41797C5}">
      <dgm:prSet phldrT="[Texto]" custT="1"/>
      <dgm:spPr/>
      <dgm:t>
        <a:bodyPr/>
        <a:lstStyle/>
        <a:p>
          <a:r>
            <a:rPr lang="es-EC" sz="1200" b="1" dirty="0" smtClean="0"/>
            <a:t>CAPITULO III: </a:t>
          </a:r>
          <a:r>
            <a:rPr lang="es-MX" sz="1200" b="1" dirty="0" smtClean="0"/>
            <a:t>ESTUDIO TÉCNICO</a:t>
          </a:r>
          <a:endParaRPr lang="es-EC" sz="1200" b="1" dirty="0"/>
        </a:p>
      </dgm:t>
    </dgm:pt>
    <dgm:pt modelId="{F34DBD61-AF43-4283-8849-1036A8ED088A}" type="parTrans" cxnId="{042F9DB1-F41A-4F5D-9687-C4E4942782D1}">
      <dgm:prSet/>
      <dgm:spPr/>
      <dgm:t>
        <a:bodyPr/>
        <a:lstStyle/>
        <a:p>
          <a:endParaRPr lang="es-EC">
            <a:solidFill>
              <a:schemeClr val="tx1"/>
            </a:solidFill>
          </a:endParaRPr>
        </a:p>
      </dgm:t>
    </dgm:pt>
    <dgm:pt modelId="{21770810-682F-4C82-BB06-EA1AE2870952}" type="sibTrans" cxnId="{042F9DB1-F41A-4F5D-9687-C4E4942782D1}">
      <dgm:prSet/>
      <dgm:spPr/>
      <dgm:t>
        <a:bodyPr/>
        <a:lstStyle/>
        <a:p>
          <a:endParaRPr lang="es-EC">
            <a:solidFill>
              <a:schemeClr val="tx1"/>
            </a:solidFill>
          </a:endParaRPr>
        </a:p>
      </dgm:t>
    </dgm:pt>
    <dgm:pt modelId="{1A63A24B-F463-4289-AE08-DE3C5AF42753}">
      <dgm:prSet phldrT="[Texto]" custT="1"/>
      <dgm:spPr/>
      <dgm:t>
        <a:bodyPr/>
        <a:lstStyle/>
        <a:p>
          <a:r>
            <a:rPr lang="es-EC" sz="1200" b="1" dirty="0" smtClean="0"/>
            <a:t>CAPITULO IV: </a:t>
          </a:r>
          <a:r>
            <a:rPr lang="es-MX" sz="1200" b="1" dirty="0" smtClean="0"/>
            <a:t>ESTUDIO FINANCIERO</a:t>
          </a:r>
          <a:endParaRPr lang="es-EC" sz="1200" b="1" dirty="0"/>
        </a:p>
      </dgm:t>
    </dgm:pt>
    <dgm:pt modelId="{E19EADD0-4B91-45AD-98C6-8CBCE1F86AF9}" type="parTrans" cxnId="{DFCA9F74-91BD-424F-8D86-8D47C28EB991}">
      <dgm:prSet/>
      <dgm:spPr/>
      <dgm:t>
        <a:bodyPr/>
        <a:lstStyle/>
        <a:p>
          <a:endParaRPr lang="es-EC">
            <a:solidFill>
              <a:schemeClr val="tx1"/>
            </a:solidFill>
          </a:endParaRPr>
        </a:p>
      </dgm:t>
    </dgm:pt>
    <dgm:pt modelId="{4387ED49-5358-4830-AC97-B00930602A2E}" type="sibTrans" cxnId="{DFCA9F74-91BD-424F-8D86-8D47C28EB991}">
      <dgm:prSet/>
      <dgm:spPr/>
      <dgm:t>
        <a:bodyPr/>
        <a:lstStyle/>
        <a:p>
          <a:endParaRPr lang="es-EC">
            <a:solidFill>
              <a:schemeClr val="tx1"/>
            </a:solidFill>
          </a:endParaRPr>
        </a:p>
      </dgm:t>
    </dgm:pt>
    <dgm:pt modelId="{5FB665FB-CF74-4919-BEED-0DAFED901A63}">
      <dgm:prSet phldrT="[Texto]" custT="1"/>
      <dgm:spPr/>
      <dgm:t>
        <a:bodyPr/>
        <a:lstStyle/>
        <a:p>
          <a:r>
            <a:rPr lang="es-EC" sz="1200" b="1" dirty="0" smtClean="0"/>
            <a:t>CAPITULO V: CONCLUSIONES Y RECOMENDACIONES</a:t>
          </a:r>
        </a:p>
      </dgm:t>
    </dgm:pt>
    <dgm:pt modelId="{564DE96B-FDA9-4DD8-B75E-9C6EF24BB7E3}" type="parTrans" cxnId="{52736079-BA45-4272-AE4D-8C2CEA3AE86E}">
      <dgm:prSet/>
      <dgm:spPr/>
      <dgm:t>
        <a:bodyPr/>
        <a:lstStyle/>
        <a:p>
          <a:endParaRPr lang="es-EC">
            <a:solidFill>
              <a:schemeClr val="tx1"/>
            </a:solidFill>
          </a:endParaRPr>
        </a:p>
      </dgm:t>
    </dgm:pt>
    <dgm:pt modelId="{7B67FD66-C416-4420-AFAB-70CABBA42F63}" type="sibTrans" cxnId="{52736079-BA45-4272-AE4D-8C2CEA3AE86E}">
      <dgm:prSet/>
      <dgm:spPr/>
      <dgm:t>
        <a:bodyPr/>
        <a:lstStyle/>
        <a:p>
          <a:endParaRPr lang="es-EC">
            <a:solidFill>
              <a:schemeClr val="tx1"/>
            </a:solidFill>
          </a:endParaRPr>
        </a:p>
      </dgm:t>
    </dgm:pt>
    <dgm:pt modelId="{AB236CEF-DF92-48CA-BC0E-637B898BBADE}" type="pres">
      <dgm:prSet presAssocID="{61AA8170-EC41-45DA-9839-DCA91A92B4EA}" presName="cycle" presStyleCnt="0">
        <dgm:presLayoutVars>
          <dgm:dir/>
          <dgm:resizeHandles val="exact"/>
        </dgm:presLayoutVars>
      </dgm:prSet>
      <dgm:spPr/>
      <dgm:t>
        <a:bodyPr/>
        <a:lstStyle/>
        <a:p>
          <a:endParaRPr lang="es-EC"/>
        </a:p>
      </dgm:t>
    </dgm:pt>
    <dgm:pt modelId="{C60272DE-AB9F-4465-AF65-F5367DC5D7B2}" type="pres">
      <dgm:prSet presAssocID="{EF50BA78-0585-477C-9428-C780EFFE3D80}" presName="node" presStyleLbl="node1" presStyleIdx="0" presStyleCnt="5" custScaleX="131282" custRadScaleRad="101405" custRadScaleInc="-9817">
        <dgm:presLayoutVars>
          <dgm:bulletEnabled val="1"/>
        </dgm:presLayoutVars>
      </dgm:prSet>
      <dgm:spPr/>
      <dgm:t>
        <a:bodyPr/>
        <a:lstStyle/>
        <a:p>
          <a:endParaRPr lang="es-EC"/>
        </a:p>
      </dgm:t>
    </dgm:pt>
    <dgm:pt modelId="{908DA84B-11FF-4EF8-924D-72F1ADDEB45B}" type="pres">
      <dgm:prSet presAssocID="{EF50BA78-0585-477C-9428-C780EFFE3D80}" presName="spNode" presStyleCnt="0"/>
      <dgm:spPr/>
      <dgm:t>
        <a:bodyPr/>
        <a:lstStyle/>
        <a:p>
          <a:endParaRPr lang="es-MX"/>
        </a:p>
      </dgm:t>
    </dgm:pt>
    <dgm:pt modelId="{DA90803B-948D-4F47-8451-AED52B1A2D1E}" type="pres">
      <dgm:prSet presAssocID="{750DE5E6-CD2E-43CA-B221-530D400B811B}" presName="sibTrans" presStyleLbl="sibTrans1D1" presStyleIdx="0" presStyleCnt="5"/>
      <dgm:spPr/>
      <dgm:t>
        <a:bodyPr/>
        <a:lstStyle/>
        <a:p>
          <a:endParaRPr lang="es-EC"/>
        </a:p>
      </dgm:t>
    </dgm:pt>
    <dgm:pt modelId="{CD36E3AF-1933-40BA-8CAF-0CC8C0E8CE3D}" type="pres">
      <dgm:prSet presAssocID="{B8FDF9D8-CE80-44D1-9FB2-28912E4E9D35}" presName="node" presStyleLbl="node1" presStyleIdx="1" presStyleCnt="5" custRadScaleRad="95957" custRadScaleInc="60284">
        <dgm:presLayoutVars>
          <dgm:bulletEnabled val="1"/>
        </dgm:presLayoutVars>
      </dgm:prSet>
      <dgm:spPr/>
      <dgm:t>
        <a:bodyPr/>
        <a:lstStyle/>
        <a:p>
          <a:endParaRPr lang="es-EC"/>
        </a:p>
      </dgm:t>
    </dgm:pt>
    <dgm:pt modelId="{E793D714-42AF-4E87-A000-E04A1616251A}" type="pres">
      <dgm:prSet presAssocID="{B8FDF9D8-CE80-44D1-9FB2-28912E4E9D35}" presName="spNode" presStyleCnt="0"/>
      <dgm:spPr/>
      <dgm:t>
        <a:bodyPr/>
        <a:lstStyle/>
        <a:p>
          <a:endParaRPr lang="es-MX"/>
        </a:p>
      </dgm:t>
    </dgm:pt>
    <dgm:pt modelId="{DDBC2112-4622-4493-A868-351D2ABE1DEB}" type="pres">
      <dgm:prSet presAssocID="{EAF166DF-8B0B-4E96-AEE4-A886D7364D43}" presName="sibTrans" presStyleLbl="sibTrans1D1" presStyleIdx="1" presStyleCnt="5"/>
      <dgm:spPr/>
      <dgm:t>
        <a:bodyPr/>
        <a:lstStyle/>
        <a:p>
          <a:endParaRPr lang="es-EC"/>
        </a:p>
      </dgm:t>
    </dgm:pt>
    <dgm:pt modelId="{61EB2FC4-4BBB-445D-8F1C-8EFEB2DC8D0E}" type="pres">
      <dgm:prSet presAssocID="{A3D558F8-9D4D-48E2-8784-2CC7D41797C5}" presName="node" presStyleLbl="node1" presStyleIdx="2" presStyleCnt="5" custRadScaleRad="106633" custRadScaleInc="5583">
        <dgm:presLayoutVars>
          <dgm:bulletEnabled val="1"/>
        </dgm:presLayoutVars>
      </dgm:prSet>
      <dgm:spPr/>
      <dgm:t>
        <a:bodyPr/>
        <a:lstStyle/>
        <a:p>
          <a:endParaRPr lang="es-EC"/>
        </a:p>
      </dgm:t>
    </dgm:pt>
    <dgm:pt modelId="{89DE7719-BC3C-4C86-82FE-7B9C1B2C8AC2}" type="pres">
      <dgm:prSet presAssocID="{A3D558F8-9D4D-48E2-8784-2CC7D41797C5}" presName="spNode" presStyleCnt="0"/>
      <dgm:spPr/>
      <dgm:t>
        <a:bodyPr/>
        <a:lstStyle/>
        <a:p>
          <a:endParaRPr lang="es-MX"/>
        </a:p>
      </dgm:t>
    </dgm:pt>
    <dgm:pt modelId="{722B6A3B-0E66-4F2D-8B19-FE768A3C67A1}" type="pres">
      <dgm:prSet presAssocID="{21770810-682F-4C82-BB06-EA1AE2870952}" presName="sibTrans" presStyleLbl="sibTrans1D1" presStyleIdx="2" presStyleCnt="5"/>
      <dgm:spPr/>
      <dgm:t>
        <a:bodyPr/>
        <a:lstStyle/>
        <a:p>
          <a:endParaRPr lang="es-EC"/>
        </a:p>
      </dgm:t>
    </dgm:pt>
    <dgm:pt modelId="{63B250D4-5E8E-44C1-BDC8-442C0270069D}" type="pres">
      <dgm:prSet presAssocID="{1A63A24B-F463-4289-AE08-DE3C5AF42753}" presName="node" presStyleLbl="node1" presStyleIdx="3" presStyleCnt="5">
        <dgm:presLayoutVars>
          <dgm:bulletEnabled val="1"/>
        </dgm:presLayoutVars>
      </dgm:prSet>
      <dgm:spPr/>
      <dgm:t>
        <a:bodyPr/>
        <a:lstStyle/>
        <a:p>
          <a:endParaRPr lang="es-EC"/>
        </a:p>
      </dgm:t>
    </dgm:pt>
    <dgm:pt modelId="{8A9D062B-A740-4E98-A746-FF4B21D62C28}" type="pres">
      <dgm:prSet presAssocID="{1A63A24B-F463-4289-AE08-DE3C5AF42753}" presName="spNode" presStyleCnt="0"/>
      <dgm:spPr/>
      <dgm:t>
        <a:bodyPr/>
        <a:lstStyle/>
        <a:p>
          <a:endParaRPr lang="es-MX"/>
        </a:p>
      </dgm:t>
    </dgm:pt>
    <dgm:pt modelId="{E5ACDFF8-41E6-4BCF-83BE-82B3DCD908C8}" type="pres">
      <dgm:prSet presAssocID="{4387ED49-5358-4830-AC97-B00930602A2E}" presName="sibTrans" presStyleLbl="sibTrans1D1" presStyleIdx="3" presStyleCnt="5"/>
      <dgm:spPr/>
      <dgm:t>
        <a:bodyPr/>
        <a:lstStyle/>
        <a:p>
          <a:endParaRPr lang="es-EC"/>
        </a:p>
      </dgm:t>
    </dgm:pt>
    <dgm:pt modelId="{1E6AE3AA-4EDC-4E74-AA82-47608C5D5C09}" type="pres">
      <dgm:prSet presAssocID="{5FB665FB-CF74-4919-BEED-0DAFED901A63}" presName="node" presStyleLbl="node1" presStyleIdx="4" presStyleCnt="5" custRadScaleRad="108560" custRadScaleInc="-64661">
        <dgm:presLayoutVars>
          <dgm:bulletEnabled val="1"/>
        </dgm:presLayoutVars>
      </dgm:prSet>
      <dgm:spPr/>
      <dgm:t>
        <a:bodyPr/>
        <a:lstStyle/>
        <a:p>
          <a:endParaRPr lang="es-EC"/>
        </a:p>
      </dgm:t>
    </dgm:pt>
    <dgm:pt modelId="{AF312C57-C2A7-4999-8E4D-55E26EC2F06A}" type="pres">
      <dgm:prSet presAssocID="{5FB665FB-CF74-4919-BEED-0DAFED901A63}" presName="spNode" presStyleCnt="0"/>
      <dgm:spPr/>
      <dgm:t>
        <a:bodyPr/>
        <a:lstStyle/>
        <a:p>
          <a:endParaRPr lang="es-MX"/>
        </a:p>
      </dgm:t>
    </dgm:pt>
    <dgm:pt modelId="{7D19DEC4-7326-43DE-9498-7B04682EE63D}" type="pres">
      <dgm:prSet presAssocID="{7B67FD66-C416-4420-AFAB-70CABBA42F63}" presName="sibTrans" presStyleLbl="sibTrans1D1" presStyleIdx="4" presStyleCnt="5"/>
      <dgm:spPr/>
      <dgm:t>
        <a:bodyPr/>
        <a:lstStyle/>
        <a:p>
          <a:endParaRPr lang="es-EC"/>
        </a:p>
      </dgm:t>
    </dgm:pt>
  </dgm:ptLst>
  <dgm:cxnLst>
    <dgm:cxn modelId="{A89392F0-A5CA-418F-9A07-6689793323F1}" type="presOf" srcId="{A3D558F8-9D4D-48E2-8784-2CC7D41797C5}" destId="{61EB2FC4-4BBB-445D-8F1C-8EFEB2DC8D0E}" srcOrd="0" destOrd="0" presId="urn:microsoft.com/office/officeart/2005/8/layout/cycle5"/>
    <dgm:cxn modelId="{B7C36F39-E0DE-498C-A9F3-85F37DC9919E}" type="presOf" srcId="{1A63A24B-F463-4289-AE08-DE3C5AF42753}" destId="{63B250D4-5E8E-44C1-BDC8-442C0270069D}" srcOrd="0" destOrd="0" presId="urn:microsoft.com/office/officeart/2005/8/layout/cycle5"/>
    <dgm:cxn modelId="{D4AAD071-903C-424B-898E-249AF5EA84DB}" type="presOf" srcId="{750DE5E6-CD2E-43CA-B221-530D400B811B}" destId="{DA90803B-948D-4F47-8451-AED52B1A2D1E}" srcOrd="0" destOrd="0" presId="urn:microsoft.com/office/officeart/2005/8/layout/cycle5"/>
    <dgm:cxn modelId="{042F9DB1-F41A-4F5D-9687-C4E4942782D1}" srcId="{61AA8170-EC41-45DA-9839-DCA91A92B4EA}" destId="{A3D558F8-9D4D-48E2-8784-2CC7D41797C5}" srcOrd="2" destOrd="0" parTransId="{F34DBD61-AF43-4283-8849-1036A8ED088A}" sibTransId="{21770810-682F-4C82-BB06-EA1AE2870952}"/>
    <dgm:cxn modelId="{C8362CC9-8B56-4FE1-BE2D-3014218A50F7}" type="presOf" srcId="{61AA8170-EC41-45DA-9839-DCA91A92B4EA}" destId="{AB236CEF-DF92-48CA-BC0E-637B898BBADE}" srcOrd="0" destOrd="0" presId="urn:microsoft.com/office/officeart/2005/8/layout/cycle5"/>
    <dgm:cxn modelId="{DFCA9F74-91BD-424F-8D86-8D47C28EB991}" srcId="{61AA8170-EC41-45DA-9839-DCA91A92B4EA}" destId="{1A63A24B-F463-4289-AE08-DE3C5AF42753}" srcOrd="3" destOrd="0" parTransId="{E19EADD0-4B91-45AD-98C6-8CBCE1F86AF9}" sibTransId="{4387ED49-5358-4830-AC97-B00930602A2E}"/>
    <dgm:cxn modelId="{267E195C-2930-48CE-99B3-C14AC1E0C3E9}" type="presOf" srcId="{EAF166DF-8B0B-4E96-AEE4-A886D7364D43}" destId="{DDBC2112-4622-4493-A868-351D2ABE1DEB}" srcOrd="0" destOrd="0" presId="urn:microsoft.com/office/officeart/2005/8/layout/cycle5"/>
    <dgm:cxn modelId="{901E7304-2CE7-4AA1-8DC4-38C1A596A4B3}" type="presOf" srcId="{7B67FD66-C416-4420-AFAB-70CABBA42F63}" destId="{7D19DEC4-7326-43DE-9498-7B04682EE63D}" srcOrd="0" destOrd="0" presId="urn:microsoft.com/office/officeart/2005/8/layout/cycle5"/>
    <dgm:cxn modelId="{CB4AB732-6368-4907-BD55-2FBC222915AC}" srcId="{61AA8170-EC41-45DA-9839-DCA91A92B4EA}" destId="{EF50BA78-0585-477C-9428-C780EFFE3D80}" srcOrd="0" destOrd="0" parTransId="{11DCC172-3AB2-4682-9DC3-DC6C60F2B033}" sibTransId="{750DE5E6-CD2E-43CA-B221-530D400B811B}"/>
    <dgm:cxn modelId="{52736079-BA45-4272-AE4D-8C2CEA3AE86E}" srcId="{61AA8170-EC41-45DA-9839-DCA91A92B4EA}" destId="{5FB665FB-CF74-4919-BEED-0DAFED901A63}" srcOrd="4" destOrd="0" parTransId="{564DE96B-FDA9-4DD8-B75E-9C6EF24BB7E3}" sibTransId="{7B67FD66-C416-4420-AFAB-70CABBA42F63}"/>
    <dgm:cxn modelId="{91723E58-C1F8-4EB7-87D7-044286CA7993}" type="presOf" srcId="{4387ED49-5358-4830-AC97-B00930602A2E}" destId="{E5ACDFF8-41E6-4BCF-83BE-82B3DCD908C8}" srcOrd="0" destOrd="0" presId="urn:microsoft.com/office/officeart/2005/8/layout/cycle5"/>
    <dgm:cxn modelId="{A1A72429-41CC-42E5-9814-875E15806973}" type="presOf" srcId="{21770810-682F-4C82-BB06-EA1AE2870952}" destId="{722B6A3B-0E66-4F2D-8B19-FE768A3C67A1}" srcOrd="0" destOrd="0" presId="urn:microsoft.com/office/officeart/2005/8/layout/cycle5"/>
    <dgm:cxn modelId="{CFABD668-9E3F-4EAF-9549-7238352E45D4}" srcId="{61AA8170-EC41-45DA-9839-DCA91A92B4EA}" destId="{B8FDF9D8-CE80-44D1-9FB2-28912E4E9D35}" srcOrd="1" destOrd="0" parTransId="{EADD7663-3F48-4AE3-B973-592E080089BE}" sibTransId="{EAF166DF-8B0B-4E96-AEE4-A886D7364D43}"/>
    <dgm:cxn modelId="{202C16A4-8E86-4A1B-A62B-5E617E1BEFF6}" type="presOf" srcId="{5FB665FB-CF74-4919-BEED-0DAFED901A63}" destId="{1E6AE3AA-4EDC-4E74-AA82-47608C5D5C09}" srcOrd="0" destOrd="0" presId="urn:microsoft.com/office/officeart/2005/8/layout/cycle5"/>
    <dgm:cxn modelId="{0DB975C6-5E69-433A-9C3C-D3A04419B4F7}" type="presOf" srcId="{EF50BA78-0585-477C-9428-C780EFFE3D80}" destId="{C60272DE-AB9F-4465-AF65-F5367DC5D7B2}" srcOrd="0" destOrd="0" presId="urn:microsoft.com/office/officeart/2005/8/layout/cycle5"/>
    <dgm:cxn modelId="{E4B8D4B1-CDDD-4FB8-A7E2-941288E2738C}" type="presOf" srcId="{B8FDF9D8-CE80-44D1-9FB2-28912E4E9D35}" destId="{CD36E3AF-1933-40BA-8CAF-0CC8C0E8CE3D}" srcOrd="0" destOrd="0" presId="urn:microsoft.com/office/officeart/2005/8/layout/cycle5"/>
    <dgm:cxn modelId="{9A602867-561C-4A2F-8A20-AE585D034614}" type="presParOf" srcId="{AB236CEF-DF92-48CA-BC0E-637B898BBADE}" destId="{C60272DE-AB9F-4465-AF65-F5367DC5D7B2}" srcOrd="0" destOrd="0" presId="urn:microsoft.com/office/officeart/2005/8/layout/cycle5"/>
    <dgm:cxn modelId="{A1C26820-92B6-4203-9168-29E2380C15F6}" type="presParOf" srcId="{AB236CEF-DF92-48CA-BC0E-637B898BBADE}" destId="{908DA84B-11FF-4EF8-924D-72F1ADDEB45B}" srcOrd="1" destOrd="0" presId="urn:microsoft.com/office/officeart/2005/8/layout/cycle5"/>
    <dgm:cxn modelId="{653820CD-809B-4D89-8EF3-4C8D3E9DA097}" type="presParOf" srcId="{AB236CEF-DF92-48CA-BC0E-637B898BBADE}" destId="{DA90803B-948D-4F47-8451-AED52B1A2D1E}" srcOrd="2" destOrd="0" presId="urn:microsoft.com/office/officeart/2005/8/layout/cycle5"/>
    <dgm:cxn modelId="{E6EFBB89-5552-42C7-9098-2DAFB68CF311}" type="presParOf" srcId="{AB236CEF-DF92-48CA-BC0E-637B898BBADE}" destId="{CD36E3AF-1933-40BA-8CAF-0CC8C0E8CE3D}" srcOrd="3" destOrd="0" presId="urn:microsoft.com/office/officeart/2005/8/layout/cycle5"/>
    <dgm:cxn modelId="{06481B73-34F6-428A-B70C-876DF1019EFB}" type="presParOf" srcId="{AB236CEF-DF92-48CA-BC0E-637B898BBADE}" destId="{E793D714-42AF-4E87-A000-E04A1616251A}" srcOrd="4" destOrd="0" presId="urn:microsoft.com/office/officeart/2005/8/layout/cycle5"/>
    <dgm:cxn modelId="{16E30BE9-4DD7-45F1-8691-B46D03F7D123}" type="presParOf" srcId="{AB236CEF-DF92-48CA-BC0E-637B898BBADE}" destId="{DDBC2112-4622-4493-A868-351D2ABE1DEB}" srcOrd="5" destOrd="0" presId="urn:microsoft.com/office/officeart/2005/8/layout/cycle5"/>
    <dgm:cxn modelId="{F8136ACA-2B7D-4EDD-9559-82ED1A26CF01}" type="presParOf" srcId="{AB236CEF-DF92-48CA-BC0E-637B898BBADE}" destId="{61EB2FC4-4BBB-445D-8F1C-8EFEB2DC8D0E}" srcOrd="6" destOrd="0" presId="urn:microsoft.com/office/officeart/2005/8/layout/cycle5"/>
    <dgm:cxn modelId="{151E84FD-E797-4D4F-8405-3E9B0DC5A868}" type="presParOf" srcId="{AB236CEF-DF92-48CA-BC0E-637B898BBADE}" destId="{89DE7719-BC3C-4C86-82FE-7B9C1B2C8AC2}" srcOrd="7" destOrd="0" presId="urn:microsoft.com/office/officeart/2005/8/layout/cycle5"/>
    <dgm:cxn modelId="{8C174196-448F-49BA-9E97-44D42C9B11F1}" type="presParOf" srcId="{AB236CEF-DF92-48CA-BC0E-637B898BBADE}" destId="{722B6A3B-0E66-4F2D-8B19-FE768A3C67A1}" srcOrd="8" destOrd="0" presId="urn:microsoft.com/office/officeart/2005/8/layout/cycle5"/>
    <dgm:cxn modelId="{04B9318A-8E65-4586-A988-7F26B182C1E6}" type="presParOf" srcId="{AB236CEF-DF92-48CA-BC0E-637B898BBADE}" destId="{63B250D4-5E8E-44C1-BDC8-442C0270069D}" srcOrd="9" destOrd="0" presId="urn:microsoft.com/office/officeart/2005/8/layout/cycle5"/>
    <dgm:cxn modelId="{1BF83509-DE1A-40DA-9E6A-62C76966655D}" type="presParOf" srcId="{AB236CEF-DF92-48CA-BC0E-637B898BBADE}" destId="{8A9D062B-A740-4E98-A746-FF4B21D62C28}" srcOrd="10" destOrd="0" presId="urn:microsoft.com/office/officeart/2005/8/layout/cycle5"/>
    <dgm:cxn modelId="{A0F7AD9F-A0BD-4B99-99F8-E9C2D0CA0BE8}" type="presParOf" srcId="{AB236CEF-DF92-48CA-BC0E-637B898BBADE}" destId="{E5ACDFF8-41E6-4BCF-83BE-82B3DCD908C8}" srcOrd="11" destOrd="0" presId="urn:microsoft.com/office/officeart/2005/8/layout/cycle5"/>
    <dgm:cxn modelId="{3AD5E21C-4165-4317-B99B-DAA9FEAA7F6D}" type="presParOf" srcId="{AB236CEF-DF92-48CA-BC0E-637B898BBADE}" destId="{1E6AE3AA-4EDC-4E74-AA82-47608C5D5C09}" srcOrd="12" destOrd="0" presId="urn:microsoft.com/office/officeart/2005/8/layout/cycle5"/>
    <dgm:cxn modelId="{D30C01D3-6267-4343-815E-8E4790EC24FA}" type="presParOf" srcId="{AB236CEF-DF92-48CA-BC0E-637B898BBADE}" destId="{AF312C57-C2A7-4999-8E4D-55E26EC2F06A}" srcOrd="13" destOrd="0" presId="urn:microsoft.com/office/officeart/2005/8/layout/cycle5"/>
    <dgm:cxn modelId="{8E008680-06CF-4800-B593-21870DF06037}" type="presParOf" srcId="{AB236CEF-DF92-48CA-BC0E-637B898BBADE}" destId="{7D19DEC4-7326-43DE-9498-7B04682EE63D}"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45963-76F5-4D23-BD97-DE1FBB8D10E9}"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C"/>
        </a:p>
      </dgm:t>
    </dgm:pt>
    <dgm:pt modelId="{8E8FB6B7-59F3-43C8-98DB-CFEFAAB97A0A}">
      <dgm:prSet phldrT="[Texto]"/>
      <dgm:spPr>
        <a:solidFill>
          <a:schemeClr val="accent2">
            <a:lumMod val="60000"/>
            <a:lumOff val="40000"/>
          </a:schemeClr>
        </a:solidFill>
      </dgm:spPr>
      <dgm:t>
        <a:bodyPr/>
        <a:lstStyle/>
        <a:p>
          <a:r>
            <a:rPr lang="es-ES" dirty="0" smtClean="0">
              <a:solidFill>
                <a:schemeClr val="tx1"/>
              </a:solidFill>
            </a:rPr>
            <a:t>Efectuar una investigación de mercados en la parroquia de Píntag, la cual permita obtener información real, con el fin de identificar las preferencias y necesidades de los socios potenciales.</a:t>
          </a:r>
          <a:endParaRPr lang="es-EC" dirty="0">
            <a:solidFill>
              <a:schemeClr val="tx1"/>
            </a:solidFill>
          </a:endParaRPr>
        </a:p>
      </dgm:t>
    </dgm:pt>
    <dgm:pt modelId="{2896B69F-EFAC-44DD-BFF4-A354859F879B}" type="parTrans" cxnId="{A4189CE6-667B-4050-9460-5C8FD0C4FC05}">
      <dgm:prSet/>
      <dgm:spPr/>
      <dgm:t>
        <a:bodyPr/>
        <a:lstStyle/>
        <a:p>
          <a:endParaRPr lang="es-EC">
            <a:solidFill>
              <a:schemeClr val="tx1"/>
            </a:solidFill>
          </a:endParaRPr>
        </a:p>
      </dgm:t>
    </dgm:pt>
    <dgm:pt modelId="{38A84AF6-747D-4D62-BD18-C8382F6BBB9A}" type="sibTrans" cxnId="{A4189CE6-667B-4050-9460-5C8FD0C4FC05}">
      <dgm:prSet/>
      <dgm:spPr/>
      <dgm:t>
        <a:bodyPr/>
        <a:lstStyle/>
        <a:p>
          <a:endParaRPr lang="es-EC">
            <a:solidFill>
              <a:schemeClr val="tx1"/>
            </a:solidFill>
          </a:endParaRPr>
        </a:p>
      </dgm:t>
    </dgm:pt>
    <dgm:pt modelId="{2863E9F2-C101-42B2-A551-17CBF1D51FDF}">
      <dgm:prSet/>
      <dgm:spPr>
        <a:solidFill>
          <a:srgbClr val="92D050"/>
        </a:solidFill>
      </dgm:spPr>
      <dgm:t>
        <a:bodyPr/>
        <a:lstStyle/>
        <a:p>
          <a:r>
            <a:rPr lang="es-ES" dirty="0" smtClean="0">
              <a:solidFill>
                <a:schemeClr val="tx1"/>
              </a:solidFill>
            </a:rPr>
            <a:t>Realizar un estudio técnico que permita establecer la localización, tamaño e infraestructura, adecuadas para el perfecto funcionamiento de la cooperativa de ahorro y crédito.</a:t>
          </a:r>
          <a:endParaRPr lang="es-EC" dirty="0">
            <a:solidFill>
              <a:schemeClr val="tx1"/>
            </a:solidFill>
          </a:endParaRPr>
        </a:p>
      </dgm:t>
    </dgm:pt>
    <dgm:pt modelId="{04A264CC-9EB0-4125-9116-BFC55B0A1687}" type="parTrans" cxnId="{D36EB0A4-8EFD-461C-BEED-979DF479975C}">
      <dgm:prSet/>
      <dgm:spPr/>
      <dgm:t>
        <a:bodyPr/>
        <a:lstStyle/>
        <a:p>
          <a:endParaRPr lang="es-EC">
            <a:solidFill>
              <a:schemeClr val="tx1"/>
            </a:solidFill>
          </a:endParaRPr>
        </a:p>
      </dgm:t>
    </dgm:pt>
    <dgm:pt modelId="{73912252-55D0-4B6B-A92A-D5401276972D}" type="sibTrans" cxnId="{D36EB0A4-8EFD-461C-BEED-979DF479975C}">
      <dgm:prSet/>
      <dgm:spPr/>
      <dgm:t>
        <a:bodyPr/>
        <a:lstStyle/>
        <a:p>
          <a:endParaRPr lang="es-EC">
            <a:solidFill>
              <a:schemeClr val="tx1"/>
            </a:solidFill>
          </a:endParaRPr>
        </a:p>
      </dgm:t>
    </dgm:pt>
    <dgm:pt modelId="{D2783798-3145-4CCC-BC40-3AF172380603}">
      <dgm:prSet/>
      <dgm:spPr>
        <a:solidFill>
          <a:srgbClr val="00B0F0"/>
        </a:solidFill>
      </dgm:spPr>
      <dgm:t>
        <a:bodyPr/>
        <a:lstStyle/>
        <a:p>
          <a:r>
            <a:rPr lang="es-ES" dirty="0" smtClean="0">
              <a:solidFill>
                <a:schemeClr val="tx1"/>
              </a:solidFill>
            </a:rPr>
            <a:t>Realizar un estudio administrativo, en el que se identifique la organización del recurso humano, constitución de la cooperativa y direccionamiento estratégico para la creación de la cooperativa de ahorro y crédito dentro de la parroquia.</a:t>
          </a:r>
          <a:endParaRPr lang="es-EC" dirty="0">
            <a:solidFill>
              <a:schemeClr val="tx1"/>
            </a:solidFill>
          </a:endParaRPr>
        </a:p>
      </dgm:t>
    </dgm:pt>
    <dgm:pt modelId="{3FED1681-E202-4EAE-803D-F6AEC3C484A8}" type="parTrans" cxnId="{69C2B3AE-FD75-479A-849B-4654A544E4FC}">
      <dgm:prSet/>
      <dgm:spPr/>
      <dgm:t>
        <a:bodyPr/>
        <a:lstStyle/>
        <a:p>
          <a:endParaRPr lang="es-EC">
            <a:solidFill>
              <a:schemeClr val="tx1"/>
            </a:solidFill>
          </a:endParaRPr>
        </a:p>
      </dgm:t>
    </dgm:pt>
    <dgm:pt modelId="{80C3CE15-D16D-4DC1-970A-47421B2F9498}" type="sibTrans" cxnId="{69C2B3AE-FD75-479A-849B-4654A544E4FC}">
      <dgm:prSet/>
      <dgm:spPr/>
      <dgm:t>
        <a:bodyPr/>
        <a:lstStyle/>
        <a:p>
          <a:endParaRPr lang="es-EC">
            <a:solidFill>
              <a:schemeClr val="tx1"/>
            </a:solidFill>
          </a:endParaRPr>
        </a:p>
      </dgm:t>
    </dgm:pt>
    <dgm:pt modelId="{819BB3BC-2E0C-460B-8361-D93BE881A53D}">
      <dgm:prSet/>
      <dgm:spPr>
        <a:solidFill>
          <a:srgbClr val="FFC000"/>
        </a:solidFill>
      </dgm:spPr>
      <dgm:t>
        <a:bodyPr/>
        <a:lstStyle/>
        <a:p>
          <a:r>
            <a:rPr lang="es-ES" smtClean="0">
              <a:solidFill>
                <a:schemeClr val="tx1"/>
              </a:solidFill>
            </a:rPr>
            <a:t>Realizar un estudio financiero para conocer la cuantía de los recursos económicos necesarios para la implementación del proyecto.</a:t>
          </a:r>
          <a:endParaRPr lang="es-EC">
            <a:solidFill>
              <a:schemeClr val="tx1"/>
            </a:solidFill>
          </a:endParaRPr>
        </a:p>
      </dgm:t>
    </dgm:pt>
    <dgm:pt modelId="{3D04C692-B94A-4329-81E2-D75DABB956DD}" type="parTrans" cxnId="{B87F7EDE-2C64-4CEE-A329-323C969E8A1C}">
      <dgm:prSet/>
      <dgm:spPr/>
      <dgm:t>
        <a:bodyPr/>
        <a:lstStyle/>
        <a:p>
          <a:endParaRPr lang="es-EC">
            <a:solidFill>
              <a:schemeClr val="tx1"/>
            </a:solidFill>
          </a:endParaRPr>
        </a:p>
      </dgm:t>
    </dgm:pt>
    <dgm:pt modelId="{97185150-F659-4264-8351-2B46B5046F1C}" type="sibTrans" cxnId="{B87F7EDE-2C64-4CEE-A329-323C969E8A1C}">
      <dgm:prSet/>
      <dgm:spPr/>
      <dgm:t>
        <a:bodyPr/>
        <a:lstStyle/>
        <a:p>
          <a:endParaRPr lang="es-EC">
            <a:solidFill>
              <a:schemeClr val="tx1"/>
            </a:solidFill>
          </a:endParaRPr>
        </a:p>
      </dgm:t>
    </dgm:pt>
    <dgm:pt modelId="{CE83825D-6873-4C47-B523-FB2517E03C27}" type="pres">
      <dgm:prSet presAssocID="{AA545963-76F5-4D23-BD97-DE1FBB8D10E9}" presName="linear" presStyleCnt="0">
        <dgm:presLayoutVars>
          <dgm:animLvl val="lvl"/>
          <dgm:resizeHandles val="exact"/>
        </dgm:presLayoutVars>
      </dgm:prSet>
      <dgm:spPr/>
      <dgm:t>
        <a:bodyPr/>
        <a:lstStyle/>
        <a:p>
          <a:endParaRPr lang="es-EC"/>
        </a:p>
      </dgm:t>
    </dgm:pt>
    <dgm:pt modelId="{9AA6A7E8-3C53-4850-9C14-2956A94CF5EA}" type="pres">
      <dgm:prSet presAssocID="{8E8FB6B7-59F3-43C8-98DB-CFEFAAB97A0A}" presName="parentText" presStyleLbl="node1" presStyleIdx="0" presStyleCnt="4">
        <dgm:presLayoutVars>
          <dgm:chMax val="0"/>
          <dgm:bulletEnabled val="1"/>
        </dgm:presLayoutVars>
      </dgm:prSet>
      <dgm:spPr/>
      <dgm:t>
        <a:bodyPr/>
        <a:lstStyle/>
        <a:p>
          <a:endParaRPr lang="es-EC"/>
        </a:p>
      </dgm:t>
    </dgm:pt>
    <dgm:pt modelId="{103352C2-D8FB-4387-BC7C-94A2A3F10655}" type="pres">
      <dgm:prSet presAssocID="{38A84AF6-747D-4D62-BD18-C8382F6BBB9A}" presName="spacer" presStyleCnt="0"/>
      <dgm:spPr/>
    </dgm:pt>
    <dgm:pt modelId="{70A74EE5-6B64-4055-A100-124E24F437AE}" type="pres">
      <dgm:prSet presAssocID="{2863E9F2-C101-42B2-A551-17CBF1D51FDF}" presName="parentText" presStyleLbl="node1" presStyleIdx="1" presStyleCnt="4">
        <dgm:presLayoutVars>
          <dgm:chMax val="0"/>
          <dgm:bulletEnabled val="1"/>
        </dgm:presLayoutVars>
      </dgm:prSet>
      <dgm:spPr/>
      <dgm:t>
        <a:bodyPr/>
        <a:lstStyle/>
        <a:p>
          <a:endParaRPr lang="es-EC"/>
        </a:p>
      </dgm:t>
    </dgm:pt>
    <dgm:pt modelId="{A8B5A68F-080C-47D9-94CD-CD66C5EC5A1E}" type="pres">
      <dgm:prSet presAssocID="{73912252-55D0-4B6B-A92A-D5401276972D}" presName="spacer" presStyleCnt="0"/>
      <dgm:spPr/>
    </dgm:pt>
    <dgm:pt modelId="{AA0F198C-FFFF-4B20-A35E-92E494D0A582}" type="pres">
      <dgm:prSet presAssocID="{D2783798-3145-4CCC-BC40-3AF172380603}" presName="parentText" presStyleLbl="node1" presStyleIdx="2" presStyleCnt="4">
        <dgm:presLayoutVars>
          <dgm:chMax val="0"/>
          <dgm:bulletEnabled val="1"/>
        </dgm:presLayoutVars>
      </dgm:prSet>
      <dgm:spPr/>
      <dgm:t>
        <a:bodyPr/>
        <a:lstStyle/>
        <a:p>
          <a:endParaRPr lang="es-EC"/>
        </a:p>
      </dgm:t>
    </dgm:pt>
    <dgm:pt modelId="{60C910E7-0923-4612-B07B-7DF000A39E4E}" type="pres">
      <dgm:prSet presAssocID="{80C3CE15-D16D-4DC1-970A-47421B2F9498}" presName="spacer" presStyleCnt="0"/>
      <dgm:spPr/>
    </dgm:pt>
    <dgm:pt modelId="{DBB1A188-955B-4A10-BC0E-CF4DF3EE6394}" type="pres">
      <dgm:prSet presAssocID="{819BB3BC-2E0C-460B-8361-D93BE881A53D}" presName="parentText" presStyleLbl="node1" presStyleIdx="3" presStyleCnt="4">
        <dgm:presLayoutVars>
          <dgm:chMax val="0"/>
          <dgm:bulletEnabled val="1"/>
        </dgm:presLayoutVars>
      </dgm:prSet>
      <dgm:spPr/>
      <dgm:t>
        <a:bodyPr/>
        <a:lstStyle/>
        <a:p>
          <a:endParaRPr lang="es-EC"/>
        </a:p>
      </dgm:t>
    </dgm:pt>
  </dgm:ptLst>
  <dgm:cxnLst>
    <dgm:cxn modelId="{3D1AEBFE-3D24-4A96-AF5E-95FCBE3A156B}" type="presOf" srcId="{819BB3BC-2E0C-460B-8361-D93BE881A53D}" destId="{DBB1A188-955B-4A10-BC0E-CF4DF3EE6394}" srcOrd="0" destOrd="0" presId="urn:microsoft.com/office/officeart/2005/8/layout/vList2"/>
    <dgm:cxn modelId="{5123DEB4-D5B8-4514-8135-364520D93DBA}" type="presOf" srcId="{D2783798-3145-4CCC-BC40-3AF172380603}" destId="{AA0F198C-FFFF-4B20-A35E-92E494D0A582}" srcOrd="0" destOrd="0" presId="urn:microsoft.com/office/officeart/2005/8/layout/vList2"/>
    <dgm:cxn modelId="{BBED8580-71DC-4A78-994B-8DC744A662B1}" type="presOf" srcId="{2863E9F2-C101-42B2-A551-17CBF1D51FDF}" destId="{70A74EE5-6B64-4055-A100-124E24F437AE}" srcOrd="0" destOrd="0" presId="urn:microsoft.com/office/officeart/2005/8/layout/vList2"/>
    <dgm:cxn modelId="{69C2B3AE-FD75-479A-849B-4654A544E4FC}" srcId="{AA545963-76F5-4D23-BD97-DE1FBB8D10E9}" destId="{D2783798-3145-4CCC-BC40-3AF172380603}" srcOrd="2" destOrd="0" parTransId="{3FED1681-E202-4EAE-803D-F6AEC3C484A8}" sibTransId="{80C3CE15-D16D-4DC1-970A-47421B2F9498}"/>
    <dgm:cxn modelId="{C7118B3E-101A-4DD9-A4CB-050B2142CF6C}" type="presOf" srcId="{AA545963-76F5-4D23-BD97-DE1FBB8D10E9}" destId="{CE83825D-6873-4C47-B523-FB2517E03C27}" srcOrd="0" destOrd="0" presId="urn:microsoft.com/office/officeart/2005/8/layout/vList2"/>
    <dgm:cxn modelId="{D36EB0A4-8EFD-461C-BEED-979DF479975C}" srcId="{AA545963-76F5-4D23-BD97-DE1FBB8D10E9}" destId="{2863E9F2-C101-42B2-A551-17CBF1D51FDF}" srcOrd="1" destOrd="0" parTransId="{04A264CC-9EB0-4125-9116-BFC55B0A1687}" sibTransId="{73912252-55D0-4B6B-A92A-D5401276972D}"/>
    <dgm:cxn modelId="{59819D9B-839D-4BD1-9735-403F19730280}" type="presOf" srcId="{8E8FB6B7-59F3-43C8-98DB-CFEFAAB97A0A}" destId="{9AA6A7E8-3C53-4850-9C14-2956A94CF5EA}" srcOrd="0" destOrd="0" presId="urn:microsoft.com/office/officeart/2005/8/layout/vList2"/>
    <dgm:cxn modelId="{A4189CE6-667B-4050-9460-5C8FD0C4FC05}" srcId="{AA545963-76F5-4D23-BD97-DE1FBB8D10E9}" destId="{8E8FB6B7-59F3-43C8-98DB-CFEFAAB97A0A}" srcOrd="0" destOrd="0" parTransId="{2896B69F-EFAC-44DD-BFF4-A354859F879B}" sibTransId="{38A84AF6-747D-4D62-BD18-C8382F6BBB9A}"/>
    <dgm:cxn modelId="{B87F7EDE-2C64-4CEE-A329-323C969E8A1C}" srcId="{AA545963-76F5-4D23-BD97-DE1FBB8D10E9}" destId="{819BB3BC-2E0C-460B-8361-D93BE881A53D}" srcOrd="3" destOrd="0" parTransId="{3D04C692-B94A-4329-81E2-D75DABB956DD}" sibTransId="{97185150-F659-4264-8351-2B46B5046F1C}"/>
    <dgm:cxn modelId="{AEEBB20F-2C48-4505-B95F-7B6C78524404}" type="presParOf" srcId="{CE83825D-6873-4C47-B523-FB2517E03C27}" destId="{9AA6A7E8-3C53-4850-9C14-2956A94CF5EA}" srcOrd="0" destOrd="0" presId="urn:microsoft.com/office/officeart/2005/8/layout/vList2"/>
    <dgm:cxn modelId="{82BC5417-05E9-4159-9E42-ECC5EA473AAE}" type="presParOf" srcId="{CE83825D-6873-4C47-B523-FB2517E03C27}" destId="{103352C2-D8FB-4387-BC7C-94A2A3F10655}" srcOrd="1" destOrd="0" presId="urn:microsoft.com/office/officeart/2005/8/layout/vList2"/>
    <dgm:cxn modelId="{28458C04-9784-4F7F-A8E7-8935C4D6F27A}" type="presParOf" srcId="{CE83825D-6873-4C47-B523-FB2517E03C27}" destId="{70A74EE5-6B64-4055-A100-124E24F437AE}" srcOrd="2" destOrd="0" presId="urn:microsoft.com/office/officeart/2005/8/layout/vList2"/>
    <dgm:cxn modelId="{7A041649-3CFA-424E-AF94-DC4E08451897}" type="presParOf" srcId="{CE83825D-6873-4C47-B523-FB2517E03C27}" destId="{A8B5A68F-080C-47D9-94CD-CD66C5EC5A1E}" srcOrd="3" destOrd="0" presId="urn:microsoft.com/office/officeart/2005/8/layout/vList2"/>
    <dgm:cxn modelId="{7FC771BA-1DC2-4D22-A3BA-B6AF477EB923}" type="presParOf" srcId="{CE83825D-6873-4C47-B523-FB2517E03C27}" destId="{AA0F198C-FFFF-4B20-A35E-92E494D0A582}" srcOrd="4" destOrd="0" presId="urn:microsoft.com/office/officeart/2005/8/layout/vList2"/>
    <dgm:cxn modelId="{D5745D4E-B5C9-4636-AE1E-527A33828A09}" type="presParOf" srcId="{CE83825D-6873-4C47-B523-FB2517E03C27}" destId="{60C910E7-0923-4612-B07B-7DF000A39E4E}" srcOrd="5" destOrd="0" presId="urn:microsoft.com/office/officeart/2005/8/layout/vList2"/>
    <dgm:cxn modelId="{9D8E5606-2F19-43CA-ABBF-E5CBBC41BD24}" type="presParOf" srcId="{CE83825D-6873-4C47-B523-FB2517E03C27}" destId="{DBB1A188-955B-4A10-BC0E-CF4DF3EE63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A835D-E126-4947-92D8-A1BBFEA70EA2}" type="doc">
      <dgm:prSet loTypeId="urn:microsoft.com/office/officeart/2008/layout/VerticalCircleList" loCatId="list" qsTypeId="urn:microsoft.com/office/officeart/2005/8/quickstyle/3d1" qsCatId="3D" csTypeId="urn:microsoft.com/office/officeart/2005/8/colors/colorful5" csCatId="colorful" phldr="1"/>
      <dgm:spPr/>
      <dgm:t>
        <a:bodyPr/>
        <a:lstStyle/>
        <a:p>
          <a:endParaRPr lang="es-EC"/>
        </a:p>
      </dgm:t>
    </dgm:pt>
    <dgm:pt modelId="{EA58FD82-13DE-4C54-AB0B-801FB29D5C46}">
      <dgm:prSet phldrT="[Texto]"/>
      <dgm:spPr/>
      <dgm:t>
        <a:bodyPr/>
        <a:lstStyle/>
        <a:p>
          <a:r>
            <a:rPr lang="es-ES" dirty="0" smtClean="0"/>
            <a:t>Atender las necesidades financieras, sociales y culturales de la población.</a:t>
          </a:r>
          <a:endParaRPr lang="es-EC" dirty="0"/>
        </a:p>
      </dgm:t>
    </dgm:pt>
    <dgm:pt modelId="{8C4D0A3D-0E19-4B83-958D-4ED7531040B4}" type="parTrans" cxnId="{B0F52C85-2235-42CD-A653-FC0E546DAAE7}">
      <dgm:prSet/>
      <dgm:spPr/>
      <dgm:t>
        <a:bodyPr/>
        <a:lstStyle/>
        <a:p>
          <a:endParaRPr lang="es-EC"/>
        </a:p>
      </dgm:t>
    </dgm:pt>
    <dgm:pt modelId="{66E6EA5A-3005-4F15-85E0-3727DA4C39B1}" type="sibTrans" cxnId="{B0F52C85-2235-42CD-A653-FC0E546DAAE7}">
      <dgm:prSet/>
      <dgm:spPr/>
      <dgm:t>
        <a:bodyPr/>
        <a:lstStyle/>
        <a:p>
          <a:endParaRPr lang="es-EC"/>
        </a:p>
      </dgm:t>
    </dgm:pt>
    <dgm:pt modelId="{A0DB4B08-AC3A-4BAF-8DA8-3B964E2DB3D0}">
      <dgm:prSet/>
      <dgm:spPr/>
      <dgm:t>
        <a:bodyPr/>
        <a:lstStyle/>
        <a:p>
          <a:r>
            <a:rPr lang="es-ES" dirty="0" smtClean="0"/>
            <a:t>Construir una sociedad más justa. “Consolidar el sistema económico social y solidario, de forma sostenible”. </a:t>
          </a:r>
          <a:endParaRPr lang="es-EC" dirty="0"/>
        </a:p>
      </dgm:t>
    </dgm:pt>
    <dgm:pt modelId="{B7822005-AAFE-4657-9C8B-470D6E9C1DB9}" type="parTrans" cxnId="{EF66A21F-12A8-435B-B9C1-0FA52EC5CBFD}">
      <dgm:prSet/>
      <dgm:spPr/>
      <dgm:t>
        <a:bodyPr/>
        <a:lstStyle/>
        <a:p>
          <a:endParaRPr lang="es-EC"/>
        </a:p>
      </dgm:t>
    </dgm:pt>
    <dgm:pt modelId="{4F26828E-3A33-48D1-992A-5B4203000306}" type="sibTrans" cxnId="{EF66A21F-12A8-435B-B9C1-0FA52EC5CBFD}">
      <dgm:prSet/>
      <dgm:spPr/>
      <dgm:t>
        <a:bodyPr/>
        <a:lstStyle/>
        <a:p>
          <a:endParaRPr lang="es-EC"/>
        </a:p>
      </dgm:t>
    </dgm:pt>
    <dgm:pt modelId="{D1FCFC59-661F-48E0-A77F-CEE246BD0BCF}">
      <dgm:prSet/>
      <dgm:spPr/>
      <dgm:t>
        <a:bodyPr/>
        <a:lstStyle/>
        <a:p>
          <a:r>
            <a:rPr lang="es-ES" dirty="0" smtClean="0"/>
            <a:t>Brindará la oportunidad a sus habitantes y personas aledañas de mejorar  su situación actual, siendo instituciones que representan una opción de soporte solidario y mutuo entre los socios, que trabajan para el desarrollo integral de la comunidad, enfocándose en la PEA con ingresos medios bajos de la economía popular y solidaria.</a:t>
          </a:r>
          <a:endParaRPr lang="es-EC" dirty="0"/>
        </a:p>
      </dgm:t>
    </dgm:pt>
    <dgm:pt modelId="{F8ACE9E9-19A4-4EAD-B779-8685E3DE79D7}" type="parTrans" cxnId="{6F234297-C4E8-4259-A7E4-29077EA29F1B}">
      <dgm:prSet/>
      <dgm:spPr/>
      <dgm:t>
        <a:bodyPr/>
        <a:lstStyle/>
        <a:p>
          <a:endParaRPr lang="es-EC"/>
        </a:p>
      </dgm:t>
    </dgm:pt>
    <dgm:pt modelId="{3B719C80-C85B-4563-AC96-F105FF7DCD26}" type="sibTrans" cxnId="{6F234297-C4E8-4259-A7E4-29077EA29F1B}">
      <dgm:prSet/>
      <dgm:spPr/>
      <dgm:t>
        <a:bodyPr/>
        <a:lstStyle/>
        <a:p>
          <a:endParaRPr lang="es-EC"/>
        </a:p>
      </dgm:t>
    </dgm:pt>
    <dgm:pt modelId="{F7BEAEE7-A76E-4671-BF4C-6EFCBC738FEF}" type="pres">
      <dgm:prSet presAssocID="{63DA835D-E126-4947-92D8-A1BBFEA70EA2}" presName="Name0" presStyleCnt="0">
        <dgm:presLayoutVars>
          <dgm:dir/>
        </dgm:presLayoutVars>
      </dgm:prSet>
      <dgm:spPr/>
      <dgm:t>
        <a:bodyPr/>
        <a:lstStyle/>
        <a:p>
          <a:endParaRPr lang="es-EC"/>
        </a:p>
      </dgm:t>
    </dgm:pt>
    <dgm:pt modelId="{D8737958-C9F6-4899-8BD0-FBF745126994}" type="pres">
      <dgm:prSet presAssocID="{EA58FD82-13DE-4C54-AB0B-801FB29D5C46}" presName="noChildren" presStyleCnt="0"/>
      <dgm:spPr/>
    </dgm:pt>
    <dgm:pt modelId="{AEA46DE7-9929-4118-B94D-C67D1772EDE8}" type="pres">
      <dgm:prSet presAssocID="{EA58FD82-13DE-4C54-AB0B-801FB29D5C46}" presName="gap" presStyleCnt="0"/>
      <dgm:spPr/>
    </dgm:pt>
    <dgm:pt modelId="{23BF9B3B-185D-46BD-897C-D6C30582D290}" type="pres">
      <dgm:prSet presAssocID="{EA58FD82-13DE-4C54-AB0B-801FB29D5C46}" presName="medCircle2" presStyleLbl="vennNode1" presStyleIdx="0" presStyleCnt="3"/>
      <dgm:spPr>
        <a:solidFill>
          <a:srgbClr val="92D050">
            <a:alpha val="50000"/>
          </a:srgbClr>
        </a:solidFill>
      </dgm:spPr>
    </dgm:pt>
    <dgm:pt modelId="{A96AA21B-6F60-460A-95A6-C3C2F235911B}" type="pres">
      <dgm:prSet presAssocID="{EA58FD82-13DE-4C54-AB0B-801FB29D5C46}" presName="txLvlOnly1" presStyleLbl="revTx" presStyleIdx="0" presStyleCnt="3"/>
      <dgm:spPr/>
      <dgm:t>
        <a:bodyPr/>
        <a:lstStyle/>
        <a:p>
          <a:endParaRPr lang="es-EC"/>
        </a:p>
      </dgm:t>
    </dgm:pt>
    <dgm:pt modelId="{89F550DD-088C-4897-AEC3-E690F82CE5D3}" type="pres">
      <dgm:prSet presAssocID="{A0DB4B08-AC3A-4BAF-8DA8-3B964E2DB3D0}" presName="noChildren" presStyleCnt="0"/>
      <dgm:spPr/>
    </dgm:pt>
    <dgm:pt modelId="{17F9D36E-2F26-42B5-88C0-113B7DDD2579}" type="pres">
      <dgm:prSet presAssocID="{A0DB4B08-AC3A-4BAF-8DA8-3B964E2DB3D0}" presName="gap" presStyleCnt="0"/>
      <dgm:spPr/>
    </dgm:pt>
    <dgm:pt modelId="{EA7A1F16-0AE2-4C8B-BD63-065791D8E353}" type="pres">
      <dgm:prSet presAssocID="{A0DB4B08-AC3A-4BAF-8DA8-3B964E2DB3D0}" presName="medCircle2" presStyleLbl="vennNode1" presStyleIdx="1" presStyleCnt="3"/>
      <dgm:spPr>
        <a:solidFill>
          <a:srgbClr val="FFFF00">
            <a:alpha val="50000"/>
          </a:srgbClr>
        </a:solidFill>
      </dgm:spPr>
    </dgm:pt>
    <dgm:pt modelId="{55F1AF34-1993-4BFB-AC08-36F01F6B49CB}" type="pres">
      <dgm:prSet presAssocID="{A0DB4B08-AC3A-4BAF-8DA8-3B964E2DB3D0}" presName="txLvlOnly1" presStyleLbl="revTx" presStyleIdx="1" presStyleCnt="3"/>
      <dgm:spPr/>
      <dgm:t>
        <a:bodyPr/>
        <a:lstStyle/>
        <a:p>
          <a:endParaRPr lang="es-EC"/>
        </a:p>
      </dgm:t>
    </dgm:pt>
    <dgm:pt modelId="{9490BF49-1FD2-439B-83EF-D4138B6E4389}" type="pres">
      <dgm:prSet presAssocID="{D1FCFC59-661F-48E0-A77F-CEE246BD0BCF}" presName="noChildren" presStyleCnt="0"/>
      <dgm:spPr/>
    </dgm:pt>
    <dgm:pt modelId="{381406E8-2370-4FB7-9F1A-92F8ED072FBA}" type="pres">
      <dgm:prSet presAssocID="{D1FCFC59-661F-48E0-A77F-CEE246BD0BCF}" presName="gap" presStyleCnt="0"/>
      <dgm:spPr/>
    </dgm:pt>
    <dgm:pt modelId="{26C71B10-0B37-468A-9EC6-FFB2A5E147C6}" type="pres">
      <dgm:prSet presAssocID="{D1FCFC59-661F-48E0-A77F-CEE246BD0BCF}" presName="medCircle2" presStyleLbl="vennNode1" presStyleIdx="2" presStyleCnt="3"/>
      <dgm:spPr>
        <a:solidFill>
          <a:srgbClr val="00B050">
            <a:alpha val="50000"/>
          </a:srgbClr>
        </a:solidFill>
      </dgm:spPr>
    </dgm:pt>
    <dgm:pt modelId="{836CA6F7-9FBB-4548-86E9-B19F57FAB404}" type="pres">
      <dgm:prSet presAssocID="{D1FCFC59-661F-48E0-A77F-CEE246BD0BCF}" presName="txLvlOnly1" presStyleLbl="revTx" presStyleIdx="2" presStyleCnt="3"/>
      <dgm:spPr/>
      <dgm:t>
        <a:bodyPr/>
        <a:lstStyle/>
        <a:p>
          <a:endParaRPr lang="es-EC"/>
        </a:p>
      </dgm:t>
    </dgm:pt>
  </dgm:ptLst>
  <dgm:cxnLst>
    <dgm:cxn modelId="{6F234297-C4E8-4259-A7E4-29077EA29F1B}" srcId="{63DA835D-E126-4947-92D8-A1BBFEA70EA2}" destId="{D1FCFC59-661F-48E0-A77F-CEE246BD0BCF}" srcOrd="2" destOrd="0" parTransId="{F8ACE9E9-19A4-4EAD-B779-8685E3DE79D7}" sibTransId="{3B719C80-C85B-4563-AC96-F105FF7DCD26}"/>
    <dgm:cxn modelId="{B0F52C85-2235-42CD-A653-FC0E546DAAE7}" srcId="{63DA835D-E126-4947-92D8-A1BBFEA70EA2}" destId="{EA58FD82-13DE-4C54-AB0B-801FB29D5C46}" srcOrd="0" destOrd="0" parTransId="{8C4D0A3D-0E19-4B83-958D-4ED7531040B4}" sibTransId="{66E6EA5A-3005-4F15-85E0-3727DA4C39B1}"/>
    <dgm:cxn modelId="{EF66A21F-12A8-435B-B9C1-0FA52EC5CBFD}" srcId="{63DA835D-E126-4947-92D8-A1BBFEA70EA2}" destId="{A0DB4B08-AC3A-4BAF-8DA8-3B964E2DB3D0}" srcOrd="1" destOrd="0" parTransId="{B7822005-AAFE-4657-9C8B-470D6E9C1DB9}" sibTransId="{4F26828E-3A33-48D1-992A-5B4203000306}"/>
    <dgm:cxn modelId="{3B0DE9D8-0128-4E5D-8BBB-7FB4A0405E43}" type="presOf" srcId="{D1FCFC59-661F-48E0-A77F-CEE246BD0BCF}" destId="{836CA6F7-9FBB-4548-86E9-B19F57FAB404}" srcOrd="0" destOrd="0" presId="urn:microsoft.com/office/officeart/2008/layout/VerticalCircleList"/>
    <dgm:cxn modelId="{D5E86892-FC30-4E9D-876C-F62D0FA72BA5}" type="presOf" srcId="{EA58FD82-13DE-4C54-AB0B-801FB29D5C46}" destId="{A96AA21B-6F60-460A-95A6-C3C2F235911B}" srcOrd="0" destOrd="0" presId="urn:microsoft.com/office/officeart/2008/layout/VerticalCircleList"/>
    <dgm:cxn modelId="{20EA5778-333F-48A9-87F0-0B2C4767F9C1}" type="presOf" srcId="{63DA835D-E126-4947-92D8-A1BBFEA70EA2}" destId="{F7BEAEE7-A76E-4671-BF4C-6EFCBC738FEF}" srcOrd="0" destOrd="0" presId="urn:microsoft.com/office/officeart/2008/layout/VerticalCircleList"/>
    <dgm:cxn modelId="{380580F2-CB5C-427E-B3BF-1E08744785ED}" type="presOf" srcId="{A0DB4B08-AC3A-4BAF-8DA8-3B964E2DB3D0}" destId="{55F1AF34-1993-4BFB-AC08-36F01F6B49CB}" srcOrd="0" destOrd="0" presId="urn:microsoft.com/office/officeart/2008/layout/VerticalCircleList"/>
    <dgm:cxn modelId="{E2411D5E-7560-457A-B5D6-72F2FFD7349E}" type="presParOf" srcId="{F7BEAEE7-A76E-4671-BF4C-6EFCBC738FEF}" destId="{D8737958-C9F6-4899-8BD0-FBF745126994}" srcOrd="0" destOrd="0" presId="urn:microsoft.com/office/officeart/2008/layout/VerticalCircleList"/>
    <dgm:cxn modelId="{8DD3CDB0-7EBD-4C95-9993-17920AB377F2}" type="presParOf" srcId="{D8737958-C9F6-4899-8BD0-FBF745126994}" destId="{AEA46DE7-9929-4118-B94D-C67D1772EDE8}" srcOrd="0" destOrd="0" presId="urn:microsoft.com/office/officeart/2008/layout/VerticalCircleList"/>
    <dgm:cxn modelId="{9737A2D4-49A9-4AAD-A77A-28373F5004D0}" type="presParOf" srcId="{D8737958-C9F6-4899-8BD0-FBF745126994}" destId="{23BF9B3B-185D-46BD-897C-D6C30582D290}" srcOrd="1" destOrd="0" presId="urn:microsoft.com/office/officeart/2008/layout/VerticalCircleList"/>
    <dgm:cxn modelId="{72B5BA71-CFB9-41C9-8F83-AEEC1BC682E1}" type="presParOf" srcId="{D8737958-C9F6-4899-8BD0-FBF745126994}" destId="{A96AA21B-6F60-460A-95A6-C3C2F235911B}" srcOrd="2" destOrd="0" presId="urn:microsoft.com/office/officeart/2008/layout/VerticalCircleList"/>
    <dgm:cxn modelId="{89DD83DB-0AC4-4E01-9D17-70FE1231AF5E}" type="presParOf" srcId="{F7BEAEE7-A76E-4671-BF4C-6EFCBC738FEF}" destId="{89F550DD-088C-4897-AEC3-E690F82CE5D3}" srcOrd="1" destOrd="0" presId="urn:microsoft.com/office/officeart/2008/layout/VerticalCircleList"/>
    <dgm:cxn modelId="{023E1A18-8FF5-440C-A8B7-F921D2DED40E}" type="presParOf" srcId="{89F550DD-088C-4897-AEC3-E690F82CE5D3}" destId="{17F9D36E-2F26-42B5-88C0-113B7DDD2579}" srcOrd="0" destOrd="0" presId="urn:microsoft.com/office/officeart/2008/layout/VerticalCircleList"/>
    <dgm:cxn modelId="{FC6BA5E7-599A-41EE-A18C-E137B2691AD9}" type="presParOf" srcId="{89F550DD-088C-4897-AEC3-E690F82CE5D3}" destId="{EA7A1F16-0AE2-4C8B-BD63-065791D8E353}" srcOrd="1" destOrd="0" presId="urn:microsoft.com/office/officeart/2008/layout/VerticalCircleList"/>
    <dgm:cxn modelId="{79DBFAE4-C9A0-43CC-AF33-987E96D53474}" type="presParOf" srcId="{89F550DD-088C-4897-AEC3-E690F82CE5D3}" destId="{55F1AF34-1993-4BFB-AC08-36F01F6B49CB}" srcOrd="2" destOrd="0" presId="urn:microsoft.com/office/officeart/2008/layout/VerticalCircleList"/>
    <dgm:cxn modelId="{0E2E8D91-D365-4584-82C7-2133FD07560F}" type="presParOf" srcId="{F7BEAEE7-A76E-4671-BF4C-6EFCBC738FEF}" destId="{9490BF49-1FD2-439B-83EF-D4138B6E4389}" srcOrd="2" destOrd="0" presId="urn:microsoft.com/office/officeart/2008/layout/VerticalCircleList"/>
    <dgm:cxn modelId="{D357351C-F5F5-4433-A87C-462C2AB989E1}" type="presParOf" srcId="{9490BF49-1FD2-439B-83EF-D4138B6E4389}" destId="{381406E8-2370-4FB7-9F1A-92F8ED072FBA}" srcOrd="0" destOrd="0" presId="urn:microsoft.com/office/officeart/2008/layout/VerticalCircleList"/>
    <dgm:cxn modelId="{45F57223-F6D6-4776-9698-69ABA23F4267}" type="presParOf" srcId="{9490BF49-1FD2-439B-83EF-D4138B6E4389}" destId="{26C71B10-0B37-468A-9EC6-FFB2A5E147C6}" srcOrd="1" destOrd="0" presId="urn:microsoft.com/office/officeart/2008/layout/VerticalCircleList"/>
    <dgm:cxn modelId="{C272AD82-7A4A-4FB6-B5C4-9E1D10784318}" type="presParOf" srcId="{9490BF49-1FD2-439B-83EF-D4138B6E4389}" destId="{836CA6F7-9FBB-4548-86E9-B19F57FAB404}"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68502C2-97C7-47E0-AAF8-94D91CCE40BB}" type="doc">
      <dgm:prSet loTypeId="urn:microsoft.com/office/officeart/2005/8/layout/process4" loCatId="list" qsTypeId="urn:microsoft.com/office/officeart/2005/8/quickstyle/simple1" qsCatId="simple" csTypeId="urn:microsoft.com/office/officeart/2005/8/colors/accent5_4" csCatId="accent5" phldr="1"/>
      <dgm:spPr/>
      <dgm:t>
        <a:bodyPr/>
        <a:lstStyle/>
        <a:p>
          <a:endParaRPr lang="es-MX"/>
        </a:p>
      </dgm:t>
    </dgm:pt>
    <dgm:pt modelId="{B1943F6E-03AB-40D6-B987-E45A8F5BAA14}">
      <dgm:prSet phldrT="[Texto]" custT="1"/>
      <dgm:spPr/>
      <dgm:t>
        <a:bodyPr/>
        <a:lstStyle/>
        <a:p>
          <a:r>
            <a:rPr lang="es-MX" sz="3200" dirty="0" smtClean="0">
              <a:solidFill>
                <a:schemeClr val="tx1"/>
              </a:solidFill>
            </a:rPr>
            <a:t>MISIÓN</a:t>
          </a:r>
          <a:r>
            <a:rPr lang="es-MX" sz="3200" dirty="0" smtClean="0"/>
            <a:t> </a:t>
          </a:r>
          <a:endParaRPr lang="es-MX" sz="3200" dirty="0"/>
        </a:p>
      </dgm:t>
    </dgm:pt>
    <dgm:pt modelId="{29565AE4-E170-406E-9D18-D1E83D505161}" type="parTrans" cxnId="{0AE0D5F4-939A-4A2B-874E-46620214C71E}">
      <dgm:prSet/>
      <dgm:spPr/>
      <dgm:t>
        <a:bodyPr/>
        <a:lstStyle/>
        <a:p>
          <a:endParaRPr lang="es-MX" sz="2400"/>
        </a:p>
      </dgm:t>
    </dgm:pt>
    <dgm:pt modelId="{2C20A339-3BAA-433D-84A4-184EE3436F22}" type="sibTrans" cxnId="{0AE0D5F4-939A-4A2B-874E-46620214C71E}">
      <dgm:prSet/>
      <dgm:spPr/>
      <dgm:t>
        <a:bodyPr/>
        <a:lstStyle/>
        <a:p>
          <a:endParaRPr lang="es-MX" sz="2400"/>
        </a:p>
      </dgm:t>
    </dgm:pt>
    <dgm:pt modelId="{727E48D3-C1E6-425A-B7A7-DFA959395EEC}">
      <dgm:prSet phldrT="[Texto]" custT="1"/>
      <dgm:spPr/>
      <dgm:t>
        <a:bodyPr anchor="ctr"/>
        <a:lstStyle/>
        <a:p>
          <a:pPr algn="just"/>
          <a:r>
            <a:rPr lang="es-MX" sz="1400" dirty="0" smtClean="0"/>
            <a:t>“</a:t>
          </a:r>
          <a:r>
            <a:rPr lang="es-EC" sz="1400" dirty="0" smtClean="0"/>
            <a:t>Promover el progreso socioeconómico de los moradores de la parroquia de Píntag, a través de prestaciones de servicios financieros que impulsen el sector productivo, mejorando así el nivel de vida de los habitantes del lugar y brindando soluciones a la comunidad en general</a:t>
          </a:r>
          <a:r>
            <a:rPr lang="es-MX" sz="1600" dirty="0" smtClean="0"/>
            <a:t>”</a:t>
          </a:r>
          <a:endParaRPr lang="es-MX" sz="1400" dirty="0"/>
        </a:p>
      </dgm:t>
    </dgm:pt>
    <dgm:pt modelId="{CF0490C7-DF1E-4523-9DC4-75D106D6AAE2}" type="parTrans" cxnId="{EBF904D9-EDA8-468C-A3EE-1B9747FEB19B}">
      <dgm:prSet/>
      <dgm:spPr/>
      <dgm:t>
        <a:bodyPr/>
        <a:lstStyle/>
        <a:p>
          <a:endParaRPr lang="es-MX" sz="2400"/>
        </a:p>
      </dgm:t>
    </dgm:pt>
    <dgm:pt modelId="{4308324A-BD24-4696-9094-82DA8197A0E3}" type="sibTrans" cxnId="{EBF904D9-EDA8-468C-A3EE-1B9747FEB19B}">
      <dgm:prSet/>
      <dgm:spPr/>
      <dgm:t>
        <a:bodyPr/>
        <a:lstStyle/>
        <a:p>
          <a:endParaRPr lang="es-MX" sz="2400"/>
        </a:p>
      </dgm:t>
    </dgm:pt>
    <dgm:pt modelId="{4093929B-99D5-4F53-8171-170DED8F3844}">
      <dgm:prSet phldrT="[Texto]" custT="1"/>
      <dgm:spPr/>
      <dgm:t>
        <a:bodyPr/>
        <a:lstStyle/>
        <a:p>
          <a:r>
            <a:rPr lang="es-MX" sz="3200" dirty="0" smtClean="0">
              <a:solidFill>
                <a:schemeClr val="tx1"/>
              </a:solidFill>
            </a:rPr>
            <a:t>VISIÓN</a:t>
          </a:r>
          <a:r>
            <a:rPr lang="es-MX" sz="3200" dirty="0" smtClean="0"/>
            <a:t> </a:t>
          </a:r>
          <a:endParaRPr lang="es-MX" sz="3200" dirty="0"/>
        </a:p>
      </dgm:t>
    </dgm:pt>
    <dgm:pt modelId="{05E15D67-BB77-492E-92BB-8BB24128ABFC}" type="parTrans" cxnId="{D414F61F-8BD1-4B35-BA34-78B565ABA0A6}">
      <dgm:prSet/>
      <dgm:spPr/>
      <dgm:t>
        <a:bodyPr/>
        <a:lstStyle/>
        <a:p>
          <a:endParaRPr lang="es-MX" sz="2400"/>
        </a:p>
      </dgm:t>
    </dgm:pt>
    <dgm:pt modelId="{B8FB40C3-82BA-46BA-B5BF-99102AA13458}" type="sibTrans" cxnId="{D414F61F-8BD1-4B35-BA34-78B565ABA0A6}">
      <dgm:prSet/>
      <dgm:spPr/>
      <dgm:t>
        <a:bodyPr/>
        <a:lstStyle/>
        <a:p>
          <a:endParaRPr lang="es-MX" sz="2400"/>
        </a:p>
      </dgm:t>
    </dgm:pt>
    <dgm:pt modelId="{84506BFA-5118-499C-8E93-469DF339A287}">
      <dgm:prSet phldrT="[Texto]" custT="1"/>
      <dgm:spPr/>
      <dgm:t>
        <a:bodyPr anchor="ctr"/>
        <a:lstStyle/>
        <a:p>
          <a:pPr algn="just"/>
          <a:r>
            <a:rPr lang="es-EC" sz="1600" dirty="0" smtClean="0"/>
            <a:t>Al 2019 ser la cooperativa líder, en ofrecer a la comunidad de Píntag, un conjunto de productos y servicios financieros satisfactorios, contribuyendo a la inserción económica y social de los moradores de la parroquia con responsabilidad y compromiso social</a:t>
          </a:r>
          <a:endParaRPr lang="es-MX" sz="1600" dirty="0"/>
        </a:p>
      </dgm:t>
    </dgm:pt>
    <dgm:pt modelId="{2D231E85-79A6-4591-9AAD-33D27315C04E}" type="parTrans" cxnId="{656CF7FB-2B39-4B8D-9C97-EC1177E7929C}">
      <dgm:prSet/>
      <dgm:spPr/>
      <dgm:t>
        <a:bodyPr/>
        <a:lstStyle/>
        <a:p>
          <a:endParaRPr lang="es-MX" sz="2400"/>
        </a:p>
      </dgm:t>
    </dgm:pt>
    <dgm:pt modelId="{47BC1BD9-17AF-4C67-A37A-9A548CBC6F1A}" type="sibTrans" cxnId="{656CF7FB-2B39-4B8D-9C97-EC1177E7929C}">
      <dgm:prSet/>
      <dgm:spPr/>
      <dgm:t>
        <a:bodyPr/>
        <a:lstStyle/>
        <a:p>
          <a:endParaRPr lang="es-MX" sz="2400"/>
        </a:p>
      </dgm:t>
    </dgm:pt>
    <dgm:pt modelId="{DF784955-BBA5-48A8-8BC4-7E1A45DEAB91}">
      <dgm:prSet phldrT="[Texto]" custT="1"/>
      <dgm:spPr/>
      <dgm:t>
        <a:bodyPr/>
        <a:lstStyle/>
        <a:p>
          <a:r>
            <a:rPr lang="es-MX" sz="3200" dirty="0" smtClean="0">
              <a:solidFill>
                <a:schemeClr val="tx1"/>
              </a:solidFill>
            </a:rPr>
            <a:t>VALORES</a:t>
          </a:r>
          <a:r>
            <a:rPr lang="es-MX" sz="3200" dirty="0" smtClean="0"/>
            <a:t> </a:t>
          </a:r>
          <a:endParaRPr lang="es-MX" sz="3200" dirty="0"/>
        </a:p>
      </dgm:t>
    </dgm:pt>
    <dgm:pt modelId="{9C69D280-C06B-43F1-A507-3063173C6456}" type="parTrans" cxnId="{030CBF87-8A5F-46B4-BBAA-20F11C31F348}">
      <dgm:prSet/>
      <dgm:spPr/>
      <dgm:t>
        <a:bodyPr/>
        <a:lstStyle/>
        <a:p>
          <a:endParaRPr lang="es-MX" sz="2400"/>
        </a:p>
      </dgm:t>
    </dgm:pt>
    <dgm:pt modelId="{9697281D-036A-4234-936A-ABD95FC73686}" type="sibTrans" cxnId="{030CBF87-8A5F-46B4-BBAA-20F11C31F348}">
      <dgm:prSet/>
      <dgm:spPr/>
      <dgm:t>
        <a:bodyPr/>
        <a:lstStyle/>
        <a:p>
          <a:endParaRPr lang="es-MX" sz="2400"/>
        </a:p>
      </dgm:t>
    </dgm:pt>
    <dgm:pt modelId="{713DFBE7-E2C0-4A80-A0EF-0F2DB9F94B2D}">
      <dgm:prSet phldrT="[Texto]" custT="1"/>
      <dgm:spPr/>
      <dgm:t>
        <a:bodyPr anchor="ctr"/>
        <a:lstStyle/>
        <a:p>
          <a:pPr>
            <a:lnSpc>
              <a:spcPct val="100000"/>
            </a:lnSpc>
          </a:pPr>
          <a:r>
            <a:rPr lang="es-MX" sz="1600" b="0" dirty="0" smtClean="0"/>
            <a:t>Responsabilidad</a:t>
          </a:r>
          <a:endParaRPr lang="es-MX" sz="1600" b="0" dirty="0"/>
        </a:p>
      </dgm:t>
    </dgm:pt>
    <dgm:pt modelId="{66DC52AB-1834-4D35-9F9C-22E2C7F50DA9}" type="parTrans" cxnId="{F13084D6-5E8A-4013-911A-DA6A33FADA2A}">
      <dgm:prSet/>
      <dgm:spPr/>
      <dgm:t>
        <a:bodyPr/>
        <a:lstStyle/>
        <a:p>
          <a:endParaRPr lang="es-MX" sz="2400"/>
        </a:p>
      </dgm:t>
    </dgm:pt>
    <dgm:pt modelId="{F46697FC-F24E-41A9-B2FC-98556260FF0A}" type="sibTrans" cxnId="{F13084D6-5E8A-4013-911A-DA6A33FADA2A}">
      <dgm:prSet/>
      <dgm:spPr/>
      <dgm:t>
        <a:bodyPr/>
        <a:lstStyle/>
        <a:p>
          <a:endParaRPr lang="es-MX" sz="2400"/>
        </a:p>
      </dgm:t>
    </dgm:pt>
    <dgm:pt modelId="{49F959DE-4BB2-408B-863D-61A3AC3A9BAA}">
      <dgm:prSet custT="1"/>
      <dgm:spPr/>
      <dgm:t>
        <a:bodyPr anchor="ctr"/>
        <a:lstStyle/>
        <a:p>
          <a:pPr>
            <a:lnSpc>
              <a:spcPct val="100000"/>
            </a:lnSpc>
          </a:pPr>
          <a:r>
            <a:rPr lang="es-MX" sz="1600" b="0" dirty="0" smtClean="0"/>
            <a:t>Compromiso</a:t>
          </a:r>
          <a:endParaRPr lang="es-MX" sz="1600" b="0" dirty="0"/>
        </a:p>
      </dgm:t>
    </dgm:pt>
    <dgm:pt modelId="{F300EE42-1560-4A71-BA23-B5A931D2E92B}" type="parTrans" cxnId="{510448DE-CBDE-4E6C-A089-6F2C1729756E}">
      <dgm:prSet/>
      <dgm:spPr/>
      <dgm:t>
        <a:bodyPr/>
        <a:lstStyle/>
        <a:p>
          <a:endParaRPr lang="es-MX" sz="2400"/>
        </a:p>
      </dgm:t>
    </dgm:pt>
    <dgm:pt modelId="{841ADF59-689D-427C-B86C-C6F28DB2202B}" type="sibTrans" cxnId="{510448DE-CBDE-4E6C-A089-6F2C1729756E}">
      <dgm:prSet/>
      <dgm:spPr/>
      <dgm:t>
        <a:bodyPr/>
        <a:lstStyle/>
        <a:p>
          <a:endParaRPr lang="es-MX" sz="2400"/>
        </a:p>
      </dgm:t>
    </dgm:pt>
    <dgm:pt modelId="{793087E8-9B9B-4DA1-8E5B-682520C6CCDE}">
      <dgm:prSet custT="1"/>
      <dgm:spPr/>
      <dgm:t>
        <a:bodyPr anchor="ctr"/>
        <a:lstStyle/>
        <a:p>
          <a:pPr>
            <a:lnSpc>
              <a:spcPct val="100000"/>
            </a:lnSpc>
          </a:pPr>
          <a:r>
            <a:rPr lang="es-MX" sz="1600" b="0" dirty="0" smtClean="0"/>
            <a:t>Respeto</a:t>
          </a:r>
          <a:endParaRPr lang="es-MX" sz="1600" b="0" dirty="0"/>
        </a:p>
      </dgm:t>
    </dgm:pt>
    <dgm:pt modelId="{88F64C8C-FBE5-4A1A-AA69-6F2F01C73562}" type="parTrans" cxnId="{7B429B15-5252-4969-A349-F6D2B1664CEF}">
      <dgm:prSet/>
      <dgm:spPr/>
      <dgm:t>
        <a:bodyPr/>
        <a:lstStyle/>
        <a:p>
          <a:endParaRPr lang="es-EC" sz="2400"/>
        </a:p>
      </dgm:t>
    </dgm:pt>
    <dgm:pt modelId="{83CE0083-A402-4536-9899-BE8280E558AC}" type="sibTrans" cxnId="{7B429B15-5252-4969-A349-F6D2B1664CEF}">
      <dgm:prSet/>
      <dgm:spPr/>
      <dgm:t>
        <a:bodyPr/>
        <a:lstStyle/>
        <a:p>
          <a:endParaRPr lang="es-EC" sz="2400"/>
        </a:p>
      </dgm:t>
    </dgm:pt>
    <dgm:pt modelId="{1E900CF4-4075-4508-B96D-488C8D9380EE}" type="pres">
      <dgm:prSet presAssocID="{B68502C2-97C7-47E0-AAF8-94D91CCE40BB}" presName="Name0" presStyleCnt="0">
        <dgm:presLayoutVars>
          <dgm:dir/>
          <dgm:animLvl val="lvl"/>
          <dgm:resizeHandles val="exact"/>
        </dgm:presLayoutVars>
      </dgm:prSet>
      <dgm:spPr/>
      <dgm:t>
        <a:bodyPr/>
        <a:lstStyle/>
        <a:p>
          <a:endParaRPr lang="es-EC"/>
        </a:p>
      </dgm:t>
    </dgm:pt>
    <dgm:pt modelId="{BCB01C70-0D38-4143-ADA8-0A8CC0342508}" type="pres">
      <dgm:prSet presAssocID="{DF784955-BBA5-48A8-8BC4-7E1A45DEAB91}" presName="boxAndChildren" presStyleCnt="0"/>
      <dgm:spPr/>
    </dgm:pt>
    <dgm:pt modelId="{92CCDDBD-9C01-49A3-B97A-5432079B4EBF}" type="pres">
      <dgm:prSet presAssocID="{DF784955-BBA5-48A8-8BC4-7E1A45DEAB91}" presName="parentTextBox" presStyleLbl="node1" presStyleIdx="0" presStyleCnt="3"/>
      <dgm:spPr/>
      <dgm:t>
        <a:bodyPr/>
        <a:lstStyle/>
        <a:p>
          <a:endParaRPr lang="es-EC"/>
        </a:p>
      </dgm:t>
    </dgm:pt>
    <dgm:pt modelId="{8D41C755-48C7-46D9-B2D6-FB08B9C354D3}" type="pres">
      <dgm:prSet presAssocID="{DF784955-BBA5-48A8-8BC4-7E1A45DEAB91}" presName="entireBox" presStyleLbl="node1" presStyleIdx="0" presStyleCnt="3"/>
      <dgm:spPr/>
      <dgm:t>
        <a:bodyPr/>
        <a:lstStyle/>
        <a:p>
          <a:endParaRPr lang="es-EC"/>
        </a:p>
      </dgm:t>
    </dgm:pt>
    <dgm:pt modelId="{E1E272B8-D159-4EB1-872C-870CFC4C14B9}" type="pres">
      <dgm:prSet presAssocID="{DF784955-BBA5-48A8-8BC4-7E1A45DEAB91}" presName="descendantBox" presStyleCnt="0"/>
      <dgm:spPr/>
    </dgm:pt>
    <dgm:pt modelId="{463C2E44-7372-4CBA-973B-1EB707FBCE80}" type="pres">
      <dgm:prSet presAssocID="{713DFBE7-E2C0-4A80-A0EF-0F2DB9F94B2D}" presName="childTextBox" presStyleLbl="fgAccFollowNode1" presStyleIdx="0" presStyleCnt="5">
        <dgm:presLayoutVars>
          <dgm:bulletEnabled val="1"/>
        </dgm:presLayoutVars>
      </dgm:prSet>
      <dgm:spPr/>
      <dgm:t>
        <a:bodyPr/>
        <a:lstStyle/>
        <a:p>
          <a:endParaRPr lang="es-EC"/>
        </a:p>
      </dgm:t>
    </dgm:pt>
    <dgm:pt modelId="{398E4395-2544-48F8-8D21-FC6EF35765C6}" type="pres">
      <dgm:prSet presAssocID="{49F959DE-4BB2-408B-863D-61A3AC3A9BAA}" presName="childTextBox" presStyleLbl="fgAccFollowNode1" presStyleIdx="1" presStyleCnt="5">
        <dgm:presLayoutVars>
          <dgm:bulletEnabled val="1"/>
        </dgm:presLayoutVars>
      </dgm:prSet>
      <dgm:spPr/>
      <dgm:t>
        <a:bodyPr/>
        <a:lstStyle/>
        <a:p>
          <a:endParaRPr lang="es-EC"/>
        </a:p>
      </dgm:t>
    </dgm:pt>
    <dgm:pt modelId="{D5CBE4B6-1E44-4B4F-B481-B9D55BA48188}" type="pres">
      <dgm:prSet presAssocID="{793087E8-9B9B-4DA1-8E5B-682520C6CCDE}" presName="childTextBox" presStyleLbl="fgAccFollowNode1" presStyleIdx="2" presStyleCnt="5">
        <dgm:presLayoutVars>
          <dgm:bulletEnabled val="1"/>
        </dgm:presLayoutVars>
      </dgm:prSet>
      <dgm:spPr/>
      <dgm:t>
        <a:bodyPr/>
        <a:lstStyle/>
        <a:p>
          <a:endParaRPr lang="es-EC"/>
        </a:p>
      </dgm:t>
    </dgm:pt>
    <dgm:pt modelId="{674DEBFE-547A-48E0-A5BF-93381298097A}" type="pres">
      <dgm:prSet presAssocID="{B8FB40C3-82BA-46BA-B5BF-99102AA13458}" presName="sp" presStyleCnt="0"/>
      <dgm:spPr/>
    </dgm:pt>
    <dgm:pt modelId="{1C7FDAF9-ADA8-4F8E-A8BA-6CD319B76E72}" type="pres">
      <dgm:prSet presAssocID="{4093929B-99D5-4F53-8171-170DED8F3844}" presName="arrowAndChildren" presStyleCnt="0"/>
      <dgm:spPr/>
    </dgm:pt>
    <dgm:pt modelId="{01B3ADF0-3264-4EF4-A92F-F3CBC4B4B843}" type="pres">
      <dgm:prSet presAssocID="{4093929B-99D5-4F53-8171-170DED8F3844}" presName="parentTextArrow" presStyleLbl="node1" presStyleIdx="0" presStyleCnt="3"/>
      <dgm:spPr/>
      <dgm:t>
        <a:bodyPr/>
        <a:lstStyle/>
        <a:p>
          <a:endParaRPr lang="es-EC"/>
        </a:p>
      </dgm:t>
    </dgm:pt>
    <dgm:pt modelId="{D47CAB8B-ED92-42F4-B9E6-6D98BD11AB72}" type="pres">
      <dgm:prSet presAssocID="{4093929B-99D5-4F53-8171-170DED8F3844}" presName="arrow" presStyleLbl="node1" presStyleIdx="1" presStyleCnt="3"/>
      <dgm:spPr/>
      <dgm:t>
        <a:bodyPr/>
        <a:lstStyle/>
        <a:p>
          <a:endParaRPr lang="es-EC"/>
        </a:p>
      </dgm:t>
    </dgm:pt>
    <dgm:pt modelId="{1DE8CBC7-772F-4928-9ED7-3A10FC69F0B6}" type="pres">
      <dgm:prSet presAssocID="{4093929B-99D5-4F53-8171-170DED8F3844}" presName="descendantArrow" presStyleCnt="0"/>
      <dgm:spPr/>
    </dgm:pt>
    <dgm:pt modelId="{CFA23C61-FA33-449F-B6B3-41C01B950D26}" type="pres">
      <dgm:prSet presAssocID="{84506BFA-5118-499C-8E93-469DF339A287}" presName="childTextArrow" presStyleLbl="fgAccFollowNode1" presStyleIdx="3" presStyleCnt="5">
        <dgm:presLayoutVars>
          <dgm:bulletEnabled val="1"/>
        </dgm:presLayoutVars>
      </dgm:prSet>
      <dgm:spPr/>
      <dgm:t>
        <a:bodyPr/>
        <a:lstStyle/>
        <a:p>
          <a:endParaRPr lang="es-EC"/>
        </a:p>
      </dgm:t>
    </dgm:pt>
    <dgm:pt modelId="{47D91995-B2BF-42DA-A73E-B8DC7EBDACD0}" type="pres">
      <dgm:prSet presAssocID="{2C20A339-3BAA-433D-84A4-184EE3436F22}" presName="sp" presStyleCnt="0"/>
      <dgm:spPr/>
    </dgm:pt>
    <dgm:pt modelId="{BCB611E8-549B-48FC-80D8-73866C9D61A6}" type="pres">
      <dgm:prSet presAssocID="{B1943F6E-03AB-40D6-B987-E45A8F5BAA14}" presName="arrowAndChildren" presStyleCnt="0"/>
      <dgm:spPr/>
    </dgm:pt>
    <dgm:pt modelId="{F2479251-5305-4110-A66E-EC198C484CA4}" type="pres">
      <dgm:prSet presAssocID="{B1943F6E-03AB-40D6-B987-E45A8F5BAA14}" presName="parentTextArrow" presStyleLbl="node1" presStyleIdx="1" presStyleCnt="3"/>
      <dgm:spPr/>
      <dgm:t>
        <a:bodyPr/>
        <a:lstStyle/>
        <a:p>
          <a:endParaRPr lang="es-EC"/>
        </a:p>
      </dgm:t>
    </dgm:pt>
    <dgm:pt modelId="{DC326D3B-C1F5-4A1E-8BF4-9586FB9594F7}" type="pres">
      <dgm:prSet presAssocID="{B1943F6E-03AB-40D6-B987-E45A8F5BAA14}" presName="arrow" presStyleLbl="node1" presStyleIdx="2" presStyleCnt="3"/>
      <dgm:spPr/>
      <dgm:t>
        <a:bodyPr/>
        <a:lstStyle/>
        <a:p>
          <a:endParaRPr lang="es-EC"/>
        </a:p>
      </dgm:t>
    </dgm:pt>
    <dgm:pt modelId="{FFCD9CC7-6545-40F4-B0E6-F69FACFF7C35}" type="pres">
      <dgm:prSet presAssocID="{B1943F6E-03AB-40D6-B987-E45A8F5BAA14}" presName="descendantArrow" presStyleCnt="0"/>
      <dgm:spPr/>
    </dgm:pt>
    <dgm:pt modelId="{4C195849-E466-4EBB-B22A-8B589BFD1687}" type="pres">
      <dgm:prSet presAssocID="{727E48D3-C1E6-425A-B7A7-DFA959395EEC}" presName="childTextArrow" presStyleLbl="fgAccFollowNode1" presStyleIdx="4" presStyleCnt="5" custScaleY="170289">
        <dgm:presLayoutVars>
          <dgm:bulletEnabled val="1"/>
        </dgm:presLayoutVars>
      </dgm:prSet>
      <dgm:spPr/>
      <dgm:t>
        <a:bodyPr/>
        <a:lstStyle/>
        <a:p>
          <a:endParaRPr lang="es-EC"/>
        </a:p>
      </dgm:t>
    </dgm:pt>
  </dgm:ptLst>
  <dgm:cxnLst>
    <dgm:cxn modelId="{A5669FF1-5A4B-4E33-B022-650710D8BB8C}" type="presOf" srcId="{84506BFA-5118-499C-8E93-469DF339A287}" destId="{CFA23C61-FA33-449F-B6B3-41C01B950D26}" srcOrd="0" destOrd="0" presId="urn:microsoft.com/office/officeart/2005/8/layout/process4"/>
    <dgm:cxn modelId="{AF34F90F-D11E-410B-939F-FEE99EFB5555}" type="presOf" srcId="{DF784955-BBA5-48A8-8BC4-7E1A45DEAB91}" destId="{92CCDDBD-9C01-49A3-B97A-5432079B4EBF}" srcOrd="0" destOrd="0" presId="urn:microsoft.com/office/officeart/2005/8/layout/process4"/>
    <dgm:cxn modelId="{4E95EA45-7677-4BF4-88BB-4FB33D461160}" type="presOf" srcId="{4093929B-99D5-4F53-8171-170DED8F3844}" destId="{01B3ADF0-3264-4EF4-A92F-F3CBC4B4B843}" srcOrd="0" destOrd="0" presId="urn:microsoft.com/office/officeart/2005/8/layout/process4"/>
    <dgm:cxn modelId="{C2B86CB0-8649-44E7-B0FB-87EA8F940ADD}" type="presOf" srcId="{B1943F6E-03AB-40D6-B987-E45A8F5BAA14}" destId="{F2479251-5305-4110-A66E-EC198C484CA4}" srcOrd="0" destOrd="0" presId="urn:microsoft.com/office/officeart/2005/8/layout/process4"/>
    <dgm:cxn modelId="{510448DE-CBDE-4E6C-A089-6F2C1729756E}" srcId="{DF784955-BBA5-48A8-8BC4-7E1A45DEAB91}" destId="{49F959DE-4BB2-408B-863D-61A3AC3A9BAA}" srcOrd="1" destOrd="0" parTransId="{F300EE42-1560-4A71-BA23-B5A931D2E92B}" sibTransId="{841ADF59-689D-427C-B86C-C6F28DB2202B}"/>
    <dgm:cxn modelId="{757064B3-A85A-41DD-94B0-42CE80247D5D}" type="presOf" srcId="{B1943F6E-03AB-40D6-B987-E45A8F5BAA14}" destId="{DC326D3B-C1F5-4A1E-8BF4-9586FB9594F7}" srcOrd="1" destOrd="0" presId="urn:microsoft.com/office/officeart/2005/8/layout/process4"/>
    <dgm:cxn modelId="{E7935DD4-56BD-468B-8A92-D74F7EF05049}" type="presOf" srcId="{4093929B-99D5-4F53-8171-170DED8F3844}" destId="{D47CAB8B-ED92-42F4-B9E6-6D98BD11AB72}" srcOrd="1" destOrd="0" presId="urn:microsoft.com/office/officeart/2005/8/layout/process4"/>
    <dgm:cxn modelId="{EBF904D9-EDA8-468C-A3EE-1B9747FEB19B}" srcId="{B1943F6E-03AB-40D6-B987-E45A8F5BAA14}" destId="{727E48D3-C1E6-425A-B7A7-DFA959395EEC}" srcOrd="0" destOrd="0" parTransId="{CF0490C7-DF1E-4523-9DC4-75D106D6AAE2}" sibTransId="{4308324A-BD24-4696-9094-82DA8197A0E3}"/>
    <dgm:cxn modelId="{EF81A264-AAE8-4447-B648-DA1550C9DB42}" type="presOf" srcId="{793087E8-9B9B-4DA1-8E5B-682520C6CCDE}" destId="{D5CBE4B6-1E44-4B4F-B481-B9D55BA48188}" srcOrd="0" destOrd="0" presId="urn:microsoft.com/office/officeart/2005/8/layout/process4"/>
    <dgm:cxn modelId="{F13084D6-5E8A-4013-911A-DA6A33FADA2A}" srcId="{DF784955-BBA5-48A8-8BC4-7E1A45DEAB91}" destId="{713DFBE7-E2C0-4A80-A0EF-0F2DB9F94B2D}" srcOrd="0" destOrd="0" parTransId="{66DC52AB-1834-4D35-9F9C-22E2C7F50DA9}" sibTransId="{F46697FC-F24E-41A9-B2FC-98556260FF0A}"/>
    <dgm:cxn modelId="{49BD3C8E-D21C-4439-9F97-3712AA01BAC9}" type="presOf" srcId="{49F959DE-4BB2-408B-863D-61A3AC3A9BAA}" destId="{398E4395-2544-48F8-8D21-FC6EF35765C6}" srcOrd="0" destOrd="0" presId="urn:microsoft.com/office/officeart/2005/8/layout/process4"/>
    <dgm:cxn modelId="{7B429B15-5252-4969-A349-F6D2B1664CEF}" srcId="{DF784955-BBA5-48A8-8BC4-7E1A45DEAB91}" destId="{793087E8-9B9B-4DA1-8E5B-682520C6CCDE}" srcOrd="2" destOrd="0" parTransId="{88F64C8C-FBE5-4A1A-AA69-6F2F01C73562}" sibTransId="{83CE0083-A402-4536-9899-BE8280E558AC}"/>
    <dgm:cxn modelId="{08E9C1E8-621E-4F4B-BB27-0AE67D345273}" type="presOf" srcId="{DF784955-BBA5-48A8-8BC4-7E1A45DEAB91}" destId="{8D41C755-48C7-46D9-B2D6-FB08B9C354D3}" srcOrd="1" destOrd="0" presId="urn:microsoft.com/office/officeart/2005/8/layout/process4"/>
    <dgm:cxn modelId="{656CF7FB-2B39-4B8D-9C97-EC1177E7929C}" srcId="{4093929B-99D5-4F53-8171-170DED8F3844}" destId="{84506BFA-5118-499C-8E93-469DF339A287}" srcOrd="0" destOrd="0" parTransId="{2D231E85-79A6-4591-9AAD-33D27315C04E}" sibTransId="{47BC1BD9-17AF-4C67-A37A-9A548CBC6F1A}"/>
    <dgm:cxn modelId="{D414F61F-8BD1-4B35-BA34-78B565ABA0A6}" srcId="{B68502C2-97C7-47E0-AAF8-94D91CCE40BB}" destId="{4093929B-99D5-4F53-8171-170DED8F3844}" srcOrd="1" destOrd="0" parTransId="{05E15D67-BB77-492E-92BB-8BB24128ABFC}" sibTransId="{B8FB40C3-82BA-46BA-B5BF-99102AA13458}"/>
    <dgm:cxn modelId="{6AEBD596-DE7D-445D-87CE-C39422B63F58}" type="presOf" srcId="{727E48D3-C1E6-425A-B7A7-DFA959395EEC}" destId="{4C195849-E466-4EBB-B22A-8B589BFD1687}" srcOrd="0" destOrd="0" presId="urn:microsoft.com/office/officeart/2005/8/layout/process4"/>
    <dgm:cxn modelId="{0AE0D5F4-939A-4A2B-874E-46620214C71E}" srcId="{B68502C2-97C7-47E0-AAF8-94D91CCE40BB}" destId="{B1943F6E-03AB-40D6-B987-E45A8F5BAA14}" srcOrd="0" destOrd="0" parTransId="{29565AE4-E170-406E-9D18-D1E83D505161}" sibTransId="{2C20A339-3BAA-433D-84A4-184EE3436F22}"/>
    <dgm:cxn modelId="{030CBF87-8A5F-46B4-BBAA-20F11C31F348}" srcId="{B68502C2-97C7-47E0-AAF8-94D91CCE40BB}" destId="{DF784955-BBA5-48A8-8BC4-7E1A45DEAB91}" srcOrd="2" destOrd="0" parTransId="{9C69D280-C06B-43F1-A507-3063173C6456}" sibTransId="{9697281D-036A-4234-936A-ABD95FC73686}"/>
    <dgm:cxn modelId="{AED431A3-4E01-4DEA-96A2-E97EE8C56B4C}" type="presOf" srcId="{B68502C2-97C7-47E0-AAF8-94D91CCE40BB}" destId="{1E900CF4-4075-4508-B96D-488C8D9380EE}" srcOrd="0" destOrd="0" presId="urn:microsoft.com/office/officeart/2005/8/layout/process4"/>
    <dgm:cxn modelId="{72D654B0-DFF6-4043-97D3-55312C8AED45}" type="presOf" srcId="{713DFBE7-E2C0-4A80-A0EF-0F2DB9F94B2D}" destId="{463C2E44-7372-4CBA-973B-1EB707FBCE80}" srcOrd="0" destOrd="0" presId="urn:microsoft.com/office/officeart/2005/8/layout/process4"/>
    <dgm:cxn modelId="{E9014611-2EDD-4C10-B76A-02FDEF866B5C}" type="presParOf" srcId="{1E900CF4-4075-4508-B96D-488C8D9380EE}" destId="{BCB01C70-0D38-4143-ADA8-0A8CC0342508}" srcOrd="0" destOrd="0" presId="urn:microsoft.com/office/officeart/2005/8/layout/process4"/>
    <dgm:cxn modelId="{17AB70D7-C38C-48A5-B31C-D8CB7D45B2CE}" type="presParOf" srcId="{BCB01C70-0D38-4143-ADA8-0A8CC0342508}" destId="{92CCDDBD-9C01-49A3-B97A-5432079B4EBF}" srcOrd="0" destOrd="0" presId="urn:microsoft.com/office/officeart/2005/8/layout/process4"/>
    <dgm:cxn modelId="{4E31A8DC-EADF-4EE7-85E6-5E4A8D83FB50}" type="presParOf" srcId="{BCB01C70-0D38-4143-ADA8-0A8CC0342508}" destId="{8D41C755-48C7-46D9-B2D6-FB08B9C354D3}" srcOrd="1" destOrd="0" presId="urn:microsoft.com/office/officeart/2005/8/layout/process4"/>
    <dgm:cxn modelId="{FC6CFD86-700D-4D42-A4DB-F8F12FF3EA48}" type="presParOf" srcId="{BCB01C70-0D38-4143-ADA8-0A8CC0342508}" destId="{E1E272B8-D159-4EB1-872C-870CFC4C14B9}" srcOrd="2" destOrd="0" presId="urn:microsoft.com/office/officeart/2005/8/layout/process4"/>
    <dgm:cxn modelId="{451564D1-6D70-4AC1-9F4F-6E34B5B07A44}" type="presParOf" srcId="{E1E272B8-D159-4EB1-872C-870CFC4C14B9}" destId="{463C2E44-7372-4CBA-973B-1EB707FBCE80}" srcOrd="0" destOrd="0" presId="urn:microsoft.com/office/officeart/2005/8/layout/process4"/>
    <dgm:cxn modelId="{6E35E063-1591-485B-86B9-A341A9F28EAF}" type="presParOf" srcId="{E1E272B8-D159-4EB1-872C-870CFC4C14B9}" destId="{398E4395-2544-48F8-8D21-FC6EF35765C6}" srcOrd="1" destOrd="0" presId="urn:microsoft.com/office/officeart/2005/8/layout/process4"/>
    <dgm:cxn modelId="{1A96F3CB-3759-460E-8056-EB6BD4383BC3}" type="presParOf" srcId="{E1E272B8-D159-4EB1-872C-870CFC4C14B9}" destId="{D5CBE4B6-1E44-4B4F-B481-B9D55BA48188}" srcOrd="2" destOrd="0" presId="urn:microsoft.com/office/officeart/2005/8/layout/process4"/>
    <dgm:cxn modelId="{F9C28FC1-AF36-4049-A07F-0DF27E0CC688}" type="presParOf" srcId="{1E900CF4-4075-4508-B96D-488C8D9380EE}" destId="{674DEBFE-547A-48E0-A5BF-93381298097A}" srcOrd="1" destOrd="0" presId="urn:microsoft.com/office/officeart/2005/8/layout/process4"/>
    <dgm:cxn modelId="{DF81CD70-AAF4-4074-9787-3669ADFD607C}" type="presParOf" srcId="{1E900CF4-4075-4508-B96D-488C8D9380EE}" destId="{1C7FDAF9-ADA8-4F8E-A8BA-6CD319B76E72}" srcOrd="2" destOrd="0" presId="urn:microsoft.com/office/officeart/2005/8/layout/process4"/>
    <dgm:cxn modelId="{84E0DC8E-EE33-43EB-B900-1370E0AF954E}" type="presParOf" srcId="{1C7FDAF9-ADA8-4F8E-A8BA-6CD319B76E72}" destId="{01B3ADF0-3264-4EF4-A92F-F3CBC4B4B843}" srcOrd="0" destOrd="0" presId="urn:microsoft.com/office/officeart/2005/8/layout/process4"/>
    <dgm:cxn modelId="{8490FB76-AFA6-4171-841F-DFE4E689FF0B}" type="presParOf" srcId="{1C7FDAF9-ADA8-4F8E-A8BA-6CD319B76E72}" destId="{D47CAB8B-ED92-42F4-B9E6-6D98BD11AB72}" srcOrd="1" destOrd="0" presId="urn:microsoft.com/office/officeart/2005/8/layout/process4"/>
    <dgm:cxn modelId="{F1679C92-0058-4724-BBD1-6506A6820273}" type="presParOf" srcId="{1C7FDAF9-ADA8-4F8E-A8BA-6CD319B76E72}" destId="{1DE8CBC7-772F-4928-9ED7-3A10FC69F0B6}" srcOrd="2" destOrd="0" presId="urn:microsoft.com/office/officeart/2005/8/layout/process4"/>
    <dgm:cxn modelId="{CB8C335E-462D-4A2C-91C8-3ABB3815E184}" type="presParOf" srcId="{1DE8CBC7-772F-4928-9ED7-3A10FC69F0B6}" destId="{CFA23C61-FA33-449F-B6B3-41C01B950D26}" srcOrd="0" destOrd="0" presId="urn:microsoft.com/office/officeart/2005/8/layout/process4"/>
    <dgm:cxn modelId="{23A162C5-FF81-4C18-B984-99F7EC885F87}" type="presParOf" srcId="{1E900CF4-4075-4508-B96D-488C8D9380EE}" destId="{47D91995-B2BF-42DA-A73E-B8DC7EBDACD0}" srcOrd="3" destOrd="0" presId="urn:microsoft.com/office/officeart/2005/8/layout/process4"/>
    <dgm:cxn modelId="{27F81F5B-0149-41C4-890B-BA47D7A446ED}" type="presParOf" srcId="{1E900CF4-4075-4508-B96D-488C8D9380EE}" destId="{BCB611E8-549B-48FC-80D8-73866C9D61A6}" srcOrd="4" destOrd="0" presId="urn:microsoft.com/office/officeart/2005/8/layout/process4"/>
    <dgm:cxn modelId="{EF15892C-F075-428A-901F-C3DE91CF15E3}" type="presParOf" srcId="{BCB611E8-549B-48FC-80D8-73866C9D61A6}" destId="{F2479251-5305-4110-A66E-EC198C484CA4}" srcOrd="0" destOrd="0" presId="urn:microsoft.com/office/officeart/2005/8/layout/process4"/>
    <dgm:cxn modelId="{C9C6D5AD-EBD5-47DB-BB7E-D1D765A987BC}" type="presParOf" srcId="{BCB611E8-549B-48FC-80D8-73866C9D61A6}" destId="{DC326D3B-C1F5-4A1E-8BF4-9586FB9594F7}" srcOrd="1" destOrd="0" presId="urn:microsoft.com/office/officeart/2005/8/layout/process4"/>
    <dgm:cxn modelId="{EEEE54FD-5665-4D1F-84B9-5DADF971F013}" type="presParOf" srcId="{BCB611E8-549B-48FC-80D8-73866C9D61A6}" destId="{FFCD9CC7-6545-40F4-B0E6-F69FACFF7C35}" srcOrd="2" destOrd="0" presId="urn:microsoft.com/office/officeart/2005/8/layout/process4"/>
    <dgm:cxn modelId="{3EC3DE26-0950-4BD9-A60C-62785D73D687}" type="presParOf" srcId="{FFCD9CC7-6545-40F4-B0E6-F69FACFF7C35}" destId="{4C195849-E466-4EBB-B22A-8B589BFD16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ADAD74-9F56-4058-AB20-35391F9B6187}" type="doc">
      <dgm:prSet loTypeId="urn:microsoft.com/office/officeart/2005/8/layout/vList5" loCatId="list" qsTypeId="urn:microsoft.com/office/officeart/2005/8/quickstyle/simple3" qsCatId="simple" csTypeId="urn:microsoft.com/office/officeart/2005/8/colors/accent5_2" csCatId="accent5" phldr="1"/>
      <dgm:spPr/>
      <dgm:t>
        <a:bodyPr/>
        <a:lstStyle/>
        <a:p>
          <a:endParaRPr lang="es-EC"/>
        </a:p>
      </dgm:t>
    </dgm:pt>
    <dgm:pt modelId="{ED31A839-7175-4612-B030-ED73F662E309}">
      <dgm:prSet phldrT="[Texto]"/>
      <dgm:spPr/>
      <dgm:t>
        <a:bodyPr/>
        <a:lstStyle/>
        <a:p>
          <a:r>
            <a:rPr lang="es-EC" dirty="0" smtClean="0"/>
            <a:t>VAN</a:t>
          </a:r>
          <a:endParaRPr lang="es-EC" dirty="0"/>
        </a:p>
      </dgm:t>
    </dgm:pt>
    <dgm:pt modelId="{BEAF3DCF-8385-4C3D-A6A7-E7372BDD03C6}" type="parTrans" cxnId="{F01B65B7-B28A-4CF6-9D1B-F60DC1DC08D5}">
      <dgm:prSet/>
      <dgm:spPr/>
      <dgm:t>
        <a:bodyPr/>
        <a:lstStyle/>
        <a:p>
          <a:endParaRPr lang="es-EC"/>
        </a:p>
      </dgm:t>
    </dgm:pt>
    <dgm:pt modelId="{80F5F437-5BD3-4BB0-85F9-811B86E025EA}" type="sibTrans" cxnId="{F01B65B7-B28A-4CF6-9D1B-F60DC1DC08D5}">
      <dgm:prSet/>
      <dgm:spPr/>
      <dgm:t>
        <a:bodyPr/>
        <a:lstStyle/>
        <a:p>
          <a:endParaRPr lang="es-EC"/>
        </a:p>
      </dgm:t>
    </dgm:pt>
    <dgm:pt modelId="{66BF5FC2-A5A1-46D2-A1D7-19C3B626E6D9}">
      <dgm:prSet phldrT="[Texto]"/>
      <dgm:spPr/>
      <dgm:t>
        <a:bodyPr/>
        <a:lstStyle/>
        <a:p>
          <a:r>
            <a:rPr lang="es-EC" b="0" dirty="0" smtClean="0">
              <a:effectLst/>
              <a:latin typeface="Calibri"/>
              <a:ea typeface="Calibri"/>
              <a:cs typeface="Times New Roman"/>
            </a:rPr>
            <a:t>23.213,98</a:t>
          </a:r>
          <a:r>
            <a:rPr lang="es-EC" b="0" dirty="0" smtClean="0"/>
            <a:t>   </a:t>
          </a:r>
          <a:endParaRPr lang="es-EC" b="0" dirty="0"/>
        </a:p>
      </dgm:t>
    </dgm:pt>
    <dgm:pt modelId="{2A586EA4-1EFD-482D-B84C-53543B35ED3F}" type="parTrans" cxnId="{E33BF610-A1C7-4098-8D66-D2B7DFB54C26}">
      <dgm:prSet/>
      <dgm:spPr/>
      <dgm:t>
        <a:bodyPr/>
        <a:lstStyle/>
        <a:p>
          <a:endParaRPr lang="es-EC"/>
        </a:p>
      </dgm:t>
    </dgm:pt>
    <dgm:pt modelId="{0C6EB669-12FA-4110-9C6E-186BFD7CF15E}" type="sibTrans" cxnId="{E33BF610-A1C7-4098-8D66-D2B7DFB54C26}">
      <dgm:prSet/>
      <dgm:spPr/>
      <dgm:t>
        <a:bodyPr/>
        <a:lstStyle/>
        <a:p>
          <a:endParaRPr lang="es-EC"/>
        </a:p>
      </dgm:t>
    </dgm:pt>
    <dgm:pt modelId="{97F82154-D82E-4452-87C2-8F028A599AE2}">
      <dgm:prSet phldrT="[Texto]"/>
      <dgm:spPr/>
      <dgm:t>
        <a:bodyPr/>
        <a:lstStyle/>
        <a:p>
          <a:r>
            <a:rPr lang="es-EC" dirty="0" err="1" smtClean="0"/>
            <a:t>TIR</a:t>
          </a:r>
          <a:endParaRPr lang="es-EC" dirty="0"/>
        </a:p>
      </dgm:t>
    </dgm:pt>
    <dgm:pt modelId="{A77FAF89-4D1C-4508-AF0D-583AF7E35FC4}" type="parTrans" cxnId="{D6B5F5C8-50D5-4FB7-92D5-012DADC1278B}">
      <dgm:prSet/>
      <dgm:spPr/>
      <dgm:t>
        <a:bodyPr/>
        <a:lstStyle/>
        <a:p>
          <a:endParaRPr lang="es-EC"/>
        </a:p>
      </dgm:t>
    </dgm:pt>
    <dgm:pt modelId="{742418CA-6989-4098-878E-094AE0D56468}" type="sibTrans" cxnId="{D6B5F5C8-50D5-4FB7-92D5-012DADC1278B}">
      <dgm:prSet/>
      <dgm:spPr/>
      <dgm:t>
        <a:bodyPr/>
        <a:lstStyle/>
        <a:p>
          <a:endParaRPr lang="es-EC"/>
        </a:p>
      </dgm:t>
    </dgm:pt>
    <dgm:pt modelId="{F6235C50-C7C9-47C1-82F0-618A8EAE0075}">
      <dgm:prSet phldrT="[Texto]"/>
      <dgm:spPr/>
      <dgm:t>
        <a:bodyPr/>
        <a:lstStyle/>
        <a:p>
          <a:r>
            <a:rPr lang="es-MX" dirty="0" smtClean="0"/>
            <a:t>47,03%</a:t>
          </a:r>
          <a:endParaRPr lang="es-EC" dirty="0"/>
        </a:p>
      </dgm:t>
    </dgm:pt>
    <dgm:pt modelId="{1BE869D4-4A02-4699-9636-8A0A4B93341E}" type="parTrans" cxnId="{73713C55-9974-4300-A305-42EBF2FE5057}">
      <dgm:prSet/>
      <dgm:spPr/>
      <dgm:t>
        <a:bodyPr/>
        <a:lstStyle/>
        <a:p>
          <a:endParaRPr lang="es-EC"/>
        </a:p>
      </dgm:t>
    </dgm:pt>
    <dgm:pt modelId="{328A2C7F-0DEB-4502-9FE6-157EBF7E8BE0}" type="sibTrans" cxnId="{73713C55-9974-4300-A305-42EBF2FE5057}">
      <dgm:prSet/>
      <dgm:spPr/>
      <dgm:t>
        <a:bodyPr/>
        <a:lstStyle/>
        <a:p>
          <a:endParaRPr lang="es-EC"/>
        </a:p>
      </dgm:t>
    </dgm:pt>
    <dgm:pt modelId="{71F00EA1-F96F-4F5B-A3F3-28A8695C9E29}">
      <dgm:prSet phldrT="[Texto]"/>
      <dgm:spPr/>
      <dgm:t>
        <a:bodyPr/>
        <a:lstStyle/>
        <a:p>
          <a:r>
            <a:rPr lang="es-EC" dirty="0" smtClean="0"/>
            <a:t>B/C</a:t>
          </a:r>
          <a:endParaRPr lang="es-EC" dirty="0"/>
        </a:p>
      </dgm:t>
    </dgm:pt>
    <dgm:pt modelId="{E45246D7-AC5C-4433-96E5-C36E0AC85096}" type="parTrans" cxnId="{50EA6B43-FAD0-4191-BEB1-6F3A514BAF33}">
      <dgm:prSet/>
      <dgm:spPr/>
      <dgm:t>
        <a:bodyPr/>
        <a:lstStyle/>
        <a:p>
          <a:endParaRPr lang="es-EC"/>
        </a:p>
      </dgm:t>
    </dgm:pt>
    <dgm:pt modelId="{56350E37-EA24-4E10-8461-932108971792}" type="sibTrans" cxnId="{50EA6B43-FAD0-4191-BEB1-6F3A514BAF33}">
      <dgm:prSet/>
      <dgm:spPr/>
      <dgm:t>
        <a:bodyPr/>
        <a:lstStyle/>
        <a:p>
          <a:endParaRPr lang="es-EC"/>
        </a:p>
      </dgm:t>
    </dgm:pt>
    <dgm:pt modelId="{B8D8BB53-A5B9-4BE6-A5C7-D1CEB3C2BA67}">
      <dgm:prSet phldrT="[Texto]"/>
      <dgm:spPr/>
      <dgm:t>
        <a:bodyPr/>
        <a:lstStyle/>
        <a:p>
          <a:r>
            <a:rPr lang="es-EC" dirty="0" smtClean="0"/>
            <a:t>$ 4</a:t>
          </a:r>
          <a:r>
            <a:rPr lang="es-MX" dirty="0" smtClean="0"/>
            <a:t>.53</a:t>
          </a:r>
          <a:r>
            <a:rPr lang="es-EC" dirty="0" smtClean="0"/>
            <a:t> DÓLARES </a:t>
          </a:r>
          <a:endParaRPr lang="es-EC" dirty="0"/>
        </a:p>
      </dgm:t>
    </dgm:pt>
    <dgm:pt modelId="{728E7C55-396F-41A9-A0DE-A52BD0E839CC}" type="parTrans" cxnId="{E3A8E54A-F521-4F7F-9D33-6A7EDAA63DD8}">
      <dgm:prSet/>
      <dgm:spPr/>
      <dgm:t>
        <a:bodyPr/>
        <a:lstStyle/>
        <a:p>
          <a:endParaRPr lang="es-EC"/>
        </a:p>
      </dgm:t>
    </dgm:pt>
    <dgm:pt modelId="{2321F2BF-6C5A-466D-AF7D-7255D467C48C}" type="sibTrans" cxnId="{E3A8E54A-F521-4F7F-9D33-6A7EDAA63DD8}">
      <dgm:prSet/>
      <dgm:spPr/>
      <dgm:t>
        <a:bodyPr/>
        <a:lstStyle/>
        <a:p>
          <a:endParaRPr lang="es-EC"/>
        </a:p>
      </dgm:t>
    </dgm:pt>
    <dgm:pt modelId="{E3FA3F59-A463-4D5D-8838-EC8F00A143CD}">
      <dgm:prSet phldrT="[Texto]"/>
      <dgm:spPr/>
      <dgm:t>
        <a:bodyPr/>
        <a:lstStyle/>
        <a:p>
          <a:r>
            <a:rPr lang="es-EC" dirty="0" err="1" smtClean="0"/>
            <a:t>t.rec</a:t>
          </a:r>
          <a:r>
            <a:rPr lang="es-EC" dirty="0" smtClean="0"/>
            <a:t>.</a:t>
          </a:r>
          <a:endParaRPr lang="es-EC" dirty="0"/>
        </a:p>
      </dgm:t>
    </dgm:pt>
    <dgm:pt modelId="{06F734D0-4AD0-4CD1-8F33-F6DA61A60B38}" type="parTrans" cxnId="{8110047F-55A8-4B00-9B77-FB5E02F0609B}">
      <dgm:prSet/>
      <dgm:spPr/>
      <dgm:t>
        <a:bodyPr/>
        <a:lstStyle/>
        <a:p>
          <a:endParaRPr lang="es-EC"/>
        </a:p>
      </dgm:t>
    </dgm:pt>
    <dgm:pt modelId="{5D74D80E-E9C3-4729-B646-7C8C3C2F1C90}" type="sibTrans" cxnId="{8110047F-55A8-4B00-9B77-FB5E02F0609B}">
      <dgm:prSet/>
      <dgm:spPr/>
      <dgm:t>
        <a:bodyPr/>
        <a:lstStyle/>
        <a:p>
          <a:endParaRPr lang="es-EC"/>
        </a:p>
      </dgm:t>
    </dgm:pt>
    <dgm:pt modelId="{8F500132-2B6F-4403-99E1-15F541F66813}">
      <dgm:prSet phldrT="[Texto]"/>
      <dgm:spPr/>
      <dgm:t>
        <a:bodyPr/>
        <a:lstStyle/>
        <a:p>
          <a:r>
            <a:rPr lang="es-EC" dirty="0" smtClean="0"/>
            <a:t>3 años 6 meses</a:t>
          </a:r>
          <a:endParaRPr lang="es-EC" dirty="0"/>
        </a:p>
      </dgm:t>
    </dgm:pt>
    <dgm:pt modelId="{81A61FCF-9216-4306-8FCD-221ED9C4A140}" type="parTrans" cxnId="{87F3476C-F812-46C3-BC1B-910C29FFCC31}">
      <dgm:prSet/>
      <dgm:spPr/>
      <dgm:t>
        <a:bodyPr/>
        <a:lstStyle/>
        <a:p>
          <a:endParaRPr lang="es-EC"/>
        </a:p>
      </dgm:t>
    </dgm:pt>
    <dgm:pt modelId="{3861F65D-2028-49CF-83F6-93145F5F1233}" type="sibTrans" cxnId="{87F3476C-F812-46C3-BC1B-910C29FFCC31}">
      <dgm:prSet/>
      <dgm:spPr/>
      <dgm:t>
        <a:bodyPr/>
        <a:lstStyle/>
        <a:p>
          <a:endParaRPr lang="es-EC"/>
        </a:p>
      </dgm:t>
    </dgm:pt>
    <dgm:pt modelId="{92616F05-C0D1-4444-A598-53B718D2791A}">
      <dgm:prSet phldrT="[Texto]"/>
      <dgm:spPr/>
      <dgm:t>
        <a:bodyPr/>
        <a:lstStyle/>
        <a:p>
          <a:r>
            <a:rPr lang="es-EC" dirty="0" smtClean="0"/>
            <a:t>TMAR</a:t>
          </a:r>
          <a:endParaRPr lang="es-EC" dirty="0"/>
        </a:p>
      </dgm:t>
    </dgm:pt>
    <dgm:pt modelId="{1E14C014-1A12-458B-8597-89FC04B60FD0}" type="parTrans" cxnId="{108A7D73-648B-4F1E-B719-B584DEE74337}">
      <dgm:prSet/>
      <dgm:spPr/>
      <dgm:t>
        <a:bodyPr/>
        <a:lstStyle/>
        <a:p>
          <a:endParaRPr lang="es-EC"/>
        </a:p>
      </dgm:t>
    </dgm:pt>
    <dgm:pt modelId="{753AA038-4686-4124-86CA-3A4C1A1DA54C}" type="sibTrans" cxnId="{108A7D73-648B-4F1E-B719-B584DEE74337}">
      <dgm:prSet/>
      <dgm:spPr/>
      <dgm:t>
        <a:bodyPr/>
        <a:lstStyle/>
        <a:p>
          <a:endParaRPr lang="es-EC"/>
        </a:p>
      </dgm:t>
    </dgm:pt>
    <dgm:pt modelId="{18D6345A-ABE5-43BE-B45E-D3B4CEFF425C}">
      <dgm:prSet phldrT="[Texto]"/>
      <dgm:spPr/>
      <dgm:t>
        <a:bodyPr/>
        <a:lstStyle/>
        <a:p>
          <a:r>
            <a:rPr lang="es-EC" dirty="0" smtClean="0"/>
            <a:t>11,34%</a:t>
          </a:r>
          <a:endParaRPr lang="es-EC" dirty="0"/>
        </a:p>
      </dgm:t>
    </dgm:pt>
    <dgm:pt modelId="{A699D4E9-DD33-4D28-985E-6DA066F5F9A4}" type="parTrans" cxnId="{99AB1038-2A7C-428A-992C-69D14D7C6DC7}">
      <dgm:prSet/>
      <dgm:spPr/>
      <dgm:t>
        <a:bodyPr/>
        <a:lstStyle/>
        <a:p>
          <a:endParaRPr lang="es-EC"/>
        </a:p>
      </dgm:t>
    </dgm:pt>
    <dgm:pt modelId="{874268F7-C6F7-436A-A8C4-A81149704CB9}" type="sibTrans" cxnId="{99AB1038-2A7C-428A-992C-69D14D7C6DC7}">
      <dgm:prSet/>
      <dgm:spPr/>
      <dgm:t>
        <a:bodyPr/>
        <a:lstStyle/>
        <a:p>
          <a:endParaRPr lang="es-EC"/>
        </a:p>
      </dgm:t>
    </dgm:pt>
    <dgm:pt modelId="{51E72663-6FAA-40AB-8EE9-D28D52AC8613}" type="pres">
      <dgm:prSet presAssocID="{AEADAD74-9F56-4058-AB20-35391F9B6187}" presName="Name0" presStyleCnt="0">
        <dgm:presLayoutVars>
          <dgm:dir/>
          <dgm:animLvl val="lvl"/>
          <dgm:resizeHandles val="exact"/>
        </dgm:presLayoutVars>
      </dgm:prSet>
      <dgm:spPr/>
      <dgm:t>
        <a:bodyPr/>
        <a:lstStyle/>
        <a:p>
          <a:endParaRPr lang="es-EC"/>
        </a:p>
      </dgm:t>
    </dgm:pt>
    <dgm:pt modelId="{1CD374C9-3ADB-43A5-933E-CEB11BE13DDC}" type="pres">
      <dgm:prSet presAssocID="{92616F05-C0D1-4444-A598-53B718D2791A}" presName="linNode" presStyleCnt="0"/>
      <dgm:spPr/>
    </dgm:pt>
    <dgm:pt modelId="{8BCCC733-F3B3-4955-A3BB-20697DC88E29}" type="pres">
      <dgm:prSet presAssocID="{92616F05-C0D1-4444-A598-53B718D2791A}" presName="parentText" presStyleLbl="node1" presStyleIdx="0" presStyleCnt="5">
        <dgm:presLayoutVars>
          <dgm:chMax val="1"/>
          <dgm:bulletEnabled val="1"/>
        </dgm:presLayoutVars>
      </dgm:prSet>
      <dgm:spPr/>
      <dgm:t>
        <a:bodyPr/>
        <a:lstStyle/>
        <a:p>
          <a:endParaRPr lang="es-EC"/>
        </a:p>
      </dgm:t>
    </dgm:pt>
    <dgm:pt modelId="{E7A30181-2212-4633-92D8-2A9C6F0DB5AF}" type="pres">
      <dgm:prSet presAssocID="{92616F05-C0D1-4444-A598-53B718D2791A}" presName="descendantText" presStyleLbl="alignAccFollowNode1" presStyleIdx="0" presStyleCnt="5">
        <dgm:presLayoutVars>
          <dgm:bulletEnabled val="1"/>
        </dgm:presLayoutVars>
      </dgm:prSet>
      <dgm:spPr/>
      <dgm:t>
        <a:bodyPr/>
        <a:lstStyle/>
        <a:p>
          <a:endParaRPr lang="es-EC"/>
        </a:p>
      </dgm:t>
    </dgm:pt>
    <dgm:pt modelId="{40B46CE6-CD40-403E-A580-D747F7C16CB3}" type="pres">
      <dgm:prSet presAssocID="{753AA038-4686-4124-86CA-3A4C1A1DA54C}" presName="sp" presStyleCnt="0"/>
      <dgm:spPr/>
    </dgm:pt>
    <dgm:pt modelId="{597AC0FF-13B3-4DEA-87ED-F0480B4268AF}" type="pres">
      <dgm:prSet presAssocID="{ED31A839-7175-4612-B030-ED73F662E309}" presName="linNode" presStyleCnt="0"/>
      <dgm:spPr/>
      <dgm:t>
        <a:bodyPr/>
        <a:lstStyle/>
        <a:p>
          <a:endParaRPr lang="es-MX"/>
        </a:p>
      </dgm:t>
    </dgm:pt>
    <dgm:pt modelId="{BAF98415-68A4-427A-B03A-A483C52E0A6C}" type="pres">
      <dgm:prSet presAssocID="{ED31A839-7175-4612-B030-ED73F662E309}" presName="parentText" presStyleLbl="node1" presStyleIdx="1" presStyleCnt="5">
        <dgm:presLayoutVars>
          <dgm:chMax val="1"/>
          <dgm:bulletEnabled val="1"/>
        </dgm:presLayoutVars>
      </dgm:prSet>
      <dgm:spPr/>
      <dgm:t>
        <a:bodyPr/>
        <a:lstStyle/>
        <a:p>
          <a:endParaRPr lang="es-EC"/>
        </a:p>
      </dgm:t>
    </dgm:pt>
    <dgm:pt modelId="{6A374CE5-3084-46DA-920B-741681436E81}" type="pres">
      <dgm:prSet presAssocID="{ED31A839-7175-4612-B030-ED73F662E309}" presName="descendantText" presStyleLbl="alignAccFollowNode1" presStyleIdx="1" presStyleCnt="5">
        <dgm:presLayoutVars>
          <dgm:bulletEnabled val="1"/>
        </dgm:presLayoutVars>
      </dgm:prSet>
      <dgm:spPr/>
      <dgm:t>
        <a:bodyPr/>
        <a:lstStyle/>
        <a:p>
          <a:endParaRPr lang="es-EC"/>
        </a:p>
      </dgm:t>
    </dgm:pt>
    <dgm:pt modelId="{C6578FEE-53FE-450B-93E8-627374D68302}" type="pres">
      <dgm:prSet presAssocID="{80F5F437-5BD3-4BB0-85F9-811B86E025EA}" presName="sp" presStyleCnt="0"/>
      <dgm:spPr/>
      <dgm:t>
        <a:bodyPr/>
        <a:lstStyle/>
        <a:p>
          <a:endParaRPr lang="es-MX"/>
        </a:p>
      </dgm:t>
    </dgm:pt>
    <dgm:pt modelId="{0E3BDA90-3FDD-4645-8940-5DAEC6466C8A}" type="pres">
      <dgm:prSet presAssocID="{97F82154-D82E-4452-87C2-8F028A599AE2}" presName="linNode" presStyleCnt="0"/>
      <dgm:spPr/>
      <dgm:t>
        <a:bodyPr/>
        <a:lstStyle/>
        <a:p>
          <a:endParaRPr lang="es-MX"/>
        </a:p>
      </dgm:t>
    </dgm:pt>
    <dgm:pt modelId="{EC5BCED1-6164-40BE-96D4-E12A694E4D58}" type="pres">
      <dgm:prSet presAssocID="{97F82154-D82E-4452-87C2-8F028A599AE2}" presName="parentText" presStyleLbl="node1" presStyleIdx="2" presStyleCnt="5">
        <dgm:presLayoutVars>
          <dgm:chMax val="1"/>
          <dgm:bulletEnabled val="1"/>
        </dgm:presLayoutVars>
      </dgm:prSet>
      <dgm:spPr/>
      <dgm:t>
        <a:bodyPr/>
        <a:lstStyle/>
        <a:p>
          <a:endParaRPr lang="es-EC"/>
        </a:p>
      </dgm:t>
    </dgm:pt>
    <dgm:pt modelId="{0229F516-502C-4535-A66A-67702ABC2866}" type="pres">
      <dgm:prSet presAssocID="{97F82154-D82E-4452-87C2-8F028A599AE2}" presName="descendantText" presStyleLbl="alignAccFollowNode1" presStyleIdx="2" presStyleCnt="5">
        <dgm:presLayoutVars>
          <dgm:bulletEnabled val="1"/>
        </dgm:presLayoutVars>
      </dgm:prSet>
      <dgm:spPr/>
      <dgm:t>
        <a:bodyPr/>
        <a:lstStyle/>
        <a:p>
          <a:endParaRPr lang="es-EC"/>
        </a:p>
      </dgm:t>
    </dgm:pt>
    <dgm:pt modelId="{B83CE6E8-D4FF-4D9F-AAF3-AFF7E3FD7367}" type="pres">
      <dgm:prSet presAssocID="{742418CA-6989-4098-878E-094AE0D56468}" presName="sp" presStyleCnt="0"/>
      <dgm:spPr/>
      <dgm:t>
        <a:bodyPr/>
        <a:lstStyle/>
        <a:p>
          <a:endParaRPr lang="es-MX"/>
        </a:p>
      </dgm:t>
    </dgm:pt>
    <dgm:pt modelId="{75AA6524-068C-4AF6-80A7-75DA052065C2}" type="pres">
      <dgm:prSet presAssocID="{71F00EA1-F96F-4F5B-A3F3-28A8695C9E29}" presName="linNode" presStyleCnt="0"/>
      <dgm:spPr/>
      <dgm:t>
        <a:bodyPr/>
        <a:lstStyle/>
        <a:p>
          <a:endParaRPr lang="es-MX"/>
        </a:p>
      </dgm:t>
    </dgm:pt>
    <dgm:pt modelId="{9D9AD993-397E-436C-9810-56326962D2C6}" type="pres">
      <dgm:prSet presAssocID="{71F00EA1-F96F-4F5B-A3F3-28A8695C9E29}" presName="parentText" presStyleLbl="node1" presStyleIdx="3" presStyleCnt="5">
        <dgm:presLayoutVars>
          <dgm:chMax val="1"/>
          <dgm:bulletEnabled val="1"/>
        </dgm:presLayoutVars>
      </dgm:prSet>
      <dgm:spPr/>
      <dgm:t>
        <a:bodyPr/>
        <a:lstStyle/>
        <a:p>
          <a:endParaRPr lang="es-EC"/>
        </a:p>
      </dgm:t>
    </dgm:pt>
    <dgm:pt modelId="{41DCA182-5FE8-46C6-990C-066FBF4B8B58}" type="pres">
      <dgm:prSet presAssocID="{71F00EA1-F96F-4F5B-A3F3-28A8695C9E29}" presName="descendantText" presStyleLbl="alignAccFollowNode1" presStyleIdx="3" presStyleCnt="5">
        <dgm:presLayoutVars>
          <dgm:bulletEnabled val="1"/>
        </dgm:presLayoutVars>
      </dgm:prSet>
      <dgm:spPr/>
      <dgm:t>
        <a:bodyPr/>
        <a:lstStyle/>
        <a:p>
          <a:endParaRPr lang="es-EC"/>
        </a:p>
      </dgm:t>
    </dgm:pt>
    <dgm:pt modelId="{31C91FB4-C178-4BB1-B262-C695C3B4F400}" type="pres">
      <dgm:prSet presAssocID="{56350E37-EA24-4E10-8461-932108971792}" presName="sp" presStyleCnt="0"/>
      <dgm:spPr/>
    </dgm:pt>
    <dgm:pt modelId="{96A3E803-FD1D-4587-9F09-48F14ADD628B}" type="pres">
      <dgm:prSet presAssocID="{E3FA3F59-A463-4D5D-8838-EC8F00A143CD}" presName="linNode" presStyleCnt="0"/>
      <dgm:spPr/>
    </dgm:pt>
    <dgm:pt modelId="{6EFE272B-4767-4C3C-8DAA-34ECD88F6771}" type="pres">
      <dgm:prSet presAssocID="{E3FA3F59-A463-4D5D-8838-EC8F00A143CD}" presName="parentText" presStyleLbl="node1" presStyleIdx="4" presStyleCnt="5">
        <dgm:presLayoutVars>
          <dgm:chMax val="1"/>
          <dgm:bulletEnabled val="1"/>
        </dgm:presLayoutVars>
      </dgm:prSet>
      <dgm:spPr/>
      <dgm:t>
        <a:bodyPr/>
        <a:lstStyle/>
        <a:p>
          <a:endParaRPr lang="es-EC"/>
        </a:p>
      </dgm:t>
    </dgm:pt>
    <dgm:pt modelId="{E3B9EE51-3D43-42C0-BE62-478F5BA253CA}" type="pres">
      <dgm:prSet presAssocID="{E3FA3F59-A463-4D5D-8838-EC8F00A143CD}" presName="descendantText" presStyleLbl="alignAccFollowNode1" presStyleIdx="4" presStyleCnt="5">
        <dgm:presLayoutVars>
          <dgm:bulletEnabled val="1"/>
        </dgm:presLayoutVars>
      </dgm:prSet>
      <dgm:spPr/>
      <dgm:t>
        <a:bodyPr/>
        <a:lstStyle/>
        <a:p>
          <a:endParaRPr lang="es-EC"/>
        </a:p>
      </dgm:t>
    </dgm:pt>
  </dgm:ptLst>
  <dgm:cxnLst>
    <dgm:cxn modelId="{99AB1038-2A7C-428A-992C-69D14D7C6DC7}" srcId="{92616F05-C0D1-4444-A598-53B718D2791A}" destId="{18D6345A-ABE5-43BE-B45E-D3B4CEFF425C}" srcOrd="0" destOrd="0" parTransId="{A699D4E9-DD33-4D28-985E-6DA066F5F9A4}" sibTransId="{874268F7-C6F7-436A-A8C4-A81149704CB9}"/>
    <dgm:cxn modelId="{D82BAD8C-2CF7-4CAC-9532-FABA69F23557}" type="presOf" srcId="{ED31A839-7175-4612-B030-ED73F662E309}" destId="{BAF98415-68A4-427A-B03A-A483C52E0A6C}" srcOrd="0" destOrd="0" presId="urn:microsoft.com/office/officeart/2005/8/layout/vList5"/>
    <dgm:cxn modelId="{41ADF3BD-214A-460A-BAA2-85E58E5EB7C9}" type="presOf" srcId="{AEADAD74-9F56-4058-AB20-35391F9B6187}" destId="{51E72663-6FAA-40AB-8EE9-D28D52AC8613}" srcOrd="0" destOrd="0" presId="urn:microsoft.com/office/officeart/2005/8/layout/vList5"/>
    <dgm:cxn modelId="{9759F2E0-CBC1-4974-8DEF-0DA76E676A7C}" type="presOf" srcId="{92616F05-C0D1-4444-A598-53B718D2791A}" destId="{8BCCC733-F3B3-4955-A3BB-20697DC88E29}" srcOrd="0" destOrd="0" presId="urn:microsoft.com/office/officeart/2005/8/layout/vList5"/>
    <dgm:cxn modelId="{0774AD4A-6EC4-41C9-93FA-0C31F1039C43}" type="presOf" srcId="{18D6345A-ABE5-43BE-B45E-D3B4CEFF425C}" destId="{E7A30181-2212-4633-92D8-2A9C6F0DB5AF}" srcOrd="0" destOrd="0" presId="urn:microsoft.com/office/officeart/2005/8/layout/vList5"/>
    <dgm:cxn modelId="{C835D7C0-9875-4A07-B2A8-BDD99E440653}" type="presOf" srcId="{E3FA3F59-A463-4D5D-8838-EC8F00A143CD}" destId="{6EFE272B-4767-4C3C-8DAA-34ECD88F6771}" srcOrd="0" destOrd="0" presId="urn:microsoft.com/office/officeart/2005/8/layout/vList5"/>
    <dgm:cxn modelId="{E33BF610-A1C7-4098-8D66-D2B7DFB54C26}" srcId="{ED31A839-7175-4612-B030-ED73F662E309}" destId="{66BF5FC2-A5A1-46D2-A1D7-19C3B626E6D9}" srcOrd="0" destOrd="0" parTransId="{2A586EA4-1EFD-482D-B84C-53543B35ED3F}" sibTransId="{0C6EB669-12FA-4110-9C6E-186BFD7CF15E}"/>
    <dgm:cxn modelId="{B1388EC3-CD25-4C63-9B1F-0D0B3667F275}" type="presOf" srcId="{97F82154-D82E-4452-87C2-8F028A599AE2}" destId="{EC5BCED1-6164-40BE-96D4-E12A694E4D58}" srcOrd="0" destOrd="0" presId="urn:microsoft.com/office/officeart/2005/8/layout/vList5"/>
    <dgm:cxn modelId="{8110047F-55A8-4B00-9B77-FB5E02F0609B}" srcId="{AEADAD74-9F56-4058-AB20-35391F9B6187}" destId="{E3FA3F59-A463-4D5D-8838-EC8F00A143CD}" srcOrd="4" destOrd="0" parTransId="{06F734D0-4AD0-4CD1-8F33-F6DA61A60B38}" sibTransId="{5D74D80E-E9C3-4729-B646-7C8C3C2F1C90}"/>
    <dgm:cxn modelId="{D6B5F5C8-50D5-4FB7-92D5-012DADC1278B}" srcId="{AEADAD74-9F56-4058-AB20-35391F9B6187}" destId="{97F82154-D82E-4452-87C2-8F028A599AE2}" srcOrd="2" destOrd="0" parTransId="{A77FAF89-4D1C-4508-AF0D-583AF7E35FC4}" sibTransId="{742418CA-6989-4098-878E-094AE0D56468}"/>
    <dgm:cxn modelId="{73713C55-9974-4300-A305-42EBF2FE5057}" srcId="{97F82154-D82E-4452-87C2-8F028A599AE2}" destId="{F6235C50-C7C9-47C1-82F0-618A8EAE0075}" srcOrd="0" destOrd="0" parTransId="{1BE869D4-4A02-4699-9636-8A0A4B93341E}" sibTransId="{328A2C7F-0DEB-4502-9FE6-157EBF7E8BE0}"/>
    <dgm:cxn modelId="{BA360E46-0D2C-4909-A4A6-040253DD6A12}" type="presOf" srcId="{71F00EA1-F96F-4F5B-A3F3-28A8695C9E29}" destId="{9D9AD993-397E-436C-9810-56326962D2C6}" srcOrd="0" destOrd="0" presId="urn:microsoft.com/office/officeart/2005/8/layout/vList5"/>
    <dgm:cxn modelId="{F01B65B7-B28A-4CF6-9D1B-F60DC1DC08D5}" srcId="{AEADAD74-9F56-4058-AB20-35391F9B6187}" destId="{ED31A839-7175-4612-B030-ED73F662E309}" srcOrd="1" destOrd="0" parTransId="{BEAF3DCF-8385-4C3D-A6A7-E7372BDD03C6}" sibTransId="{80F5F437-5BD3-4BB0-85F9-811B86E025EA}"/>
    <dgm:cxn modelId="{E3A8E54A-F521-4F7F-9D33-6A7EDAA63DD8}" srcId="{71F00EA1-F96F-4F5B-A3F3-28A8695C9E29}" destId="{B8D8BB53-A5B9-4BE6-A5C7-D1CEB3C2BA67}" srcOrd="0" destOrd="0" parTransId="{728E7C55-396F-41A9-A0DE-A52BD0E839CC}" sibTransId="{2321F2BF-6C5A-466D-AF7D-7255D467C48C}"/>
    <dgm:cxn modelId="{50EA6B43-FAD0-4191-BEB1-6F3A514BAF33}" srcId="{AEADAD74-9F56-4058-AB20-35391F9B6187}" destId="{71F00EA1-F96F-4F5B-A3F3-28A8695C9E29}" srcOrd="3" destOrd="0" parTransId="{E45246D7-AC5C-4433-96E5-C36E0AC85096}" sibTransId="{56350E37-EA24-4E10-8461-932108971792}"/>
    <dgm:cxn modelId="{5DE6C7A0-54B8-4778-AB38-79C754730B2E}" type="presOf" srcId="{F6235C50-C7C9-47C1-82F0-618A8EAE0075}" destId="{0229F516-502C-4535-A66A-67702ABC2866}" srcOrd="0" destOrd="0" presId="urn:microsoft.com/office/officeart/2005/8/layout/vList5"/>
    <dgm:cxn modelId="{9F0F1BAF-89F8-4B29-AA04-1B6E8AEDC05A}" type="presOf" srcId="{66BF5FC2-A5A1-46D2-A1D7-19C3B626E6D9}" destId="{6A374CE5-3084-46DA-920B-741681436E81}" srcOrd="0" destOrd="0" presId="urn:microsoft.com/office/officeart/2005/8/layout/vList5"/>
    <dgm:cxn modelId="{4A55B4FD-9A77-4419-A47B-E066D06B140D}" type="presOf" srcId="{B8D8BB53-A5B9-4BE6-A5C7-D1CEB3C2BA67}" destId="{41DCA182-5FE8-46C6-990C-066FBF4B8B58}" srcOrd="0" destOrd="0" presId="urn:microsoft.com/office/officeart/2005/8/layout/vList5"/>
    <dgm:cxn modelId="{87F3476C-F812-46C3-BC1B-910C29FFCC31}" srcId="{E3FA3F59-A463-4D5D-8838-EC8F00A143CD}" destId="{8F500132-2B6F-4403-99E1-15F541F66813}" srcOrd="0" destOrd="0" parTransId="{81A61FCF-9216-4306-8FCD-221ED9C4A140}" sibTransId="{3861F65D-2028-49CF-83F6-93145F5F1233}"/>
    <dgm:cxn modelId="{108A7D73-648B-4F1E-B719-B584DEE74337}" srcId="{AEADAD74-9F56-4058-AB20-35391F9B6187}" destId="{92616F05-C0D1-4444-A598-53B718D2791A}" srcOrd="0" destOrd="0" parTransId="{1E14C014-1A12-458B-8597-89FC04B60FD0}" sibTransId="{753AA038-4686-4124-86CA-3A4C1A1DA54C}"/>
    <dgm:cxn modelId="{754A4B63-1225-491E-8E19-0228E5DF95C2}" type="presOf" srcId="{8F500132-2B6F-4403-99E1-15F541F66813}" destId="{E3B9EE51-3D43-42C0-BE62-478F5BA253CA}" srcOrd="0" destOrd="0" presId="urn:microsoft.com/office/officeart/2005/8/layout/vList5"/>
    <dgm:cxn modelId="{2C66F07D-1FF7-4AA1-87D1-EF232069D7DE}" type="presParOf" srcId="{51E72663-6FAA-40AB-8EE9-D28D52AC8613}" destId="{1CD374C9-3ADB-43A5-933E-CEB11BE13DDC}" srcOrd="0" destOrd="0" presId="urn:microsoft.com/office/officeart/2005/8/layout/vList5"/>
    <dgm:cxn modelId="{97C9A95C-A408-4331-850D-AC87210B1E48}" type="presParOf" srcId="{1CD374C9-3ADB-43A5-933E-CEB11BE13DDC}" destId="{8BCCC733-F3B3-4955-A3BB-20697DC88E29}" srcOrd="0" destOrd="0" presId="urn:microsoft.com/office/officeart/2005/8/layout/vList5"/>
    <dgm:cxn modelId="{88500CE8-FE82-4DDA-80CF-AB021844832F}" type="presParOf" srcId="{1CD374C9-3ADB-43A5-933E-CEB11BE13DDC}" destId="{E7A30181-2212-4633-92D8-2A9C6F0DB5AF}" srcOrd="1" destOrd="0" presId="urn:microsoft.com/office/officeart/2005/8/layout/vList5"/>
    <dgm:cxn modelId="{ABEFFAE3-EAE8-4AED-ABDA-9534DBB3CBD8}" type="presParOf" srcId="{51E72663-6FAA-40AB-8EE9-D28D52AC8613}" destId="{40B46CE6-CD40-403E-A580-D747F7C16CB3}" srcOrd="1" destOrd="0" presId="urn:microsoft.com/office/officeart/2005/8/layout/vList5"/>
    <dgm:cxn modelId="{FAF9AD65-12A6-4DD9-AD6B-35203E5AC267}" type="presParOf" srcId="{51E72663-6FAA-40AB-8EE9-D28D52AC8613}" destId="{597AC0FF-13B3-4DEA-87ED-F0480B4268AF}" srcOrd="2" destOrd="0" presId="urn:microsoft.com/office/officeart/2005/8/layout/vList5"/>
    <dgm:cxn modelId="{8B7239EA-59A0-44C2-91C9-0A1EA0C3465D}" type="presParOf" srcId="{597AC0FF-13B3-4DEA-87ED-F0480B4268AF}" destId="{BAF98415-68A4-427A-B03A-A483C52E0A6C}" srcOrd="0" destOrd="0" presId="urn:microsoft.com/office/officeart/2005/8/layout/vList5"/>
    <dgm:cxn modelId="{4F3C374B-BD5A-4DD7-ABCA-45390ED2E3D4}" type="presParOf" srcId="{597AC0FF-13B3-4DEA-87ED-F0480B4268AF}" destId="{6A374CE5-3084-46DA-920B-741681436E81}" srcOrd="1" destOrd="0" presId="urn:microsoft.com/office/officeart/2005/8/layout/vList5"/>
    <dgm:cxn modelId="{E17683D7-9D87-4F35-AE38-0EA9D741E060}" type="presParOf" srcId="{51E72663-6FAA-40AB-8EE9-D28D52AC8613}" destId="{C6578FEE-53FE-450B-93E8-627374D68302}" srcOrd="3" destOrd="0" presId="urn:microsoft.com/office/officeart/2005/8/layout/vList5"/>
    <dgm:cxn modelId="{0DE10C58-3584-46BE-8F9C-CC961F835D70}" type="presParOf" srcId="{51E72663-6FAA-40AB-8EE9-D28D52AC8613}" destId="{0E3BDA90-3FDD-4645-8940-5DAEC6466C8A}" srcOrd="4" destOrd="0" presId="urn:microsoft.com/office/officeart/2005/8/layout/vList5"/>
    <dgm:cxn modelId="{733A60C5-E685-4B6A-A9AD-E10FBE920893}" type="presParOf" srcId="{0E3BDA90-3FDD-4645-8940-5DAEC6466C8A}" destId="{EC5BCED1-6164-40BE-96D4-E12A694E4D58}" srcOrd="0" destOrd="0" presId="urn:microsoft.com/office/officeart/2005/8/layout/vList5"/>
    <dgm:cxn modelId="{F0C4C21E-F01D-42F7-AB60-75D2376EB031}" type="presParOf" srcId="{0E3BDA90-3FDD-4645-8940-5DAEC6466C8A}" destId="{0229F516-502C-4535-A66A-67702ABC2866}" srcOrd="1" destOrd="0" presId="urn:microsoft.com/office/officeart/2005/8/layout/vList5"/>
    <dgm:cxn modelId="{97DDE7B2-6494-4831-AAA8-AA484FD64333}" type="presParOf" srcId="{51E72663-6FAA-40AB-8EE9-D28D52AC8613}" destId="{B83CE6E8-D4FF-4D9F-AAF3-AFF7E3FD7367}" srcOrd="5" destOrd="0" presId="urn:microsoft.com/office/officeart/2005/8/layout/vList5"/>
    <dgm:cxn modelId="{D059B854-7B57-4394-9D7D-3E8B3346EAEC}" type="presParOf" srcId="{51E72663-6FAA-40AB-8EE9-D28D52AC8613}" destId="{75AA6524-068C-4AF6-80A7-75DA052065C2}" srcOrd="6" destOrd="0" presId="urn:microsoft.com/office/officeart/2005/8/layout/vList5"/>
    <dgm:cxn modelId="{42D7ADF6-2DCD-486C-9A89-ACFF7B04B98B}" type="presParOf" srcId="{75AA6524-068C-4AF6-80A7-75DA052065C2}" destId="{9D9AD993-397E-436C-9810-56326962D2C6}" srcOrd="0" destOrd="0" presId="urn:microsoft.com/office/officeart/2005/8/layout/vList5"/>
    <dgm:cxn modelId="{49A1BEA6-3F76-4620-9375-9AFA273DF48E}" type="presParOf" srcId="{75AA6524-068C-4AF6-80A7-75DA052065C2}" destId="{41DCA182-5FE8-46C6-990C-066FBF4B8B58}" srcOrd="1" destOrd="0" presId="urn:microsoft.com/office/officeart/2005/8/layout/vList5"/>
    <dgm:cxn modelId="{993128B4-BD5F-4F86-A562-3A73000A889D}" type="presParOf" srcId="{51E72663-6FAA-40AB-8EE9-D28D52AC8613}" destId="{31C91FB4-C178-4BB1-B262-C695C3B4F400}" srcOrd="7" destOrd="0" presId="urn:microsoft.com/office/officeart/2005/8/layout/vList5"/>
    <dgm:cxn modelId="{084C3644-51C4-45D1-8172-64DA80E456EE}" type="presParOf" srcId="{51E72663-6FAA-40AB-8EE9-D28D52AC8613}" destId="{96A3E803-FD1D-4587-9F09-48F14ADD628B}" srcOrd="8" destOrd="0" presId="urn:microsoft.com/office/officeart/2005/8/layout/vList5"/>
    <dgm:cxn modelId="{05A390C3-8F11-4E77-A772-22DCF1ADF18A}" type="presParOf" srcId="{96A3E803-FD1D-4587-9F09-48F14ADD628B}" destId="{6EFE272B-4767-4C3C-8DAA-34ECD88F6771}" srcOrd="0" destOrd="0" presId="urn:microsoft.com/office/officeart/2005/8/layout/vList5"/>
    <dgm:cxn modelId="{4285A58F-804C-4321-B6D9-8E50D9A64A66}" type="presParOf" srcId="{96A3E803-FD1D-4587-9F09-48F14ADD628B}" destId="{E3B9EE51-3D43-42C0-BE62-478F5BA253C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ADAD74-9F56-4058-AB20-35391F9B6187}" type="doc">
      <dgm:prSet loTypeId="urn:microsoft.com/office/officeart/2005/8/layout/vList5" loCatId="list" qsTypeId="urn:microsoft.com/office/officeart/2005/8/quickstyle/simple3" qsCatId="simple" csTypeId="urn:microsoft.com/office/officeart/2005/8/colors/accent5_2" csCatId="accent5" phldr="1"/>
      <dgm:spPr/>
      <dgm:t>
        <a:bodyPr/>
        <a:lstStyle/>
        <a:p>
          <a:endParaRPr lang="es-EC"/>
        </a:p>
      </dgm:t>
    </dgm:pt>
    <dgm:pt modelId="{ED31A839-7175-4612-B030-ED73F662E309}">
      <dgm:prSet phldrT="[Texto]"/>
      <dgm:spPr/>
      <dgm:t>
        <a:bodyPr/>
        <a:lstStyle/>
        <a:p>
          <a:r>
            <a:rPr lang="es-EC" dirty="0" smtClean="0"/>
            <a:t>VAN</a:t>
          </a:r>
          <a:endParaRPr lang="es-EC" dirty="0"/>
        </a:p>
      </dgm:t>
    </dgm:pt>
    <dgm:pt modelId="{BEAF3DCF-8385-4C3D-A6A7-E7372BDD03C6}" type="parTrans" cxnId="{F01B65B7-B28A-4CF6-9D1B-F60DC1DC08D5}">
      <dgm:prSet/>
      <dgm:spPr/>
      <dgm:t>
        <a:bodyPr/>
        <a:lstStyle/>
        <a:p>
          <a:endParaRPr lang="es-EC"/>
        </a:p>
      </dgm:t>
    </dgm:pt>
    <dgm:pt modelId="{80F5F437-5BD3-4BB0-85F9-811B86E025EA}" type="sibTrans" cxnId="{F01B65B7-B28A-4CF6-9D1B-F60DC1DC08D5}">
      <dgm:prSet/>
      <dgm:spPr/>
      <dgm:t>
        <a:bodyPr/>
        <a:lstStyle/>
        <a:p>
          <a:endParaRPr lang="es-EC"/>
        </a:p>
      </dgm:t>
    </dgm:pt>
    <dgm:pt modelId="{66BF5FC2-A5A1-46D2-A1D7-19C3B626E6D9}">
      <dgm:prSet phldrT="[Texto]"/>
      <dgm:spPr/>
      <dgm:t>
        <a:bodyPr/>
        <a:lstStyle/>
        <a:p>
          <a:r>
            <a:rPr lang="es-EC" b="0" dirty="0" smtClean="0"/>
            <a:t>8.540,65   </a:t>
          </a:r>
          <a:endParaRPr lang="es-EC" b="0" dirty="0"/>
        </a:p>
      </dgm:t>
    </dgm:pt>
    <dgm:pt modelId="{2A586EA4-1EFD-482D-B84C-53543B35ED3F}" type="parTrans" cxnId="{E33BF610-A1C7-4098-8D66-D2B7DFB54C26}">
      <dgm:prSet/>
      <dgm:spPr/>
      <dgm:t>
        <a:bodyPr/>
        <a:lstStyle/>
        <a:p>
          <a:endParaRPr lang="es-EC"/>
        </a:p>
      </dgm:t>
    </dgm:pt>
    <dgm:pt modelId="{0C6EB669-12FA-4110-9C6E-186BFD7CF15E}" type="sibTrans" cxnId="{E33BF610-A1C7-4098-8D66-D2B7DFB54C26}">
      <dgm:prSet/>
      <dgm:spPr/>
      <dgm:t>
        <a:bodyPr/>
        <a:lstStyle/>
        <a:p>
          <a:endParaRPr lang="es-EC"/>
        </a:p>
      </dgm:t>
    </dgm:pt>
    <dgm:pt modelId="{97F82154-D82E-4452-87C2-8F028A599AE2}">
      <dgm:prSet phldrT="[Texto]"/>
      <dgm:spPr/>
      <dgm:t>
        <a:bodyPr/>
        <a:lstStyle/>
        <a:p>
          <a:r>
            <a:rPr lang="es-EC" dirty="0" err="1" smtClean="0"/>
            <a:t>TIR</a:t>
          </a:r>
          <a:endParaRPr lang="es-EC" dirty="0"/>
        </a:p>
      </dgm:t>
    </dgm:pt>
    <dgm:pt modelId="{A77FAF89-4D1C-4508-AF0D-583AF7E35FC4}" type="parTrans" cxnId="{D6B5F5C8-50D5-4FB7-92D5-012DADC1278B}">
      <dgm:prSet/>
      <dgm:spPr/>
      <dgm:t>
        <a:bodyPr/>
        <a:lstStyle/>
        <a:p>
          <a:endParaRPr lang="es-EC"/>
        </a:p>
      </dgm:t>
    </dgm:pt>
    <dgm:pt modelId="{742418CA-6989-4098-878E-094AE0D56468}" type="sibTrans" cxnId="{D6B5F5C8-50D5-4FB7-92D5-012DADC1278B}">
      <dgm:prSet/>
      <dgm:spPr/>
      <dgm:t>
        <a:bodyPr/>
        <a:lstStyle/>
        <a:p>
          <a:endParaRPr lang="es-EC"/>
        </a:p>
      </dgm:t>
    </dgm:pt>
    <dgm:pt modelId="{F6235C50-C7C9-47C1-82F0-618A8EAE0075}">
      <dgm:prSet phldrT="[Texto]"/>
      <dgm:spPr/>
      <dgm:t>
        <a:bodyPr/>
        <a:lstStyle/>
        <a:p>
          <a:r>
            <a:rPr lang="es-MX" dirty="0" smtClean="0"/>
            <a:t>21,48%</a:t>
          </a:r>
          <a:endParaRPr lang="es-EC" dirty="0"/>
        </a:p>
      </dgm:t>
    </dgm:pt>
    <dgm:pt modelId="{1BE869D4-4A02-4699-9636-8A0A4B93341E}" type="parTrans" cxnId="{73713C55-9974-4300-A305-42EBF2FE5057}">
      <dgm:prSet/>
      <dgm:spPr/>
      <dgm:t>
        <a:bodyPr/>
        <a:lstStyle/>
        <a:p>
          <a:endParaRPr lang="es-EC"/>
        </a:p>
      </dgm:t>
    </dgm:pt>
    <dgm:pt modelId="{328A2C7F-0DEB-4502-9FE6-157EBF7E8BE0}" type="sibTrans" cxnId="{73713C55-9974-4300-A305-42EBF2FE5057}">
      <dgm:prSet/>
      <dgm:spPr/>
      <dgm:t>
        <a:bodyPr/>
        <a:lstStyle/>
        <a:p>
          <a:endParaRPr lang="es-EC"/>
        </a:p>
      </dgm:t>
    </dgm:pt>
    <dgm:pt modelId="{71F00EA1-F96F-4F5B-A3F3-28A8695C9E29}">
      <dgm:prSet phldrT="[Texto]"/>
      <dgm:spPr/>
      <dgm:t>
        <a:bodyPr/>
        <a:lstStyle/>
        <a:p>
          <a:r>
            <a:rPr lang="es-EC" dirty="0" smtClean="0"/>
            <a:t>B/C</a:t>
          </a:r>
          <a:endParaRPr lang="es-EC" dirty="0"/>
        </a:p>
      </dgm:t>
    </dgm:pt>
    <dgm:pt modelId="{E45246D7-AC5C-4433-96E5-C36E0AC85096}" type="parTrans" cxnId="{50EA6B43-FAD0-4191-BEB1-6F3A514BAF33}">
      <dgm:prSet/>
      <dgm:spPr/>
      <dgm:t>
        <a:bodyPr/>
        <a:lstStyle/>
        <a:p>
          <a:endParaRPr lang="es-EC"/>
        </a:p>
      </dgm:t>
    </dgm:pt>
    <dgm:pt modelId="{56350E37-EA24-4E10-8461-932108971792}" type="sibTrans" cxnId="{50EA6B43-FAD0-4191-BEB1-6F3A514BAF33}">
      <dgm:prSet/>
      <dgm:spPr/>
      <dgm:t>
        <a:bodyPr/>
        <a:lstStyle/>
        <a:p>
          <a:endParaRPr lang="es-EC"/>
        </a:p>
      </dgm:t>
    </dgm:pt>
    <dgm:pt modelId="{B8D8BB53-A5B9-4BE6-A5C7-D1CEB3C2BA67}">
      <dgm:prSet phldrT="[Texto]"/>
      <dgm:spPr/>
      <dgm:t>
        <a:bodyPr/>
        <a:lstStyle/>
        <a:p>
          <a:r>
            <a:rPr lang="es-EC" dirty="0" smtClean="0"/>
            <a:t>$ </a:t>
          </a:r>
          <a:r>
            <a:rPr lang="es-MX" dirty="0" smtClean="0"/>
            <a:t>1.39</a:t>
          </a:r>
          <a:r>
            <a:rPr lang="es-EC" dirty="0" smtClean="0"/>
            <a:t> DÓLARES </a:t>
          </a:r>
          <a:endParaRPr lang="es-EC" dirty="0"/>
        </a:p>
      </dgm:t>
    </dgm:pt>
    <dgm:pt modelId="{728E7C55-396F-41A9-A0DE-A52BD0E839CC}" type="parTrans" cxnId="{E3A8E54A-F521-4F7F-9D33-6A7EDAA63DD8}">
      <dgm:prSet/>
      <dgm:spPr/>
      <dgm:t>
        <a:bodyPr/>
        <a:lstStyle/>
        <a:p>
          <a:endParaRPr lang="es-EC"/>
        </a:p>
      </dgm:t>
    </dgm:pt>
    <dgm:pt modelId="{2321F2BF-6C5A-466D-AF7D-7255D467C48C}" type="sibTrans" cxnId="{E3A8E54A-F521-4F7F-9D33-6A7EDAA63DD8}">
      <dgm:prSet/>
      <dgm:spPr/>
      <dgm:t>
        <a:bodyPr/>
        <a:lstStyle/>
        <a:p>
          <a:endParaRPr lang="es-EC"/>
        </a:p>
      </dgm:t>
    </dgm:pt>
    <dgm:pt modelId="{782D8E07-1179-4A20-9FF8-90E34C8A2F50}">
      <dgm:prSet phldrT="[Texto]"/>
      <dgm:spPr/>
      <dgm:t>
        <a:bodyPr/>
        <a:lstStyle/>
        <a:p>
          <a:r>
            <a:rPr lang="es-EC" dirty="0" smtClean="0"/>
            <a:t>t. </a:t>
          </a:r>
          <a:r>
            <a:rPr lang="es-EC" dirty="0" err="1" smtClean="0"/>
            <a:t>rec.</a:t>
          </a:r>
          <a:endParaRPr lang="es-EC" dirty="0"/>
        </a:p>
      </dgm:t>
    </dgm:pt>
    <dgm:pt modelId="{D5CDEB86-2C4E-4722-83E2-5D4521760E7F}" type="parTrans" cxnId="{39BFFA3A-0103-4079-8AB5-743042FE028E}">
      <dgm:prSet/>
      <dgm:spPr/>
      <dgm:t>
        <a:bodyPr/>
        <a:lstStyle/>
        <a:p>
          <a:endParaRPr lang="es-EC"/>
        </a:p>
      </dgm:t>
    </dgm:pt>
    <dgm:pt modelId="{940EFFB3-B47D-421A-B134-0D6D7CCD95C4}" type="sibTrans" cxnId="{39BFFA3A-0103-4079-8AB5-743042FE028E}">
      <dgm:prSet/>
      <dgm:spPr/>
      <dgm:t>
        <a:bodyPr/>
        <a:lstStyle/>
        <a:p>
          <a:endParaRPr lang="es-EC"/>
        </a:p>
      </dgm:t>
    </dgm:pt>
    <dgm:pt modelId="{5D3ADDCD-6D97-4381-B5B6-4188405812D2}">
      <dgm:prSet phldrT="[Texto]"/>
      <dgm:spPr/>
      <dgm:t>
        <a:bodyPr/>
        <a:lstStyle/>
        <a:p>
          <a:r>
            <a:rPr lang="es-EC" dirty="0" smtClean="0"/>
            <a:t>4 años 2 meses</a:t>
          </a:r>
          <a:endParaRPr lang="es-EC" dirty="0"/>
        </a:p>
      </dgm:t>
    </dgm:pt>
    <dgm:pt modelId="{8B96AD81-51F3-4D27-A5E8-86968CE97A84}" type="parTrans" cxnId="{60DDF641-A007-4A71-8D25-47875CD0746F}">
      <dgm:prSet/>
      <dgm:spPr/>
      <dgm:t>
        <a:bodyPr/>
        <a:lstStyle/>
        <a:p>
          <a:endParaRPr lang="es-EC"/>
        </a:p>
      </dgm:t>
    </dgm:pt>
    <dgm:pt modelId="{6EC9F986-8CC7-4503-B053-65B34B8890CC}" type="sibTrans" cxnId="{60DDF641-A007-4A71-8D25-47875CD0746F}">
      <dgm:prSet/>
      <dgm:spPr/>
      <dgm:t>
        <a:bodyPr/>
        <a:lstStyle/>
        <a:p>
          <a:endParaRPr lang="es-EC"/>
        </a:p>
      </dgm:t>
    </dgm:pt>
    <dgm:pt modelId="{3CCF4A9E-C175-4E63-9EEA-4FAE907715A4}">
      <dgm:prSet phldrT="[Texto]"/>
      <dgm:spPr/>
      <dgm:t>
        <a:bodyPr/>
        <a:lstStyle/>
        <a:p>
          <a:r>
            <a:rPr lang="es-EC" dirty="0" smtClean="0"/>
            <a:t>TMAR</a:t>
          </a:r>
          <a:endParaRPr lang="es-EC" dirty="0"/>
        </a:p>
      </dgm:t>
    </dgm:pt>
    <dgm:pt modelId="{64743323-65D2-4830-A1EE-7CC64CD4047F}" type="parTrans" cxnId="{9896930E-F838-4780-81BC-6DD2ADADD217}">
      <dgm:prSet/>
      <dgm:spPr/>
      <dgm:t>
        <a:bodyPr/>
        <a:lstStyle/>
        <a:p>
          <a:endParaRPr lang="es-EC"/>
        </a:p>
      </dgm:t>
    </dgm:pt>
    <dgm:pt modelId="{FACF9C83-B1C8-4BDD-BD5E-1F34C39AA6D4}" type="sibTrans" cxnId="{9896930E-F838-4780-81BC-6DD2ADADD217}">
      <dgm:prSet/>
      <dgm:spPr/>
      <dgm:t>
        <a:bodyPr/>
        <a:lstStyle/>
        <a:p>
          <a:endParaRPr lang="es-EC"/>
        </a:p>
      </dgm:t>
    </dgm:pt>
    <dgm:pt modelId="{35451425-89E1-4BAA-9F88-74DFF1EE9EC8}">
      <dgm:prSet phldrT="[Texto]"/>
      <dgm:spPr/>
      <dgm:t>
        <a:bodyPr/>
        <a:lstStyle/>
        <a:p>
          <a:r>
            <a:rPr lang="es-EC" dirty="0" smtClean="0"/>
            <a:t>13,31%</a:t>
          </a:r>
          <a:endParaRPr lang="es-EC" dirty="0"/>
        </a:p>
      </dgm:t>
    </dgm:pt>
    <dgm:pt modelId="{39D82F1A-BC5D-4EEC-8DE1-1AA4C996C0A2}" type="parTrans" cxnId="{CB6CAA8B-00B2-46D3-924A-5D0C08822EF4}">
      <dgm:prSet/>
      <dgm:spPr/>
      <dgm:t>
        <a:bodyPr/>
        <a:lstStyle/>
        <a:p>
          <a:endParaRPr lang="es-EC"/>
        </a:p>
      </dgm:t>
    </dgm:pt>
    <dgm:pt modelId="{8414789A-7E78-44A0-AF13-1CBDA3FD8B58}" type="sibTrans" cxnId="{CB6CAA8B-00B2-46D3-924A-5D0C08822EF4}">
      <dgm:prSet/>
      <dgm:spPr/>
      <dgm:t>
        <a:bodyPr/>
        <a:lstStyle/>
        <a:p>
          <a:endParaRPr lang="es-EC"/>
        </a:p>
      </dgm:t>
    </dgm:pt>
    <dgm:pt modelId="{51E72663-6FAA-40AB-8EE9-D28D52AC8613}" type="pres">
      <dgm:prSet presAssocID="{AEADAD74-9F56-4058-AB20-35391F9B6187}" presName="Name0" presStyleCnt="0">
        <dgm:presLayoutVars>
          <dgm:dir/>
          <dgm:animLvl val="lvl"/>
          <dgm:resizeHandles val="exact"/>
        </dgm:presLayoutVars>
      </dgm:prSet>
      <dgm:spPr/>
      <dgm:t>
        <a:bodyPr/>
        <a:lstStyle/>
        <a:p>
          <a:endParaRPr lang="es-EC"/>
        </a:p>
      </dgm:t>
    </dgm:pt>
    <dgm:pt modelId="{C189BDA5-8565-4183-BF79-B149293C54E6}" type="pres">
      <dgm:prSet presAssocID="{3CCF4A9E-C175-4E63-9EEA-4FAE907715A4}" presName="linNode" presStyleCnt="0"/>
      <dgm:spPr/>
    </dgm:pt>
    <dgm:pt modelId="{FCE17C79-72FD-4D20-80F5-6A5C554752E4}" type="pres">
      <dgm:prSet presAssocID="{3CCF4A9E-C175-4E63-9EEA-4FAE907715A4}" presName="parentText" presStyleLbl="node1" presStyleIdx="0" presStyleCnt="5">
        <dgm:presLayoutVars>
          <dgm:chMax val="1"/>
          <dgm:bulletEnabled val="1"/>
        </dgm:presLayoutVars>
      </dgm:prSet>
      <dgm:spPr/>
      <dgm:t>
        <a:bodyPr/>
        <a:lstStyle/>
        <a:p>
          <a:endParaRPr lang="es-EC"/>
        </a:p>
      </dgm:t>
    </dgm:pt>
    <dgm:pt modelId="{83B33949-BBFB-4D04-A362-DF265CF27F17}" type="pres">
      <dgm:prSet presAssocID="{3CCF4A9E-C175-4E63-9EEA-4FAE907715A4}" presName="descendantText" presStyleLbl="alignAccFollowNode1" presStyleIdx="0" presStyleCnt="5">
        <dgm:presLayoutVars>
          <dgm:bulletEnabled val="1"/>
        </dgm:presLayoutVars>
      </dgm:prSet>
      <dgm:spPr/>
      <dgm:t>
        <a:bodyPr/>
        <a:lstStyle/>
        <a:p>
          <a:endParaRPr lang="es-EC"/>
        </a:p>
      </dgm:t>
    </dgm:pt>
    <dgm:pt modelId="{9AE6C6AB-FC4F-4FE8-A27A-487F922D889E}" type="pres">
      <dgm:prSet presAssocID="{FACF9C83-B1C8-4BDD-BD5E-1F34C39AA6D4}" presName="sp" presStyleCnt="0"/>
      <dgm:spPr/>
    </dgm:pt>
    <dgm:pt modelId="{597AC0FF-13B3-4DEA-87ED-F0480B4268AF}" type="pres">
      <dgm:prSet presAssocID="{ED31A839-7175-4612-B030-ED73F662E309}" presName="linNode" presStyleCnt="0"/>
      <dgm:spPr/>
      <dgm:t>
        <a:bodyPr/>
        <a:lstStyle/>
        <a:p>
          <a:endParaRPr lang="es-MX"/>
        </a:p>
      </dgm:t>
    </dgm:pt>
    <dgm:pt modelId="{BAF98415-68A4-427A-B03A-A483C52E0A6C}" type="pres">
      <dgm:prSet presAssocID="{ED31A839-7175-4612-B030-ED73F662E309}" presName="parentText" presStyleLbl="node1" presStyleIdx="1" presStyleCnt="5">
        <dgm:presLayoutVars>
          <dgm:chMax val="1"/>
          <dgm:bulletEnabled val="1"/>
        </dgm:presLayoutVars>
      </dgm:prSet>
      <dgm:spPr/>
      <dgm:t>
        <a:bodyPr/>
        <a:lstStyle/>
        <a:p>
          <a:endParaRPr lang="es-EC"/>
        </a:p>
      </dgm:t>
    </dgm:pt>
    <dgm:pt modelId="{6A374CE5-3084-46DA-920B-741681436E81}" type="pres">
      <dgm:prSet presAssocID="{ED31A839-7175-4612-B030-ED73F662E309}" presName="descendantText" presStyleLbl="alignAccFollowNode1" presStyleIdx="1" presStyleCnt="5">
        <dgm:presLayoutVars>
          <dgm:bulletEnabled val="1"/>
        </dgm:presLayoutVars>
      </dgm:prSet>
      <dgm:spPr/>
      <dgm:t>
        <a:bodyPr/>
        <a:lstStyle/>
        <a:p>
          <a:endParaRPr lang="es-EC"/>
        </a:p>
      </dgm:t>
    </dgm:pt>
    <dgm:pt modelId="{C6578FEE-53FE-450B-93E8-627374D68302}" type="pres">
      <dgm:prSet presAssocID="{80F5F437-5BD3-4BB0-85F9-811B86E025EA}" presName="sp" presStyleCnt="0"/>
      <dgm:spPr/>
      <dgm:t>
        <a:bodyPr/>
        <a:lstStyle/>
        <a:p>
          <a:endParaRPr lang="es-MX"/>
        </a:p>
      </dgm:t>
    </dgm:pt>
    <dgm:pt modelId="{0E3BDA90-3FDD-4645-8940-5DAEC6466C8A}" type="pres">
      <dgm:prSet presAssocID="{97F82154-D82E-4452-87C2-8F028A599AE2}" presName="linNode" presStyleCnt="0"/>
      <dgm:spPr/>
      <dgm:t>
        <a:bodyPr/>
        <a:lstStyle/>
        <a:p>
          <a:endParaRPr lang="es-MX"/>
        </a:p>
      </dgm:t>
    </dgm:pt>
    <dgm:pt modelId="{EC5BCED1-6164-40BE-96D4-E12A694E4D58}" type="pres">
      <dgm:prSet presAssocID="{97F82154-D82E-4452-87C2-8F028A599AE2}" presName="parentText" presStyleLbl="node1" presStyleIdx="2" presStyleCnt="5">
        <dgm:presLayoutVars>
          <dgm:chMax val="1"/>
          <dgm:bulletEnabled val="1"/>
        </dgm:presLayoutVars>
      </dgm:prSet>
      <dgm:spPr/>
      <dgm:t>
        <a:bodyPr/>
        <a:lstStyle/>
        <a:p>
          <a:endParaRPr lang="es-EC"/>
        </a:p>
      </dgm:t>
    </dgm:pt>
    <dgm:pt modelId="{0229F516-502C-4535-A66A-67702ABC2866}" type="pres">
      <dgm:prSet presAssocID="{97F82154-D82E-4452-87C2-8F028A599AE2}" presName="descendantText" presStyleLbl="alignAccFollowNode1" presStyleIdx="2" presStyleCnt="5">
        <dgm:presLayoutVars>
          <dgm:bulletEnabled val="1"/>
        </dgm:presLayoutVars>
      </dgm:prSet>
      <dgm:spPr/>
      <dgm:t>
        <a:bodyPr/>
        <a:lstStyle/>
        <a:p>
          <a:endParaRPr lang="es-EC"/>
        </a:p>
      </dgm:t>
    </dgm:pt>
    <dgm:pt modelId="{B83CE6E8-D4FF-4D9F-AAF3-AFF7E3FD7367}" type="pres">
      <dgm:prSet presAssocID="{742418CA-6989-4098-878E-094AE0D56468}" presName="sp" presStyleCnt="0"/>
      <dgm:spPr/>
      <dgm:t>
        <a:bodyPr/>
        <a:lstStyle/>
        <a:p>
          <a:endParaRPr lang="es-MX"/>
        </a:p>
      </dgm:t>
    </dgm:pt>
    <dgm:pt modelId="{75AA6524-068C-4AF6-80A7-75DA052065C2}" type="pres">
      <dgm:prSet presAssocID="{71F00EA1-F96F-4F5B-A3F3-28A8695C9E29}" presName="linNode" presStyleCnt="0"/>
      <dgm:spPr/>
      <dgm:t>
        <a:bodyPr/>
        <a:lstStyle/>
        <a:p>
          <a:endParaRPr lang="es-MX"/>
        </a:p>
      </dgm:t>
    </dgm:pt>
    <dgm:pt modelId="{9D9AD993-397E-436C-9810-56326962D2C6}" type="pres">
      <dgm:prSet presAssocID="{71F00EA1-F96F-4F5B-A3F3-28A8695C9E29}" presName="parentText" presStyleLbl="node1" presStyleIdx="3" presStyleCnt="5">
        <dgm:presLayoutVars>
          <dgm:chMax val="1"/>
          <dgm:bulletEnabled val="1"/>
        </dgm:presLayoutVars>
      </dgm:prSet>
      <dgm:spPr/>
      <dgm:t>
        <a:bodyPr/>
        <a:lstStyle/>
        <a:p>
          <a:endParaRPr lang="es-EC"/>
        </a:p>
      </dgm:t>
    </dgm:pt>
    <dgm:pt modelId="{41DCA182-5FE8-46C6-990C-066FBF4B8B58}" type="pres">
      <dgm:prSet presAssocID="{71F00EA1-F96F-4F5B-A3F3-28A8695C9E29}" presName="descendantText" presStyleLbl="alignAccFollowNode1" presStyleIdx="3" presStyleCnt="5">
        <dgm:presLayoutVars>
          <dgm:bulletEnabled val="1"/>
        </dgm:presLayoutVars>
      </dgm:prSet>
      <dgm:spPr/>
      <dgm:t>
        <a:bodyPr/>
        <a:lstStyle/>
        <a:p>
          <a:endParaRPr lang="es-EC"/>
        </a:p>
      </dgm:t>
    </dgm:pt>
    <dgm:pt modelId="{295C8EAB-496A-4463-84D5-A788A1C8BEAA}" type="pres">
      <dgm:prSet presAssocID="{56350E37-EA24-4E10-8461-932108971792}" presName="sp" presStyleCnt="0"/>
      <dgm:spPr/>
    </dgm:pt>
    <dgm:pt modelId="{CC6F802C-9089-4D80-980C-42C6A0B3AA69}" type="pres">
      <dgm:prSet presAssocID="{782D8E07-1179-4A20-9FF8-90E34C8A2F50}" presName="linNode" presStyleCnt="0"/>
      <dgm:spPr/>
    </dgm:pt>
    <dgm:pt modelId="{80BB5FB9-977C-4CB3-AC0A-A8BF06662B16}" type="pres">
      <dgm:prSet presAssocID="{782D8E07-1179-4A20-9FF8-90E34C8A2F50}" presName="parentText" presStyleLbl="node1" presStyleIdx="4" presStyleCnt="5">
        <dgm:presLayoutVars>
          <dgm:chMax val="1"/>
          <dgm:bulletEnabled val="1"/>
        </dgm:presLayoutVars>
      </dgm:prSet>
      <dgm:spPr/>
      <dgm:t>
        <a:bodyPr/>
        <a:lstStyle/>
        <a:p>
          <a:endParaRPr lang="es-EC"/>
        </a:p>
      </dgm:t>
    </dgm:pt>
    <dgm:pt modelId="{EFACD020-38A6-48EF-90C7-71CF8E0D119D}" type="pres">
      <dgm:prSet presAssocID="{782D8E07-1179-4A20-9FF8-90E34C8A2F50}" presName="descendantText" presStyleLbl="alignAccFollowNode1" presStyleIdx="4" presStyleCnt="5">
        <dgm:presLayoutVars>
          <dgm:bulletEnabled val="1"/>
        </dgm:presLayoutVars>
      </dgm:prSet>
      <dgm:spPr/>
      <dgm:t>
        <a:bodyPr/>
        <a:lstStyle/>
        <a:p>
          <a:endParaRPr lang="es-EC"/>
        </a:p>
      </dgm:t>
    </dgm:pt>
  </dgm:ptLst>
  <dgm:cxnLst>
    <dgm:cxn modelId="{E33BF610-A1C7-4098-8D66-D2B7DFB54C26}" srcId="{ED31A839-7175-4612-B030-ED73F662E309}" destId="{66BF5FC2-A5A1-46D2-A1D7-19C3B626E6D9}" srcOrd="0" destOrd="0" parTransId="{2A586EA4-1EFD-482D-B84C-53543B35ED3F}" sibTransId="{0C6EB669-12FA-4110-9C6E-186BFD7CF15E}"/>
    <dgm:cxn modelId="{5F7607EF-3FF5-4627-BEDE-AF38EC6EE7F1}" type="presOf" srcId="{71F00EA1-F96F-4F5B-A3F3-28A8695C9E29}" destId="{9D9AD993-397E-436C-9810-56326962D2C6}" srcOrd="0" destOrd="0" presId="urn:microsoft.com/office/officeart/2005/8/layout/vList5"/>
    <dgm:cxn modelId="{17AC4E42-30F9-4BE8-A5EA-91C064510F41}" type="presOf" srcId="{ED31A839-7175-4612-B030-ED73F662E309}" destId="{BAF98415-68A4-427A-B03A-A483C52E0A6C}" srcOrd="0" destOrd="0" presId="urn:microsoft.com/office/officeart/2005/8/layout/vList5"/>
    <dgm:cxn modelId="{73713C55-9974-4300-A305-42EBF2FE5057}" srcId="{97F82154-D82E-4452-87C2-8F028A599AE2}" destId="{F6235C50-C7C9-47C1-82F0-618A8EAE0075}" srcOrd="0" destOrd="0" parTransId="{1BE869D4-4A02-4699-9636-8A0A4B93341E}" sibTransId="{328A2C7F-0DEB-4502-9FE6-157EBF7E8BE0}"/>
    <dgm:cxn modelId="{E3A8E54A-F521-4F7F-9D33-6A7EDAA63DD8}" srcId="{71F00EA1-F96F-4F5B-A3F3-28A8695C9E29}" destId="{B8D8BB53-A5B9-4BE6-A5C7-D1CEB3C2BA67}" srcOrd="0" destOrd="0" parTransId="{728E7C55-396F-41A9-A0DE-A52BD0E839CC}" sibTransId="{2321F2BF-6C5A-466D-AF7D-7255D467C48C}"/>
    <dgm:cxn modelId="{CB6CAA8B-00B2-46D3-924A-5D0C08822EF4}" srcId="{3CCF4A9E-C175-4E63-9EEA-4FAE907715A4}" destId="{35451425-89E1-4BAA-9F88-74DFF1EE9EC8}" srcOrd="0" destOrd="0" parTransId="{39D82F1A-BC5D-4EEC-8DE1-1AA4C996C0A2}" sibTransId="{8414789A-7E78-44A0-AF13-1CBDA3FD8B58}"/>
    <dgm:cxn modelId="{94E5EDA2-AD5E-4309-A0CD-3530932CF414}" type="presOf" srcId="{5D3ADDCD-6D97-4381-B5B6-4188405812D2}" destId="{EFACD020-38A6-48EF-90C7-71CF8E0D119D}" srcOrd="0" destOrd="0" presId="urn:microsoft.com/office/officeart/2005/8/layout/vList5"/>
    <dgm:cxn modelId="{AC0AF5DB-60F5-4080-B3F3-BBA793F9EDC8}" type="presOf" srcId="{F6235C50-C7C9-47C1-82F0-618A8EAE0075}" destId="{0229F516-502C-4535-A66A-67702ABC2866}" srcOrd="0" destOrd="0" presId="urn:microsoft.com/office/officeart/2005/8/layout/vList5"/>
    <dgm:cxn modelId="{DCA73FF7-5F4B-4040-93D2-880622505D51}" type="presOf" srcId="{97F82154-D82E-4452-87C2-8F028A599AE2}" destId="{EC5BCED1-6164-40BE-96D4-E12A694E4D58}" srcOrd="0" destOrd="0" presId="urn:microsoft.com/office/officeart/2005/8/layout/vList5"/>
    <dgm:cxn modelId="{D6B5F5C8-50D5-4FB7-92D5-012DADC1278B}" srcId="{AEADAD74-9F56-4058-AB20-35391F9B6187}" destId="{97F82154-D82E-4452-87C2-8F028A599AE2}" srcOrd="2" destOrd="0" parTransId="{A77FAF89-4D1C-4508-AF0D-583AF7E35FC4}" sibTransId="{742418CA-6989-4098-878E-094AE0D56468}"/>
    <dgm:cxn modelId="{60DDF641-A007-4A71-8D25-47875CD0746F}" srcId="{782D8E07-1179-4A20-9FF8-90E34C8A2F50}" destId="{5D3ADDCD-6D97-4381-B5B6-4188405812D2}" srcOrd="0" destOrd="0" parTransId="{8B96AD81-51F3-4D27-A5E8-86968CE97A84}" sibTransId="{6EC9F986-8CC7-4503-B053-65B34B8890CC}"/>
    <dgm:cxn modelId="{13A0DAEE-3522-4972-8975-3C8FA396B72C}" type="presOf" srcId="{782D8E07-1179-4A20-9FF8-90E34C8A2F50}" destId="{80BB5FB9-977C-4CB3-AC0A-A8BF06662B16}" srcOrd="0" destOrd="0" presId="urn:microsoft.com/office/officeart/2005/8/layout/vList5"/>
    <dgm:cxn modelId="{9896930E-F838-4780-81BC-6DD2ADADD217}" srcId="{AEADAD74-9F56-4058-AB20-35391F9B6187}" destId="{3CCF4A9E-C175-4E63-9EEA-4FAE907715A4}" srcOrd="0" destOrd="0" parTransId="{64743323-65D2-4830-A1EE-7CC64CD4047F}" sibTransId="{FACF9C83-B1C8-4BDD-BD5E-1F34C39AA6D4}"/>
    <dgm:cxn modelId="{D28FE0B0-5645-4E49-BB60-2DE26BB181B6}" type="presOf" srcId="{AEADAD74-9F56-4058-AB20-35391F9B6187}" destId="{51E72663-6FAA-40AB-8EE9-D28D52AC8613}" srcOrd="0" destOrd="0" presId="urn:microsoft.com/office/officeart/2005/8/layout/vList5"/>
    <dgm:cxn modelId="{39BFFA3A-0103-4079-8AB5-743042FE028E}" srcId="{AEADAD74-9F56-4058-AB20-35391F9B6187}" destId="{782D8E07-1179-4A20-9FF8-90E34C8A2F50}" srcOrd="4" destOrd="0" parTransId="{D5CDEB86-2C4E-4722-83E2-5D4521760E7F}" sibTransId="{940EFFB3-B47D-421A-B134-0D6D7CCD95C4}"/>
    <dgm:cxn modelId="{1570DCC3-4F4A-4A96-88EF-A9026CE880F3}" type="presOf" srcId="{66BF5FC2-A5A1-46D2-A1D7-19C3B626E6D9}" destId="{6A374CE5-3084-46DA-920B-741681436E81}" srcOrd="0" destOrd="0" presId="urn:microsoft.com/office/officeart/2005/8/layout/vList5"/>
    <dgm:cxn modelId="{EF18A913-EBB4-484A-A900-75C9E2B5AA89}" type="presOf" srcId="{3CCF4A9E-C175-4E63-9EEA-4FAE907715A4}" destId="{FCE17C79-72FD-4D20-80F5-6A5C554752E4}" srcOrd="0" destOrd="0" presId="urn:microsoft.com/office/officeart/2005/8/layout/vList5"/>
    <dgm:cxn modelId="{2A61141C-2585-40FD-B34F-EA247FC09F9D}" type="presOf" srcId="{35451425-89E1-4BAA-9F88-74DFF1EE9EC8}" destId="{83B33949-BBFB-4D04-A362-DF265CF27F17}" srcOrd="0" destOrd="0" presId="urn:microsoft.com/office/officeart/2005/8/layout/vList5"/>
    <dgm:cxn modelId="{3EC8BB2A-608C-4BBD-B6A1-2156A66B703D}" type="presOf" srcId="{B8D8BB53-A5B9-4BE6-A5C7-D1CEB3C2BA67}" destId="{41DCA182-5FE8-46C6-990C-066FBF4B8B58}" srcOrd="0" destOrd="0" presId="urn:microsoft.com/office/officeart/2005/8/layout/vList5"/>
    <dgm:cxn modelId="{F01B65B7-B28A-4CF6-9D1B-F60DC1DC08D5}" srcId="{AEADAD74-9F56-4058-AB20-35391F9B6187}" destId="{ED31A839-7175-4612-B030-ED73F662E309}" srcOrd="1" destOrd="0" parTransId="{BEAF3DCF-8385-4C3D-A6A7-E7372BDD03C6}" sibTransId="{80F5F437-5BD3-4BB0-85F9-811B86E025EA}"/>
    <dgm:cxn modelId="{50EA6B43-FAD0-4191-BEB1-6F3A514BAF33}" srcId="{AEADAD74-9F56-4058-AB20-35391F9B6187}" destId="{71F00EA1-F96F-4F5B-A3F3-28A8695C9E29}" srcOrd="3" destOrd="0" parTransId="{E45246D7-AC5C-4433-96E5-C36E0AC85096}" sibTransId="{56350E37-EA24-4E10-8461-932108971792}"/>
    <dgm:cxn modelId="{F354FAF8-8FAF-4CBC-B0FF-D1E490952BAC}" type="presParOf" srcId="{51E72663-6FAA-40AB-8EE9-D28D52AC8613}" destId="{C189BDA5-8565-4183-BF79-B149293C54E6}" srcOrd="0" destOrd="0" presId="urn:microsoft.com/office/officeart/2005/8/layout/vList5"/>
    <dgm:cxn modelId="{3671C319-F74A-43E0-B240-D32D75C41BF4}" type="presParOf" srcId="{C189BDA5-8565-4183-BF79-B149293C54E6}" destId="{FCE17C79-72FD-4D20-80F5-6A5C554752E4}" srcOrd="0" destOrd="0" presId="urn:microsoft.com/office/officeart/2005/8/layout/vList5"/>
    <dgm:cxn modelId="{189E3D42-2D9A-45B5-A1D7-2653FEA57251}" type="presParOf" srcId="{C189BDA5-8565-4183-BF79-B149293C54E6}" destId="{83B33949-BBFB-4D04-A362-DF265CF27F17}" srcOrd="1" destOrd="0" presId="urn:microsoft.com/office/officeart/2005/8/layout/vList5"/>
    <dgm:cxn modelId="{D875F2DF-785B-489D-844F-7DC0B9904CCA}" type="presParOf" srcId="{51E72663-6FAA-40AB-8EE9-D28D52AC8613}" destId="{9AE6C6AB-FC4F-4FE8-A27A-487F922D889E}" srcOrd="1" destOrd="0" presId="urn:microsoft.com/office/officeart/2005/8/layout/vList5"/>
    <dgm:cxn modelId="{027A40AB-5EED-4D11-B393-7491B3F89531}" type="presParOf" srcId="{51E72663-6FAA-40AB-8EE9-D28D52AC8613}" destId="{597AC0FF-13B3-4DEA-87ED-F0480B4268AF}" srcOrd="2" destOrd="0" presId="urn:microsoft.com/office/officeart/2005/8/layout/vList5"/>
    <dgm:cxn modelId="{55761064-82F0-43BA-9F46-01307CB4AD1A}" type="presParOf" srcId="{597AC0FF-13B3-4DEA-87ED-F0480B4268AF}" destId="{BAF98415-68A4-427A-B03A-A483C52E0A6C}" srcOrd="0" destOrd="0" presId="urn:microsoft.com/office/officeart/2005/8/layout/vList5"/>
    <dgm:cxn modelId="{9266062D-4726-4C6C-8085-898E080ED8B9}" type="presParOf" srcId="{597AC0FF-13B3-4DEA-87ED-F0480B4268AF}" destId="{6A374CE5-3084-46DA-920B-741681436E81}" srcOrd="1" destOrd="0" presId="urn:microsoft.com/office/officeart/2005/8/layout/vList5"/>
    <dgm:cxn modelId="{5F84FE6A-6E16-4999-8C11-AF934781AEC0}" type="presParOf" srcId="{51E72663-6FAA-40AB-8EE9-D28D52AC8613}" destId="{C6578FEE-53FE-450B-93E8-627374D68302}" srcOrd="3" destOrd="0" presId="urn:microsoft.com/office/officeart/2005/8/layout/vList5"/>
    <dgm:cxn modelId="{61849344-3CB2-491D-915F-AB13E1245737}" type="presParOf" srcId="{51E72663-6FAA-40AB-8EE9-D28D52AC8613}" destId="{0E3BDA90-3FDD-4645-8940-5DAEC6466C8A}" srcOrd="4" destOrd="0" presId="urn:microsoft.com/office/officeart/2005/8/layout/vList5"/>
    <dgm:cxn modelId="{7B2A8541-6055-4B5F-94AB-1627F431D484}" type="presParOf" srcId="{0E3BDA90-3FDD-4645-8940-5DAEC6466C8A}" destId="{EC5BCED1-6164-40BE-96D4-E12A694E4D58}" srcOrd="0" destOrd="0" presId="urn:microsoft.com/office/officeart/2005/8/layout/vList5"/>
    <dgm:cxn modelId="{03C512F7-B8C5-4C6A-A326-5F3AABE84B27}" type="presParOf" srcId="{0E3BDA90-3FDD-4645-8940-5DAEC6466C8A}" destId="{0229F516-502C-4535-A66A-67702ABC2866}" srcOrd="1" destOrd="0" presId="urn:microsoft.com/office/officeart/2005/8/layout/vList5"/>
    <dgm:cxn modelId="{9A409944-42CE-49FA-B3CA-8AED89254682}" type="presParOf" srcId="{51E72663-6FAA-40AB-8EE9-D28D52AC8613}" destId="{B83CE6E8-D4FF-4D9F-AAF3-AFF7E3FD7367}" srcOrd="5" destOrd="0" presId="urn:microsoft.com/office/officeart/2005/8/layout/vList5"/>
    <dgm:cxn modelId="{1DDB297E-9614-407F-8CC2-DD83E9AD3E3C}" type="presParOf" srcId="{51E72663-6FAA-40AB-8EE9-D28D52AC8613}" destId="{75AA6524-068C-4AF6-80A7-75DA052065C2}" srcOrd="6" destOrd="0" presId="urn:microsoft.com/office/officeart/2005/8/layout/vList5"/>
    <dgm:cxn modelId="{3BE7D620-ADB0-45C3-8627-FE9F7416EEAA}" type="presParOf" srcId="{75AA6524-068C-4AF6-80A7-75DA052065C2}" destId="{9D9AD993-397E-436C-9810-56326962D2C6}" srcOrd="0" destOrd="0" presId="urn:microsoft.com/office/officeart/2005/8/layout/vList5"/>
    <dgm:cxn modelId="{478A95C7-0DDB-47B6-9B35-273F9ADF01BA}" type="presParOf" srcId="{75AA6524-068C-4AF6-80A7-75DA052065C2}" destId="{41DCA182-5FE8-46C6-990C-066FBF4B8B58}" srcOrd="1" destOrd="0" presId="urn:microsoft.com/office/officeart/2005/8/layout/vList5"/>
    <dgm:cxn modelId="{B5103D00-5764-466E-9E6E-B682E9AC1CF8}" type="presParOf" srcId="{51E72663-6FAA-40AB-8EE9-D28D52AC8613}" destId="{295C8EAB-496A-4463-84D5-A788A1C8BEAA}" srcOrd="7" destOrd="0" presId="urn:microsoft.com/office/officeart/2005/8/layout/vList5"/>
    <dgm:cxn modelId="{D1CE9809-3605-4285-8DCC-51884A377F03}" type="presParOf" srcId="{51E72663-6FAA-40AB-8EE9-D28D52AC8613}" destId="{CC6F802C-9089-4D80-980C-42C6A0B3AA69}" srcOrd="8" destOrd="0" presId="urn:microsoft.com/office/officeart/2005/8/layout/vList5"/>
    <dgm:cxn modelId="{61A8A9EA-397A-4485-A52D-07BB781847CB}" type="presParOf" srcId="{CC6F802C-9089-4D80-980C-42C6A0B3AA69}" destId="{80BB5FB9-977C-4CB3-AC0A-A8BF06662B16}" srcOrd="0" destOrd="0" presId="urn:microsoft.com/office/officeart/2005/8/layout/vList5"/>
    <dgm:cxn modelId="{43346A40-91DE-47B0-83DA-7CF92005FF55}" type="presParOf" srcId="{CC6F802C-9089-4D80-980C-42C6A0B3AA69}" destId="{EFACD020-38A6-48EF-90C7-71CF8E0D119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CB360F-4091-420A-BA14-9B92EDAE5D92}"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1ABF1F0C-4E21-4242-BF75-EA6FBAE33DCE}">
      <dgm:prSet custT="1"/>
      <dgm:spPr/>
      <dgm:t>
        <a:bodyPr/>
        <a:lstStyle/>
        <a:p>
          <a:pPr rtl="0"/>
          <a:r>
            <a:rPr lang="es-MX" sz="2800" b="0" i="0" baseline="0" dirty="0" smtClean="0"/>
            <a:t>1</a:t>
          </a:r>
          <a:endParaRPr lang="es-MX" sz="2800" b="0" i="0" baseline="0" dirty="0"/>
        </a:p>
      </dgm:t>
    </dgm:pt>
    <dgm:pt modelId="{4AA5A182-D51C-45CE-BE2D-72CFBC1DFA85}" type="parTrans" cxnId="{D7CF71CB-97A6-4CA0-86A8-85B280C59516}">
      <dgm:prSet/>
      <dgm:spPr/>
      <dgm:t>
        <a:bodyPr/>
        <a:lstStyle/>
        <a:p>
          <a:endParaRPr lang="es-MX"/>
        </a:p>
      </dgm:t>
    </dgm:pt>
    <dgm:pt modelId="{73CBC539-B781-4FB9-9F94-24181B10E0EE}" type="sibTrans" cxnId="{D7CF71CB-97A6-4CA0-86A8-85B280C59516}">
      <dgm:prSet/>
      <dgm:spPr/>
      <dgm:t>
        <a:bodyPr/>
        <a:lstStyle/>
        <a:p>
          <a:endParaRPr lang="es-MX"/>
        </a:p>
      </dgm:t>
    </dgm:pt>
    <dgm:pt modelId="{0BEB645E-337C-4493-862E-53E180496274}">
      <dgm:prSet custT="1"/>
      <dgm:spPr/>
      <dgm:t>
        <a:bodyPr/>
        <a:lstStyle/>
        <a:p>
          <a:pPr rtl="0"/>
          <a:r>
            <a:rPr lang="es-EC" sz="1400" dirty="0" smtClean="0"/>
            <a:t>Es favorable tanto en su estructura con financiamiento, como sin financiamiento, en ambos casos se presenta un valor actual positivo, la tasa interna de retorno es superior al costo de oportunidad (TMAR), la relación beneficio costo es mayor que 1, y el período de recuperación de la inversión es menor al tiempo de análisis o de vida del proyecto (5 años).</a:t>
          </a:r>
          <a:endParaRPr lang="es-MX" sz="1400" b="0" i="0" baseline="0" dirty="0"/>
        </a:p>
      </dgm:t>
    </dgm:pt>
    <dgm:pt modelId="{01E5D99C-EB03-4D27-A384-F271AF4CF002}">
      <dgm:prSet custT="1"/>
      <dgm:spPr/>
      <dgm:t>
        <a:bodyPr/>
        <a:lstStyle/>
        <a:p>
          <a:pPr rtl="0"/>
          <a:r>
            <a:rPr lang="es-MX" sz="2800" b="0" i="0" baseline="0" dirty="0" smtClean="0"/>
            <a:t>4</a:t>
          </a:r>
          <a:endParaRPr lang="es-MX" sz="2800" b="0" i="0" baseline="0" dirty="0"/>
        </a:p>
      </dgm:t>
    </dgm:pt>
    <dgm:pt modelId="{0B751AC2-970A-4E51-B0D9-403793F4F11B}" type="sibTrans" cxnId="{F415F739-7E42-4641-AAF3-A8018B2D70CD}">
      <dgm:prSet/>
      <dgm:spPr/>
      <dgm:t>
        <a:bodyPr/>
        <a:lstStyle/>
        <a:p>
          <a:endParaRPr lang="es-MX"/>
        </a:p>
      </dgm:t>
    </dgm:pt>
    <dgm:pt modelId="{EB874696-1818-4C7A-A9E1-16E8C9A46178}" type="parTrans" cxnId="{F415F739-7E42-4641-AAF3-A8018B2D70CD}">
      <dgm:prSet/>
      <dgm:spPr/>
      <dgm:t>
        <a:bodyPr/>
        <a:lstStyle/>
        <a:p>
          <a:endParaRPr lang="es-MX"/>
        </a:p>
      </dgm:t>
    </dgm:pt>
    <dgm:pt modelId="{6647E2CD-D053-4255-BA3A-2407F5FAD349}" type="sibTrans" cxnId="{DAFBCDEE-6517-4DF7-8A8C-4376B5E7C722}">
      <dgm:prSet/>
      <dgm:spPr/>
      <dgm:t>
        <a:bodyPr/>
        <a:lstStyle/>
        <a:p>
          <a:endParaRPr lang="es-MX"/>
        </a:p>
      </dgm:t>
    </dgm:pt>
    <dgm:pt modelId="{266FB0FB-3A6F-440E-BC6B-8C4661E5A280}" type="parTrans" cxnId="{DAFBCDEE-6517-4DF7-8A8C-4376B5E7C722}">
      <dgm:prSet/>
      <dgm:spPr/>
      <dgm:t>
        <a:bodyPr/>
        <a:lstStyle/>
        <a:p>
          <a:endParaRPr lang="es-MX"/>
        </a:p>
      </dgm:t>
    </dgm:pt>
    <dgm:pt modelId="{D76BA78C-15D4-41F6-B084-76C6F0D26CD6}">
      <dgm:prSet custT="1"/>
      <dgm:spPr/>
      <dgm:t>
        <a:bodyPr/>
        <a:lstStyle/>
        <a:p>
          <a:pPr rtl="0"/>
          <a:r>
            <a:rPr lang="es-EC" sz="1400" smtClean="0"/>
            <a:t>La cantidad de ahorro mensual que realiza la mayor parte de los moradores de la parroquia de Píntag, es menor a cincuenta dólares, prefieren las cooperativas, y las necesidad de préstamo se concentran en montos menores a 500 dólares, que sería utilizado para la inversión en negocios, vivienda, educación, consumo y otros.       </a:t>
          </a:r>
          <a:endParaRPr lang="es-MX" sz="1400" b="0" i="0" baseline="0" dirty="0"/>
        </a:p>
      </dgm:t>
    </dgm:pt>
    <dgm:pt modelId="{350D8B56-EC1C-444E-8DA4-443DC602C2CB}">
      <dgm:prSet custT="1"/>
      <dgm:spPr/>
      <dgm:t>
        <a:bodyPr/>
        <a:lstStyle/>
        <a:p>
          <a:pPr rtl="0"/>
          <a:r>
            <a:rPr lang="es-MX" sz="2800" b="0" i="0" baseline="0" smtClean="0"/>
            <a:t>3</a:t>
          </a:r>
          <a:endParaRPr lang="es-MX" sz="2800" b="0" i="0" baseline="0" dirty="0"/>
        </a:p>
      </dgm:t>
    </dgm:pt>
    <dgm:pt modelId="{F9D2BAC0-D40E-4974-BF88-41E570577D9D}" type="sibTrans" cxnId="{DB53DE1F-6EA5-4442-B7AE-3E5FE397E7BF}">
      <dgm:prSet/>
      <dgm:spPr/>
      <dgm:t>
        <a:bodyPr/>
        <a:lstStyle/>
        <a:p>
          <a:endParaRPr lang="es-MX"/>
        </a:p>
      </dgm:t>
    </dgm:pt>
    <dgm:pt modelId="{2783ECD4-9405-4D5F-B811-96F6E27887AA}" type="parTrans" cxnId="{DB53DE1F-6EA5-4442-B7AE-3E5FE397E7BF}">
      <dgm:prSet/>
      <dgm:spPr/>
      <dgm:t>
        <a:bodyPr/>
        <a:lstStyle/>
        <a:p>
          <a:endParaRPr lang="es-MX"/>
        </a:p>
      </dgm:t>
    </dgm:pt>
    <dgm:pt modelId="{CB265612-2BD2-459A-AA82-AA30E9D6AF49}" type="sibTrans" cxnId="{3163FEB8-55FC-414C-B4F9-11DE4F94CBDD}">
      <dgm:prSet/>
      <dgm:spPr/>
      <dgm:t>
        <a:bodyPr/>
        <a:lstStyle/>
        <a:p>
          <a:endParaRPr lang="es-MX"/>
        </a:p>
      </dgm:t>
    </dgm:pt>
    <dgm:pt modelId="{D8C79D5D-F6BB-4321-BC8C-F398887A403A}" type="parTrans" cxnId="{3163FEB8-55FC-414C-B4F9-11DE4F94CBDD}">
      <dgm:prSet/>
      <dgm:spPr/>
      <dgm:t>
        <a:bodyPr/>
        <a:lstStyle/>
        <a:p>
          <a:endParaRPr lang="es-MX"/>
        </a:p>
      </dgm:t>
    </dgm:pt>
    <dgm:pt modelId="{67AAEEA9-44F0-4BC1-A1DE-7740EA65D8B1}">
      <dgm:prSet custT="1"/>
      <dgm:spPr/>
      <dgm:t>
        <a:bodyPr/>
        <a:lstStyle/>
        <a:p>
          <a:pPr rtl="0"/>
          <a:r>
            <a:rPr lang="es-EC" sz="1400" dirty="0" smtClean="0"/>
            <a:t>El 58,9% pertenecen a las personas que ganan entre 340 a 450 dólares de ingresos, se demuestra que existen posibles socios de la cooperativa con ingresos medios y bajos para participar como socios. </a:t>
          </a:r>
          <a:endParaRPr lang="es-MX" sz="1400" b="0" i="0" baseline="0" dirty="0"/>
        </a:p>
      </dgm:t>
    </dgm:pt>
    <dgm:pt modelId="{09A32FE8-C93E-48D5-B74E-B46725E49FD8}">
      <dgm:prSet custT="1"/>
      <dgm:spPr/>
      <dgm:t>
        <a:bodyPr/>
        <a:lstStyle/>
        <a:p>
          <a:pPr rtl="0"/>
          <a:r>
            <a:rPr lang="es-MX" sz="2800" b="0" i="0" baseline="0" dirty="0" smtClean="0"/>
            <a:t>2</a:t>
          </a:r>
          <a:endParaRPr lang="es-MX" sz="2800" b="0" i="0" baseline="0" dirty="0"/>
        </a:p>
      </dgm:t>
    </dgm:pt>
    <dgm:pt modelId="{6D52B23A-5659-42EB-9776-3FFF20FBABAC}" type="sibTrans" cxnId="{F25FDB73-DAF9-4220-81AF-FF7816121592}">
      <dgm:prSet/>
      <dgm:spPr/>
      <dgm:t>
        <a:bodyPr/>
        <a:lstStyle/>
        <a:p>
          <a:endParaRPr lang="es-MX"/>
        </a:p>
      </dgm:t>
    </dgm:pt>
    <dgm:pt modelId="{57EF9320-2AC3-48CE-BC16-5207535A8734}" type="parTrans" cxnId="{F25FDB73-DAF9-4220-81AF-FF7816121592}">
      <dgm:prSet/>
      <dgm:spPr/>
      <dgm:t>
        <a:bodyPr/>
        <a:lstStyle/>
        <a:p>
          <a:endParaRPr lang="es-MX"/>
        </a:p>
      </dgm:t>
    </dgm:pt>
    <dgm:pt modelId="{45320A5B-9832-4A80-82CD-6073C7A81575}" type="sibTrans" cxnId="{E545E7B6-91F1-4695-813E-71AF6C2A8A17}">
      <dgm:prSet/>
      <dgm:spPr/>
      <dgm:t>
        <a:bodyPr/>
        <a:lstStyle/>
        <a:p>
          <a:endParaRPr lang="es-MX"/>
        </a:p>
      </dgm:t>
    </dgm:pt>
    <dgm:pt modelId="{4F5D654B-A962-47E9-815A-590FAACCED49}" type="parTrans" cxnId="{E545E7B6-91F1-4695-813E-71AF6C2A8A17}">
      <dgm:prSet/>
      <dgm:spPr/>
      <dgm:t>
        <a:bodyPr/>
        <a:lstStyle/>
        <a:p>
          <a:endParaRPr lang="es-MX"/>
        </a:p>
      </dgm:t>
    </dgm:pt>
    <dgm:pt modelId="{905A76C7-D72F-429B-9613-8D2A10492743}">
      <dgm:prSet custT="1"/>
      <dgm:spPr/>
      <dgm:t>
        <a:bodyPr/>
        <a:lstStyle/>
        <a:p>
          <a:pPr rtl="0"/>
          <a:r>
            <a:rPr lang="es-EC" sz="1400" dirty="0" smtClean="0"/>
            <a:t>Los moradores de la parroquia de Píntag, podrán mejorar su situación financiera, en el momento que invierten juntos, al agrupar más personas, a mayor número de socios, más grande será la ayuda que se pueden brindar entre ellos, satisfaciendo así las necesidades que los socios tengan.</a:t>
          </a:r>
          <a:endParaRPr lang="es-MX" sz="1400" b="0" i="0" baseline="0" dirty="0"/>
        </a:p>
      </dgm:t>
    </dgm:pt>
    <dgm:pt modelId="{FBB6D172-3457-4DCE-A3E2-7046F7774C4E}" type="sibTrans" cxnId="{07B2F694-AB20-48DC-842F-D09A9C78BBE8}">
      <dgm:prSet/>
      <dgm:spPr/>
      <dgm:t>
        <a:bodyPr/>
        <a:lstStyle/>
        <a:p>
          <a:endParaRPr lang="es-MX"/>
        </a:p>
      </dgm:t>
    </dgm:pt>
    <dgm:pt modelId="{51036808-0BCB-4FCC-851A-8FBF616EBB46}" type="parTrans" cxnId="{07B2F694-AB20-48DC-842F-D09A9C78BBE8}">
      <dgm:prSet/>
      <dgm:spPr/>
      <dgm:t>
        <a:bodyPr/>
        <a:lstStyle/>
        <a:p>
          <a:endParaRPr lang="es-MX"/>
        </a:p>
      </dgm:t>
    </dgm:pt>
    <dgm:pt modelId="{0373FDEE-C29B-4C1E-9D3C-5C3C648FD9CA}" type="pres">
      <dgm:prSet presAssocID="{DFCB360F-4091-420A-BA14-9B92EDAE5D92}" presName="linearFlow" presStyleCnt="0">
        <dgm:presLayoutVars>
          <dgm:dir/>
          <dgm:animLvl val="lvl"/>
          <dgm:resizeHandles val="exact"/>
        </dgm:presLayoutVars>
      </dgm:prSet>
      <dgm:spPr/>
      <dgm:t>
        <a:bodyPr/>
        <a:lstStyle/>
        <a:p>
          <a:endParaRPr lang="es-MX"/>
        </a:p>
      </dgm:t>
    </dgm:pt>
    <dgm:pt modelId="{6BCC8436-2B56-4526-9563-FD914F781654}" type="pres">
      <dgm:prSet presAssocID="{1ABF1F0C-4E21-4242-BF75-EA6FBAE33DCE}" presName="composite" presStyleCnt="0"/>
      <dgm:spPr/>
    </dgm:pt>
    <dgm:pt modelId="{8CB13080-4955-4A46-B1F4-A7E95C2CCEB0}" type="pres">
      <dgm:prSet presAssocID="{1ABF1F0C-4E21-4242-BF75-EA6FBAE33DCE}" presName="parentText" presStyleLbl="alignNode1" presStyleIdx="0" presStyleCnt="4">
        <dgm:presLayoutVars>
          <dgm:chMax val="1"/>
          <dgm:bulletEnabled val="1"/>
        </dgm:presLayoutVars>
      </dgm:prSet>
      <dgm:spPr/>
      <dgm:t>
        <a:bodyPr/>
        <a:lstStyle/>
        <a:p>
          <a:endParaRPr lang="es-MX"/>
        </a:p>
      </dgm:t>
    </dgm:pt>
    <dgm:pt modelId="{48C3CD2B-42D6-471A-8C68-503D32BD44B5}" type="pres">
      <dgm:prSet presAssocID="{1ABF1F0C-4E21-4242-BF75-EA6FBAE33DCE}" presName="descendantText" presStyleLbl="alignAcc1" presStyleIdx="0" presStyleCnt="4">
        <dgm:presLayoutVars>
          <dgm:bulletEnabled val="1"/>
        </dgm:presLayoutVars>
      </dgm:prSet>
      <dgm:spPr/>
      <dgm:t>
        <a:bodyPr/>
        <a:lstStyle/>
        <a:p>
          <a:endParaRPr lang="es-MX"/>
        </a:p>
      </dgm:t>
    </dgm:pt>
    <dgm:pt modelId="{E91B2DF9-DF85-4BB1-BD4F-1EE5194EBF1A}" type="pres">
      <dgm:prSet presAssocID="{73CBC539-B781-4FB9-9F94-24181B10E0EE}" presName="sp" presStyleCnt="0"/>
      <dgm:spPr/>
    </dgm:pt>
    <dgm:pt modelId="{963F81F6-71A0-443E-BE67-2472140A585B}" type="pres">
      <dgm:prSet presAssocID="{09A32FE8-C93E-48D5-B74E-B46725E49FD8}" presName="composite" presStyleCnt="0"/>
      <dgm:spPr/>
    </dgm:pt>
    <dgm:pt modelId="{BA03681E-C269-4974-8E5E-32776DC199ED}" type="pres">
      <dgm:prSet presAssocID="{09A32FE8-C93E-48D5-B74E-B46725E49FD8}" presName="parentText" presStyleLbl="alignNode1" presStyleIdx="1" presStyleCnt="4">
        <dgm:presLayoutVars>
          <dgm:chMax val="1"/>
          <dgm:bulletEnabled val="1"/>
        </dgm:presLayoutVars>
      </dgm:prSet>
      <dgm:spPr/>
      <dgm:t>
        <a:bodyPr/>
        <a:lstStyle/>
        <a:p>
          <a:endParaRPr lang="es-MX"/>
        </a:p>
      </dgm:t>
    </dgm:pt>
    <dgm:pt modelId="{380135E6-980B-427B-9F40-959DFD570F67}" type="pres">
      <dgm:prSet presAssocID="{09A32FE8-C93E-48D5-B74E-B46725E49FD8}" presName="descendantText" presStyleLbl="alignAcc1" presStyleIdx="1" presStyleCnt="4">
        <dgm:presLayoutVars>
          <dgm:bulletEnabled val="1"/>
        </dgm:presLayoutVars>
      </dgm:prSet>
      <dgm:spPr/>
      <dgm:t>
        <a:bodyPr/>
        <a:lstStyle/>
        <a:p>
          <a:endParaRPr lang="es-MX"/>
        </a:p>
      </dgm:t>
    </dgm:pt>
    <dgm:pt modelId="{E907F4D8-BFF3-4B5F-B0CE-F8796C81CD64}" type="pres">
      <dgm:prSet presAssocID="{6D52B23A-5659-42EB-9776-3FFF20FBABAC}" presName="sp" presStyleCnt="0"/>
      <dgm:spPr/>
    </dgm:pt>
    <dgm:pt modelId="{ABB13377-81D8-4CEE-BCFB-090B786D2E64}" type="pres">
      <dgm:prSet presAssocID="{350D8B56-EC1C-444E-8DA4-443DC602C2CB}" presName="composite" presStyleCnt="0"/>
      <dgm:spPr/>
    </dgm:pt>
    <dgm:pt modelId="{510818AF-211E-4DBD-B93A-E4F25E60E1FA}" type="pres">
      <dgm:prSet presAssocID="{350D8B56-EC1C-444E-8DA4-443DC602C2CB}" presName="parentText" presStyleLbl="alignNode1" presStyleIdx="2" presStyleCnt="4">
        <dgm:presLayoutVars>
          <dgm:chMax val="1"/>
          <dgm:bulletEnabled val="1"/>
        </dgm:presLayoutVars>
      </dgm:prSet>
      <dgm:spPr/>
      <dgm:t>
        <a:bodyPr/>
        <a:lstStyle/>
        <a:p>
          <a:endParaRPr lang="es-MX"/>
        </a:p>
      </dgm:t>
    </dgm:pt>
    <dgm:pt modelId="{6CAAAF42-4D03-4F08-8C1D-DAC6D6053D14}" type="pres">
      <dgm:prSet presAssocID="{350D8B56-EC1C-444E-8DA4-443DC602C2CB}" presName="descendantText" presStyleLbl="alignAcc1" presStyleIdx="2" presStyleCnt="4">
        <dgm:presLayoutVars>
          <dgm:bulletEnabled val="1"/>
        </dgm:presLayoutVars>
      </dgm:prSet>
      <dgm:spPr/>
      <dgm:t>
        <a:bodyPr/>
        <a:lstStyle/>
        <a:p>
          <a:endParaRPr lang="es-MX"/>
        </a:p>
      </dgm:t>
    </dgm:pt>
    <dgm:pt modelId="{5301ABF3-328F-4FB7-BD9E-62381AF091E4}" type="pres">
      <dgm:prSet presAssocID="{F9D2BAC0-D40E-4974-BF88-41E570577D9D}" presName="sp" presStyleCnt="0"/>
      <dgm:spPr/>
    </dgm:pt>
    <dgm:pt modelId="{9628677F-6A5A-46D8-AE0C-5FD680116C11}" type="pres">
      <dgm:prSet presAssocID="{01E5D99C-EB03-4D27-A384-F271AF4CF002}" presName="composite" presStyleCnt="0"/>
      <dgm:spPr/>
    </dgm:pt>
    <dgm:pt modelId="{6405D77D-2079-487D-95FE-0D1E709485D6}" type="pres">
      <dgm:prSet presAssocID="{01E5D99C-EB03-4D27-A384-F271AF4CF002}" presName="parentText" presStyleLbl="alignNode1" presStyleIdx="3" presStyleCnt="4">
        <dgm:presLayoutVars>
          <dgm:chMax val="1"/>
          <dgm:bulletEnabled val="1"/>
        </dgm:presLayoutVars>
      </dgm:prSet>
      <dgm:spPr/>
      <dgm:t>
        <a:bodyPr/>
        <a:lstStyle/>
        <a:p>
          <a:endParaRPr lang="es-MX"/>
        </a:p>
      </dgm:t>
    </dgm:pt>
    <dgm:pt modelId="{5312B057-1DD6-4FB9-AC32-C0932396B253}" type="pres">
      <dgm:prSet presAssocID="{01E5D99C-EB03-4D27-A384-F271AF4CF002}" presName="descendantText" presStyleLbl="alignAcc1" presStyleIdx="3" presStyleCnt="4">
        <dgm:presLayoutVars>
          <dgm:bulletEnabled val="1"/>
        </dgm:presLayoutVars>
      </dgm:prSet>
      <dgm:spPr/>
      <dgm:t>
        <a:bodyPr/>
        <a:lstStyle/>
        <a:p>
          <a:endParaRPr lang="es-MX"/>
        </a:p>
      </dgm:t>
    </dgm:pt>
  </dgm:ptLst>
  <dgm:cxnLst>
    <dgm:cxn modelId="{B0139352-209D-4AB8-8B9C-3A25FA8EA5FE}" type="presOf" srcId="{DFCB360F-4091-420A-BA14-9B92EDAE5D92}" destId="{0373FDEE-C29B-4C1E-9D3C-5C3C648FD9CA}" srcOrd="0" destOrd="0" presId="urn:microsoft.com/office/officeart/2005/8/layout/chevron2"/>
    <dgm:cxn modelId="{5B1D92B2-A81A-481A-BD28-A7AB6555B166}" type="presOf" srcId="{1ABF1F0C-4E21-4242-BF75-EA6FBAE33DCE}" destId="{8CB13080-4955-4A46-B1F4-A7E95C2CCEB0}" srcOrd="0" destOrd="0" presId="urn:microsoft.com/office/officeart/2005/8/layout/chevron2"/>
    <dgm:cxn modelId="{0A640C3A-0936-40E7-9D96-703154371724}" type="presOf" srcId="{D76BA78C-15D4-41F6-B084-76C6F0D26CD6}" destId="{6CAAAF42-4D03-4F08-8C1D-DAC6D6053D14}" srcOrd="0" destOrd="0" presId="urn:microsoft.com/office/officeart/2005/8/layout/chevron2"/>
    <dgm:cxn modelId="{07B2F694-AB20-48DC-842F-D09A9C78BBE8}" srcId="{1ABF1F0C-4E21-4242-BF75-EA6FBAE33DCE}" destId="{905A76C7-D72F-429B-9613-8D2A10492743}" srcOrd="0" destOrd="0" parTransId="{51036808-0BCB-4FCC-851A-8FBF616EBB46}" sibTransId="{FBB6D172-3457-4DCE-A3E2-7046F7774C4E}"/>
    <dgm:cxn modelId="{F25FDB73-DAF9-4220-81AF-FF7816121592}" srcId="{DFCB360F-4091-420A-BA14-9B92EDAE5D92}" destId="{09A32FE8-C93E-48D5-B74E-B46725E49FD8}" srcOrd="1" destOrd="0" parTransId="{57EF9320-2AC3-48CE-BC16-5207535A8734}" sibTransId="{6D52B23A-5659-42EB-9776-3FFF20FBABAC}"/>
    <dgm:cxn modelId="{E545E7B6-91F1-4695-813E-71AF6C2A8A17}" srcId="{09A32FE8-C93E-48D5-B74E-B46725E49FD8}" destId="{67AAEEA9-44F0-4BC1-A1DE-7740EA65D8B1}" srcOrd="0" destOrd="0" parTransId="{4F5D654B-A962-47E9-815A-590FAACCED49}" sibTransId="{45320A5B-9832-4A80-82CD-6073C7A81575}"/>
    <dgm:cxn modelId="{886F2125-B09C-4B1E-A5F5-436485E3B53D}" type="presOf" srcId="{09A32FE8-C93E-48D5-B74E-B46725E49FD8}" destId="{BA03681E-C269-4974-8E5E-32776DC199ED}" srcOrd="0" destOrd="0" presId="urn:microsoft.com/office/officeart/2005/8/layout/chevron2"/>
    <dgm:cxn modelId="{DB53DE1F-6EA5-4442-B7AE-3E5FE397E7BF}" srcId="{DFCB360F-4091-420A-BA14-9B92EDAE5D92}" destId="{350D8B56-EC1C-444E-8DA4-443DC602C2CB}" srcOrd="2" destOrd="0" parTransId="{2783ECD4-9405-4D5F-B811-96F6E27887AA}" sibTransId="{F9D2BAC0-D40E-4974-BF88-41E570577D9D}"/>
    <dgm:cxn modelId="{F415F739-7E42-4641-AAF3-A8018B2D70CD}" srcId="{DFCB360F-4091-420A-BA14-9B92EDAE5D92}" destId="{01E5D99C-EB03-4D27-A384-F271AF4CF002}" srcOrd="3" destOrd="0" parTransId="{EB874696-1818-4C7A-A9E1-16E8C9A46178}" sibTransId="{0B751AC2-970A-4E51-B0D9-403793F4F11B}"/>
    <dgm:cxn modelId="{A10C237D-F5B4-4AF4-BBBD-8199DB49EE7A}" type="presOf" srcId="{67AAEEA9-44F0-4BC1-A1DE-7740EA65D8B1}" destId="{380135E6-980B-427B-9F40-959DFD570F67}" srcOrd="0" destOrd="0" presId="urn:microsoft.com/office/officeart/2005/8/layout/chevron2"/>
    <dgm:cxn modelId="{3163FEB8-55FC-414C-B4F9-11DE4F94CBDD}" srcId="{350D8B56-EC1C-444E-8DA4-443DC602C2CB}" destId="{D76BA78C-15D4-41F6-B084-76C6F0D26CD6}" srcOrd="0" destOrd="0" parTransId="{D8C79D5D-F6BB-4321-BC8C-F398887A403A}" sibTransId="{CB265612-2BD2-459A-AA82-AA30E9D6AF49}"/>
    <dgm:cxn modelId="{B015CB27-D50A-4F4F-8B1F-CC827AF639DF}" type="presOf" srcId="{0BEB645E-337C-4493-862E-53E180496274}" destId="{5312B057-1DD6-4FB9-AC32-C0932396B253}" srcOrd="0" destOrd="0" presId="urn:microsoft.com/office/officeart/2005/8/layout/chevron2"/>
    <dgm:cxn modelId="{D7CF71CB-97A6-4CA0-86A8-85B280C59516}" srcId="{DFCB360F-4091-420A-BA14-9B92EDAE5D92}" destId="{1ABF1F0C-4E21-4242-BF75-EA6FBAE33DCE}" srcOrd="0" destOrd="0" parTransId="{4AA5A182-D51C-45CE-BE2D-72CFBC1DFA85}" sibTransId="{73CBC539-B781-4FB9-9F94-24181B10E0EE}"/>
    <dgm:cxn modelId="{0BB7E4E9-381A-428A-A2B5-9A08A1337A6C}" type="presOf" srcId="{350D8B56-EC1C-444E-8DA4-443DC602C2CB}" destId="{510818AF-211E-4DBD-B93A-E4F25E60E1FA}" srcOrd="0" destOrd="0" presId="urn:microsoft.com/office/officeart/2005/8/layout/chevron2"/>
    <dgm:cxn modelId="{DAFBCDEE-6517-4DF7-8A8C-4376B5E7C722}" srcId="{01E5D99C-EB03-4D27-A384-F271AF4CF002}" destId="{0BEB645E-337C-4493-862E-53E180496274}" srcOrd="0" destOrd="0" parTransId="{266FB0FB-3A6F-440E-BC6B-8C4661E5A280}" sibTransId="{6647E2CD-D053-4255-BA3A-2407F5FAD349}"/>
    <dgm:cxn modelId="{527AC803-3426-43E0-B169-1DF3329439E1}" type="presOf" srcId="{01E5D99C-EB03-4D27-A384-F271AF4CF002}" destId="{6405D77D-2079-487D-95FE-0D1E709485D6}" srcOrd="0" destOrd="0" presId="urn:microsoft.com/office/officeart/2005/8/layout/chevron2"/>
    <dgm:cxn modelId="{7DBE6965-9F1B-4377-8B27-2B19CE2A4B45}" type="presOf" srcId="{905A76C7-D72F-429B-9613-8D2A10492743}" destId="{48C3CD2B-42D6-471A-8C68-503D32BD44B5}" srcOrd="0" destOrd="0" presId="urn:microsoft.com/office/officeart/2005/8/layout/chevron2"/>
    <dgm:cxn modelId="{2B26B0BC-1654-480C-94ED-6B3C8CDE7E42}" type="presParOf" srcId="{0373FDEE-C29B-4C1E-9D3C-5C3C648FD9CA}" destId="{6BCC8436-2B56-4526-9563-FD914F781654}" srcOrd="0" destOrd="0" presId="urn:microsoft.com/office/officeart/2005/8/layout/chevron2"/>
    <dgm:cxn modelId="{DD5E8D43-0CD9-45BC-AD50-BE96D05888C3}" type="presParOf" srcId="{6BCC8436-2B56-4526-9563-FD914F781654}" destId="{8CB13080-4955-4A46-B1F4-A7E95C2CCEB0}" srcOrd="0" destOrd="0" presId="urn:microsoft.com/office/officeart/2005/8/layout/chevron2"/>
    <dgm:cxn modelId="{0E534022-A02F-4323-B5B5-4A6FA7BF4B93}" type="presParOf" srcId="{6BCC8436-2B56-4526-9563-FD914F781654}" destId="{48C3CD2B-42D6-471A-8C68-503D32BD44B5}" srcOrd="1" destOrd="0" presId="urn:microsoft.com/office/officeart/2005/8/layout/chevron2"/>
    <dgm:cxn modelId="{64005B1F-CE85-4D19-BBAB-5F6E23733C04}" type="presParOf" srcId="{0373FDEE-C29B-4C1E-9D3C-5C3C648FD9CA}" destId="{E91B2DF9-DF85-4BB1-BD4F-1EE5194EBF1A}" srcOrd="1" destOrd="0" presId="urn:microsoft.com/office/officeart/2005/8/layout/chevron2"/>
    <dgm:cxn modelId="{B40E2783-696B-4458-91C9-4E1D7C28C034}" type="presParOf" srcId="{0373FDEE-C29B-4C1E-9D3C-5C3C648FD9CA}" destId="{963F81F6-71A0-443E-BE67-2472140A585B}" srcOrd="2" destOrd="0" presId="urn:microsoft.com/office/officeart/2005/8/layout/chevron2"/>
    <dgm:cxn modelId="{2E8FE782-20B7-4523-8207-84408B0AF501}" type="presParOf" srcId="{963F81F6-71A0-443E-BE67-2472140A585B}" destId="{BA03681E-C269-4974-8E5E-32776DC199ED}" srcOrd="0" destOrd="0" presId="urn:microsoft.com/office/officeart/2005/8/layout/chevron2"/>
    <dgm:cxn modelId="{4EDE285E-9165-4330-A1B9-3C12D4316E2A}" type="presParOf" srcId="{963F81F6-71A0-443E-BE67-2472140A585B}" destId="{380135E6-980B-427B-9F40-959DFD570F67}" srcOrd="1" destOrd="0" presId="urn:microsoft.com/office/officeart/2005/8/layout/chevron2"/>
    <dgm:cxn modelId="{D514EC28-96DF-4CE7-9DA2-D136F5D0C635}" type="presParOf" srcId="{0373FDEE-C29B-4C1E-9D3C-5C3C648FD9CA}" destId="{E907F4D8-BFF3-4B5F-B0CE-F8796C81CD64}" srcOrd="3" destOrd="0" presId="urn:microsoft.com/office/officeart/2005/8/layout/chevron2"/>
    <dgm:cxn modelId="{155549DA-4E2A-4F2B-8D6A-4254CAECA2AD}" type="presParOf" srcId="{0373FDEE-C29B-4C1E-9D3C-5C3C648FD9CA}" destId="{ABB13377-81D8-4CEE-BCFB-090B786D2E64}" srcOrd="4" destOrd="0" presId="urn:microsoft.com/office/officeart/2005/8/layout/chevron2"/>
    <dgm:cxn modelId="{EF6CC2C2-6404-43A0-A841-0C4927BCDDA0}" type="presParOf" srcId="{ABB13377-81D8-4CEE-BCFB-090B786D2E64}" destId="{510818AF-211E-4DBD-B93A-E4F25E60E1FA}" srcOrd="0" destOrd="0" presId="urn:microsoft.com/office/officeart/2005/8/layout/chevron2"/>
    <dgm:cxn modelId="{48EB3F21-AFB9-4703-8CB3-735A64CC3A0F}" type="presParOf" srcId="{ABB13377-81D8-4CEE-BCFB-090B786D2E64}" destId="{6CAAAF42-4D03-4F08-8C1D-DAC6D6053D14}" srcOrd="1" destOrd="0" presId="urn:microsoft.com/office/officeart/2005/8/layout/chevron2"/>
    <dgm:cxn modelId="{BC32D8FE-D8AA-497D-9112-06608D4403C0}" type="presParOf" srcId="{0373FDEE-C29B-4C1E-9D3C-5C3C648FD9CA}" destId="{5301ABF3-328F-4FB7-BD9E-62381AF091E4}" srcOrd="5" destOrd="0" presId="urn:microsoft.com/office/officeart/2005/8/layout/chevron2"/>
    <dgm:cxn modelId="{551D2036-5058-425E-ACA3-46D7B8271A8C}" type="presParOf" srcId="{0373FDEE-C29B-4C1E-9D3C-5C3C648FD9CA}" destId="{9628677F-6A5A-46D8-AE0C-5FD680116C11}" srcOrd="6" destOrd="0" presId="urn:microsoft.com/office/officeart/2005/8/layout/chevron2"/>
    <dgm:cxn modelId="{AD9D3E88-6E2F-4AEB-BC44-4D0EE033F0B3}" type="presParOf" srcId="{9628677F-6A5A-46D8-AE0C-5FD680116C11}" destId="{6405D77D-2079-487D-95FE-0D1E709485D6}" srcOrd="0" destOrd="0" presId="urn:microsoft.com/office/officeart/2005/8/layout/chevron2"/>
    <dgm:cxn modelId="{F19C6E3A-8A4A-4206-AFB7-FAF7CE57FD3A}" type="presParOf" srcId="{9628677F-6A5A-46D8-AE0C-5FD680116C11}" destId="{5312B057-1DD6-4FB9-AC32-C0932396B2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B5705E-2295-4EF8-905C-B3A76D798DE9}"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6B6772EA-3573-4269-8FB4-5B0D359A3C87}">
      <dgm:prSet custT="1"/>
      <dgm:spPr/>
      <dgm:t>
        <a:bodyPr/>
        <a:lstStyle/>
        <a:p>
          <a:pPr rtl="0"/>
          <a:r>
            <a:rPr lang="es-EC" sz="1400" dirty="0" smtClean="0"/>
            <a:t>Implementar el proyecto para la creación de la cooperativa de ahorro y crédito en la parroquia de Píntag.</a:t>
          </a:r>
          <a:endParaRPr lang="es-MX" sz="1400" dirty="0"/>
        </a:p>
      </dgm:t>
    </dgm:pt>
    <dgm:pt modelId="{C67FC122-9156-484F-9AA3-89F510B1EBC5}" type="parTrans" cxnId="{138988CC-6519-4FCD-A55D-FE968D6C9AE2}">
      <dgm:prSet/>
      <dgm:spPr/>
      <dgm:t>
        <a:bodyPr/>
        <a:lstStyle/>
        <a:p>
          <a:endParaRPr lang="es-MX"/>
        </a:p>
      </dgm:t>
    </dgm:pt>
    <dgm:pt modelId="{315E2610-DE0F-4D54-8B66-09C4A2991211}" type="sibTrans" cxnId="{138988CC-6519-4FCD-A55D-FE968D6C9AE2}">
      <dgm:prSet/>
      <dgm:spPr/>
      <dgm:t>
        <a:bodyPr/>
        <a:lstStyle/>
        <a:p>
          <a:endParaRPr lang="es-MX"/>
        </a:p>
      </dgm:t>
    </dgm:pt>
    <dgm:pt modelId="{08224D90-A359-410B-A1C6-FC67306F8E91}">
      <dgm:prSet custT="1"/>
      <dgm:spPr/>
      <dgm:t>
        <a:bodyPr/>
        <a:lstStyle/>
        <a:p>
          <a:pPr rtl="0"/>
          <a:r>
            <a:rPr lang="es-EC" sz="1400" dirty="0" smtClean="0"/>
            <a:t>Desarrollar un plan de comunicación dirigida a la población con ingresos medios que habitan en la parroquia de Píntag.</a:t>
          </a:r>
          <a:endParaRPr lang="es-MX" sz="1400" dirty="0"/>
        </a:p>
      </dgm:t>
    </dgm:pt>
    <dgm:pt modelId="{E05A512E-0370-4048-9D81-0BCC9187EB97}" type="parTrans" cxnId="{0348E6B3-BEE0-430E-9D6E-3AF052B6CCA7}">
      <dgm:prSet/>
      <dgm:spPr/>
      <dgm:t>
        <a:bodyPr/>
        <a:lstStyle/>
        <a:p>
          <a:endParaRPr lang="es-MX"/>
        </a:p>
      </dgm:t>
    </dgm:pt>
    <dgm:pt modelId="{E209A704-B2FF-4A0F-8EBC-0DD958FFEE45}" type="sibTrans" cxnId="{0348E6B3-BEE0-430E-9D6E-3AF052B6CCA7}">
      <dgm:prSet/>
      <dgm:spPr/>
      <dgm:t>
        <a:bodyPr/>
        <a:lstStyle/>
        <a:p>
          <a:endParaRPr lang="es-MX"/>
        </a:p>
      </dgm:t>
    </dgm:pt>
    <dgm:pt modelId="{2454F64A-5F62-4626-855F-D0521E4BC7C7}">
      <dgm:prSet custT="1"/>
      <dgm:spPr/>
      <dgm:t>
        <a:bodyPr/>
        <a:lstStyle/>
        <a:p>
          <a:pPr rtl="0"/>
          <a:r>
            <a:rPr lang="es-ES" sz="2400" dirty="0" smtClean="0"/>
            <a:t>3</a:t>
          </a:r>
          <a:endParaRPr lang="es-MX" sz="2400" dirty="0"/>
        </a:p>
      </dgm:t>
    </dgm:pt>
    <dgm:pt modelId="{2EC14720-F1A5-4D19-B874-E9969B16E1D8}" type="parTrans" cxnId="{0B70327D-2246-452F-8121-072AD43B4BB6}">
      <dgm:prSet/>
      <dgm:spPr/>
      <dgm:t>
        <a:bodyPr/>
        <a:lstStyle/>
        <a:p>
          <a:endParaRPr lang="es-MX"/>
        </a:p>
      </dgm:t>
    </dgm:pt>
    <dgm:pt modelId="{FB11AA97-0875-428F-B0C7-D8512FA6224A}" type="sibTrans" cxnId="{0B70327D-2246-452F-8121-072AD43B4BB6}">
      <dgm:prSet/>
      <dgm:spPr/>
      <dgm:t>
        <a:bodyPr/>
        <a:lstStyle/>
        <a:p>
          <a:endParaRPr lang="es-MX"/>
        </a:p>
      </dgm:t>
    </dgm:pt>
    <dgm:pt modelId="{4AAF5CDA-F71C-4750-A211-C3B255FD78C3}">
      <dgm:prSet custT="1"/>
      <dgm:spPr/>
      <dgm:t>
        <a:bodyPr/>
        <a:lstStyle/>
        <a:p>
          <a:pPr rtl="0"/>
          <a:r>
            <a:rPr lang="es-MX" sz="2400" smtClean="0"/>
            <a:t>1</a:t>
          </a:r>
          <a:endParaRPr lang="es-MX" sz="2400" dirty="0"/>
        </a:p>
      </dgm:t>
    </dgm:pt>
    <dgm:pt modelId="{7F931C9B-9045-4476-9CE5-C6238247899E}" type="parTrans" cxnId="{848275CB-F232-475A-9109-469E0A234571}">
      <dgm:prSet/>
      <dgm:spPr/>
      <dgm:t>
        <a:bodyPr/>
        <a:lstStyle/>
        <a:p>
          <a:endParaRPr lang="es-MX"/>
        </a:p>
      </dgm:t>
    </dgm:pt>
    <dgm:pt modelId="{77453706-7C4B-411C-BB4C-BFC6EDD465A8}" type="sibTrans" cxnId="{848275CB-F232-475A-9109-469E0A234571}">
      <dgm:prSet/>
      <dgm:spPr/>
      <dgm:t>
        <a:bodyPr/>
        <a:lstStyle/>
        <a:p>
          <a:endParaRPr lang="es-MX"/>
        </a:p>
      </dgm:t>
    </dgm:pt>
    <dgm:pt modelId="{A04DEB1D-2B67-4006-A6B9-8BF4A318AFBD}">
      <dgm:prSet custT="1"/>
      <dgm:spPr/>
      <dgm:t>
        <a:bodyPr/>
        <a:lstStyle/>
        <a:p>
          <a:pPr rtl="0"/>
          <a:r>
            <a:rPr lang="es-MX" sz="2400" smtClean="0"/>
            <a:t>2</a:t>
          </a:r>
          <a:endParaRPr lang="es-MX" sz="2400" dirty="0"/>
        </a:p>
      </dgm:t>
    </dgm:pt>
    <dgm:pt modelId="{CF4C27BA-2944-46DC-B779-CF730EDA56E2}" type="parTrans" cxnId="{0646285B-4607-40BB-937A-27CFC08AEBF2}">
      <dgm:prSet/>
      <dgm:spPr/>
      <dgm:t>
        <a:bodyPr/>
        <a:lstStyle/>
        <a:p>
          <a:endParaRPr lang="es-MX"/>
        </a:p>
      </dgm:t>
    </dgm:pt>
    <dgm:pt modelId="{6D9B0B66-27CD-40A6-AA2A-B97B7646D782}" type="sibTrans" cxnId="{0646285B-4607-40BB-937A-27CFC08AEBF2}">
      <dgm:prSet/>
      <dgm:spPr/>
      <dgm:t>
        <a:bodyPr/>
        <a:lstStyle/>
        <a:p>
          <a:endParaRPr lang="es-MX"/>
        </a:p>
      </dgm:t>
    </dgm:pt>
    <dgm:pt modelId="{AE68E798-F7B9-4085-BF06-EFBAAE91C889}">
      <dgm:prSet custT="1"/>
      <dgm:spPr/>
      <dgm:t>
        <a:bodyPr/>
        <a:lstStyle/>
        <a:p>
          <a:pPr rtl="0"/>
          <a:r>
            <a:rPr lang="es-EC" sz="1400" dirty="0" smtClean="0"/>
            <a:t>Diversificar el portafolio de productos y servicios que ofrezca la cooperativa de ahorro y crédito Píntag, para atender los diferentes requerimientos financieros y de inversión, que requieren los socios potenciales y actuales. </a:t>
          </a:r>
          <a:endParaRPr lang="es-MX" sz="1400" dirty="0"/>
        </a:p>
      </dgm:t>
    </dgm:pt>
    <dgm:pt modelId="{ECEBEF28-1178-4EA5-96E8-FC0A8E4C71B0}" type="parTrans" cxnId="{86156B35-8FCA-42BB-AE41-0B6E3E0A6A28}">
      <dgm:prSet/>
      <dgm:spPr/>
      <dgm:t>
        <a:bodyPr/>
        <a:lstStyle/>
        <a:p>
          <a:endParaRPr lang="es-MX"/>
        </a:p>
      </dgm:t>
    </dgm:pt>
    <dgm:pt modelId="{9D45F0D8-1E6B-408F-AEC8-4117747C031A}" type="sibTrans" cxnId="{86156B35-8FCA-42BB-AE41-0B6E3E0A6A28}">
      <dgm:prSet/>
      <dgm:spPr/>
      <dgm:t>
        <a:bodyPr/>
        <a:lstStyle/>
        <a:p>
          <a:endParaRPr lang="es-MX"/>
        </a:p>
      </dgm:t>
    </dgm:pt>
    <dgm:pt modelId="{DDC294E5-BD6A-42C7-BD3D-189DC2E4DF63}">
      <dgm:prSet custT="1"/>
      <dgm:spPr/>
      <dgm:t>
        <a:bodyPr/>
        <a:lstStyle/>
        <a:p>
          <a:pPr rtl="0"/>
          <a:r>
            <a:rPr lang="es-MX" sz="2800" dirty="0" smtClean="0"/>
            <a:t>4</a:t>
          </a:r>
          <a:endParaRPr lang="es-MX" sz="2800" dirty="0"/>
        </a:p>
      </dgm:t>
    </dgm:pt>
    <dgm:pt modelId="{5D5BE2E2-C150-4384-9342-915E1425A324}" type="parTrans" cxnId="{B2843443-D19C-4544-B2D7-C8C964BAF9F1}">
      <dgm:prSet/>
      <dgm:spPr/>
      <dgm:t>
        <a:bodyPr/>
        <a:lstStyle/>
        <a:p>
          <a:endParaRPr lang="es-EC"/>
        </a:p>
      </dgm:t>
    </dgm:pt>
    <dgm:pt modelId="{C9881625-A530-4BA2-B86B-40D81AEE674D}" type="sibTrans" cxnId="{B2843443-D19C-4544-B2D7-C8C964BAF9F1}">
      <dgm:prSet/>
      <dgm:spPr/>
      <dgm:t>
        <a:bodyPr/>
        <a:lstStyle/>
        <a:p>
          <a:endParaRPr lang="es-EC"/>
        </a:p>
      </dgm:t>
    </dgm:pt>
    <dgm:pt modelId="{89E08975-D0C4-44EC-8233-CFB6B9C461CF}">
      <dgm:prSet custT="1"/>
      <dgm:spPr/>
      <dgm:t>
        <a:bodyPr/>
        <a:lstStyle/>
        <a:p>
          <a:pPr rtl="0"/>
          <a:r>
            <a:rPr lang="es-EC" sz="1400" dirty="0" smtClean="0"/>
            <a:t>Adquisición e implementación de un sistema financiero que permita llevar el control tanto de los índices financieros periódicos que se van presentando en la gestión (liquidez, rentabilidad y riesgo). </a:t>
          </a:r>
          <a:endParaRPr lang="es-MX" sz="1400" dirty="0"/>
        </a:p>
      </dgm:t>
    </dgm:pt>
    <dgm:pt modelId="{0ED3F036-DD2C-457C-9D1E-FDA64B8875D7}" type="parTrans" cxnId="{D4B1B334-A646-462C-A356-4BE9D0C64709}">
      <dgm:prSet/>
      <dgm:spPr/>
      <dgm:t>
        <a:bodyPr/>
        <a:lstStyle/>
        <a:p>
          <a:endParaRPr lang="es-EC"/>
        </a:p>
      </dgm:t>
    </dgm:pt>
    <dgm:pt modelId="{B974B5A8-D64D-426C-AC06-1C82A2924B6B}" type="sibTrans" cxnId="{D4B1B334-A646-462C-A356-4BE9D0C64709}">
      <dgm:prSet/>
      <dgm:spPr/>
      <dgm:t>
        <a:bodyPr/>
        <a:lstStyle/>
        <a:p>
          <a:endParaRPr lang="es-EC"/>
        </a:p>
      </dgm:t>
    </dgm:pt>
    <dgm:pt modelId="{C20B7FAA-5CDF-406E-BD84-EE6121BCCA19}" type="pres">
      <dgm:prSet presAssocID="{ADB5705E-2295-4EF8-905C-B3A76D798DE9}" presName="linearFlow" presStyleCnt="0">
        <dgm:presLayoutVars>
          <dgm:dir/>
          <dgm:animLvl val="lvl"/>
          <dgm:resizeHandles val="exact"/>
        </dgm:presLayoutVars>
      </dgm:prSet>
      <dgm:spPr/>
      <dgm:t>
        <a:bodyPr/>
        <a:lstStyle/>
        <a:p>
          <a:endParaRPr lang="es-MX"/>
        </a:p>
      </dgm:t>
    </dgm:pt>
    <dgm:pt modelId="{FA63AB22-B5DF-45A7-8E36-4CD8C4048576}" type="pres">
      <dgm:prSet presAssocID="{4AAF5CDA-F71C-4750-A211-C3B255FD78C3}" presName="composite" presStyleCnt="0"/>
      <dgm:spPr/>
    </dgm:pt>
    <dgm:pt modelId="{50F3711A-994E-4371-B1CC-0BB00DC440F4}" type="pres">
      <dgm:prSet presAssocID="{4AAF5CDA-F71C-4750-A211-C3B255FD78C3}" presName="parentText" presStyleLbl="alignNode1" presStyleIdx="0" presStyleCnt="4">
        <dgm:presLayoutVars>
          <dgm:chMax val="1"/>
          <dgm:bulletEnabled val="1"/>
        </dgm:presLayoutVars>
      </dgm:prSet>
      <dgm:spPr/>
      <dgm:t>
        <a:bodyPr/>
        <a:lstStyle/>
        <a:p>
          <a:endParaRPr lang="es-MX"/>
        </a:p>
      </dgm:t>
    </dgm:pt>
    <dgm:pt modelId="{10846059-5DD9-4289-ADA5-99205F498A20}" type="pres">
      <dgm:prSet presAssocID="{4AAF5CDA-F71C-4750-A211-C3B255FD78C3}" presName="descendantText" presStyleLbl="alignAcc1" presStyleIdx="0" presStyleCnt="4">
        <dgm:presLayoutVars>
          <dgm:bulletEnabled val="1"/>
        </dgm:presLayoutVars>
      </dgm:prSet>
      <dgm:spPr/>
      <dgm:t>
        <a:bodyPr/>
        <a:lstStyle/>
        <a:p>
          <a:endParaRPr lang="es-MX"/>
        </a:p>
      </dgm:t>
    </dgm:pt>
    <dgm:pt modelId="{79DB55DC-2C11-4429-AD80-2BDD1E4C550F}" type="pres">
      <dgm:prSet presAssocID="{77453706-7C4B-411C-BB4C-BFC6EDD465A8}" presName="sp" presStyleCnt="0"/>
      <dgm:spPr/>
    </dgm:pt>
    <dgm:pt modelId="{5FAB0DFD-3D0F-417C-BE11-E9DC5769A730}" type="pres">
      <dgm:prSet presAssocID="{A04DEB1D-2B67-4006-A6B9-8BF4A318AFBD}" presName="composite" presStyleCnt="0"/>
      <dgm:spPr/>
    </dgm:pt>
    <dgm:pt modelId="{D90F50FA-383B-4533-AD3B-EF2054127D95}" type="pres">
      <dgm:prSet presAssocID="{A04DEB1D-2B67-4006-A6B9-8BF4A318AFBD}" presName="parentText" presStyleLbl="alignNode1" presStyleIdx="1" presStyleCnt="4">
        <dgm:presLayoutVars>
          <dgm:chMax val="1"/>
          <dgm:bulletEnabled val="1"/>
        </dgm:presLayoutVars>
      </dgm:prSet>
      <dgm:spPr/>
      <dgm:t>
        <a:bodyPr/>
        <a:lstStyle/>
        <a:p>
          <a:endParaRPr lang="es-MX"/>
        </a:p>
      </dgm:t>
    </dgm:pt>
    <dgm:pt modelId="{E1B91B70-EF9B-415D-8F79-3F1D56CFD5FD}" type="pres">
      <dgm:prSet presAssocID="{A04DEB1D-2B67-4006-A6B9-8BF4A318AFBD}" presName="descendantText" presStyleLbl="alignAcc1" presStyleIdx="1" presStyleCnt="4">
        <dgm:presLayoutVars>
          <dgm:bulletEnabled val="1"/>
        </dgm:presLayoutVars>
      </dgm:prSet>
      <dgm:spPr/>
      <dgm:t>
        <a:bodyPr/>
        <a:lstStyle/>
        <a:p>
          <a:endParaRPr lang="es-MX"/>
        </a:p>
      </dgm:t>
    </dgm:pt>
    <dgm:pt modelId="{05E0512B-368A-4331-BB6D-1C4819222699}" type="pres">
      <dgm:prSet presAssocID="{6D9B0B66-27CD-40A6-AA2A-B97B7646D782}" presName="sp" presStyleCnt="0"/>
      <dgm:spPr/>
    </dgm:pt>
    <dgm:pt modelId="{047771B6-2E8B-4951-81AA-DA9F1CBFEE49}" type="pres">
      <dgm:prSet presAssocID="{2454F64A-5F62-4626-855F-D0521E4BC7C7}" presName="composite" presStyleCnt="0"/>
      <dgm:spPr/>
    </dgm:pt>
    <dgm:pt modelId="{B7B30FD3-CE25-45DB-BDE0-31E0711C59EF}" type="pres">
      <dgm:prSet presAssocID="{2454F64A-5F62-4626-855F-D0521E4BC7C7}" presName="parentText" presStyleLbl="alignNode1" presStyleIdx="2" presStyleCnt="4">
        <dgm:presLayoutVars>
          <dgm:chMax val="1"/>
          <dgm:bulletEnabled val="1"/>
        </dgm:presLayoutVars>
      </dgm:prSet>
      <dgm:spPr/>
      <dgm:t>
        <a:bodyPr/>
        <a:lstStyle/>
        <a:p>
          <a:endParaRPr lang="es-MX"/>
        </a:p>
      </dgm:t>
    </dgm:pt>
    <dgm:pt modelId="{80204B92-9520-4F7B-BB5D-F78C13206747}" type="pres">
      <dgm:prSet presAssocID="{2454F64A-5F62-4626-855F-D0521E4BC7C7}" presName="descendantText" presStyleLbl="alignAcc1" presStyleIdx="2" presStyleCnt="4">
        <dgm:presLayoutVars>
          <dgm:bulletEnabled val="1"/>
        </dgm:presLayoutVars>
      </dgm:prSet>
      <dgm:spPr/>
      <dgm:t>
        <a:bodyPr/>
        <a:lstStyle/>
        <a:p>
          <a:endParaRPr lang="es-MX"/>
        </a:p>
      </dgm:t>
    </dgm:pt>
    <dgm:pt modelId="{E5A47461-1FA9-4F31-8001-9E8BC0656C15}" type="pres">
      <dgm:prSet presAssocID="{FB11AA97-0875-428F-B0C7-D8512FA6224A}" presName="sp" presStyleCnt="0"/>
      <dgm:spPr/>
    </dgm:pt>
    <dgm:pt modelId="{10ED1193-9259-4573-859A-6279F1D7CE10}" type="pres">
      <dgm:prSet presAssocID="{DDC294E5-BD6A-42C7-BD3D-189DC2E4DF63}" presName="composite" presStyleCnt="0"/>
      <dgm:spPr/>
    </dgm:pt>
    <dgm:pt modelId="{96046EBE-A7FD-4EF0-92BB-9CD31804BD45}" type="pres">
      <dgm:prSet presAssocID="{DDC294E5-BD6A-42C7-BD3D-189DC2E4DF63}" presName="parentText" presStyleLbl="alignNode1" presStyleIdx="3" presStyleCnt="4">
        <dgm:presLayoutVars>
          <dgm:chMax val="1"/>
          <dgm:bulletEnabled val="1"/>
        </dgm:presLayoutVars>
      </dgm:prSet>
      <dgm:spPr/>
      <dgm:t>
        <a:bodyPr/>
        <a:lstStyle/>
        <a:p>
          <a:endParaRPr lang="es-EC"/>
        </a:p>
      </dgm:t>
    </dgm:pt>
    <dgm:pt modelId="{E2A8CDBC-EC1A-4957-9348-7FF45C3FB60F}" type="pres">
      <dgm:prSet presAssocID="{DDC294E5-BD6A-42C7-BD3D-189DC2E4DF63}" presName="descendantText" presStyleLbl="alignAcc1" presStyleIdx="3" presStyleCnt="4">
        <dgm:presLayoutVars>
          <dgm:bulletEnabled val="1"/>
        </dgm:presLayoutVars>
      </dgm:prSet>
      <dgm:spPr/>
      <dgm:t>
        <a:bodyPr/>
        <a:lstStyle/>
        <a:p>
          <a:endParaRPr lang="es-EC"/>
        </a:p>
      </dgm:t>
    </dgm:pt>
  </dgm:ptLst>
  <dgm:cxnLst>
    <dgm:cxn modelId="{848275CB-F232-475A-9109-469E0A234571}" srcId="{ADB5705E-2295-4EF8-905C-B3A76D798DE9}" destId="{4AAF5CDA-F71C-4750-A211-C3B255FD78C3}" srcOrd="0" destOrd="0" parTransId="{7F931C9B-9045-4476-9CE5-C6238247899E}" sibTransId="{77453706-7C4B-411C-BB4C-BFC6EDD465A8}"/>
    <dgm:cxn modelId="{0C29A5B9-7094-4A2B-A7C7-E3EDEE404711}" type="presOf" srcId="{2454F64A-5F62-4626-855F-D0521E4BC7C7}" destId="{B7B30FD3-CE25-45DB-BDE0-31E0711C59EF}" srcOrd="0" destOrd="0" presId="urn:microsoft.com/office/officeart/2005/8/layout/chevron2"/>
    <dgm:cxn modelId="{0348E6B3-BEE0-430E-9D6E-3AF052B6CCA7}" srcId="{A04DEB1D-2B67-4006-A6B9-8BF4A318AFBD}" destId="{08224D90-A359-410B-A1C6-FC67306F8E91}" srcOrd="0" destOrd="0" parTransId="{E05A512E-0370-4048-9D81-0BCC9187EB97}" sibTransId="{E209A704-B2FF-4A0F-8EBC-0DD958FFEE45}"/>
    <dgm:cxn modelId="{D4B1B334-A646-462C-A356-4BE9D0C64709}" srcId="{DDC294E5-BD6A-42C7-BD3D-189DC2E4DF63}" destId="{89E08975-D0C4-44EC-8233-CFB6B9C461CF}" srcOrd="0" destOrd="0" parTransId="{0ED3F036-DD2C-457C-9D1E-FDA64B8875D7}" sibTransId="{B974B5A8-D64D-426C-AC06-1C82A2924B6B}"/>
    <dgm:cxn modelId="{B0895507-806F-43CD-9173-2D5F9FAD40B1}" type="presOf" srcId="{A04DEB1D-2B67-4006-A6B9-8BF4A318AFBD}" destId="{D90F50FA-383B-4533-AD3B-EF2054127D95}" srcOrd="0" destOrd="0" presId="urn:microsoft.com/office/officeart/2005/8/layout/chevron2"/>
    <dgm:cxn modelId="{7245EF17-CE6D-4684-A45D-219F6A8C15A5}" type="presOf" srcId="{DDC294E5-BD6A-42C7-BD3D-189DC2E4DF63}" destId="{96046EBE-A7FD-4EF0-92BB-9CD31804BD45}" srcOrd="0" destOrd="0" presId="urn:microsoft.com/office/officeart/2005/8/layout/chevron2"/>
    <dgm:cxn modelId="{0646285B-4607-40BB-937A-27CFC08AEBF2}" srcId="{ADB5705E-2295-4EF8-905C-B3A76D798DE9}" destId="{A04DEB1D-2B67-4006-A6B9-8BF4A318AFBD}" srcOrd="1" destOrd="0" parTransId="{CF4C27BA-2944-46DC-B779-CF730EDA56E2}" sibTransId="{6D9B0B66-27CD-40A6-AA2A-B97B7646D782}"/>
    <dgm:cxn modelId="{63581226-6FE9-41AF-8E1E-64BB7CBA5BFD}" type="presOf" srcId="{89E08975-D0C4-44EC-8233-CFB6B9C461CF}" destId="{E2A8CDBC-EC1A-4957-9348-7FF45C3FB60F}" srcOrd="0" destOrd="0" presId="urn:microsoft.com/office/officeart/2005/8/layout/chevron2"/>
    <dgm:cxn modelId="{8070F102-AE21-492C-8336-D3559C7262C8}" type="presOf" srcId="{08224D90-A359-410B-A1C6-FC67306F8E91}" destId="{E1B91B70-EF9B-415D-8F79-3F1D56CFD5FD}" srcOrd="0" destOrd="0" presId="urn:microsoft.com/office/officeart/2005/8/layout/chevron2"/>
    <dgm:cxn modelId="{0B70327D-2246-452F-8121-072AD43B4BB6}" srcId="{ADB5705E-2295-4EF8-905C-B3A76D798DE9}" destId="{2454F64A-5F62-4626-855F-D0521E4BC7C7}" srcOrd="2" destOrd="0" parTransId="{2EC14720-F1A5-4D19-B874-E9969B16E1D8}" sibTransId="{FB11AA97-0875-428F-B0C7-D8512FA6224A}"/>
    <dgm:cxn modelId="{19E6AC11-6C7D-455D-A188-ECBF44A52C7B}" type="presOf" srcId="{AE68E798-F7B9-4085-BF06-EFBAAE91C889}" destId="{80204B92-9520-4F7B-BB5D-F78C13206747}" srcOrd="0" destOrd="0" presId="urn:microsoft.com/office/officeart/2005/8/layout/chevron2"/>
    <dgm:cxn modelId="{5D17B65A-DF47-45E5-8802-B4750E10FBCD}" type="presOf" srcId="{6B6772EA-3573-4269-8FB4-5B0D359A3C87}" destId="{10846059-5DD9-4289-ADA5-99205F498A20}" srcOrd="0" destOrd="0" presId="urn:microsoft.com/office/officeart/2005/8/layout/chevron2"/>
    <dgm:cxn modelId="{138988CC-6519-4FCD-A55D-FE968D6C9AE2}" srcId="{4AAF5CDA-F71C-4750-A211-C3B255FD78C3}" destId="{6B6772EA-3573-4269-8FB4-5B0D359A3C87}" srcOrd="0" destOrd="0" parTransId="{C67FC122-9156-484F-9AA3-89F510B1EBC5}" sibTransId="{315E2610-DE0F-4D54-8B66-09C4A2991211}"/>
    <dgm:cxn modelId="{86156B35-8FCA-42BB-AE41-0B6E3E0A6A28}" srcId="{2454F64A-5F62-4626-855F-D0521E4BC7C7}" destId="{AE68E798-F7B9-4085-BF06-EFBAAE91C889}" srcOrd="0" destOrd="0" parTransId="{ECEBEF28-1178-4EA5-96E8-FC0A8E4C71B0}" sibTransId="{9D45F0D8-1E6B-408F-AEC8-4117747C031A}"/>
    <dgm:cxn modelId="{366E8B6E-7A36-42DC-9A6E-99AF37F3465F}" type="presOf" srcId="{4AAF5CDA-F71C-4750-A211-C3B255FD78C3}" destId="{50F3711A-994E-4371-B1CC-0BB00DC440F4}" srcOrd="0" destOrd="0" presId="urn:microsoft.com/office/officeart/2005/8/layout/chevron2"/>
    <dgm:cxn modelId="{B2843443-D19C-4544-B2D7-C8C964BAF9F1}" srcId="{ADB5705E-2295-4EF8-905C-B3A76D798DE9}" destId="{DDC294E5-BD6A-42C7-BD3D-189DC2E4DF63}" srcOrd="3" destOrd="0" parTransId="{5D5BE2E2-C150-4384-9342-915E1425A324}" sibTransId="{C9881625-A530-4BA2-B86B-40D81AEE674D}"/>
    <dgm:cxn modelId="{70FA6EDA-1194-4A05-BBB1-A11698E4B56F}" type="presOf" srcId="{ADB5705E-2295-4EF8-905C-B3A76D798DE9}" destId="{C20B7FAA-5CDF-406E-BD84-EE6121BCCA19}" srcOrd="0" destOrd="0" presId="urn:microsoft.com/office/officeart/2005/8/layout/chevron2"/>
    <dgm:cxn modelId="{67BC37F0-8496-4755-A610-993160145C5F}" type="presParOf" srcId="{C20B7FAA-5CDF-406E-BD84-EE6121BCCA19}" destId="{FA63AB22-B5DF-45A7-8E36-4CD8C4048576}" srcOrd="0" destOrd="0" presId="urn:microsoft.com/office/officeart/2005/8/layout/chevron2"/>
    <dgm:cxn modelId="{48D14EDD-AB75-49B2-98DD-8DC94E40F93D}" type="presParOf" srcId="{FA63AB22-B5DF-45A7-8E36-4CD8C4048576}" destId="{50F3711A-994E-4371-B1CC-0BB00DC440F4}" srcOrd="0" destOrd="0" presId="urn:microsoft.com/office/officeart/2005/8/layout/chevron2"/>
    <dgm:cxn modelId="{1393BD77-20CA-490C-B64C-97665C38926C}" type="presParOf" srcId="{FA63AB22-B5DF-45A7-8E36-4CD8C4048576}" destId="{10846059-5DD9-4289-ADA5-99205F498A20}" srcOrd="1" destOrd="0" presId="urn:microsoft.com/office/officeart/2005/8/layout/chevron2"/>
    <dgm:cxn modelId="{4E9FFB6C-DE25-4445-837A-D2FFA08C30C4}" type="presParOf" srcId="{C20B7FAA-5CDF-406E-BD84-EE6121BCCA19}" destId="{79DB55DC-2C11-4429-AD80-2BDD1E4C550F}" srcOrd="1" destOrd="0" presId="urn:microsoft.com/office/officeart/2005/8/layout/chevron2"/>
    <dgm:cxn modelId="{D502BC0B-0420-4120-935E-B349212BEBFC}" type="presParOf" srcId="{C20B7FAA-5CDF-406E-BD84-EE6121BCCA19}" destId="{5FAB0DFD-3D0F-417C-BE11-E9DC5769A730}" srcOrd="2" destOrd="0" presId="urn:microsoft.com/office/officeart/2005/8/layout/chevron2"/>
    <dgm:cxn modelId="{D2E88918-20D0-4D4E-9232-B665DFAAAC55}" type="presParOf" srcId="{5FAB0DFD-3D0F-417C-BE11-E9DC5769A730}" destId="{D90F50FA-383B-4533-AD3B-EF2054127D95}" srcOrd="0" destOrd="0" presId="urn:microsoft.com/office/officeart/2005/8/layout/chevron2"/>
    <dgm:cxn modelId="{E4179BBE-52C8-45EB-A4F8-B4FCBA5E6CE2}" type="presParOf" srcId="{5FAB0DFD-3D0F-417C-BE11-E9DC5769A730}" destId="{E1B91B70-EF9B-415D-8F79-3F1D56CFD5FD}" srcOrd="1" destOrd="0" presId="urn:microsoft.com/office/officeart/2005/8/layout/chevron2"/>
    <dgm:cxn modelId="{F86E9BC0-9FE0-45BB-80A9-1A2ADC90B586}" type="presParOf" srcId="{C20B7FAA-5CDF-406E-BD84-EE6121BCCA19}" destId="{05E0512B-368A-4331-BB6D-1C4819222699}" srcOrd="3" destOrd="0" presId="urn:microsoft.com/office/officeart/2005/8/layout/chevron2"/>
    <dgm:cxn modelId="{C902859B-6316-4EFE-B8BB-0D7859B3CCE1}" type="presParOf" srcId="{C20B7FAA-5CDF-406E-BD84-EE6121BCCA19}" destId="{047771B6-2E8B-4951-81AA-DA9F1CBFEE49}" srcOrd="4" destOrd="0" presId="urn:microsoft.com/office/officeart/2005/8/layout/chevron2"/>
    <dgm:cxn modelId="{6F713409-D1AC-4D7C-9166-D611E4A0A903}" type="presParOf" srcId="{047771B6-2E8B-4951-81AA-DA9F1CBFEE49}" destId="{B7B30FD3-CE25-45DB-BDE0-31E0711C59EF}" srcOrd="0" destOrd="0" presId="urn:microsoft.com/office/officeart/2005/8/layout/chevron2"/>
    <dgm:cxn modelId="{8F74AA28-DA41-4C05-953C-98D9D663E8F7}" type="presParOf" srcId="{047771B6-2E8B-4951-81AA-DA9F1CBFEE49}" destId="{80204B92-9520-4F7B-BB5D-F78C13206747}" srcOrd="1" destOrd="0" presId="urn:microsoft.com/office/officeart/2005/8/layout/chevron2"/>
    <dgm:cxn modelId="{FD96F4D2-CAA4-48BF-918E-8B12872A8D4F}" type="presParOf" srcId="{C20B7FAA-5CDF-406E-BD84-EE6121BCCA19}" destId="{E5A47461-1FA9-4F31-8001-9E8BC0656C15}" srcOrd="5" destOrd="0" presId="urn:microsoft.com/office/officeart/2005/8/layout/chevron2"/>
    <dgm:cxn modelId="{2E492947-9674-4B0C-87B5-8952CE4A3B85}" type="presParOf" srcId="{C20B7FAA-5CDF-406E-BD84-EE6121BCCA19}" destId="{10ED1193-9259-4573-859A-6279F1D7CE10}" srcOrd="6" destOrd="0" presId="urn:microsoft.com/office/officeart/2005/8/layout/chevron2"/>
    <dgm:cxn modelId="{817F657D-BB56-41B6-B944-02D15B4AA1C7}" type="presParOf" srcId="{10ED1193-9259-4573-859A-6279F1D7CE10}" destId="{96046EBE-A7FD-4EF0-92BB-9CD31804BD45}" srcOrd="0" destOrd="0" presId="urn:microsoft.com/office/officeart/2005/8/layout/chevron2"/>
    <dgm:cxn modelId="{A220EAFE-2619-43CB-AAEC-07195DE37BC1}" type="presParOf" srcId="{10ED1193-9259-4573-859A-6279F1D7CE10}" destId="{E2A8CDBC-EC1A-4957-9348-7FF45C3FB6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272DE-AB9F-4465-AF65-F5367DC5D7B2}">
      <dsp:nvSpPr>
        <dsp:cNvPr id="0" name=""/>
        <dsp:cNvSpPr/>
      </dsp:nvSpPr>
      <dsp:spPr>
        <a:xfrm>
          <a:off x="2817077" y="0"/>
          <a:ext cx="2648425" cy="1311281"/>
        </a:xfrm>
        <a:prstGeom prst="roundRect">
          <a:avLst/>
        </a:prstGeom>
        <a:gradFill rotWithShape="0">
          <a:gsLst>
            <a:gs pos="0">
              <a:schemeClr val="accent5">
                <a:shade val="50000"/>
                <a:hueOff val="0"/>
                <a:satOff val="0"/>
                <a:lumOff val="0"/>
                <a:alphaOff val="0"/>
                <a:tint val="50000"/>
                <a:satMod val="300000"/>
              </a:schemeClr>
            </a:gs>
            <a:gs pos="35000">
              <a:schemeClr val="accent5">
                <a:shade val="50000"/>
                <a:hueOff val="0"/>
                <a:satOff val="0"/>
                <a:lumOff val="0"/>
                <a:alphaOff val="0"/>
                <a:tint val="37000"/>
                <a:satMod val="300000"/>
              </a:schemeClr>
            </a:gs>
            <a:gs pos="100000">
              <a:schemeClr val="accent5">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 GENERALIDADES</a:t>
          </a:r>
          <a:endParaRPr lang="es-EC" sz="1200" b="1" kern="1200" dirty="0"/>
        </a:p>
      </dsp:txBody>
      <dsp:txXfrm>
        <a:off x="2881088" y="64011"/>
        <a:ext cx="2520403" cy="1183259"/>
      </dsp:txXfrm>
    </dsp:sp>
    <dsp:sp modelId="{DA90803B-948D-4F47-8451-AED52B1A2D1E}">
      <dsp:nvSpPr>
        <dsp:cNvPr id="0" name=""/>
        <dsp:cNvSpPr/>
      </dsp:nvSpPr>
      <dsp:spPr>
        <a:xfrm>
          <a:off x="1492677" y="576049"/>
          <a:ext cx="5242377" cy="5242377"/>
        </a:xfrm>
        <a:custGeom>
          <a:avLst/>
          <a:gdLst/>
          <a:ahLst/>
          <a:cxnLst/>
          <a:rect l="0" t="0" r="0" b="0"/>
          <a:pathLst>
            <a:path>
              <a:moveTo>
                <a:pt x="4285110" y="595850"/>
              </a:moveTo>
              <a:arcTo wR="2621188" hR="2621188" stAng="18564293" swAng="1564737"/>
            </a:path>
          </a:pathLst>
        </a:custGeom>
        <a:noFill/>
        <a:ln w="9525" cap="flat" cmpd="sng" algn="ctr">
          <a:solidFill>
            <a:schemeClr val="accent5">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36E3AF-1933-40BA-8CAF-0CC8C0E8CE3D}">
      <dsp:nvSpPr>
        <dsp:cNvPr id="0" name=""/>
        <dsp:cNvSpPr/>
      </dsp:nvSpPr>
      <dsp:spPr>
        <a:xfrm>
          <a:off x="5752320" y="2468027"/>
          <a:ext cx="2017356" cy="1311281"/>
        </a:xfrm>
        <a:prstGeom prst="roundRect">
          <a:avLst/>
        </a:prstGeom>
        <a:gradFill rotWithShape="0">
          <a:gsLst>
            <a:gs pos="0">
              <a:schemeClr val="accent5">
                <a:shade val="50000"/>
                <a:hueOff val="3870"/>
                <a:satOff val="11766"/>
                <a:lumOff val="11502"/>
                <a:alphaOff val="0"/>
                <a:tint val="50000"/>
                <a:satMod val="300000"/>
              </a:schemeClr>
            </a:gs>
            <a:gs pos="35000">
              <a:schemeClr val="accent5">
                <a:shade val="50000"/>
                <a:hueOff val="3870"/>
                <a:satOff val="11766"/>
                <a:lumOff val="11502"/>
                <a:alphaOff val="0"/>
                <a:tint val="37000"/>
                <a:satMod val="300000"/>
              </a:schemeClr>
            </a:gs>
            <a:gs pos="100000">
              <a:schemeClr val="accent5">
                <a:shade val="50000"/>
                <a:hueOff val="3870"/>
                <a:satOff val="11766"/>
                <a:lumOff val="115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II: ESTUDIO DE MERCADO</a:t>
          </a:r>
          <a:endParaRPr lang="es-EC" sz="1200" b="1" kern="1200" dirty="0"/>
        </a:p>
      </dsp:txBody>
      <dsp:txXfrm>
        <a:off x="5816331" y="2532038"/>
        <a:ext cx="1889334" cy="1183259"/>
      </dsp:txXfrm>
    </dsp:sp>
    <dsp:sp modelId="{DDBC2112-4622-4493-A868-351D2ABE1DEB}">
      <dsp:nvSpPr>
        <dsp:cNvPr id="0" name=""/>
        <dsp:cNvSpPr/>
      </dsp:nvSpPr>
      <dsp:spPr>
        <a:xfrm>
          <a:off x="1473143" y="1136977"/>
          <a:ext cx="5242377" cy="5242377"/>
        </a:xfrm>
        <a:custGeom>
          <a:avLst/>
          <a:gdLst/>
          <a:ahLst/>
          <a:cxnLst/>
          <a:rect l="0" t="0" r="0" b="0"/>
          <a:pathLst>
            <a:path>
              <a:moveTo>
                <a:pt x="5231695" y="2857596"/>
              </a:moveTo>
              <a:arcTo wR="2621188" hR="2621188" stAng="310476" swAng="858396"/>
            </a:path>
          </a:pathLst>
        </a:custGeom>
        <a:noFill/>
        <a:ln w="9525" cap="flat" cmpd="sng" algn="ctr">
          <a:solidFill>
            <a:schemeClr val="accent5">
              <a:shade val="90000"/>
              <a:hueOff val="4258"/>
              <a:satOff val="4431"/>
              <a:lumOff val="380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EB2FC4-4BBB-445D-8F1C-8EFEB2DC8D0E}">
      <dsp:nvSpPr>
        <dsp:cNvPr id="0" name=""/>
        <dsp:cNvSpPr/>
      </dsp:nvSpPr>
      <dsp:spPr>
        <a:xfrm>
          <a:off x="4831447" y="4832386"/>
          <a:ext cx="2017356" cy="1311281"/>
        </a:xfrm>
        <a:prstGeom prst="roundRect">
          <a:avLst/>
        </a:prstGeom>
        <a:gradFill rotWithShape="0">
          <a:gsLst>
            <a:gs pos="0">
              <a:schemeClr val="accent5">
                <a:shade val="50000"/>
                <a:hueOff val="7740"/>
                <a:satOff val="23533"/>
                <a:lumOff val="23004"/>
                <a:alphaOff val="0"/>
                <a:tint val="50000"/>
                <a:satMod val="300000"/>
              </a:schemeClr>
            </a:gs>
            <a:gs pos="35000">
              <a:schemeClr val="accent5">
                <a:shade val="50000"/>
                <a:hueOff val="7740"/>
                <a:satOff val="23533"/>
                <a:lumOff val="23004"/>
                <a:alphaOff val="0"/>
                <a:tint val="37000"/>
                <a:satMod val="300000"/>
              </a:schemeClr>
            </a:gs>
            <a:gs pos="100000">
              <a:schemeClr val="accent5">
                <a:shade val="50000"/>
                <a:hueOff val="7740"/>
                <a:satOff val="23533"/>
                <a:lumOff val="230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III: </a:t>
          </a:r>
          <a:r>
            <a:rPr lang="es-MX" sz="1200" b="1" kern="1200" dirty="0" smtClean="0"/>
            <a:t>ESTUDIO TÉCNICO</a:t>
          </a:r>
          <a:endParaRPr lang="es-EC" sz="1200" b="1" kern="1200" dirty="0"/>
        </a:p>
      </dsp:txBody>
      <dsp:txXfrm>
        <a:off x="4895458" y="4896397"/>
        <a:ext cx="1889334" cy="1183259"/>
      </dsp:txXfrm>
    </dsp:sp>
    <dsp:sp modelId="{722B6A3B-0E66-4F2D-8B19-FE768A3C67A1}">
      <dsp:nvSpPr>
        <dsp:cNvPr id="0" name=""/>
        <dsp:cNvSpPr/>
      </dsp:nvSpPr>
      <dsp:spPr>
        <a:xfrm>
          <a:off x="1865862" y="718055"/>
          <a:ext cx="5242377" cy="5242377"/>
        </a:xfrm>
        <a:custGeom>
          <a:avLst/>
          <a:gdLst/>
          <a:ahLst/>
          <a:cxnLst/>
          <a:rect l="0" t="0" r="0" b="0"/>
          <a:pathLst>
            <a:path>
              <a:moveTo>
                <a:pt x="2743191" y="5239536"/>
              </a:moveTo>
              <a:arcTo wR="2621188" hR="2621188" stAng="5239933" swAng="890087"/>
            </a:path>
          </a:pathLst>
        </a:custGeom>
        <a:noFill/>
        <a:ln w="9525" cap="flat" cmpd="sng" algn="ctr">
          <a:solidFill>
            <a:schemeClr val="accent5">
              <a:shade val="90000"/>
              <a:hueOff val="8515"/>
              <a:satOff val="8862"/>
              <a:lumOff val="760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250D4-5E8E-44C1-BDC8-442C0270069D}">
      <dsp:nvSpPr>
        <dsp:cNvPr id="0" name=""/>
        <dsp:cNvSpPr/>
      </dsp:nvSpPr>
      <dsp:spPr>
        <a:xfrm>
          <a:off x="1701186" y="4743558"/>
          <a:ext cx="2017356" cy="1311281"/>
        </a:xfrm>
        <a:prstGeom prst="roundRect">
          <a:avLst/>
        </a:prstGeom>
        <a:gradFill rotWithShape="0">
          <a:gsLst>
            <a:gs pos="0">
              <a:schemeClr val="accent5">
                <a:shade val="50000"/>
                <a:hueOff val="7740"/>
                <a:satOff val="23533"/>
                <a:lumOff val="23004"/>
                <a:alphaOff val="0"/>
                <a:tint val="50000"/>
                <a:satMod val="300000"/>
              </a:schemeClr>
            </a:gs>
            <a:gs pos="35000">
              <a:schemeClr val="accent5">
                <a:shade val="50000"/>
                <a:hueOff val="7740"/>
                <a:satOff val="23533"/>
                <a:lumOff val="23004"/>
                <a:alphaOff val="0"/>
                <a:tint val="37000"/>
                <a:satMod val="300000"/>
              </a:schemeClr>
            </a:gs>
            <a:gs pos="100000">
              <a:schemeClr val="accent5">
                <a:shade val="50000"/>
                <a:hueOff val="7740"/>
                <a:satOff val="23533"/>
                <a:lumOff val="230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IV: </a:t>
          </a:r>
          <a:r>
            <a:rPr lang="es-MX" sz="1200" b="1" kern="1200" dirty="0" smtClean="0"/>
            <a:t>ESTUDIO FINANCIERO</a:t>
          </a:r>
          <a:endParaRPr lang="es-EC" sz="1200" b="1" kern="1200" dirty="0"/>
        </a:p>
      </dsp:txBody>
      <dsp:txXfrm>
        <a:off x="1765197" y="4807569"/>
        <a:ext cx="1889334" cy="1183259"/>
      </dsp:txXfrm>
    </dsp:sp>
    <dsp:sp modelId="{E5ACDFF8-41E6-4BCF-83BE-82B3DCD908C8}">
      <dsp:nvSpPr>
        <dsp:cNvPr id="0" name=""/>
        <dsp:cNvSpPr/>
      </dsp:nvSpPr>
      <dsp:spPr>
        <a:xfrm>
          <a:off x="1275422" y="235711"/>
          <a:ext cx="5242377" cy="5242377"/>
        </a:xfrm>
        <a:custGeom>
          <a:avLst/>
          <a:gdLst/>
          <a:ahLst/>
          <a:cxnLst/>
          <a:rect l="0" t="0" r="0" b="0"/>
          <a:pathLst>
            <a:path>
              <a:moveTo>
                <a:pt x="647041" y="4345536"/>
              </a:moveTo>
              <a:arcTo wR="2621188" hR="2621188" stAng="8331837" swAng="893362"/>
            </a:path>
          </a:pathLst>
        </a:custGeom>
        <a:noFill/>
        <a:ln w="9525" cap="flat" cmpd="sng" algn="ctr">
          <a:solidFill>
            <a:schemeClr val="accent5">
              <a:shade val="90000"/>
              <a:hueOff val="8515"/>
              <a:satOff val="8862"/>
              <a:lumOff val="760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E6AE3AA-4EDC-4E74-AA82-47608C5D5C09}">
      <dsp:nvSpPr>
        <dsp:cNvPr id="0" name=""/>
        <dsp:cNvSpPr/>
      </dsp:nvSpPr>
      <dsp:spPr>
        <a:xfrm>
          <a:off x="398988" y="2499775"/>
          <a:ext cx="2017356" cy="1311281"/>
        </a:xfrm>
        <a:prstGeom prst="roundRect">
          <a:avLst/>
        </a:prstGeom>
        <a:gradFill rotWithShape="0">
          <a:gsLst>
            <a:gs pos="0">
              <a:schemeClr val="accent5">
                <a:shade val="50000"/>
                <a:hueOff val="3870"/>
                <a:satOff val="11766"/>
                <a:lumOff val="11502"/>
                <a:alphaOff val="0"/>
                <a:tint val="50000"/>
                <a:satMod val="300000"/>
              </a:schemeClr>
            </a:gs>
            <a:gs pos="35000">
              <a:schemeClr val="accent5">
                <a:shade val="50000"/>
                <a:hueOff val="3870"/>
                <a:satOff val="11766"/>
                <a:lumOff val="11502"/>
                <a:alphaOff val="0"/>
                <a:tint val="37000"/>
                <a:satMod val="300000"/>
              </a:schemeClr>
            </a:gs>
            <a:gs pos="100000">
              <a:schemeClr val="accent5">
                <a:shade val="50000"/>
                <a:hueOff val="3870"/>
                <a:satOff val="11766"/>
                <a:lumOff val="115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V: CONCLUSIONES Y RECOMENDACIONES</a:t>
          </a:r>
        </a:p>
      </dsp:txBody>
      <dsp:txXfrm>
        <a:off x="462999" y="2563786"/>
        <a:ext cx="1889334" cy="1183259"/>
      </dsp:txXfrm>
    </dsp:sp>
    <dsp:sp modelId="{7D19DEC4-7326-43DE-9498-7B04682EE63D}">
      <dsp:nvSpPr>
        <dsp:cNvPr id="0" name=""/>
        <dsp:cNvSpPr/>
      </dsp:nvSpPr>
      <dsp:spPr>
        <a:xfrm>
          <a:off x="1340179" y="816321"/>
          <a:ext cx="5242377" cy="5242377"/>
        </a:xfrm>
        <a:custGeom>
          <a:avLst/>
          <a:gdLst/>
          <a:ahLst/>
          <a:cxnLst/>
          <a:rect l="0" t="0" r="0" b="0"/>
          <a:pathLst>
            <a:path>
              <a:moveTo>
                <a:pt x="337356" y="1334822"/>
              </a:moveTo>
              <a:arcTo wR="2621188" hR="2621188" stAng="12563421" swAng="1577837"/>
            </a:path>
          </a:pathLst>
        </a:custGeom>
        <a:noFill/>
        <a:ln w="9525" cap="flat" cmpd="sng" algn="ctr">
          <a:solidFill>
            <a:schemeClr val="accent5">
              <a:shade val="90000"/>
              <a:hueOff val="4258"/>
              <a:satOff val="4431"/>
              <a:lumOff val="380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6A7E8-3C53-4850-9C14-2956A94CF5EA}">
      <dsp:nvSpPr>
        <dsp:cNvPr id="0" name=""/>
        <dsp:cNvSpPr/>
      </dsp:nvSpPr>
      <dsp:spPr>
        <a:xfrm>
          <a:off x="0" y="549647"/>
          <a:ext cx="8568952" cy="947699"/>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Efectuar una investigación de mercados en la parroquia de Píntag, la cual permita obtener información real, con el fin de identificar las preferencias y necesidades de los socios potenciales.</a:t>
          </a:r>
          <a:endParaRPr lang="es-EC" sz="1800" kern="1200" dirty="0">
            <a:solidFill>
              <a:schemeClr val="tx1"/>
            </a:solidFill>
          </a:endParaRPr>
        </a:p>
      </dsp:txBody>
      <dsp:txXfrm>
        <a:off x="46263" y="595910"/>
        <a:ext cx="8476426" cy="855173"/>
      </dsp:txXfrm>
    </dsp:sp>
    <dsp:sp modelId="{70A74EE5-6B64-4055-A100-124E24F437AE}">
      <dsp:nvSpPr>
        <dsp:cNvPr id="0" name=""/>
        <dsp:cNvSpPr/>
      </dsp:nvSpPr>
      <dsp:spPr>
        <a:xfrm>
          <a:off x="0" y="1549187"/>
          <a:ext cx="8568952" cy="94769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Realizar un estudio técnico que permita establecer la localización, tamaño e infraestructura, adecuadas para el perfecto funcionamiento de la cooperativa de ahorro y crédito.</a:t>
          </a:r>
          <a:endParaRPr lang="es-EC" sz="1800" kern="1200" dirty="0">
            <a:solidFill>
              <a:schemeClr val="tx1"/>
            </a:solidFill>
          </a:endParaRPr>
        </a:p>
      </dsp:txBody>
      <dsp:txXfrm>
        <a:off x="46263" y="1595450"/>
        <a:ext cx="8476426" cy="855173"/>
      </dsp:txXfrm>
    </dsp:sp>
    <dsp:sp modelId="{AA0F198C-FFFF-4B20-A35E-92E494D0A582}">
      <dsp:nvSpPr>
        <dsp:cNvPr id="0" name=""/>
        <dsp:cNvSpPr/>
      </dsp:nvSpPr>
      <dsp:spPr>
        <a:xfrm>
          <a:off x="0" y="2548727"/>
          <a:ext cx="8568952" cy="947699"/>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Realizar un estudio administrativo, en el que se identifique la organización del recurso humano, constitución de la cooperativa y direccionamiento estratégico para la creación de la cooperativa de ahorro y crédito dentro de la parroquia.</a:t>
          </a:r>
          <a:endParaRPr lang="es-EC" sz="1800" kern="1200" dirty="0">
            <a:solidFill>
              <a:schemeClr val="tx1"/>
            </a:solidFill>
          </a:endParaRPr>
        </a:p>
      </dsp:txBody>
      <dsp:txXfrm>
        <a:off x="46263" y="2594990"/>
        <a:ext cx="8476426" cy="855173"/>
      </dsp:txXfrm>
    </dsp:sp>
    <dsp:sp modelId="{DBB1A188-955B-4A10-BC0E-CF4DF3EE6394}">
      <dsp:nvSpPr>
        <dsp:cNvPr id="0" name=""/>
        <dsp:cNvSpPr/>
      </dsp:nvSpPr>
      <dsp:spPr>
        <a:xfrm>
          <a:off x="0" y="3548267"/>
          <a:ext cx="8568952" cy="94769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smtClean="0">
              <a:solidFill>
                <a:schemeClr val="tx1"/>
              </a:solidFill>
            </a:rPr>
            <a:t>Realizar un estudio financiero para conocer la cuantía de los recursos económicos necesarios para la implementación del proyecto.</a:t>
          </a:r>
          <a:endParaRPr lang="es-EC" sz="1800" kern="1200">
            <a:solidFill>
              <a:schemeClr val="tx1"/>
            </a:solidFill>
          </a:endParaRPr>
        </a:p>
      </dsp:txBody>
      <dsp:txXfrm>
        <a:off x="46263" y="3594530"/>
        <a:ext cx="8476426" cy="855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9B3B-185D-46BD-897C-D6C30582D290}">
      <dsp:nvSpPr>
        <dsp:cNvPr id="0" name=""/>
        <dsp:cNvSpPr/>
      </dsp:nvSpPr>
      <dsp:spPr>
        <a:xfrm>
          <a:off x="368464" y="448321"/>
          <a:ext cx="1405308" cy="1405308"/>
        </a:xfrm>
        <a:prstGeom prst="ellipse">
          <a:avLst/>
        </a:prstGeom>
        <a:solidFill>
          <a:srgbClr val="92D05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96AA21B-6F60-460A-95A6-C3C2F235911B}">
      <dsp:nvSpPr>
        <dsp:cNvPr id="0" name=""/>
        <dsp:cNvSpPr/>
      </dsp:nvSpPr>
      <dsp:spPr>
        <a:xfrm>
          <a:off x="1071119" y="448321"/>
          <a:ext cx="7497833" cy="140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S" sz="1900" kern="1200" dirty="0" smtClean="0"/>
            <a:t>Atender las necesidades financieras, sociales y culturales de la población.</a:t>
          </a:r>
          <a:endParaRPr lang="es-EC" sz="1900" kern="1200" dirty="0"/>
        </a:p>
      </dsp:txBody>
      <dsp:txXfrm>
        <a:off x="1071119" y="448321"/>
        <a:ext cx="7497833" cy="1405308"/>
      </dsp:txXfrm>
    </dsp:sp>
    <dsp:sp modelId="{EA7A1F16-0AE2-4C8B-BD63-065791D8E353}">
      <dsp:nvSpPr>
        <dsp:cNvPr id="0" name=""/>
        <dsp:cNvSpPr/>
      </dsp:nvSpPr>
      <dsp:spPr>
        <a:xfrm>
          <a:off x="368464" y="1853629"/>
          <a:ext cx="1405308" cy="1405308"/>
        </a:xfrm>
        <a:prstGeom prst="ellipse">
          <a:avLst/>
        </a:prstGeom>
        <a:solidFill>
          <a:srgbClr val="FFFF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5F1AF34-1993-4BFB-AC08-36F01F6B49CB}">
      <dsp:nvSpPr>
        <dsp:cNvPr id="0" name=""/>
        <dsp:cNvSpPr/>
      </dsp:nvSpPr>
      <dsp:spPr>
        <a:xfrm>
          <a:off x="1071119" y="1853629"/>
          <a:ext cx="7497833" cy="140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S" sz="1900" kern="1200" dirty="0" smtClean="0"/>
            <a:t>Construir una sociedad más justa. “Consolidar el sistema económico social y solidario, de forma sostenible”. </a:t>
          </a:r>
          <a:endParaRPr lang="es-EC" sz="1900" kern="1200" dirty="0"/>
        </a:p>
      </dsp:txBody>
      <dsp:txXfrm>
        <a:off x="1071119" y="1853629"/>
        <a:ext cx="7497833" cy="1405308"/>
      </dsp:txXfrm>
    </dsp:sp>
    <dsp:sp modelId="{26C71B10-0B37-468A-9EC6-FFB2A5E147C6}">
      <dsp:nvSpPr>
        <dsp:cNvPr id="0" name=""/>
        <dsp:cNvSpPr/>
      </dsp:nvSpPr>
      <dsp:spPr>
        <a:xfrm>
          <a:off x="368464" y="3258938"/>
          <a:ext cx="1405308" cy="1405308"/>
        </a:xfrm>
        <a:prstGeom prst="ellipse">
          <a:avLst/>
        </a:prstGeom>
        <a:solidFill>
          <a:srgbClr val="00B05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6CA6F7-9FBB-4548-86E9-B19F57FAB404}">
      <dsp:nvSpPr>
        <dsp:cNvPr id="0" name=""/>
        <dsp:cNvSpPr/>
      </dsp:nvSpPr>
      <dsp:spPr>
        <a:xfrm>
          <a:off x="1071119" y="3258938"/>
          <a:ext cx="7497833" cy="140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S" sz="1900" kern="1200" dirty="0" smtClean="0"/>
            <a:t>Brindará la oportunidad a sus habitantes y personas aledañas de mejorar  su situación actual, siendo instituciones que representan una opción de soporte solidario y mutuo entre los socios, que trabajan para el desarrollo integral de la comunidad, enfocándose en la PEA con ingresos medios bajos de la economía popular y solidaria.</a:t>
          </a:r>
          <a:endParaRPr lang="es-EC" sz="1900" kern="1200" dirty="0"/>
        </a:p>
      </dsp:txBody>
      <dsp:txXfrm>
        <a:off x="1071119" y="3258938"/>
        <a:ext cx="7497833" cy="1405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1C755-48C7-46D9-B2D6-FB08B9C354D3}">
      <dsp:nvSpPr>
        <dsp:cNvPr id="0" name=""/>
        <dsp:cNvSpPr/>
      </dsp:nvSpPr>
      <dsp:spPr>
        <a:xfrm>
          <a:off x="0" y="3912428"/>
          <a:ext cx="8115328" cy="1284146"/>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1"/>
              </a:solidFill>
            </a:rPr>
            <a:t>VALORES</a:t>
          </a:r>
          <a:r>
            <a:rPr lang="es-MX" sz="3200" kern="1200" dirty="0" smtClean="0"/>
            <a:t> </a:t>
          </a:r>
          <a:endParaRPr lang="es-MX" sz="3200" kern="1200" dirty="0"/>
        </a:p>
      </dsp:txBody>
      <dsp:txXfrm>
        <a:off x="0" y="3912428"/>
        <a:ext cx="8115328" cy="693438"/>
      </dsp:txXfrm>
    </dsp:sp>
    <dsp:sp modelId="{463C2E44-7372-4CBA-973B-1EB707FBCE80}">
      <dsp:nvSpPr>
        <dsp:cNvPr id="0" name=""/>
        <dsp:cNvSpPr/>
      </dsp:nvSpPr>
      <dsp:spPr>
        <a:xfrm>
          <a:off x="3962" y="4580184"/>
          <a:ext cx="2702467" cy="590707"/>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ct val="35000"/>
            </a:spcAft>
          </a:pPr>
          <a:r>
            <a:rPr lang="es-MX" sz="1600" b="0" kern="1200" dirty="0" smtClean="0"/>
            <a:t>Responsabilidad</a:t>
          </a:r>
          <a:endParaRPr lang="es-MX" sz="1600" b="0" kern="1200" dirty="0"/>
        </a:p>
      </dsp:txBody>
      <dsp:txXfrm>
        <a:off x="3962" y="4580184"/>
        <a:ext cx="2702467" cy="590707"/>
      </dsp:txXfrm>
    </dsp:sp>
    <dsp:sp modelId="{398E4395-2544-48F8-8D21-FC6EF35765C6}">
      <dsp:nvSpPr>
        <dsp:cNvPr id="0" name=""/>
        <dsp:cNvSpPr/>
      </dsp:nvSpPr>
      <dsp:spPr>
        <a:xfrm>
          <a:off x="2706430" y="4580184"/>
          <a:ext cx="2702467" cy="590707"/>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ct val="35000"/>
            </a:spcAft>
          </a:pPr>
          <a:r>
            <a:rPr lang="es-MX" sz="1600" b="0" kern="1200" dirty="0" smtClean="0"/>
            <a:t>Compromiso</a:t>
          </a:r>
          <a:endParaRPr lang="es-MX" sz="1600" b="0" kern="1200" dirty="0"/>
        </a:p>
      </dsp:txBody>
      <dsp:txXfrm>
        <a:off x="2706430" y="4580184"/>
        <a:ext cx="2702467" cy="590707"/>
      </dsp:txXfrm>
    </dsp:sp>
    <dsp:sp modelId="{D5CBE4B6-1E44-4B4F-B481-B9D55BA48188}">
      <dsp:nvSpPr>
        <dsp:cNvPr id="0" name=""/>
        <dsp:cNvSpPr/>
      </dsp:nvSpPr>
      <dsp:spPr>
        <a:xfrm>
          <a:off x="5408897" y="4580184"/>
          <a:ext cx="2702467" cy="590707"/>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ct val="35000"/>
            </a:spcAft>
          </a:pPr>
          <a:r>
            <a:rPr lang="es-MX" sz="1600" b="0" kern="1200" dirty="0" smtClean="0"/>
            <a:t>Respeto</a:t>
          </a:r>
          <a:endParaRPr lang="es-MX" sz="1600" b="0" kern="1200" dirty="0"/>
        </a:p>
      </dsp:txBody>
      <dsp:txXfrm>
        <a:off x="5408897" y="4580184"/>
        <a:ext cx="2702467" cy="590707"/>
      </dsp:txXfrm>
    </dsp:sp>
    <dsp:sp modelId="{D47CAB8B-ED92-42F4-B9E6-6D98BD11AB72}">
      <dsp:nvSpPr>
        <dsp:cNvPr id="0" name=""/>
        <dsp:cNvSpPr/>
      </dsp:nvSpPr>
      <dsp:spPr>
        <a:xfrm rot="10800000">
          <a:off x="0" y="1956673"/>
          <a:ext cx="8115328" cy="1975016"/>
        </a:xfrm>
        <a:prstGeom prst="upArrowCallout">
          <a:avLst/>
        </a:prstGeom>
        <a:solidFill>
          <a:schemeClr val="accent5">
            <a:shade val="50000"/>
            <a:hueOff val="6450"/>
            <a:satOff val="19611"/>
            <a:lumOff val="19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1"/>
              </a:solidFill>
            </a:rPr>
            <a:t>VISIÓN</a:t>
          </a:r>
          <a:r>
            <a:rPr lang="es-MX" sz="3200" kern="1200" dirty="0" smtClean="0"/>
            <a:t> </a:t>
          </a:r>
          <a:endParaRPr lang="es-MX" sz="3200" kern="1200" dirty="0"/>
        </a:p>
      </dsp:txBody>
      <dsp:txXfrm rot="-10800000">
        <a:off x="0" y="1956673"/>
        <a:ext cx="8115328" cy="693230"/>
      </dsp:txXfrm>
    </dsp:sp>
    <dsp:sp modelId="{CFA23C61-FA33-449F-B6B3-41C01B950D26}">
      <dsp:nvSpPr>
        <dsp:cNvPr id="0" name=""/>
        <dsp:cNvSpPr/>
      </dsp:nvSpPr>
      <dsp:spPr>
        <a:xfrm>
          <a:off x="0" y="2649904"/>
          <a:ext cx="8115328" cy="590530"/>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EC" sz="1600" kern="1200" dirty="0" smtClean="0"/>
            <a:t>Al 2019 ser la cooperativa líder, en ofrecer a la comunidad de Píntag, un conjunto de productos y servicios financieros satisfactorios, contribuyendo a la inserción económica y social de los moradores de la parroquia con responsabilidad y compromiso social</a:t>
          </a:r>
          <a:endParaRPr lang="es-MX" sz="1600" kern="1200" dirty="0"/>
        </a:p>
      </dsp:txBody>
      <dsp:txXfrm>
        <a:off x="0" y="2649904"/>
        <a:ext cx="8115328" cy="590530"/>
      </dsp:txXfrm>
    </dsp:sp>
    <dsp:sp modelId="{DC326D3B-C1F5-4A1E-8BF4-9586FB9594F7}">
      <dsp:nvSpPr>
        <dsp:cNvPr id="0" name=""/>
        <dsp:cNvSpPr/>
      </dsp:nvSpPr>
      <dsp:spPr>
        <a:xfrm rot="10800000">
          <a:off x="0" y="918"/>
          <a:ext cx="8115328" cy="1975016"/>
        </a:xfrm>
        <a:prstGeom prst="upArrowCallout">
          <a:avLst/>
        </a:prstGeom>
        <a:solidFill>
          <a:schemeClr val="accent5">
            <a:shade val="50000"/>
            <a:hueOff val="6450"/>
            <a:satOff val="19611"/>
            <a:lumOff val="19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1"/>
              </a:solidFill>
            </a:rPr>
            <a:t>MISIÓN</a:t>
          </a:r>
          <a:r>
            <a:rPr lang="es-MX" sz="3200" kern="1200" dirty="0" smtClean="0"/>
            <a:t> </a:t>
          </a:r>
          <a:endParaRPr lang="es-MX" sz="3200" kern="1200" dirty="0"/>
        </a:p>
      </dsp:txBody>
      <dsp:txXfrm rot="-10800000">
        <a:off x="0" y="918"/>
        <a:ext cx="8115328" cy="693230"/>
      </dsp:txXfrm>
    </dsp:sp>
    <dsp:sp modelId="{4C195849-E466-4EBB-B22A-8B589BFD1687}">
      <dsp:nvSpPr>
        <dsp:cNvPr id="0" name=""/>
        <dsp:cNvSpPr/>
      </dsp:nvSpPr>
      <dsp:spPr>
        <a:xfrm>
          <a:off x="0" y="486610"/>
          <a:ext cx="8115328" cy="1005607"/>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MX" sz="1400" kern="1200" dirty="0" smtClean="0"/>
            <a:t>“</a:t>
          </a:r>
          <a:r>
            <a:rPr lang="es-EC" sz="1400" kern="1200" dirty="0" smtClean="0"/>
            <a:t>Promover el progreso socioeconómico de los moradores de la parroquia de Píntag, a través de prestaciones de servicios financieros que impulsen el sector productivo, mejorando así el nivel de vida de los habitantes del lugar y brindando soluciones a la comunidad en general</a:t>
          </a:r>
          <a:r>
            <a:rPr lang="es-MX" sz="1600" kern="1200" dirty="0" smtClean="0"/>
            <a:t>”</a:t>
          </a:r>
          <a:endParaRPr lang="es-MX" sz="1400" kern="1200" dirty="0"/>
        </a:p>
      </dsp:txBody>
      <dsp:txXfrm>
        <a:off x="0" y="486610"/>
        <a:ext cx="8115328" cy="1005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487B05C-BC3E-44AE-934A-A56CB1EDFB64}" type="datetimeFigureOut">
              <a:rPr lang="es-EC" smtClean="0"/>
              <a:pPr/>
              <a:t>18/03/2015</a:t>
            </a:fld>
            <a:endParaRPr lang="es-EC"/>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DCF10563-D399-4CD7-8DCC-5CEADD1A19BE}" type="slidenum">
              <a:rPr lang="es-EC" smtClean="0"/>
              <a:pPr/>
              <a:t>‹Nº›</a:t>
            </a:fld>
            <a:endParaRPr lang="es-EC"/>
          </a:p>
        </p:txBody>
      </p:sp>
    </p:spTree>
    <p:extLst>
      <p:ext uri="{BB962C8B-B14F-4D97-AF65-F5344CB8AC3E}">
        <p14:creationId xmlns:p14="http://schemas.microsoft.com/office/powerpoint/2010/main" val="16675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5" name="CorelDRAW" r:id="rId3" imgW="9151920" imgH="5621400" progId="">
                  <p:embed/>
                </p:oleObj>
              </mc:Choice>
              <mc:Fallback>
                <p:oleObj name="CorelDRAW" r:id="rId3" imgW="9151920" imgH="56214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69" name="CorelDRAW" r:id="rId3" imgW="9151920" imgH="5621400" progId="">
                  <p:embed/>
                </p:oleObj>
              </mc:Choice>
              <mc:Fallback>
                <p:oleObj name="CorelDRAW" r:id="rId3" imgW="9151920" imgH="56214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339AFA-F50F-460E-B2B9-6883D8B7E56E}" type="datetimeFigureOut">
              <a:rPr lang="es-EC" smtClean="0"/>
              <a:pPr/>
              <a:t>18/03/2015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39AFA-F50F-460E-B2B9-6883D8B7E56E}" type="datetimeFigureOut">
              <a:rPr lang="es-EC" smtClean="0"/>
              <a:pPr/>
              <a:t>18/03/2015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E422-8C63-444E-9700-48DE810CEA2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pic>
        <p:nvPicPr>
          <p:cNvPr id="4102"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pic>
        <p:nvPicPr>
          <p:cNvPr id="4102"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44474"/>
            <a:ext cx="9153525" cy="6884988"/>
            <a:chOff x="-6" y="0"/>
            <a:chExt cx="5766" cy="4337"/>
          </a:xfrm>
        </p:grpSpPr>
        <p:pic>
          <p:nvPicPr>
            <p:cNvPr id="2052"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3" name="Group 8"/>
            <p:cNvGrpSpPr>
              <a:grpSpLocks/>
            </p:cNvGrpSpPr>
            <p:nvPr/>
          </p:nvGrpSpPr>
          <p:grpSpPr bwMode="auto">
            <a:xfrm>
              <a:off x="-6" y="0"/>
              <a:ext cx="5766" cy="620"/>
              <a:chOff x="-6" y="0"/>
              <a:chExt cx="5766" cy="620"/>
            </a:xfrm>
          </p:grpSpPr>
          <p:pic>
            <p:nvPicPr>
              <p:cNvPr id="2054"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205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a:p>
            </p:txBody>
          </p:sp>
        </p:grpSp>
      </p:grpSp>
      <p:sp>
        <p:nvSpPr>
          <p:cNvPr id="10" name="9 CuadroTexto"/>
          <p:cNvSpPr txBox="1"/>
          <p:nvPr/>
        </p:nvSpPr>
        <p:spPr>
          <a:xfrm>
            <a:off x="3643306" y="4513552"/>
            <a:ext cx="4673110" cy="646331"/>
          </a:xfrm>
          <a:prstGeom prst="rect">
            <a:avLst/>
          </a:prstGeom>
          <a:noFill/>
        </p:spPr>
        <p:txBody>
          <a:bodyPr wrap="square">
            <a:spAutoFit/>
          </a:bodyPr>
          <a:lstStyle/>
          <a:p>
            <a:pPr algn="ctr" eaLnBrk="0" fontAlgn="auto" hangingPunct="0">
              <a:spcBef>
                <a:spcPts val="0"/>
              </a:spcBef>
              <a:spcAft>
                <a:spcPts val="0"/>
              </a:spcAft>
              <a:defRPr/>
            </a:pPr>
            <a:r>
              <a:rPr lang="es-ES" b="1" dirty="0" smtClean="0">
                <a:latin typeface="Calibri" pitchFamily="34" charset="0"/>
                <a:cs typeface="Times New Roman" pitchFamily="18" charset="0"/>
              </a:rPr>
              <a:t> DIRECTOR: </a:t>
            </a:r>
            <a:r>
              <a:rPr lang="es-EC" b="1" dirty="0" smtClean="0"/>
              <a:t>ING. FARID MANTILLA, MBA</a:t>
            </a:r>
            <a:endParaRPr lang="es-ES" b="1" dirty="0" smtClean="0">
              <a:latin typeface="Calibri" pitchFamily="34" charset="0"/>
              <a:cs typeface="Times New Roman" pitchFamily="18" charset="0"/>
            </a:endParaRPr>
          </a:p>
          <a:p>
            <a:pPr algn="ctr" eaLnBrk="0" fontAlgn="auto" hangingPunct="0">
              <a:spcBef>
                <a:spcPts val="0"/>
              </a:spcBef>
              <a:spcAft>
                <a:spcPts val="0"/>
              </a:spcAft>
              <a:defRPr/>
            </a:pPr>
            <a:r>
              <a:rPr lang="es-ES" b="1" dirty="0" smtClean="0">
                <a:latin typeface="Calibri" pitchFamily="34" charset="0"/>
                <a:cs typeface="Times New Roman" pitchFamily="18" charset="0"/>
              </a:rPr>
              <a:t>CODIRECTOR: </a:t>
            </a:r>
            <a:r>
              <a:rPr lang="es-EC" b="1" dirty="0" smtClean="0"/>
              <a:t>ECON. JUAN CARLOS ERAZO</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0" y="0"/>
            <a:ext cx="4533900" cy="1071546"/>
          </a:xfrm>
          <a:prstGeom prst="rect">
            <a:avLst/>
          </a:prstGeom>
          <a:noFill/>
          <a:ln w="9525">
            <a:noFill/>
            <a:miter lim="800000"/>
            <a:headEnd/>
            <a:tailEnd/>
          </a:ln>
        </p:spPr>
      </p:pic>
      <p:pic>
        <p:nvPicPr>
          <p:cNvPr id="3075" name="Picture 3" descr="65b3fa4491761c849f7ad453da4ec7fe"/>
          <p:cNvPicPr>
            <a:picLocks noChangeAspect="1" noChangeArrowheads="1"/>
          </p:cNvPicPr>
          <p:nvPr/>
        </p:nvPicPr>
        <p:blipFill>
          <a:blip r:embed="rId5" cstate="print"/>
          <a:srcRect/>
          <a:stretch>
            <a:fillRect/>
          </a:stretch>
        </p:blipFill>
        <p:spPr bwMode="auto">
          <a:xfrm>
            <a:off x="71406" y="4000504"/>
            <a:ext cx="3210056" cy="2786082"/>
          </a:xfrm>
          <a:prstGeom prst="rect">
            <a:avLst/>
          </a:prstGeom>
          <a:noFill/>
          <a:ln w="9525">
            <a:noFill/>
            <a:miter lim="800000"/>
            <a:headEnd/>
            <a:tailEnd/>
          </a:ln>
        </p:spPr>
      </p:pic>
      <p:sp>
        <p:nvSpPr>
          <p:cNvPr id="14" name="1 CuadroTexto"/>
          <p:cNvSpPr txBox="1">
            <a:spLocks noChangeArrowheads="1"/>
          </p:cNvSpPr>
          <p:nvPr/>
        </p:nvSpPr>
        <p:spPr bwMode="auto">
          <a:xfrm>
            <a:off x="857224" y="1119830"/>
            <a:ext cx="7572428" cy="523220"/>
          </a:xfrm>
          <a:prstGeom prst="rect">
            <a:avLst/>
          </a:prstGeom>
          <a:noFill/>
          <a:ln w="9525">
            <a:noFill/>
            <a:miter lim="800000"/>
            <a:headEnd/>
            <a:tailEnd/>
          </a:ln>
        </p:spPr>
        <p:txBody>
          <a:bodyPr wrap="square">
            <a:spAutoFit/>
          </a:bodyPr>
          <a:lstStyle/>
          <a:p>
            <a:pPr algn="ctr"/>
            <a:r>
              <a:rPr lang="es-ES" sz="2800" b="1" dirty="0" smtClean="0">
                <a:latin typeface="Calibri" pitchFamily="34" charset="0"/>
                <a:cs typeface="Times New Roman" pitchFamily="18" charset="0"/>
              </a:rPr>
              <a:t>UNIVERSIDAD DE LAS FUERZAS ARMADAS  - </a:t>
            </a:r>
            <a:r>
              <a:rPr lang="es-ES" sz="2800" b="1" dirty="0" err="1" smtClean="0">
                <a:latin typeface="Calibri" pitchFamily="34" charset="0"/>
                <a:cs typeface="Times New Roman" pitchFamily="18" charset="0"/>
              </a:rPr>
              <a:t>ESPE</a:t>
            </a:r>
            <a:r>
              <a:rPr lang="es-ES" sz="2800" b="1" dirty="0" smtClean="0">
                <a:latin typeface="Calibri" pitchFamily="34" charset="0"/>
                <a:cs typeface="Times New Roman" pitchFamily="18" charset="0"/>
              </a:rPr>
              <a:t>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2143108" y="1857364"/>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2143157" y="3383821"/>
            <a:ext cx="6929437" cy="923330"/>
          </a:xfrm>
          <a:prstGeom prst="rect">
            <a:avLst/>
          </a:prstGeom>
          <a:noFill/>
          <a:ln w="9525">
            <a:noFill/>
            <a:miter lim="800000"/>
            <a:headEnd/>
            <a:tailEnd/>
          </a:ln>
        </p:spPr>
        <p:txBody>
          <a:bodyPr anchor="ctr">
            <a:spAutoFit/>
          </a:bodyPr>
          <a:lstStyle/>
          <a:p>
            <a:pPr algn="ctr"/>
            <a:r>
              <a:rPr lang="es-ES" b="1" dirty="0"/>
              <a:t>ESTUDIO DE FACTIBILIDAD PARA  LA CREACIÓN DE UNA COOPERATIVA DE AHORRO Y CRÉDITO PARA LA PARROQUIA DE PÍNTAG</a:t>
            </a:r>
            <a:endParaRPr lang="es-ES_tradnl" b="1" dirty="0"/>
          </a:p>
          <a:p>
            <a:pPr algn="ctr"/>
            <a:endParaRPr lang="es-EC" dirty="0"/>
          </a:p>
        </p:txBody>
      </p:sp>
      <p:sp>
        <p:nvSpPr>
          <p:cNvPr id="17" name="Rectangle 5"/>
          <p:cNvSpPr>
            <a:spLocks noChangeArrowheads="1"/>
          </p:cNvSpPr>
          <p:nvPr/>
        </p:nvSpPr>
        <p:spPr bwMode="auto">
          <a:xfrm>
            <a:off x="4444012" y="5393545"/>
            <a:ext cx="3786187" cy="369332"/>
          </a:xfrm>
          <a:prstGeom prst="rect">
            <a:avLst/>
          </a:prstGeom>
          <a:noFill/>
          <a:ln w="9525">
            <a:noFill/>
            <a:miter lim="800000"/>
            <a:headEnd/>
            <a:tailEnd/>
          </a:ln>
        </p:spPr>
        <p:txBody>
          <a:bodyPr wrap="square" anchor="ctr">
            <a:spAutoFit/>
          </a:bodyPr>
          <a:lstStyle/>
          <a:p>
            <a:r>
              <a:rPr lang="es-EC" b="1" dirty="0" smtClean="0"/>
              <a:t>MEJIA BRIONES VANESSA LEFIA</a:t>
            </a:r>
            <a:endParaRPr lang="es-MX" dirty="0" smtClean="0"/>
          </a:p>
        </p:txBody>
      </p:sp>
      <p:sp>
        <p:nvSpPr>
          <p:cNvPr id="18" name="Rectangle 6"/>
          <p:cNvSpPr>
            <a:spLocks noChangeArrowheads="1"/>
          </p:cNvSpPr>
          <p:nvPr/>
        </p:nvSpPr>
        <p:spPr bwMode="auto">
          <a:xfrm>
            <a:off x="3571868" y="6143644"/>
            <a:ext cx="3357563" cy="307975"/>
          </a:xfrm>
          <a:prstGeom prst="rect">
            <a:avLst/>
          </a:prstGeom>
          <a:noFill/>
          <a:ln w="9525">
            <a:noFill/>
            <a:miter lim="800000"/>
            <a:headEnd/>
            <a:tailEnd/>
          </a:ln>
        </p:spPr>
        <p:txBody>
          <a:bodyPr anchor="ctr">
            <a:spAutoFit/>
          </a:bodyPr>
          <a:lstStyle/>
          <a:p>
            <a:pPr algn="ctr" eaLnBrk="0" hangingPunct="0"/>
            <a:r>
              <a:rPr lang="es-ES_tradnl" sz="1400" b="1" dirty="0">
                <a:latin typeface="Calibri" pitchFamily="34" charset="0"/>
                <a:cs typeface="Times New Roman" pitchFamily="18" charset="0"/>
              </a:rPr>
              <a:t>SANGOLQUÍ, </a:t>
            </a:r>
            <a:r>
              <a:rPr lang="es-ES_tradnl" sz="1400" b="1" dirty="0" smtClean="0">
                <a:latin typeface="Calibri" pitchFamily="34" charset="0"/>
                <a:cs typeface="Times New Roman" pitchFamily="18" charset="0"/>
              </a:rPr>
              <a:t>FEBRERO  2015</a:t>
            </a:r>
            <a:endParaRPr lang="es-ES_tradnl" dirty="0">
              <a:latin typeface="Calibri" pitchFamily="34" charset="0"/>
              <a:cs typeface="Times New Roman" pitchFamily="18" charset="0"/>
            </a:endParaRPr>
          </a:p>
        </p:txBody>
      </p:sp>
      <p:sp>
        <p:nvSpPr>
          <p:cNvPr id="19" name="18 Rectángulo"/>
          <p:cNvSpPr/>
          <p:nvPr/>
        </p:nvSpPr>
        <p:spPr>
          <a:xfrm>
            <a:off x="2714612" y="2714620"/>
            <a:ext cx="5715040" cy="646331"/>
          </a:xfrm>
          <a:prstGeom prst="rect">
            <a:avLst/>
          </a:prstGeom>
        </p:spPr>
        <p:txBody>
          <a:bodyPr wrap="square">
            <a:spAutoFit/>
          </a:bodyPr>
          <a:lstStyle/>
          <a:p>
            <a:pPr algn="ctr"/>
            <a:r>
              <a:rPr lang="es-ES" b="1" dirty="0">
                <a:latin typeface="Calibri" pitchFamily="34" charset="0"/>
                <a:cs typeface="Times New Roman" pitchFamily="18" charset="0"/>
              </a:rPr>
              <a:t>TESIS PREVIA A LA OBTENCIÓN DEL TITULO </a:t>
            </a:r>
            <a:r>
              <a:rPr lang="es-EC" b="1" dirty="0" smtClean="0">
                <a:latin typeface="Calibri" pitchFamily="34" charset="0"/>
                <a:cs typeface="Times New Roman" pitchFamily="18" charset="0"/>
              </a:rPr>
              <a:t>DE</a:t>
            </a:r>
            <a:r>
              <a:rPr lang="es-EC" b="1" dirty="0" smtClean="0"/>
              <a:t> INGENIERÍA COMERCIAL</a:t>
            </a:r>
            <a:endParaRPr lang="es-MX"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34714" y="53439"/>
            <a:ext cx="1774845" cy="461665"/>
          </a:xfrm>
          <a:prstGeom prst="rect">
            <a:avLst/>
          </a:prstGeom>
        </p:spPr>
        <p:txBody>
          <a:bodyPr wrap="none">
            <a:spAutoFit/>
          </a:bodyPr>
          <a:lstStyle/>
          <a:p>
            <a:r>
              <a:rPr lang="es-ES" sz="2400" b="1" i="1" dirty="0" smtClean="0"/>
              <a:t>Pregunta 3</a:t>
            </a:r>
            <a:endParaRPr lang="es-EC" sz="2400" b="1" i="1" dirty="0"/>
          </a:p>
        </p:txBody>
      </p:sp>
      <p:pic>
        <p:nvPicPr>
          <p:cNvPr id="3" name="2 Imagen"/>
          <p:cNvPicPr/>
          <p:nvPr/>
        </p:nvPicPr>
        <p:blipFill>
          <a:blip r:embed="rId2"/>
          <a:stretch>
            <a:fillRect/>
          </a:stretch>
        </p:blipFill>
        <p:spPr>
          <a:xfrm>
            <a:off x="323528" y="865866"/>
            <a:ext cx="8394873" cy="5803494"/>
          </a:xfrm>
          <a:prstGeom prst="rect">
            <a:avLst/>
          </a:prstGeom>
        </p:spPr>
      </p:pic>
    </p:spTree>
    <p:extLst>
      <p:ext uri="{BB962C8B-B14F-4D97-AF65-F5344CB8AC3E}">
        <p14:creationId xmlns:p14="http://schemas.microsoft.com/office/powerpoint/2010/main" val="272951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323528" y="1022742"/>
            <a:ext cx="8424936" cy="5646617"/>
          </a:xfrm>
          <a:prstGeom prst="rect">
            <a:avLst/>
          </a:prstGeom>
        </p:spPr>
      </p:pic>
      <p:sp>
        <p:nvSpPr>
          <p:cNvPr id="3" name="2 Rectángulo"/>
          <p:cNvSpPr/>
          <p:nvPr/>
        </p:nvSpPr>
        <p:spPr>
          <a:xfrm>
            <a:off x="7334714" y="53439"/>
            <a:ext cx="1774845" cy="461665"/>
          </a:xfrm>
          <a:prstGeom prst="rect">
            <a:avLst/>
          </a:prstGeom>
        </p:spPr>
        <p:txBody>
          <a:bodyPr wrap="none">
            <a:spAutoFit/>
          </a:bodyPr>
          <a:lstStyle/>
          <a:p>
            <a:r>
              <a:rPr lang="es-ES" sz="2400" b="1" i="1" dirty="0" smtClean="0"/>
              <a:t>Pregunta 4</a:t>
            </a:r>
            <a:endParaRPr lang="es-EC" sz="2400" b="1" i="1" dirty="0"/>
          </a:p>
        </p:txBody>
      </p:sp>
    </p:spTree>
    <p:extLst>
      <p:ext uri="{BB962C8B-B14F-4D97-AF65-F5344CB8AC3E}">
        <p14:creationId xmlns:p14="http://schemas.microsoft.com/office/powerpoint/2010/main" val="415017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323528" y="836712"/>
            <a:ext cx="8136904" cy="5719514"/>
          </a:xfrm>
          <a:prstGeom prst="rect">
            <a:avLst/>
          </a:prstGeom>
        </p:spPr>
      </p:pic>
      <p:sp>
        <p:nvSpPr>
          <p:cNvPr id="3" name="2 Rectángulo"/>
          <p:cNvSpPr/>
          <p:nvPr/>
        </p:nvSpPr>
        <p:spPr>
          <a:xfrm>
            <a:off x="7334714" y="53439"/>
            <a:ext cx="1774845" cy="461665"/>
          </a:xfrm>
          <a:prstGeom prst="rect">
            <a:avLst/>
          </a:prstGeom>
        </p:spPr>
        <p:txBody>
          <a:bodyPr wrap="none">
            <a:spAutoFit/>
          </a:bodyPr>
          <a:lstStyle/>
          <a:p>
            <a:r>
              <a:rPr lang="es-ES" sz="2400" b="1" i="1" dirty="0" smtClean="0"/>
              <a:t>Pregunta 5</a:t>
            </a:r>
            <a:endParaRPr lang="es-EC" sz="2400" b="1" i="1" dirty="0"/>
          </a:p>
        </p:txBody>
      </p:sp>
    </p:spTree>
    <p:extLst>
      <p:ext uri="{BB962C8B-B14F-4D97-AF65-F5344CB8AC3E}">
        <p14:creationId xmlns:p14="http://schemas.microsoft.com/office/powerpoint/2010/main" val="404838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755576" y="1124744"/>
            <a:ext cx="7704856" cy="5286375"/>
          </a:xfrm>
          <a:prstGeom prst="rect">
            <a:avLst/>
          </a:prstGeom>
        </p:spPr>
      </p:pic>
      <p:sp>
        <p:nvSpPr>
          <p:cNvPr id="3" name="2 Rectángulo"/>
          <p:cNvSpPr/>
          <p:nvPr/>
        </p:nvSpPr>
        <p:spPr>
          <a:xfrm>
            <a:off x="7334714" y="53439"/>
            <a:ext cx="1774845" cy="461665"/>
          </a:xfrm>
          <a:prstGeom prst="rect">
            <a:avLst/>
          </a:prstGeom>
        </p:spPr>
        <p:txBody>
          <a:bodyPr wrap="none">
            <a:spAutoFit/>
          </a:bodyPr>
          <a:lstStyle/>
          <a:p>
            <a:r>
              <a:rPr lang="es-ES" sz="2400" b="1" i="1" dirty="0" smtClean="0"/>
              <a:t>Pregunta 6</a:t>
            </a:r>
            <a:endParaRPr lang="es-EC" sz="2400" b="1" i="1" dirty="0"/>
          </a:p>
        </p:txBody>
      </p:sp>
    </p:spTree>
    <p:extLst>
      <p:ext uri="{BB962C8B-B14F-4D97-AF65-F5344CB8AC3E}">
        <p14:creationId xmlns:p14="http://schemas.microsoft.com/office/powerpoint/2010/main" val="30737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tretch>
            <a:fillRect/>
          </a:stretch>
        </p:blipFill>
        <p:spPr>
          <a:xfrm>
            <a:off x="755576" y="1372319"/>
            <a:ext cx="7755185" cy="5153025"/>
          </a:xfrm>
          <a:prstGeom prst="rect">
            <a:avLst/>
          </a:prstGeom>
        </p:spPr>
      </p:pic>
      <p:sp>
        <p:nvSpPr>
          <p:cNvPr id="4" name="3 Rectángulo"/>
          <p:cNvSpPr/>
          <p:nvPr/>
        </p:nvSpPr>
        <p:spPr>
          <a:xfrm>
            <a:off x="7164288" y="53439"/>
            <a:ext cx="1946367" cy="461665"/>
          </a:xfrm>
          <a:prstGeom prst="rect">
            <a:avLst/>
          </a:prstGeom>
        </p:spPr>
        <p:txBody>
          <a:bodyPr wrap="none">
            <a:spAutoFit/>
          </a:bodyPr>
          <a:lstStyle/>
          <a:p>
            <a:r>
              <a:rPr lang="es-ES" sz="2400" b="1" i="1" dirty="0" smtClean="0"/>
              <a:t>Pregunta 10</a:t>
            </a:r>
            <a:endParaRPr lang="es-EC" sz="2400" b="1" i="1" dirty="0"/>
          </a:p>
        </p:txBody>
      </p:sp>
    </p:spTree>
    <p:extLst>
      <p:ext uri="{BB962C8B-B14F-4D97-AF65-F5344CB8AC3E}">
        <p14:creationId xmlns:p14="http://schemas.microsoft.com/office/powerpoint/2010/main" val="260877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880" y="404664"/>
            <a:ext cx="2395015" cy="369332"/>
          </a:xfrm>
          <a:prstGeom prst="rect">
            <a:avLst/>
          </a:prstGeom>
        </p:spPr>
        <p:txBody>
          <a:bodyPr wrap="none">
            <a:spAutoFit/>
          </a:bodyPr>
          <a:lstStyle/>
          <a:p>
            <a:pPr algn="ctr" eaLnBrk="0" hangingPunct="0"/>
            <a:r>
              <a:rPr lang="es-ES" altLang="es-EC" b="1" dirty="0" smtClean="0">
                <a:latin typeface="Times New Roman" pitchFamily="18" charset="0"/>
                <a:cs typeface="Times New Roman" pitchFamily="18" charset="0"/>
              </a:rPr>
              <a:t>CADENA DE VALOR</a:t>
            </a:r>
            <a:endParaRPr kumimoji="0" lang="es-EC" altLang="es-EC" b="0" i="0" u="none" strike="noStrike" cap="none" normalizeH="0" baseline="0" dirty="0" smtClean="0">
              <a:ln>
                <a:noFill/>
              </a:ln>
              <a:solidFill>
                <a:schemeClr val="tx1"/>
              </a:solidFill>
              <a:effectLst/>
            </a:endParaRPr>
          </a:p>
        </p:txBody>
      </p:sp>
      <p:pic>
        <p:nvPicPr>
          <p:cNvPr id="3" name="2 Imagen"/>
          <p:cNvPicPr/>
          <p:nvPr/>
        </p:nvPicPr>
        <p:blipFill>
          <a:blip r:embed="rId2"/>
          <a:stretch>
            <a:fillRect/>
          </a:stretch>
        </p:blipFill>
        <p:spPr>
          <a:xfrm>
            <a:off x="611560" y="851114"/>
            <a:ext cx="7682790" cy="5602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70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395536" y="836712"/>
            <a:ext cx="8334990" cy="553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Rectángulo"/>
          <p:cNvSpPr/>
          <p:nvPr/>
        </p:nvSpPr>
        <p:spPr>
          <a:xfrm>
            <a:off x="3425775" y="219998"/>
            <a:ext cx="2527231" cy="369332"/>
          </a:xfrm>
          <a:prstGeom prst="rect">
            <a:avLst/>
          </a:prstGeom>
        </p:spPr>
        <p:txBody>
          <a:bodyPr wrap="none">
            <a:spAutoFit/>
          </a:bodyPr>
          <a:lstStyle/>
          <a:p>
            <a:pPr algn="ctr" eaLnBrk="0" hangingPunct="0"/>
            <a:r>
              <a:rPr lang="es-ES" altLang="es-EC" b="1" dirty="0" smtClean="0">
                <a:latin typeface="Times New Roman" pitchFamily="18" charset="0"/>
                <a:cs typeface="Times New Roman" pitchFamily="18" charset="0"/>
              </a:rPr>
              <a:t>MAPA DE PROCESOS</a:t>
            </a:r>
            <a:endParaRPr kumimoji="0" lang="es-EC" altLang="es-EC"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9730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upload.wikimedia.org/wikipedia/commons/thumb/5/52/Pichincha.png/350px-Pichincha.png"/>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3328035" cy="2158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38725" t="16759" r="36444" b="36322"/>
          <a:stretch/>
        </p:blipFill>
        <p:spPr bwMode="auto">
          <a:xfrm>
            <a:off x="4067944" y="2636912"/>
            <a:ext cx="4840014"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5 Rectángulo"/>
          <p:cNvSpPr/>
          <p:nvPr/>
        </p:nvSpPr>
        <p:spPr>
          <a:xfrm>
            <a:off x="716623" y="404664"/>
            <a:ext cx="2973892" cy="369332"/>
          </a:xfrm>
          <a:prstGeom prst="rect">
            <a:avLst/>
          </a:prstGeom>
        </p:spPr>
        <p:txBody>
          <a:bodyPr wrap="none">
            <a:spAutoFit/>
          </a:bodyPr>
          <a:lstStyle/>
          <a:p>
            <a:pPr algn="ctr" eaLnBrk="0" hangingPunct="0"/>
            <a:r>
              <a:rPr lang="es-ES" altLang="es-EC" b="1" dirty="0" smtClean="0">
                <a:latin typeface="Times New Roman" pitchFamily="18" charset="0"/>
                <a:cs typeface="Times New Roman" pitchFamily="18" charset="0"/>
              </a:rPr>
              <a:t>MACRO LOCALIZACIÓN</a:t>
            </a:r>
            <a:endParaRPr kumimoji="0" lang="es-EC" altLang="es-EC" b="0" i="0" u="none" strike="noStrike" cap="none" normalizeH="0" baseline="0" dirty="0" smtClean="0">
              <a:ln>
                <a:noFill/>
              </a:ln>
              <a:solidFill>
                <a:schemeClr val="tx1"/>
              </a:solidFill>
              <a:effectLst/>
            </a:endParaRPr>
          </a:p>
        </p:txBody>
      </p:sp>
      <p:sp>
        <p:nvSpPr>
          <p:cNvPr id="7" name="6 Rectángulo"/>
          <p:cNvSpPr/>
          <p:nvPr/>
        </p:nvSpPr>
        <p:spPr>
          <a:xfrm>
            <a:off x="5039477" y="2076426"/>
            <a:ext cx="2896948" cy="369332"/>
          </a:xfrm>
          <a:prstGeom prst="rect">
            <a:avLst/>
          </a:prstGeom>
        </p:spPr>
        <p:txBody>
          <a:bodyPr wrap="none">
            <a:spAutoFit/>
          </a:bodyPr>
          <a:lstStyle/>
          <a:p>
            <a:pPr algn="ctr" eaLnBrk="0" hangingPunct="0"/>
            <a:r>
              <a:rPr lang="es-ES" altLang="es-EC" b="1" dirty="0" smtClean="0">
                <a:latin typeface="Times New Roman" pitchFamily="18" charset="0"/>
                <a:cs typeface="Times New Roman" pitchFamily="18" charset="0"/>
              </a:rPr>
              <a:t>MICRO LOCALIZACIÓN</a:t>
            </a:r>
            <a:endParaRPr kumimoji="0" lang="es-EC" altLang="es-EC"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5221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846" t="24394" r="24826" b="40532"/>
          <a:stretch/>
        </p:blipFill>
        <p:spPr bwMode="auto">
          <a:xfrm>
            <a:off x="996285" y="1124744"/>
            <a:ext cx="7104105" cy="5321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317865" y="219998"/>
            <a:ext cx="2743059" cy="369332"/>
          </a:xfrm>
          <a:prstGeom prst="rect">
            <a:avLst/>
          </a:prstGeom>
        </p:spPr>
        <p:txBody>
          <a:bodyPr wrap="none">
            <a:spAutoFit/>
          </a:bodyPr>
          <a:lstStyle/>
          <a:p>
            <a:pPr algn="ctr" eaLnBrk="0" hangingPunct="0"/>
            <a:r>
              <a:rPr lang="es-ES" altLang="es-EC" b="1" dirty="0" smtClean="0">
                <a:latin typeface="Times New Roman" pitchFamily="18" charset="0"/>
                <a:cs typeface="Times New Roman" pitchFamily="18" charset="0"/>
              </a:rPr>
              <a:t>DISTRIBUCIÓN FÍSICA</a:t>
            </a:r>
            <a:endParaRPr kumimoji="0" lang="es-EC" altLang="es-EC"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5075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15396959"/>
              </p:ext>
            </p:extLst>
          </p:nvPr>
        </p:nvGraphicFramePr>
        <p:xfrm>
          <a:off x="899592" y="1778186"/>
          <a:ext cx="3024336" cy="1712968"/>
        </p:xfrm>
        <a:graphic>
          <a:graphicData uri="http://schemas.openxmlformats.org/drawingml/2006/table">
            <a:tbl>
              <a:tblPr firstRow="1" firstCol="1" bandRow="1">
                <a:tableStyleId>{5C22544A-7EE6-4342-B048-85BDC9FD1C3A}</a:tableStyleId>
              </a:tblPr>
              <a:tblGrid>
                <a:gridCol w="1893678"/>
                <a:gridCol w="1130658"/>
              </a:tblGrid>
              <a:tr h="301377">
                <a:tc>
                  <a:txBody>
                    <a:bodyPr/>
                    <a:lstStyle/>
                    <a:p>
                      <a:pPr>
                        <a:lnSpc>
                          <a:spcPct val="115000"/>
                        </a:lnSpc>
                        <a:spcAft>
                          <a:spcPts val="0"/>
                        </a:spcAft>
                      </a:pPr>
                      <a:r>
                        <a:rPr lang="es-EC" sz="1600" dirty="0">
                          <a:solidFill>
                            <a:schemeClr val="tx1"/>
                          </a:solidFill>
                          <a:effectLst/>
                        </a:rPr>
                        <a:t>Concepto</a:t>
                      </a:r>
                      <a:endParaRPr lang="es-EC" sz="1600" dirty="0">
                        <a:solidFill>
                          <a:schemeClr val="tx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600">
                          <a:solidFill>
                            <a:schemeClr val="tx1"/>
                          </a:solidFill>
                          <a:effectLst/>
                        </a:rPr>
                        <a:t>Valor</a:t>
                      </a:r>
                      <a:endParaRPr lang="es-EC" sz="1600">
                        <a:solidFill>
                          <a:schemeClr val="tx1"/>
                        </a:solidFill>
                        <a:effectLst/>
                        <a:latin typeface="Calibri"/>
                        <a:ea typeface="Calibri"/>
                        <a:cs typeface="Times New Roman"/>
                      </a:endParaRPr>
                    </a:p>
                  </a:txBody>
                  <a:tcPr marL="44450" marR="44450" marT="0" marB="0" anchor="ctr"/>
                </a:tc>
              </a:tr>
              <a:tr h="287025">
                <a:tc>
                  <a:txBody>
                    <a:bodyPr/>
                    <a:lstStyle/>
                    <a:p>
                      <a:pPr>
                        <a:lnSpc>
                          <a:spcPct val="115000"/>
                        </a:lnSpc>
                        <a:spcAft>
                          <a:spcPts val="0"/>
                        </a:spcAft>
                      </a:pPr>
                      <a:r>
                        <a:rPr lang="es-EC" sz="1600">
                          <a:solidFill>
                            <a:schemeClr val="tx1"/>
                          </a:solidFill>
                          <a:effectLst/>
                        </a:rPr>
                        <a:t>Activos Fijos</a:t>
                      </a:r>
                      <a:endParaRPr lang="es-EC" sz="160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solidFill>
                            <a:schemeClr val="tx1"/>
                          </a:solidFill>
                          <a:effectLst/>
                        </a:rPr>
                        <a:t>9.850,49</a:t>
                      </a:r>
                      <a:endParaRPr lang="es-EC" sz="1600">
                        <a:solidFill>
                          <a:schemeClr val="tx1"/>
                        </a:solidFill>
                        <a:effectLst/>
                        <a:latin typeface="Calibri"/>
                        <a:ea typeface="Calibri"/>
                        <a:cs typeface="Times New Roman"/>
                      </a:endParaRPr>
                    </a:p>
                  </a:txBody>
                  <a:tcPr marL="44450" marR="44450" marT="0" marB="0" anchor="ctr"/>
                </a:tc>
              </a:tr>
              <a:tr h="562283">
                <a:tc>
                  <a:txBody>
                    <a:bodyPr/>
                    <a:lstStyle/>
                    <a:p>
                      <a:pPr>
                        <a:lnSpc>
                          <a:spcPct val="115000"/>
                        </a:lnSpc>
                        <a:spcAft>
                          <a:spcPts val="0"/>
                        </a:spcAft>
                      </a:pPr>
                      <a:r>
                        <a:rPr lang="es-EC" sz="1600" dirty="0">
                          <a:solidFill>
                            <a:schemeClr val="tx1"/>
                          </a:solidFill>
                          <a:effectLst/>
                        </a:rPr>
                        <a:t>Capital de Trabajo</a:t>
                      </a:r>
                      <a:endParaRPr lang="es-EC" sz="16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solidFill>
                            <a:schemeClr val="tx1"/>
                          </a:solidFill>
                          <a:effectLst/>
                        </a:rPr>
                        <a:t>12.071,09</a:t>
                      </a:r>
                      <a:endParaRPr lang="es-EC" sz="1600">
                        <a:solidFill>
                          <a:schemeClr val="tx1"/>
                        </a:solidFill>
                        <a:effectLst/>
                        <a:latin typeface="Calibri"/>
                        <a:ea typeface="Calibri"/>
                        <a:cs typeface="Times New Roman"/>
                      </a:endParaRPr>
                    </a:p>
                  </a:txBody>
                  <a:tcPr marL="44450" marR="44450" marT="0" marB="0" anchor="ctr"/>
                </a:tc>
              </a:tr>
              <a:tr h="562283">
                <a:tc>
                  <a:txBody>
                    <a:bodyPr/>
                    <a:lstStyle/>
                    <a:p>
                      <a:pPr>
                        <a:lnSpc>
                          <a:spcPct val="115000"/>
                        </a:lnSpc>
                        <a:spcAft>
                          <a:spcPts val="0"/>
                        </a:spcAft>
                      </a:pPr>
                      <a:r>
                        <a:rPr lang="es-EC" sz="1600">
                          <a:solidFill>
                            <a:schemeClr val="tx1"/>
                          </a:solidFill>
                          <a:effectLst/>
                        </a:rPr>
                        <a:t>Total de Inversión</a:t>
                      </a:r>
                      <a:endParaRPr lang="es-EC" sz="160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solidFill>
                            <a:schemeClr val="tx1"/>
                          </a:solidFill>
                          <a:effectLst/>
                        </a:rPr>
                        <a:t>21.921,58</a:t>
                      </a:r>
                      <a:endParaRPr lang="es-EC" sz="1600" dirty="0">
                        <a:solidFill>
                          <a:schemeClr val="tx1"/>
                        </a:solidFill>
                        <a:effectLst/>
                        <a:latin typeface="Calibri"/>
                        <a:ea typeface="Calibri"/>
                        <a:cs typeface="Times New Roman"/>
                      </a:endParaRPr>
                    </a:p>
                  </a:txBody>
                  <a:tcPr marL="44450" marR="44450" marT="0" marB="0" anchor="ctr"/>
                </a:tc>
              </a:tr>
            </a:tbl>
          </a:graphicData>
        </a:graphic>
      </p:graphicFrame>
      <p:sp>
        <p:nvSpPr>
          <p:cNvPr id="5" name="4 Rectángulo"/>
          <p:cNvSpPr/>
          <p:nvPr/>
        </p:nvSpPr>
        <p:spPr>
          <a:xfrm>
            <a:off x="827584" y="1043149"/>
            <a:ext cx="3245312" cy="369332"/>
          </a:xfrm>
          <a:prstGeom prst="rect">
            <a:avLst/>
          </a:prstGeom>
        </p:spPr>
        <p:txBody>
          <a:bodyPr wrap="none">
            <a:spAutoFit/>
          </a:bodyPr>
          <a:lstStyle/>
          <a:p>
            <a:r>
              <a:rPr lang="es-ES" b="1" dirty="0"/>
              <a:t>Inversión Total del proyecto</a:t>
            </a:r>
            <a:endParaRPr lang="es-EC" b="1" dirty="0"/>
          </a:p>
        </p:txBody>
      </p:sp>
      <p:sp>
        <p:nvSpPr>
          <p:cNvPr id="7" name="6 Rectángulo"/>
          <p:cNvSpPr/>
          <p:nvPr/>
        </p:nvSpPr>
        <p:spPr>
          <a:xfrm>
            <a:off x="4788024" y="3356992"/>
            <a:ext cx="3313728" cy="369332"/>
          </a:xfrm>
          <a:prstGeom prst="rect">
            <a:avLst/>
          </a:prstGeom>
        </p:spPr>
        <p:txBody>
          <a:bodyPr wrap="none">
            <a:spAutoFit/>
          </a:bodyPr>
          <a:lstStyle/>
          <a:p>
            <a:r>
              <a:rPr lang="es-ES" b="1" dirty="0"/>
              <a:t>Financiamiento del proyecto</a:t>
            </a:r>
            <a:endParaRPr lang="es-EC" b="1" dirty="0"/>
          </a:p>
        </p:txBody>
      </p:sp>
      <p:graphicFrame>
        <p:nvGraphicFramePr>
          <p:cNvPr id="8" name="7 Tabla"/>
          <p:cNvGraphicFramePr>
            <a:graphicFrameLocks noGrp="1"/>
          </p:cNvGraphicFramePr>
          <p:nvPr>
            <p:extLst>
              <p:ext uri="{D42A27DB-BD31-4B8C-83A1-F6EECF244321}">
                <p14:modId xmlns:p14="http://schemas.microsoft.com/office/powerpoint/2010/main" val="2192343493"/>
              </p:ext>
            </p:extLst>
          </p:nvPr>
        </p:nvGraphicFramePr>
        <p:xfrm>
          <a:off x="4499992" y="4077072"/>
          <a:ext cx="3888432" cy="1402080"/>
        </p:xfrm>
        <a:graphic>
          <a:graphicData uri="http://schemas.openxmlformats.org/drawingml/2006/table">
            <a:tbl>
              <a:tblPr firstRow="1" firstCol="1" bandRow="1">
                <a:tableStyleId>{5C22544A-7EE6-4342-B048-85BDC9FD1C3A}</a:tableStyleId>
              </a:tblPr>
              <a:tblGrid>
                <a:gridCol w="1914883"/>
                <a:gridCol w="1115564"/>
                <a:gridCol w="857985"/>
              </a:tblGrid>
              <a:tr h="191135">
                <a:tc>
                  <a:txBody>
                    <a:bodyPr/>
                    <a:lstStyle/>
                    <a:p>
                      <a:pPr algn="ctr">
                        <a:lnSpc>
                          <a:spcPct val="115000"/>
                        </a:lnSpc>
                        <a:spcAft>
                          <a:spcPts val="0"/>
                        </a:spcAft>
                      </a:pPr>
                      <a:r>
                        <a:rPr lang="es-EC" sz="1600" dirty="0">
                          <a:solidFill>
                            <a:schemeClr val="tx1"/>
                          </a:solidFill>
                          <a:effectLst/>
                        </a:rPr>
                        <a:t>Financiamiento</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Monto</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a:t>
                      </a:r>
                      <a:endParaRPr lang="es-EC" sz="1600" dirty="0">
                        <a:solidFill>
                          <a:schemeClr val="tx1"/>
                        </a:solidFill>
                        <a:effectLst/>
                        <a:latin typeface="Calibri"/>
                        <a:ea typeface="Calibri"/>
                        <a:cs typeface="Times New Roman"/>
                      </a:endParaRPr>
                    </a:p>
                  </a:txBody>
                  <a:tcPr marL="68580" marR="68580" marT="0" marB="0"/>
                </a:tc>
              </a:tr>
              <a:tr h="256540">
                <a:tc>
                  <a:txBody>
                    <a:bodyPr/>
                    <a:lstStyle/>
                    <a:p>
                      <a:pPr algn="ctr">
                        <a:lnSpc>
                          <a:spcPct val="115000"/>
                        </a:lnSpc>
                        <a:spcAft>
                          <a:spcPts val="0"/>
                        </a:spcAft>
                      </a:pPr>
                      <a:r>
                        <a:rPr lang="es-EC" sz="1600">
                          <a:solidFill>
                            <a:schemeClr val="tx1"/>
                          </a:solidFill>
                          <a:effectLst/>
                        </a:rPr>
                        <a:t>Recursos externos</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15.345,11</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70%</a:t>
                      </a:r>
                      <a:endParaRPr lang="es-EC" sz="1600">
                        <a:solidFill>
                          <a:schemeClr val="tx1"/>
                        </a:solidFill>
                        <a:effectLst/>
                        <a:latin typeface="Calibri"/>
                        <a:ea typeface="Calibri"/>
                        <a:cs typeface="Times New Roman"/>
                      </a:endParaRPr>
                    </a:p>
                  </a:txBody>
                  <a:tcPr marL="68580" marR="68580" marT="0" marB="0"/>
                </a:tc>
              </a:tr>
              <a:tr h="260985">
                <a:tc>
                  <a:txBody>
                    <a:bodyPr/>
                    <a:lstStyle/>
                    <a:p>
                      <a:pPr algn="ctr">
                        <a:lnSpc>
                          <a:spcPct val="115000"/>
                        </a:lnSpc>
                        <a:spcAft>
                          <a:spcPts val="0"/>
                        </a:spcAft>
                      </a:pPr>
                      <a:r>
                        <a:rPr lang="es-EC" sz="1600">
                          <a:solidFill>
                            <a:schemeClr val="tx1"/>
                          </a:solidFill>
                          <a:effectLst/>
                        </a:rPr>
                        <a:t>Recursos propios</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6.576,47</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30%</a:t>
                      </a:r>
                      <a:endParaRPr lang="es-EC" sz="1600">
                        <a:solidFill>
                          <a:schemeClr val="tx1"/>
                        </a:solidFill>
                        <a:effectLst/>
                        <a:latin typeface="Calibri"/>
                        <a:ea typeface="Calibri"/>
                        <a:cs typeface="Times New Roman"/>
                      </a:endParaRPr>
                    </a:p>
                  </a:txBody>
                  <a:tcPr marL="68580" marR="68580" marT="0" marB="0"/>
                </a:tc>
              </a:tr>
              <a:tr h="255905">
                <a:tc>
                  <a:txBody>
                    <a:bodyPr/>
                    <a:lstStyle/>
                    <a:p>
                      <a:pPr algn="ctr">
                        <a:lnSpc>
                          <a:spcPct val="115000"/>
                        </a:lnSpc>
                        <a:spcAft>
                          <a:spcPts val="0"/>
                        </a:spcAft>
                      </a:pPr>
                      <a:r>
                        <a:rPr lang="es-EC" sz="1600" dirty="0">
                          <a:solidFill>
                            <a:schemeClr val="tx1"/>
                          </a:solidFill>
                          <a:effectLst/>
                        </a:rPr>
                        <a:t>Total</a:t>
                      </a:r>
                      <a:endParaRPr lang="es-EC" sz="16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21.921,58</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100%</a:t>
                      </a:r>
                      <a:endParaRPr lang="es-EC" sz="16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3181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0" y="-24"/>
            <a:ext cx="3428992" cy="1143008"/>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2460987345"/>
              </p:ext>
            </p:extLst>
          </p:nvPr>
        </p:nvGraphicFramePr>
        <p:xfrm>
          <a:off x="428596" y="500042"/>
          <a:ext cx="8501122" cy="6143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3857620" y="3286124"/>
            <a:ext cx="1714512" cy="369332"/>
          </a:xfrm>
          <a:prstGeom prst="rect">
            <a:avLst/>
          </a:prstGeom>
          <a:noFill/>
        </p:spPr>
        <p:txBody>
          <a:bodyPr wrap="square" rtlCol="0">
            <a:spAutoFit/>
          </a:bodyPr>
          <a:lstStyle/>
          <a:p>
            <a:r>
              <a:rPr lang="es-EC" b="1" i="1" dirty="0" smtClean="0"/>
              <a:t>CONTENIDOS</a:t>
            </a:r>
            <a:endParaRPr lang="es-EC" b="1" i="1"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09584926"/>
              </p:ext>
            </p:extLst>
          </p:nvPr>
        </p:nvGraphicFramePr>
        <p:xfrm>
          <a:off x="323528" y="332656"/>
          <a:ext cx="8532441" cy="5615826"/>
        </p:xfrm>
        <a:graphic>
          <a:graphicData uri="http://schemas.openxmlformats.org/drawingml/2006/table">
            <a:tbl>
              <a:tblPr firstRow="1" firstCol="1" bandRow="1">
                <a:tableStyleId>{5C22544A-7EE6-4342-B048-85BDC9FD1C3A}</a:tableStyleId>
              </a:tblPr>
              <a:tblGrid>
                <a:gridCol w="872666"/>
                <a:gridCol w="819015"/>
                <a:gridCol w="792088"/>
                <a:gridCol w="1080120"/>
                <a:gridCol w="1224136"/>
                <a:gridCol w="936104"/>
                <a:gridCol w="1368152"/>
                <a:gridCol w="1440160"/>
              </a:tblGrid>
              <a:tr h="1183705">
                <a:tc>
                  <a:txBody>
                    <a:bodyPr/>
                    <a:lstStyle/>
                    <a:p>
                      <a:pPr>
                        <a:spcAft>
                          <a:spcPts val="0"/>
                        </a:spcAft>
                      </a:pPr>
                      <a:r>
                        <a:rPr lang="es-EC" sz="1600" dirty="0">
                          <a:solidFill>
                            <a:schemeClr val="tx1"/>
                          </a:solidFill>
                          <a:effectLst/>
                        </a:rPr>
                        <a:t>Mes</a:t>
                      </a:r>
                      <a:endParaRPr lang="es-EC" sz="1600" dirty="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Aporte (USD)</a:t>
                      </a:r>
                      <a:endParaRPr lang="es-EC" sz="160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Canti- dad   socios</a:t>
                      </a:r>
                      <a:endParaRPr lang="es-EC" sz="160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Total (USD)</a:t>
                      </a:r>
                      <a:endParaRPr lang="es-EC" sz="160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Capital Inicial de socios fundado-res (USD)</a:t>
                      </a:r>
                      <a:endParaRPr lang="es-EC" sz="160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dirty="0" err="1">
                          <a:solidFill>
                            <a:schemeClr val="tx1"/>
                          </a:solidFill>
                          <a:effectLst/>
                        </a:rPr>
                        <a:t>Aho</a:t>
                      </a:r>
                      <a:r>
                        <a:rPr lang="es-EC" sz="1600" dirty="0">
                          <a:solidFill>
                            <a:schemeClr val="tx1"/>
                          </a:solidFill>
                          <a:effectLst/>
                        </a:rPr>
                        <a:t>- </a:t>
                      </a:r>
                      <a:r>
                        <a:rPr lang="es-EC" sz="1600" dirty="0" err="1">
                          <a:solidFill>
                            <a:schemeClr val="tx1"/>
                          </a:solidFill>
                          <a:effectLst/>
                        </a:rPr>
                        <a:t>rro</a:t>
                      </a:r>
                      <a:r>
                        <a:rPr lang="es-EC" sz="1600" dirty="0">
                          <a:solidFill>
                            <a:schemeClr val="tx1"/>
                          </a:solidFill>
                          <a:effectLst/>
                        </a:rPr>
                        <a:t> Pro-medio (USD)</a:t>
                      </a:r>
                      <a:endParaRPr lang="es-EC" sz="1600" dirty="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Total Ahorro (USD)</a:t>
                      </a:r>
                      <a:endParaRPr lang="es-EC" sz="1600">
                        <a:solidFill>
                          <a:schemeClr val="tx1"/>
                        </a:solidFill>
                        <a:effectLst/>
                        <a:latin typeface="Calibri"/>
                        <a:ea typeface="Calibri"/>
                        <a:cs typeface="Times New Roman"/>
                      </a:endParaRPr>
                    </a:p>
                  </a:txBody>
                  <a:tcPr marL="68580" marR="68580" marT="0" marB="0"/>
                </a:tc>
                <a:tc>
                  <a:txBody>
                    <a:bodyPr/>
                    <a:lstStyle/>
                    <a:p>
                      <a:pPr>
                        <a:spcAft>
                          <a:spcPts val="0"/>
                        </a:spcAft>
                      </a:pPr>
                      <a:r>
                        <a:rPr lang="es-EC" sz="1600">
                          <a:solidFill>
                            <a:schemeClr val="tx1"/>
                          </a:solidFill>
                          <a:effectLst/>
                        </a:rPr>
                        <a:t>Captaciones (USD)</a:t>
                      </a:r>
                      <a:endParaRPr lang="es-EC" sz="1600">
                        <a:solidFill>
                          <a:schemeClr val="tx1"/>
                        </a:solidFill>
                        <a:effectLst/>
                        <a:latin typeface="Calibri"/>
                        <a:ea typeface="Calibri"/>
                        <a:cs typeface="Times New Roman"/>
                      </a:endParaRPr>
                    </a:p>
                  </a:txBody>
                  <a:tcPr marL="68580" marR="68580" marT="0" marB="0"/>
                </a:tc>
              </a:tr>
              <a:tr h="338202">
                <a:tc>
                  <a:txBody>
                    <a:bodyPr/>
                    <a:lstStyle/>
                    <a:p>
                      <a:endParaRPr lang="es-EC" sz="1600">
                        <a:solidFill>
                          <a:schemeClr val="tx1"/>
                        </a:solidFill>
                        <a:effectLst/>
                        <a:latin typeface="Calibri"/>
                      </a:endParaRPr>
                    </a:p>
                  </a:txBody>
                  <a:tcPr marL="68580" marR="68580" marT="0" marB="0" anchor="b"/>
                </a:tc>
                <a:tc>
                  <a:txBody>
                    <a:bodyPr/>
                    <a:lstStyle/>
                    <a:p>
                      <a:pPr>
                        <a:spcAft>
                          <a:spcPts val="0"/>
                        </a:spcAft>
                      </a:pPr>
                      <a:r>
                        <a:rPr lang="es-EC" sz="1600">
                          <a:solidFill>
                            <a:schemeClr val="tx1"/>
                          </a:solidFill>
                          <a:effectLst/>
                        </a:rPr>
                        <a:t>-</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18.423,53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Ene.</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73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3.650,00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22.073,53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3.650,00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25.723,53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Feb.</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96</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4.800,00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26.873,53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4.800,00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35.323,53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Mar.</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119</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5.950,00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32.823,53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5.950,00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47.223,53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Abr.</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142</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7.100,00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39.923,53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7.100,00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61.423,53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May. </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165</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8.250,00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48.173,53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8.250,00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77.923,53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Jun.</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188</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9.400,00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57.573,53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9.400,00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96.723,53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Jul.</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211</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10.550,00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68.123,53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10.550,00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117.823,53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Ago.</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234</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11.700,00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79.823,53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11.700,00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141.223,53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Sep.</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257</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12.850,00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92.673,53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12.850,00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166.923,53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Oct.</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280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14.000,00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106.673,53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14.000,00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194.923,53</a:t>
                      </a:r>
                      <a:endParaRPr lang="es-EC" sz="160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Nov.</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303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15.150,00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121.823,53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15.150,00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dirty="0">
                          <a:solidFill>
                            <a:schemeClr val="tx1"/>
                          </a:solidFill>
                          <a:effectLst/>
                        </a:rPr>
                        <a:t>225.223,53</a:t>
                      </a:r>
                      <a:endParaRPr lang="es-EC" sz="1600" dirty="0">
                        <a:solidFill>
                          <a:schemeClr val="tx1"/>
                        </a:solidFill>
                        <a:effectLst/>
                        <a:latin typeface="Calibri"/>
                        <a:ea typeface="Calibri"/>
                        <a:cs typeface="Times New Roman"/>
                      </a:endParaRPr>
                    </a:p>
                  </a:txBody>
                  <a:tcPr marL="68580" marR="68580" marT="0" marB="0" anchor="b"/>
                </a:tc>
              </a:tr>
              <a:tr h="338202">
                <a:tc>
                  <a:txBody>
                    <a:bodyPr/>
                    <a:lstStyle/>
                    <a:p>
                      <a:pPr>
                        <a:spcAft>
                          <a:spcPts val="0"/>
                        </a:spcAft>
                      </a:pPr>
                      <a:r>
                        <a:rPr lang="es-EC" sz="1600">
                          <a:solidFill>
                            <a:schemeClr val="tx1"/>
                          </a:solidFill>
                          <a:effectLst/>
                        </a:rPr>
                        <a:t>Dic.</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326</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16.300,00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138.123,53</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50</a:t>
                      </a:r>
                      <a:endParaRPr lang="es-EC" sz="1600">
                        <a:solidFill>
                          <a:schemeClr val="tx1"/>
                        </a:solidFill>
                        <a:effectLst/>
                        <a:latin typeface="Calibri"/>
                        <a:ea typeface="Calibri"/>
                        <a:cs typeface="Times New Roman"/>
                      </a:endParaRPr>
                    </a:p>
                  </a:txBody>
                  <a:tcPr marL="68580" marR="68580" marT="0" marB="0" anchor="b"/>
                </a:tc>
                <a:tc>
                  <a:txBody>
                    <a:bodyPr/>
                    <a:lstStyle/>
                    <a:p>
                      <a:pPr>
                        <a:spcAft>
                          <a:spcPts val="0"/>
                        </a:spcAft>
                      </a:pPr>
                      <a:r>
                        <a:rPr lang="es-EC" sz="1600">
                          <a:solidFill>
                            <a:schemeClr val="tx1"/>
                          </a:solidFill>
                          <a:effectLst/>
                        </a:rPr>
                        <a:t>16.300,00</a:t>
                      </a:r>
                      <a:endParaRPr lang="es-EC" sz="1600">
                        <a:solidFill>
                          <a:schemeClr val="tx1"/>
                        </a:solidFill>
                        <a:effectLst/>
                        <a:latin typeface="Calibri"/>
                        <a:ea typeface="Calibri"/>
                        <a:cs typeface="Times New Roman"/>
                      </a:endParaRPr>
                    </a:p>
                  </a:txBody>
                  <a:tcPr marL="68580" marR="68580" marT="0" marB="0" anchor="b"/>
                </a:tc>
                <a:tc>
                  <a:txBody>
                    <a:bodyPr/>
                    <a:lstStyle/>
                    <a:p>
                      <a:pPr algn="l">
                        <a:lnSpc>
                          <a:spcPct val="115000"/>
                        </a:lnSpc>
                        <a:spcAft>
                          <a:spcPts val="0"/>
                        </a:spcAft>
                      </a:pPr>
                      <a:r>
                        <a:rPr lang="es-EC" sz="1600" dirty="0" smtClean="0">
                          <a:solidFill>
                            <a:schemeClr val="tx1"/>
                          </a:solidFill>
                          <a:effectLst/>
                        </a:rPr>
                        <a:t>377.523,53</a:t>
                      </a:r>
                      <a:endParaRPr lang="es-EC" sz="1600" dirty="0">
                        <a:solidFill>
                          <a:schemeClr val="tx1"/>
                        </a:solidFill>
                        <a:effectLst/>
                        <a:latin typeface="Calibri"/>
                        <a:ea typeface="Calibri"/>
                        <a:cs typeface="Times New Roman"/>
                      </a:endParaRPr>
                    </a:p>
                  </a:txBody>
                  <a:tcPr marL="68580" marR="68580" marT="0" marB="0" anchor="b"/>
                </a:tc>
              </a:tr>
            </a:tbl>
          </a:graphicData>
        </a:graphic>
      </p:graphicFrame>
      <p:sp>
        <p:nvSpPr>
          <p:cNvPr id="6" name="5 Rectángulo"/>
          <p:cNvSpPr/>
          <p:nvPr/>
        </p:nvSpPr>
        <p:spPr>
          <a:xfrm>
            <a:off x="578598" y="6309320"/>
            <a:ext cx="3993401" cy="369332"/>
          </a:xfrm>
          <a:prstGeom prst="rect">
            <a:avLst/>
          </a:prstGeom>
        </p:spPr>
        <p:txBody>
          <a:bodyPr wrap="none">
            <a:spAutoFit/>
          </a:bodyPr>
          <a:lstStyle/>
          <a:p>
            <a:r>
              <a:rPr lang="es-ES" b="1" dirty="0"/>
              <a:t>Captaciones Estimadas en dólares</a:t>
            </a:r>
            <a:endParaRPr lang="es-EC" b="1" dirty="0"/>
          </a:p>
        </p:txBody>
      </p:sp>
    </p:spTree>
    <p:extLst>
      <p:ext uri="{BB962C8B-B14F-4D97-AF65-F5344CB8AC3E}">
        <p14:creationId xmlns:p14="http://schemas.microsoft.com/office/powerpoint/2010/main" val="388463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50359733"/>
              </p:ext>
            </p:extLst>
          </p:nvPr>
        </p:nvGraphicFramePr>
        <p:xfrm>
          <a:off x="467544" y="1124744"/>
          <a:ext cx="8208912" cy="1682496"/>
        </p:xfrm>
        <a:graphic>
          <a:graphicData uri="http://schemas.openxmlformats.org/drawingml/2006/table">
            <a:tbl>
              <a:tblPr firstRow="1" firstCol="1" bandRow="1">
                <a:tableStyleId>{5C22544A-7EE6-4342-B048-85BDC9FD1C3A}</a:tableStyleId>
              </a:tblPr>
              <a:tblGrid>
                <a:gridCol w="1618947"/>
                <a:gridCol w="1401365"/>
                <a:gridCol w="1427215"/>
                <a:gridCol w="1513386"/>
                <a:gridCol w="1484304"/>
                <a:gridCol w="763695"/>
              </a:tblGrid>
              <a:tr h="390525">
                <a:tc>
                  <a:txBody>
                    <a:bodyPr/>
                    <a:lstStyle/>
                    <a:p>
                      <a:pPr algn="ctr">
                        <a:lnSpc>
                          <a:spcPct val="115000"/>
                        </a:lnSpc>
                        <a:spcAft>
                          <a:spcPts val="0"/>
                        </a:spcAft>
                      </a:pPr>
                      <a:r>
                        <a:rPr lang="es-EC" sz="1600" dirty="0">
                          <a:solidFill>
                            <a:schemeClr val="tx1"/>
                          </a:solidFill>
                          <a:effectLst/>
                        </a:rPr>
                        <a:t>Concepto</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 Total de captaciones</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Captaciones Totales</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Colocaciones</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Tasa de interés activa</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Plazo</a:t>
                      </a:r>
                      <a:endParaRPr lang="es-EC" sz="1600">
                        <a:solidFill>
                          <a:schemeClr val="tx1"/>
                        </a:solidFill>
                        <a:effectLst/>
                        <a:latin typeface="Calibri"/>
                        <a:ea typeface="Calibri"/>
                        <a:cs typeface="Times New Roman"/>
                      </a:endParaRPr>
                    </a:p>
                  </a:txBody>
                  <a:tcPr marL="68580" marR="68580" marT="0" marB="0"/>
                </a:tc>
              </a:tr>
              <a:tr h="209550">
                <a:tc>
                  <a:txBody>
                    <a:bodyPr/>
                    <a:lstStyle/>
                    <a:p>
                      <a:pPr algn="ctr">
                        <a:lnSpc>
                          <a:spcPct val="115000"/>
                        </a:lnSpc>
                        <a:spcAft>
                          <a:spcPts val="0"/>
                        </a:spcAft>
                      </a:pPr>
                      <a:r>
                        <a:rPr lang="es-EC" sz="1600">
                          <a:solidFill>
                            <a:schemeClr val="tx1"/>
                          </a:solidFill>
                          <a:effectLst/>
                        </a:rPr>
                        <a:t>Micro-empresariales</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48%</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smtClean="0">
                          <a:solidFill>
                            <a:schemeClr val="tx1"/>
                          </a:solidFill>
                          <a:effectLst/>
                        </a:rPr>
                        <a:t>377.523,53</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181.211,29</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19,50%</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48 meses</a:t>
                      </a:r>
                      <a:endParaRPr lang="es-EC" sz="1600" dirty="0">
                        <a:solidFill>
                          <a:schemeClr val="tx1"/>
                        </a:solidFill>
                        <a:effectLst/>
                        <a:latin typeface="Calibri"/>
                        <a:ea typeface="Calibri"/>
                        <a:cs typeface="Times New Roman"/>
                      </a:endParaRPr>
                    </a:p>
                  </a:txBody>
                  <a:tcPr marL="68580" marR="68580" marT="0" marB="0"/>
                </a:tc>
              </a:tr>
              <a:tr h="200025">
                <a:tc>
                  <a:txBody>
                    <a:bodyPr/>
                    <a:lstStyle/>
                    <a:p>
                      <a:pPr algn="ctr">
                        <a:lnSpc>
                          <a:spcPct val="115000"/>
                        </a:lnSpc>
                        <a:spcAft>
                          <a:spcPts val="0"/>
                        </a:spcAft>
                      </a:pPr>
                      <a:r>
                        <a:rPr lang="es-EC" sz="1600" dirty="0">
                          <a:solidFill>
                            <a:schemeClr val="tx1"/>
                          </a:solidFill>
                          <a:effectLst/>
                        </a:rPr>
                        <a:t>Consumo</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52%</a:t>
                      </a:r>
                      <a:endParaRPr lang="es-EC"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dirty="0">
                          <a:solidFill>
                            <a:schemeClr val="tx1"/>
                          </a:solidFill>
                          <a:effectLst/>
                        </a:rPr>
                        <a:t> </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196.312,24</a:t>
                      </a:r>
                      <a:endParaRPr lang="es-EC"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15%</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24 meses</a:t>
                      </a:r>
                      <a:endParaRPr lang="es-EC" sz="1600" dirty="0">
                        <a:solidFill>
                          <a:schemeClr val="tx1"/>
                        </a:solidFill>
                        <a:effectLst/>
                        <a:latin typeface="Calibri"/>
                        <a:ea typeface="Calibri"/>
                        <a:cs typeface="Times New Roman"/>
                      </a:endParaRPr>
                    </a:p>
                  </a:txBody>
                  <a:tcPr marL="68580" marR="68580" marT="0" marB="0"/>
                </a:tc>
              </a:tr>
            </a:tbl>
          </a:graphicData>
        </a:graphic>
      </p:graphicFrame>
      <p:sp>
        <p:nvSpPr>
          <p:cNvPr id="3" name="2 Rectángulo"/>
          <p:cNvSpPr/>
          <p:nvPr/>
        </p:nvSpPr>
        <p:spPr>
          <a:xfrm>
            <a:off x="467544" y="260648"/>
            <a:ext cx="2185214" cy="461665"/>
          </a:xfrm>
          <a:prstGeom prst="rect">
            <a:avLst/>
          </a:prstGeom>
        </p:spPr>
        <p:txBody>
          <a:bodyPr wrap="none">
            <a:spAutoFit/>
          </a:bodyPr>
          <a:lstStyle/>
          <a:p>
            <a:r>
              <a:rPr lang="es-EC" sz="2400" b="1" dirty="0"/>
              <a:t>Colocaciones</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2288210718"/>
              </p:ext>
            </p:extLst>
          </p:nvPr>
        </p:nvGraphicFramePr>
        <p:xfrm>
          <a:off x="473195" y="3861048"/>
          <a:ext cx="4555110" cy="1682496"/>
        </p:xfrm>
        <a:graphic>
          <a:graphicData uri="http://schemas.openxmlformats.org/drawingml/2006/table">
            <a:tbl>
              <a:tblPr firstRow="1" firstCol="1" bandRow="1">
                <a:tableStyleId>{5C22544A-7EE6-4342-B048-85BDC9FD1C3A}</a:tableStyleId>
              </a:tblPr>
              <a:tblGrid>
                <a:gridCol w="2160240"/>
                <a:gridCol w="1199198"/>
                <a:gridCol w="1195672"/>
              </a:tblGrid>
              <a:tr h="200025">
                <a:tc>
                  <a:txBody>
                    <a:bodyPr/>
                    <a:lstStyle/>
                    <a:p>
                      <a:pPr>
                        <a:lnSpc>
                          <a:spcPct val="115000"/>
                        </a:lnSpc>
                        <a:spcAft>
                          <a:spcPts val="0"/>
                        </a:spcAft>
                      </a:pPr>
                      <a:r>
                        <a:rPr lang="es-EC" sz="1600" dirty="0">
                          <a:solidFill>
                            <a:schemeClr val="tx1"/>
                          </a:solidFill>
                          <a:effectLst/>
                        </a:rPr>
                        <a:t>Rubro</a:t>
                      </a:r>
                      <a:endParaRPr lang="es-EC"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Capital</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Intereses</a:t>
                      </a:r>
                      <a:endParaRPr lang="es-EC" sz="1600">
                        <a:solidFill>
                          <a:schemeClr val="tx1"/>
                        </a:solidFill>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EC" sz="1600">
                          <a:solidFill>
                            <a:schemeClr val="tx1"/>
                          </a:solidFill>
                          <a:effectLst/>
                        </a:rPr>
                        <a:t>Crédito Micro-empresarial</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solidFill>
                            <a:schemeClr val="tx1"/>
                          </a:solidFill>
                          <a:effectLst/>
                        </a:rPr>
                        <a:t>181.211,29</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35.336,20</a:t>
                      </a:r>
                      <a:endParaRPr lang="es-EC" sz="1600">
                        <a:solidFill>
                          <a:schemeClr val="tx1"/>
                        </a:solidFill>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EC" sz="1600">
                          <a:solidFill>
                            <a:schemeClr val="tx1"/>
                          </a:solidFill>
                          <a:effectLst/>
                        </a:rPr>
                        <a:t>Crédito Consumo</a:t>
                      </a:r>
                      <a:endParaRPr lang="es-EC"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solidFill>
                            <a:schemeClr val="tx1"/>
                          </a:solidFill>
                          <a:effectLst/>
                        </a:rPr>
                        <a:t>196.312,24</a:t>
                      </a:r>
                      <a:endParaRPr lang="es-EC" sz="16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29.446,84</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 Captaciones</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solidFill>
                            <a:schemeClr val="tx1"/>
                          </a:solidFill>
                          <a:effectLst/>
                        </a:rPr>
                        <a:t>377.523,53</a:t>
                      </a:r>
                      <a:endParaRPr lang="es-EC" sz="16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20.084,25</a:t>
                      </a:r>
                      <a:endParaRPr lang="es-EC" sz="1600">
                        <a:solidFill>
                          <a:schemeClr val="tx1"/>
                        </a:solidFill>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EC" sz="1600">
                          <a:solidFill>
                            <a:schemeClr val="tx1"/>
                          </a:solidFill>
                          <a:effectLst/>
                        </a:rPr>
                        <a:t>Ingreso Real Anual</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 </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solidFill>
                            <a:schemeClr val="tx1"/>
                          </a:solidFill>
                          <a:effectLst/>
                        </a:rPr>
                        <a:t>44.698,79</a:t>
                      </a:r>
                      <a:endParaRPr lang="es-EC" sz="1600" dirty="0">
                        <a:solidFill>
                          <a:schemeClr val="tx1"/>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467544" y="3212976"/>
            <a:ext cx="2318263" cy="461665"/>
          </a:xfrm>
          <a:prstGeom prst="rect">
            <a:avLst/>
          </a:prstGeom>
        </p:spPr>
        <p:txBody>
          <a:bodyPr wrap="none">
            <a:spAutoFit/>
          </a:bodyPr>
          <a:lstStyle/>
          <a:p>
            <a:r>
              <a:rPr lang="es-EC" sz="2000" b="1" dirty="0" smtClean="0"/>
              <a:t>Ingresos </a:t>
            </a:r>
            <a:r>
              <a:rPr lang="es-EC" sz="2400" b="1" dirty="0" smtClean="0"/>
              <a:t>Reales</a:t>
            </a:r>
            <a:endParaRPr lang="es-EC" sz="2000" b="1" dirty="0"/>
          </a:p>
        </p:txBody>
      </p:sp>
    </p:spTree>
    <p:extLst>
      <p:ext uri="{BB962C8B-B14F-4D97-AF65-F5344CB8AC3E}">
        <p14:creationId xmlns:p14="http://schemas.microsoft.com/office/powerpoint/2010/main" val="74323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8154409"/>
              </p:ext>
            </p:extLst>
          </p:nvPr>
        </p:nvGraphicFramePr>
        <p:xfrm>
          <a:off x="323528" y="1268760"/>
          <a:ext cx="7848870" cy="630936"/>
        </p:xfrm>
        <a:graphic>
          <a:graphicData uri="http://schemas.openxmlformats.org/drawingml/2006/table">
            <a:tbl>
              <a:tblPr firstRow="1" firstCol="1" bandRow="1">
                <a:tableStyleId>{5C22544A-7EE6-4342-B048-85BDC9FD1C3A}</a:tableStyleId>
              </a:tblPr>
              <a:tblGrid>
                <a:gridCol w="1304702"/>
                <a:gridCol w="1304702"/>
                <a:gridCol w="1304702"/>
                <a:gridCol w="1304702"/>
                <a:gridCol w="1304702"/>
                <a:gridCol w="1325360"/>
              </a:tblGrid>
              <a:tr h="190500">
                <a:tc>
                  <a:txBody>
                    <a:bodyPr/>
                    <a:lstStyle/>
                    <a:p>
                      <a:endParaRPr lang="es-EC" sz="1800">
                        <a:solidFill>
                          <a:schemeClr val="tx1"/>
                        </a:solidFill>
                        <a:effectLst/>
                        <a:latin typeface="Calibri"/>
                      </a:endParaRPr>
                    </a:p>
                  </a:txBody>
                  <a:tcPr marL="68580" marR="68580" marT="0" marB="0"/>
                </a:tc>
                <a:tc>
                  <a:txBody>
                    <a:bodyPr/>
                    <a:lstStyle/>
                    <a:p>
                      <a:pPr>
                        <a:lnSpc>
                          <a:spcPct val="115000"/>
                        </a:lnSpc>
                        <a:spcAft>
                          <a:spcPts val="0"/>
                        </a:spcAft>
                      </a:pPr>
                      <a:r>
                        <a:rPr lang="es-EC" sz="1800">
                          <a:solidFill>
                            <a:schemeClr val="tx1"/>
                          </a:solidFill>
                          <a:effectLst/>
                        </a:rPr>
                        <a:t>Año 1</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2</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3</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4</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5</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INGRESO</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44.698,79</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55.058,28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67.818,71</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83.536,52</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dirty="0">
                          <a:solidFill>
                            <a:schemeClr val="tx1"/>
                          </a:solidFill>
                          <a:effectLst/>
                        </a:rPr>
                        <a:t>102.897,13</a:t>
                      </a:r>
                      <a:endParaRPr lang="es-EC" sz="1800" dirty="0">
                        <a:solidFill>
                          <a:schemeClr val="tx1"/>
                        </a:solidFill>
                        <a:effectLst/>
                        <a:latin typeface="Calibri"/>
                        <a:ea typeface="Calibri"/>
                        <a:cs typeface="Times New Roman"/>
                      </a:endParaRPr>
                    </a:p>
                  </a:txBody>
                  <a:tcPr marL="68580" marR="68580" marT="0" marB="0"/>
                </a:tc>
              </a:tr>
            </a:tbl>
          </a:graphicData>
        </a:graphic>
      </p:graphicFrame>
      <p:sp>
        <p:nvSpPr>
          <p:cNvPr id="3" name="2 Rectángulo"/>
          <p:cNvSpPr/>
          <p:nvPr/>
        </p:nvSpPr>
        <p:spPr>
          <a:xfrm>
            <a:off x="395536" y="692696"/>
            <a:ext cx="2787943" cy="369332"/>
          </a:xfrm>
          <a:prstGeom prst="rect">
            <a:avLst/>
          </a:prstGeom>
        </p:spPr>
        <p:txBody>
          <a:bodyPr wrap="none">
            <a:spAutoFit/>
          </a:bodyPr>
          <a:lstStyle/>
          <a:p>
            <a:r>
              <a:rPr lang="es-ES" b="1" dirty="0"/>
              <a:t>Proyección de Ingresos</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2836829070"/>
              </p:ext>
            </p:extLst>
          </p:nvPr>
        </p:nvGraphicFramePr>
        <p:xfrm>
          <a:off x="395536" y="2564904"/>
          <a:ext cx="7704856" cy="3470148"/>
        </p:xfrm>
        <a:graphic>
          <a:graphicData uri="http://schemas.openxmlformats.org/drawingml/2006/table">
            <a:tbl>
              <a:tblPr firstRow="1" firstCol="1" bandRow="1">
                <a:tableStyleId>{5C22544A-7EE6-4342-B048-85BDC9FD1C3A}</a:tableStyleId>
              </a:tblPr>
              <a:tblGrid>
                <a:gridCol w="1859616"/>
                <a:gridCol w="1172545"/>
                <a:gridCol w="1167402"/>
                <a:gridCol w="1312428"/>
                <a:gridCol w="1172545"/>
                <a:gridCol w="1020320"/>
              </a:tblGrid>
              <a:tr h="190500">
                <a:tc>
                  <a:txBody>
                    <a:bodyPr/>
                    <a:lstStyle/>
                    <a:p>
                      <a:pPr>
                        <a:lnSpc>
                          <a:spcPct val="115000"/>
                        </a:lnSpc>
                        <a:spcAft>
                          <a:spcPts val="0"/>
                        </a:spcAft>
                      </a:pPr>
                      <a:r>
                        <a:rPr lang="es-EC" sz="1800">
                          <a:solidFill>
                            <a:schemeClr val="tx1"/>
                          </a:solidFill>
                          <a:effectLst/>
                        </a:rPr>
                        <a:t>Concepto</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1</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2</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3</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4</a:t>
                      </a:r>
                      <a:endParaRPr lang="es-EC"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Año 5</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Gastos Administrativos</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48.084,34</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49.574,95</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51.111,78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52.696,24</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54.329,83</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Depreciación</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2.145,53</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2.145,53</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2.145,53</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2.145,53</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2.145,53</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Amortización</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850,00</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850,00</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850,00</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850,00</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850,00</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Gastos financieros</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3.898,88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3.898,88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3.898,88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3.898,88</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3.898,88</a:t>
                      </a:r>
                      <a:endParaRPr lang="es-EC" sz="18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800">
                          <a:solidFill>
                            <a:schemeClr val="tx1"/>
                          </a:solidFill>
                          <a:effectLst/>
                        </a:rPr>
                        <a:t>Total egresos</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54.978,75</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56.469,37</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58.006,19</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59.590,66</a:t>
                      </a:r>
                      <a:endParaRPr lang="es-EC"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dirty="0">
                          <a:solidFill>
                            <a:schemeClr val="tx1"/>
                          </a:solidFill>
                          <a:effectLst/>
                        </a:rPr>
                        <a:t>61.224,24</a:t>
                      </a:r>
                      <a:endParaRPr lang="es-EC" sz="1800" dirty="0">
                        <a:solidFill>
                          <a:schemeClr val="tx1"/>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418233" y="2132856"/>
            <a:ext cx="2800767" cy="369332"/>
          </a:xfrm>
          <a:prstGeom prst="rect">
            <a:avLst/>
          </a:prstGeom>
        </p:spPr>
        <p:txBody>
          <a:bodyPr wrap="none">
            <a:spAutoFit/>
          </a:bodyPr>
          <a:lstStyle/>
          <a:p>
            <a:r>
              <a:rPr lang="es-EC" b="1" dirty="0"/>
              <a:t>Proyección de Egresos </a:t>
            </a:r>
          </a:p>
        </p:txBody>
      </p:sp>
    </p:spTree>
    <p:extLst>
      <p:ext uri="{BB962C8B-B14F-4D97-AF65-F5344CB8AC3E}">
        <p14:creationId xmlns:p14="http://schemas.microsoft.com/office/powerpoint/2010/main" val="207395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60876204"/>
              </p:ext>
            </p:extLst>
          </p:nvPr>
        </p:nvGraphicFramePr>
        <p:xfrm>
          <a:off x="251520" y="404664"/>
          <a:ext cx="8208910" cy="5745154"/>
        </p:xfrm>
        <a:graphic>
          <a:graphicData uri="http://schemas.openxmlformats.org/drawingml/2006/table">
            <a:tbl>
              <a:tblPr firstRow="1" firstCol="1" bandRow="1">
                <a:tableStyleId>{5C22544A-7EE6-4342-B048-85BDC9FD1C3A}</a:tableStyleId>
              </a:tblPr>
              <a:tblGrid>
                <a:gridCol w="1759581"/>
                <a:gridCol w="1203367"/>
                <a:gridCol w="1348236"/>
                <a:gridCol w="1349294"/>
                <a:gridCol w="1229804"/>
                <a:gridCol w="1318628"/>
              </a:tblGrid>
              <a:tr h="229410">
                <a:tc>
                  <a:txBody>
                    <a:bodyPr/>
                    <a:lstStyle/>
                    <a:p>
                      <a:pPr>
                        <a:lnSpc>
                          <a:spcPct val="115000"/>
                        </a:lnSpc>
                        <a:spcAft>
                          <a:spcPts val="0"/>
                        </a:spcAft>
                      </a:pPr>
                      <a:r>
                        <a:rPr lang="es-EC" sz="1400">
                          <a:solidFill>
                            <a:schemeClr val="tx1"/>
                          </a:solidFill>
                          <a:effectLst/>
                        </a:rPr>
                        <a:t>Concepto</a:t>
                      </a:r>
                      <a:endParaRPr lang="es-EC" sz="1400">
                        <a:solidFill>
                          <a:schemeClr val="tx1"/>
                        </a:solidFill>
                        <a:effectLst/>
                        <a:latin typeface="Calibri"/>
                        <a:ea typeface="Calibri"/>
                        <a:cs typeface="Times New Roman"/>
                      </a:endParaRPr>
                    </a:p>
                  </a:txBody>
                  <a:tcPr marL="61924" marR="61924" marT="0" marB="0"/>
                </a:tc>
                <a:tc>
                  <a:txBody>
                    <a:bodyPr/>
                    <a:lstStyle/>
                    <a:p>
                      <a:pPr>
                        <a:lnSpc>
                          <a:spcPct val="115000"/>
                        </a:lnSpc>
                        <a:spcAft>
                          <a:spcPts val="0"/>
                        </a:spcAft>
                      </a:pPr>
                      <a:r>
                        <a:rPr lang="es-EC" sz="1400">
                          <a:solidFill>
                            <a:schemeClr val="tx1"/>
                          </a:solidFill>
                          <a:effectLst/>
                        </a:rPr>
                        <a:t>Año 1</a:t>
                      </a:r>
                      <a:endParaRPr lang="es-EC" sz="1400">
                        <a:solidFill>
                          <a:schemeClr val="tx1"/>
                        </a:solidFill>
                        <a:effectLst/>
                        <a:latin typeface="Calibri"/>
                        <a:ea typeface="Calibri"/>
                        <a:cs typeface="Times New Roman"/>
                      </a:endParaRPr>
                    </a:p>
                  </a:txBody>
                  <a:tcPr marL="61924" marR="61924" marT="0" marB="0"/>
                </a:tc>
                <a:tc>
                  <a:txBody>
                    <a:bodyPr/>
                    <a:lstStyle/>
                    <a:p>
                      <a:pPr>
                        <a:lnSpc>
                          <a:spcPct val="115000"/>
                        </a:lnSpc>
                        <a:spcAft>
                          <a:spcPts val="0"/>
                        </a:spcAft>
                      </a:pPr>
                      <a:r>
                        <a:rPr lang="es-EC" sz="1400">
                          <a:solidFill>
                            <a:schemeClr val="tx1"/>
                          </a:solidFill>
                          <a:effectLst/>
                        </a:rPr>
                        <a:t>Año 2</a:t>
                      </a:r>
                      <a:endParaRPr lang="es-EC" sz="1400">
                        <a:solidFill>
                          <a:schemeClr val="tx1"/>
                        </a:solidFill>
                        <a:effectLst/>
                        <a:latin typeface="Calibri"/>
                        <a:ea typeface="Calibri"/>
                        <a:cs typeface="Times New Roman"/>
                      </a:endParaRPr>
                    </a:p>
                  </a:txBody>
                  <a:tcPr marL="61924" marR="61924" marT="0" marB="0"/>
                </a:tc>
                <a:tc>
                  <a:txBody>
                    <a:bodyPr/>
                    <a:lstStyle/>
                    <a:p>
                      <a:pPr>
                        <a:lnSpc>
                          <a:spcPct val="115000"/>
                        </a:lnSpc>
                        <a:spcAft>
                          <a:spcPts val="0"/>
                        </a:spcAft>
                      </a:pPr>
                      <a:r>
                        <a:rPr lang="es-EC" sz="1400">
                          <a:solidFill>
                            <a:schemeClr val="tx1"/>
                          </a:solidFill>
                          <a:effectLst/>
                        </a:rPr>
                        <a:t>Año 3</a:t>
                      </a:r>
                      <a:endParaRPr lang="es-EC" sz="1400">
                        <a:solidFill>
                          <a:schemeClr val="tx1"/>
                        </a:solidFill>
                        <a:effectLst/>
                        <a:latin typeface="Calibri"/>
                        <a:ea typeface="Calibri"/>
                        <a:cs typeface="Times New Roman"/>
                      </a:endParaRPr>
                    </a:p>
                  </a:txBody>
                  <a:tcPr marL="61924" marR="61924" marT="0" marB="0"/>
                </a:tc>
                <a:tc>
                  <a:txBody>
                    <a:bodyPr/>
                    <a:lstStyle/>
                    <a:p>
                      <a:pPr>
                        <a:lnSpc>
                          <a:spcPct val="115000"/>
                        </a:lnSpc>
                        <a:spcAft>
                          <a:spcPts val="0"/>
                        </a:spcAft>
                      </a:pPr>
                      <a:r>
                        <a:rPr lang="es-EC" sz="1400">
                          <a:solidFill>
                            <a:schemeClr val="tx1"/>
                          </a:solidFill>
                          <a:effectLst/>
                        </a:rPr>
                        <a:t>Año 4</a:t>
                      </a:r>
                      <a:endParaRPr lang="es-EC" sz="1400">
                        <a:solidFill>
                          <a:schemeClr val="tx1"/>
                        </a:solidFill>
                        <a:effectLst/>
                        <a:latin typeface="Calibri"/>
                        <a:ea typeface="Calibri"/>
                        <a:cs typeface="Times New Roman"/>
                      </a:endParaRPr>
                    </a:p>
                  </a:txBody>
                  <a:tcPr marL="61924" marR="61924" marT="0" marB="0"/>
                </a:tc>
                <a:tc>
                  <a:txBody>
                    <a:bodyPr/>
                    <a:lstStyle/>
                    <a:p>
                      <a:pPr>
                        <a:lnSpc>
                          <a:spcPct val="115000"/>
                        </a:lnSpc>
                        <a:spcAft>
                          <a:spcPts val="0"/>
                        </a:spcAft>
                      </a:pPr>
                      <a:r>
                        <a:rPr lang="es-EC" sz="1400">
                          <a:solidFill>
                            <a:schemeClr val="tx1"/>
                          </a:solidFill>
                          <a:effectLst/>
                        </a:rPr>
                        <a:t>Año 5</a:t>
                      </a:r>
                      <a:endParaRPr lang="es-EC" sz="1400">
                        <a:solidFill>
                          <a:schemeClr val="tx1"/>
                        </a:solidFill>
                        <a:effectLst/>
                        <a:latin typeface="Calibri"/>
                        <a:ea typeface="Calibri"/>
                        <a:cs typeface="Times New Roman"/>
                      </a:endParaRPr>
                    </a:p>
                  </a:txBody>
                  <a:tcPr marL="61924" marR="61924" marT="0" marB="0"/>
                </a:tc>
              </a:tr>
              <a:tr h="229410">
                <a:tc>
                  <a:txBody>
                    <a:bodyPr/>
                    <a:lstStyle/>
                    <a:p>
                      <a:pPr>
                        <a:lnSpc>
                          <a:spcPct val="115000"/>
                        </a:lnSpc>
                        <a:spcAft>
                          <a:spcPts val="0"/>
                        </a:spcAft>
                      </a:pPr>
                      <a:r>
                        <a:rPr lang="es-EC" sz="1400">
                          <a:solidFill>
                            <a:schemeClr val="tx1"/>
                          </a:solidFill>
                          <a:effectLst/>
                        </a:rPr>
                        <a:t>Ingresos</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44.698,79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55.058,28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67.818,71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83.536,52</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102.897,13</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Egresos Operacionales</a:t>
                      </a:r>
                      <a:endParaRPr lang="es-EC" sz="1400">
                        <a:solidFill>
                          <a:schemeClr val="tx1"/>
                        </a:solidFill>
                        <a:effectLst/>
                        <a:latin typeface="Calibri"/>
                        <a:ea typeface="Calibri"/>
                        <a:cs typeface="Times New Roman"/>
                      </a:endParaRPr>
                    </a:p>
                  </a:txBody>
                  <a:tcPr marL="61924" marR="61924" marT="0" marB="0"/>
                </a:tc>
                <a:tc>
                  <a:txBody>
                    <a:bodyPr/>
                    <a:lstStyle/>
                    <a:p>
                      <a:endParaRPr lang="es-EC" sz="1400">
                        <a:solidFill>
                          <a:schemeClr val="tx1"/>
                        </a:solidFill>
                        <a:effectLst/>
                        <a:latin typeface="Calibri"/>
                      </a:endParaRPr>
                    </a:p>
                  </a:txBody>
                  <a:tcPr marL="61924" marR="61924" marT="0" marB="0"/>
                </a:tc>
                <a:tc>
                  <a:txBody>
                    <a:bodyPr/>
                    <a:lstStyle/>
                    <a:p>
                      <a:endParaRPr lang="es-EC" sz="1400">
                        <a:solidFill>
                          <a:schemeClr val="tx1"/>
                        </a:solidFill>
                        <a:effectLst/>
                        <a:latin typeface="Calibri"/>
                      </a:endParaRPr>
                    </a:p>
                  </a:txBody>
                  <a:tcPr marL="61924" marR="61924" marT="0" marB="0"/>
                </a:tc>
                <a:tc>
                  <a:txBody>
                    <a:bodyPr/>
                    <a:lstStyle/>
                    <a:p>
                      <a:endParaRPr lang="es-EC" sz="1400">
                        <a:solidFill>
                          <a:schemeClr val="tx1"/>
                        </a:solidFill>
                        <a:effectLst/>
                        <a:latin typeface="Calibri"/>
                      </a:endParaRPr>
                    </a:p>
                  </a:txBody>
                  <a:tcPr marL="61924" marR="61924" marT="0" marB="0"/>
                </a:tc>
                <a:tc>
                  <a:txBody>
                    <a:bodyPr/>
                    <a:lstStyle/>
                    <a:p>
                      <a:endParaRPr lang="es-EC" sz="1400">
                        <a:solidFill>
                          <a:schemeClr val="tx1"/>
                        </a:solidFill>
                        <a:effectLst/>
                        <a:latin typeface="Calibri"/>
                      </a:endParaRPr>
                    </a:p>
                  </a:txBody>
                  <a:tcPr marL="61924" marR="61924" marT="0" marB="0"/>
                </a:tc>
                <a:tc>
                  <a:txBody>
                    <a:bodyPr/>
                    <a:lstStyle/>
                    <a:p>
                      <a:endParaRPr lang="es-EC" sz="1400">
                        <a:solidFill>
                          <a:schemeClr val="tx1"/>
                        </a:solidFill>
                        <a:effectLst/>
                        <a:latin typeface="Calibri"/>
                      </a:endParaRPr>
                    </a:p>
                  </a:txBody>
                  <a:tcPr marL="61924" marR="61924" marT="0" marB="0"/>
                </a:tc>
              </a:tr>
              <a:tr h="458821">
                <a:tc>
                  <a:txBody>
                    <a:bodyPr/>
                    <a:lstStyle/>
                    <a:p>
                      <a:pPr>
                        <a:lnSpc>
                          <a:spcPct val="115000"/>
                        </a:lnSpc>
                        <a:spcAft>
                          <a:spcPts val="0"/>
                        </a:spcAft>
                      </a:pPr>
                      <a:r>
                        <a:rPr lang="es-EC" sz="1400">
                          <a:solidFill>
                            <a:schemeClr val="tx1"/>
                          </a:solidFill>
                          <a:effectLst/>
                        </a:rPr>
                        <a:t>Gastos Administrativos</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48.084,34</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49.574,95</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51.111,78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52.696,24</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54.329,83</a:t>
                      </a:r>
                      <a:endParaRPr lang="es-EC" sz="1400">
                        <a:solidFill>
                          <a:schemeClr val="tx1"/>
                        </a:solidFill>
                        <a:effectLst/>
                        <a:latin typeface="Calibri"/>
                        <a:ea typeface="Calibri"/>
                        <a:cs typeface="Times New Roman"/>
                      </a:endParaRPr>
                    </a:p>
                  </a:txBody>
                  <a:tcPr marL="61924" marR="61924" marT="0" marB="0"/>
                </a:tc>
              </a:tr>
              <a:tr h="229410">
                <a:tc>
                  <a:txBody>
                    <a:bodyPr/>
                    <a:lstStyle/>
                    <a:p>
                      <a:pPr>
                        <a:lnSpc>
                          <a:spcPct val="115000"/>
                        </a:lnSpc>
                        <a:spcAft>
                          <a:spcPts val="0"/>
                        </a:spcAft>
                      </a:pPr>
                      <a:r>
                        <a:rPr lang="es-EC" sz="1400">
                          <a:solidFill>
                            <a:schemeClr val="tx1"/>
                          </a:solidFill>
                          <a:effectLst/>
                        </a:rPr>
                        <a:t>Depreciación</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2.145,53</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2.145,53</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2.145,53</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2.622,11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2.622,11</a:t>
                      </a:r>
                      <a:endParaRPr lang="es-EC" sz="1400">
                        <a:solidFill>
                          <a:schemeClr val="tx1"/>
                        </a:solidFill>
                        <a:effectLst/>
                        <a:latin typeface="Calibri"/>
                        <a:ea typeface="Calibri"/>
                        <a:cs typeface="Times New Roman"/>
                      </a:endParaRPr>
                    </a:p>
                  </a:txBody>
                  <a:tcPr marL="61924" marR="61924" marT="0" marB="0"/>
                </a:tc>
              </a:tr>
              <a:tr h="229410">
                <a:tc>
                  <a:txBody>
                    <a:bodyPr/>
                    <a:lstStyle/>
                    <a:p>
                      <a:pPr>
                        <a:lnSpc>
                          <a:spcPct val="115000"/>
                        </a:lnSpc>
                        <a:spcAft>
                          <a:spcPts val="0"/>
                        </a:spcAft>
                      </a:pPr>
                      <a:r>
                        <a:rPr lang="es-EC" sz="1400">
                          <a:solidFill>
                            <a:schemeClr val="tx1"/>
                          </a:solidFill>
                          <a:effectLst/>
                        </a:rPr>
                        <a:t>Amortización</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850,00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850,00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850,00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850,00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850,00</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Total Egresos Operacionales</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51.079,87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52.570,48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54.107,31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56.168,35</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57.801,94</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Utilidad Operacional</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-6.381,08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2.487,79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13.711,40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27.368,17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45.095,19</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Gastos financieros</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1.400,71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1.143,22</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859,19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545,89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200,36</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Utilidad antes Imp.</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-7.781,79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1.344,57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12.852,21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26.822,28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44.894,84</a:t>
                      </a:r>
                      <a:endParaRPr lang="es-EC" sz="1400">
                        <a:solidFill>
                          <a:schemeClr val="tx1"/>
                        </a:solidFill>
                        <a:effectLst/>
                        <a:latin typeface="Calibri"/>
                        <a:ea typeface="Calibri"/>
                        <a:cs typeface="Times New Roman"/>
                      </a:endParaRPr>
                    </a:p>
                  </a:txBody>
                  <a:tcPr marL="61924" marR="61924" marT="0" marB="0"/>
                </a:tc>
              </a:tr>
              <a:tr h="688231">
                <a:tc>
                  <a:txBody>
                    <a:bodyPr/>
                    <a:lstStyle/>
                    <a:p>
                      <a:pPr>
                        <a:lnSpc>
                          <a:spcPct val="115000"/>
                        </a:lnSpc>
                        <a:spcAft>
                          <a:spcPts val="0"/>
                        </a:spcAft>
                      </a:pPr>
                      <a:r>
                        <a:rPr lang="es-EC" sz="1400">
                          <a:solidFill>
                            <a:schemeClr val="tx1"/>
                          </a:solidFill>
                          <a:effectLst/>
                        </a:rPr>
                        <a:t>(-15%) Participación Trab.</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1927,8308</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4023,3417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6734,22547</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Utilidad antes Imp.</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-7.781,79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1.344,57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10.924,37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22.798,94</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38.160,61</a:t>
                      </a:r>
                      <a:endParaRPr lang="es-EC" sz="1400">
                        <a:solidFill>
                          <a:schemeClr val="tx1"/>
                        </a:solidFill>
                        <a:effectLst/>
                        <a:latin typeface="Calibri"/>
                        <a:ea typeface="Calibri"/>
                        <a:cs typeface="Times New Roman"/>
                      </a:endParaRPr>
                    </a:p>
                  </a:txBody>
                  <a:tcPr marL="61924" marR="61924" marT="0" marB="0"/>
                </a:tc>
              </a:tr>
              <a:tr h="458821">
                <a:tc>
                  <a:txBody>
                    <a:bodyPr/>
                    <a:lstStyle/>
                    <a:p>
                      <a:pPr>
                        <a:lnSpc>
                          <a:spcPct val="115000"/>
                        </a:lnSpc>
                        <a:spcAft>
                          <a:spcPts val="0"/>
                        </a:spcAft>
                      </a:pPr>
                      <a:r>
                        <a:rPr lang="es-EC" sz="1400">
                          <a:solidFill>
                            <a:schemeClr val="tx1"/>
                          </a:solidFill>
                          <a:effectLst/>
                        </a:rPr>
                        <a:t>(-22%) Impuesto a la Renta</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0</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2403,3624</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5015,766</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8395,33442</a:t>
                      </a:r>
                      <a:endParaRPr lang="es-EC" sz="1400">
                        <a:solidFill>
                          <a:schemeClr val="tx1"/>
                        </a:solidFill>
                        <a:effectLst/>
                        <a:latin typeface="Calibri"/>
                        <a:ea typeface="Calibri"/>
                        <a:cs typeface="Times New Roman"/>
                      </a:endParaRPr>
                    </a:p>
                  </a:txBody>
                  <a:tcPr marL="61924" marR="61924" marT="0" marB="0"/>
                </a:tc>
              </a:tr>
              <a:tr h="229410">
                <a:tc>
                  <a:txBody>
                    <a:bodyPr/>
                    <a:lstStyle/>
                    <a:p>
                      <a:pPr>
                        <a:lnSpc>
                          <a:spcPct val="115000"/>
                        </a:lnSpc>
                        <a:spcAft>
                          <a:spcPts val="0"/>
                        </a:spcAft>
                      </a:pPr>
                      <a:r>
                        <a:rPr lang="es-EC" sz="1400">
                          <a:solidFill>
                            <a:schemeClr val="tx1"/>
                          </a:solidFill>
                          <a:effectLst/>
                        </a:rPr>
                        <a:t>Utilidad Neta</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-7.781,79</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1.344,57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8.521,01</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a:solidFill>
                            <a:schemeClr val="tx1"/>
                          </a:solidFill>
                          <a:effectLst/>
                        </a:rPr>
                        <a:t>17.783,17</a:t>
                      </a:r>
                      <a:endParaRPr lang="es-EC" sz="1400">
                        <a:solidFill>
                          <a:schemeClr val="tx1"/>
                        </a:solidFill>
                        <a:effectLst/>
                        <a:latin typeface="Calibri"/>
                        <a:ea typeface="Calibri"/>
                        <a:cs typeface="Times New Roman"/>
                      </a:endParaRPr>
                    </a:p>
                  </a:txBody>
                  <a:tcPr marL="61924" marR="61924" marT="0" marB="0"/>
                </a:tc>
                <a:tc>
                  <a:txBody>
                    <a:bodyPr/>
                    <a:lstStyle/>
                    <a:p>
                      <a:pPr algn="r">
                        <a:lnSpc>
                          <a:spcPct val="115000"/>
                        </a:lnSpc>
                        <a:spcAft>
                          <a:spcPts val="0"/>
                        </a:spcAft>
                      </a:pPr>
                      <a:r>
                        <a:rPr lang="es-EC" sz="1400" dirty="0">
                          <a:solidFill>
                            <a:schemeClr val="tx1"/>
                          </a:solidFill>
                          <a:effectLst/>
                        </a:rPr>
                        <a:t>29.765,28</a:t>
                      </a:r>
                      <a:endParaRPr lang="es-EC" sz="1400" dirty="0">
                        <a:solidFill>
                          <a:schemeClr val="tx1"/>
                        </a:solidFill>
                        <a:effectLst/>
                        <a:latin typeface="Calibri"/>
                        <a:ea typeface="Calibri"/>
                        <a:cs typeface="Times New Roman"/>
                      </a:endParaRPr>
                    </a:p>
                  </a:txBody>
                  <a:tcPr marL="61924" marR="61924" marT="0" marB="0"/>
                </a:tc>
              </a:tr>
            </a:tbl>
          </a:graphicData>
        </a:graphic>
      </p:graphicFrame>
      <p:sp>
        <p:nvSpPr>
          <p:cNvPr id="5" name="4 Rectángulo"/>
          <p:cNvSpPr/>
          <p:nvPr/>
        </p:nvSpPr>
        <p:spPr>
          <a:xfrm>
            <a:off x="179512" y="6460500"/>
            <a:ext cx="3826689" cy="369332"/>
          </a:xfrm>
          <a:prstGeom prst="rect">
            <a:avLst/>
          </a:prstGeom>
        </p:spPr>
        <p:txBody>
          <a:bodyPr wrap="none">
            <a:spAutoFit/>
          </a:bodyPr>
          <a:lstStyle/>
          <a:p>
            <a:r>
              <a:rPr lang="es-ES" b="1" dirty="0"/>
              <a:t>Estado de resultados proyectado</a:t>
            </a:r>
            <a:endParaRPr lang="es-EC" b="1" dirty="0"/>
          </a:p>
        </p:txBody>
      </p:sp>
    </p:spTree>
    <p:extLst>
      <p:ext uri="{BB962C8B-B14F-4D97-AF65-F5344CB8AC3E}">
        <p14:creationId xmlns:p14="http://schemas.microsoft.com/office/powerpoint/2010/main" val="134159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53769278"/>
              </p:ext>
            </p:extLst>
          </p:nvPr>
        </p:nvGraphicFramePr>
        <p:xfrm>
          <a:off x="251520" y="548680"/>
          <a:ext cx="8712969" cy="5438077"/>
        </p:xfrm>
        <a:graphic>
          <a:graphicData uri="http://schemas.openxmlformats.org/drawingml/2006/table">
            <a:tbl>
              <a:tblPr firstRow="1" firstCol="1" bandRow="1">
                <a:tableStyleId>{5C22544A-7EE6-4342-B048-85BDC9FD1C3A}</a:tableStyleId>
              </a:tblPr>
              <a:tblGrid>
                <a:gridCol w="1800200"/>
                <a:gridCol w="1101478"/>
                <a:gridCol w="1154278"/>
                <a:gridCol w="1078052"/>
                <a:gridCol w="1078052"/>
                <a:gridCol w="1203914"/>
                <a:gridCol w="1296995"/>
              </a:tblGrid>
              <a:tr h="181039">
                <a:tc>
                  <a:txBody>
                    <a:bodyPr/>
                    <a:lstStyle/>
                    <a:p>
                      <a:pPr>
                        <a:lnSpc>
                          <a:spcPct val="115000"/>
                        </a:lnSpc>
                        <a:spcAft>
                          <a:spcPts val="0"/>
                        </a:spcAft>
                      </a:pPr>
                      <a:r>
                        <a:rPr lang="es-EC" sz="1600">
                          <a:solidFill>
                            <a:schemeClr val="tx1"/>
                          </a:solidFill>
                          <a:effectLst/>
                        </a:rPr>
                        <a:t>Concepto</a:t>
                      </a:r>
                      <a:endParaRPr lang="es-EC" sz="160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a:solidFill>
                            <a:schemeClr val="tx1"/>
                          </a:solidFill>
                          <a:effectLst/>
                        </a:rPr>
                        <a:t>Año 0</a:t>
                      </a:r>
                      <a:endParaRPr lang="es-EC" sz="160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dirty="0">
                          <a:solidFill>
                            <a:schemeClr val="tx1"/>
                          </a:solidFill>
                          <a:effectLst/>
                        </a:rPr>
                        <a:t>Año 1</a:t>
                      </a:r>
                      <a:endParaRPr lang="es-EC" sz="1600" dirty="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a:solidFill>
                            <a:schemeClr val="tx1"/>
                          </a:solidFill>
                          <a:effectLst/>
                        </a:rPr>
                        <a:t>Año 2</a:t>
                      </a:r>
                      <a:endParaRPr lang="es-EC" sz="160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dirty="0">
                          <a:solidFill>
                            <a:schemeClr val="tx1"/>
                          </a:solidFill>
                          <a:effectLst/>
                        </a:rPr>
                        <a:t>Año 3</a:t>
                      </a:r>
                      <a:endParaRPr lang="es-EC" sz="1600" dirty="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a:solidFill>
                            <a:schemeClr val="tx1"/>
                          </a:solidFill>
                          <a:effectLst/>
                        </a:rPr>
                        <a:t>Año 4</a:t>
                      </a:r>
                      <a:endParaRPr lang="es-EC" sz="1600">
                        <a:solidFill>
                          <a:schemeClr val="tx1"/>
                        </a:solidFill>
                        <a:effectLst/>
                        <a:latin typeface="Calibri"/>
                        <a:ea typeface="Calibri"/>
                        <a:cs typeface="Times New Roman"/>
                      </a:endParaRPr>
                    </a:p>
                  </a:txBody>
                  <a:tcPr marL="64401" marR="64401" marT="0" marB="0"/>
                </a:tc>
                <a:tc>
                  <a:txBody>
                    <a:bodyPr/>
                    <a:lstStyle/>
                    <a:p>
                      <a:pPr>
                        <a:lnSpc>
                          <a:spcPct val="115000"/>
                        </a:lnSpc>
                        <a:spcAft>
                          <a:spcPts val="0"/>
                        </a:spcAft>
                      </a:pPr>
                      <a:r>
                        <a:rPr lang="es-EC" sz="1600">
                          <a:solidFill>
                            <a:schemeClr val="tx1"/>
                          </a:solidFill>
                          <a:effectLst/>
                        </a:rPr>
                        <a:t>Año 5</a:t>
                      </a:r>
                      <a:endParaRPr lang="es-EC" sz="1600">
                        <a:solidFill>
                          <a:schemeClr val="tx1"/>
                        </a:solidFill>
                        <a:effectLst/>
                        <a:latin typeface="Calibri"/>
                        <a:ea typeface="Calibri"/>
                        <a:cs typeface="Times New Roman"/>
                      </a:endParaRPr>
                    </a:p>
                  </a:txBody>
                  <a:tcPr marL="64401" marR="64401" marT="0" marB="0"/>
                </a:tc>
              </a:tr>
              <a:tr h="362077">
                <a:tc>
                  <a:txBody>
                    <a:bodyPr/>
                    <a:lstStyle/>
                    <a:p>
                      <a:pPr>
                        <a:lnSpc>
                          <a:spcPct val="115000"/>
                        </a:lnSpc>
                        <a:spcAft>
                          <a:spcPts val="0"/>
                        </a:spcAft>
                      </a:pPr>
                      <a:r>
                        <a:rPr lang="es-EC" sz="1600">
                          <a:solidFill>
                            <a:schemeClr val="tx1"/>
                          </a:solidFill>
                          <a:effectLst/>
                        </a:rPr>
                        <a:t>Utilidad Neta</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-7.781,79</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1.344,57</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8.521,01</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17.783,17</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29.765,28</a:t>
                      </a:r>
                      <a:endParaRPr lang="es-EC" sz="1600">
                        <a:solidFill>
                          <a:schemeClr val="tx1"/>
                        </a:solidFill>
                        <a:effectLst/>
                        <a:latin typeface="Calibri"/>
                        <a:ea typeface="Calibri"/>
                        <a:cs typeface="Times New Roman"/>
                      </a:endParaRPr>
                    </a:p>
                  </a:txBody>
                  <a:tcPr marL="64401" marR="64401" marT="0" marB="0"/>
                </a:tc>
              </a:tr>
              <a:tr h="181039">
                <a:tc>
                  <a:txBody>
                    <a:bodyPr/>
                    <a:lstStyle/>
                    <a:p>
                      <a:pPr>
                        <a:lnSpc>
                          <a:spcPct val="115000"/>
                        </a:lnSpc>
                        <a:spcAft>
                          <a:spcPts val="0"/>
                        </a:spcAft>
                      </a:pPr>
                      <a:r>
                        <a:rPr lang="es-EC" sz="1600">
                          <a:solidFill>
                            <a:schemeClr val="tx1"/>
                          </a:solidFill>
                          <a:effectLst/>
                        </a:rPr>
                        <a:t>(-) Inversión</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-21.921,58</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r>
              <a:tr h="362077">
                <a:tc>
                  <a:txBody>
                    <a:bodyPr/>
                    <a:lstStyle/>
                    <a:p>
                      <a:pPr>
                        <a:lnSpc>
                          <a:spcPct val="115000"/>
                        </a:lnSpc>
                        <a:spcAft>
                          <a:spcPts val="0"/>
                        </a:spcAft>
                      </a:pPr>
                      <a:r>
                        <a:rPr lang="es-EC" sz="1600">
                          <a:solidFill>
                            <a:schemeClr val="tx1"/>
                          </a:solidFill>
                          <a:effectLst/>
                        </a:rPr>
                        <a:t>(+) Préstamo</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15345,11</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r>
              <a:tr h="724154">
                <a:tc>
                  <a:txBody>
                    <a:bodyPr/>
                    <a:lstStyle/>
                    <a:p>
                      <a:pPr>
                        <a:lnSpc>
                          <a:spcPct val="115000"/>
                        </a:lnSpc>
                        <a:spcAft>
                          <a:spcPts val="0"/>
                        </a:spcAft>
                      </a:pPr>
                      <a:r>
                        <a:rPr lang="es-EC" sz="1600">
                          <a:solidFill>
                            <a:schemeClr val="tx1"/>
                          </a:solidFill>
                          <a:effectLst/>
                        </a:rPr>
                        <a:t>(+)  Recuperación de Capital de Trabajo</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12071,09</a:t>
                      </a:r>
                      <a:endParaRPr lang="es-EC" sz="1600">
                        <a:solidFill>
                          <a:schemeClr val="tx1"/>
                        </a:solidFill>
                        <a:effectLst/>
                        <a:latin typeface="Calibri"/>
                        <a:ea typeface="Calibri"/>
                        <a:cs typeface="Times New Roman"/>
                      </a:endParaRPr>
                    </a:p>
                  </a:txBody>
                  <a:tcPr marL="64401" marR="64401" marT="0" marB="0"/>
                </a:tc>
              </a:tr>
              <a:tr h="543116">
                <a:tc>
                  <a:txBody>
                    <a:bodyPr/>
                    <a:lstStyle/>
                    <a:p>
                      <a:pPr>
                        <a:lnSpc>
                          <a:spcPct val="115000"/>
                        </a:lnSpc>
                        <a:spcAft>
                          <a:spcPts val="0"/>
                        </a:spcAft>
                      </a:pPr>
                      <a:r>
                        <a:rPr lang="es-EC" sz="1600">
                          <a:solidFill>
                            <a:schemeClr val="tx1"/>
                          </a:solidFill>
                          <a:effectLst/>
                        </a:rPr>
                        <a:t>(-) Reinversión Activos Fijos</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6195,488</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r>
              <a:tr h="543116">
                <a:tc>
                  <a:txBody>
                    <a:bodyPr/>
                    <a:lstStyle/>
                    <a:p>
                      <a:pPr>
                        <a:lnSpc>
                          <a:spcPct val="115000"/>
                        </a:lnSpc>
                        <a:spcAft>
                          <a:spcPts val="0"/>
                        </a:spcAft>
                      </a:pPr>
                      <a:r>
                        <a:rPr lang="es-EC" sz="1600">
                          <a:solidFill>
                            <a:schemeClr val="tx1"/>
                          </a:solidFill>
                          <a:effectLst/>
                        </a:rPr>
                        <a:t>(+) Depreciación</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2.622,11</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2.622,11</a:t>
                      </a:r>
                      <a:endParaRPr lang="es-EC" sz="1600">
                        <a:solidFill>
                          <a:schemeClr val="tx1"/>
                        </a:solidFill>
                        <a:effectLst/>
                        <a:latin typeface="Calibri"/>
                        <a:ea typeface="Calibri"/>
                        <a:cs typeface="Times New Roman"/>
                      </a:endParaRPr>
                    </a:p>
                  </a:txBody>
                  <a:tcPr marL="64401" marR="64401" marT="0" marB="0"/>
                </a:tc>
              </a:tr>
              <a:tr h="543116">
                <a:tc>
                  <a:txBody>
                    <a:bodyPr/>
                    <a:lstStyle/>
                    <a:p>
                      <a:pPr>
                        <a:lnSpc>
                          <a:spcPct val="115000"/>
                        </a:lnSpc>
                        <a:spcAft>
                          <a:spcPts val="0"/>
                        </a:spcAft>
                      </a:pPr>
                      <a:r>
                        <a:rPr lang="es-EC" sz="1600">
                          <a:solidFill>
                            <a:schemeClr val="tx1"/>
                          </a:solidFill>
                          <a:effectLst/>
                        </a:rPr>
                        <a:t>(+) Amort. Activos Intangibles</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4401" marR="64401" marT="0" marB="0"/>
                </a:tc>
              </a:tr>
              <a:tr h="724154">
                <a:tc>
                  <a:txBody>
                    <a:bodyPr/>
                    <a:lstStyle/>
                    <a:p>
                      <a:pPr>
                        <a:lnSpc>
                          <a:spcPct val="115000"/>
                        </a:lnSpc>
                        <a:spcAft>
                          <a:spcPts val="0"/>
                        </a:spcAft>
                      </a:pPr>
                      <a:r>
                        <a:rPr lang="es-EC" sz="1600">
                          <a:solidFill>
                            <a:schemeClr val="tx1"/>
                          </a:solidFill>
                          <a:effectLst/>
                        </a:rPr>
                        <a:t>(-) Amortización del Préstamo</a:t>
                      </a:r>
                      <a:endParaRPr lang="es-EC" sz="1600">
                        <a:solidFill>
                          <a:schemeClr val="tx1"/>
                        </a:solidFill>
                        <a:effectLst/>
                        <a:latin typeface="Calibri"/>
                        <a:ea typeface="Calibri"/>
                        <a:cs typeface="Times New Roman"/>
                      </a:endParaRPr>
                    </a:p>
                  </a:txBody>
                  <a:tcPr marL="64401" marR="64401" marT="0" marB="0"/>
                </a:tc>
                <a:tc>
                  <a:txBody>
                    <a:bodyPr/>
                    <a:lstStyle/>
                    <a:p>
                      <a:endParaRPr lang="es-EC" sz="1600">
                        <a:solidFill>
                          <a:schemeClr val="tx1"/>
                        </a:solidFill>
                        <a:effectLst/>
                        <a:latin typeface="Calibri"/>
                      </a:endParaRPr>
                    </a:p>
                  </a:txBody>
                  <a:tcPr marL="64401" marR="64401" marT="0" marB="0"/>
                </a:tc>
                <a:tc>
                  <a:txBody>
                    <a:bodyPr/>
                    <a:lstStyle/>
                    <a:p>
                      <a:pPr algn="r">
                        <a:lnSpc>
                          <a:spcPct val="115000"/>
                        </a:lnSpc>
                        <a:spcAft>
                          <a:spcPts val="0"/>
                        </a:spcAft>
                      </a:pPr>
                      <a:r>
                        <a:rPr lang="es-EC" sz="1600">
                          <a:solidFill>
                            <a:schemeClr val="tx1"/>
                          </a:solidFill>
                          <a:effectLst/>
                        </a:rPr>
                        <a:t>2498,17</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2755,66</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3039,69</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3352,99</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3698,53</a:t>
                      </a:r>
                      <a:endParaRPr lang="es-EC" sz="1600">
                        <a:solidFill>
                          <a:schemeClr val="tx1"/>
                        </a:solidFill>
                        <a:effectLst/>
                        <a:latin typeface="Calibri"/>
                        <a:ea typeface="Calibri"/>
                        <a:cs typeface="Times New Roman"/>
                      </a:endParaRPr>
                    </a:p>
                  </a:txBody>
                  <a:tcPr marL="64401" marR="64401" marT="0" marB="0"/>
                </a:tc>
              </a:tr>
              <a:tr h="362077">
                <a:tc>
                  <a:txBody>
                    <a:bodyPr/>
                    <a:lstStyle/>
                    <a:p>
                      <a:pPr>
                        <a:lnSpc>
                          <a:spcPct val="115000"/>
                        </a:lnSpc>
                        <a:spcAft>
                          <a:spcPts val="0"/>
                        </a:spcAft>
                      </a:pPr>
                      <a:r>
                        <a:rPr lang="es-EC" sz="1600">
                          <a:solidFill>
                            <a:schemeClr val="tx1"/>
                          </a:solidFill>
                          <a:effectLst/>
                        </a:rPr>
                        <a:t>Flujo de Efectivo</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-6.576,47</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-7.284,44</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1.584,44</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8.476,85</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a:solidFill>
                            <a:schemeClr val="tx1"/>
                          </a:solidFill>
                          <a:effectLst/>
                        </a:rPr>
                        <a:t>17.902,29</a:t>
                      </a:r>
                      <a:endParaRPr lang="es-EC" sz="1600">
                        <a:solidFill>
                          <a:schemeClr val="tx1"/>
                        </a:solidFill>
                        <a:effectLst/>
                        <a:latin typeface="Calibri"/>
                        <a:ea typeface="Calibri"/>
                        <a:cs typeface="Times New Roman"/>
                      </a:endParaRPr>
                    </a:p>
                  </a:txBody>
                  <a:tcPr marL="64401" marR="64401" marT="0" marB="0"/>
                </a:tc>
                <a:tc>
                  <a:txBody>
                    <a:bodyPr/>
                    <a:lstStyle/>
                    <a:p>
                      <a:pPr algn="r">
                        <a:lnSpc>
                          <a:spcPct val="115000"/>
                        </a:lnSpc>
                        <a:spcAft>
                          <a:spcPts val="0"/>
                        </a:spcAft>
                      </a:pPr>
                      <a:r>
                        <a:rPr lang="es-EC" sz="1600" dirty="0">
                          <a:solidFill>
                            <a:schemeClr val="tx1"/>
                          </a:solidFill>
                          <a:effectLst/>
                        </a:rPr>
                        <a:t>29.538,86</a:t>
                      </a:r>
                      <a:endParaRPr lang="es-EC" sz="1600" dirty="0">
                        <a:solidFill>
                          <a:schemeClr val="tx1"/>
                        </a:solidFill>
                        <a:effectLst/>
                        <a:latin typeface="Calibri"/>
                        <a:ea typeface="Calibri"/>
                        <a:cs typeface="Times New Roman"/>
                      </a:endParaRPr>
                    </a:p>
                  </a:txBody>
                  <a:tcPr marL="64401" marR="64401" marT="0" marB="0"/>
                </a:tc>
              </a:tr>
            </a:tbl>
          </a:graphicData>
        </a:graphic>
      </p:graphicFrame>
      <p:sp>
        <p:nvSpPr>
          <p:cNvPr id="5" name="4 Rectángulo"/>
          <p:cNvSpPr/>
          <p:nvPr/>
        </p:nvSpPr>
        <p:spPr>
          <a:xfrm>
            <a:off x="578598" y="6309320"/>
            <a:ext cx="5647700" cy="646331"/>
          </a:xfrm>
          <a:prstGeom prst="rect">
            <a:avLst/>
          </a:prstGeom>
        </p:spPr>
        <p:txBody>
          <a:bodyPr wrap="none">
            <a:spAutoFit/>
          </a:bodyPr>
          <a:lstStyle/>
          <a:p>
            <a:r>
              <a:rPr lang="es-ES" b="1" dirty="0" smtClean="0"/>
              <a:t>Flujo </a:t>
            </a:r>
            <a:r>
              <a:rPr lang="es-ES" b="1" dirty="0"/>
              <a:t>de efectivo proyectado Con Financiamiento </a:t>
            </a:r>
            <a:endParaRPr lang="es-EC" b="1" dirty="0"/>
          </a:p>
          <a:p>
            <a:endParaRPr lang="es-EC" b="1" dirty="0"/>
          </a:p>
        </p:txBody>
      </p:sp>
    </p:spTree>
    <p:extLst>
      <p:ext uri="{BB962C8B-B14F-4D97-AF65-F5344CB8AC3E}">
        <p14:creationId xmlns:p14="http://schemas.microsoft.com/office/powerpoint/2010/main" val="89276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6396335"/>
            <a:ext cx="5544616" cy="369332"/>
          </a:xfrm>
          <a:prstGeom prst="rect">
            <a:avLst/>
          </a:prstGeom>
        </p:spPr>
        <p:txBody>
          <a:bodyPr wrap="square">
            <a:spAutoFit/>
          </a:bodyPr>
          <a:lstStyle/>
          <a:p>
            <a:r>
              <a:rPr lang="es-ES" b="1" dirty="0"/>
              <a:t>Flujo de efectivo proyectado </a:t>
            </a:r>
            <a:r>
              <a:rPr lang="es-ES" b="1" dirty="0" smtClean="0"/>
              <a:t>sin financiamiento </a:t>
            </a:r>
            <a:endParaRPr lang="es-EC" b="1" dirty="0"/>
          </a:p>
        </p:txBody>
      </p:sp>
      <p:graphicFrame>
        <p:nvGraphicFramePr>
          <p:cNvPr id="5" name="4 Tabla"/>
          <p:cNvGraphicFramePr>
            <a:graphicFrameLocks noGrp="1"/>
          </p:cNvGraphicFramePr>
          <p:nvPr>
            <p:extLst>
              <p:ext uri="{D42A27DB-BD31-4B8C-83A1-F6EECF244321}">
                <p14:modId xmlns:p14="http://schemas.microsoft.com/office/powerpoint/2010/main" val="2113539769"/>
              </p:ext>
            </p:extLst>
          </p:nvPr>
        </p:nvGraphicFramePr>
        <p:xfrm>
          <a:off x="179512" y="1268760"/>
          <a:ext cx="8827094" cy="4325900"/>
        </p:xfrm>
        <a:graphic>
          <a:graphicData uri="http://schemas.openxmlformats.org/drawingml/2006/table">
            <a:tbl>
              <a:tblPr firstRow="1" firstCol="1" bandRow="1">
                <a:tableStyleId>{5C22544A-7EE6-4342-B048-85BDC9FD1C3A}</a:tableStyleId>
              </a:tblPr>
              <a:tblGrid>
                <a:gridCol w="2088232"/>
                <a:gridCol w="1281748"/>
                <a:gridCol w="1154748"/>
                <a:gridCol w="1078548"/>
                <a:gridCol w="1000288"/>
                <a:gridCol w="1111765"/>
                <a:gridCol w="1111765"/>
              </a:tblGrid>
              <a:tr h="400076">
                <a:tc>
                  <a:txBody>
                    <a:bodyPr/>
                    <a:lstStyle/>
                    <a:p>
                      <a:pPr>
                        <a:lnSpc>
                          <a:spcPct val="115000"/>
                        </a:lnSpc>
                        <a:spcAft>
                          <a:spcPts val="0"/>
                        </a:spcAft>
                      </a:pPr>
                      <a:r>
                        <a:rPr lang="es-EC" sz="1600" dirty="0">
                          <a:solidFill>
                            <a:schemeClr val="tx1"/>
                          </a:solidFill>
                          <a:effectLst/>
                        </a:rPr>
                        <a:t>Concepto</a:t>
                      </a:r>
                      <a:endParaRPr lang="es-EC"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Año 0</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dirty="0">
                          <a:solidFill>
                            <a:schemeClr val="tx1"/>
                          </a:solidFill>
                          <a:effectLst/>
                        </a:rPr>
                        <a:t>Año 1</a:t>
                      </a:r>
                      <a:endParaRPr lang="es-EC"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Año 2</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Año 3</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Año 4</a:t>
                      </a:r>
                      <a:endParaRPr lang="es-EC"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600">
                          <a:solidFill>
                            <a:schemeClr val="tx1"/>
                          </a:solidFill>
                          <a:effectLst/>
                        </a:rPr>
                        <a:t>Año 5</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Utilidad Neta</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r>
                        <a:rPr lang="es-EC" sz="1600">
                          <a:solidFill>
                            <a:schemeClr val="tx1"/>
                          </a:solidFill>
                          <a:effectLst/>
                        </a:rPr>
                        <a:t>-6.381,08</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2.487,79</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9.380,20</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18.329,06</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29.965,63</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 Inversión</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-21.921,58</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r>
              <a:tr h="190500">
                <a:tc>
                  <a:txBody>
                    <a:bodyPr/>
                    <a:lstStyle/>
                    <a:p>
                      <a:pPr>
                        <a:lnSpc>
                          <a:spcPct val="115000"/>
                        </a:lnSpc>
                        <a:spcAft>
                          <a:spcPts val="0"/>
                        </a:spcAft>
                      </a:pPr>
                      <a:r>
                        <a:rPr lang="es-EC" sz="1600">
                          <a:solidFill>
                            <a:schemeClr val="tx1"/>
                          </a:solidFill>
                          <a:effectLst/>
                        </a:rPr>
                        <a:t>(+) Préstamo</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r>
              <a:tr h="190500">
                <a:tc>
                  <a:txBody>
                    <a:bodyPr/>
                    <a:lstStyle/>
                    <a:p>
                      <a:pPr>
                        <a:lnSpc>
                          <a:spcPct val="115000"/>
                        </a:lnSpc>
                        <a:spcAft>
                          <a:spcPts val="0"/>
                        </a:spcAft>
                      </a:pPr>
                      <a:r>
                        <a:rPr lang="es-EC" sz="1600">
                          <a:solidFill>
                            <a:schemeClr val="tx1"/>
                          </a:solidFill>
                          <a:effectLst/>
                        </a:rPr>
                        <a:t>(+)  Recuperación de Capital de Trabajo</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dirty="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r>
                        <a:rPr lang="es-EC" sz="1600">
                          <a:solidFill>
                            <a:schemeClr val="tx1"/>
                          </a:solidFill>
                          <a:effectLst/>
                        </a:rPr>
                        <a:t>12071,09</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 Reinversión Activos Fijos</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endParaRPr lang="es-EC" sz="1600" dirty="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r>
              <a:tr h="190500">
                <a:tc>
                  <a:txBody>
                    <a:bodyPr/>
                    <a:lstStyle/>
                    <a:p>
                      <a:pPr>
                        <a:lnSpc>
                          <a:spcPct val="115000"/>
                        </a:lnSpc>
                        <a:spcAft>
                          <a:spcPts val="0"/>
                        </a:spcAft>
                      </a:pPr>
                      <a:r>
                        <a:rPr lang="es-EC" sz="1600">
                          <a:solidFill>
                            <a:schemeClr val="tx1"/>
                          </a:solidFill>
                          <a:effectLst/>
                        </a:rPr>
                        <a:t>(+) Depreciación</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2.145,53</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2.622,11</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2.622,11</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 Amort. Activos Intangibles</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850,00</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 Amortización del Préstamo</a:t>
                      </a:r>
                      <a:endParaRPr lang="es-EC" sz="1600">
                        <a:solidFill>
                          <a:schemeClr val="tx1"/>
                        </a:solidFill>
                        <a:effectLst/>
                        <a:latin typeface="Calibri"/>
                        <a:ea typeface="Calibri"/>
                        <a:cs typeface="Times New Roman"/>
                      </a:endParaRPr>
                    </a:p>
                  </a:txBody>
                  <a:tcPr marL="68580" marR="68580" marT="0" marB="0"/>
                </a:tc>
                <a:tc>
                  <a:txBody>
                    <a:bodyPr/>
                    <a:lstStyle/>
                    <a:p>
                      <a:endParaRPr lang="es-EC" sz="1600">
                        <a:solidFill>
                          <a:schemeClr val="tx1"/>
                        </a:solidFill>
                        <a:effectLst/>
                        <a:latin typeface="Calibri"/>
                      </a:endParaRPr>
                    </a:p>
                  </a:txBody>
                  <a:tcPr marL="68580" marR="68580" marT="0" marB="0"/>
                </a:tc>
                <a:tc>
                  <a:txBody>
                    <a:bodyPr/>
                    <a:lstStyle/>
                    <a:p>
                      <a:pPr algn="r">
                        <a:lnSpc>
                          <a:spcPct val="115000"/>
                        </a:lnSpc>
                        <a:spcAft>
                          <a:spcPts val="0"/>
                        </a:spcAft>
                      </a:pPr>
                      <a:r>
                        <a:rPr lang="es-EC" sz="1600">
                          <a:solidFill>
                            <a:schemeClr val="tx1"/>
                          </a:solidFill>
                          <a:effectLst/>
                        </a:rPr>
                        <a:t>2.498,17</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2.755,66</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3.039,69</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3.352,99</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3.698,53</a:t>
                      </a:r>
                      <a:endParaRPr lang="es-EC" sz="1600">
                        <a:solidFill>
                          <a:schemeClr val="tx1"/>
                        </a:solidFill>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C" sz="1600">
                          <a:solidFill>
                            <a:schemeClr val="tx1"/>
                          </a:solidFill>
                          <a:effectLst/>
                        </a:rPr>
                        <a:t>Flujo de Efectivo</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-21.921,58</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-5.883,73</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2.727,66</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9.336,04</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solidFill>
                            <a:schemeClr val="tx1"/>
                          </a:solidFill>
                          <a:effectLst/>
                        </a:rPr>
                        <a:t>18.448,17</a:t>
                      </a:r>
                      <a:endParaRPr lang="es-EC" sz="16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solidFill>
                            <a:schemeClr val="tx1"/>
                          </a:solidFill>
                          <a:effectLst/>
                        </a:rPr>
                        <a:t>29.739,22</a:t>
                      </a:r>
                      <a:endParaRPr lang="es-EC" sz="16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7520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lgn="ctr"/>
            <a:r>
              <a:rPr lang="es-EC" dirty="0" smtClean="0">
                <a:solidFill>
                  <a:schemeClr val="tx1"/>
                </a:solidFill>
              </a:rPr>
              <a:t>EVALUACIÓN FINANCIERA</a:t>
            </a:r>
            <a:br>
              <a:rPr lang="es-EC" dirty="0" smtClean="0">
                <a:solidFill>
                  <a:schemeClr val="tx1"/>
                </a:solidFill>
              </a:rPr>
            </a:br>
            <a:r>
              <a:rPr lang="es-EC" dirty="0" smtClean="0">
                <a:solidFill>
                  <a:schemeClr val="tx1"/>
                </a:solidFill>
              </a:rPr>
              <a:t>DEL PROYECTO </a:t>
            </a:r>
            <a:endParaRPr lang="es-EC"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54"/>
            <a:ext cx="2428860" cy="928670"/>
          </a:xfrm>
          <a:prstGeom prst="rect">
            <a:avLst/>
          </a:prstGeom>
          <a:noFill/>
          <a:ln w="9525">
            <a:noFill/>
            <a:miter lim="800000"/>
            <a:headEnd/>
            <a:tailEnd/>
          </a:ln>
        </p:spPr>
      </p:pic>
      <p:graphicFrame>
        <p:nvGraphicFramePr>
          <p:cNvPr id="6" name="5 Diagrama"/>
          <p:cNvGraphicFramePr/>
          <p:nvPr>
            <p:extLst>
              <p:ext uri="{D42A27DB-BD31-4B8C-83A1-F6EECF244321}">
                <p14:modId xmlns:p14="http://schemas.microsoft.com/office/powerpoint/2010/main" val="1302450417"/>
              </p:ext>
            </p:extLst>
          </p:nvPr>
        </p:nvGraphicFramePr>
        <p:xfrm>
          <a:off x="428596" y="3212976"/>
          <a:ext cx="3279308" cy="2748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235808547"/>
              </p:ext>
            </p:extLst>
          </p:nvPr>
        </p:nvGraphicFramePr>
        <p:xfrm>
          <a:off x="5004048" y="3181264"/>
          <a:ext cx="3279308" cy="2748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Rectángulo"/>
          <p:cNvSpPr/>
          <p:nvPr/>
        </p:nvSpPr>
        <p:spPr>
          <a:xfrm>
            <a:off x="395536" y="2348880"/>
            <a:ext cx="2326278" cy="369332"/>
          </a:xfrm>
          <a:prstGeom prst="rect">
            <a:avLst/>
          </a:prstGeom>
        </p:spPr>
        <p:txBody>
          <a:bodyPr wrap="none">
            <a:spAutoFit/>
          </a:bodyPr>
          <a:lstStyle/>
          <a:p>
            <a:r>
              <a:rPr lang="es-ES" b="1" dirty="0" smtClean="0"/>
              <a:t>Con financiamiento</a:t>
            </a:r>
            <a:endParaRPr lang="es-EC" b="1" dirty="0"/>
          </a:p>
        </p:txBody>
      </p:sp>
      <p:sp>
        <p:nvSpPr>
          <p:cNvPr id="8" name="7 Rectángulo"/>
          <p:cNvSpPr/>
          <p:nvPr/>
        </p:nvSpPr>
        <p:spPr>
          <a:xfrm>
            <a:off x="5076056" y="2348880"/>
            <a:ext cx="2236510" cy="369332"/>
          </a:xfrm>
          <a:prstGeom prst="rect">
            <a:avLst/>
          </a:prstGeom>
        </p:spPr>
        <p:txBody>
          <a:bodyPr wrap="none">
            <a:spAutoFit/>
          </a:bodyPr>
          <a:lstStyle/>
          <a:p>
            <a:r>
              <a:rPr lang="es-ES" b="1" dirty="0" smtClean="0"/>
              <a:t>Sin financiamiento</a:t>
            </a:r>
            <a:endParaRPr lang="es-EC" b="1"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solidFill>
                  <a:schemeClr val="tx1"/>
                </a:solidFill>
              </a:rPr>
              <a:t>CONCLUSIONES</a:t>
            </a:r>
            <a:endParaRPr lang="es-EC" sz="3600"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54"/>
            <a:ext cx="2428860" cy="928670"/>
          </a:xfrm>
          <a:prstGeom prst="rect">
            <a:avLst/>
          </a:prstGeom>
          <a:noFill/>
          <a:ln w="9525">
            <a:noFill/>
            <a:miter lim="800000"/>
            <a:headEnd/>
            <a:tailEnd/>
          </a:ln>
        </p:spPr>
      </p:pic>
      <p:graphicFrame>
        <p:nvGraphicFramePr>
          <p:cNvPr id="11" name="10 Diagrama"/>
          <p:cNvGraphicFramePr/>
          <p:nvPr>
            <p:extLst>
              <p:ext uri="{D42A27DB-BD31-4B8C-83A1-F6EECF244321}">
                <p14:modId xmlns:p14="http://schemas.microsoft.com/office/powerpoint/2010/main" val="2503654836"/>
              </p:ext>
            </p:extLst>
          </p:nvPr>
        </p:nvGraphicFramePr>
        <p:xfrm>
          <a:off x="323528" y="836712"/>
          <a:ext cx="8604448" cy="558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158"/>
            <a:ext cx="8229600" cy="1143000"/>
          </a:xfrm>
        </p:spPr>
        <p:txBody>
          <a:bodyPr/>
          <a:lstStyle/>
          <a:p>
            <a:r>
              <a:rPr lang="es-EC" dirty="0" smtClean="0">
                <a:solidFill>
                  <a:schemeClr val="tx1"/>
                </a:solidFill>
              </a:rPr>
              <a:t>RECOMENDACIONES</a:t>
            </a:r>
            <a:endParaRPr lang="es-EC" dirty="0"/>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54"/>
            <a:ext cx="2428860" cy="928670"/>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1417225211"/>
              </p:ext>
            </p:extLst>
          </p:nvPr>
        </p:nvGraphicFramePr>
        <p:xfrm>
          <a:off x="395536" y="922009"/>
          <a:ext cx="8352928" cy="52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2085248"/>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endParaRPr lang="es-EC" kern="0" dirty="0" smtClean="0">
              <a:solidFill>
                <a:schemeClr val="tx1"/>
              </a:solidFill>
            </a:endParaRPr>
          </a:p>
          <a:p>
            <a:pPr algn="ctr"/>
            <a:r>
              <a:rPr lang="es-EC" kern="0" dirty="0" smtClean="0">
                <a:solidFill>
                  <a:schemeClr val="tx1"/>
                </a:solidFill>
              </a:rPr>
              <a:t>GRACIAS  POR SU ATENCIÓN</a:t>
            </a:r>
            <a:endParaRPr lang="es-EC" kern="0" dirty="0"/>
          </a:p>
        </p:txBody>
      </p:sp>
    </p:spTree>
    <p:extLst>
      <p:ext uri="{BB962C8B-B14F-4D97-AF65-F5344CB8AC3E}">
        <p14:creationId xmlns:p14="http://schemas.microsoft.com/office/powerpoint/2010/main" val="16320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67436" y="3573016"/>
            <a:ext cx="312890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endParaRPr lang="es-ES" sz="3600" dirty="0" smtClean="0"/>
          </a:p>
          <a:p>
            <a:r>
              <a:rPr lang="es-ES" sz="3600" dirty="0" smtClean="0"/>
              <a:t>Solidaridad</a:t>
            </a:r>
          </a:p>
          <a:p>
            <a:r>
              <a:rPr lang="es-ES" sz="3600" dirty="0" smtClean="0"/>
              <a:t>Cooperación</a:t>
            </a:r>
          </a:p>
          <a:p>
            <a:r>
              <a:rPr lang="es-ES" sz="3600" dirty="0" smtClean="0"/>
              <a:t>Reciprocidad</a:t>
            </a:r>
            <a:endParaRPr lang="es-EC" sz="36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753" t="43246" r="36738" b="30141"/>
          <a:stretch/>
        </p:blipFill>
        <p:spPr bwMode="auto">
          <a:xfrm>
            <a:off x="712168" y="678138"/>
            <a:ext cx="3168352" cy="275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www.centrocultural.coop/blogs/cooperativismo/wp-content/uploads/2012/11/map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36" y="678138"/>
            <a:ext cx="3128900" cy="275086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abc.es/Media/201408/27/simbolo-dolar--644x3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69" y="3573016"/>
            <a:ext cx="3168352" cy="230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8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646567" y="46053"/>
            <a:ext cx="1479892" cy="369332"/>
          </a:xfrm>
          <a:prstGeom prst="rect">
            <a:avLst/>
          </a:prstGeom>
          <a:noFill/>
        </p:spPr>
        <p:txBody>
          <a:bodyPr wrap="none" rtlCol="0">
            <a:spAutoFit/>
          </a:bodyPr>
          <a:lstStyle/>
          <a:p>
            <a:r>
              <a:rPr lang="es-EC" dirty="0" smtClean="0"/>
              <a:t>OBJETIVOS</a:t>
            </a:r>
            <a:endParaRPr lang="es-EC" dirty="0"/>
          </a:p>
        </p:txBody>
      </p:sp>
      <p:graphicFrame>
        <p:nvGraphicFramePr>
          <p:cNvPr id="2" name="1 Diagrama"/>
          <p:cNvGraphicFramePr/>
          <p:nvPr>
            <p:extLst>
              <p:ext uri="{D42A27DB-BD31-4B8C-83A1-F6EECF244321}">
                <p14:modId xmlns:p14="http://schemas.microsoft.com/office/powerpoint/2010/main" val="4030020662"/>
              </p:ext>
            </p:extLst>
          </p:nvPr>
        </p:nvGraphicFramePr>
        <p:xfrm>
          <a:off x="251520" y="692696"/>
          <a:ext cx="8568952" cy="504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87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67488037"/>
              </p:ext>
            </p:extLst>
          </p:nvPr>
        </p:nvGraphicFramePr>
        <p:xfrm>
          <a:off x="395536" y="692696"/>
          <a:ext cx="856895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184027" y="46053"/>
            <a:ext cx="1928733" cy="369332"/>
          </a:xfrm>
          <a:prstGeom prst="rect">
            <a:avLst/>
          </a:prstGeom>
          <a:noFill/>
        </p:spPr>
        <p:txBody>
          <a:bodyPr wrap="none" rtlCol="0">
            <a:spAutoFit/>
          </a:bodyPr>
          <a:lstStyle/>
          <a:p>
            <a:r>
              <a:rPr lang="es-EC" dirty="0" smtClean="0"/>
              <a:t>JUSTIFICACIÓN</a:t>
            </a:r>
            <a:endParaRPr lang="es-EC" dirty="0"/>
          </a:p>
        </p:txBody>
      </p:sp>
    </p:spTree>
    <p:extLst>
      <p:ext uri="{BB962C8B-B14F-4D97-AF65-F5344CB8AC3E}">
        <p14:creationId xmlns:p14="http://schemas.microsoft.com/office/powerpoint/2010/main" val="109049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lvl="3" algn="ctr"/>
            <a:r>
              <a:rPr lang="es-EC" sz="3600" dirty="0" smtClean="0">
                <a:solidFill>
                  <a:schemeClr val="tx1"/>
                </a:solidFill>
              </a:rPr>
              <a:t>ORGANIGRAMA</a:t>
            </a:r>
            <a:r>
              <a:rPr lang="es-EC" sz="3600" dirty="0" smtClean="0"/>
              <a:t> </a:t>
            </a:r>
            <a:r>
              <a:rPr lang="es-EC" sz="3600" dirty="0" smtClean="0">
                <a:solidFill>
                  <a:schemeClr val="tx1"/>
                </a:solidFill>
              </a:rPr>
              <a:t>ESTRUCTURAL</a:t>
            </a:r>
            <a:r>
              <a:rPr lang="es-EC" sz="4000" dirty="0" smtClean="0"/>
              <a:t/>
            </a:r>
            <a:br>
              <a:rPr lang="es-EC" sz="4000" dirty="0" smtClean="0"/>
            </a:br>
            <a:endParaRPr lang="es-EC" dirty="0"/>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30"/>
            <a:ext cx="2428860" cy="928670"/>
          </a:xfrm>
          <a:prstGeom prst="rect">
            <a:avLst/>
          </a:prstGeom>
          <a:noFill/>
          <a:ln w="9525">
            <a:noFill/>
            <a:miter lim="800000"/>
            <a:headEnd/>
            <a:tailEnd/>
          </a:ln>
        </p:spPr>
      </p:pic>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49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8" name="5 Grupo"/>
          <p:cNvGrpSpPr/>
          <p:nvPr/>
        </p:nvGrpSpPr>
        <p:grpSpPr>
          <a:xfrm>
            <a:off x="2028825" y="1443038"/>
            <a:ext cx="5524500" cy="3971926"/>
            <a:chOff x="0" y="0"/>
            <a:chExt cx="5524500" cy="4800600"/>
          </a:xfrm>
        </p:grpSpPr>
        <p:cxnSp>
          <p:nvCxnSpPr>
            <p:cNvPr id="9" name="9 Conector recto"/>
            <p:cNvCxnSpPr/>
            <p:nvPr/>
          </p:nvCxnSpPr>
          <p:spPr>
            <a:xfrm>
              <a:off x="2647950" y="428625"/>
              <a:ext cx="0" cy="2152650"/>
            </a:xfrm>
            <a:prstGeom prst="line">
              <a:avLst/>
            </a:prstGeom>
            <a:noFill/>
            <a:ln w="9525" cap="flat" cmpd="sng" algn="ctr">
              <a:solidFill>
                <a:sysClr val="windowText" lastClr="000000"/>
              </a:solidFill>
              <a:prstDash val="solid"/>
            </a:ln>
            <a:effectLst/>
          </p:spPr>
        </p:cxnSp>
        <p:sp>
          <p:nvSpPr>
            <p:cNvPr id="10" name="Cuadro de texto 2"/>
            <p:cNvSpPr txBox="1">
              <a:spLocks noChangeArrowheads="1"/>
            </p:cNvSpPr>
            <p:nvPr/>
          </p:nvSpPr>
          <p:spPr bwMode="auto">
            <a:xfrm>
              <a:off x="1926830" y="0"/>
              <a:ext cx="1438275" cy="4286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200">
                  <a:effectLst/>
                  <a:latin typeface="Times New Roman"/>
                  <a:ea typeface="Calibri"/>
                  <a:cs typeface="Times New Roman"/>
                </a:rPr>
                <a:t>Asamblea General</a:t>
              </a:r>
              <a:endParaRPr lang="es-EC" sz="1100">
                <a:effectLst/>
                <a:latin typeface="Calibri"/>
                <a:ea typeface="Calibri"/>
                <a:cs typeface="Times New Roman"/>
              </a:endParaRPr>
            </a:p>
          </p:txBody>
        </p:sp>
        <p:sp>
          <p:nvSpPr>
            <p:cNvPr id="11" name="Cuadro de texto 2"/>
            <p:cNvSpPr txBox="1">
              <a:spLocks noChangeArrowheads="1"/>
            </p:cNvSpPr>
            <p:nvPr/>
          </p:nvSpPr>
          <p:spPr bwMode="auto">
            <a:xfrm>
              <a:off x="1952625" y="676275"/>
              <a:ext cx="1438275" cy="62865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Consejo de Administración</a:t>
              </a:r>
              <a:endParaRPr lang="es-EC" sz="1100">
                <a:effectLst/>
                <a:latin typeface="Calibri"/>
                <a:ea typeface="Calibri"/>
                <a:cs typeface="Times New Roman"/>
              </a:endParaRPr>
            </a:p>
          </p:txBody>
        </p:sp>
        <p:sp>
          <p:nvSpPr>
            <p:cNvPr id="12" name="Cuadro de texto 2"/>
            <p:cNvSpPr txBox="1">
              <a:spLocks noChangeArrowheads="1"/>
            </p:cNvSpPr>
            <p:nvPr/>
          </p:nvSpPr>
          <p:spPr bwMode="auto">
            <a:xfrm>
              <a:off x="1952625" y="1514475"/>
              <a:ext cx="1438275" cy="4286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Gerente</a:t>
              </a:r>
              <a:endParaRPr lang="es-EC" sz="1100">
                <a:effectLst/>
                <a:latin typeface="Calibri"/>
                <a:ea typeface="Calibri"/>
                <a:cs typeface="Times New Roman"/>
              </a:endParaRPr>
            </a:p>
          </p:txBody>
        </p:sp>
        <p:sp>
          <p:nvSpPr>
            <p:cNvPr id="13" name="Cuadro de texto 2"/>
            <p:cNvSpPr txBox="1">
              <a:spLocks noChangeArrowheads="1"/>
            </p:cNvSpPr>
            <p:nvPr/>
          </p:nvSpPr>
          <p:spPr bwMode="auto">
            <a:xfrm>
              <a:off x="4057650" y="465503"/>
              <a:ext cx="1438275" cy="55245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Comisión de Crédito</a:t>
              </a:r>
              <a:endParaRPr lang="es-EC" sz="1100">
                <a:effectLst/>
                <a:latin typeface="Calibri"/>
                <a:ea typeface="Calibri"/>
                <a:cs typeface="Times New Roman"/>
              </a:endParaRPr>
            </a:p>
          </p:txBody>
        </p:sp>
        <p:sp>
          <p:nvSpPr>
            <p:cNvPr id="14" name="Cuadro de texto 2"/>
            <p:cNvSpPr txBox="1">
              <a:spLocks noChangeArrowheads="1"/>
            </p:cNvSpPr>
            <p:nvPr/>
          </p:nvSpPr>
          <p:spPr bwMode="auto">
            <a:xfrm>
              <a:off x="4086225" y="1285875"/>
              <a:ext cx="1438275" cy="55245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Comisión de Educación</a:t>
              </a:r>
              <a:endParaRPr lang="es-EC" sz="1100">
                <a:effectLst/>
                <a:latin typeface="Calibri"/>
                <a:ea typeface="Calibri"/>
                <a:cs typeface="Times New Roman"/>
              </a:endParaRPr>
            </a:p>
          </p:txBody>
        </p:sp>
        <p:sp>
          <p:nvSpPr>
            <p:cNvPr id="15" name="Cuadro de texto 2"/>
            <p:cNvSpPr txBox="1">
              <a:spLocks noChangeArrowheads="1"/>
            </p:cNvSpPr>
            <p:nvPr/>
          </p:nvSpPr>
          <p:spPr bwMode="auto">
            <a:xfrm>
              <a:off x="0" y="685800"/>
              <a:ext cx="1438275" cy="62865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Consejo de Vigilancia</a:t>
              </a:r>
              <a:endParaRPr lang="es-EC" sz="1100">
                <a:effectLst/>
                <a:latin typeface="Calibri"/>
                <a:ea typeface="Calibri"/>
                <a:cs typeface="Times New Roman"/>
              </a:endParaRPr>
            </a:p>
          </p:txBody>
        </p:sp>
        <p:sp>
          <p:nvSpPr>
            <p:cNvPr id="16" name="Cuadro de texto 2"/>
            <p:cNvSpPr txBox="1">
              <a:spLocks noChangeArrowheads="1"/>
            </p:cNvSpPr>
            <p:nvPr/>
          </p:nvSpPr>
          <p:spPr bwMode="auto">
            <a:xfrm>
              <a:off x="0" y="2028825"/>
              <a:ext cx="1438275" cy="62865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Asistente de Gerencia</a:t>
              </a:r>
              <a:endParaRPr lang="es-EC" sz="1100">
                <a:effectLst/>
                <a:latin typeface="Calibri"/>
                <a:ea typeface="Calibri"/>
                <a:cs typeface="Times New Roman"/>
              </a:endParaRPr>
            </a:p>
          </p:txBody>
        </p:sp>
        <p:sp>
          <p:nvSpPr>
            <p:cNvPr id="17" name="Cuadro de texto 2"/>
            <p:cNvSpPr txBox="1">
              <a:spLocks noChangeArrowheads="1"/>
            </p:cNvSpPr>
            <p:nvPr/>
          </p:nvSpPr>
          <p:spPr bwMode="auto">
            <a:xfrm>
              <a:off x="361950" y="2952750"/>
              <a:ext cx="2286000" cy="5429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Departamento Administrativo y Financiero</a:t>
              </a:r>
              <a:endParaRPr lang="es-EC" sz="1100">
                <a:effectLst/>
                <a:latin typeface="Calibri"/>
                <a:ea typeface="Calibri"/>
                <a:cs typeface="Times New Roman"/>
              </a:endParaRPr>
            </a:p>
          </p:txBody>
        </p:sp>
        <p:sp>
          <p:nvSpPr>
            <p:cNvPr id="18" name="Cuadro de texto 2"/>
            <p:cNvSpPr txBox="1">
              <a:spLocks noChangeArrowheads="1"/>
            </p:cNvSpPr>
            <p:nvPr/>
          </p:nvSpPr>
          <p:spPr bwMode="auto">
            <a:xfrm>
              <a:off x="2971800" y="2952750"/>
              <a:ext cx="2286000" cy="5429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Departamento Operativo y de servicios financieros</a:t>
              </a:r>
              <a:endParaRPr lang="es-EC" sz="1100">
                <a:effectLst/>
                <a:latin typeface="Calibri"/>
                <a:ea typeface="Calibri"/>
                <a:cs typeface="Times New Roman"/>
              </a:endParaRPr>
            </a:p>
          </p:txBody>
        </p:sp>
        <p:sp>
          <p:nvSpPr>
            <p:cNvPr id="19" name="Cuadro de texto 2"/>
            <p:cNvSpPr txBox="1">
              <a:spLocks noChangeArrowheads="1"/>
            </p:cNvSpPr>
            <p:nvPr/>
          </p:nvSpPr>
          <p:spPr bwMode="auto">
            <a:xfrm>
              <a:off x="1247775" y="3867150"/>
              <a:ext cx="1438275" cy="4286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Contabilidad</a:t>
              </a:r>
              <a:endParaRPr lang="es-EC" sz="1100">
                <a:effectLst/>
                <a:latin typeface="Calibri"/>
                <a:ea typeface="Calibri"/>
                <a:cs typeface="Times New Roman"/>
              </a:endParaRPr>
            </a:p>
          </p:txBody>
        </p:sp>
        <p:sp>
          <p:nvSpPr>
            <p:cNvPr id="20" name="Cuadro de texto 2"/>
            <p:cNvSpPr txBox="1">
              <a:spLocks noChangeArrowheads="1"/>
            </p:cNvSpPr>
            <p:nvPr/>
          </p:nvSpPr>
          <p:spPr bwMode="auto">
            <a:xfrm>
              <a:off x="3790687" y="3628413"/>
              <a:ext cx="1438275" cy="590489"/>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Gestores de Ventas</a:t>
              </a:r>
              <a:endParaRPr lang="es-EC" sz="1100">
                <a:effectLst/>
                <a:latin typeface="Calibri"/>
                <a:ea typeface="Calibri"/>
                <a:cs typeface="Times New Roman"/>
              </a:endParaRPr>
            </a:p>
          </p:txBody>
        </p:sp>
        <p:sp>
          <p:nvSpPr>
            <p:cNvPr id="21" name="Cuadro de texto 2"/>
            <p:cNvSpPr txBox="1">
              <a:spLocks noChangeArrowheads="1"/>
            </p:cNvSpPr>
            <p:nvPr/>
          </p:nvSpPr>
          <p:spPr bwMode="auto">
            <a:xfrm>
              <a:off x="3810000" y="4371975"/>
              <a:ext cx="1438275" cy="428625"/>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1200">
                  <a:effectLst/>
                  <a:latin typeface="Times New Roman"/>
                  <a:ea typeface="Calibri"/>
                  <a:cs typeface="Times New Roman"/>
                </a:rPr>
                <a:t>Cajeros</a:t>
              </a:r>
              <a:endParaRPr lang="es-EC" sz="1100">
                <a:effectLst/>
                <a:latin typeface="Calibri"/>
                <a:ea typeface="Calibri"/>
                <a:cs typeface="Times New Roman"/>
              </a:endParaRPr>
            </a:p>
          </p:txBody>
        </p:sp>
        <p:cxnSp>
          <p:nvCxnSpPr>
            <p:cNvPr id="22" name="41 Conector recto"/>
            <p:cNvCxnSpPr/>
            <p:nvPr/>
          </p:nvCxnSpPr>
          <p:spPr>
            <a:xfrm>
              <a:off x="3390900" y="1133475"/>
              <a:ext cx="400050" cy="0"/>
            </a:xfrm>
            <a:prstGeom prst="line">
              <a:avLst/>
            </a:prstGeom>
            <a:noFill/>
            <a:ln w="9525" cap="flat" cmpd="sng" algn="ctr">
              <a:solidFill>
                <a:sysClr val="windowText" lastClr="000000"/>
              </a:solidFill>
              <a:prstDash val="solid"/>
            </a:ln>
            <a:effectLst/>
          </p:spPr>
        </p:cxnSp>
        <p:cxnSp>
          <p:nvCxnSpPr>
            <p:cNvPr id="23" name="42 Conector recto"/>
            <p:cNvCxnSpPr/>
            <p:nvPr/>
          </p:nvCxnSpPr>
          <p:spPr>
            <a:xfrm>
              <a:off x="3819525" y="1562100"/>
              <a:ext cx="266700" cy="0"/>
            </a:xfrm>
            <a:prstGeom prst="line">
              <a:avLst/>
            </a:prstGeom>
            <a:noFill/>
            <a:ln w="9525" cap="flat" cmpd="sng" algn="ctr">
              <a:solidFill>
                <a:sysClr val="windowText" lastClr="000000"/>
              </a:solidFill>
              <a:prstDash val="solid"/>
            </a:ln>
            <a:effectLst/>
          </p:spPr>
        </p:cxnSp>
        <p:cxnSp>
          <p:nvCxnSpPr>
            <p:cNvPr id="24" name="43 Conector recto"/>
            <p:cNvCxnSpPr/>
            <p:nvPr/>
          </p:nvCxnSpPr>
          <p:spPr>
            <a:xfrm>
              <a:off x="3810000" y="884147"/>
              <a:ext cx="0" cy="704850"/>
            </a:xfrm>
            <a:prstGeom prst="line">
              <a:avLst/>
            </a:prstGeom>
            <a:noFill/>
            <a:ln w="9525" cap="flat" cmpd="sng" algn="ctr">
              <a:solidFill>
                <a:sysClr val="windowText" lastClr="000000"/>
              </a:solidFill>
              <a:prstDash val="solid"/>
            </a:ln>
            <a:effectLst/>
          </p:spPr>
        </p:cxnSp>
        <p:cxnSp>
          <p:nvCxnSpPr>
            <p:cNvPr id="25" name="44 Conector recto"/>
            <p:cNvCxnSpPr/>
            <p:nvPr/>
          </p:nvCxnSpPr>
          <p:spPr>
            <a:xfrm flipH="1" flipV="1">
              <a:off x="1438275" y="971550"/>
              <a:ext cx="514350" cy="1"/>
            </a:xfrm>
            <a:prstGeom prst="line">
              <a:avLst/>
            </a:prstGeom>
            <a:noFill/>
            <a:ln w="9525" cap="flat" cmpd="sng" algn="ctr">
              <a:solidFill>
                <a:sysClr val="windowText" lastClr="000000"/>
              </a:solidFill>
              <a:prstDash val="solid"/>
            </a:ln>
            <a:effectLst/>
          </p:spPr>
        </p:cxnSp>
        <p:cxnSp>
          <p:nvCxnSpPr>
            <p:cNvPr id="26" name="45 Conector recto"/>
            <p:cNvCxnSpPr/>
            <p:nvPr/>
          </p:nvCxnSpPr>
          <p:spPr>
            <a:xfrm flipH="1">
              <a:off x="1438275" y="2305050"/>
              <a:ext cx="1209675" cy="9525"/>
            </a:xfrm>
            <a:prstGeom prst="line">
              <a:avLst/>
            </a:prstGeom>
            <a:noFill/>
            <a:ln w="9525" cap="flat" cmpd="sng" algn="ctr">
              <a:solidFill>
                <a:sysClr val="windowText" lastClr="000000"/>
              </a:solidFill>
              <a:prstDash val="solid"/>
            </a:ln>
            <a:effectLst/>
          </p:spPr>
        </p:cxnSp>
        <p:cxnSp>
          <p:nvCxnSpPr>
            <p:cNvPr id="27" name="46 Conector recto"/>
            <p:cNvCxnSpPr/>
            <p:nvPr/>
          </p:nvCxnSpPr>
          <p:spPr>
            <a:xfrm>
              <a:off x="1952625" y="2581275"/>
              <a:ext cx="1504950" cy="0"/>
            </a:xfrm>
            <a:prstGeom prst="line">
              <a:avLst/>
            </a:prstGeom>
            <a:noFill/>
            <a:ln w="9525" cap="flat" cmpd="sng" algn="ctr">
              <a:solidFill>
                <a:sysClr val="windowText" lastClr="000000"/>
              </a:solidFill>
              <a:prstDash val="solid"/>
            </a:ln>
            <a:effectLst/>
          </p:spPr>
        </p:cxnSp>
        <p:cxnSp>
          <p:nvCxnSpPr>
            <p:cNvPr id="28" name="47 Conector recto"/>
            <p:cNvCxnSpPr/>
            <p:nvPr/>
          </p:nvCxnSpPr>
          <p:spPr>
            <a:xfrm>
              <a:off x="1952625" y="2581275"/>
              <a:ext cx="0" cy="371475"/>
            </a:xfrm>
            <a:prstGeom prst="line">
              <a:avLst/>
            </a:prstGeom>
            <a:noFill/>
            <a:ln w="9525" cap="flat" cmpd="sng" algn="ctr">
              <a:solidFill>
                <a:sysClr val="windowText" lastClr="000000"/>
              </a:solidFill>
              <a:prstDash val="solid"/>
            </a:ln>
            <a:effectLst/>
          </p:spPr>
        </p:cxnSp>
        <p:cxnSp>
          <p:nvCxnSpPr>
            <p:cNvPr id="29" name="48 Conector recto"/>
            <p:cNvCxnSpPr/>
            <p:nvPr/>
          </p:nvCxnSpPr>
          <p:spPr>
            <a:xfrm>
              <a:off x="3457575" y="2581275"/>
              <a:ext cx="0" cy="371475"/>
            </a:xfrm>
            <a:prstGeom prst="line">
              <a:avLst/>
            </a:prstGeom>
            <a:noFill/>
            <a:ln w="9525" cap="flat" cmpd="sng" algn="ctr">
              <a:solidFill>
                <a:sysClr val="windowText" lastClr="000000"/>
              </a:solidFill>
              <a:prstDash val="solid"/>
            </a:ln>
            <a:effectLst/>
          </p:spPr>
        </p:cxnSp>
        <p:cxnSp>
          <p:nvCxnSpPr>
            <p:cNvPr id="30" name="49 Conector recto"/>
            <p:cNvCxnSpPr/>
            <p:nvPr/>
          </p:nvCxnSpPr>
          <p:spPr>
            <a:xfrm>
              <a:off x="1952625" y="3495675"/>
              <a:ext cx="0" cy="371475"/>
            </a:xfrm>
            <a:prstGeom prst="line">
              <a:avLst/>
            </a:prstGeom>
            <a:noFill/>
            <a:ln w="9525" cap="flat" cmpd="sng" algn="ctr">
              <a:solidFill>
                <a:sysClr val="windowText" lastClr="000000"/>
              </a:solidFill>
              <a:prstDash val="solid"/>
            </a:ln>
            <a:effectLst/>
          </p:spPr>
        </p:cxnSp>
        <p:cxnSp>
          <p:nvCxnSpPr>
            <p:cNvPr id="31" name="50 Conector recto"/>
            <p:cNvCxnSpPr/>
            <p:nvPr/>
          </p:nvCxnSpPr>
          <p:spPr>
            <a:xfrm>
              <a:off x="3514725" y="3495675"/>
              <a:ext cx="0" cy="1038225"/>
            </a:xfrm>
            <a:prstGeom prst="line">
              <a:avLst/>
            </a:prstGeom>
            <a:noFill/>
            <a:ln w="9525" cap="flat" cmpd="sng" algn="ctr">
              <a:solidFill>
                <a:sysClr val="windowText" lastClr="000000"/>
              </a:solidFill>
              <a:prstDash val="solid"/>
            </a:ln>
            <a:effectLst/>
          </p:spPr>
        </p:cxnSp>
        <p:cxnSp>
          <p:nvCxnSpPr>
            <p:cNvPr id="32" name="51 Conector recto"/>
            <p:cNvCxnSpPr/>
            <p:nvPr/>
          </p:nvCxnSpPr>
          <p:spPr>
            <a:xfrm>
              <a:off x="3514725" y="3990975"/>
              <a:ext cx="276225" cy="0"/>
            </a:xfrm>
            <a:prstGeom prst="line">
              <a:avLst/>
            </a:prstGeom>
            <a:noFill/>
            <a:ln w="9525" cap="flat" cmpd="sng" algn="ctr">
              <a:solidFill>
                <a:sysClr val="windowText" lastClr="000000"/>
              </a:solidFill>
              <a:prstDash val="solid"/>
            </a:ln>
            <a:effectLst/>
          </p:spPr>
        </p:cxnSp>
        <p:cxnSp>
          <p:nvCxnSpPr>
            <p:cNvPr id="33" name="52 Conector recto"/>
            <p:cNvCxnSpPr/>
            <p:nvPr/>
          </p:nvCxnSpPr>
          <p:spPr>
            <a:xfrm>
              <a:off x="3514725" y="4524375"/>
              <a:ext cx="276225" cy="0"/>
            </a:xfrm>
            <a:prstGeom prst="line">
              <a:avLst/>
            </a:prstGeom>
            <a:noFill/>
            <a:ln w="9525" cap="flat" cmpd="sng" algn="ctr">
              <a:solidFill>
                <a:sysClr val="windowText" lastClr="000000"/>
              </a:solidFill>
              <a:prstDash val="solid"/>
            </a:ln>
            <a:effectLst/>
          </p:spPr>
        </p:cxnSp>
      </p:gr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229600" cy="1143000"/>
          </a:xfrm>
        </p:spPr>
        <p:txBody>
          <a:bodyPr/>
          <a:lstStyle/>
          <a:p>
            <a:r>
              <a:rPr lang="es-MX" dirty="0" smtClean="0">
                <a:solidFill>
                  <a:schemeClr val="tx1"/>
                </a:solidFill>
              </a:rPr>
              <a:t>DIRECCIONAMIENTO ESTRATÉGICO </a:t>
            </a:r>
            <a:endParaRPr lang="es-MX" dirty="0">
              <a:solidFill>
                <a:schemeClr val="tx1"/>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064133645"/>
              </p:ext>
            </p:extLst>
          </p:nvPr>
        </p:nvGraphicFramePr>
        <p:xfrm>
          <a:off x="457200" y="928670"/>
          <a:ext cx="8115328" cy="519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286512" y="5905484"/>
            <a:ext cx="2857520" cy="95251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8594" y="908720"/>
            <a:ext cx="7920880" cy="646331"/>
          </a:xfrm>
          <a:prstGeom prst="rect">
            <a:avLst/>
          </a:prstGeom>
        </p:spPr>
        <p:txBody>
          <a:bodyPr wrap="square">
            <a:spAutoFit/>
          </a:bodyPr>
          <a:lstStyle/>
          <a:p>
            <a:r>
              <a:rPr lang="es-ES" dirty="0" smtClean="0"/>
              <a:t>Los </a:t>
            </a:r>
            <a:r>
              <a:rPr lang="es-ES" dirty="0"/>
              <a:t>pobladores de la parroquia de Píntag están de acuerdo con la creación de la Cooperativa de Ahorro y Crédito.</a:t>
            </a:r>
            <a:endParaRPr lang="es-EC"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1" y="3861048"/>
            <a:ext cx="2000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146344760"/>
              </p:ext>
            </p:extLst>
          </p:nvPr>
        </p:nvGraphicFramePr>
        <p:xfrm>
          <a:off x="393266" y="1772816"/>
          <a:ext cx="4459270" cy="1873250"/>
        </p:xfrm>
        <a:graphic>
          <a:graphicData uri="http://schemas.openxmlformats.org/drawingml/2006/table">
            <a:tbl>
              <a:tblPr firstRow="1" firstCol="1" bandRow="1">
                <a:tableStyleId>{5C22544A-7EE6-4342-B048-85BDC9FD1C3A}</a:tableStyleId>
              </a:tblPr>
              <a:tblGrid>
                <a:gridCol w="2259895"/>
                <a:gridCol w="2199375"/>
              </a:tblGrid>
              <a:tr h="367030">
                <a:tc>
                  <a:txBody>
                    <a:bodyPr/>
                    <a:lstStyle/>
                    <a:p>
                      <a:pPr>
                        <a:lnSpc>
                          <a:spcPct val="150000"/>
                        </a:lnSpc>
                        <a:spcAft>
                          <a:spcPts val="0"/>
                        </a:spcAft>
                      </a:pPr>
                      <a:r>
                        <a:rPr lang="es-ES" sz="1200" dirty="0">
                          <a:solidFill>
                            <a:schemeClr val="tx1"/>
                          </a:solidFill>
                          <a:effectLst/>
                        </a:rPr>
                        <a:t>Nivel de confianza</a:t>
                      </a:r>
                      <a:endParaRPr lang="es-EC" sz="1100" dirty="0">
                        <a:solidFill>
                          <a:schemeClr val="tx1"/>
                        </a:solidFill>
                        <a:effectLst/>
                        <a:latin typeface="Calibri"/>
                        <a:ea typeface="Times New Roman"/>
                        <a:cs typeface="Times New Roman"/>
                      </a:endParaRPr>
                    </a:p>
                  </a:txBody>
                  <a:tcPr marL="68580" marR="68580" marT="0" marB="0"/>
                </a:tc>
                <a:tc>
                  <a:txBody>
                    <a:bodyPr/>
                    <a:lstStyle/>
                    <a:p>
                      <a:pPr marL="70485">
                        <a:lnSpc>
                          <a:spcPct val="150000"/>
                        </a:lnSpc>
                        <a:spcAft>
                          <a:spcPts val="0"/>
                        </a:spcAft>
                      </a:pPr>
                      <a:r>
                        <a:rPr lang="es-ES" sz="1200" dirty="0">
                          <a:solidFill>
                            <a:schemeClr val="tx1"/>
                          </a:solidFill>
                          <a:effectLst/>
                        </a:rPr>
                        <a:t>z = 95%=1.96</a:t>
                      </a:r>
                      <a:endParaRPr lang="es-EC" sz="1100" dirty="0">
                        <a:solidFill>
                          <a:schemeClr val="tx1"/>
                        </a:solidFill>
                        <a:effectLst/>
                        <a:latin typeface="Calibri"/>
                        <a:ea typeface="Times New Roman"/>
                        <a:cs typeface="Times New Roman"/>
                      </a:endParaRPr>
                    </a:p>
                  </a:txBody>
                  <a:tcPr marL="68580" marR="68580" marT="0" marB="0"/>
                </a:tc>
              </a:tr>
              <a:tr h="365125">
                <a:tc>
                  <a:txBody>
                    <a:bodyPr/>
                    <a:lstStyle/>
                    <a:p>
                      <a:pPr>
                        <a:lnSpc>
                          <a:spcPct val="150000"/>
                        </a:lnSpc>
                        <a:spcAft>
                          <a:spcPts val="0"/>
                        </a:spcAft>
                      </a:pPr>
                      <a:r>
                        <a:rPr lang="es-ES" sz="1200" dirty="0">
                          <a:solidFill>
                            <a:schemeClr val="tx1"/>
                          </a:solidFill>
                          <a:effectLst/>
                        </a:rPr>
                        <a:t>Probabilidad a favor</a:t>
                      </a:r>
                      <a:endParaRPr lang="es-EC" sz="1100" dirty="0">
                        <a:solidFill>
                          <a:schemeClr val="tx1"/>
                        </a:solidFill>
                        <a:effectLst/>
                        <a:latin typeface="Calibri"/>
                        <a:ea typeface="Times New Roman"/>
                        <a:cs typeface="Times New Roman"/>
                      </a:endParaRPr>
                    </a:p>
                  </a:txBody>
                  <a:tcPr marL="68580" marR="68580" marT="0" marB="0"/>
                </a:tc>
                <a:tc>
                  <a:txBody>
                    <a:bodyPr/>
                    <a:lstStyle/>
                    <a:p>
                      <a:pPr marL="70485">
                        <a:lnSpc>
                          <a:spcPct val="150000"/>
                        </a:lnSpc>
                        <a:spcAft>
                          <a:spcPts val="0"/>
                        </a:spcAft>
                      </a:pPr>
                      <a:r>
                        <a:rPr lang="es-ES" sz="1200">
                          <a:solidFill>
                            <a:schemeClr val="tx1"/>
                          </a:solidFill>
                          <a:effectLst/>
                        </a:rPr>
                        <a:t>p = 80%</a:t>
                      </a:r>
                      <a:endParaRPr lang="es-EC" sz="1100">
                        <a:solidFill>
                          <a:schemeClr val="tx1"/>
                        </a:solidFill>
                        <a:effectLst/>
                        <a:latin typeface="Calibri"/>
                        <a:ea typeface="Times New Roman"/>
                        <a:cs typeface="Times New Roman"/>
                      </a:endParaRPr>
                    </a:p>
                  </a:txBody>
                  <a:tcPr marL="68580" marR="68580" marT="0" marB="0"/>
                </a:tc>
              </a:tr>
              <a:tr h="431800">
                <a:tc>
                  <a:txBody>
                    <a:bodyPr/>
                    <a:lstStyle/>
                    <a:p>
                      <a:pPr>
                        <a:lnSpc>
                          <a:spcPct val="150000"/>
                        </a:lnSpc>
                        <a:spcAft>
                          <a:spcPts val="0"/>
                        </a:spcAft>
                      </a:pPr>
                      <a:r>
                        <a:rPr lang="es-ES" sz="1200">
                          <a:solidFill>
                            <a:schemeClr val="tx1"/>
                          </a:solidFill>
                          <a:effectLst/>
                        </a:rPr>
                        <a:t>Probabilidad en contra</a:t>
                      </a:r>
                      <a:endParaRPr lang="es-EC" sz="1100">
                        <a:solidFill>
                          <a:schemeClr val="tx1"/>
                        </a:solidFill>
                        <a:effectLst/>
                        <a:latin typeface="Calibri"/>
                        <a:ea typeface="Times New Roman"/>
                        <a:cs typeface="Times New Roman"/>
                      </a:endParaRPr>
                    </a:p>
                  </a:txBody>
                  <a:tcPr marL="68580" marR="68580" marT="0" marB="0"/>
                </a:tc>
                <a:tc>
                  <a:txBody>
                    <a:bodyPr/>
                    <a:lstStyle/>
                    <a:p>
                      <a:pPr marL="70485">
                        <a:lnSpc>
                          <a:spcPct val="150000"/>
                        </a:lnSpc>
                        <a:spcAft>
                          <a:spcPts val="0"/>
                        </a:spcAft>
                      </a:pPr>
                      <a:r>
                        <a:rPr lang="es-ES" sz="1200">
                          <a:solidFill>
                            <a:schemeClr val="tx1"/>
                          </a:solidFill>
                          <a:effectLst/>
                        </a:rPr>
                        <a:t>q= 20%</a:t>
                      </a:r>
                      <a:endParaRPr lang="es-EC" sz="1100">
                        <a:solidFill>
                          <a:schemeClr val="tx1"/>
                        </a:solidFill>
                        <a:effectLst/>
                        <a:latin typeface="Calibri"/>
                        <a:ea typeface="Times New Roman"/>
                        <a:cs typeface="Times New Roman"/>
                      </a:endParaRPr>
                    </a:p>
                  </a:txBody>
                  <a:tcPr marL="68580" marR="68580" marT="0" marB="0"/>
                </a:tc>
              </a:tr>
              <a:tr h="391160">
                <a:tc>
                  <a:txBody>
                    <a:bodyPr/>
                    <a:lstStyle/>
                    <a:p>
                      <a:pPr>
                        <a:lnSpc>
                          <a:spcPct val="150000"/>
                        </a:lnSpc>
                        <a:spcAft>
                          <a:spcPts val="0"/>
                        </a:spcAft>
                      </a:pPr>
                      <a:r>
                        <a:rPr lang="es-ES" sz="1200">
                          <a:solidFill>
                            <a:schemeClr val="tx1"/>
                          </a:solidFill>
                          <a:effectLst/>
                        </a:rPr>
                        <a:t>Población o Universo</a:t>
                      </a:r>
                      <a:endParaRPr lang="es-EC" sz="1100">
                        <a:solidFill>
                          <a:schemeClr val="tx1"/>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200" dirty="0">
                          <a:solidFill>
                            <a:schemeClr val="tx1"/>
                          </a:solidFill>
                          <a:effectLst/>
                        </a:rPr>
                        <a:t>N=  </a:t>
                      </a:r>
                      <a:r>
                        <a:rPr lang="es-ES" sz="1200" dirty="0" smtClean="0">
                          <a:solidFill>
                            <a:schemeClr val="tx1"/>
                          </a:solidFill>
                          <a:effectLst/>
                        </a:rPr>
                        <a:t>8.468</a:t>
                      </a:r>
                      <a:endParaRPr lang="es-EC" sz="1100" dirty="0">
                        <a:solidFill>
                          <a:schemeClr val="tx1"/>
                        </a:solidFill>
                        <a:effectLst/>
                        <a:latin typeface="Calibri"/>
                        <a:ea typeface="Times New Roman"/>
                        <a:cs typeface="Times New Roman"/>
                      </a:endParaRPr>
                    </a:p>
                  </a:txBody>
                  <a:tcPr marL="68580" marR="68580" marT="0" marB="0"/>
                </a:tc>
              </a:tr>
              <a:tr h="318135">
                <a:tc>
                  <a:txBody>
                    <a:bodyPr/>
                    <a:lstStyle/>
                    <a:p>
                      <a:pPr>
                        <a:lnSpc>
                          <a:spcPct val="150000"/>
                        </a:lnSpc>
                        <a:spcAft>
                          <a:spcPts val="0"/>
                        </a:spcAft>
                      </a:pPr>
                      <a:r>
                        <a:rPr lang="es-ES" sz="1200">
                          <a:solidFill>
                            <a:schemeClr val="tx1"/>
                          </a:solidFill>
                          <a:effectLst/>
                        </a:rPr>
                        <a:t>Error Muestral</a:t>
                      </a:r>
                      <a:endParaRPr lang="es-EC" sz="1100">
                        <a:solidFill>
                          <a:schemeClr val="tx1"/>
                        </a:solidFill>
                        <a:effectLst/>
                        <a:latin typeface="Calibri"/>
                        <a:ea typeface="Times New Roman"/>
                        <a:cs typeface="Times New Roman"/>
                      </a:endParaRPr>
                    </a:p>
                  </a:txBody>
                  <a:tcPr marL="68580" marR="68580" marT="0" marB="0"/>
                </a:tc>
                <a:tc>
                  <a:txBody>
                    <a:bodyPr/>
                    <a:lstStyle/>
                    <a:p>
                      <a:pPr marL="70485">
                        <a:lnSpc>
                          <a:spcPct val="150000"/>
                        </a:lnSpc>
                        <a:spcAft>
                          <a:spcPts val="0"/>
                        </a:spcAft>
                      </a:pPr>
                      <a:r>
                        <a:rPr lang="es-ES" sz="1200" dirty="0">
                          <a:solidFill>
                            <a:schemeClr val="tx1"/>
                          </a:solidFill>
                          <a:effectLst/>
                        </a:rPr>
                        <a:t>e = 5%</a:t>
                      </a:r>
                      <a:endParaRPr lang="es-EC" sz="1100" dirty="0">
                        <a:solidFill>
                          <a:schemeClr val="tx1"/>
                        </a:solidFill>
                        <a:effectLst/>
                        <a:latin typeface="Calibri"/>
                        <a:ea typeface="Times New Roman"/>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2987824" y="4005064"/>
                <a:ext cx="4572000" cy="134126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n</m:t>
                      </m:r>
                      <m:r>
                        <a:rPr lang="es-EC">
                          <a:latin typeface="Cambria Math"/>
                        </a:rPr>
                        <m:t>=</m:t>
                      </m:r>
                      <m:f>
                        <m:fPr>
                          <m:ctrlPr>
                            <a:rPr lang="es-EC" i="1">
                              <a:latin typeface="Cambria Math"/>
                            </a:rPr>
                          </m:ctrlPr>
                        </m:fPr>
                        <m:num>
                          <m:d>
                            <m:dPr>
                              <m:ctrlPr>
                                <a:rPr lang="es-EC" i="1">
                                  <a:latin typeface="Cambria Math"/>
                                </a:rPr>
                              </m:ctrlPr>
                            </m:dPr>
                            <m:e>
                              <m:sSup>
                                <m:sSupPr>
                                  <m:ctrlPr>
                                    <a:rPr lang="es-EC" i="1">
                                      <a:latin typeface="Cambria Math"/>
                                    </a:rPr>
                                  </m:ctrlPr>
                                </m:sSupPr>
                                <m:e>
                                  <m:r>
                                    <a:rPr lang="es-EC">
                                      <a:latin typeface="Cambria Math"/>
                                    </a:rPr>
                                    <m:t>1.96</m:t>
                                  </m:r>
                                </m:e>
                                <m:sup>
                                  <m:r>
                                    <a:rPr lang="es-EC">
                                      <a:latin typeface="Cambria Math"/>
                                    </a:rPr>
                                    <m:t>2</m:t>
                                  </m:r>
                                </m:sup>
                              </m:sSup>
                            </m:e>
                          </m:d>
                          <m:d>
                            <m:dPr>
                              <m:ctrlPr>
                                <a:rPr lang="es-EC" i="1">
                                  <a:latin typeface="Cambria Math"/>
                                </a:rPr>
                              </m:ctrlPr>
                            </m:dPr>
                            <m:e>
                              <m:r>
                                <a:rPr lang="es-EC">
                                  <a:latin typeface="Cambria Math"/>
                                </a:rPr>
                                <m:t>0,8</m:t>
                              </m:r>
                            </m:e>
                          </m:d>
                          <m:d>
                            <m:dPr>
                              <m:ctrlPr>
                                <a:rPr lang="es-EC" i="1">
                                  <a:latin typeface="Cambria Math"/>
                                </a:rPr>
                              </m:ctrlPr>
                            </m:dPr>
                            <m:e>
                              <m:r>
                                <a:rPr lang="es-EC">
                                  <a:latin typeface="Cambria Math"/>
                                </a:rPr>
                                <m:t>0,2</m:t>
                              </m:r>
                            </m:e>
                          </m:d>
                          <m:r>
                            <a:rPr lang="es-EC">
                              <a:latin typeface="Cambria Math"/>
                            </a:rPr>
                            <m:t>(8.468)</m:t>
                          </m:r>
                        </m:num>
                        <m:den>
                          <m:sSup>
                            <m:sSupPr>
                              <m:ctrlPr>
                                <a:rPr lang="es-EC" i="1">
                                  <a:latin typeface="Cambria Math"/>
                                </a:rPr>
                              </m:ctrlPr>
                            </m:sSupPr>
                            <m:e>
                              <m:r>
                                <a:rPr lang="es-EC">
                                  <a:latin typeface="Cambria Math"/>
                                </a:rPr>
                                <m:t>0.05</m:t>
                              </m:r>
                            </m:e>
                            <m:sup>
                              <m:r>
                                <a:rPr lang="es-EC">
                                  <a:latin typeface="Cambria Math"/>
                                </a:rPr>
                                <m:t>2</m:t>
                              </m:r>
                            </m:sup>
                          </m:sSup>
                          <m:d>
                            <m:dPr>
                              <m:ctrlPr>
                                <a:rPr lang="es-EC" i="1">
                                  <a:latin typeface="Cambria Math"/>
                                </a:rPr>
                              </m:ctrlPr>
                            </m:dPr>
                            <m:e>
                              <m:r>
                                <a:rPr lang="es-EC">
                                  <a:latin typeface="Cambria Math"/>
                                </a:rPr>
                                <m:t>8.468</m:t>
                              </m:r>
                              <m:r>
                                <a:rPr lang="es-EC" i="1">
                                  <a:latin typeface="Cambria Math"/>
                                </a:rPr>
                                <m:t>−</m:t>
                              </m:r>
                              <m:r>
                                <a:rPr lang="es-EC">
                                  <a:latin typeface="Cambria Math"/>
                                </a:rPr>
                                <m:t>1</m:t>
                              </m:r>
                            </m:e>
                          </m:d>
                          <m:r>
                            <a:rPr lang="es-EC">
                              <a:latin typeface="Cambria Math"/>
                            </a:rPr>
                            <m:t>+</m:t>
                          </m:r>
                          <m:d>
                            <m:dPr>
                              <m:ctrlPr>
                                <a:rPr lang="es-EC" i="1">
                                  <a:latin typeface="Cambria Math"/>
                                </a:rPr>
                              </m:ctrlPr>
                            </m:dPr>
                            <m:e>
                              <m:sSup>
                                <m:sSupPr>
                                  <m:ctrlPr>
                                    <a:rPr lang="es-EC" i="1">
                                      <a:latin typeface="Cambria Math"/>
                                    </a:rPr>
                                  </m:ctrlPr>
                                </m:sSupPr>
                                <m:e>
                                  <m:r>
                                    <a:rPr lang="es-EC">
                                      <a:latin typeface="Cambria Math"/>
                                    </a:rPr>
                                    <m:t>1.96</m:t>
                                  </m:r>
                                </m:e>
                                <m:sup>
                                  <m:r>
                                    <a:rPr lang="es-EC">
                                      <a:latin typeface="Cambria Math"/>
                                    </a:rPr>
                                    <m:t>2</m:t>
                                  </m:r>
                                </m:sup>
                              </m:sSup>
                            </m:e>
                          </m:d>
                          <m:d>
                            <m:dPr>
                              <m:ctrlPr>
                                <a:rPr lang="es-EC" i="1">
                                  <a:latin typeface="Cambria Math"/>
                                </a:rPr>
                              </m:ctrlPr>
                            </m:dPr>
                            <m:e>
                              <m:r>
                                <a:rPr lang="es-EC">
                                  <a:latin typeface="Cambria Math"/>
                                </a:rPr>
                                <m:t>0,8</m:t>
                              </m:r>
                            </m:e>
                          </m:d>
                          <m:d>
                            <m:dPr>
                              <m:ctrlPr>
                                <a:rPr lang="es-EC" i="1">
                                  <a:latin typeface="Cambria Math"/>
                                </a:rPr>
                              </m:ctrlPr>
                            </m:dPr>
                            <m:e>
                              <m:r>
                                <a:rPr lang="es-EC">
                                  <a:latin typeface="Cambria Math"/>
                                </a:rPr>
                                <m:t>0,2</m:t>
                              </m:r>
                            </m:e>
                          </m:d>
                        </m:den>
                      </m:f>
                    </m:oMath>
                  </m:oMathPara>
                </a14:m>
                <a:endParaRPr lang="es-EC" dirty="0"/>
              </a:p>
              <a:p>
                <a:r>
                  <a:rPr lang="es-EC" dirty="0" smtClean="0"/>
                  <a:t>   </a:t>
                </a:r>
              </a:p>
              <a:p>
                <a:r>
                  <a:rPr lang="es-EC" dirty="0"/>
                  <a:t> </a:t>
                </a:r>
                <a:r>
                  <a:rPr lang="es-EC" dirty="0" smtClean="0"/>
                  <a:t>  n=239</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987824" y="4005064"/>
                <a:ext cx="4572000" cy="1341265"/>
              </a:xfrm>
              <a:prstGeom prst="rect">
                <a:avLst/>
              </a:prstGeom>
              <a:blipFill rotWithShape="1">
                <a:blip r:embed="rId3"/>
                <a:stretch>
                  <a:fillRect b="-6364"/>
                </a:stretch>
              </a:blipFill>
            </p:spPr>
            <p:txBody>
              <a:bodyPr/>
              <a:lstStyle/>
              <a:p>
                <a:r>
                  <a:rPr lang="es-EC">
                    <a:noFill/>
                  </a:rPr>
                  <a:t> </a:t>
                </a:r>
              </a:p>
            </p:txBody>
          </p:sp>
        </mc:Fallback>
      </mc:AlternateContent>
      <p:pic>
        <p:nvPicPr>
          <p:cNvPr id="7" name="Picture 2" descr="http://www.newsmillenium.com/wp-content/uploads/2011/04/economia-solidaria.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3266" y="4797152"/>
            <a:ext cx="2520280" cy="131866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534155" y="46053"/>
            <a:ext cx="1415772" cy="369332"/>
          </a:xfrm>
          <a:prstGeom prst="rect">
            <a:avLst/>
          </a:prstGeom>
          <a:noFill/>
        </p:spPr>
        <p:txBody>
          <a:bodyPr wrap="none" rtlCol="0">
            <a:spAutoFit/>
          </a:bodyPr>
          <a:lstStyle/>
          <a:p>
            <a:r>
              <a:rPr lang="es-EC" dirty="0" smtClean="0"/>
              <a:t>HIPÓTESIS</a:t>
            </a:r>
            <a:endParaRPr lang="es-EC" dirty="0"/>
          </a:p>
        </p:txBody>
      </p:sp>
    </p:spTree>
    <p:extLst>
      <p:ext uri="{BB962C8B-B14F-4D97-AF65-F5344CB8AC3E}">
        <p14:creationId xmlns:p14="http://schemas.microsoft.com/office/powerpoint/2010/main" val="218101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323528" y="815355"/>
            <a:ext cx="8064896" cy="5709989"/>
          </a:xfrm>
          <a:prstGeom prst="rect">
            <a:avLst/>
          </a:prstGeom>
        </p:spPr>
      </p:pic>
      <p:sp>
        <p:nvSpPr>
          <p:cNvPr id="3" name="2 Rectángulo"/>
          <p:cNvSpPr/>
          <p:nvPr/>
        </p:nvSpPr>
        <p:spPr>
          <a:xfrm>
            <a:off x="7334714" y="53439"/>
            <a:ext cx="1774845" cy="461665"/>
          </a:xfrm>
          <a:prstGeom prst="rect">
            <a:avLst/>
          </a:prstGeom>
        </p:spPr>
        <p:txBody>
          <a:bodyPr wrap="none">
            <a:spAutoFit/>
          </a:bodyPr>
          <a:lstStyle/>
          <a:p>
            <a:r>
              <a:rPr lang="es-ES" sz="2400" b="1" i="1" dirty="0" smtClean="0"/>
              <a:t>Pregunta 1</a:t>
            </a:r>
            <a:endParaRPr lang="es-EC" sz="2400" b="1" i="1" dirty="0"/>
          </a:p>
        </p:txBody>
      </p:sp>
    </p:spTree>
    <p:extLst>
      <p:ext uri="{BB962C8B-B14F-4D97-AF65-F5344CB8AC3E}">
        <p14:creationId xmlns:p14="http://schemas.microsoft.com/office/powerpoint/2010/main" val="4344539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16746</TotalTime>
  <Words>1501</Words>
  <Application>Microsoft Office PowerPoint</Application>
  <PresentationFormat>Presentación en pantalla (4:3)</PresentationFormat>
  <Paragraphs>508</Paragraphs>
  <Slides>29</Slides>
  <Notes>1</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29</vt:i4>
      </vt:variant>
    </vt:vector>
  </HeadingPairs>
  <TitlesOfParts>
    <vt:vector size="33" baseType="lpstr">
      <vt:lpstr>Tema de Office</vt:lpstr>
      <vt:lpstr>Diseño predeterminado</vt:lpstr>
      <vt:lpstr>1_Diseño predeterminado</vt:lpstr>
      <vt:lpstr>CorelDRAW</vt:lpstr>
      <vt:lpstr>Presentación de PowerPoint</vt:lpstr>
      <vt:lpstr>Presentación de PowerPoint</vt:lpstr>
      <vt:lpstr>Presentación de PowerPoint</vt:lpstr>
      <vt:lpstr>Presentación de PowerPoint</vt:lpstr>
      <vt:lpstr>Presentación de PowerPoint</vt:lpstr>
      <vt:lpstr>ORGANIGRAMA ESTRUCTURAL </vt:lpstr>
      <vt:lpstr>DIRECCIONAMIENTO ESTRATÉGICO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FINANCIERA DEL PROYECTO </vt:lpstr>
      <vt:lpstr>CONCLUSIONES</vt:lpstr>
      <vt:lpstr>RECOMENDACIONES</vt:lpstr>
      <vt:lpstr>Presentación de PowerPoint</vt:lpstr>
    </vt:vector>
  </TitlesOfParts>
  <Company>SoftPack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Sinchiguano Molina Edith Marlene</cp:lastModifiedBy>
  <cp:revision>472</cp:revision>
  <cp:lastPrinted>2014-02-10T17:48:14Z</cp:lastPrinted>
  <dcterms:created xsi:type="dcterms:W3CDTF">2014-01-30T22:07:07Z</dcterms:created>
  <dcterms:modified xsi:type="dcterms:W3CDTF">2015-03-18T21:43:19Z</dcterms:modified>
</cp:coreProperties>
</file>