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8" r:id="rId1"/>
  </p:sldMasterIdLst>
  <p:notesMasterIdLst>
    <p:notesMasterId r:id="rId35"/>
  </p:notesMasterIdLst>
  <p:sldIdLst>
    <p:sldId id="256" r:id="rId2"/>
    <p:sldId id="305" r:id="rId3"/>
    <p:sldId id="259" r:id="rId4"/>
    <p:sldId id="257" r:id="rId5"/>
    <p:sldId id="271" r:id="rId6"/>
    <p:sldId id="260" r:id="rId7"/>
    <p:sldId id="261" r:id="rId8"/>
    <p:sldId id="308" r:id="rId9"/>
    <p:sldId id="262" r:id="rId10"/>
    <p:sldId id="264" r:id="rId11"/>
    <p:sldId id="263" r:id="rId12"/>
    <p:sldId id="274" r:id="rId13"/>
    <p:sldId id="275" r:id="rId14"/>
    <p:sldId id="276" r:id="rId15"/>
    <p:sldId id="288" r:id="rId16"/>
    <p:sldId id="289" r:id="rId17"/>
    <p:sldId id="277" r:id="rId18"/>
    <p:sldId id="278" r:id="rId19"/>
    <p:sldId id="280" r:id="rId20"/>
    <p:sldId id="281" r:id="rId21"/>
    <p:sldId id="283" r:id="rId22"/>
    <p:sldId id="284" r:id="rId23"/>
    <p:sldId id="285" r:id="rId24"/>
    <p:sldId id="286" r:id="rId25"/>
    <p:sldId id="294" r:id="rId26"/>
    <p:sldId id="296" r:id="rId27"/>
    <p:sldId id="301" r:id="rId28"/>
    <p:sldId id="295" r:id="rId29"/>
    <p:sldId id="304" r:id="rId30"/>
    <p:sldId id="307" r:id="rId31"/>
    <p:sldId id="267" r:id="rId32"/>
    <p:sldId id="268" r:id="rId33"/>
    <p:sldId id="269"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52A"/>
    <a:srgbClr val="F4E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65889" autoAdjust="0"/>
  </p:normalViewPr>
  <p:slideViewPr>
    <p:cSldViewPr snapToGrid="0">
      <p:cViewPr varScale="1">
        <p:scale>
          <a:sx n="49" d="100"/>
          <a:sy n="49" d="100"/>
        </p:scale>
        <p:origin x="1566"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D40A0-A93C-4F23-B2C2-6450ACC38F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0141D33A-7F67-48FC-9625-F8B1BCC46977}">
      <dgm:prSet phldrT="[Text]"/>
      <dgm:spPr/>
      <dgm:t>
        <a:bodyPr/>
        <a:lstStyle/>
        <a:p>
          <a:endParaRPr lang="es-EC" dirty="0" smtClean="0"/>
        </a:p>
        <a:p>
          <a:r>
            <a:rPr lang="es-EC" dirty="0" smtClean="0"/>
            <a:t>Realizar un estudio comparativo de los CMS´s Mambo, Drupal, phpWebSite, SiteFrame, Typo3.</a:t>
          </a:r>
          <a:endParaRPr lang="es-EC" dirty="0"/>
        </a:p>
      </dgm:t>
    </dgm:pt>
    <dgm:pt modelId="{113740EF-636F-421E-8B18-EF3772C00C3A}" type="parTrans" cxnId="{E0190C3B-76FE-4DDA-8862-D48A2EE1A860}">
      <dgm:prSet/>
      <dgm:spPr/>
      <dgm:t>
        <a:bodyPr/>
        <a:lstStyle/>
        <a:p>
          <a:endParaRPr lang="es-EC"/>
        </a:p>
      </dgm:t>
    </dgm:pt>
    <dgm:pt modelId="{0AB71F39-658F-479A-80DC-6066020DEADC}" type="sibTrans" cxnId="{E0190C3B-76FE-4DDA-8862-D48A2EE1A860}">
      <dgm:prSet/>
      <dgm:spPr/>
      <dgm:t>
        <a:bodyPr/>
        <a:lstStyle/>
        <a:p>
          <a:endParaRPr lang="es-EC"/>
        </a:p>
      </dgm:t>
    </dgm:pt>
    <dgm:pt modelId="{488AE3CD-3C15-4138-B6A7-2C2520530F9D}">
      <dgm:prSet phldrT="[Text]"/>
      <dgm:spPr/>
      <dgm:t>
        <a:bodyPr/>
        <a:lstStyle/>
        <a:p>
          <a:r>
            <a:rPr lang="es-EC" dirty="0" smtClean="0"/>
            <a:t>Desarrollo del caso práctico en SCPROGRESS.</a:t>
          </a:r>
          <a:endParaRPr lang="es-EC" dirty="0"/>
        </a:p>
      </dgm:t>
    </dgm:pt>
    <dgm:pt modelId="{7EE5EE34-CD60-4E24-9376-4CE1B9E1D1B0}" type="parTrans" cxnId="{63DDA5A8-7EE4-430D-B0E2-0BDCF2D3CCB8}">
      <dgm:prSet/>
      <dgm:spPr/>
      <dgm:t>
        <a:bodyPr/>
        <a:lstStyle/>
        <a:p>
          <a:endParaRPr lang="es-EC"/>
        </a:p>
      </dgm:t>
    </dgm:pt>
    <dgm:pt modelId="{3B0C7611-2FCA-491B-BF79-DA2D6238DC75}" type="sibTrans" cxnId="{63DDA5A8-7EE4-430D-B0E2-0BDCF2D3CCB8}">
      <dgm:prSet/>
      <dgm:spPr/>
      <dgm:t>
        <a:bodyPr/>
        <a:lstStyle/>
        <a:p>
          <a:endParaRPr lang="es-EC"/>
        </a:p>
      </dgm:t>
    </dgm:pt>
    <dgm:pt modelId="{21B5252B-484F-48AD-8CB4-B9B0D9DD54AC}">
      <dgm:prSet phldrT="[Text]"/>
      <dgm:spPr/>
      <dgm:t>
        <a:bodyPr/>
        <a:lstStyle/>
        <a:p>
          <a:r>
            <a:rPr lang="es-EC" dirty="0" smtClean="0"/>
            <a:t>Gestión de la información y productos relacionados con seguridad informática.</a:t>
          </a:r>
          <a:endParaRPr lang="es-EC" dirty="0"/>
        </a:p>
      </dgm:t>
    </dgm:pt>
    <dgm:pt modelId="{1B736B9A-25F2-4E10-9E1A-5313E5DE279E}" type="parTrans" cxnId="{C46F4C55-364D-40B2-87FF-3FBDBDD915D9}">
      <dgm:prSet/>
      <dgm:spPr/>
      <dgm:t>
        <a:bodyPr/>
        <a:lstStyle/>
        <a:p>
          <a:endParaRPr lang="es-EC"/>
        </a:p>
      </dgm:t>
    </dgm:pt>
    <dgm:pt modelId="{4C36C737-2F07-438C-81CE-5DAAC698E710}" type="sibTrans" cxnId="{C46F4C55-364D-40B2-87FF-3FBDBDD915D9}">
      <dgm:prSet/>
      <dgm:spPr/>
      <dgm:t>
        <a:bodyPr/>
        <a:lstStyle/>
        <a:p>
          <a:endParaRPr lang="es-EC"/>
        </a:p>
      </dgm:t>
    </dgm:pt>
    <dgm:pt modelId="{A6A0E4A0-4D05-43EC-B2BF-343A4A797D4D}">
      <dgm:prSet phldrT="[Text]"/>
      <dgm:spPr/>
      <dgm:t>
        <a:bodyPr/>
        <a:lstStyle/>
        <a:p>
          <a:r>
            <a:rPr lang="es-EC" dirty="0" smtClean="0"/>
            <a:t>Generar ofertas electrónicas para el marketing corporativo.</a:t>
          </a:r>
          <a:endParaRPr lang="es-EC" dirty="0"/>
        </a:p>
      </dgm:t>
    </dgm:pt>
    <dgm:pt modelId="{2DD4CC76-9D46-41C9-A2DC-54EFE349E0AB}" type="parTrans" cxnId="{B4FF32F4-7215-4FCB-9CC8-8A5C094A9A79}">
      <dgm:prSet/>
      <dgm:spPr/>
      <dgm:t>
        <a:bodyPr/>
        <a:lstStyle/>
        <a:p>
          <a:endParaRPr lang="es-EC"/>
        </a:p>
      </dgm:t>
    </dgm:pt>
    <dgm:pt modelId="{8FA47670-925F-4404-BE7E-602108AFB1E9}" type="sibTrans" cxnId="{B4FF32F4-7215-4FCB-9CC8-8A5C094A9A79}">
      <dgm:prSet/>
      <dgm:spPr/>
      <dgm:t>
        <a:bodyPr/>
        <a:lstStyle/>
        <a:p>
          <a:endParaRPr lang="es-EC"/>
        </a:p>
      </dgm:t>
    </dgm:pt>
    <dgm:pt modelId="{798B7A42-5BDC-4326-A23F-DDBE59FB504C}" type="pres">
      <dgm:prSet presAssocID="{2ACD40A0-A93C-4F23-B2C2-6450ACC38F50}" presName="diagram" presStyleCnt="0">
        <dgm:presLayoutVars>
          <dgm:dir/>
          <dgm:resizeHandles val="exact"/>
        </dgm:presLayoutVars>
      </dgm:prSet>
      <dgm:spPr/>
      <dgm:t>
        <a:bodyPr/>
        <a:lstStyle/>
        <a:p>
          <a:endParaRPr lang="es-EC"/>
        </a:p>
      </dgm:t>
    </dgm:pt>
    <dgm:pt modelId="{2786DC90-CFD5-4D65-B35D-098E2FF6EFE3}" type="pres">
      <dgm:prSet presAssocID="{0141D33A-7F67-48FC-9625-F8B1BCC46977}" presName="node" presStyleLbl="node1" presStyleIdx="0" presStyleCnt="4">
        <dgm:presLayoutVars>
          <dgm:bulletEnabled val="1"/>
        </dgm:presLayoutVars>
      </dgm:prSet>
      <dgm:spPr/>
      <dgm:t>
        <a:bodyPr/>
        <a:lstStyle/>
        <a:p>
          <a:endParaRPr lang="es-EC"/>
        </a:p>
      </dgm:t>
    </dgm:pt>
    <dgm:pt modelId="{5F5AA6DD-3A77-408E-B75F-104B2FA7319A}" type="pres">
      <dgm:prSet presAssocID="{0AB71F39-658F-479A-80DC-6066020DEADC}" presName="sibTrans" presStyleCnt="0"/>
      <dgm:spPr/>
    </dgm:pt>
    <dgm:pt modelId="{25820A5C-F328-4F98-8172-213B9FE289E4}" type="pres">
      <dgm:prSet presAssocID="{488AE3CD-3C15-4138-B6A7-2C2520530F9D}" presName="node" presStyleLbl="node1" presStyleIdx="1" presStyleCnt="4">
        <dgm:presLayoutVars>
          <dgm:bulletEnabled val="1"/>
        </dgm:presLayoutVars>
      </dgm:prSet>
      <dgm:spPr/>
      <dgm:t>
        <a:bodyPr/>
        <a:lstStyle/>
        <a:p>
          <a:endParaRPr lang="es-EC"/>
        </a:p>
      </dgm:t>
    </dgm:pt>
    <dgm:pt modelId="{1CA2D20C-0198-44C4-A569-24959853C2EA}" type="pres">
      <dgm:prSet presAssocID="{3B0C7611-2FCA-491B-BF79-DA2D6238DC75}" presName="sibTrans" presStyleCnt="0"/>
      <dgm:spPr/>
    </dgm:pt>
    <dgm:pt modelId="{CBCA2445-7B37-4155-BCE5-96D2250A9353}" type="pres">
      <dgm:prSet presAssocID="{21B5252B-484F-48AD-8CB4-B9B0D9DD54AC}" presName="node" presStyleLbl="node1" presStyleIdx="2" presStyleCnt="4">
        <dgm:presLayoutVars>
          <dgm:bulletEnabled val="1"/>
        </dgm:presLayoutVars>
      </dgm:prSet>
      <dgm:spPr/>
      <dgm:t>
        <a:bodyPr/>
        <a:lstStyle/>
        <a:p>
          <a:endParaRPr lang="es-EC"/>
        </a:p>
      </dgm:t>
    </dgm:pt>
    <dgm:pt modelId="{6B55C36A-165C-49BB-9F0D-B363C2F20666}" type="pres">
      <dgm:prSet presAssocID="{4C36C737-2F07-438C-81CE-5DAAC698E710}" presName="sibTrans" presStyleCnt="0"/>
      <dgm:spPr/>
    </dgm:pt>
    <dgm:pt modelId="{3EA98B98-3A10-40F8-8EA6-C29022983749}" type="pres">
      <dgm:prSet presAssocID="{A6A0E4A0-4D05-43EC-B2BF-343A4A797D4D}" presName="node" presStyleLbl="node1" presStyleIdx="3" presStyleCnt="4">
        <dgm:presLayoutVars>
          <dgm:bulletEnabled val="1"/>
        </dgm:presLayoutVars>
      </dgm:prSet>
      <dgm:spPr/>
      <dgm:t>
        <a:bodyPr/>
        <a:lstStyle/>
        <a:p>
          <a:endParaRPr lang="es-EC"/>
        </a:p>
      </dgm:t>
    </dgm:pt>
  </dgm:ptLst>
  <dgm:cxnLst>
    <dgm:cxn modelId="{E0190C3B-76FE-4DDA-8862-D48A2EE1A860}" srcId="{2ACD40A0-A93C-4F23-B2C2-6450ACC38F50}" destId="{0141D33A-7F67-48FC-9625-F8B1BCC46977}" srcOrd="0" destOrd="0" parTransId="{113740EF-636F-421E-8B18-EF3772C00C3A}" sibTransId="{0AB71F39-658F-479A-80DC-6066020DEADC}"/>
    <dgm:cxn modelId="{63DDA5A8-7EE4-430D-B0E2-0BDCF2D3CCB8}" srcId="{2ACD40A0-A93C-4F23-B2C2-6450ACC38F50}" destId="{488AE3CD-3C15-4138-B6A7-2C2520530F9D}" srcOrd="1" destOrd="0" parTransId="{7EE5EE34-CD60-4E24-9376-4CE1B9E1D1B0}" sibTransId="{3B0C7611-2FCA-491B-BF79-DA2D6238DC75}"/>
    <dgm:cxn modelId="{CC381145-948B-4CFE-87E9-73302D5A42B4}" type="presOf" srcId="{0141D33A-7F67-48FC-9625-F8B1BCC46977}" destId="{2786DC90-CFD5-4D65-B35D-098E2FF6EFE3}" srcOrd="0" destOrd="0" presId="urn:microsoft.com/office/officeart/2005/8/layout/default"/>
    <dgm:cxn modelId="{4DC005AB-46E5-4B9E-9389-475A7971E587}" type="presOf" srcId="{A6A0E4A0-4D05-43EC-B2BF-343A4A797D4D}" destId="{3EA98B98-3A10-40F8-8EA6-C29022983749}" srcOrd="0" destOrd="0" presId="urn:microsoft.com/office/officeart/2005/8/layout/default"/>
    <dgm:cxn modelId="{C46F4C55-364D-40B2-87FF-3FBDBDD915D9}" srcId="{2ACD40A0-A93C-4F23-B2C2-6450ACC38F50}" destId="{21B5252B-484F-48AD-8CB4-B9B0D9DD54AC}" srcOrd="2" destOrd="0" parTransId="{1B736B9A-25F2-4E10-9E1A-5313E5DE279E}" sibTransId="{4C36C737-2F07-438C-81CE-5DAAC698E710}"/>
    <dgm:cxn modelId="{B4FF32F4-7215-4FCB-9CC8-8A5C094A9A79}" srcId="{2ACD40A0-A93C-4F23-B2C2-6450ACC38F50}" destId="{A6A0E4A0-4D05-43EC-B2BF-343A4A797D4D}" srcOrd="3" destOrd="0" parTransId="{2DD4CC76-9D46-41C9-A2DC-54EFE349E0AB}" sibTransId="{8FA47670-925F-4404-BE7E-602108AFB1E9}"/>
    <dgm:cxn modelId="{9DFFD47B-BAF9-4FEC-9DC3-3C83214428DC}" type="presOf" srcId="{488AE3CD-3C15-4138-B6A7-2C2520530F9D}" destId="{25820A5C-F328-4F98-8172-213B9FE289E4}" srcOrd="0" destOrd="0" presId="urn:microsoft.com/office/officeart/2005/8/layout/default"/>
    <dgm:cxn modelId="{DF8EA1D5-B753-4BB7-985B-78A97A7F150C}" type="presOf" srcId="{2ACD40A0-A93C-4F23-B2C2-6450ACC38F50}" destId="{798B7A42-5BDC-4326-A23F-DDBE59FB504C}" srcOrd="0" destOrd="0" presId="urn:microsoft.com/office/officeart/2005/8/layout/default"/>
    <dgm:cxn modelId="{1CED9B1F-EC0B-48BF-8ED9-C65ACAE045E2}" type="presOf" srcId="{21B5252B-484F-48AD-8CB4-B9B0D9DD54AC}" destId="{CBCA2445-7B37-4155-BCE5-96D2250A9353}" srcOrd="0" destOrd="0" presId="urn:microsoft.com/office/officeart/2005/8/layout/default"/>
    <dgm:cxn modelId="{7492307E-4DEA-4E97-BF2F-0611D8E21E68}" type="presParOf" srcId="{798B7A42-5BDC-4326-A23F-DDBE59FB504C}" destId="{2786DC90-CFD5-4D65-B35D-098E2FF6EFE3}" srcOrd="0" destOrd="0" presId="urn:microsoft.com/office/officeart/2005/8/layout/default"/>
    <dgm:cxn modelId="{39DDFA43-EFFD-43D5-B195-E73197DFB0FE}" type="presParOf" srcId="{798B7A42-5BDC-4326-A23F-DDBE59FB504C}" destId="{5F5AA6DD-3A77-408E-B75F-104B2FA7319A}" srcOrd="1" destOrd="0" presId="urn:microsoft.com/office/officeart/2005/8/layout/default"/>
    <dgm:cxn modelId="{835D1F42-73E8-4C70-A631-E5FE8A57A9C2}" type="presParOf" srcId="{798B7A42-5BDC-4326-A23F-DDBE59FB504C}" destId="{25820A5C-F328-4F98-8172-213B9FE289E4}" srcOrd="2" destOrd="0" presId="urn:microsoft.com/office/officeart/2005/8/layout/default"/>
    <dgm:cxn modelId="{096E15EF-5F13-433A-AD00-63F172A9902B}" type="presParOf" srcId="{798B7A42-5BDC-4326-A23F-DDBE59FB504C}" destId="{1CA2D20C-0198-44C4-A569-24959853C2EA}" srcOrd="3" destOrd="0" presId="urn:microsoft.com/office/officeart/2005/8/layout/default"/>
    <dgm:cxn modelId="{2189C714-01CA-4E25-A1F4-E0CAC0F805AF}" type="presParOf" srcId="{798B7A42-5BDC-4326-A23F-DDBE59FB504C}" destId="{CBCA2445-7B37-4155-BCE5-96D2250A9353}" srcOrd="4" destOrd="0" presId="urn:microsoft.com/office/officeart/2005/8/layout/default"/>
    <dgm:cxn modelId="{79D67C7B-64BF-445C-BA80-09E1409F872A}" type="presParOf" srcId="{798B7A42-5BDC-4326-A23F-DDBE59FB504C}" destId="{6B55C36A-165C-49BB-9F0D-B363C2F20666}" srcOrd="5" destOrd="0" presId="urn:microsoft.com/office/officeart/2005/8/layout/default"/>
    <dgm:cxn modelId="{533A0D3D-8552-4935-AE35-CD4DBF1390D3}" type="presParOf" srcId="{798B7A42-5BDC-4326-A23F-DDBE59FB504C}" destId="{3EA98B98-3A10-40F8-8EA6-C2902298374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4A93-FBA3-4562-ACD6-32C78E76B77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9B0C3C99-4D76-43C1-9CA8-EFF1AA53B3A2}">
      <dgm:prSet phldrT="[Text]"/>
      <dgm:spPr/>
      <dgm:t>
        <a:bodyPr/>
        <a:lstStyle/>
        <a:p>
          <a:r>
            <a:rPr lang="es-EC" dirty="0" smtClean="0"/>
            <a:t>Tipos de CMS</a:t>
          </a:r>
          <a:endParaRPr lang="es-EC" dirty="0"/>
        </a:p>
      </dgm:t>
    </dgm:pt>
    <dgm:pt modelId="{99C9A2B1-250C-47DB-A6A1-A181AA8F48E5}" type="parTrans" cxnId="{F18EF1F8-FEE8-41E8-B534-A2F1B4332DC5}">
      <dgm:prSet/>
      <dgm:spPr/>
      <dgm:t>
        <a:bodyPr/>
        <a:lstStyle/>
        <a:p>
          <a:endParaRPr lang="es-EC"/>
        </a:p>
      </dgm:t>
    </dgm:pt>
    <dgm:pt modelId="{5721A990-E109-4A84-AD54-26058E21543D}" type="sibTrans" cxnId="{F18EF1F8-FEE8-41E8-B534-A2F1B4332DC5}">
      <dgm:prSet/>
      <dgm:spPr/>
      <dgm:t>
        <a:bodyPr/>
        <a:lstStyle/>
        <a:p>
          <a:endParaRPr lang="es-EC"/>
        </a:p>
      </dgm:t>
    </dgm:pt>
    <dgm:pt modelId="{9F2B8F69-22B1-47A7-AE0C-A39998EAB6CA}">
      <dgm:prSet phldrT="[Text]"/>
      <dgm:spPr/>
      <dgm:t>
        <a:bodyPr/>
        <a:lstStyle/>
        <a:p>
          <a:r>
            <a:rPr lang="es-EC" dirty="0" smtClean="0"/>
            <a:t>Funcionalidad</a:t>
          </a:r>
          <a:endParaRPr lang="es-EC" dirty="0"/>
        </a:p>
      </dgm:t>
    </dgm:pt>
    <dgm:pt modelId="{71D8CFE8-B329-407E-B018-B4E0EAFCAC06}" type="parTrans" cxnId="{C7464020-2EA8-4162-9D16-CCCF659FFF47}">
      <dgm:prSet/>
      <dgm:spPr/>
      <dgm:t>
        <a:bodyPr/>
        <a:lstStyle/>
        <a:p>
          <a:endParaRPr lang="es-EC" dirty="0"/>
        </a:p>
      </dgm:t>
    </dgm:pt>
    <dgm:pt modelId="{C614522D-3F05-44BF-A528-59704A19198F}" type="sibTrans" cxnId="{C7464020-2EA8-4162-9D16-CCCF659FFF47}">
      <dgm:prSet/>
      <dgm:spPr/>
      <dgm:t>
        <a:bodyPr/>
        <a:lstStyle/>
        <a:p>
          <a:endParaRPr lang="es-EC"/>
        </a:p>
      </dgm:t>
    </dgm:pt>
    <dgm:pt modelId="{7FA713AE-5575-45BA-937D-38D5E08079D3}">
      <dgm:prSet phldrT="[Text]"/>
      <dgm:spPr/>
      <dgm:t>
        <a:bodyPr/>
        <a:lstStyle/>
        <a:p>
          <a:r>
            <a:rPr lang="es-EC" dirty="0" smtClean="0"/>
            <a:t>Lenguaje de programación </a:t>
          </a:r>
          <a:endParaRPr lang="es-EC" dirty="0"/>
        </a:p>
      </dgm:t>
    </dgm:pt>
    <dgm:pt modelId="{D8B9220B-6791-472B-8BA0-F519D501A328}" type="parTrans" cxnId="{ED035814-B73D-4712-998E-2ADF3D8DD1BB}">
      <dgm:prSet/>
      <dgm:spPr/>
      <dgm:t>
        <a:bodyPr/>
        <a:lstStyle/>
        <a:p>
          <a:endParaRPr lang="es-EC" dirty="0"/>
        </a:p>
      </dgm:t>
    </dgm:pt>
    <dgm:pt modelId="{C4CC7ADD-BCFB-48F8-B472-C2A2730828F5}" type="sibTrans" cxnId="{ED035814-B73D-4712-998E-2ADF3D8DD1BB}">
      <dgm:prSet/>
      <dgm:spPr/>
      <dgm:t>
        <a:bodyPr/>
        <a:lstStyle/>
        <a:p>
          <a:endParaRPr lang="es-EC"/>
        </a:p>
      </dgm:t>
    </dgm:pt>
    <dgm:pt modelId="{1DF0EF77-071F-4A5B-93BC-E04FBBD72802}">
      <dgm:prSet phldrT="[Text]"/>
      <dgm:spPr/>
      <dgm:t>
        <a:bodyPr/>
        <a:lstStyle/>
        <a:p>
          <a:r>
            <a:rPr lang="es-EC" dirty="0" smtClean="0"/>
            <a:t>Propiedad del código</a:t>
          </a:r>
          <a:endParaRPr lang="es-EC" dirty="0"/>
        </a:p>
      </dgm:t>
    </dgm:pt>
    <dgm:pt modelId="{02202B76-5369-4742-BBA7-A63395B60AAE}" type="parTrans" cxnId="{CCC49609-254D-4C78-9E71-56C9EEE4F966}">
      <dgm:prSet/>
      <dgm:spPr/>
      <dgm:t>
        <a:bodyPr/>
        <a:lstStyle/>
        <a:p>
          <a:endParaRPr lang="es-EC" dirty="0"/>
        </a:p>
      </dgm:t>
    </dgm:pt>
    <dgm:pt modelId="{5C0FE101-0203-4754-806C-36FBCC269753}" type="sibTrans" cxnId="{CCC49609-254D-4C78-9E71-56C9EEE4F966}">
      <dgm:prSet/>
      <dgm:spPr/>
      <dgm:t>
        <a:bodyPr/>
        <a:lstStyle/>
        <a:p>
          <a:endParaRPr lang="es-EC"/>
        </a:p>
      </dgm:t>
    </dgm:pt>
    <dgm:pt modelId="{F4712D15-6DFD-4A34-B772-B556C056EEA1}" type="pres">
      <dgm:prSet presAssocID="{E4F74A93-FBA3-4562-ACD6-32C78E76B777}" presName="Name0" presStyleCnt="0">
        <dgm:presLayoutVars>
          <dgm:chPref val="1"/>
          <dgm:dir/>
          <dgm:animOne val="branch"/>
          <dgm:animLvl val="lvl"/>
          <dgm:resizeHandles val="exact"/>
        </dgm:presLayoutVars>
      </dgm:prSet>
      <dgm:spPr/>
      <dgm:t>
        <a:bodyPr/>
        <a:lstStyle/>
        <a:p>
          <a:endParaRPr lang="es-EC"/>
        </a:p>
      </dgm:t>
    </dgm:pt>
    <dgm:pt modelId="{02553172-B892-4F7C-9EC1-A1AD18B43285}" type="pres">
      <dgm:prSet presAssocID="{9B0C3C99-4D76-43C1-9CA8-EFF1AA53B3A2}" presName="root1" presStyleCnt="0"/>
      <dgm:spPr/>
    </dgm:pt>
    <dgm:pt modelId="{7F5A14EA-47CD-4BEF-A54F-04F70EE53127}" type="pres">
      <dgm:prSet presAssocID="{9B0C3C99-4D76-43C1-9CA8-EFF1AA53B3A2}" presName="LevelOneTextNode" presStyleLbl="node0" presStyleIdx="0" presStyleCnt="1">
        <dgm:presLayoutVars>
          <dgm:chPref val="3"/>
        </dgm:presLayoutVars>
      </dgm:prSet>
      <dgm:spPr/>
      <dgm:t>
        <a:bodyPr/>
        <a:lstStyle/>
        <a:p>
          <a:endParaRPr lang="es-EC"/>
        </a:p>
      </dgm:t>
    </dgm:pt>
    <dgm:pt modelId="{BC3330B5-E2C3-4F47-A53E-CBA8CC477E3A}" type="pres">
      <dgm:prSet presAssocID="{9B0C3C99-4D76-43C1-9CA8-EFF1AA53B3A2}" presName="level2hierChild" presStyleCnt="0"/>
      <dgm:spPr/>
    </dgm:pt>
    <dgm:pt modelId="{5169D568-51B1-4057-B391-6DB4DE5C9218}" type="pres">
      <dgm:prSet presAssocID="{71D8CFE8-B329-407E-B018-B4E0EAFCAC06}" presName="conn2-1" presStyleLbl="parChTrans1D2" presStyleIdx="0" presStyleCnt="3"/>
      <dgm:spPr/>
      <dgm:t>
        <a:bodyPr/>
        <a:lstStyle/>
        <a:p>
          <a:endParaRPr lang="es-EC"/>
        </a:p>
      </dgm:t>
    </dgm:pt>
    <dgm:pt modelId="{53D76258-76DE-47B7-91D6-364C0F2C899A}" type="pres">
      <dgm:prSet presAssocID="{71D8CFE8-B329-407E-B018-B4E0EAFCAC06}" presName="connTx" presStyleLbl="parChTrans1D2" presStyleIdx="0" presStyleCnt="3"/>
      <dgm:spPr/>
      <dgm:t>
        <a:bodyPr/>
        <a:lstStyle/>
        <a:p>
          <a:endParaRPr lang="es-EC"/>
        </a:p>
      </dgm:t>
    </dgm:pt>
    <dgm:pt modelId="{710EB430-7AF1-4F82-88D5-2C56441216FF}" type="pres">
      <dgm:prSet presAssocID="{9F2B8F69-22B1-47A7-AE0C-A39998EAB6CA}" presName="root2" presStyleCnt="0"/>
      <dgm:spPr/>
    </dgm:pt>
    <dgm:pt modelId="{8FDE4349-8FD3-4A4D-91AF-D6924F42188A}" type="pres">
      <dgm:prSet presAssocID="{9F2B8F69-22B1-47A7-AE0C-A39998EAB6CA}" presName="LevelTwoTextNode" presStyleLbl="node2" presStyleIdx="0" presStyleCnt="3">
        <dgm:presLayoutVars>
          <dgm:chPref val="3"/>
        </dgm:presLayoutVars>
      </dgm:prSet>
      <dgm:spPr/>
      <dgm:t>
        <a:bodyPr/>
        <a:lstStyle/>
        <a:p>
          <a:endParaRPr lang="es-EC"/>
        </a:p>
      </dgm:t>
    </dgm:pt>
    <dgm:pt modelId="{BCA82EBA-42E1-480A-9AE1-5A90F109FE0B}" type="pres">
      <dgm:prSet presAssocID="{9F2B8F69-22B1-47A7-AE0C-A39998EAB6CA}" presName="level3hierChild" presStyleCnt="0"/>
      <dgm:spPr/>
    </dgm:pt>
    <dgm:pt modelId="{62119B9A-6FF5-4B85-BC64-8BDC32909C9C}" type="pres">
      <dgm:prSet presAssocID="{D8B9220B-6791-472B-8BA0-F519D501A328}" presName="conn2-1" presStyleLbl="parChTrans1D2" presStyleIdx="1" presStyleCnt="3"/>
      <dgm:spPr/>
      <dgm:t>
        <a:bodyPr/>
        <a:lstStyle/>
        <a:p>
          <a:endParaRPr lang="es-EC"/>
        </a:p>
      </dgm:t>
    </dgm:pt>
    <dgm:pt modelId="{A06ACEDA-7481-41A0-9BB9-5545EE157CF3}" type="pres">
      <dgm:prSet presAssocID="{D8B9220B-6791-472B-8BA0-F519D501A328}" presName="connTx" presStyleLbl="parChTrans1D2" presStyleIdx="1" presStyleCnt="3"/>
      <dgm:spPr/>
      <dgm:t>
        <a:bodyPr/>
        <a:lstStyle/>
        <a:p>
          <a:endParaRPr lang="es-EC"/>
        </a:p>
      </dgm:t>
    </dgm:pt>
    <dgm:pt modelId="{BF054D56-B834-4352-AD6A-3F42917A0B4B}" type="pres">
      <dgm:prSet presAssocID="{7FA713AE-5575-45BA-937D-38D5E08079D3}" presName="root2" presStyleCnt="0"/>
      <dgm:spPr/>
    </dgm:pt>
    <dgm:pt modelId="{896BBF0B-C81F-4783-8D26-5F97D646281E}" type="pres">
      <dgm:prSet presAssocID="{7FA713AE-5575-45BA-937D-38D5E08079D3}" presName="LevelTwoTextNode" presStyleLbl="node2" presStyleIdx="1" presStyleCnt="3">
        <dgm:presLayoutVars>
          <dgm:chPref val="3"/>
        </dgm:presLayoutVars>
      </dgm:prSet>
      <dgm:spPr/>
      <dgm:t>
        <a:bodyPr/>
        <a:lstStyle/>
        <a:p>
          <a:endParaRPr lang="es-EC"/>
        </a:p>
      </dgm:t>
    </dgm:pt>
    <dgm:pt modelId="{3D7BC7E4-9C09-4241-85A9-FFD4904F9F6D}" type="pres">
      <dgm:prSet presAssocID="{7FA713AE-5575-45BA-937D-38D5E08079D3}" presName="level3hierChild" presStyleCnt="0"/>
      <dgm:spPr/>
    </dgm:pt>
    <dgm:pt modelId="{B8ED07EA-7890-4745-8739-03AE64732810}" type="pres">
      <dgm:prSet presAssocID="{02202B76-5369-4742-BBA7-A63395B60AAE}" presName="conn2-1" presStyleLbl="parChTrans1D2" presStyleIdx="2" presStyleCnt="3"/>
      <dgm:spPr/>
      <dgm:t>
        <a:bodyPr/>
        <a:lstStyle/>
        <a:p>
          <a:endParaRPr lang="es-EC"/>
        </a:p>
      </dgm:t>
    </dgm:pt>
    <dgm:pt modelId="{6AAA85F5-2251-434E-A57B-A0A955DD426D}" type="pres">
      <dgm:prSet presAssocID="{02202B76-5369-4742-BBA7-A63395B60AAE}" presName="connTx" presStyleLbl="parChTrans1D2" presStyleIdx="2" presStyleCnt="3"/>
      <dgm:spPr/>
      <dgm:t>
        <a:bodyPr/>
        <a:lstStyle/>
        <a:p>
          <a:endParaRPr lang="es-EC"/>
        </a:p>
      </dgm:t>
    </dgm:pt>
    <dgm:pt modelId="{2F73DA25-31AF-464C-9071-1FB7794033AB}" type="pres">
      <dgm:prSet presAssocID="{1DF0EF77-071F-4A5B-93BC-E04FBBD72802}" presName="root2" presStyleCnt="0"/>
      <dgm:spPr/>
    </dgm:pt>
    <dgm:pt modelId="{5A8CB26F-486D-4F6A-B980-362F808E48A2}" type="pres">
      <dgm:prSet presAssocID="{1DF0EF77-071F-4A5B-93BC-E04FBBD72802}" presName="LevelTwoTextNode" presStyleLbl="node2" presStyleIdx="2" presStyleCnt="3">
        <dgm:presLayoutVars>
          <dgm:chPref val="3"/>
        </dgm:presLayoutVars>
      </dgm:prSet>
      <dgm:spPr/>
      <dgm:t>
        <a:bodyPr/>
        <a:lstStyle/>
        <a:p>
          <a:endParaRPr lang="es-EC"/>
        </a:p>
      </dgm:t>
    </dgm:pt>
    <dgm:pt modelId="{29434DBB-F135-46EA-B276-6F6706443D53}" type="pres">
      <dgm:prSet presAssocID="{1DF0EF77-071F-4A5B-93BC-E04FBBD72802}" presName="level3hierChild" presStyleCnt="0"/>
      <dgm:spPr/>
    </dgm:pt>
  </dgm:ptLst>
  <dgm:cxnLst>
    <dgm:cxn modelId="{2B4CABE9-3730-41F3-B912-4947722CF03C}" type="presOf" srcId="{71D8CFE8-B329-407E-B018-B4E0EAFCAC06}" destId="{5169D568-51B1-4057-B391-6DB4DE5C9218}" srcOrd="0" destOrd="0" presId="urn:microsoft.com/office/officeart/2008/layout/HorizontalMultiLevelHierarchy"/>
    <dgm:cxn modelId="{ED035814-B73D-4712-998E-2ADF3D8DD1BB}" srcId="{9B0C3C99-4D76-43C1-9CA8-EFF1AA53B3A2}" destId="{7FA713AE-5575-45BA-937D-38D5E08079D3}" srcOrd="1" destOrd="0" parTransId="{D8B9220B-6791-472B-8BA0-F519D501A328}" sibTransId="{C4CC7ADD-BCFB-48F8-B472-C2A2730828F5}"/>
    <dgm:cxn modelId="{2363CEB0-E5B1-409E-A0F9-211BFB812BB9}" type="presOf" srcId="{1DF0EF77-071F-4A5B-93BC-E04FBBD72802}" destId="{5A8CB26F-486D-4F6A-B980-362F808E48A2}" srcOrd="0" destOrd="0" presId="urn:microsoft.com/office/officeart/2008/layout/HorizontalMultiLevelHierarchy"/>
    <dgm:cxn modelId="{85ED8F25-8355-4531-8FC7-2BCD0855AAA3}" type="presOf" srcId="{E4F74A93-FBA3-4562-ACD6-32C78E76B777}" destId="{F4712D15-6DFD-4A34-B772-B556C056EEA1}" srcOrd="0" destOrd="0" presId="urn:microsoft.com/office/officeart/2008/layout/HorizontalMultiLevelHierarchy"/>
    <dgm:cxn modelId="{CCC49609-254D-4C78-9E71-56C9EEE4F966}" srcId="{9B0C3C99-4D76-43C1-9CA8-EFF1AA53B3A2}" destId="{1DF0EF77-071F-4A5B-93BC-E04FBBD72802}" srcOrd="2" destOrd="0" parTransId="{02202B76-5369-4742-BBA7-A63395B60AAE}" sibTransId="{5C0FE101-0203-4754-806C-36FBCC269753}"/>
    <dgm:cxn modelId="{A96392B1-140F-42ED-93A6-B49A3D39C702}" type="presOf" srcId="{9B0C3C99-4D76-43C1-9CA8-EFF1AA53B3A2}" destId="{7F5A14EA-47CD-4BEF-A54F-04F70EE53127}" srcOrd="0" destOrd="0" presId="urn:microsoft.com/office/officeart/2008/layout/HorizontalMultiLevelHierarchy"/>
    <dgm:cxn modelId="{0820D347-1FB5-4E40-B996-A0E5F2844715}" type="presOf" srcId="{9F2B8F69-22B1-47A7-AE0C-A39998EAB6CA}" destId="{8FDE4349-8FD3-4A4D-91AF-D6924F42188A}" srcOrd="0" destOrd="0" presId="urn:microsoft.com/office/officeart/2008/layout/HorizontalMultiLevelHierarchy"/>
    <dgm:cxn modelId="{B508737F-0D04-42E1-8C7D-60014C689F7B}" type="presOf" srcId="{D8B9220B-6791-472B-8BA0-F519D501A328}" destId="{62119B9A-6FF5-4B85-BC64-8BDC32909C9C}" srcOrd="0" destOrd="0" presId="urn:microsoft.com/office/officeart/2008/layout/HorizontalMultiLevelHierarchy"/>
    <dgm:cxn modelId="{C7464020-2EA8-4162-9D16-CCCF659FFF47}" srcId="{9B0C3C99-4D76-43C1-9CA8-EFF1AA53B3A2}" destId="{9F2B8F69-22B1-47A7-AE0C-A39998EAB6CA}" srcOrd="0" destOrd="0" parTransId="{71D8CFE8-B329-407E-B018-B4E0EAFCAC06}" sibTransId="{C614522D-3F05-44BF-A528-59704A19198F}"/>
    <dgm:cxn modelId="{CA4AEFB9-58AB-4EE8-BFA3-A0E2FC9EEF6C}" type="presOf" srcId="{02202B76-5369-4742-BBA7-A63395B60AAE}" destId="{6AAA85F5-2251-434E-A57B-A0A955DD426D}" srcOrd="1" destOrd="0" presId="urn:microsoft.com/office/officeart/2008/layout/HorizontalMultiLevelHierarchy"/>
    <dgm:cxn modelId="{136E2C47-A458-4D8A-88FA-66DEA9DFF976}" type="presOf" srcId="{7FA713AE-5575-45BA-937D-38D5E08079D3}" destId="{896BBF0B-C81F-4783-8D26-5F97D646281E}" srcOrd="0" destOrd="0" presId="urn:microsoft.com/office/officeart/2008/layout/HorizontalMultiLevelHierarchy"/>
    <dgm:cxn modelId="{372D4256-D5E3-4233-A811-6B15DF7A3CFE}" type="presOf" srcId="{02202B76-5369-4742-BBA7-A63395B60AAE}" destId="{B8ED07EA-7890-4745-8739-03AE64732810}" srcOrd="0" destOrd="0" presId="urn:microsoft.com/office/officeart/2008/layout/HorizontalMultiLevelHierarchy"/>
    <dgm:cxn modelId="{85E5EB3D-D98C-4437-B744-788351304337}" type="presOf" srcId="{D8B9220B-6791-472B-8BA0-F519D501A328}" destId="{A06ACEDA-7481-41A0-9BB9-5545EE157CF3}" srcOrd="1" destOrd="0" presId="urn:microsoft.com/office/officeart/2008/layout/HorizontalMultiLevelHierarchy"/>
    <dgm:cxn modelId="{03C9AEB9-2FAC-4B03-8A7D-84A8E14A66B5}" type="presOf" srcId="{71D8CFE8-B329-407E-B018-B4E0EAFCAC06}" destId="{53D76258-76DE-47B7-91D6-364C0F2C899A}" srcOrd="1" destOrd="0" presId="urn:microsoft.com/office/officeart/2008/layout/HorizontalMultiLevelHierarchy"/>
    <dgm:cxn modelId="{F18EF1F8-FEE8-41E8-B534-A2F1B4332DC5}" srcId="{E4F74A93-FBA3-4562-ACD6-32C78E76B777}" destId="{9B0C3C99-4D76-43C1-9CA8-EFF1AA53B3A2}" srcOrd="0" destOrd="0" parTransId="{99C9A2B1-250C-47DB-A6A1-A181AA8F48E5}" sibTransId="{5721A990-E109-4A84-AD54-26058E21543D}"/>
    <dgm:cxn modelId="{92607178-6A98-46CB-B39E-A63F9C40442A}" type="presParOf" srcId="{F4712D15-6DFD-4A34-B772-B556C056EEA1}" destId="{02553172-B892-4F7C-9EC1-A1AD18B43285}" srcOrd="0" destOrd="0" presId="urn:microsoft.com/office/officeart/2008/layout/HorizontalMultiLevelHierarchy"/>
    <dgm:cxn modelId="{715E2970-1828-441C-B096-4468FC44BDB6}" type="presParOf" srcId="{02553172-B892-4F7C-9EC1-A1AD18B43285}" destId="{7F5A14EA-47CD-4BEF-A54F-04F70EE53127}" srcOrd="0" destOrd="0" presId="urn:microsoft.com/office/officeart/2008/layout/HorizontalMultiLevelHierarchy"/>
    <dgm:cxn modelId="{DB3C7148-5942-46D8-824D-CC469AAF07B8}" type="presParOf" srcId="{02553172-B892-4F7C-9EC1-A1AD18B43285}" destId="{BC3330B5-E2C3-4F47-A53E-CBA8CC477E3A}" srcOrd="1" destOrd="0" presId="urn:microsoft.com/office/officeart/2008/layout/HorizontalMultiLevelHierarchy"/>
    <dgm:cxn modelId="{F6F9CBB3-DE77-4E94-AC41-8083182578DE}" type="presParOf" srcId="{BC3330B5-E2C3-4F47-A53E-CBA8CC477E3A}" destId="{5169D568-51B1-4057-B391-6DB4DE5C9218}" srcOrd="0" destOrd="0" presId="urn:microsoft.com/office/officeart/2008/layout/HorizontalMultiLevelHierarchy"/>
    <dgm:cxn modelId="{C5A6FC95-2B19-4BC7-B617-B08661AD4D66}" type="presParOf" srcId="{5169D568-51B1-4057-B391-6DB4DE5C9218}" destId="{53D76258-76DE-47B7-91D6-364C0F2C899A}" srcOrd="0" destOrd="0" presId="urn:microsoft.com/office/officeart/2008/layout/HorizontalMultiLevelHierarchy"/>
    <dgm:cxn modelId="{6B1C5779-1961-4D69-AEA4-28448AAF65C7}" type="presParOf" srcId="{BC3330B5-E2C3-4F47-A53E-CBA8CC477E3A}" destId="{710EB430-7AF1-4F82-88D5-2C56441216FF}" srcOrd="1" destOrd="0" presId="urn:microsoft.com/office/officeart/2008/layout/HorizontalMultiLevelHierarchy"/>
    <dgm:cxn modelId="{BA6025F8-43D4-4AD7-8E29-7A5B33A06F40}" type="presParOf" srcId="{710EB430-7AF1-4F82-88D5-2C56441216FF}" destId="{8FDE4349-8FD3-4A4D-91AF-D6924F42188A}" srcOrd="0" destOrd="0" presId="urn:microsoft.com/office/officeart/2008/layout/HorizontalMultiLevelHierarchy"/>
    <dgm:cxn modelId="{5553D1C0-0FE3-4B2E-8702-62E29FF09F8E}" type="presParOf" srcId="{710EB430-7AF1-4F82-88D5-2C56441216FF}" destId="{BCA82EBA-42E1-480A-9AE1-5A90F109FE0B}" srcOrd="1" destOrd="0" presId="urn:microsoft.com/office/officeart/2008/layout/HorizontalMultiLevelHierarchy"/>
    <dgm:cxn modelId="{AE2C49E3-4240-43DB-AD56-E6CFC778B377}" type="presParOf" srcId="{BC3330B5-E2C3-4F47-A53E-CBA8CC477E3A}" destId="{62119B9A-6FF5-4B85-BC64-8BDC32909C9C}" srcOrd="2" destOrd="0" presId="urn:microsoft.com/office/officeart/2008/layout/HorizontalMultiLevelHierarchy"/>
    <dgm:cxn modelId="{982D43E5-201B-47CA-97C5-4447395A72E6}" type="presParOf" srcId="{62119B9A-6FF5-4B85-BC64-8BDC32909C9C}" destId="{A06ACEDA-7481-41A0-9BB9-5545EE157CF3}" srcOrd="0" destOrd="0" presId="urn:microsoft.com/office/officeart/2008/layout/HorizontalMultiLevelHierarchy"/>
    <dgm:cxn modelId="{4DD30155-50ED-4398-90B8-0C9667456D27}" type="presParOf" srcId="{BC3330B5-E2C3-4F47-A53E-CBA8CC477E3A}" destId="{BF054D56-B834-4352-AD6A-3F42917A0B4B}" srcOrd="3" destOrd="0" presId="urn:microsoft.com/office/officeart/2008/layout/HorizontalMultiLevelHierarchy"/>
    <dgm:cxn modelId="{3BBF327D-B5EF-4C23-B199-ADFD09737F2C}" type="presParOf" srcId="{BF054D56-B834-4352-AD6A-3F42917A0B4B}" destId="{896BBF0B-C81F-4783-8D26-5F97D646281E}" srcOrd="0" destOrd="0" presId="urn:microsoft.com/office/officeart/2008/layout/HorizontalMultiLevelHierarchy"/>
    <dgm:cxn modelId="{871E6D2D-217B-4F5E-B982-8506540EB3A3}" type="presParOf" srcId="{BF054D56-B834-4352-AD6A-3F42917A0B4B}" destId="{3D7BC7E4-9C09-4241-85A9-FFD4904F9F6D}" srcOrd="1" destOrd="0" presId="urn:microsoft.com/office/officeart/2008/layout/HorizontalMultiLevelHierarchy"/>
    <dgm:cxn modelId="{11B46C02-7894-48CD-B87B-3530EF407A7C}" type="presParOf" srcId="{BC3330B5-E2C3-4F47-A53E-CBA8CC477E3A}" destId="{B8ED07EA-7890-4745-8739-03AE64732810}" srcOrd="4" destOrd="0" presId="urn:microsoft.com/office/officeart/2008/layout/HorizontalMultiLevelHierarchy"/>
    <dgm:cxn modelId="{8ECFD596-3ECC-4612-9429-BB225A612E4E}" type="presParOf" srcId="{B8ED07EA-7890-4745-8739-03AE64732810}" destId="{6AAA85F5-2251-434E-A57B-A0A955DD426D}" srcOrd="0" destOrd="0" presId="urn:microsoft.com/office/officeart/2008/layout/HorizontalMultiLevelHierarchy"/>
    <dgm:cxn modelId="{BD4B83AB-8904-401C-AF5F-02497F3AA342}" type="presParOf" srcId="{BC3330B5-E2C3-4F47-A53E-CBA8CC477E3A}" destId="{2F73DA25-31AF-464C-9071-1FB7794033AB}" srcOrd="5" destOrd="0" presId="urn:microsoft.com/office/officeart/2008/layout/HorizontalMultiLevelHierarchy"/>
    <dgm:cxn modelId="{A0789B43-17CC-4310-A8EC-ABEE73B6C0D4}" type="presParOf" srcId="{2F73DA25-31AF-464C-9071-1FB7794033AB}" destId="{5A8CB26F-486D-4F6A-B980-362F808E48A2}" srcOrd="0" destOrd="0" presId="urn:microsoft.com/office/officeart/2008/layout/HorizontalMultiLevelHierarchy"/>
    <dgm:cxn modelId="{1E334601-020A-4FEA-9148-4C091AE12C18}" type="presParOf" srcId="{2F73DA25-31AF-464C-9071-1FB7794033AB}" destId="{29434DBB-F135-46EA-B276-6F6706443D5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3DA1C-78E5-4135-879B-7E202C6D9788}"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s-EC"/>
        </a:p>
      </dgm:t>
    </dgm:pt>
    <dgm:pt modelId="{2DE2B190-1A74-4728-AEEE-D3DCE41B6B92}">
      <dgm:prSet phldrT="[Text]"/>
      <dgm:spPr>
        <a:blipFill rotWithShape="0">
          <a:blip xmlns:r="http://schemas.openxmlformats.org/officeDocument/2006/relationships" r:embed="rId1"/>
          <a:stretch>
            <a:fillRect/>
          </a:stretch>
        </a:blipFill>
      </dgm:spPr>
      <dgm:t>
        <a:bodyPr/>
        <a:lstStyle/>
        <a:p>
          <a:endParaRPr lang="es-EC" dirty="0"/>
        </a:p>
      </dgm:t>
    </dgm:pt>
    <dgm:pt modelId="{F3CB2ECB-2E22-4958-93FB-6660EBDE8BD5}" type="parTrans" cxnId="{2AF7F5B7-B1C0-4E41-8CA9-C3255F58550E}">
      <dgm:prSet/>
      <dgm:spPr/>
      <dgm:t>
        <a:bodyPr/>
        <a:lstStyle/>
        <a:p>
          <a:endParaRPr lang="es-EC"/>
        </a:p>
      </dgm:t>
    </dgm:pt>
    <dgm:pt modelId="{361EB6D6-6B3D-4F87-B2EB-0FF078746F1A}" type="sibTrans" cxnId="{2AF7F5B7-B1C0-4E41-8CA9-C3255F58550E}">
      <dgm:prSet/>
      <dgm:spPr/>
      <dgm:t>
        <a:bodyPr/>
        <a:lstStyle/>
        <a:p>
          <a:endParaRPr lang="es-EC"/>
        </a:p>
      </dgm:t>
    </dgm:pt>
    <dgm:pt modelId="{45140D9D-9883-45D7-AFEE-CC53D883E21D}">
      <dgm:prSet phldrT="[Text]"/>
      <dgm:spPr/>
      <dgm:t>
        <a:bodyPr/>
        <a:lstStyle/>
        <a:p>
          <a:r>
            <a:rPr lang="es-EC" dirty="0" smtClean="0"/>
            <a:t>Licencia</a:t>
          </a:r>
          <a:endParaRPr lang="es-EC" dirty="0"/>
        </a:p>
      </dgm:t>
    </dgm:pt>
    <dgm:pt modelId="{2614B9AE-7C1A-485C-B56B-203DAE20408B}" type="parTrans" cxnId="{790C0FAD-C0AD-4A77-919F-F4077CD43E74}">
      <dgm:prSet/>
      <dgm:spPr/>
      <dgm:t>
        <a:bodyPr/>
        <a:lstStyle/>
        <a:p>
          <a:endParaRPr lang="es-EC" dirty="0"/>
        </a:p>
      </dgm:t>
    </dgm:pt>
    <dgm:pt modelId="{1CB5BA8F-12BC-4AF0-A208-60D0C86B656F}" type="sibTrans" cxnId="{790C0FAD-C0AD-4A77-919F-F4077CD43E74}">
      <dgm:prSet/>
      <dgm:spPr/>
      <dgm:t>
        <a:bodyPr/>
        <a:lstStyle/>
        <a:p>
          <a:endParaRPr lang="es-EC"/>
        </a:p>
      </dgm:t>
    </dgm:pt>
    <dgm:pt modelId="{5DA766A2-9164-4EE4-AFA8-BD00818687D6}">
      <dgm:prSet phldrT="[Text]"/>
      <dgm:spPr/>
      <dgm:t>
        <a:bodyPr/>
        <a:lstStyle/>
        <a:p>
          <a:r>
            <a:rPr lang="es-EC" dirty="0" smtClean="0"/>
            <a:t>Lenguaje de programación</a:t>
          </a:r>
          <a:endParaRPr lang="es-EC" dirty="0"/>
        </a:p>
      </dgm:t>
    </dgm:pt>
    <dgm:pt modelId="{DBC0197D-4E8D-40BE-BA63-922350BBAA8B}" type="parTrans" cxnId="{8E639408-D907-4CC0-B1C1-47D770A3A6F0}">
      <dgm:prSet/>
      <dgm:spPr/>
      <dgm:t>
        <a:bodyPr/>
        <a:lstStyle/>
        <a:p>
          <a:endParaRPr lang="es-EC" dirty="0"/>
        </a:p>
      </dgm:t>
    </dgm:pt>
    <dgm:pt modelId="{24DCFCEB-32FC-4706-8C6D-FCC52E9C4AFF}" type="sibTrans" cxnId="{8E639408-D907-4CC0-B1C1-47D770A3A6F0}">
      <dgm:prSet/>
      <dgm:spPr/>
      <dgm:t>
        <a:bodyPr/>
        <a:lstStyle/>
        <a:p>
          <a:endParaRPr lang="es-EC"/>
        </a:p>
      </dgm:t>
    </dgm:pt>
    <dgm:pt modelId="{93DB302B-8B17-4246-8527-FAFB1A6E77ED}">
      <dgm:prSet phldrT="[Text]"/>
      <dgm:spPr/>
      <dgm:t>
        <a:bodyPr/>
        <a:lstStyle/>
        <a:p>
          <a:r>
            <a:rPr lang="es-EC" dirty="0" smtClean="0"/>
            <a:t>Facilidad de uso</a:t>
          </a:r>
          <a:endParaRPr lang="es-EC" dirty="0"/>
        </a:p>
      </dgm:t>
    </dgm:pt>
    <dgm:pt modelId="{B953DBF4-AE48-40DB-81D8-4619D1C43158}" type="parTrans" cxnId="{435B75F3-CB44-4C00-A3C7-819756247E9C}">
      <dgm:prSet/>
      <dgm:spPr/>
      <dgm:t>
        <a:bodyPr/>
        <a:lstStyle/>
        <a:p>
          <a:endParaRPr lang="es-EC" dirty="0"/>
        </a:p>
      </dgm:t>
    </dgm:pt>
    <dgm:pt modelId="{436A449D-9E71-4EFA-A838-B5A5C9D1061A}" type="sibTrans" cxnId="{435B75F3-CB44-4C00-A3C7-819756247E9C}">
      <dgm:prSet/>
      <dgm:spPr/>
      <dgm:t>
        <a:bodyPr/>
        <a:lstStyle/>
        <a:p>
          <a:endParaRPr lang="es-EC"/>
        </a:p>
      </dgm:t>
    </dgm:pt>
    <dgm:pt modelId="{93D61B7C-4F88-4227-9900-F06FB93F8DBE}">
      <dgm:prSet phldrT="[Text]"/>
      <dgm:spPr/>
      <dgm:t>
        <a:bodyPr/>
        <a:lstStyle/>
        <a:p>
          <a:r>
            <a:rPr lang="es-EC" dirty="0" smtClean="0"/>
            <a:t>Documentación</a:t>
          </a:r>
          <a:endParaRPr lang="es-EC" dirty="0"/>
        </a:p>
      </dgm:t>
    </dgm:pt>
    <dgm:pt modelId="{9FE4759B-E891-4C84-8ED0-7F389AB99692}" type="parTrans" cxnId="{447F94CB-C8EA-4DA2-9948-440E8921D9B5}">
      <dgm:prSet/>
      <dgm:spPr/>
      <dgm:t>
        <a:bodyPr/>
        <a:lstStyle/>
        <a:p>
          <a:endParaRPr lang="es-EC" dirty="0"/>
        </a:p>
      </dgm:t>
    </dgm:pt>
    <dgm:pt modelId="{91EA3523-E4DA-4797-BA1D-45937C6E0135}" type="sibTrans" cxnId="{447F94CB-C8EA-4DA2-9948-440E8921D9B5}">
      <dgm:prSet/>
      <dgm:spPr/>
      <dgm:t>
        <a:bodyPr/>
        <a:lstStyle/>
        <a:p>
          <a:endParaRPr lang="es-EC"/>
        </a:p>
      </dgm:t>
    </dgm:pt>
    <dgm:pt modelId="{68505668-6DF7-4B17-AECF-6EB997D5DB27}">
      <dgm:prSet/>
      <dgm:spPr/>
      <dgm:t>
        <a:bodyPr/>
        <a:lstStyle/>
        <a:p>
          <a:r>
            <a:rPr lang="es-EC" dirty="0" smtClean="0"/>
            <a:t>Comunidad de soporte</a:t>
          </a:r>
          <a:endParaRPr lang="es-EC" dirty="0"/>
        </a:p>
      </dgm:t>
    </dgm:pt>
    <dgm:pt modelId="{FD0DC7D7-B59A-473F-A591-0CB6BEEEBDE5}" type="parTrans" cxnId="{E7278DB8-6510-4C30-901E-F9F0F229445D}">
      <dgm:prSet/>
      <dgm:spPr/>
      <dgm:t>
        <a:bodyPr/>
        <a:lstStyle/>
        <a:p>
          <a:endParaRPr lang="es-EC" dirty="0"/>
        </a:p>
      </dgm:t>
    </dgm:pt>
    <dgm:pt modelId="{5499F834-E754-47C1-B68A-C95E0A9254DB}" type="sibTrans" cxnId="{E7278DB8-6510-4C30-901E-F9F0F229445D}">
      <dgm:prSet/>
      <dgm:spPr/>
      <dgm:t>
        <a:bodyPr/>
        <a:lstStyle/>
        <a:p>
          <a:endParaRPr lang="es-EC"/>
        </a:p>
      </dgm:t>
    </dgm:pt>
    <dgm:pt modelId="{CACC0F78-7FEE-4A18-8CD3-FA5C65132E3B}">
      <dgm:prSet/>
      <dgm:spPr/>
      <dgm:t>
        <a:bodyPr/>
        <a:lstStyle/>
        <a:p>
          <a:r>
            <a:rPr lang="es-EC" dirty="0" smtClean="0"/>
            <a:t>Funcionalidad</a:t>
          </a:r>
          <a:endParaRPr lang="es-EC" dirty="0"/>
        </a:p>
      </dgm:t>
    </dgm:pt>
    <dgm:pt modelId="{90E8B9B7-4E79-43A7-BA9A-9263B700B0FE}" type="parTrans" cxnId="{7DF951BB-C84B-4B97-BF92-6830EA71246F}">
      <dgm:prSet/>
      <dgm:spPr/>
      <dgm:t>
        <a:bodyPr/>
        <a:lstStyle/>
        <a:p>
          <a:endParaRPr lang="es-EC" dirty="0"/>
        </a:p>
      </dgm:t>
    </dgm:pt>
    <dgm:pt modelId="{76AB9530-4660-48A8-8D14-D3B065F7472D}" type="sibTrans" cxnId="{7DF951BB-C84B-4B97-BF92-6830EA71246F}">
      <dgm:prSet/>
      <dgm:spPr/>
      <dgm:t>
        <a:bodyPr/>
        <a:lstStyle/>
        <a:p>
          <a:endParaRPr lang="es-EC"/>
        </a:p>
      </dgm:t>
    </dgm:pt>
    <dgm:pt modelId="{D567BE86-EDB3-4882-8316-D13C5085B995}" type="pres">
      <dgm:prSet presAssocID="{5953DA1C-78E5-4135-879B-7E202C6D9788}" presName="Name0" presStyleCnt="0">
        <dgm:presLayoutVars>
          <dgm:chMax val="1"/>
          <dgm:dir/>
          <dgm:animLvl val="ctr"/>
          <dgm:resizeHandles val="exact"/>
        </dgm:presLayoutVars>
      </dgm:prSet>
      <dgm:spPr/>
      <dgm:t>
        <a:bodyPr/>
        <a:lstStyle/>
        <a:p>
          <a:endParaRPr lang="es-EC"/>
        </a:p>
      </dgm:t>
    </dgm:pt>
    <dgm:pt modelId="{35F73741-7E52-4D09-8DE1-36A8D2616C3C}" type="pres">
      <dgm:prSet presAssocID="{2DE2B190-1A74-4728-AEEE-D3DCE41B6B92}" presName="centerShape" presStyleLbl="node0" presStyleIdx="0" presStyleCnt="1"/>
      <dgm:spPr/>
      <dgm:t>
        <a:bodyPr/>
        <a:lstStyle/>
        <a:p>
          <a:endParaRPr lang="es-EC"/>
        </a:p>
      </dgm:t>
    </dgm:pt>
    <dgm:pt modelId="{426FEA0A-061E-40E5-BD43-52E5ACE31B22}" type="pres">
      <dgm:prSet presAssocID="{2614B9AE-7C1A-485C-B56B-203DAE20408B}" presName="parTrans" presStyleLbl="sibTrans2D1" presStyleIdx="0" presStyleCnt="6"/>
      <dgm:spPr/>
      <dgm:t>
        <a:bodyPr/>
        <a:lstStyle/>
        <a:p>
          <a:endParaRPr lang="es-EC"/>
        </a:p>
      </dgm:t>
    </dgm:pt>
    <dgm:pt modelId="{F4878560-92B5-45BD-8A24-2DBD955ADD20}" type="pres">
      <dgm:prSet presAssocID="{2614B9AE-7C1A-485C-B56B-203DAE20408B}" presName="connectorText" presStyleLbl="sibTrans2D1" presStyleIdx="0" presStyleCnt="6"/>
      <dgm:spPr/>
      <dgm:t>
        <a:bodyPr/>
        <a:lstStyle/>
        <a:p>
          <a:endParaRPr lang="es-EC"/>
        </a:p>
      </dgm:t>
    </dgm:pt>
    <dgm:pt modelId="{EEC665D6-D307-47D8-B011-59566DE31410}" type="pres">
      <dgm:prSet presAssocID="{45140D9D-9883-45D7-AFEE-CC53D883E21D}" presName="node" presStyleLbl="node1" presStyleIdx="0" presStyleCnt="6">
        <dgm:presLayoutVars>
          <dgm:bulletEnabled val="1"/>
        </dgm:presLayoutVars>
      </dgm:prSet>
      <dgm:spPr/>
      <dgm:t>
        <a:bodyPr/>
        <a:lstStyle/>
        <a:p>
          <a:endParaRPr lang="es-EC"/>
        </a:p>
      </dgm:t>
    </dgm:pt>
    <dgm:pt modelId="{5241C854-7742-47E6-A592-8597C085E06B}" type="pres">
      <dgm:prSet presAssocID="{DBC0197D-4E8D-40BE-BA63-922350BBAA8B}" presName="parTrans" presStyleLbl="sibTrans2D1" presStyleIdx="1" presStyleCnt="6"/>
      <dgm:spPr/>
      <dgm:t>
        <a:bodyPr/>
        <a:lstStyle/>
        <a:p>
          <a:endParaRPr lang="es-EC"/>
        </a:p>
      </dgm:t>
    </dgm:pt>
    <dgm:pt modelId="{85AEE474-43E0-492E-90D6-D42A5C4D57CB}" type="pres">
      <dgm:prSet presAssocID="{DBC0197D-4E8D-40BE-BA63-922350BBAA8B}" presName="connectorText" presStyleLbl="sibTrans2D1" presStyleIdx="1" presStyleCnt="6"/>
      <dgm:spPr/>
      <dgm:t>
        <a:bodyPr/>
        <a:lstStyle/>
        <a:p>
          <a:endParaRPr lang="es-EC"/>
        </a:p>
      </dgm:t>
    </dgm:pt>
    <dgm:pt modelId="{845A4C1A-AE71-493C-A444-5345A1FC144D}" type="pres">
      <dgm:prSet presAssocID="{5DA766A2-9164-4EE4-AFA8-BD00818687D6}" presName="node" presStyleLbl="node1" presStyleIdx="1" presStyleCnt="6">
        <dgm:presLayoutVars>
          <dgm:bulletEnabled val="1"/>
        </dgm:presLayoutVars>
      </dgm:prSet>
      <dgm:spPr/>
      <dgm:t>
        <a:bodyPr/>
        <a:lstStyle/>
        <a:p>
          <a:endParaRPr lang="es-EC"/>
        </a:p>
      </dgm:t>
    </dgm:pt>
    <dgm:pt modelId="{EA99AEC7-1FF5-44C1-975B-26D11801E99A}" type="pres">
      <dgm:prSet presAssocID="{B953DBF4-AE48-40DB-81D8-4619D1C43158}" presName="parTrans" presStyleLbl="sibTrans2D1" presStyleIdx="2" presStyleCnt="6"/>
      <dgm:spPr/>
      <dgm:t>
        <a:bodyPr/>
        <a:lstStyle/>
        <a:p>
          <a:endParaRPr lang="es-EC"/>
        </a:p>
      </dgm:t>
    </dgm:pt>
    <dgm:pt modelId="{D37C7C42-326B-4F78-9DCD-9B2DDF0B9C62}" type="pres">
      <dgm:prSet presAssocID="{B953DBF4-AE48-40DB-81D8-4619D1C43158}" presName="connectorText" presStyleLbl="sibTrans2D1" presStyleIdx="2" presStyleCnt="6"/>
      <dgm:spPr/>
      <dgm:t>
        <a:bodyPr/>
        <a:lstStyle/>
        <a:p>
          <a:endParaRPr lang="es-EC"/>
        </a:p>
      </dgm:t>
    </dgm:pt>
    <dgm:pt modelId="{6EB06443-21A1-4F6F-8E50-0063A0CFBE41}" type="pres">
      <dgm:prSet presAssocID="{93DB302B-8B17-4246-8527-FAFB1A6E77ED}" presName="node" presStyleLbl="node1" presStyleIdx="2" presStyleCnt="6" custRadScaleRad="105813">
        <dgm:presLayoutVars>
          <dgm:bulletEnabled val="1"/>
        </dgm:presLayoutVars>
      </dgm:prSet>
      <dgm:spPr/>
      <dgm:t>
        <a:bodyPr/>
        <a:lstStyle/>
        <a:p>
          <a:endParaRPr lang="es-EC"/>
        </a:p>
      </dgm:t>
    </dgm:pt>
    <dgm:pt modelId="{A5EC8D04-9856-489F-9629-090280BD749C}" type="pres">
      <dgm:prSet presAssocID="{9FE4759B-E891-4C84-8ED0-7F389AB99692}" presName="parTrans" presStyleLbl="sibTrans2D1" presStyleIdx="3" presStyleCnt="6"/>
      <dgm:spPr/>
      <dgm:t>
        <a:bodyPr/>
        <a:lstStyle/>
        <a:p>
          <a:endParaRPr lang="es-EC"/>
        </a:p>
      </dgm:t>
    </dgm:pt>
    <dgm:pt modelId="{1E397936-CA82-486B-9878-AD6D8ADD3587}" type="pres">
      <dgm:prSet presAssocID="{9FE4759B-E891-4C84-8ED0-7F389AB99692}" presName="connectorText" presStyleLbl="sibTrans2D1" presStyleIdx="3" presStyleCnt="6"/>
      <dgm:spPr/>
      <dgm:t>
        <a:bodyPr/>
        <a:lstStyle/>
        <a:p>
          <a:endParaRPr lang="es-EC"/>
        </a:p>
      </dgm:t>
    </dgm:pt>
    <dgm:pt modelId="{4E81A7A8-AC17-4EC0-B630-0F119EA8290C}" type="pres">
      <dgm:prSet presAssocID="{93D61B7C-4F88-4227-9900-F06FB93F8DBE}" presName="node" presStyleLbl="node1" presStyleIdx="3" presStyleCnt="6">
        <dgm:presLayoutVars>
          <dgm:bulletEnabled val="1"/>
        </dgm:presLayoutVars>
      </dgm:prSet>
      <dgm:spPr/>
      <dgm:t>
        <a:bodyPr/>
        <a:lstStyle/>
        <a:p>
          <a:endParaRPr lang="es-EC"/>
        </a:p>
      </dgm:t>
    </dgm:pt>
    <dgm:pt modelId="{6A3D9266-4DCA-46A6-95B4-1A3F3F99DDE4}" type="pres">
      <dgm:prSet presAssocID="{FD0DC7D7-B59A-473F-A591-0CB6BEEEBDE5}" presName="parTrans" presStyleLbl="sibTrans2D1" presStyleIdx="4" presStyleCnt="6"/>
      <dgm:spPr/>
      <dgm:t>
        <a:bodyPr/>
        <a:lstStyle/>
        <a:p>
          <a:endParaRPr lang="es-EC"/>
        </a:p>
      </dgm:t>
    </dgm:pt>
    <dgm:pt modelId="{77787E1E-95E1-4455-B8C3-CB90EC20C56D}" type="pres">
      <dgm:prSet presAssocID="{FD0DC7D7-B59A-473F-A591-0CB6BEEEBDE5}" presName="connectorText" presStyleLbl="sibTrans2D1" presStyleIdx="4" presStyleCnt="6"/>
      <dgm:spPr/>
      <dgm:t>
        <a:bodyPr/>
        <a:lstStyle/>
        <a:p>
          <a:endParaRPr lang="es-EC"/>
        </a:p>
      </dgm:t>
    </dgm:pt>
    <dgm:pt modelId="{0A5A2D36-02CE-4A81-A52A-FBD747E942C4}" type="pres">
      <dgm:prSet presAssocID="{68505668-6DF7-4B17-AECF-6EB997D5DB27}" presName="node" presStyleLbl="node1" presStyleIdx="4" presStyleCnt="6">
        <dgm:presLayoutVars>
          <dgm:bulletEnabled val="1"/>
        </dgm:presLayoutVars>
      </dgm:prSet>
      <dgm:spPr/>
      <dgm:t>
        <a:bodyPr/>
        <a:lstStyle/>
        <a:p>
          <a:endParaRPr lang="es-EC"/>
        </a:p>
      </dgm:t>
    </dgm:pt>
    <dgm:pt modelId="{824696D8-B7D3-4D1F-87B4-3E989010FDD6}" type="pres">
      <dgm:prSet presAssocID="{90E8B9B7-4E79-43A7-BA9A-9263B700B0FE}" presName="parTrans" presStyleLbl="sibTrans2D1" presStyleIdx="5" presStyleCnt="6"/>
      <dgm:spPr/>
      <dgm:t>
        <a:bodyPr/>
        <a:lstStyle/>
        <a:p>
          <a:endParaRPr lang="es-EC"/>
        </a:p>
      </dgm:t>
    </dgm:pt>
    <dgm:pt modelId="{2F3EF569-6E88-4660-AE0C-AA3D7F44EB45}" type="pres">
      <dgm:prSet presAssocID="{90E8B9B7-4E79-43A7-BA9A-9263B700B0FE}" presName="connectorText" presStyleLbl="sibTrans2D1" presStyleIdx="5" presStyleCnt="6"/>
      <dgm:spPr/>
      <dgm:t>
        <a:bodyPr/>
        <a:lstStyle/>
        <a:p>
          <a:endParaRPr lang="es-EC"/>
        </a:p>
      </dgm:t>
    </dgm:pt>
    <dgm:pt modelId="{CE1ACFDD-6F6E-4B64-97E1-3C66CFD5FDE1}" type="pres">
      <dgm:prSet presAssocID="{CACC0F78-7FEE-4A18-8CD3-FA5C65132E3B}" presName="node" presStyleLbl="node1" presStyleIdx="5" presStyleCnt="6">
        <dgm:presLayoutVars>
          <dgm:bulletEnabled val="1"/>
        </dgm:presLayoutVars>
      </dgm:prSet>
      <dgm:spPr/>
      <dgm:t>
        <a:bodyPr/>
        <a:lstStyle/>
        <a:p>
          <a:endParaRPr lang="es-EC"/>
        </a:p>
      </dgm:t>
    </dgm:pt>
  </dgm:ptLst>
  <dgm:cxnLst>
    <dgm:cxn modelId="{E240D60E-BDEF-4110-9040-45FEB2DFBC63}" type="presOf" srcId="{5953DA1C-78E5-4135-879B-7E202C6D9788}" destId="{D567BE86-EDB3-4882-8316-D13C5085B995}" srcOrd="0" destOrd="0" presId="urn:microsoft.com/office/officeart/2005/8/layout/radial5"/>
    <dgm:cxn modelId="{D6CB34E3-B8F4-4EFB-A49C-68FB76ABC596}" type="presOf" srcId="{93D61B7C-4F88-4227-9900-F06FB93F8DBE}" destId="{4E81A7A8-AC17-4EC0-B630-0F119EA8290C}" srcOrd="0" destOrd="0" presId="urn:microsoft.com/office/officeart/2005/8/layout/radial5"/>
    <dgm:cxn modelId="{435B75F3-CB44-4C00-A3C7-819756247E9C}" srcId="{2DE2B190-1A74-4728-AEEE-D3DCE41B6B92}" destId="{93DB302B-8B17-4246-8527-FAFB1A6E77ED}" srcOrd="2" destOrd="0" parTransId="{B953DBF4-AE48-40DB-81D8-4619D1C43158}" sibTransId="{436A449D-9E71-4EFA-A838-B5A5C9D1061A}"/>
    <dgm:cxn modelId="{790C0FAD-C0AD-4A77-919F-F4077CD43E74}" srcId="{2DE2B190-1A74-4728-AEEE-D3DCE41B6B92}" destId="{45140D9D-9883-45D7-AFEE-CC53D883E21D}" srcOrd="0" destOrd="0" parTransId="{2614B9AE-7C1A-485C-B56B-203DAE20408B}" sibTransId="{1CB5BA8F-12BC-4AF0-A208-60D0C86B656F}"/>
    <dgm:cxn modelId="{E7029876-046C-488E-AC69-9D5728AA8ACB}" type="presOf" srcId="{68505668-6DF7-4B17-AECF-6EB997D5DB27}" destId="{0A5A2D36-02CE-4A81-A52A-FBD747E942C4}" srcOrd="0" destOrd="0" presId="urn:microsoft.com/office/officeart/2005/8/layout/radial5"/>
    <dgm:cxn modelId="{E0B11692-F52B-4537-93F1-0E0876569F7D}" type="presOf" srcId="{B953DBF4-AE48-40DB-81D8-4619D1C43158}" destId="{D37C7C42-326B-4F78-9DCD-9B2DDF0B9C62}" srcOrd="1" destOrd="0" presId="urn:microsoft.com/office/officeart/2005/8/layout/radial5"/>
    <dgm:cxn modelId="{4045A12E-BDFE-40BE-A17C-B90220683FAC}" type="presOf" srcId="{90E8B9B7-4E79-43A7-BA9A-9263B700B0FE}" destId="{2F3EF569-6E88-4660-AE0C-AA3D7F44EB45}" srcOrd="1" destOrd="0" presId="urn:microsoft.com/office/officeart/2005/8/layout/radial5"/>
    <dgm:cxn modelId="{447F94CB-C8EA-4DA2-9948-440E8921D9B5}" srcId="{2DE2B190-1A74-4728-AEEE-D3DCE41B6B92}" destId="{93D61B7C-4F88-4227-9900-F06FB93F8DBE}" srcOrd="3" destOrd="0" parTransId="{9FE4759B-E891-4C84-8ED0-7F389AB99692}" sibTransId="{91EA3523-E4DA-4797-BA1D-45937C6E0135}"/>
    <dgm:cxn modelId="{1DBD03AF-0149-4C6B-BC3F-DD3547FB9060}" type="presOf" srcId="{DBC0197D-4E8D-40BE-BA63-922350BBAA8B}" destId="{85AEE474-43E0-492E-90D6-D42A5C4D57CB}" srcOrd="1" destOrd="0" presId="urn:microsoft.com/office/officeart/2005/8/layout/radial5"/>
    <dgm:cxn modelId="{F9947C75-1424-4726-81BB-B7572DE33EE0}" type="presOf" srcId="{CACC0F78-7FEE-4A18-8CD3-FA5C65132E3B}" destId="{CE1ACFDD-6F6E-4B64-97E1-3C66CFD5FDE1}" srcOrd="0" destOrd="0" presId="urn:microsoft.com/office/officeart/2005/8/layout/radial5"/>
    <dgm:cxn modelId="{2AF7F5B7-B1C0-4E41-8CA9-C3255F58550E}" srcId="{5953DA1C-78E5-4135-879B-7E202C6D9788}" destId="{2DE2B190-1A74-4728-AEEE-D3DCE41B6B92}" srcOrd="0" destOrd="0" parTransId="{F3CB2ECB-2E22-4958-93FB-6660EBDE8BD5}" sibTransId="{361EB6D6-6B3D-4F87-B2EB-0FF078746F1A}"/>
    <dgm:cxn modelId="{AC7CC5EB-A35D-4895-81A3-3EE1BA9BBD9C}" type="presOf" srcId="{9FE4759B-E891-4C84-8ED0-7F389AB99692}" destId="{1E397936-CA82-486B-9878-AD6D8ADD3587}" srcOrd="1" destOrd="0" presId="urn:microsoft.com/office/officeart/2005/8/layout/radial5"/>
    <dgm:cxn modelId="{CABC951F-F865-4261-B293-569F366D3172}" type="presOf" srcId="{2614B9AE-7C1A-485C-B56B-203DAE20408B}" destId="{426FEA0A-061E-40E5-BD43-52E5ACE31B22}" srcOrd="0" destOrd="0" presId="urn:microsoft.com/office/officeart/2005/8/layout/radial5"/>
    <dgm:cxn modelId="{E7278DB8-6510-4C30-901E-F9F0F229445D}" srcId="{2DE2B190-1A74-4728-AEEE-D3DCE41B6B92}" destId="{68505668-6DF7-4B17-AECF-6EB997D5DB27}" srcOrd="4" destOrd="0" parTransId="{FD0DC7D7-B59A-473F-A591-0CB6BEEEBDE5}" sibTransId="{5499F834-E754-47C1-B68A-C95E0A9254DB}"/>
    <dgm:cxn modelId="{7DF951BB-C84B-4B97-BF92-6830EA71246F}" srcId="{2DE2B190-1A74-4728-AEEE-D3DCE41B6B92}" destId="{CACC0F78-7FEE-4A18-8CD3-FA5C65132E3B}" srcOrd="5" destOrd="0" parTransId="{90E8B9B7-4E79-43A7-BA9A-9263B700B0FE}" sibTransId="{76AB9530-4660-48A8-8D14-D3B065F7472D}"/>
    <dgm:cxn modelId="{04B3D241-B4BC-4F01-871E-C378CD822287}" type="presOf" srcId="{45140D9D-9883-45D7-AFEE-CC53D883E21D}" destId="{EEC665D6-D307-47D8-B011-59566DE31410}" srcOrd="0" destOrd="0" presId="urn:microsoft.com/office/officeart/2005/8/layout/radial5"/>
    <dgm:cxn modelId="{53727EA4-231B-4CB5-926E-76FEAFAA2FEE}" type="presOf" srcId="{FD0DC7D7-B59A-473F-A591-0CB6BEEEBDE5}" destId="{6A3D9266-4DCA-46A6-95B4-1A3F3F99DDE4}" srcOrd="0" destOrd="0" presId="urn:microsoft.com/office/officeart/2005/8/layout/radial5"/>
    <dgm:cxn modelId="{08483E5A-6D69-41A1-ACF2-A0FF5153474C}" type="presOf" srcId="{DBC0197D-4E8D-40BE-BA63-922350BBAA8B}" destId="{5241C854-7742-47E6-A592-8597C085E06B}" srcOrd="0" destOrd="0" presId="urn:microsoft.com/office/officeart/2005/8/layout/radial5"/>
    <dgm:cxn modelId="{8F58670A-787A-478F-B10F-4EF04091228D}" type="presOf" srcId="{FD0DC7D7-B59A-473F-A591-0CB6BEEEBDE5}" destId="{77787E1E-95E1-4455-B8C3-CB90EC20C56D}" srcOrd="1" destOrd="0" presId="urn:microsoft.com/office/officeart/2005/8/layout/radial5"/>
    <dgm:cxn modelId="{1CBE2CE1-FD07-4E2A-B40C-15FC3B56E74A}" type="presOf" srcId="{9FE4759B-E891-4C84-8ED0-7F389AB99692}" destId="{A5EC8D04-9856-489F-9629-090280BD749C}" srcOrd="0" destOrd="0" presId="urn:microsoft.com/office/officeart/2005/8/layout/radial5"/>
    <dgm:cxn modelId="{C8A4BD1D-3E29-4D56-AFBD-64027505E1A7}" type="presOf" srcId="{2DE2B190-1A74-4728-AEEE-D3DCE41B6B92}" destId="{35F73741-7E52-4D09-8DE1-36A8D2616C3C}" srcOrd="0" destOrd="0" presId="urn:microsoft.com/office/officeart/2005/8/layout/radial5"/>
    <dgm:cxn modelId="{8AA2C08E-ADBD-4A43-B637-4467DAD2337A}" type="presOf" srcId="{5DA766A2-9164-4EE4-AFA8-BD00818687D6}" destId="{845A4C1A-AE71-493C-A444-5345A1FC144D}" srcOrd="0" destOrd="0" presId="urn:microsoft.com/office/officeart/2005/8/layout/radial5"/>
    <dgm:cxn modelId="{B6287A4A-9BC7-4008-8C93-DF212F7743F4}" type="presOf" srcId="{B953DBF4-AE48-40DB-81D8-4619D1C43158}" destId="{EA99AEC7-1FF5-44C1-975B-26D11801E99A}" srcOrd="0" destOrd="0" presId="urn:microsoft.com/office/officeart/2005/8/layout/radial5"/>
    <dgm:cxn modelId="{BE840CC4-EE9D-466F-BE18-B01B10090B2D}" type="presOf" srcId="{2614B9AE-7C1A-485C-B56B-203DAE20408B}" destId="{F4878560-92B5-45BD-8A24-2DBD955ADD20}" srcOrd="1" destOrd="0" presId="urn:microsoft.com/office/officeart/2005/8/layout/radial5"/>
    <dgm:cxn modelId="{958593AC-2BC1-48BF-8A4D-72B1AF0BF42A}" type="presOf" srcId="{93DB302B-8B17-4246-8527-FAFB1A6E77ED}" destId="{6EB06443-21A1-4F6F-8E50-0063A0CFBE41}" srcOrd="0" destOrd="0" presId="urn:microsoft.com/office/officeart/2005/8/layout/radial5"/>
    <dgm:cxn modelId="{8E639408-D907-4CC0-B1C1-47D770A3A6F0}" srcId="{2DE2B190-1A74-4728-AEEE-D3DCE41B6B92}" destId="{5DA766A2-9164-4EE4-AFA8-BD00818687D6}" srcOrd="1" destOrd="0" parTransId="{DBC0197D-4E8D-40BE-BA63-922350BBAA8B}" sibTransId="{24DCFCEB-32FC-4706-8C6D-FCC52E9C4AFF}"/>
    <dgm:cxn modelId="{E9EF4700-7C27-4D70-BF7F-8A4CB9C1C4D2}" type="presOf" srcId="{90E8B9B7-4E79-43A7-BA9A-9263B700B0FE}" destId="{824696D8-B7D3-4D1F-87B4-3E989010FDD6}" srcOrd="0" destOrd="0" presId="urn:microsoft.com/office/officeart/2005/8/layout/radial5"/>
    <dgm:cxn modelId="{97CCE961-637F-4F67-9CD9-99A43FFA1F83}" type="presParOf" srcId="{D567BE86-EDB3-4882-8316-D13C5085B995}" destId="{35F73741-7E52-4D09-8DE1-36A8D2616C3C}" srcOrd="0" destOrd="0" presId="urn:microsoft.com/office/officeart/2005/8/layout/radial5"/>
    <dgm:cxn modelId="{7159CA84-861B-42FB-A6B3-7882FEF9191F}" type="presParOf" srcId="{D567BE86-EDB3-4882-8316-D13C5085B995}" destId="{426FEA0A-061E-40E5-BD43-52E5ACE31B22}" srcOrd="1" destOrd="0" presId="urn:microsoft.com/office/officeart/2005/8/layout/radial5"/>
    <dgm:cxn modelId="{A4765715-ADA0-48F2-9504-E43123BBCD97}" type="presParOf" srcId="{426FEA0A-061E-40E5-BD43-52E5ACE31B22}" destId="{F4878560-92B5-45BD-8A24-2DBD955ADD20}" srcOrd="0" destOrd="0" presId="urn:microsoft.com/office/officeart/2005/8/layout/radial5"/>
    <dgm:cxn modelId="{C47B344C-ED00-4560-9D8A-F338A2CA03EA}" type="presParOf" srcId="{D567BE86-EDB3-4882-8316-D13C5085B995}" destId="{EEC665D6-D307-47D8-B011-59566DE31410}" srcOrd="2" destOrd="0" presId="urn:microsoft.com/office/officeart/2005/8/layout/radial5"/>
    <dgm:cxn modelId="{B4B114FB-EC3E-479E-A800-17CCFB61BB4F}" type="presParOf" srcId="{D567BE86-EDB3-4882-8316-D13C5085B995}" destId="{5241C854-7742-47E6-A592-8597C085E06B}" srcOrd="3" destOrd="0" presId="urn:microsoft.com/office/officeart/2005/8/layout/radial5"/>
    <dgm:cxn modelId="{9DCD3024-0AD7-4FC3-85C9-A3E46C3356C4}" type="presParOf" srcId="{5241C854-7742-47E6-A592-8597C085E06B}" destId="{85AEE474-43E0-492E-90D6-D42A5C4D57CB}" srcOrd="0" destOrd="0" presId="urn:microsoft.com/office/officeart/2005/8/layout/radial5"/>
    <dgm:cxn modelId="{5693D6FA-2326-42E4-96CE-BB11B2A05FA3}" type="presParOf" srcId="{D567BE86-EDB3-4882-8316-D13C5085B995}" destId="{845A4C1A-AE71-493C-A444-5345A1FC144D}" srcOrd="4" destOrd="0" presId="urn:microsoft.com/office/officeart/2005/8/layout/radial5"/>
    <dgm:cxn modelId="{D08B3A1B-5A2D-49D0-A425-4B057C797773}" type="presParOf" srcId="{D567BE86-EDB3-4882-8316-D13C5085B995}" destId="{EA99AEC7-1FF5-44C1-975B-26D11801E99A}" srcOrd="5" destOrd="0" presId="urn:microsoft.com/office/officeart/2005/8/layout/radial5"/>
    <dgm:cxn modelId="{1313F275-9B18-49B9-981B-2429B8AC9EB7}" type="presParOf" srcId="{EA99AEC7-1FF5-44C1-975B-26D11801E99A}" destId="{D37C7C42-326B-4F78-9DCD-9B2DDF0B9C62}" srcOrd="0" destOrd="0" presId="urn:microsoft.com/office/officeart/2005/8/layout/radial5"/>
    <dgm:cxn modelId="{A7E2CD7D-F79B-4F3C-BD08-319FC5AF10F4}" type="presParOf" srcId="{D567BE86-EDB3-4882-8316-D13C5085B995}" destId="{6EB06443-21A1-4F6F-8E50-0063A0CFBE41}" srcOrd="6" destOrd="0" presId="urn:microsoft.com/office/officeart/2005/8/layout/radial5"/>
    <dgm:cxn modelId="{36F4961D-9843-4554-AEEB-0E9A9A7C58BD}" type="presParOf" srcId="{D567BE86-EDB3-4882-8316-D13C5085B995}" destId="{A5EC8D04-9856-489F-9629-090280BD749C}" srcOrd="7" destOrd="0" presId="urn:microsoft.com/office/officeart/2005/8/layout/radial5"/>
    <dgm:cxn modelId="{047CADAB-0644-4664-8726-B0D47E611209}" type="presParOf" srcId="{A5EC8D04-9856-489F-9629-090280BD749C}" destId="{1E397936-CA82-486B-9878-AD6D8ADD3587}" srcOrd="0" destOrd="0" presId="urn:microsoft.com/office/officeart/2005/8/layout/radial5"/>
    <dgm:cxn modelId="{4186EF3F-64AB-4CCC-ADF6-8ACE4213ECE0}" type="presParOf" srcId="{D567BE86-EDB3-4882-8316-D13C5085B995}" destId="{4E81A7A8-AC17-4EC0-B630-0F119EA8290C}" srcOrd="8" destOrd="0" presId="urn:microsoft.com/office/officeart/2005/8/layout/radial5"/>
    <dgm:cxn modelId="{814B3B3D-1703-48D7-B65C-A29866BA19A6}" type="presParOf" srcId="{D567BE86-EDB3-4882-8316-D13C5085B995}" destId="{6A3D9266-4DCA-46A6-95B4-1A3F3F99DDE4}" srcOrd="9" destOrd="0" presId="urn:microsoft.com/office/officeart/2005/8/layout/radial5"/>
    <dgm:cxn modelId="{1CF29F55-CB35-4C14-B75E-19F1627B8114}" type="presParOf" srcId="{6A3D9266-4DCA-46A6-95B4-1A3F3F99DDE4}" destId="{77787E1E-95E1-4455-B8C3-CB90EC20C56D}" srcOrd="0" destOrd="0" presId="urn:microsoft.com/office/officeart/2005/8/layout/radial5"/>
    <dgm:cxn modelId="{FC183ED2-2879-43E2-8592-DB2D4CC8FAC5}" type="presParOf" srcId="{D567BE86-EDB3-4882-8316-D13C5085B995}" destId="{0A5A2D36-02CE-4A81-A52A-FBD747E942C4}" srcOrd="10" destOrd="0" presId="urn:microsoft.com/office/officeart/2005/8/layout/radial5"/>
    <dgm:cxn modelId="{C6F101F5-0668-49B2-B299-807AD29A22B1}" type="presParOf" srcId="{D567BE86-EDB3-4882-8316-D13C5085B995}" destId="{824696D8-B7D3-4D1F-87B4-3E989010FDD6}" srcOrd="11" destOrd="0" presId="urn:microsoft.com/office/officeart/2005/8/layout/radial5"/>
    <dgm:cxn modelId="{EA4B8F5E-04C8-429E-81EE-259417BD55DD}" type="presParOf" srcId="{824696D8-B7D3-4D1F-87B4-3E989010FDD6}" destId="{2F3EF569-6E88-4660-AE0C-AA3D7F44EB45}" srcOrd="0" destOrd="0" presId="urn:microsoft.com/office/officeart/2005/8/layout/radial5"/>
    <dgm:cxn modelId="{6F2A8A20-BA1B-49CB-99EA-A21E5DB5E36D}" type="presParOf" srcId="{D567BE86-EDB3-4882-8316-D13C5085B995}" destId="{CE1ACFDD-6F6E-4B64-97E1-3C66CFD5FDE1}"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7AD465-D34B-4154-BD45-6BCBDEC673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F00AB21-8A50-4963-976D-AF2F10C23AA4}">
      <dgm:prSet phldrT="[Text]" custT="1"/>
      <dgm:spPr/>
      <dgm:t>
        <a:bodyPr/>
        <a:lstStyle/>
        <a:p>
          <a:r>
            <a:rPr lang="es-EC" sz="1600" dirty="0" smtClean="0"/>
            <a:t>Herramientas de desarrollo</a:t>
          </a:r>
          <a:endParaRPr lang="es-EC" sz="1600" dirty="0"/>
        </a:p>
      </dgm:t>
    </dgm:pt>
    <dgm:pt modelId="{97A5BFF6-F2C2-41EB-BA2A-B67C6BDABD5E}" type="parTrans" cxnId="{E3C35A37-C6CD-4C8D-A18F-6457E72A7E7E}">
      <dgm:prSet/>
      <dgm:spPr/>
      <dgm:t>
        <a:bodyPr/>
        <a:lstStyle/>
        <a:p>
          <a:endParaRPr lang="es-EC"/>
        </a:p>
      </dgm:t>
    </dgm:pt>
    <dgm:pt modelId="{73E58E80-CADB-4C14-BBEE-9AACF7DDF723}" type="sibTrans" cxnId="{E3C35A37-C6CD-4C8D-A18F-6457E72A7E7E}">
      <dgm:prSet/>
      <dgm:spPr/>
      <dgm:t>
        <a:bodyPr/>
        <a:lstStyle/>
        <a:p>
          <a:endParaRPr lang="es-EC"/>
        </a:p>
      </dgm:t>
    </dgm:pt>
    <dgm:pt modelId="{0ADE697A-CF50-468F-824A-3A811CA01ACA}">
      <dgm:prSet phldrT="[Text]"/>
      <dgm:spPr/>
      <dgm:t>
        <a:bodyPr/>
        <a:lstStyle/>
        <a:p>
          <a:pPr algn="ctr"/>
          <a:endParaRPr lang="en-US" noProof="1" smtClean="0">
            <a:solidFill>
              <a:schemeClr val="tx2"/>
            </a:solidFill>
            <a:latin typeface="Arial" pitchFamily="34" charset="0"/>
            <a:ea typeface="ＭＳ Ｐゴシック" pitchFamily="-97" charset="-128"/>
          </a:endParaRPr>
        </a:p>
        <a:p>
          <a:pPr algn="ctr"/>
          <a:r>
            <a:rPr lang="es-EC" dirty="0" smtClean="0"/>
            <a:t>Metodología diseñada para el desarrollo de aplicaciones Web abarcando todo el ciclo de vida centrándose en aplicaciones personalizadas.</a:t>
          </a:r>
        </a:p>
        <a:p>
          <a:pPr algn="l"/>
          <a:endParaRPr lang="es-EC" dirty="0" smtClean="0"/>
        </a:p>
        <a:p>
          <a:pPr algn="l"/>
          <a:r>
            <a:rPr lang="es-EC" dirty="0" smtClean="0"/>
            <a:t>Fases:</a:t>
          </a:r>
        </a:p>
        <a:p>
          <a:pPr algn="l"/>
          <a:r>
            <a:rPr lang="es-EC" dirty="0" smtClean="0"/>
            <a:t>- Análisis de Requerimientos</a:t>
          </a:r>
        </a:p>
        <a:p>
          <a:pPr algn="l"/>
          <a:r>
            <a:rPr lang="es-EC" dirty="0" smtClean="0"/>
            <a:t>- Modelo Conceptual</a:t>
          </a:r>
        </a:p>
        <a:p>
          <a:pPr algn="l"/>
          <a:r>
            <a:rPr lang="es-EC" dirty="0" smtClean="0"/>
            <a:t>- Modelo </a:t>
          </a:r>
          <a:r>
            <a:rPr lang="es-EC" dirty="0" err="1" smtClean="0"/>
            <a:t>Navegacional</a:t>
          </a:r>
          <a:endParaRPr lang="es-EC" dirty="0" smtClean="0"/>
        </a:p>
        <a:p>
          <a:pPr algn="l"/>
          <a:r>
            <a:rPr lang="es-EC" dirty="0" smtClean="0"/>
            <a:t>- Modelo de Presentación</a:t>
          </a:r>
          <a:endParaRPr lang="es-EC" dirty="0"/>
        </a:p>
      </dgm:t>
    </dgm:pt>
    <dgm:pt modelId="{D18ED74F-4451-42BB-BBD7-37A9A0ADD264}" type="sibTrans" cxnId="{78EF3104-1BE2-4BE1-806D-FE8C842FFEA7}">
      <dgm:prSet/>
      <dgm:spPr/>
      <dgm:t>
        <a:bodyPr/>
        <a:lstStyle/>
        <a:p>
          <a:endParaRPr lang="es-EC"/>
        </a:p>
      </dgm:t>
    </dgm:pt>
    <dgm:pt modelId="{8A4A7529-98E0-4533-8297-51C58A7059E0}" type="parTrans" cxnId="{78EF3104-1BE2-4BE1-806D-FE8C842FFEA7}">
      <dgm:prSet/>
      <dgm:spPr/>
      <dgm:t>
        <a:bodyPr/>
        <a:lstStyle/>
        <a:p>
          <a:endParaRPr lang="es-EC"/>
        </a:p>
      </dgm:t>
    </dgm:pt>
    <dgm:pt modelId="{146582BB-0B0E-4A8E-AB43-024AB74B8DF0}" type="pres">
      <dgm:prSet presAssocID="{F77AD465-D34B-4154-BD45-6BCBDEC673EE}" presName="diagram" presStyleCnt="0">
        <dgm:presLayoutVars>
          <dgm:dir/>
          <dgm:resizeHandles val="exact"/>
        </dgm:presLayoutVars>
      </dgm:prSet>
      <dgm:spPr/>
      <dgm:t>
        <a:bodyPr/>
        <a:lstStyle/>
        <a:p>
          <a:endParaRPr lang="es-EC"/>
        </a:p>
      </dgm:t>
    </dgm:pt>
    <dgm:pt modelId="{EEB39C6B-32E1-4FC2-BC79-EF329F7AAFB5}" type="pres">
      <dgm:prSet presAssocID="{6F00AB21-8A50-4963-976D-AF2F10C23AA4}" presName="node" presStyleLbl="node1" presStyleIdx="0" presStyleCnt="2" custScaleX="46791" custScaleY="31725" custLinFactNeighborX="54948" custLinFactNeighborY="-38669">
        <dgm:presLayoutVars>
          <dgm:bulletEnabled val="1"/>
        </dgm:presLayoutVars>
      </dgm:prSet>
      <dgm:spPr/>
      <dgm:t>
        <a:bodyPr/>
        <a:lstStyle/>
        <a:p>
          <a:endParaRPr lang="es-EC"/>
        </a:p>
      </dgm:t>
    </dgm:pt>
    <dgm:pt modelId="{33C2F2AD-894B-4750-BB8A-3F1F6E0C5F1D}" type="pres">
      <dgm:prSet presAssocID="{73E58E80-CADB-4C14-BBEE-9AACF7DDF723}" presName="sibTrans" presStyleCnt="0"/>
      <dgm:spPr/>
    </dgm:pt>
    <dgm:pt modelId="{8CC89853-CF2D-4575-A4A3-0ED466ADF27E}" type="pres">
      <dgm:prSet presAssocID="{0ADE697A-CF50-468F-824A-3A811CA01ACA}" presName="node" presStyleLbl="node1" presStyleIdx="1" presStyleCnt="2" custScaleX="45778" custScaleY="56349" custLinFactNeighborX="-27277" custLinFactNeighborY="-5178">
        <dgm:presLayoutVars>
          <dgm:bulletEnabled val="1"/>
        </dgm:presLayoutVars>
      </dgm:prSet>
      <dgm:spPr/>
      <dgm:t>
        <a:bodyPr/>
        <a:lstStyle/>
        <a:p>
          <a:endParaRPr lang="es-EC"/>
        </a:p>
      </dgm:t>
    </dgm:pt>
  </dgm:ptLst>
  <dgm:cxnLst>
    <dgm:cxn modelId="{78EF3104-1BE2-4BE1-806D-FE8C842FFEA7}" srcId="{F77AD465-D34B-4154-BD45-6BCBDEC673EE}" destId="{0ADE697A-CF50-468F-824A-3A811CA01ACA}" srcOrd="1" destOrd="0" parTransId="{8A4A7529-98E0-4533-8297-51C58A7059E0}" sibTransId="{D18ED74F-4451-42BB-BBD7-37A9A0ADD264}"/>
    <dgm:cxn modelId="{E3C35A37-C6CD-4C8D-A18F-6457E72A7E7E}" srcId="{F77AD465-D34B-4154-BD45-6BCBDEC673EE}" destId="{6F00AB21-8A50-4963-976D-AF2F10C23AA4}" srcOrd="0" destOrd="0" parTransId="{97A5BFF6-F2C2-41EB-BA2A-B67C6BDABD5E}" sibTransId="{73E58E80-CADB-4C14-BBEE-9AACF7DDF723}"/>
    <dgm:cxn modelId="{ECB5D40D-379E-4261-8C00-2FC395FAEB18}" type="presOf" srcId="{6F00AB21-8A50-4963-976D-AF2F10C23AA4}" destId="{EEB39C6B-32E1-4FC2-BC79-EF329F7AAFB5}" srcOrd="0" destOrd="0" presId="urn:microsoft.com/office/officeart/2005/8/layout/default"/>
    <dgm:cxn modelId="{48E470A2-118C-4792-972A-D282B179F425}" type="presOf" srcId="{F77AD465-D34B-4154-BD45-6BCBDEC673EE}" destId="{146582BB-0B0E-4A8E-AB43-024AB74B8DF0}" srcOrd="0" destOrd="0" presId="urn:microsoft.com/office/officeart/2005/8/layout/default"/>
    <dgm:cxn modelId="{87B7C717-74BC-47BC-953E-54E674EE3561}" type="presOf" srcId="{0ADE697A-CF50-468F-824A-3A811CA01ACA}" destId="{8CC89853-CF2D-4575-A4A3-0ED466ADF27E}" srcOrd="0" destOrd="0" presId="urn:microsoft.com/office/officeart/2005/8/layout/default"/>
    <dgm:cxn modelId="{39799D80-912A-40D3-8808-00AC77B7BBE0}" type="presParOf" srcId="{146582BB-0B0E-4A8E-AB43-024AB74B8DF0}" destId="{EEB39C6B-32E1-4FC2-BC79-EF329F7AAFB5}" srcOrd="0" destOrd="0" presId="urn:microsoft.com/office/officeart/2005/8/layout/default"/>
    <dgm:cxn modelId="{CB03984B-9187-40B8-9EFE-2E47E9FF5501}" type="presParOf" srcId="{146582BB-0B0E-4A8E-AB43-024AB74B8DF0}" destId="{33C2F2AD-894B-4750-BB8A-3F1F6E0C5F1D}" srcOrd="1" destOrd="0" presId="urn:microsoft.com/office/officeart/2005/8/layout/default"/>
    <dgm:cxn modelId="{7428E390-3CBB-4E0A-8F73-34BDE8BC08F9}" type="presParOf" srcId="{146582BB-0B0E-4A8E-AB43-024AB74B8DF0}" destId="{8CC89853-CF2D-4575-A4A3-0ED466ADF27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6DC90-CFD5-4D65-B35D-098E2FF6EFE3}">
      <dsp:nvSpPr>
        <dsp:cNvPr id="0" name=""/>
        <dsp:cNvSpPr/>
      </dsp:nvSpPr>
      <dsp:spPr>
        <a:xfrm>
          <a:off x="906598" y="723"/>
          <a:ext cx="2842145" cy="17052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Realizar un estudio comparativo de los CMS´s Mambo, Drupal, phpWebSite, SiteFrame, Typo3.</a:t>
          </a:r>
          <a:endParaRPr lang="es-EC" sz="1800" kern="1200" dirty="0"/>
        </a:p>
      </dsp:txBody>
      <dsp:txXfrm>
        <a:off x="906598" y="723"/>
        <a:ext cx="2842145" cy="1705287"/>
      </dsp:txXfrm>
    </dsp:sp>
    <dsp:sp modelId="{25820A5C-F328-4F98-8172-213B9FE289E4}">
      <dsp:nvSpPr>
        <dsp:cNvPr id="0" name=""/>
        <dsp:cNvSpPr/>
      </dsp:nvSpPr>
      <dsp:spPr>
        <a:xfrm>
          <a:off x="4032958" y="723"/>
          <a:ext cx="2842145" cy="17052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Desarrollo del caso práctico en SCPROGRESS.</a:t>
          </a:r>
          <a:endParaRPr lang="es-EC" sz="1800" kern="1200" dirty="0"/>
        </a:p>
      </dsp:txBody>
      <dsp:txXfrm>
        <a:off x="4032958" y="723"/>
        <a:ext cx="2842145" cy="1705287"/>
      </dsp:txXfrm>
    </dsp:sp>
    <dsp:sp modelId="{CBCA2445-7B37-4155-BCE5-96D2250A9353}">
      <dsp:nvSpPr>
        <dsp:cNvPr id="0" name=""/>
        <dsp:cNvSpPr/>
      </dsp:nvSpPr>
      <dsp:spPr>
        <a:xfrm>
          <a:off x="906598" y="1990225"/>
          <a:ext cx="2842145" cy="17052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Gestión de la información y productos relacionados con seguridad informática.</a:t>
          </a:r>
          <a:endParaRPr lang="es-EC" sz="1800" kern="1200" dirty="0"/>
        </a:p>
      </dsp:txBody>
      <dsp:txXfrm>
        <a:off x="906598" y="1990225"/>
        <a:ext cx="2842145" cy="1705287"/>
      </dsp:txXfrm>
    </dsp:sp>
    <dsp:sp modelId="{3EA98B98-3A10-40F8-8EA6-C29022983749}">
      <dsp:nvSpPr>
        <dsp:cNvPr id="0" name=""/>
        <dsp:cNvSpPr/>
      </dsp:nvSpPr>
      <dsp:spPr>
        <a:xfrm>
          <a:off x="4032958" y="1990225"/>
          <a:ext cx="2842145" cy="170528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Generar ofertas electrónicas para el marketing corporativo.</a:t>
          </a:r>
          <a:endParaRPr lang="es-EC" sz="1800" kern="1200" dirty="0"/>
        </a:p>
      </dsp:txBody>
      <dsp:txXfrm>
        <a:off x="4032958" y="1990225"/>
        <a:ext cx="2842145" cy="1705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D07EA-7890-4745-8739-03AE64732810}">
      <dsp:nvSpPr>
        <dsp:cNvPr id="0" name=""/>
        <dsp:cNvSpPr/>
      </dsp:nvSpPr>
      <dsp:spPr>
        <a:xfrm>
          <a:off x="4044124" y="2175669"/>
          <a:ext cx="542350" cy="1033442"/>
        </a:xfrm>
        <a:custGeom>
          <a:avLst/>
          <a:gdLst/>
          <a:ahLst/>
          <a:cxnLst/>
          <a:rect l="0" t="0" r="0" b="0"/>
          <a:pathLst>
            <a:path>
              <a:moveTo>
                <a:pt x="0" y="0"/>
              </a:moveTo>
              <a:lnTo>
                <a:pt x="271175" y="0"/>
              </a:lnTo>
              <a:lnTo>
                <a:pt x="271175" y="1033442"/>
              </a:lnTo>
              <a:lnTo>
                <a:pt x="542350" y="10334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4286122" y="2663212"/>
        <a:ext cx="58355" cy="58355"/>
      </dsp:txXfrm>
    </dsp:sp>
    <dsp:sp modelId="{62119B9A-6FF5-4B85-BC64-8BDC32909C9C}">
      <dsp:nvSpPr>
        <dsp:cNvPr id="0" name=""/>
        <dsp:cNvSpPr/>
      </dsp:nvSpPr>
      <dsp:spPr>
        <a:xfrm>
          <a:off x="4044124" y="2129948"/>
          <a:ext cx="542350" cy="91440"/>
        </a:xfrm>
        <a:custGeom>
          <a:avLst/>
          <a:gdLst/>
          <a:ahLst/>
          <a:cxnLst/>
          <a:rect l="0" t="0" r="0" b="0"/>
          <a:pathLst>
            <a:path>
              <a:moveTo>
                <a:pt x="0" y="45720"/>
              </a:moveTo>
              <a:lnTo>
                <a:pt x="542350"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4301741" y="2162110"/>
        <a:ext cx="27117" cy="27117"/>
      </dsp:txXfrm>
    </dsp:sp>
    <dsp:sp modelId="{5169D568-51B1-4057-B391-6DB4DE5C9218}">
      <dsp:nvSpPr>
        <dsp:cNvPr id="0" name=""/>
        <dsp:cNvSpPr/>
      </dsp:nvSpPr>
      <dsp:spPr>
        <a:xfrm>
          <a:off x="4044124" y="1142226"/>
          <a:ext cx="542350" cy="1033442"/>
        </a:xfrm>
        <a:custGeom>
          <a:avLst/>
          <a:gdLst/>
          <a:ahLst/>
          <a:cxnLst/>
          <a:rect l="0" t="0" r="0" b="0"/>
          <a:pathLst>
            <a:path>
              <a:moveTo>
                <a:pt x="0" y="1033442"/>
              </a:moveTo>
              <a:lnTo>
                <a:pt x="271175" y="1033442"/>
              </a:lnTo>
              <a:lnTo>
                <a:pt x="271175" y="0"/>
              </a:lnTo>
              <a:lnTo>
                <a:pt x="54235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4286122" y="1629769"/>
        <a:ext cx="58355" cy="58355"/>
      </dsp:txXfrm>
    </dsp:sp>
    <dsp:sp modelId="{7F5A14EA-47CD-4BEF-A54F-04F70EE53127}">
      <dsp:nvSpPr>
        <dsp:cNvPr id="0" name=""/>
        <dsp:cNvSpPr/>
      </dsp:nvSpPr>
      <dsp:spPr>
        <a:xfrm rot="16200000">
          <a:off x="1455078" y="1762291"/>
          <a:ext cx="4351338" cy="8267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s-EC" sz="5600" kern="1200" dirty="0" smtClean="0"/>
            <a:t>Tipos de CMS</a:t>
          </a:r>
          <a:endParaRPr lang="es-EC" sz="5600" kern="1200" dirty="0"/>
        </a:p>
      </dsp:txBody>
      <dsp:txXfrm>
        <a:off x="1455078" y="1762291"/>
        <a:ext cx="4351338" cy="826754"/>
      </dsp:txXfrm>
    </dsp:sp>
    <dsp:sp modelId="{8FDE4349-8FD3-4A4D-91AF-D6924F42188A}">
      <dsp:nvSpPr>
        <dsp:cNvPr id="0" name=""/>
        <dsp:cNvSpPr/>
      </dsp:nvSpPr>
      <dsp:spPr>
        <a:xfrm>
          <a:off x="4586475" y="728849"/>
          <a:ext cx="2711753" cy="8267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Funcionalidad</a:t>
          </a:r>
          <a:endParaRPr lang="es-EC" sz="2900" kern="1200" dirty="0"/>
        </a:p>
      </dsp:txBody>
      <dsp:txXfrm>
        <a:off x="4586475" y="728849"/>
        <a:ext cx="2711753" cy="826754"/>
      </dsp:txXfrm>
    </dsp:sp>
    <dsp:sp modelId="{896BBF0B-C81F-4783-8D26-5F97D646281E}">
      <dsp:nvSpPr>
        <dsp:cNvPr id="0" name=""/>
        <dsp:cNvSpPr/>
      </dsp:nvSpPr>
      <dsp:spPr>
        <a:xfrm>
          <a:off x="4586475" y="1762291"/>
          <a:ext cx="2711753" cy="8267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Lenguaje de programación </a:t>
          </a:r>
          <a:endParaRPr lang="es-EC" sz="2900" kern="1200" dirty="0"/>
        </a:p>
      </dsp:txBody>
      <dsp:txXfrm>
        <a:off x="4586475" y="1762291"/>
        <a:ext cx="2711753" cy="826754"/>
      </dsp:txXfrm>
    </dsp:sp>
    <dsp:sp modelId="{5A8CB26F-486D-4F6A-B980-362F808E48A2}">
      <dsp:nvSpPr>
        <dsp:cNvPr id="0" name=""/>
        <dsp:cNvSpPr/>
      </dsp:nvSpPr>
      <dsp:spPr>
        <a:xfrm>
          <a:off x="4586475" y="2795734"/>
          <a:ext cx="2711753" cy="8267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Propiedad del código</a:t>
          </a:r>
          <a:endParaRPr lang="es-EC" sz="2900" kern="1200" dirty="0"/>
        </a:p>
      </dsp:txBody>
      <dsp:txXfrm>
        <a:off x="4586475" y="2795734"/>
        <a:ext cx="2711753" cy="826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73741-7E52-4D09-8DE1-36A8D2616C3C}">
      <dsp:nvSpPr>
        <dsp:cNvPr id="0" name=""/>
        <dsp:cNvSpPr/>
      </dsp:nvSpPr>
      <dsp:spPr>
        <a:xfrm>
          <a:off x="3459906" y="2105240"/>
          <a:ext cx="1208186" cy="1208186"/>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s-EC" sz="5400" kern="1200" dirty="0"/>
        </a:p>
      </dsp:txBody>
      <dsp:txXfrm>
        <a:off x="3636841" y="2282175"/>
        <a:ext cx="854316" cy="854316"/>
      </dsp:txXfrm>
    </dsp:sp>
    <dsp:sp modelId="{426FEA0A-061E-40E5-BD43-52E5ACE31B22}">
      <dsp:nvSpPr>
        <dsp:cNvPr id="0" name=""/>
        <dsp:cNvSpPr/>
      </dsp:nvSpPr>
      <dsp:spPr>
        <a:xfrm rot="16200000">
          <a:off x="3906874" y="1612278"/>
          <a:ext cx="314251" cy="4107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3954012" y="1741573"/>
        <a:ext cx="219976" cy="246469"/>
      </dsp:txXfrm>
    </dsp:sp>
    <dsp:sp modelId="{EEC665D6-D307-47D8-B011-59566DE31410}">
      <dsp:nvSpPr>
        <dsp:cNvPr id="0" name=""/>
        <dsp:cNvSpPr/>
      </dsp:nvSpPr>
      <dsp:spPr>
        <a:xfrm>
          <a:off x="3308883" y="2079"/>
          <a:ext cx="1510233" cy="151023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Licencia</a:t>
          </a:r>
          <a:endParaRPr lang="es-EC" sz="1100" kern="1200" dirty="0"/>
        </a:p>
      </dsp:txBody>
      <dsp:txXfrm>
        <a:off x="3530052" y="223248"/>
        <a:ext cx="1067895" cy="1067895"/>
      </dsp:txXfrm>
    </dsp:sp>
    <dsp:sp modelId="{5241C854-7742-47E6-A592-8597C085E06B}">
      <dsp:nvSpPr>
        <dsp:cNvPr id="0" name=""/>
        <dsp:cNvSpPr/>
      </dsp:nvSpPr>
      <dsp:spPr>
        <a:xfrm rot="19800000">
          <a:off x="4679077" y="2058110"/>
          <a:ext cx="314251" cy="410783"/>
        </a:xfrm>
        <a:prstGeom prst="rightArrow">
          <a:avLst>
            <a:gd name="adj1" fmla="val 60000"/>
            <a:gd name="adj2" fmla="val 50000"/>
          </a:avLst>
        </a:prstGeom>
        <a:solidFill>
          <a:schemeClr val="accent2">
            <a:hueOff val="-592857"/>
            <a:satOff val="2840"/>
            <a:lumOff val="2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4685392" y="2163836"/>
        <a:ext cx="219976" cy="246469"/>
      </dsp:txXfrm>
    </dsp:sp>
    <dsp:sp modelId="{845A4C1A-AE71-493C-A444-5345A1FC144D}">
      <dsp:nvSpPr>
        <dsp:cNvPr id="0" name=""/>
        <dsp:cNvSpPr/>
      </dsp:nvSpPr>
      <dsp:spPr>
        <a:xfrm>
          <a:off x="4999483" y="978148"/>
          <a:ext cx="1510233" cy="1510233"/>
        </a:xfrm>
        <a:prstGeom prst="ellipse">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Lenguaje de programación</a:t>
          </a:r>
          <a:endParaRPr lang="es-EC" sz="1100" kern="1200" dirty="0"/>
        </a:p>
      </dsp:txBody>
      <dsp:txXfrm>
        <a:off x="5220652" y="1199317"/>
        <a:ext cx="1067895" cy="1067895"/>
      </dsp:txXfrm>
    </dsp:sp>
    <dsp:sp modelId="{EA99AEC7-1FF5-44C1-975B-26D11801E99A}">
      <dsp:nvSpPr>
        <dsp:cNvPr id="0" name=""/>
        <dsp:cNvSpPr/>
      </dsp:nvSpPr>
      <dsp:spPr>
        <a:xfrm rot="1800000">
          <a:off x="4696668" y="2977291"/>
          <a:ext cx="374394" cy="410783"/>
        </a:xfrm>
        <a:prstGeom prst="rightArrow">
          <a:avLst>
            <a:gd name="adj1" fmla="val 60000"/>
            <a:gd name="adj2" fmla="val 50000"/>
          </a:avLst>
        </a:prstGeom>
        <a:solidFill>
          <a:schemeClr val="accent2">
            <a:hueOff val="-1185714"/>
            <a:satOff val="5680"/>
            <a:lumOff val="5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4704192" y="3031369"/>
        <a:ext cx="262076" cy="246469"/>
      </dsp:txXfrm>
    </dsp:sp>
    <dsp:sp modelId="{6EB06443-21A1-4F6F-8E50-0063A0CFBE41}">
      <dsp:nvSpPr>
        <dsp:cNvPr id="0" name=""/>
        <dsp:cNvSpPr/>
      </dsp:nvSpPr>
      <dsp:spPr>
        <a:xfrm>
          <a:off x="5097757" y="2987024"/>
          <a:ext cx="1510233" cy="1510233"/>
        </a:xfrm>
        <a:prstGeom prst="ellipse">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Facilidad de uso</a:t>
          </a:r>
          <a:endParaRPr lang="es-EC" sz="1100" kern="1200" dirty="0"/>
        </a:p>
      </dsp:txBody>
      <dsp:txXfrm>
        <a:off x="5318926" y="3208193"/>
        <a:ext cx="1067895" cy="1067895"/>
      </dsp:txXfrm>
    </dsp:sp>
    <dsp:sp modelId="{A5EC8D04-9856-489F-9629-090280BD749C}">
      <dsp:nvSpPr>
        <dsp:cNvPr id="0" name=""/>
        <dsp:cNvSpPr/>
      </dsp:nvSpPr>
      <dsp:spPr>
        <a:xfrm rot="5400000">
          <a:off x="3906874" y="3395604"/>
          <a:ext cx="314251" cy="410783"/>
        </a:xfrm>
        <a:prstGeom prst="rightArrow">
          <a:avLst>
            <a:gd name="adj1" fmla="val 60000"/>
            <a:gd name="adj2" fmla="val 50000"/>
          </a:avLst>
        </a:prstGeom>
        <a:solidFill>
          <a:schemeClr val="accent2">
            <a:hueOff val="-1778572"/>
            <a:satOff val="8520"/>
            <a:lumOff val="7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3954012" y="3430624"/>
        <a:ext cx="219976" cy="246469"/>
      </dsp:txXfrm>
    </dsp:sp>
    <dsp:sp modelId="{4E81A7A8-AC17-4EC0-B630-0F119EA8290C}">
      <dsp:nvSpPr>
        <dsp:cNvPr id="0" name=""/>
        <dsp:cNvSpPr/>
      </dsp:nvSpPr>
      <dsp:spPr>
        <a:xfrm>
          <a:off x="3308883" y="3906353"/>
          <a:ext cx="1510233" cy="1510233"/>
        </a:xfrm>
        <a:prstGeom prst="ellipse">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Documentación</a:t>
          </a:r>
          <a:endParaRPr lang="es-EC" sz="1100" kern="1200" dirty="0"/>
        </a:p>
      </dsp:txBody>
      <dsp:txXfrm>
        <a:off x="3530052" y="4127522"/>
        <a:ext cx="1067895" cy="1067895"/>
      </dsp:txXfrm>
    </dsp:sp>
    <dsp:sp modelId="{6A3D9266-4DCA-46A6-95B4-1A3F3F99DDE4}">
      <dsp:nvSpPr>
        <dsp:cNvPr id="0" name=""/>
        <dsp:cNvSpPr/>
      </dsp:nvSpPr>
      <dsp:spPr>
        <a:xfrm rot="9000000">
          <a:off x="3134671" y="2949773"/>
          <a:ext cx="314251" cy="410783"/>
        </a:xfrm>
        <a:prstGeom prst="rightArrow">
          <a:avLst>
            <a:gd name="adj1" fmla="val 60000"/>
            <a:gd name="adj2" fmla="val 50000"/>
          </a:avLst>
        </a:prstGeom>
        <a:solidFill>
          <a:schemeClr val="accent2">
            <a:hueOff val="-2371429"/>
            <a:satOff val="11360"/>
            <a:lumOff val="10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3222631" y="3008361"/>
        <a:ext cx="219976" cy="246469"/>
      </dsp:txXfrm>
    </dsp:sp>
    <dsp:sp modelId="{0A5A2D36-02CE-4A81-A52A-FBD747E942C4}">
      <dsp:nvSpPr>
        <dsp:cNvPr id="0" name=""/>
        <dsp:cNvSpPr/>
      </dsp:nvSpPr>
      <dsp:spPr>
        <a:xfrm>
          <a:off x="1618283" y="2930285"/>
          <a:ext cx="1510233" cy="1510233"/>
        </a:xfrm>
        <a:prstGeom prst="ellipse">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Comunidad de soporte</a:t>
          </a:r>
          <a:endParaRPr lang="es-EC" sz="1100" kern="1200" dirty="0"/>
        </a:p>
      </dsp:txBody>
      <dsp:txXfrm>
        <a:off x="1839452" y="3151454"/>
        <a:ext cx="1067895" cy="1067895"/>
      </dsp:txXfrm>
    </dsp:sp>
    <dsp:sp modelId="{824696D8-B7D3-4D1F-87B4-3E989010FDD6}">
      <dsp:nvSpPr>
        <dsp:cNvPr id="0" name=""/>
        <dsp:cNvSpPr/>
      </dsp:nvSpPr>
      <dsp:spPr>
        <a:xfrm rot="12600000">
          <a:off x="3134671" y="2058110"/>
          <a:ext cx="314251" cy="410783"/>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3222631" y="2163836"/>
        <a:ext cx="219976" cy="246469"/>
      </dsp:txXfrm>
    </dsp:sp>
    <dsp:sp modelId="{CE1ACFDD-6F6E-4B64-97E1-3C66CFD5FDE1}">
      <dsp:nvSpPr>
        <dsp:cNvPr id="0" name=""/>
        <dsp:cNvSpPr/>
      </dsp:nvSpPr>
      <dsp:spPr>
        <a:xfrm>
          <a:off x="1618283" y="978148"/>
          <a:ext cx="1510233" cy="1510233"/>
        </a:xfrm>
        <a:prstGeom prst="ellipse">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Funcionalidad</a:t>
          </a:r>
          <a:endParaRPr lang="es-EC" sz="1100" kern="1200" dirty="0"/>
        </a:p>
      </dsp:txBody>
      <dsp:txXfrm>
        <a:off x="1839452" y="1199317"/>
        <a:ext cx="1067895" cy="1067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39C6B-32E1-4FC2-BC79-EF329F7AAFB5}">
      <dsp:nvSpPr>
        <dsp:cNvPr id="0" name=""/>
        <dsp:cNvSpPr/>
      </dsp:nvSpPr>
      <dsp:spPr>
        <a:xfrm>
          <a:off x="4324827" y="0"/>
          <a:ext cx="3803172" cy="15471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Herramientas de desarrollo</a:t>
          </a:r>
          <a:endParaRPr lang="es-EC" sz="1600" kern="1200" dirty="0"/>
        </a:p>
      </dsp:txBody>
      <dsp:txXfrm>
        <a:off x="4324827" y="0"/>
        <a:ext cx="3803172" cy="1547164"/>
      </dsp:txXfrm>
    </dsp:sp>
    <dsp:sp modelId="{8CC89853-CF2D-4575-A4A3-0ED466ADF27E}">
      <dsp:nvSpPr>
        <dsp:cNvPr id="0" name=""/>
        <dsp:cNvSpPr/>
      </dsp:nvSpPr>
      <dsp:spPr>
        <a:xfrm>
          <a:off x="0" y="2262781"/>
          <a:ext cx="3720835" cy="27480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noProof="1" smtClean="0">
            <a:solidFill>
              <a:schemeClr val="tx2"/>
            </a:solidFill>
            <a:latin typeface="Arial" pitchFamily="34" charset="0"/>
            <a:ea typeface="ＭＳ Ｐゴシック" pitchFamily="-97" charset="-128"/>
          </a:endParaRPr>
        </a:p>
        <a:p>
          <a:pPr lvl="0" algn="ctr" defTabSz="622300">
            <a:lnSpc>
              <a:spcPct val="90000"/>
            </a:lnSpc>
            <a:spcBef>
              <a:spcPct val="0"/>
            </a:spcBef>
            <a:spcAft>
              <a:spcPct val="35000"/>
            </a:spcAft>
          </a:pPr>
          <a:r>
            <a:rPr lang="es-EC" sz="1400" kern="1200" dirty="0" smtClean="0"/>
            <a:t>Metodología diseñada para el desarrollo de aplicaciones Web abarcando todo el ciclo de vida centrándose en aplicaciones personalizadas.</a:t>
          </a:r>
        </a:p>
        <a:p>
          <a:pPr lvl="0" algn="l" defTabSz="622300">
            <a:lnSpc>
              <a:spcPct val="90000"/>
            </a:lnSpc>
            <a:spcBef>
              <a:spcPct val="0"/>
            </a:spcBef>
            <a:spcAft>
              <a:spcPct val="35000"/>
            </a:spcAft>
          </a:pPr>
          <a:endParaRPr lang="es-EC" sz="1400" kern="1200" dirty="0" smtClean="0"/>
        </a:p>
        <a:p>
          <a:pPr lvl="0" algn="l" defTabSz="622300">
            <a:lnSpc>
              <a:spcPct val="90000"/>
            </a:lnSpc>
            <a:spcBef>
              <a:spcPct val="0"/>
            </a:spcBef>
            <a:spcAft>
              <a:spcPct val="35000"/>
            </a:spcAft>
          </a:pPr>
          <a:r>
            <a:rPr lang="es-EC" sz="1400" kern="1200" dirty="0" smtClean="0"/>
            <a:t>Fases:</a:t>
          </a:r>
        </a:p>
        <a:p>
          <a:pPr lvl="0" algn="l" defTabSz="622300">
            <a:lnSpc>
              <a:spcPct val="90000"/>
            </a:lnSpc>
            <a:spcBef>
              <a:spcPct val="0"/>
            </a:spcBef>
            <a:spcAft>
              <a:spcPct val="35000"/>
            </a:spcAft>
          </a:pPr>
          <a:r>
            <a:rPr lang="es-EC" sz="1400" kern="1200" dirty="0" smtClean="0"/>
            <a:t>- Análisis de Requerimientos</a:t>
          </a:r>
        </a:p>
        <a:p>
          <a:pPr lvl="0" algn="l" defTabSz="622300">
            <a:lnSpc>
              <a:spcPct val="90000"/>
            </a:lnSpc>
            <a:spcBef>
              <a:spcPct val="0"/>
            </a:spcBef>
            <a:spcAft>
              <a:spcPct val="35000"/>
            </a:spcAft>
          </a:pPr>
          <a:r>
            <a:rPr lang="es-EC" sz="1400" kern="1200" dirty="0" smtClean="0"/>
            <a:t>- Modelo Conceptual</a:t>
          </a:r>
        </a:p>
        <a:p>
          <a:pPr lvl="0" algn="l" defTabSz="622300">
            <a:lnSpc>
              <a:spcPct val="90000"/>
            </a:lnSpc>
            <a:spcBef>
              <a:spcPct val="0"/>
            </a:spcBef>
            <a:spcAft>
              <a:spcPct val="35000"/>
            </a:spcAft>
          </a:pPr>
          <a:r>
            <a:rPr lang="es-EC" sz="1400" kern="1200" dirty="0" smtClean="0"/>
            <a:t>- Modelo </a:t>
          </a:r>
          <a:r>
            <a:rPr lang="es-EC" sz="1400" kern="1200" dirty="0" err="1" smtClean="0"/>
            <a:t>Navegacional</a:t>
          </a:r>
          <a:endParaRPr lang="es-EC" sz="1400" kern="1200" dirty="0" smtClean="0"/>
        </a:p>
        <a:p>
          <a:pPr lvl="0" algn="l" defTabSz="622300">
            <a:lnSpc>
              <a:spcPct val="90000"/>
            </a:lnSpc>
            <a:spcBef>
              <a:spcPct val="0"/>
            </a:spcBef>
            <a:spcAft>
              <a:spcPct val="35000"/>
            </a:spcAft>
          </a:pPr>
          <a:r>
            <a:rPr lang="es-EC" sz="1400" kern="1200" dirty="0" smtClean="0"/>
            <a:t>- Modelo de Presentación</a:t>
          </a:r>
          <a:endParaRPr lang="es-EC" sz="1400" kern="1200" dirty="0"/>
        </a:p>
      </dsp:txBody>
      <dsp:txXfrm>
        <a:off x="0" y="2262781"/>
        <a:ext cx="3720835" cy="27480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8DEBE-050D-429C-8D41-DA353A7898D0}" type="datetimeFigureOut">
              <a:rPr lang="es-EC" smtClean="0"/>
              <a:t>21/04/2015</a:t>
            </a:fld>
            <a:endParaRPr lang="es-EC"/>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03527-8FB4-4517-8F5F-1A616FEFA691}" type="slidenum">
              <a:rPr lang="es-EC" smtClean="0"/>
              <a:t>‹#›</a:t>
            </a:fld>
            <a:endParaRPr lang="es-EC"/>
          </a:p>
        </p:txBody>
      </p:sp>
    </p:spTree>
    <p:extLst>
      <p:ext uri="{BB962C8B-B14F-4D97-AF65-F5344CB8AC3E}">
        <p14:creationId xmlns:p14="http://schemas.microsoft.com/office/powerpoint/2010/main" val="211956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1</a:t>
            </a:fld>
            <a:endParaRPr lang="es-EC"/>
          </a:p>
        </p:txBody>
      </p:sp>
    </p:spTree>
    <p:extLst>
      <p:ext uri="{BB962C8B-B14F-4D97-AF65-F5344CB8AC3E}">
        <p14:creationId xmlns:p14="http://schemas.microsoft.com/office/powerpoint/2010/main" val="187808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smtClean="0"/>
          </a:p>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25</a:t>
            </a:fld>
            <a:endParaRPr lang="es-EC"/>
          </a:p>
        </p:txBody>
      </p:sp>
    </p:spTree>
    <p:extLst>
      <p:ext uri="{BB962C8B-B14F-4D97-AF65-F5344CB8AC3E}">
        <p14:creationId xmlns:p14="http://schemas.microsoft.com/office/powerpoint/2010/main" val="7564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27</a:t>
            </a:fld>
            <a:endParaRPr lang="es-EC"/>
          </a:p>
        </p:txBody>
      </p:sp>
    </p:spTree>
    <p:extLst>
      <p:ext uri="{BB962C8B-B14F-4D97-AF65-F5344CB8AC3E}">
        <p14:creationId xmlns:p14="http://schemas.microsoft.com/office/powerpoint/2010/main" val="131123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29</a:t>
            </a:fld>
            <a:endParaRPr lang="es-EC"/>
          </a:p>
        </p:txBody>
      </p:sp>
    </p:spTree>
    <p:extLst>
      <p:ext uri="{BB962C8B-B14F-4D97-AF65-F5344CB8AC3E}">
        <p14:creationId xmlns:p14="http://schemas.microsoft.com/office/powerpoint/2010/main" val="381603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3</a:t>
            </a:fld>
            <a:endParaRPr lang="es-EC"/>
          </a:p>
        </p:txBody>
      </p:sp>
    </p:spTree>
    <p:extLst>
      <p:ext uri="{BB962C8B-B14F-4D97-AF65-F5344CB8AC3E}">
        <p14:creationId xmlns:p14="http://schemas.microsoft.com/office/powerpoint/2010/main" val="250507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4</a:t>
            </a:fld>
            <a:endParaRPr lang="es-EC"/>
          </a:p>
        </p:txBody>
      </p:sp>
    </p:spTree>
    <p:extLst>
      <p:ext uri="{BB962C8B-B14F-4D97-AF65-F5344CB8AC3E}">
        <p14:creationId xmlns:p14="http://schemas.microsoft.com/office/powerpoint/2010/main" val="245816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s-EC"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03527-8FB4-4517-8F5F-1A616FEFA691}" type="slidenum">
              <a:rPr lang="es-EC" smtClean="0"/>
              <a:t>7</a:t>
            </a:fld>
            <a:endParaRPr lang="es-EC"/>
          </a:p>
        </p:txBody>
      </p:sp>
    </p:spTree>
    <p:extLst>
      <p:ext uri="{BB962C8B-B14F-4D97-AF65-F5344CB8AC3E}">
        <p14:creationId xmlns:p14="http://schemas.microsoft.com/office/powerpoint/2010/main" val="19036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8</a:t>
            </a:fld>
            <a:endParaRPr lang="es-EC"/>
          </a:p>
        </p:txBody>
      </p:sp>
    </p:spTree>
    <p:extLst>
      <p:ext uri="{BB962C8B-B14F-4D97-AF65-F5344CB8AC3E}">
        <p14:creationId xmlns:p14="http://schemas.microsoft.com/office/powerpoint/2010/main" val="395785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9</a:t>
            </a:fld>
            <a:endParaRPr lang="es-EC"/>
          </a:p>
        </p:txBody>
      </p:sp>
    </p:spTree>
    <p:extLst>
      <p:ext uri="{BB962C8B-B14F-4D97-AF65-F5344CB8AC3E}">
        <p14:creationId xmlns:p14="http://schemas.microsoft.com/office/powerpoint/2010/main" val="94203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10</a:t>
            </a:fld>
            <a:endParaRPr lang="es-EC"/>
          </a:p>
        </p:txBody>
      </p:sp>
    </p:spTree>
    <p:extLst>
      <p:ext uri="{BB962C8B-B14F-4D97-AF65-F5344CB8AC3E}">
        <p14:creationId xmlns:p14="http://schemas.microsoft.com/office/powerpoint/2010/main" val="44110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15</a:t>
            </a:fld>
            <a:endParaRPr lang="es-EC"/>
          </a:p>
        </p:txBody>
      </p:sp>
    </p:spTree>
    <p:extLst>
      <p:ext uri="{BB962C8B-B14F-4D97-AF65-F5344CB8AC3E}">
        <p14:creationId xmlns:p14="http://schemas.microsoft.com/office/powerpoint/2010/main" val="280807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3803527-8FB4-4517-8F5F-1A616FEFA691}" type="slidenum">
              <a:rPr lang="es-EC" smtClean="0"/>
              <a:t>17</a:t>
            </a:fld>
            <a:endParaRPr lang="es-EC"/>
          </a:p>
        </p:txBody>
      </p:sp>
    </p:spTree>
    <p:extLst>
      <p:ext uri="{BB962C8B-B14F-4D97-AF65-F5344CB8AC3E}">
        <p14:creationId xmlns:p14="http://schemas.microsoft.com/office/powerpoint/2010/main" val="110705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41290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317638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899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834418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695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305699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301730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167017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290275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17513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109685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416568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86708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350005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32320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D2BE4-D5B8-43AC-A687-BB2E40B71FCE}" type="datetimeFigureOut">
              <a:rPr lang="es-EC" smtClean="0"/>
              <a:t>21/04/2015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6E76769-F25B-4A12-8CD5-9A8B8E7520F8}" type="slidenum">
              <a:rPr lang="es-EC" smtClean="0"/>
              <a:t>‹#›</a:t>
            </a:fld>
            <a:endParaRPr lang="es-EC" dirty="0"/>
          </a:p>
        </p:txBody>
      </p:sp>
    </p:spTree>
    <p:extLst>
      <p:ext uri="{BB962C8B-B14F-4D97-AF65-F5344CB8AC3E}">
        <p14:creationId xmlns:p14="http://schemas.microsoft.com/office/powerpoint/2010/main" val="147611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7D2BE4-D5B8-43AC-A687-BB2E40B71FCE}" type="datetimeFigureOut">
              <a:rPr lang="es-EC" smtClean="0"/>
              <a:t>21/04/2015</a:t>
            </a:fld>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6E76769-F25B-4A12-8CD5-9A8B8E7520F8}" type="slidenum">
              <a:rPr lang="es-EC" smtClean="0"/>
              <a:t>‹#›</a:t>
            </a:fld>
            <a:endParaRPr lang="es-EC" dirty="0"/>
          </a:p>
        </p:txBody>
      </p:sp>
    </p:spTree>
    <p:extLst>
      <p:ext uri="{BB962C8B-B14F-4D97-AF65-F5344CB8AC3E}">
        <p14:creationId xmlns:p14="http://schemas.microsoft.com/office/powerpoint/2010/main" val="27353791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jpeg"/><Relationship Id="rId5" Type="http://schemas.openxmlformats.org/officeDocument/2006/relationships/diagramQuickStyle" Target="../diagrams/quickStyle2.xml"/><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diagramLayout" Target="../diagrams/layout2.xml"/><Relationship Id="rId9" Type="http://schemas.openxmlformats.org/officeDocument/2006/relationships/image" Target="../media/image8.jpe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aprende.drupal-centroamerica.org/node/30"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cmswire.com/cms/open-source-cms/mambo-open-source-web-cms-winning-awards-000552.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fr.wikipedia.org/wiki/WebSite-PH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ocolatepublicidad.com/blog/?p=25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5564" y="2068644"/>
            <a:ext cx="7848892" cy="4414602"/>
          </a:xfrm>
        </p:spPr>
        <p:txBody>
          <a:bodyPr>
            <a:normAutofit fontScale="92500"/>
          </a:bodyPr>
          <a:lstStyle/>
          <a:p>
            <a:pPr algn="ctr"/>
            <a:r>
              <a:rPr lang="es-EC" dirty="0" smtClean="0"/>
              <a:t>TEMA: EVALUACIÓN DE LOS SISTEMAS DE GESTIÓN DE CONTENIDOS PARA LA PLATAFORMA LAMP, CASO PRÁCTICO APLICADO A NOTICIAS Y MARKETING DE SEGURIDAD INFORMÁTICA PARA SCPROGRESS</a:t>
            </a:r>
          </a:p>
          <a:p>
            <a:pPr algn="ctr"/>
            <a:endParaRPr lang="es-EC" dirty="0"/>
          </a:p>
          <a:p>
            <a:pPr algn="ctr"/>
            <a:r>
              <a:rPr lang="es-EC" dirty="0" smtClean="0"/>
              <a:t>Director: ING. ARTURO DE LA TORRE</a:t>
            </a:r>
          </a:p>
          <a:p>
            <a:pPr algn="ctr"/>
            <a:r>
              <a:rPr lang="es-EC" dirty="0" smtClean="0"/>
              <a:t>Codirector:  ING. FERNANDO SOLÍS</a:t>
            </a:r>
          </a:p>
          <a:p>
            <a:pPr algn="ctr"/>
            <a:r>
              <a:rPr lang="es-EC" dirty="0" smtClean="0"/>
              <a:t>Oponente: ING. LUIS ESCOBAR</a:t>
            </a:r>
          </a:p>
          <a:p>
            <a:pPr algn="ctr"/>
            <a:r>
              <a:rPr lang="es-EC" dirty="0" smtClean="0"/>
              <a:t>Director de la carrera de Ingeniería e Informática: ING. MAURICIO CAMPAÑA</a:t>
            </a:r>
          </a:p>
          <a:p>
            <a:pPr algn="ctr"/>
            <a:endParaRPr lang="es-EC" dirty="0"/>
          </a:p>
          <a:p>
            <a:pPr algn="ctr"/>
            <a:r>
              <a:rPr lang="es-EC" dirty="0" smtClean="0"/>
              <a:t>Autora: SARA ARGUERO </a:t>
            </a:r>
          </a:p>
          <a:p>
            <a:pPr algn="ctr"/>
            <a:endParaRPr lang="es-EC" dirty="0" smtClean="0"/>
          </a:p>
          <a:p>
            <a:pPr algn="ctr">
              <a:lnSpc>
                <a:spcPct val="100000"/>
              </a:lnSpc>
            </a:pPr>
            <a:r>
              <a:rPr lang="es-ES" altLang="es-EC" dirty="0" smtClean="0"/>
              <a:t>Sangolquí, Abril 2015</a:t>
            </a:r>
          </a:p>
          <a:p>
            <a:pPr>
              <a:lnSpc>
                <a:spcPct val="100000"/>
              </a:lnSpc>
            </a:pPr>
            <a:endParaRPr lang="es-EC" dirty="0"/>
          </a:p>
          <a:p>
            <a:endParaRPr lang="es-EC" dirty="0"/>
          </a:p>
          <a:p>
            <a:endParaRPr lang="es-EC" dirty="0"/>
          </a:p>
        </p:txBody>
      </p:sp>
      <p:pic>
        <p:nvPicPr>
          <p:cNvPr id="4"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947509" y="546959"/>
            <a:ext cx="3748005" cy="1311822"/>
          </a:xfrm>
          <a:prstGeom prst="rect">
            <a:avLst/>
          </a:prstGeom>
          <a:noFill/>
          <a:ln>
            <a:noFill/>
          </a:ln>
        </p:spPr>
      </p:pic>
    </p:spTree>
    <p:extLst>
      <p:ext uri="{BB962C8B-B14F-4D97-AF65-F5344CB8AC3E}">
        <p14:creationId xmlns:p14="http://schemas.microsoft.com/office/powerpoint/2010/main" val="45523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5" y="378003"/>
            <a:ext cx="10515600" cy="1325563"/>
          </a:xfrm>
        </p:spPr>
        <p:txBody>
          <a:bodyPr/>
          <a:lstStyle/>
          <a:p>
            <a:r>
              <a:rPr lang="es-EC" dirty="0" smtClean="0"/>
              <a:t>Tipos de CMS</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4666700"/>
              </p:ext>
            </p:extLst>
          </p:nvPr>
        </p:nvGraphicFramePr>
        <p:xfrm>
          <a:off x="-2445913" y="156804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google-spain.com/images/diseo_web_googlespa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0193" y="1131888"/>
            <a:ext cx="1006638" cy="759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24.sk/files/img/blo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1269" y="1117401"/>
            <a:ext cx="1167793" cy="77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articlesweb.org/blog/wp-content/uploads/2012/08/Solo-Wanderer-In-a-Chat-Room-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03500" y="1117401"/>
            <a:ext cx="1167793" cy="77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ik-i-es.wikispaces.com/file/view/wikis.jpg/99421435/wiki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75732" y="1255593"/>
            <a:ext cx="965812" cy="6362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ialg.fr/sites/default/files/e-learni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99062" y="2232880"/>
            <a:ext cx="1376669" cy="8570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cosmosmedia.info/wp-content/uploads/2014/05/Ecommerce-Shopping-Car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26831" y="2135751"/>
            <a:ext cx="1272231" cy="984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aconfisa.es/wp-content/themes/designios/img/publicacion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20193" y="2135751"/>
            <a:ext cx="682625" cy="10320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s://media.phpnuke.org/000/977/680/e52_6f1_580_580-4---phpnuk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27990" y="3366996"/>
            <a:ext cx="1267198" cy="7884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https://vcoprogramming.files.wordpress.com/2015/02/java-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76929" y="3366996"/>
            <a:ext cx="1267061" cy="788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http://www.codejobs.biz/www/lib/files/images/98bce965fde7705.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43990" y="3366996"/>
            <a:ext cx="1461413" cy="778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omicrono.com/wp-content/uploads/2012/02/open-source-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16215" y="4436947"/>
            <a:ext cx="1606945" cy="1193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awants.com/wp-content/uploads/2014/08/Reforma-del-alquiler-%C2%BFqu%C3%A9-significa-que-el-propietario-podr%C3%A1-desahuciar-al-inquilino-en-10-d%C3%ADas.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06560" y="4456087"/>
            <a:ext cx="896940" cy="896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rttechlaw.com/wp-content/uploads/2012/09/laptop-multimedia-science-arts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59743" y="2402006"/>
            <a:ext cx="962062" cy="68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9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Ventajas de un CMS</a:t>
            </a:r>
            <a:br>
              <a:rPr lang="es-EC" dirty="0" smtClean="0"/>
            </a:br>
            <a:endParaRPr lang="es-EC" dirty="0"/>
          </a:p>
        </p:txBody>
      </p:sp>
      <p:sp>
        <p:nvSpPr>
          <p:cNvPr id="3" name="Content Placeholder 2"/>
          <p:cNvSpPr>
            <a:spLocks noGrp="1"/>
          </p:cNvSpPr>
          <p:nvPr>
            <p:ph idx="1"/>
          </p:nvPr>
        </p:nvSpPr>
        <p:spPr>
          <a:xfrm>
            <a:off x="838199" y="1662079"/>
            <a:ext cx="10515600" cy="4351338"/>
          </a:xfrm>
        </p:spPr>
        <p:txBody>
          <a:bodyPr>
            <a:normAutofit/>
          </a:bodyPr>
          <a:lstStyle/>
          <a:p>
            <a:pPr marL="0" lvl="0" indent="0">
              <a:buNone/>
            </a:pPr>
            <a:r>
              <a:rPr lang="es-EC" dirty="0" smtClean="0"/>
              <a:t>    Facilidad </a:t>
            </a:r>
            <a:r>
              <a:rPr lang="es-EC" dirty="0"/>
              <a:t>de navegación. </a:t>
            </a:r>
          </a:p>
          <a:p>
            <a:pPr marL="0" lvl="0" indent="0">
              <a:buNone/>
            </a:pPr>
            <a:r>
              <a:rPr lang="es-EC" dirty="0" smtClean="0"/>
              <a:t>    Mayor </a:t>
            </a:r>
            <a:r>
              <a:rPr lang="es-EC" dirty="0"/>
              <a:t>flexibilidad. </a:t>
            </a:r>
          </a:p>
          <a:p>
            <a:pPr marL="0" lvl="0" indent="0">
              <a:buNone/>
            </a:pPr>
            <a:r>
              <a:rPr lang="es-EC" dirty="0" smtClean="0"/>
              <a:t>    Optimización </a:t>
            </a:r>
            <a:r>
              <a:rPr lang="es-EC" dirty="0"/>
              <a:t>del </a:t>
            </a:r>
            <a:r>
              <a:rPr lang="es-EC" dirty="0" smtClean="0"/>
              <a:t>tiempo.</a:t>
            </a:r>
            <a:endParaRPr lang="es-EC" dirty="0"/>
          </a:p>
          <a:p>
            <a:pPr marL="0" lvl="0" indent="0">
              <a:buNone/>
            </a:pPr>
            <a:r>
              <a:rPr lang="es-EC" dirty="0" smtClean="0"/>
              <a:t>    Reducción </a:t>
            </a:r>
            <a:r>
              <a:rPr lang="es-EC" dirty="0"/>
              <a:t>de costes. </a:t>
            </a:r>
          </a:p>
          <a:p>
            <a:pPr marL="0" lvl="0" indent="0">
              <a:buNone/>
            </a:pPr>
            <a:r>
              <a:rPr lang="es-EC" dirty="0" smtClean="0"/>
              <a:t>    Apariencia homogénea.</a:t>
            </a:r>
          </a:p>
          <a:p>
            <a:pPr marL="0" lvl="0" indent="0">
              <a:buNone/>
            </a:pPr>
            <a:r>
              <a:rPr lang="es-EC" dirty="0" smtClean="0"/>
              <a:t>    Fácil </a:t>
            </a:r>
            <a:r>
              <a:rPr lang="es-EC" dirty="0"/>
              <a:t>integración con redes sociales. </a:t>
            </a:r>
          </a:p>
          <a:p>
            <a:pPr marL="0" lvl="0" indent="0">
              <a:buNone/>
            </a:pPr>
            <a:r>
              <a:rPr lang="es-EC" dirty="0" smtClean="0"/>
              <a:t>    Facilita </a:t>
            </a:r>
            <a:r>
              <a:rPr lang="es-EC" dirty="0"/>
              <a:t>la coherencia y usabilidad </a:t>
            </a:r>
            <a:r>
              <a:rPr lang="es-EC" dirty="0" smtClean="0"/>
              <a:t>web..</a:t>
            </a:r>
            <a:endParaRPr lang="es-EC" dirty="0"/>
          </a:p>
          <a:p>
            <a:pPr marL="0" lvl="0" indent="0">
              <a:buNone/>
            </a:pPr>
            <a:r>
              <a:rPr lang="es-EC" dirty="0" smtClean="0"/>
              <a:t>    Facilidad </a:t>
            </a:r>
            <a:r>
              <a:rPr lang="es-EC" dirty="0"/>
              <a:t>de mantenimiento. </a:t>
            </a:r>
          </a:p>
          <a:p>
            <a:pPr marL="0" lvl="0" indent="0">
              <a:buNone/>
            </a:pPr>
            <a:r>
              <a:rPr lang="es-EC" dirty="0" smtClean="0"/>
              <a:t>    Mejoras </a:t>
            </a:r>
            <a:r>
              <a:rPr lang="es-EC" dirty="0"/>
              <a:t>continuas en su desarrollo.</a:t>
            </a:r>
          </a:p>
          <a:p>
            <a:endParaRPr lang="es-EC" dirty="0"/>
          </a:p>
        </p:txBody>
      </p:sp>
      <p:pic>
        <p:nvPicPr>
          <p:cNvPr id="3074"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952" y="1796705"/>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34" y="2200206"/>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33" y="2579663"/>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950" y="2967538"/>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949" y="3407138"/>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948" y="3775447"/>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947" y="4203100"/>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947" y="4580537"/>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g4.wikia.nocookie.net/__cb20131111002256/ssbb/es/images/b/ba/Visto_bueno_Ico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34" y="4955013"/>
            <a:ext cx="183575" cy="1659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entajas y desventajas de los CMS"/>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5291847" y="2459661"/>
            <a:ext cx="4500134" cy="193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8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Drupal</a:t>
            </a:r>
            <a:endParaRPr lang="es-EC" dirty="0"/>
          </a:p>
        </p:txBody>
      </p:sp>
      <p:sp>
        <p:nvSpPr>
          <p:cNvPr id="3" name="Content Placeholder 2"/>
          <p:cNvSpPr>
            <a:spLocks noGrp="1"/>
          </p:cNvSpPr>
          <p:nvPr>
            <p:ph idx="1"/>
          </p:nvPr>
        </p:nvSpPr>
        <p:spPr>
          <a:xfrm>
            <a:off x="851848" y="2098580"/>
            <a:ext cx="6824730" cy="4351338"/>
          </a:xfrm>
        </p:spPr>
        <p:txBody>
          <a:bodyPr/>
          <a:lstStyle/>
          <a:p>
            <a:pPr algn="just"/>
            <a:r>
              <a:rPr lang="es-EC" dirty="0" smtClean="0"/>
              <a:t>Gestor de contenidos modular y configurable.</a:t>
            </a:r>
          </a:p>
          <a:p>
            <a:pPr algn="just"/>
            <a:r>
              <a:rPr lang="es-EC" dirty="0" smtClean="0"/>
              <a:t>Escrito originalmente por Dries Buytaert.</a:t>
            </a:r>
            <a:endParaRPr lang="es-EC" dirty="0"/>
          </a:p>
          <a:p>
            <a:pPr algn="just"/>
            <a:r>
              <a:rPr lang="es-EC" dirty="0" smtClean="0"/>
              <a:t>Caracterizado por su alta calidad en su código.</a:t>
            </a:r>
          </a:p>
          <a:p>
            <a:pPr algn="just"/>
            <a:r>
              <a:rPr lang="es-EC" dirty="0" smtClean="0"/>
              <a:t>Plataforma sólida y calidad técnica.</a:t>
            </a:r>
          </a:p>
          <a:p>
            <a:pPr algn="just"/>
            <a:r>
              <a:rPr lang="es-EC" dirty="0" smtClean="0"/>
              <a:t>Conexión con API de terceros.</a:t>
            </a:r>
          </a:p>
          <a:p>
            <a:pPr algn="just"/>
            <a:r>
              <a:rPr lang="es-EC" dirty="0" smtClean="0"/>
              <a:t>Incorpora un sistema de taxonomía.</a:t>
            </a:r>
          </a:p>
          <a:p>
            <a:pPr algn="just"/>
            <a:endParaRPr lang="es-EC" dirty="0" smtClean="0"/>
          </a:p>
          <a:p>
            <a:pPr algn="just"/>
            <a:endParaRPr lang="es-EC" dirty="0"/>
          </a:p>
        </p:txBody>
      </p:sp>
      <p:pic>
        <p:nvPicPr>
          <p:cNvPr id="4" name="Imagen 3" descr="http://aprende.drupal-centroamerica.org/sites/default/files/styles/thumbnail/public/druplicon.small_.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472100" y="1552824"/>
            <a:ext cx="1373943" cy="1123004"/>
          </a:xfrm>
          <a:prstGeom prst="rect">
            <a:avLst/>
          </a:prstGeom>
          <a:noFill/>
          <a:ln>
            <a:noFill/>
          </a:ln>
        </p:spPr>
      </p:pic>
      <p:pic>
        <p:nvPicPr>
          <p:cNvPr id="5" name="Picture 2" descr="arquitectura drup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143" y="3253076"/>
            <a:ext cx="2229859" cy="228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6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Ventajas						Desventajas</a:t>
            </a:r>
            <a:endParaRPr lang="es-EC" dirty="0"/>
          </a:p>
        </p:txBody>
      </p:sp>
      <p:sp>
        <p:nvSpPr>
          <p:cNvPr id="5" name="Content Placeholder 4"/>
          <p:cNvSpPr>
            <a:spLocks noGrp="1"/>
          </p:cNvSpPr>
          <p:nvPr>
            <p:ph sz="half" idx="1"/>
          </p:nvPr>
        </p:nvSpPr>
        <p:spPr/>
        <p:txBody>
          <a:bodyPr>
            <a:normAutofit lnSpcReduction="10000"/>
          </a:bodyPr>
          <a:lstStyle/>
          <a:p>
            <a:pPr lvl="0"/>
            <a:r>
              <a:rPr lang="es-EC" dirty="0"/>
              <a:t>Alta seguridad. </a:t>
            </a:r>
          </a:p>
          <a:p>
            <a:pPr lvl="0"/>
            <a:r>
              <a:rPr lang="es-EC" dirty="0"/>
              <a:t>Gran comunidad de desarrolladores. </a:t>
            </a:r>
          </a:p>
          <a:p>
            <a:pPr lvl="0"/>
            <a:r>
              <a:rPr lang="es-EC" dirty="0"/>
              <a:t>Editabilidad de los módulos para cada plantilla.</a:t>
            </a:r>
          </a:p>
          <a:p>
            <a:pPr lvl="0"/>
            <a:r>
              <a:rPr lang="es-EC" dirty="0"/>
              <a:t>Permite controlar el contenido y diseño de forma independiente.</a:t>
            </a:r>
          </a:p>
          <a:p>
            <a:pPr lvl="0"/>
            <a:r>
              <a:rPr lang="es-EC" dirty="0"/>
              <a:t>Agilidad en la creación, mantenimiento y estructura de un sitio web.</a:t>
            </a:r>
          </a:p>
          <a:p>
            <a:pPr lvl="0"/>
            <a:r>
              <a:rPr lang="es-EC" dirty="0"/>
              <a:t>Optimización para el posicionamiento en buscadores. </a:t>
            </a:r>
          </a:p>
          <a:p>
            <a:pPr marL="0" indent="0">
              <a:buNone/>
            </a:pPr>
            <a:endParaRPr lang="es-EC" dirty="0"/>
          </a:p>
        </p:txBody>
      </p:sp>
      <p:sp>
        <p:nvSpPr>
          <p:cNvPr id="6" name="Content Placeholder 5"/>
          <p:cNvSpPr>
            <a:spLocks noGrp="1"/>
          </p:cNvSpPr>
          <p:nvPr>
            <p:ph sz="half" idx="2"/>
          </p:nvPr>
        </p:nvSpPr>
        <p:spPr/>
        <p:txBody>
          <a:bodyPr>
            <a:normAutofit lnSpcReduction="10000"/>
          </a:bodyPr>
          <a:lstStyle/>
          <a:p>
            <a:pPr lvl="0"/>
            <a:r>
              <a:rPr lang="es-EC" dirty="0"/>
              <a:t>Curva de aprendizaje elevada.</a:t>
            </a:r>
          </a:p>
          <a:p>
            <a:pPr lvl="0"/>
            <a:r>
              <a:rPr lang="es-EC" dirty="0"/>
              <a:t>Consume más recursos que otros gestores de contenidos.</a:t>
            </a:r>
          </a:p>
          <a:p>
            <a:endParaRPr lang="es-EC" dirty="0"/>
          </a:p>
        </p:txBody>
      </p:sp>
      <p:pic>
        <p:nvPicPr>
          <p:cNvPr id="1026" name="Picture 2" descr="http://www.mallprovidencia.cl/wp-content/uploads/2014/06/vistobueno-281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761" y="1314980"/>
            <a:ext cx="576443" cy="615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thumb/b/ba/Red_x.svg/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161" y="1314980"/>
            <a:ext cx="521759" cy="52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74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Sitios </a:t>
            </a:r>
            <a:endParaRPr lang="es-EC" dirty="0"/>
          </a:p>
        </p:txBody>
      </p:sp>
      <p:pic>
        <p:nvPicPr>
          <p:cNvPr id="4" name="Content Placeholder 3"/>
          <p:cNvPicPr>
            <a:picLocks noGrp="1" noChangeAspect="1"/>
          </p:cNvPicPr>
          <p:nvPr>
            <p:ph idx="1"/>
          </p:nvPr>
        </p:nvPicPr>
        <p:blipFill>
          <a:blip r:embed="rId2"/>
          <a:stretch>
            <a:fillRect/>
          </a:stretch>
        </p:blipFill>
        <p:spPr>
          <a:xfrm>
            <a:off x="677335" y="1270000"/>
            <a:ext cx="4093800" cy="2442191"/>
          </a:xfrm>
          <a:prstGeom prst="rect">
            <a:avLst/>
          </a:prstGeom>
        </p:spPr>
      </p:pic>
      <p:pic>
        <p:nvPicPr>
          <p:cNvPr id="5" name="Picture 4"/>
          <p:cNvPicPr>
            <a:picLocks noChangeAspect="1"/>
          </p:cNvPicPr>
          <p:nvPr/>
        </p:nvPicPr>
        <p:blipFill>
          <a:blip r:embed="rId3"/>
          <a:stretch>
            <a:fillRect/>
          </a:stretch>
        </p:blipFill>
        <p:spPr>
          <a:xfrm>
            <a:off x="4975668" y="3375827"/>
            <a:ext cx="4154684" cy="2399291"/>
          </a:xfrm>
          <a:prstGeom prst="rect">
            <a:avLst/>
          </a:prstGeom>
        </p:spPr>
      </p:pic>
    </p:spTree>
    <p:extLst>
      <p:ext uri="{BB962C8B-B14F-4D97-AF65-F5344CB8AC3E}">
        <p14:creationId xmlns:p14="http://schemas.microsoft.com/office/powerpoint/2010/main" val="793801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Mambo</a:t>
            </a:r>
            <a:endParaRPr lang="es-EC" dirty="0"/>
          </a:p>
        </p:txBody>
      </p:sp>
      <p:sp>
        <p:nvSpPr>
          <p:cNvPr id="3" name="Content Placeholder 2"/>
          <p:cNvSpPr>
            <a:spLocks noGrp="1"/>
          </p:cNvSpPr>
          <p:nvPr>
            <p:ph idx="1"/>
          </p:nvPr>
        </p:nvSpPr>
        <p:spPr>
          <a:xfrm>
            <a:off x="838200" y="1828799"/>
            <a:ext cx="6436057" cy="4348163"/>
          </a:xfrm>
        </p:spPr>
        <p:txBody>
          <a:bodyPr>
            <a:normAutofit/>
          </a:bodyPr>
          <a:lstStyle/>
          <a:p>
            <a:pPr algn="just"/>
            <a:r>
              <a:rPr lang="es-EC" dirty="0" smtClean="0"/>
              <a:t>CMS </a:t>
            </a:r>
            <a:r>
              <a:rPr lang="es-EC" dirty="0"/>
              <a:t>simple basado en el lenguaje de programación Php y base de dato </a:t>
            </a:r>
            <a:r>
              <a:rPr lang="es-EC" dirty="0" smtClean="0"/>
              <a:t>SQL.</a:t>
            </a:r>
          </a:p>
          <a:p>
            <a:pPr algn="just"/>
            <a:r>
              <a:rPr lang="es-EC" dirty="0" smtClean="0"/>
              <a:t>Desarrollado </a:t>
            </a:r>
            <a:r>
              <a:rPr lang="es-EC" dirty="0"/>
              <a:t>por la empresa australiana MIRÓ en el año </a:t>
            </a:r>
            <a:r>
              <a:rPr lang="es-EC" dirty="0" smtClean="0"/>
              <a:t>2000.</a:t>
            </a:r>
          </a:p>
          <a:p>
            <a:pPr algn="just"/>
            <a:r>
              <a:rPr lang="es-EC" dirty="0"/>
              <a:t>N</a:t>
            </a:r>
            <a:r>
              <a:rPr lang="es-EC" dirty="0" smtClean="0"/>
              <a:t>o </a:t>
            </a:r>
            <a:r>
              <a:rPr lang="es-EC" dirty="0"/>
              <a:t>exige una curva de aprendizaje </a:t>
            </a:r>
            <a:r>
              <a:rPr lang="es-EC" dirty="0" smtClean="0"/>
              <a:t>elevada.</a:t>
            </a:r>
          </a:p>
          <a:p>
            <a:pPr algn="just"/>
            <a:r>
              <a:rPr lang="es-EC" dirty="0"/>
              <a:t>E</a:t>
            </a:r>
            <a:r>
              <a:rPr lang="es-EC" dirty="0" smtClean="0"/>
              <a:t>s </a:t>
            </a:r>
            <a:r>
              <a:rPr lang="es-EC" dirty="0"/>
              <a:t>elogiada a  nivel mundial por su potencia y facilidad de </a:t>
            </a:r>
            <a:r>
              <a:rPr lang="es-EC" dirty="0" smtClean="0"/>
              <a:t>uso</a:t>
            </a:r>
          </a:p>
          <a:p>
            <a:pPr algn="just"/>
            <a:r>
              <a:rPr lang="es-EC" dirty="0" smtClean="0"/>
              <a:t>Comunidad </a:t>
            </a:r>
            <a:r>
              <a:rPr lang="es-EC" dirty="0"/>
              <a:t>muy grande que ha desarrollado recursos como galerías de imágenes, sistemas de pago, módulos para Google. </a:t>
            </a:r>
            <a:endParaRPr lang="es-EC" dirty="0" smtClean="0"/>
          </a:p>
          <a:p>
            <a:pPr lvl="0" algn="just"/>
            <a:r>
              <a:rPr lang="es-EC" dirty="0"/>
              <a:t>Extremadamente versátil. </a:t>
            </a:r>
          </a:p>
          <a:p>
            <a:pPr algn="just"/>
            <a:endParaRPr lang="es-EC" dirty="0"/>
          </a:p>
        </p:txBody>
      </p:sp>
      <p:pic>
        <p:nvPicPr>
          <p:cNvPr id="4" name="Imagen 10" descr="http://4.bp.blogspot.com/-tkulZRBZnQU/TxUwidpX_uI/AAAAAAAAANc/0yNBznQAdJc/s1600/mambo_logo_content_management_system.png"/>
          <p:cNvPicPr/>
          <p:nvPr/>
        </p:nvPicPr>
        <p:blipFill>
          <a:blip r:embed="rId3">
            <a:extLst>
              <a:ext uri="{28A0092B-C50C-407E-A947-70E740481C1C}">
                <a14:useLocalDpi xmlns:a14="http://schemas.microsoft.com/office/drawing/2010/main" val="0"/>
              </a:ext>
            </a:extLst>
          </a:blip>
          <a:srcRect/>
          <a:stretch>
            <a:fillRect/>
          </a:stretch>
        </p:blipFill>
        <p:spPr bwMode="auto">
          <a:xfrm>
            <a:off x="7450996" y="1828799"/>
            <a:ext cx="2282083" cy="1174007"/>
          </a:xfrm>
          <a:prstGeom prst="rect">
            <a:avLst/>
          </a:prstGeom>
          <a:noFill/>
          <a:ln>
            <a:noFill/>
          </a:ln>
        </p:spPr>
      </p:pic>
      <p:pic>
        <p:nvPicPr>
          <p:cNvPr id="5" name="Imagen 7" descr="Mambo Arquitectura">
            <a:hlinkClick r:id="rId4"/>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450996" y="3251201"/>
            <a:ext cx="2237753" cy="1885004"/>
          </a:xfrm>
          <a:prstGeom prst="rect">
            <a:avLst/>
          </a:prstGeom>
          <a:noFill/>
          <a:ln>
            <a:noFill/>
          </a:ln>
        </p:spPr>
      </p:pic>
    </p:spTree>
    <p:extLst>
      <p:ext uri="{BB962C8B-B14F-4D97-AF65-F5344CB8AC3E}">
        <p14:creationId xmlns:p14="http://schemas.microsoft.com/office/powerpoint/2010/main" val="1839995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Ventajas						Desventajas</a:t>
            </a:r>
            <a:endParaRPr lang="es-EC" dirty="0"/>
          </a:p>
        </p:txBody>
      </p:sp>
      <p:sp>
        <p:nvSpPr>
          <p:cNvPr id="5" name="Content Placeholder 4"/>
          <p:cNvSpPr>
            <a:spLocks noGrp="1"/>
          </p:cNvSpPr>
          <p:nvPr>
            <p:ph sz="half" idx="1"/>
          </p:nvPr>
        </p:nvSpPr>
        <p:spPr/>
        <p:txBody>
          <a:bodyPr/>
          <a:lstStyle/>
          <a:p>
            <a:pPr lvl="0"/>
            <a:r>
              <a:rPr lang="es-EC" dirty="0"/>
              <a:t>Gran variedad de diseños disponibles. </a:t>
            </a:r>
          </a:p>
          <a:p>
            <a:pPr lvl="0"/>
            <a:r>
              <a:rPr lang="es-EC" dirty="0"/>
              <a:t>Personalización total de estilos a través de nuevos diseños.</a:t>
            </a:r>
          </a:p>
          <a:p>
            <a:pPr lvl="0"/>
            <a:r>
              <a:rPr lang="es-EC" dirty="0"/>
              <a:t>Templates comerciales de bajo costo.  </a:t>
            </a:r>
          </a:p>
          <a:p>
            <a:pPr lvl="0"/>
            <a:r>
              <a:rPr lang="es-EC" dirty="0"/>
              <a:t>Gran popularidad y reconocimiento (Mejor solución Open source 2005).</a:t>
            </a:r>
          </a:p>
          <a:p>
            <a:pPr marL="0" indent="0">
              <a:buNone/>
            </a:pPr>
            <a:endParaRPr lang="es-EC" dirty="0"/>
          </a:p>
        </p:txBody>
      </p:sp>
      <p:sp>
        <p:nvSpPr>
          <p:cNvPr id="6" name="Content Placeholder 5"/>
          <p:cNvSpPr>
            <a:spLocks noGrp="1"/>
          </p:cNvSpPr>
          <p:nvPr>
            <p:ph sz="half" idx="2"/>
          </p:nvPr>
        </p:nvSpPr>
        <p:spPr/>
        <p:txBody>
          <a:bodyPr/>
          <a:lstStyle/>
          <a:p>
            <a:pPr lvl="0"/>
            <a:r>
              <a:rPr lang="es-EC" dirty="0"/>
              <a:t>Problemas en la seguridad. </a:t>
            </a:r>
          </a:p>
          <a:p>
            <a:pPr lvl="0"/>
            <a:r>
              <a:rPr lang="es-EC" dirty="0"/>
              <a:t>Denegación de servicio. </a:t>
            </a:r>
          </a:p>
          <a:p>
            <a:pPr marL="0" indent="0">
              <a:buNone/>
            </a:pPr>
            <a:endParaRPr lang="es-EC" dirty="0"/>
          </a:p>
        </p:txBody>
      </p:sp>
      <p:pic>
        <p:nvPicPr>
          <p:cNvPr id="7" name="Picture 2" descr="http://www.mallprovidencia.cl/wp-content/uploads/2014/06/vistobueno-281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761" y="1369572"/>
            <a:ext cx="576443" cy="61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en/thumb/b/ba/Red_x.svg/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161" y="1369572"/>
            <a:ext cx="521759" cy="52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phpWebSite</a:t>
            </a:r>
            <a:endParaRPr lang="es-EC" dirty="0"/>
          </a:p>
        </p:txBody>
      </p:sp>
      <p:sp>
        <p:nvSpPr>
          <p:cNvPr id="3" name="Content Placeholder 2"/>
          <p:cNvSpPr>
            <a:spLocks noGrp="1"/>
          </p:cNvSpPr>
          <p:nvPr>
            <p:ph idx="1"/>
          </p:nvPr>
        </p:nvSpPr>
        <p:spPr>
          <a:xfrm>
            <a:off x="838200" y="1825625"/>
            <a:ext cx="5862851" cy="4472144"/>
          </a:xfrm>
        </p:spPr>
        <p:txBody>
          <a:bodyPr>
            <a:normAutofit/>
          </a:bodyPr>
          <a:lstStyle/>
          <a:p>
            <a:pPr algn="just"/>
            <a:r>
              <a:rPr lang="es-EC" dirty="0" smtClean="0"/>
              <a:t>Fundado </a:t>
            </a:r>
            <a:r>
              <a:rPr lang="es-EC" dirty="0"/>
              <a:t>por el grupo de tecnología Web en la Universidad Estatal de los </a:t>
            </a:r>
            <a:r>
              <a:rPr lang="es-EC" dirty="0" smtClean="0"/>
              <a:t>Apalaches.</a:t>
            </a:r>
          </a:p>
          <a:p>
            <a:pPr algn="just"/>
            <a:r>
              <a:rPr lang="es-EC" dirty="0" smtClean="0"/>
              <a:t>Facilidad </a:t>
            </a:r>
            <a:r>
              <a:rPr lang="es-EC" dirty="0"/>
              <a:t>de administración por medio de su interfaz gráfica, regida por los estándares recomendados por la W3C. </a:t>
            </a:r>
            <a:endParaRPr lang="es-EC" dirty="0" smtClean="0"/>
          </a:p>
          <a:p>
            <a:pPr algn="just"/>
            <a:r>
              <a:rPr lang="es-EC" dirty="0" smtClean="0"/>
              <a:t>Facilita </a:t>
            </a:r>
            <a:r>
              <a:rPr lang="es-EC" dirty="0"/>
              <a:t>un sistema de gerencia completo del contenido </a:t>
            </a:r>
            <a:r>
              <a:rPr lang="es-EC" dirty="0" smtClean="0"/>
              <a:t>web.</a:t>
            </a:r>
          </a:p>
          <a:p>
            <a:pPr algn="just"/>
            <a:r>
              <a:rPr lang="es-EC" dirty="0"/>
              <a:t>S</a:t>
            </a:r>
            <a:r>
              <a:rPr lang="es-EC" dirty="0" smtClean="0"/>
              <a:t>u </a:t>
            </a:r>
            <a:r>
              <a:rPr lang="es-EC" dirty="0"/>
              <a:t>objetivo es proveer una solución de administración de contenidos web robusta, flexible y potente.</a:t>
            </a:r>
          </a:p>
          <a:p>
            <a:pPr marL="0" indent="0">
              <a:buNone/>
            </a:pPr>
            <a:r>
              <a:rPr lang="es-EC" dirty="0" smtClean="0"/>
              <a:t> </a:t>
            </a:r>
            <a:endParaRPr lang="es-EC" dirty="0"/>
          </a:p>
          <a:p>
            <a:endParaRPr lang="es-EC" dirty="0"/>
          </a:p>
        </p:txBody>
      </p:sp>
      <p:pic>
        <p:nvPicPr>
          <p:cNvPr id="6146" name="Picture 2" descr="http://s2.uicdn.net/231/9d1bee5ddd15b27f43aff9b1351bb/hosting-common/ic-phpwebs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051" y="833404"/>
            <a:ext cx="2973991" cy="29739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descr="WebSite-PHP Framework PHP Server">
            <a:hlinkClick r:id="rId4"/>
          </p:cNvPr>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6701051" y="3589774"/>
            <a:ext cx="2973991" cy="1624252"/>
          </a:xfrm>
          <a:prstGeom prst="rect">
            <a:avLst/>
          </a:prstGeom>
          <a:noFill/>
          <a:ln>
            <a:noFill/>
          </a:ln>
        </p:spPr>
      </p:pic>
    </p:spTree>
    <p:extLst>
      <p:ext uri="{BB962C8B-B14F-4D97-AF65-F5344CB8AC3E}">
        <p14:creationId xmlns:p14="http://schemas.microsoft.com/office/powerpoint/2010/main" val="3338370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Ventajas						Desventajas</a:t>
            </a:r>
            <a:endParaRPr lang="es-EC" dirty="0"/>
          </a:p>
        </p:txBody>
      </p:sp>
      <p:sp>
        <p:nvSpPr>
          <p:cNvPr id="5" name="Content Placeholder 4"/>
          <p:cNvSpPr>
            <a:spLocks noGrp="1"/>
          </p:cNvSpPr>
          <p:nvPr>
            <p:ph sz="half" idx="1"/>
          </p:nvPr>
        </p:nvSpPr>
        <p:spPr/>
        <p:txBody>
          <a:bodyPr>
            <a:normAutofit/>
          </a:bodyPr>
          <a:lstStyle/>
          <a:p>
            <a:pPr lvl="0"/>
            <a:r>
              <a:rPr lang="es-EC" dirty="0"/>
              <a:t>Desarrollo y mantenimiento fácil. </a:t>
            </a:r>
          </a:p>
          <a:p>
            <a:pPr lvl="0"/>
            <a:r>
              <a:rPr lang="es-EC" dirty="0"/>
              <a:t>Excelente rendimiento y fiabilidad. </a:t>
            </a:r>
          </a:p>
          <a:p>
            <a:pPr marL="0" indent="0">
              <a:buNone/>
            </a:pPr>
            <a:endParaRPr lang="es-EC" dirty="0"/>
          </a:p>
        </p:txBody>
      </p:sp>
      <p:sp>
        <p:nvSpPr>
          <p:cNvPr id="6" name="Content Placeholder 5"/>
          <p:cNvSpPr>
            <a:spLocks noGrp="1"/>
          </p:cNvSpPr>
          <p:nvPr>
            <p:ph sz="half" idx="2"/>
          </p:nvPr>
        </p:nvSpPr>
        <p:spPr/>
        <p:txBody>
          <a:bodyPr>
            <a:normAutofit/>
          </a:bodyPr>
          <a:lstStyle/>
          <a:p>
            <a:pPr lvl="0"/>
            <a:r>
              <a:rPr lang="es-EC" dirty="0" smtClean="0"/>
              <a:t>Falta de soporte.</a:t>
            </a:r>
          </a:p>
          <a:p>
            <a:pPr lvl="0"/>
            <a:r>
              <a:rPr lang="es-EC" dirty="0" smtClean="0"/>
              <a:t>No existe un sitio oficial en español. </a:t>
            </a:r>
          </a:p>
          <a:p>
            <a:pPr lvl="0"/>
            <a:r>
              <a:rPr lang="es-EC" dirty="0" smtClean="0"/>
              <a:t>Pocos complementos para añadir. </a:t>
            </a:r>
          </a:p>
          <a:p>
            <a:pPr marL="0" indent="0">
              <a:buNone/>
            </a:pPr>
            <a:endParaRPr lang="es-EC" dirty="0"/>
          </a:p>
        </p:txBody>
      </p:sp>
      <p:pic>
        <p:nvPicPr>
          <p:cNvPr id="7" name="Picture 2" descr="http://www.mallprovidencia.cl/wp-content/uploads/2014/06/vistobueno-281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761" y="1369572"/>
            <a:ext cx="576443" cy="61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en/thumb/b/ba/Red_x.svg/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161" y="1369572"/>
            <a:ext cx="521759" cy="52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377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SiteFrame</a:t>
            </a:r>
            <a:endParaRPr lang="es-EC" dirty="0"/>
          </a:p>
        </p:txBody>
      </p:sp>
      <p:sp>
        <p:nvSpPr>
          <p:cNvPr id="3" name="Content Placeholder 2"/>
          <p:cNvSpPr>
            <a:spLocks noGrp="1"/>
          </p:cNvSpPr>
          <p:nvPr>
            <p:ph idx="1"/>
          </p:nvPr>
        </p:nvSpPr>
        <p:spPr>
          <a:xfrm>
            <a:off x="838201" y="2276001"/>
            <a:ext cx="5426122" cy="4351338"/>
          </a:xfrm>
        </p:spPr>
        <p:txBody>
          <a:bodyPr/>
          <a:lstStyle/>
          <a:p>
            <a:r>
              <a:rPr lang="es-EC" dirty="0" smtClean="0"/>
              <a:t>Sistema </a:t>
            </a:r>
            <a:r>
              <a:rPr lang="es-EC" dirty="0"/>
              <a:t>de gestión de contenido </a:t>
            </a:r>
            <a:r>
              <a:rPr lang="es-EC" dirty="0" smtClean="0"/>
              <a:t>ligero</a:t>
            </a:r>
            <a:r>
              <a:rPr lang="es-EC" dirty="0"/>
              <a:t>.</a:t>
            </a:r>
            <a:endParaRPr lang="es-EC" dirty="0" smtClean="0"/>
          </a:p>
          <a:p>
            <a:r>
              <a:rPr lang="es-EC" dirty="0"/>
              <a:t>D</a:t>
            </a:r>
            <a:r>
              <a:rPr lang="es-EC" dirty="0" smtClean="0"/>
              <a:t>iseñado </a:t>
            </a:r>
            <a:r>
              <a:rPr lang="es-EC" dirty="0"/>
              <a:t>para un rápido despliegue de sitios web basados en la </a:t>
            </a:r>
            <a:r>
              <a:rPr lang="es-EC" dirty="0" smtClean="0"/>
              <a:t>comunidad. </a:t>
            </a:r>
          </a:p>
          <a:p>
            <a:r>
              <a:rPr lang="es-EC" dirty="0" smtClean="0"/>
              <a:t>Creada por </a:t>
            </a:r>
            <a:r>
              <a:rPr lang="es-EC" dirty="0"/>
              <a:t>Glen </a:t>
            </a:r>
            <a:r>
              <a:rPr lang="es-EC" dirty="0" smtClean="0"/>
              <a:t>Campbell</a:t>
            </a:r>
          </a:p>
          <a:p>
            <a:r>
              <a:rPr lang="es-EC" dirty="0" smtClean="0"/>
              <a:t>Este </a:t>
            </a:r>
            <a:r>
              <a:rPr lang="es-EC" dirty="0"/>
              <a:t>gestor de contenidos  comenzó como un conjunto de scripts PHP para Contax </a:t>
            </a:r>
            <a:r>
              <a:rPr lang="es-EC" dirty="0" smtClean="0"/>
              <a:t>T.</a:t>
            </a:r>
            <a:endParaRPr lang="es-EC" dirty="0"/>
          </a:p>
        </p:txBody>
      </p:sp>
      <p:pic>
        <p:nvPicPr>
          <p:cNvPr id="4" name="Imagen 12" descr="http://hostdime.com.mx/images/icon_fantastico_siteframe.gif"/>
          <p:cNvPicPr/>
          <p:nvPr/>
        </p:nvPicPr>
        <p:blipFill>
          <a:blip r:embed="rId2">
            <a:extLst>
              <a:ext uri="{28A0092B-C50C-407E-A947-70E740481C1C}">
                <a14:useLocalDpi xmlns:a14="http://schemas.microsoft.com/office/drawing/2010/main" val="0"/>
              </a:ext>
            </a:extLst>
          </a:blip>
          <a:srcRect/>
          <a:stretch>
            <a:fillRect/>
          </a:stretch>
        </p:blipFill>
        <p:spPr bwMode="auto">
          <a:xfrm>
            <a:off x="6005016" y="2725579"/>
            <a:ext cx="3760470" cy="1275715"/>
          </a:xfrm>
          <a:prstGeom prst="rect">
            <a:avLst/>
          </a:prstGeom>
          <a:noFill/>
          <a:ln>
            <a:noFill/>
          </a:ln>
        </p:spPr>
      </p:pic>
    </p:spTree>
    <p:extLst>
      <p:ext uri="{BB962C8B-B14F-4D97-AF65-F5344CB8AC3E}">
        <p14:creationId xmlns:p14="http://schemas.microsoft.com/office/powerpoint/2010/main" val="1075960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AGENDA</a:t>
            </a:r>
            <a:endParaRPr lang="es-EC" dirty="0"/>
          </a:p>
        </p:txBody>
      </p:sp>
      <p:sp>
        <p:nvSpPr>
          <p:cNvPr id="3" name="Content Placeholder 2"/>
          <p:cNvSpPr>
            <a:spLocks noGrp="1"/>
          </p:cNvSpPr>
          <p:nvPr>
            <p:ph idx="1"/>
          </p:nvPr>
        </p:nvSpPr>
        <p:spPr/>
        <p:txBody>
          <a:bodyPr/>
          <a:lstStyle/>
          <a:p>
            <a:r>
              <a:rPr lang="es-EC" dirty="0"/>
              <a:t>Introducción</a:t>
            </a:r>
          </a:p>
          <a:p>
            <a:r>
              <a:rPr lang="es-EC" dirty="0"/>
              <a:t>Objetivos</a:t>
            </a:r>
          </a:p>
          <a:p>
            <a:r>
              <a:rPr lang="es-EC" dirty="0"/>
              <a:t>Alcance</a:t>
            </a:r>
          </a:p>
          <a:p>
            <a:r>
              <a:rPr lang="es-EC" dirty="0" smtClean="0"/>
              <a:t>Marco teórico</a:t>
            </a:r>
            <a:endParaRPr lang="es-EC" dirty="0"/>
          </a:p>
          <a:p>
            <a:r>
              <a:rPr lang="es-EC" dirty="0" smtClean="0"/>
              <a:t>Estudio </a:t>
            </a:r>
            <a:r>
              <a:rPr lang="es-EC" dirty="0"/>
              <a:t>comparativo </a:t>
            </a:r>
            <a:r>
              <a:rPr lang="es-EC" dirty="0" smtClean="0"/>
              <a:t>de los sistemas de gestión de contenidos</a:t>
            </a:r>
            <a:endParaRPr lang="es-EC" dirty="0"/>
          </a:p>
          <a:p>
            <a:r>
              <a:rPr lang="es-EC" dirty="0"/>
              <a:t>Prototipo de software final</a:t>
            </a:r>
          </a:p>
          <a:p>
            <a:r>
              <a:rPr lang="es-EC" dirty="0"/>
              <a:t>Conclusiones</a:t>
            </a:r>
          </a:p>
          <a:p>
            <a:r>
              <a:rPr lang="es-EC" dirty="0"/>
              <a:t>Recomendaciones</a:t>
            </a:r>
          </a:p>
          <a:p>
            <a:pPr marL="0" indent="0">
              <a:buNone/>
            </a:pPr>
            <a:endParaRPr lang="es-EC" dirty="0"/>
          </a:p>
        </p:txBody>
      </p:sp>
    </p:spTree>
    <p:extLst>
      <p:ext uri="{BB962C8B-B14F-4D97-AF65-F5344CB8AC3E}">
        <p14:creationId xmlns:p14="http://schemas.microsoft.com/office/powerpoint/2010/main" val="403627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Ventajas						Desventajas</a:t>
            </a:r>
            <a:endParaRPr lang="es-EC" dirty="0"/>
          </a:p>
        </p:txBody>
      </p:sp>
      <p:sp>
        <p:nvSpPr>
          <p:cNvPr id="5" name="Content Placeholder 4"/>
          <p:cNvSpPr>
            <a:spLocks noGrp="1"/>
          </p:cNvSpPr>
          <p:nvPr>
            <p:ph sz="half" idx="1"/>
          </p:nvPr>
        </p:nvSpPr>
        <p:spPr/>
        <p:txBody>
          <a:bodyPr/>
          <a:lstStyle/>
          <a:p>
            <a:r>
              <a:rPr lang="es-EC" dirty="0"/>
              <a:t>Boletines periódicos de la comunidad SiteFrame. </a:t>
            </a:r>
          </a:p>
          <a:p>
            <a:pPr marL="0" indent="0">
              <a:buNone/>
            </a:pPr>
            <a:endParaRPr lang="es-EC" dirty="0"/>
          </a:p>
        </p:txBody>
      </p:sp>
      <p:sp>
        <p:nvSpPr>
          <p:cNvPr id="6" name="Content Placeholder 5"/>
          <p:cNvSpPr>
            <a:spLocks noGrp="1"/>
          </p:cNvSpPr>
          <p:nvPr>
            <p:ph sz="half" idx="2"/>
          </p:nvPr>
        </p:nvSpPr>
        <p:spPr/>
        <p:txBody>
          <a:bodyPr/>
          <a:lstStyle/>
          <a:p>
            <a:pPr lvl="0"/>
            <a:r>
              <a:rPr lang="es-EC" dirty="0"/>
              <a:t>Problemas de </a:t>
            </a:r>
            <a:r>
              <a:rPr lang="es-EC" dirty="0" smtClean="0"/>
              <a:t>seguridad.</a:t>
            </a:r>
          </a:p>
          <a:p>
            <a:pPr lvl="0"/>
            <a:r>
              <a:rPr lang="es-EC" dirty="0" smtClean="0"/>
              <a:t>Falta </a:t>
            </a:r>
            <a:r>
              <a:rPr lang="es-EC" dirty="0"/>
              <a:t>de soporte. </a:t>
            </a:r>
          </a:p>
          <a:p>
            <a:pPr lvl="0"/>
            <a:r>
              <a:rPr lang="es-EC" dirty="0"/>
              <a:t>Falta de acceso al sitio web. </a:t>
            </a:r>
          </a:p>
          <a:p>
            <a:endParaRPr lang="es-EC" dirty="0"/>
          </a:p>
        </p:txBody>
      </p:sp>
      <p:pic>
        <p:nvPicPr>
          <p:cNvPr id="7" name="Picture 2" descr="http://www.mallprovidencia.cl/wp-content/uploads/2014/06/vistobueno-281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761" y="1383220"/>
            <a:ext cx="576443" cy="61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en/thumb/b/ba/Red_x.svg/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161" y="1383220"/>
            <a:ext cx="521759" cy="52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37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Typo3</a:t>
            </a:r>
            <a:endParaRPr lang="es-EC" dirty="0"/>
          </a:p>
        </p:txBody>
      </p:sp>
      <p:sp>
        <p:nvSpPr>
          <p:cNvPr id="3" name="Content Placeholder 2"/>
          <p:cNvSpPr>
            <a:spLocks noGrp="1"/>
          </p:cNvSpPr>
          <p:nvPr>
            <p:ph idx="1"/>
          </p:nvPr>
        </p:nvSpPr>
        <p:spPr>
          <a:xfrm>
            <a:off x="838201" y="1839273"/>
            <a:ext cx="5808260" cy="4351338"/>
          </a:xfrm>
        </p:spPr>
        <p:txBody>
          <a:bodyPr>
            <a:normAutofit/>
          </a:bodyPr>
          <a:lstStyle/>
          <a:p>
            <a:r>
              <a:rPr lang="es-EC" dirty="0"/>
              <a:t>D</a:t>
            </a:r>
            <a:r>
              <a:rPr lang="es-EC" dirty="0" smtClean="0"/>
              <a:t>esarrollado </a:t>
            </a:r>
            <a:r>
              <a:rPr lang="es-EC" dirty="0"/>
              <a:t>por Kasper </a:t>
            </a:r>
            <a:r>
              <a:rPr lang="es-EC" dirty="0" smtClean="0"/>
              <a:t>Skarhoj.</a:t>
            </a:r>
          </a:p>
          <a:p>
            <a:r>
              <a:rPr lang="es-EC" dirty="0" smtClean="0"/>
              <a:t>Relevancia </a:t>
            </a:r>
            <a:r>
              <a:rPr lang="es-EC" dirty="0"/>
              <a:t>en el mercado, dirigido a pequeñas y grandes empresas. </a:t>
            </a:r>
            <a:endParaRPr lang="es-EC" dirty="0" smtClean="0"/>
          </a:p>
          <a:p>
            <a:r>
              <a:rPr lang="es-EC" dirty="0" smtClean="0"/>
              <a:t>Ofrece </a:t>
            </a:r>
            <a:r>
              <a:rPr lang="es-EC" dirty="0"/>
              <a:t>gran variedad de funcionalidades y módulos así expande las posibilidades de la </a:t>
            </a:r>
            <a:r>
              <a:rPr lang="es-EC" dirty="0" smtClean="0"/>
              <a:t>aplicación</a:t>
            </a:r>
          </a:p>
          <a:p>
            <a:pPr lvl="0"/>
            <a:r>
              <a:rPr lang="es-EC" dirty="0"/>
              <a:t>Interfaz de usuario intuitiva.</a:t>
            </a:r>
          </a:p>
          <a:p>
            <a:pPr lvl="0"/>
            <a:r>
              <a:rPr lang="es-EC" dirty="0"/>
              <a:t>Facilidad de manejo. </a:t>
            </a:r>
          </a:p>
          <a:p>
            <a:pPr lvl="0"/>
            <a:r>
              <a:rPr lang="es-EC" dirty="0" smtClean="0"/>
              <a:t>Curva </a:t>
            </a:r>
            <a:r>
              <a:rPr lang="es-EC" dirty="0"/>
              <a:t>de aprendizaje suave. </a:t>
            </a:r>
          </a:p>
          <a:p>
            <a:pPr marL="0" indent="0">
              <a:buNone/>
            </a:pPr>
            <a:endParaRPr lang="es-EC" dirty="0"/>
          </a:p>
        </p:txBody>
      </p:sp>
      <p:pic>
        <p:nvPicPr>
          <p:cNvPr id="4" name="Imagen 13" descr="TYPO3 Logo Grid"/>
          <p:cNvPicPr/>
          <p:nvPr/>
        </p:nvPicPr>
        <p:blipFill>
          <a:blip r:embed="rId2">
            <a:extLst>
              <a:ext uri="{28A0092B-C50C-407E-A947-70E740481C1C}">
                <a14:useLocalDpi xmlns:a14="http://schemas.microsoft.com/office/drawing/2010/main" val="0"/>
              </a:ext>
            </a:extLst>
          </a:blip>
          <a:srcRect/>
          <a:stretch>
            <a:fillRect/>
          </a:stretch>
        </p:blipFill>
        <p:spPr bwMode="auto">
          <a:xfrm>
            <a:off x="6646461" y="728176"/>
            <a:ext cx="3306007" cy="1641314"/>
          </a:xfrm>
          <a:prstGeom prst="rect">
            <a:avLst/>
          </a:prstGeom>
          <a:noFill/>
          <a:ln>
            <a:noFill/>
          </a:ln>
        </p:spPr>
      </p:pic>
      <p:pic>
        <p:nvPicPr>
          <p:cNvPr id="5" name="Picture 2" descr="File:TYPO3 system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61" y="2488064"/>
            <a:ext cx="2963710" cy="282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05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Ventajas						Desventajas</a:t>
            </a:r>
            <a:endParaRPr lang="es-EC" dirty="0"/>
          </a:p>
        </p:txBody>
      </p:sp>
      <p:sp>
        <p:nvSpPr>
          <p:cNvPr id="5" name="Content Placeholder 4"/>
          <p:cNvSpPr>
            <a:spLocks noGrp="1"/>
          </p:cNvSpPr>
          <p:nvPr>
            <p:ph sz="half" idx="1"/>
          </p:nvPr>
        </p:nvSpPr>
        <p:spPr/>
        <p:txBody>
          <a:bodyPr>
            <a:normAutofit fontScale="77500" lnSpcReduction="20000"/>
          </a:bodyPr>
          <a:lstStyle/>
          <a:p>
            <a:pPr lvl="0"/>
            <a:r>
              <a:rPr lang="es-EC" sz="2100" dirty="0"/>
              <a:t>Independencia en el manejo de sitio web. </a:t>
            </a:r>
          </a:p>
          <a:p>
            <a:pPr lvl="0"/>
            <a:r>
              <a:rPr lang="es-EC" sz="2100" dirty="0"/>
              <a:t>Categorización de archivos. </a:t>
            </a:r>
          </a:p>
          <a:p>
            <a:pPr lvl="0"/>
            <a:r>
              <a:rPr lang="es-EC" sz="2100" dirty="0"/>
              <a:t>Integración y manejo por cuadros de selección. </a:t>
            </a:r>
          </a:p>
          <a:p>
            <a:pPr lvl="0"/>
            <a:r>
              <a:rPr lang="es-EC" sz="2100" dirty="0"/>
              <a:t>Manejo de distintas configuraciones de fondos o estilos de texto.</a:t>
            </a:r>
          </a:p>
          <a:p>
            <a:pPr lvl="0"/>
            <a:r>
              <a:rPr lang="es-EC" sz="2100" dirty="0"/>
              <a:t>Opción de visualización de contenidos de distinta manera (html, pag, lista).</a:t>
            </a:r>
          </a:p>
          <a:p>
            <a:pPr lvl="0"/>
            <a:r>
              <a:rPr lang="es-EC" sz="2100" dirty="0"/>
              <a:t>Mantenimiento de noticias. </a:t>
            </a:r>
          </a:p>
          <a:p>
            <a:pPr lvl="0"/>
            <a:r>
              <a:rPr lang="es-EC" sz="2100" dirty="0"/>
              <a:t>Vínculos y relaciones consistentes entre páginas. </a:t>
            </a:r>
          </a:p>
          <a:p>
            <a:pPr lvl="0"/>
            <a:r>
              <a:rPr lang="es-EC" sz="2100" dirty="0"/>
              <a:t>Organización estructural del contenido. </a:t>
            </a:r>
          </a:p>
          <a:p>
            <a:pPr lvl="0"/>
            <a:r>
              <a:rPr lang="es-EC" sz="2100" dirty="0"/>
              <a:t>Mayor protección y seguridad. </a:t>
            </a:r>
          </a:p>
          <a:p>
            <a:pPr marL="0" indent="0">
              <a:buNone/>
            </a:pPr>
            <a:endParaRPr lang="es-EC" dirty="0"/>
          </a:p>
        </p:txBody>
      </p:sp>
      <p:sp>
        <p:nvSpPr>
          <p:cNvPr id="6" name="Content Placeholder 5"/>
          <p:cNvSpPr>
            <a:spLocks noGrp="1"/>
          </p:cNvSpPr>
          <p:nvPr>
            <p:ph sz="half" idx="2"/>
          </p:nvPr>
        </p:nvSpPr>
        <p:spPr/>
        <p:txBody>
          <a:bodyPr>
            <a:normAutofit fontScale="77500" lnSpcReduction="20000"/>
          </a:bodyPr>
          <a:lstStyle/>
          <a:p>
            <a:pPr lvl="0"/>
            <a:r>
              <a:rPr lang="es-EC" dirty="0"/>
              <a:t>Falta de comunidad de usuarios. </a:t>
            </a:r>
          </a:p>
          <a:p>
            <a:pPr marL="0" indent="0">
              <a:buNone/>
            </a:pPr>
            <a:endParaRPr lang="es-EC" dirty="0"/>
          </a:p>
        </p:txBody>
      </p:sp>
      <p:pic>
        <p:nvPicPr>
          <p:cNvPr id="7" name="Picture 2" descr="http://www.mallprovidencia.cl/wp-content/uploads/2014/06/vistobueno-281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761" y="1383220"/>
            <a:ext cx="576443" cy="61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en/thumb/b/ba/Red_x.svg/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161" y="1383220"/>
            <a:ext cx="521759" cy="52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65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Sitios </a:t>
            </a:r>
            <a:endParaRPr lang="es-EC" dirty="0"/>
          </a:p>
        </p:txBody>
      </p:sp>
      <p:pic>
        <p:nvPicPr>
          <p:cNvPr id="4" name="Picture 3"/>
          <p:cNvPicPr>
            <a:picLocks noChangeAspect="1"/>
          </p:cNvPicPr>
          <p:nvPr/>
        </p:nvPicPr>
        <p:blipFill>
          <a:blip r:embed="rId2"/>
          <a:stretch>
            <a:fillRect/>
          </a:stretch>
        </p:blipFill>
        <p:spPr>
          <a:xfrm>
            <a:off x="753457" y="1270000"/>
            <a:ext cx="4723584" cy="2771728"/>
          </a:xfrm>
          <a:prstGeom prst="rect">
            <a:avLst/>
          </a:prstGeom>
        </p:spPr>
      </p:pic>
      <p:pic>
        <p:nvPicPr>
          <p:cNvPr id="5" name="Picture 4"/>
          <p:cNvPicPr>
            <a:picLocks noChangeAspect="1"/>
          </p:cNvPicPr>
          <p:nvPr/>
        </p:nvPicPr>
        <p:blipFill>
          <a:blip r:embed="rId3"/>
          <a:stretch>
            <a:fillRect/>
          </a:stretch>
        </p:blipFill>
        <p:spPr>
          <a:xfrm>
            <a:off x="5124326" y="4232796"/>
            <a:ext cx="4149676" cy="2400015"/>
          </a:xfrm>
          <a:prstGeom prst="rect">
            <a:avLst/>
          </a:prstGeom>
        </p:spPr>
      </p:pic>
    </p:spTree>
    <p:extLst>
      <p:ext uri="{BB962C8B-B14F-4D97-AF65-F5344CB8AC3E}">
        <p14:creationId xmlns:p14="http://schemas.microsoft.com/office/powerpoint/2010/main" val="3285859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8666"/>
            <a:ext cx="10515600" cy="1325563"/>
          </a:xfrm>
        </p:spPr>
        <p:txBody>
          <a:bodyPr/>
          <a:lstStyle/>
          <a:p>
            <a:r>
              <a:rPr lang="es-EC" dirty="0" smtClean="0"/>
              <a:t>¿Cómo elegir un CMS?</a:t>
            </a:r>
            <a:endParaRPr lang="es-EC" dirty="0"/>
          </a:p>
        </p:txBody>
      </p:sp>
      <p:graphicFrame>
        <p:nvGraphicFramePr>
          <p:cNvPr id="11" name="Diagram 10"/>
          <p:cNvGraphicFramePr/>
          <p:nvPr>
            <p:extLst>
              <p:ext uri="{D42A27DB-BD31-4B8C-83A1-F6EECF244321}">
                <p14:modId xmlns:p14="http://schemas.microsoft.com/office/powerpoint/2010/main" val="789628722"/>
              </p:ext>
            </p:extLst>
          </p:nvPr>
        </p:nvGraphicFramePr>
        <p:xfrm>
          <a:off x="1071138" y="11833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69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Estudio comparativo de los sistemas de gestión de contenidos</a:t>
            </a:r>
          </a:p>
        </p:txBody>
      </p:sp>
      <p:sp>
        <p:nvSpPr>
          <p:cNvPr id="5" name="Content Placeholder 4"/>
          <p:cNvSpPr>
            <a:spLocks noGrp="1"/>
          </p:cNvSpPr>
          <p:nvPr>
            <p:ph idx="1"/>
          </p:nvPr>
        </p:nvSpPr>
        <p:spPr/>
        <p:txBody>
          <a:bodyPr/>
          <a:lstStyle/>
          <a:p>
            <a:r>
              <a:rPr lang="es-EC" dirty="0" smtClean="0"/>
              <a:t>ISO 25010</a:t>
            </a:r>
          </a:p>
          <a:p>
            <a:endParaRPr lang="es-EC" dirty="0"/>
          </a:p>
        </p:txBody>
      </p:sp>
      <p:pic>
        <p:nvPicPr>
          <p:cNvPr id="6"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a:off x="1005236" y="2998884"/>
            <a:ext cx="8596312" cy="2204182"/>
          </a:xfrm>
          <a:prstGeom prst="rect">
            <a:avLst/>
          </a:prstGeom>
        </p:spPr>
      </p:pic>
    </p:spTree>
    <p:extLst>
      <p:ext uri="{BB962C8B-B14F-4D97-AF65-F5344CB8AC3E}">
        <p14:creationId xmlns:p14="http://schemas.microsoft.com/office/powerpoint/2010/main" val="3869164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mtClean="0"/>
              <a:t>Adecuación funcional</a:t>
            </a:r>
            <a:endParaRPr lang="es-EC" dirty="0"/>
          </a:p>
        </p:txBody>
      </p:sp>
      <p:graphicFrame>
        <p:nvGraphicFramePr>
          <p:cNvPr id="16" name="Table 15"/>
          <p:cNvGraphicFramePr>
            <a:graphicFrameLocks noGrp="1"/>
          </p:cNvGraphicFramePr>
          <p:nvPr>
            <p:extLst>
              <p:ext uri="{D42A27DB-BD31-4B8C-83A1-F6EECF244321}">
                <p14:modId xmlns:p14="http://schemas.microsoft.com/office/powerpoint/2010/main" val="3394828847"/>
              </p:ext>
            </p:extLst>
          </p:nvPr>
        </p:nvGraphicFramePr>
        <p:xfrm>
          <a:off x="2519859" y="1352268"/>
          <a:ext cx="5607201" cy="5134569"/>
        </p:xfrm>
        <a:graphic>
          <a:graphicData uri="http://schemas.openxmlformats.org/drawingml/2006/table">
            <a:tbl>
              <a:tblPr firstRow="1" bandRow="1">
                <a:tableStyleId>{5C22544A-7EE6-4342-B048-85BDC9FD1C3A}</a:tableStyleId>
              </a:tblPr>
              <a:tblGrid>
                <a:gridCol w="231538"/>
                <a:gridCol w="3635755"/>
                <a:gridCol w="368490"/>
                <a:gridCol w="300251"/>
                <a:gridCol w="327546"/>
                <a:gridCol w="327546"/>
                <a:gridCol w="416075"/>
              </a:tblGrid>
              <a:tr h="1340954">
                <a:tc gridSpan="2">
                  <a:txBody>
                    <a:bodyPr/>
                    <a:lstStyle/>
                    <a:p>
                      <a:pPr algn="ctr"/>
                      <a:r>
                        <a:rPr lang="es-EC" sz="1100" dirty="0" smtClean="0"/>
                        <a:t>PARÁMETROS</a:t>
                      </a:r>
                      <a:r>
                        <a:rPr lang="es-EC" sz="1100" baseline="0" dirty="0" smtClean="0"/>
                        <a:t> DE SELECCIÓN</a:t>
                      </a:r>
                      <a:endParaRPr lang="es-EC" sz="1100" dirty="0"/>
                    </a:p>
                  </a:txBody>
                  <a:tcPr anchor="ctr"/>
                </a:tc>
                <a:tc hMerge="1">
                  <a:txBody>
                    <a:bodyPr/>
                    <a:lstStyle/>
                    <a:p>
                      <a:endParaRPr lang="es-EC" sz="1100" dirty="0"/>
                    </a:p>
                  </a:txBody>
                  <a:tcPr anchor="ctr"/>
                </a:tc>
                <a:tc>
                  <a:txBody>
                    <a:bodyPr/>
                    <a:lstStyle/>
                    <a:p>
                      <a:pPr algn="ctr"/>
                      <a:r>
                        <a:rPr lang="es-EC" sz="1100" dirty="0" smtClean="0"/>
                        <a:t>DRUPAL</a:t>
                      </a:r>
                      <a:endParaRPr lang="es-EC" sz="1100" dirty="0"/>
                    </a:p>
                  </a:txBody>
                  <a:tcPr vert="vert270" anchor="ctr"/>
                </a:tc>
                <a:tc>
                  <a:txBody>
                    <a:bodyPr/>
                    <a:lstStyle/>
                    <a:p>
                      <a:pPr algn="ctr"/>
                      <a:r>
                        <a:rPr lang="es-EC" sz="1100" dirty="0" smtClean="0"/>
                        <a:t>MAMBO</a:t>
                      </a:r>
                      <a:endParaRPr lang="es-EC" sz="1100" dirty="0"/>
                    </a:p>
                  </a:txBody>
                  <a:tcPr vert="vert270" anchor="ctr"/>
                </a:tc>
                <a:tc>
                  <a:txBody>
                    <a:bodyPr/>
                    <a:lstStyle/>
                    <a:p>
                      <a:pPr algn="ctr"/>
                      <a:r>
                        <a:rPr lang="es-EC" sz="1100" dirty="0" smtClean="0"/>
                        <a:t>PHPWEBSITE</a:t>
                      </a:r>
                      <a:endParaRPr lang="es-EC" sz="1100" dirty="0"/>
                    </a:p>
                  </a:txBody>
                  <a:tcPr vert="vert270" anchor="ctr"/>
                </a:tc>
                <a:tc>
                  <a:txBody>
                    <a:bodyPr/>
                    <a:lstStyle/>
                    <a:p>
                      <a:pPr algn="ctr"/>
                      <a:r>
                        <a:rPr lang="es-EC" sz="1100" dirty="0" smtClean="0"/>
                        <a:t>SITEFRAME</a:t>
                      </a:r>
                      <a:endParaRPr lang="es-EC" sz="1100" dirty="0"/>
                    </a:p>
                  </a:txBody>
                  <a:tcPr vert="vert270" anchor="ctr"/>
                </a:tc>
                <a:tc>
                  <a:txBody>
                    <a:bodyPr/>
                    <a:lstStyle/>
                    <a:p>
                      <a:pPr algn="ctr"/>
                      <a:r>
                        <a:rPr lang="es-EC" sz="1100" dirty="0" smtClean="0"/>
                        <a:t>TYPO3</a:t>
                      </a:r>
                      <a:endParaRPr lang="es-EC" sz="1100" dirty="0"/>
                    </a:p>
                  </a:txBody>
                  <a:tcPr vert="vert270" anchor="ctr"/>
                </a:tc>
              </a:tr>
              <a:tr h="370840">
                <a:tc gridSpan="7">
                  <a:txBody>
                    <a:bodyPr/>
                    <a:lstStyle/>
                    <a:p>
                      <a:r>
                        <a:rPr lang="es-EC" sz="1100" dirty="0" smtClean="0"/>
                        <a:t>PERTENENCIA</a:t>
                      </a:r>
                      <a:r>
                        <a:rPr lang="es-EC" sz="1100" baseline="0" dirty="0" smtClean="0"/>
                        <a:t> FUNCIONAL</a:t>
                      </a:r>
                      <a:endParaRPr lang="es-EC" sz="1100" dirty="0"/>
                    </a:p>
                  </a:txBody>
                  <a:tcPr/>
                </a:tc>
                <a:tc hMerge="1">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0840">
                <a:tc>
                  <a:txBody>
                    <a:bodyPr/>
                    <a:lstStyle/>
                    <a:p>
                      <a:r>
                        <a:rPr lang="es-EC" sz="1100" dirty="0" smtClean="0"/>
                        <a:t>1</a:t>
                      </a:r>
                      <a:endParaRPr lang="es-EC" sz="1100" dirty="0"/>
                    </a:p>
                  </a:txBody>
                  <a:tcPr/>
                </a:tc>
                <a:tc>
                  <a:txBody>
                    <a:bodyPr/>
                    <a:lstStyle/>
                    <a:p>
                      <a:r>
                        <a:rPr lang="es-EC" sz="1100" dirty="0" smtClean="0"/>
                        <a:t>Administración de sitios web</a:t>
                      </a:r>
                    </a:p>
                  </a:txBody>
                  <a:tcPr/>
                </a:tc>
                <a:tc>
                  <a:txBody>
                    <a:bodyPr/>
                    <a:lstStyle/>
                    <a:p>
                      <a:r>
                        <a:rPr lang="es-EC" sz="1100" dirty="0" smtClean="0"/>
                        <a:t>2</a:t>
                      </a:r>
                      <a:endParaRPr lang="es-EC" sz="1100" dirty="0"/>
                    </a:p>
                  </a:txBody>
                  <a:tcPr/>
                </a:tc>
                <a:tc>
                  <a:txBody>
                    <a:bodyPr/>
                    <a:lstStyle/>
                    <a:p>
                      <a:r>
                        <a:rPr lang="es-EC" sz="1100" dirty="0" smtClean="0"/>
                        <a:t>1</a:t>
                      </a:r>
                      <a:endParaRPr lang="es-EC" sz="1100" dirty="0"/>
                    </a:p>
                  </a:txBody>
                  <a:tcPr/>
                </a:tc>
                <a:tc>
                  <a:txBody>
                    <a:bodyPr/>
                    <a:lstStyle/>
                    <a:p>
                      <a:r>
                        <a:rPr lang="es-EC" sz="1100" dirty="0" smtClean="0"/>
                        <a:t>1</a:t>
                      </a:r>
                      <a:endParaRPr lang="es-EC" sz="1100" dirty="0"/>
                    </a:p>
                  </a:txBody>
                  <a:tcPr/>
                </a:tc>
                <a:tc>
                  <a:txBody>
                    <a:bodyPr/>
                    <a:lstStyle/>
                    <a:p>
                      <a:r>
                        <a:rPr lang="es-EC" sz="1100" dirty="0" smtClean="0"/>
                        <a:t>0</a:t>
                      </a:r>
                      <a:endParaRPr lang="es-EC" sz="1100" dirty="0"/>
                    </a:p>
                  </a:txBody>
                  <a:tcPr/>
                </a:tc>
                <a:tc>
                  <a:txBody>
                    <a:bodyPr/>
                    <a:lstStyle/>
                    <a:p>
                      <a:r>
                        <a:rPr lang="es-EC" sz="1100" dirty="0" smtClean="0"/>
                        <a:t>2</a:t>
                      </a:r>
                      <a:endParaRPr lang="es-EC" sz="1100" dirty="0"/>
                    </a:p>
                  </a:txBody>
                  <a:tcPr/>
                </a:tc>
              </a:tr>
              <a:tr h="456055">
                <a:tc>
                  <a:txBody>
                    <a:bodyPr/>
                    <a:lstStyle/>
                    <a:p>
                      <a:r>
                        <a:rPr lang="es-EC" sz="1100" dirty="0" smtClean="0"/>
                        <a:t>2</a:t>
                      </a:r>
                      <a:endParaRPr lang="es-EC"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t>Administración de usuarios</a:t>
                      </a:r>
                      <a:endParaRPr lang="es-EC" sz="1100" dirty="0"/>
                    </a:p>
                  </a:txBody>
                  <a:tcPr/>
                </a:tc>
                <a:tc>
                  <a:txBody>
                    <a:bodyPr/>
                    <a:lstStyle/>
                    <a:p>
                      <a:r>
                        <a:rPr lang="es-EC" sz="1100" dirty="0" smtClean="0"/>
                        <a:t>2</a:t>
                      </a:r>
                      <a:endParaRPr lang="es-EC" sz="1100" dirty="0"/>
                    </a:p>
                  </a:txBody>
                  <a:tcPr/>
                </a:tc>
                <a:tc>
                  <a:txBody>
                    <a:bodyPr/>
                    <a:lstStyle/>
                    <a:p>
                      <a:r>
                        <a:rPr lang="es-EC" sz="1100" dirty="0" smtClean="0"/>
                        <a:t>2</a:t>
                      </a:r>
                      <a:endParaRPr lang="es-EC" sz="1100" dirty="0"/>
                    </a:p>
                  </a:txBody>
                  <a:tcPr/>
                </a:tc>
                <a:tc>
                  <a:txBody>
                    <a:bodyPr/>
                    <a:lstStyle/>
                    <a:p>
                      <a:r>
                        <a:rPr lang="es-EC" sz="1100" dirty="0" smtClean="0"/>
                        <a:t>1</a:t>
                      </a:r>
                      <a:endParaRPr lang="es-EC" sz="1100" dirty="0"/>
                    </a:p>
                  </a:txBody>
                  <a:tcPr/>
                </a:tc>
                <a:tc>
                  <a:txBody>
                    <a:bodyPr/>
                    <a:lstStyle/>
                    <a:p>
                      <a:r>
                        <a:rPr lang="es-EC" sz="1100" dirty="0" smtClean="0"/>
                        <a:t>0</a:t>
                      </a:r>
                      <a:endParaRPr lang="es-EC" sz="1100" dirty="0"/>
                    </a:p>
                  </a:txBody>
                  <a:tcPr/>
                </a:tc>
                <a:tc>
                  <a:txBody>
                    <a:bodyPr/>
                    <a:lstStyle/>
                    <a:p>
                      <a:r>
                        <a:rPr lang="es-EC" sz="1100" dirty="0" smtClean="0"/>
                        <a:t>2</a:t>
                      </a:r>
                      <a:endParaRPr lang="es-EC" sz="1100" dirty="0"/>
                    </a:p>
                  </a:txBody>
                  <a:tcPr/>
                </a:tc>
              </a:tr>
              <a:tr h="370840">
                <a:tc>
                  <a:txBody>
                    <a:bodyPr/>
                    <a:lstStyle/>
                    <a:p>
                      <a:r>
                        <a:rPr lang="es-EC" sz="1100" dirty="0" smtClean="0"/>
                        <a:t>3</a:t>
                      </a:r>
                      <a:endParaRPr lang="es-EC"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t>Gestión de contenidos multimedia</a:t>
                      </a:r>
                      <a:endParaRPr lang="es-EC" sz="1100" dirty="0"/>
                    </a:p>
                  </a:txBody>
                  <a:tcPr/>
                </a:tc>
                <a:tc>
                  <a:txBody>
                    <a:bodyPr/>
                    <a:lstStyle/>
                    <a:p>
                      <a:r>
                        <a:rPr lang="es-EC" sz="1100" dirty="0" smtClean="0"/>
                        <a:t>2</a:t>
                      </a:r>
                      <a:endParaRPr lang="es-EC" sz="1100" dirty="0"/>
                    </a:p>
                  </a:txBody>
                  <a:tcPr/>
                </a:tc>
                <a:tc>
                  <a:txBody>
                    <a:bodyPr/>
                    <a:lstStyle/>
                    <a:p>
                      <a:r>
                        <a:rPr lang="es-EC" sz="1100" dirty="0" smtClean="0"/>
                        <a:t>1</a:t>
                      </a:r>
                      <a:endParaRPr lang="es-EC" sz="1100" dirty="0"/>
                    </a:p>
                  </a:txBody>
                  <a:tcPr/>
                </a:tc>
                <a:tc>
                  <a:txBody>
                    <a:bodyPr/>
                    <a:lstStyle/>
                    <a:p>
                      <a:r>
                        <a:rPr lang="es-EC" sz="1100" dirty="0" smtClean="0"/>
                        <a:t>1</a:t>
                      </a:r>
                      <a:endParaRPr lang="es-EC" sz="1100" dirty="0"/>
                    </a:p>
                  </a:txBody>
                  <a:tcPr/>
                </a:tc>
                <a:tc>
                  <a:txBody>
                    <a:bodyPr/>
                    <a:lstStyle/>
                    <a:p>
                      <a:r>
                        <a:rPr lang="es-EC" sz="1100" dirty="0" smtClean="0"/>
                        <a:t>0</a:t>
                      </a:r>
                      <a:endParaRPr lang="es-EC" sz="1100" dirty="0"/>
                    </a:p>
                  </a:txBody>
                  <a:tcPr/>
                </a:tc>
                <a:tc>
                  <a:txBody>
                    <a:bodyPr/>
                    <a:lstStyle/>
                    <a:p>
                      <a:r>
                        <a:rPr lang="es-EC" sz="1100" dirty="0" smtClean="0"/>
                        <a:t>2</a:t>
                      </a:r>
                      <a:endParaRPr lang="es-EC" sz="1100" dirty="0"/>
                    </a:p>
                  </a:txBody>
                  <a:tcPr/>
                </a:tc>
              </a:tr>
              <a:tr h="370840">
                <a:tc>
                  <a:txBody>
                    <a:bodyPr/>
                    <a:lstStyle/>
                    <a:p>
                      <a:r>
                        <a:rPr lang="es-EC" sz="1100" dirty="0" smtClean="0"/>
                        <a:t>4</a:t>
                      </a:r>
                      <a:endParaRPr lang="es-EC"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t>Administración de la base de datos</a:t>
                      </a:r>
                      <a:endParaRPr lang="es-EC" sz="1100" dirty="0"/>
                    </a:p>
                  </a:txBody>
                  <a:tcPr/>
                </a:tc>
                <a:tc>
                  <a:txBody>
                    <a:bodyPr/>
                    <a:lstStyle/>
                    <a:p>
                      <a:r>
                        <a:rPr lang="es-EC" sz="1100" dirty="0" smtClean="0"/>
                        <a:t>2</a:t>
                      </a:r>
                      <a:endParaRPr lang="es-EC" sz="1100" dirty="0"/>
                    </a:p>
                  </a:txBody>
                  <a:tcPr/>
                </a:tc>
                <a:tc>
                  <a:txBody>
                    <a:bodyPr/>
                    <a:lstStyle/>
                    <a:p>
                      <a:r>
                        <a:rPr lang="es-EC" sz="1100" dirty="0" smtClean="0"/>
                        <a:t>2</a:t>
                      </a:r>
                      <a:endParaRPr lang="es-EC" sz="1100" dirty="0"/>
                    </a:p>
                  </a:txBody>
                  <a:tcPr/>
                </a:tc>
                <a:tc>
                  <a:txBody>
                    <a:bodyPr/>
                    <a:lstStyle/>
                    <a:p>
                      <a:r>
                        <a:rPr lang="es-EC" sz="1100" dirty="0" smtClean="0"/>
                        <a:t>2</a:t>
                      </a:r>
                      <a:endParaRPr lang="es-EC" sz="1100" dirty="0"/>
                    </a:p>
                  </a:txBody>
                  <a:tcPr/>
                </a:tc>
                <a:tc>
                  <a:txBody>
                    <a:bodyPr/>
                    <a:lstStyle/>
                    <a:p>
                      <a:r>
                        <a:rPr lang="es-EC" sz="1100" dirty="0" smtClean="0"/>
                        <a:t>0</a:t>
                      </a:r>
                      <a:endParaRPr lang="es-EC" sz="1100" dirty="0"/>
                    </a:p>
                  </a:txBody>
                  <a:tcPr/>
                </a:tc>
                <a:tc>
                  <a:txBody>
                    <a:bodyPr/>
                    <a:lstStyle/>
                    <a:p>
                      <a:r>
                        <a:rPr lang="es-EC" sz="1100" dirty="0" smtClean="0"/>
                        <a:t>2</a:t>
                      </a:r>
                      <a:endParaRPr lang="es-EC" sz="1100" dirty="0"/>
                    </a:p>
                  </a:txBody>
                  <a:tcPr/>
                </a:tc>
              </a:tr>
              <a:tr h="370840">
                <a:tc gridSpan="7">
                  <a:txBody>
                    <a:bodyPr/>
                    <a:lstStyle/>
                    <a:p>
                      <a:pPr marL="0" algn="l" defTabSz="914400" rtl="0" eaLnBrk="1" latinLnBrk="0" hangingPunct="1"/>
                      <a:r>
                        <a:rPr lang="es-EC" sz="1100" kern="1200" dirty="0" smtClean="0"/>
                        <a:t>PRECISIÓN</a:t>
                      </a:r>
                      <a:endParaRPr lang="es-EC" sz="1100" kern="1200" dirty="0">
                        <a:solidFill>
                          <a:schemeClr val="dk1"/>
                        </a:solidFill>
                        <a:latin typeface="+mn-lt"/>
                        <a:ea typeface="+mn-ea"/>
                        <a:cs typeface="+mn-cs"/>
                      </a:endParaRPr>
                    </a:p>
                  </a:txBody>
                  <a:tcPr/>
                </a:tc>
                <a:tc hMerge="1">
                  <a:txBody>
                    <a:bodyPr/>
                    <a:lstStyle/>
                    <a:p>
                      <a:pPr marL="0" algn="l" defTabSz="914400" rtl="0" eaLnBrk="1" latinLnBrk="0" hangingPunct="1"/>
                      <a:endParaRPr lang="es-EC" sz="1800" kern="1200" dirty="0">
                        <a:solidFill>
                          <a:schemeClr val="dk1"/>
                        </a:solidFill>
                        <a:latin typeface="+mn-lt"/>
                        <a:ea typeface="+mn-ea"/>
                        <a:cs typeface="+mn-cs"/>
                      </a:endParaRPr>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0840">
                <a:tc>
                  <a:txBody>
                    <a:bodyPr/>
                    <a:lstStyle/>
                    <a:p>
                      <a:r>
                        <a:rPr lang="es-EC" sz="1100" dirty="0" smtClean="0"/>
                        <a:t>1</a:t>
                      </a:r>
                      <a:endParaRPr lang="es-EC" sz="1100" dirty="0"/>
                    </a:p>
                  </a:txBody>
                  <a:tcPr/>
                </a:tc>
                <a:tc>
                  <a:txBody>
                    <a:bodyPr/>
                    <a:lstStyle/>
                    <a:p>
                      <a:r>
                        <a:rPr lang="es-EC" sz="1100" dirty="0" smtClean="0"/>
                        <a:t>Control de cambios</a:t>
                      </a:r>
                      <a:endParaRPr lang="es-EC" sz="1100" dirty="0"/>
                    </a:p>
                  </a:txBody>
                  <a:tcPr/>
                </a:tc>
                <a:tc>
                  <a:txBody>
                    <a:bodyPr/>
                    <a:lstStyle/>
                    <a:p>
                      <a:r>
                        <a:rPr lang="es-EC" sz="1100" dirty="0" smtClean="0"/>
                        <a:t>2</a:t>
                      </a:r>
                      <a:endParaRPr lang="es-EC" sz="1100" dirty="0"/>
                    </a:p>
                  </a:txBody>
                  <a:tcPr/>
                </a:tc>
                <a:tc>
                  <a:txBody>
                    <a:bodyPr/>
                    <a:lstStyle/>
                    <a:p>
                      <a:r>
                        <a:rPr lang="es-EC" sz="1100" dirty="0" smtClean="0"/>
                        <a:t>0</a:t>
                      </a:r>
                      <a:endParaRPr lang="es-EC" sz="1100" dirty="0"/>
                    </a:p>
                  </a:txBody>
                  <a:tcPr/>
                </a:tc>
                <a:tc>
                  <a:txBody>
                    <a:bodyPr/>
                    <a:lstStyle/>
                    <a:p>
                      <a:r>
                        <a:rPr lang="es-EC" sz="1100" dirty="0" smtClean="0"/>
                        <a:t>0</a:t>
                      </a:r>
                      <a:endParaRPr lang="es-EC" sz="1100" dirty="0"/>
                    </a:p>
                  </a:txBody>
                  <a:tcPr/>
                </a:tc>
                <a:tc>
                  <a:txBody>
                    <a:bodyPr/>
                    <a:lstStyle/>
                    <a:p>
                      <a:r>
                        <a:rPr lang="es-EC" sz="1100" dirty="0" smtClean="0"/>
                        <a:t>0</a:t>
                      </a:r>
                      <a:endParaRPr lang="es-EC" sz="1100" dirty="0"/>
                    </a:p>
                  </a:txBody>
                  <a:tcPr/>
                </a:tc>
                <a:tc>
                  <a:txBody>
                    <a:bodyPr/>
                    <a:lstStyle/>
                    <a:p>
                      <a:r>
                        <a:rPr lang="es-EC" sz="1100" dirty="0" smtClean="0"/>
                        <a:t>0</a:t>
                      </a:r>
                      <a:endParaRPr lang="es-EC" sz="1100" dirty="0"/>
                    </a:p>
                  </a:txBody>
                  <a:tcPr/>
                </a:tc>
              </a:tr>
              <a:tr h="370840">
                <a:tc>
                  <a:txBody>
                    <a:bodyPr/>
                    <a:lstStyle/>
                    <a:p>
                      <a:r>
                        <a:rPr lang="es-EC" sz="1100" dirty="0" smtClean="0"/>
                        <a:t>2</a:t>
                      </a:r>
                      <a:endParaRPr lang="es-EC" sz="1100" dirty="0"/>
                    </a:p>
                  </a:txBody>
                  <a:tcPr/>
                </a:tc>
                <a:tc>
                  <a:txBody>
                    <a:bodyPr/>
                    <a:lstStyle/>
                    <a:p>
                      <a:r>
                        <a:rPr lang="es-EC" sz="1100" dirty="0" smtClean="0"/>
                        <a:t>Control de acceso</a:t>
                      </a:r>
                      <a:endParaRPr lang="es-EC" sz="1100" dirty="0"/>
                    </a:p>
                  </a:txBody>
                  <a:tcPr/>
                </a:tc>
                <a:tc>
                  <a:txBody>
                    <a:bodyPr/>
                    <a:lstStyle/>
                    <a:p>
                      <a:r>
                        <a:rPr lang="es-EC" sz="1100" dirty="0" smtClean="0"/>
                        <a:t>2</a:t>
                      </a:r>
                      <a:endParaRPr lang="es-EC" sz="1100" dirty="0"/>
                    </a:p>
                  </a:txBody>
                  <a:tcPr/>
                </a:tc>
                <a:tc>
                  <a:txBody>
                    <a:bodyPr/>
                    <a:lstStyle/>
                    <a:p>
                      <a:r>
                        <a:rPr lang="es-EC" sz="1100" dirty="0" smtClean="0"/>
                        <a:t>2</a:t>
                      </a:r>
                      <a:endParaRPr lang="es-EC" sz="1100" dirty="0"/>
                    </a:p>
                  </a:txBody>
                  <a:tcPr/>
                </a:tc>
                <a:tc>
                  <a:txBody>
                    <a:bodyPr/>
                    <a:lstStyle/>
                    <a:p>
                      <a:r>
                        <a:rPr lang="es-EC" sz="1100" dirty="0" smtClean="0"/>
                        <a:t>2</a:t>
                      </a:r>
                      <a:endParaRPr lang="es-EC" sz="1100" dirty="0"/>
                    </a:p>
                  </a:txBody>
                  <a:tcPr/>
                </a:tc>
                <a:tc>
                  <a:txBody>
                    <a:bodyPr/>
                    <a:lstStyle/>
                    <a:p>
                      <a:r>
                        <a:rPr lang="es-EC" sz="1100" dirty="0" smtClean="0"/>
                        <a:t>0</a:t>
                      </a:r>
                      <a:endParaRPr lang="es-EC" sz="1100" dirty="0"/>
                    </a:p>
                  </a:txBody>
                  <a:tcPr/>
                </a:tc>
                <a:tc>
                  <a:txBody>
                    <a:bodyPr/>
                    <a:lstStyle/>
                    <a:p>
                      <a:r>
                        <a:rPr lang="es-EC" sz="1100" dirty="0" smtClean="0"/>
                        <a:t>2</a:t>
                      </a:r>
                      <a:endParaRPr lang="es-EC" sz="1100" dirty="0"/>
                    </a:p>
                  </a:txBody>
                  <a:tcPr/>
                </a:tc>
              </a:tr>
              <a:tr h="370840">
                <a:tc>
                  <a:txBody>
                    <a:bodyPr/>
                    <a:lstStyle/>
                    <a:p>
                      <a:r>
                        <a:rPr lang="es-EC" sz="1100" dirty="0" smtClean="0"/>
                        <a:t>3</a:t>
                      </a:r>
                      <a:endParaRPr lang="es-EC" sz="1100" dirty="0"/>
                    </a:p>
                  </a:txBody>
                  <a:tcPr/>
                </a:tc>
                <a:tc>
                  <a:txBody>
                    <a:bodyPr/>
                    <a:lstStyle/>
                    <a:p>
                      <a:r>
                        <a:rPr lang="es-EC" sz="1100" dirty="0" smtClean="0"/>
                        <a:t>Control de versiones</a:t>
                      </a:r>
                      <a:endParaRPr lang="es-EC" sz="1100" dirty="0"/>
                    </a:p>
                  </a:txBody>
                  <a:tcPr/>
                </a:tc>
                <a:tc>
                  <a:txBody>
                    <a:bodyPr/>
                    <a:lstStyle/>
                    <a:p>
                      <a:r>
                        <a:rPr lang="es-EC" sz="1100" dirty="0" smtClean="0"/>
                        <a:t>2</a:t>
                      </a:r>
                      <a:endParaRPr lang="es-EC" sz="1100" dirty="0"/>
                    </a:p>
                  </a:txBody>
                  <a:tcPr/>
                </a:tc>
                <a:tc>
                  <a:txBody>
                    <a:bodyPr/>
                    <a:lstStyle/>
                    <a:p>
                      <a:r>
                        <a:rPr lang="es-EC" sz="1100" dirty="0" smtClean="0"/>
                        <a:t>0</a:t>
                      </a:r>
                      <a:endParaRPr lang="es-EC" sz="1100" dirty="0"/>
                    </a:p>
                  </a:txBody>
                  <a:tcPr/>
                </a:tc>
                <a:tc>
                  <a:txBody>
                    <a:bodyPr/>
                    <a:lstStyle/>
                    <a:p>
                      <a:r>
                        <a:rPr lang="es-EC" sz="1100" dirty="0" smtClean="0"/>
                        <a:t>0</a:t>
                      </a:r>
                      <a:endParaRPr lang="es-EC" sz="1100" dirty="0"/>
                    </a:p>
                  </a:txBody>
                  <a:tcPr/>
                </a:tc>
                <a:tc>
                  <a:txBody>
                    <a:bodyPr/>
                    <a:lstStyle/>
                    <a:p>
                      <a:r>
                        <a:rPr lang="es-EC" sz="1100" dirty="0" smtClean="0"/>
                        <a:t>0</a:t>
                      </a:r>
                      <a:endParaRPr lang="es-EC" sz="1100" dirty="0"/>
                    </a:p>
                  </a:txBody>
                  <a:tcPr/>
                </a:tc>
                <a:tc>
                  <a:txBody>
                    <a:bodyPr/>
                    <a:lstStyle/>
                    <a:p>
                      <a:r>
                        <a:rPr lang="es-EC" sz="1100" dirty="0" smtClean="0"/>
                        <a:t>0</a:t>
                      </a:r>
                      <a:endParaRPr lang="es-EC" sz="1100" dirty="0"/>
                    </a:p>
                  </a:txBody>
                  <a:tcPr/>
                </a:tc>
              </a:tr>
              <a:tr h="370840">
                <a:tc>
                  <a:txBody>
                    <a:bodyPr/>
                    <a:lstStyle/>
                    <a:p>
                      <a:endParaRPr lang="es-EC" sz="1100" dirty="0"/>
                    </a:p>
                  </a:txBody>
                  <a:tcPr/>
                </a:tc>
                <a:tc>
                  <a:txBody>
                    <a:bodyPr/>
                    <a:lstStyle/>
                    <a:p>
                      <a:pPr algn="ctr"/>
                      <a:r>
                        <a:rPr lang="es-EC" sz="1100" dirty="0" smtClean="0"/>
                        <a:t>TOTAL</a:t>
                      </a:r>
                      <a:endParaRPr lang="es-EC" sz="1100" dirty="0"/>
                    </a:p>
                  </a:txBody>
                  <a:tcPr anchor="ctr"/>
                </a:tc>
                <a:tc>
                  <a:txBody>
                    <a:bodyPr/>
                    <a:lstStyle/>
                    <a:p>
                      <a:r>
                        <a:rPr lang="es-EC" sz="1100" dirty="0" smtClean="0"/>
                        <a:t>14</a:t>
                      </a:r>
                      <a:endParaRPr lang="es-EC" sz="1100" dirty="0"/>
                    </a:p>
                  </a:txBody>
                  <a:tcPr/>
                </a:tc>
                <a:tc>
                  <a:txBody>
                    <a:bodyPr/>
                    <a:lstStyle/>
                    <a:p>
                      <a:r>
                        <a:rPr lang="es-EC" sz="1100" dirty="0" smtClean="0"/>
                        <a:t>8</a:t>
                      </a:r>
                      <a:endParaRPr lang="es-EC" sz="1100" dirty="0"/>
                    </a:p>
                  </a:txBody>
                  <a:tcPr/>
                </a:tc>
                <a:tc>
                  <a:txBody>
                    <a:bodyPr/>
                    <a:lstStyle/>
                    <a:p>
                      <a:r>
                        <a:rPr lang="es-EC" sz="1100" dirty="0" smtClean="0"/>
                        <a:t>7</a:t>
                      </a:r>
                      <a:endParaRPr lang="es-EC" sz="1100" dirty="0"/>
                    </a:p>
                  </a:txBody>
                  <a:tcPr/>
                </a:tc>
                <a:tc>
                  <a:txBody>
                    <a:bodyPr/>
                    <a:lstStyle/>
                    <a:p>
                      <a:r>
                        <a:rPr lang="es-EC" sz="1100" dirty="0" smtClean="0"/>
                        <a:t>0</a:t>
                      </a:r>
                      <a:endParaRPr lang="es-EC" sz="1100" dirty="0"/>
                    </a:p>
                  </a:txBody>
                  <a:tcPr/>
                </a:tc>
                <a:tc>
                  <a:txBody>
                    <a:bodyPr/>
                    <a:lstStyle/>
                    <a:p>
                      <a:r>
                        <a:rPr lang="es-EC" sz="1100" dirty="0" smtClean="0"/>
                        <a:t>10</a:t>
                      </a:r>
                      <a:endParaRPr lang="es-EC" sz="1100" dirty="0"/>
                    </a:p>
                  </a:txBody>
                  <a:tcPr/>
                </a:tc>
              </a:tr>
            </a:tbl>
          </a:graphicData>
        </a:graphic>
      </p:graphicFrame>
    </p:spTree>
    <p:extLst>
      <p:ext uri="{BB962C8B-B14F-4D97-AF65-F5344CB8AC3E}">
        <p14:creationId xmlns:p14="http://schemas.microsoft.com/office/powerpoint/2010/main" val="38088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Seguridad</a:t>
            </a:r>
            <a:endParaRPr lang="es-EC" dirty="0"/>
          </a:p>
        </p:txBody>
      </p:sp>
      <p:graphicFrame>
        <p:nvGraphicFramePr>
          <p:cNvPr id="6" name="Table 5"/>
          <p:cNvGraphicFramePr>
            <a:graphicFrameLocks noGrp="1"/>
          </p:cNvGraphicFramePr>
          <p:nvPr>
            <p:extLst>
              <p:ext uri="{D42A27DB-BD31-4B8C-83A1-F6EECF244321}">
                <p14:modId xmlns:p14="http://schemas.microsoft.com/office/powerpoint/2010/main" val="3046127847"/>
              </p:ext>
            </p:extLst>
          </p:nvPr>
        </p:nvGraphicFramePr>
        <p:xfrm>
          <a:off x="2969226" y="478054"/>
          <a:ext cx="5289150" cy="6275599"/>
        </p:xfrm>
        <a:graphic>
          <a:graphicData uri="http://schemas.openxmlformats.org/drawingml/2006/table">
            <a:tbl>
              <a:tblPr firstRow="1" bandRow="1">
                <a:tableStyleId>{5C22544A-7EE6-4342-B048-85BDC9FD1C3A}</a:tableStyleId>
              </a:tblPr>
              <a:tblGrid>
                <a:gridCol w="441176"/>
                <a:gridCol w="2884868"/>
                <a:gridCol w="386366"/>
                <a:gridCol w="425933"/>
                <a:gridCol w="385436"/>
                <a:gridCol w="388524"/>
                <a:gridCol w="376847"/>
              </a:tblGrid>
              <a:tr h="1147285">
                <a:tc gridSpan="2">
                  <a:txBody>
                    <a:bodyPr/>
                    <a:lstStyle/>
                    <a:p>
                      <a:pPr algn="ctr"/>
                      <a:r>
                        <a:rPr lang="es-EC" sz="1100" dirty="0" smtClean="0"/>
                        <a:t>PARÁMETROS</a:t>
                      </a:r>
                      <a:r>
                        <a:rPr lang="es-EC" sz="1100" baseline="0" dirty="0" smtClean="0"/>
                        <a:t> DE SELECCIÓN</a:t>
                      </a:r>
                      <a:endParaRPr lang="es-EC" sz="1100" dirty="0"/>
                    </a:p>
                  </a:txBody>
                  <a:tcPr anchor="ctr"/>
                </a:tc>
                <a:tc hMerge="1">
                  <a:txBody>
                    <a:bodyPr/>
                    <a:lstStyle/>
                    <a:p>
                      <a:endParaRPr lang="es-EC" sz="1100" dirty="0"/>
                    </a:p>
                  </a:txBody>
                  <a:tcPr anchor="ctr"/>
                </a:tc>
                <a:tc>
                  <a:txBody>
                    <a:bodyPr/>
                    <a:lstStyle/>
                    <a:p>
                      <a:pPr algn="ctr"/>
                      <a:r>
                        <a:rPr lang="es-EC" sz="1100" dirty="0" smtClean="0"/>
                        <a:t>DRUPAL</a:t>
                      </a:r>
                      <a:endParaRPr lang="es-EC" sz="1100" dirty="0"/>
                    </a:p>
                  </a:txBody>
                  <a:tcPr vert="vert270" anchor="ctr"/>
                </a:tc>
                <a:tc>
                  <a:txBody>
                    <a:bodyPr/>
                    <a:lstStyle/>
                    <a:p>
                      <a:pPr algn="ctr"/>
                      <a:r>
                        <a:rPr lang="es-EC" sz="1100" dirty="0" smtClean="0"/>
                        <a:t>MAMBO</a:t>
                      </a:r>
                      <a:endParaRPr lang="es-EC" sz="1100" dirty="0"/>
                    </a:p>
                  </a:txBody>
                  <a:tcPr vert="vert270" anchor="ctr"/>
                </a:tc>
                <a:tc>
                  <a:txBody>
                    <a:bodyPr/>
                    <a:lstStyle/>
                    <a:p>
                      <a:pPr algn="ctr"/>
                      <a:r>
                        <a:rPr lang="es-EC" sz="1100" dirty="0" smtClean="0"/>
                        <a:t>PHPWEBSITE</a:t>
                      </a:r>
                      <a:endParaRPr lang="es-EC" sz="1100" dirty="0"/>
                    </a:p>
                  </a:txBody>
                  <a:tcPr vert="vert270" anchor="ctr"/>
                </a:tc>
                <a:tc>
                  <a:txBody>
                    <a:bodyPr/>
                    <a:lstStyle/>
                    <a:p>
                      <a:pPr algn="ctr"/>
                      <a:r>
                        <a:rPr lang="es-EC" sz="1100" dirty="0" smtClean="0"/>
                        <a:t>SITEFRAME</a:t>
                      </a:r>
                      <a:endParaRPr lang="es-EC" sz="1100" dirty="0"/>
                    </a:p>
                  </a:txBody>
                  <a:tcPr vert="vert270" anchor="ctr"/>
                </a:tc>
                <a:tc>
                  <a:txBody>
                    <a:bodyPr/>
                    <a:lstStyle/>
                    <a:p>
                      <a:pPr algn="ctr"/>
                      <a:r>
                        <a:rPr lang="es-EC" sz="1100" dirty="0" smtClean="0"/>
                        <a:t>TYPO3</a:t>
                      </a:r>
                      <a:endParaRPr lang="es-EC" sz="1100" dirty="0"/>
                    </a:p>
                  </a:txBody>
                  <a:tcPr vert="vert270" anchor="ctr"/>
                </a:tc>
              </a:tr>
              <a:tr h="317281">
                <a:tc gridSpan="7">
                  <a:txBody>
                    <a:bodyPr/>
                    <a:lstStyle/>
                    <a:p>
                      <a:r>
                        <a:rPr lang="es-EC" sz="1100" dirty="0" smtClean="0"/>
                        <a:t>SEGURIDAD</a:t>
                      </a:r>
                      <a:endParaRPr lang="es-EC" sz="1100" dirty="0"/>
                    </a:p>
                  </a:txBody>
                  <a:tcPr/>
                </a:tc>
                <a:tc hMerge="1">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7281">
                <a:tc>
                  <a:txBody>
                    <a:bodyPr/>
                    <a:lstStyle/>
                    <a:p>
                      <a:r>
                        <a:rPr lang="es-EC" sz="1100" dirty="0" smtClean="0"/>
                        <a:t>1</a:t>
                      </a:r>
                      <a:endParaRPr lang="es-EC" sz="1100" dirty="0"/>
                    </a:p>
                  </a:txBody>
                  <a:tcPr/>
                </a:tc>
                <a:tc>
                  <a:txBody>
                    <a:bodyPr/>
                    <a:lstStyle/>
                    <a:p>
                      <a:r>
                        <a:rPr lang="es-EC" sz="1100" dirty="0" smtClean="0"/>
                        <a:t>Administración</a:t>
                      </a:r>
                      <a:r>
                        <a:rPr lang="es-EC" sz="1100" baseline="0" dirty="0" smtClean="0"/>
                        <a:t> de sesiones </a:t>
                      </a:r>
                      <a:endParaRPr lang="es-EC" sz="1100" dirty="0" smtClean="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280001">
                <a:tc>
                  <a:txBody>
                    <a:bodyPr/>
                    <a:lstStyle/>
                    <a:p>
                      <a:r>
                        <a:rPr lang="es-EC" sz="1100" dirty="0" smtClean="0"/>
                        <a:t>2</a:t>
                      </a:r>
                      <a:endParaRPr lang="es-EC"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t>Autentificación LDAP</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r>
              <a:tr h="275471">
                <a:tc>
                  <a:txBody>
                    <a:bodyPr/>
                    <a:lstStyle/>
                    <a:p>
                      <a:r>
                        <a:rPr lang="es-EC" sz="1100" dirty="0" smtClean="0"/>
                        <a:t>3</a:t>
                      </a:r>
                      <a:endParaRPr lang="es-EC"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dirty="0" smtClean="0"/>
                        <a:t>Autentificación NIS</a:t>
                      </a:r>
                      <a:endParaRPr lang="es-EC" sz="1100" dirty="0"/>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r>
              <a:tr h="317281">
                <a:tc>
                  <a:txBody>
                    <a:bodyPr/>
                    <a:lstStyle/>
                    <a:p>
                      <a:r>
                        <a:rPr lang="es-EC" sz="1100" dirty="0" smtClean="0"/>
                        <a:t>4</a:t>
                      </a:r>
                      <a:endParaRPr lang="es-EC" sz="1100" dirty="0"/>
                    </a:p>
                  </a:txBody>
                  <a:tcPr/>
                </a:tc>
                <a:tc>
                  <a:txBody>
                    <a:bodyPr/>
                    <a:lstStyle/>
                    <a:p>
                      <a:r>
                        <a:rPr lang="es-EC" sz="1100" dirty="0" smtClean="0"/>
                        <a:t>Autentificación NTLM</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r>
              <a:tr h="357132">
                <a:tc>
                  <a:txBody>
                    <a:bodyPr/>
                    <a:lstStyle/>
                    <a:p>
                      <a:r>
                        <a:rPr lang="es-EC" sz="1100" dirty="0" smtClean="0"/>
                        <a:t>5</a:t>
                      </a:r>
                      <a:endParaRPr lang="es-EC" sz="1100" dirty="0"/>
                    </a:p>
                  </a:txBody>
                  <a:tcPr/>
                </a:tc>
                <a:tc>
                  <a:txBody>
                    <a:bodyPr/>
                    <a:lstStyle/>
                    <a:p>
                      <a:r>
                        <a:rPr lang="es-EC" sz="1100" dirty="0" smtClean="0"/>
                        <a:t>Autentificación SMB</a:t>
                      </a:r>
                      <a:endParaRPr lang="es-EC" sz="1100" dirty="0"/>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r>
              <a:tr h="357132">
                <a:tc>
                  <a:txBody>
                    <a:bodyPr/>
                    <a:lstStyle/>
                    <a:p>
                      <a:r>
                        <a:rPr lang="es-EC" sz="1100" dirty="0" smtClean="0"/>
                        <a:t>6</a:t>
                      </a:r>
                      <a:endParaRPr lang="es-EC" sz="1100" dirty="0"/>
                    </a:p>
                  </a:txBody>
                  <a:tcPr/>
                </a:tc>
                <a:tc>
                  <a:txBody>
                    <a:bodyPr/>
                    <a:lstStyle/>
                    <a:p>
                      <a:r>
                        <a:rPr lang="es-EC" sz="1100" dirty="0" smtClean="0"/>
                        <a:t>Captcha</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7</a:t>
                      </a:r>
                      <a:endParaRPr lang="es-EC" sz="1100" dirty="0"/>
                    </a:p>
                  </a:txBody>
                  <a:tcPr/>
                </a:tc>
                <a:tc>
                  <a:txBody>
                    <a:bodyPr/>
                    <a:lstStyle/>
                    <a:p>
                      <a:r>
                        <a:rPr lang="es-EC" sz="1100" dirty="0" smtClean="0"/>
                        <a:t>Compatibilidad SSL</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8</a:t>
                      </a:r>
                      <a:endParaRPr lang="es-EC" sz="1100" dirty="0"/>
                    </a:p>
                  </a:txBody>
                  <a:tcPr/>
                </a:tc>
                <a:tc>
                  <a:txBody>
                    <a:bodyPr/>
                    <a:lstStyle/>
                    <a:p>
                      <a:r>
                        <a:rPr lang="es-EC" sz="1100" dirty="0" smtClean="0"/>
                        <a:t>Gestión de permisos</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9</a:t>
                      </a:r>
                      <a:endParaRPr lang="es-EC" sz="1100" dirty="0"/>
                    </a:p>
                  </a:txBody>
                  <a:tcPr/>
                </a:tc>
                <a:tc>
                  <a:txBody>
                    <a:bodyPr/>
                    <a:lstStyle/>
                    <a:p>
                      <a:r>
                        <a:rPr lang="es-EC" sz="1100" dirty="0" smtClean="0"/>
                        <a:t>Historial de sesión </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10</a:t>
                      </a:r>
                      <a:endParaRPr lang="es-EC" sz="1100" dirty="0"/>
                    </a:p>
                  </a:txBody>
                  <a:tcPr/>
                </a:tc>
                <a:tc>
                  <a:txBody>
                    <a:bodyPr/>
                    <a:lstStyle/>
                    <a:p>
                      <a:r>
                        <a:rPr lang="es-EC" sz="1100" dirty="0" smtClean="0"/>
                        <a:t>Privilegios granulares</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11</a:t>
                      </a:r>
                      <a:endParaRPr lang="es-EC" sz="1100" dirty="0"/>
                    </a:p>
                  </a:txBody>
                  <a:tcPr/>
                </a:tc>
                <a:tc>
                  <a:txBody>
                    <a:bodyPr/>
                    <a:lstStyle/>
                    <a:p>
                      <a:r>
                        <a:rPr lang="es-EC" sz="1100" dirty="0" smtClean="0"/>
                        <a:t>Registro</a:t>
                      </a:r>
                      <a:r>
                        <a:rPr lang="es-EC" sz="1100" baseline="0" dirty="0" smtClean="0"/>
                        <a:t> de auditoría</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12</a:t>
                      </a:r>
                      <a:endParaRPr lang="es-EC" sz="1100" dirty="0"/>
                    </a:p>
                  </a:txBody>
                  <a:tcPr/>
                </a:tc>
                <a:tc>
                  <a:txBody>
                    <a:bodyPr/>
                    <a:lstStyle/>
                    <a:p>
                      <a:r>
                        <a:rPr lang="es-EC" sz="1100" dirty="0" smtClean="0"/>
                        <a:t>Verificación</a:t>
                      </a:r>
                      <a:r>
                        <a:rPr lang="es-EC" sz="1100" baseline="0" dirty="0" smtClean="0"/>
                        <a:t> email</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0</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357132">
                <a:tc>
                  <a:txBody>
                    <a:bodyPr/>
                    <a:lstStyle/>
                    <a:p>
                      <a:r>
                        <a:rPr lang="es-EC" sz="1100" dirty="0" smtClean="0"/>
                        <a:t>13</a:t>
                      </a:r>
                      <a:endParaRPr lang="es-EC" sz="1100" dirty="0"/>
                    </a:p>
                  </a:txBody>
                  <a:tcPr/>
                </a:tc>
                <a:tc>
                  <a:txBody>
                    <a:bodyPr/>
                    <a:lstStyle/>
                    <a:p>
                      <a:r>
                        <a:rPr lang="es-EC" sz="1100" dirty="0" smtClean="0"/>
                        <a:t>Versionamiento</a:t>
                      </a:r>
                      <a:endParaRPr lang="es-EC" sz="1100" dirty="0"/>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1</a:t>
                      </a:r>
                      <a:endParaRPr lang="es-EC" sz="1100" kern="1200" baseline="0" dirty="0">
                        <a:solidFill>
                          <a:schemeClr val="dk1"/>
                        </a:solidFill>
                        <a:latin typeface="+mn-lt"/>
                        <a:ea typeface="+mn-ea"/>
                        <a:cs typeface="+mn-cs"/>
                      </a:endParaRPr>
                    </a:p>
                  </a:txBody>
                  <a:tcPr/>
                </a:tc>
                <a:tc>
                  <a:txBody>
                    <a:bodyPr/>
                    <a:lstStyle/>
                    <a:p>
                      <a:r>
                        <a:rPr lang="es-EC" sz="1100" kern="1200" baseline="0" dirty="0" smtClean="0">
                          <a:solidFill>
                            <a:schemeClr val="dk1"/>
                          </a:solidFill>
                          <a:latin typeface="+mn-lt"/>
                          <a:ea typeface="+mn-ea"/>
                          <a:cs typeface="+mn-cs"/>
                        </a:rPr>
                        <a:t>2</a:t>
                      </a:r>
                      <a:endParaRPr lang="es-EC" sz="1100" kern="1200" baseline="0" dirty="0">
                        <a:solidFill>
                          <a:schemeClr val="dk1"/>
                        </a:solidFill>
                        <a:latin typeface="+mn-lt"/>
                        <a:ea typeface="+mn-ea"/>
                        <a:cs typeface="+mn-cs"/>
                      </a:endParaRPr>
                    </a:p>
                  </a:txBody>
                  <a:tcPr/>
                </a:tc>
              </a:tr>
              <a:tr h="406811">
                <a:tc>
                  <a:txBody>
                    <a:bodyPr/>
                    <a:lstStyle/>
                    <a:p>
                      <a:endParaRPr lang="es-EC" sz="1100" dirty="0"/>
                    </a:p>
                  </a:txBody>
                  <a:tcPr/>
                </a:tc>
                <a:tc>
                  <a:txBody>
                    <a:bodyPr/>
                    <a:lstStyle/>
                    <a:p>
                      <a:pPr algn="ctr"/>
                      <a:r>
                        <a:rPr lang="es-EC" sz="1100" dirty="0" smtClean="0"/>
                        <a:t>TOTAL</a:t>
                      </a:r>
                      <a:endParaRPr lang="es-EC" sz="1100" dirty="0"/>
                    </a:p>
                  </a:txBody>
                  <a:tcPr anchor="ctr"/>
                </a:tc>
                <a:tc>
                  <a:txBody>
                    <a:bodyPr/>
                    <a:lstStyle/>
                    <a:p>
                      <a:r>
                        <a:rPr lang="es-EC" sz="1100" dirty="0" smtClean="0"/>
                        <a:t>22</a:t>
                      </a:r>
                      <a:endParaRPr lang="es-EC" sz="1100" dirty="0"/>
                    </a:p>
                  </a:txBody>
                  <a:tcPr/>
                </a:tc>
                <a:tc>
                  <a:txBody>
                    <a:bodyPr/>
                    <a:lstStyle/>
                    <a:p>
                      <a:pPr marL="0" algn="l" defTabSz="914400" rtl="0" eaLnBrk="1" latinLnBrk="0" hangingPunct="1"/>
                      <a:r>
                        <a:rPr lang="es-EC" sz="1100" kern="1200" dirty="0" smtClean="0">
                          <a:solidFill>
                            <a:schemeClr val="dk1"/>
                          </a:solidFill>
                          <a:latin typeface="+mn-lt"/>
                          <a:ea typeface="+mn-ea"/>
                          <a:cs typeface="+mn-cs"/>
                        </a:rPr>
                        <a:t>13</a:t>
                      </a:r>
                      <a:endParaRPr lang="es-EC" sz="1100" kern="1200" dirty="0">
                        <a:solidFill>
                          <a:schemeClr val="dk1"/>
                        </a:solidFill>
                        <a:latin typeface="+mn-lt"/>
                        <a:ea typeface="+mn-ea"/>
                        <a:cs typeface="+mn-cs"/>
                      </a:endParaRPr>
                    </a:p>
                  </a:txBody>
                  <a:tcPr/>
                </a:tc>
                <a:tc>
                  <a:txBody>
                    <a:bodyPr/>
                    <a:lstStyle/>
                    <a:p>
                      <a:r>
                        <a:rPr lang="es-EC" sz="1100" dirty="0" smtClean="0"/>
                        <a:t>10</a:t>
                      </a:r>
                      <a:endParaRPr lang="es-EC" sz="1100" dirty="0"/>
                    </a:p>
                  </a:txBody>
                  <a:tcPr/>
                </a:tc>
                <a:tc>
                  <a:txBody>
                    <a:bodyPr/>
                    <a:lstStyle/>
                    <a:p>
                      <a:pPr marL="0" algn="l" defTabSz="914400" rtl="0" eaLnBrk="1" latinLnBrk="0" hangingPunct="1"/>
                      <a:r>
                        <a:rPr lang="es-EC" sz="1100" kern="1200" dirty="0" smtClean="0">
                          <a:solidFill>
                            <a:schemeClr val="dk1"/>
                          </a:solidFill>
                          <a:latin typeface="+mn-lt"/>
                          <a:ea typeface="+mn-ea"/>
                          <a:cs typeface="+mn-cs"/>
                        </a:rPr>
                        <a:t>3</a:t>
                      </a:r>
                      <a:endParaRPr lang="es-EC" sz="1100" kern="1200" dirty="0">
                        <a:solidFill>
                          <a:schemeClr val="dk1"/>
                        </a:solidFill>
                        <a:latin typeface="+mn-lt"/>
                        <a:ea typeface="+mn-ea"/>
                        <a:cs typeface="+mn-cs"/>
                      </a:endParaRPr>
                    </a:p>
                  </a:txBody>
                  <a:tcPr/>
                </a:tc>
                <a:tc>
                  <a:txBody>
                    <a:bodyPr/>
                    <a:lstStyle/>
                    <a:p>
                      <a:r>
                        <a:rPr lang="es-EC" sz="1100" dirty="0" smtClean="0"/>
                        <a:t>22</a:t>
                      </a:r>
                      <a:endParaRPr lang="es-EC" sz="1100" dirty="0"/>
                    </a:p>
                  </a:txBody>
                  <a:tcPr/>
                </a:tc>
              </a:tr>
            </a:tbl>
          </a:graphicData>
        </a:graphic>
      </p:graphicFrame>
    </p:spTree>
    <p:extLst>
      <p:ext uri="{BB962C8B-B14F-4D97-AF65-F5344CB8AC3E}">
        <p14:creationId xmlns:p14="http://schemas.microsoft.com/office/powerpoint/2010/main" val="3168013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Resultados de la evaluación</a:t>
            </a:r>
            <a:endParaRPr lang="es-EC" dirty="0"/>
          </a:p>
        </p:txBody>
      </p:sp>
      <p:graphicFrame>
        <p:nvGraphicFramePr>
          <p:cNvPr id="4" name="Table 3"/>
          <p:cNvGraphicFramePr>
            <a:graphicFrameLocks noGrp="1"/>
          </p:cNvGraphicFramePr>
          <p:nvPr>
            <p:extLst>
              <p:ext uri="{D42A27DB-BD31-4B8C-83A1-F6EECF244321}">
                <p14:modId xmlns:p14="http://schemas.microsoft.com/office/powerpoint/2010/main" val="974756663"/>
              </p:ext>
            </p:extLst>
          </p:nvPr>
        </p:nvGraphicFramePr>
        <p:xfrm>
          <a:off x="189141" y="1557692"/>
          <a:ext cx="9609952" cy="3470469"/>
        </p:xfrm>
        <a:graphic>
          <a:graphicData uri="http://schemas.openxmlformats.org/drawingml/2006/table">
            <a:tbl>
              <a:tblPr firstRow="1" firstCol="1" bandRow="1">
                <a:tableStyleId>{5C22544A-7EE6-4342-B048-85BDC9FD1C3A}</a:tableStyleId>
              </a:tblPr>
              <a:tblGrid>
                <a:gridCol w="2342976"/>
                <a:gridCol w="1042800"/>
                <a:gridCol w="1004233"/>
                <a:gridCol w="1114650"/>
                <a:gridCol w="1440474"/>
                <a:gridCol w="1234690"/>
                <a:gridCol w="1430129"/>
              </a:tblGrid>
              <a:tr h="579702">
                <a:tc>
                  <a:txBody>
                    <a:bodyPr/>
                    <a:lstStyle/>
                    <a:p>
                      <a:pPr indent="252095" algn="just"/>
                      <a:endParaRPr lang="es-EC" sz="1800" dirty="0">
                        <a:solidFill>
                          <a:srgbClr val="365F91"/>
                        </a:solidFill>
                        <a:effectLst/>
                        <a:latin typeface="Calibri" panose="020F0502020204030204" pitchFamily="34" charset="0"/>
                      </a:endParaRPr>
                    </a:p>
                  </a:txBody>
                  <a:tcPr marL="68580" marR="68580" marT="0" marB="0"/>
                </a:tc>
                <a:tc>
                  <a:txBody>
                    <a:bodyPr/>
                    <a:lstStyle/>
                    <a:p>
                      <a:pPr indent="252095" algn="ctr">
                        <a:lnSpc>
                          <a:spcPct val="150000"/>
                        </a:lnSpc>
                        <a:spcAft>
                          <a:spcPts val="0"/>
                        </a:spcAft>
                      </a:pPr>
                      <a:r>
                        <a:rPr lang="es-EC" sz="1400" dirty="0" smtClean="0">
                          <a:effectLst/>
                        </a:rPr>
                        <a:t>Valor referente</a:t>
                      </a:r>
                      <a:r>
                        <a:rPr lang="es-EC" sz="1400" dirty="0">
                          <a:effectLst/>
                        </a:rPr>
                        <a:t> </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Drupal</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Mambo</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phpWebSite</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SiteFrame</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Typo3</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FUNCIONALIDAD</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60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48</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31</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5</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50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FIABILIDAD</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18</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14</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USABILIDAD</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32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29</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8</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EFICIENCIA</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9</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8</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4</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8</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MANTENIBILIDAD</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14</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14</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PORTABILIDAD</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15</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3</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16</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50742">
                <a:tc>
                  <a:txBody>
                    <a:bodyPr/>
                    <a:lstStyle/>
                    <a:p>
                      <a:pPr indent="252095" algn="ctr">
                        <a:lnSpc>
                          <a:spcPct val="150000"/>
                        </a:lnSpc>
                        <a:spcAft>
                          <a:spcPts val="0"/>
                        </a:spcAft>
                      </a:pPr>
                      <a:r>
                        <a:rPr lang="es-EC" sz="1400" dirty="0">
                          <a:effectLst/>
                        </a:rPr>
                        <a:t>APLICACIONES</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33</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31</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0</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29</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5195">
                <a:tc>
                  <a:txBody>
                    <a:bodyPr/>
                    <a:lstStyle/>
                    <a:p>
                      <a:pPr indent="252095" algn="ctr">
                        <a:lnSpc>
                          <a:spcPct val="150000"/>
                        </a:lnSpc>
                        <a:spcAft>
                          <a:spcPts val="0"/>
                        </a:spcAft>
                      </a:pPr>
                      <a:r>
                        <a:rPr lang="es-EC" sz="1400" dirty="0">
                          <a:effectLst/>
                        </a:rPr>
                        <a:t>TOTAL</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172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162</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109</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89</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21</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400" dirty="0">
                          <a:effectLst/>
                        </a:rPr>
                        <a:t>153</a:t>
                      </a:r>
                      <a:endParaRPr lang="es-EC"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0440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DESARROLLO DEL CASO PRÁCTICO</a:t>
            </a:r>
            <a:endParaRPr lang="es-EC" dirty="0"/>
          </a:p>
        </p:txBody>
      </p:sp>
      <p:graphicFrame>
        <p:nvGraphicFramePr>
          <p:cNvPr id="4" name="Diagram 3"/>
          <p:cNvGraphicFramePr/>
          <p:nvPr>
            <p:extLst>
              <p:ext uri="{D42A27DB-BD31-4B8C-83A1-F6EECF244321}">
                <p14:modId xmlns:p14="http://schemas.microsoft.com/office/powerpoint/2010/main" val="345772758"/>
              </p:ext>
            </p:extLst>
          </p:nvPr>
        </p:nvGraphicFramePr>
        <p:xfrm>
          <a:off x="476156" y="16204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462688" y="1698595"/>
            <a:ext cx="3869532" cy="852468"/>
            <a:chOff x="-3" y="-2409164"/>
            <a:chExt cx="3869532" cy="852468"/>
          </a:xfrm>
        </p:grpSpPr>
        <p:sp>
          <p:nvSpPr>
            <p:cNvPr id="7" name="Rectangle 6"/>
            <p:cNvSpPr/>
            <p:nvPr/>
          </p:nvSpPr>
          <p:spPr>
            <a:xfrm>
              <a:off x="-2" y="-2409164"/>
              <a:ext cx="3869531" cy="73656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3" y="-2293261"/>
              <a:ext cx="3869531" cy="7365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dirty="0" smtClean="0"/>
                <a:t>Metodología </a:t>
              </a:r>
              <a:endParaRPr lang="es-EC" sz="1700" kern="1200" dirty="0"/>
            </a:p>
          </p:txBody>
        </p:sp>
      </p:grpSp>
      <p:grpSp>
        <p:nvGrpSpPr>
          <p:cNvPr id="9" name="Group 8"/>
          <p:cNvGrpSpPr/>
          <p:nvPr/>
        </p:nvGrpSpPr>
        <p:grpSpPr>
          <a:xfrm>
            <a:off x="462688" y="2787590"/>
            <a:ext cx="1794129" cy="736565"/>
            <a:chOff x="0" y="309980"/>
            <a:chExt cx="3869531" cy="872366"/>
          </a:xfrm>
        </p:grpSpPr>
        <p:sp>
          <p:nvSpPr>
            <p:cNvPr id="10" name="Rectangle 9"/>
            <p:cNvSpPr/>
            <p:nvPr/>
          </p:nvSpPr>
          <p:spPr>
            <a:xfrm>
              <a:off x="0" y="309980"/>
              <a:ext cx="3869531" cy="73656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0" y="445781"/>
              <a:ext cx="3869531" cy="7365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600" dirty="0">
                  <a:solidFill>
                    <a:schemeClr val="bg1"/>
                  </a:solidFill>
                </a:rPr>
                <a:t>UWE (UML Based Web Engineering) </a:t>
              </a:r>
              <a:endParaRPr lang="da-DK" sz="1600" dirty="0">
                <a:solidFill>
                  <a:schemeClr val="bg1"/>
                </a:solidFill>
              </a:endParaRPr>
            </a:p>
            <a:p>
              <a:pPr lvl="0" algn="ctr" defTabSz="755650">
                <a:lnSpc>
                  <a:spcPct val="90000"/>
                </a:lnSpc>
                <a:spcBef>
                  <a:spcPct val="0"/>
                </a:spcBef>
                <a:spcAft>
                  <a:spcPct val="35000"/>
                </a:spcAft>
              </a:pPr>
              <a:endParaRPr lang="es-EC" sz="1700" kern="1200" dirty="0"/>
            </a:p>
          </p:txBody>
        </p:sp>
      </p:grpSp>
      <p:pic>
        <p:nvPicPr>
          <p:cNvPr id="1028" name="Picture 4" descr="http://www.arrowhitech.com/wp-content/uploads/2014/10/drupal-cm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134" y="5298522"/>
            <a:ext cx="3649717" cy="1207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andbsoftware.org/wp-content/uploads/2013/11/LAM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0134" y="3538066"/>
            <a:ext cx="3649717" cy="1257301"/>
          </a:xfrm>
          <a:prstGeom prst="rect">
            <a:avLst/>
          </a:prstGeom>
          <a:noFill/>
          <a:extLst>
            <a:ext uri="{909E8E84-426E-40DD-AFC4-6F175D3DCCD1}">
              <a14:hiddenFill xmlns:a14="http://schemas.microsoft.com/office/drawing/2010/main">
                <a:solidFill>
                  <a:srgbClr val="FFFFFF"/>
                </a:solidFill>
              </a14:hiddenFill>
            </a:ext>
          </a:extLst>
        </p:spPr>
      </p:pic>
      <p:pic>
        <p:nvPicPr>
          <p:cNvPr id="12" name="7 Imagen" descr="UWE Logo"/>
          <p:cNvPicPr/>
          <p:nvPr/>
        </p:nvPicPr>
        <p:blipFill>
          <a:blip r:embed="rId10" cstate="print"/>
          <a:srcRect/>
          <a:stretch>
            <a:fillRect/>
          </a:stretch>
        </p:blipFill>
        <p:spPr bwMode="auto">
          <a:xfrm>
            <a:off x="2397453" y="2535267"/>
            <a:ext cx="1775637" cy="1355872"/>
          </a:xfrm>
          <a:prstGeom prst="rect">
            <a:avLst/>
          </a:prstGeom>
          <a:noFill/>
          <a:ln w="9525">
            <a:noFill/>
            <a:miter lim="800000"/>
            <a:headEnd/>
            <a:tailEnd/>
          </a:ln>
        </p:spPr>
      </p:pic>
    </p:spTree>
    <p:extLst>
      <p:ext uri="{BB962C8B-B14F-4D97-AF65-F5344CB8AC3E}">
        <p14:creationId xmlns:p14="http://schemas.microsoft.com/office/powerpoint/2010/main" val="2427757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Introducción</a:t>
            </a:r>
            <a:endParaRPr lang="es-EC" dirty="0"/>
          </a:p>
        </p:txBody>
      </p:sp>
      <p:sp>
        <p:nvSpPr>
          <p:cNvPr id="3" name="Content Placeholder 2"/>
          <p:cNvSpPr>
            <a:spLocks noGrp="1"/>
          </p:cNvSpPr>
          <p:nvPr>
            <p:ph idx="1"/>
          </p:nvPr>
        </p:nvSpPr>
        <p:spPr/>
        <p:txBody>
          <a:bodyPr>
            <a:normAutofit/>
          </a:bodyPr>
          <a:lstStyle/>
          <a:p>
            <a:pPr algn="just"/>
            <a:r>
              <a:rPr lang="es-EC" dirty="0" smtClean="0"/>
              <a:t>Crecimiento exponencial de los servicios de información disponibles en Internet</a:t>
            </a:r>
          </a:p>
          <a:p>
            <a:pPr algn="just"/>
            <a:r>
              <a:rPr lang="es-EC" dirty="0" smtClean="0"/>
              <a:t>Nuevos escenarios para aprovechar las actuales vías de negocio</a:t>
            </a:r>
          </a:p>
          <a:p>
            <a:pPr algn="just"/>
            <a:r>
              <a:rPr lang="es-EC" dirty="0" smtClean="0"/>
              <a:t>Tecnologías emergentes </a:t>
            </a:r>
          </a:p>
          <a:p>
            <a:pPr algn="just"/>
            <a:r>
              <a:rPr lang="es-EC" dirty="0"/>
              <a:t>Mundo en constante </a:t>
            </a:r>
            <a:r>
              <a:rPr lang="es-EC" dirty="0" smtClean="0"/>
              <a:t>evolución</a:t>
            </a:r>
          </a:p>
          <a:p>
            <a:pPr algn="just"/>
            <a:r>
              <a:rPr lang="es-EC" dirty="0" smtClean="0"/>
              <a:t>Incorporación de  </a:t>
            </a:r>
            <a:r>
              <a:rPr lang="es-EC" dirty="0"/>
              <a:t>nuevos elementos </a:t>
            </a:r>
            <a:r>
              <a:rPr lang="es-EC" dirty="0" smtClean="0"/>
              <a:t>para readaptar </a:t>
            </a:r>
            <a:r>
              <a:rPr lang="es-EC" dirty="0"/>
              <a:t>los procesos para responder a las cambiantes necesidades</a:t>
            </a:r>
            <a:r>
              <a:rPr lang="es-EC" dirty="0" smtClean="0"/>
              <a:t> </a:t>
            </a:r>
          </a:p>
          <a:p>
            <a:pPr algn="just"/>
            <a:r>
              <a:rPr lang="es-EC" dirty="0" smtClean="0"/>
              <a:t>Internet promotor de productos y servicios</a:t>
            </a:r>
          </a:p>
          <a:p>
            <a:pPr algn="just"/>
            <a:r>
              <a:rPr lang="es-EC" dirty="0" smtClean="0"/>
              <a:t>Un sitio web es una tarjeta de presentación empresarial.</a:t>
            </a:r>
          </a:p>
          <a:p>
            <a:pPr marL="0" indent="0">
              <a:buNone/>
            </a:pPr>
            <a:endParaRPr lang="es-EC" dirty="0"/>
          </a:p>
        </p:txBody>
      </p:sp>
    </p:spTree>
    <p:extLst>
      <p:ext uri="{BB962C8B-B14F-4D97-AF65-F5344CB8AC3E}">
        <p14:creationId xmlns:p14="http://schemas.microsoft.com/office/powerpoint/2010/main" val="1469584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s-EC" dirty="0"/>
              <a:t>PRESENTACIÓN DEL PROTOTIPO WEB SCPROGRESS</a:t>
            </a:r>
            <a:br>
              <a:rPr lang="es-EC" dirty="0"/>
            </a:br>
            <a:endParaRPr lang="es-EC" dirty="0"/>
          </a:p>
        </p:txBody>
      </p:sp>
      <p:pic>
        <p:nvPicPr>
          <p:cNvPr id="7" name="Picture 6"/>
          <p:cNvPicPr>
            <a:picLocks noChangeAspect="1"/>
          </p:cNvPicPr>
          <p:nvPr/>
        </p:nvPicPr>
        <p:blipFill>
          <a:blip r:embed="rId2"/>
          <a:stretch>
            <a:fillRect/>
          </a:stretch>
        </p:blipFill>
        <p:spPr>
          <a:xfrm>
            <a:off x="2087514" y="1783214"/>
            <a:ext cx="6409374" cy="4824596"/>
          </a:xfrm>
          <a:prstGeom prst="rect">
            <a:avLst/>
          </a:prstGeom>
        </p:spPr>
      </p:pic>
    </p:spTree>
    <p:extLst>
      <p:ext uri="{BB962C8B-B14F-4D97-AF65-F5344CB8AC3E}">
        <p14:creationId xmlns:p14="http://schemas.microsoft.com/office/powerpoint/2010/main" val="2262303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Conclusiones</a:t>
            </a:r>
            <a:endParaRPr lang="es-EC" dirty="0"/>
          </a:p>
        </p:txBody>
      </p:sp>
      <p:sp>
        <p:nvSpPr>
          <p:cNvPr id="3" name="Content Placeholder 2"/>
          <p:cNvSpPr>
            <a:spLocks noGrp="1"/>
          </p:cNvSpPr>
          <p:nvPr>
            <p:ph idx="1"/>
          </p:nvPr>
        </p:nvSpPr>
        <p:spPr>
          <a:xfrm>
            <a:off x="677334" y="1378424"/>
            <a:ext cx="8596668" cy="5479576"/>
          </a:xfrm>
        </p:spPr>
        <p:txBody>
          <a:bodyPr>
            <a:normAutofit fontScale="85000" lnSpcReduction="20000"/>
          </a:bodyPr>
          <a:lstStyle/>
          <a:p>
            <a:pPr lvl="0" algn="just"/>
            <a:r>
              <a:rPr lang="es-EC" dirty="0" smtClean="0"/>
              <a:t>El </a:t>
            </a:r>
            <a:r>
              <a:rPr lang="es-EC" dirty="0"/>
              <a:t>análisis de los Gestores de contenidos disponibles para la plataforma LAMP, permitió determinar que Drupal es el CMS más idóneo  porque cumple con la mayoría de atributos establecidos  para la evaluación según la Norma ISO/IEC 25010; considerando características de: funcionalidad, eficiencia, compatibilidad, usabilidad,  fiabilidad, seguridad, mantenibilidad y portabilidad.</a:t>
            </a:r>
          </a:p>
          <a:p>
            <a:pPr algn="just"/>
            <a:endParaRPr lang="es-EC" dirty="0"/>
          </a:p>
          <a:p>
            <a:pPr lvl="0" algn="just"/>
            <a:r>
              <a:rPr lang="es-EC" dirty="0"/>
              <a:t>Mediante la investigación de herramientas CMS, se determinó que  Drupal es el gestor de contenidos más seguro porque incorpora APIs q se integran con la base de datos y formularios, proporcionando funciones q previenen ataques informáticos, garantizando confiabilidad e integridad del sistema. Obteniendo así una herramienta segura para la implementación del sistema</a:t>
            </a:r>
            <a:r>
              <a:rPr lang="es-EC" dirty="0" smtClean="0"/>
              <a:t>.</a:t>
            </a:r>
          </a:p>
          <a:p>
            <a:pPr marL="0" lvl="0" indent="0" algn="just">
              <a:buNone/>
            </a:pPr>
            <a:r>
              <a:rPr lang="es-EC" dirty="0"/>
              <a:t> </a:t>
            </a:r>
          </a:p>
          <a:p>
            <a:pPr lvl="0" algn="just"/>
            <a:r>
              <a:rPr lang="es-EC" dirty="0"/>
              <a:t>Drupal al ser una plataforma de código abierto y colaborativo, cuenta con módulos enfocados al comercio electrónico desarrollado por una extensa comunidad, que convierten a este gestor en una excelente plataforma para emprender el camino de negocios electrónicos.</a:t>
            </a:r>
          </a:p>
          <a:p>
            <a:pPr marL="0" indent="0" algn="just">
              <a:buNone/>
            </a:pPr>
            <a:endParaRPr lang="es-EC" dirty="0"/>
          </a:p>
          <a:p>
            <a:pPr lvl="0" algn="just"/>
            <a:r>
              <a:rPr lang="es-EC" dirty="0"/>
              <a:t>La fase del levantamiento y análisis de los requerimientos funcionales y no funcionales según el estándar IEE830, permitió establecer la estructura y alcance del prototipo web para su posterior implementación.</a:t>
            </a:r>
          </a:p>
          <a:p>
            <a:pPr marL="0" indent="0" algn="just">
              <a:buNone/>
            </a:pPr>
            <a:endParaRPr lang="es-EC" dirty="0"/>
          </a:p>
          <a:p>
            <a:pPr lvl="0" algn="just"/>
            <a:r>
              <a:rPr lang="es-EC" dirty="0"/>
              <a:t>El uso  de la metodología UWE enfocada en el modelamiento de aplicaciones web, facilitó la creación del prototipo web SCProgress  brindando una guía clara y organizada en el análisis, diseño y construcción del producto software.</a:t>
            </a:r>
          </a:p>
          <a:p>
            <a:endParaRPr lang="es-EC" dirty="0"/>
          </a:p>
        </p:txBody>
      </p:sp>
    </p:spTree>
    <p:extLst>
      <p:ext uri="{BB962C8B-B14F-4D97-AF65-F5344CB8AC3E}">
        <p14:creationId xmlns:p14="http://schemas.microsoft.com/office/powerpoint/2010/main" val="1356566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5952"/>
            <a:ext cx="8596668" cy="1320800"/>
          </a:xfrm>
        </p:spPr>
        <p:txBody>
          <a:bodyPr/>
          <a:lstStyle/>
          <a:p>
            <a:r>
              <a:rPr lang="es-EC" dirty="0" smtClean="0"/>
              <a:t>Recomendaciones</a:t>
            </a:r>
            <a:endParaRPr lang="es-EC" dirty="0"/>
          </a:p>
        </p:txBody>
      </p:sp>
      <p:sp>
        <p:nvSpPr>
          <p:cNvPr id="3" name="Content Placeholder 2"/>
          <p:cNvSpPr>
            <a:spLocks noGrp="1"/>
          </p:cNvSpPr>
          <p:nvPr>
            <p:ph idx="1"/>
          </p:nvPr>
        </p:nvSpPr>
        <p:spPr>
          <a:xfrm>
            <a:off x="677334" y="1405719"/>
            <a:ext cx="8596668" cy="5104263"/>
          </a:xfrm>
        </p:spPr>
        <p:txBody>
          <a:bodyPr>
            <a:normAutofit fontScale="85000" lnSpcReduction="10000"/>
          </a:bodyPr>
          <a:lstStyle/>
          <a:p>
            <a:pPr lvl="0" algn="just"/>
            <a:r>
              <a:rPr lang="es-EC" dirty="0"/>
              <a:t>Se recomienda el uso de Drupal tanto en el sector público como privado, por ofrecer un entorno generador de contenidos eficaz para la construcción y gestión de sitios web, enfatizando características como la usabilidad y consistencia del sistema, aspectos importantes para ampliar la productividad en la red.</a:t>
            </a:r>
          </a:p>
          <a:p>
            <a:pPr marL="0" indent="0" algn="just">
              <a:buNone/>
            </a:pPr>
            <a:r>
              <a:rPr lang="es-EC" dirty="0"/>
              <a:t> </a:t>
            </a:r>
          </a:p>
          <a:p>
            <a:pPr lvl="0" algn="just"/>
            <a:r>
              <a:rPr lang="es-EC" dirty="0"/>
              <a:t>El desarrollo del prototipo web </a:t>
            </a:r>
            <a:r>
              <a:rPr lang="es-EC" dirty="0" smtClean="0"/>
              <a:t>SCPROGRESS </a:t>
            </a:r>
            <a:r>
              <a:rPr lang="es-EC" dirty="0"/>
              <a:t>con Drupal, permitió apreciar las excelentes medidas de seguridad que este gestor de contenidos incorpora en su estructura, por lo que se recomienda utilizar Drupal en el desarrollo e implementación de aplicaciones web. </a:t>
            </a:r>
          </a:p>
          <a:p>
            <a:pPr algn="just"/>
            <a:endParaRPr lang="es-EC" dirty="0"/>
          </a:p>
          <a:p>
            <a:pPr lvl="0" algn="just"/>
            <a:r>
              <a:rPr lang="es-EC" dirty="0"/>
              <a:t>Emplear Drupal para el desarrollo de sitios web cuyo propósito es el comercio electrónico, por su amplio conjunto de módulos  que permiten  la  incorporación de nuevas funcionalidades adaptándose a  necesidades específicas del usuario.</a:t>
            </a:r>
          </a:p>
          <a:p>
            <a:pPr algn="just"/>
            <a:endParaRPr lang="es-EC" dirty="0"/>
          </a:p>
          <a:p>
            <a:pPr lvl="0" algn="just"/>
            <a:r>
              <a:rPr lang="es-EC" dirty="0"/>
              <a:t>Se recomienda utilizar  la Norma IEEE830  para  el desarrollo de aplicaciones web, permitiendo conocer con exactitud las exigencias del cliente.</a:t>
            </a:r>
          </a:p>
          <a:p>
            <a:pPr algn="just"/>
            <a:endParaRPr lang="es-EC" dirty="0"/>
          </a:p>
          <a:p>
            <a:pPr lvl="0" algn="just"/>
            <a:r>
              <a:rPr lang="es-EC" dirty="0"/>
              <a:t>Implementar  la metodología UWE en el desarrollo de aplicaciones web ya que brinda los recursos necesarios para la construcción  del sistema, y se adapta a las exigencias del usuario, obteniendo un producto con estándares de calidad. </a:t>
            </a:r>
          </a:p>
          <a:p>
            <a:endParaRPr lang="es-EC" dirty="0"/>
          </a:p>
        </p:txBody>
      </p:sp>
    </p:spTree>
    <p:extLst>
      <p:ext uri="{BB962C8B-B14F-4D97-AF65-F5344CB8AC3E}">
        <p14:creationId xmlns:p14="http://schemas.microsoft.com/office/powerpoint/2010/main" val="319142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56" y="1217822"/>
            <a:ext cx="10515600" cy="1325563"/>
          </a:xfrm>
        </p:spPr>
        <p:txBody>
          <a:bodyPr/>
          <a:lstStyle/>
          <a:p>
            <a:pPr algn="ctr"/>
            <a:r>
              <a:rPr lang="es-EC" dirty="0" smtClean="0"/>
              <a:t>Por su amable atención </a:t>
            </a:r>
            <a:br>
              <a:rPr lang="es-EC" dirty="0" smtClean="0"/>
            </a:br>
            <a:r>
              <a:rPr lang="es-EC" dirty="0" smtClean="0"/>
              <a:t>muchas gracias</a:t>
            </a:r>
            <a:endParaRPr lang="es-EC" dirty="0"/>
          </a:p>
        </p:txBody>
      </p:sp>
      <p:pic>
        <p:nvPicPr>
          <p:cNvPr id="11266" name="Picture 2" descr="http://www.felipegarciarey.com/wp-content/uploads/2012/12/Gracias201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479" y="2656740"/>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3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Objetivos</a:t>
            </a:r>
            <a:endParaRPr lang="es-EC" dirty="0"/>
          </a:p>
        </p:txBody>
      </p:sp>
      <p:sp>
        <p:nvSpPr>
          <p:cNvPr id="3" name="Content Placeholder 2"/>
          <p:cNvSpPr>
            <a:spLocks noGrp="1"/>
          </p:cNvSpPr>
          <p:nvPr>
            <p:ph idx="1"/>
          </p:nvPr>
        </p:nvSpPr>
        <p:spPr>
          <a:xfrm>
            <a:off x="677334" y="1669270"/>
            <a:ext cx="8596668" cy="4390336"/>
          </a:xfrm>
        </p:spPr>
        <p:txBody>
          <a:bodyPr>
            <a:normAutofit fontScale="70000" lnSpcReduction="20000"/>
          </a:bodyPr>
          <a:lstStyle/>
          <a:p>
            <a:pPr marL="0" indent="0" algn="just">
              <a:buNone/>
            </a:pPr>
            <a:r>
              <a:rPr lang="es-EC" sz="2600" dirty="0" smtClean="0"/>
              <a:t>Objetivo general:</a:t>
            </a:r>
          </a:p>
          <a:p>
            <a:pPr algn="just">
              <a:buFont typeface="Wingdings" panose="05000000000000000000" pitchFamily="2" charset="2"/>
              <a:buChar char="§"/>
            </a:pPr>
            <a:r>
              <a:rPr lang="es-EC" sz="2600" dirty="0"/>
              <a:t>Determinar el mejor sistema de gestión de contenidos para la plataforma LAMP de libre distribución.  </a:t>
            </a:r>
          </a:p>
          <a:p>
            <a:pPr marL="0" indent="0" algn="just">
              <a:buNone/>
            </a:pPr>
            <a:endParaRPr lang="es-EC" sz="2600" dirty="0" smtClean="0"/>
          </a:p>
          <a:p>
            <a:pPr marL="0" indent="0" algn="just">
              <a:buNone/>
            </a:pPr>
            <a:r>
              <a:rPr lang="es-EC" sz="2600" dirty="0" smtClean="0"/>
              <a:t>Objetivos específicos:</a:t>
            </a:r>
          </a:p>
          <a:p>
            <a:pPr algn="just">
              <a:buFont typeface="Wingdings" panose="05000000000000000000" pitchFamily="2" charset="2"/>
              <a:buChar char="§"/>
            </a:pPr>
            <a:r>
              <a:rPr lang="es-EC" sz="2600" dirty="0"/>
              <a:t>Evaluar  el gestor de contenidos más seguro que funciona sobre la plataforma LAMP.</a:t>
            </a:r>
          </a:p>
          <a:p>
            <a:pPr algn="just">
              <a:buFont typeface="Wingdings" panose="05000000000000000000" pitchFamily="2" charset="2"/>
              <a:buChar char="§"/>
            </a:pPr>
            <a:r>
              <a:rPr lang="es-EC" sz="2600" dirty="0"/>
              <a:t>Efectuar un estudio de las características generales  de los sistemas de gestión de contenido y su relación con las formas de negocios electrónicos. </a:t>
            </a:r>
          </a:p>
          <a:p>
            <a:pPr algn="just">
              <a:buFont typeface="Wingdings" panose="05000000000000000000" pitchFamily="2" charset="2"/>
              <a:buChar char="§"/>
            </a:pPr>
            <a:r>
              <a:rPr lang="es-EC" sz="2600" dirty="0"/>
              <a:t>Realizar el levantamiento y análisis de los requerimientos del usuario, para el manejo de noticias y productos  de seguridad informática. </a:t>
            </a:r>
          </a:p>
          <a:p>
            <a:pPr algn="just">
              <a:buFont typeface="Wingdings" panose="05000000000000000000" pitchFamily="2" charset="2"/>
              <a:buChar char="§"/>
            </a:pPr>
            <a:r>
              <a:rPr lang="es-EC" sz="2600" dirty="0"/>
              <a:t>Aplicar las metodologías y normas apropiadas  para la ingeniería Web (Metodología UWE basado en UML) para el desarrollo del prototipo Web de Servicios Computacionales Progress.</a:t>
            </a:r>
          </a:p>
          <a:p>
            <a:pPr marL="0" indent="0">
              <a:buNone/>
            </a:pPr>
            <a:endParaRPr lang="es-EC" dirty="0"/>
          </a:p>
        </p:txBody>
      </p:sp>
    </p:spTree>
    <p:extLst>
      <p:ext uri="{BB962C8B-B14F-4D97-AF65-F5344CB8AC3E}">
        <p14:creationId xmlns:p14="http://schemas.microsoft.com/office/powerpoint/2010/main" val="4108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Alcance</a:t>
            </a:r>
            <a:endParaRPr lang="es-EC" dirty="0"/>
          </a:p>
        </p:txBody>
      </p:sp>
      <p:sp>
        <p:nvSpPr>
          <p:cNvPr id="3" name="Content Placeholder 2"/>
          <p:cNvSpPr>
            <a:spLocks noGrp="1"/>
          </p:cNvSpPr>
          <p:nvPr>
            <p:ph idx="1"/>
          </p:nvPr>
        </p:nvSpPr>
        <p:spPr>
          <a:xfrm>
            <a:off x="838200" y="1825625"/>
            <a:ext cx="10515600" cy="531209"/>
          </a:xfrm>
        </p:spPr>
        <p:txBody>
          <a:bodyPr>
            <a:normAutofit/>
          </a:bodyPr>
          <a:lstStyle/>
          <a:p>
            <a:pPr marL="0" indent="0">
              <a:buNone/>
            </a:pPr>
            <a:r>
              <a:rPr lang="es-EC" dirty="0" smtClean="0"/>
              <a:t>El prototipo web contemplará los siguientes aspectos:</a:t>
            </a:r>
          </a:p>
          <a:p>
            <a:pPr marL="0" indent="0">
              <a:buNone/>
            </a:pPr>
            <a:endParaRPr lang="es-EC" dirty="0"/>
          </a:p>
          <a:p>
            <a:pPr marL="0" indent="0">
              <a:buNone/>
            </a:pPr>
            <a:endParaRPr lang="es-EC" dirty="0" smtClean="0"/>
          </a:p>
          <a:p>
            <a:pPr marL="0" indent="0">
              <a:buNone/>
            </a:pPr>
            <a:endParaRPr lang="es-EC" dirty="0"/>
          </a:p>
        </p:txBody>
      </p:sp>
      <p:graphicFrame>
        <p:nvGraphicFramePr>
          <p:cNvPr id="4" name="Diagram 3"/>
          <p:cNvGraphicFramePr/>
          <p:nvPr>
            <p:extLst>
              <p:ext uri="{D42A27DB-BD31-4B8C-83A1-F6EECF244321}">
                <p14:modId xmlns:p14="http://schemas.microsoft.com/office/powerpoint/2010/main" val="1534984560"/>
              </p:ext>
            </p:extLst>
          </p:nvPr>
        </p:nvGraphicFramePr>
        <p:xfrm>
          <a:off x="1246387" y="2356834"/>
          <a:ext cx="7781702" cy="369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67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Marco Teórico</a:t>
            </a:r>
            <a:br>
              <a:rPr lang="es-EC" dirty="0" smtClean="0"/>
            </a:br>
            <a:r>
              <a:rPr lang="es-EC" dirty="0" smtClean="0"/>
              <a:t/>
            </a:r>
            <a:br>
              <a:rPr lang="es-EC" dirty="0" smtClean="0"/>
            </a:br>
            <a:r>
              <a:rPr lang="es-EC" dirty="0" smtClean="0"/>
              <a:t>Qué es un CMS?</a:t>
            </a:r>
            <a:endParaRPr lang="es-EC" dirty="0"/>
          </a:p>
        </p:txBody>
      </p:sp>
      <p:sp>
        <p:nvSpPr>
          <p:cNvPr id="3" name="Content Placeholder 2"/>
          <p:cNvSpPr>
            <a:spLocks noGrp="1"/>
          </p:cNvSpPr>
          <p:nvPr>
            <p:ph idx="1"/>
          </p:nvPr>
        </p:nvSpPr>
        <p:spPr>
          <a:xfrm>
            <a:off x="838200" y="2302144"/>
            <a:ext cx="7932313" cy="4351338"/>
          </a:xfrm>
        </p:spPr>
        <p:txBody>
          <a:bodyPr/>
          <a:lstStyle/>
          <a:p>
            <a:pPr algn="just"/>
            <a:r>
              <a:rPr lang="es-EC" dirty="0"/>
              <a:t>E</a:t>
            </a:r>
            <a:r>
              <a:rPr lang="es-EC" dirty="0" smtClean="0"/>
              <a:t>s </a:t>
            </a:r>
            <a:r>
              <a:rPr lang="es-EC" dirty="0"/>
              <a:t>un software alojado en un servidor Web  utilizado 	para gestionar el contenido de un sitio web, permite la creación, 	gestión, distribución, publicación y recuperación de la información </a:t>
            </a:r>
            <a:r>
              <a:rPr lang="es-EC" dirty="0" smtClean="0"/>
              <a:t>corporativa </a:t>
            </a:r>
            <a:r>
              <a:rPr lang="es-EC" dirty="0"/>
              <a:t>de la </a:t>
            </a:r>
            <a:r>
              <a:rPr lang="es-EC" dirty="0" smtClean="0"/>
              <a:t>organización.</a:t>
            </a:r>
          </a:p>
          <a:p>
            <a:pPr marL="0" indent="0">
              <a:buNone/>
            </a:pPr>
            <a:endParaRPr lang="es-EC"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904" y="3436513"/>
            <a:ext cx="3810000" cy="2895600"/>
          </a:xfrm>
          <a:prstGeom prst="rect">
            <a:avLst/>
          </a:prstGeom>
        </p:spPr>
      </p:pic>
    </p:spTree>
    <p:extLst>
      <p:ext uri="{BB962C8B-B14F-4D97-AF65-F5344CB8AC3E}">
        <p14:creationId xmlns:p14="http://schemas.microsoft.com/office/powerpoint/2010/main" val="2786081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Componentes de un CMS</a:t>
            </a:r>
            <a:endParaRPr lang="es-EC" dirty="0"/>
          </a:p>
        </p:txBody>
      </p:sp>
      <p:cxnSp>
        <p:nvCxnSpPr>
          <p:cNvPr id="14" name="Straight Arrow Connector 13"/>
          <p:cNvCxnSpPr/>
          <p:nvPr/>
        </p:nvCxnSpPr>
        <p:spPr>
          <a:xfrm>
            <a:off x="7624293" y="3152409"/>
            <a:ext cx="12878" cy="476518"/>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7611415" y="4612351"/>
            <a:ext cx="12878" cy="476518"/>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sp>
        <p:nvSpPr>
          <p:cNvPr id="17" name="Title 1"/>
          <p:cNvSpPr txBox="1">
            <a:spLocks/>
          </p:cNvSpPr>
          <p:nvPr/>
        </p:nvSpPr>
        <p:spPr>
          <a:xfrm>
            <a:off x="1779431" y="3427796"/>
            <a:ext cx="53887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smtClean="0"/>
              <a:t>Programación</a:t>
            </a:r>
            <a:endParaRPr lang="es-EC" sz="2400" dirty="0"/>
          </a:p>
        </p:txBody>
      </p:sp>
      <p:sp>
        <p:nvSpPr>
          <p:cNvPr id="18" name="Title 1"/>
          <p:cNvSpPr txBox="1">
            <a:spLocks/>
          </p:cNvSpPr>
          <p:nvPr/>
        </p:nvSpPr>
        <p:spPr>
          <a:xfrm>
            <a:off x="1779431" y="5075221"/>
            <a:ext cx="53887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smtClean="0"/>
              <a:t>Base de datos</a:t>
            </a:r>
            <a:endParaRPr lang="es-EC" sz="1800" dirty="0"/>
          </a:p>
        </p:txBody>
      </p:sp>
      <p:sp>
        <p:nvSpPr>
          <p:cNvPr id="19" name="Title 1"/>
          <p:cNvSpPr txBox="1">
            <a:spLocks/>
          </p:cNvSpPr>
          <p:nvPr/>
        </p:nvSpPr>
        <p:spPr>
          <a:xfrm>
            <a:off x="1779431" y="1810833"/>
            <a:ext cx="14112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smtClean="0"/>
              <a:t>Diseño</a:t>
            </a:r>
            <a:endParaRPr lang="es-EC" sz="2400" dirty="0"/>
          </a:p>
        </p:txBody>
      </p:sp>
      <p:sp>
        <p:nvSpPr>
          <p:cNvPr id="20" name="Oval 19"/>
          <p:cNvSpPr/>
          <p:nvPr/>
        </p:nvSpPr>
        <p:spPr>
          <a:xfrm>
            <a:off x="838200" y="5406352"/>
            <a:ext cx="619259" cy="605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t>1</a:t>
            </a:r>
            <a:endParaRPr lang="es-EC" sz="4400" b="1" dirty="0"/>
          </a:p>
        </p:txBody>
      </p:sp>
      <p:sp>
        <p:nvSpPr>
          <p:cNvPr id="21" name="Oval 20"/>
          <p:cNvSpPr/>
          <p:nvPr/>
        </p:nvSpPr>
        <p:spPr>
          <a:xfrm>
            <a:off x="838200" y="2140048"/>
            <a:ext cx="619259" cy="605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t>3</a:t>
            </a:r>
            <a:endParaRPr lang="es-EC" sz="2400" b="1" dirty="0"/>
          </a:p>
        </p:txBody>
      </p:sp>
      <p:sp>
        <p:nvSpPr>
          <p:cNvPr id="22" name="Oval 21"/>
          <p:cNvSpPr/>
          <p:nvPr/>
        </p:nvSpPr>
        <p:spPr>
          <a:xfrm>
            <a:off x="838200" y="3787923"/>
            <a:ext cx="619259" cy="605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smtClean="0"/>
              <a:t>2</a:t>
            </a:r>
            <a:endParaRPr lang="es-EC" sz="4400" b="1" dirty="0"/>
          </a:p>
        </p:txBody>
      </p:sp>
      <p:sp>
        <p:nvSpPr>
          <p:cNvPr id="3" name="Rectangle 2"/>
          <p:cNvSpPr/>
          <p:nvPr/>
        </p:nvSpPr>
        <p:spPr>
          <a:xfrm>
            <a:off x="6893817" y="1319407"/>
            <a:ext cx="1536970" cy="170781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Página web</a:t>
            </a:r>
          </a:p>
          <a:p>
            <a:pPr algn="ctr"/>
            <a:r>
              <a:rPr lang="es-EC" dirty="0" smtClean="0">
                <a:solidFill>
                  <a:schemeClr val="tx1"/>
                </a:solidFill>
              </a:rPr>
              <a:t>HTML + CSS</a:t>
            </a:r>
            <a:endParaRPr lang="es-EC" dirty="0">
              <a:solidFill>
                <a:schemeClr val="tx1"/>
              </a:solidFill>
            </a:endParaRPr>
          </a:p>
        </p:txBody>
      </p:sp>
      <p:sp>
        <p:nvSpPr>
          <p:cNvPr id="15" name="Title 1"/>
          <p:cNvSpPr txBox="1">
            <a:spLocks/>
          </p:cNvSpPr>
          <p:nvPr/>
        </p:nvSpPr>
        <p:spPr>
          <a:xfrm>
            <a:off x="3530096" y="1779921"/>
            <a:ext cx="26562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smtClean="0"/>
              <a:t>Capa de presentación</a:t>
            </a:r>
            <a:r>
              <a:rPr lang="es-EC" sz="1800" dirty="0" smtClean="0"/>
              <a:t> </a:t>
            </a:r>
          </a:p>
          <a:p>
            <a:pPr algn="ctr"/>
            <a:r>
              <a:rPr lang="es-EC" sz="1800" dirty="0" smtClean="0"/>
              <a:t>Lo que ve el usuario</a:t>
            </a:r>
            <a:endParaRPr lang="es-EC" sz="1800" dirty="0"/>
          </a:p>
        </p:txBody>
      </p:sp>
      <p:sp>
        <p:nvSpPr>
          <p:cNvPr id="23" name="Rectangle 22"/>
          <p:cNvSpPr/>
          <p:nvPr/>
        </p:nvSpPr>
        <p:spPr>
          <a:xfrm>
            <a:off x="6050603" y="3772527"/>
            <a:ext cx="3223399" cy="816871"/>
          </a:xfrm>
          <a:prstGeom prst="rect">
            <a:avLst/>
          </a:prstGeom>
          <a:solidFill>
            <a:srgbClr val="EEE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Código PHP +</a:t>
            </a:r>
          </a:p>
          <a:p>
            <a:pPr algn="ctr"/>
            <a:r>
              <a:rPr lang="es-EC" dirty="0" smtClean="0">
                <a:solidFill>
                  <a:schemeClr val="tx1"/>
                </a:solidFill>
              </a:rPr>
              <a:t>Controlador Base de datos</a:t>
            </a:r>
          </a:p>
        </p:txBody>
      </p:sp>
      <p:sp>
        <p:nvSpPr>
          <p:cNvPr id="24" name="Title 1"/>
          <p:cNvSpPr txBox="1">
            <a:spLocks/>
          </p:cNvSpPr>
          <p:nvPr/>
        </p:nvSpPr>
        <p:spPr>
          <a:xfrm>
            <a:off x="3530096" y="3427794"/>
            <a:ext cx="2520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smtClean="0"/>
              <a:t>Capa de aplicación</a:t>
            </a:r>
          </a:p>
          <a:p>
            <a:pPr algn="ctr"/>
            <a:r>
              <a:rPr lang="es-EC" sz="1800" dirty="0" smtClean="0"/>
              <a:t>Trabajo interno del CMS</a:t>
            </a:r>
          </a:p>
        </p:txBody>
      </p:sp>
      <p:sp>
        <p:nvSpPr>
          <p:cNvPr id="5" name="Can 4"/>
          <p:cNvSpPr/>
          <p:nvPr/>
        </p:nvSpPr>
        <p:spPr>
          <a:xfrm>
            <a:off x="7043922" y="5217381"/>
            <a:ext cx="1147863" cy="1130635"/>
          </a:xfrm>
          <a:prstGeom prst="ca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Base de </a:t>
            </a:r>
          </a:p>
          <a:p>
            <a:pPr algn="ctr"/>
            <a:r>
              <a:rPr lang="es-EC" dirty="0" smtClean="0">
                <a:solidFill>
                  <a:schemeClr val="tx1"/>
                </a:solidFill>
              </a:rPr>
              <a:t>Datos</a:t>
            </a:r>
            <a:endParaRPr lang="es-EC" dirty="0">
              <a:solidFill>
                <a:schemeClr val="tx1"/>
              </a:solidFill>
            </a:endParaRPr>
          </a:p>
        </p:txBody>
      </p:sp>
      <p:sp>
        <p:nvSpPr>
          <p:cNvPr id="25" name="Title 1"/>
          <p:cNvSpPr txBox="1">
            <a:spLocks/>
          </p:cNvSpPr>
          <p:nvPr/>
        </p:nvSpPr>
        <p:spPr>
          <a:xfrm>
            <a:off x="3619261" y="4989778"/>
            <a:ext cx="26562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smtClean="0"/>
              <a:t>Capa de datos</a:t>
            </a:r>
          </a:p>
          <a:p>
            <a:pPr algn="ctr"/>
            <a:r>
              <a:rPr lang="es-EC" sz="1800" dirty="0" smtClean="0"/>
              <a:t>Almacenamiento del contenido</a:t>
            </a:r>
          </a:p>
        </p:txBody>
      </p:sp>
    </p:spTree>
    <p:extLst>
      <p:ext uri="{BB962C8B-B14F-4D97-AF65-F5344CB8AC3E}">
        <p14:creationId xmlns:p14="http://schemas.microsoft.com/office/powerpoint/2010/main" val="3814864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Nivel operativo</a:t>
            </a:r>
            <a:endParaRPr lang="es-EC" dirty="0"/>
          </a:p>
        </p:txBody>
      </p:sp>
      <p:pic>
        <p:nvPicPr>
          <p:cNvPr id="4" name="Imagen 1" descr="http://www.chocolatepublicidad.com/blog/wp-content/uploads/2010/11/ComponentesCMS1.jpg">
            <a:hlinkClick r:id="rId3"/>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677334" y="1552439"/>
            <a:ext cx="8349934" cy="5120735"/>
          </a:xfrm>
          <a:prstGeom prst="rect">
            <a:avLst/>
          </a:prstGeom>
          <a:noFill/>
          <a:ln>
            <a:noFill/>
          </a:ln>
        </p:spPr>
      </p:pic>
    </p:spTree>
    <p:extLst>
      <p:ext uri="{BB962C8B-B14F-4D97-AF65-F5344CB8AC3E}">
        <p14:creationId xmlns:p14="http://schemas.microsoft.com/office/powerpoint/2010/main" val="422176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Funcionamiento de un CMS</a:t>
            </a:r>
            <a:endParaRPr lang="es-EC"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746" y="3701937"/>
            <a:ext cx="2333625" cy="19526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829" y="1679692"/>
            <a:ext cx="1380184" cy="16941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493" y="3701938"/>
            <a:ext cx="2733675" cy="1952625"/>
          </a:xfrm>
          <a:prstGeom prst="rect">
            <a:avLst/>
          </a:prstGeom>
        </p:spPr>
      </p:pic>
      <p:sp>
        <p:nvSpPr>
          <p:cNvPr id="7" name="Right Arrow 6"/>
          <p:cNvSpPr/>
          <p:nvPr/>
        </p:nvSpPr>
        <p:spPr>
          <a:xfrm rot="19712980">
            <a:off x="3865829" y="2984567"/>
            <a:ext cx="965916" cy="502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ight Arrow 7"/>
          <p:cNvSpPr/>
          <p:nvPr/>
        </p:nvSpPr>
        <p:spPr>
          <a:xfrm rot="3065040">
            <a:off x="6424384" y="2984566"/>
            <a:ext cx="965916" cy="502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559912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1471</TotalTime>
  <Words>1476</Words>
  <Application>Microsoft Office PowerPoint</Application>
  <PresentationFormat>Widescreen</PresentationFormat>
  <Paragraphs>442</Paragraphs>
  <Slides>33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Times New Roman</vt:lpstr>
      <vt:lpstr>Trebuchet MS</vt:lpstr>
      <vt:lpstr>Wingdings</vt:lpstr>
      <vt:lpstr>Wingdings 3</vt:lpstr>
      <vt:lpstr>Facet</vt:lpstr>
      <vt:lpstr>PowerPoint Presentation</vt:lpstr>
      <vt:lpstr>AGENDA</vt:lpstr>
      <vt:lpstr>Introducción</vt:lpstr>
      <vt:lpstr>Objetivos</vt:lpstr>
      <vt:lpstr>Alcance</vt:lpstr>
      <vt:lpstr>Marco Teórico  Qué es un CMS?</vt:lpstr>
      <vt:lpstr>Componentes de un CMS</vt:lpstr>
      <vt:lpstr>Nivel operativo</vt:lpstr>
      <vt:lpstr>Funcionamiento de un CMS</vt:lpstr>
      <vt:lpstr>Tipos de CMS</vt:lpstr>
      <vt:lpstr>Ventajas de un CMS </vt:lpstr>
      <vt:lpstr>Drupal</vt:lpstr>
      <vt:lpstr>Ventajas      Desventajas</vt:lpstr>
      <vt:lpstr>Sitios </vt:lpstr>
      <vt:lpstr>Mambo</vt:lpstr>
      <vt:lpstr>Ventajas      Desventajas</vt:lpstr>
      <vt:lpstr>phpWebSite</vt:lpstr>
      <vt:lpstr>Ventajas      Desventajas</vt:lpstr>
      <vt:lpstr>SiteFrame</vt:lpstr>
      <vt:lpstr>Ventajas      Desventajas</vt:lpstr>
      <vt:lpstr>Typo3</vt:lpstr>
      <vt:lpstr>Ventajas      Desventajas</vt:lpstr>
      <vt:lpstr>Sitios </vt:lpstr>
      <vt:lpstr>¿Cómo elegir un CMS?</vt:lpstr>
      <vt:lpstr>Estudio comparativo de los sistemas de gestión de contenidos</vt:lpstr>
      <vt:lpstr>Adecuación funcional</vt:lpstr>
      <vt:lpstr>Seguridad</vt:lpstr>
      <vt:lpstr>Resultados de la evaluación</vt:lpstr>
      <vt:lpstr>DESARROLLO DEL CASO PRÁCTICO</vt:lpstr>
      <vt:lpstr>PRESENTACIÓN DEL PROTOTIPO WEB SCPROGRESS </vt:lpstr>
      <vt:lpstr>Conclusiones</vt:lpstr>
      <vt:lpstr>Recomendaciones</vt:lpstr>
      <vt:lpstr>Por su amable atención  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SARA</cp:lastModifiedBy>
  <cp:revision>83</cp:revision>
  <dcterms:created xsi:type="dcterms:W3CDTF">2015-03-30T23:36:29Z</dcterms:created>
  <dcterms:modified xsi:type="dcterms:W3CDTF">2015-04-22T00:48:33Z</dcterms:modified>
</cp:coreProperties>
</file>