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73" r:id="rId3"/>
    <p:sldId id="260" r:id="rId4"/>
    <p:sldId id="275" r:id="rId5"/>
    <p:sldId id="341" r:id="rId6"/>
    <p:sldId id="345" r:id="rId7"/>
    <p:sldId id="342" r:id="rId8"/>
    <p:sldId id="276" r:id="rId9"/>
    <p:sldId id="270" r:id="rId10"/>
    <p:sldId id="271" r:id="rId11"/>
    <p:sldId id="277" r:id="rId12"/>
    <p:sldId id="278" r:id="rId13"/>
    <p:sldId id="281" r:id="rId14"/>
    <p:sldId id="282" r:id="rId15"/>
    <p:sldId id="284" r:id="rId16"/>
    <p:sldId id="285" r:id="rId17"/>
    <p:sldId id="286" r:id="rId18"/>
    <p:sldId id="288" r:id="rId19"/>
    <p:sldId id="290" r:id="rId20"/>
    <p:sldId id="292" r:id="rId21"/>
    <p:sldId id="294" r:id="rId22"/>
    <p:sldId id="296" r:id="rId23"/>
    <p:sldId id="297" r:id="rId24"/>
    <p:sldId id="299" r:id="rId25"/>
    <p:sldId id="301" r:id="rId26"/>
    <p:sldId id="302" r:id="rId27"/>
    <p:sldId id="303" r:id="rId28"/>
    <p:sldId id="305" r:id="rId29"/>
    <p:sldId id="307" r:id="rId30"/>
    <p:sldId id="308" r:id="rId31"/>
    <p:sldId id="310" r:id="rId32"/>
    <p:sldId id="312" r:id="rId33"/>
    <p:sldId id="314" r:id="rId34"/>
    <p:sldId id="316" r:id="rId35"/>
    <p:sldId id="318" r:id="rId36"/>
    <p:sldId id="320" r:id="rId37"/>
    <p:sldId id="321" r:id="rId38"/>
    <p:sldId id="323" r:id="rId39"/>
    <p:sldId id="340" r:id="rId40"/>
    <p:sldId id="326" r:id="rId41"/>
    <p:sldId id="327" r:id="rId42"/>
    <p:sldId id="328" r:id="rId43"/>
    <p:sldId id="329" r:id="rId44"/>
    <p:sldId id="335" r:id="rId45"/>
    <p:sldId id="336" r:id="rId46"/>
    <p:sldId id="337" r:id="rId47"/>
    <p:sldId id="338" r:id="rId48"/>
    <p:sldId id="339"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p:cViewPr varScale="1">
        <p:scale>
          <a:sx n="72" d="100"/>
          <a:sy n="72" d="100"/>
        </p:scale>
        <p:origin x="14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eddy%20Arregui\Desktop\Tesis%20Santy\Facturacion%20%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reddy%20Arregui\Desktop\Tesis%20Santy\INDICADO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reddy%20Arregui\Desktop\Tesis%20Santy\ANALISIS%20HORIZONT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reddy%20Arregui\Desktop\Tesis%20Santy\balance%20general%20analisis%20vertic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reddy%20Arregui\Desktop\Tesis%20Santy\balance%20general%20analisis%20vertic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reddy%20Arregui\Desktop\Tesis%20Santy\balance%20general%20analisis%20vertic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reddy%20Arregui\Desktop\Tesis%20Santy\balance%20general%20analisis%20vertic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reddy%20Arregui\Desktop\Tesis%20Santy\balance%20general%20analisis%20vertic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reddy%20Arregui\Desktop\Tesis%20Santy\Estado%20de%20resultados%20inventad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reddy%20Arregui\Desktop\Tesis%20Santy\Estado%20de%20resultados%20invent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Cartera</a:t>
            </a:r>
            <a:r>
              <a:rPr lang="es-EC" baseline="0"/>
              <a:t> total año 2014</a:t>
            </a:r>
            <a:endParaRPr lang="es-EC"/>
          </a:p>
        </c:rich>
      </c:tx>
      <c:overlay val="0"/>
    </c:title>
    <c:autoTitleDeleted val="0"/>
    <c:plotArea>
      <c:layout/>
      <c:pieChart>
        <c:varyColors val="1"/>
        <c:ser>
          <c:idx val="0"/>
          <c:order val="0"/>
          <c:dLbls>
            <c:dLbl>
              <c:idx val="0"/>
              <c:tx>
                <c:rich>
                  <a:bodyPr/>
                  <a:lstStyle/>
                  <a:p>
                    <a:r>
                      <a:rPr lang="en-US"/>
                      <a:t>59,54%</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40,45%</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Hoja8!$B$18:$B$19</c:f>
              <c:strCache>
                <c:ptCount val="2"/>
                <c:pt idx="0">
                  <c:v>cartera </c:v>
                </c:pt>
                <c:pt idx="1">
                  <c:v>cartera vencida </c:v>
                </c:pt>
              </c:strCache>
            </c:strRef>
          </c:cat>
          <c:val>
            <c:numRef>
              <c:f>Hoja8!$C$18:$C$19</c:f>
              <c:numCache>
                <c:formatCode>General</c:formatCode>
                <c:ptCount val="2"/>
                <c:pt idx="0">
                  <c:v>59.54</c:v>
                </c:pt>
                <c:pt idx="1">
                  <c:v>40.450000000000003</c:v>
                </c:pt>
              </c:numCache>
            </c:numRef>
          </c:val>
        </c:ser>
        <c:dLbls>
          <c:dLblPos val="ctr"/>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overlay val="0"/>
    </c:title>
    <c:autoTitleDeleted val="0"/>
    <c:plotArea>
      <c:layout/>
      <c:barChart>
        <c:barDir val="col"/>
        <c:grouping val="clustered"/>
        <c:varyColors val="0"/>
        <c:ser>
          <c:idx val="0"/>
          <c:order val="0"/>
          <c:tx>
            <c:v>Corporación Inmedical</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Liquidez'!$E$7:$F$7</c:f>
              <c:numCache>
                <c:formatCode>"$"\ #,##0.00</c:formatCode>
                <c:ptCount val="2"/>
                <c:pt idx="0">
                  <c:v>1.08</c:v>
                </c:pt>
                <c:pt idx="1">
                  <c:v>1.7</c:v>
                </c:pt>
              </c:numCache>
            </c:numRef>
          </c:val>
        </c:ser>
        <c:dLbls>
          <c:dLblPos val="inEnd"/>
          <c:showLegendKey val="0"/>
          <c:showVal val="1"/>
          <c:showCatName val="0"/>
          <c:showSerName val="0"/>
          <c:showPercent val="0"/>
          <c:showBubbleSize val="0"/>
        </c:dLbls>
        <c:gapWidth val="150"/>
        <c:axId val="156194232"/>
        <c:axId val="156194624"/>
      </c:barChart>
      <c:catAx>
        <c:axId val="156194232"/>
        <c:scaling>
          <c:orientation val="minMax"/>
        </c:scaling>
        <c:delete val="0"/>
        <c:axPos val="b"/>
        <c:numFmt formatCode="General" sourceLinked="1"/>
        <c:majorTickMark val="none"/>
        <c:minorTickMark val="none"/>
        <c:tickLblPos val="nextTo"/>
        <c:crossAx val="156194624"/>
        <c:crosses val="autoZero"/>
        <c:auto val="1"/>
        <c:lblAlgn val="ctr"/>
        <c:lblOffset val="100"/>
        <c:noMultiLvlLbl val="0"/>
      </c:catAx>
      <c:valAx>
        <c:axId val="156194624"/>
        <c:scaling>
          <c:orientation val="minMax"/>
        </c:scaling>
        <c:delete val="0"/>
        <c:axPos val="l"/>
        <c:majorGridlines/>
        <c:numFmt formatCode="&quot;$&quot;\ #,##0.00" sourceLinked="1"/>
        <c:majorTickMark val="none"/>
        <c:minorTickMark val="none"/>
        <c:tickLblPos val="nextTo"/>
        <c:crossAx val="156194232"/>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Capital de Trabajo</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Liquidez'!$E$8:$F$8</c:f>
              <c:numCache>
                <c:formatCode>"$"\ #,##0.00</c:formatCode>
                <c:ptCount val="2"/>
                <c:pt idx="0">
                  <c:v>146661.14000000001</c:v>
                </c:pt>
                <c:pt idx="1">
                  <c:v>891691.37</c:v>
                </c:pt>
              </c:numCache>
            </c:numRef>
          </c:val>
        </c:ser>
        <c:dLbls>
          <c:dLblPos val="inEnd"/>
          <c:showLegendKey val="0"/>
          <c:showVal val="1"/>
          <c:showCatName val="0"/>
          <c:showSerName val="0"/>
          <c:showPercent val="0"/>
          <c:showBubbleSize val="0"/>
        </c:dLbls>
        <c:gapWidth val="150"/>
        <c:axId val="156195408"/>
        <c:axId val="156195800"/>
      </c:barChart>
      <c:catAx>
        <c:axId val="156195408"/>
        <c:scaling>
          <c:orientation val="minMax"/>
        </c:scaling>
        <c:delete val="0"/>
        <c:axPos val="b"/>
        <c:numFmt formatCode="General" sourceLinked="1"/>
        <c:majorTickMark val="out"/>
        <c:minorTickMark val="none"/>
        <c:tickLblPos val="nextTo"/>
        <c:crossAx val="156195800"/>
        <c:crosses val="autoZero"/>
        <c:auto val="1"/>
        <c:lblAlgn val="ctr"/>
        <c:lblOffset val="100"/>
        <c:noMultiLvlLbl val="0"/>
      </c:catAx>
      <c:valAx>
        <c:axId val="156195800"/>
        <c:scaling>
          <c:orientation val="minMax"/>
        </c:scaling>
        <c:delete val="0"/>
        <c:axPos val="l"/>
        <c:majorGridlines/>
        <c:numFmt formatCode="&quot;$&quot;\ #,##0.00" sourceLinked="1"/>
        <c:majorTickMark val="out"/>
        <c:minorTickMark val="none"/>
        <c:tickLblPos val="nextTo"/>
        <c:crossAx val="156195408"/>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Rotación de la cartera</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Actividad'!$C$4:$D$4</c:f>
              <c:numCache>
                <c:formatCode>General</c:formatCode>
                <c:ptCount val="2"/>
                <c:pt idx="0">
                  <c:v>51.72</c:v>
                </c:pt>
                <c:pt idx="1">
                  <c:v>13.91</c:v>
                </c:pt>
              </c:numCache>
            </c:numRef>
          </c:val>
        </c:ser>
        <c:dLbls>
          <c:dLblPos val="inEnd"/>
          <c:showLegendKey val="0"/>
          <c:showVal val="1"/>
          <c:showCatName val="0"/>
          <c:showSerName val="0"/>
          <c:showPercent val="0"/>
          <c:showBubbleSize val="0"/>
        </c:dLbls>
        <c:gapWidth val="150"/>
        <c:axId val="156196584"/>
        <c:axId val="156196976"/>
      </c:barChart>
      <c:catAx>
        <c:axId val="156196584"/>
        <c:scaling>
          <c:orientation val="minMax"/>
        </c:scaling>
        <c:delete val="0"/>
        <c:axPos val="b"/>
        <c:numFmt formatCode="General" sourceLinked="1"/>
        <c:majorTickMark val="out"/>
        <c:minorTickMark val="none"/>
        <c:tickLblPos val="nextTo"/>
        <c:crossAx val="156196976"/>
        <c:crosses val="autoZero"/>
        <c:auto val="1"/>
        <c:lblAlgn val="ctr"/>
        <c:lblOffset val="100"/>
        <c:noMultiLvlLbl val="0"/>
      </c:catAx>
      <c:valAx>
        <c:axId val="156196976"/>
        <c:scaling>
          <c:orientation val="minMax"/>
        </c:scaling>
        <c:delete val="0"/>
        <c:axPos val="l"/>
        <c:majorGridlines/>
        <c:numFmt formatCode="General" sourceLinked="1"/>
        <c:majorTickMark val="out"/>
        <c:minorTickMark val="none"/>
        <c:tickLblPos val="nextTo"/>
        <c:crossAx val="156196584"/>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Plazo promedio de Cobro</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Actividad'!$C$5:$D$5</c:f>
              <c:numCache>
                <c:formatCode>0</c:formatCode>
                <c:ptCount val="2"/>
                <c:pt idx="0">
                  <c:v>7</c:v>
                </c:pt>
                <c:pt idx="1">
                  <c:v>26</c:v>
                </c:pt>
              </c:numCache>
            </c:numRef>
          </c:val>
        </c:ser>
        <c:dLbls>
          <c:showLegendKey val="0"/>
          <c:showVal val="1"/>
          <c:showCatName val="0"/>
          <c:showSerName val="0"/>
          <c:showPercent val="0"/>
          <c:showBubbleSize val="0"/>
        </c:dLbls>
        <c:gapWidth val="150"/>
        <c:shape val="box"/>
        <c:axId val="156197760"/>
        <c:axId val="156198152"/>
        <c:axId val="0"/>
      </c:bar3DChart>
      <c:catAx>
        <c:axId val="156197760"/>
        <c:scaling>
          <c:orientation val="minMax"/>
        </c:scaling>
        <c:delete val="0"/>
        <c:axPos val="b"/>
        <c:numFmt formatCode="General" sourceLinked="1"/>
        <c:majorTickMark val="none"/>
        <c:minorTickMark val="none"/>
        <c:tickLblPos val="nextTo"/>
        <c:crossAx val="156198152"/>
        <c:crosses val="autoZero"/>
        <c:auto val="1"/>
        <c:lblAlgn val="ctr"/>
        <c:lblOffset val="100"/>
        <c:noMultiLvlLbl val="0"/>
      </c:catAx>
      <c:valAx>
        <c:axId val="156198152"/>
        <c:scaling>
          <c:orientation val="minMax"/>
        </c:scaling>
        <c:delete val="0"/>
        <c:axPos val="l"/>
        <c:majorGridlines/>
        <c:numFmt formatCode="0" sourceLinked="1"/>
        <c:majorTickMark val="none"/>
        <c:minorTickMark val="none"/>
        <c:tickLblPos val="nextTo"/>
        <c:crossAx val="156197760"/>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Rotación del Activo Fijo</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Actividad'!$C$6:$D$6</c:f>
              <c:numCache>
                <c:formatCode>"$"\ #,##0.00</c:formatCode>
                <c:ptCount val="2"/>
                <c:pt idx="0">
                  <c:v>21.69</c:v>
                </c:pt>
                <c:pt idx="1">
                  <c:v>10.6</c:v>
                </c:pt>
              </c:numCache>
            </c:numRef>
          </c:val>
        </c:ser>
        <c:dLbls>
          <c:dLblPos val="inEnd"/>
          <c:showLegendKey val="0"/>
          <c:showVal val="1"/>
          <c:showCatName val="0"/>
          <c:showSerName val="0"/>
          <c:showPercent val="0"/>
          <c:showBubbleSize val="0"/>
        </c:dLbls>
        <c:gapWidth val="150"/>
        <c:axId val="156198936"/>
        <c:axId val="157675520"/>
      </c:barChart>
      <c:catAx>
        <c:axId val="156198936"/>
        <c:scaling>
          <c:orientation val="minMax"/>
        </c:scaling>
        <c:delete val="0"/>
        <c:axPos val="b"/>
        <c:numFmt formatCode="General" sourceLinked="1"/>
        <c:majorTickMark val="out"/>
        <c:minorTickMark val="none"/>
        <c:tickLblPos val="nextTo"/>
        <c:crossAx val="157675520"/>
        <c:crosses val="autoZero"/>
        <c:auto val="1"/>
        <c:lblAlgn val="ctr"/>
        <c:lblOffset val="100"/>
        <c:noMultiLvlLbl val="0"/>
      </c:catAx>
      <c:valAx>
        <c:axId val="157675520"/>
        <c:scaling>
          <c:orientation val="minMax"/>
        </c:scaling>
        <c:delete val="0"/>
        <c:axPos val="l"/>
        <c:majorGridlines/>
        <c:numFmt formatCode="&quot;$&quot;\ #,##0.00" sourceLinked="1"/>
        <c:majorTickMark val="out"/>
        <c:minorTickMark val="none"/>
        <c:tickLblPos val="nextTo"/>
        <c:crossAx val="156198936"/>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Rotación de ventas</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Actividad'!$C$7:$D$7</c:f>
              <c:numCache>
                <c:formatCode>General</c:formatCode>
                <c:ptCount val="2"/>
                <c:pt idx="0">
                  <c:v>2.61</c:v>
                </c:pt>
                <c:pt idx="1">
                  <c:v>1.26</c:v>
                </c:pt>
              </c:numCache>
            </c:numRef>
          </c:val>
        </c:ser>
        <c:dLbls>
          <c:dLblPos val="inEnd"/>
          <c:showLegendKey val="0"/>
          <c:showVal val="1"/>
          <c:showCatName val="0"/>
          <c:showSerName val="0"/>
          <c:showPercent val="0"/>
          <c:showBubbleSize val="0"/>
        </c:dLbls>
        <c:gapWidth val="150"/>
        <c:axId val="157676304"/>
        <c:axId val="157676696"/>
      </c:barChart>
      <c:catAx>
        <c:axId val="157676304"/>
        <c:scaling>
          <c:orientation val="minMax"/>
        </c:scaling>
        <c:delete val="0"/>
        <c:axPos val="b"/>
        <c:numFmt formatCode="General" sourceLinked="1"/>
        <c:majorTickMark val="out"/>
        <c:minorTickMark val="none"/>
        <c:tickLblPos val="nextTo"/>
        <c:crossAx val="157676696"/>
        <c:crosses val="autoZero"/>
        <c:auto val="1"/>
        <c:lblAlgn val="ctr"/>
        <c:lblOffset val="100"/>
        <c:noMultiLvlLbl val="0"/>
      </c:catAx>
      <c:valAx>
        <c:axId val="157676696"/>
        <c:scaling>
          <c:orientation val="minMax"/>
        </c:scaling>
        <c:delete val="0"/>
        <c:axPos val="l"/>
        <c:majorGridlines/>
        <c:numFmt formatCode="General" sourceLinked="1"/>
        <c:majorTickMark val="out"/>
        <c:minorTickMark val="none"/>
        <c:tickLblPos val="nextTo"/>
        <c:crossAx val="157676304"/>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IMPACTO GASTO ADMINISTRATIVOS Y VENTAS</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Actividad'!$C$8:$D$8</c:f>
              <c:numCache>
                <c:formatCode>0%</c:formatCode>
                <c:ptCount val="2"/>
                <c:pt idx="0">
                  <c:v>0.99</c:v>
                </c:pt>
                <c:pt idx="1">
                  <c:v>1.0900000000000001</c:v>
                </c:pt>
              </c:numCache>
            </c:numRef>
          </c:val>
        </c:ser>
        <c:dLbls>
          <c:dLblPos val="inEnd"/>
          <c:showLegendKey val="0"/>
          <c:showVal val="1"/>
          <c:showCatName val="0"/>
          <c:showSerName val="0"/>
          <c:showPercent val="0"/>
          <c:showBubbleSize val="0"/>
        </c:dLbls>
        <c:gapWidth val="150"/>
        <c:axId val="157677480"/>
        <c:axId val="157677872"/>
      </c:barChart>
      <c:catAx>
        <c:axId val="157677480"/>
        <c:scaling>
          <c:orientation val="minMax"/>
        </c:scaling>
        <c:delete val="0"/>
        <c:axPos val="b"/>
        <c:numFmt formatCode="General" sourceLinked="1"/>
        <c:majorTickMark val="out"/>
        <c:minorTickMark val="none"/>
        <c:tickLblPos val="nextTo"/>
        <c:crossAx val="157677872"/>
        <c:crosses val="autoZero"/>
        <c:auto val="1"/>
        <c:lblAlgn val="ctr"/>
        <c:lblOffset val="100"/>
        <c:noMultiLvlLbl val="0"/>
      </c:catAx>
      <c:valAx>
        <c:axId val="157677872"/>
        <c:scaling>
          <c:orientation val="minMax"/>
        </c:scaling>
        <c:delete val="0"/>
        <c:axPos val="l"/>
        <c:majorGridlines/>
        <c:numFmt formatCode="0%" sourceLinked="1"/>
        <c:majorTickMark val="out"/>
        <c:minorTickMark val="none"/>
        <c:tickLblPos val="nextTo"/>
        <c:crossAx val="157677480"/>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Impacto de la carga Financiera</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Actividad'!$C$9:$D$9</c:f>
              <c:numCache>
                <c:formatCode>0.00%</c:formatCode>
                <c:ptCount val="2"/>
                <c:pt idx="0">
                  <c:v>5.0000000000000001E-3</c:v>
                </c:pt>
                <c:pt idx="1">
                  <c:v>2.5600000000000001E-2</c:v>
                </c:pt>
              </c:numCache>
            </c:numRef>
          </c:val>
        </c:ser>
        <c:dLbls>
          <c:dLblPos val="inEnd"/>
          <c:showLegendKey val="0"/>
          <c:showVal val="1"/>
          <c:showCatName val="0"/>
          <c:showSerName val="0"/>
          <c:showPercent val="0"/>
          <c:showBubbleSize val="0"/>
        </c:dLbls>
        <c:gapWidth val="150"/>
        <c:axId val="157678656"/>
        <c:axId val="157679048"/>
      </c:barChart>
      <c:catAx>
        <c:axId val="157678656"/>
        <c:scaling>
          <c:orientation val="minMax"/>
        </c:scaling>
        <c:delete val="0"/>
        <c:axPos val="b"/>
        <c:numFmt formatCode="General" sourceLinked="1"/>
        <c:majorTickMark val="out"/>
        <c:minorTickMark val="none"/>
        <c:tickLblPos val="nextTo"/>
        <c:crossAx val="157679048"/>
        <c:crosses val="autoZero"/>
        <c:auto val="1"/>
        <c:lblAlgn val="ctr"/>
        <c:lblOffset val="100"/>
        <c:noMultiLvlLbl val="0"/>
      </c:catAx>
      <c:valAx>
        <c:axId val="157679048"/>
        <c:scaling>
          <c:orientation val="minMax"/>
        </c:scaling>
        <c:delete val="0"/>
        <c:axPos val="l"/>
        <c:majorGridlines/>
        <c:numFmt formatCode="0.00%" sourceLinked="1"/>
        <c:majorTickMark val="out"/>
        <c:minorTickMark val="none"/>
        <c:tickLblPos val="nextTo"/>
        <c:crossAx val="157678656"/>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'Razones de Rentabilidad'!$G$12:$H$12</c:f>
              <c:strCache>
                <c:ptCount val="1"/>
                <c:pt idx="0">
                  <c:v>Rentabilidad Neta de Ventas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Rentabilidad'!$J$13:$K$13</c:f>
              <c:numCache>
                <c:formatCode>0.00%</c:formatCode>
                <c:ptCount val="2"/>
                <c:pt idx="0">
                  <c:v>5.4000000000000003E-3</c:v>
                </c:pt>
                <c:pt idx="1">
                  <c:v>-1.35E-2</c:v>
                </c:pt>
              </c:numCache>
            </c:numRef>
          </c:val>
        </c:ser>
        <c:dLbls>
          <c:dLblPos val="inEnd"/>
          <c:showLegendKey val="0"/>
          <c:showVal val="1"/>
          <c:showCatName val="0"/>
          <c:showSerName val="0"/>
          <c:showPercent val="0"/>
          <c:showBubbleSize val="0"/>
        </c:dLbls>
        <c:gapWidth val="150"/>
        <c:axId val="157679832"/>
        <c:axId val="157680224"/>
      </c:barChart>
      <c:catAx>
        <c:axId val="157679832"/>
        <c:scaling>
          <c:orientation val="minMax"/>
        </c:scaling>
        <c:delete val="0"/>
        <c:axPos val="b"/>
        <c:numFmt formatCode="General" sourceLinked="1"/>
        <c:majorTickMark val="out"/>
        <c:minorTickMark val="none"/>
        <c:tickLblPos val="nextTo"/>
        <c:crossAx val="157680224"/>
        <c:crosses val="autoZero"/>
        <c:auto val="1"/>
        <c:lblAlgn val="ctr"/>
        <c:lblOffset val="100"/>
        <c:noMultiLvlLbl val="0"/>
      </c:catAx>
      <c:valAx>
        <c:axId val="157680224"/>
        <c:scaling>
          <c:orientation val="minMax"/>
        </c:scaling>
        <c:delete val="0"/>
        <c:axPos val="l"/>
        <c:majorGridlines/>
        <c:numFmt formatCode="0.00%" sourceLinked="1"/>
        <c:majorTickMark val="out"/>
        <c:minorTickMark val="none"/>
        <c:tickLblPos val="nextTo"/>
        <c:crossAx val="157679832"/>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'Razones de Rentabilidad'!$A$11</c:f>
              <c:strCache>
                <c:ptCount val="1"/>
                <c:pt idx="0">
                  <c:v>Rentabilidad Operacional del Patrimonio</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'Razones de Rentabilidad'!$B$12:$C$12</c:f>
              <c:numCache>
                <c:formatCode>0.00%</c:formatCode>
                <c:ptCount val="2"/>
                <c:pt idx="0">
                  <c:v>0.21479999999999999</c:v>
                </c:pt>
                <c:pt idx="1">
                  <c:v>-0.92679999999999996</c:v>
                </c:pt>
              </c:numCache>
            </c:numRef>
          </c:val>
        </c:ser>
        <c:dLbls>
          <c:dLblPos val="inEnd"/>
          <c:showLegendKey val="0"/>
          <c:showVal val="1"/>
          <c:showCatName val="0"/>
          <c:showSerName val="0"/>
          <c:showPercent val="0"/>
          <c:showBubbleSize val="0"/>
        </c:dLbls>
        <c:gapWidth val="150"/>
        <c:axId val="157681008"/>
        <c:axId val="157681400"/>
      </c:barChart>
      <c:catAx>
        <c:axId val="157681008"/>
        <c:scaling>
          <c:orientation val="minMax"/>
        </c:scaling>
        <c:delete val="0"/>
        <c:axPos val="b"/>
        <c:numFmt formatCode="General" sourceLinked="1"/>
        <c:majorTickMark val="out"/>
        <c:minorTickMark val="none"/>
        <c:tickLblPos val="nextTo"/>
        <c:crossAx val="157681400"/>
        <c:crosses val="autoZero"/>
        <c:auto val="1"/>
        <c:lblAlgn val="ctr"/>
        <c:lblOffset val="100"/>
        <c:noMultiLvlLbl val="0"/>
      </c:catAx>
      <c:valAx>
        <c:axId val="157681400"/>
        <c:scaling>
          <c:orientation val="minMax"/>
        </c:scaling>
        <c:delete val="0"/>
        <c:axPos val="l"/>
        <c:majorGridlines/>
        <c:numFmt formatCode="0.00%" sourceLinked="1"/>
        <c:majorTickMark val="out"/>
        <c:minorTickMark val="none"/>
        <c:tickLblPos val="nextTo"/>
        <c:crossAx val="15768100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5705818022747151"/>
          <c:y val="0.19480351414406533"/>
          <c:w val="0.54947069116360459"/>
          <c:h val="0.68921660834062404"/>
        </c:manualLayout>
      </c:layout>
      <c:bar3DChart>
        <c:barDir val="col"/>
        <c:grouping val="clustered"/>
        <c:varyColors val="0"/>
        <c:ser>
          <c:idx val="2"/>
          <c:order val="0"/>
          <c:tx>
            <c:v>ACTIVO</c:v>
          </c:tx>
          <c:invertIfNegative val="0"/>
          <c:cat>
            <c:numLit>
              <c:formatCode>General</c:formatCode>
              <c:ptCount val="2"/>
              <c:pt idx="0">
                <c:v>2013</c:v>
              </c:pt>
              <c:pt idx="1">
                <c:v>2014</c:v>
              </c:pt>
            </c:numLit>
          </c:cat>
          <c:val>
            <c:numRef>
              <c:f>'Balance general analisis horizo'!$H$15:$I$15</c:f>
              <c:numCache>
                <c:formatCode>"$"#,##0.00_);[Red]\("$"#,##0.00\)</c:formatCode>
                <c:ptCount val="2"/>
                <c:pt idx="0">
                  <c:v>3082422.58</c:v>
                </c:pt>
                <c:pt idx="1">
                  <c:v>2445880.6800000002</c:v>
                </c:pt>
              </c:numCache>
            </c:numRef>
          </c:val>
        </c:ser>
        <c:ser>
          <c:idx val="0"/>
          <c:order val="1"/>
          <c:tx>
            <c:v>PASIVO</c:v>
          </c:tx>
          <c:invertIfNegative val="0"/>
          <c:cat>
            <c:numLit>
              <c:formatCode>General</c:formatCode>
              <c:ptCount val="2"/>
              <c:pt idx="0">
                <c:v>2013</c:v>
              </c:pt>
              <c:pt idx="1">
                <c:v>2014</c:v>
              </c:pt>
            </c:numLit>
          </c:cat>
          <c:val>
            <c:numRef>
              <c:f>'Balance general analisis horizo'!$H$16:$I$16</c:f>
              <c:numCache>
                <c:formatCode>"$"#,##0.00_);[Red]\("$"#,##0.00\)</c:formatCode>
                <c:ptCount val="2"/>
                <c:pt idx="0">
                  <c:v>2718039.72</c:v>
                </c:pt>
                <c:pt idx="1">
                  <c:v>2141564.4500000002</c:v>
                </c:pt>
              </c:numCache>
            </c:numRef>
          </c:val>
        </c:ser>
        <c:ser>
          <c:idx val="1"/>
          <c:order val="2"/>
          <c:tx>
            <c:v>PARIMONIO</c:v>
          </c:tx>
          <c:invertIfNegative val="0"/>
          <c:cat>
            <c:numLit>
              <c:formatCode>General</c:formatCode>
              <c:ptCount val="2"/>
              <c:pt idx="0">
                <c:v>2013</c:v>
              </c:pt>
              <c:pt idx="1">
                <c:v>2014</c:v>
              </c:pt>
            </c:numLit>
          </c:cat>
          <c:val>
            <c:numRef>
              <c:f>'Balance general analisis horizo'!$H$17:$I$17</c:f>
              <c:numCache>
                <c:formatCode>"$"#,##0.00_);[Red]\("$"#,##0.00\)</c:formatCode>
                <c:ptCount val="2"/>
                <c:pt idx="0">
                  <c:v>364382.86</c:v>
                </c:pt>
                <c:pt idx="1">
                  <c:v>304316.23</c:v>
                </c:pt>
              </c:numCache>
            </c:numRef>
          </c:val>
        </c:ser>
        <c:dLbls>
          <c:showLegendKey val="0"/>
          <c:showVal val="0"/>
          <c:showCatName val="0"/>
          <c:showSerName val="0"/>
          <c:showPercent val="0"/>
          <c:showBubbleSize val="0"/>
        </c:dLbls>
        <c:gapWidth val="150"/>
        <c:shape val="box"/>
        <c:axId val="156438784"/>
        <c:axId val="156439176"/>
        <c:axId val="0"/>
      </c:bar3DChart>
      <c:catAx>
        <c:axId val="156438784"/>
        <c:scaling>
          <c:orientation val="minMax"/>
        </c:scaling>
        <c:delete val="0"/>
        <c:axPos val="b"/>
        <c:numFmt formatCode="General" sourceLinked="1"/>
        <c:majorTickMark val="none"/>
        <c:minorTickMark val="none"/>
        <c:tickLblPos val="nextTo"/>
        <c:crossAx val="156439176"/>
        <c:crosses val="autoZero"/>
        <c:auto val="1"/>
        <c:lblAlgn val="ctr"/>
        <c:lblOffset val="100"/>
        <c:noMultiLvlLbl val="0"/>
      </c:catAx>
      <c:valAx>
        <c:axId val="156439176"/>
        <c:scaling>
          <c:orientation val="minMax"/>
        </c:scaling>
        <c:delete val="0"/>
        <c:axPos val="l"/>
        <c:majorGridlines/>
        <c:numFmt formatCode="&quot;$&quot;#,##0.00_);[Red]\(&quot;$&quot;#,##0.00\)" sourceLinked="1"/>
        <c:majorTickMark val="none"/>
        <c:minorTickMark val="none"/>
        <c:tickLblPos val="nextTo"/>
        <c:crossAx val="1564387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Total Activos</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Hoja1!$H$31:$I$31</c:f>
              <c:numCache>
                <c:formatCode>0%</c:formatCode>
                <c:ptCount val="2"/>
                <c:pt idx="0">
                  <c:v>1</c:v>
                </c:pt>
                <c:pt idx="1">
                  <c:v>1</c:v>
                </c:pt>
              </c:numCache>
            </c:numRef>
          </c:val>
        </c:ser>
        <c:ser>
          <c:idx val="1"/>
          <c:order val="1"/>
          <c:tx>
            <c:v>Total Pasivos</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Hoja1!$H$32:$I$32</c:f>
              <c:numCache>
                <c:formatCode>0.00%</c:formatCode>
                <c:ptCount val="2"/>
                <c:pt idx="0">
                  <c:v>0.88180000000000003</c:v>
                </c:pt>
                <c:pt idx="1">
                  <c:v>0.87560000000000004</c:v>
                </c:pt>
              </c:numCache>
            </c:numRef>
          </c:val>
        </c:ser>
        <c:ser>
          <c:idx val="2"/>
          <c:order val="2"/>
          <c:tx>
            <c:v>Total Patrimonio</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Hoja1!$H$33:$I$33</c:f>
              <c:numCache>
                <c:formatCode>0.00%</c:formatCode>
                <c:ptCount val="2"/>
                <c:pt idx="0">
                  <c:v>0.1182</c:v>
                </c:pt>
                <c:pt idx="1">
                  <c:v>0.1244</c:v>
                </c:pt>
              </c:numCache>
            </c:numRef>
          </c:val>
        </c:ser>
        <c:dLbls>
          <c:dLblPos val="inEnd"/>
          <c:showLegendKey val="0"/>
          <c:showVal val="1"/>
          <c:showCatName val="0"/>
          <c:showSerName val="0"/>
          <c:showPercent val="0"/>
          <c:showBubbleSize val="0"/>
        </c:dLbls>
        <c:gapWidth val="150"/>
        <c:axId val="156440352"/>
        <c:axId val="156440744"/>
      </c:barChart>
      <c:catAx>
        <c:axId val="156440352"/>
        <c:scaling>
          <c:orientation val="minMax"/>
        </c:scaling>
        <c:delete val="0"/>
        <c:axPos val="b"/>
        <c:numFmt formatCode="General" sourceLinked="1"/>
        <c:majorTickMark val="out"/>
        <c:minorTickMark val="none"/>
        <c:tickLblPos val="nextTo"/>
        <c:crossAx val="156440744"/>
        <c:crosses val="autoZero"/>
        <c:auto val="1"/>
        <c:lblAlgn val="ctr"/>
        <c:lblOffset val="100"/>
        <c:noMultiLvlLbl val="0"/>
      </c:catAx>
      <c:valAx>
        <c:axId val="156440744"/>
        <c:scaling>
          <c:orientation val="minMax"/>
        </c:scaling>
        <c:delete val="0"/>
        <c:axPos val="l"/>
        <c:majorGridlines/>
        <c:numFmt formatCode="0%" sourceLinked="1"/>
        <c:majorTickMark val="out"/>
        <c:minorTickMark val="none"/>
        <c:tickLblPos val="nextTo"/>
        <c:crossAx val="156440352"/>
        <c:crosses val="autoZero"/>
        <c:crossBetween val="between"/>
      </c:valAx>
    </c:plotArea>
    <c:legend>
      <c:legendPos val="r"/>
      <c:overlay val="0"/>
    </c:legend>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Cuentas y documentos por Cobrar </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Hoja1!$I$14:$J$14</c:f>
              <c:numCache>
                <c:formatCode>0.00%</c:formatCode>
                <c:ptCount val="2"/>
                <c:pt idx="0" formatCode="0%">
                  <c:v>0.60750000000000004</c:v>
                </c:pt>
                <c:pt idx="1">
                  <c:v>1.0887</c:v>
                </c:pt>
              </c:numCache>
            </c:numRef>
          </c:val>
        </c:ser>
        <c:ser>
          <c:idx val="1"/>
          <c:order val="1"/>
          <c:tx>
            <c:v>Total Activo</c:v>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Hoja1!$I$15:$J$15</c:f>
              <c:numCache>
                <c:formatCode>0%</c:formatCode>
                <c:ptCount val="2"/>
                <c:pt idx="0">
                  <c:v>1</c:v>
                </c:pt>
                <c:pt idx="1">
                  <c:v>1</c:v>
                </c:pt>
              </c:numCache>
            </c:numRef>
          </c:val>
        </c:ser>
        <c:dLbls>
          <c:dLblPos val="inEnd"/>
          <c:showLegendKey val="0"/>
          <c:showVal val="1"/>
          <c:showCatName val="0"/>
          <c:showSerName val="0"/>
          <c:showPercent val="0"/>
          <c:showBubbleSize val="0"/>
        </c:dLbls>
        <c:gapWidth val="150"/>
        <c:axId val="156441528"/>
        <c:axId val="156441920"/>
      </c:barChart>
      <c:catAx>
        <c:axId val="156441528"/>
        <c:scaling>
          <c:orientation val="minMax"/>
        </c:scaling>
        <c:delete val="0"/>
        <c:axPos val="b"/>
        <c:numFmt formatCode="General" sourceLinked="1"/>
        <c:majorTickMark val="out"/>
        <c:minorTickMark val="none"/>
        <c:tickLblPos val="nextTo"/>
        <c:crossAx val="156441920"/>
        <c:crosses val="autoZero"/>
        <c:auto val="1"/>
        <c:lblAlgn val="ctr"/>
        <c:lblOffset val="100"/>
        <c:noMultiLvlLbl val="0"/>
      </c:catAx>
      <c:valAx>
        <c:axId val="156441920"/>
        <c:scaling>
          <c:orientation val="minMax"/>
        </c:scaling>
        <c:delete val="0"/>
        <c:axPos val="l"/>
        <c:majorGridlines/>
        <c:numFmt formatCode="0%" sourceLinked="1"/>
        <c:majorTickMark val="out"/>
        <c:minorTickMark val="none"/>
        <c:tickLblPos val="nextTo"/>
        <c:crossAx val="156441528"/>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Provisión cuentas Incobrables </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Hoja1!$I$56:$J$56</c:f>
              <c:numCache>
                <c:formatCode>0.00%</c:formatCode>
                <c:ptCount val="2"/>
                <c:pt idx="0">
                  <c:v>-9.5450702284954059E-3</c:v>
                </c:pt>
                <c:pt idx="1">
                  <c:v>-0.23849246399051646</c:v>
                </c:pt>
              </c:numCache>
            </c:numRef>
          </c:val>
        </c:ser>
        <c:ser>
          <c:idx val="1"/>
          <c:order val="1"/>
          <c:tx>
            <c:v>Total Activo</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Hoja1!$I$57:$J$57</c:f>
              <c:numCache>
                <c:formatCode>0%</c:formatCode>
                <c:ptCount val="2"/>
                <c:pt idx="0">
                  <c:v>1</c:v>
                </c:pt>
                <c:pt idx="1">
                  <c:v>1</c:v>
                </c:pt>
              </c:numCache>
            </c:numRef>
          </c:val>
        </c:ser>
        <c:dLbls>
          <c:showLegendKey val="0"/>
          <c:showVal val="1"/>
          <c:showCatName val="0"/>
          <c:showSerName val="0"/>
          <c:showPercent val="0"/>
          <c:showBubbleSize val="0"/>
        </c:dLbls>
        <c:gapWidth val="75"/>
        <c:axId val="156442704"/>
        <c:axId val="156443096"/>
      </c:barChart>
      <c:catAx>
        <c:axId val="156442704"/>
        <c:scaling>
          <c:orientation val="minMax"/>
        </c:scaling>
        <c:delete val="0"/>
        <c:axPos val="b"/>
        <c:numFmt formatCode="General" sourceLinked="1"/>
        <c:majorTickMark val="none"/>
        <c:minorTickMark val="none"/>
        <c:tickLblPos val="nextTo"/>
        <c:crossAx val="156443096"/>
        <c:crosses val="autoZero"/>
        <c:auto val="1"/>
        <c:lblAlgn val="ctr"/>
        <c:lblOffset val="100"/>
        <c:noMultiLvlLbl val="0"/>
      </c:catAx>
      <c:valAx>
        <c:axId val="156443096"/>
        <c:scaling>
          <c:orientation val="minMax"/>
        </c:scaling>
        <c:delete val="0"/>
        <c:axPos val="l"/>
        <c:numFmt formatCode="0.00%" sourceLinked="1"/>
        <c:majorTickMark val="none"/>
        <c:minorTickMark val="none"/>
        <c:tickLblPos val="nextTo"/>
        <c:crossAx val="156442704"/>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Total pasivo Corriente</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Hoja1!$H$79:$I$79</c:f>
              <c:numCache>
                <c:formatCode>0.00%</c:formatCode>
                <c:ptCount val="2"/>
                <c:pt idx="0">
                  <c:v>0.53926826606623157</c:v>
                </c:pt>
                <c:pt idx="1">
                  <c:v>0.51639119615597928</c:v>
                </c:pt>
              </c:numCache>
            </c:numRef>
          </c:val>
        </c:ser>
        <c:ser>
          <c:idx val="1"/>
          <c:order val="1"/>
          <c:tx>
            <c:v>Total pasivo Largo Plazo</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Hoja1!$H$80:$I$80</c:f>
              <c:numCache>
                <c:formatCode>0.00%</c:formatCode>
                <c:ptCount val="2"/>
                <c:pt idx="0">
                  <c:v>0.34251859133474166</c:v>
                </c:pt>
                <c:pt idx="1">
                  <c:v>0.35918890368764839</c:v>
                </c:pt>
              </c:numCache>
            </c:numRef>
          </c:val>
        </c:ser>
        <c:dLbls>
          <c:dLblPos val="outEnd"/>
          <c:showLegendKey val="0"/>
          <c:showVal val="1"/>
          <c:showCatName val="0"/>
          <c:showSerName val="0"/>
          <c:showPercent val="0"/>
          <c:showBubbleSize val="0"/>
        </c:dLbls>
        <c:gapWidth val="150"/>
        <c:axId val="156443880"/>
        <c:axId val="156444272"/>
      </c:barChart>
      <c:catAx>
        <c:axId val="156443880"/>
        <c:scaling>
          <c:orientation val="minMax"/>
        </c:scaling>
        <c:delete val="0"/>
        <c:axPos val="b"/>
        <c:numFmt formatCode="General" sourceLinked="1"/>
        <c:majorTickMark val="out"/>
        <c:minorTickMark val="none"/>
        <c:tickLblPos val="nextTo"/>
        <c:crossAx val="156444272"/>
        <c:crosses val="autoZero"/>
        <c:auto val="1"/>
        <c:lblAlgn val="ctr"/>
        <c:lblOffset val="100"/>
        <c:noMultiLvlLbl val="0"/>
      </c:catAx>
      <c:valAx>
        <c:axId val="156444272"/>
        <c:scaling>
          <c:orientation val="minMax"/>
        </c:scaling>
        <c:delete val="0"/>
        <c:axPos val="l"/>
        <c:majorGridlines/>
        <c:numFmt formatCode="0.00%" sourceLinked="1"/>
        <c:majorTickMark val="out"/>
        <c:minorTickMark val="none"/>
        <c:tickLblPos val="nextTo"/>
        <c:crossAx val="15644388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Total Patrimonio</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Hoja1!$D$55:$E$55</c:f>
              <c:numCache>
                <c:formatCode>0.00%</c:formatCode>
                <c:ptCount val="2"/>
                <c:pt idx="0">
                  <c:v>0.11821314259902674</c:v>
                </c:pt>
                <c:pt idx="1">
                  <c:v>0.12441990015637229</c:v>
                </c:pt>
              </c:numCache>
            </c:numRef>
          </c:val>
        </c:ser>
        <c:ser>
          <c:idx val="1"/>
          <c:order val="1"/>
          <c:tx>
            <c:v>Capital Suscrito</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Hoja1!$D$56:$E$56</c:f>
              <c:numCache>
                <c:formatCode>0.00%</c:formatCode>
                <c:ptCount val="2"/>
                <c:pt idx="0">
                  <c:v>0.13311607651148208</c:v>
                </c:pt>
                <c:pt idx="1">
                  <c:v>0.16775961450417115</c:v>
                </c:pt>
              </c:numCache>
            </c:numRef>
          </c:val>
        </c:ser>
        <c:ser>
          <c:idx val="2"/>
          <c:order val="2"/>
          <c:tx>
            <c:v>Utilidad o Perdida del Ejercicio </c:v>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Hoja1!$D$57:$E$57</c:f>
              <c:numCache>
                <c:formatCode>0.00%</c:formatCode>
                <c:ptCount val="2"/>
                <c:pt idx="0">
                  <c:v>1.4025510415252669E-2</c:v>
                </c:pt>
                <c:pt idx="1">
                  <c:v>-1.7040904873577067E-2</c:v>
                </c:pt>
              </c:numCache>
            </c:numRef>
          </c:val>
        </c:ser>
        <c:dLbls>
          <c:dLblPos val="outEnd"/>
          <c:showLegendKey val="0"/>
          <c:showVal val="1"/>
          <c:showCatName val="0"/>
          <c:showSerName val="0"/>
          <c:showPercent val="0"/>
          <c:showBubbleSize val="0"/>
        </c:dLbls>
        <c:gapWidth val="150"/>
        <c:axId val="156445056"/>
        <c:axId val="156445448"/>
      </c:barChart>
      <c:catAx>
        <c:axId val="156445056"/>
        <c:scaling>
          <c:orientation val="minMax"/>
        </c:scaling>
        <c:delete val="0"/>
        <c:axPos val="b"/>
        <c:numFmt formatCode="General" sourceLinked="1"/>
        <c:majorTickMark val="out"/>
        <c:minorTickMark val="none"/>
        <c:tickLblPos val="nextTo"/>
        <c:crossAx val="156445448"/>
        <c:crosses val="autoZero"/>
        <c:auto val="1"/>
        <c:lblAlgn val="ctr"/>
        <c:lblOffset val="100"/>
        <c:noMultiLvlLbl val="0"/>
      </c:catAx>
      <c:valAx>
        <c:axId val="156445448"/>
        <c:scaling>
          <c:orientation val="minMax"/>
        </c:scaling>
        <c:delete val="0"/>
        <c:axPos val="l"/>
        <c:majorGridlines/>
        <c:numFmt formatCode="0.00%" sourceLinked="1"/>
        <c:majorTickMark val="out"/>
        <c:minorTickMark val="none"/>
        <c:tickLblPos val="nextTo"/>
        <c:crossAx val="156445056"/>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Hoja2!$H$10:$I$10</c:f>
              <c:strCache>
                <c:ptCount val="1"/>
                <c:pt idx="0">
                  <c:v>Ventas</c:v>
                </c:pt>
              </c:strCache>
            </c:strRef>
          </c:tx>
          <c:invertIfNegative val="0"/>
          <c:cat>
            <c:numLit>
              <c:formatCode>General</c:formatCode>
              <c:ptCount val="2"/>
              <c:pt idx="0">
                <c:v>2013</c:v>
              </c:pt>
              <c:pt idx="1">
                <c:v>2014</c:v>
              </c:pt>
            </c:numLit>
          </c:cat>
          <c:val>
            <c:numRef>
              <c:f>Hoja2!$J$10:$K$10</c:f>
              <c:numCache>
                <c:formatCode>0%</c:formatCode>
                <c:ptCount val="2"/>
                <c:pt idx="0">
                  <c:v>1</c:v>
                </c:pt>
                <c:pt idx="1">
                  <c:v>1</c:v>
                </c:pt>
              </c:numCache>
            </c:numRef>
          </c:val>
        </c:ser>
        <c:ser>
          <c:idx val="1"/>
          <c:order val="1"/>
          <c:tx>
            <c:strRef>
              <c:f>Hoja2!$H$11:$I$11</c:f>
              <c:strCache>
                <c:ptCount val="1"/>
                <c:pt idx="0">
                  <c:v>Utilidad antes 15% imp</c:v>
                </c:pt>
              </c:strCache>
            </c:strRef>
          </c:tx>
          <c:invertIfNegative val="0"/>
          <c:cat>
            <c:numLit>
              <c:formatCode>General</c:formatCode>
              <c:ptCount val="2"/>
              <c:pt idx="0">
                <c:v>2013</c:v>
              </c:pt>
              <c:pt idx="1">
                <c:v>2014</c:v>
              </c:pt>
            </c:numLit>
          </c:cat>
          <c:val>
            <c:numRef>
              <c:f>Hoja2!$J$11:$K$11</c:f>
              <c:numCache>
                <c:formatCode>0.00%</c:formatCode>
                <c:ptCount val="2"/>
                <c:pt idx="0">
                  <c:v>9.1000000000000004E-3</c:v>
                </c:pt>
                <c:pt idx="1">
                  <c:v>-1.35E-2</c:v>
                </c:pt>
              </c:numCache>
            </c:numRef>
          </c:val>
        </c:ser>
        <c:ser>
          <c:idx val="2"/>
          <c:order val="2"/>
          <c:tx>
            <c:strRef>
              <c:f>Hoja2!$H$12:$I$12</c:f>
              <c:strCache>
                <c:ptCount val="1"/>
                <c:pt idx="0">
                  <c:v>Utilidad neta del Ejercicio</c:v>
                </c:pt>
              </c:strCache>
            </c:strRef>
          </c:tx>
          <c:invertIfNegative val="0"/>
          <c:cat>
            <c:numLit>
              <c:formatCode>General</c:formatCode>
              <c:ptCount val="2"/>
              <c:pt idx="0">
                <c:v>2013</c:v>
              </c:pt>
              <c:pt idx="1">
                <c:v>2014</c:v>
              </c:pt>
            </c:numLit>
          </c:cat>
          <c:val>
            <c:numRef>
              <c:f>Hoja2!$J$12:$K$12</c:f>
              <c:numCache>
                <c:formatCode>0.00%</c:formatCode>
                <c:ptCount val="2"/>
                <c:pt idx="0">
                  <c:v>5.4000000000000003E-3</c:v>
                </c:pt>
                <c:pt idx="1">
                  <c:v>-1.35E-2</c:v>
                </c:pt>
              </c:numCache>
            </c:numRef>
          </c:val>
        </c:ser>
        <c:dLbls>
          <c:showLegendKey val="0"/>
          <c:showVal val="0"/>
          <c:showCatName val="0"/>
          <c:showSerName val="0"/>
          <c:showPercent val="0"/>
          <c:showBubbleSize val="0"/>
        </c:dLbls>
        <c:gapWidth val="150"/>
        <c:axId val="156191488"/>
        <c:axId val="156191880"/>
      </c:barChart>
      <c:catAx>
        <c:axId val="156191488"/>
        <c:scaling>
          <c:orientation val="minMax"/>
        </c:scaling>
        <c:delete val="0"/>
        <c:axPos val="b"/>
        <c:numFmt formatCode="General" sourceLinked="1"/>
        <c:majorTickMark val="none"/>
        <c:minorTickMark val="none"/>
        <c:tickLblPos val="nextTo"/>
        <c:crossAx val="156191880"/>
        <c:crosses val="autoZero"/>
        <c:auto val="1"/>
        <c:lblAlgn val="ctr"/>
        <c:lblOffset val="100"/>
        <c:noMultiLvlLbl val="0"/>
      </c:catAx>
      <c:valAx>
        <c:axId val="156191880"/>
        <c:scaling>
          <c:orientation val="minMax"/>
        </c:scaling>
        <c:delete val="0"/>
        <c:axPos val="l"/>
        <c:majorGridlines/>
        <c:numFmt formatCode="0%" sourceLinked="1"/>
        <c:majorTickMark val="none"/>
        <c:minorTickMark val="none"/>
        <c:tickLblPos val="nextTo"/>
        <c:crossAx val="1561914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Hoja2!$B$31</c:f>
              <c:strCache>
                <c:ptCount val="1"/>
                <c:pt idx="0">
                  <c:v>Ventas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Hoja2!$C$31:$D$31</c:f>
              <c:numCache>
                <c:formatCode>0%</c:formatCode>
                <c:ptCount val="2"/>
                <c:pt idx="0">
                  <c:v>1</c:v>
                </c:pt>
                <c:pt idx="1">
                  <c:v>1</c:v>
                </c:pt>
              </c:numCache>
            </c:numRef>
          </c:val>
        </c:ser>
        <c:ser>
          <c:idx val="1"/>
          <c:order val="1"/>
          <c:tx>
            <c:strRef>
              <c:f>Hoja2!$B$32</c:f>
              <c:strCache>
                <c:ptCount val="1"/>
                <c:pt idx="0">
                  <c:v>Gastos Administrativos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Hoja2!$C$32:$D$32</c:f>
              <c:numCache>
                <c:formatCode>0%</c:formatCode>
                <c:ptCount val="2"/>
                <c:pt idx="0">
                  <c:v>0.99</c:v>
                </c:pt>
                <c:pt idx="1">
                  <c:v>1.0900000000000001</c:v>
                </c:pt>
              </c:numCache>
            </c:numRef>
          </c:val>
        </c:ser>
        <c:ser>
          <c:idx val="2"/>
          <c:order val="2"/>
          <c:tx>
            <c:strRef>
              <c:f>Hoja2!$B$33</c:f>
              <c:strCache>
                <c:ptCount val="1"/>
                <c:pt idx="0">
                  <c:v>Gatos Finncieros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2"/>
              <c:pt idx="0">
                <c:v>2013</c:v>
              </c:pt>
              <c:pt idx="1">
                <c:v>2014</c:v>
              </c:pt>
            </c:numLit>
          </c:cat>
          <c:val>
            <c:numRef>
              <c:f>Hoja2!$C$33:$D$33</c:f>
              <c:numCache>
                <c:formatCode>0.00%</c:formatCode>
                <c:ptCount val="2"/>
                <c:pt idx="0">
                  <c:v>5.0000000000000001E-3</c:v>
                </c:pt>
                <c:pt idx="1">
                  <c:v>2.5600000000000001E-2</c:v>
                </c:pt>
              </c:numCache>
            </c:numRef>
          </c:val>
        </c:ser>
        <c:dLbls>
          <c:dLblPos val="inEnd"/>
          <c:showLegendKey val="0"/>
          <c:showVal val="1"/>
          <c:showCatName val="0"/>
          <c:showSerName val="0"/>
          <c:showPercent val="0"/>
          <c:showBubbleSize val="0"/>
        </c:dLbls>
        <c:gapWidth val="150"/>
        <c:axId val="156193056"/>
        <c:axId val="156193448"/>
      </c:barChart>
      <c:catAx>
        <c:axId val="156193056"/>
        <c:scaling>
          <c:orientation val="minMax"/>
        </c:scaling>
        <c:delete val="0"/>
        <c:axPos val="b"/>
        <c:numFmt formatCode="General" sourceLinked="1"/>
        <c:majorTickMark val="out"/>
        <c:minorTickMark val="none"/>
        <c:tickLblPos val="nextTo"/>
        <c:crossAx val="156193448"/>
        <c:crosses val="autoZero"/>
        <c:auto val="1"/>
        <c:lblAlgn val="ctr"/>
        <c:lblOffset val="100"/>
        <c:noMultiLvlLbl val="0"/>
      </c:catAx>
      <c:valAx>
        <c:axId val="156193448"/>
        <c:scaling>
          <c:orientation val="minMax"/>
        </c:scaling>
        <c:delete val="0"/>
        <c:axPos val="l"/>
        <c:majorGridlines/>
        <c:numFmt formatCode="0%" sourceLinked="1"/>
        <c:majorTickMark val="out"/>
        <c:minorTickMark val="none"/>
        <c:tickLblPos val="nextTo"/>
        <c:crossAx val="156193056"/>
        <c:crosses val="autoZero"/>
        <c:crossBetween val="between"/>
      </c:valAx>
    </c:plotArea>
    <c:legend>
      <c:legendPos val="r"/>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Anexos%20Hipervincular%20Macroambiente.pptx"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hyperlink" Target="Facturacion%20%202014.xlsx"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E4514-439A-44AE-8F18-059103817EBE}" type="doc">
      <dgm:prSet loTypeId="urn:microsoft.com/office/officeart/2005/8/layout/bProcess3" loCatId="process" qsTypeId="urn:microsoft.com/office/officeart/2005/8/quickstyle/simple2" qsCatId="simple" csTypeId="urn:microsoft.com/office/officeart/2005/8/colors/accent2_2" csCatId="accent2" phldr="1"/>
      <dgm:spPr/>
      <dgm:t>
        <a:bodyPr/>
        <a:lstStyle/>
        <a:p>
          <a:endParaRPr lang="es-ES"/>
        </a:p>
      </dgm:t>
    </dgm:pt>
    <dgm:pt modelId="{9E2F0ABF-F71A-40BF-9356-353AC7053652}">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Aspecto Político</a:t>
          </a:r>
          <a:endParaRPr lang="es-ES" dirty="0"/>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408FD3BD-8232-4F81-ABDD-870385115748}" type="parTrans" cxnId="{81D4B14C-A36C-400F-88BB-77172B2B7607}">
      <dgm:prSet/>
      <dgm:spPr/>
      <dgm:t>
        <a:bodyPr/>
        <a:lstStyle/>
        <a:p>
          <a:endParaRPr lang="es-ES"/>
        </a:p>
      </dgm:t>
    </dgm:pt>
    <dgm:pt modelId="{FAE26361-4E09-4962-B8DF-9386B7617C62}" type="sibTrans" cxnId="{81D4B14C-A36C-400F-88BB-77172B2B7607}">
      <dgm:prSet>
        <dgm:style>
          <a:lnRef idx="3">
            <a:schemeClr val="accent1"/>
          </a:lnRef>
          <a:fillRef idx="0">
            <a:schemeClr val="accent1"/>
          </a:fillRef>
          <a:effectRef idx="2">
            <a:schemeClr val="accent1"/>
          </a:effectRef>
          <a:fontRef idx="minor">
            <a:schemeClr val="tx1"/>
          </a:fontRef>
        </dgm:style>
      </dgm:prSet>
      <dgm:spPr/>
      <dgm:t>
        <a:bodyPr/>
        <a:lstStyle/>
        <a:p>
          <a:endParaRPr lang="es-ES"/>
        </a:p>
      </dgm:t>
    </dgm:pt>
    <dgm:pt modelId="{14E4461A-DA82-4FA3-B323-381640BB5E6A}">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Entorno Económico</a:t>
          </a:r>
          <a:endParaRPr lang="es-ES" dirty="0"/>
        </a:p>
      </dgm:t>
    </dgm:pt>
    <dgm:pt modelId="{E9DF0839-D6A1-43C5-922C-DF431DCF9E41}" type="parTrans" cxnId="{6FBE0A33-A6D2-4F88-8269-51943300E25C}">
      <dgm:prSet/>
      <dgm:spPr/>
      <dgm:t>
        <a:bodyPr/>
        <a:lstStyle/>
        <a:p>
          <a:endParaRPr lang="es-ES"/>
        </a:p>
      </dgm:t>
    </dgm:pt>
    <dgm:pt modelId="{A2D3EA18-D943-493B-A0B9-D9394C6EF221}" type="sibTrans" cxnId="{6FBE0A33-A6D2-4F88-8269-51943300E25C}">
      <dgm:prSet>
        <dgm:style>
          <a:lnRef idx="3">
            <a:schemeClr val="accent1"/>
          </a:lnRef>
          <a:fillRef idx="0">
            <a:schemeClr val="accent1"/>
          </a:fillRef>
          <a:effectRef idx="2">
            <a:schemeClr val="accent1"/>
          </a:effectRef>
          <a:fontRef idx="minor">
            <a:schemeClr val="tx1"/>
          </a:fontRef>
        </dgm:style>
      </dgm:prSet>
      <dgm:spPr/>
      <dgm:t>
        <a:bodyPr/>
        <a:lstStyle/>
        <a:p>
          <a:endParaRPr lang="es-ES"/>
        </a:p>
      </dgm:t>
    </dgm:pt>
    <dgm:pt modelId="{F974496E-C349-4E4C-ACD7-81DDFD66571D}">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Producto Interno Bruto</a:t>
          </a:r>
          <a:endParaRPr lang="es-ES" dirty="0"/>
        </a:p>
      </dgm:t>
    </dgm:pt>
    <dgm:pt modelId="{D9D7EB3C-2EBC-414D-B38B-8718AACFC592}" type="parTrans" cxnId="{2FC7B76B-2672-4B9C-818F-E59ED95C773E}">
      <dgm:prSet/>
      <dgm:spPr/>
      <dgm:t>
        <a:bodyPr/>
        <a:lstStyle/>
        <a:p>
          <a:endParaRPr lang="es-ES"/>
        </a:p>
      </dgm:t>
    </dgm:pt>
    <dgm:pt modelId="{9DAA0134-8ED2-4803-81E0-2E5DDE5D229F}" type="sibTrans" cxnId="{2FC7B76B-2672-4B9C-818F-E59ED95C773E}">
      <dgm:prSet>
        <dgm:style>
          <a:lnRef idx="3">
            <a:schemeClr val="accent1"/>
          </a:lnRef>
          <a:fillRef idx="0">
            <a:schemeClr val="accent1"/>
          </a:fillRef>
          <a:effectRef idx="2">
            <a:schemeClr val="accent1"/>
          </a:effectRef>
          <a:fontRef idx="minor">
            <a:schemeClr val="tx1"/>
          </a:fontRef>
        </dgm:style>
      </dgm:prSet>
      <dgm:spPr/>
      <dgm:t>
        <a:bodyPr/>
        <a:lstStyle/>
        <a:p>
          <a:endParaRPr lang="es-ES"/>
        </a:p>
      </dgm:t>
    </dgm:pt>
    <dgm:pt modelId="{461F351E-04CA-49E2-8A89-59AA09CD96AB}">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Balanza Comercial</a:t>
          </a:r>
          <a:endParaRPr lang="es-ES" dirty="0"/>
        </a:p>
      </dgm:t>
    </dgm:pt>
    <dgm:pt modelId="{A62900CC-E76E-48AA-8C91-A5A6BAD47FBE}" type="parTrans" cxnId="{80EF1CF2-2D6A-44CE-9678-9DCDBC97036E}">
      <dgm:prSet/>
      <dgm:spPr/>
      <dgm:t>
        <a:bodyPr/>
        <a:lstStyle/>
        <a:p>
          <a:endParaRPr lang="es-ES"/>
        </a:p>
      </dgm:t>
    </dgm:pt>
    <dgm:pt modelId="{0D1F0B46-3DAA-4D79-B3AC-97BA5DC79D33}" type="sibTrans" cxnId="{80EF1CF2-2D6A-44CE-9678-9DCDBC97036E}">
      <dgm:prSet>
        <dgm:style>
          <a:lnRef idx="3">
            <a:schemeClr val="accent1"/>
          </a:lnRef>
          <a:fillRef idx="0">
            <a:schemeClr val="accent1"/>
          </a:fillRef>
          <a:effectRef idx="2">
            <a:schemeClr val="accent1"/>
          </a:effectRef>
          <a:fontRef idx="minor">
            <a:schemeClr val="tx1"/>
          </a:fontRef>
        </dgm:style>
      </dgm:prSet>
      <dgm:spPr/>
      <dgm:t>
        <a:bodyPr/>
        <a:lstStyle/>
        <a:p>
          <a:endParaRPr lang="es-ES"/>
        </a:p>
      </dgm:t>
    </dgm:pt>
    <dgm:pt modelId="{F6A5D9EA-C21E-40EC-8E02-695B0061E41F}">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Inflación</a:t>
          </a:r>
          <a:endParaRPr lang="es-ES" dirty="0"/>
        </a:p>
      </dgm:t>
    </dgm:pt>
    <dgm:pt modelId="{401430E0-B653-44B7-BC3C-7264856AD798}" type="parTrans" cxnId="{A070DB71-2015-4EB5-BB72-69667F5FD165}">
      <dgm:prSet/>
      <dgm:spPr/>
      <dgm:t>
        <a:bodyPr/>
        <a:lstStyle/>
        <a:p>
          <a:endParaRPr lang="es-ES"/>
        </a:p>
      </dgm:t>
    </dgm:pt>
    <dgm:pt modelId="{85306A89-D91C-4D10-B399-879DF7B37E5B}" type="sibTrans" cxnId="{A070DB71-2015-4EB5-BB72-69667F5FD165}">
      <dgm:prSet>
        <dgm:style>
          <a:lnRef idx="3">
            <a:schemeClr val="accent1"/>
          </a:lnRef>
          <a:fillRef idx="0">
            <a:schemeClr val="accent1"/>
          </a:fillRef>
          <a:effectRef idx="2">
            <a:schemeClr val="accent1"/>
          </a:effectRef>
          <a:fontRef idx="minor">
            <a:schemeClr val="tx1"/>
          </a:fontRef>
        </dgm:style>
      </dgm:prSet>
      <dgm:spPr/>
      <dgm:t>
        <a:bodyPr/>
        <a:lstStyle/>
        <a:p>
          <a:endParaRPr lang="es-ES"/>
        </a:p>
      </dgm:t>
    </dgm:pt>
    <dgm:pt modelId="{C40E8072-523B-403C-BFF9-19253EE6426E}">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t>Riesgo País </a:t>
          </a:r>
          <a:endParaRPr lang="es-ES" dirty="0"/>
        </a:p>
      </dgm:t>
    </dgm:pt>
    <dgm:pt modelId="{42619AA6-78A2-4099-815D-9445991F83AF}" type="parTrans" cxnId="{0D5D1973-10C6-4C63-9AEC-CCBA7510A5EB}">
      <dgm:prSet/>
      <dgm:spPr/>
      <dgm:t>
        <a:bodyPr/>
        <a:lstStyle/>
        <a:p>
          <a:endParaRPr lang="es-ES"/>
        </a:p>
      </dgm:t>
    </dgm:pt>
    <dgm:pt modelId="{F3786D36-0BD0-43AE-A751-B296D134C7A5}" type="sibTrans" cxnId="{0D5D1973-10C6-4C63-9AEC-CCBA7510A5EB}">
      <dgm:prSet/>
      <dgm:spPr/>
      <dgm:t>
        <a:bodyPr/>
        <a:lstStyle/>
        <a:p>
          <a:endParaRPr lang="es-ES"/>
        </a:p>
      </dgm:t>
    </dgm:pt>
    <dgm:pt modelId="{39D5D0DE-4AC5-4D27-A740-B0F4C12ADC79}" type="pres">
      <dgm:prSet presAssocID="{E31E4514-439A-44AE-8F18-059103817EBE}" presName="Name0" presStyleCnt="0">
        <dgm:presLayoutVars>
          <dgm:dir/>
          <dgm:resizeHandles val="exact"/>
        </dgm:presLayoutVars>
      </dgm:prSet>
      <dgm:spPr/>
      <dgm:t>
        <a:bodyPr/>
        <a:lstStyle/>
        <a:p>
          <a:endParaRPr lang="es-EC"/>
        </a:p>
      </dgm:t>
    </dgm:pt>
    <dgm:pt modelId="{79F01DED-DECC-4D3A-96A3-8468CFA4FC59}" type="pres">
      <dgm:prSet presAssocID="{9E2F0ABF-F71A-40BF-9356-353AC7053652}" presName="node" presStyleLbl="node1" presStyleIdx="0" presStyleCnt="6">
        <dgm:presLayoutVars>
          <dgm:bulletEnabled val="1"/>
        </dgm:presLayoutVars>
      </dgm:prSet>
      <dgm:spPr/>
      <dgm:t>
        <a:bodyPr/>
        <a:lstStyle/>
        <a:p>
          <a:endParaRPr lang="es-ES"/>
        </a:p>
      </dgm:t>
    </dgm:pt>
    <dgm:pt modelId="{F71829C5-D334-4E33-B04F-74C5CB748514}" type="pres">
      <dgm:prSet presAssocID="{FAE26361-4E09-4962-B8DF-9386B7617C62}" presName="sibTrans" presStyleLbl="sibTrans1D1" presStyleIdx="0" presStyleCnt="5"/>
      <dgm:spPr/>
      <dgm:t>
        <a:bodyPr/>
        <a:lstStyle/>
        <a:p>
          <a:endParaRPr lang="es-EC"/>
        </a:p>
      </dgm:t>
    </dgm:pt>
    <dgm:pt modelId="{124A0FF6-8AF1-4A45-9F38-28AF882D0988}" type="pres">
      <dgm:prSet presAssocID="{FAE26361-4E09-4962-B8DF-9386B7617C62}" presName="connectorText" presStyleLbl="sibTrans1D1" presStyleIdx="0" presStyleCnt="5"/>
      <dgm:spPr/>
      <dgm:t>
        <a:bodyPr/>
        <a:lstStyle/>
        <a:p>
          <a:endParaRPr lang="es-EC"/>
        </a:p>
      </dgm:t>
    </dgm:pt>
    <dgm:pt modelId="{98649BF1-574D-4E9E-AB5F-92A537D74277}" type="pres">
      <dgm:prSet presAssocID="{14E4461A-DA82-4FA3-B323-381640BB5E6A}" presName="node" presStyleLbl="node1" presStyleIdx="1" presStyleCnt="6">
        <dgm:presLayoutVars>
          <dgm:bulletEnabled val="1"/>
        </dgm:presLayoutVars>
      </dgm:prSet>
      <dgm:spPr/>
      <dgm:t>
        <a:bodyPr/>
        <a:lstStyle/>
        <a:p>
          <a:endParaRPr lang="es-ES"/>
        </a:p>
      </dgm:t>
    </dgm:pt>
    <dgm:pt modelId="{4FF10C93-37CF-42B7-9054-EC1E0D024F53}" type="pres">
      <dgm:prSet presAssocID="{A2D3EA18-D943-493B-A0B9-D9394C6EF221}" presName="sibTrans" presStyleLbl="sibTrans1D1" presStyleIdx="1" presStyleCnt="5"/>
      <dgm:spPr/>
      <dgm:t>
        <a:bodyPr/>
        <a:lstStyle/>
        <a:p>
          <a:endParaRPr lang="es-EC"/>
        </a:p>
      </dgm:t>
    </dgm:pt>
    <dgm:pt modelId="{F7BEE15E-05A5-4B9C-9B65-79A0D4A7E305}" type="pres">
      <dgm:prSet presAssocID="{A2D3EA18-D943-493B-A0B9-D9394C6EF221}" presName="connectorText" presStyleLbl="sibTrans1D1" presStyleIdx="1" presStyleCnt="5"/>
      <dgm:spPr/>
      <dgm:t>
        <a:bodyPr/>
        <a:lstStyle/>
        <a:p>
          <a:endParaRPr lang="es-EC"/>
        </a:p>
      </dgm:t>
    </dgm:pt>
    <dgm:pt modelId="{CC806056-E0C2-40AE-B872-4563C941D09B}" type="pres">
      <dgm:prSet presAssocID="{F974496E-C349-4E4C-ACD7-81DDFD66571D}" presName="node" presStyleLbl="node1" presStyleIdx="2" presStyleCnt="6">
        <dgm:presLayoutVars>
          <dgm:bulletEnabled val="1"/>
        </dgm:presLayoutVars>
      </dgm:prSet>
      <dgm:spPr/>
      <dgm:t>
        <a:bodyPr/>
        <a:lstStyle/>
        <a:p>
          <a:endParaRPr lang="es-ES"/>
        </a:p>
      </dgm:t>
    </dgm:pt>
    <dgm:pt modelId="{DD58378A-EAE1-4FFA-B145-463EEE17F885}" type="pres">
      <dgm:prSet presAssocID="{9DAA0134-8ED2-4803-81E0-2E5DDE5D229F}" presName="sibTrans" presStyleLbl="sibTrans1D1" presStyleIdx="2" presStyleCnt="5"/>
      <dgm:spPr/>
      <dgm:t>
        <a:bodyPr/>
        <a:lstStyle/>
        <a:p>
          <a:endParaRPr lang="es-EC"/>
        </a:p>
      </dgm:t>
    </dgm:pt>
    <dgm:pt modelId="{598F8B0B-702D-4D15-BBA0-39AC0BABB3F5}" type="pres">
      <dgm:prSet presAssocID="{9DAA0134-8ED2-4803-81E0-2E5DDE5D229F}" presName="connectorText" presStyleLbl="sibTrans1D1" presStyleIdx="2" presStyleCnt="5"/>
      <dgm:spPr/>
      <dgm:t>
        <a:bodyPr/>
        <a:lstStyle/>
        <a:p>
          <a:endParaRPr lang="es-EC"/>
        </a:p>
      </dgm:t>
    </dgm:pt>
    <dgm:pt modelId="{CF0DEF64-C116-4478-B5EC-8BF3B8D80EFD}" type="pres">
      <dgm:prSet presAssocID="{461F351E-04CA-49E2-8A89-59AA09CD96AB}" presName="node" presStyleLbl="node1" presStyleIdx="3" presStyleCnt="6">
        <dgm:presLayoutVars>
          <dgm:bulletEnabled val="1"/>
        </dgm:presLayoutVars>
      </dgm:prSet>
      <dgm:spPr/>
      <dgm:t>
        <a:bodyPr/>
        <a:lstStyle/>
        <a:p>
          <a:endParaRPr lang="es-ES"/>
        </a:p>
      </dgm:t>
    </dgm:pt>
    <dgm:pt modelId="{E72D4487-D61D-40F1-9EE2-86FDE3310958}" type="pres">
      <dgm:prSet presAssocID="{0D1F0B46-3DAA-4D79-B3AC-97BA5DC79D33}" presName="sibTrans" presStyleLbl="sibTrans1D1" presStyleIdx="3" presStyleCnt="5"/>
      <dgm:spPr/>
      <dgm:t>
        <a:bodyPr/>
        <a:lstStyle/>
        <a:p>
          <a:endParaRPr lang="es-EC"/>
        </a:p>
      </dgm:t>
    </dgm:pt>
    <dgm:pt modelId="{664583E8-055E-430B-81F7-7B23C28BEE2C}" type="pres">
      <dgm:prSet presAssocID="{0D1F0B46-3DAA-4D79-B3AC-97BA5DC79D33}" presName="connectorText" presStyleLbl="sibTrans1D1" presStyleIdx="3" presStyleCnt="5"/>
      <dgm:spPr/>
      <dgm:t>
        <a:bodyPr/>
        <a:lstStyle/>
        <a:p>
          <a:endParaRPr lang="es-EC"/>
        </a:p>
      </dgm:t>
    </dgm:pt>
    <dgm:pt modelId="{58AA990C-32E6-416C-8D4E-5938AA30FA89}" type="pres">
      <dgm:prSet presAssocID="{F6A5D9EA-C21E-40EC-8E02-695B0061E41F}" presName="node" presStyleLbl="node1" presStyleIdx="4" presStyleCnt="6">
        <dgm:presLayoutVars>
          <dgm:bulletEnabled val="1"/>
        </dgm:presLayoutVars>
      </dgm:prSet>
      <dgm:spPr/>
      <dgm:t>
        <a:bodyPr/>
        <a:lstStyle/>
        <a:p>
          <a:endParaRPr lang="es-ES"/>
        </a:p>
      </dgm:t>
    </dgm:pt>
    <dgm:pt modelId="{4D75B2E6-DE94-4102-8F46-6427F93FD608}" type="pres">
      <dgm:prSet presAssocID="{85306A89-D91C-4D10-B399-879DF7B37E5B}" presName="sibTrans" presStyleLbl="sibTrans1D1" presStyleIdx="4" presStyleCnt="5"/>
      <dgm:spPr/>
      <dgm:t>
        <a:bodyPr/>
        <a:lstStyle/>
        <a:p>
          <a:endParaRPr lang="es-EC"/>
        </a:p>
      </dgm:t>
    </dgm:pt>
    <dgm:pt modelId="{479A67A3-CCFA-41B6-BC5F-24ECEE011F6F}" type="pres">
      <dgm:prSet presAssocID="{85306A89-D91C-4D10-B399-879DF7B37E5B}" presName="connectorText" presStyleLbl="sibTrans1D1" presStyleIdx="4" presStyleCnt="5"/>
      <dgm:spPr/>
      <dgm:t>
        <a:bodyPr/>
        <a:lstStyle/>
        <a:p>
          <a:endParaRPr lang="es-EC"/>
        </a:p>
      </dgm:t>
    </dgm:pt>
    <dgm:pt modelId="{07F00AA7-6877-4046-B151-539C9AC9043A}" type="pres">
      <dgm:prSet presAssocID="{C40E8072-523B-403C-BFF9-19253EE6426E}" presName="node" presStyleLbl="node1" presStyleIdx="5" presStyleCnt="6">
        <dgm:presLayoutVars>
          <dgm:bulletEnabled val="1"/>
        </dgm:presLayoutVars>
      </dgm:prSet>
      <dgm:spPr/>
      <dgm:t>
        <a:bodyPr/>
        <a:lstStyle/>
        <a:p>
          <a:endParaRPr lang="es-ES"/>
        </a:p>
      </dgm:t>
    </dgm:pt>
  </dgm:ptLst>
  <dgm:cxnLst>
    <dgm:cxn modelId="{1CFEAE4A-08CB-49B7-B13F-2557EE611A8B}" type="presOf" srcId="{9E2F0ABF-F71A-40BF-9356-353AC7053652}" destId="{79F01DED-DECC-4D3A-96A3-8468CFA4FC59}" srcOrd="0" destOrd="0" presId="urn:microsoft.com/office/officeart/2005/8/layout/bProcess3"/>
    <dgm:cxn modelId="{80EF1CF2-2D6A-44CE-9678-9DCDBC97036E}" srcId="{E31E4514-439A-44AE-8F18-059103817EBE}" destId="{461F351E-04CA-49E2-8A89-59AA09CD96AB}" srcOrd="3" destOrd="0" parTransId="{A62900CC-E76E-48AA-8C91-A5A6BAD47FBE}" sibTransId="{0D1F0B46-3DAA-4D79-B3AC-97BA5DC79D33}"/>
    <dgm:cxn modelId="{712A6462-78AC-46A2-BA31-ECD69638181E}" type="presOf" srcId="{C40E8072-523B-403C-BFF9-19253EE6426E}" destId="{07F00AA7-6877-4046-B151-539C9AC9043A}" srcOrd="0" destOrd="0" presId="urn:microsoft.com/office/officeart/2005/8/layout/bProcess3"/>
    <dgm:cxn modelId="{E0B6CA91-B5BF-4218-9393-3AA6B9253035}" type="presOf" srcId="{0D1F0B46-3DAA-4D79-B3AC-97BA5DC79D33}" destId="{E72D4487-D61D-40F1-9EE2-86FDE3310958}" srcOrd="0" destOrd="0" presId="urn:microsoft.com/office/officeart/2005/8/layout/bProcess3"/>
    <dgm:cxn modelId="{AC115827-A38B-4101-A754-D3BEFBD1CF64}" type="presOf" srcId="{FAE26361-4E09-4962-B8DF-9386B7617C62}" destId="{F71829C5-D334-4E33-B04F-74C5CB748514}" srcOrd="0" destOrd="0" presId="urn:microsoft.com/office/officeart/2005/8/layout/bProcess3"/>
    <dgm:cxn modelId="{E784C523-3DAC-4EB0-BAF6-B221526320EA}" type="presOf" srcId="{85306A89-D91C-4D10-B399-879DF7B37E5B}" destId="{4D75B2E6-DE94-4102-8F46-6427F93FD608}" srcOrd="0" destOrd="0" presId="urn:microsoft.com/office/officeart/2005/8/layout/bProcess3"/>
    <dgm:cxn modelId="{2FC7B76B-2672-4B9C-818F-E59ED95C773E}" srcId="{E31E4514-439A-44AE-8F18-059103817EBE}" destId="{F974496E-C349-4E4C-ACD7-81DDFD66571D}" srcOrd="2" destOrd="0" parTransId="{D9D7EB3C-2EBC-414D-B38B-8718AACFC592}" sibTransId="{9DAA0134-8ED2-4803-81E0-2E5DDE5D229F}"/>
    <dgm:cxn modelId="{D44D25A3-F5F8-4F55-A802-3303460D0DBC}" type="presOf" srcId="{9DAA0134-8ED2-4803-81E0-2E5DDE5D229F}" destId="{598F8B0B-702D-4D15-BBA0-39AC0BABB3F5}" srcOrd="1" destOrd="0" presId="urn:microsoft.com/office/officeart/2005/8/layout/bProcess3"/>
    <dgm:cxn modelId="{DD5DC0AC-B548-47D2-B40E-5ABAED7CBD94}" type="presOf" srcId="{0D1F0B46-3DAA-4D79-B3AC-97BA5DC79D33}" destId="{664583E8-055E-430B-81F7-7B23C28BEE2C}" srcOrd="1" destOrd="0" presId="urn:microsoft.com/office/officeart/2005/8/layout/bProcess3"/>
    <dgm:cxn modelId="{5B5E0FC7-4B76-4AFB-BD19-BC553CFC23CB}" type="presOf" srcId="{E31E4514-439A-44AE-8F18-059103817EBE}" destId="{39D5D0DE-4AC5-4D27-A740-B0F4C12ADC79}" srcOrd="0" destOrd="0" presId="urn:microsoft.com/office/officeart/2005/8/layout/bProcess3"/>
    <dgm:cxn modelId="{0D5D1973-10C6-4C63-9AEC-CCBA7510A5EB}" srcId="{E31E4514-439A-44AE-8F18-059103817EBE}" destId="{C40E8072-523B-403C-BFF9-19253EE6426E}" srcOrd="5" destOrd="0" parTransId="{42619AA6-78A2-4099-815D-9445991F83AF}" sibTransId="{F3786D36-0BD0-43AE-A751-B296D134C7A5}"/>
    <dgm:cxn modelId="{A427EFD3-E934-46D1-B30C-9B956A8C997F}" type="presOf" srcId="{F974496E-C349-4E4C-ACD7-81DDFD66571D}" destId="{CC806056-E0C2-40AE-B872-4563C941D09B}" srcOrd="0" destOrd="0" presId="urn:microsoft.com/office/officeart/2005/8/layout/bProcess3"/>
    <dgm:cxn modelId="{0EF5469A-1A27-44DC-8534-A72FF8723166}" type="presOf" srcId="{85306A89-D91C-4D10-B399-879DF7B37E5B}" destId="{479A67A3-CCFA-41B6-BC5F-24ECEE011F6F}" srcOrd="1" destOrd="0" presId="urn:microsoft.com/office/officeart/2005/8/layout/bProcess3"/>
    <dgm:cxn modelId="{F65A5F08-02AE-442E-B4CD-219FBCA45FAF}" type="presOf" srcId="{14E4461A-DA82-4FA3-B323-381640BB5E6A}" destId="{98649BF1-574D-4E9E-AB5F-92A537D74277}" srcOrd="0" destOrd="0" presId="urn:microsoft.com/office/officeart/2005/8/layout/bProcess3"/>
    <dgm:cxn modelId="{4F3EC543-6FE4-470C-BB18-472EAF12A4BA}" type="presOf" srcId="{461F351E-04CA-49E2-8A89-59AA09CD96AB}" destId="{CF0DEF64-C116-4478-B5EC-8BF3B8D80EFD}" srcOrd="0" destOrd="0" presId="urn:microsoft.com/office/officeart/2005/8/layout/bProcess3"/>
    <dgm:cxn modelId="{55E00C14-F0E4-4D95-9DC4-BF3B0788FE79}" type="presOf" srcId="{F6A5D9EA-C21E-40EC-8E02-695B0061E41F}" destId="{58AA990C-32E6-416C-8D4E-5938AA30FA89}" srcOrd="0" destOrd="0" presId="urn:microsoft.com/office/officeart/2005/8/layout/bProcess3"/>
    <dgm:cxn modelId="{6FBE0A33-A6D2-4F88-8269-51943300E25C}" srcId="{E31E4514-439A-44AE-8F18-059103817EBE}" destId="{14E4461A-DA82-4FA3-B323-381640BB5E6A}" srcOrd="1" destOrd="0" parTransId="{E9DF0839-D6A1-43C5-922C-DF431DCF9E41}" sibTransId="{A2D3EA18-D943-493B-A0B9-D9394C6EF221}"/>
    <dgm:cxn modelId="{2F318F1F-E471-4A18-AC18-CF5BD600F02C}" type="presOf" srcId="{A2D3EA18-D943-493B-A0B9-D9394C6EF221}" destId="{4FF10C93-37CF-42B7-9054-EC1E0D024F53}" srcOrd="0" destOrd="0" presId="urn:microsoft.com/office/officeart/2005/8/layout/bProcess3"/>
    <dgm:cxn modelId="{BA7F3934-12A0-4425-BC36-C142DB582DA0}" type="presOf" srcId="{A2D3EA18-D943-493B-A0B9-D9394C6EF221}" destId="{F7BEE15E-05A5-4B9C-9B65-79A0D4A7E305}" srcOrd="1" destOrd="0" presId="urn:microsoft.com/office/officeart/2005/8/layout/bProcess3"/>
    <dgm:cxn modelId="{81D4B14C-A36C-400F-88BB-77172B2B7607}" srcId="{E31E4514-439A-44AE-8F18-059103817EBE}" destId="{9E2F0ABF-F71A-40BF-9356-353AC7053652}" srcOrd="0" destOrd="0" parTransId="{408FD3BD-8232-4F81-ABDD-870385115748}" sibTransId="{FAE26361-4E09-4962-B8DF-9386B7617C62}"/>
    <dgm:cxn modelId="{A070DB71-2015-4EB5-BB72-69667F5FD165}" srcId="{E31E4514-439A-44AE-8F18-059103817EBE}" destId="{F6A5D9EA-C21E-40EC-8E02-695B0061E41F}" srcOrd="4" destOrd="0" parTransId="{401430E0-B653-44B7-BC3C-7264856AD798}" sibTransId="{85306A89-D91C-4D10-B399-879DF7B37E5B}"/>
    <dgm:cxn modelId="{CDB07663-5EC6-4C96-95B4-F7B45FF4F730}" type="presOf" srcId="{FAE26361-4E09-4962-B8DF-9386B7617C62}" destId="{124A0FF6-8AF1-4A45-9F38-28AF882D0988}" srcOrd="1" destOrd="0" presId="urn:microsoft.com/office/officeart/2005/8/layout/bProcess3"/>
    <dgm:cxn modelId="{D396DFDA-8250-4277-8F22-F2F397AA3EB6}" type="presOf" srcId="{9DAA0134-8ED2-4803-81E0-2E5DDE5D229F}" destId="{DD58378A-EAE1-4FFA-B145-463EEE17F885}" srcOrd="0" destOrd="0" presId="urn:microsoft.com/office/officeart/2005/8/layout/bProcess3"/>
    <dgm:cxn modelId="{F64566CB-0581-4090-ABB3-7C40C857B591}" type="presParOf" srcId="{39D5D0DE-4AC5-4D27-A740-B0F4C12ADC79}" destId="{79F01DED-DECC-4D3A-96A3-8468CFA4FC59}" srcOrd="0" destOrd="0" presId="urn:microsoft.com/office/officeart/2005/8/layout/bProcess3"/>
    <dgm:cxn modelId="{6CAC8AEE-6E66-4F46-810E-99CFC78C24FC}" type="presParOf" srcId="{39D5D0DE-4AC5-4D27-A740-B0F4C12ADC79}" destId="{F71829C5-D334-4E33-B04F-74C5CB748514}" srcOrd="1" destOrd="0" presId="urn:microsoft.com/office/officeart/2005/8/layout/bProcess3"/>
    <dgm:cxn modelId="{0179494B-4EF7-437A-9F8D-6CC67AA2E0D8}" type="presParOf" srcId="{F71829C5-D334-4E33-B04F-74C5CB748514}" destId="{124A0FF6-8AF1-4A45-9F38-28AF882D0988}" srcOrd="0" destOrd="0" presId="urn:microsoft.com/office/officeart/2005/8/layout/bProcess3"/>
    <dgm:cxn modelId="{36D52F3A-0E1D-470F-95A6-71EE87729D95}" type="presParOf" srcId="{39D5D0DE-4AC5-4D27-A740-B0F4C12ADC79}" destId="{98649BF1-574D-4E9E-AB5F-92A537D74277}" srcOrd="2" destOrd="0" presId="urn:microsoft.com/office/officeart/2005/8/layout/bProcess3"/>
    <dgm:cxn modelId="{D6C0CB6E-74E6-43C5-A0B0-243E509F3821}" type="presParOf" srcId="{39D5D0DE-4AC5-4D27-A740-B0F4C12ADC79}" destId="{4FF10C93-37CF-42B7-9054-EC1E0D024F53}" srcOrd="3" destOrd="0" presId="urn:microsoft.com/office/officeart/2005/8/layout/bProcess3"/>
    <dgm:cxn modelId="{9006A2BD-C7E5-410A-8C31-D6F7604E5298}" type="presParOf" srcId="{4FF10C93-37CF-42B7-9054-EC1E0D024F53}" destId="{F7BEE15E-05A5-4B9C-9B65-79A0D4A7E305}" srcOrd="0" destOrd="0" presId="urn:microsoft.com/office/officeart/2005/8/layout/bProcess3"/>
    <dgm:cxn modelId="{AC4DB9AA-E221-4F2C-A9A5-A51462ADDE79}" type="presParOf" srcId="{39D5D0DE-4AC5-4D27-A740-B0F4C12ADC79}" destId="{CC806056-E0C2-40AE-B872-4563C941D09B}" srcOrd="4" destOrd="0" presId="urn:microsoft.com/office/officeart/2005/8/layout/bProcess3"/>
    <dgm:cxn modelId="{1B41EDAD-D623-4562-839C-6F4739BB6F28}" type="presParOf" srcId="{39D5D0DE-4AC5-4D27-A740-B0F4C12ADC79}" destId="{DD58378A-EAE1-4FFA-B145-463EEE17F885}" srcOrd="5" destOrd="0" presId="urn:microsoft.com/office/officeart/2005/8/layout/bProcess3"/>
    <dgm:cxn modelId="{A1E45EA1-D85F-4DB3-A4F4-2262B2D70D23}" type="presParOf" srcId="{DD58378A-EAE1-4FFA-B145-463EEE17F885}" destId="{598F8B0B-702D-4D15-BBA0-39AC0BABB3F5}" srcOrd="0" destOrd="0" presId="urn:microsoft.com/office/officeart/2005/8/layout/bProcess3"/>
    <dgm:cxn modelId="{4A0D4756-A4E4-457C-9AEB-DF9B0959D6F9}" type="presParOf" srcId="{39D5D0DE-4AC5-4D27-A740-B0F4C12ADC79}" destId="{CF0DEF64-C116-4478-B5EC-8BF3B8D80EFD}" srcOrd="6" destOrd="0" presId="urn:microsoft.com/office/officeart/2005/8/layout/bProcess3"/>
    <dgm:cxn modelId="{520BF108-5879-4557-BC96-FCAF3B6AC55E}" type="presParOf" srcId="{39D5D0DE-4AC5-4D27-A740-B0F4C12ADC79}" destId="{E72D4487-D61D-40F1-9EE2-86FDE3310958}" srcOrd="7" destOrd="0" presId="urn:microsoft.com/office/officeart/2005/8/layout/bProcess3"/>
    <dgm:cxn modelId="{C8F60C6B-C8DC-49DA-B4D1-B49CC685645F}" type="presParOf" srcId="{E72D4487-D61D-40F1-9EE2-86FDE3310958}" destId="{664583E8-055E-430B-81F7-7B23C28BEE2C}" srcOrd="0" destOrd="0" presId="urn:microsoft.com/office/officeart/2005/8/layout/bProcess3"/>
    <dgm:cxn modelId="{02FD0D3D-2B9F-4932-A24F-C6FE39B175B4}" type="presParOf" srcId="{39D5D0DE-4AC5-4D27-A740-B0F4C12ADC79}" destId="{58AA990C-32E6-416C-8D4E-5938AA30FA89}" srcOrd="8" destOrd="0" presId="urn:microsoft.com/office/officeart/2005/8/layout/bProcess3"/>
    <dgm:cxn modelId="{895E632E-6120-4435-97D0-C05E4555479B}" type="presParOf" srcId="{39D5D0DE-4AC5-4D27-A740-B0F4C12ADC79}" destId="{4D75B2E6-DE94-4102-8F46-6427F93FD608}" srcOrd="9" destOrd="0" presId="urn:microsoft.com/office/officeart/2005/8/layout/bProcess3"/>
    <dgm:cxn modelId="{DEC26300-E72B-40AF-8222-2337DBF54BEB}" type="presParOf" srcId="{4D75B2E6-DE94-4102-8F46-6427F93FD608}" destId="{479A67A3-CCFA-41B6-BC5F-24ECEE011F6F}" srcOrd="0" destOrd="0" presId="urn:microsoft.com/office/officeart/2005/8/layout/bProcess3"/>
    <dgm:cxn modelId="{BB3FBE73-2A55-4574-A479-55F0CD76EE21}" type="presParOf" srcId="{39D5D0DE-4AC5-4D27-A740-B0F4C12ADC79}" destId="{07F00AA7-6877-4046-B151-539C9AC9043A}"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B716EE5-C220-48D1-B217-47526A3FA89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A7482E33-6440-421B-809C-9E267B68A5EE}">
      <dgm:prSet phldrT="[Texto]"/>
      <dgm:spPr/>
      <dgm:t>
        <a:bodyPr/>
        <a:lstStyle/>
        <a:p>
          <a:r>
            <a:rPr lang="es-EC"/>
            <a:t>JEFE DE COBRANZA</a:t>
          </a:r>
        </a:p>
      </dgm:t>
    </dgm:pt>
    <dgm:pt modelId="{317188BE-201B-447B-8372-1175DA41EA86}" type="parTrans" cxnId="{8730F3CB-1233-47EA-AD27-19A66B461E81}">
      <dgm:prSet/>
      <dgm:spPr/>
      <dgm:t>
        <a:bodyPr/>
        <a:lstStyle/>
        <a:p>
          <a:endParaRPr lang="es-EC"/>
        </a:p>
      </dgm:t>
    </dgm:pt>
    <dgm:pt modelId="{28ABB2DA-13B2-4F24-9A1F-DC8F2AD76A8C}" type="sibTrans" cxnId="{8730F3CB-1233-47EA-AD27-19A66B461E81}">
      <dgm:prSet/>
      <dgm:spPr/>
      <dgm:t>
        <a:bodyPr/>
        <a:lstStyle/>
        <a:p>
          <a:endParaRPr lang="es-EC"/>
        </a:p>
      </dgm:t>
    </dgm:pt>
    <dgm:pt modelId="{AFAACCA8-A866-4E22-BD08-A0F5245905AD}">
      <dgm:prSet phldrT="[Texto]"/>
      <dgm:spPr/>
      <dgm:t>
        <a:bodyPr/>
        <a:lstStyle/>
        <a:p>
          <a:r>
            <a:rPr lang="es-EC"/>
            <a:t>CALL CENTER</a:t>
          </a:r>
        </a:p>
      </dgm:t>
    </dgm:pt>
    <dgm:pt modelId="{DD22D83B-776E-43AB-8AC1-69FB94D012E3}" type="parTrans" cxnId="{A878F193-2A24-4820-B417-287AF2270E32}">
      <dgm:prSet/>
      <dgm:spPr/>
      <dgm:t>
        <a:bodyPr/>
        <a:lstStyle/>
        <a:p>
          <a:endParaRPr lang="es-EC"/>
        </a:p>
      </dgm:t>
    </dgm:pt>
    <dgm:pt modelId="{762AA3AC-7286-4081-84F9-99DF9AAA98D9}" type="sibTrans" cxnId="{A878F193-2A24-4820-B417-287AF2270E32}">
      <dgm:prSet/>
      <dgm:spPr/>
      <dgm:t>
        <a:bodyPr/>
        <a:lstStyle/>
        <a:p>
          <a:endParaRPr lang="es-EC"/>
        </a:p>
      </dgm:t>
    </dgm:pt>
    <dgm:pt modelId="{C47861B3-3077-4DAE-B980-C10344220962}">
      <dgm:prSet phldrT="[Texto]"/>
      <dgm:spPr/>
      <dgm:t>
        <a:bodyPr/>
        <a:lstStyle/>
        <a:p>
          <a:r>
            <a:rPr lang="es-EC"/>
            <a:t>NEGOCIACION</a:t>
          </a:r>
        </a:p>
      </dgm:t>
    </dgm:pt>
    <dgm:pt modelId="{BCDA6294-2CC7-463D-AE9D-4BA92D88CE2F}" type="parTrans" cxnId="{8865D456-3D83-4C1A-9358-74EDCE0C6836}">
      <dgm:prSet/>
      <dgm:spPr/>
      <dgm:t>
        <a:bodyPr/>
        <a:lstStyle/>
        <a:p>
          <a:endParaRPr lang="es-EC"/>
        </a:p>
      </dgm:t>
    </dgm:pt>
    <dgm:pt modelId="{5312A442-A354-4ACA-BFB1-6F0D3602D460}" type="sibTrans" cxnId="{8865D456-3D83-4C1A-9358-74EDCE0C6836}">
      <dgm:prSet/>
      <dgm:spPr/>
      <dgm:t>
        <a:bodyPr/>
        <a:lstStyle/>
        <a:p>
          <a:endParaRPr lang="es-EC"/>
        </a:p>
      </dgm:t>
    </dgm:pt>
    <dgm:pt modelId="{25E997A4-CFFF-4E85-ABA7-5BEC99C08DF6}">
      <dgm:prSet phldrT="[Texto]"/>
      <dgm:spPr/>
      <dgm:t>
        <a:bodyPr/>
        <a:lstStyle/>
        <a:p>
          <a:r>
            <a:rPr lang="es-EC"/>
            <a:t>TERRENO</a:t>
          </a:r>
        </a:p>
      </dgm:t>
    </dgm:pt>
    <dgm:pt modelId="{CAAD1B9D-4045-4B3F-8421-440A18821302}" type="parTrans" cxnId="{6746BEEA-E346-4BCE-A0BB-9CA849FE838A}">
      <dgm:prSet/>
      <dgm:spPr/>
      <dgm:t>
        <a:bodyPr/>
        <a:lstStyle/>
        <a:p>
          <a:endParaRPr lang="es-EC"/>
        </a:p>
      </dgm:t>
    </dgm:pt>
    <dgm:pt modelId="{0510B563-7DA2-4D66-BC63-2A4A6B46BAA2}" type="sibTrans" cxnId="{6746BEEA-E346-4BCE-A0BB-9CA849FE838A}">
      <dgm:prSet/>
      <dgm:spPr/>
      <dgm:t>
        <a:bodyPr/>
        <a:lstStyle/>
        <a:p>
          <a:endParaRPr lang="es-EC"/>
        </a:p>
      </dgm:t>
    </dgm:pt>
    <dgm:pt modelId="{8C35ED58-227B-42D1-BA0E-C4E4F9A1DC5A}">
      <dgm:prSet phldrT="[Texto]"/>
      <dgm:spPr/>
      <dgm:t>
        <a:bodyPr/>
        <a:lstStyle/>
        <a:p>
          <a:r>
            <a:rPr lang="es-EC"/>
            <a:t>LEGAL</a:t>
          </a:r>
        </a:p>
      </dgm:t>
    </dgm:pt>
    <dgm:pt modelId="{44357244-F165-49EA-A45E-A39EE3F95350}" type="parTrans" cxnId="{CB357E4E-0E49-4A21-A07B-05ACF81A85B5}">
      <dgm:prSet/>
      <dgm:spPr/>
      <dgm:t>
        <a:bodyPr/>
        <a:lstStyle/>
        <a:p>
          <a:endParaRPr lang="es-EC"/>
        </a:p>
      </dgm:t>
    </dgm:pt>
    <dgm:pt modelId="{3C5D8CE2-BA8B-4ABB-9ACD-A8FF4DA823C2}" type="sibTrans" cxnId="{CB357E4E-0E49-4A21-A07B-05ACF81A85B5}">
      <dgm:prSet/>
      <dgm:spPr/>
      <dgm:t>
        <a:bodyPr/>
        <a:lstStyle/>
        <a:p>
          <a:endParaRPr lang="es-EC"/>
        </a:p>
      </dgm:t>
    </dgm:pt>
    <dgm:pt modelId="{EACB0699-6027-44B6-B85D-26D55D7398D1}">
      <dgm:prSet phldrT="[Texto]"/>
      <dgm:spPr/>
      <dgm:t>
        <a:bodyPr/>
        <a:lstStyle/>
        <a:p>
          <a:r>
            <a:rPr lang="es-EC"/>
            <a:t>BUSQUEDA DE DATOS</a:t>
          </a:r>
        </a:p>
      </dgm:t>
    </dgm:pt>
    <dgm:pt modelId="{B0BEAA82-309D-4302-B47B-566D6857D01E}" type="parTrans" cxnId="{727C957E-83B8-4C97-B1A3-0248BAD6E266}">
      <dgm:prSet/>
      <dgm:spPr/>
      <dgm:t>
        <a:bodyPr/>
        <a:lstStyle/>
        <a:p>
          <a:endParaRPr lang="es-EC"/>
        </a:p>
      </dgm:t>
    </dgm:pt>
    <dgm:pt modelId="{F9A122B0-541B-431D-AD22-55BFAC7BE183}" type="sibTrans" cxnId="{727C957E-83B8-4C97-B1A3-0248BAD6E266}">
      <dgm:prSet/>
      <dgm:spPr/>
      <dgm:t>
        <a:bodyPr/>
        <a:lstStyle/>
        <a:p>
          <a:endParaRPr lang="es-EC"/>
        </a:p>
      </dgm:t>
    </dgm:pt>
    <dgm:pt modelId="{DAD3C640-9788-414D-B971-DE8E5E71BB22}" type="pres">
      <dgm:prSet presAssocID="{9B716EE5-C220-48D1-B217-47526A3FA891}" presName="hierChild1" presStyleCnt="0">
        <dgm:presLayoutVars>
          <dgm:orgChart val="1"/>
          <dgm:chPref val="1"/>
          <dgm:dir/>
          <dgm:animOne val="branch"/>
          <dgm:animLvl val="lvl"/>
          <dgm:resizeHandles/>
        </dgm:presLayoutVars>
      </dgm:prSet>
      <dgm:spPr/>
      <dgm:t>
        <a:bodyPr/>
        <a:lstStyle/>
        <a:p>
          <a:endParaRPr lang="es-EC"/>
        </a:p>
      </dgm:t>
    </dgm:pt>
    <dgm:pt modelId="{503BE2FC-C42E-466B-A394-3DF7C6965A59}" type="pres">
      <dgm:prSet presAssocID="{A7482E33-6440-421B-809C-9E267B68A5EE}" presName="hierRoot1" presStyleCnt="0">
        <dgm:presLayoutVars>
          <dgm:hierBranch val="init"/>
        </dgm:presLayoutVars>
      </dgm:prSet>
      <dgm:spPr/>
      <dgm:t>
        <a:bodyPr/>
        <a:lstStyle/>
        <a:p>
          <a:endParaRPr lang="es-EC"/>
        </a:p>
      </dgm:t>
    </dgm:pt>
    <dgm:pt modelId="{B2DA6C9B-ACE9-4B2D-94B6-051C4164F639}" type="pres">
      <dgm:prSet presAssocID="{A7482E33-6440-421B-809C-9E267B68A5EE}" presName="rootComposite1" presStyleCnt="0"/>
      <dgm:spPr/>
      <dgm:t>
        <a:bodyPr/>
        <a:lstStyle/>
        <a:p>
          <a:endParaRPr lang="es-EC"/>
        </a:p>
      </dgm:t>
    </dgm:pt>
    <dgm:pt modelId="{F60A2DB4-E664-4F20-872A-9F1FD7B0E669}" type="pres">
      <dgm:prSet presAssocID="{A7482E33-6440-421B-809C-9E267B68A5EE}" presName="rootText1" presStyleLbl="node0" presStyleIdx="0" presStyleCnt="1">
        <dgm:presLayoutVars>
          <dgm:chPref val="3"/>
        </dgm:presLayoutVars>
      </dgm:prSet>
      <dgm:spPr/>
      <dgm:t>
        <a:bodyPr/>
        <a:lstStyle/>
        <a:p>
          <a:endParaRPr lang="es-EC"/>
        </a:p>
      </dgm:t>
    </dgm:pt>
    <dgm:pt modelId="{33786DDC-0405-4C50-AAB6-C4E9E643E0E3}" type="pres">
      <dgm:prSet presAssocID="{A7482E33-6440-421B-809C-9E267B68A5EE}" presName="rootConnector1" presStyleLbl="node1" presStyleIdx="0" presStyleCnt="0"/>
      <dgm:spPr/>
      <dgm:t>
        <a:bodyPr/>
        <a:lstStyle/>
        <a:p>
          <a:endParaRPr lang="es-EC"/>
        </a:p>
      </dgm:t>
    </dgm:pt>
    <dgm:pt modelId="{8ED028ED-9195-4200-A6E9-10DA2B4713A6}" type="pres">
      <dgm:prSet presAssocID="{A7482E33-6440-421B-809C-9E267B68A5EE}" presName="hierChild2" presStyleCnt="0"/>
      <dgm:spPr/>
      <dgm:t>
        <a:bodyPr/>
        <a:lstStyle/>
        <a:p>
          <a:endParaRPr lang="es-EC"/>
        </a:p>
      </dgm:t>
    </dgm:pt>
    <dgm:pt modelId="{249B0531-21F1-431D-B88F-EE846866D3D7}" type="pres">
      <dgm:prSet presAssocID="{DD22D83B-776E-43AB-8AC1-69FB94D012E3}" presName="Name37" presStyleLbl="parChTrans1D2" presStyleIdx="0" presStyleCnt="5"/>
      <dgm:spPr/>
      <dgm:t>
        <a:bodyPr/>
        <a:lstStyle/>
        <a:p>
          <a:endParaRPr lang="es-EC"/>
        </a:p>
      </dgm:t>
    </dgm:pt>
    <dgm:pt modelId="{91CD5D51-325D-4F1D-AC64-1FD0FBD671A0}" type="pres">
      <dgm:prSet presAssocID="{AFAACCA8-A866-4E22-BD08-A0F5245905AD}" presName="hierRoot2" presStyleCnt="0">
        <dgm:presLayoutVars>
          <dgm:hierBranch val="init"/>
        </dgm:presLayoutVars>
      </dgm:prSet>
      <dgm:spPr/>
      <dgm:t>
        <a:bodyPr/>
        <a:lstStyle/>
        <a:p>
          <a:endParaRPr lang="es-EC"/>
        </a:p>
      </dgm:t>
    </dgm:pt>
    <dgm:pt modelId="{1B0A5D31-2351-43D5-B847-39661303BAEF}" type="pres">
      <dgm:prSet presAssocID="{AFAACCA8-A866-4E22-BD08-A0F5245905AD}" presName="rootComposite" presStyleCnt="0"/>
      <dgm:spPr/>
      <dgm:t>
        <a:bodyPr/>
        <a:lstStyle/>
        <a:p>
          <a:endParaRPr lang="es-EC"/>
        </a:p>
      </dgm:t>
    </dgm:pt>
    <dgm:pt modelId="{442C40D5-9E8D-49C1-A629-37AF404F71E8}" type="pres">
      <dgm:prSet presAssocID="{AFAACCA8-A866-4E22-BD08-A0F5245905AD}" presName="rootText" presStyleLbl="node2" presStyleIdx="0" presStyleCnt="5">
        <dgm:presLayoutVars>
          <dgm:chPref val="3"/>
        </dgm:presLayoutVars>
      </dgm:prSet>
      <dgm:spPr/>
      <dgm:t>
        <a:bodyPr/>
        <a:lstStyle/>
        <a:p>
          <a:endParaRPr lang="es-EC"/>
        </a:p>
      </dgm:t>
    </dgm:pt>
    <dgm:pt modelId="{195CF0A9-0051-4FAE-85D9-3152C0C5874F}" type="pres">
      <dgm:prSet presAssocID="{AFAACCA8-A866-4E22-BD08-A0F5245905AD}" presName="rootConnector" presStyleLbl="node2" presStyleIdx="0" presStyleCnt="5"/>
      <dgm:spPr/>
      <dgm:t>
        <a:bodyPr/>
        <a:lstStyle/>
        <a:p>
          <a:endParaRPr lang="es-EC"/>
        </a:p>
      </dgm:t>
    </dgm:pt>
    <dgm:pt modelId="{ED4D3880-D256-4142-A943-ED4C1DE46006}" type="pres">
      <dgm:prSet presAssocID="{AFAACCA8-A866-4E22-BD08-A0F5245905AD}" presName="hierChild4" presStyleCnt="0"/>
      <dgm:spPr/>
      <dgm:t>
        <a:bodyPr/>
        <a:lstStyle/>
        <a:p>
          <a:endParaRPr lang="es-EC"/>
        </a:p>
      </dgm:t>
    </dgm:pt>
    <dgm:pt modelId="{E81A4E1D-A837-46CE-B3CF-45681BBE0BE6}" type="pres">
      <dgm:prSet presAssocID="{AFAACCA8-A866-4E22-BD08-A0F5245905AD}" presName="hierChild5" presStyleCnt="0"/>
      <dgm:spPr/>
      <dgm:t>
        <a:bodyPr/>
        <a:lstStyle/>
        <a:p>
          <a:endParaRPr lang="es-EC"/>
        </a:p>
      </dgm:t>
    </dgm:pt>
    <dgm:pt modelId="{350F52EA-684C-459F-94CA-5EAF265565DC}" type="pres">
      <dgm:prSet presAssocID="{BCDA6294-2CC7-463D-AE9D-4BA92D88CE2F}" presName="Name37" presStyleLbl="parChTrans1D2" presStyleIdx="1" presStyleCnt="5"/>
      <dgm:spPr/>
      <dgm:t>
        <a:bodyPr/>
        <a:lstStyle/>
        <a:p>
          <a:endParaRPr lang="es-EC"/>
        </a:p>
      </dgm:t>
    </dgm:pt>
    <dgm:pt modelId="{E168CBB7-CF8A-43B3-B43E-7F53AAD27B82}" type="pres">
      <dgm:prSet presAssocID="{C47861B3-3077-4DAE-B980-C10344220962}" presName="hierRoot2" presStyleCnt="0">
        <dgm:presLayoutVars>
          <dgm:hierBranch val="init"/>
        </dgm:presLayoutVars>
      </dgm:prSet>
      <dgm:spPr/>
      <dgm:t>
        <a:bodyPr/>
        <a:lstStyle/>
        <a:p>
          <a:endParaRPr lang="es-EC"/>
        </a:p>
      </dgm:t>
    </dgm:pt>
    <dgm:pt modelId="{B33930B0-549C-4C5E-AF65-015D3BE7E545}" type="pres">
      <dgm:prSet presAssocID="{C47861B3-3077-4DAE-B980-C10344220962}" presName="rootComposite" presStyleCnt="0"/>
      <dgm:spPr/>
      <dgm:t>
        <a:bodyPr/>
        <a:lstStyle/>
        <a:p>
          <a:endParaRPr lang="es-EC"/>
        </a:p>
      </dgm:t>
    </dgm:pt>
    <dgm:pt modelId="{C8E37BC6-CACC-4946-8825-0516ACF70E27}" type="pres">
      <dgm:prSet presAssocID="{C47861B3-3077-4DAE-B980-C10344220962}" presName="rootText" presStyleLbl="node2" presStyleIdx="1" presStyleCnt="5">
        <dgm:presLayoutVars>
          <dgm:chPref val="3"/>
        </dgm:presLayoutVars>
      </dgm:prSet>
      <dgm:spPr/>
      <dgm:t>
        <a:bodyPr/>
        <a:lstStyle/>
        <a:p>
          <a:endParaRPr lang="es-EC"/>
        </a:p>
      </dgm:t>
    </dgm:pt>
    <dgm:pt modelId="{1A76B140-7EBF-4C9E-9A2E-31A7510BC3FE}" type="pres">
      <dgm:prSet presAssocID="{C47861B3-3077-4DAE-B980-C10344220962}" presName="rootConnector" presStyleLbl="node2" presStyleIdx="1" presStyleCnt="5"/>
      <dgm:spPr/>
      <dgm:t>
        <a:bodyPr/>
        <a:lstStyle/>
        <a:p>
          <a:endParaRPr lang="es-EC"/>
        </a:p>
      </dgm:t>
    </dgm:pt>
    <dgm:pt modelId="{D9FF4835-5716-4AF6-86B7-50EF1F11ACF4}" type="pres">
      <dgm:prSet presAssocID="{C47861B3-3077-4DAE-B980-C10344220962}" presName="hierChild4" presStyleCnt="0"/>
      <dgm:spPr/>
      <dgm:t>
        <a:bodyPr/>
        <a:lstStyle/>
        <a:p>
          <a:endParaRPr lang="es-EC"/>
        </a:p>
      </dgm:t>
    </dgm:pt>
    <dgm:pt modelId="{2526A344-457C-48E2-A16B-34DEAFB2CF5C}" type="pres">
      <dgm:prSet presAssocID="{C47861B3-3077-4DAE-B980-C10344220962}" presName="hierChild5" presStyleCnt="0"/>
      <dgm:spPr/>
      <dgm:t>
        <a:bodyPr/>
        <a:lstStyle/>
        <a:p>
          <a:endParaRPr lang="es-EC"/>
        </a:p>
      </dgm:t>
    </dgm:pt>
    <dgm:pt modelId="{5CADCBAB-3008-4C19-B648-01385CE51F8A}" type="pres">
      <dgm:prSet presAssocID="{CAAD1B9D-4045-4B3F-8421-440A18821302}" presName="Name37" presStyleLbl="parChTrans1D2" presStyleIdx="2" presStyleCnt="5"/>
      <dgm:spPr/>
      <dgm:t>
        <a:bodyPr/>
        <a:lstStyle/>
        <a:p>
          <a:endParaRPr lang="es-EC"/>
        </a:p>
      </dgm:t>
    </dgm:pt>
    <dgm:pt modelId="{A2FD60EB-9294-434F-8334-79E3A717D019}" type="pres">
      <dgm:prSet presAssocID="{25E997A4-CFFF-4E85-ABA7-5BEC99C08DF6}" presName="hierRoot2" presStyleCnt="0">
        <dgm:presLayoutVars>
          <dgm:hierBranch val="init"/>
        </dgm:presLayoutVars>
      </dgm:prSet>
      <dgm:spPr/>
      <dgm:t>
        <a:bodyPr/>
        <a:lstStyle/>
        <a:p>
          <a:endParaRPr lang="es-EC"/>
        </a:p>
      </dgm:t>
    </dgm:pt>
    <dgm:pt modelId="{BBDB9BCA-CE01-4B86-8CA3-1DB60AAFF819}" type="pres">
      <dgm:prSet presAssocID="{25E997A4-CFFF-4E85-ABA7-5BEC99C08DF6}" presName="rootComposite" presStyleCnt="0"/>
      <dgm:spPr/>
      <dgm:t>
        <a:bodyPr/>
        <a:lstStyle/>
        <a:p>
          <a:endParaRPr lang="es-EC"/>
        </a:p>
      </dgm:t>
    </dgm:pt>
    <dgm:pt modelId="{DA310C81-B521-4EB6-975E-457964E770E1}" type="pres">
      <dgm:prSet presAssocID="{25E997A4-CFFF-4E85-ABA7-5BEC99C08DF6}" presName="rootText" presStyleLbl="node2" presStyleIdx="2" presStyleCnt="5">
        <dgm:presLayoutVars>
          <dgm:chPref val="3"/>
        </dgm:presLayoutVars>
      </dgm:prSet>
      <dgm:spPr/>
      <dgm:t>
        <a:bodyPr/>
        <a:lstStyle/>
        <a:p>
          <a:endParaRPr lang="es-EC"/>
        </a:p>
      </dgm:t>
    </dgm:pt>
    <dgm:pt modelId="{6019B9C7-54AA-4570-9F54-0EED41E1D70F}" type="pres">
      <dgm:prSet presAssocID="{25E997A4-CFFF-4E85-ABA7-5BEC99C08DF6}" presName="rootConnector" presStyleLbl="node2" presStyleIdx="2" presStyleCnt="5"/>
      <dgm:spPr/>
      <dgm:t>
        <a:bodyPr/>
        <a:lstStyle/>
        <a:p>
          <a:endParaRPr lang="es-EC"/>
        </a:p>
      </dgm:t>
    </dgm:pt>
    <dgm:pt modelId="{03EF9CF1-97DA-4C5B-BD19-BD8981B9D9ED}" type="pres">
      <dgm:prSet presAssocID="{25E997A4-CFFF-4E85-ABA7-5BEC99C08DF6}" presName="hierChild4" presStyleCnt="0"/>
      <dgm:spPr/>
      <dgm:t>
        <a:bodyPr/>
        <a:lstStyle/>
        <a:p>
          <a:endParaRPr lang="es-EC"/>
        </a:p>
      </dgm:t>
    </dgm:pt>
    <dgm:pt modelId="{56A67F11-4AA7-4E98-91AD-CAB861A8FDFB}" type="pres">
      <dgm:prSet presAssocID="{25E997A4-CFFF-4E85-ABA7-5BEC99C08DF6}" presName="hierChild5" presStyleCnt="0"/>
      <dgm:spPr/>
      <dgm:t>
        <a:bodyPr/>
        <a:lstStyle/>
        <a:p>
          <a:endParaRPr lang="es-EC"/>
        </a:p>
      </dgm:t>
    </dgm:pt>
    <dgm:pt modelId="{FA75A21A-56C6-4AD8-B544-7A6AC11EA2CC}" type="pres">
      <dgm:prSet presAssocID="{44357244-F165-49EA-A45E-A39EE3F95350}" presName="Name37" presStyleLbl="parChTrans1D2" presStyleIdx="3" presStyleCnt="5"/>
      <dgm:spPr/>
      <dgm:t>
        <a:bodyPr/>
        <a:lstStyle/>
        <a:p>
          <a:endParaRPr lang="es-EC"/>
        </a:p>
      </dgm:t>
    </dgm:pt>
    <dgm:pt modelId="{BDF78E3D-68E9-4269-80D5-FE06B780D547}" type="pres">
      <dgm:prSet presAssocID="{8C35ED58-227B-42D1-BA0E-C4E4F9A1DC5A}" presName="hierRoot2" presStyleCnt="0">
        <dgm:presLayoutVars>
          <dgm:hierBranch val="init"/>
        </dgm:presLayoutVars>
      </dgm:prSet>
      <dgm:spPr/>
      <dgm:t>
        <a:bodyPr/>
        <a:lstStyle/>
        <a:p>
          <a:endParaRPr lang="es-EC"/>
        </a:p>
      </dgm:t>
    </dgm:pt>
    <dgm:pt modelId="{CB14BDAE-9CCC-48B1-9391-5B93D40F2C0D}" type="pres">
      <dgm:prSet presAssocID="{8C35ED58-227B-42D1-BA0E-C4E4F9A1DC5A}" presName="rootComposite" presStyleCnt="0"/>
      <dgm:spPr/>
      <dgm:t>
        <a:bodyPr/>
        <a:lstStyle/>
        <a:p>
          <a:endParaRPr lang="es-EC"/>
        </a:p>
      </dgm:t>
    </dgm:pt>
    <dgm:pt modelId="{B45DF0A3-F290-43CF-9BBB-66397672B1C4}" type="pres">
      <dgm:prSet presAssocID="{8C35ED58-227B-42D1-BA0E-C4E4F9A1DC5A}" presName="rootText" presStyleLbl="node2" presStyleIdx="3" presStyleCnt="5">
        <dgm:presLayoutVars>
          <dgm:chPref val="3"/>
        </dgm:presLayoutVars>
      </dgm:prSet>
      <dgm:spPr/>
      <dgm:t>
        <a:bodyPr/>
        <a:lstStyle/>
        <a:p>
          <a:endParaRPr lang="es-EC"/>
        </a:p>
      </dgm:t>
    </dgm:pt>
    <dgm:pt modelId="{888712B2-F874-4839-BE94-CC8C85ABDB7E}" type="pres">
      <dgm:prSet presAssocID="{8C35ED58-227B-42D1-BA0E-C4E4F9A1DC5A}" presName="rootConnector" presStyleLbl="node2" presStyleIdx="3" presStyleCnt="5"/>
      <dgm:spPr/>
      <dgm:t>
        <a:bodyPr/>
        <a:lstStyle/>
        <a:p>
          <a:endParaRPr lang="es-EC"/>
        </a:p>
      </dgm:t>
    </dgm:pt>
    <dgm:pt modelId="{EC3AC1C6-1E90-493B-A75C-DBE403403ADC}" type="pres">
      <dgm:prSet presAssocID="{8C35ED58-227B-42D1-BA0E-C4E4F9A1DC5A}" presName="hierChild4" presStyleCnt="0"/>
      <dgm:spPr/>
      <dgm:t>
        <a:bodyPr/>
        <a:lstStyle/>
        <a:p>
          <a:endParaRPr lang="es-EC"/>
        </a:p>
      </dgm:t>
    </dgm:pt>
    <dgm:pt modelId="{E9508B1F-AD2C-4FA0-8A45-2893F9097BEE}" type="pres">
      <dgm:prSet presAssocID="{8C35ED58-227B-42D1-BA0E-C4E4F9A1DC5A}" presName="hierChild5" presStyleCnt="0"/>
      <dgm:spPr/>
      <dgm:t>
        <a:bodyPr/>
        <a:lstStyle/>
        <a:p>
          <a:endParaRPr lang="es-EC"/>
        </a:p>
      </dgm:t>
    </dgm:pt>
    <dgm:pt modelId="{AF18C66A-0047-426F-ACD2-7289F818EF13}" type="pres">
      <dgm:prSet presAssocID="{B0BEAA82-309D-4302-B47B-566D6857D01E}" presName="Name37" presStyleLbl="parChTrans1D2" presStyleIdx="4" presStyleCnt="5"/>
      <dgm:spPr/>
      <dgm:t>
        <a:bodyPr/>
        <a:lstStyle/>
        <a:p>
          <a:endParaRPr lang="es-EC"/>
        </a:p>
      </dgm:t>
    </dgm:pt>
    <dgm:pt modelId="{3CAB2DBC-C90A-4A2F-93D1-E75257E0679C}" type="pres">
      <dgm:prSet presAssocID="{EACB0699-6027-44B6-B85D-26D55D7398D1}" presName="hierRoot2" presStyleCnt="0">
        <dgm:presLayoutVars>
          <dgm:hierBranch val="init"/>
        </dgm:presLayoutVars>
      </dgm:prSet>
      <dgm:spPr/>
      <dgm:t>
        <a:bodyPr/>
        <a:lstStyle/>
        <a:p>
          <a:endParaRPr lang="es-EC"/>
        </a:p>
      </dgm:t>
    </dgm:pt>
    <dgm:pt modelId="{6F55FDAE-D7DC-4CD7-A43B-D1705E6DFF3E}" type="pres">
      <dgm:prSet presAssocID="{EACB0699-6027-44B6-B85D-26D55D7398D1}" presName="rootComposite" presStyleCnt="0"/>
      <dgm:spPr/>
      <dgm:t>
        <a:bodyPr/>
        <a:lstStyle/>
        <a:p>
          <a:endParaRPr lang="es-EC"/>
        </a:p>
      </dgm:t>
    </dgm:pt>
    <dgm:pt modelId="{B3157B46-B021-43F6-984D-617A94A55F81}" type="pres">
      <dgm:prSet presAssocID="{EACB0699-6027-44B6-B85D-26D55D7398D1}" presName="rootText" presStyleLbl="node2" presStyleIdx="4" presStyleCnt="5">
        <dgm:presLayoutVars>
          <dgm:chPref val="3"/>
        </dgm:presLayoutVars>
      </dgm:prSet>
      <dgm:spPr/>
      <dgm:t>
        <a:bodyPr/>
        <a:lstStyle/>
        <a:p>
          <a:endParaRPr lang="es-EC"/>
        </a:p>
      </dgm:t>
    </dgm:pt>
    <dgm:pt modelId="{9BE23D78-A4F6-40D2-BF92-48A235A13127}" type="pres">
      <dgm:prSet presAssocID="{EACB0699-6027-44B6-B85D-26D55D7398D1}" presName="rootConnector" presStyleLbl="node2" presStyleIdx="4" presStyleCnt="5"/>
      <dgm:spPr/>
      <dgm:t>
        <a:bodyPr/>
        <a:lstStyle/>
        <a:p>
          <a:endParaRPr lang="es-EC"/>
        </a:p>
      </dgm:t>
    </dgm:pt>
    <dgm:pt modelId="{24E1AAD5-50C6-47E8-8A48-A0A285EDA26D}" type="pres">
      <dgm:prSet presAssocID="{EACB0699-6027-44B6-B85D-26D55D7398D1}" presName="hierChild4" presStyleCnt="0"/>
      <dgm:spPr/>
      <dgm:t>
        <a:bodyPr/>
        <a:lstStyle/>
        <a:p>
          <a:endParaRPr lang="es-EC"/>
        </a:p>
      </dgm:t>
    </dgm:pt>
    <dgm:pt modelId="{D58D33F2-E727-4163-8484-CFF286081B54}" type="pres">
      <dgm:prSet presAssocID="{EACB0699-6027-44B6-B85D-26D55D7398D1}" presName="hierChild5" presStyleCnt="0"/>
      <dgm:spPr/>
      <dgm:t>
        <a:bodyPr/>
        <a:lstStyle/>
        <a:p>
          <a:endParaRPr lang="es-EC"/>
        </a:p>
      </dgm:t>
    </dgm:pt>
    <dgm:pt modelId="{E868D066-9446-45E0-AF88-15E2DE414DF0}" type="pres">
      <dgm:prSet presAssocID="{A7482E33-6440-421B-809C-9E267B68A5EE}" presName="hierChild3" presStyleCnt="0"/>
      <dgm:spPr/>
      <dgm:t>
        <a:bodyPr/>
        <a:lstStyle/>
        <a:p>
          <a:endParaRPr lang="es-EC"/>
        </a:p>
      </dgm:t>
    </dgm:pt>
  </dgm:ptLst>
  <dgm:cxnLst>
    <dgm:cxn modelId="{8865D456-3D83-4C1A-9358-74EDCE0C6836}" srcId="{A7482E33-6440-421B-809C-9E267B68A5EE}" destId="{C47861B3-3077-4DAE-B980-C10344220962}" srcOrd="1" destOrd="0" parTransId="{BCDA6294-2CC7-463D-AE9D-4BA92D88CE2F}" sibTransId="{5312A442-A354-4ACA-BFB1-6F0D3602D460}"/>
    <dgm:cxn modelId="{C7659B21-B2BC-4E2B-B3FC-FEFC9E2B8E4F}" type="presOf" srcId="{44357244-F165-49EA-A45E-A39EE3F95350}" destId="{FA75A21A-56C6-4AD8-B544-7A6AC11EA2CC}" srcOrd="0" destOrd="0" presId="urn:microsoft.com/office/officeart/2005/8/layout/orgChart1"/>
    <dgm:cxn modelId="{8730F3CB-1233-47EA-AD27-19A66B461E81}" srcId="{9B716EE5-C220-48D1-B217-47526A3FA891}" destId="{A7482E33-6440-421B-809C-9E267B68A5EE}" srcOrd="0" destOrd="0" parTransId="{317188BE-201B-447B-8372-1175DA41EA86}" sibTransId="{28ABB2DA-13B2-4F24-9A1F-DC8F2AD76A8C}"/>
    <dgm:cxn modelId="{6746BEEA-E346-4BCE-A0BB-9CA849FE838A}" srcId="{A7482E33-6440-421B-809C-9E267B68A5EE}" destId="{25E997A4-CFFF-4E85-ABA7-5BEC99C08DF6}" srcOrd="2" destOrd="0" parTransId="{CAAD1B9D-4045-4B3F-8421-440A18821302}" sibTransId="{0510B563-7DA2-4D66-BC63-2A4A6B46BAA2}"/>
    <dgm:cxn modelId="{81234934-0BCC-40D5-88CE-F89973AEE51B}" type="presOf" srcId="{9B716EE5-C220-48D1-B217-47526A3FA891}" destId="{DAD3C640-9788-414D-B971-DE8E5E71BB22}" srcOrd="0" destOrd="0" presId="urn:microsoft.com/office/officeart/2005/8/layout/orgChart1"/>
    <dgm:cxn modelId="{49DC9B30-7CC0-4F04-A753-14D3192CB997}" type="presOf" srcId="{25E997A4-CFFF-4E85-ABA7-5BEC99C08DF6}" destId="{DA310C81-B521-4EB6-975E-457964E770E1}" srcOrd="0" destOrd="0" presId="urn:microsoft.com/office/officeart/2005/8/layout/orgChart1"/>
    <dgm:cxn modelId="{5D09ABA6-19B7-49CC-9954-401AA7156E4B}" type="presOf" srcId="{EACB0699-6027-44B6-B85D-26D55D7398D1}" destId="{B3157B46-B021-43F6-984D-617A94A55F81}" srcOrd="0" destOrd="0" presId="urn:microsoft.com/office/officeart/2005/8/layout/orgChart1"/>
    <dgm:cxn modelId="{7BCAFDF0-518E-43EB-8199-8E5A3F0837B3}" type="presOf" srcId="{DD22D83B-776E-43AB-8AC1-69FB94D012E3}" destId="{249B0531-21F1-431D-B88F-EE846866D3D7}" srcOrd="0" destOrd="0" presId="urn:microsoft.com/office/officeart/2005/8/layout/orgChart1"/>
    <dgm:cxn modelId="{1FCC2B3E-5E48-4DAC-9CE0-B8C9CB1AD4B6}" type="presOf" srcId="{8C35ED58-227B-42D1-BA0E-C4E4F9A1DC5A}" destId="{B45DF0A3-F290-43CF-9BBB-66397672B1C4}" srcOrd="0" destOrd="0" presId="urn:microsoft.com/office/officeart/2005/8/layout/orgChart1"/>
    <dgm:cxn modelId="{C8EC95CF-6EE0-4118-ADDD-F80927F2367B}" type="presOf" srcId="{C47861B3-3077-4DAE-B980-C10344220962}" destId="{C8E37BC6-CACC-4946-8825-0516ACF70E27}" srcOrd="0" destOrd="0" presId="urn:microsoft.com/office/officeart/2005/8/layout/orgChart1"/>
    <dgm:cxn modelId="{A878F193-2A24-4820-B417-287AF2270E32}" srcId="{A7482E33-6440-421B-809C-9E267B68A5EE}" destId="{AFAACCA8-A866-4E22-BD08-A0F5245905AD}" srcOrd="0" destOrd="0" parTransId="{DD22D83B-776E-43AB-8AC1-69FB94D012E3}" sibTransId="{762AA3AC-7286-4081-84F9-99DF9AAA98D9}"/>
    <dgm:cxn modelId="{0A729740-8360-4E4E-AAC8-1A4005515E6C}" type="presOf" srcId="{8C35ED58-227B-42D1-BA0E-C4E4F9A1DC5A}" destId="{888712B2-F874-4839-BE94-CC8C85ABDB7E}" srcOrd="1" destOrd="0" presId="urn:microsoft.com/office/officeart/2005/8/layout/orgChart1"/>
    <dgm:cxn modelId="{96891777-4780-4EF1-8C61-D81D626B8BE0}" type="presOf" srcId="{CAAD1B9D-4045-4B3F-8421-440A18821302}" destId="{5CADCBAB-3008-4C19-B648-01385CE51F8A}" srcOrd="0" destOrd="0" presId="urn:microsoft.com/office/officeart/2005/8/layout/orgChart1"/>
    <dgm:cxn modelId="{CB357E4E-0E49-4A21-A07B-05ACF81A85B5}" srcId="{A7482E33-6440-421B-809C-9E267B68A5EE}" destId="{8C35ED58-227B-42D1-BA0E-C4E4F9A1DC5A}" srcOrd="3" destOrd="0" parTransId="{44357244-F165-49EA-A45E-A39EE3F95350}" sibTransId="{3C5D8CE2-BA8B-4ABB-9ACD-A8FF4DA823C2}"/>
    <dgm:cxn modelId="{A1002477-5069-4791-B4D3-E151C00B7B02}" type="presOf" srcId="{A7482E33-6440-421B-809C-9E267B68A5EE}" destId="{F60A2DB4-E664-4F20-872A-9F1FD7B0E669}" srcOrd="0" destOrd="0" presId="urn:microsoft.com/office/officeart/2005/8/layout/orgChart1"/>
    <dgm:cxn modelId="{0DE74DAE-ED17-4821-82AD-1CE4A834EFFA}" type="presOf" srcId="{BCDA6294-2CC7-463D-AE9D-4BA92D88CE2F}" destId="{350F52EA-684C-459F-94CA-5EAF265565DC}" srcOrd="0" destOrd="0" presId="urn:microsoft.com/office/officeart/2005/8/layout/orgChart1"/>
    <dgm:cxn modelId="{A69F0C2B-6386-4011-AEE8-B393AED6F7FD}" type="presOf" srcId="{C47861B3-3077-4DAE-B980-C10344220962}" destId="{1A76B140-7EBF-4C9E-9A2E-31A7510BC3FE}" srcOrd="1" destOrd="0" presId="urn:microsoft.com/office/officeart/2005/8/layout/orgChart1"/>
    <dgm:cxn modelId="{AF86739A-A8A4-4364-A707-CA8436ECBEBA}" type="presOf" srcId="{A7482E33-6440-421B-809C-9E267B68A5EE}" destId="{33786DDC-0405-4C50-AAB6-C4E9E643E0E3}" srcOrd="1" destOrd="0" presId="urn:microsoft.com/office/officeart/2005/8/layout/orgChart1"/>
    <dgm:cxn modelId="{335FD569-8E3B-4E6E-9715-3C69EECE9DE8}" type="presOf" srcId="{AFAACCA8-A866-4E22-BD08-A0F5245905AD}" destId="{442C40D5-9E8D-49C1-A629-37AF404F71E8}" srcOrd="0" destOrd="0" presId="urn:microsoft.com/office/officeart/2005/8/layout/orgChart1"/>
    <dgm:cxn modelId="{727C957E-83B8-4C97-B1A3-0248BAD6E266}" srcId="{A7482E33-6440-421B-809C-9E267B68A5EE}" destId="{EACB0699-6027-44B6-B85D-26D55D7398D1}" srcOrd="4" destOrd="0" parTransId="{B0BEAA82-309D-4302-B47B-566D6857D01E}" sibTransId="{F9A122B0-541B-431D-AD22-55BFAC7BE183}"/>
    <dgm:cxn modelId="{37B04BF4-AB03-40DF-82C0-A6FD2F30718D}" type="presOf" srcId="{EACB0699-6027-44B6-B85D-26D55D7398D1}" destId="{9BE23D78-A4F6-40D2-BF92-48A235A13127}" srcOrd="1" destOrd="0" presId="urn:microsoft.com/office/officeart/2005/8/layout/orgChart1"/>
    <dgm:cxn modelId="{2303BDC4-EEDE-431E-95DF-07EEF1E892AC}" type="presOf" srcId="{AFAACCA8-A866-4E22-BD08-A0F5245905AD}" destId="{195CF0A9-0051-4FAE-85D9-3152C0C5874F}" srcOrd="1" destOrd="0" presId="urn:microsoft.com/office/officeart/2005/8/layout/orgChart1"/>
    <dgm:cxn modelId="{27E314B5-3E8C-4CCA-9A4F-79796C07147D}" type="presOf" srcId="{B0BEAA82-309D-4302-B47B-566D6857D01E}" destId="{AF18C66A-0047-426F-ACD2-7289F818EF13}" srcOrd="0" destOrd="0" presId="urn:microsoft.com/office/officeart/2005/8/layout/orgChart1"/>
    <dgm:cxn modelId="{365FA5C2-8389-4C9B-8F56-22ED0937FD2A}" type="presOf" srcId="{25E997A4-CFFF-4E85-ABA7-5BEC99C08DF6}" destId="{6019B9C7-54AA-4570-9F54-0EED41E1D70F}" srcOrd="1" destOrd="0" presId="urn:microsoft.com/office/officeart/2005/8/layout/orgChart1"/>
    <dgm:cxn modelId="{76DA05E7-56CD-49F6-83BE-2860B9087336}" type="presParOf" srcId="{DAD3C640-9788-414D-B971-DE8E5E71BB22}" destId="{503BE2FC-C42E-466B-A394-3DF7C6965A59}" srcOrd="0" destOrd="0" presId="urn:microsoft.com/office/officeart/2005/8/layout/orgChart1"/>
    <dgm:cxn modelId="{5D5827DA-BDC1-4055-BABD-63EA764C23CC}" type="presParOf" srcId="{503BE2FC-C42E-466B-A394-3DF7C6965A59}" destId="{B2DA6C9B-ACE9-4B2D-94B6-051C4164F639}" srcOrd="0" destOrd="0" presId="urn:microsoft.com/office/officeart/2005/8/layout/orgChart1"/>
    <dgm:cxn modelId="{750AFAFE-6FD6-43A1-BB40-492DFBF2D807}" type="presParOf" srcId="{B2DA6C9B-ACE9-4B2D-94B6-051C4164F639}" destId="{F60A2DB4-E664-4F20-872A-9F1FD7B0E669}" srcOrd="0" destOrd="0" presId="urn:microsoft.com/office/officeart/2005/8/layout/orgChart1"/>
    <dgm:cxn modelId="{AB9071BB-E4F7-4E93-BEDD-12AA339C68EF}" type="presParOf" srcId="{B2DA6C9B-ACE9-4B2D-94B6-051C4164F639}" destId="{33786DDC-0405-4C50-AAB6-C4E9E643E0E3}" srcOrd="1" destOrd="0" presId="urn:microsoft.com/office/officeart/2005/8/layout/orgChart1"/>
    <dgm:cxn modelId="{DA808F3B-174D-45FC-ADEE-64CDE0FBF881}" type="presParOf" srcId="{503BE2FC-C42E-466B-A394-3DF7C6965A59}" destId="{8ED028ED-9195-4200-A6E9-10DA2B4713A6}" srcOrd="1" destOrd="0" presId="urn:microsoft.com/office/officeart/2005/8/layout/orgChart1"/>
    <dgm:cxn modelId="{2CF48405-0514-4127-B6C3-2CC509661DC5}" type="presParOf" srcId="{8ED028ED-9195-4200-A6E9-10DA2B4713A6}" destId="{249B0531-21F1-431D-B88F-EE846866D3D7}" srcOrd="0" destOrd="0" presId="urn:microsoft.com/office/officeart/2005/8/layout/orgChart1"/>
    <dgm:cxn modelId="{6C51085F-54D7-43FC-A4CE-C5B654349A60}" type="presParOf" srcId="{8ED028ED-9195-4200-A6E9-10DA2B4713A6}" destId="{91CD5D51-325D-4F1D-AC64-1FD0FBD671A0}" srcOrd="1" destOrd="0" presId="urn:microsoft.com/office/officeart/2005/8/layout/orgChart1"/>
    <dgm:cxn modelId="{79063F7C-333D-4DDB-95B0-3A9C4FD7E86B}" type="presParOf" srcId="{91CD5D51-325D-4F1D-AC64-1FD0FBD671A0}" destId="{1B0A5D31-2351-43D5-B847-39661303BAEF}" srcOrd="0" destOrd="0" presId="urn:microsoft.com/office/officeart/2005/8/layout/orgChart1"/>
    <dgm:cxn modelId="{E4E8A439-C9BD-4689-9FE8-BA03298C9FDE}" type="presParOf" srcId="{1B0A5D31-2351-43D5-B847-39661303BAEF}" destId="{442C40D5-9E8D-49C1-A629-37AF404F71E8}" srcOrd="0" destOrd="0" presId="urn:microsoft.com/office/officeart/2005/8/layout/orgChart1"/>
    <dgm:cxn modelId="{8A7FAF8B-2161-49E9-BDDA-B94CF817689B}" type="presParOf" srcId="{1B0A5D31-2351-43D5-B847-39661303BAEF}" destId="{195CF0A9-0051-4FAE-85D9-3152C0C5874F}" srcOrd="1" destOrd="0" presId="urn:microsoft.com/office/officeart/2005/8/layout/orgChart1"/>
    <dgm:cxn modelId="{4A2670F5-8B2E-4124-8A86-84DD4AA7FAAC}" type="presParOf" srcId="{91CD5D51-325D-4F1D-AC64-1FD0FBD671A0}" destId="{ED4D3880-D256-4142-A943-ED4C1DE46006}" srcOrd="1" destOrd="0" presId="urn:microsoft.com/office/officeart/2005/8/layout/orgChart1"/>
    <dgm:cxn modelId="{D72D378D-C6D9-4097-B7FA-A2BC81C5E2D6}" type="presParOf" srcId="{91CD5D51-325D-4F1D-AC64-1FD0FBD671A0}" destId="{E81A4E1D-A837-46CE-B3CF-45681BBE0BE6}" srcOrd="2" destOrd="0" presId="urn:microsoft.com/office/officeart/2005/8/layout/orgChart1"/>
    <dgm:cxn modelId="{B04765EF-D89E-4AEF-ADCB-703402A0C74E}" type="presParOf" srcId="{8ED028ED-9195-4200-A6E9-10DA2B4713A6}" destId="{350F52EA-684C-459F-94CA-5EAF265565DC}" srcOrd="2" destOrd="0" presId="urn:microsoft.com/office/officeart/2005/8/layout/orgChart1"/>
    <dgm:cxn modelId="{51F17700-4A06-4A8C-960D-7FEF4F7AFD87}" type="presParOf" srcId="{8ED028ED-9195-4200-A6E9-10DA2B4713A6}" destId="{E168CBB7-CF8A-43B3-B43E-7F53AAD27B82}" srcOrd="3" destOrd="0" presId="urn:microsoft.com/office/officeart/2005/8/layout/orgChart1"/>
    <dgm:cxn modelId="{F34034FD-A3C2-4539-8F7E-E03B7E5458BE}" type="presParOf" srcId="{E168CBB7-CF8A-43B3-B43E-7F53AAD27B82}" destId="{B33930B0-549C-4C5E-AF65-015D3BE7E545}" srcOrd="0" destOrd="0" presId="urn:microsoft.com/office/officeart/2005/8/layout/orgChart1"/>
    <dgm:cxn modelId="{8A82DC7C-F5C2-4A35-AD86-87D0E62AC1A4}" type="presParOf" srcId="{B33930B0-549C-4C5E-AF65-015D3BE7E545}" destId="{C8E37BC6-CACC-4946-8825-0516ACF70E27}" srcOrd="0" destOrd="0" presId="urn:microsoft.com/office/officeart/2005/8/layout/orgChart1"/>
    <dgm:cxn modelId="{A3E80D3A-8314-48DE-9FCD-E5335579F40F}" type="presParOf" srcId="{B33930B0-549C-4C5E-AF65-015D3BE7E545}" destId="{1A76B140-7EBF-4C9E-9A2E-31A7510BC3FE}" srcOrd="1" destOrd="0" presId="urn:microsoft.com/office/officeart/2005/8/layout/orgChart1"/>
    <dgm:cxn modelId="{E075F1B1-B962-4537-BBB5-088E745EBC21}" type="presParOf" srcId="{E168CBB7-CF8A-43B3-B43E-7F53AAD27B82}" destId="{D9FF4835-5716-4AF6-86B7-50EF1F11ACF4}" srcOrd="1" destOrd="0" presId="urn:microsoft.com/office/officeart/2005/8/layout/orgChart1"/>
    <dgm:cxn modelId="{A0EEE75E-5F4F-4AF2-BC9D-E969379CAFFF}" type="presParOf" srcId="{E168CBB7-CF8A-43B3-B43E-7F53AAD27B82}" destId="{2526A344-457C-48E2-A16B-34DEAFB2CF5C}" srcOrd="2" destOrd="0" presId="urn:microsoft.com/office/officeart/2005/8/layout/orgChart1"/>
    <dgm:cxn modelId="{5AFAB569-AAB3-4416-8493-A2D64A7243C3}" type="presParOf" srcId="{8ED028ED-9195-4200-A6E9-10DA2B4713A6}" destId="{5CADCBAB-3008-4C19-B648-01385CE51F8A}" srcOrd="4" destOrd="0" presId="urn:microsoft.com/office/officeart/2005/8/layout/orgChart1"/>
    <dgm:cxn modelId="{0624050E-4449-4AB8-A722-E37C48910819}" type="presParOf" srcId="{8ED028ED-9195-4200-A6E9-10DA2B4713A6}" destId="{A2FD60EB-9294-434F-8334-79E3A717D019}" srcOrd="5" destOrd="0" presId="urn:microsoft.com/office/officeart/2005/8/layout/orgChart1"/>
    <dgm:cxn modelId="{7BE08D3A-7E79-4A06-97F1-DA019CAB2BD0}" type="presParOf" srcId="{A2FD60EB-9294-434F-8334-79E3A717D019}" destId="{BBDB9BCA-CE01-4B86-8CA3-1DB60AAFF819}" srcOrd="0" destOrd="0" presId="urn:microsoft.com/office/officeart/2005/8/layout/orgChart1"/>
    <dgm:cxn modelId="{AD9553BB-8997-4F6F-9578-927B48951FF0}" type="presParOf" srcId="{BBDB9BCA-CE01-4B86-8CA3-1DB60AAFF819}" destId="{DA310C81-B521-4EB6-975E-457964E770E1}" srcOrd="0" destOrd="0" presId="urn:microsoft.com/office/officeart/2005/8/layout/orgChart1"/>
    <dgm:cxn modelId="{92B5981A-132C-4F8E-ADF0-8A40B3E33AF6}" type="presParOf" srcId="{BBDB9BCA-CE01-4B86-8CA3-1DB60AAFF819}" destId="{6019B9C7-54AA-4570-9F54-0EED41E1D70F}" srcOrd="1" destOrd="0" presId="urn:microsoft.com/office/officeart/2005/8/layout/orgChart1"/>
    <dgm:cxn modelId="{9E3F3EC2-5265-405C-9141-B13560B9571E}" type="presParOf" srcId="{A2FD60EB-9294-434F-8334-79E3A717D019}" destId="{03EF9CF1-97DA-4C5B-BD19-BD8981B9D9ED}" srcOrd="1" destOrd="0" presId="urn:microsoft.com/office/officeart/2005/8/layout/orgChart1"/>
    <dgm:cxn modelId="{77F6BEC8-62E6-49D4-B906-83C4A4F05D0D}" type="presParOf" srcId="{A2FD60EB-9294-434F-8334-79E3A717D019}" destId="{56A67F11-4AA7-4E98-91AD-CAB861A8FDFB}" srcOrd="2" destOrd="0" presId="urn:microsoft.com/office/officeart/2005/8/layout/orgChart1"/>
    <dgm:cxn modelId="{AD25520C-E8CB-4DB6-A97B-834182CEB82E}" type="presParOf" srcId="{8ED028ED-9195-4200-A6E9-10DA2B4713A6}" destId="{FA75A21A-56C6-4AD8-B544-7A6AC11EA2CC}" srcOrd="6" destOrd="0" presId="urn:microsoft.com/office/officeart/2005/8/layout/orgChart1"/>
    <dgm:cxn modelId="{DB92CD8A-0791-4A09-9C44-D3E38A10CB15}" type="presParOf" srcId="{8ED028ED-9195-4200-A6E9-10DA2B4713A6}" destId="{BDF78E3D-68E9-4269-80D5-FE06B780D547}" srcOrd="7" destOrd="0" presId="urn:microsoft.com/office/officeart/2005/8/layout/orgChart1"/>
    <dgm:cxn modelId="{650BFA5C-F614-480A-899C-591CB6A4ABCA}" type="presParOf" srcId="{BDF78E3D-68E9-4269-80D5-FE06B780D547}" destId="{CB14BDAE-9CCC-48B1-9391-5B93D40F2C0D}" srcOrd="0" destOrd="0" presId="urn:microsoft.com/office/officeart/2005/8/layout/orgChart1"/>
    <dgm:cxn modelId="{7A0382FC-1172-49A6-A45C-C58BD909F973}" type="presParOf" srcId="{CB14BDAE-9CCC-48B1-9391-5B93D40F2C0D}" destId="{B45DF0A3-F290-43CF-9BBB-66397672B1C4}" srcOrd="0" destOrd="0" presId="urn:microsoft.com/office/officeart/2005/8/layout/orgChart1"/>
    <dgm:cxn modelId="{F943A14E-8FBA-46B9-ACC1-5C1CBB7195D8}" type="presParOf" srcId="{CB14BDAE-9CCC-48B1-9391-5B93D40F2C0D}" destId="{888712B2-F874-4839-BE94-CC8C85ABDB7E}" srcOrd="1" destOrd="0" presId="urn:microsoft.com/office/officeart/2005/8/layout/orgChart1"/>
    <dgm:cxn modelId="{9D75F15A-2E59-4BAC-9ED8-AE34DF993898}" type="presParOf" srcId="{BDF78E3D-68E9-4269-80D5-FE06B780D547}" destId="{EC3AC1C6-1E90-493B-A75C-DBE403403ADC}" srcOrd="1" destOrd="0" presId="urn:microsoft.com/office/officeart/2005/8/layout/orgChart1"/>
    <dgm:cxn modelId="{B9A41A76-6351-4178-A0D2-BDECB139110B}" type="presParOf" srcId="{BDF78E3D-68E9-4269-80D5-FE06B780D547}" destId="{E9508B1F-AD2C-4FA0-8A45-2893F9097BEE}" srcOrd="2" destOrd="0" presId="urn:microsoft.com/office/officeart/2005/8/layout/orgChart1"/>
    <dgm:cxn modelId="{D49CB04C-B7C3-450C-A2A6-0EA4306E6B7F}" type="presParOf" srcId="{8ED028ED-9195-4200-A6E9-10DA2B4713A6}" destId="{AF18C66A-0047-426F-ACD2-7289F818EF13}" srcOrd="8" destOrd="0" presId="urn:microsoft.com/office/officeart/2005/8/layout/orgChart1"/>
    <dgm:cxn modelId="{BBB9BFD2-2839-4EFD-8122-6DA4524CF439}" type="presParOf" srcId="{8ED028ED-9195-4200-A6E9-10DA2B4713A6}" destId="{3CAB2DBC-C90A-4A2F-93D1-E75257E0679C}" srcOrd="9" destOrd="0" presId="urn:microsoft.com/office/officeart/2005/8/layout/orgChart1"/>
    <dgm:cxn modelId="{B321DADD-D20A-468B-8187-39E7B147B570}" type="presParOf" srcId="{3CAB2DBC-C90A-4A2F-93D1-E75257E0679C}" destId="{6F55FDAE-D7DC-4CD7-A43B-D1705E6DFF3E}" srcOrd="0" destOrd="0" presId="urn:microsoft.com/office/officeart/2005/8/layout/orgChart1"/>
    <dgm:cxn modelId="{4E0714A3-E1AD-4B62-8406-60E59ABF521E}" type="presParOf" srcId="{6F55FDAE-D7DC-4CD7-A43B-D1705E6DFF3E}" destId="{B3157B46-B021-43F6-984D-617A94A55F81}" srcOrd="0" destOrd="0" presId="urn:microsoft.com/office/officeart/2005/8/layout/orgChart1"/>
    <dgm:cxn modelId="{DD7F7079-407E-4A92-ADC5-15C41DF106C1}" type="presParOf" srcId="{6F55FDAE-D7DC-4CD7-A43B-D1705E6DFF3E}" destId="{9BE23D78-A4F6-40D2-BF92-48A235A13127}" srcOrd="1" destOrd="0" presId="urn:microsoft.com/office/officeart/2005/8/layout/orgChart1"/>
    <dgm:cxn modelId="{370EB313-4742-45E7-A08A-B8D95B3A9258}" type="presParOf" srcId="{3CAB2DBC-C90A-4A2F-93D1-E75257E0679C}" destId="{24E1AAD5-50C6-47E8-8A48-A0A285EDA26D}" srcOrd="1" destOrd="0" presId="urn:microsoft.com/office/officeart/2005/8/layout/orgChart1"/>
    <dgm:cxn modelId="{45B0B438-43A6-4A47-AA25-C7C2F214DF89}" type="presParOf" srcId="{3CAB2DBC-C90A-4A2F-93D1-E75257E0679C}" destId="{D58D33F2-E727-4163-8484-CFF286081B54}" srcOrd="2" destOrd="0" presId="urn:microsoft.com/office/officeart/2005/8/layout/orgChart1"/>
    <dgm:cxn modelId="{9CF44017-7FB8-48F9-8D63-1BCDE41EAC78}" type="presParOf" srcId="{503BE2FC-C42E-466B-A394-3DF7C6965A59}" destId="{E868D066-9446-45E0-AF88-15E2DE414D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51886-45AA-4E50-9F00-F6238B4D2C1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7F218544-03FA-440A-B320-29FE5498FF95}">
      <dgm:prSet/>
      <dgm:spPr/>
      <dgm:t>
        <a:bodyPr/>
        <a:lstStyle/>
        <a:p>
          <a:pPr rtl="0"/>
          <a:r>
            <a:rPr lang="es-EC" dirty="0" smtClean="0">
              <a:solidFill>
                <a:schemeClr val="tx1"/>
              </a:solidFill>
            </a:rPr>
            <a:t>Dirigir y coordinar las actividades de la cobranza de tal forma que seamos eficientes y efectivos en la cobranza de la cartera.</a:t>
          </a:r>
          <a:endParaRPr lang="es-EC" dirty="0">
            <a:solidFill>
              <a:schemeClr val="tx1"/>
            </a:solidFill>
          </a:endParaRPr>
        </a:p>
      </dgm:t>
    </dgm:pt>
    <dgm:pt modelId="{F2AF4B40-9C3E-40F6-A599-806196C40FD3}" type="parTrans" cxnId="{49230E1E-CF6B-44D3-A451-614CF04889F5}">
      <dgm:prSet/>
      <dgm:spPr/>
      <dgm:t>
        <a:bodyPr/>
        <a:lstStyle/>
        <a:p>
          <a:endParaRPr lang="es-EC"/>
        </a:p>
      </dgm:t>
    </dgm:pt>
    <dgm:pt modelId="{2B388D05-9C1F-4DC9-999F-4CB66AD88F2C}" type="sibTrans" cxnId="{49230E1E-CF6B-44D3-A451-614CF04889F5}">
      <dgm:prSet/>
      <dgm:spPr/>
      <dgm:t>
        <a:bodyPr/>
        <a:lstStyle/>
        <a:p>
          <a:endParaRPr lang="es-EC"/>
        </a:p>
      </dgm:t>
    </dgm:pt>
    <dgm:pt modelId="{E5C3C971-6923-40CC-9313-118FEBDE0C46}">
      <dgm:prSet/>
      <dgm:spPr/>
      <dgm:t>
        <a:bodyPr/>
        <a:lstStyle/>
        <a:p>
          <a:pPr rtl="0"/>
          <a:r>
            <a:rPr lang="es-EC" dirty="0" smtClean="0">
              <a:solidFill>
                <a:schemeClr val="tx1"/>
              </a:solidFill>
            </a:rPr>
            <a:t>Organizar y controlar los procesos y procedimientos con la finalidad de que el personal obtenga su mejor rendimiento y se logren los objetivos planteados. </a:t>
          </a:r>
          <a:endParaRPr lang="es-EC" dirty="0">
            <a:solidFill>
              <a:schemeClr val="tx1"/>
            </a:solidFill>
          </a:endParaRPr>
        </a:p>
      </dgm:t>
    </dgm:pt>
    <dgm:pt modelId="{37174ED0-BC80-40ED-89A2-C0B88D55910D}" type="parTrans" cxnId="{405B94FB-802C-455F-8428-9BF5CE40D384}">
      <dgm:prSet/>
      <dgm:spPr/>
      <dgm:t>
        <a:bodyPr/>
        <a:lstStyle/>
        <a:p>
          <a:endParaRPr lang="es-EC"/>
        </a:p>
      </dgm:t>
    </dgm:pt>
    <dgm:pt modelId="{D231DCE4-7722-4D81-928A-FDFFB2AB7F78}" type="sibTrans" cxnId="{405B94FB-802C-455F-8428-9BF5CE40D384}">
      <dgm:prSet/>
      <dgm:spPr/>
      <dgm:t>
        <a:bodyPr/>
        <a:lstStyle/>
        <a:p>
          <a:endParaRPr lang="es-EC"/>
        </a:p>
      </dgm:t>
    </dgm:pt>
    <dgm:pt modelId="{33593F52-C3F6-4D49-B964-2F0AFB8B1FC9}">
      <dgm:prSet/>
      <dgm:spPr/>
      <dgm:t>
        <a:bodyPr/>
        <a:lstStyle/>
        <a:p>
          <a:pPr rtl="0"/>
          <a:r>
            <a:rPr lang="es-EC" dirty="0" smtClean="0">
              <a:solidFill>
                <a:schemeClr val="tx1"/>
              </a:solidFill>
            </a:rPr>
            <a:t>Planificar las estrategias de cobro para cada tramo aplicando conceptos de Flujo, Contención Liberación y Carga. </a:t>
          </a:r>
          <a:endParaRPr lang="es-EC" dirty="0">
            <a:solidFill>
              <a:schemeClr val="tx1"/>
            </a:solidFill>
          </a:endParaRPr>
        </a:p>
      </dgm:t>
    </dgm:pt>
    <dgm:pt modelId="{CD09B58B-EEC6-481B-88B1-8D0BB0548871}" type="parTrans" cxnId="{37D50536-50EF-4324-BBEB-06670924829E}">
      <dgm:prSet/>
      <dgm:spPr/>
      <dgm:t>
        <a:bodyPr/>
        <a:lstStyle/>
        <a:p>
          <a:endParaRPr lang="es-EC"/>
        </a:p>
      </dgm:t>
    </dgm:pt>
    <dgm:pt modelId="{B002C7BB-14CF-4C5E-8150-4DA578FE7489}" type="sibTrans" cxnId="{37D50536-50EF-4324-BBEB-06670924829E}">
      <dgm:prSet/>
      <dgm:spPr/>
      <dgm:t>
        <a:bodyPr/>
        <a:lstStyle/>
        <a:p>
          <a:endParaRPr lang="es-EC"/>
        </a:p>
      </dgm:t>
    </dgm:pt>
    <dgm:pt modelId="{EF45CD50-2259-41CD-AA76-A051819BF83C}">
      <dgm:prSet/>
      <dgm:spPr/>
      <dgm:t>
        <a:bodyPr/>
        <a:lstStyle/>
        <a:p>
          <a:pPr rtl="0"/>
          <a:r>
            <a:rPr lang="es-EC" dirty="0" smtClean="0">
              <a:solidFill>
                <a:schemeClr val="tx1"/>
              </a:solidFill>
            </a:rPr>
            <a:t>Asegurar la calidad del portafolio logrando disminuir las provisiones  y  mejorar los índices.</a:t>
          </a:r>
          <a:endParaRPr lang="es-EC" dirty="0">
            <a:solidFill>
              <a:schemeClr val="tx1"/>
            </a:solidFill>
          </a:endParaRPr>
        </a:p>
      </dgm:t>
    </dgm:pt>
    <dgm:pt modelId="{BCF68BC8-4DB2-4E0E-ACA4-4B5501CD3313}" type="parTrans" cxnId="{AAFCE6C6-A138-4A1B-9139-9AE312421122}">
      <dgm:prSet/>
      <dgm:spPr/>
      <dgm:t>
        <a:bodyPr/>
        <a:lstStyle/>
        <a:p>
          <a:endParaRPr lang="es-EC"/>
        </a:p>
      </dgm:t>
    </dgm:pt>
    <dgm:pt modelId="{19FF41E8-E222-455E-B416-795CC1CF5441}" type="sibTrans" cxnId="{AAFCE6C6-A138-4A1B-9139-9AE312421122}">
      <dgm:prSet/>
      <dgm:spPr/>
      <dgm:t>
        <a:bodyPr/>
        <a:lstStyle/>
        <a:p>
          <a:endParaRPr lang="es-EC"/>
        </a:p>
      </dgm:t>
    </dgm:pt>
    <dgm:pt modelId="{7C36C334-23FC-480F-B362-5393F7EB067B}" type="pres">
      <dgm:prSet presAssocID="{D3951886-45AA-4E50-9F00-F6238B4D2C12}" presName="linearFlow" presStyleCnt="0">
        <dgm:presLayoutVars>
          <dgm:dir/>
          <dgm:resizeHandles val="exact"/>
        </dgm:presLayoutVars>
      </dgm:prSet>
      <dgm:spPr/>
      <dgm:t>
        <a:bodyPr/>
        <a:lstStyle/>
        <a:p>
          <a:endParaRPr lang="es-EC"/>
        </a:p>
      </dgm:t>
    </dgm:pt>
    <dgm:pt modelId="{77CA1D40-7577-4EB7-BFA0-FAABDACC3EDC}" type="pres">
      <dgm:prSet presAssocID="{7F218544-03FA-440A-B320-29FE5498FF95}" presName="composite" presStyleCnt="0"/>
      <dgm:spPr/>
    </dgm:pt>
    <dgm:pt modelId="{4A7FF0DC-D17A-4336-9227-8DB028F76566}" type="pres">
      <dgm:prSet presAssocID="{7F218544-03FA-440A-B320-29FE5498FF95}" presName="imgShp" presStyleLbl="fgImgPlace1" presStyleIdx="0" presStyleCnt="4"/>
      <dgm:spPr>
        <a:blipFill rotWithShape="1">
          <a:blip xmlns:r="http://schemas.openxmlformats.org/officeDocument/2006/relationships" r:embed="rId1"/>
          <a:stretch>
            <a:fillRect/>
          </a:stretch>
        </a:blipFill>
      </dgm:spPr>
    </dgm:pt>
    <dgm:pt modelId="{8EDBE72E-9B2F-4252-AD87-F602B1F755EF}" type="pres">
      <dgm:prSet presAssocID="{7F218544-03FA-440A-B320-29FE5498FF95}" presName="txShp" presStyleLbl="node1" presStyleIdx="0" presStyleCnt="4">
        <dgm:presLayoutVars>
          <dgm:bulletEnabled val="1"/>
        </dgm:presLayoutVars>
      </dgm:prSet>
      <dgm:spPr/>
      <dgm:t>
        <a:bodyPr/>
        <a:lstStyle/>
        <a:p>
          <a:endParaRPr lang="es-EC"/>
        </a:p>
      </dgm:t>
    </dgm:pt>
    <dgm:pt modelId="{4A5EE5E9-AEF9-4A70-A7F2-E4C93AE036A8}" type="pres">
      <dgm:prSet presAssocID="{2B388D05-9C1F-4DC9-999F-4CB66AD88F2C}" presName="spacing" presStyleCnt="0"/>
      <dgm:spPr/>
    </dgm:pt>
    <dgm:pt modelId="{EEDE15D3-6C67-449C-B477-6AF493CF0017}" type="pres">
      <dgm:prSet presAssocID="{E5C3C971-6923-40CC-9313-118FEBDE0C46}" presName="composite" presStyleCnt="0"/>
      <dgm:spPr/>
    </dgm:pt>
    <dgm:pt modelId="{930B512D-DEA2-49F1-ADB0-5F60C354B2F6}" type="pres">
      <dgm:prSet presAssocID="{E5C3C971-6923-40CC-9313-118FEBDE0C46}" presName="imgShp" presStyleLbl="fgImgPlace1" presStyleIdx="1" presStyleCnt="4"/>
      <dgm:spPr>
        <a:blipFill rotWithShape="1">
          <a:blip xmlns:r="http://schemas.openxmlformats.org/officeDocument/2006/relationships" r:embed="rId2"/>
          <a:stretch>
            <a:fillRect/>
          </a:stretch>
        </a:blipFill>
      </dgm:spPr>
    </dgm:pt>
    <dgm:pt modelId="{527DEA91-8FC0-4A8B-93AC-92D1C89DA7EE}" type="pres">
      <dgm:prSet presAssocID="{E5C3C971-6923-40CC-9313-118FEBDE0C46}" presName="txShp" presStyleLbl="node1" presStyleIdx="1" presStyleCnt="4">
        <dgm:presLayoutVars>
          <dgm:bulletEnabled val="1"/>
        </dgm:presLayoutVars>
      </dgm:prSet>
      <dgm:spPr/>
      <dgm:t>
        <a:bodyPr/>
        <a:lstStyle/>
        <a:p>
          <a:endParaRPr lang="es-EC"/>
        </a:p>
      </dgm:t>
    </dgm:pt>
    <dgm:pt modelId="{5209AF2F-F3DD-4161-8C88-43FF5D7C923F}" type="pres">
      <dgm:prSet presAssocID="{D231DCE4-7722-4D81-928A-FDFFB2AB7F78}" presName="spacing" presStyleCnt="0"/>
      <dgm:spPr/>
    </dgm:pt>
    <dgm:pt modelId="{693F9B85-F2F9-49EF-B8E2-BE7E00E5D440}" type="pres">
      <dgm:prSet presAssocID="{33593F52-C3F6-4D49-B964-2F0AFB8B1FC9}" presName="composite" presStyleCnt="0"/>
      <dgm:spPr/>
    </dgm:pt>
    <dgm:pt modelId="{4A7D58C0-64C5-4AC0-9166-165972CEA28E}" type="pres">
      <dgm:prSet presAssocID="{33593F52-C3F6-4D49-B964-2F0AFB8B1FC9}" presName="imgShp" presStyleLbl="fgImgPlace1" presStyleIdx="2" presStyleCnt="4"/>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893595CF-E89A-4DDA-AADB-41F11015B931}" type="pres">
      <dgm:prSet presAssocID="{33593F52-C3F6-4D49-B964-2F0AFB8B1FC9}" presName="txShp" presStyleLbl="node1" presStyleIdx="2" presStyleCnt="4">
        <dgm:presLayoutVars>
          <dgm:bulletEnabled val="1"/>
        </dgm:presLayoutVars>
      </dgm:prSet>
      <dgm:spPr/>
      <dgm:t>
        <a:bodyPr/>
        <a:lstStyle/>
        <a:p>
          <a:endParaRPr lang="es-EC"/>
        </a:p>
      </dgm:t>
    </dgm:pt>
    <dgm:pt modelId="{D5F657ED-009A-4F19-8048-DC5B242FB00D}" type="pres">
      <dgm:prSet presAssocID="{B002C7BB-14CF-4C5E-8150-4DA578FE7489}" presName="spacing" presStyleCnt="0"/>
      <dgm:spPr/>
    </dgm:pt>
    <dgm:pt modelId="{2854B17F-996B-47D3-B9AA-2583C9C6AD54}" type="pres">
      <dgm:prSet presAssocID="{EF45CD50-2259-41CD-AA76-A051819BF83C}" presName="composite" presStyleCnt="0"/>
      <dgm:spPr/>
    </dgm:pt>
    <dgm:pt modelId="{3A6E7083-916A-4864-8E1B-4A6AF1E953C8}" type="pres">
      <dgm:prSet presAssocID="{EF45CD50-2259-41CD-AA76-A051819BF83C}" presName="imgShp" presStyleLbl="fgImgPlace1" presStyleIdx="3" presStyleCnt="4"/>
      <dgm:spPr>
        <a:blipFill rotWithShape="1">
          <a:blip xmlns:r="http://schemas.openxmlformats.org/officeDocument/2006/relationships" r:embed="rId5"/>
          <a:stretch>
            <a:fillRect/>
          </a:stretch>
        </a:blipFill>
      </dgm:spPr>
    </dgm:pt>
    <dgm:pt modelId="{D7496059-4723-4A8F-A181-30BAC82ED23E}" type="pres">
      <dgm:prSet presAssocID="{EF45CD50-2259-41CD-AA76-A051819BF83C}" presName="txShp" presStyleLbl="node1" presStyleIdx="3" presStyleCnt="4">
        <dgm:presLayoutVars>
          <dgm:bulletEnabled val="1"/>
        </dgm:presLayoutVars>
      </dgm:prSet>
      <dgm:spPr/>
      <dgm:t>
        <a:bodyPr/>
        <a:lstStyle/>
        <a:p>
          <a:endParaRPr lang="es-EC"/>
        </a:p>
      </dgm:t>
    </dgm:pt>
  </dgm:ptLst>
  <dgm:cxnLst>
    <dgm:cxn modelId="{8DB2CD35-CBF0-40BB-BCF8-DCCD8995F655}" type="presOf" srcId="{EF45CD50-2259-41CD-AA76-A051819BF83C}" destId="{D7496059-4723-4A8F-A181-30BAC82ED23E}" srcOrd="0" destOrd="0" presId="urn:microsoft.com/office/officeart/2005/8/layout/vList3"/>
    <dgm:cxn modelId="{28BC3170-C086-4EFA-BF44-CA0698A20D9F}" type="presOf" srcId="{E5C3C971-6923-40CC-9313-118FEBDE0C46}" destId="{527DEA91-8FC0-4A8B-93AC-92D1C89DA7EE}" srcOrd="0" destOrd="0" presId="urn:microsoft.com/office/officeart/2005/8/layout/vList3"/>
    <dgm:cxn modelId="{405B94FB-802C-455F-8428-9BF5CE40D384}" srcId="{D3951886-45AA-4E50-9F00-F6238B4D2C12}" destId="{E5C3C971-6923-40CC-9313-118FEBDE0C46}" srcOrd="1" destOrd="0" parTransId="{37174ED0-BC80-40ED-89A2-C0B88D55910D}" sibTransId="{D231DCE4-7722-4D81-928A-FDFFB2AB7F78}"/>
    <dgm:cxn modelId="{3CF5CDBE-8E80-43A3-B93D-03A2B1974F16}" type="presOf" srcId="{7F218544-03FA-440A-B320-29FE5498FF95}" destId="{8EDBE72E-9B2F-4252-AD87-F602B1F755EF}" srcOrd="0" destOrd="0" presId="urn:microsoft.com/office/officeart/2005/8/layout/vList3"/>
    <dgm:cxn modelId="{37D50536-50EF-4324-BBEB-06670924829E}" srcId="{D3951886-45AA-4E50-9F00-F6238B4D2C12}" destId="{33593F52-C3F6-4D49-B964-2F0AFB8B1FC9}" srcOrd="2" destOrd="0" parTransId="{CD09B58B-EEC6-481B-88B1-8D0BB0548871}" sibTransId="{B002C7BB-14CF-4C5E-8150-4DA578FE7489}"/>
    <dgm:cxn modelId="{21930894-5702-4B7E-9403-80878D3A86F0}" type="presOf" srcId="{33593F52-C3F6-4D49-B964-2F0AFB8B1FC9}" destId="{893595CF-E89A-4DDA-AADB-41F11015B931}" srcOrd="0" destOrd="0" presId="urn:microsoft.com/office/officeart/2005/8/layout/vList3"/>
    <dgm:cxn modelId="{77CF0622-C435-4ABB-BD87-8E9E2FCF50B2}" type="presOf" srcId="{D3951886-45AA-4E50-9F00-F6238B4D2C12}" destId="{7C36C334-23FC-480F-B362-5393F7EB067B}" srcOrd="0" destOrd="0" presId="urn:microsoft.com/office/officeart/2005/8/layout/vList3"/>
    <dgm:cxn modelId="{49230E1E-CF6B-44D3-A451-614CF04889F5}" srcId="{D3951886-45AA-4E50-9F00-F6238B4D2C12}" destId="{7F218544-03FA-440A-B320-29FE5498FF95}" srcOrd="0" destOrd="0" parTransId="{F2AF4B40-9C3E-40F6-A599-806196C40FD3}" sibTransId="{2B388D05-9C1F-4DC9-999F-4CB66AD88F2C}"/>
    <dgm:cxn modelId="{AAFCE6C6-A138-4A1B-9139-9AE312421122}" srcId="{D3951886-45AA-4E50-9F00-F6238B4D2C12}" destId="{EF45CD50-2259-41CD-AA76-A051819BF83C}" srcOrd="3" destOrd="0" parTransId="{BCF68BC8-4DB2-4E0E-ACA4-4B5501CD3313}" sibTransId="{19FF41E8-E222-455E-B416-795CC1CF5441}"/>
    <dgm:cxn modelId="{72EAB550-5A29-49B5-88E5-F9BF77597D49}" type="presParOf" srcId="{7C36C334-23FC-480F-B362-5393F7EB067B}" destId="{77CA1D40-7577-4EB7-BFA0-FAABDACC3EDC}" srcOrd="0" destOrd="0" presId="urn:microsoft.com/office/officeart/2005/8/layout/vList3"/>
    <dgm:cxn modelId="{1EBC74F2-9953-48E0-9A0F-1B3EA8829448}" type="presParOf" srcId="{77CA1D40-7577-4EB7-BFA0-FAABDACC3EDC}" destId="{4A7FF0DC-D17A-4336-9227-8DB028F76566}" srcOrd="0" destOrd="0" presId="urn:microsoft.com/office/officeart/2005/8/layout/vList3"/>
    <dgm:cxn modelId="{0FBBE3C4-896A-4282-877B-AC809E403937}" type="presParOf" srcId="{77CA1D40-7577-4EB7-BFA0-FAABDACC3EDC}" destId="{8EDBE72E-9B2F-4252-AD87-F602B1F755EF}" srcOrd="1" destOrd="0" presId="urn:microsoft.com/office/officeart/2005/8/layout/vList3"/>
    <dgm:cxn modelId="{051AB956-1A7F-491B-BDE1-4ABEB88324DC}" type="presParOf" srcId="{7C36C334-23FC-480F-B362-5393F7EB067B}" destId="{4A5EE5E9-AEF9-4A70-A7F2-E4C93AE036A8}" srcOrd="1" destOrd="0" presId="urn:microsoft.com/office/officeart/2005/8/layout/vList3"/>
    <dgm:cxn modelId="{4AF619EE-6830-49D8-B016-B632D8967EF8}" type="presParOf" srcId="{7C36C334-23FC-480F-B362-5393F7EB067B}" destId="{EEDE15D3-6C67-449C-B477-6AF493CF0017}" srcOrd="2" destOrd="0" presId="urn:microsoft.com/office/officeart/2005/8/layout/vList3"/>
    <dgm:cxn modelId="{7C9042B9-31A5-4B90-A922-99370055A5BC}" type="presParOf" srcId="{EEDE15D3-6C67-449C-B477-6AF493CF0017}" destId="{930B512D-DEA2-49F1-ADB0-5F60C354B2F6}" srcOrd="0" destOrd="0" presId="urn:microsoft.com/office/officeart/2005/8/layout/vList3"/>
    <dgm:cxn modelId="{E72C592D-A243-4AEF-A7B3-CCC78E6ADBBA}" type="presParOf" srcId="{EEDE15D3-6C67-449C-B477-6AF493CF0017}" destId="{527DEA91-8FC0-4A8B-93AC-92D1C89DA7EE}" srcOrd="1" destOrd="0" presId="urn:microsoft.com/office/officeart/2005/8/layout/vList3"/>
    <dgm:cxn modelId="{6F31BA1C-4937-4F9E-A458-094400BD2A30}" type="presParOf" srcId="{7C36C334-23FC-480F-B362-5393F7EB067B}" destId="{5209AF2F-F3DD-4161-8C88-43FF5D7C923F}" srcOrd="3" destOrd="0" presId="urn:microsoft.com/office/officeart/2005/8/layout/vList3"/>
    <dgm:cxn modelId="{9C83DA63-F4DF-4FF3-A51A-CF1D9D00C0EC}" type="presParOf" srcId="{7C36C334-23FC-480F-B362-5393F7EB067B}" destId="{693F9B85-F2F9-49EF-B8E2-BE7E00E5D440}" srcOrd="4" destOrd="0" presId="urn:microsoft.com/office/officeart/2005/8/layout/vList3"/>
    <dgm:cxn modelId="{241530E2-2DEA-4626-995B-0C1060143E0E}" type="presParOf" srcId="{693F9B85-F2F9-49EF-B8E2-BE7E00E5D440}" destId="{4A7D58C0-64C5-4AC0-9166-165972CEA28E}" srcOrd="0" destOrd="0" presId="urn:microsoft.com/office/officeart/2005/8/layout/vList3"/>
    <dgm:cxn modelId="{8ED44C80-F477-409B-9DDD-819C4C41169E}" type="presParOf" srcId="{693F9B85-F2F9-49EF-B8E2-BE7E00E5D440}" destId="{893595CF-E89A-4DDA-AADB-41F11015B931}" srcOrd="1" destOrd="0" presId="urn:microsoft.com/office/officeart/2005/8/layout/vList3"/>
    <dgm:cxn modelId="{BCBC7AB5-084A-4C64-AB9B-52B60013FC96}" type="presParOf" srcId="{7C36C334-23FC-480F-B362-5393F7EB067B}" destId="{D5F657ED-009A-4F19-8048-DC5B242FB00D}" srcOrd="5" destOrd="0" presId="urn:microsoft.com/office/officeart/2005/8/layout/vList3"/>
    <dgm:cxn modelId="{8A8EFD8F-DECE-4E4F-952C-FC31A568F2C8}" type="presParOf" srcId="{7C36C334-23FC-480F-B362-5393F7EB067B}" destId="{2854B17F-996B-47D3-B9AA-2583C9C6AD54}" srcOrd="6" destOrd="0" presId="urn:microsoft.com/office/officeart/2005/8/layout/vList3"/>
    <dgm:cxn modelId="{516B82EE-5832-446E-AB54-166839811176}" type="presParOf" srcId="{2854B17F-996B-47D3-B9AA-2583C9C6AD54}" destId="{3A6E7083-916A-4864-8E1B-4A6AF1E953C8}" srcOrd="0" destOrd="0" presId="urn:microsoft.com/office/officeart/2005/8/layout/vList3"/>
    <dgm:cxn modelId="{6AE97B18-2EF2-4FAC-AB1B-C7B911D3FF6C}" type="presParOf" srcId="{2854B17F-996B-47D3-B9AA-2583C9C6AD54}" destId="{D7496059-4723-4A8F-A181-30BAC82ED2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FC65A-A1AF-40B0-B4B5-928EFC087D2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313C3C74-1773-43AC-83A0-4773C4F28A01}">
      <dgm:prSet custT="1"/>
      <dgm:spPr/>
      <dgm:t>
        <a:bodyPr/>
        <a:lstStyle/>
        <a:p>
          <a:pPr rtl="0"/>
          <a:r>
            <a:rPr lang="es-EC" sz="1200" dirty="0" smtClean="0">
              <a:solidFill>
                <a:schemeClr val="tx1"/>
              </a:solidFill>
            </a:rPr>
            <a:t>La gestión de cobranza debe estar orientada a entender como punto de partida los problemas de fondo del cliente que se encuentra en incumplimiento, éstos pueden ser tanto cualitativos como cuantitativos.</a:t>
          </a:r>
          <a:endParaRPr lang="es-EC" sz="1200" dirty="0">
            <a:solidFill>
              <a:schemeClr val="tx1"/>
            </a:solidFill>
          </a:endParaRPr>
        </a:p>
      </dgm:t>
    </dgm:pt>
    <dgm:pt modelId="{7D442A46-1ABE-40ED-A2CB-FEB84314CB87}" type="parTrans" cxnId="{84C60BC3-C3E5-43C0-AC2B-C1CCE5DF71AC}">
      <dgm:prSet/>
      <dgm:spPr/>
      <dgm:t>
        <a:bodyPr/>
        <a:lstStyle/>
        <a:p>
          <a:endParaRPr lang="es-EC"/>
        </a:p>
      </dgm:t>
    </dgm:pt>
    <dgm:pt modelId="{4A1D4466-A28C-45B8-A0FA-928A42D84335}" type="sibTrans" cxnId="{84C60BC3-C3E5-43C0-AC2B-C1CCE5DF71AC}">
      <dgm:prSet/>
      <dgm:spPr/>
      <dgm:t>
        <a:bodyPr/>
        <a:lstStyle/>
        <a:p>
          <a:endParaRPr lang="es-EC"/>
        </a:p>
      </dgm:t>
    </dgm:pt>
    <dgm:pt modelId="{16374014-34EC-47EC-94A0-E95EF81CB7E1}">
      <dgm:prSet custT="1"/>
      <dgm:spPr/>
      <dgm:t>
        <a:bodyPr/>
        <a:lstStyle/>
        <a:p>
          <a:pPr rtl="0"/>
          <a:r>
            <a:rPr lang="es-EC" sz="1200" dirty="0" smtClean="0">
              <a:solidFill>
                <a:schemeClr val="tx1"/>
              </a:solidFill>
            </a:rPr>
            <a:t>Una vez analizada la situación global del cliente en gestión de cobranza debe determinarse un plan de salida que en principio evite llegar a acciones judiciales. </a:t>
          </a:r>
          <a:endParaRPr lang="es-EC" sz="1200" dirty="0">
            <a:solidFill>
              <a:schemeClr val="tx1"/>
            </a:solidFill>
          </a:endParaRPr>
        </a:p>
      </dgm:t>
    </dgm:pt>
    <dgm:pt modelId="{FF1F476F-8F2D-4DA3-AE42-D623E71C9E2C}" type="parTrans" cxnId="{0791314D-D319-48AB-9FDA-4F3327840DEB}">
      <dgm:prSet/>
      <dgm:spPr/>
      <dgm:t>
        <a:bodyPr/>
        <a:lstStyle/>
        <a:p>
          <a:endParaRPr lang="es-EC"/>
        </a:p>
      </dgm:t>
    </dgm:pt>
    <dgm:pt modelId="{0EBFE5EF-A150-469D-8F37-4044AD95C927}" type="sibTrans" cxnId="{0791314D-D319-48AB-9FDA-4F3327840DEB}">
      <dgm:prSet/>
      <dgm:spPr/>
      <dgm:t>
        <a:bodyPr/>
        <a:lstStyle/>
        <a:p>
          <a:endParaRPr lang="es-EC"/>
        </a:p>
      </dgm:t>
    </dgm:pt>
    <dgm:pt modelId="{C959CFF7-7FA6-4F42-8DE0-C1778BF5178F}">
      <dgm:prSet custT="1"/>
      <dgm:spPr/>
      <dgm:t>
        <a:bodyPr/>
        <a:lstStyle/>
        <a:p>
          <a:pPr rtl="0"/>
          <a:r>
            <a:rPr lang="es-EC" sz="1200" dirty="0" smtClean="0">
              <a:solidFill>
                <a:schemeClr val="tx1"/>
              </a:solidFill>
            </a:rPr>
            <a:t>Las obligaciones de cuyo análisis se desprenda la necesidad de refinanciar o aplicar cualquier otra figura que implique modificaciones a las condiciones contractuales originalmente pactadas deberán hacerse necesariamente a través de una nueva operación, mediante la suscripción de pagarés o contratos de mutuo, con la consecuente derivación de pago de costos y gastos relacionados con esta operación. </a:t>
          </a:r>
          <a:endParaRPr lang="es-EC" sz="1200" dirty="0">
            <a:solidFill>
              <a:schemeClr val="tx1"/>
            </a:solidFill>
          </a:endParaRPr>
        </a:p>
      </dgm:t>
    </dgm:pt>
    <dgm:pt modelId="{C408D750-32D1-48D1-8871-C1957530AEE3}" type="parTrans" cxnId="{8B7CA556-421A-4434-827F-0502E30491A6}">
      <dgm:prSet/>
      <dgm:spPr/>
      <dgm:t>
        <a:bodyPr/>
        <a:lstStyle/>
        <a:p>
          <a:endParaRPr lang="es-EC"/>
        </a:p>
      </dgm:t>
    </dgm:pt>
    <dgm:pt modelId="{7C4DFBB9-892E-47A7-9CC0-3DCA51BABA94}" type="sibTrans" cxnId="{8B7CA556-421A-4434-827F-0502E30491A6}">
      <dgm:prSet/>
      <dgm:spPr/>
      <dgm:t>
        <a:bodyPr/>
        <a:lstStyle/>
        <a:p>
          <a:endParaRPr lang="es-EC"/>
        </a:p>
      </dgm:t>
    </dgm:pt>
    <dgm:pt modelId="{FF7BA913-CE9F-49A1-973D-7B0E2FD0A08F}">
      <dgm:prSet custT="1"/>
      <dgm:spPr/>
      <dgm:t>
        <a:bodyPr/>
        <a:lstStyle/>
        <a:p>
          <a:pPr rtl="0"/>
          <a:r>
            <a:rPr lang="es-EC" sz="1200" dirty="0" smtClean="0">
              <a:solidFill>
                <a:schemeClr val="tx1"/>
              </a:solidFill>
            </a:rPr>
            <a:t>El Ejecutivo de Cobranza de Inmedical asignará visitas  al gestor terreno en el caso requerirlo.</a:t>
          </a:r>
          <a:endParaRPr lang="es-EC" sz="1200" dirty="0">
            <a:solidFill>
              <a:schemeClr val="tx1"/>
            </a:solidFill>
          </a:endParaRPr>
        </a:p>
      </dgm:t>
    </dgm:pt>
    <dgm:pt modelId="{2BA83865-D194-49C3-BBFB-4344EF0CBBBE}" type="parTrans" cxnId="{4A767577-B606-494A-992A-04F22E0B5047}">
      <dgm:prSet/>
      <dgm:spPr/>
      <dgm:t>
        <a:bodyPr/>
        <a:lstStyle/>
        <a:p>
          <a:endParaRPr lang="es-EC"/>
        </a:p>
      </dgm:t>
    </dgm:pt>
    <dgm:pt modelId="{B888289A-800B-432A-B060-62000EAB59A7}" type="sibTrans" cxnId="{4A767577-B606-494A-992A-04F22E0B5047}">
      <dgm:prSet/>
      <dgm:spPr/>
      <dgm:t>
        <a:bodyPr/>
        <a:lstStyle/>
        <a:p>
          <a:endParaRPr lang="es-EC"/>
        </a:p>
      </dgm:t>
    </dgm:pt>
    <dgm:pt modelId="{53995E43-6588-4C26-B127-80DA644CA075}" type="pres">
      <dgm:prSet presAssocID="{ADFFC65A-A1AF-40B0-B4B5-928EFC087D2E}" presName="linearFlow" presStyleCnt="0">
        <dgm:presLayoutVars>
          <dgm:dir/>
          <dgm:resizeHandles val="exact"/>
        </dgm:presLayoutVars>
      </dgm:prSet>
      <dgm:spPr/>
      <dgm:t>
        <a:bodyPr/>
        <a:lstStyle/>
        <a:p>
          <a:endParaRPr lang="es-EC"/>
        </a:p>
      </dgm:t>
    </dgm:pt>
    <dgm:pt modelId="{0EAE1ADF-D5BE-41D9-8C2E-0B39C7DB318F}" type="pres">
      <dgm:prSet presAssocID="{313C3C74-1773-43AC-83A0-4773C4F28A01}" presName="composite" presStyleCnt="0"/>
      <dgm:spPr/>
    </dgm:pt>
    <dgm:pt modelId="{017636FE-FFBB-4A11-B3DC-AE8D47F39C57}" type="pres">
      <dgm:prSet presAssocID="{313C3C74-1773-43AC-83A0-4773C4F28A01}" presName="imgShp" presStyleLbl="fgImgPlace1" presStyleIdx="0" presStyleCnt="4"/>
      <dgm:spPr>
        <a:blipFill rotWithShape="1">
          <a:blip xmlns:r="http://schemas.openxmlformats.org/officeDocument/2006/relationships" r:embed="rId1"/>
          <a:stretch>
            <a:fillRect/>
          </a:stretch>
        </a:blipFill>
      </dgm:spPr>
    </dgm:pt>
    <dgm:pt modelId="{AD0898FA-62F0-44D4-AE7E-462366D2DABF}" type="pres">
      <dgm:prSet presAssocID="{313C3C74-1773-43AC-83A0-4773C4F28A01}" presName="txShp" presStyleLbl="node1" presStyleIdx="0" presStyleCnt="4">
        <dgm:presLayoutVars>
          <dgm:bulletEnabled val="1"/>
        </dgm:presLayoutVars>
      </dgm:prSet>
      <dgm:spPr/>
      <dgm:t>
        <a:bodyPr/>
        <a:lstStyle/>
        <a:p>
          <a:endParaRPr lang="es-EC"/>
        </a:p>
      </dgm:t>
    </dgm:pt>
    <dgm:pt modelId="{26F38221-F62C-4178-A8D3-B8909881B56F}" type="pres">
      <dgm:prSet presAssocID="{4A1D4466-A28C-45B8-A0FA-928A42D84335}" presName="spacing" presStyleCnt="0"/>
      <dgm:spPr/>
    </dgm:pt>
    <dgm:pt modelId="{8B648587-D831-480E-95F5-175FE1AD10A7}" type="pres">
      <dgm:prSet presAssocID="{16374014-34EC-47EC-94A0-E95EF81CB7E1}" presName="composite" presStyleCnt="0"/>
      <dgm:spPr/>
    </dgm:pt>
    <dgm:pt modelId="{99AC9DCA-0479-4C77-AB2E-A6AF2848E09F}" type="pres">
      <dgm:prSet presAssocID="{16374014-34EC-47EC-94A0-E95EF81CB7E1}" presName="imgShp" presStyleLbl="fgImgPlace1" presStyleIdx="1" presStyleCnt="4"/>
      <dgm:spPr>
        <a:blipFill rotWithShape="1">
          <a:blip xmlns:r="http://schemas.openxmlformats.org/officeDocument/2006/relationships" r:embed="rId2"/>
          <a:stretch>
            <a:fillRect/>
          </a:stretch>
        </a:blipFill>
      </dgm:spPr>
    </dgm:pt>
    <dgm:pt modelId="{E6C65657-6AAD-4149-8179-CB5AEC7A58EB}" type="pres">
      <dgm:prSet presAssocID="{16374014-34EC-47EC-94A0-E95EF81CB7E1}" presName="txShp" presStyleLbl="node1" presStyleIdx="1" presStyleCnt="4">
        <dgm:presLayoutVars>
          <dgm:bulletEnabled val="1"/>
        </dgm:presLayoutVars>
      </dgm:prSet>
      <dgm:spPr/>
      <dgm:t>
        <a:bodyPr/>
        <a:lstStyle/>
        <a:p>
          <a:endParaRPr lang="es-EC"/>
        </a:p>
      </dgm:t>
    </dgm:pt>
    <dgm:pt modelId="{C738E7C2-799F-4E08-B58A-2AB76A6B53E2}" type="pres">
      <dgm:prSet presAssocID="{0EBFE5EF-A150-469D-8F37-4044AD95C927}" presName="spacing" presStyleCnt="0"/>
      <dgm:spPr/>
    </dgm:pt>
    <dgm:pt modelId="{9BB9B825-2E2E-44C3-A67D-150D6AB6899A}" type="pres">
      <dgm:prSet presAssocID="{C959CFF7-7FA6-4F42-8DE0-C1778BF5178F}" presName="composite" presStyleCnt="0"/>
      <dgm:spPr/>
    </dgm:pt>
    <dgm:pt modelId="{99A25404-7520-4964-9A75-B800BBB5C8F8}" type="pres">
      <dgm:prSet presAssocID="{C959CFF7-7FA6-4F42-8DE0-C1778BF5178F}" presName="imgShp" presStyleLbl="fgImgPlace1" presStyleIdx="2" presStyleCnt="4"/>
      <dgm:spPr>
        <a:blipFill rotWithShape="1">
          <a:blip xmlns:r="http://schemas.openxmlformats.org/officeDocument/2006/relationships" r:embed="rId3"/>
          <a:stretch>
            <a:fillRect/>
          </a:stretch>
        </a:blipFill>
      </dgm:spPr>
    </dgm:pt>
    <dgm:pt modelId="{05EC0F4C-97D4-4E7D-9972-C3D4C2C3B456}" type="pres">
      <dgm:prSet presAssocID="{C959CFF7-7FA6-4F42-8DE0-C1778BF5178F}" presName="txShp" presStyleLbl="node1" presStyleIdx="2" presStyleCnt="4">
        <dgm:presLayoutVars>
          <dgm:bulletEnabled val="1"/>
        </dgm:presLayoutVars>
      </dgm:prSet>
      <dgm:spPr/>
      <dgm:t>
        <a:bodyPr/>
        <a:lstStyle/>
        <a:p>
          <a:endParaRPr lang="es-EC"/>
        </a:p>
      </dgm:t>
    </dgm:pt>
    <dgm:pt modelId="{A94E7048-92DB-43AF-9CFD-1C8D501C923F}" type="pres">
      <dgm:prSet presAssocID="{7C4DFBB9-892E-47A7-9CC0-3DCA51BABA94}" presName="spacing" presStyleCnt="0"/>
      <dgm:spPr/>
    </dgm:pt>
    <dgm:pt modelId="{19B7C2B3-C262-41FD-86BE-67232D0B3996}" type="pres">
      <dgm:prSet presAssocID="{FF7BA913-CE9F-49A1-973D-7B0E2FD0A08F}" presName="composite" presStyleCnt="0"/>
      <dgm:spPr/>
    </dgm:pt>
    <dgm:pt modelId="{C8BEEBEE-46EC-44D8-9915-18798F562DFF}" type="pres">
      <dgm:prSet presAssocID="{FF7BA913-CE9F-49A1-973D-7B0E2FD0A08F}" presName="imgShp" presStyleLbl="fgImgPlace1" presStyleIdx="3" presStyleCnt="4"/>
      <dgm:spPr>
        <a:blipFill rotWithShape="1">
          <a:blip xmlns:r="http://schemas.openxmlformats.org/officeDocument/2006/relationships" r:embed="rId4"/>
          <a:stretch>
            <a:fillRect/>
          </a:stretch>
        </a:blipFill>
      </dgm:spPr>
    </dgm:pt>
    <dgm:pt modelId="{A5B28773-5B55-4C17-B531-1F93C8861942}" type="pres">
      <dgm:prSet presAssocID="{FF7BA913-CE9F-49A1-973D-7B0E2FD0A08F}" presName="txShp" presStyleLbl="node1" presStyleIdx="3" presStyleCnt="4">
        <dgm:presLayoutVars>
          <dgm:bulletEnabled val="1"/>
        </dgm:presLayoutVars>
      </dgm:prSet>
      <dgm:spPr/>
      <dgm:t>
        <a:bodyPr/>
        <a:lstStyle/>
        <a:p>
          <a:endParaRPr lang="es-EC"/>
        </a:p>
      </dgm:t>
    </dgm:pt>
  </dgm:ptLst>
  <dgm:cxnLst>
    <dgm:cxn modelId="{8B7CA556-421A-4434-827F-0502E30491A6}" srcId="{ADFFC65A-A1AF-40B0-B4B5-928EFC087D2E}" destId="{C959CFF7-7FA6-4F42-8DE0-C1778BF5178F}" srcOrd="2" destOrd="0" parTransId="{C408D750-32D1-48D1-8871-C1957530AEE3}" sibTransId="{7C4DFBB9-892E-47A7-9CC0-3DCA51BABA94}"/>
    <dgm:cxn modelId="{3AC2E198-BFF8-469E-AEEE-561B0575C083}" type="presOf" srcId="{ADFFC65A-A1AF-40B0-B4B5-928EFC087D2E}" destId="{53995E43-6588-4C26-B127-80DA644CA075}" srcOrd="0" destOrd="0" presId="urn:microsoft.com/office/officeart/2005/8/layout/vList3"/>
    <dgm:cxn modelId="{53495EED-F375-40F7-BCBE-4C492E5E4543}" type="presOf" srcId="{16374014-34EC-47EC-94A0-E95EF81CB7E1}" destId="{E6C65657-6AAD-4149-8179-CB5AEC7A58EB}" srcOrd="0" destOrd="0" presId="urn:microsoft.com/office/officeart/2005/8/layout/vList3"/>
    <dgm:cxn modelId="{0791314D-D319-48AB-9FDA-4F3327840DEB}" srcId="{ADFFC65A-A1AF-40B0-B4B5-928EFC087D2E}" destId="{16374014-34EC-47EC-94A0-E95EF81CB7E1}" srcOrd="1" destOrd="0" parTransId="{FF1F476F-8F2D-4DA3-AE42-D623E71C9E2C}" sibTransId="{0EBFE5EF-A150-469D-8F37-4044AD95C927}"/>
    <dgm:cxn modelId="{F1DCA400-8444-40AB-B19C-B0A2D5CD2A62}" type="presOf" srcId="{FF7BA913-CE9F-49A1-973D-7B0E2FD0A08F}" destId="{A5B28773-5B55-4C17-B531-1F93C8861942}" srcOrd="0" destOrd="0" presId="urn:microsoft.com/office/officeart/2005/8/layout/vList3"/>
    <dgm:cxn modelId="{C1BB6F7E-F94B-4A06-8844-3BB42560D11B}" type="presOf" srcId="{313C3C74-1773-43AC-83A0-4773C4F28A01}" destId="{AD0898FA-62F0-44D4-AE7E-462366D2DABF}" srcOrd="0" destOrd="0" presId="urn:microsoft.com/office/officeart/2005/8/layout/vList3"/>
    <dgm:cxn modelId="{84C60BC3-C3E5-43C0-AC2B-C1CCE5DF71AC}" srcId="{ADFFC65A-A1AF-40B0-B4B5-928EFC087D2E}" destId="{313C3C74-1773-43AC-83A0-4773C4F28A01}" srcOrd="0" destOrd="0" parTransId="{7D442A46-1ABE-40ED-A2CB-FEB84314CB87}" sibTransId="{4A1D4466-A28C-45B8-A0FA-928A42D84335}"/>
    <dgm:cxn modelId="{4FBA3788-CD58-4EDC-A791-7A6CD2B26B7F}" type="presOf" srcId="{C959CFF7-7FA6-4F42-8DE0-C1778BF5178F}" destId="{05EC0F4C-97D4-4E7D-9972-C3D4C2C3B456}" srcOrd="0" destOrd="0" presId="urn:microsoft.com/office/officeart/2005/8/layout/vList3"/>
    <dgm:cxn modelId="{4A767577-B606-494A-992A-04F22E0B5047}" srcId="{ADFFC65A-A1AF-40B0-B4B5-928EFC087D2E}" destId="{FF7BA913-CE9F-49A1-973D-7B0E2FD0A08F}" srcOrd="3" destOrd="0" parTransId="{2BA83865-D194-49C3-BBFB-4344EF0CBBBE}" sibTransId="{B888289A-800B-432A-B060-62000EAB59A7}"/>
    <dgm:cxn modelId="{60934268-0EFF-4638-9E5C-646E6DCEACBB}" type="presParOf" srcId="{53995E43-6588-4C26-B127-80DA644CA075}" destId="{0EAE1ADF-D5BE-41D9-8C2E-0B39C7DB318F}" srcOrd="0" destOrd="0" presId="urn:microsoft.com/office/officeart/2005/8/layout/vList3"/>
    <dgm:cxn modelId="{2EAE04C5-963C-4339-9A06-2D821D6E53ED}" type="presParOf" srcId="{0EAE1ADF-D5BE-41D9-8C2E-0B39C7DB318F}" destId="{017636FE-FFBB-4A11-B3DC-AE8D47F39C57}" srcOrd="0" destOrd="0" presId="urn:microsoft.com/office/officeart/2005/8/layout/vList3"/>
    <dgm:cxn modelId="{8CBF316B-C5F3-4590-BBF0-1227C456E8A9}" type="presParOf" srcId="{0EAE1ADF-D5BE-41D9-8C2E-0B39C7DB318F}" destId="{AD0898FA-62F0-44D4-AE7E-462366D2DABF}" srcOrd="1" destOrd="0" presId="urn:microsoft.com/office/officeart/2005/8/layout/vList3"/>
    <dgm:cxn modelId="{38859740-BA61-40C2-977A-B28CF1504465}" type="presParOf" srcId="{53995E43-6588-4C26-B127-80DA644CA075}" destId="{26F38221-F62C-4178-A8D3-B8909881B56F}" srcOrd="1" destOrd="0" presId="urn:microsoft.com/office/officeart/2005/8/layout/vList3"/>
    <dgm:cxn modelId="{FC78699C-0EF1-498D-B6D6-85CFC2DCB041}" type="presParOf" srcId="{53995E43-6588-4C26-B127-80DA644CA075}" destId="{8B648587-D831-480E-95F5-175FE1AD10A7}" srcOrd="2" destOrd="0" presId="urn:microsoft.com/office/officeart/2005/8/layout/vList3"/>
    <dgm:cxn modelId="{E3F03886-33EE-4CD1-A4BB-20623ABE5E27}" type="presParOf" srcId="{8B648587-D831-480E-95F5-175FE1AD10A7}" destId="{99AC9DCA-0479-4C77-AB2E-A6AF2848E09F}" srcOrd="0" destOrd="0" presId="urn:microsoft.com/office/officeart/2005/8/layout/vList3"/>
    <dgm:cxn modelId="{DBE2CFA1-9787-4F47-86F0-64EB572E39BF}" type="presParOf" srcId="{8B648587-D831-480E-95F5-175FE1AD10A7}" destId="{E6C65657-6AAD-4149-8179-CB5AEC7A58EB}" srcOrd="1" destOrd="0" presId="urn:microsoft.com/office/officeart/2005/8/layout/vList3"/>
    <dgm:cxn modelId="{E79DEC3D-4917-45E6-B4DA-09588B95A41D}" type="presParOf" srcId="{53995E43-6588-4C26-B127-80DA644CA075}" destId="{C738E7C2-799F-4E08-B58A-2AB76A6B53E2}" srcOrd="3" destOrd="0" presId="urn:microsoft.com/office/officeart/2005/8/layout/vList3"/>
    <dgm:cxn modelId="{86AB8DDA-A0FF-4B87-A52F-E8F8AA9BB126}" type="presParOf" srcId="{53995E43-6588-4C26-B127-80DA644CA075}" destId="{9BB9B825-2E2E-44C3-A67D-150D6AB6899A}" srcOrd="4" destOrd="0" presId="urn:microsoft.com/office/officeart/2005/8/layout/vList3"/>
    <dgm:cxn modelId="{8386856F-35FD-4B5D-8993-3AABA68D0825}" type="presParOf" srcId="{9BB9B825-2E2E-44C3-A67D-150D6AB6899A}" destId="{99A25404-7520-4964-9A75-B800BBB5C8F8}" srcOrd="0" destOrd="0" presId="urn:microsoft.com/office/officeart/2005/8/layout/vList3"/>
    <dgm:cxn modelId="{5A228E71-18AD-4BFF-AF8F-7335AF944730}" type="presParOf" srcId="{9BB9B825-2E2E-44C3-A67D-150D6AB6899A}" destId="{05EC0F4C-97D4-4E7D-9972-C3D4C2C3B456}" srcOrd="1" destOrd="0" presId="urn:microsoft.com/office/officeart/2005/8/layout/vList3"/>
    <dgm:cxn modelId="{6F313088-6B1A-48CF-AFE3-E6E1333A3394}" type="presParOf" srcId="{53995E43-6588-4C26-B127-80DA644CA075}" destId="{A94E7048-92DB-43AF-9CFD-1C8D501C923F}" srcOrd="5" destOrd="0" presId="urn:microsoft.com/office/officeart/2005/8/layout/vList3"/>
    <dgm:cxn modelId="{C83863AC-6D7F-47E8-8220-5FDAF8D835DB}" type="presParOf" srcId="{53995E43-6588-4C26-B127-80DA644CA075}" destId="{19B7C2B3-C262-41FD-86BE-67232D0B3996}" srcOrd="6" destOrd="0" presId="urn:microsoft.com/office/officeart/2005/8/layout/vList3"/>
    <dgm:cxn modelId="{6E4DD6B0-4205-4472-B24E-DCEB9AAE7DCF}" type="presParOf" srcId="{19B7C2B3-C262-41FD-86BE-67232D0B3996}" destId="{C8BEEBEE-46EC-44D8-9915-18798F562DFF}" srcOrd="0" destOrd="0" presId="urn:microsoft.com/office/officeart/2005/8/layout/vList3"/>
    <dgm:cxn modelId="{751A0E3D-DA13-4B16-AE7C-EEF046320F75}" type="presParOf" srcId="{19B7C2B3-C262-41FD-86BE-67232D0B3996}" destId="{A5B28773-5B55-4C17-B531-1F93C88619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3E4A0-8AE7-461B-AC19-18CEEC4162C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D822D30A-0303-4ACD-8591-A700B0E23415}">
      <dgm:prSet custT="1"/>
      <dgm:spPr/>
      <dgm:t>
        <a:bodyPr/>
        <a:lstStyle/>
        <a:p>
          <a:pPr rtl="0"/>
          <a:r>
            <a:rPr lang="es-ES" sz="1200" dirty="0" smtClean="0">
              <a:solidFill>
                <a:schemeClr val="tx1"/>
              </a:solidFill>
            </a:rPr>
            <a:t>Tiene como actividad principal realizar la cobranza domiciliaria, verificación de direcciones y actualización de datos de clientes.</a:t>
          </a:r>
          <a:endParaRPr lang="es-EC" sz="1200" dirty="0">
            <a:solidFill>
              <a:schemeClr val="tx1"/>
            </a:solidFill>
          </a:endParaRPr>
        </a:p>
      </dgm:t>
    </dgm:pt>
    <dgm:pt modelId="{1BD44955-5BC5-457F-B062-3D4BD6A49755}" type="parTrans" cxnId="{49C1FE8C-A78A-433C-B737-CD36E05D3E4C}">
      <dgm:prSet/>
      <dgm:spPr/>
      <dgm:t>
        <a:bodyPr/>
        <a:lstStyle/>
        <a:p>
          <a:endParaRPr lang="es-EC"/>
        </a:p>
      </dgm:t>
    </dgm:pt>
    <dgm:pt modelId="{964396EE-F968-47A9-B1FF-B181C2E7C21E}" type="sibTrans" cxnId="{49C1FE8C-A78A-433C-B737-CD36E05D3E4C}">
      <dgm:prSet/>
      <dgm:spPr/>
      <dgm:t>
        <a:bodyPr/>
        <a:lstStyle/>
        <a:p>
          <a:endParaRPr lang="es-EC"/>
        </a:p>
      </dgm:t>
    </dgm:pt>
    <dgm:pt modelId="{CE4F8DBB-1638-47CE-AF60-ABDD0AF247D4}">
      <dgm:prSet custT="1"/>
      <dgm:spPr/>
      <dgm:t>
        <a:bodyPr/>
        <a:lstStyle/>
        <a:p>
          <a:pPr rtl="0"/>
          <a:r>
            <a:rPr lang="es-ES" sz="1200" dirty="0" smtClean="0">
              <a:solidFill>
                <a:schemeClr val="tx1"/>
              </a:solidFill>
            </a:rPr>
            <a:t>No puede recibir valores, sean estos, dinero en efectivo, cheques o bienes para justificar la gestión de cobro realizada.</a:t>
          </a:r>
          <a:endParaRPr lang="es-EC" sz="1200" dirty="0">
            <a:solidFill>
              <a:schemeClr val="tx1"/>
            </a:solidFill>
          </a:endParaRPr>
        </a:p>
      </dgm:t>
    </dgm:pt>
    <dgm:pt modelId="{AD5E29C6-B0CE-4D69-9C3E-168AABB05F54}" type="parTrans" cxnId="{9BFCA298-F5D4-441B-96EB-285C2F19A2B5}">
      <dgm:prSet/>
      <dgm:spPr/>
      <dgm:t>
        <a:bodyPr/>
        <a:lstStyle/>
        <a:p>
          <a:endParaRPr lang="es-EC"/>
        </a:p>
      </dgm:t>
    </dgm:pt>
    <dgm:pt modelId="{19DC56BE-B0D0-4699-B100-776F2048D26C}" type="sibTrans" cxnId="{9BFCA298-F5D4-441B-96EB-285C2F19A2B5}">
      <dgm:prSet/>
      <dgm:spPr/>
      <dgm:t>
        <a:bodyPr/>
        <a:lstStyle/>
        <a:p>
          <a:endParaRPr lang="es-EC"/>
        </a:p>
      </dgm:t>
    </dgm:pt>
    <dgm:pt modelId="{B1F22ADE-9069-42A3-9B8A-D7074121E675}">
      <dgm:prSet custT="1"/>
      <dgm:spPr/>
      <dgm:t>
        <a:bodyPr/>
        <a:lstStyle/>
        <a:p>
          <a:pPr rtl="0"/>
          <a:r>
            <a:rPr lang="es-ES" sz="1200" dirty="0" smtClean="0">
              <a:solidFill>
                <a:schemeClr val="tx1"/>
              </a:solidFill>
            </a:rPr>
            <a:t>Una vez que se le haya otorgado un portafolio de clientes el gestor terreno procederá a realizar       las visitas correspondientes, de acuerdo al sector de la ciudad. </a:t>
          </a:r>
          <a:endParaRPr lang="es-EC" sz="1200" dirty="0">
            <a:solidFill>
              <a:schemeClr val="tx1"/>
            </a:solidFill>
          </a:endParaRPr>
        </a:p>
      </dgm:t>
    </dgm:pt>
    <dgm:pt modelId="{0CF9C4BD-2FA7-4047-9D02-B206D4A12990}" type="parTrans" cxnId="{BB14D620-C6C8-49C8-ABDC-129B205F2CF1}">
      <dgm:prSet/>
      <dgm:spPr/>
      <dgm:t>
        <a:bodyPr/>
        <a:lstStyle/>
        <a:p>
          <a:endParaRPr lang="es-EC"/>
        </a:p>
      </dgm:t>
    </dgm:pt>
    <dgm:pt modelId="{9C719E6F-E348-45D5-9DBC-686801058CD9}" type="sibTrans" cxnId="{BB14D620-C6C8-49C8-ABDC-129B205F2CF1}">
      <dgm:prSet/>
      <dgm:spPr/>
      <dgm:t>
        <a:bodyPr/>
        <a:lstStyle/>
        <a:p>
          <a:endParaRPr lang="es-EC"/>
        </a:p>
      </dgm:t>
    </dgm:pt>
    <dgm:pt modelId="{24EFB071-A8B1-492E-ABA0-B220135F4343}">
      <dgm:prSet custT="1"/>
      <dgm:spPr/>
      <dgm:t>
        <a:bodyPr/>
        <a:lstStyle/>
        <a:p>
          <a:pPr rtl="0"/>
          <a:r>
            <a:rPr lang="es-ES" sz="1200" dirty="0" smtClean="0">
              <a:solidFill>
                <a:schemeClr val="tx1"/>
              </a:solidFill>
            </a:rPr>
            <a:t>Se debe reportar al Jefe de Cobranzas todas aquellas situaciones de cobranza que ameriten una gestión especial o un tratamiento particular, como por ejemplo Si el cliente desea refinanciar su obligación, o pagar en efectivo o cheque.</a:t>
          </a:r>
          <a:endParaRPr lang="es-EC" sz="1200" dirty="0">
            <a:solidFill>
              <a:schemeClr val="tx1"/>
            </a:solidFill>
          </a:endParaRPr>
        </a:p>
      </dgm:t>
    </dgm:pt>
    <dgm:pt modelId="{F031E591-045B-4AA4-8955-EB1184062081}" type="parTrans" cxnId="{D3A254ED-62DE-4DB9-B013-C98DB92870B9}">
      <dgm:prSet/>
      <dgm:spPr/>
      <dgm:t>
        <a:bodyPr/>
        <a:lstStyle/>
        <a:p>
          <a:endParaRPr lang="es-EC"/>
        </a:p>
      </dgm:t>
    </dgm:pt>
    <dgm:pt modelId="{8DABE7B5-CE46-4160-AC4E-C733BE058DEE}" type="sibTrans" cxnId="{D3A254ED-62DE-4DB9-B013-C98DB92870B9}">
      <dgm:prSet/>
      <dgm:spPr/>
      <dgm:t>
        <a:bodyPr/>
        <a:lstStyle/>
        <a:p>
          <a:endParaRPr lang="es-EC"/>
        </a:p>
      </dgm:t>
    </dgm:pt>
    <dgm:pt modelId="{4FF1C2F3-41D3-4F99-AE91-072592BCBDA3}">
      <dgm:prSet custT="1"/>
      <dgm:spPr/>
      <dgm:t>
        <a:bodyPr/>
        <a:lstStyle/>
        <a:p>
          <a:pPr rtl="0"/>
          <a:r>
            <a:rPr lang="es-ES" sz="1200" dirty="0" smtClean="0">
              <a:solidFill>
                <a:schemeClr val="tx1"/>
              </a:solidFill>
            </a:rPr>
            <a:t>El Jefe de Cobranzas deberá realizar aleatoriamente visitas conjuntas con el fin de monitorear la efectividad de las mismas y deberá verificar esporádicamente las visitas realizadas por cada uno de los gestores </a:t>
          </a:r>
          <a:endParaRPr lang="es-EC" sz="1200" dirty="0">
            <a:solidFill>
              <a:schemeClr val="tx1"/>
            </a:solidFill>
          </a:endParaRPr>
        </a:p>
      </dgm:t>
    </dgm:pt>
    <dgm:pt modelId="{2021FB9E-A63F-4042-80C8-B740577194A6}" type="parTrans" cxnId="{C04C8EA8-6438-4F33-9A22-647033C501E1}">
      <dgm:prSet/>
      <dgm:spPr/>
      <dgm:t>
        <a:bodyPr/>
        <a:lstStyle/>
        <a:p>
          <a:endParaRPr lang="es-EC"/>
        </a:p>
      </dgm:t>
    </dgm:pt>
    <dgm:pt modelId="{C26F5C66-3CEC-432B-B9D8-3F593448570B}" type="sibTrans" cxnId="{C04C8EA8-6438-4F33-9A22-647033C501E1}">
      <dgm:prSet/>
      <dgm:spPr/>
      <dgm:t>
        <a:bodyPr/>
        <a:lstStyle/>
        <a:p>
          <a:endParaRPr lang="es-EC"/>
        </a:p>
      </dgm:t>
    </dgm:pt>
    <dgm:pt modelId="{189DFE4F-7C6F-4AB0-A539-0C98B61A194D}" type="pres">
      <dgm:prSet presAssocID="{4B13E4A0-8AE7-461B-AC19-18CEEC4162CC}" presName="linearFlow" presStyleCnt="0">
        <dgm:presLayoutVars>
          <dgm:dir/>
          <dgm:resizeHandles val="exact"/>
        </dgm:presLayoutVars>
      </dgm:prSet>
      <dgm:spPr/>
      <dgm:t>
        <a:bodyPr/>
        <a:lstStyle/>
        <a:p>
          <a:endParaRPr lang="es-EC"/>
        </a:p>
      </dgm:t>
    </dgm:pt>
    <dgm:pt modelId="{6D90D1ED-B0FE-4E6E-A8C1-1AF5F5B5DCAE}" type="pres">
      <dgm:prSet presAssocID="{D822D30A-0303-4ACD-8591-A700B0E23415}" presName="composite" presStyleCnt="0"/>
      <dgm:spPr/>
    </dgm:pt>
    <dgm:pt modelId="{C4B9C61A-69B4-48CE-A975-E68579DB1D36}" type="pres">
      <dgm:prSet presAssocID="{D822D30A-0303-4ACD-8591-A700B0E23415}" presName="imgShp" presStyleLbl="fgImgPlace1" presStyleIdx="0" presStyleCnt="5"/>
      <dgm:spPr>
        <a:blipFill rotWithShape="1">
          <a:blip xmlns:r="http://schemas.openxmlformats.org/officeDocument/2006/relationships" r:embed="rId1"/>
          <a:stretch>
            <a:fillRect/>
          </a:stretch>
        </a:blipFill>
      </dgm:spPr>
    </dgm:pt>
    <dgm:pt modelId="{84A5C51F-EEDE-41D8-A07C-A471961D831F}" type="pres">
      <dgm:prSet presAssocID="{D822D30A-0303-4ACD-8591-A700B0E23415}" presName="txShp" presStyleLbl="node1" presStyleIdx="0" presStyleCnt="5">
        <dgm:presLayoutVars>
          <dgm:bulletEnabled val="1"/>
        </dgm:presLayoutVars>
      </dgm:prSet>
      <dgm:spPr/>
      <dgm:t>
        <a:bodyPr/>
        <a:lstStyle/>
        <a:p>
          <a:endParaRPr lang="es-EC"/>
        </a:p>
      </dgm:t>
    </dgm:pt>
    <dgm:pt modelId="{61FED8CB-D1D0-405D-86D2-B7933A210657}" type="pres">
      <dgm:prSet presAssocID="{964396EE-F968-47A9-B1FF-B181C2E7C21E}" presName="spacing" presStyleCnt="0"/>
      <dgm:spPr/>
    </dgm:pt>
    <dgm:pt modelId="{9B548B1B-71DA-445B-B59D-460B7F0BA584}" type="pres">
      <dgm:prSet presAssocID="{CE4F8DBB-1638-47CE-AF60-ABDD0AF247D4}" presName="composite" presStyleCnt="0"/>
      <dgm:spPr/>
    </dgm:pt>
    <dgm:pt modelId="{7D118787-1328-4F83-A430-8282A86E874E}" type="pres">
      <dgm:prSet presAssocID="{CE4F8DBB-1638-47CE-AF60-ABDD0AF247D4}" presName="imgShp" presStyleLbl="fgImgPlace1" presStyleIdx="1" presStyleCnt="5"/>
      <dgm:spPr>
        <a:blipFill rotWithShape="1">
          <a:blip xmlns:r="http://schemas.openxmlformats.org/officeDocument/2006/relationships" r:embed="rId2"/>
          <a:stretch>
            <a:fillRect/>
          </a:stretch>
        </a:blipFill>
      </dgm:spPr>
    </dgm:pt>
    <dgm:pt modelId="{50F740AE-7556-4456-96CF-C3F1CEB2BA85}" type="pres">
      <dgm:prSet presAssocID="{CE4F8DBB-1638-47CE-AF60-ABDD0AF247D4}" presName="txShp" presStyleLbl="node1" presStyleIdx="1" presStyleCnt="5">
        <dgm:presLayoutVars>
          <dgm:bulletEnabled val="1"/>
        </dgm:presLayoutVars>
      </dgm:prSet>
      <dgm:spPr/>
      <dgm:t>
        <a:bodyPr/>
        <a:lstStyle/>
        <a:p>
          <a:endParaRPr lang="es-EC"/>
        </a:p>
      </dgm:t>
    </dgm:pt>
    <dgm:pt modelId="{7AEE33D5-859A-4CAC-BDDA-B2A2E4E58363}" type="pres">
      <dgm:prSet presAssocID="{19DC56BE-B0D0-4699-B100-776F2048D26C}" presName="spacing" presStyleCnt="0"/>
      <dgm:spPr/>
    </dgm:pt>
    <dgm:pt modelId="{428E4D44-2FA1-43A5-A451-221D2A548CE4}" type="pres">
      <dgm:prSet presAssocID="{B1F22ADE-9069-42A3-9B8A-D7074121E675}" presName="composite" presStyleCnt="0"/>
      <dgm:spPr/>
    </dgm:pt>
    <dgm:pt modelId="{AF503911-B0BC-4D77-8DA5-22FB01B4E8B9}" type="pres">
      <dgm:prSet presAssocID="{B1F22ADE-9069-42A3-9B8A-D7074121E675}" presName="imgShp" presStyleLbl="fgImgPlace1" presStyleIdx="2" presStyleCnt="5"/>
      <dgm:spPr>
        <a:blipFill rotWithShape="1">
          <a:blip xmlns:r="http://schemas.openxmlformats.org/officeDocument/2006/relationships" r:embed="rId3"/>
          <a:stretch>
            <a:fillRect/>
          </a:stretch>
        </a:blipFill>
      </dgm:spPr>
    </dgm:pt>
    <dgm:pt modelId="{990D139F-0BD3-4C3A-AF2D-C51E40C797B0}" type="pres">
      <dgm:prSet presAssocID="{B1F22ADE-9069-42A3-9B8A-D7074121E675}" presName="txShp" presStyleLbl="node1" presStyleIdx="2" presStyleCnt="5">
        <dgm:presLayoutVars>
          <dgm:bulletEnabled val="1"/>
        </dgm:presLayoutVars>
      </dgm:prSet>
      <dgm:spPr/>
      <dgm:t>
        <a:bodyPr/>
        <a:lstStyle/>
        <a:p>
          <a:endParaRPr lang="es-EC"/>
        </a:p>
      </dgm:t>
    </dgm:pt>
    <dgm:pt modelId="{067AEB40-9716-4868-A0C1-A153A8774278}" type="pres">
      <dgm:prSet presAssocID="{9C719E6F-E348-45D5-9DBC-686801058CD9}" presName="spacing" presStyleCnt="0"/>
      <dgm:spPr/>
    </dgm:pt>
    <dgm:pt modelId="{99707DF8-06FD-4984-9D62-79A63FFA4C84}" type="pres">
      <dgm:prSet presAssocID="{24EFB071-A8B1-492E-ABA0-B220135F4343}" presName="composite" presStyleCnt="0"/>
      <dgm:spPr/>
    </dgm:pt>
    <dgm:pt modelId="{0F253F3F-8F83-4C6F-9E2B-58B803BE82C3}" type="pres">
      <dgm:prSet presAssocID="{24EFB071-A8B1-492E-ABA0-B220135F4343}" presName="imgShp" presStyleLbl="fgImgPlace1" presStyleIdx="3" presStyleCnt="5"/>
      <dgm:spPr>
        <a:blipFill rotWithShape="1">
          <a:blip xmlns:r="http://schemas.openxmlformats.org/officeDocument/2006/relationships" r:embed="rId4"/>
          <a:stretch>
            <a:fillRect/>
          </a:stretch>
        </a:blipFill>
      </dgm:spPr>
    </dgm:pt>
    <dgm:pt modelId="{515644C4-8291-4DF6-9B0E-617CA8CA32C6}" type="pres">
      <dgm:prSet presAssocID="{24EFB071-A8B1-492E-ABA0-B220135F4343}" presName="txShp" presStyleLbl="node1" presStyleIdx="3" presStyleCnt="5">
        <dgm:presLayoutVars>
          <dgm:bulletEnabled val="1"/>
        </dgm:presLayoutVars>
      </dgm:prSet>
      <dgm:spPr/>
      <dgm:t>
        <a:bodyPr/>
        <a:lstStyle/>
        <a:p>
          <a:endParaRPr lang="es-EC"/>
        </a:p>
      </dgm:t>
    </dgm:pt>
    <dgm:pt modelId="{9B8566E4-ABF2-4528-B663-9DF43DF29601}" type="pres">
      <dgm:prSet presAssocID="{8DABE7B5-CE46-4160-AC4E-C733BE058DEE}" presName="spacing" presStyleCnt="0"/>
      <dgm:spPr/>
    </dgm:pt>
    <dgm:pt modelId="{004F7F0F-F7C0-44C5-A53A-4C7C19FACA69}" type="pres">
      <dgm:prSet presAssocID="{4FF1C2F3-41D3-4F99-AE91-072592BCBDA3}" presName="composite" presStyleCnt="0"/>
      <dgm:spPr/>
    </dgm:pt>
    <dgm:pt modelId="{C63A33BF-5193-4629-9326-A1F162165BC0}" type="pres">
      <dgm:prSet presAssocID="{4FF1C2F3-41D3-4F99-AE91-072592BCBDA3}" presName="imgShp" presStyleLbl="fgImgPlace1" presStyleIdx="4" presStyleCnt="5"/>
      <dgm:spPr>
        <a:blipFill rotWithShape="1">
          <a:blip xmlns:r="http://schemas.openxmlformats.org/officeDocument/2006/relationships" r:embed="rId5"/>
          <a:stretch>
            <a:fillRect/>
          </a:stretch>
        </a:blipFill>
      </dgm:spPr>
    </dgm:pt>
    <dgm:pt modelId="{B4B6CA51-429D-4310-9E23-7190A8962C6F}" type="pres">
      <dgm:prSet presAssocID="{4FF1C2F3-41D3-4F99-AE91-072592BCBDA3}" presName="txShp" presStyleLbl="node1" presStyleIdx="4" presStyleCnt="5">
        <dgm:presLayoutVars>
          <dgm:bulletEnabled val="1"/>
        </dgm:presLayoutVars>
      </dgm:prSet>
      <dgm:spPr/>
      <dgm:t>
        <a:bodyPr/>
        <a:lstStyle/>
        <a:p>
          <a:endParaRPr lang="es-EC"/>
        </a:p>
      </dgm:t>
    </dgm:pt>
  </dgm:ptLst>
  <dgm:cxnLst>
    <dgm:cxn modelId="{25697647-3E24-4909-BC84-53DD5824EFAF}" type="presOf" srcId="{4B13E4A0-8AE7-461B-AC19-18CEEC4162CC}" destId="{189DFE4F-7C6F-4AB0-A539-0C98B61A194D}" srcOrd="0" destOrd="0" presId="urn:microsoft.com/office/officeart/2005/8/layout/vList3"/>
    <dgm:cxn modelId="{1B8C4085-4CAA-483E-82CE-61882E2EBFA1}" type="presOf" srcId="{CE4F8DBB-1638-47CE-AF60-ABDD0AF247D4}" destId="{50F740AE-7556-4456-96CF-C3F1CEB2BA85}" srcOrd="0" destOrd="0" presId="urn:microsoft.com/office/officeart/2005/8/layout/vList3"/>
    <dgm:cxn modelId="{25BADA05-3015-42BC-A9B0-A75AC8FDA148}" type="presOf" srcId="{D822D30A-0303-4ACD-8591-A700B0E23415}" destId="{84A5C51F-EEDE-41D8-A07C-A471961D831F}" srcOrd="0" destOrd="0" presId="urn:microsoft.com/office/officeart/2005/8/layout/vList3"/>
    <dgm:cxn modelId="{D3A254ED-62DE-4DB9-B013-C98DB92870B9}" srcId="{4B13E4A0-8AE7-461B-AC19-18CEEC4162CC}" destId="{24EFB071-A8B1-492E-ABA0-B220135F4343}" srcOrd="3" destOrd="0" parTransId="{F031E591-045B-4AA4-8955-EB1184062081}" sibTransId="{8DABE7B5-CE46-4160-AC4E-C733BE058DEE}"/>
    <dgm:cxn modelId="{A3772FD3-D8EF-48FE-8E4F-F694F2716F1A}" type="presOf" srcId="{B1F22ADE-9069-42A3-9B8A-D7074121E675}" destId="{990D139F-0BD3-4C3A-AF2D-C51E40C797B0}" srcOrd="0" destOrd="0" presId="urn:microsoft.com/office/officeart/2005/8/layout/vList3"/>
    <dgm:cxn modelId="{4347642F-6F9A-4351-9B58-44F1328C564E}" type="presOf" srcId="{24EFB071-A8B1-492E-ABA0-B220135F4343}" destId="{515644C4-8291-4DF6-9B0E-617CA8CA32C6}" srcOrd="0" destOrd="0" presId="urn:microsoft.com/office/officeart/2005/8/layout/vList3"/>
    <dgm:cxn modelId="{9BFCA298-F5D4-441B-96EB-285C2F19A2B5}" srcId="{4B13E4A0-8AE7-461B-AC19-18CEEC4162CC}" destId="{CE4F8DBB-1638-47CE-AF60-ABDD0AF247D4}" srcOrd="1" destOrd="0" parTransId="{AD5E29C6-B0CE-4D69-9C3E-168AABB05F54}" sibTransId="{19DC56BE-B0D0-4699-B100-776F2048D26C}"/>
    <dgm:cxn modelId="{A8B26AB7-0CBD-4E2C-84C6-B7C590C7F4FB}" type="presOf" srcId="{4FF1C2F3-41D3-4F99-AE91-072592BCBDA3}" destId="{B4B6CA51-429D-4310-9E23-7190A8962C6F}" srcOrd="0" destOrd="0" presId="urn:microsoft.com/office/officeart/2005/8/layout/vList3"/>
    <dgm:cxn modelId="{C04C8EA8-6438-4F33-9A22-647033C501E1}" srcId="{4B13E4A0-8AE7-461B-AC19-18CEEC4162CC}" destId="{4FF1C2F3-41D3-4F99-AE91-072592BCBDA3}" srcOrd="4" destOrd="0" parTransId="{2021FB9E-A63F-4042-80C8-B740577194A6}" sibTransId="{C26F5C66-3CEC-432B-B9D8-3F593448570B}"/>
    <dgm:cxn modelId="{49C1FE8C-A78A-433C-B737-CD36E05D3E4C}" srcId="{4B13E4A0-8AE7-461B-AC19-18CEEC4162CC}" destId="{D822D30A-0303-4ACD-8591-A700B0E23415}" srcOrd="0" destOrd="0" parTransId="{1BD44955-5BC5-457F-B062-3D4BD6A49755}" sibTransId="{964396EE-F968-47A9-B1FF-B181C2E7C21E}"/>
    <dgm:cxn modelId="{BB14D620-C6C8-49C8-ABDC-129B205F2CF1}" srcId="{4B13E4A0-8AE7-461B-AC19-18CEEC4162CC}" destId="{B1F22ADE-9069-42A3-9B8A-D7074121E675}" srcOrd="2" destOrd="0" parTransId="{0CF9C4BD-2FA7-4047-9D02-B206D4A12990}" sibTransId="{9C719E6F-E348-45D5-9DBC-686801058CD9}"/>
    <dgm:cxn modelId="{0AFFA993-318D-47FC-8DD4-DBC897E7E35B}" type="presParOf" srcId="{189DFE4F-7C6F-4AB0-A539-0C98B61A194D}" destId="{6D90D1ED-B0FE-4E6E-A8C1-1AF5F5B5DCAE}" srcOrd="0" destOrd="0" presId="urn:microsoft.com/office/officeart/2005/8/layout/vList3"/>
    <dgm:cxn modelId="{5AC9AB3B-AC48-402E-97CA-15D39E165D9E}" type="presParOf" srcId="{6D90D1ED-B0FE-4E6E-A8C1-1AF5F5B5DCAE}" destId="{C4B9C61A-69B4-48CE-A975-E68579DB1D36}" srcOrd="0" destOrd="0" presId="urn:microsoft.com/office/officeart/2005/8/layout/vList3"/>
    <dgm:cxn modelId="{C10BD248-F8AE-482A-A250-37218126CC5C}" type="presParOf" srcId="{6D90D1ED-B0FE-4E6E-A8C1-1AF5F5B5DCAE}" destId="{84A5C51F-EEDE-41D8-A07C-A471961D831F}" srcOrd="1" destOrd="0" presId="urn:microsoft.com/office/officeart/2005/8/layout/vList3"/>
    <dgm:cxn modelId="{B923EB32-4A03-44E9-AEDE-DE0B546A24DD}" type="presParOf" srcId="{189DFE4F-7C6F-4AB0-A539-0C98B61A194D}" destId="{61FED8CB-D1D0-405D-86D2-B7933A210657}" srcOrd="1" destOrd="0" presId="urn:microsoft.com/office/officeart/2005/8/layout/vList3"/>
    <dgm:cxn modelId="{BAC3EC50-D532-43AA-8C63-1668FCF27E8F}" type="presParOf" srcId="{189DFE4F-7C6F-4AB0-A539-0C98B61A194D}" destId="{9B548B1B-71DA-445B-B59D-460B7F0BA584}" srcOrd="2" destOrd="0" presId="urn:microsoft.com/office/officeart/2005/8/layout/vList3"/>
    <dgm:cxn modelId="{33B00A03-5D76-4426-9060-250C17B457DE}" type="presParOf" srcId="{9B548B1B-71DA-445B-B59D-460B7F0BA584}" destId="{7D118787-1328-4F83-A430-8282A86E874E}" srcOrd="0" destOrd="0" presId="urn:microsoft.com/office/officeart/2005/8/layout/vList3"/>
    <dgm:cxn modelId="{E9C45003-669F-41BA-94D8-1D8CF5302C83}" type="presParOf" srcId="{9B548B1B-71DA-445B-B59D-460B7F0BA584}" destId="{50F740AE-7556-4456-96CF-C3F1CEB2BA85}" srcOrd="1" destOrd="0" presId="urn:microsoft.com/office/officeart/2005/8/layout/vList3"/>
    <dgm:cxn modelId="{875B006A-A5C9-4A51-929C-4DE56F126A47}" type="presParOf" srcId="{189DFE4F-7C6F-4AB0-A539-0C98B61A194D}" destId="{7AEE33D5-859A-4CAC-BDDA-B2A2E4E58363}" srcOrd="3" destOrd="0" presId="urn:microsoft.com/office/officeart/2005/8/layout/vList3"/>
    <dgm:cxn modelId="{C623F34C-5429-452F-8675-045965A97C2C}" type="presParOf" srcId="{189DFE4F-7C6F-4AB0-A539-0C98B61A194D}" destId="{428E4D44-2FA1-43A5-A451-221D2A548CE4}" srcOrd="4" destOrd="0" presId="urn:microsoft.com/office/officeart/2005/8/layout/vList3"/>
    <dgm:cxn modelId="{A283457D-F39D-454C-8C96-BDAE8DE0C6C3}" type="presParOf" srcId="{428E4D44-2FA1-43A5-A451-221D2A548CE4}" destId="{AF503911-B0BC-4D77-8DA5-22FB01B4E8B9}" srcOrd="0" destOrd="0" presId="urn:microsoft.com/office/officeart/2005/8/layout/vList3"/>
    <dgm:cxn modelId="{764F0707-24E5-4A5F-B4A0-085F9B0C5670}" type="presParOf" srcId="{428E4D44-2FA1-43A5-A451-221D2A548CE4}" destId="{990D139F-0BD3-4C3A-AF2D-C51E40C797B0}" srcOrd="1" destOrd="0" presId="urn:microsoft.com/office/officeart/2005/8/layout/vList3"/>
    <dgm:cxn modelId="{18B51B4B-BF3B-4F0E-9DD3-719E97806B26}" type="presParOf" srcId="{189DFE4F-7C6F-4AB0-A539-0C98B61A194D}" destId="{067AEB40-9716-4868-A0C1-A153A8774278}" srcOrd="5" destOrd="0" presId="urn:microsoft.com/office/officeart/2005/8/layout/vList3"/>
    <dgm:cxn modelId="{84106643-4ABB-4E01-891B-F3B87F0140B0}" type="presParOf" srcId="{189DFE4F-7C6F-4AB0-A539-0C98B61A194D}" destId="{99707DF8-06FD-4984-9D62-79A63FFA4C84}" srcOrd="6" destOrd="0" presId="urn:microsoft.com/office/officeart/2005/8/layout/vList3"/>
    <dgm:cxn modelId="{7687084F-295C-4C93-AED9-FDCAEB8BE2C4}" type="presParOf" srcId="{99707DF8-06FD-4984-9D62-79A63FFA4C84}" destId="{0F253F3F-8F83-4C6F-9E2B-58B803BE82C3}" srcOrd="0" destOrd="0" presId="urn:microsoft.com/office/officeart/2005/8/layout/vList3"/>
    <dgm:cxn modelId="{38AC4027-31F3-4611-9D6F-3068A078F3B0}" type="presParOf" srcId="{99707DF8-06FD-4984-9D62-79A63FFA4C84}" destId="{515644C4-8291-4DF6-9B0E-617CA8CA32C6}" srcOrd="1" destOrd="0" presId="urn:microsoft.com/office/officeart/2005/8/layout/vList3"/>
    <dgm:cxn modelId="{316952EB-3EBB-4111-9A22-F491FA1B9D05}" type="presParOf" srcId="{189DFE4F-7C6F-4AB0-A539-0C98B61A194D}" destId="{9B8566E4-ABF2-4528-B663-9DF43DF29601}" srcOrd="7" destOrd="0" presId="urn:microsoft.com/office/officeart/2005/8/layout/vList3"/>
    <dgm:cxn modelId="{1A2D9987-684F-45D4-AF71-58363C07BAF2}" type="presParOf" srcId="{189DFE4F-7C6F-4AB0-A539-0C98B61A194D}" destId="{004F7F0F-F7C0-44C5-A53A-4C7C19FACA69}" srcOrd="8" destOrd="0" presId="urn:microsoft.com/office/officeart/2005/8/layout/vList3"/>
    <dgm:cxn modelId="{52303D9D-A116-450B-9B70-167B9C646F4A}" type="presParOf" srcId="{004F7F0F-F7C0-44C5-A53A-4C7C19FACA69}" destId="{C63A33BF-5193-4629-9326-A1F162165BC0}" srcOrd="0" destOrd="0" presId="urn:microsoft.com/office/officeart/2005/8/layout/vList3"/>
    <dgm:cxn modelId="{0C0F1D12-FD78-44C1-92DC-D6EDAF5797CF}" type="presParOf" srcId="{004F7F0F-F7C0-44C5-A53A-4C7C19FACA69}" destId="{B4B6CA51-429D-4310-9E23-7190A8962C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CDB807-C98D-464B-9393-029D4D4C1E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0D3BAB4B-6EFC-4F3D-9671-71DFA9CA267A}">
      <dgm:prSet custT="1"/>
      <dgm:spPr/>
      <dgm:t>
        <a:bodyPr/>
        <a:lstStyle/>
        <a:p>
          <a:pPr rtl="0"/>
          <a:r>
            <a:rPr lang="es-EC" sz="1100" dirty="0" smtClean="0">
              <a:solidFill>
                <a:schemeClr val="tx1"/>
              </a:solidFill>
            </a:rPr>
            <a:t>Corporación Inmedical se dedica a brindar servicios de seguros de salud tanto a personas naturales como jurídicas con una trayectoria en el mercado de ocho años colocándose dentro de las más importantes empresas en el Ecuador aseguradoras de salud comprometida con el bienestar de la población.</a:t>
          </a:r>
          <a:endParaRPr lang="es-EC" sz="1100" dirty="0">
            <a:solidFill>
              <a:schemeClr val="tx1"/>
            </a:solidFill>
          </a:endParaRPr>
        </a:p>
      </dgm:t>
    </dgm:pt>
    <dgm:pt modelId="{D17E17AA-A1B3-4CFD-9DC1-7480961330A6}" type="parTrans" cxnId="{B4A72FEF-DBC1-4BD9-8687-6D9F1AF7D41B}">
      <dgm:prSet/>
      <dgm:spPr/>
      <dgm:t>
        <a:bodyPr/>
        <a:lstStyle/>
        <a:p>
          <a:endParaRPr lang="es-EC"/>
        </a:p>
      </dgm:t>
    </dgm:pt>
    <dgm:pt modelId="{E9B9154C-22D0-4DB0-A882-47F649878125}" type="sibTrans" cxnId="{B4A72FEF-DBC1-4BD9-8687-6D9F1AF7D41B}">
      <dgm:prSet/>
      <dgm:spPr/>
      <dgm:t>
        <a:bodyPr/>
        <a:lstStyle/>
        <a:p>
          <a:endParaRPr lang="es-EC"/>
        </a:p>
      </dgm:t>
    </dgm:pt>
    <dgm:pt modelId="{A14DA808-FA51-4DC8-A4AE-B3EE4AA4CD08}">
      <dgm:prSet custT="1"/>
      <dgm:spPr/>
      <dgm:t>
        <a:bodyPr/>
        <a:lstStyle/>
        <a:p>
          <a:pPr rtl="0"/>
          <a:r>
            <a:rPr lang="es-EC" sz="1100" dirty="0" smtClean="0">
              <a:solidFill>
                <a:schemeClr val="tx1"/>
              </a:solidFill>
            </a:rPr>
            <a:t>En el mercado asegurador de salud donde se desarrolla Corporación Inmedical está en constante evolución en los últimos años es por ello que la competencia ha ido creciendo paulatinamente por lo tanto Inmedical establece una ventaja competitiva en la calidad del servicio cubriendo los requerimientos de los clientes y desarrollando una ventaja competitiva </a:t>
          </a:r>
          <a:endParaRPr lang="es-EC" sz="1100" dirty="0">
            <a:solidFill>
              <a:schemeClr val="tx1"/>
            </a:solidFill>
          </a:endParaRPr>
        </a:p>
      </dgm:t>
    </dgm:pt>
    <dgm:pt modelId="{11FB9DBD-CB31-4C29-B791-7C5A13BCA7BA}" type="parTrans" cxnId="{06763FFB-A31B-4481-BCE7-6CFFF76A95AF}">
      <dgm:prSet/>
      <dgm:spPr/>
      <dgm:t>
        <a:bodyPr/>
        <a:lstStyle/>
        <a:p>
          <a:endParaRPr lang="es-EC"/>
        </a:p>
      </dgm:t>
    </dgm:pt>
    <dgm:pt modelId="{82DFA27E-E398-4191-9F52-4438ABE271C0}" type="sibTrans" cxnId="{06763FFB-A31B-4481-BCE7-6CFFF76A95AF}">
      <dgm:prSet/>
      <dgm:spPr/>
      <dgm:t>
        <a:bodyPr/>
        <a:lstStyle/>
        <a:p>
          <a:endParaRPr lang="es-EC"/>
        </a:p>
      </dgm:t>
    </dgm:pt>
    <dgm:pt modelId="{B54C6FCC-495A-4AE0-9E7B-EEB97C2CB82B}">
      <dgm:prSet custT="1"/>
      <dgm:spPr/>
      <dgm:t>
        <a:bodyPr/>
        <a:lstStyle/>
        <a:p>
          <a:pPr rtl="0"/>
          <a:r>
            <a:rPr lang="es-EC" sz="1100" dirty="0" smtClean="0">
              <a:solidFill>
                <a:schemeClr val="tx1"/>
              </a:solidFill>
            </a:rPr>
            <a:t>Corporación Inmedical mantiene una buena relación tanto con clientes particulares y empresariales entre los cuales se encuentran entidades reconocidas nacionalmente como internacionalmente, entre los más importantes está el grupo KFC, el Español y </a:t>
          </a:r>
          <a:r>
            <a:rPr lang="es-EC" sz="1100" dirty="0" err="1" smtClean="0">
              <a:solidFill>
                <a:schemeClr val="tx1"/>
              </a:solidFill>
            </a:rPr>
            <a:t>Mobil</a:t>
          </a:r>
          <a:r>
            <a:rPr lang="es-EC" sz="1100" dirty="0" smtClean="0">
              <a:solidFill>
                <a:schemeClr val="tx1"/>
              </a:solidFill>
            </a:rPr>
            <a:t>.</a:t>
          </a:r>
          <a:endParaRPr lang="es-EC" sz="1100" dirty="0">
            <a:solidFill>
              <a:schemeClr val="tx1"/>
            </a:solidFill>
          </a:endParaRPr>
        </a:p>
      </dgm:t>
    </dgm:pt>
    <dgm:pt modelId="{E4CF14DD-DEEC-4A9C-BC5E-B5FA10A65804}" type="parTrans" cxnId="{C59D1525-D76A-483C-B826-464DF68C69EA}">
      <dgm:prSet/>
      <dgm:spPr/>
      <dgm:t>
        <a:bodyPr/>
        <a:lstStyle/>
        <a:p>
          <a:endParaRPr lang="es-EC"/>
        </a:p>
      </dgm:t>
    </dgm:pt>
    <dgm:pt modelId="{7A61BA00-3EFC-4982-9171-10B67285948F}" type="sibTrans" cxnId="{C59D1525-D76A-483C-B826-464DF68C69EA}">
      <dgm:prSet/>
      <dgm:spPr/>
      <dgm:t>
        <a:bodyPr/>
        <a:lstStyle/>
        <a:p>
          <a:endParaRPr lang="es-EC"/>
        </a:p>
      </dgm:t>
    </dgm:pt>
    <dgm:pt modelId="{0575BECC-EBC9-41D7-A570-F626C3D9B400}">
      <dgm:prSet custT="1"/>
      <dgm:spPr/>
      <dgm:t>
        <a:bodyPr/>
        <a:lstStyle/>
        <a:p>
          <a:pPr rtl="0"/>
          <a:r>
            <a:rPr lang="es-EC" sz="1100" dirty="0" smtClean="0">
              <a:solidFill>
                <a:schemeClr val="tx1"/>
              </a:solidFill>
            </a:rPr>
            <a:t>Corporación Inmedical no cuenta con un departamento de cobranzas que facilite al área Financiera la recuperación de Liquides para poder solventar las obligaciones de corto y largo plazo </a:t>
          </a:r>
          <a:endParaRPr lang="es-EC" sz="1100" dirty="0">
            <a:solidFill>
              <a:schemeClr val="tx1"/>
            </a:solidFill>
          </a:endParaRPr>
        </a:p>
      </dgm:t>
    </dgm:pt>
    <dgm:pt modelId="{80DDE48E-92BD-4438-809A-B940925E8D01}" type="parTrans" cxnId="{C93CF686-B98A-486B-A8DA-B58CE156828F}">
      <dgm:prSet/>
      <dgm:spPr/>
      <dgm:t>
        <a:bodyPr/>
        <a:lstStyle/>
        <a:p>
          <a:endParaRPr lang="es-EC"/>
        </a:p>
      </dgm:t>
    </dgm:pt>
    <dgm:pt modelId="{58B1D6CC-9899-4A97-8527-7E69E082EFC9}" type="sibTrans" cxnId="{C93CF686-B98A-486B-A8DA-B58CE156828F}">
      <dgm:prSet/>
      <dgm:spPr/>
      <dgm:t>
        <a:bodyPr/>
        <a:lstStyle/>
        <a:p>
          <a:endParaRPr lang="es-EC"/>
        </a:p>
      </dgm:t>
    </dgm:pt>
    <dgm:pt modelId="{329B74A4-ABCF-44EE-96A3-03D84CD5DF21}">
      <dgm:prSet custT="1"/>
      <dgm:spPr/>
      <dgm:t>
        <a:bodyPr/>
        <a:lstStyle/>
        <a:p>
          <a:pPr rtl="0"/>
          <a:r>
            <a:rPr lang="es-EC" sz="1100" dirty="0" smtClean="0">
              <a:solidFill>
                <a:schemeClr val="tx1"/>
              </a:solidFill>
            </a:rPr>
            <a:t>Corporación Inmedical en las cuentas y documentos por cobrar registra el mayor porcentaje dentro del activo con un  108,87% </a:t>
          </a:r>
          <a:endParaRPr lang="es-EC" sz="1100" dirty="0">
            <a:solidFill>
              <a:schemeClr val="tx1"/>
            </a:solidFill>
          </a:endParaRPr>
        </a:p>
      </dgm:t>
    </dgm:pt>
    <dgm:pt modelId="{11DFCFD3-893C-4DD1-94C3-88E337B8472C}" type="parTrans" cxnId="{A1E83164-24B1-43EB-9CF7-E65452FD3913}">
      <dgm:prSet/>
      <dgm:spPr/>
      <dgm:t>
        <a:bodyPr/>
        <a:lstStyle/>
        <a:p>
          <a:endParaRPr lang="es-EC"/>
        </a:p>
      </dgm:t>
    </dgm:pt>
    <dgm:pt modelId="{B70CA70E-F680-4399-9E38-4BCEBDBBB70C}" type="sibTrans" cxnId="{A1E83164-24B1-43EB-9CF7-E65452FD3913}">
      <dgm:prSet/>
      <dgm:spPr/>
      <dgm:t>
        <a:bodyPr/>
        <a:lstStyle/>
        <a:p>
          <a:endParaRPr lang="es-EC"/>
        </a:p>
      </dgm:t>
    </dgm:pt>
    <dgm:pt modelId="{5213EC33-6E85-4516-9EF3-FE46E89FD2C8}">
      <dgm:prSet custT="1"/>
      <dgm:spPr/>
      <dgm:t>
        <a:bodyPr/>
        <a:lstStyle/>
        <a:p>
          <a:pPr rtl="0"/>
          <a:r>
            <a:rPr lang="es-EC" sz="1100" dirty="0" smtClean="0">
              <a:solidFill>
                <a:schemeClr val="tx1"/>
              </a:solidFill>
            </a:rPr>
            <a:t>La ventas disminuyeron y por otro lado las cuentas por cobrar aumentaron considerablemente, siendo necesaria la implementación de estrategias en el manejo del recurso financiero que mejore la liquidez logrando un incremento en las utilidades </a:t>
          </a:r>
          <a:endParaRPr lang="es-EC" sz="1100" dirty="0">
            <a:solidFill>
              <a:schemeClr val="tx1"/>
            </a:solidFill>
          </a:endParaRPr>
        </a:p>
      </dgm:t>
    </dgm:pt>
    <dgm:pt modelId="{51631A0A-A9ED-4458-9506-13142BCC794D}" type="parTrans" cxnId="{4BBAAEA2-CFD8-43FF-9050-F6FCAE7DEEF2}">
      <dgm:prSet/>
      <dgm:spPr/>
      <dgm:t>
        <a:bodyPr/>
        <a:lstStyle/>
        <a:p>
          <a:endParaRPr lang="es-EC"/>
        </a:p>
      </dgm:t>
    </dgm:pt>
    <dgm:pt modelId="{1B36F5C4-B6C7-4AAF-988D-8005800A3D55}" type="sibTrans" cxnId="{4BBAAEA2-CFD8-43FF-9050-F6FCAE7DEEF2}">
      <dgm:prSet/>
      <dgm:spPr/>
      <dgm:t>
        <a:bodyPr/>
        <a:lstStyle/>
        <a:p>
          <a:endParaRPr lang="es-EC"/>
        </a:p>
      </dgm:t>
    </dgm:pt>
    <dgm:pt modelId="{A70142CB-3612-4D46-8E21-A549E16E17B1}">
      <dgm:prSet custT="1"/>
      <dgm:spPr/>
      <dgm:t>
        <a:bodyPr/>
        <a:lstStyle/>
        <a:p>
          <a:pPr rtl="0"/>
          <a:r>
            <a:rPr lang="es-EC" sz="1100" dirty="0" smtClean="0">
              <a:solidFill>
                <a:schemeClr val="tx1"/>
              </a:solidFill>
            </a:rPr>
            <a:t>En base a la necesidad de aumentar la liquidez y obtener una mayor rentabilidad para corporación Inmedical se implementa la propuesta de un modelo para la creación del departamento de cobranzas y recuperación de cartera en base al estudio del diagnóstico financiero con el fin de brindar las estrategias y herramientas financieras que facilite la toma de decisiones de forma oportuna para poder alcanzar   los objetivos y metas planteadas</a:t>
          </a:r>
          <a:endParaRPr lang="es-EC" sz="1100" dirty="0">
            <a:solidFill>
              <a:schemeClr val="tx1"/>
            </a:solidFill>
          </a:endParaRPr>
        </a:p>
      </dgm:t>
    </dgm:pt>
    <dgm:pt modelId="{F9D1630C-797D-4F75-95E0-ADA1C4CCD759}" type="parTrans" cxnId="{242B17FF-55D7-4D27-A3B3-BC2AEDF2B0F6}">
      <dgm:prSet/>
      <dgm:spPr/>
      <dgm:t>
        <a:bodyPr/>
        <a:lstStyle/>
        <a:p>
          <a:endParaRPr lang="es-EC"/>
        </a:p>
      </dgm:t>
    </dgm:pt>
    <dgm:pt modelId="{680B1D1B-FEBE-4E31-9193-4DF9400E67C4}" type="sibTrans" cxnId="{242B17FF-55D7-4D27-A3B3-BC2AEDF2B0F6}">
      <dgm:prSet/>
      <dgm:spPr/>
      <dgm:t>
        <a:bodyPr/>
        <a:lstStyle/>
        <a:p>
          <a:endParaRPr lang="es-EC"/>
        </a:p>
      </dgm:t>
    </dgm:pt>
    <dgm:pt modelId="{90754BFC-D944-4F1A-9F07-26E57A7D61C1}" type="pres">
      <dgm:prSet presAssocID="{37CDB807-C98D-464B-9393-029D4D4C1E65}" presName="linear" presStyleCnt="0">
        <dgm:presLayoutVars>
          <dgm:animLvl val="lvl"/>
          <dgm:resizeHandles val="exact"/>
        </dgm:presLayoutVars>
      </dgm:prSet>
      <dgm:spPr/>
      <dgm:t>
        <a:bodyPr/>
        <a:lstStyle/>
        <a:p>
          <a:endParaRPr lang="es-EC"/>
        </a:p>
      </dgm:t>
    </dgm:pt>
    <dgm:pt modelId="{276EEEC1-BB85-4E52-BA7F-2CDFCB7B75E8}" type="pres">
      <dgm:prSet presAssocID="{0D3BAB4B-6EFC-4F3D-9671-71DFA9CA267A}" presName="parentText" presStyleLbl="node1" presStyleIdx="0" presStyleCnt="7">
        <dgm:presLayoutVars>
          <dgm:chMax val="0"/>
          <dgm:bulletEnabled val="1"/>
        </dgm:presLayoutVars>
      </dgm:prSet>
      <dgm:spPr/>
      <dgm:t>
        <a:bodyPr/>
        <a:lstStyle/>
        <a:p>
          <a:endParaRPr lang="es-EC"/>
        </a:p>
      </dgm:t>
    </dgm:pt>
    <dgm:pt modelId="{10707214-6CD2-4E17-9E48-4A496B530E26}" type="pres">
      <dgm:prSet presAssocID="{E9B9154C-22D0-4DB0-A882-47F649878125}" presName="spacer" presStyleCnt="0"/>
      <dgm:spPr/>
    </dgm:pt>
    <dgm:pt modelId="{3033C107-93BC-4ADB-B8FF-1C4E743F92E9}" type="pres">
      <dgm:prSet presAssocID="{A14DA808-FA51-4DC8-A4AE-B3EE4AA4CD08}" presName="parentText" presStyleLbl="node1" presStyleIdx="1" presStyleCnt="7">
        <dgm:presLayoutVars>
          <dgm:chMax val="0"/>
          <dgm:bulletEnabled val="1"/>
        </dgm:presLayoutVars>
      </dgm:prSet>
      <dgm:spPr/>
      <dgm:t>
        <a:bodyPr/>
        <a:lstStyle/>
        <a:p>
          <a:endParaRPr lang="es-EC"/>
        </a:p>
      </dgm:t>
    </dgm:pt>
    <dgm:pt modelId="{9B2801C9-E8A8-462E-9A15-40D3426E4A90}" type="pres">
      <dgm:prSet presAssocID="{82DFA27E-E398-4191-9F52-4438ABE271C0}" presName="spacer" presStyleCnt="0"/>
      <dgm:spPr/>
    </dgm:pt>
    <dgm:pt modelId="{DF401E87-35AE-4C16-AC39-D230962DE541}" type="pres">
      <dgm:prSet presAssocID="{B54C6FCC-495A-4AE0-9E7B-EEB97C2CB82B}" presName="parentText" presStyleLbl="node1" presStyleIdx="2" presStyleCnt="7">
        <dgm:presLayoutVars>
          <dgm:chMax val="0"/>
          <dgm:bulletEnabled val="1"/>
        </dgm:presLayoutVars>
      </dgm:prSet>
      <dgm:spPr/>
      <dgm:t>
        <a:bodyPr/>
        <a:lstStyle/>
        <a:p>
          <a:endParaRPr lang="es-EC"/>
        </a:p>
      </dgm:t>
    </dgm:pt>
    <dgm:pt modelId="{AA54BB6B-BA7E-40DE-9BAA-CF7CFAA9BB51}" type="pres">
      <dgm:prSet presAssocID="{7A61BA00-3EFC-4982-9171-10B67285948F}" presName="spacer" presStyleCnt="0"/>
      <dgm:spPr/>
    </dgm:pt>
    <dgm:pt modelId="{FA15141F-D9B2-4DBD-AAC6-1AA7EA878CBD}" type="pres">
      <dgm:prSet presAssocID="{0575BECC-EBC9-41D7-A570-F626C3D9B400}" presName="parentText" presStyleLbl="node1" presStyleIdx="3" presStyleCnt="7">
        <dgm:presLayoutVars>
          <dgm:chMax val="0"/>
          <dgm:bulletEnabled val="1"/>
        </dgm:presLayoutVars>
      </dgm:prSet>
      <dgm:spPr/>
      <dgm:t>
        <a:bodyPr/>
        <a:lstStyle/>
        <a:p>
          <a:endParaRPr lang="es-EC"/>
        </a:p>
      </dgm:t>
    </dgm:pt>
    <dgm:pt modelId="{4340EFD9-D873-4DA6-A179-3E90020FB700}" type="pres">
      <dgm:prSet presAssocID="{58B1D6CC-9899-4A97-8527-7E69E082EFC9}" presName="spacer" presStyleCnt="0"/>
      <dgm:spPr/>
    </dgm:pt>
    <dgm:pt modelId="{4251CF20-9F6A-4434-BCE8-B9C608844F06}" type="pres">
      <dgm:prSet presAssocID="{329B74A4-ABCF-44EE-96A3-03D84CD5DF21}" presName="parentText" presStyleLbl="node1" presStyleIdx="4" presStyleCnt="7">
        <dgm:presLayoutVars>
          <dgm:chMax val="0"/>
          <dgm:bulletEnabled val="1"/>
        </dgm:presLayoutVars>
      </dgm:prSet>
      <dgm:spPr/>
      <dgm:t>
        <a:bodyPr/>
        <a:lstStyle/>
        <a:p>
          <a:endParaRPr lang="es-EC"/>
        </a:p>
      </dgm:t>
    </dgm:pt>
    <dgm:pt modelId="{DA5AB741-8C24-46C4-8A73-A5017C77DB46}" type="pres">
      <dgm:prSet presAssocID="{B70CA70E-F680-4399-9E38-4BCEBDBBB70C}" presName="spacer" presStyleCnt="0"/>
      <dgm:spPr/>
    </dgm:pt>
    <dgm:pt modelId="{017053A0-5E6C-48F9-BDD5-76948DDECE35}" type="pres">
      <dgm:prSet presAssocID="{5213EC33-6E85-4516-9EF3-FE46E89FD2C8}" presName="parentText" presStyleLbl="node1" presStyleIdx="5" presStyleCnt="7">
        <dgm:presLayoutVars>
          <dgm:chMax val="0"/>
          <dgm:bulletEnabled val="1"/>
        </dgm:presLayoutVars>
      </dgm:prSet>
      <dgm:spPr/>
      <dgm:t>
        <a:bodyPr/>
        <a:lstStyle/>
        <a:p>
          <a:endParaRPr lang="es-EC"/>
        </a:p>
      </dgm:t>
    </dgm:pt>
    <dgm:pt modelId="{BDD52B51-FED0-4FCC-966E-1411946F36E6}" type="pres">
      <dgm:prSet presAssocID="{1B36F5C4-B6C7-4AAF-988D-8005800A3D55}" presName="spacer" presStyleCnt="0"/>
      <dgm:spPr/>
    </dgm:pt>
    <dgm:pt modelId="{5969CFA1-A5FD-4DC2-A784-BDECC511188B}" type="pres">
      <dgm:prSet presAssocID="{A70142CB-3612-4D46-8E21-A549E16E17B1}" presName="parentText" presStyleLbl="node1" presStyleIdx="6" presStyleCnt="7">
        <dgm:presLayoutVars>
          <dgm:chMax val="0"/>
          <dgm:bulletEnabled val="1"/>
        </dgm:presLayoutVars>
      </dgm:prSet>
      <dgm:spPr/>
      <dgm:t>
        <a:bodyPr/>
        <a:lstStyle/>
        <a:p>
          <a:endParaRPr lang="es-EC"/>
        </a:p>
      </dgm:t>
    </dgm:pt>
  </dgm:ptLst>
  <dgm:cxnLst>
    <dgm:cxn modelId="{4BBAAEA2-CFD8-43FF-9050-F6FCAE7DEEF2}" srcId="{37CDB807-C98D-464B-9393-029D4D4C1E65}" destId="{5213EC33-6E85-4516-9EF3-FE46E89FD2C8}" srcOrd="5" destOrd="0" parTransId="{51631A0A-A9ED-4458-9506-13142BCC794D}" sibTransId="{1B36F5C4-B6C7-4AAF-988D-8005800A3D55}"/>
    <dgm:cxn modelId="{274E1025-36E5-470B-AE1D-1E3F22DC2802}" type="presOf" srcId="{329B74A4-ABCF-44EE-96A3-03D84CD5DF21}" destId="{4251CF20-9F6A-4434-BCE8-B9C608844F06}" srcOrd="0" destOrd="0" presId="urn:microsoft.com/office/officeart/2005/8/layout/vList2"/>
    <dgm:cxn modelId="{242B17FF-55D7-4D27-A3B3-BC2AEDF2B0F6}" srcId="{37CDB807-C98D-464B-9393-029D4D4C1E65}" destId="{A70142CB-3612-4D46-8E21-A549E16E17B1}" srcOrd="6" destOrd="0" parTransId="{F9D1630C-797D-4F75-95E0-ADA1C4CCD759}" sibTransId="{680B1D1B-FEBE-4E31-9193-4DF9400E67C4}"/>
    <dgm:cxn modelId="{A166B636-355E-40ED-9B4B-05E8799490AC}" type="presOf" srcId="{B54C6FCC-495A-4AE0-9E7B-EEB97C2CB82B}" destId="{DF401E87-35AE-4C16-AC39-D230962DE541}" srcOrd="0" destOrd="0" presId="urn:microsoft.com/office/officeart/2005/8/layout/vList2"/>
    <dgm:cxn modelId="{B4A72FEF-DBC1-4BD9-8687-6D9F1AF7D41B}" srcId="{37CDB807-C98D-464B-9393-029D4D4C1E65}" destId="{0D3BAB4B-6EFC-4F3D-9671-71DFA9CA267A}" srcOrd="0" destOrd="0" parTransId="{D17E17AA-A1B3-4CFD-9DC1-7480961330A6}" sibTransId="{E9B9154C-22D0-4DB0-A882-47F649878125}"/>
    <dgm:cxn modelId="{3B3A75C0-F66C-4B27-82F1-E6BC7D96E794}" type="presOf" srcId="{5213EC33-6E85-4516-9EF3-FE46E89FD2C8}" destId="{017053A0-5E6C-48F9-BDD5-76948DDECE35}" srcOrd="0" destOrd="0" presId="urn:microsoft.com/office/officeart/2005/8/layout/vList2"/>
    <dgm:cxn modelId="{2A9A53A4-D84E-45B2-BA66-0E69648F82CC}" type="presOf" srcId="{A70142CB-3612-4D46-8E21-A549E16E17B1}" destId="{5969CFA1-A5FD-4DC2-A784-BDECC511188B}" srcOrd="0" destOrd="0" presId="urn:microsoft.com/office/officeart/2005/8/layout/vList2"/>
    <dgm:cxn modelId="{A1E83164-24B1-43EB-9CF7-E65452FD3913}" srcId="{37CDB807-C98D-464B-9393-029D4D4C1E65}" destId="{329B74A4-ABCF-44EE-96A3-03D84CD5DF21}" srcOrd="4" destOrd="0" parTransId="{11DFCFD3-893C-4DD1-94C3-88E337B8472C}" sibTransId="{B70CA70E-F680-4399-9E38-4BCEBDBBB70C}"/>
    <dgm:cxn modelId="{6B111AE0-FD9D-4645-9879-A4D850AC90ED}" type="presOf" srcId="{0D3BAB4B-6EFC-4F3D-9671-71DFA9CA267A}" destId="{276EEEC1-BB85-4E52-BA7F-2CDFCB7B75E8}" srcOrd="0" destOrd="0" presId="urn:microsoft.com/office/officeart/2005/8/layout/vList2"/>
    <dgm:cxn modelId="{12A935D0-F4D7-4462-8E68-9CD310D916A6}" type="presOf" srcId="{A14DA808-FA51-4DC8-A4AE-B3EE4AA4CD08}" destId="{3033C107-93BC-4ADB-B8FF-1C4E743F92E9}" srcOrd="0" destOrd="0" presId="urn:microsoft.com/office/officeart/2005/8/layout/vList2"/>
    <dgm:cxn modelId="{06763FFB-A31B-4481-BCE7-6CFFF76A95AF}" srcId="{37CDB807-C98D-464B-9393-029D4D4C1E65}" destId="{A14DA808-FA51-4DC8-A4AE-B3EE4AA4CD08}" srcOrd="1" destOrd="0" parTransId="{11FB9DBD-CB31-4C29-B791-7C5A13BCA7BA}" sibTransId="{82DFA27E-E398-4191-9F52-4438ABE271C0}"/>
    <dgm:cxn modelId="{75EE1796-7291-4782-B20D-6F21C89B9F65}" type="presOf" srcId="{0575BECC-EBC9-41D7-A570-F626C3D9B400}" destId="{FA15141F-D9B2-4DBD-AAC6-1AA7EA878CBD}" srcOrd="0" destOrd="0" presId="urn:microsoft.com/office/officeart/2005/8/layout/vList2"/>
    <dgm:cxn modelId="{C59D1525-D76A-483C-B826-464DF68C69EA}" srcId="{37CDB807-C98D-464B-9393-029D4D4C1E65}" destId="{B54C6FCC-495A-4AE0-9E7B-EEB97C2CB82B}" srcOrd="2" destOrd="0" parTransId="{E4CF14DD-DEEC-4A9C-BC5E-B5FA10A65804}" sibTransId="{7A61BA00-3EFC-4982-9171-10B67285948F}"/>
    <dgm:cxn modelId="{C93CF686-B98A-486B-A8DA-B58CE156828F}" srcId="{37CDB807-C98D-464B-9393-029D4D4C1E65}" destId="{0575BECC-EBC9-41D7-A570-F626C3D9B400}" srcOrd="3" destOrd="0" parTransId="{80DDE48E-92BD-4438-809A-B940925E8D01}" sibTransId="{58B1D6CC-9899-4A97-8527-7E69E082EFC9}"/>
    <dgm:cxn modelId="{7DDD41F5-2AE2-402F-8256-E12B7378CE4C}" type="presOf" srcId="{37CDB807-C98D-464B-9393-029D4D4C1E65}" destId="{90754BFC-D944-4F1A-9F07-26E57A7D61C1}" srcOrd="0" destOrd="0" presId="urn:microsoft.com/office/officeart/2005/8/layout/vList2"/>
    <dgm:cxn modelId="{B453EB1D-FE0E-48C7-9BDA-849DBC0F9DDB}" type="presParOf" srcId="{90754BFC-D944-4F1A-9F07-26E57A7D61C1}" destId="{276EEEC1-BB85-4E52-BA7F-2CDFCB7B75E8}" srcOrd="0" destOrd="0" presId="urn:microsoft.com/office/officeart/2005/8/layout/vList2"/>
    <dgm:cxn modelId="{B255F8FA-C091-4368-958C-251623F7C2B4}" type="presParOf" srcId="{90754BFC-D944-4F1A-9F07-26E57A7D61C1}" destId="{10707214-6CD2-4E17-9E48-4A496B530E26}" srcOrd="1" destOrd="0" presId="urn:microsoft.com/office/officeart/2005/8/layout/vList2"/>
    <dgm:cxn modelId="{0C6583D7-6DE6-497B-8EF2-50354A5F3595}" type="presParOf" srcId="{90754BFC-D944-4F1A-9F07-26E57A7D61C1}" destId="{3033C107-93BC-4ADB-B8FF-1C4E743F92E9}" srcOrd="2" destOrd="0" presId="urn:microsoft.com/office/officeart/2005/8/layout/vList2"/>
    <dgm:cxn modelId="{73E6D6F0-CC58-44CD-90B9-37B70BBDD1E9}" type="presParOf" srcId="{90754BFC-D944-4F1A-9F07-26E57A7D61C1}" destId="{9B2801C9-E8A8-462E-9A15-40D3426E4A90}" srcOrd="3" destOrd="0" presId="urn:microsoft.com/office/officeart/2005/8/layout/vList2"/>
    <dgm:cxn modelId="{24419855-384B-4D7C-BBD1-77533DBEE0DE}" type="presParOf" srcId="{90754BFC-D944-4F1A-9F07-26E57A7D61C1}" destId="{DF401E87-35AE-4C16-AC39-D230962DE541}" srcOrd="4" destOrd="0" presId="urn:microsoft.com/office/officeart/2005/8/layout/vList2"/>
    <dgm:cxn modelId="{646D5981-E0BE-4F5D-B73C-D86136B48D5C}" type="presParOf" srcId="{90754BFC-D944-4F1A-9F07-26E57A7D61C1}" destId="{AA54BB6B-BA7E-40DE-9BAA-CF7CFAA9BB51}" srcOrd="5" destOrd="0" presId="urn:microsoft.com/office/officeart/2005/8/layout/vList2"/>
    <dgm:cxn modelId="{937D4428-EA4C-4409-9FE6-F72E031EF47F}" type="presParOf" srcId="{90754BFC-D944-4F1A-9F07-26E57A7D61C1}" destId="{FA15141F-D9B2-4DBD-AAC6-1AA7EA878CBD}" srcOrd="6" destOrd="0" presId="urn:microsoft.com/office/officeart/2005/8/layout/vList2"/>
    <dgm:cxn modelId="{DE0FAE6B-729D-4FC5-9882-E838D5EBB329}" type="presParOf" srcId="{90754BFC-D944-4F1A-9F07-26E57A7D61C1}" destId="{4340EFD9-D873-4DA6-A179-3E90020FB700}" srcOrd="7" destOrd="0" presId="urn:microsoft.com/office/officeart/2005/8/layout/vList2"/>
    <dgm:cxn modelId="{EF5B1D1C-C2AF-4D31-83FF-791C3E0D51A4}" type="presParOf" srcId="{90754BFC-D944-4F1A-9F07-26E57A7D61C1}" destId="{4251CF20-9F6A-4434-BCE8-B9C608844F06}" srcOrd="8" destOrd="0" presId="urn:microsoft.com/office/officeart/2005/8/layout/vList2"/>
    <dgm:cxn modelId="{9DECCCA6-B128-46A9-8A20-764EAD52EE53}" type="presParOf" srcId="{90754BFC-D944-4F1A-9F07-26E57A7D61C1}" destId="{DA5AB741-8C24-46C4-8A73-A5017C77DB46}" srcOrd="9" destOrd="0" presId="urn:microsoft.com/office/officeart/2005/8/layout/vList2"/>
    <dgm:cxn modelId="{00C2D95B-586C-42AB-8204-B85719B39792}" type="presParOf" srcId="{90754BFC-D944-4F1A-9F07-26E57A7D61C1}" destId="{017053A0-5E6C-48F9-BDD5-76948DDECE35}" srcOrd="10" destOrd="0" presId="urn:microsoft.com/office/officeart/2005/8/layout/vList2"/>
    <dgm:cxn modelId="{18FC0A7A-2DD9-4AB8-8CED-A4EC454BB60A}" type="presParOf" srcId="{90754BFC-D944-4F1A-9F07-26E57A7D61C1}" destId="{BDD52B51-FED0-4FCC-966E-1411946F36E6}" srcOrd="11" destOrd="0" presId="urn:microsoft.com/office/officeart/2005/8/layout/vList2"/>
    <dgm:cxn modelId="{8C8588A3-2B3A-4509-BDBA-9BB27F315423}" type="presParOf" srcId="{90754BFC-D944-4F1A-9F07-26E57A7D61C1}" destId="{5969CFA1-A5FD-4DC2-A784-BDECC511188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3C84BA-0760-4C78-8A21-E712A8F4D1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24891E7A-C0CD-4897-9F4C-B4D8758EC54F}">
      <dgm:prSet custT="1"/>
      <dgm:spPr/>
      <dgm:t>
        <a:bodyPr/>
        <a:lstStyle/>
        <a:p>
          <a:pPr rtl="0"/>
          <a:r>
            <a:rPr lang="es-EC" sz="1400" dirty="0" smtClean="0">
              <a:solidFill>
                <a:schemeClr val="tx1"/>
              </a:solidFill>
            </a:rPr>
            <a:t>Corporación Inmedical puede hacer uso del presente proyecto de tesis con el fin de dar soluciones los problemas planteaos facilitando un mejor uso de los recursos financieros para la toma de decisiones futuras</a:t>
          </a:r>
          <a:endParaRPr lang="es-EC" sz="1400" dirty="0">
            <a:solidFill>
              <a:schemeClr val="tx1"/>
            </a:solidFill>
          </a:endParaRPr>
        </a:p>
      </dgm:t>
    </dgm:pt>
    <dgm:pt modelId="{3C2CC82B-D6E7-4110-8047-F9819577B9BB}" type="parTrans" cxnId="{BB1165AE-A993-40A6-B197-9B42BD78F8EB}">
      <dgm:prSet/>
      <dgm:spPr/>
      <dgm:t>
        <a:bodyPr/>
        <a:lstStyle/>
        <a:p>
          <a:endParaRPr lang="es-EC"/>
        </a:p>
      </dgm:t>
    </dgm:pt>
    <dgm:pt modelId="{C7EC3957-7AE1-4AAE-86E1-3EF2F83AC60F}" type="sibTrans" cxnId="{BB1165AE-A993-40A6-B197-9B42BD78F8EB}">
      <dgm:prSet/>
      <dgm:spPr/>
      <dgm:t>
        <a:bodyPr/>
        <a:lstStyle/>
        <a:p>
          <a:endParaRPr lang="es-EC"/>
        </a:p>
      </dgm:t>
    </dgm:pt>
    <dgm:pt modelId="{FAC2B88B-7216-4E7B-AD35-BD98C06F1A78}">
      <dgm:prSet custT="1"/>
      <dgm:spPr/>
      <dgm:t>
        <a:bodyPr/>
        <a:lstStyle/>
        <a:p>
          <a:pPr rtl="0"/>
          <a:r>
            <a:rPr lang="es-EC" sz="1400" dirty="0" smtClean="0">
              <a:solidFill>
                <a:schemeClr val="tx1"/>
              </a:solidFill>
            </a:rPr>
            <a:t>La Gerencia general puede usar el modelo mediante el cual se aplicara los lineamientos propuestos con la finalidad de dar una mejor liquidez y rentabilidad a la empresa y manteniendo un mejor control sobre las cuentas por cobrar para que a su vez la entidad pueda solventar sus obligaciones estableciendo una óptima gestión financiera de los recursos </a:t>
          </a:r>
          <a:endParaRPr lang="es-EC" sz="1400" dirty="0">
            <a:solidFill>
              <a:schemeClr val="tx1"/>
            </a:solidFill>
          </a:endParaRPr>
        </a:p>
      </dgm:t>
    </dgm:pt>
    <dgm:pt modelId="{D644C0B5-D8B9-436E-9593-0CC2CE65857E}" type="parTrans" cxnId="{E6E99BB2-668F-4C96-AA89-B78D0BD393A2}">
      <dgm:prSet/>
      <dgm:spPr/>
      <dgm:t>
        <a:bodyPr/>
        <a:lstStyle/>
        <a:p>
          <a:endParaRPr lang="es-EC"/>
        </a:p>
      </dgm:t>
    </dgm:pt>
    <dgm:pt modelId="{E39990A8-7452-4444-81D6-92E7F922DD47}" type="sibTrans" cxnId="{E6E99BB2-668F-4C96-AA89-B78D0BD393A2}">
      <dgm:prSet/>
      <dgm:spPr/>
      <dgm:t>
        <a:bodyPr/>
        <a:lstStyle/>
        <a:p>
          <a:endParaRPr lang="es-EC"/>
        </a:p>
      </dgm:t>
    </dgm:pt>
    <dgm:pt modelId="{AC7D7765-D283-49FA-A256-4145E1E4D9CD}">
      <dgm:prSet custT="1"/>
      <dgm:spPr/>
      <dgm:t>
        <a:bodyPr/>
        <a:lstStyle/>
        <a:p>
          <a:pPr rtl="0"/>
          <a:r>
            <a:rPr lang="es-EC" sz="1400" dirty="0" smtClean="0">
              <a:solidFill>
                <a:schemeClr val="tx1"/>
              </a:solidFill>
            </a:rPr>
            <a:t>El departamento Financiero de Corporación Inmedical debe manejar técnicas y herramientas que le permita un mejor manejo de los recursos  de forma que se pueda evaluar y controlar los resultados tanto mensual como anual mente para la determinación de riesgos que impidan el logro de objetivos y metas</a:t>
          </a:r>
          <a:endParaRPr lang="es-EC" sz="1400" dirty="0">
            <a:solidFill>
              <a:schemeClr val="tx1"/>
            </a:solidFill>
          </a:endParaRPr>
        </a:p>
      </dgm:t>
    </dgm:pt>
    <dgm:pt modelId="{30535D02-3DAB-40FE-A720-33D835BD93A4}" type="parTrans" cxnId="{4B8B8DD8-E6E8-4154-B0B9-618BE2D4F2B9}">
      <dgm:prSet/>
      <dgm:spPr/>
      <dgm:t>
        <a:bodyPr/>
        <a:lstStyle/>
        <a:p>
          <a:endParaRPr lang="es-EC"/>
        </a:p>
      </dgm:t>
    </dgm:pt>
    <dgm:pt modelId="{1B1D8E3D-8388-42C3-844D-1D71DFFFABD1}" type="sibTrans" cxnId="{4B8B8DD8-E6E8-4154-B0B9-618BE2D4F2B9}">
      <dgm:prSet/>
      <dgm:spPr/>
      <dgm:t>
        <a:bodyPr/>
        <a:lstStyle/>
        <a:p>
          <a:endParaRPr lang="es-EC"/>
        </a:p>
      </dgm:t>
    </dgm:pt>
    <dgm:pt modelId="{771D4E3F-EC8E-4627-A82B-F54A7C65B8B5}">
      <dgm:prSet custT="1"/>
      <dgm:spPr/>
      <dgm:t>
        <a:bodyPr/>
        <a:lstStyle/>
        <a:p>
          <a:pPr rtl="0"/>
          <a:r>
            <a:rPr lang="es-EC" sz="1400" dirty="0" smtClean="0">
              <a:solidFill>
                <a:schemeClr val="tx1"/>
              </a:solidFill>
            </a:rPr>
            <a:t>Corporación Inmedical debe contar con el talento humano idóneo en el área financiera en lo concerniente  al departamento de recuperación de cartera y cobranzas ya que así podrán dar un adecuado tratamiento a las cuentas por cobrar permitiendo un agestión eficiente para poder lograr buenos resultados en la empresa </a:t>
          </a:r>
          <a:endParaRPr lang="es-EC" sz="1400" dirty="0">
            <a:solidFill>
              <a:schemeClr val="tx1"/>
            </a:solidFill>
          </a:endParaRPr>
        </a:p>
      </dgm:t>
    </dgm:pt>
    <dgm:pt modelId="{AE9EAF4D-5A92-4581-9754-8BF77A641B5D}" type="parTrans" cxnId="{BA33BC29-3538-453E-97F9-B8882122E8DE}">
      <dgm:prSet/>
      <dgm:spPr/>
      <dgm:t>
        <a:bodyPr/>
        <a:lstStyle/>
        <a:p>
          <a:endParaRPr lang="es-EC"/>
        </a:p>
      </dgm:t>
    </dgm:pt>
    <dgm:pt modelId="{44CD37A9-F93F-4534-8ECE-0795718CB495}" type="sibTrans" cxnId="{BA33BC29-3538-453E-97F9-B8882122E8DE}">
      <dgm:prSet/>
      <dgm:spPr/>
      <dgm:t>
        <a:bodyPr/>
        <a:lstStyle/>
        <a:p>
          <a:endParaRPr lang="es-EC"/>
        </a:p>
      </dgm:t>
    </dgm:pt>
    <dgm:pt modelId="{C9EB0793-A97C-43C8-8DE6-AA88A240188F}">
      <dgm:prSet custT="1"/>
      <dgm:spPr/>
      <dgm:t>
        <a:bodyPr/>
        <a:lstStyle/>
        <a:p>
          <a:pPr rtl="0"/>
          <a:r>
            <a:rPr lang="es-EC" sz="1400" dirty="0" smtClean="0">
              <a:solidFill>
                <a:schemeClr val="tx1"/>
              </a:solidFill>
            </a:rPr>
            <a:t>Brindar un servicio de calidad para satisfacer en los requerimientos de los clientes ofreciendo productos como un servicio de calidad manteniendo fidelidad tanto para clientes particulares con empresariales  logrando una diferencia competitiva</a:t>
          </a:r>
          <a:endParaRPr lang="es-EC" sz="1400" dirty="0">
            <a:solidFill>
              <a:schemeClr val="tx1"/>
            </a:solidFill>
          </a:endParaRPr>
        </a:p>
      </dgm:t>
    </dgm:pt>
    <dgm:pt modelId="{8A8E1ED3-D9DF-4A59-AC9F-58D3AA842FE6}" type="parTrans" cxnId="{C1B23018-AD78-4F42-89A1-B42C45BD1109}">
      <dgm:prSet/>
      <dgm:spPr/>
      <dgm:t>
        <a:bodyPr/>
        <a:lstStyle/>
        <a:p>
          <a:endParaRPr lang="es-EC"/>
        </a:p>
      </dgm:t>
    </dgm:pt>
    <dgm:pt modelId="{ACEBD3E8-00F9-494E-A95E-47B03B9B6211}" type="sibTrans" cxnId="{C1B23018-AD78-4F42-89A1-B42C45BD1109}">
      <dgm:prSet/>
      <dgm:spPr/>
      <dgm:t>
        <a:bodyPr/>
        <a:lstStyle/>
        <a:p>
          <a:endParaRPr lang="es-EC"/>
        </a:p>
      </dgm:t>
    </dgm:pt>
    <dgm:pt modelId="{30988663-3C4B-4606-86A5-6D7D4BAED4F7}" type="pres">
      <dgm:prSet presAssocID="{A73C84BA-0760-4C78-8A21-E712A8F4D136}" presName="linear" presStyleCnt="0">
        <dgm:presLayoutVars>
          <dgm:animLvl val="lvl"/>
          <dgm:resizeHandles val="exact"/>
        </dgm:presLayoutVars>
      </dgm:prSet>
      <dgm:spPr/>
      <dgm:t>
        <a:bodyPr/>
        <a:lstStyle/>
        <a:p>
          <a:endParaRPr lang="es-EC"/>
        </a:p>
      </dgm:t>
    </dgm:pt>
    <dgm:pt modelId="{31966404-4F1A-423F-A887-892BF971E48A}" type="pres">
      <dgm:prSet presAssocID="{24891E7A-C0CD-4897-9F4C-B4D8758EC54F}" presName="parentText" presStyleLbl="node1" presStyleIdx="0" presStyleCnt="5">
        <dgm:presLayoutVars>
          <dgm:chMax val="0"/>
          <dgm:bulletEnabled val="1"/>
        </dgm:presLayoutVars>
      </dgm:prSet>
      <dgm:spPr/>
      <dgm:t>
        <a:bodyPr/>
        <a:lstStyle/>
        <a:p>
          <a:endParaRPr lang="es-EC"/>
        </a:p>
      </dgm:t>
    </dgm:pt>
    <dgm:pt modelId="{1A40B534-5FF0-4669-88AB-FBB354C600AB}" type="pres">
      <dgm:prSet presAssocID="{C7EC3957-7AE1-4AAE-86E1-3EF2F83AC60F}" presName="spacer" presStyleCnt="0"/>
      <dgm:spPr/>
    </dgm:pt>
    <dgm:pt modelId="{7FB9AFF0-EED7-4EA5-A230-64D9A42870E6}" type="pres">
      <dgm:prSet presAssocID="{FAC2B88B-7216-4E7B-AD35-BD98C06F1A78}" presName="parentText" presStyleLbl="node1" presStyleIdx="1" presStyleCnt="5">
        <dgm:presLayoutVars>
          <dgm:chMax val="0"/>
          <dgm:bulletEnabled val="1"/>
        </dgm:presLayoutVars>
      </dgm:prSet>
      <dgm:spPr/>
      <dgm:t>
        <a:bodyPr/>
        <a:lstStyle/>
        <a:p>
          <a:endParaRPr lang="es-EC"/>
        </a:p>
      </dgm:t>
    </dgm:pt>
    <dgm:pt modelId="{B961E624-9299-448B-BE66-A1E104AD013C}" type="pres">
      <dgm:prSet presAssocID="{E39990A8-7452-4444-81D6-92E7F922DD47}" presName="spacer" presStyleCnt="0"/>
      <dgm:spPr/>
    </dgm:pt>
    <dgm:pt modelId="{5AE199CC-F7F9-4BF8-AB1C-CF096711B037}" type="pres">
      <dgm:prSet presAssocID="{AC7D7765-D283-49FA-A256-4145E1E4D9CD}" presName="parentText" presStyleLbl="node1" presStyleIdx="2" presStyleCnt="5">
        <dgm:presLayoutVars>
          <dgm:chMax val="0"/>
          <dgm:bulletEnabled val="1"/>
        </dgm:presLayoutVars>
      </dgm:prSet>
      <dgm:spPr/>
      <dgm:t>
        <a:bodyPr/>
        <a:lstStyle/>
        <a:p>
          <a:endParaRPr lang="es-EC"/>
        </a:p>
      </dgm:t>
    </dgm:pt>
    <dgm:pt modelId="{9C038BAD-E93C-4952-A659-FDCCF165C039}" type="pres">
      <dgm:prSet presAssocID="{1B1D8E3D-8388-42C3-844D-1D71DFFFABD1}" presName="spacer" presStyleCnt="0"/>
      <dgm:spPr/>
    </dgm:pt>
    <dgm:pt modelId="{9D29A6C3-49F8-4C09-A241-90024D558AA9}" type="pres">
      <dgm:prSet presAssocID="{771D4E3F-EC8E-4627-A82B-F54A7C65B8B5}" presName="parentText" presStyleLbl="node1" presStyleIdx="3" presStyleCnt="5">
        <dgm:presLayoutVars>
          <dgm:chMax val="0"/>
          <dgm:bulletEnabled val="1"/>
        </dgm:presLayoutVars>
      </dgm:prSet>
      <dgm:spPr/>
      <dgm:t>
        <a:bodyPr/>
        <a:lstStyle/>
        <a:p>
          <a:endParaRPr lang="es-EC"/>
        </a:p>
      </dgm:t>
    </dgm:pt>
    <dgm:pt modelId="{5558B061-1374-42E1-8C60-1C3172724FF3}" type="pres">
      <dgm:prSet presAssocID="{44CD37A9-F93F-4534-8ECE-0795718CB495}" presName="spacer" presStyleCnt="0"/>
      <dgm:spPr/>
    </dgm:pt>
    <dgm:pt modelId="{F43C9FBE-50DF-4363-9C34-454CB9F6B96C}" type="pres">
      <dgm:prSet presAssocID="{C9EB0793-A97C-43C8-8DE6-AA88A240188F}" presName="parentText" presStyleLbl="node1" presStyleIdx="4" presStyleCnt="5">
        <dgm:presLayoutVars>
          <dgm:chMax val="0"/>
          <dgm:bulletEnabled val="1"/>
        </dgm:presLayoutVars>
      </dgm:prSet>
      <dgm:spPr/>
      <dgm:t>
        <a:bodyPr/>
        <a:lstStyle/>
        <a:p>
          <a:endParaRPr lang="es-EC"/>
        </a:p>
      </dgm:t>
    </dgm:pt>
  </dgm:ptLst>
  <dgm:cxnLst>
    <dgm:cxn modelId="{BB1165AE-A993-40A6-B197-9B42BD78F8EB}" srcId="{A73C84BA-0760-4C78-8A21-E712A8F4D136}" destId="{24891E7A-C0CD-4897-9F4C-B4D8758EC54F}" srcOrd="0" destOrd="0" parTransId="{3C2CC82B-D6E7-4110-8047-F9819577B9BB}" sibTransId="{C7EC3957-7AE1-4AAE-86E1-3EF2F83AC60F}"/>
    <dgm:cxn modelId="{7A235396-859B-4F4D-B458-33527C1BDA15}" type="presOf" srcId="{24891E7A-C0CD-4897-9F4C-B4D8758EC54F}" destId="{31966404-4F1A-423F-A887-892BF971E48A}" srcOrd="0" destOrd="0" presId="urn:microsoft.com/office/officeart/2005/8/layout/vList2"/>
    <dgm:cxn modelId="{500D7899-2639-4E43-BEC8-4A6E474066E2}" type="presOf" srcId="{771D4E3F-EC8E-4627-A82B-F54A7C65B8B5}" destId="{9D29A6C3-49F8-4C09-A241-90024D558AA9}" srcOrd="0" destOrd="0" presId="urn:microsoft.com/office/officeart/2005/8/layout/vList2"/>
    <dgm:cxn modelId="{BA33BC29-3538-453E-97F9-B8882122E8DE}" srcId="{A73C84BA-0760-4C78-8A21-E712A8F4D136}" destId="{771D4E3F-EC8E-4627-A82B-F54A7C65B8B5}" srcOrd="3" destOrd="0" parTransId="{AE9EAF4D-5A92-4581-9754-8BF77A641B5D}" sibTransId="{44CD37A9-F93F-4534-8ECE-0795718CB495}"/>
    <dgm:cxn modelId="{4B8B8DD8-E6E8-4154-B0B9-618BE2D4F2B9}" srcId="{A73C84BA-0760-4C78-8A21-E712A8F4D136}" destId="{AC7D7765-D283-49FA-A256-4145E1E4D9CD}" srcOrd="2" destOrd="0" parTransId="{30535D02-3DAB-40FE-A720-33D835BD93A4}" sibTransId="{1B1D8E3D-8388-42C3-844D-1D71DFFFABD1}"/>
    <dgm:cxn modelId="{90F87BB1-8735-46B4-8AB1-8D1625C7CFFD}" type="presOf" srcId="{C9EB0793-A97C-43C8-8DE6-AA88A240188F}" destId="{F43C9FBE-50DF-4363-9C34-454CB9F6B96C}" srcOrd="0" destOrd="0" presId="urn:microsoft.com/office/officeart/2005/8/layout/vList2"/>
    <dgm:cxn modelId="{75901F17-10D8-4192-B979-CEB77A916D49}" type="presOf" srcId="{AC7D7765-D283-49FA-A256-4145E1E4D9CD}" destId="{5AE199CC-F7F9-4BF8-AB1C-CF096711B037}" srcOrd="0" destOrd="0" presId="urn:microsoft.com/office/officeart/2005/8/layout/vList2"/>
    <dgm:cxn modelId="{E6E99BB2-668F-4C96-AA89-B78D0BD393A2}" srcId="{A73C84BA-0760-4C78-8A21-E712A8F4D136}" destId="{FAC2B88B-7216-4E7B-AD35-BD98C06F1A78}" srcOrd="1" destOrd="0" parTransId="{D644C0B5-D8B9-436E-9593-0CC2CE65857E}" sibTransId="{E39990A8-7452-4444-81D6-92E7F922DD47}"/>
    <dgm:cxn modelId="{2DC137A8-289F-40CD-95A6-F62C47E143CF}" type="presOf" srcId="{FAC2B88B-7216-4E7B-AD35-BD98C06F1A78}" destId="{7FB9AFF0-EED7-4EA5-A230-64D9A42870E6}" srcOrd="0" destOrd="0" presId="urn:microsoft.com/office/officeart/2005/8/layout/vList2"/>
    <dgm:cxn modelId="{C1B23018-AD78-4F42-89A1-B42C45BD1109}" srcId="{A73C84BA-0760-4C78-8A21-E712A8F4D136}" destId="{C9EB0793-A97C-43C8-8DE6-AA88A240188F}" srcOrd="4" destOrd="0" parTransId="{8A8E1ED3-D9DF-4A59-AC9F-58D3AA842FE6}" sibTransId="{ACEBD3E8-00F9-494E-A95E-47B03B9B6211}"/>
    <dgm:cxn modelId="{C1D3D7E2-89AC-4039-8D18-B069AD5CE992}" type="presOf" srcId="{A73C84BA-0760-4C78-8A21-E712A8F4D136}" destId="{30988663-3C4B-4606-86A5-6D7D4BAED4F7}" srcOrd="0" destOrd="0" presId="urn:microsoft.com/office/officeart/2005/8/layout/vList2"/>
    <dgm:cxn modelId="{3C988AF6-D186-4974-8503-08540A05F6A7}" type="presParOf" srcId="{30988663-3C4B-4606-86A5-6D7D4BAED4F7}" destId="{31966404-4F1A-423F-A887-892BF971E48A}" srcOrd="0" destOrd="0" presId="urn:microsoft.com/office/officeart/2005/8/layout/vList2"/>
    <dgm:cxn modelId="{59C0A9B2-DFE0-4A67-9B41-1B6EBA7DB3BE}" type="presParOf" srcId="{30988663-3C4B-4606-86A5-6D7D4BAED4F7}" destId="{1A40B534-5FF0-4669-88AB-FBB354C600AB}" srcOrd="1" destOrd="0" presId="urn:microsoft.com/office/officeart/2005/8/layout/vList2"/>
    <dgm:cxn modelId="{0B4054F2-4A60-422E-8F89-A03363E50552}" type="presParOf" srcId="{30988663-3C4B-4606-86A5-6D7D4BAED4F7}" destId="{7FB9AFF0-EED7-4EA5-A230-64D9A42870E6}" srcOrd="2" destOrd="0" presId="urn:microsoft.com/office/officeart/2005/8/layout/vList2"/>
    <dgm:cxn modelId="{AE919C33-EB0A-4C11-9B11-F039C9605B23}" type="presParOf" srcId="{30988663-3C4B-4606-86A5-6D7D4BAED4F7}" destId="{B961E624-9299-448B-BE66-A1E104AD013C}" srcOrd="3" destOrd="0" presId="urn:microsoft.com/office/officeart/2005/8/layout/vList2"/>
    <dgm:cxn modelId="{BC0F925F-3FFD-4C43-AFDB-D45007C257F2}" type="presParOf" srcId="{30988663-3C4B-4606-86A5-6D7D4BAED4F7}" destId="{5AE199CC-F7F9-4BF8-AB1C-CF096711B037}" srcOrd="4" destOrd="0" presId="urn:microsoft.com/office/officeart/2005/8/layout/vList2"/>
    <dgm:cxn modelId="{3D0AD6DC-4D0B-40E5-AF2E-BBFFC7334B85}" type="presParOf" srcId="{30988663-3C4B-4606-86A5-6D7D4BAED4F7}" destId="{9C038BAD-E93C-4952-A659-FDCCF165C039}" srcOrd="5" destOrd="0" presId="urn:microsoft.com/office/officeart/2005/8/layout/vList2"/>
    <dgm:cxn modelId="{5C03C81A-0966-4C64-8B7B-4F8A393825A4}" type="presParOf" srcId="{30988663-3C4B-4606-86A5-6D7D4BAED4F7}" destId="{9D29A6C3-49F8-4C09-A241-90024D558AA9}" srcOrd="6" destOrd="0" presId="urn:microsoft.com/office/officeart/2005/8/layout/vList2"/>
    <dgm:cxn modelId="{FC32D1DD-B60B-4139-9029-74CE19C9307F}" type="presParOf" srcId="{30988663-3C4B-4606-86A5-6D7D4BAED4F7}" destId="{5558B061-1374-42E1-8C60-1C3172724FF3}" srcOrd="7" destOrd="0" presId="urn:microsoft.com/office/officeart/2005/8/layout/vList2"/>
    <dgm:cxn modelId="{CAA16358-9AAD-49C3-96C4-306FED17603B}" type="presParOf" srcId="{30988663-3C4B-4606-86A5-6D7D4BAED4F7}" destId="{F43C9FBE-50DF-4363-9C34-454CB9F6B96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EEEC1-BB85-4E52-BA7F-2CDFCB7B75E8}">
      <dsp:nvSpPr>
        <dsp:cNvPr id="0" name=""/>
        <dsp:cNvSpPr/>
      </dsp:nvSpPr>
      <dsp:spPr>
        <a:xfrm>
          <a:off x="0" y="2701"/>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Corporación Inmedical se dedica a brindar servicios de seguros de salud tanto a personas naturales como jurídicas con una trayectoria en el mercado de ocho años colocándose dentro de las más importantes empresas en el Ecuador aseguradoras de salud comprometida con el bienestar de la población.</a:t>
          </a:r>
          <a:endParaRPr lang="es-EC" sz="1100" kern="1200" dirty="0">
            <a:solidFill>
              <a:schemeClr val="tx1"/>
            </a:solidFill>
          </a:endParaRPr>
        </a:p>
      </dsp:txBody>
      <dsp:txXfrm>
        <a:off x="37532" y="40233"/>
        <a:ext cx="8154536" cy="693791"/>
      </dsp:txXfrm>
    </dsp:sp>
    <dsp:sp modelId="{3033C107-93BC-4ADB-B8FF-1C4E743F92E9}">
      <dsp:nvSpPr>
        <dsp:cNvPr id="0" name=""/>
        <dsp:cNvSpPr/>
      </dsp:nvSpPr>
      <dsp:spPr>
        <a:xfrm>
          <a:off x="0" y="785759"/>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En el mercado asegurador de salud donde se desarrolla Corporación Inmedical está en constante evolución en los últimos años es por ello que la competencia ha ido creciendo paulatinamente por lo tanto Inmedical establece una ventaja competitiva en la calidad del servicio cubriendo los requerimientos de los clientes y desarrollando una ventaja competitiva </a:t>
          </a:r>
          <a:endParaRPr lang="es-EC" sz="1100" kern="1200" dirty="0">
            <a:solidFill>
              <a:schemeClr val="tx1"/>
            </a:solidFill>
          </a:endParaRPr>
        </a:p>
      </dsp:txBody>
      <dsp:txXfrm>
        <a:off x="37532" y="823291"/>
        <a:ext cx="8154536" cy="693791"/>
      </dsp:txXfrm>
    </dsp:sp>
    <dsp:sp modelId="{DF401E87-35AE-4C16-AC39-D230962DE541}">
      <dsp:nvSpPr>
        <dsp:cNvPr id="0" name=""/>
        <dsp:cNvSpPr/>
      </dsp:nvSpPr>
      <dsp:spPr>
        <a:xfrm>
          <a:off x="0" y="1568817"/>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Corporación Inmedical mantiene una buena relación tanto con clientes particulares y empresariales entre los cuales se encuentran entidades reconocidas nacionalmente como internacionalmente, entre los más importantes está el grupo KFC, el Español y </a:t>
          </a:r>
          <a:r>
            <a:rPr lang="es-EC" sz="1100" kern="1200" dirty="0" err="1" smtClean="0">
              <a:solidFill>
                <a:schemeClr val="tx1"/>
              </a:solidFill>
            </a:rPr>
            <a:t>Mobil</a:t>
          </a:r>
          <a:r>
            <a:rPr lang="es-EC" sz="1100" kern="1200" dirty="0" smtClean="0">
              <a:solidFill>
                <a:schemeClr val="tx1"/>
              </a:solidFill>
            </a:rPr>
            <a:t>.</a:t>
          </a:r>
          <a:endParaRPr lang="es-EC" sz="1100" kern="1200" dirty="0">
            <a:solidFill>
              <a:schemeClr val="tx1"/>
            </a:solidFill>
          </a:endParaRPr>
        </a:p>
      </dsp:txBody>
      <dsp:txXfrm>
        <a:off x="37532" y="1606349"/>
        <a:ext cx="8154536" cy="693791"/>
      </dsp:txXfrm>
    </dsp:sp>
    <dsp:sp modelId="{FA15141F-D9B2-4DBD-AAC6-1AA7EA878CBD}">
      <dsp:nvSpPr>
        <dsp:cNvPr id="0" name=""/>
        <dsp:cNvSpPr/>
      </dsp:nvSpPr>
      <dsp:spPr>
        <a:xfrm>
          <a:off x="0" y="2351875"/>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Corporación Inmedical no cuenta con un departamento de cobranzas que facilite al área Financiera la recuperación de Liquides para poder solventar las obligaciones de corto y largo plazo </a:t>
          </a:r>
          <a:endParaRPr lang="es-EC" sz="1100" kern="1200" dirty="0">
            <a:solidFill>
              <a:schemeClr val="tx1"/>
            </a:solidFill>
          </a:endParaRPr>
        </a:p>
      </dsp:txBody>
      <dsp:txXfrm>
        <a:off x="37532" y="2389407"/>
        <a:ext cx="8154536" cy="693791"/>
      </dsp:txXfrm>
    </dsp:sp>
    <dsp:sp modelId="{4251CF20-9F6A-4434-BCE8-B9C608844F06}">
      <dsp:nvSpPr>
        <dsp:cNvPr id="0" name=""/>
        <dsp:cNvSpPr/>
      </dsp:nvSpPr>
      <dsp:spPr>
        <a:xfrm>
          <a:off x="0" y="3134934"/>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Corporación Inmedical en las cuentas y documentos por cobrar registra el mayor porcentaje dentro del activo con un  108,87% </a:t>
          </a:r>
          <a:endParaRPr lang="es-EC" sz="1100" kern="1200" dirty="0">
            <a:solidFill>
              <a:schemeClr val="tx1"/>
            </a:solidFill>
          </a:endParaRPr>
        </a:p>
      </dsp:txBody>
      <dsp:txXfrm>
        <a:off x="37532" y="3172466"/>
        <a:ext cx="8154536" cy="693791"/>
      </dsp:txXfrm>
    </dsp:sp>
    <dsp:sp modelId="{017053A0-5E6C-48F9-BDD5-76948DDECE35}">
      <dsp:nvSpPr>
        <dsp:cNvPr id="0" name=""/>
        <dsp:cNvSpPr/>
      </dsp:nvSpPr>
      <dsp:spPr>
        <a:xfrm>
          <a:off x="0" y="3917992"/>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La ventas disminuyeron y por otro lado las cuentas por cobrar aumentaron considerablemente, siendo necesaria la implementación de estrategias en el manejo del recurso financiero que mejore la liquidez logrando un incremento en las utilidades </a:t>
          </a:r>
          <a:endParaRPr lang="es-EC" sz="1100" kern="1200" dirty="0">
            <a:solidFill>
              <a:schemeClr val="tx1"/>
            </a:solidFill>
          </a:endParaRPr>
        </a:p>
      </dsp:txBody>
      <dsp:txXfrm>
        <a:off x="37532" y="3955524"/>
        <a:ext cx="8154536" cy="693791"/>
      </dsp:txXfrm>
    </dsp:sp>
    <dsp:sp modelId="{5969CFA1-A5FD-4DC2-A784-BDECC511188B}">
      <dsp:nvSpPr>
        <dsp:cNvPr id="0" name=""/>
        <dsp:cNvSpPr/>
      </dsp:nvSpPr>
      <dsp:spPr>
        <a:xfrm>
          <a:off x="0" y="4701050"/>
          <a:ext cx="8229600" cy="768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s-EC" sz="1100" kern="1200" dirty="0" smtClean="0">
              <a:solidFill>
                <a:schemeClr val="tx1"/>
              </a:solidFill>
            </a:rPr>
            <a:t>En base a la necesidad de aumentar la liquidez y obtener una mayor rentabilidad para corporación Inmedical se implementa la propuesta de un modelo para la creación del departamento de cobranzas y recuperación de cartera en base al estudio del diagnóstico financiero con el fin de brindar las estrategias y herramientas financieras que facilite la toma de decisiones de forma oportuna para poder alcanzar   los objetivos y metas planteadas</a:t>
          </a:r>
          <a:endParaRPr lang="es-EC" sz="1100" kern="1200" dirty="0">
            <a:solidFill>
              <a:schemeClr val="tx1"/>
            </a:solidFill>
          </a:endParaRPr>
        </a:p>
      </dsp:txBody>
      <dsp:txXfrm>
        <a:off x="37532" y="4738582"/>
        <a:ext cx="8154536" cy="693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6404-4F1A-423F-A887-892BF971E48A}">
      <dsp:nvSpPr>
        <dsp:cNvPr id="0" name=""/>
        <dsp:cNvSpPr/>
      </dsp:nvSpPr>
      <dsp:spPr>
        <a:xfrm>
          <a:off x="0" y="44089"/>
          <a:ext cx="8229600"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rPr>
            <a:t>Corporación Inmedical puede hacer uso del presente proyecto de tesis con el fin de dar soluciones los problemas planteaos facilitando un mejor uso de los recursos financieros para la toma de decisiones futuras</a:t>
          </a:r>
          <a:endParaRPr lang="es-EC" sz="1400" kern="1200" dirty="0">
            <a:solidFill>
              <a:schemeClr val="tx1"/>
            </a:solidFill>
          </a:endParaRPr>
        </a:p>
      </dsp:txBody>
      <dsp:txXfrm>
        <a:off x="48070" y="92159"/>
        <a:ext cx="8133460" cy="888579"/>
      </dsp:txXfrm>
    </dsp:sp>
    <dsp:sp modelId="{7FB9AFF0-EED7-4EA5-A230-64D9A42870E6}">
      <dsp:nvSpPr>
        <dsp:cNvPr id="0" name=""/>
        <dsp:cNvSpPr/>
      </dsp:nvSpPr>
      <dsp:spPr>
        <a:xfrm>
          <a:off x="0" y="1072008"/>
          <a:ext cx="8229600"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rPr>
            <a:t>La Gerencia general puede usar el modelo mediante el cual se aplicara los lineamientos propuestos con la finalidad de dar una mejor liquidez y rentabilidad a la empresa y manteniendo un mejor control sobre las cuentas por cobrar para que a su vez la entidad pueda solventar sus obligaciones estableciendo una óptima gestión financiera de los recursos </a:t>
          </a:r>
          <a:endParaRPr lang="es-EC" sz="1400" kern="1200" dirty="0">
            <a:solidFill>
              <a:schemeClr val="tx1"/>
            </a:solidFill>
          </a:endParaRPr>
        </a:p>
      </dsp:txBody>
      <dsp:txXfrm>
        <a:off x="48070" y="1120078"/>
        <a:ext cx="8133460" cy="888579"/>
      </dsp:txXfrm>
    </dsp:sp>
    <dsp:sp modelId="{5AE199CC-F7F9-4BF8-AB1C-CF096711B037}">
      <dsp:nvSpPr>
        <dsp:cNvPr id="0" name=""/>
        <dsp:cNvSpPr/>
      </dsp:nvSpPr>
      <dsp:spPr>
        <a:xfrm>
          <a:off x="0" y="2099928"/>
          <a:ext cx="8229600"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rPr>
            <a:t>El departamento Financiero de Corporación Inmedical debe manejar técnicas y herramientas que le permita un mejor manejo de los recursos  de forma que se pueda evaluar y controlar los resultados tanto mensual como anual mente para la determinación de riesgos que impidan el logro de objetivos y metas</a:t>
          </a:r>
          <a:endParaRPr lang="es-EC" sz="1400" kern="1200" dirty="0">
            <a:solidFill>
              <a:schemeClr val="tx1"/>
            </a:solidFill>
          </a:endParaRPr>
        </a:p>
      </dsp:txBody>
      <dsp:txXfrm>
        <a:off x="48070" y="2147998"/>
        <a:ext cx="8133460" cy="888579"/>
      </dsp:txXfrm>
    </dsp:sp>
    <dsp:sp modelId="{9D29A6C3-49F8-4C09-A241-90024D558AA9}">
      <dsp:nvSpPr>
        <dsp:cNvPr id="0" name=""/>
        <dsp:cNvSpPr/>
      </dsp:nvSpPr>
      <dsp:spPr>
        <a:xfrm>
          <a:off x="0" y="3127847"/>
          <a:ext cx="8229600"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rPr>
            <a:t>Corporación Inmedical debe contar con el talento humano idóneo en el área financiera en lo concerniente  al departamento de recuperación de cartera y cobranzas ya que así podrán dar un adecuado tratamiento a las cuentas por cobrar permitiendo un agestión eficiente para poder lograr buenos resultados en la empresa </a:t>
          </a:r>
          <a:endParaRPr lang="es-EC" sz="1400" kern="1200" dirty="0">
            <a:solidFill>
              <a:schemeClr val="tx1"/>
            </a:solidFill>
          </a:endParaRPr>
        </a:p>
      </dsp:txBody>
      <dsp:txXfrm>
        <a:off x="48070" y="3175917"/>
        <a:ext cx="8133460" cy="888579"/>
      </dsp:txXfrm>
    </dsp:sp>
    <dsp:sp modelId="{F43C9FBE-50DF-4363-9C34-454CB9F6B96C}">
      <dsp:nvSpPr>
        <dsp:cNvPr id="0" name=""/>
        <dsp:cNvSpPr/>
      </dsp:nvSpPr>
      <dsp:spPr>
        <a:xfrm>
          <a:off x="0" y="4155767"/>
          <a:ext cx="8229600"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C" sz="1400" kern="1200" dirty="0" smtClean="0">
              <a:solidFill>
                <a:schemeClr val="tx1"/>
              </a:solidFill>
            </a:rPr>
            <a:t>Brindar un servicio de calidad para satisfacer en los requerimientos de los clientes ofreciendo productos como un servicio de calidad manteniendo fidelidad tanto para clientes particulares con empresariales  logrando una diferencia competitiva</a:t>
          </a:r>
          <a:endParaRPr lang="es-EC" sz="1400" kern="1200" dirty="0">
            <a:solidFill>
              <a:schemeClr val="tx1"/>
            </a:solidFill>
          </a:endParaRPr>
        </a:p>
      </dsp:txBody>
      <dsp:txXfrm>
        <a:off x="48070" y="4203837"/>
        <a:ext cx="8133460" cy="88857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372962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310787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22255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409674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12097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204423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294497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318539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373714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293443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7491CD-84A8-4641-81B2-7EAFB40BCC8C}" type="datetimeFigureOut">
              <a:rPr lang="es-EC" smtClean="0"/>
              <a:t>27/04/2015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0AF747C-18D5-4198-A9E3-D1E7628E7D52}" type="slidenum">
              <a:rPr lang="es-EC" smtClean="0"/>
              <a:t>‹Nº›</a:t>
            </a:fld>
            <a:endParaRPr lang="es-EC"/>
          </a:p>
        </p:txBody>
      </p:sp>
    </p:spTree>
    <p:extLst>
      <p:ext uri="{BB962C8B-B14F-4D97-AF65-F5344CB8AC3E}">
        <p14:creationId xmlns:p14="http://schemas.microsoft.com/office/powerpoint/2010/main" val="213900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491CD-84A8-4641-81B2-7EAFB40BCC8C}" type="datetimeFigureOut">
              <a:rPr lang="es-EC" smtClean="0"/>
              <a:t>27/04/2015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F747C-18D5-4198-A9E3-D1E7628E7D52}" type="slidenum">
              <a:rPr lang="es-EC" smtClean="0"/>
              <a:t>‹Nº›</a:t>
            </a:fld>
            <a:endParaRPr lang="es-EC"/>
          </a:p>
        </p:txBody>
      </p:sp>
    </p:spTree>
    <p:extLst>
      <p:ext uri="{BB962C8B-B14F-4D97-AF65-F5344CB8AC3E}">
        <p14:creationId xmlns:p14="http://schemas.microsoft.com/office/powerpoint/2010/main" val="839909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NALISIS%20HORIZONTAL.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balance%20general%20analisis%20vertical.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2204864"/>
            <a:ext cx="6400800" cy="3600400"/>
          </a:xfrm>
        </p:spPr>
        <p:txBody>
          <a:bodyPr>
            <a:noAutofit/>
          </a:bodyPr>
          <a:lstStyle/>
          <a:p>
            <a:r>
              <a:rPr lang="es-EC" sz="1200" b="1" dirty="0">
                <a:solidFill>
                  <a:schemeClr val="tx1"/>
                </a:solidFill>
                <a:latin typeface="Arial" panose="020B0604020202020204" pitchFamily="34" charset="0"/>
                <a:cs typeface="Arial" panose="020B0604020202020204" pitchFamily="34" charset="0"/>
              </a:rPr>
              <a:t>DEPARTAMENTO DE CIENCIAS ECONOMICAS ADMINISTRATIVAS Y DE COMERCIO</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CARRERA </a:t>
            </a:r>
            <a:r>
              <a:rPr lang="es-EC" sz="1200" b="1" dirty="0">
                <a:solidFill>
                  <a:schemeClr val="tx1"/>
                </a:solidFill>
                <a:latin typeface="Arial" panose="020B0604020202020204" pitchFamily="34" charset="0"/>
                <a:cs typeface="Arial" panose="020B0604020202020204" pitchFamily="34" charset="0"/>
              </a:rPr>
              <a:t>DE INGENIERÍA EN FINANZAS Y AUDITORÍA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TESIS </a:t>
            </a:r>
            <a:r>
              <a:rPr lang="es-EC" sz="1200" b="1" dirty="0">
                <a:solidFill>
                  <a:schemeClr val="tx1"/>
                </a:solidFill>
                <a:latin typeface="Arial" panose="020B0604020202020204" pitchFamily="34" charset="0"/>
                <a:cs typeface="Arial" panose="020B0604020202020204" pitchFamily="34" charset="0"/>
              </a:rPr>
              <a:t>PREVIO A LA OBTENCIÓN DEL TÍTULO DE INGENIERO EN FINANZAS, CONTADOR PÚBLICO – AUDITOR</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AUTOR</a:t>
            </a:r>
            <a:r>
              <a:rPr lang="es-EC" sz="1200" b="1" dirty="0">
                <a:solidFill>
                  <a:schemeClr val="tx1"/>
                </a:solidFill>
                <a:latin typeface="Arial" panose="020B0604020202020204" pitchFamily="34" charset="0"/>
                <a:cs typeface="Arial" panose="020B0604020202020204" pitchFamily="34" charset="0"/>
              </a:rPr>
              <a:t>: FREDDY SANTIAGO ARREGUI CADENA </a:t>
            </a:r>
            <a:endParaRPr lang="es-EC" sz="1200" b="1" dirty="0" smtClean="0">
              <a:solidFill>
                <a:schemeClr val="tx1"/>
              </a:solidFill>
              <a:latin typeface="Arial" panose="020B0604020202020204" pitchFamily="34" charset="0"/>
              <a:cs typeface="Arial" panose="020B0604020202020204" pitchFamily="34" charset="0"/>
            </a:endParaRPr>
          </a:p>
          <a:p>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TEMA</a:t>
            </a:r>
            <a:r>
              <a:rPr lang="es-EC" sz="1200" b="1" dirty="0">
                <a:solidFill>
                  <a:schemeClr val="tx1"/>
                </a:solidFill>
                <a:latin typeface="Arial" panose="020B0604020202020204" pitchFamily="34" charset="0"/>
                <a:cs typeface="Arial" panose="020B0604020202020204" pitchFamily="34" charset="0"/>
              </a:rPr>
              <a:t>: PROPUESTA DE UN MODELO PARA LA CREACIÓN DEL DEPARTAMENTO DE COBRANZAS Y RECUPERACIÓN DE CARTERA PARA LA CORPORACIÓN INMEDICAL</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DIRECTOR</a:t>
            </a:r>
            <a:r>
              <a:rPr lang="es-EC" sz="1200" b="1" dirty="0">
                <a:solidFill>
                  <a:schemeClr val="tx1"/>
                </a:solidFill>
                <a:latin typeface="Arial" panose="020B0604020202020204" pitchFamily="34" charset="0"/>
                <a:cs typeface="Arial" panose="020B0604020202020204" pitchFamily="34" charset="0"/>
              </a:rPr>
              <a:t>: ING. LUIS TIPÁN</a:t>
            </a:r>
            <a:endParaRPr lang="es-EC" sz="1200" dirty="0">
              <a:solidFill>
                <a:schemeClr val="tx1"/>
              </a:solidFill>
              <a:latin typeface="Arial" panose="020B0604020202020204" pitchFamily="34" charset="0"/>
              <a:cs typeface="Arial" panose="020B0604020202020204" pitchFamily="34" charset="0"/>
            </a:endParaRPr>
          </a:p>
          <a:p>
            <a:r>
              <a:rPr lang="es-EC" sz="1200" dirty="0">
                <a:solidFill>
                  <a:schemeClr val="tx1"/>
                </a:solidFill>
                <a:latin typeface="Arial" panose="020B0604020202020204" pitchFamily="34" charset="0"/>
                <a:cs typeface="Arial" panose="020B0604020202020204" pitchFamily="34" charset="0"/>
              </a:rPr>
              <a:t> </a:t>
            </a:r>
          </a:p>
          <a:p>
            <a:r>
              <a:rPr lang="es-EC" sz="1200" b="1" dirty="0">
                <a:solidFill>
                  <a:schemeClr val="tx1"/>
                </a:solidFill>
                <a:latin typeface="Arial" panose="020B0604020202020204" pitchFamily="34" charset="0"/>
                <a:cs typeface="Arial" panose="020B0604020202020204" pitchFamily="34" charset="0"/>
              </a:rPr>
              <a:t>CODIRECTOR: ECO. GUSTAVO MONCAYO</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endParaRPr lang="es-EC" sz="1200" dirty="0">
              <a:solidFill>
                <a:schemeClr val="tx1"/>
              </a:solidFill>
              <a:latin typeface="Arial" panose="020B0604020202020204" pitchFamily="34" charset="0"/>
              <a:cs typeface="Arial" panose="020B0604020202020204" pitchFamily="34" charset="0"/>
            </a:endParaRPr>
          </a:p>
          <a:p>
            <a:r>
              <a:rPr lang="es-EC" sz="1200" b="1" dirty="0">
                <a:solidFill>
                  <a:schemeClr val="tx1"/>
                </a:solidFill>
                <a:latin typeface="Arial" panose="020B0604020202020204" pitchFamily="34" charset="0"/>
                <a:cs typeface="Arial" panose="020B0604020202020204" pitchFamily="34" charset="0"/>
              </a:rPr>
              <a:t> </a:t>
            </a:r>
            <a:r>
              <a:rPr lang="es-EC" sz="1200" b="1" dirty="0" smtClean="0">
                <a:solidFill>
                  <a:schemeClr val="tx1"/>
                </a:solidFill>
                <a:latin typeface="Arial" panose="020B0604020202020204" pitchFamily="34" charset="0"/>
                <a:cs typeface="Arial" panose="020B0604020202020204" pitchFamily="34" charset="0"/>
              </a:rPr>
              <a:t>SANGOLQUÍ</a:t>
            </a:r>
            <a:r>
              <a:rPr lang="es-EC" sz="1200" b="1" dirty="0">
                <a:solidFill>
                  <a:schemeClr val="tx1"/>
                </a:solidFill>
                <a:latin typeface="Arial" panose="020B0604020202020204" pitchFamily="34" charset="0"/>
                <a:cs typeface="Arial" panose="020B0604020202020204" pitchFamily="34" charset="0"/>
              </a:rPr>
              <a:t>, ENERO 2015</a:t>
            </a:r>
            <a:endParaRPr lang="es-EC" sz="1200" dirty="0">
              <a:solidFill>
                <a:schemeClr val="tx1"/>
              </a:solidFill>
              <a:latin typeface="Arial" panose="020B0604020202020204" pitchFamily="34" charset="0"/>
              <a:cs typeface="Arial" panose="020B0604020202020204" pitchFamily="34" charset="0"/>
            </a:endParaRPr>
          </a:p>
          <a:p>
            <a:endParaRPr lang="es-EC" sz="1200" dirty="0">
              <a:solidFill>
                <a:schemeClr val="tx1"/>
              </a:solidFill>
              <a:latin typeface="Arial" panose="020B0604020202020204" pitchFamily="34" charset="0"/>
              <a:cs typeface="Arial" panose="020B0604020202020204"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688632" cy="1440160"/>
          </a:xfrm>
          <a:prstGeom prst="rect">
            <a:avLst/>
          </a:prstGeom>
          <a:noFill/>
          <a:ln>
            <a:noFill/>
          </a:ln>
        </p:spPr>
      </p:pic>
    </p:spTree>
    <p:extLst>
      <p:ext uri="{BB962C8B-B14F-4D97-AF65-F5344CB8AC3E}">
        <p14:creationId xmlns:p14="http://schemas.microsoft.com/office/powerpoint/2010/main" val="3759750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06673356"/>
              </p:ext>
            </p:extLst>
          </p:nvPr>
        </p:nvGraphicFramePr>
        <p:xfrm>
          <a:off x="323528"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67544" y="404664"/>
            <a:ext cx="5256584" cy="646331"/>
          </a:xfrm>
          <a:prstGeom prst="rect">
            <a:avLst/>
          </a:prstGeom>
        </p:spPr>
        <p:txBody>
          <a:bodyPr wrap="square">
            <a:spAutoFit/>
          </a:bodyPr>
          <a:lstStyle/>
          <a:p>
            <a:r>
              <a:rPr lang="es-EC" b="1" dirty="0" smtClean="0"/>
              <a:t>Representación </a:t>
            </a:r>
            <a:r>
              <a:rPr lang="es-EC" b="1" dirty="0"/>
              <a:t>porcentual cartera total año (2014)</a:t>
            </a:r>
          </a:p>
          <a:p>
            <a:r>
              <a:rPr lang="es-EC" dirty="0"/>
              <a:t>Fuente: Corporación </a:t>
            </a:r>
            <a:r>
              <a:rPr lang="es-EC" dirty="0" err="1"/>
              <a:t>Inmedical</a:t>
            </a:r>
            <a:r>
              <a:rPr lang="es-EC" dirty="0"/>
              <a:t> </a:t>
            </a:r>
          </a:p>
        </p:txBody>
      </p:sp>
    </p:spTree>
    <p:extLst>
      <p:ext uri="{BB962C8B-B14F-4D97-AF65-F5344CB8AC3E}">
        <p14:creationId xmlns:p14="http://schemas.microsoft.com/office/powerpoint/2010/main" val="217503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84784"/>
            <a:ext cx="8229600" cy="1728192"/>
          </a:xfrm>
        </p:spPr>
        <p:txBody>
          <a:bodyPr>
            <a:normAutofit fontScale="90000"/>
          </a:bodyPr>
          <a:lstStyle/>
          <a:p>
            <a:r>
              <a:rPr lang="es-EC" sz="3600" b="1" dirty="0"/>
              <a:t/>
            </a:r>
            <a:br>
              <a:rPr lang="es-EC" sz="3600" b="1" dirty="0"/>
            </a:br>
            <a:r>
              <a:rPr lang="es-EC" sz="3600" b="1" dirty="0" smtClean="0"/>
              <a:t>DIAGNOSTICO FINANCIERO</a:t>
            </a:r>
            <a:br>
              <a:rPr lang="es-EC" sz="3600" b="1" dirty="0" smtClean="0"/>
            </a:br>
            <a:r>
              <a:rPr lang="es-EC" sz="3600" b="1" dirty="0" smtClean="0"/>
              <a:t>ANÁLISIS HORIZONTAL DE LOS ESTADOS FINANCIEROS </a:t>
            </a:r>
            <a:r>
              <a:rPr lang="es-EC" b="1" dirty="0" smtClean="0"/>
              <a:t/>
            </a:r>
            <a:br>
              <a:rPr lang="es-EC" b="1" dirty="0" smtClean="0"/>
            </a:br>
            <a:r>
              <a:rPr lang="es-EC" b="1" dirty="0" smtClean="0"/>
              <a:t/>
            </a:r>
            <a:br>
              <a:rPr lang="es-EC" b="1" dirty="0" smtClean="0"/>
            </a:br>
            <a:r>
              <a:rPr lang="es-EC" b="1" dirty="0"/>
              <a:t/>
            </a:r>
            <a:br>
              <a:rPr lang="es-EC" b="1" dirty="0"/>
            </a:b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84984"/>
            <a:ext cx="3057128" cy="204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96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188640"/>
            <a:ext cx="7488832" cy="646331"/>
          </a:xfrm>
          <a:prstGeom prst="rect">
            <a:avLst/>
          </a:prstGeom>
        </p:spPr>
        <p:txBody>
          <a:bodyPr wrap="square">
            <a:spAutoFit/>
          </a:bodyPr>
          <a:lstStyle/>
          <a:p>
            <a:r>
              <a:rPr lang="es-EC" dirty="0"/>
              <a:t>Análisis Horizontal del Balance general del periodo contable </a:t>
            </a:r>
            <a:r>
              <a:rPr lang="es-EC" dirty="0" smtClean="0"/>
              <a:t>2013- 2014 </a:t>
            </a:r>
            <a:r>
              <a:rPr lang="es-EC" dirty="0"/>
              <a:t>	</a:t>
            </a:r>
          </a:p>
        </p:txBody>
      </p:sp>
      <p:sp>
        <p:nvSpPr>
          <p:cNvPr id="2" name="1 Rectángulo"/>
          <p:cNvSpPr/>
          <p:nvPr/>
        </p:nvSpPr>
        <p:spPr>
          <a:xfrm>
            <a:off x="2358008" y="620688"/>
            <a:ext cx="4572000" cy="600164"/>
          </a:xfrm>
          <a:prstGeom prst="rect">
            <a:avLst/>
          </a:prstGeom>
        </p:spPr>
        <p:txBody>
          <a:bodyPr>
            <a:spAutoFit/>
          </a:bodyPr>
          <a:lstStyle/>
          <a:p>
            <a:pPr algn="ctr"/>
            <a:r>
              <a:rPr lang="es-EC" sz="1100" dirty="0"/>
              <a:t>Corporación </a:t>
            </a:r>
            <a:r>
              <a:rPr lang="es-EC" sz="1100" dirty="0" err="1"/>
              <a:t>Inmedical</a:t>
            </a:r>
            <a:endParaRPr lang="es-EC" sz="1100" dirty="0"/>
          </a:p>
          <a:p>
            <a:pPr algn="ctr"/>
            <a:r>
              <a:rPr lang="es-EC" sz="1100" dirty="0"/>
              <a:t>Balance General</a:t>
            </a:r>
          </a:p>
          <a:p>
            <a:pPr algn="ctr"/>
            <a:r>
              <a:rPr lang="es-EC" sz="1100" dirty="0"/>
              <a:t>Al 31 de Diciembre</a:t>
            </a:r>
          </a:p>
        </p:txBody>
      </p:sp>
      <p:pic>
        <p:nvPicPr>
          <p:cNvPr id="1026" name="Picture 2">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6155" y="1220852"/>
            <a:ext cx="4425273" cy="53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94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332656"/>
            <a:ext cx="6768752" cy="646331"/>
          </a:xfrm>
          <a:prstGeom prst="rect">
            <a:avLst/>
          </a:prstGeom>
        </p:spPr>
        <p:txBody>
          <a:bodyPr wrap="square">
            <a:spAutoFit/>
          </a:bodyPr>
          <a:lstStyle/>
          <a:p>
            <a:r>
              <a:rPr lang="es-EC" b="1" dirty="0" smtClean="0"/>
              <a:t>BALANCE </a:t>
            </a:r>
            <a:r>
              <a:rPr lang="es-EC" b="1" dirty="0"/>
              <a:t>GENERAL REPRESENTACION GRÁFICA </a:t>
            </a:r>
            <a:r>
              <a:rPr lang="es-EC" b="1" dirty="0" smtClean="0"/>
              <a:t>2013 -2014</a:t>
            </a:r>
            <a:endParaRPr lang="es-EC" b="1" dirty="0"/>
          </a:p>
          <a:p>
            <a:r>
              <a:rPr lang="es-EC" dirty="0"/>
              <a:t>Fuente: Corporación </a:t>
            </a:r>
            <a:r>
              <a:rPr lang="es-EC" dirty="0" err="1"/>
              <a:t>Inmedical</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475906230"/>
              </p:ext>
            </p:extLst>
          </p:nvPr>
        </p:nvGraphicFramePr>
        <p:xfrm>
          <a:off x="899592" y="1556792"/>
          <a:ext cx="6851104" cy="4061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376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88964" y="188640"/>
            <a:ext cx="7943475" cy="923330"/>
          </a:xfrm>
          <a:prstGeom prst="rect">
            <a:avLst/>
          </a:prstGeom>
        </p:spPr>
        <p:txBody>
          <a:bodyPr wrap="square">
            <a:spAutoFit/>
          </a:bodyPr>
          <a:lstStyle/>
          <a:p>
            <a:r>
              <a:rPr lang="es-EC" b="1" dirty="0"/>
              <a:t>Análisis Horizontal del Balance de resultados del periodo contable </a:t>
            </a:r>
            <a:r>
              <a:rPr lang="es-EC" b="1" dirty="0" smtClean="0"/>
              <a:t>2013- 2014</a:t>
            </a:r>
            <a:endParaRPr lang="es-EC" b="1" dirty="0"/>
          </a:p>
          <a:p>
            <a:r>
              <a:rPr lang="es-EC" dirty="0" smtClean="0"/>
              <a:t>Fuente</a:t>
            </a:r>
            <a:r>
              <a:rPr lang="es-EC" dirty="0"/>
              <a:t>: Corporación </a:t>
            </a:r>
            <a:r>
              <a:rPr lang="es-EC" dirty="0" err="1"/>
              <a:t>Inmedical</a:t>
            </a:r>
            <a:r>
              <a:rPr lang="es-EC" dirty="0"/>
              <a:t> </a:t>
            </a:r>
          </a:p>
          <a:p>
            <a:endParaRPr lang="es-EC" b="1"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272808" cy="3816424"/>
          </a:xfrm>
          <a:prstGeom prst="rect">
            <a:avLst/>
          </a:prstGeom>
          <a:noFill/>
          <a:ln>
            <a:noFill/>
          </a:ln>
        </p:spPr>
      </p:pic>
    </p:spTree>
    <p:extLst>
      <p:ext uri="{BB962C8B-B14F-4D97-AF65-F5344CB8AC3E}">
        <p14:creationId xmlns:p14="http://schemas.microsoft.com/office/powerpoint/2010/main" val="91324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1143000"/>
          </a:xfrm>
        </p:spPr>
        <p:txBody>
          <a:bodyPr>
            <a:normAutofit fontScale="90000"/>
          </a:bodyPr>
          <a:lstStyle/>
          <a:p>
            <a:r>
              <a:rPr lang="es-EC" b="1" dirty="0" smtClean="0"/>
              <a:t>ANÁLISIS </a:t>
            </a:r>
            <a:r>
              <a:rPr lang="es-EC" b="1" dirty="0"/>
              <a:t>VERTICAL DE LOS ESTADOS FINANCIEROS </a:t>
            </a:r>
            <a:br>
              <a:rPr lang="es-EC" b="1" dirty="0"/>
            </a:b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78" y="3284984"/>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004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88640"/>
            <a:ext cx="8640960" cy="646331"/>
          </a:xfrm>
          <a:prstGeom prst="rect">
            <a:avLst/>
          </a:prstGeom>
        </p:spPr>
        <p:txBody>
          <a:bodyPr wrap="square">
            <a:spAutoFit/>
          </a:bodyPr>
          <a:lstStyle/>
          <a:p>
            <a:pPr algn="ctr"/>
            <a:r>
              <a:rPr lang="es-EC" dirty="0"/>
              <a:t>Análisis Vertical del Balance general del periodo contable 2012- 2013</a:t>
            </a:r>
          </a:p>
          <a:p>
            <a:endParaRPr lang="es-EC" b="1" dirty="0"/>
          </a:p>
        </p:txBody>
      </p:sp>
      <p:sp>
        <p:nvSpPr>
          <p:cNvPr id="3" name="2 Rectángulo"/>
          <p:cNvSpPr/>
          <p:nvPr/>
        </p:nvSpPr>
        <p:spPr>
          <a:xfrm>
            <a:off x="2286000" y="631776"/>
            <a:ext cx="4572000" cy="553998"/>
          </a:xfrm>
          <a:prstGeom prst="rect">
            <a:avLst/>
          </a:prstGeom>
        </p:spPr>
        <p:txBody>
          <a:bodyPr>
            <a:spAutoFit/>
          </a:bodyPr>
          <a:lstStyle/>
          <a:p>
            <a:pPr algn="ctr"/>
            <a:r>
              <a:rPr lang="es-EC" sz="1000" dirty="0"/>
              <a:t>Corporación </a:t>
            </a:r>
            <a:r>
              <a:rPr lang="es-EC" sz="1000" dirty="0" err="1"/>
              <a:t>Inmedical</a:t>
            </a:r>
            <a:endParaRPr lang="es-EC" sz="1000" dirty="0"/>
          </a:p>
          <a:p>
            <a:pPr algn="ctr"/>
            <a:r>
              <a:rPr lang="es-EC" sz="1000" dirty="0"/>
              <a:t>Balance General</a:t>
            </a:r>
          </a:p>
          <a:p>
            <a:pPr algn="ctr"/>
            <a:r>
              <a:rPr lang="es-EC" sz="1000" dirty="0"/>
              <a:t>Al 31 de Diciembre</a:t>
            </a:r>
          </a:p>
        </p:txBody>
      </p:sp>
      <p:pic>
        <p:nvPicPr>
          <p:cNvPr id="6" name="5 Imagen">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1961832" y="1185774"/>
            <a:ext cx="5346472" cy="5339570"/>
          </a:xfrm>
          <a:prstGeom prst="rect">
            <a:avLst/>
          </a:prstGeom>
          <a:noFill/>
          <a:ln>
            <a:noFill/>
          </a:ln>
        </p:spPr>
      </p:pic>
    </p:spTree>
    <p:extLst>
      <p:ext uri="{BB962C8B-B14F-4D97-AF65-F5344CB8AC3E}">
        <p14:creationId xmlns:p14="http://schemas.microsoft.com/office/powerpoint/2010/main" val="151752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292894"/>
          </a:xfrm>
        </p:spPr>
        <p:txBody>
          <a:bodyPr>
            <a:noAutofit/>
          </a:bodyPr>
          <a:lstStyle/>
          <a:p>
            <a:r>
              <a:rPr lang="es-EC" sz="1600" b="1" dirty="0"/>
              <a:t>Evaluaremos la participación de las cuentas del activo así como la participación del pasivo y patrimonio sobre el activo </a:t>
            </a:r>
            <a:r>
              <a:rPr lang="es-EC" sz="1600" dirty="0"/>
              <a:t/>
            </a:r>
            <a:br>
              <a:rPr lang="es-EC" sz="1600" dirty="0"/>
            </a:br>
            <a:endParaRPr lang="es-EC" sz="1600" dirty="0"/>
          </a:p>
        </p:txBody>
      </p:sp>
      <p:sp>
        <p:nvSpPr>
          <p:cNvPr id="5" name="4 Rectángulo"/>
          <p:cNvSpPr/>
          <p:nvPr/>
        </p:nvSpPr>
        <p:spPr>
          <a:xfrm>
            <a:off x="395536" y="980728"/>
            <a:ext cx="7272808" cy="646331"/>
          </a:xfrm>
          <a:prstGeom prst="rect">
            <a:avLst/>
          </a:prstGeom>
        </p:spPr>
        <p:txBody>
          <a:bodyPr wrap="square">
            <a:spAutoFit/>
          </a:bodyPr>
          <a:lstStyle/>
          <a:p>
            <a:r>
              <a:rPr lang="es-EC" b="1" dirty="0" smtClean="0"/>
              <a:t> </a:t>
            </a:r>
            <a:r>
              <a:rPr lang="es-EC" b="1" dirty="0"/>
              <a:t>Estructura Financiera Activos Pasivos y Patrimonio</a:t>
            </a:r>
          </a:p>
          <a:p>
            <a:r>
              <a:rPr lang="es-EC" dirty="0"/>
              <a:t>Fuente: Corporación </a:t>
            </a:r>
            <a:r>
              <a:rPr lang="es-EC" dirty="0" err="1"/>
              <a:t>Inmedical</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820944112"/>
              </p:ext>
            </p:extLst>
          </p:nvPr>
        </p:nvGraphicFramePr>
        <p:xfrm>
          <a:off x="457200" y="1772816"/>
          <a:ext cx="8229600" cy="4353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860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7309" y="362635"/>
            <a:ext cx="4572000" cy="646331"/>
          </a:xfrm>
          <a:prstGeom prst="rect">
            <a:avLst/>
          </a:prstGeom>
        </p:spPr>
        <p:txBody>
          <a:bodyPr>
            <a:spAutoFit/>
          </a:bodyPr>
          <a:lstStyle/>
          <a:p>
            <a:r>
              <a:rPr lang="es-EC" b="1" dirty="0" smtClean="0"/>
              <a:t>Cuentas </a:t>
            </a:r>
            <a:r>
              <a:rPr lang="es-EC" b="1" dirty="0"/>
              <a:t>y documentos por Cobrar</a:t>
            </a:r>
          </a:p>
          <a:p>
            <a:r>
              <a:rPr lang="es-EC" dirty="0"/>
              <a:t>Fuente: Corporación </a:t>
            </a:r>
            <a:r>
              <a:rPr lang="es-EC" dirty="0" err="1"/>
              <a:t>Inmedical</a:t>
            </a:r>
            <a:endParaRPr lang="es-EC" dirty="0"/>
          </a:p>
        </p:txBody>
      </p:sp>
      <p:graphicFrame>
        <p:nvGraphicFramePr>
          <p:cNvPr id="6" name="5 Gráfico"/>
          <p:cNvGraphicFramePr/>
          <p:nvPr>
            <p:extLst>
              <p:ext uri="{D42A27DB-BD31-4B8C-83A1-F6EECF244321}">
                <p14:modId xmlns:p14="http://schemas.microsoft.com/office/powerpoint/2010/main" val="2525823650"/>
              </p:ext>
            </p:extLst>
          </p:nvPr>
        </p:nvGraphicFramePr>
        <p:xfrm>
          <a:off x="1043608" y="1268760"/>
          <a:ext cx="6768752"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9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332656"/>
            <a:ext cx="5400600" cy="646331"/>
          </a:xfrm>
          <a:prstGeom prst="rect">
            <a:avLst/>
          </a:prstGeom>
        </p:spPr>
        <p:txBody>
          <a:bodyPr wrap="square">
            <a:spAutoFit/>
          </a:bodyPr>
          <a:lstStyle/>
          <a:p>
            <a:r>
              <a:rPr lang="es-EC" b="1" dirty="0" smtClean="0"/>
              <a:t>Representación </a:t>
            </a:r>
            <a:r>
              <a:rPr lang="es-EC" b="1" dirty="0"/>
              <a:t>de las cuentas Incobrables</a:t>
            </a:r>
          </a:p>
          <a:p>
            <a:r>
              <a:rPr lang="es-EC" dirty="0"/>
              <a:t>Fuente: Corporación </a:t>
            </a:r>
            <a:r>
              <a:rPr lang="es-EC" dirty="0" err="1"/>
              <a:t>Inmedical</a:t>
            </a:r>
            <a:endParaRPr lang="es-EC" dirty="0"/>
          </a:p>
        </p:txBody>
      </p:sp>
      <p:graphicFrame>
        <p:nvGraphicFramePr>
          <p:cNvPr id="6" name="5 Gráfico"/>
          <p:cNvGraphicFramePr/>
          <p:nvPr>
            <p:extLst>
              <p:ext uri="{D42A27DB-BD31-4B8C-83A1-F6EECF244321}">
                <p14:modId xmlns:p14="http://schemas.microsoft.com/office/powerpoint/2010/main" val="1904443443"/>
              </p:ext>
            </p:extLst>
          </p:nvPr>
        </p:nvGraphicFramePr>
        <p:xfrm>
          <a:off x="683568" y="1412776"/>
          <a:ext cx="7344816"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16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pPr lvl="1" algn="ctr" rtl="0">
              <a:spcBef>
                <a:spcPct val="0"/>
              </a:spcBef>
            </a:pPr>
            <a:r>
              <a:rPr lang="es-EC" b="1" dirty="0"/>
              <a:t> OBJETIVOS </a:t>
            </a:r>
            <a:r>
              <a:rPr lang="es-EC" sz="1600" b="1" dirty="0"/>
              <a:t/>
            </a:r>
            <a:br>
              <a:rPr lang="es-EC" sz="1600" b="1" dirty="0"/>
            </a:br>
            <a:endParaRPr lang="es-EC" dirty="0"/>
          </a:p>
        </p:txBody>
      </p:sp>
      <p:sp>
        <p:nvSpPr>
          <p:cNvPr id="3" name="2 Marcador de contenido"/>
          <p:cNvSpPr>
            <a:spLocks noGrp="1"/>
          </p:cNvSpPr>
          <p:nvPr>
            <p:ph idx="1"/>
          </p:nvPr>
        </p:nvSpPr>
        <p:spPr>
          <a:xfrm>
            <a:off x="457200" y="908720"/>
            <a:ext cx="8229600" cy="5217443"/>
          </a:xfrm>
        </p:spPr>
        <p:txBody>
          <a:bodyPr>
            <a:normAutofit fontScale="47500" lnSpcReduction="20000"/>
          </a:bodyPr>
          <a:lstStyle/>
          <a:p>
            <a:pPr marL="0" indent="0">
              <a:buNone/>
            </a:pPr>
            <a:r>
              <a:rPr lang="es-EC" b="1" i="1" dirty="0" smtClean="0"/>
              <a:t>OBJETIVO </a:t>
            </a:r>
            <a:r>
              <a:rPr lang="es-EC" b="1" i="1" dirty="0"/>
              <a:t>GENERAL </a:t>
            </a:r>
          </a:p>
          <a:p>
            <a:pPr marL="0" indent="0">
              <a:buNone/>
            </a:pPr>
            <a:r>
              <a:rPr lang="es-EC" dirty="0"/>
              <a:t> </a:t>
            </a:r>
          </a:p>
          <a:p>
            <a:pPr marL="0" indent="0">
              <a:buNone/>
            </a:pPr>
            <a:endParaRPr lang="es-EC" dirty="0" smtClean="0"/>
          </a:p>
          <a:p>
            <a:pPr marL="0" indent="0">
              <a:buNone/>
            </a:pPr>
            <a:endParaRPr lang="es-EC" dirty="0"/>
          </a:p>
          <a:p>
            <a:pPr marL="0" indent="0">
              <a:buNone/>
            </a:pPr>
            <a:endParaRPr lang="es-EC" b="1" i="1" dirty="0" smtClean="0"/>
          </a:p>
          <a:p>
            <a:pPr marL="0" indent="0">
              <a:buNone/>
            </a:pPr>
            <a:endParaRPr lang="es-EC" b="1" i="1" dirty="0"/>
          </a:p>
          <a:p>
            <a:pPr marL="0" indent="0">
              <a:buNone/>
            </a:pPr>
            <a:r>
              <a:rPr lang="es-EC" b="1" i="1" dirty="0" smtClean="0"/>
              <a:t>OBJETIVOS </a:t>
            </a:r>
            <a:r>
              <a:rPr lang="es-EC" b="1" i="1" dirty="0"/>
              <a:t>ESPESIFICOS </a:t>
            </a:r>
          </a:p>
          <a:p>
            <a:pPr marL="0" indent="0">
              <a:buNone/>
            </a:pPr>
            <a:endParaRPr lang="es-EC" dirty="0"/>
          </a:p>
          <a:p>
            <a:pPr lvl="0"/>
            <a:r>
              <a:rPr lang="es-EC" dirty="0"/>
              <a:t>Elaborar el análisis situacional de corporación </a:t>
            </a:r>
            <a:r>
              <a:rPr lang="es-EC" dirty="0" err="1"/>
              <a:t>Inmedical</a:t>
            </a:r>
            <a:r>
              <a:rPr lang="es-EC" dirty="0"/>
              <a:t> (determinar cómo se encuentra la situación actual). </a:t>
            </a:r>
            <a:endParaRPr lang="es-EC" dirty="0" smtClean="0"/>
          </a:p>
          <a:p>
            <a:pPr marL="0" lvl="0" indent="0">
              <a:buNone/>
            </a:pPr>
            <a:endParaRPr lang="es-EC" dirty="0"/>
          </a:p>
          <a:p>
            <a:pPr lvl="0"/>
            <a:r>
              <a:rPr lang="es-EC" dirty="0"/>
              <a:t>Describir los lineamientos generales, las políticas de gestión en la recuperación de cartera y </a:t>
            </a:r>
            <a:r>
              <a:rPr lang="es-EC" dirty="0" smtClean="0"/>
              <a:t>las áreas </a:t>
            </a:r>
            <a:r>
              <a:rPr lang="es-EC" dirty="0"/>
              <a:t>involucradas </a:t>
            </a:r>
            <a:endParaRPr lang="es-EC" dirty="0" smtClean="0"/>
          </a:p>
          <a:p>
            <a:pPr marL="0" lvl="0" indent="0">
              <a:buNone/>
            </a:pPr>
            <a:endParaRPr lang="es-EC" dirty="0"/>
          </a:p>
          <a:p>
            <a:pPr lvl="0"/>
            <a:r>
              <a:rPr lang="es-EC" dirty="0"/>
              <a:t>Ubicar a deudores, garantes para presionar a los morosos a la entrega de Notificaciones, Notificaciones Judiciales. </a:t>
            </a:r>
            <a:endParaRPr lang="es-EC" dirty="0" smtClean="0"/>
          </a:p>
          <a:p>
            <a:pPr marL="0" lvl="0" indent="0">
              <a:buNone/>
            </a:pPr>
            <a:endParaRPr lang="es-EC" dirty="0"/>
          </a:p>
          <a:p>
            <a:pPr lvl="0"/>
            <a:r>
              <a:rPr lang="es-EC" dirty="0"/>
              <a:t>Requisitos para establecerse acuerdos con los deudores (Refinanciar, Renovar y Reestructurar). </a:t>
            </a:r>
            <a:endParaRPr lang="es-EC" dirty="0" smtClean="0"/>
          </a:p>
          <a:p>
            <a:pPr marL="0" lvl="0" indent="0">
              <a:buNone/>
            </a:pPr>
            <a:endParaRPr lang="es-EC" dirty="0"/>
          </a:p>
          <a:p>
            <a:pPr lvl="0"/>
            <a:r>
              <a:rPr lang="es-EC" dirty="0"/>
              <a:t>Mejorar la  de cartera vencida de Corporación </a:t>
            </a:r>
            <a:r>
              <a:rPr lang="es-EC" dirty="0" err="1"/>
              <a:t>Inmedical</a:t>
            </a:r>
            <a:r>
              <a:rPr lang="es-EC" dirty="0"/>
              <a:t> </a:t>
            </a:r>
            <a:endParaRPr lang="es-EC" dirty="0" smtClean="0"/>
          </a:p>
          <a:p>
            <a:pPr marL="0" lvl="0" indent="0">
              <a:buNone/>
            </a:pPr>
            <a:endParaRPr lang="es-EC" dirty="0"/>
          </a:p>
          <a:p>
            <a:pPr lvl="0"/>
            <a:r>
              <a:rPr lang="es-EC" dirty="0"/>
              <a:t>Elaborar las conclusiones y recomendaciones para la implementación de la propuesta del Modelo </a:t>
            </a:r>
          </a:p>
          <a:p>
            <a:pPr marL="0" indent="0">
              <a:buNone/>
            </a:pPr>
            <a:endParaRPr lang="es-EC" dirty="0"/>
          </a:p>
          <a:p>
            <a:pPr marL="0" indent="0">
              <a:buNone/>
            </a:pPr>
            <a:endParaRPr lang="es-EC" dirty="0"/>
          </a:p>
        </p:txBody>
      </p:sp>
      <p:sp>
        <p:nvSpPr>
          <p:cNvPr id="8" name="7 Rectángulo"/>
          <p:cNvSpPr/>
          <p:nvPr/>
        </p:nvSpPr>
        <p:spPr>
          <a:xfrm>
            <a:off x="755576" y="1268760"/>
            <a:ext cx="72728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r>
              <a:rPr lang="es-EC" dirty="0" smtClean="0">
                <a:solidFill>
                  <a:schemeClr val="tx1"/>
                </a:solidFill>
              </a:rPr>
              <a:t>Propuesta </a:t>
            </a:r>
            <a:r>
              <a:rPr lang="es-EC" dirty="0">
                <a:solidFill>
                  <a:schemeClr val="tx1"/>
                </a:solidFill>
              </a:rPr>
              <a:t>de un Modelo para la Creación del Departamento de Cobranzas y Recuperación de cartera para Corporación Inmedical.</a:t>
            </a:r>
          </a:p>
          <a:p>
            <a:pPr algn="ctr"/>
            <a:endParaRPr lang="es-EC" dirty="0"/>
          </a:p>
        </p:txBody>
      </p:sp>
    </p:spTree>
    <p:extLst>
      <p:ext uri="{BB962C8B-B14F-4D97-AF65-F5344CB8AC3E}">
        <p14:creationId xmlns:p14="http://schemas.microsoft.com/office/powerpoint/2010/main" val="4075139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260648"/>
            <a:ext cx="5832648" cy="646331"/>
          </a:xfrm>
          <a:prstGeom prst="rect">
            <a:avLst/>
          </a:prstGeom>
        </p:spPr>
        <p:txBody>
          <a:bodyPr wrap="square">
            <a:spAutoFit/>
          </a:bodyPr>
          <a:lstStyle/>
          <a:p>
            <a:r>
              <a:rPr lang="es-EC" b="1" dirty="0" smtClean="0"/>
              <a:t> </a:t>
            </a:r>
            <a:r>
              <a:rPr lang="es-EC" b="1" dirty="0"/>
              <a:t>Pasivo corriente y Pasivo Largo Plazo</a:t>
            </a:r>
          </a:p>
          <a:p>
            <a:r>
              <a:rPr lang="es-EC" dirty="0"/>
              <a:t>Fuente: Corporación </a:t>
            </a:r>
            <a:r>
              <a:rPr lang="es-EC" dirty="0" err="1"/>
              <a:t>Inmedical</a:t>
            </a:r>
            <a:r>
              <a:rPr lang="es-EC" dirty="0"/>
              <a:t> </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900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846257" y="933245"/>
            <a:ext cx="1814664" cy="461665"/>
          </a:xfrm>
          <a:prstGeom prst="rect">
            <a:avLst/>
          </a:prstGeom>
        </p:spPr>
        <p:txBody>
          <a:bodyPr wrap="none">
            <a:spAutoFit/>
          </a:bodyPr>
          <a:lstStyle/>
          <a:p>
            <a:r>
              <a:rPr lang="es-EC" sz="2400" dirty="0" smtClean="0"/>
              <a:t>PATRIMONIO</a:t>
            </a:r>
            <a:endParaRPr lang="es-EC" sz="2400" dirty="0"/>
          </a:p>
        </p:txBody>
      </p:sp>
      <p:sp>
        <p:nvSpPr>
          <p:cNvPr id="6" name="5 Rectángulo"/>
          <p:cNvSpPr/>
          <p:nvPr/>
        </p:nvSpPr>
        <p:spPr>
          <a:xfrm>
            <a:off x="755576" y="260648"/>
            <a:ext cx="3121304" cy="369332"/>
          </a:xfrm>
          <a:prstGeom prst="rect">
            <a:avLst/>
          </a:prstGeom>
        </p:spPr>
        <p:txBody>
          <a:bodyPr wrap="none">
            <a:spAutoFit/>
          </a:bodyPr>
          <a:lstStyle/>
          <a:p>
            <a:r>
              <a:rPr lang="es-EC" dirty="0"/>
              <a:t>Fuente: Corporación </a:t>
            </a:r>
            <a:r>
              <a:rPr lang="es-EC" dirty="0" err="1"/>
              <a:t>Inmedical</a:t>
            </a:r>
            <a:r>
              <a:rPr lang="es-EC" dirty="0"/>
              <a:t> </a:t>
            </a:r>
          </a:p>
        </p:txBody>
      </p:sp>
      <p:graphicFrame>
        <p:nvGraphicFramePr>
          <p:cNvPr id="7" name="6 Gráfico"/>
          <p:cNvGraphicFramePr/>
          <p:nvPr>
            <p:extLst>
              <p:ext uri="{D42A27DB-BD31-4B8C-83A1-F6EECF244321}">
                <p14:modId xmlns:p14="http://schemas.microsoft.com/office/powerpoint/2010/main" val="1753918732"/>
              </p:ext>
            </p:extLst>
          </p:nvPr>
        </p:nvGraphicFramePr>
        <p:xfrm>
          <a:off x="1403648" y="1700808"/>
          <a:ext cx="6120680"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965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188640"/>
            <a:ext cx="7704856" cy="738664"/>
          </a:xfrm>
          <a:prstGeom prst="rect">
            <a:avLst/>
          </a:prstGeom>
        </p:spPr>
        <p:txBody>
          <a:bodyPr wrap="square">
            <a:spAutoFit/>
          </a:bodyPr>
          <a:lstStyle/>
          <a:p>
            <a:r>
              <a:rPr lang="es-EC" sz="1400" b="1" dirty="0"/>
              <a:t>Análisis Vertical del Estado de resultados del periodo contable </a:t>
            </a:r>
            <a:r>
              <a:rPr lang="es-EC" sz="1400" b="1" dirty="0" smtClean="0"/>
              <a:t>2013- 2014</a:t>
            </a:r>
            <a:endParaRPr lang="es-EC" sz="1400" b="1" dirty="0"/>
          </a:p>
          <a:p>
            <a:r>
              <a:rPr lang="es-EC" sz="1400" b="1" dirty="0"/>
              <a:t> </a:t>
            </a:r>
          </a:p>
          <a:p>
            <a:r>
              <a:rPr lang="es-EC" sz="1400" b="1" dirty="0" smtClean="0"/>
              <a:t>Estado </a:t>
            </a:r>
            <a:r>
              <a:rPr lang="es-EC" sz="1400" b="1" dirty="0"/>
              <a:t>de resultados análisis vertical</a:t>
            </a:r>
          </a:p>
        </p:txBody>
      </p:sp>
      <p:sp>
        <p:nvSpPr>
          <p:cNvPr id="3" name="2 Rectángulo"/>
          <p:cNvSpPr/>
          <p:nvPr/>
        </p:nvSpPr>
        <p:spPr>
          <a:xfrm>
            <a:off x="2483768" y="1124744"/>
            <a:ext cx="4572000" cy="646331"/>
          </a:xfrm>
          <a:prstGeom prst="rect">
            <a:avLst/>
          </a:prstGeom>
        </p:spPr>
        <p:txBody>
          <a:bodyPr>
            <a:spAutoFit/>
          </a:bodyPr>
          <a:lstStyle/>
          <a:p>
            <a:pPr algn="ctr"/>
            <a:r>
              <a:rPr lang="es-EC" sz="1200" b="1" dirty="0"/>
              <a:t>Corporación </a:t>
            </a:r>
            <a:r>
              <a:rPr lang="es-EC" sz="1200" b="1" dirty="0" err="1"/>
              <a:t>Inmedical</a:t>
            </a:r>
            <a:endParaRPr lang="es-EC" sz="1200" b="1" dirty="0"/>
          </a:p>
          <a:p>
            <a:pPr algn="ctr"/>
            <a:r>
              <a:rPr lang="es-EC" sz="1200" b="1" dirty="0"/>
              <a:t>Estado de Resultados</a:t>
            </a:r>
          </a:p>
          <a:p>
            <a:pPr algn="ctr"/>
            <a:r>
              <a:rPr lang="es-EC" sz="1200" b="1" dirty="0"/>
              <a:t>Al 31 de Diciembre</a:t>
            </a: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1075"/>
            <a:ext cx="7416824" cy="3962181"/>
          </a:xfrm>
          <a:prstGeom prst="rect">
            <a:avLst/>
          </a:prstGeom>
          <a:noFill/>
          <a:ln>
            <a:noFill/>
          </a:ln>
        </p:spPr>
      </p:pic>
    </p:spTree>
    <p:extLst>
      <p:ext uri="{BB962C8B-B14F-4D97-AF65-F5344CB8AC3E}">
        <p14:creationId xmlns:p14="http://schemas.microsoft.com/office/powerpoint/2010/main" val="1034406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580926"/>
          </a:xfrm>
        </p:spPr>
        <p:txBody>
          <a:bodyPr>
            <a:normAutofit fontScale="90000"/>
          </a:bodyPr>
          <a:lstStyle/>
          <a:p>
            <a:r>
              <a:rPr lang="es-EC" dirty="0"/>
              <a:t/>
            </a:r>
            <a:br>
              <a:rPr lang="es-EC" dirty="0"/>
            </a:br>
            <a:endParaRPr lang="es-EC" dirty="0"/>
          </a:p>
        </p:txBody>
      </p:sp>
      <p:sp>
        <p:nvSpPr>
          <p:cNvPr id="5" name="4 Rectángulo"/>
          <p:cNvSpPr/>
          <p:nvPr/>
        </p:nvSpPr>
        <p:spPr>
          <a:xfrm>
            <a:off x="539552" y="546694"/>
            <a:ext cx="7488832" cy="646331"/>
          </a:xfrm>
          <a:prstGeom prst="rect">
            <a:avLst/>
          </a:prstGeom>
        </p:spPr>
        <p:txBody>
          <a:bodyPr wrap="square">
            <a:spAutoFit/>
          </a:bodyPr>
          <a:lstStyle/>
          <a:p>
            <a:r>
              <a:rPr lang="es-EC" b="1" dirty="0" smtClean="0"/>
              <a:t>Ventas</a:t>
            </a:r>
            <a:r>
              <a:rPr lang="es-EC" b="1" dirty="0"/>
              <a:t>, Utilidad del Ejercicio</a:t>
            </a:r>
          </a:p>
          <a:p>
            <a:r>
              <a:rPr lang="es-EC" dirty="0"/>
              <a:t>Fuente: Corporación </a:t>
            </a:r>
            <a:r>
              <a:rPr lang="es-EC" dirty="0" err="1"/>
              <a:t>Inmedical</a:t>
            </a:r>
            <a:r>
              <a:rPr lang="es-EC" dirty="0"/>
              <a:t> </a:t>
            </a:r>
          </a:p>
        </p:txBody>
      </p:sp>
      <p:graphicFrame>
        <p:nvGraphicFramePr>
          <p:cNvPr id="6" name="5 Gráfico"/>
          <p:cNvGraphicFramePr/>
          <p:nvPr>
            <p:extLst>
              <p:ext uri="{D42A27DB-BD31-4B8C-83A1-F6EECF244321}">
                <p14:modId xmlns:p14="http://schemas.microsoft.com/office/powerpoint/2010/main" val="3474373219"/>
              </p:ext>
            </p:extLst>
          </p:nvPr>
        </p:nvGraphicFramePr>
        <p:xfrm>
          <a:off x="539552" y="1340768"/>
          <a:ext cx="792088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79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332656"/>
            <a:ext cx="6696744" cy="646331"/>
          </a:xfrm>
          <a:prstGeom prst="rect">
            <a:avLst/>
          </a:prstGeom>
        </p:spPr>
        <p:txBody>
          <a:bodyPr wrap="square">
            <a:spAutoFit/>
          </a:bodyPr>
          <a:lstStyle/>
          <a:p>
            <a:r>
              <a:rPr lang="es-EC" b="1" dirty="0" smtClean="0"/>
              <a:t>Participación </a:t>
            </a:r>
            <a:r>
              <a:rPr lang="es-EC" b="1" dirty="0"/>
              <a:t>ventas gastos</a:t>
            </a:r>
          </a:p>
          <a:p>
            <a:r>
              <a:rPr lang="es-EC" dirty="0"/>
              <a:t>Fuente: Corporación </a:t>
            </a:r>
            <a:r>
              <a:rPr lang="es-EC" dirty="0" err="1"/>
              <a:t>Inmedical</a:t>
            </a:r>
            <a:r>
              <a:rPr lang="es-EC" dirty="0"/>
              <a:t> </a:t>
            </a:r>
          </a:p>
        </p:txBody>
      </p:sp>
      <p:graphicFrame>
        <p:nvGraphicFramePr>
          <p:cNvPr id="6" name="5 Gráfico"/>
          <p:cNvGraphicFramePr/>
          <p:nvPr>
            <p:extLst>
              <p:ext uri="{D42A27DB-BD31-4B8C-83A1-F6EECF244321}">
                <p14:modId xmlns:p14="http://schemas.microsoft.com/office/powerpoint/2010/main" val="4170587642"/>
              </p:ext>
            </p:extLst>
          </p:nvPr>
        </p:nvGraphicFramePr>
        <p:xfrm>
          <a:off x="683568" y="1340768"/>
          <a:ext cx="7704856"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564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r>
              <a:rPr lang="es-EC" b="1" dirty="0" smtClean="0"/>
              <a:t> </a:t>
            </a:r>
            <a:r>
              <a:rPr lang="es-EC" b="1" dirty="0"/>
              <a:t>INDICADORES FINANCIEROS</a:t>
            </a:r>
            <a:br>
              <a:rPr lang="es-EC" b="1" dirty="0"/>
            </a:br>
            <a:r>
              <a:rPr lang="es-EC" dirty="0"/>
              <a:t> </a:t>
            </a:r>
            <a:br>
              <a:rPr lang="es-EC" dirty="0"/>
            </a:br>
            <a:endParaRPr lang="es-EC" dirty="0"/>
          </a:p>
        </p:txBody>
      </p:sp>
      <p:sp>
        <p:nvSpPr>
          <p:cNvPr id="3" name="2 Marcador de contenido"/>
          <p:cNvSpPr>
            <a:spLocks noGrp="1"/>
          </p:cNvSpPr>
          <p:nvPr>
            <p:ph idx="1"/>
          </p:nvPr>
        </p:nvSpPr>
        <p:spPr>
          <a:xfrm>
            <a:off x="467544" y="1700808"/>
            <a:ext cx="8229600" cy="2160240"/>
          </a:xfrm>
        </p:spPr>
        <p:txBody>
          <a:bodyPr>
            <a:normAutofit fontScale="70000" lnSpcReduction="20000"/>
          </a:bodyPr>
          <a:lstStyle/>
          <a:p>
            <a:pPr marL="0" indent="0" algn="just">
              <a:buNone/>
            </a:pPr>
            <a:endParaRPr lang="es-EC" dirty="0"/>
          </a:p>
          <a:p>
            <a:pPr marL="0" indent="0" algn="just">
              <a:buNone/>
            </a:pPr>
            <a:r>
              <a:rPr lang="es-EC" dirty="0"/>
              <a:t>Se Analizara lo siguientes Indicadores</a:t>
            </a:r>
            <a:r>
              <a:rPr lang="es-EC" dirty="0" smtClean="0"/>
              <a:t>:</a:t>
            </a:r>
          </a:p>
          <a:p>
            <a:pPr marL="0" indent="0" algn="just">
              <a:buNone/>
            </a:pPr>
            <a:endParaRPr lang="es-EC" dirty="0"/>
          </a:p>
          <a:p>
            <a:pPr lvl="0" algn="just"/>
            <a:r>
              <a:rPr lang="es-EC" dirty="0"/>
              <a:t>Liquidez</a:t>
            </a:r>
          </a:p>
          <a:p>
            <a:pPr lvl="0" algn="just"/>
            <a:r>
              <a:rPr lang="es-EC" dirty="0"/>
              <a:t>Actividad </a:t>
            </a:r>
          </a:p>
          <a:p>
            <a:pPr lvl="0" algn="just"/>
            <a:r>
              <a:rPr lang="es-EC" dirty="0"/>
              <a:t>Rentabilidad</a:t>
            </a:r>
          </a:p>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6510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84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579280"/>
            <a:ext cx="8229600" cy="1143000"/>
          </a:xfrm>
        </p:spPr>
        <p:txBody>
          <a:bodyPr>
            <a:normAutofit fontScale="90000"/>
          </a:bodyPr>
          <a:lstStyle/>
          <a:p>
            <a:r>
              <a:rPr lang="es-EC" b="1" i="1" dirty="0" smtClean="0"/>
              <a:t>RAZONES </a:t>
            </a:r>
            <a:r>
              <a:rPr lang="es-EC" b="1" i="1" dirty="0"/>
              <a:t>DE LIQUIDEZ </a:t>
            </a:r>
            <a:br>
              <a:rPr lang="es-EC" b="1" i="1" dirty="0"/>
            </a:br>
            <a:endParaRPr lang="es-EC" dirty="0"/>
          </a:p>
        </p:txBody>
      </p:sp>
      <p:sp>
        <p:nvSpPr>
          <p:cNvPr id="6" name="5 Rectángulo"/>
          <p:cNvSpPr/>
          <p:nvPr/>
        </p:nvSpPr>
        <p:spPr>
          <a:xfrm>
            <a:off x="971600" y="1556792"/>
            <a:ext cx="3121304" cy="369332"/>
          </a:xfrm>
          <a:prstGeom prst="rect">
            <a:avLst/>
          </a:prstGeom>
        </p:spPr>
        <p:txBody>
          <a:bodyPr wrap="none">
            <a:spAutoFit/>
          </a:bodyPr>
          <a:lstStyle/>
          <a:p>
            <a:r>
              <a:rPr lang="es-EC" dirty="0"/>
              <a:t>Fuente: Corporación </a:t>
            </a:r>
            <a:r>
              <a:rPr lang="es-EC" dirty="0" err="1"/>
              <a:t>Inmedical</a:t>
            </a:r>
            <a:r>
              <a:rPr lang="es-EC" dirty="0"/>
              <a:t> </a:t>
            </a:r>
          </a:p>
        </p:txBody>
      </p:sp>
      <p:graphicFrame>
        <p:nvGraphicFramePr>
          <p:cNvPr id="7" name="6 Tabla"/>
          <p:cNvGraphicFramePr>
            <a:graphicFrameLocks noGrp="1"/>
          </p:cNvGraphicFramePr>
          <p:nvPr>
            <p:extLst>
              <p:ext uri="{D42A27DB-BD31-4B8C-83A1-F6EECF244321}">
                <p14:modId xmlns:p14="http://schemas.microsoft.com/office/powerpoint/2010/main" val="94712113"/>
              </p:ext>
            </p:extLst>
          </p:nvPr>
        </p:nvGraphicFramePr>
        <p:xfrm>
          <a:off x="467544" y="2420888"/>
          <a:ext cx="8229602" cy="2077207"/>
        </p:xfrm>
        <a:graphic>
          <a:graphicData uri="http://schemas.openxmlformats.org/drawingml/2006/table">
            <a:tbl>
              <a:tblPr firstRow="1" firstCol="1" bandRow="1">
                <a:tableStyleId>{5C22544A-7EE6-4342-B048-85BDC9FD1C3A}</a:tableStyleId>
              </a:tblPr>
              <a:tblGrid>
                <a:gridCol w="1274203"/>
                <a:gridCol w="1935430"/>
                <a:gridCol w="764284"/>
                <a:gridCol w="764284"/>
                <a:gridCol w="1012691"/>
                <a:gridCol w="929293"/>
                <a:gridCol w="1549417"/>
              </a:tblGrid>
              <a:tr h="279979">
                <a:tc>
                  <a:txBody>
                    <a:bodyPr/>
                    <a:lstStyle/>
                    <a:p>
                      <a:pPr>
                        <a:lnSpc>
                          <a:spcPct val="115000"/>
                        </a:lnSpc>
                        <a:spcAft>
                          <a:spcPts val="0"/>
                        </a:spcAft>
                      </a:pPr>
                      <a:r>
                        <a:rPr lang="es-EC" sz="1100">
                          <a:effectLst/>
                        </a:rPr>
                        <a:t>Indicador</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FORMULA</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gn="ctr">
                        <a:lnSpc>
                          <a:spcPct val="115000"/>
                        </a:lnSpc>
                        <a:spcAft>
                          <a:spcPts val="0"/>
                        </a:spcAft>
                      </a:pPr>
                      <a:r>
                        <a:rPr lang="es-EC" sz="1100">
                          <a:effectLst/>
                        </a:rPr>
                        <a:t>2013</a:t>
                      </a:r>
                      <a:endParaRPr lang="es-EC" sz="1000">
                        <a:effectLst/>
                        <a:latin typeface="Calibri"/>
                        <a:ea typeface="Times New Roman"/>
                        <a:cs typeface="Times New Roman"/>
                      </a:endParaRPr>
                    </a:p>
                  </a:txBody>
                  <a:tcPr marL="41699" marR="41699" marT="0" marB="0" anchor="b"/>
                </a:tc>
                <a:tc>
                  <a:txBody>
                    <a:bodyPr/>
                    <a:lstStyle/>
                    <a:p>
                      <a:pPr algn="r">
                        <a:lnSpc>
                          <a:spcPct val="115000"/>
                        </a:lnSpc>
                        <a:spcAft>
                          <a:spcPts val="0"/>
                        </a:spcAft>
                      </a:pPr>
                      <a:r>
                        <a:rPr lang="es-EC" sz="1100">
                          <a:effectLst/>
                        </a:rPr>
                        <a:t>2014</a:t>
                      </a:r>
                      <a:endParaRPr lang="es-EC" sz="1000">
                        <a:effectLst/>
                        <a:latin typeface="Calibri"/>
                        <a:ea typeface="Times New Roman"/>
                        <a:cs typeface="Times New Roman"/>
                      </a:endParaRPr>
                    </a:p>
                  </a:txBody>
                  <a:tcPr marL="41699" marR="41699" marT="0" marB="0" anchor="b"/>
                </a:tc>
                <a:tc>
                  <a:txBody>
                    <a:bodyPr/>
                    <a:lstStyle/>
                    <a:p>
                      <a:pPr algn="ctr">
                        <a:lnSpc>
                          <a:spcPct val="115000"/>
                        </a:lnSpc>
                        <a:spcAft>
                          <a:spcPts val="0"/>
                        </a:spcAft>
                      </a:pPr>
                      <a:r>
                        <a:rPr lang="es-EC" sz="1100">
                          <a:effectLst/>
                        </a:rPr>
                        <a:t>Descripción</a:t>
                      </a:r>
                      <a:endParaRPr lang="es-EC" sz="1000">
                        <a:effectLst/>
                        <a:latin typeface="Calibri"/>
                        <a:ea typeface="Times New Roman"/>
                        <a:cs typeface="Times New Roman"/>
                      </a:endParaRPr>
                    </a:p>
                  </a:txBody>
                  <a:tcPr marL="41699" marR="41699" marT="0" marB="0" anchor="b"/>
                </a:tc>
              </a:tr>
              <a:tr h="810748">
                <a:tc>
                  <a:txBody>
                    <a:bodyPr/>
                    <a:lstStyle/>
                    <a:p>
                      <a:pPr>
                        <a:lnSpc>
                          <a:spcPct val="115000"/>
                        </a:lnSpc>
                        <a:spcAft>
                          <a:spcPts val="0"/>
                        </a:spcAft>
                      </a:pPr>
                      <a:r>
                        <a:rPr lang="es-EC" sz="1100">
                          <a:effectLst/>
                        </a:rPr>
                        <a:t>Liquidez Corriente</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Activo Corriente/Pasivo Corriente</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gn="r">
                        <a:lnSpc>
                          <a:spcPct val="115000"/>
                        </a:lnSpc>
                        <a:spcAft>
                          <a:spcPts val="0"/>
                        </a:spcAft>
                      </a:pPr>
                      <a:r>
                        <a:rPr lang="es-EC" sz="1100">
                          <a:effectLst/>
                        </a:rPr>
                        <a:t>$ 1,08</a:t>
                      </a:r>
                      <a:endParaRPr lang="es-EC" sz="1000">
                        <a:effectLst/>
                        <a:latin typeface="Calibri"/>
                        <a:ea typeface="Times New Roman"/>
                        <a:cs typeface="Times New Roman"/>
                      </a:endParaRPr>
                    </a:p>
                  </a:txBody>
                  <a:tcPr marL="41699" marR="41699" marT="0" marB="0" anchor="b"/>
                </a:tc>
                <a:tc>
                  <a:txBody>
                    <a:bodyPr/>
                    <a:lstStyle/>
                    <a:p>
                      <a:pPr algn="r">
                        <a:lnSpc>
                          <a:spcPct val="115000"/>
                        </a:lnSpc>
                        <a:spcAft>
                          <a:spcPts val="0"/>
                        </a:spcAft>
                      </a:pPr>
                      <a:r>
                        <a:rPr lang="es-EC" sz="1100">
                          <a:effectLst/>
                        </a:rPr>
                        <a:t>$ 1,70</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Capacidad de la empresa para cumplir con las obligaciones a corto plazo </a:t>
                      </a:r>
                      <a:endParaRPr lang="es-EC" sz="1000">
                        <a:effectLst/>
                        <a:latin typeface="Calibri"/>
                        <a:ea typeface="Times New Roman"/>
                        <a:cs typeface="Times New Roman"/>
                      </a:endParaRPr>
                    </a:p>
                  </a:txBody>
                  <a:tcPr marL="41699" marR="41699" marT="0" marB="0" anchor="b"/>
                </a:tc>
              </a:tr>
              <a:tr h="986480">
                <a:tc>
                  <a:txBody>
                    <a:bodyPr/>
                    <a:lstStyle/>
                    <a:p>
                      <a:pPr>
                        <a:lnSpc>
                          <a:spcPct val="115000"/>
                        </a:lnSpc>
                        <a:spcAft>
                          <a:spcPts val="0"/>
                        </a:spcAft>
                      </a:pPr>
                      <a:r>
                        <a:rPr lang="es-EC" sz="1100">
                          <a:effectLst/>
                        </a:rPr>
                        <a:t>Capital de Trabajo</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Activo Corriente-Pasivo Corriente</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a:effectLst/>
                        </a:rPr>
                        <a:t> </a:t>
                      </a:r>
                      <a:endParaRPr lang="es-EC" sz="1000">
                        <a:effectLst/>
                        <a:latin typeface="Calibri"/>
                        <a:ea typeface="Times New Roman"/>
                        <a:cs typeface="Times New Roman"/>
                      </a:endParaRPr>
                    </a:p>
                  </a:txBody>
                  <a:tcPr marL="41699" marR="41699" marT="0" marB="0" anchor="b"/>
                </a:tc>
                <a:tc>
                  <a:txBody>
                    <a:bodyPr/>
                    <a:lstStyle/>
                    <a:p>
                      <a:pPr algn="r">
                        <a:lnSpc>
                          <a:spcPct val="115000"/>
                        </a:lnSpc>
                        <a:spcAft>
                          <a:spcPts val="0"/>
                        </a:spcAft>
                      </a:pPr>
                      <a:r>
                        <a:rPr lang="es-EC" sz="1100">
                          <a:effectLst/>
                        </a:rPr>
                        <a:t>$ 146.661,14</a:t>
                      </a:r>
                      <a:endParaRPr lang="es-EC" sz="1000">
                        <a:effectLst/>
                        <a:latin typeface="Calibri"/>
                        <a:ea typeface="Times New Roman"/>
                        <a:cs typeface="Times New Roman"/>
                      </a:endParaRPr>
                    </a:p>
                  </a:txBody>
                  <a:tcPr marL="41699" marR="41699" marT="0" marB="0" anchor="b"/>
                </a:tc>
                <a:tc>
                  <a:txBody>
                    <a:bodyPr/>
                    <a:lstStyle/>
                    <a:p>
                      <a:pPr algn="r">
                        <a:lnSpc>
                          <a:spcPct val="115000"/>
                        </a:lnSpc>
                        <a:spcAft>
                          <a:spcPts val="0"/>
                        </a:spcAft>
                      </a:pPr>
                      <a:r>
                        <a:rPr lang="es-EC" sz="1100">
                          <a:effectLst/>
                        </a:rPr>
                        <a:t>$ 891.691,37</a:t>
                      </a:r>
                      <a:endParaRPr lang="es-EC" sz="1000">
                        <a:effectLst/>
                        <a:latin typeface="Calibri"/>
                        <a:ea typeface="Times New Roman"/>
                        <a:cs typeface="Times New Roman"/>
                      </a:endParaRPr>
                    </a:p>
                  </a:txBody>
                  <a:tcPr marL="41699" marR="41699" marT="0" marB="0" anchor="b"/>
                </a:tc>
                <a:tc>
                  <a:txBody>
                    <a:bodyPr/>
                    <a:lstStyle/>
                    <a:p>
                      <a:pPr>
                        <a:lnSpc>
                          <a:spcPct val="115000"/>
                        </a:lnSpc>
                        <a:spcAft>
                          <a:spcPts val="0"/>
                        </a:spcAft>
                      </a:pPr>
                      <a:r>
                        <a:rPr lang="es-EC" sz="1100" dirty="0">
                          <a:effectLst/>
                        </a:rPr>
                        <a:t>Recursos que dispone la empresa para hacer frente a las obligaciones del giro del negocio</a:t>
                      </a:r>
                      <a:endParaRPr lang="es-EC" sz="1000" dirty="0">
                        <a:effectLst/>
                        <a:latin typeface="Calibri"/>
                        <a:ea typeface="Times New Roman"/>
                        <a:cs typeface="Times New Roman"/>
                      </a:endParaRPr>
                    </a:p>
                  </a:txBody>
                  <a:tcPr marL="41699" marR="41699" marT="0" marB="0" anchor="b"/>
                </a:tc>
              </a:tr>
            </a:tbl>
          </a:graphicData>
        </a:graphic>
      </p:graphicFrame>
    </p:spTree>
    <p:extLst>
      <p:ext uri="{BB962C8B-B14F-4D97-AF65-F5344CB8AC3E}">
        <p14:creationId xmlns:p14="http://schemas.microsoft.com/office/powerpoint/2010/main" val="180392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332656"/>
            <a:ext cx="4572000" cy="646331"/>
          </a:xfrm>
          <a:prstGeom prst="rect">
            <a:avLst/>
          </a:prstGeom>
        </p:spPr>
        <p:txBody>
          <a:bodyPr>
            <a:spAutoFit/>
          </a:bodyPr>
          <a:lstStyle/>
          <a:p>
            <a:r>
              <a:rPr lang="es-EC" b="1" dirty="0" smtClean="0"/>
              <a:t> </a:t>
            </a:r>
            <a:r>
              <a:rPr lang="es-EC" b="1" dirty="0"/>
              <a:t>Liquidez Corriente</a:t>
            </a:r>
          </a:p>
          <a:p>
            <a:r>
              <a:rPr lang="es-EC" dirty="0"/>
              <a:t>Fuente: Corporación </a:t>
            </a:r>
            <a:r>
              <a:rPr lang="es-EC" dirty="0" err="1"/>
              <a:t>Inmedical</a:t>
            </a:r>
            <a:endParaRPr lang="es-EC" dirty="0"/>
          </a:p>
        </p:txBody>
      </p:sp>
      <p:graphicFrame>
        <p:nvGraphicFramePr>
          <p:cNvPr id="6" name="5 Gráfico"/>
          <p:cNvGraphicFramePr/>
          <p:nvPr>
            <p:extLst>
              <p:ext uri="{D42A27DB-BD31-4B8C-83A1-F6EECF244321}">
                <p14:modId xmlns:p14="http://schemas.microsoft.com/office/powerpoint/2010/main" val="1442285773"/>
              </p:ext>
            </p:extLst>
          </p:nvPr>
        </p:nvGraphicFramePr>
        <p:xfrm>
          <a:off x="899592" y="1340768"/>
          <a:ext cx="7128792"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594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404664"/>
            <a:ext cx="5040560" cy="646331"/>
          </a:xfrm>
          <a:prstGeom prst="rect">
            <a:avLst/>
          </a:prstGeom>
        </p:spPr>
        <p:txBody>
          <a:bodyPr wrap="square">
            <a:spAutoFit/>
          </a:bodyPr>
          <a:lstStyle/>
          <a:p>
            <a:r>
              <a:rPr lang="es-EC" b="1" dirty="0" smtClean="0"/>
              <a:t>Capital </a:t>
            </a:r>
            <a:r>
              <a:rPr lang="es-EC" b="1" dirty="0"/>
              <a:t>de trabajo 2012-2013</a:t>
            </a:r>
          </a:p>
          <a:p>
            <a:r>
              <a:rPr lang="es-EC" dirty="0"/>
              <a:t>Fuente: Corporación </a:t>
            </a:r>
            <a:r>
              <a:rPr lang="es-EC" dirty="0" err="1"/>
              <a:t>Inmedical</a:t>
            </a:r>
            <a:r>
              <a:rPr lang="es-EC" dirty="0"/>
              <a:t> </a:t>
            </a:r>
          </a:p>
        </p:txBody>
      </p:sp>
      <p:graphicFrame>
        <p:nvGraphicFramePr>
          <p:cNvPr id="6" name="5 Gráfico"/>
          <p:cNvGraphicFramePr/>
          <p:nvPr>
            <p:extLst>
              <p:ext uri="{D42A27DB-BD31-4B8C-83A1-F6EECF244321}">
                <p14:modId xmlns:p14="http://schemas.microsoft.com/office/powerpoint/2010/main" val="972417698"/>
              </p:ext>
            </p:extLst>
          </p:nvPr>
        </p:nvGraphicFramePr>
        <p:xfrm>
          <a:off x="611560" y="1412776"/>
          <a:ext cx="7704856"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6230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7263" y="404664"/>
            <a:ext cx="5976663" cy="861774"/>
          </a:xfrm>
          <a:prstGeom prst="rect">
            <a:avLst/>
          </a:prstGeom>
        </p:spPr>
        <p:txBody>
          <a:bodyPr wrap="square">
            <a:spAutoFit/>
          </a:bodyPr>
          <a:lstStyle/>
          <a:p>
            <a:r>
              <a:rPr lang="es-EC" sz="3200" b="1" i="1" dirty="0" smtClean="0"/>
              <a:t>RAZONES </a:t>
            </a:r>
            <a:r>
              <a:rPr lang="es-EC" sz="3200" b="1" i="1" dirty="0"/>
              <a:t>DE ACTIVIDAD</a:t>
            </a:r>
            <a:r>
              <a:rPr lang="es-EC" b="1" i="1" dirty="0"/>
              <a:t> </a:t>
            </a:r>
          </a:p>
          <a:p>
            <a:r>
              <a:rPr lang="es-EC" b="1" dirty="0" smtClean="0"/>
              <a:t> </a:t>
            </a:r>
            <a:endParaRPr lang="es-EC" b="1" dirty="0"/>
          </a:p>
        </p:txBody>
      </p:sp>
      <p:sp>
        <p:nvSpPr>
          <p:cNvPr id="6" name="5 Rectángulo"/>
          <p:cNvSpPr/>
          <p:nvPr/>
        </p:nvSpPr>
        <p:spPr>
          <a:xfrm>
            <a:off x="507263" y="1700808"/>
            <a:ext cx="3068404" cy="369332"/>
          </a:xfrm>
          <a:prstGeom prst="rect">
            <a:avLst/>
          </a:prstGeom>
        </p:spPr>
        <p:txBody>
          <a:bodyPr wrap="none">
            <a:spAutoFit/>
          </a:bodyPr>
          <a:lstStyle/>
          <a:p>
            <a:r>
              <a:rPr lang="es-EC" dirty="0"/>
              <a:t>Fuente: Corporación </a:t>
            </a:r>
            <a:r>
              <a:rPr lang="es-EC" dirty="0" err="1"/>
              <a:t>Inmedical</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39603838"/>
              </p:ext>
            </p:extLst>
          </p:nvPr>
        </p:nvGraphicFramePr>
        <p:xfrm>
          <a:off x="507263" y="2492896"/>
          <a:ext cx="8229599" cy="3271532"/>
        </p:xfrm>
        <a:graphic>
          <a:graphicData uri="http://schemas.openxmlformats.org/drawingml/2006/table">
            <a:tbl>
              <a:tblPr firstRow="1" firstCol="1" bandRow="1">
                <a:tableStyleId>{5C22544A-7EE6-4342-B048-85BDC9FD1C3A}</a:tableStyleId>
              </a:tblPr>
              <a:tblGrid>
                <a:gridCol w="2326013"/>
                <a:gridCol w="2160713"/>
                <a:gridCol w="708430"/>
                <a:gridCol w="708430"/>
                <a:gridCol w="2326013"/>
              </a:tblGrid>
              <a:tr h="179233">
                <a:tc>
                  <a:txBody>
                    <a:bodyPr/>
                    <a:lstStyle/>
                    <a:p>
                      <a:pPr>
                        <a:lnSpc>
                          <a:spcPct val="115000"/>
                        </a:lnSpc>
                        <a:spcAft>
                          <a:spcPts val="0"/>
                        </a:spcAft>
                      </a:pPr>
                      <a:r>
                        <a:rPr lang="es-EC" sz="1000">
                          <a:effectLst/>
                        </a:rPr>
                        <a:t>Indicador</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Fórmula</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2013</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2014</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Descripción</a:t>
                      </a:r>
                      <a:endParaRPr lang="es-EC" sz="1000">
                        <a:effectLst/>
                        <a:latin typeface="Calibri"/>
                        <a:ea typeface="Times New Roman"/>
                        <a:cs typeface="Times New Roman"/>
                      </a:endParaRPr>
                    </a:p>
                  </a:txBody>
                  <a:tcPr marL="41325" marR="41325" marT="0" marB="0" anchor="b"/>
                </a:tc>
              </a:tr>
              <a:tr h="531323">
                <a:tc>
                  <a:txBody>
                    <a:bodyPr/>
                    <a:lstStyle/>
                    <a:p>
                      <a:pPr>
                        <a:lnSpc>
                          <a:spcPct val="115000"/>
                        </a:lnSpc>
                        <a:spcAft>
                          <a:spcPts val="0"/>
                        </a:spcAft>
                      </a:pPr>
                      <a:r>
                        <a:rPr lang="es-EC" sz="1000">
                          <a:effectLst/>
                        </a:rPr>
                        <a:t>Rotación de la cartera</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Ventas/Cuentas por cobrar promedio</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51,72</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13,91</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Tiempo que toma la empresa en convertir en efectivo las cuentas por cobrar</a:t>
                      </a:r>
                      <a:endParaRPr lang="es-EC" sz="1000">
                        <a:effectLst/>
                        <a:latin typeface="Calibri"/>
                        <a:ea typeface="Times New Roman"/>
                        <a:cs typeface="Times New Roman"/>
                      </a:endParaRPr>
                    </a:p>
                  </a:txBody>
                  <a:tcPr marL="41325" marR="41325" marT="0" marB="0" anchor="b"/>
                </a:tc>
              </a:tr>
              <a:tr h="469335">
                <a:tc>
                  <a:txBody>
                    <a:bodyPr/>
                    <a:lstStyle/>
                    <a:p>
                      <a:pPr>
                        <a:lnSpc>
                          <a:spcPct val="115000"/>
                        </a:lnSpc>
                        <a:spcAft>
                          <a:spcPts val="0"/>
                        </a:spcAft>
                      </a:pPr>
                      <a:r>
                        <a:rPr lang="es-EC" sz="1000">
                          <a:effectLst/>
                        </a:rPr>
                        <a:t>Plazo promedio de cobro</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360/Rotación de cuentas por cobrar</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7</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26</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Representa el número de días en que los clientes cancelan la cuneta por cobrar</a:t>
                      </a:r>
                      <a:endParaRPr lang="es-EC" sz="1000">
                        <a:effectLst/>
                        <a:latin typeface="Calibri"/>
                        <a:ea typeface="Times New Roman"/>
                        <a:cs typeface="Times New Roman"/>
                      </a:endParaRPr>
                    </a:p>
                  </a:txBody>
                  <a:tcPr marL="41325" marR="41325" marT="0" marB="0" anchor="b"/>
                </a:tc>
              </a:tr>
              <a:tr h="602166">
                <a:tc>
                  <a:txBody>
                    <a:bodyPr/>
                    <a:lstStyle/>
                    <a:p>
                      <a:pPr>
                        <a:lnSpc>
                          <a:spcPct val="115000"/>
                        </a:lnSpc>
                        <a:spcAft>
                          <a:spcPts val="0"/>
                        </a:spcAft>
                      </a:pPr>
                      <a:r>
                        <a:rPr lang="es-EC" sz="1000">
                          <a:effectLst/>
                        </a:rPr>
                        <a:t>Rotación de activo fijo </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Ventas/Activo fijo</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$ 21,69</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$ 10,60</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Establece el nivel de eficiencia de los activos disponibles para generar las ventas</a:t>
                      </a:r>
                      <a:endParaRPr lang="es-EC" sz="1000">
                        <a:effectLst/>
                        <a:latin typeface="Calibri"/>
                        <a:ea typeface="Times New Roman"/>
                        <a:cs typeface="Times New Roman"/>
                      </a:endParaRPr>
                    </a:p>
                  </a:txBody>
                  <a:tcPr marL="41325" marR="41325" marT="0" marB="0" anchor="b"/>
                </a:tc>
              </a:tr>
              <a:tr h="537699">
                <a:tc>
                  <a:txBody>
                    <a:bodyPr/>
                    <a:lstStyle/>
                    <a:p>
                      <a:pPr>
                        <a:lnSpc>
                          <a:spcPct val="115000"/>
                        </a:lnSpc>
                        <a:spcAft>
                          <a:spcPts val="0"/>
                        </a:spcAft>
                      </a:pPr>
                      <a:r>
                        <a:rPr lang="es-EC" sz="1000">
                          <a:effectLst/>
                        </a:rPr>
                        <a:t>Rotación de ventas</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Ventas/ Activo total</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2,61</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1,26</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Mide el grado de eficiencia de una empresa en el usos de sus activos para generar ingresos por ventas </a:t>
                      </a:r>
                      <a:endParaRPr lang="es-EC" sz="1000">
                        <a:effectLst/>
                        <a:latin typeface="Calibri"/>
                        <a:ea typeface="Times New Roman"/>
                        <a:cs typeface="Times New Roman"/>
                      </a:endParaRPr>
                    </a:p>
                  </a:txBody>
                  <a:tcPr marL="41325" marR="41325" marT="0" marB="0" anchor="b"/>
                </a:tc>
              </a:tr>
              <a:tr h="593310">
                <a:tc>
                  <a:txBody>
                    <a:bodyPr/>
                    <a:lstStyle/>
                    <a:p>
                      <a:pPr>
                        <a:lnSpc>
                          <a:spcPct val="115000"/>
                        </a:lnSpc>
                        <a:spcAft>
                          <a:spcPts val="0"/>
                        </a:spcAft>
                      </a:pPr>
                      <a:r>
                        <a:rPr lang="es-EC" sz="1000">
                          <a:effectLst/>
                        </a:rPr>
                        <a:t>Impacto gastos Administrativos y ventas</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Gastos administrativos/Ventas</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99%</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109%</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Mide el nivel de participación de los gastos de ventas sobre las ventas</a:t>
                      </a:r>
                      <a:endParaRPr lang="es-EC" sz="1000">
                        <a:effectLst/>
                        <a:latin typeface="Calibri"/>
                        <a:ea typeface="Times New Roman"/>
                        <a:cs typeface="Times New Roman"/>
                      </a:endParaRPr>
                    </a:p>
                  </a:txBody>
                  <a:tcPr marL="41325" marR="41325" marT="0" marB="0" anchor="b"/>
                </a:tc>
              </a:tr>
              <a:tr h="358466">
                <a:tc>
                  <a:txBody>
                    <a:bodyPr/>
                    <a:lstStyle/>
                    <a:p>
                      <a:pPr>
                        <a:lnSpc>
                          <a:spcPct val="115000"/>
                        </a:lnSpc>
                        <a:spcAft>
                          <a:spcPts val="0"/>
                        </a:spcAft>
                      </a:pPr>
                      <a:r>
                        <a:rPr lang="es-EC" sz="1000">
                          <a:effectLst/>
                        </a:rPr>
                        <a:t>Impacto de la carga Financiera </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a:effectLst/>
                        </a:rPr>
                        <a:t>Gastos Financieros/ Ventas </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0,50%</a:t>
                      </a:r>
                      <a:endParaRPr lang="es-EC" sz="1000">
                        <a:effectLst/>
                        <a:latin typeface="Calibri"/>
                        <a:ea typeface="Times New Roman"/>
                        <a:cs typeface="Times New Roman"/>
                      </a:endParaRPr>
                    </a:p>
                  </a:txBody>
                  <a:tcPr marL="41325" marR="41325" marT="0" marB="0" anchor="b"/>
                </a:tc>
                <a:tc>
                  <a:txBody>
                    <a:bodyPr/>
                    <a:lstStyle/>
                    <a:p>
                      <a:pPr algn="r">
                        <a:lnSpc>
                          <a:spcPct val="115000"/>
                        </a:lnSpc>
                        <a:spcAft>
                          <a:spcPts val="0"/>
                        </a:spcAft>
                      </a:pPr>
                      <a:r>
                        <a:rPr lang="es-EC" sz="1000">
                          <a:effectLst/>
                        </a:rPr>
                        <a:t>2,56%</a:t>
                      </a:r>
                      <a:endParaRPr lang="es-EC" sz="1000">
                        <a:effectLst/>
                        <a:latin typeface="Calibri"/>
                        <a:ea typeface="Times New Roman"/>
                        <a:cs typeface="Times New Roman"/>
                      </a:endParaRPr>
                    </a:p>
                  </a:txBody>
                  <a:tcPr marL="41325" marR="41325" marT="0" marB="0" anchor="b"/>
                </a:tc>
                <a:tc>
                  <a:txBody>
                    <a:bodyPr/>
                    <a:lstStyle/>
                    <a:p>
                      <a:pPr>
                        <a:lnSpc>
                          <a:spcPct val="115000"/>
                        </a:lnSpc>
                        <a:spcAft>
                          <a:spcPts val="0"/>
                        </a:spcAft>
                      </a:pPr>
                      <a:r>
                        <a:rPr lang="es-EC" sz="1000" dirty="0">
                          <a:effectLst/>
                        </a:rPr>
                        <a:t>Porcentaje que representan los gastos con respecto a las ventas </a:t>
                      </a:r>
                      <a:endParaRPr lang="es-EC" sz="1000" dirty="0">
                        <a:effectLst/>
                        <a:latin typeface="Calibri"/>
                        <a:ea typeface="Times New Roman"/>
                        <a:cs typeface="Times New Roman"/>
                      </a:endParaRPr>
                    </a:p>
                  </a:txBody>
                  <a:tcPr marL="41325" marR="41325" marT="0" marB="0" anchor="b"/>
                </a:tc>
              </a:tr>
            </a:tbl>
          </a:graphicData>
        </a:graphic>
      </p:graphicFrame>
    </p:spTree>
    <p:extLst>
      <p:ext uri="{BB962C8B-B14F-4D97-AF65-F5344CB8AC3E}">
        <p14:creationId xmlns:p14="http://schemas.microsoft.com/office/powerpoint/2010/main" val="125390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1340768"/>
            <a:ext cx="784887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rPr>
              <a:t>Corporación Inmedical se dedica a atender las necesidades de un mercado de servicios de salud cubriendo todas las necesidades del cliente funcionando la medicina laboral, preventiva y la prepagada.  </a:t>
            </a:r>
          </a:p>
          <a:p>
            <a:pPr algn="ctr"/>
            <a:endParaRPr lang="es-EC" dirty="0"/>
          </a:p>
        </p:txBody>
      </p:sp>
      <p:sp>
        <p:nvSpPr>
          <p:cNvPr id="2" name="1 Título"/>
          <p:cNvSpPr>
            <a:spLocks noGrp="1"/>
          </p:cNvSpPr>
          <p:nvPr>
            <p:ph type="title"/>
          </p:nvPr>
        </p:nvSpPr>
        <p:spPr/>
        <p:txBody>
          <a:bodyPr>
            <a:normAutofit fontScale="90000"/>
          </a:bodyPr>
          <a:lstStyle/>
          <a:p>
            <a:r>
              <a:rPr lang="es-EC" b="1" dirty="0" smtClean="0"/>
              <a:t>LA </a:t>
            </a:r>
            <a:r>
              <a:rPr lang="es-EC" b="1" dirty="0"/>
              <a:t>EMPRESA </a:t>
            </a:r>
            <a:br>
              <a:rPr lang="es-EC" b="1" dirty="0"/>
            </a:br>
            <a:endParaRPr lang="es-EC" dirty="0"/>
          </a:p>
        </p:txBody>
      </p:sp>
      <p:pic>
        <p:nvPicPr>
          <p:cNvPr id="4" name="3 Imagen" descr="http://www.emergenciassanfrancisco.com/img/logoINMEDIC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077072"/>
            <a:ext cx="3312368" cy="1152128"/>
          </a:xfrm>
          <a:prstGeom prst="rect">
            <a:avLst/>
          </a:prstGeom>
          <a:noFill/>
          <a:ln>
            <a:noFill/>
          </a:ln>
        </p:spPr>
      </p:pic>
    </p:spTree>
    <p:extLst>
      <p:ext uri="{BB962C8B-B14F-4D97-AF65-F5344CB8AC3E}">
        <p14:creationId xmlns:p14="http://schemas.microsoft.com/office/powerpoint/2010/main" val="2651264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476672"/>
            <a:ext cx="4572000" cy="646331"/>
          </a:xfrm>
          <a:prstGeom prst="rect">
            <a:avLst/>
          </a:prstGeom>
        </p:spPr>
        <p:txBody>
          <a:bodyPr>
            <a:spAutoFit/>
          </a:bodyPr>
          <a:lstStyle/>
          <a:p>
            <a:r>
              <a:rPr lang="es-EC" b="1" dirty="0" smtClean="0"/>
              <a:t>Rotación </a:t>
            </a:r>
            <a:r>
              <a:rPr lang="es-EC" b="1" dirty="0"/>
              <a:t>de Cartera</a:t>
            </a:r>
          </a:p>
          <a:p>
            <a:r>
              <a:rPr lang="es-EC" dirty="0"/>
              <a:t>Fuente: Corporación </a:t>
            </a:r>
            <a:r>
              <a:rPr lang="es-EC" dirty="0" err="1"/>
              <a:t>Inmedical</a:t>
            </a:r>
            <a:endParaRPr lang="es-EC" dirty="0"/>
          </a:p>
        </p:txBody>
      </p:sp>
      <p:graphicFrame>
        <p:nvGraphicFramePr>
          <p:cNvPr id="6" name="5 Gráfico"/>
          <p:cNvGraphicFramePr/>
          <p:nvPr>
            <p:extLst>
              <p:ext uri="{D42A27DB-BD31-4B8C-83A1-F6EECF244321}">
                <p14:modId xmlns:p14="http://schemas.microsoft.com/office/powerpoint/2010/main" val="418293094"/>
              </p:ext>
            </p:extLst>
          </p:nvPr>
        </p:nvGraphicFramePr>
        <p:xfrm>
          <a:off x="755576" y="1412776"/>
          <a:ext cx="7776864"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9197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332656"/>
            <a:ext cx="4572000" cy="646331"/>
          </a:xfrm>
          <a:prstGeom prst="rect">
            <a:avLst/>
          </a:prstGeom>
        </p:spPr>
        <p:txBody>
          <a:bodyPr>
            <a:spAutoFit/>
          </a:bodyPr>
          <a:lstStyle/>
          <a:p>
            <a:r>
              <a:rPr lang="es-EC" b="1" dirty="0" smtClean="0"/>
              <a:t>Plazo </a:t>
            </a:r>
            <a:r>
              <a:rPr lang="es-EC" b="1" dirty="0"/>
              <a:t>promedio de Cobro</a:t>
            </a:r>
          </a:p>
          <a:p>
            <a:r>
              <a:rPr lang="es-EC" dirty="0"/>
              <a:t>Fuente: Corporación </a:t>
            </a:r>
            <a:r>
              <a:rPr lang="es-EC" dirty="0" err="1"/>
              <a:t>Inmedical</a:t>
            </a:r>
            <a:r>
              <a:rPr lang="es-EC" dirty="0"/>
              <a:t> </a:t>
            </a:r>
          </a:p>
        </p:txBody>
      </p:sp>
      <p:graphicFrame>
        <p:nvGraphicFramePr>
          <p:cNvPr id="6" name="5 Gráfico"/>
          <p:cNvGraphicFramePr/>
          <p:nvPr>
            <p:extLst>
              <p:ext uri="{D42A27DB-BD31-4B8C-83A1-F6EECF244321}">
                <p14:modId xmlns:p14="http://schemas.microsoft.com/office/powerpoint/2010/main" val="426979138"/>
              </p:ext>
            </p:extLst>
          </p:nvPr>
        </p:nvGraphicFramePr>
        <p:xfrm>
          <a:off x="755576" y="1412776"/>
          <a:ext cx="7488832"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782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476672"/>
            <a:ext cx="5976664" cy="646331"/>
          </a:xfrm>
          <a:prstGeom prst="rect">
            <a:avLst/>
          </a:prstGeom>
        </p:spPr>
        <p:txBody>
          <a:bodyPr wrap="square">
            <a:spAutoFit/>
          </a:bodyPr>
          <a:lstStyle/>
          <a:p>
            <a:r>
              <a:rPr lang="es-EC" b="1" dirty="0" smtClean="0"/>
              <a:t>Rotación </a:t>
            </a:r>
            <a:r>
              <a:rPr lang="es-EC" b="1" dirty="0"/>
              <a:t>del Activo Fijo</a:t>
            </a:r>
          </a:p>
          <a:p>
            <a:r>
              <a:rPr lang="es-EC" dirty="0"/>
              <a:t>Fuente: Corporación </a:t>
            </a:r>
            <a:r>
              <a:rPr lang="es-EC" dirty="0" err="1"/>
              <a:t>Inmedical</a:t>
            </a:r>
            <a:endParaRPr lang="es-EC" dirty="0"/>
          </a:p>
        </p:txBody>
      </p:sp>
      <p:graphicFrame>
        <p:nvGraphicFramePr>
          <p:cNvPr id="6" name="5 Gráfico"/>
          <p:cNvGraphicFramePr/>
          <p:nvPr>
            <p:extLst>
              <p:ext uri="{D42A27DB-BD31-4B8C-83A1-F6EECF244321}">
                <p14:modId xmlns:p14="http://schemas.microsoft.com/office/powerpoint/2010/main" val="3838889103"/>
              </p:ext>
            </p:extLst>
          </p:nvPr>
        </p:nvGraphicFramePr>
        <p:xfrm>
          <a:off x="899592" y="1556792"/>
          <a:ext cx="7200800"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239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404664"/>
            <a:ext cx="4572000" cy="646331"/>
          </a:xfrm>
          <a:prstGeom prst="rect">
            <a:avLst/>
          </a:prstGeom>
        </p:spPr>
        <p:txBody>
          <a:bodyPr>
            <a:spAutoFit/>
          </a:bodyPr>
          <a:lstStyle/>
          <a:p>
            <a:r>
              <a:rPr lang="es-EC" b="1" dirty="0" smtClean="0"/>
              <a:t>Rotación </a:t>
            </a:r>
            <a:r>
              <a:rPr lang="es-EC" b="1" dirty="0"/>
              <a:t>de ventas</a:t>
            </a:r>
          </a:p>
          <a:p>
            <a:r>
              <a:rPr lang="es-EC" dirty="0"/>
              <a:t>Fuente: Corporación </a:t>
            </a:r>
            <a:r>
              <a:rPr lang="es-EC" dirty="0" err="1"/>
              <a:t>Inmedical</a:t>
            </a:r>
            <a:r>
              <a:rPr lang="es-EC" dirty="0"/>
              <a:t> </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6724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332656"/>
            <a:ext cx="6768752" cy="646331"/>
          </a:xfrm>
          <a:prstGeom prst="rect">
            <a:avLst/>
          </a:prstGeom>
        </p:spPr>
        <p:txBody>
          <a:bodyPr wrap="square">
            <a:spAutoFit/>
          </a:bodyPr>
          <a:lstStyle/>
          <a:p>
            <a:r>
              <a:rPr lang="es-EC" b="1" dirty="0" smtClean="0"/>
              <a:t>IMPACTO </a:t>
            </a:r>
            <a:r>
              <a:rPr lang="es-EC" b="1" dirty="0"/>
              <a:t>GASTO ADMNISTRATIVO Y DE VENTAS </a:t>
            </a:r>
          </a:p>
          <a:p>
            <a:r>
              <a:rPr lang="es-EC" dirty="0"/>
              <a:t>Fuente: Corporación </a:t>
            </a:r>
            <a:r>
              <a:rPr lang="es-EC" dirty="0" err="1"/>
              <a:t>Inmedical</a:t>
            </a:r>
            <a:endParaRPr lang="es-EC"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5947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404664"/>
            <a:ext cx="4572000" cy="646331"/>
          </a:xfrm>
          <a:prstGeom prst="rect">
            <a:avLst/>
          </a:prstGeom>
        </p:spPr>
        <p:txBody>
          <a:bodyPr>
            <a:spAutoFit/>
          </a:bodyPr>
          <a:lstStyle/>
          <a:p>
            <a:r>
              <a:rPr lang="es-EC" b="1" dirty="0" smtClean="0"/>
              <a:t>Impacto </a:t>
            </a:r>
            <a:r>
              <a:rPr lang="es-EC" b="1" dirty="0"/>
              <a:t>de la carga financiera</a:t>
            </a:r>
          </a:p>
          <a:p>
            <a:r>
              <a:rPr lang="es-EC" dirty="0"/>
              <a:t>Fuente: Corporación </a:t>
            </a:r>
            <a:r>
              <a:rPr lang="es-EC" dirty="0" err="1"/>
              <a:t>Inmedical</a:t>
            </a:r>
            <a:r>
              <a:rPr lang="es-EC" dirty="0"/>
              <a:t> </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0575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i="1" dirty="0" smtClean="0"/>
              <a:t>RAZONES </a:t>
            </a:r>
            <a:r>
              <a:rPr lang="es-EC" b="1" i="1" dirty="0"/>
              <a:t>DE RENTABILIDAD </a:t>
            </a:r>
            <a:br>
              <a:rPr lang="es-EC" b="1" i="1" dirty="0"/>
            </a:br>
            <a:endParaRPr lang="es-EC" dirty="0"/>
          </a:p>
        </p:txBody>
      </p:sp>
      <p:sp>
        <p:nvSpPr>
          <p:cNvPr id="5" name="4 Rectángulo"/>
          <p:cNvSpPr/>
          <p:nvPr/>
        </p:nvSpPr>
        <p:spPr>
          <a:xfrm>
            <a:off x="611560" y="1484784"/>
            <a:ext cx="4572000" cy="646331"/>
          </a:xfrm>
          <a:prstGeom prst="rect">
            <a:avLst/>
          </a:prstGeom>
        </p:spPr>
        <p:txBody>
          <a:bodyPr>
            <a:spAutoFit/>
          </a:bodyPr>
          <a:lstStyle/>
          <a:p>
            <a:r>
              <a:rPr lang="es-EC" b="1" dirty="0" smtClean="0"/>
              <a:t>Razones </a:t>
            </a:r>
            <a:r>
              <a:rPr lang="es-EC" b="1" dirty="0"/>
              <a:t>de Rentabilidad</a:t>
            </a:r>
          </a:p>
          <a:p>
            <a:r>
              <a:rPr lang="es-EC" dirty="0"/>
              <a:t>Fuente: Corporación </a:t>
            </a:r>
            <a:r>
              <a:rPr lang="es-EC" dirty="0" err="1"/>
              <a:t>Inmedical</a:t>
            </a:r>
            <a:r>
              <a:rPr lang="es-EC" dirty="0"/>
              <a:t>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12958098"/>
              </p:ext>
            </p:extLst>
          </p:nvPr>
        </p:nvGraphicFramePr>
        <p:xfrm>
          <a:off x="457200" y="2636912"/>
          <a:ext cx="8229599" cy="2493252"/>
        </p:xfrm>
        <a:graphic>
          <a:graphicData uri="http://schemas.openxmlformats.org/drawingml/2006/table">
            <a:tbl>
              <a:tblPr firstRow="1" firstCol="1" bandRow="1">
                <a:tableStyleId>{5C22544A-7EE6-4342-B048-85BDC9FD1C3A}</a:tableStyleId>
              </a:tblPr>
              <a:tblGrid>
                <a:gridCol w="2437469"/>
                <a:gridCol w="2286698"/>
                <a:gridCol w="753856"/>
                <a:gridCol w="753856"/>
                <a:gridCol w="1997720"/>
              </a:tblGrid>
              <a:tr h="190726">
                <a:tc>
                  <a:txBody>
                    <a:bodyPr/>
                    <a:lstStyle/>
                    <a:p>
                      <a:pPr>
                        <a:lnSpc>
                          <a:spcPct val="115000"/>
                        </a:lnSpc>
                        <a:spcAft>
                          <a:spcPts val="0"/>
                        </a:spcAft>
                      </a:pPr>
                      <a:r>
                        <a:rPr lang="es-EC" sz="1100">
                          <a:effectLst/>
                        </a:rPr>
                        <a:t>Indicador</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Fórmula</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2013</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2014</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Descripción </a:t>
                      </a:r>
                      <a:endParaRPr lang="es-EC" sz="1100">
                        <a:effectLst/>
                        <a:latin typeface="Calibri"/>
                        <a:ea typeface="Times New Roman"/>
                        <a:cs typeface="Times New Roman"/>
                      </a:endParaRPr>
                    </a:p>
                  </a:txBody>
                  <a:tcPr marL="43975" marR="43975" marT="0" marB="0" anchor="b"/>
                </a:tc>
              </a:tr>
              <a:tr h="953628">
                <a:tc>
                  <a:txBody>
                    <a:bodyPr/>
                    <a:lstStyle/>
                    <a:p>
                      <a:pPr>
                        <a:lnSpc>
                          <a:spcPct val="115000"/>
                        </a:lnSpc>
                        <a:spcAft>
                          <a:spcPts val="0"/>
                        </a:spcAft>
                      </a:pPr>
                      <a:r>
                        <a:rPr lang="es-EC" sz="1100">
                          <a:effectLst/>
                        </a:rPr>
                        <a:t>Utilidad Bruta</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ventas netas- Costo de ventas/Ventas</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100%</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100%</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Permite conocer la rentabilidad de las ventas frente al costo de ventas y la capacidad de la empresa para cubrir los gastos operativos y generar utilidades </a:t>
                      </a:r>
                      <a:endParaRPr lang="es-EC" sz="1100">
                        <a:effectLst/>
                        <a:latin typeface="Calibri"/>
                        <a:ea typeface="Times New Roman"/>
                        <a:cs typeface="Times New Roman"/>
                      </a:endParaRPr>
                    </a:p>
                  </a:txBody>
                  <a:tcPr marL="43975" marR="43975" marT="0" marB="0" anchor="b"/>
                </a:tc>
              </a:tr>
              <a:tr h="565392">
                <a:tc>
                  <a:txBody>
                    <a:bodyPr/>
                    <a:lstStyle/>
                    <a:p>
                      <a:pPr>
                        <a:lnSpc>
                          <a:spcPct val="115000"/>
                        </a:lnSpc>
                        <a:spcAft>
                          <a:spcPts val="0"/>
                        </a:spcAft>
                      </a:pPr>
                      <a:r>
                        <a:rPr lang="es-EC" sz="1100">
                          <a:effectLst/>
                        </a:rPr>
                        <a:t>Rentabilidad Neta de Ventas </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Utilidad Neta/ventas</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0,54%</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-1,35%</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Muestra la utilidad de la empresa por cada unidad de venta </a:t>
                      </a:r>
                      <a:endParaRPr lang="es-EC" sz="1100">
                        <a:effectLst/>
                        <a:latin typeface="Calibri"/>
                        <a:ea typeface="Times New Roman"/>
                        <a:cs typeface="Times New Roman"/>
                      </a:endParaRPr>
                    </a:p>
                  </a:txBody>
                  <a:tcPr marL="43975" marR="43975" marT="0" marB="0" anchor="b"/>
                </a:tc>
              </a:tr>
              <a:tr h="762903">
                <a:tc>
                  <a:txBody>
                    <a:bodyPr/>
                    <a:lstStyle/>
                    <a:p>
                      <a:pPr>
                        <a:lnSpc>
                          <a:spcPct val="115000"/>
                        </a:lnSpc>
                        <a:spcAft>
                          <a:spcPts val="0"/>
                        </a:spcAft>
                      </a:pPr>
                      <a:r>
                        <a:rPr lang="es-EC" sz="1100">
                          <a:effectLst/>
                        </a:rPr>
                        <a:t>Rentabilidad Operacional del Patrimonio</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a:effectLst/>
                        </a:rPr>
                        <a:t>Utilidad Operacional/Patrimonio</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21,48%</a:t>
                      </a:r>
                      <a:endParaRPr lang="es-EC" sz="1100">
                        <a:effectLst/>
                        <a:latin typeface="Calibri"/>
                        <a:ea typeface="Times New Roman"/>
                        <a:cs typeface="Times New Roman"/>
                      </a:endParaRPr>
                    </a:p>
                  </a:txBody>
                  <a:tcPr marL="43975" marR="43975" marT="0" marB="0" anchor="b"/>
                </a:tc>
                <a:tc>
                  <a:txBody>
                    <a:bodyPr/>
                    <a:lstStyle/>
                    <a:p>
                      <a:pPr algn="r">
                        <a:lnSpc>
                          <a:spcPct val="115000"/>
                        </a:lnSpc>
                        <a:spcAft>
                          <a:spcPts val="0"/>
                        </a:spcAft>
                      </a:pPr>
                      <a:r>
                        <a:rPr lang="es-EC" sz="1100">
                          <a:effectLst/>
                        </a:rPr>
                        <a:t>-92,68%</a:t>
                      </a:r>
                      <a:endParaRPr lang="es-EC" sz="1100">
                        <a:effectLst/>
                        <a:latin typeface="Calibri"/>
                        <a:ea typeface="Times New Roman"/>
                        <a:cs typeface="Times New Roman"/>
                      </a:endParaRPr>
                    </a:p>
                  </a:txBody>
                  <a:tcPr marL="43975" marR="43975" marT="0" marB="0" anchor="b"/>
                </a:tc>
                <a:tc>
                  <a:txBody>
                    <a:bodyPr/>
                    <a:lstStyle/>
                    <a:p>
                      <a:pPr>
                        <a:lnSpc>
                          <a:spcPct val="115000"/>
                        </a:lnSpc>
                        <a:spcAft>
                          <a:spcPts val="0"/>
                        </a:spcAft>
                      </a:pPr>
                      <a:r>
                        <a:rPr lang="es-EC" sz="1100" dirty="0">
                          <a:effectLst/>
                        </a:rPr>
                        <a:t>Identifica la rentabilidad que le ofrece a los socios o accionistas el capital que han invertido en la empresa </a:t>
                      </a:r>
                      <a:endParaRPr lang="es-EC" sz="1100" dirty="0">
                        <a:effectLst/>
                        <a:latin typeface="Calibri"/>
                        <a:ea typeface="Times New Roman"/>
                        <a:cs typeface="Times New Roman"/>
                      </a:endParaRPr>
                    </a:p>
                  </a:txBody>
                  <a:tcPr marL="43975" marR="43975" marT="0" marB="0" anchor="b"/>
                </a:tc>
              </a:tr>
            </a:tbl>
          </a:graphicData>
        </a:graphic>
      </p:graphicFrame>
    </p:spTree>
    <p:extLst>
      <p:ext uri="{BB962C8B-B14F-4D97-AF65-F5344CB8AC3E}">
        <p14:creationId xmlns:p14="http://schemas.microsoft.com/office/powerpoint/2010/main" val="2378015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
            </a:r>
            <a:br>
              <a:rPr lang="es-EC" dirty="0"/>
            </a:br>
            <a:endParaRPr lang="es-EC" dirty="0"/>
          </a:p>
        </p:txBody>
      </p:sp>
      <p:sp>
        <p:nvSpPr>
          <p:cNvPr id="6" name="5 Rectángulo"/>
          <p:cNvSpPr/>
          <p:nvPr/>
        </p:nvSpPr>
        <p:spPr>
          <a:xfrm>
            <a:off x="683568" y="260648"/>
            <a:ext cx="4572000" cy="1200329"/>
          </a:xfrm>
          <a:prstGeom prst="rect">
            <a:avLst/>
          </a:prstGeom>
        </p:spPr>
        <p:txBody>
          <a:bodyPr>
            <a:spAutoFit/>
          </a:bodyPr>
          <a:lstStyle/>
          <a:p>
            <a:r>
              <a:rPr lang="es-EC" b="1" dirty="0" smtClean="0"/>
              <a:t>Rentabilidad </a:t>
            </a:r>
            <a:r>
              <a:rPr lang="es-EC" b="1" dirty="0"/>
              <a:t>Neta de Ventas</a:t>
            </a:r>
          </a:p>
          <a:p>
            <a:r>
              <a:rPr lang="es-EC" dirty="0"/>
              <a:t> </a:t>
            </a:r>
          </a:p>
          <a:p>
            <a:r>
              <a:rPr lang="es-EC" dirty="0"/>
              <a:t>Fuente: Corporación </a:t>
            </a:r>
            <a:r>
              <a:rPr lang="es-EC" dirty="0" err="1"/>
              <a:t>Inmedical</a:t>
            </a:r>
            <a:r>
              <a:rPr lang="es-EC" dirty="0"/>
              <a:t> </a:t>
            </a:r>
          </a:p>
          <a:p>
            <a:r>
              <a:rPr lang="es-EC" dirty="0"/>
              <a:t> </a:t>
            </a:r>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966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332656"/>
            <a:ext cx="5688632" cy="646331"/>
          </a:xfrm>
          <a:prstGeom prst="rect">
            <a:avLst/>
          </a:prstGeom>
        </p:spPr>
        <p:txBody>
          <a:bodyPr wrap="square">
            <a:spAutoFit/>
          </a:bodyPr>
          <a:lstStyle/>
          <a:p>
            <a:r>
              <a:rPr lang="es-EC" b="1" dirty="0" smtClean="0"/>
              <a:t> </a:t>
            </a:r>
            <a:r>
              <a:rPr lang="es-EC" b="1" dirty="0"/>
              <a:t>Rentabilidad Operacional del Patrimonio</a:t>
            </a:r>
          </a:p>
          <a:p>
            <a:r>
              <a:rPr lang="es-EC" dirty="0"/>
              <a:t>Fuente: Corporación </a:t>
            </a:r>
            <a:r>
              <a:rPr lang="es-EC" dirty="0" err="1"/>
              <a:t>Inmedical</a:t>
            </a:r>
            <a:endParaRPr lang="es-EC"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29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340768"/>
            <a:ext cx="7859216" cy="940966"/>
          </a:xfrm>
        </p:spPr>
        <p:txBody>
          <a:bodyPr>
            <a:normAutofit fontScale="90000"/>
          </a:bodyPr>
          <a:lstStyle/>
          <a:p>
            <a:r>
              <a:rPr lang="es-EC" b="1" dirty="0"/>
              <a:t/>
            </a:r>
            <a:br>
              <a:rPr lang="es-EC" b="1" dirty="0"/>
            </a:br>
            <a:r>
              <a:rPr lang="es-EC" b="1" dirty="0"/>
              <a:t/>
            </a:r>
            <a:br>
              <a:rPr lang="es-EC" b="1" dirty="0"/>
            </a:br>
            <a:r>
              <a:rPr lang="es-EC" b="1" dirty="0" smtClean="0"/>
              <a:t>PROPUESTA </a:t>
            </a:r>
            <a:r>
              <a:rPr lang="es-EC" b="1" dirty="0"/>
              <a:t>DE CREACIÓN DEL DEPARTAMENTO DE COBRANZAS Y RECUPERACIÓN DE CARTERA </a:t>
            </a:r>
            <a:br>
              <a:rPr lang="es-EC" b="1" dirty="0"/>
            </a:b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57" y="3717032"/>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20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i="1" dirty="0" smtClean="0"/>
              <a:t>VISIÓN </a:t>
            </a:r>
            <a:r>
              <a:rPr lang="es-EC" b="1" i="1" dirty="0"/>
              <a:t/>
            </a:r>
            <a:br>
              <a:rPr lang="es-EC" b="1" i="1" dirty="0"/>
            </a:br>
            <a:endParaRPr lang="es-EC" dirty="0"/>
          </a:p>
        </p:txBody>
      </p:sp>
      <p:sp>
        <p:nvSpPr>
          <p:cNvPr id="3" name="2 Marcador de contenido"/>
          <p:cNvSpPr>
            <a:spLocks noGrp="1"/>
          </p:cNvSpPr>
          <p:nvPr>
            <p:ph idx="1"/>
          </p:nvPr>
        </p:nvSpPr>
        <p:spPr>
          <a:xfrm>
            <a:off x="457200" y="1268760"/>
            <a:ext cx="8229600" cy="4857403"/>
          </a:xfrm>
        </p:spPr>
        <p:txBody>
          <a:bodyPr>
            <a:normAutofit fontScale="92500" lnSpcReduction="20000"/>
          </a:bodyPr>
          <a:lstStyle/>
          <a:p>
            <a:pPr marL="0" indent="0">
              <a:buNone/>
            </a:pPr>
            <a:r>
              <a:rPr lang="es-EC" b="1" i="1" dirty="0" smtClean="0"/>
              <a:t>VISIÓN </a:t>
            </a:r>
          </a:p>
          <a:p>
            <a:pPr marL="0" indent="0" algn="just">
              <a:buNone/>
            </a:pPr>
            <a:endParaRPr lang="es-EC" b="1" i="1" dirty="0"/>
          </a:p>
          <a:p>
            <a:pPr marL="0" indent="0" algn="just">
              <a:buNone/>
            </a:pPr>
            <a:r>
              <a:rPr lang="es-EC" dirty="0" smtClean="0"/>
              <a:t>Ser </a:t>
            </a:r>
            <a:r>
              <a:rPr lang="es-EC" dirty="0"/>
              <a:t>el modelo internacional y único de la administración de riesgos de la salud que crea valor y mejora la calidad de vida de las </a:t>
            </a:r>
            <a:r>
              <a:rPr lang="es-EC" dirty="0" smtClean="0"/>
              <a:t>personas</a:t>
            </a:r>
          </a:p>
          <a:p>
            <a:pPr marL="0" indent="0">
              <a:buNone/>
            </a:pPr>
            <a:endParaRPr lang="es-EC" dirty="0"/>
          </a:p>
          <a:p>
            <a:pPr marL="0" indent="0">
              <a:buNone/>
            </a:pPr>
            <a:r>
              <a:rPr lang="es-EC" b="1" i="1" dirty="0" smtClean="0"/>
              <a:t>MISIÓN   </a:t>
            </a:r>
          </a:p>
          <a:p>
            <a:pPr marL="0" indent="0">
              <a:buNone/>
            </a:pPr>
            <a:endParaRPr lang="es-EC" b="1" i="1" dirty="0"/>
          </a:p>
          <a:p>
            <a:pPr marL="0" indent="0" algn="just">
              <a:buNone/>
            </a:pPr>
            <a:r>
              <a:rPr lang="es-EC" dirty="0" smtClean="0"/>
              <a:t>Ser </a:t>
            </a:r>
            <a:r>
              <a:rPr lang="es-EC" dirty="0"/>
              <a:t>un equipo de trabajo comprometido en la administración de riesgos de la salud generando valor para las personas, las empresas y la sociedad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524" y="260648"/>
            <a:ext cx="1664742" cy="166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92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ORGANIGRAMA DEL DEPARTAMENTO</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32393353"/>
              </p:ext>
            </p:extLst>
          </p:nvPr>
        </p:nvGraphicFramePr>
        <p:xfrm>
          <a:off x="539552"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75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r>
              <a:rPr lang="es-EC" b="1" dirty="0" smtClean="0"/>
              <a:t>JEFE </a:t>
            </a:r>
            <a:r>
              <a:rPr lang="es-EC" b="1" dirty="0"/>
              <a:t>DE COBRANZAS</a:t>
            </a:r>
            <a:br>
              <a:rPr lang="es-EC" b="1" dirty="0"/>
            </a:br>
            <a:r>
              <a:rPr lang="es-EC" dirty="0"/>
              <a:t> </a:t>
            </a:r>
            <a:br>
              <a:rPr lang="es-EC" dirty="0"/>
            </a:b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00232992"/>
              </p:ext>
            </p:extLst>
          </p:nvPr>
        </p:nvGraphicFramePr>
        <p:xfrm>
          <a:off x="467544" y="1196752"/>
          <a:ext cx="82296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389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normAutofit fontScale="90000"/>
          </a:bodyPr>
          <a:lstStyle/>
          <a:p>
            <a:r>
              <a:rPr lang="es-EC" b="1" dirty="0" smtClean="0"/>
              <a:t>  </a:t>
            </a:r>
            <a:r>
              <a:rPr lang="es-EC" b="1" dirty="0"/>
              <a:t>CALL CENTER.</a:t>
            </a:r>
            <a:br>
              <a:rPr lang="es-EC" b="1" dirty="0"/>
            </a:br>
            <a:r>
              <a:rPr lang="es-EC" dirty="0"/>
              <a:t> </a:t>
            </a:r>
            <a:br>
              <a:rPr lang="es-EC" dirty="0"/>
            </a:b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1736175" cy="141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 la derecha con muesca"/>
          <p:cNvSpPr/>
          <p:nvPr/>
        </p:nvSpPr>
        <p:spPr>
          <a:xfrm>
            <a:off x="3563888" y="1844824"/>
            <a:ext cx="936104" cy="7920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70</a:t>
            </a:r>
            <a:endParaRPr lang="es-EC" dirty="0"/>
          </a:p>
        </p:txBody>
      </p:sp>
      <p:sp>
        <p:nvSpPr>
          <p:cNvPr id="5" name="4 Proceso"/>
          <p:cNvSpPr/>
          <p:nvPr/>
        </p:nvSpPr>
        <p:spPr>
          <a:xfrm>
            <a:off x="6084168" y="1603673"/>
            <a:ext cx="1512168" cy="115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350</a:t>
            </a:r>
            <a:endParaRPr lang="es-EC" dirty="0"/>
          </a:p>
        </p:txBody>
      </p:sp>
      <p:sp>
        <p:nvSpPr>
          <p:cNvPr id="6" name="5 Igual que"/>
          <p:cNvSpPr/>
          <p:nvPr/>
        </p:nvSpPr>
        <p:spPr>
          <a:xfrm>
            <a:off x="5004048" y="1844824"/>
            <a:ext cx="792088" cy="648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75" y="3407457"/>
            <a:ext cx="2015375" cy="134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0290" y="5085184"/>
            <a:ext cx="1087195" cy="122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089" y="5164363"/>
            <a:ext cx="1491325" cy="1065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284984"/>
            <a:ext cx="1244286" cy="126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83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r>
              <a:rPr lang="es-EC" sz="2000" b="1" dirty="0" smtClean="0"/>
              <a:t> NEGOCIOCIACION</a:t>
            </a:r>
            <a:r>
              <a:rPr lang="es-EC" sz="2000" b="1" dirty="0"/>
              <a:t/>
            </a:r>
            <a:br>
              <a:rPr lang="es-EC" sz="2000" b="1" dirty="0"/>
            </a:br>
            <a:r>
              <a:rPr lang="es-EC" sz="2000" b="1" i="1" dirty="0" smtClean="0"/>
              <a:t>POLÍTICAS </a:t>
            </a:r>
            <a:r>
              <a:rPr lang="es-EC" sz="2000" b="1" i="1" dirty="0"/>
              <a:t>DE RECUPERACIÓN NEGOCIACION</a:t>
            </a:r>
            <a:r>
              <a:rPr lang="es-EC" b="1" i="1" dirty="0"/>
              <a:t/>
            </a:r>
            <a:br>
              <a:rPr lang="es-EC" b="1" i="1" dirty="0"/>
            </a:b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966802733"/>
              </p:ext>
            </p:extLst>
          </p:nvPr>
        </p:nvGraphicFramePr>
        <p:xfrm>
          <a:off x="539552" y="1196752"/>
          <a:ext cx="8208912" cy="524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623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b="1" dirty="0" smtClean="0"/>
              <a:t>VISITAS </a:t>
            </a:r>
            <a:r>
              <a:rPr lang="es-ES" b="1" dirty="0"/>
              <a:t>TERRENO </a:t>
            </a:r>
            <a:r>
              <a:rPr lang="es-EC" b="1" dirty="0"/>
              <a:t/>
            </a:r>
            <a:br>
              <a:rPr lang="es-EC" b="1" dirty="0"/>
            </a:b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162181713"/>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69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a:t>
            </a:r>
            <a:r>
              <a:rPr lang="es-ES" dirty="0"/>
              <a:t>DE DATOS</a:t>
            </a:r>
            <a:endParaRPr lang="es-EC" dirty="0"/>
          </a:p>
        </p:txBody>
      </p:sp>
      <p:sp>
        <p:nvSpPr>
          <p:cNvPr id="4" name="AutoShape 2" descr="data:image/jpeg;base64,/9j/4AAQSkZJRgABAQAAAQABAAD/2wCEAAkGBhQSERUUExQWFRUWFRkYFxUUFRgdGBceFhcWFxoVHBcYHSceGRkmHxYaHy8iIycpLCwsGCAyNTAqNSYrLCkBCQoKDgwOGg8PGikfHxwwKSwpKikpLCkuKSkpKSkpKSkpKSwsKSwpKSksKSkpNSkpLCwsKSkpKSwpLCksKSksMP/AABEIALUAsQMBIgACEQEDEQH/xAAcAAEAAQUBAQAAAAAAAAAAAAAABwIDBAUGAQj/xABGEAACAQIEAwUGAwUFBAsAAAABAhEAAwQSITEFQVEGImFxgQcTMkKRoSNSsWJygpLBQ6LR8PEUM1OyCBUkNGNzg6Oz0+H/xAAZAQEAAwEBAAAAAAAAAAAAAAAAAQIDBAX/xAAhEQEBAAICAgIDAQAAAAAAAAAAAQIRAyESMUFRE2GBFP/aAAwDAQACEQMRAD8AnGlKUClKUClKUClKUCa8mqblwASdANST4VEvbX25LZdrWCRLhGnv3Y5JjXIg1cCfiJAkcxEhJ2O49h7LBb1+1bZtluXEUnyDGTWoue0rhoUk42xCnKYeTPgBqfMV8tYzFPdcvdZndvidyWZoECSdTy8NPSrS/wCRUD6v4T2/wGJf3dnE22fkplSfIOBm9JroJr47wxBHeUHz2+hrsez3tIxuDAFu77y0P7K/31HgrhsyjyMDpVfJfxfSlK5XsR7QbHEbfd/DvKJeyzAkD8ykaOmu425gV1M1aVSzT2lKVIUpSgUpSgUpSgUpSgUpSgUpSgUpVjF4oW0e4xhUUsxPIKCSfoKCEvbf22uPeOBstltoAbxB+NjDBDHyiRpzYn8tRfgcEzyVgKPiuE+BI/T/AFroeMcOOIxL3Lr5LbFrt24dSApkwo3dmugKOrDkKt43FfhBbFlbdobNdGe4TtmJ+EN+7t1PLC5b9Npjq9ufxVlVaA2bx1j08K8t4bMIETy+m1ZGFwTu2gnXWE8K7LhHY0soLjLPKI5VXLlmLTHiuTg7VvoOUk6D7kaVssIk7yWHJV38JYwPOK7pfZ5b6keQ/rWOns8dSCh2OxEfQisf9GNX/BY49OKPYvJetrkZGzI3METzVRI1ggaemlfRvs97ZDiOEFwhVuocl1F2DbgieTKQfCSOVQH2g7P3rMs6GToCWB08JJj1/wBO29g3HbdoYq3cbKWa2yzOpyuGGnQLP3rp485ZthnjfSb6VQjTVVbMXtKUoFKUoFKUoFKUoFKUoFKUoFaLtu0cPxUf8F/uK3tYHHOFjEYe7ZJgXLbpPTMpE+k1XLuJntAWOW2bIzT7vvNc1Oot5YBA1ibi6TrlGo1YaN7QxV1RZVtdAhj9JJ+tbZLDtYuW20fvBn2XMyo2USdps/EdA1wExV3sH2Ye3iA11/cuUzLbAm4FJK5yWBVZIMSCdNhXFOpf07r7juOBdiEw9tS8BuZMAbda2S2E+UqY/Kyn9DWws8Hsg5jbDv8A8S7+I58c1yY9NPCst8MjCGRD5ov+Fc9xl+Wkyynw1KYaN6uZRWVc4ZH+6OX9jUofCDJXzXTqDWDisUlq2zP3SuhXcydgI3B3BG4+lU8Ppbzl9mNwdq4IuKGHjXHYTgtrAY8vGVLtl1UhcwUyhIjcGFYeOZfGthw+xiMSfeO7WrM6S0A69fptXQ4/houpl+ZYKOeTL8J22ncdKbuPSdTe3SdlcZnsL3g+XQMPmX5W8NNCOoNbmtF2U4etm3kUAKoVQBtIBLfdp9a31erxXeE283l153RSlK1ZlKUoFKUoFKUoFKUoFKUoFeUrW8Z49bwy5rhPkok/TpyqLZJupkt6iIONdmLvD79+9cOaxmd7UkfitcjKhXcFSSx0/s13mtJ2Y423+3WixzF5Uk8i65p6QxAMbfeu37Z4z/rK2hwqvcPf7mWCSmVSrE6QPeTvqOYrkPZ92b95cNwsM1iAqR3g0mWYcokiOp5CK4eTx7dvH5T2lhcWg0JH1qze4taXVriDT8wrll7M3Xn3lwqdyx5zuY6eHpWLZ7MW7hupZZHuovx32GUNpCrbJ3A1LNmAkd07DGY76Xtdlw/tFauGFYHXca/pVfHeGrcQXMqs1syA05SNZBg6gE5o8D1rheHYfF2zdVrjmGZUZmQJAIhwqd0aT3Y6ba1IPDrhNoK5zSsExE6bxyp6ukWdbaxGgAk5niJgALy7qDupz2111JrZ4O0SP8aw7Fnmd+nWtphroy8/pWca3rHpxuN9qNzh+JuYa9YF5RD2WRgjm24JAYEZWZWzKSIJyyZ3rccG9s/D7+lx2w7yAVvqQASSIzrKjY7kbVx/tswP4WGvqJyXHUv+y6qyg9QSrfeo3uIXXMvxCDvM5dQNpOgMHnl5k16PHybxjgyw7fU3D+N2b65rN61cXrbuKw+xrMzV8mLaEAlQzBAdRqe5KqGGwiSDzy8pBG94R2mxmFEWMXdCjZWYOh/DDrpcBAzfbUHatPOM7i+mKVFfZT2wlnW3jlRZgC/bBCa5ILoxOQHOpzAkCZIUVKSNNXl2izSqlKVKClKUCsfFYtbayxjWB1J6Adavk1znaJiUZ9hJA8hufU/YCs+TLwx2vhj5ZSKbHbuxcDe7DllPeQqRH7Rb4Y9a1/CvaPav3TYYe6vFstvdkuanVTAggAmDHnWt7C8EVkxIJzHOoCnkMmb7lz/LTE9l1t43CNbABVrjN5C0wn6uNa5Jz5dX7df4ePdnzF/jFnEC4Gs37oYEES5IJnYqTBHgdP1GNxezcv3A1zWCNADA8FMzGp3G01u8QIljOgnQSdDOgGpOkxBrluE8Vx+Nug5LeGtBjnbJN5txlCsStthO8GCNjscbvLq1vNY66/q/jMcMG3vRZPujctq9xdNXPu2dY0JEWg075DsYJ2GM4OpujGYUDOT+Lk/tPzBlHz+JE/atf23xeFwVstdBvXnUgJmJuMDoSbhnJbE77TAHhhcK4syw9q5mzTrl0uAHXMnJx8y7qdtINa44y4/Tmyz1du0Cq6g7g7GqU4egGijedhv186xeFceS6SGAtudd+6/UgnY6bHWtuEkSKyuGl5lK17YIE6jbYCshxCwPIeZ0H3rIKc+nXw1mtfZxqswYkhB8ByOc5OmcHLAUAkDXXMTtlJTFNyWLeGg5jsJj1Ne2cUz4j3UQqIHY/mZwMq6HYCSfEjprmPiVmT3o1CrOs8y2gHjvVGBw5UMz6u5kn/8AB4QPSq3HTXfXbW9ueHe94ZiV0lbWZZ62iLg/5YnxqC+GPKRMFZg9FJBn0YTHjHPSbfaBxoWcHdSe89sgDz0PpFQpwgbkfKo8ztMDqPij9mujh9VzZhb3TMdgyaAcily2So5SMrR4HxNWlxBnu6kQJ0gm2Sy+RKEj6Vm4vC5hG/eBWBpMQBvzUFRG+W2edPdrbWBBMEEj/wANbzBvVXX0reVkrs2+TRAkRpygwev4d0/QDlFTb7Le0T37DWbmrWFQB5kujA5Z/aGWJ5xO81CyJElvzAn1S2g+wc/w1LPsaw5y4q5rla4iL/ApP6MPWanC9oz9JHilIpWzF7SleGpFnFPCkjQ7DzOg+5rQcF4rbxiOmR0FsgKLmXMw0GfukgSQdN/rVzE9q7BxyYFWLX4LsAJVAi5oY7ZjIIA25xInOt8JS073EBzPuMxy6mdFmBrrMVjydztfG6a3htkWsW6AR720G9bTkfpd/u1dNqcWJ52mUHpDoSPUR9KrvLmuBxIZdjuddI9are0wYMTDAeHPlXFL8fTqvd39xoO0Nm4clq2xVrlxQSIkIO8+4MaCt1guGLYthVAH9J2qyLZbEo52UMPMtA/z51d7RXiti6w0iy5kbiLbGfOqSe6vlndTGIC7UcR/2vE3b4kB1cKP2bDqqjf8gRvMnrVnBcYeySbZHeYsyH4WyWgRmHm24gjLoRWMMNlKgArmGUIQdBctMqkkj4jKn6eliyRBYc7dw/zFbQ+0mu7TmrsbfatGULcRlYm3qsMs3BMQSrDfmSR47DO4T7T1w1poR7i5QypEZc0nQ5j3dJjqdCK446PPJX/+G0T9NBWIunkVRDPhZYH/AJpHmKjxg67H+0jFYlhGW0gKkKokMSudc5aQ4MbERtoa33D/AGrXE/7xZVxp3rMq3zBjlc5W7yMIBH3qObCgaTslokg/kue6nygg1cxF1woVPjYhfXNlM675rII85qLhKmWp54JxvD4wZrFxLkakDR1/etnvKfMeRO9ZGMdLStcusLaKJZ3MADrJr50t4gk50VkcLIKkSuchNG33aJidZnlS5cu3IVyzw5HectBECBmJGoO2u3jWV4Zat+Sxse23adsZfuspYWiwW2oE91dFJEyCd4jnWt4VbKjn8S8iD8UEeHMT4R1FUPgmYiV5j4baCZnmpX8pGvj0rYYdPIAlABvAC3HBmBrrPLfpAG+pJqKXdva4XDDXNqNhvqoaB4xBHQraHlQlsEy2vxTl2k2woC+BHeHRZ6V6bUyPArHLXDIo9JNXbl0GQJAYoJ8MoUf3SxHiaqlSwmCOvICNFk/3rkeSjrU6+zHBe74dZMR7zNc15h2OQ+qBKgnA4ZsRdW0u924FWOrvlny1LeS19N4TDrbRUUAKqhQBsAogD7VpxztnnV6lKVszCa13HeLrhrJuNG4ABMAk+PQAFj4A1f4nj1s2nuNsikwNz0UeJMAedQrxvtFfxsi+3dvMyWbaArbtADvXHJ1YnMFJnWTAAJmuWWlsZtR7Gb5v8Vu3bpm57h7u/wA1+5bZj55SB5AVObivm7Evc4VxBMQgPu3UAeSqodCeoIDeTCpz7PdsLGLtqyOJIGhOtY55z1V/G3uNqmF18KuXbdVrfXqK0nFu3GBw7Zb2JtIw3XNJHgQswdapMJ49do3dsw2oqKfaL7QSzPhcPGWfd3LpjKzGQ1sE6ZAB3jz1Hwzmz+2ntNR7Zs4MtLjW7BUhSDPuw4BUx/aMABuM24i8rIAPw5TBX5V0LFZ+Iaa3Ggd2NajHDXdabXMobK0/MDJOrQym5cadYjQevPNOJZTZYiSo+rAkfVqyrqHIBuHKyRzE6KJ1CgacpI6LVOH1dCebIT63GrRCod9TGgIaf/VuBY/lUelL4JLHobxH0W2D6MV+tMGvwCSNbIP98T/NVeFGbIJ0YWgd/wC0ljz/ADfp4UB7OwEaLdE/+Xlun7Zt+lEvEMTHeNy20axIk85MZifvVzBtm92TsWtEjl+IDnHkcsR0Aq1YugBSddLJM88tsufqTrQYtz4TBMZIjr+KAPsCaycAoASI3za6bszjlp3VT69KoKCbanrZBPPRSzesux9Kvm6DbUBcpVCWOYnMRbZgY+UDOBA8ZJ5KFl4ykjQBWPXu2muEfc+tV+7yjLzgg9Z9wqD+88VQVmVHNivo0W1H0Vvoa9LyQ2kkT5nOz/8A1D1qBdW7BM9dx+zIn/2l9J61i4m+VEncaDzCKg8soZv5aqzcp6DziAfPRGJ/a8qwr2IzPlBmOcAiS0nTzLa/46tDsfZdhs3EsNm+UOwHilpgJ+p+1fQIFRl7GezSpaOMYHPdDJbJj/dqwBYR+Zl8JyzzqTq2wmoyypSlKuq1Haq9lwl3SSy5BG/fIWQeREzPhUV3QwuO9y53CM0ZZKgsCCI8Svd8zzqVu0uHzYW4AJgBtN+6QTHjANRzjLSmQVJBBbX5pIIBPTVfQ8prHk9tcFrHYW3etNauAMukqflj4WBH2Zd5EVxWJ7E3rLf9kv7fK5IaORDKCHHiAK6fEZkHxFu+2pGwGhykMCo1k+Q8a12O4s8HuRrcGvebNb6gKJJBG28+tU2v+3NY61iVEYrEvH5Ldxu9z1aAFXqe94AmsVcQC2wSNFB0I5jLn0jnJDMZJ3M1s+Fdnr2NvOqW2uODDFQCEjQFg+VVbnr1nQkAdtwj2J3mIGJuotrcov4lwz1dgAp/d8d5q8n1FLUcqsfDkeTsriSQCcxDmHP21+GvbWLDEqCc0g5WEknxBmfNp/ZUDb6H7M9gcHgRNm0PeRrdeDcP8XyjwWB4Vscf2ew98fi2Lb/vIs+cxIPjVvBXyfN9tQGGgC+9Qt1MjcsdWH+dKt2SPwzGwskx4MQfuCKk3tR7ImWbmCYsIM2mIzjWZtuYDQdcr9N9TUZXyVZkuKUcAggggq2cEgqdVhxMHlcnSarZpeXZbQDTwT7XnFepoUM7BdP3b16PtFU3xEncAsZ8A63QfMTcrxVh16BwD4Reb+jrVUqrTRAn4SkeOW5cj9atnRf4I+th0/p96to5AB6W59VtO0/zA1URBy8pyz6op+xP1oPL8i5v/wAWPOFAPhow+hrJEBu9KgMAQRBykzliJGlkaftVg4a8c4YaRlOnKTn08RH92r5uMTmdixJlmYksxPdYk89UfWiFSsYA5wgP73ekz5vcP8NelttABvHQd5j6Qseg61aD/wCkaE94k/WV9ape4FBPIA6DnlgffID5E9KJUY3EkQg3ygGNwAIJ82Ob+byrZ9l+AHF4i1ZG7tqQBKoJNx55QM0eaeFaHB2yxztuZOg00Bj6aQP3Km72L9nctp8Uw1cm1a8EUjOR4M6geVtelXk70pvpJGEwi20VEEKihVHQKAAPoBV+lK1ZlKUoPDXO8S7HrcbMjZJMlSJU65iBBBWTvvvpFdHSos2mXSMeMdjsQoYBBcDIyF01J95OYlfiGhI5jx100HCeyGKx9x81psMgcljetmFYj5FcA3NAAdAI56CZsigWq+EW861vZ7gFvB2Fs2RCrJJO7MxlmPiT9NuVbOlKuoUpSg8Irj+33s9t8Qt5lIt31UhbkaMD8jgbjYg7jlzB7GvCKD5W4nhr2FuvZvoVYaMp10YTow0K/FBG4NUreDSwO+/mGtHX1Uj1r6M7XdkbOOslLiguATbcaOh30PQkCRsfvUDYvsBiLLzZZHWR3GcI2nynPCt6Ny2G1Z3FpK1Fwb/uuB/Le/pFXLrwZ6Mxj+N/6IKv4jhN5BLW3WB3iBmEaScyEqRo2s1gh53jz/e0Ov8AE5+lZrK8IF1kHXurBgBgbaZjoZADExpJInSQfbdwSJ8PoSp/Rn+tWrLQuhIaSdhAnMd5mc2XSPl3o15dpXXYsfF4+xUegqRcNyPMR9l5/wAQP1NY98SII0YhY00A30PPu5fCCOYrpOBdi8RiIaPdoTPvLikCCdcq7uR6DQyYYVVxbsTetXvwgcQs/hmyJcCIAdFOYNEDMJBj4htVZlN6TcbpidlezT4zEW8PbYqGMvcGpVVBLPlOo1yqJ6pNfSXC+Gph7NuzaXKltQqidgB1OpPj41x3ss7GvhLL3byZL16O7OqINVUgaBiSSY8BuK7sVvjNMsq9pSlWVKUpQKUpQKUpQKUpQKUpQKUpQIriO2HCfdN75R3XID88rH5vAH9T4129YvEsILtq5bOgdGWemYETVcpuJl0ie5eHMD6Ctfd4Vh7veaysiZOUjad8pAbf5prG4pccSjd24hKup5FTrBOmWdZ6EVn+yrhT3OIm7qUsoxZgTlz3FCqnRtC5I20U9K58ZdtrZI8udlLdtVL4YICAQz2jz1iWWB+tXRiktKAqW7ZURK2xnPPMWAnMeZqZHtggggEHcHY+BHOoL9pPFrGFx3uLLFQLYNwAtlVzBCqdWXulSRt3hEbVbPC/CuObMwHGy2Lw9vK1wvfQFWkyuYZ2KzsFltekkRNTLZwyrsqjyAH6VF/sPu2rpxVwANcUoM5HeCsGlROwldudStFX48JIrnlugFe0pWqhSlKBSlKBSlKBSlKBSlKBSlKBSlKBXhr2hoPlXtNxW/dx+JZSdb1zuHUAZyo0PTKF06VK3sF4kz2MTZaM1u8GkRqHXLGnT3f3rj/aP7OcSmOu3bNm7csXmLzZ7xUtLMhUSRDydoKwJkGu79iXZi9hbF579trbXXUBbghsqZu8QdQCXIEgGFGlV12nfSSDXyZ2jxbPjMQ7oXPv7haSco/FuQGI2A0G+1fWZFcTxj2QYHEX2vsLqu7ZnFu5CsTuYIME76EVNQ53/o/cNZcPib5GUXboVQNB3ASYHId8D0qWaw+F8Kt4a0lqygS2ghVE+ZJJ1JJMknUnesypClKUClKUClKUClKUClKUClKUClKUClKUClKUHmWgWlKD2lKUClKUClKUClKUClKUH//Z"/>
          <p:cNvSpPr>
            <a:spLocks noChangeAspect="1" noChangeArrowheads="1"/>
          </p:cNvSpPr>
          <p:nvPr/>
        </p:nvSpPr>
        <p:spPr bwMode="auto">
          <a:xfrm>
            <a:off x="155575" y="-1036638"/>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61847"/>
            <a:ext cx="16859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754" y="18448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813" y="1784535"/>
            <a:ext cx="1855368" cy="186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070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LEGAL</a:t>
            </a:r>
            <a:r>
              <a:rPr lang="es-ES" b="1" dirty="0"/>
              <a:t>.</a:t>
            </a:r>
            <a:r>
              <a:rPr lang="es-EC" b="1" dirty="0"/>
              <a:t/>
            </a:r>
            <a:br>
              <a:rPr lang="es-EC" b="1" dirty="0"/>
            </a:b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392" y="4181178"/>
            <a:ext cx="2273501" cy="123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007" y="1556792"/>
            <a:ext cx="2583421" cy="17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484784"/>
            <a:ext cx="25431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544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C" b="1" dirty="0"/>
              <a:t>CONCLUSIONES</a:t>
            </a:r>
            <a:r>
              <a:rPr lang="es-EC" sz="1600" b="1" dirty="0"/>
              <a:t/>
            </a:r>
            <a:br>
              <a:rPr lang="es-EC" sz="1600" b="1" dirty="0"/>
            </a:br>
            <a:r>
              <a:rPr lang="es-EC" sz="1600" dirty="0"/>
              <a:t> </a:t>
            </a:r>
            <a:br>
              <a:rPr lang="es-EC" sz="1600" dirty="0"/>
            </a:b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83278838"/>
              </p:ext>
            </p:extLst>
          </p:nvPr>
        </p:nvGraphicFramePr>
        <p:xfrm>
          <a:off x="467544" y="836712"/>
          <a:ext cx="8229600" cy="547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947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C" b="1" dirty="0"/>
              <a:t> RECOMENDACIONES</a:t>
            </a:r>
            <a:r>
              <a:rPr lang="es-EC" sz="1600" b="1" dirty="0"/>
              <a:t/>
            </a:r>
            <a:br>
              <a:rPr lang="es-EC" sz="1600" b="1" dirty="0"/>
            </a:br>
            <a:r>
              <a:rPr lang="es-EC" sz="1600" dirty="0"/>
              <a:t> </a:t>
            </a:r>
            <a:br>
              <a:rPr lang="es-EC" sz="1600"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04084180"/>
              </p:ext>
            </p:extLst>
          </p:nvPr>
        </p:nvGraphicFramePr>
        <p:xfrm>
          <a:off x="467544" y="1268760"/>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763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Organigrama Estructural</a:t>
            </a:r>
            <a:endParaRPr lang="es-EC" dirty="0"/>
          </a:p>
        </p:txBody>
      </p:sp>
      <p:pic>
        <p:nvPicPr>
          <p:cNvPr id="7223" name="Picture 55"/>
          <p:cNvPicPr>
            <a:picLocks noChangeAspect="1" noChangeArrowheads="1"/>
          </p:cNvPicPr>
          <p:nvPr/>
        </p:nvPicPr>
        <p:blipFill rotWithShape="1">
          <a:blip r:embed="rId2">
            <a:extLst>
              <a:ext uri="{28A0092B-C50C-407E-A947-70E740481C1C}">
                <a14:useLocalDpi xmlns:a14="http://schemas.microsoft.com/office/drawing/2010/main" val="0"/>
              </a:ext>
            </a:extLst>
          </a:blip>
          <a:srcRect l="46750" t="23594" r="21472" b="6110"/>
          <a:stretch/>
        </p:blipFill>
        <p:spPr bwMode="auto">
          <a:xfrm>
            <a:off x="2444011" y="1484784"/>
            <a:ext cx="4134679" cy="487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27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ANÁLISIS </a:t>
            </a:r>
            <a:r>
              <a:rPr lang="es-EC" b="1" dirty="0"/>
              <a:t>DEL </a:t>
            </a:r>
            <a:r>
              <a:rPr lang="es-EC" b="1" dirty="0" smtClean="0"/>
              <a:t>MACROAMBIENTE</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6815999"/>
              </p:ext>
            </p:extLst>
          </p:nvPr>
        </p:nvGraphicFramePr>
        <p:xfrm>
          <a:off x="1547664" y="1916832"/>
          <a:ext cx="5832648" cy="368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72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143000"/>
          </a:xfrm>
        </p:spPr>
        <p:txBody>
          <a:bodyPr>
            <a:normAutofit fontScale="90000"/>
          </a:bodyPr>
          <a:lstStyle/>
          <a:p>
            <a:r>
              <a:rPr lang="es-EC" b="1" dirty="0" smtClean="0"/>
              <a:t>ANÁLISIS </a:t>
            </a:r>
            <a:r>
              <a:rPr lang="es-EC" b="1" dirty="0"/>
              <a:t>DEL MICROAMBIENTE </a:t>
            </a:r>
            <a:br>
              <a:rPr lang="es-EC" b="1" dirty="0"/>
            </a:br>
            <a:endParaRPr lang="es-EC" dirty="0"/>
          </a:p>
        </p:txBody>
      </p:sp>
      <p:pic>
        <p:nvPicPr>
          <p:cNvPr id="7" name="3 Marcador de contenido"/>
          <p:cNvPicPr>
            <a:picLocks noGrp="1"/>
          </p:cNvPicPr>
          <p:nvPr>
            <p:ph idx="1"/>
          </p:nvPr>
        </p:nvPicPr>
        <p:blipFill rotWithShape="1">
          <a:blip r:embed="rId2"/>
          <a:srcRect l="33136" t="26934" r="15556" b="9455"/>
          <a:stretch/>
        </p:blipFill>
        <p:spPr bwMode="auto">
          <a:xfrm>
            <a:off x="467544" y="2017349"/>
            <a:ext cx="4464496" cy="3287710"/>
          </a:xfrm>
          <a:prstGeom prst="rect">
            <a:avLst/>
          </a:prstGeom>
          <a:ln>
            <a:noFill/>
          </a:ln>
          <a:extLst>
            <a:ext uri="{53640926-AAD7-44D8-BBD7-CCE9431645EC}">
              <a14:shadowObscured xmlns:a14="http://schemas.microsoft.com/office/drawing/2010/main"/>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76805"/>
            <a:ext cx="2903984" cy="31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81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404664"/>
            <a:ext cx="4572000" cy="646331"/>
          </a:xfrm>
          <a:prstGeom prst="rect">
            <a:avLst/>
          </a:prstGeom>
        </p:spPr>
        <p:txBody>
          <a:bodyPr>
            <a:spAutoFit/>
          </a:bodyPr>
          <a:lstStyle/>
          <a:p>
            <a:r>
              <a:rPr lang="es-EC" b="1" dirty="0" smtClean="0"/>
              <a:t>MATRIZ </a:t>
            </a:r>
            <a:r>
              <a:rPr lang="es-EC" b="1" dirty="0"/>
              <a:t>FODA</a:t>
            </a:r>
          </a:p>
          <a:p>
            <a:r>
              <a:rPr lang="es-EC" dirty="0"/>
              <a:t>Fuente: Corporación </a:t>
            </a:r>
            <a:r>
              <a:rPr lang="es-EC" dirty="0" err="1"/>
              <a:t>Inmedical</a:t>
            </a:r>
            <a:endParaRPr lang="es-EC"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2860933562"/>
              </p:ext>
            </p:extLst>
          </p:nvPr>
        </p:nvGraphicFramePr>
        <p:xfrm>
          <a:off x="1187625" y="1072242"/>
          <a:ext cx="6984776" cy="5570569"/>
        </p:xfrm>
        <a:graphic>
          <a:graphicData uri="http://schemas.openxmlformats.org/drawingml/2006/table">
            <a:tbl>
              <a:tblPr firstRow="1" firstCol="1" bandRow="1">
                <a:tableStyleId>{22838BEF-8BB2-4498-84A7-C5851F593DF1}</a:tableStyleId>
              </a:tblPr>
              <a:tblGrid>
                <a:gridCol w="3588897"/>
                <a:gridCol w="3395879"/>
              </a:tblGrid>
              <a:tr h="49363">
                <a:tc>
                  <a:txBody>
                    <a:bodyPr/>
                    <a:lstStyle/>
                    <a:p>
                      <a:pPr>
                        <a:lnSpc>
                          <a:spcPct val="115000"/>
                        </a:lnSpc>
                        <a:spcAft>
                          <a:spcPts val="0"/>
                        </a:spcAft>
                      </a:pPr>
                      <a:r>
                        <a:rPr lang="es-EC" sz="900" b="0" dirty="0">
                          <a:solidFill>
                            <a:srgbClr val="FF0000"/>
                          </a:solidFill>
                          <a:effectLst/>
                          <a:latin typeface="+mn-lt"/>
                        </a:rPr>
                        <a:t>FORTALEZAS</a:t>
                      </a:r>
                      <a:endParaRPr lang="es-EC" sz="900" b="0" dirty="0">
                        <a:solidFill>
                          <a:srgbClr val="FF0000"/>
                        </a:solidFill>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solidFill>
                            <a:srgbClr val="FF0000"/>
                          </a:solidFill>
                          <a:effectLst/>
                          <a:latin typeface="+mn-lt"/>
                        </a:rPr>
                        <a:t>DEBILIDADES</a:t>
                      </a:r>
                      <a:endParaRPr lang="es-EC" sz="900" b="0" dirty="0">
                        <a:solidFill>
                          <a:srgbClr val="FF0000"/>
                        </a:solidFill>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dirty="0">
                          <a:effectLst/>
                          <a:latin typeface="+mn-lt"/>
                        </a:rPr>
                        <a:t>Buen ambiente laboral</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Operaciones Internacionales</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dirty="0">
                          <a:effectLst/>
                          <a:latin typeface="+mn-lt"/>
                        </a:rPr>
                        <a:t>Recursos humanos motivados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Falta de Gestión</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dirty="0">
                          <a:effectLst/>
                          <a:latin typeface="+mn-lt"/>
                        </a:rPr>
                        <a:t>Presencia Online</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Incapacidad de cobro</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effectLst/>
                          <a:latin typeface="+mn-lt"/>
                        </a:rPr>
                        <a:t>Reputación</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Falta de Capacitación al personal</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dirty="0">
                          <a:effectLst/>
                          <a:latin typeface="+mn-lt"/>
                        </a:rPr>
                        <a:t>Ubicación Geográfica</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Incapacidad para ver errores</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effectLst/>
                          <a:latin typeface="+mn-lt"/>
                        </a:rPr>
                        <a:t>Liderazgo en  el Mercado</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effectLst/>
                          <a:latin typeface="+mn-lt"/>
                        </a:rPr>
                        <a:t>Conocimiento del Mercado</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effectLst/>
                          <a:latin typeface="+mn-lt"/>
                        </a:rPr>
                        <a:t>Plantas y Equipamiento</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solidFill>
                            <a:srgbClr val="FF0000"/>
                          </a:solidFill>
                          <a:effectLst/>
                          <a:latin typeface="+mn-lt"/>
                        </a:rPr>
                        <a:t>OPORTUNIDADES</a:t>
                      </a:r>
                      <a:endParaRPr lang="es-EC" sz="900" b="0" dirty="0">
                        <a:solidFill>
                          <a:srgbClr val="FF0000"/>
                        </a:solidFill>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solidFill>
                            <a:srgbClr val="FF0000"/>
                          </a:solidFill>
                          <a:effectLst/>
                          <a:latin typeface="+mn-lt"/>
                        </a:rPr>
                        <a:t>AMENAZAS</a:t>
                      </a:r>
                      <a:endParaRPr lang="es-EC" sz="900" b="0" dirty="0">
                        <a:solidFill>
                          <a:srgbClr val="FF0000"/>
                        </a:solidFill>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dirty="0">
                          <a:effectLst/>
                          <a:latin typeface="+mn-lt"/>
                        </a:rPr>
                        <a:t>Necesidad el servicio</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Competencia consolidada</a:t>
                      </a:r>
                      <a:endParaRPr lang="es-EC" sz="900" b="0" dirty="0">
                        <a:effectLst/>
                        <a:latin typeface="+mn-lt"/>
                        <a:ea typeface="Times New Roman"/>
                        <a:cs typeface="Times New Roman"/>
                      </a:endParaRPr>
                    </a:p>
                  </a:txBody>
                  <a:tcPr marL="44450" marR="44450" marT="0" marB="0" anchor="b"/>
                </a:tc>
              </a:tr>
              <a:tr h="337395">
                <a:tc>
                  <a:txBody>
                    <a:bodyPr/>
                    <a:lstStyle/>
                    <a:p>
                      <a:pPr>
                        <a:lnSpc>
                          <a:spcPct val="115000"/>
                        </a:lnSpc>
                        <a:spcAft>
                          <a:spcPts val="0"/>
                        </a:spcAft>
                      </a:pPr>
                      <a:r>
                        <a:rPr lang="es-EC" sz="900" b="0">
                          <a:effectLst/>
                          <a:latin typeface="+mn-lt"/>
                        </a:rPr>
                        <a:t>Tendencias favorables en el mercado</a:t>
                      </a:r>
                      <a:endParaRPr lang="es-EC" sz="900" b="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Competencia agresiva</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r h="163603">
                <a:tc>
                  <a:txBody>
                    <a:bodyPr/>
                    <a:lstStyle/>
                    <a:p>
                      <a:pPr>
                        <a:lnSpc>
                          <a:spcPct val="115000"/>
                        </a:lnSpc>
                        <a:spcAft>
                          <a:spcPts val="0"/>
                        </a:spcAft>
                      </a:pPr>
                      <a:r>
                        <a:rPr lang="es-EC" sz="900" b="0">
                          <a:effectLst/>
                          <a:latin typeface="+mn-lt"/>
                        </a:rPr>
                        <a:t>Fuerte poder adquisitivo del consumidor</a:t>
                      </a:r>
                      <a:endParaRPr lang="es-EC" sz="900" b="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Cambios exportaciones/importaciones</a:t>
                      </a:r>
                      <a:endParaRPr lang="es-EC" sz="900" b="0" dirty="0">
                        <a:effectLst/>
                        <a:latin typeface="+mn-lt"/>
                        <a:ea typeface="Times New Roman"/>
                        <a:cs typeface="Times New Roman"/>
                      </a:endParaRPr>
                    </a:p>
                  </a:txBody>
                  <a:tcPr marL="44450" marR="44450" marT="0" marB="0" anchor="b"/>
                </a:tc>
              </a:tr>
              <a:tr h="511188">
                <a:tc>
                  <a:txBody>
                    <a:bodyPr/>
                    <a:lstStyle/>
                    <a:p>
                      <a:pPr>
                        <a:lnSpc>
                          <a:spcPct val="115000"/>
                        </a:lnSpc>
                        <a:spcAft>
                          <a:spcPts val="0"/>
                        </a:spcAft>
                      </a:pPr>
                      <a:r>
                        <a:rPr lang="es-EC" sz="900" b="0" dirty="0">
                          <a:effectLst/>
                          <a:latin typeface="+mn-lt"/>
                        </a:rPr>
                        <a:t>Mayor utilización de sitios web por el consumidor</a:t>
                      </a:r>
                      <a:endParaRPr lang="es-EC" sz="900" b="0" dirty="0">
                        <a:effectLst/>
                        <a:latin typeface="+mn-lt"/>
                        <a:ea typeface="Times New Roman"/>
                        <a:cs typeface="Times New Roman"/>
                      </a:endParaRPr>
                    </a:p>
                  </a:txBody>
                  <a:tcPr marL="44450" marR="44450" marT="0" marB="0" anchor="b"/>
                </a:tc>
                <a:tc>
                  <a:txBody>
                    <a:bodyPr/>
                    <a:lstStyle/>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p>
                      <a:pPr>
                        <a:lnSpc>
                          <a:spcPct val="115000"/>
                        </a:lnSpc>
                        <a:spcAft>
                          <a:spcPts val="0"/>
                        </a:spcAft>
                      </a:pPr>
                      <a:r>
                        <a:rPr lang="es-EC" sz="900" b="0" dirty="0">
                          <a:effectLst/>
                          <a:latin typeface="+mn-lt"/>
                        </a:rPr>
                        <a:t> </a:t>
                      </a:r>
                      <a:endParaRPr lang="es-EC" sz="900" b="0" dirty="0">
                        <a:effectLst/>
                        <a:latin typeface="+mn-lt"/>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122049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06779181"/>
              </p:ext>
            </p:extLst>
          </p:nvPr>
        </p:nvGraphicFramePr>
        <p:xfrm>
          <a:off x="1228023" y="1556792"/>
          <a:ext cx="6984775" cy="3828102"/>
        </p:xfrm>
        <a:graphic>
          <a:graphicData uri="http://schemas.openxmlformats.org/drawingml/2006/table">
            <a:tbl>
              <a:tblPr firstRow="1" firstCol="1" bandRow="1">
                <a:tableStyleId>{69CF1AB2-1976-4502-BF36-3FF5EA218861}</a:tableStyleId>
              </a:tblPr>
              <a:tblGrid>
                <a:gridCol w="1508498"/>
                <a:gridCol w="1813588"/>
                <a:gridCol w="1839416"/>
                <a:gridCol w="1823273"/>
              </a:tblGrid>
              <a:tr h="584378">
                <a:tc>
                  <a:txBody>
                    <a:bodyPr/>
                    <a:lstStyle/>
                    <a:p>
                      <a:pPr>
                        <a:lnSpc>
                          <a:spcPct val="115000"/>
                        </a:lnSpc>
                        <a:spcAft>
                          <a:spcPts val="0"/>
                        </a:spcAft>
                      </a:pPr>
                      <a:r>
                        <a:rPr lang="es-ES" sz="1200" dirty="0">
                          <a:effectLst/>
                        </a:rPr>
                        <a:t>Etiquetas de fila</a:t>
                      </a:r>
                      <a:endParaRPr lang="es-EC"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Suma de VALOR FACTURADO</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dirty="0">
                          <a:effectLst/>
                        </a:rPr>
                        <a:t>Suma de SALDO POR COBRAR</a:t>
                      </a:r>
                      <a:endParaRPr lang="es-EC"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s-ES" sz="1200">
                          <a:effectLst/>
                        </a:rPr>
                        <a:t>No. Clientes </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a:effectLst/>
                        </a:rPr>
                        <a:t>ARP</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261.965,98</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750.439,81</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71</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dirty="0">
                          <a:effectLst/>
                        </a:rPr>
                        <a:t>CORPORTIVO</a:t>
                      </a:r>
                      <a:endParaRPr lang="es-EC"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682.373,99</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9.633,75</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5</a:t>
                      </a:r>
                      <a:endParaRPr lang="es-EC" sz="1100">
                        <a:effectLst/>
                        <a:latin typeface="Calibri"/>
                        <a:ea typeface="Times New Roman"/>
                        <a:cs typeface="Times New Roman"/>
                      </a:endParaRPr>
                    </a:p>
                  </a:txBody>
                  <a:tcPr marL="68580" marR="68580" marT="0" marB="0"/>
                </a:tc>
              </a:tr>
              <a:tr h="584378">
                <a:tc>
                  <a:txBody>
                    <a:bodyPr/>
                    <a:lstStyle/>
                    <a:p>
                      <a:pPr>
                        <a:lnSpc>
                          <a:spcPct val="115000"/>
                        </a:lnSpc>
                        <a:spcAft>
                          <a:spcPts val="0"/>
                        </a:spcAft>
                      </a:pPr>
                      <a:r>
                        <a:rPr lang="es-ES" sz="1200">
                          <a:effectLst/>
                        </a:rPr>
                        <a:t>CORPORATIVO MASIVO</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67.011,92</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11.372,25</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3</a:t>
                      </a:r>
                      <a:endParaRPr lang="es-EC" sz="1100">
                        <a:effectLst/>
                        <a:latin typeface="Calibri"/>
                        <a:ea typeface="Times New Roman"/>
                        <a:cs typeface="Times New Roman"/>
                      </a:endParaRPr>
                    </a:p>
                  </a:txBody>
                  <a:tcPr marL="68580" marR="68580" marT="0" marB="0"/>
                </a:tc>
              </a:tr>
              <a:tr h="584378">
                <a:tc>
                  <a:txBody>
                    <a:bodyPr/>
                    <a:lstStyle/>
                    <a:p>
                      <a:pPr>
                        <a:lnSpc>
                          <a:spcPct val="115000"/>
                        </a:lnSpc>
                        <a:spcAft>
                          <a:spcPts val="0"/>
                        </a:spcAft>
                      </a:pPr>
                      <a:r>
                        <a:rPr lang="es-ES" sz="1200">
                          <a:effectLst/>
                        </a:rPr>
                        <a:t>INDIVIDUAL FAMILIAR </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495.227,27</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141.384,42</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170</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a:effectLst/>
                        </a:rPr>
                        <a:t>MASIVO</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58.709,03</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36.646,52</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3</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a:effectLst/>
                        </a:rPr>
                        <a:t>PYMES</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205,66</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43.247,51</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22</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a:effectLst/>
                        </a:rPr>
                        <a:t>VIGILANCIA</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21.210,81</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85.353,96</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29</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C" sz="1200">
                          <a:effectLst/>
                        </a:rPr>
                        <a:t> </a:t>
                      </a:r>
                      <a:endParaRPr lang="es-EC" sz="1100">
                        <a:effectLst/>
                        <a:latin typeface="Calibri"/>
                        <a:ea typeface="Times New Roman"/>
                        <a:cs typeface="Times New Roman"/>
                      </a:endParaRPr>
                    </a:p>
                  </a:txBody>
                  <a:tcPr marL="68580" marR="68580" marT="0" marB="0"/>
                </a:tc>
                <a:tc>
                  <a:txBody>
                    <a:bodyPr/>
                    <a:lstStyle/>
                    <a:p>
                      <a:endParaRPr lang="es-EC" sz="1100">
                        <a:effectLst/>
                        <a:latin typeface="Calibri"/>
                      </a:endParaRPr>
                    </a:p>
                  </a:txBody>
                  <a:tcPr marL="68580" marR="68580" marT="0" marB="0"/>
                </a:tc>
                <a:tc>
                  <a:txBody>
                    <a:bodyPr/>
                    <a:lstStyle/>
                    <a:p>
                      <a:endParaRPr lang="es-EC" sz="1100">
                        <a:effectLst/>
                        <a:latin typeface="Calibri"/>
                      </a:endParaRPr>
                    </a:p>
                  </a:txBody>
                  <a:tcPr marL="68580" marR="68580" marT="0" marB="0"/>
                </a:tc>
                <a:tc>
                  <a:txBody>
                    <a:bodyPr/>
                    <a:lstStyle/>
                    <a:p>
                      <a:pPr algn="r">
                        <a:lnSpc>
                          <a:spcPct val="115000"/>
                        </a:lnSpc>
                        <a:spcAft>
                          <a:spcPts val="0"/>
                        </a:spcAft>
                      </a:pPr>
                      <a:r>
                        <a:rPr lang="es-ES" sz="1200">
                          <a:effectLst/>
                        </a:rPr>
                        <a:t> </a:t>
                      </a:r>
                      <a:endParaRPr lang="es-EC" sz="1100">
                        <a:effectLst/>
                        <a:latin typeface="Calibri"/>
                        <a:ea typeface="Times New Roman"/>
                        <a:cs typeface="Times New Roman"/>
                      </a:endParaRPr>
                    </a:p>
                  </a:txBody>
                  <a:tcPr marL="68580" marR="68580" marT="0" marB="0"/>
                </a:tc>
              </a:tr>
              <a:tr h="296424">
                <a:tc>
                  <a:txBody>
                    <a:bodyPr/>
                    <a:lstStyle/>
                    <a:p>
                      <a:pPr>
                        <a:lnSpc>
                          <a:spcPct val="115000"/>
                        </a:lnSpc>
                        <a:spcAft>
                          <a:spcPts val="0"/>
                        </a:spcAft>
                      </a:pPr>
                      <a:r>
                        <a:rPr lang="es-ES" sz="1200">
                          <a:effectLst/>
                        </a:rPr>
                        <a:t>Total general</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a:effectLst/>
                        </a:rPr>
                        <a:t>1’586.704,66</a:t>
                      </a:r>
                      <a:endParaRPr lang="es-EC"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dirty="0">
                          <a:effectLst/>
                        </a:rPr>
                        <a:t>1’078.078,22</a:t>
                      </a:r>
                      <a:endParaRPr lang="es-EC"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s-ES" sz="1200" dirty="0">
                          <a:effectLst/>
                        </a:rPr>
                        <a:t>303</a:t>
                      </a:r>
                      <a:endParaRPr lang="es-EC" sz="1100" dirty="0">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438672" y="5877272"/>
            <a:ext cx="2346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09519142">
                <a:ln>
                  <a:noFill/>
                </a:ln>
                <a:solidFill>
                  <a:srgbClr val="4F81BD"/>
                </a:solidFill>
                <a:effectLst/>
                <a:latin typeface="Arial" pitchFamily="34" charset="0"/>
                <a:ea typeface="Times New Roman" pitchFamily="18" charset="0"/>
                <a:cs typeface="Arial" pitchFamily="34" charset="0"/>
              </a:rPr>
              <a:t> Cartera resumida a</a:t>
            </a:r>
            <a:r>
              <a:rPr kumimoji="0" lang="es-EC" altLang="es-EC" sz="1200" b="1" i="0" u="none" strike="noStrike" cap="none" normalizeH="0" baseline="0" dirty="0" smtClean="0" bmk="_Toc409519142">
                <a:ln>
                  <a:noFill/>
                </a:ln>
                <a:solidFill>
                  <a:srgbClr val="4F81BD"/>
                </a:solidFill>
                <a:effectLst/>
                <a:latin typeface="Calibri"/>
                <a:ea typeface="Times New Roman" pitchFamily="18" charset="0"/>
                <a:cs typeface="Arial" pitchFamily="34" charset="0"/>
              </a:rPr>
              <a:t>ñ</a:t>
            </a:r>
            <a:r>
              <a:rPr kumimoji="0" lang="es-EC" altLang="es-EC" sz="1200" b="1" i="0" u="none" strike="noStrike" cap="none" normalizeH="0" baseline="0" dirty="0" smtClean="0" bmk="_Toc409519142">
                <a:ln>
                  <a:noFill/>
                </a:ln>
                <a:solidFill>
                  <a:srgbClr val="4F81BD"/>
                </a:solidFill>
                <a:effectLst/>
                <a:latin typeface="Arial" pitchFamily="34" charset="0"/>
                <a:ea typeface="Times New Roman" pitchFamily="18" charset="0"/>
                <a:cs typeface="Arial" pitchFamily="34" charset="0"/>
              </a:rPr>
              <a:t>o 2014</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Corporaci</a:t>
            </a:r>
            <a:r>
              <a:rPr kumimoji="0" lang="es-EC" altLang="es-EC" sz="12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t>
            </a:r>
            <a:r>
              <a:rPr kumimoji="0" lang="es-EC" altLang="es-EC"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Inmedical</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2123728" y="565989"/>
            <a:ext cx="5193366" cy="523220"/>
          </a:xfrm>
          <a:prstGeom prst="rect">
            <a:avLst/>
          </a:prstGeom>
        </p:spPr>
        <p:txBody>
          <a:bodyPr wrap="square">
            <a:spAutoFit/>
          </a:bodyPr>
          <a:lstStyle/>
          <a:p>
            <a:r>
              <a:rPr lang="es-EC" sz="2800" dirty="0"/>
              <a:t>PLANTEAMIENTO DEL PROBLEMA </a:t>
            </a:r>
          </a:p>
        </p:txBody>
      </p:sp>
    </p:spTree>
    <p:extLst>
      <p:ext uri="{BB962C8B-B14F-4D97-AF65-F5344CB8AC3E}">
        <p14:creationId xmlns:p14="http://schemas.microsoft.com/office/powerpoint/2010/main" val="1205194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1789</Words>
  <Application>Microsoft Office PowerPoint</Application>
  <PresentationFormat>Presentación en pantalla (4:3)</PresentationFormat>
  <Paragraphs>354</Paragraphs>
  <Slides>48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48</vt:i4>
      </vt:variant>
    </vt:vector>
  </HeadingPairs>
  <TitlesOfParts>
    <vt:vector size="52" baseType="lpstr">
      <vt:lpstr>Arial</vt:lpstr>
      <vt:lpstr>Calibri</vt:lpstr>
      <vt:lpstr>Times New Roman</vt:lpstr>
      <vt:lpstr>Tema de Office</vt:lpstr>
      <vt:lpstr>Presentación de PowerPoint</vt:lpstr>
      <vt:lpstr> OBJETIVOS  </vt:lpstr>
      <vt:lpstr>LA EMPRESA  </vt:lpstr>
      <vt:lpstr>VISIÓN  </vt:lpstr>
      <vt:lpstr>Organigrama Estructural</vt:lpstr>
      <vt:lpstr> ANÁLISIS DEL MACROAMBIENTE</vt:lpstr>
      <vt:lpstr>ANÁLISIS DEL MICROAMBIENTE  </vt:lpstr>
      <vt:lpstr>Presentación de PowerPoint</vt:lpstr>
      <vt:lpstr>Presentación de PowerPoint</vt:lpstr>
      <vt:lpstr>Presentación de PowerPoint</vt:lpstr>
      <vt:lpstr> DIAGNOSTICO FINANCIERO ANÁLISIS HORIZONTAL DE LOS ESTADOS FINANCIEROS    </vt:lpstr>
      <vt:lpstr>Presentación de PowerPoint</vt:lpstr>
      <vt:lpstr>Presentación de PowerPoint</vt:lpstr>
      <vt:lpstr>Presentación de PowerPoint</vt:lpstr>
      <vt:lpstr>ANÁLISIS VERTICAL DE LOS ESTADOS FINANCIEROS  </vt:lpstr>
      <vt:lpstr>Presentación de PowerPoint</vt:lpstr>
      <vt:lpstr>Evaluaremos la participación de las cuentas del activo así como la participación del pasivo y patrimonio sobre el activo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 INDICADORES FINANCIEROS   </vt:lpstr>
      <vt:lpstr>RAZONES DE LIQUIDEZ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RAZONES DE RENTABILIDAD  </vt:lpstr>
      <vt:lpstr> </vt:lpstr>
      <vt:lpstr>Presentación de PowerPoint</vt:lpstr>
      <vt:lpstr>  PROPUESTA DE CREACIÓN DEL DEPARTAMENTO DE COBRANZAS Y RECUPERACIÓN DE CARTERA  </vt:lpstr>
      <vt:lpstr>ORGANIGRAMA DEL DEPARTAMENTO </vt:lpstr>
      <vt:lpstr>JEFE DE COBRANZAS   </vt:lpstr>
      <vt:lpstr>  CALL CENTER.   </vt:lpstr>
      <vt:lpstr> NEGOCIOCIACION POLÍTICAS DE RECUPERACIÓN NEGOCIACION </vt:lpstr>
      <vt:lpstr>VISITAS TERRENO  </vt:lpstr>
      <vt:lpstr>BÚSQUEDA DE DATOS</vt:lpstr>
      <vt:lpstr>LEGAL. </vt:lpstr>
      <vt:lpstr>CONCLUSIONES   </vt:lpstr>
      <vt:lpstr> 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planificacion</dc:creator>
  <cp:lastModifiedBy>Equipo 7</cp:lastModifiedBy>
  <cp:revision>52</cp:revision>
  <dcterms:created xsi:type="dcterms:W3CDTF">2015-01-26T14:05:48Z</dcterms:created>
  <dcterms:modified xsi:type="dcterms:W3CDTF">2015-04-27T20:05:21Z</dcterms:modified>
</cp:coreProperties>
</file>