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7" r:id="rId1"/>
  </p:sldMasterIdLst>
  <p:sldIdLst>
    <p:sldId id="257" r:id="rId2"/>
    <p:sldId id="301" r:id="rId3"/>
    <p:sldId id="259" r:id="rId4"/>
    <p:sldId id="302" r:id="rId5"/>
    <p:sldId id="260" r:id="rId6"/>
    <p:sldId id="303" r:id="rId7"/>
    <p:sldId id="304" r:id="rId8"/>
    <p:sldId id="265" r:id="rId9"/>
    <p:sldId id="262" r:id="rId10"/>
    <p:sldId id="267" r:id="rId11"/>
    <p:sldId id="268" r:id="rId12"/>
    <p:sldId id="269" r:id="rId13"/>
    <p:sldId id="271" r:id="rId14"/>
    <p:sldId id="274" r:id="rId15"/>
    <p:sldId id="273" r:id="rId16"/>
    <p:sldId id="277" r:id="rId17"/>
    <p:sldId id="276" r:id="rId18"/>
    <p:sldId id="275" r:id="rId19"/>
    <p:sldId id="278" r:id="rId20"/>
    <p:sldId id="279" r:id="rId21"/>
    <p:sldId id="280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305" r:id="rId31"/>
    <p:sldId id="286" r:id="rId32"/>
    <p:sldId id="287" r:id="rId33"/>
    <p:sldId id="288" r:id="rId34"/>
    <p:sldId id="297" r:id="rId35"/>
    <p:sldId id="298" r:id="rId36"/>
    <p:sldId id="299" r:id="rId37"/>
    <p:sldId id="283" r:id="rId38"/>
    <p:sldId id="284" r:id="rId39"/>
    <p:sldId id="285" r:id="rId40"/>
    <p:sldId id="282" r:id="rId41"/>
    <p:sldId id="300" r:id="rId4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ita\Desktop\cap%205%20const\prueba%20vac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ita\Desktop\Tesis%20partes\cap%205%20const\experimento%20secad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ita\Desktop\Tesis%20partes\cap%205%20const\prueba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Prueba de Secado en Vacío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Humedad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5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Hoja1!$M$4:$M$33</c:f>
              <c:numCache>
                <c:formatCode>0</c:formatCode>
                <c:ptCount val="30"/>
                <c:pt idx="0">
                  <c:v>5.166666666666667</c:v>
                </c:pt>
                <c:pt idx="1">
                  <c:v>10.166666666666666</c:v>
                </c:pt>
                <c:pt idx="2">
                  <c:v>15.166666666666666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34.5</c:v>
                </c:pt>
                <c:pt idx="7">
                  <c:v>40.166666666666664</c:v>
                </c:pt>
                <c:pt idx="8">
                  <c:v>45.166666666666664</c:v>
                </c:pt>
                <c:pt idx="9">
                  <c:v>50.166666666666664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80.166666666666671</c:v>
                </c:pt>
                <c:pt idx="16">
                  <c:v>84.666666666666671</c:v>
                </c:pt>
                <c:pt idx="17">
                  <c:v>90</c:v>
                </c:pt>
                <c:pt idx="18">
                  <c:v>94.833333333333329</c:v>
                </c:pt>
                <c:pt idx="19">
                  <c:v>100</c:v>
                </c:pt>
                <c:pt idx="20" formatCode="General">
                  <c:v>105</c:v>
                </c:pt>
                <c:pt idx="21">
                  <c:v>110</c:v>
                </c:pt>
                <c:pt idx="22">
                  <c:v>115.16666666666667</c:v>
                </c:pt>
                <c:pt idx="23">
                  <c:v>120.33333333333333</c:v>
                </c:pt>
                <c:pt idx="24">
                  <c:v>125</c:v>
                </c:pt>
                <c:pt idx="25">
                  <c:v>130</c:v>
                </c:pt>
                <c:pt idx="26">
                  <c:v>135.33333333333334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</c:numCache>
            </c:numRef>
          </c:xVal>
          <c:yVal>
            <c:numRef>
              <c:f>Hoja1!$N$4:$N$33</c:f>
              <c:numCache>
                <c:formatCode>General</c:formatCode>
                <c:ptCount val="30"/>
                <c:pt idx="0">
                  <c:v>45.2</c:v>
                </c:pt>
                <c:pt idx="1">
                  <c:v>26.1</c:v>
                </c:pt>
                <c:pt idx="2">
                  <c:v>17.8</c:v>
                </c:pt>
                <c:pt idx="3">
                  <c:v>13.1</c:v>
                </c:pt>
                <c:pt idx="4">
                  <c:v>10.1</c:v>
                </c:pt>
                <c:pt idx="5">
                  <c:v>8.4</c:v>
                </c:pt>
                <c:pt idx="6">
                  <c:v>9.8000000000000007</c:v>
                </c:pt>
                <c:pt idx="7">
                  <c:v>8.1999999999999993</c:v>
                </c:pt>
                <c:pt idx="8">
                  <c:v>9.1</c:v>
                </c:pt>
                <c:pt idx="9">
                  <c:v>8.5</c:v>
                </c:pt>
                <c:pt idx="10">
                  <c:v>8.1999999999999993</c:v>
                </c:pt>
                <c:pt idx="11">
                  <c:v>9.4</c:v>
                </c:pt>
                <c:pt idx="12">
                  <c:v>8.1999999999999993</c:v>
                </c:pt>
                <c:pt idx="13">
                  <c:v>9.5</c:v>
                </c:pt>
                <c:pt idx="14">
                  <c:v>8.1999999999999993</c:v>
                </c:pt>
                <c:pt idx="15">
                  <c:v>8.5</c:v>
                </c:pt>
                <c:pt idx="16">
                  <c:v>8.5</c:v>
                </c:pt>
                <c:pt idx="17">
                  <c:v>7.7</c:v>
                </c:pt>
                <c:pt idx="18">
                  <c:v>9</c:v>
                </c:pt>
                <c:pt idx="19">
                  <c:v>7.4</c:v>
                </c:pt>
                <c:pt idx="20">
                  <c:v>6.3</c:v>
                </c:pt>
                <c:pt idx="21">
                  <c:v>5.9</c:v>
                </c:pt>
                <c:pt idx="22">
                  <c:v>6</c:v>
                </c:pt>
                <c:pt idx="23">
                  <c:v>7.5</c:v>
                </c:pt>
                <c:pt idx="24">
                  <c:v>7.8</c:v>
                </c:pt>
                <c:pt idx="25">
                  <c:v>5.8</c:v>
                </c:pt>
                <c:pt idx="26">
                  <c:v>6.9</c:v>
                </c:pt>
                <c:pt idx="27">
                  <c:v>8.4</c:v>
                </c:pt>
                <c:pt idx="28">
                  <c:v>5.7</c:v>
                </c:pt>
                <c:pt idx="29">
                  <c:v>6.4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196496"/>
        <c:axId val="566197056"/>
      </c:scatterChart>
      <c:scatterChart>
        <c:scatterStyle val="lineMarker"/>
        <c:varyColors val="0"/>
        <c:ser>
          <c:idx val="1"/>
          <c:order val="1"/>
          <c:tx>
            <c:v>Temperatura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poly"/>
            <c:order val="5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Hoja1!$M$4:$M$33</c:f>
              <c:numCache>
                <c:formatCode>0</c:formatCode>
                <c:ptCount val="30"/>
                <c:pt idx="0">
                  <c:v>5.166666666666667</c:v>
                </c:pt>
                <c:pt idx="1">
                  <c:v>10.166666666666666</c:v>
                </c:pt>
                <c:pt idx="2">
                  <c:v>15.166666666666666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34.5</c:v>
                </c:pt>
                <c:pt idx="7">
                  <c:v>40.166666666666664</c:v>
                </c:pt>
                <c:pt idx="8">
                  <c:v>45.166666666666664</c:v>
                </c:pt>
                <c:pt idx="9">
                  <c:v>50.166666666666664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80.166666666666671</c:v>
                </c:pt>
                <c:pt idx="16">
                  <c:v>84.666666666666671</c:v>
                </c:pt>
                <c:pt idx="17">
                  <c:v>90</c:v>
                </c:pt>
                <c:pt idx="18">
                  <c:v>94.833333333333329</c:v>
                </c:pt>
                <c:pt idx="19">
                  <c:v>100</c:v>
                </c:pt>
                <c:pt idx="20" formatCode="General">
                  <c:v>105</c:v>
                </c:pt>
                <c:pt idx="21">
                  <c:v>110</c:v>
                </c:pt>
                <c:pt idx="22">
                  <c:v>115.16666666666667</c:v>
                </c:pt>
                <c:pt idx="23">
                  <c:v>120.33333333333333</c:v>
                </c:pt>
                <c:pt idx="24">
                  <c:v>125</c:v>
                </c:pt>
                <c:pt idx="25">
                  <c:v>130</c:v>
                </c:pt>
                <c:pt idx="26">
                  <c:v>135.33333333333334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</c:numCache>
            </c:numRef>
          </c:xVal>
          <c:yVal>
            <c:numRef>
              <c:f>Hoja1!$O$4:$O$33</c:f>
              <c:numCache>
                <c:formatCode>General</c:formatCode>
                <c:ptCount val="30"/>
                <c:pt idx="0">
                  <c:v>23</c:v>
                </c:pt>
                <c:pt idx="1">
                  <c:v>32.6</c:v>
                </c:pt>
                <c:pt idx="2">
                  <c:v>39.5</c:v>
                </c:pt>
                <c:pt idx="3">
                  <c:v>45.8</c:v>
                </c:pt>
                <c:pt idx="4">
                  <c:v>51.1</c:v>
                </c:pt>
                <c:pt idx="5">
                  <c:v>54.3</c:v>
                </c:pt>
                <c:pt idx="6">
                  <c:v>51.1</c:v>
                </c:pt>
                <c:pt idx="7">
                  <c:v>54.5</c:v>
                </c:pt>
                <c:pt idx="8">
                  <c:v>51.5</c:v>
                </c:pt>
                <c:pt idx="9">
                  <c:v>53.3</c:v>
                </c:pt>
                <c:pt idx="10">
                  <c:v>54.1</c:v>
                </c:pt>
                <c:pt idx="11">
                  <c:v>51.6</c:v>
                </c:pt>
                <c:pt idx="12">
                  <c:v>54.5</c:v>
                </c:pt>
                <c:pt idx="13">
                  <c:v>51.3</c:v>
                </c:pt>
                <c:pt idx="14">
                  <c:v>54.3</c:v>
                </c:pt>
                <c:pt idx="15">
                  <c:v>53.2</c:v>
                </c:pt>
                <c:pt idx="16">
                  <c:v>53.6</c:v>
                </c:pt>
                <c:pt idx="17">
                  <c:v>55.3</c:v>
                </c:pt>
                <c:pt idx="18">
                  <c:v>51.9</c:v>
                </c:pt>
                <c:pt idx="19">
                  <c:v>55.8</c:v>
                </c:pt>
                <c:pt idx="20">
                  <c:v>58.3</c:v>
                </c:pt>
                <c:pt idx="21">
                  <c:v>60.2</c:v>
                </c:pt>
                <c:pt idx="22">
                  <c:v>59.5</c:v>
                </c:pt>
                <c:pt idx="23">
                  <c:v>55</c:v>
                </c:pt>
                <c:pt idx="24">
                  <c:v>54.1</c:v>
                </c:pt>
                <c:pt idx="25">
                  <c:v>60.3</c:v>
                </c:pt>
                <c:pt idx="26">
                  <c:v>56.8</c:v>
                </c:pt>
                <c:pt idx="27">
                  <c:v>52.4</c:v>
                </c:pt>
                <c:pt idx="28">
                  <c:v>60.1</c:v>
                </c:pt>
                <c:pt idx="29">
                  <c:v>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198176"/>
        <c:axId val="566197616"/>
      </c:scatterChart>
      <c:valAx>
        <c:axId val="56619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 (MIN)</a:t>
                </a:r>
              </a:p>
            </c:rich>
          </c:tx>
          <c:layout>
            <c:manualLayout>
              <c:xMode val="edge"/>
              <c:yMode val="edge"/>
              <c:x val="0.48653864647616096"/>
              <c:y val="0.90336866390935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66197056"/>
        <c:crosses val="autoZero"/>
        <c:crossBetween val="midCat"/>
      </c:valAx>
      <c:valAx>
        <c:axId val="56619705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66196496"/>
        <c:crosses val="autoZero"/>
        <c:crossBetween val="midCat"/>
      </c:valAx>
      <c:valAx>
        <c:axId val="5661976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66198176"/>
        <c:crosses val="max"/>
        <c:crossBetween val="midCat"/>
      </c:valAx>
      <c:valAx>
        <c:axId val="56619817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566197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Prueba de Secado</a:t>
            </a:r>
          </a:p>
        </c:rich>
      </c:tx>
      <c:layout>
        <c:manualLayout>
          <c:xMode val="edge"/>
          <c:yMode val="edge"/>
          <c:x val="0.216129213995341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Temperatura</c:v>
          </c:tx>
          <c:spPr>
            <a:ln w="9525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poly"/>
            <c:order val="4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Hoja1!$S$53:$S$83</c:f>
              <c:numCache>
                <c:formatCode>General</c:formatCode>
                <c:ptCount val="3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</c:numCache>
            </c:numRef>
          </c:xVal>
          <c:yVal>
            <c:numRef>
              <c:f>Hoja1!$T$53:$T$83</c:f>
              <c:numCache>
                <c:formatCode>General</c:formatCode>
                <c:ptCount val="31"/>
                <c:pt idx="0">
                  <c:v>48.7</c:v>
                </c:pt>
                <c:pt idx="1">
                  <c:v>58.7</c:v>
                </c:pt>
                <c:pt idx="2">
                  <c:v>66.099999999999994</c:v>
                </c:pt>
                <c:pt idx="3">
                  <c:v>60.7</c:v>
                </c:pt>
                <c:pt idx="4">
                  <c:v>60.3</c:v>
                </c:pt>
                <c:pt idx="5">
                  <c:v>62.8</c:v>
                </c:pt>
                <c:pt idx="6">
                  <c:v>58.8</c:v>
                </c:pt>
                <c:pt idx="7">
                  <c:v>64.400000000000006</c:v>
                </c:pt>
                <c:pt idx="8">
                  <c:v>63.5</c:v>
                </c:pt>
                <c:pt idx="9">
                  <c:v>57.6</c:v>
                </c:pt>
                <c:pt idx="10">
                  <c:v>64.7</c:v>
                </c:pt>
                <c:pt idx="11">
                  <c:v>65.599999999999994</c:v>
                </c:pt>
                <c:pt idx="12">
                  <c:v>59.5</c:v>
                </c:pt>
                <c:pt idx="13">
                  <c:v>60.2</c:v>
                </c:pt>
                <c:pt idx="14">
                  <c:v>66.900000000000006</c:v>
                </c:pt>
                <c:pt idx="15">
                  <c:v>57.9</c:v>
                </c:pt>
                <c:pt idx="16">
                  <c:v>60.1</c:v>
                </c:pt>
                <c:pt idx="17">
                  <c:v>65.099999999999994</c:v>
                </c:pt>
                <c:pt idx="18">
                  <c:v>62</c:v>
                </c:pt>
                <c:pt idx="19">
                  <c:v>57.7</c:v>
                </c:pt>
                <c:pt idx="20">
                  <c:v>63.4</c:v>
                </c:pt>
                <c:pt idx="21">
                  <c:v>62.4</c:v>
                </c:pt>
                <c:pt idx="22">
                  <c:v>60.1</c:v>
                </c:pt>
                <c:pt idx="23">
                  <c:v>58.3</c:v>
                </c:pt>
                <c:pt idx="24">
                  <c:v>53.7</c:v>
                </c:pt>
                <c:pt idx="25">
                  <c:v>53.9</c:v>
                </c:pt>
                <c:pt idx="26">
                  <c:v>63.8</c:v>
                </c:pt>
                <c:pt idx="27">
                  <c:v>57.5</c:v>
                </c:pt>
                <c:pt idx="28">
                  <c:v>54.3</c:v>
                </c:pt>
                <c:pt idx="29">
                  <c:v>53</c:v>
                </c:pt>
                <c:pt idx="30">
                  <c:v>63.4</c:v>
                </c:pt>
              </c:numCache>
            </c:numRef>
          </c:yVal>
          <c:smooth val="1"/>
        </c:ser>
        <c:ser>
          <c:idx val="2"/>
          <c:order val="2"/>
          <c:tx>
            <c:v>Humedad</c:v>
          </c:tx>
          <c:spPr>
            <a:ln w="9525" cap="rnd">
              <a:solidFill>
                <a:schemeClr val="accent3">
                  <a:alpha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poly"/>
            <c:order val="4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Hoja1!$S$53:$S$83</c:f>
              <c:numCache>
                <c:formatCode>General</c:formatCode>
                <c:ptCount val="3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</c:numCache>
            </c:numRef>
          </c:xVal>
          <c:yVal>
            <c:numRef>
              <c:f>Hoja1!$U$53:$U$83</c:f>
              <c:numCache>
                <c:formatCode>General</c:formatCode>
                <c:ptCount val="31"/>
                <c:pt idx="0">
                  <c:v>19.8</c:v>
                </c:pt>
                <c:pt idx="1">
                  <c:v>10.4</c:v>
                </c:pt>
                <c:pt idx="2">
                  <c:v>7.2</c:v>
                </c:pt>
                <c:pt idx="3">
                  <c:v>8.3000000000000007</c:v>
                </c:pt>
                <c:pt idx="4">
                  <c:v>8.4</c:v>
                </c:pt>
                <c:pt idx="5">
                  <c:v>6.7</c:v>
                </c:pt>
                <c:pt idx="6">
                  <c:v>8.4</c:v>
                </c:pt>
                <c:pt idx="7">
                  <c:v>6.8</c:v>
                </c:pt>
                <c:pt idx="8">
                  <c:v>6.5</c:v>
                </c:pt>
                <c:pt idx="9">
                  <c:v>8.1</c:v>
                </c:pt>
                <c:pt idx="10">
                  <c:v>5.9</c:v>
                </c:pt>
                <c:pt idx="11">
                  <c:v>5.5</c:v>
                </c:pt>
                <c:pt idx="12">
                  <c:v>7</c:v>
                </c:pt>
                <c:pt idx="13">
                  <c:v>6.8</c:v>
                </c:pt>
                <c:pt idx="14">
                  <c:v>5</c:v>
                </c:pt>
                <c:pt idx="15">
                  <c:v>7.1</c:v>
                </c:pt>
                <c:pt idx="16">
                  <c:v>6.4</c:v>
                </c:pt>
                <c:pt idx="17">
                  <c:v>5</c:v>
                </c:pt>
                <c:pt idx="18">
                  <c:v>5.7</c:v>
                </c:pt>
                <c:pt idx="19">
                  <c:v>7</c:v>
                </c:pt>
                <c:pt idx="20">
                  <c:v>6.2</c:v>
                </c:pt>
                <c:pt idx="21">
                  <c:v>7.9</c:v>
                </c:pt>
                <c:pt idx="22">
                  <c:v>8.4</c:v>
                </c:pt>
                <c:pt idx="23">
                  <c:v>7.4</c:v>
                </c:pt>
                <c:pt idx="24">
                  <c:v>8.6</c:v>
                </c:pt>
                <c:pt idx="25">
                  <c:v>8.6999999999999993</c:v>
                </c:pt>
                <c:pt idx="26">
                  <c:v>5.6</c:v>
                </c:pt>
                <c:pt idx="27">
                  <c:v>7.5</c:v>
                </c:pt>
                <c:pt idx="28">
                  <c:v>8.6999999999999993</c:v>
                </c:pt>
                <c:pt idx="29">
                  <c:v>9.4</c:v>
                </c:pt>
                <c:pt idx="30">
                  <c:v>5.6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291456"/>
        <c:axId val="56729201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9525" cap="rnd">
                    <a:solidFill>
                      <a:schemeClr val="accent1">
                        <a:alpha val="50000"/>
                      </a:schemeClr>
                    </a:solidFill>
                    <a:round/>
                  </a:ln>
                  <a:effectLst/>
                </c:spPr>
                <c:marker>
                  <c:symbol val="diamond"/>
                  <c:size val="6"/>
                  <c:spPr>
                    <a:solidFill>
                      <a:schemeClr val="lt1"/>
                    </a:solidFill>
                    <a:ln w="15875">
                      <a:solidFill>
                        <a:schemeClr val="accent1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Hoja1!$S$53:$S$83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  <c:pt idx="20">
                        <c:v>100</c:v>
                      </c:pt>
                      <c:pt idx="21">
                        <c:v>105</c:v>
                      </c:pt>
                      <c:pt idx="22">
                        <c:v>110</c:v>
                      </c:pt>
                      <c:pt idx="23">
                        <c:v>115</c:v>
                      </c:pt>
                      <c:pt idx="24">
                        <c:v>120</c:v>
                      </c:pt>
                      <c:pt idx="25">
                        <c:v>125</c:v>
                      </c:pt>
                      <c:pt idx="26">
                        <c:v>130</c:v>
                      </c:pt>
                      <c:pt idx="27">
                        <c:v>135</c:v>
                      </c:pt>
                      <c:pt idx="28">
                        <c:v>140</c:v>
                      </c:pt>
                      <c:pt idx="29">
                        <c:v>145</c:v>
                      </c:pt>
                      <c:pt idx="30">
                        <c:v>150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Hoja1!$S$53:$S$83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  <c:pt idx="20">
                        <c:v>100</c:v>
                      </c:pt>
                      <c:pt idx="21">
                        <c:v>105</c:v>
                      </c:pt>
                      <c:pt idx="22">
                        <c:v>110</c:v>
                      </c:pt>
                      <c:pt idx="23">
                        <c:v>115</c:v>
                      </c:pt>
                      <c:pt idx="24">
                        <c:v>120</c:v>
                      </c:pt>
                      <c:pt idx="25">
                        <c:v>125</c:v>
                      </c:pt>
                      <c:pt idx="26">
                        <c:v>130</c:v>
                      </c:pt>
                      <c:pt idx="27">
                        <c:v>135</c:v>
                      </c:pt>
                      <c:pt idx="28">
                        <c:v>140</c:v>
                      </c:pt>
                      <c:pt idx="29">
                        <c:v>145</c:v>
                      </c:pt>
                      <c:pt idx="30">
                        <c:v>150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56729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67292016"/>
        <c:crosses val="autoZero"/>
        <c:crossBetween val="midCat"/>
      </c:valAx>
      <c:valAx>
        <c:axId val="56729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6729145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Hoja1!$P$1</c:f>
              <c:strCache>
                <c:ptCount val="1"/>
                <c:pt idx="0">
                  <c:v>HUMEDAD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poly"/>
            <c:order val="5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Hoja1!$O$2:$O$38</c:f>
              <c:numCache>
                <c:formatCode>General</c:formatCode>
                <c:ptCount val="3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Hoja1!$P$2:$P$38</c:f>
              <c:numCache>
                <c:formatCode>General</c:formatCode>
                <c:ptCount val="37"/>
                <c:pt idx="0">
                  <c:v>45.6</c:v>
                </c:pt>
                <c:pt idx="1">
                  <c:v>19.2</c:v>
                </c:pt>
                <c:pt idx="2">
                  <c:v>14.3</c:v>
                </c:pt>
                <c:pt idx="3">
                  <c:v>15.6</c:v>
                </c:pt>
                <c:pt idx="4">
                  <c:v>14.5</c:v>
                </c:pt>
                <c:pt idx="5">
                  <c:v>14.2</c:v>
                </c:pt>
                <c:pt idx="6">
                  <c:v>14.6</c:v>
                </c:pt>
                <c:pt idx="7">
                  <c:v>18.2</c:v>
                </c:pt>
                <c:pt idx="8">
                  <c:v>15.2</c:v>
                </c:pt>
                <c:pt idx="9">
                  <c:v>12.6</c:v>
                </c:pt>
                <c:pt idx="10">
                  <c:v>13.5</c:v>
                </c:pt>
                <c:pt idx="11">
                  <c:v>13.6</c:v>
                </c:pt>
                <c:pt idx="12">
                  <c:v>11.7</c:v>
                </c:pt>
                <c:pt idx="13">
                  <c:v>13.4</c:v>
                </c:pt>
                <c:pt idx="14">
                  <c:v>10.8</c:v>
                </c:pt>
                <c:pt idx="15">
                  <c:v>13.4</c:v>
                </c:pt>
                <c:pt idx="16">
                  <c:v>10.4</c:v>
                </c:pt>
                <c:pt idx="17">
                  <c:v>12.8</c:v>
                </c:pt>
                <c:pt idx="18">
                  <c:v>10.4</c:v>
                </c:pt>
                <c:pt idx="19">
                  <c:v>12.5</c:v>
                </c:pt>
                <c:pt idx="20">
                  <c:v>11.6</c:v>
                </c:pt>
                <c:pt idx="21">
                  <c:v>11.9</c:v>
                </c:pt>
                <c:pt idx="22">
                  <c:v>11.1</c:v>
                </c:pt>
                <c:pt idx="23">
                  <c:v>12.1</c:v>
                </c:pt>
                <c:pt idx="24">
                  <c:v>10.199999999999999</c:v>
                </c:pt>
                <c:pt idx="25">
                  <c:v>12.8</c:v>
                </c:pt>
                <c:pt idx="26">
                  <c:v>9.4</c:v>
                </c:pt>
                <c:pt idx="27">
                  <c:v>11.9</c:v>
                </c:pt>
                <c:pt idx="28">
                  <c:v>11.1</c:v>
                </c:pt>
                <c:pt idx="29">
                  <c:v>10.5</c:v>
                </c:pt>
                <c:pt idx="30">
                  <c:v>10.199999999999999</c:v>
                </c:pt>
                <c:pt idx="31">
                  <c:v>10.3</c:v>
                </c:pt>
                <c:pt idx="32">
                  <c:v>13.7</c:v>
                </c:pt>
                <c:pt idx="33">
                  <c:v>12.9</c:v>
                </c:pt>
                <c:pt idx="34">
                  <c:v>12.5</c:v>
                </c:pt>
                <c:pt idx="35">
                  <c:v>13</c:v>
                </c:pt>
                <c:pt idx="36">
                  <c:v>10.4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Hoja1!$Q$1</c:f>
              <c:strCache>
                <c:ptCount val="1"/>
                <c:pt idx="0">
                  <c:v>TEMPERATURA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Hoja1!$O$2:$O$38</c:f>
              <c:numCache>
                <c:formatCode>General</c:formatCode>
                <c:ptCount val="3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Hoja1!$Q$2:$Q$38</c:f>
              <c:numCache>
                <c:formatCode>General</c:formatCode>
                <c:ptCount val="37"/>
                <c:pt idx="0">
                  <c:v>22.3</c:v>
                </c:pt>
                <c:pt idx="1">
                  <c:v>42</c:v>
                </c:pt>
                <c:pt idx="2">
                  <c:v>47.5</c:v>
                </c:pt>
                <c:pt idx="3">
                  <c:v>44.7</c:v>
                </c:pt>
                <c:pt idx="4">
                  <c:v>45.2</c:v>
                </c:pt>
                <c:pt idx="5">
                  <c:v>45.8</c:v>
                </c:pt>
                <c:pt idx="6">
                  <c:v>44.4</c:v>
                </c:pt>
                <c:pt idx="7">
                  <c:v>39.6</c:v>
                </c:pt>
                <c:pt idx="8">
                  <c:v>43.5</c:v>
                </c:pt>
                <c:pt idx="9">
                  <c:v>47</c:v>
                </c:pt>
                <c:pt idx="10">
                  <c:v>45.6</c:v>
                </c:pt>
                <c:pt idx="11">
                  <c:v>44.7</c:v>
                </c:pt>
                <c:pt idx="12">
                  <c:v>47.7</c:v>
                </c:pt>
                <c:pt idx="13">
                  <c:v>45</c:v>
                </c:pt>
                <c:pt idx="14">
                  <c:v>49.2</c:v>
                </c:pt>
                <c:pt idx="15">
                  <c:v>44.8</c:v>
                </c:pt>
                <c:pt idx="16">
                  <c:v>49.5</c:v>
                </c:pt>
                <c:pt idx="17">
                  <c:v>44.8</c:v>
                </c:pt>
                <c:pt idx="18">
                  <c:v>49.8</c:v>
                </c:pt>
                <c:pt idx="19">
                  <c:v>44.8</c:v>
                </c:pt>
                <c:pt idx="20">
                  <c:v>46.1</c:v>
                </c:pt>
                <c:pt idx="21">
                  <c:v>45.9</c:v>
                </c:pt>
                <c:pt idx="22">
                  <c:v>47.3</c:v>
                </c:pt>
                <c:pt idx="23">
                  <c:v>45.5</c:v>
                </c:pt>
                <c:pt idx="24">
                  <c:v>49.4</c:v>
                </c:pt>
                <c:pt idx="25">
                  <c:v>44.6</c:v>
                </c:pt>
                <c:pt idx="26">
                  <c:v>51.9</c:v>
                </c:pt>
                <c:pt idx="27">
                  <c:v>46.9</c:v>
                </c:pt>
                <c:pt idx="28">
                  <c:v>48.3</c:v>
                </c:pt>
                <c:pt idx="29">
                  <c:v>49.1</c:v>
                </c:pt>
                <c:pt idx="30">
                  <c:v>49.6</c:v>
                </c:pt>
                <c:pt idx="31">
                  <c:v>50.8</c:v>
                </c:pt>
                <c:pt idx="32">
                  <c:v>44.8</c:v>
                </c:pt>
                <c:pt idx="33">
                  <c:v>46.5</c:v>
                </c:pt>
                <c:pt idx="34">
                  <c:v>47.2</c:v>
                </c:pt>
                <c:pt idx="35">
                  <c:v>47</c:v>
                </c:pt>
                <c:pt idx="36">
                  <c:v>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294816"/>
        <c:axId val="567295376"/>
      </c:scatterChart>
      <c:valAx>
        <c:axId val="56729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67295376"/>
        <c:crosses val="autoZero"/>
        <c:crossBetween val="midCat"/>
      </c:valAx>
      <c:valAx>
        <c:axId val="56729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672948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 vs. Costo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Hoja1!$A$2:$A$3</c:f>
              <c:strCache>
                <c:ptCount val="2"/>
                <c:pt idx="0">
                  <c:v>Precio oferta de compra</c:v>
                </c:pt>
                <c:pt idx="1">
                  <c:v>Costo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9000</c:v>
                </c:pt>
                <c:pt idx="1">
                  <c:v>3851.9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71196160"/>
        <c:axId val="571196720"/>
      </c:barChart>
      <c:catAx>
        <c:axId val="571196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Factores de análisis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71196720"/>
        <c:crosses val="autoZero"/>
        <c:auto val="1"/>
        <c:lblAlgn val="ctr"/>
        <c:lblOffset val="100"/>
        <c:noMultiLvlLbl val="0"/>
      </c:catAx>
      <c:valAx>
        <c:axId val="57119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Cantidad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711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8335D-04C8-41AA-8633-7D2A6A706C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F08F744-E2A9-4AEC-A6DE-0033C9215A9C}">
      <dgm:prSet phldrT="[Texto]"/>
      <dgm:spPr>
        <a:solidFill>
          <a:srgbClr val="002060"/>
        </a:solidFill>
      </dgm:spPr>
      <dgm:t>
        <a:bodyPr/>
        <a:lstStyle/>
        <a:p>
          <a:r>
            <a:rPr lang="es-EC" dirty="0" smtClean="0"/>
            <a:t>COSECHA</a:t>
          </a:r>
          <a:endParaRPr lang="es-EC" dirty="0"/>
        </a:p>
      </dgm:t>
    </dgm:pt>
    <dgm:pt modelId="{2B7C45FA-8AD8-4C97-8294-6A168AD7449B}" type="parTrans" cxnId="{EAAF494A-DAA7-4DD8-91E7-91999518FD4B}">
      <dgm:prSet/>
      <dgm:spPr/>
      <dgm:t>
        <a:bodyPr/>
        <a:lstStyle/>
        <a:p>
          <a:endParaRPr lang="es-EC"/>
        </a:p>
      </dgm:t>
    </dgm:pt>
    <dgm:pt modelId="{6FCD9B62-7D88-4F8D-A623-5FB119999C29}" type="sibTrans" cxnId="{EAAF494A-DAA7-4DD8-91E7-91999518FD4B}">
      <dgm:prSet/>
      <dgm:spPr/>
      <dgm:t>
        <a:bodyPr/>
        <a:lstStyle/>
        <a:p>
          <a:endParaRPr lang="es-EC"/>
        </a:p>
      </dgm:t>
    </dgm:pt>
    <dgm:pt modelId="{CE23CAAB-B9C6-492B-8C2B-EE74E34733F8}">
      <dgm:prSet phldrT="[Texto]"/>
      <dgm:spPr>
        <a:solidFill>
          <a:srgbClr val="002060"/>
        </a:solidFill>
      </dgm:spPr>
      <dgm:t>
        <a:bodyPr/>
        <a:lstStyle/>
        <a:p>
          <a:r>
            <a:rPr lang="es-EC" dirty="0" smtClean="0"/>
            <a:t>FERMENTACIÓN </a:t>
          </a:r>
          <a:endParaRPr lang="es-EC" dirty="0"/>
        </a:p>
      </dgm:t>
    </dgm:pt>
    <dgm:pt modelId="{2783C64F-A8FB-47C7-90CC-13F7EF5A0D67}" type="parTrans" cxnId="{37DF3DCD-A190-4143-A138-8B3C7C1969D1}">
      <dgm:prSet/>
      <dgm:spPr/>
      <dgm:t>
        <a:bodyPr/>
        <a:lstStyle/>
        <a:p>
          <a:endParaRPr lang="es-EC"/>
        </a:p>
      </dgm:t>
    </dgm:pt>
    <dgm:pt modelId="{D956BF8F-9EE4-4A3D-9C4C-13154A75AA6E}" type="sibTrans" cxnId="{37DF3DCD-A190-4143-A138-8B3C7C1969D1}">
      <dgm:prSet/>
      <dgm:spPr/>
      <dgm:t>
        <a:bodyPr/>
        <a:lstStyle/>
        <a:p>
          <a:endParaRPr lang="es-EC"/>
        </a:p>
      </dgm:t>
    </dgm:pt>
    <dgm:pt modelId="{99552150-E3AE-4D31-A30E-111B2983D11D}">
      <dgm:prSet phldrT="[Texto]"/>
      <dgm:spPr>
        <a:solidFill>
          <a:srgbClr val="002060"/>
        </a:solidFill>
      </dgm:spPr>
      <dgm:t>
        <a:bodyPr/>
        <a:lstStyle/>
        <a:p>
          <a:r>
            <a:rPr lang="es-EC" dirty="0" smtClean="0"/>
            <a:t>SECADO </a:t>
          </a:r>
          <a:endParaRPr lang="es-EC" dirty="0"/>
        </a:p>
      </dgm:t>
    </dgm:pt>
    <dgm:pt modelId="{4905A85F-9154-433A-AE8B-E568612F11A7}" type="parTrans" cxnId="{1A6EB911-F5D5-4358-A90A-0E92F214FA95}">
      <dgm:prSet/>
      <dgm:spPr/>
      <dgm:t>
        <a:bodyPr/>
        <a:lstStyle/>
        <a:p>
          <a:endParaRPr lang="es-EC"/>
        </a:p>
      </dgm:t>
    </dgm:pt>
    <dgm:pt modelId="{36887C8B-3499-43B0-A185-1F8F9EAAF69A}" type="sibTrans" cxnId="{1A6EB911-F5D5-4358-A90A-0E92F214FA95}">
      <dgm:prSet/>
      <dgm:spPr/>
      <dgm:t>
        <a:bodyPr/>
        <a:lstStyle/>
        <a:p>
          <a:endParaRPr lang="es-EC"/>
        </a:p>
      </dgm:t>
    </dgm:pt>
    <dgm:pt modelId="{1944EF4C-50A9-4B20-9587-E5D60798918C}">
      <dgm:prSet/>
      <dgm:spPr>
        <a:solidFill>
          <a:srgbClr val="002060"/>
        </a:solidFill>
      </dgm:spPr>
      <dgm:t>
        <a:bodyPr/>
        <a:lstStyle/>
        <a:p>
          <a:r>
            <a:rPr lang="es-EC" dirty="0" smtClean="0"/>
            <a:t>ALMACENAMIENTO </a:t>
          </a:r>
          <a:endParaRPr lang="es-EC" dirty="0"/>
        </a:p>
      </dgm:t>
    </dgm:pt>
    <dgm:pt modelId="{90175CC0-1E52-402D-8467-7DCD71127D4C}" type="parTrans" cxnId="{E9EAD75C-85A0-44FF-B826-20B316B3883F}">
      <dgm:prSet/>
      <dgm:spPr/>
      <dgm:t>
        <a:bodyPr/>
        <a:lstStyle/>
        <a:p>
          <a:endParaRPr lang="es-EC"/>
        </a:p>
      </dgm:t>
    </dgm:pt>
    <dgm:pt modelId="{E356B09A-DAF3-426D-B70E-94FEC97895D0}" type="sibTrans" cxnId="{E9EAD75C-85A0-44FF-B826-20B316B3883F}">
      <dgm:prSet/>
      <dgm:spPr/>
      <dgm:t>
        <a:bodyPr/>
        <a:lstStyle/>
        <a:p>
          <a:endParaRPr lang="es-EC"/>
        </a:p>
      </dgm:t>
    </dgm:pt>
    <dgm:pt modelId="{6F52F42C-7745-4F07-A7D4-5E5ABC4BA035}" type="pres">
      <dgm:prSet presAssocID="{5F18335D-04C8-41AA-8633-7D2A6A706C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A245B2E-2F92-4AEC-BC31-BCF64503AB82}" type="pres">
      <dgm:prSet presAssocID="{7F08F744-E2A9-4AEC-A6DE-0033C9215A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B6009E-DD2D-4FDF-BD98-5CA670932457}" type="pres">
      <dgm:prSet presAssocID="{6FCD9B62-7D88-4F8D-A623-5FB119999C2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E0C6F76-C1A3-493B-87FB-96E1D407C677}" type="pres">
      <dgm:prSet presAssocID="{6FCD9B62-7D88-4F8D-A623-5FB119999C29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C81D087E-56F5-48E8-9140-F0042033F9C0}" type="pres">
      <dgm:prSet presAssocID="{CE23CAAB-B9C6-492B-8C2B-EE74E34733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9F7C8A-4CD0-44B1-8383-E6BC295FA764}" type="pres">
      <dgm:prSet presAssocID="{D956BF8F-9EE4-4A3D-9C4C-13154A75AA6E}" presName="sibTrans" presStyleLbl="sibTrans2D1" presStyleIdx="1" presStyleCnt="3"/>
      <dgm:spPr/>
      <dgm:t>
        <a:bodyPr/>
        <a:lstStyle/>
        <a:p>
          <a:endParaRPr lang="es-EC"/>
        </a:p>
      </dgm:t>
    </dgm:pt>
    <dgm:pt modelId="{2B179C9C-E886-4C8D-93F2-328592A34161}" type="pres">
      <dgm:prSet presAssocID="{D956BF8F-9EE4-4A3D-9C4C-13154A75AA6E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BB0C163A-F0A1-450B-9359-7F923F5C4227}" type="pres">
      <dgm:prSet presAssocID="{99552150-E3AE-4D31-A30E-111B2983D1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B45B0-097F-4979-B6A7-36BC6DCEC1CE}" type="pres">
      <dgm:prSet presAssocID="{36887C8B-3499-43B0-A185-1F8F9EAAF69A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052A19C-FD17-429D-8094-4AE6E7D184A7}" type="pres">
      <dgm:prSet presAssocID="{36887C8B-3499-43B0-A185-1F8F9EAAF69A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2FD032E4-39D7-4F2A-A108-738A6828712E}" type="pres">
      <dgm:prSet presAssocID="{1944EF4C-50A9-4B20-9587-E5D6079891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AF494A-DAA7-4DD8-91E7-91999518FD4B}" srcId="{5F18335D-04C8-41AA-8633-7D2A6A706C42}" destId="{7F08F744-E2A9-4AEC-A6DE-0033C9215A9C}" srcOrd="0" destOrd="0" parTransId="{2B7C45FA-8AD8-4C97-8294-6A168AD7449B}" sibTransId="{6FCD9B62-7D88-4F8D-A623-5FB119999C29}"/>
    <dgm:cxn modelId="{2400358F-60A3-495A-A5D6-FB4A96999EB4}" type="presOf" srcId="{5F18335D-04C8-41AA-8633-7D2A6A706C42}" destId="{6F52F42C-7745-4F07-A7D4-5E5ABC4BA035}" srcOrd="0" destOrd="0" presId="urn:microsoft.com/office/officeart/2005/8/layout/process1"/>
    <dgm:cxn modelId="{1A6EB911-F5D5-4358-A90A-0E92F214FA95}" srcId="{5F18335D-04C8-41AA-8633-7D2A6A706C42}" destId="{99552150-E3AE-4D31-A30E-111B2983D11D}" srcOrd="2" destOrd="0" parTransId="{4905A85F-9154-433A-AE8B-E568612F11A7}" sibTransId="{36887C8B-3499-43B0-A185-1F8F9EAAF69A}"/>
    <dgm:cxn modelId="{008C0F50-DC34-4E8D-9E07-7AD8B71CA6C4}" type="presOf" srcId="{36887C8B-3499-43B0-A185-1F8F9EAAF69A}" destId="{3052A19C-FD17-429D-8094-4AE6E7D184A7}" srcOrd="1" destOrd="0" presId="urn:microsoft.com/office/officeart/2005/8/layout/process1"/>
    <dgm:cxn modelId="{F813C31C-5258-49DF-B132-B5751384DB2C}" type="presOf" srcId="{D956BF8F-9EE4-4A3D-9C4C-13154A75AA6E}" destId="{2B179C9C-E886-4C8D-93F2-328592A34161}" srcOrd="1" destOrd="0" presId="urn:microsoft.com/office/officeart/2005/8/layout/process1"/>
    <dgm:cxn modelId="{0EAED9D0-43BD-4E27-9412-2C6CFDD62C2A}" type="presOf" srcId="{CE23CAAB-B9C6-492B-8C2B-EE74E34733F8}" destId="{C81D087E-56F5-48E8-9140-F0042033F9C0}" srcOrd="0" destOrd="0" presId="urn:microsoft.com/office/officeart/2005/8/layout/process1"/>
    <dgm:cxn modelId="{7ED39863-5C92-4387-8BA3-00E25BC68F31}" type="presOf" srcId="{6FCD9B62-7D88-4F8D-A623-5FB119999C29}" destId="{49B6009E-DD2D-4FDF-BD98-5CA670932457}" srcOrd="0" destOrd="0" presId="urn:microsoft.com/office/officeart/2005/8/layout/process1"/>
    <dgm:cxn modelId="{768D150B-0CE0-46E9-AF79-A7260517BDC8}" type="presOf" srcId="{6FCD9B62-7D88-4F8D-A623-5FB119999C29}" destId="{CE0C6F76-C1A3-493B-87FB-96E1D407C677}" srcOrd="1" destOrd="0" presId="urn:microsoft.com/office/officeart/2005/8/layout/process1"/>
    <dgm:cxn modelId="{37DF3DCD-A190-4143-A138-8B3C7C1969D1}" srcId="{5F18335D-04C8-41AA-8633-7D2A6A706C42}" destId="{CE23CAAB-B9C6-492B-8C2B-EE74E34733F8}" srcOrd="1" destOrd="0" parTransId="{2783C64F-A8FB-47C7-90CC-13F7EF5A0D67}" sibTransId="{D956BF8F-9EE4-4A3D-9C4C-13154A75AA6E}"/>
    <dgm:cxn modelId="{958F8809-3D4C-4F03-8E1D-7C6EE90869FF}" type="presOf" srcId="{D956BF8F-9EE4-4A3D-9C4C-13154A75AA6E}" destId="{629F7C8A-4CD0-44B1-8383-E6BC295FA764}" srcOrd="0" destOrd="0" presId="urn:microsoft.com/office/officeart/2005/8/layout/process1"/>
    <dgm:cxn modelId="{090709D4-4B15-4635-A2B4-0C4D27553216}" type="presOf" srcId="{1944EF4C-50A9-4B20-9587-E5D60798918C}" destId="{2FD032E4-39D7-4F2A-A108-738A6828712E}" srcOrd="0" destOrd="0" presId="urn:microsoft.com/office/officeart/2005/8/layout/process1"/>
    <dgm:cxn modelId="{E9EAD75C-85A0-44FF-B826-20B316B3883F}" srcId="{5F18335D-04C8-41AA-8633-7D2A6A706C42}" destId="{1944EF4C-50A9-4B20-9587-E5D60798918C}" srcOrd="3" destOrd="0" parTransId="{90175CC0-1E52-402D-8467-7DCD71127D4C}" sibTransId="{E356B09A-DAF3-426D-B70E-94FEC97895D0}"/>
    <dgm:cxn modelId="{77B9953E-11B4-426A-B7BB-DF2BC2F82DB0}" type="presOf" srcId="{36887C8B-3499-43B0-A185-1F8F9EAAF69A}" destId="{905B45B0-097F-4979-B6A7-36BC6DCEC1CE}" srcOrd="0" destOrd="0" presId="urn:microsoft.com/office/officeart/2005/8/layout/process1"/>
    <dgm:cxn modelId="{F625B4BF-5D08-40EB-BD55-2D4F8E3DEF53}" type="presOf" srcId="{7F08F744-E2A9-4AEC-A6DE-0033C9215A9C}" destId="{1A245B2E-2F92-4AEC-BC31-BCF64503AB82}" srcOrd="0" destOrd="0" presId="urn:microsoft.com/office/officeart/2005/8/layout/process1"/>
    <dgm:cxn modelId="{8C590678-6696-43B8-B64E-4FAA87D92DA9}" type="presOf" srcId="{99552150-E3AE-4D31-A30E-111B2983D11D}" destId="{BB0C163A-F0A1-450B-9359-7F923F5C4227}" srcOrd="0" destOrd="0" presId="urn:microsoft.com/office/officeart/2005/8/layout/process1"/>
    <dgm:cxn modelId="{3372F8CB-AC13-4BB8-806D-B7DACEC7A0B2}" type="presParOf" srcId="{6F52F42C-7745-4F07-A7D4-5E5ABC4BA035}" destId="{1A245B2E-2F92-4AEC-BC31-BCF64503AB82}" srcOrd="0" destOrd="0" presId="urn:microsoft.com/office/officeart/2005/8/layout/process1"/>
    <dgm:cxn modelId="{2A6E6878-775E-48F8-BDFB-368EB3CC6DB8}" type="presParOf" srcId="{6F52F42C-7745-4F07-A7D4-5E5ABC4BA035}" destId="{49B6009E-DD2D-4FDF-BD98-5CA670932457}" srcOrd="1" destOrd="0" presId="urn:microsoft.com/office/officeart/2005/8/layout/process1"/>
    <dgm:cxn modelId="{5D3BD71D-6B63-4DFB-B98C-5C4BF7E3A79C}" type="presParOf" srcId="{49B6009E-DD2D-4FDF-BD98-5CA670932457}" destId="{CE0C6F76-C1A3-493B-87FB-96E1D407C677}" srcOrd="0" destOrd="0" presId="urn:microsoft.com/office/officeart/2005/8/layout/process1"/>
    <dgm:cxn modelId="{B277C901-3DC4-4514-84F2-004156B7065D}" type="presParOf" srcId="{6F52F42C-7745-4F07-A7D4-5E5ABC4BA035}" destId="{C81D087E-56F5-48E8-9140-F0042033F9C0}" srcOrd="2" destOrd="0" presId="urn:microsoft.com/office/officeart/2005/8/layout/process1"/>
    <dgm:cxn modelId="{B902C683-829F-4D58-AE1D-2346D30B8F6D}" type="presParOf" srcId="{6F52F42C-7745-4F07-A7D4-5E5ABC4BA035}" destId="{629F7C8A-4CD0-44B1-8383-E6BC295FA764}" srcOrd="3" destOrd="0" presId="urn:microsoft.com/office/officeart/2005/8/layout/process1"/>
    <dgm:cxn modelId="{95D76BB4-A677-4944-B4F0-F2B37600F78C}" type="presParOf" srcId="{629F7C8A-4CD0-44B1-8383-E6BC295FA764}" destId="{2B179C9C-E886-4C8D-93F2-328592A34161}" srcOrd="0" destOrd="0" presId="urn:microsoft.com/office/officeart/2005/8/layout/process1"/>
    <dgm:cxn modelId="{17FCC3CC-3C64-4C34-B16C-3BC3DDA51E26}" type="presParOf" srcId="{6F52F42C-7745-4F07-A7D4-5E5ABC4BA035}" destId="{BB0C163A-F0A1-450B-9359-7F923F5C4227}" srcOrd="4" destOrd="0" presId="urn:microsoft.com/office/officeart/2005/8/layout/process1"/>
    <dgm:cxn modelId="{381A558C-E95D-4A0E-B538-C36A7F334CCA}" type="presParOf" srcId="{6F52F42C-7745-4F07-A7D4-5E5ABC4BA035}" destId="{905B45B0-097F-4979-B6A7-36BC6DCEC1CE}" srcOrd="5" destOrd="0" presId="urn:microsoft.com/office/officeart/2005/8/layout/process1"/>
    <dgm:cxn modelId="{A8FBECCB-0CEA-42DF-B635-FDE3BF3778E0}" type="presParOf" srcId="{905B45B0-097F-4979-B6A7-36BC6DCEC1CE}" destId="{3052A19C-FD17-429D-8094-4AE6E7D184A7}" srcOrd="0" destOrd="0" presId="urn:microsoft.com/office/officeart/2005/8/layout/process1"/>
    <dgm:cxn modelId="{0EAE3A7F-4DB0-4DDA-8E9E-BFB36CC69CE0}" type="presParOf" srcId="{6F52F42C-7745-4F07-A7D4-5E5ABC4BA035}" destId="{2FD032E4-39D7-4F2A-A108-738A6828712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86F1B-3C5D-4D64-820B-5C14F22DF8D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2518DB-C8E5-415A-82CA-EEFE1F5D4574}">
      <dgm:prSet phldrT="[Texto]"/>
      <dgm:spPr/>
      <dgm:t>
        <a:bodyPr/>
        <a:lstStyle/>
        <a:p>
          <a:r>
            <a:rPr lang="es-EC" dirty="0" smtClean="0"/>
            <a:t>Natural </a:t>
          </a:r>
        </a:p>
        <a:p>
          <a:r>
            <a:rPr lang="es-EC" dirty="0" smtClean="0"/>
            <a:t>4 a 6 días </a:t>
          </a:r>
          <a:endParaRPr lang="es-EC" dirty="0"/>
        </a:p>
      </dgm:t>
    </dgm:pt>
    <dgm:pt modelId="{FC827FFE-8CA0-4BEA-8051-6142D9A2C413}" type="parTrans" cxnId="{4F2A08C8-8B2D-4A45-9559-60DB480C49D2}">
      <dgm:prSet/>
      <dgm:spPr/>
      <dgm:t>
        <a:bodyPr/>
        <a:lstStyle/>
        <a:p>
          <a:endParaRPr lang="es-EC"/>
        </a:p>
      </dgm:t>
    </dgm:pt>
    <dgm:pt modelId="{9813E23F-F489-4A4E-BFA9-9295DD42F822}" type="sibTrans" cxnId="{4F2A08C8-8B2D-4A45-9559-60DB480C49D2}">
      <dgm:prSet/>
      <dgm:spPr/>
      <dgm:t>
        <a:bodyPr/>
        <a:lstStyle/>
        <a:p>
          <a:endParaRPr lang="es-EC"/>
        </a:p>
      </dgm:t>
    </dgm:pt>
    <dgm:pt modelId="{1D7AA6C3-29FC-4ABA-AE92-9DFDC84BE7B9}">
      <dgm:prSet phldrT="[Texto]"/>
      <dgm:spPr/>
      <dgm:t>
        <a:bodyPr/>
        <a:lstStyle/>
        <a:p>
          <a:r>
            <a:rPr lang="es-EC" dirty="0" smtClean="0"/>
            <a:t>Secadora de cacao</a:t>
          </a:r>
        </a:p>
        <a:p>
          <a:r>
            <a:rPr lang="es-EC" dirty="0" smtClean="0"/>
            <a:t>7 a 8 horas</a:t>
          </a:r>
          <a:endParaRPr lang="es-EC" dirty="0"/>
        </a:p>
      </dgm:t>
    </dgm:pt>
    <dgm:pt modelId="{FD4FE47A-B041-423B-86BD-ED2297C3F18D}" type="parTrans" cxnId="{BAA6A50F-D55E-4C32-8D25-574434AEC5E2}">
      <dgm:prSet/>
      <dgm:spPr/>
      <dgm:t>
        <a:bodyPr/>
        <a:lstStyle/>
        <a:p>
          <a:endParaRPr lang="es-EC"/>
        </a:p>
      </dgm:t>
    </dgm:pt>
    <dgm:pt modelId="{7CE3D540-CA89-4FC4-94C9-68623E1E7F76}" type="sibTrans" cxnId="{BAA6A50F-D55E-4C32-8D25-574434AEC5E2}">
      <dgm:prSet/>
      <dgm:spPr/>
      <dgm:t>
        <a:bodyPr/>
        <a:lstStyle/>
        <a:p>
          <a:endParaRPr lang="es-EC"/>
        </a:p>
      </dgm:t>
    </dgm:pt>
    <dgm:pt modelId="{AB3BD0CB-BED5-4693-8DB3-2447EA3C64E5}" type="pres">
      <dgm:prSet presAssocID="{7DA86F1B-3C5D-4D64-820B-5C14F22DF8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7EF7DB-C5DB-4C50-8414-BDCAADCADF5C}" type="pres">
      <dgm:prSet presAssocID="{7DA86F1B-3C5D-4D64-820B-5C14F22DF8DA}" presName="divider" presStyleLbl="fgShp" presStyleIdx="0" presStyleCnt="1"/>
      <dgm:spPr/>
    </dgm:pt>
    <dgm:pt modelId="{15F187DF-BAA9-4A4F-8001-FE20C4A74F91}" type="pres">
      <dgm:prSet presAssocID="{C72518DB-C8E5-415A-82CA-EEFE1F5D4574}" presName="downArrow" presStyleLbl="node1" presStyleIdx="0" presStyleCnt="2"/>
      <dgm:spPr/>
    </dgm:pt>
    <dgm:pt modelId="{E9B886A5-4640-4BAD-ABEB-ED9B0D86848B}" type="pres">
      <dgm:prSet presAssocID="{C72518DB-C8E5-415A-82CA-EEFE1F5D457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35E5E2-0943-4853-9456-306CB3976F58}" type="pres">
      <dgm:prSet presAssocID="{1D7AA6C3-29FC-4ABA-AE92-9DFDC84BE7B9}" presName="upArrow" presStyleLbl="node1" presStyleIdx="1" presStyleCnt="2"/>
      <dgm:spPr/>
    </dgm:pt>
    <dgm:pt modelId="{582DDEC4-3BDD-4AA8-97B9-3D2DD8E4C9AB}" type="pres">
      <dgm:prSet presAssocID="{1D7AA6C3-29FC-4ABA-AE92-9DFDC84BE7B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DC858C-5F29-411C-8A28-B207D49CDBEA}" type="presOf" srcId="{1D7AA6C3-29FC-4ABA-AE92-9DFDC84BE7B9}" destId="{582DDEC4-3BDD-4AA8-97B9-3D2DD8E4C9AB}" srcOrd="0" destOrd="0" presId="urn:microsoft.com/office/officeart/2005/8/layout/arrow3"/>
    <dgm:cxn modelId="{C2C42EAA-2021-4807-A426-7D17EE22EB53}" type="presOf" srcId="{C72518DB-C8E5-415A-82CA-EEFE1F5D4574}" destId="{E9B886A5-4640-4BAD-ABEB-ED9B0D86848B}" srcOrd="0" destOrd="0" presId="urn:microsoft.com/office/officeart/2005/8/layout/arrow3"/>
    <dgm:cxn modelId="{4F2A08C8-8B2D-4A45-9559-60DB480C49D2}" srcId="{7DA86F1B-3C5D-4D64-820B-5C14F22DF8DA}" destId="{C72518DB-C8E5-415A-82CA-EEFE1F5D4574}" srcOrd="0" destOrd="0" parTransId="{FC827FFE-8CA0-4BEA-8051-6142D9A2C413}" sibTransId="{9813E23F-F489-4A4E-BFA9-9295DD42F822}"/>
    <dgm:cxn modelId="{BAA6A50F-D55E-4C32-8D25-574434AEC5E2}" srcId="{7DA86F1B-3C5D-4D64-820B-5C14F22DF8DA}" destId="{1D7AA6C3-29FC-4ABA-AE92-9DFDC84BE7B9}" srcOrd="1" destOrd="0" parTransId="{FD4FE47A-B041-423B-86BD-ED2297C3F18D}" sibTransId="{7CE3D540-CA89-4FC4-94C9-68623E1E7F76}"/>
    <dgm:cxn modelId="{5E9ED588-7B0C-4126-9F5B-93C132ADD163}" type="presOf" srcId="{7DA86F1B-3C5D-4D64-820B-5C14F22DF8DA}" destId="{AB3BD0CB-BED5-4693-8DB3-2447EA3C64E5}" srcOrd="0" destOrd="0" presId="urn:microsoft.com/office/officeart/2005/8/layout/arrow3"/>
    <dgm:cxn modelId="{93D8E458-DFB4-4F4D-9EFC-30D52D2720D4}" type="presParOf" srcId="{AB3BD0CB-BED5-4693-8DB3-2447EA3C64E5}" destId="{857EF7DB-C5DB-4C50-8414-BDCAADCADF5C}" srcOrd="0" destOrd="0" presId="urn:microsoft.com/office/officeart/2005/8/layout/arrow3"/>
    <dgm:cxn modelId="{090DEF22-5236-4312-9EE7-88D98CFDD3DA}" type="presParOf" srcId="{AB3BD0CB-BED5-4693-8DB3-2447EA3C64E5}" destId="{15F187DF-BAA9-4A4F-8001-FE20C4A74F91}" srcOrd="1" destOrd="0" presId="urn:microsoft.com/office/officeart/2005/8/layout/arrow3"/>
    <dgm:cxn modelId="{0E1D2D4E-5202-42B1-81B8-21A2636C0994}" type="presParOf" srcId="{AB3BD0CB-BED5-4693-8DB3-2447EA3C64E5}" destId="{E9B886A5-4640-4BAD-ABEB-ED9B0D86848B}" srcOrd="2" destOrd="0" presId="urn:microsoft.com/office/officeart/2005/8/layout/arrow3"/>
    <dgm:cxn modelId="{45E53D34-A5A8-4D1A-A9AF-7C57CC6C7F5D}" type="presParOf" srcId="{AB3BD0CB-BED5-4693-8DB3-2447EA3C64E5}" destId="{0035E5E2-0943-4853-9456-306CB3976F58}" srcOrd="3" destOrd="0" presId="urn:microsoft.com/office/officeart/2005/8/layout/arrow3"/>
    <dgm:cxn modelId="{F8F30F03-E4D9-4287-9B5D-C621237DDB8B}" type="presParOf" srcId="{AB3BD0CB-BED5-4693-8DB3-2447EA3C64E5}" destId="{582DDEC4-3BDD-4AA8-97B9-3D2DD8E4C9A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5D183-C583-4817-9298-5D2108C529C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9AC0EBB-A153-48C3-8C1D-5B69282C4FC6}">
      <dgm:prSet phldrT="[Texto]"/>
      <dgm:spPr/>
      <dgm:t>
        <a:bodyPr/>
        <a:lstStyle/>
        <a:p>
          <a:r>
            <a:rPr lang="es-EC" dirty="0" smtClean="0"/>
            <a:t>Ductos</a:t>
          </a:r>
          <a:endParaRPr lang="es-EC" dirty="0"/>
        </a:p>
      </dgm:t>
    </dgm:pt>
    <dgm:pt modelId="{55F419BC-73A1-465D-9242-EB677FA92C4E}" type="parTrans" cxnId="{4DE92C91-0021-4D95-BB27-F2D43879B082}">
      <dgm:prSet/>
      <dgm:spPr/>
      <dgm:t>
        <a:bodyPr/>
        <a:lstStyle/>
        <a:p>
          <a:endParaRPr lang="es-EC"/>
        </a:p>
      </dgm:t>
    </dgm:pt>
    <dgm:pt modelId="{DB8E47FB-2EF6-4903-98C2-C1F0C9D4D4B1}" type="sibTrans" cxnId="{4DE92C91-0021-4D95-BB27-F2D43879B082}">
      <dgm:prSet/>
      <dgm:spPr/>
      <dgm:t>
        <a:bodyPr/>
        <a:lstStyle/>
        <a:p>
          <a:endParaRPr lang="es-EC"/>
        </a:p>
      </dgm:t>
    </dgm:pt>
    <dgm:pt modelId="{E52B1900-7E24-459F-859C-9303923168EB}">
      <dgm:prSet phldrT="[Texto]"/>
      <dgm:spPr/>
      <dgm:t>
        <a:bodyPr/>
        <a:lstStyle/>
        <a:p>
          <a:r>
            <a:rPr lang="es-EC" dirty="0" smtClean="0"/>
            <a:t>Bandeja de cacao</a:t>
          </a:r>
          <a:endParaRPr lang="es-EC" dirty="0"/>
        </a:p>
      </dgm:t>
    </dgm:pt>
    <dgm:pt modelId="{7FE4CF66-DAE0-4264-8FC7-0E553C1DAA7E}" type="parTrans" cxnId="{357F5EEC-DE04-4E14-B9C9-9161F7F8C047}">
      <dgm:prSet/>
      <dgm:spPr/>
      <dgm:t>
        <a:bodyPr/>
        <a:lstStyle/>
        <a:p>
          <a:endParaRPr lang="es-EC"/>
        </a:p>
      </dgm:t>
    </dgm:pt>
    <dgm:pt modelId="{3D885380-4DD2-4417-B652-E9C157BB9F4B}" type="sibTrans" cxnId="{357F5EEC-DE04-4E14-B9C9-9161F7F8C047}">
      <dgm:prSet/>
      <dgm:spPr/>
      <dgm:t>
        <a:bodyPr/>
        <a:lstStyle/>
        <a:p>
          <a:endParaRPr lang="es-EC"/>
        </a:p>
      </dgm:t>
    </dgm:pt>
    <dgm:pt modelId="{8B86DEFF-9B0D-4B38-9496-A5EA2D7982BB}">
      <dgm:prSet phldrT="[Texto]"/>
      <dgm:spPr/>
      <dgm:t>
        <a:bodyPr/>
        <a:lstStyle/>
        <a:p>
          <a:r>
            <a:rPr lang="es-EC" dirty="0" smtClean="0"/>
            <a:t>Sistema de renovación de aire</a:t>
          </a:r>
          <a:endParaRPr lang="es-EC" dirty="0"/>
        </a:p>
      </dgm:t>
    </dgm:pt>
    <dgm:pt modelId="{792A7FBC-8162-4F4B-A59E-C66931DC315A}" type="parTrans" cxnId="{AB7B77F7-B4DB-4C9D-BBC1-F5AD892CE7C0}">
      <dgm:prSet/>
      <dgm:spPr/>
      <dgm:t>
        <a:bodyPr/>
        <a:lstStyle/>
        <a:p>
          <a:endParaRPr lang="es-EC"/>
        </a:p>
      </dgm:t>
    </dgm:pt>
    <dgm:pt modelId="{2D081288-E297-4EDD-81BA-696D514684CE}" type="sibTrans" cxnId="{AB7B77F7-B4DB-4C9D-BBC1-F5AD892CE7C0}">
      <dgm:prSet/>
      <dgm:spPr/>
      <dgm:t>
        <a:bodyPr/>
        <a:lstStyle/>
        <a:p>
          <a:endParaRPr lang="es-EC"/>
        </a:p>
      </dgm:t>
    </dgm:pt>
    <dgm:pt modelId="{22681E98-1F50-4937-871A-5EDCC7803C71}">
      <dgm:prSet phldrT="[Texto]"/>
      <dgm:spPr/>
      <dgm:t>
        <a:bodyPr/>
        <a:lstStyle/>
        <a:p>
          <a:r>
            <a:rPr lang="es-EC" dirty="0" smtClean="0"/>
            <a:t>Válvulas</a:t>
          </a:r>
          <a:endParaRPr lang="es-EC" dirty="0"/>
        </a:p>
      </dgm:t>
    </dgm:pt>
    <dgm:pt modelId="{674034E8-12D5-40E1-AB3A-9F688BA111B8}" type="parTrans" cxnId="{36EDAE45-03D8-4931-AF99-A2B2C009E47A}">
      <dgm:prSet/>
      <dgm:spPr/>
      <dgm:t>
        <a:bodyPr/>
        <a:lstStyle/>
        <a:p>
          <a:endParaRPr lang="es-EC"/>
        </a:p>
      </dgm:t>
    </dgm:pt>
    <dgm:pt modelId="{DE98ADF8-2D99-4DFA-9633-C9B96166EF7A}" type="sibTrans" cxnId="{36EDAE45-03D8-4931-AF99-A2B2C009E47A}">
      <dgm:prSet/>
      <dgm:spPr/>
      <dgm:t>
        <a:bodyPr/>
        <a:lstStyle/>
        <a:p>
          <a:endParaRPr lang="es-EC"/>
        </a:p>
      </dgm:t>
    </dgm:pt>
    <dgm:pt modelId="{538233F0-9F59-4687-A3BD-93E49597BE7C}">
      <dgm:prSet phldrT="[Texto]"/>
      <dgm:spPr/>
      <dgm:t>
        <a:bodyPr/>
        <a:lstStyle/>
        <a:p>
          <a:r>
            <a:rPr lang="es-EC" dirty="0" smtClean="0"/>
            <a:t>Chimenea</a:t>
          </a:r>
          <a:endParaRPr lang="es-EC" dirty="0"/>
        </a:p>
      </dgm:t>
    </dgm:pt>
    <dgm:pt modelId="{835B1EBB-19A8-4C2B-B957-F159FD50CB53}" type="parTrans" cxnId="{17D70BA6-695F-4829-A87A-D674EC3355BE}">
      <dgm:prSet/>
      <dgm:spPr/>
      <dgm:t>
        <a:bodyPr/>
        <a:lstStyle/>
        <a:p>
          <a:endParaRPr lang="es-EC"/>
        </a:p>
      </dgm:t>
    </dgm:pt>
    <dgm:pt modelId="{77DAE9C7-8C07-4DD6-B748-4170CDD3CBA9}" type="sibTrans" cxnId="{17D70BA6-695F-4829-A87A-D674EC3355BE}">
      <dgm:prSet/>
      <dgm:spPr/>
      <dgm:t>
        <a:bodyPr/>
        <a:lstStyle/>
        <a:p>
          <a:endParaRPr lang="es-EC"/>
        </a:p>
      </dgm:t>
    </dgm:pt>
    <dgm:pt modelId="{DBEDA43C-9BB2-470A-8EBD-5A413B24AD85}" type="pres">
      <dgm:prSet presAssocID="{3EC5D183-C583-4817-9298-5D2108C529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C55CDF-5E89-4DB3-A4C3-55D88C65008A}" type="pres">
      <dgm:prSet presAssocID="{3EC5D183-C583-4817-9298-5D2108C529CE}" presName="cycle" presStyleCnt="0"/>
      <dgm:spPr/>
    </dgm:pt>
    <dgm:pt modelId="{F2C3112F-0DFB-43B4-BE98-32BCB6CD13C4}" type="pres">
      <dgm:prSet presAssocID="{59AC0EBB-A153-48C3-8C1D-5B69282C4FC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B38704-886F-4D59-8DFD-768FD5B6D23B}" type="pres">
      <dgm:prSet presAssocID="{DB8E47FB-2EF6-4903-98C2-C1F0C9D4D4B1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F729B051-AAB2-4328-8B9C-D4CAEBC635E4}" type="pres">
      <dgm:prSet presAssocID="{E52B1900-7E24-459F-859C-9303923168E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A5B49F-48E6-4948-B670-55069B1E6831}" type="pres">
      <dgm:prSet presAssocID="{8B86DEFF-9B0D-4B38-9496-A5EA2D7982B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138D47-283E-497A-B514-CA01722FD7DE}" type="pres">
      <dgm:prSet presAssocID="{22681E98-1F50-4937-871A-5EDCC7803C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5D555A-B478-4332-84DB-49018FDD0D60}" type="pres">
      <dgm:prSet presAssocID="{538233F0-9F59-4687-A3BD-93E49597BE7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D70BA6-695F-4829-A87A-D674EC3355BE}" srcId="{3EC5D183-C583-4817-9298-5D2108C529CE}" destId="{538233F0-9F59-4687-A3BD-93E49597BE7C}" srcOrd="4" destOrd="0" parTransId="{835B1EBB-19A8-4C2B-B957-F159FD50CB53}" sibTransId="{77DAE9C7-8C07-4DD6-B748-4170CDD3CBA9}"/>
    <dgm:cxn modelId="{357F5EEC-DE04-4E14-B9C9-9161F7F8C047}" srcId="{3EC5D183-C583-4817-9298-5D2108C529CE}" destId="{E52B1900-7E24-459F-859C-9303923168EB}" srcOrd="1" destOrd="0" parTransId="{7FE4CF66-DAE0-4264-8FC7-0E553C1DAA7E}" sibTransId="{3D885380-4DD2-4417-B652-E9C157BB9F4B}"/>
    <dgm:cxn modelId="{EB51739D-C9A8-4D12-B112-251EF8007DB1}" type="presOf" srcId="{3EC5D183-C583-4817-9298-5D2108C529CE}" destId="{DBEDA43C-9BB2-470A-8EBD-5A413B24AD85}" srcOrd="0" destOrd="0" presId="urn:microsoft.com/office/officeart/2005/8/layout/cycle3"/>
    <dgm:cxn modelId="{7689FAAE-5826-49E2-9A50-D5A4E9729F76}" type="presOf" srcId="{22681E98-1F50-4937-871A-5EDCC7803C71}" destId="{9D138D47-283E-497A-B514-CA01722FD7DE}" srcOrd="0" destOrd="0" presId="urn:microsoft.com/office/officeart/2005/8/layout/cycle3"/>
    <dgm:cxn modelId="{AE44C5C2-5184-4C25-822A-4E6249A156DD}" type="presOf" srcId="{DB8E47FB-2EF6-4903-98C2-C1F0C9D4D4B1}" destId="{EBB38704-886F-4D59-8DFD-768FD5B6D23B}" srcOrd="0" destOrd="0" presId="urn:microsoft.com/office/officeart/2005/8/layout/cycle3"/>
    <dgm:cxn modelId="{36EDAE45-03D8-4931-AF99-A2B2C009E47A}" srcId="{3EC5D183-C583-4817-9298-5D2108C529CE}" destId="{22681E98-1F50-4937-871A-5EDCC7803C71}" srcOrd="3" destOrd="0" parTransId="{674034E8-12D5-40E1-AB3A-9F688BA111B8}" sibTransId="{DE98ADF8-2D99-4DFA-9633-C9B96166EF7A}"/>
    <dgm:cxn modelId="{26DDAF8D-D3E2-4F33-9C4A-BF3BC53E42C7}" type="presOf" srcId="{E52B1900-7E24-459F-859C-9303923168EB}" destId="{F729B051-AAB2-4328-8B9C-D4CAEBC635E4}" srcOrd="0" destOrd="0" presId="urn:microsoft.com/office/officeart/2005/8/layout/cycle3"/>
    <dgm:cxn modelId="{A10F2E0F-F03F-41A7-B8C6-493F2DFE276C}" type="presOf" srcId="{8B86DEFF-9B0D-4B38-9496-A5EA2D7982BB}" destId="{61A5B49F-48E6-4948-B670-55069B1E6831}" srcOrd="0" destOrd="0" presId="urn:microsoft.com/office/officeart/2005/8/layout/cycle3"/>
    <dgm:cxn modelId="{4DE92C91-0021-4D95-BB27-F2D43879B082}" srcId="{3EC5D183-C583-4817-9298-5D2108C529CE}" destId="{59AC0EBB-A153-48C3-8C1D-5B69282C4FC6}" srcOrd="0" destOrd="0" parTransId="{55F419BC-73A1-465D-9242-EB677FA92C4E}" sibTransId="{DB8E47FB-2EF6-4903-98C2-C1F0C9D4D4B1}"/>
    <dgm:cxn modelId="{9F90EA27-703F-4EF8-A2D3-8A83CCC76057}" type="presOf" srcId="{538233F0-9F59-4687-A3BD-93E49597BE7C}" destId="{6C5D555A-B478-4332-84DB-49018FDD0D60}" srcOrd="0" destOrd="0" presId="urn:microsoft.com/office/officeart/2005/8/layout/cycle3"/>
    <dgm:cxn modelId="{AB7B77F7-B4DB-4C9D-BBC1-F5AD892CE7C0}" srcId="{3EC5D183-C583-4817-9298-5D2108C529CE}" destId="{8B86DEFF-9B0D-4B38-9496-A5EA2D7982BB}" srcOrd="2" destOrd="0" parTransId="{792A7FBC-8162-4F4B-A59E-C66931DC315A}" sibTransId="{2D081288-E297-4EDD-81BA-696D514684CE}"/>
    <dgm:cxn modelId="{697E7155-ADA1-438C-A7AF-744F1580AED5}" type="presOf" srcId="{59AC0EBB-A153-48C3-8C1D-5B69282C4FC6}" destId="{F2C3112F-0DFB-43B4-BE98-32BCB6CD13C4}" srcOrd="0" destOrd="0" presId="urn:microsoft.com/office/officeart/2005/8/layout/cycle3"/>
    <dgm:cxn modelId="{4A43562E-8D96-4EE7-9A95-9981E43D9C29}" type="presParOf" srcId="{DBEDA43C-9BB2-470A-8EBD-5A413B24AD85}" destId="{03C55CDF-5E89-4DB3-A4C3-55D88C65008A}" srcOrd="0" destOrd="0" presId="urn:microsoft.com/office/officeart/2005/8/layout/cycle3"/>
    <dgm:cxn modelId="{FBB06BF5-0D49-41CE-B65D-BED21B396B75}" type="presParOf" srcId="{03C55CDF-5E89-4DB3-A4C3-55D88C65008A}" destId="{F2C3112F-0DFB-43B4-BE98-32BCB6CD13C4}" srcOrd="0" destOrd="0" presId="urn:microsoft.com/office/officeart/2005/8/layout/cycle3"/>
    <dgm:cxn modelId="{3C752A57-4050-4959-9A0F-949E3D69A818}" type="presParOf" srcId="{03C55CDF-5E89-4DB3-A4C3-55D88C65008A}" destId="{EBB38704-886F-4D59-8DFD-768FD5B6D23B}" srcOrd="1" destOrd="0" presId="urn:microsoft.com/office/officeart/2005/8/layout/cycle3"/>
    <dgm:cxn modelId="{FB21E0CC-0C3A-4B22-9502-488A549AFB64}" type="presParOf" srcId="{03C55CDF-5E89-4DB3-A4C3-55D88C65008A}" destId="{F729B051-AAB2-4328-8B9C-D4CAEBC635E4}" srcOrd="2" destOrd="0" presId="urn:microsoft.com/office/officeart/2005/8/layout/cycle3"/>
    <dgm:cxn modelId="{A3FD06F0-6684-4307-A963-43776D78178C}" type="presParOf" srcId="{03C55CDF-5E89-4DB3-A4C3-55D88C65008A}" destId="{61A5B49F-48E6-4948-B670-55069B1E6831}" srcOrd="3" destOrd="0" presId="urn:microsoft.com/office/officeart/2005/8/layout/cycle3"/>
    <dgm:cxn modelId="{3E332298-859E-42D3-875C-4147C7732490}" type="presParOf" srcId="{03C55CDF-5E89-4DB3-A4C3-55D88C65008A}" destId="{9D138D47-283E-497A-B514-CA01722FD7DE}" srcOrd="4" destOrd="0" presId="urn:microsoft.com/office/officeart/2005/8/layout/cycle3"/>
    <dgm:cxn modelId="{A2DA201F-14D5-42A9-A668-7369B3AC06B4}" type="presParOf" srcId="{03C55CDF-5E89-4DB3-A4C3-55D88C65008A}" destId="{6C5D555A-B478-4332-84DB-49018FDD0D6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BC161-8D41-4B5E-9CD6-448FE9E8405C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8BB0D2D-53CE-4548-857A-1F252700E404}">
      <dgm:prSet phldrT="[Texto]"/>
      <dgm:spPr/>
      <dgm:t>
        <a:bodyPr/>
        <a:lstStyle/>
        <a:p>
          <a:r>
            <a:rPr lang="es-EC" dirty="0" smtClean="0"/>
            <a:t>Consumo 14 KWh</a:t>
          </a:r>
          <a:endParaRPr lang="es-EC" dirty="0"/>
        </a:p>
      </dgm:t>
    </dgm:pt>
    <dgm:pt modelId="{5640014E-1ABD-4D85-8139-4BB158FC1155}" type="parTrans" cxnId="{505C3FA4-18FE-4B21-B145-5E40B57A8A69}">
      <dgm:prSet/>
      <dgm:spPr/>
      <dgm:t>
        <a:bodyPr/>
        <a:lstStyle/>
        <a:p>
          <a:endParaRPr lang="es-EC"/>
        </a:p>
      </dgm:t>
    </dgm:pt>
    <dgm:pt modelId="{7584DDC4-36F8-401B-98AE-FC7E22B7A338}" type="sibTrans" cxnId="{505C3FA4-18FE-4B21-B145-5E40B57A8A69}">
      <dgm:prSet/>
      <dgm:spPr/>
      <dgm:t>
        <a:bodyPr/>
        <a:lstStyle/>
        <a:p>
          <a:endParaRPr lang="es-EC"/>
        </a:p>
      </dgm:t>
    </dgm:pt>
    <dgm:pt modelId="{452989AC-4935-457C-AE8F-9B515DA33F8A}" type="pres">
      <dgm:prSet presAssocID="{28CBC161-8D41-4B5E-9CD6-448FE9E8405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295FB190-DBDE-44CE-8F68-668E0DF6F5AB}" type="pres">
      <dgm:prSet presAssocID="{88BB0D2D-53CE-4548-857A-1F252700E404}" presName="composite" presStyleCnt="0">
        <dgm:presLayoutVars>
          <dgm:chMax/>
          <dgm:chPref/>
        </dgm:presLayoutVars>
      </dgm:prSet>
      <dgm:spPr/>
    </dgm:pt>
    <dgm:pt modelId="{2C72779D-FB9C-457F-80A3-63FDE29DB22B}" type="pres">
      <dgm:prSet presAssocID="{88BB0D2D-53CE-4548-857A-1F252700E404}" presName="Image" presStyleLbl="bgImgPlace1" presStyleIdx="0" presStyleCnt="1" custScaleX="179407" custScaleY="301844" custLinFactNeighborX="-19345" custLinFactNeighborY="-167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CCFEFE7-E730-4658-A431-2832B8579FD8}" type="pres">
      <dgm:prSet presAssocID="{88BB0D2D-53CE-4548-857A-1F252700E404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983475-0DDB-44C3-845D-BD9EA2BD8D99}" type="pres">
      <dgm:prSet presAssocID="{88BB0D2D-53CE-4548-857A-1F252700E404}" presName="tlFrame" presStyleLbl="node1" presStyleIdx="0" presStyleCnt="4"/>
      <dgm:spPr/>
    </dgm:pt>
    <dgm:pt modelId="{79ABE552-79ED-46A2-A086-D5D511A14E07}" type="pres">
      <dgm:prSet presAssocID="{88BB0D2D-53CE-4548-857A-1F252700E404}" presName="trFrame" presStyleLbl="node1" presStyleIdx="1" presStyleCnt="4"/>
      <dgm:spPr/>
    </dgm:pt>
    <dgm:pt modelId="{0834497D-FEB1-4BE5-A9F5-3D590C1D27BC}" type="pres">
      <dgm:prSet presAssocID="{88BB0D2D-53CE-4548-857A-1F252700E404}" presName="blFrame" presStyleLbl="node1" presStyleIdx="2" presStyleCnt="4"/>
      <dgm:spPr/>
    </dgm:pt>
    <dgm:pt modelId="{604B6FE2-A294-4AF7-ABB4-DF2BA9F9216B}" type="pres">
      <dgm:prSet presAssocID="{88BB0D2D-53CE-4548-857A-1F252700E404}" presName="brFrame" presStyleLbl="node1" presStyleIdx="3" presStyleCnt="4"/>
      <dgm:spPr/>
    </dgm:pt>
  </dgm:ptLst>
  <dgm:cxnLst>
    <dgm:cxn modelId="{505C3FA4-18FE-4B21-B145-5E40B57A8A69}" srcId="{28CBC161-8D41-4B5E-9CD6-448FE9E8405C}" destId="{88BB0D2D-53CE-4548-857A-1F252700E404}" srcOrd="0" destOrd="0" parTransId="{5640014E-1ABD-4D85-8139-4BB158FC1155}" sibTransId="{7584DDC4-36F8-401B-98AE-FC7E22B7A338}"/>
    <dgm:cxn modelId="{CEB95264-0B11-40C4-858B-1AF0F49EFBEB}" type="presOf" srcId="{88BB0D2D-53CE-4548-857A-1F252700E404}" destId="{ACCFEFE7-E730-4658-A431-2832B8579FD8}" srcOrd="0" destOrd="0" presId="urn:microsoft.com/office/officeart/2009/3/layout/FramedTextPicture"/>
    <dgm:cxn modelId="{E3F520A6-E371-453C-8C7D-69D78BA26DC2}" type="presOf" srcId="{28CBC161-8D41-4B5E-9CD6-448FE9E8405C}" destId="{452989AC-4935-457C-AE8F-9B515DA33F8A}" srcOrd="0" destOrd="0" presId="urn:microsoft.com/office/officeart/2009/3/layout/FramedTextPicture"/>
    <dgm:cxn modelId="{F3A471AE-2707-42D0-81E8-5A69508866FC}" type="presParOf" srcId="{452989AC-4935-457C-AE8F-9B515DA33F8A}" destId="{295FB190-DBDE-44CE-8F68-668E0DF6F5AB}" srcOrd="0" destOrd="0" presId="urn:microsoft.com/office/officeart/2009/3/layout/FramedTextPicture"/>
    <dgm:cxn modelId="{B7E4CBC3-5A42-4CF6-89BE-37EC1C10A5F1}" type="presParOf" srcId="{295FB190-DBDE-44CE-8F68-668E0DF6F5AB}" destId="{2C72779D-FB9C-457F-80A3-63FDE29DB22B}" srcOrd="0" destOrd="0" presId="urn:microsoft.com/office/officeart/2009/3/layout/FramedTextPicture"/>
    <dgm:cxn modelId="{D34CEC74-A97A-4317-A1A5-1388E620DD2D}" type="presParOf" srcId="{295FB190-DBDE-44CE-8F68-668E0DF6F5AB}" destId="{ACCFEFE7-E730-4658-A431-2832B8579FD8}" srcOrd="1" destOrd="0" presId="urn:microsoft.com/office/officeart/2009/3/layout/FramedTextPicture"/>
    <dgm:cxn modelId="{953C0E45-D6E5-4522-845D-FD783862CC9B}" type="presParOf" srcId="{295FB190-DBDE-44CE-8F68-668E0DF6F5AB}" destId="{01983475-0DDB-44C3-845D-BD9EA2BD8D99}" srcOrd="2" destOrd="0" presId="urn:microsoft.com/office/officeart/2009/3/layout/FramedTextPicture"/>
    <dgm:cxn modelId="{4D1046BD-51FC-4014-808D-4A283A3A8B24}" type="presParOf" srcId="{295FB190-DBDE-44CE-8F68-668E0DF6F5AB}" destId="{79ABE552-79ED-46A2-A086-D5D511A14E07}" srcOrd="3" destOrd="0" presId="urn:microsoft.com/office/officeart/2009/3/layout/FramedTextPicture"/>
    <dgm:cxn modelId="{20C78D4E-6098-4598-A4ED-28C386FB9678}" type="presParOf" srcId="{295FB190-DBDE-44CE-8F68-668E0DF6F5AB}" destId="{0834497D-FEB1-4BE5-A9F5-3D590C1D27BC}" srcOrd="4" destOrd="0" presId="urn:microsoft.com/office/officeart/2009/3/layout/FramedTextPicture"/>
    <dgm:cxn modelId="{738528FC-56BF-42DB-9F95-05D4D09E94FF}" type="presParOf" srcId="{295FB190-DBDE-44CE-8F68-668E0DF6F5AB}" destId="{604B6FE2-A294-4AF7-ABB4-DF2BA9F9216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566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66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80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97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61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97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352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263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31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522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959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712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006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366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88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03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2E62-A285-4052-897C-DFF36DBB67ED}" type="datetimeFigureOut">
              <a:rPr lang="es-EC" smtClean="0"/>
              <a:t>07/05/2015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C8ED64-8043-4750-9AE1-142A63EB7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492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tm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1.tmp"/><Relationship Id="rId7" Type="http://schemas.openxmlformats.org/officeDocument/2006/relationships/diagramLayout" Target="../diagrams/layout3.xm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4.tmp"/><Relationship Id="rId5" Type="http://schemas.openxmlformats.org/officeDocument/2006/relationships/image" Target="../media/image23.tmp"/><Relationship Id="rId10" Type="http://schemas.microsoft.com/office/2007/relationships/diagramDrawing" Target="../diagrams/drawing3.xml"/><Relationship Id="rId4" Type="http://schemas.openxmlformats.org/officeDocument/2006/relationships/image" Target="../media/image22.tmp"/><Relationship Id="rId9" Type="http://schemas.openxmlformats.org/officeDocument/2006/relationships/diagramColors" Target="../diagrams/colors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Video%20Secado.wmv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2"/>
          <a:stretch/>
        </p:blipFill>
        <p:spPr bwMode="auto">
          <a:xfrm>
            <a:off x="1591136" y="1152051"/>
            <a:ext cx="9009728" cy="2352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91136" y="4528848"/>
            <a:ext cx="9045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DEPARTAMENTO DE CIENCIAS DE LA ENERGÍA Y MECÁNICA</a:t>
            </a:r>
            <a:endParaRPr lang="es-EC" sz="2400" dirty="0" smtClean="0"/>
          </a:p>
          <a:p>
            <a:pPr algn="ctr"/>
            <a:endParaRPr lang="es-EC" sz="2400" b="1" dirty="0" smtClean="0"/>
          </a:p>
          <a:p>
            <a:pPr algn="ctr"/>
            <a:r>
              <a:rPr lang="es-EC" sz="2400" b="1" dirty="0" smtClean="0"/>
              <a:t>CARRERA DE INGENIERÍA MECATRÓNICA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6126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449" y="377138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PROCESO</a:t>
            </a:r>
            <a:endParaRPr lang="es-EC" sz="4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8255157"/>
              </p:ext>
            </p:extLst>
          </p:nvPr>
        </p:nvGraphicFramePr>
        <p:xfrm>
          <a:off x="1661082" y="887091"/>
          <a:ext cx="90910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3992450" y="1843621"/>
            <a:ext cx="1983347" cy="923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HUMEDAD 50%</a:t>
            </a:r>
            <a:endParaRPr lang="es-EC" sz="1400" dirty="0"/>
          </a:p>
        </p:txBody>
      </p:sp>
      <p:sp>
        <p:nvSpPr>
          <p:cNvPr id="11" name="Rectángulo 10"/>
          <p:cNvSpPr/>
          <p:nvPr/>
        </p:nvSpPr>
        <p:spPr>
          <a:xfrm>
            <a:off x="4295103" y="4507605"/>
            <a:ext cx="854165" cy="4289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SACOS</a:t>
            </a: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4295103" y="5151002"/>
            <a:ext cx="854165" cy="3959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CAJAS</a:t>
            </a:r>
            <a:endParaRPr lang="es-EC" sz="1400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984123" y="4127678"/>
            <a:ext cx="0" cy="22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070411" y="4353059"/>
            <a:ext cx="901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4070411" y="4353059"/>
            <a:ext cx="1" cy="127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11" idx="1"/>
          </p:cNvCxnSpPr>
          <p:nvPr/>
        </p:nvCxnSpPr>
        <p:spPr>
          <a:xfrm>
            <a:off x="4070411" y="4722070"/>
            <a:ext cx="2246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4070411" y="5356602"/>
            <a:ext cx="2246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/>
          <p:cNvSpPr/>
          <p:nvPr/>
        </p:nvSpPr>
        <p:spPr>
          <a:xfrm>
            <a:off x="1660214" y="1808330"/>
            <a:ext cx="1851293" cy="95921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HUMEDAD 65-80%</a:t>
            </a:r>
            <a:endParaRPr lang="es-EC" sz="1400" dirty="0"/>
          </a:p>
        </p:txBody>
      </p:sp>
      <p:sp>
        <p:nvSpPr>
          <p:cNvPr id="35" name="Elipse 34"/>
          <p:cNvSpPr/>
          <p:nvPr/>
        </p:nvSpPr>
        <p:spPr>
          <a:xfrm>
            <a:off x="6456740" y="1843621"/>
            <a:ext cx="1847583" cy="923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HUMEDAD 7%</a:t>
            </a:r>
            <a:endParaRPr lang="es-EC" sz="1400" dirty="0"/>
          </a:p>
        </p:txBody>
      </p:sp>
      <p:sp>
        <p:nvSpPr>
          <p:cNvPr id="37" name="Rectángulo 36"/>
          <p:cNvSpPr/>
          <p:nvPr/>
        </p:nvSpPr>
        <p:spPr>
          <a:xfrm>
            <a:off x="6745825" y="4507605"/>
            <a:ext cx="1147175" cy="4289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NATURAL</a:t>
            </a:r>
            <a:endParaRPr lang="es-EC" sz="1400" dirty="0"/>
          </a:p>
        </p:txBody>
      </p:sp>
      <p:sp>
        <p:nvSpPr>
          <p:cNvPr id="38" name="Rectángulo 37"/>
          <p:cNvSpPr/>
          <p:nvPr/>
        </p:nvSpPr>
        <p:spPr>
          <a:xfrm>
            <a:off x="6745825" y="5131908"/>
            <a:ext cx="1147175" cy="39590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ARTIFICIAL</a:t>
            </a:r>
            <a:endParaRPr lang="es-EC" sz="1400" dirty="0"/>
          </a:p>
        </p:txBody>
      </p:sp>
      <p:cxnSp>
        <p:nvCxnSpPr>
          <p:cNvPr id="39" name="Conector recto de flecha 38"/>
          <p:cNvCxnSpPr/>
          <p:nvPr/>
        </p:nvCxnSpPr>
        <p:spPr>
          <a:xfrm>
            <a:off x="7434846" y="4127678"/>
            <a:ext cx="0" cy="22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>
            <a:off x="6521134" y="4353059"/>
            <a:ext cx="901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6521134" y="4353059"/>
            <a:ext cx="1" cy="127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endCxn id="37" idx="1"/>
          </p:cNvCxnSpPr>
          <p:nvPr/>
        </p:nvCxnSpPr>
        <p:spPr>
          <a:xfrm>
            <a:off x="6521134" y="4722070"/>
            <a:ext cx="2246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6521133" y="5337508"/>
            <a:ext cx="2246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649" y="624110"/>
            <a:ext cx="9160656" cy="1280890"/>
          </a:xfrm>
        </p:spPr>
        <p:txBody>
          <a:bodyPr>
            <a:noAutofit/>
          </a:bodyPr>
          <a:lstStyle/>
          <a:p>
            <a:r>
              <a:rPr lang="es-EC" sz="4000" b="1" dirty="0" smtClean="0"/>
              <a:t>SELECCIÓN DE SECADOR ARTIFICIAL</a:t>
            </a:r>
            <a:endParaRPr lang="es-EC" sz="4000" b="1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1634544"/>
            <a:ext cx="9040968" cy="48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345" y="199106"/>
            <a:ext cx="10187188" cy="1280890"/>
          </a:xfrm>
        </p:spPr>
        <p:txBody>
          <a:bodyPr>
            <a:noAutofit/>
          </a:bodyPr>
          <a:lstStyle/>
          <a:p>
            <a:r>
              <a:rPr lang="es-EC" sz="4000" b="1" dirty="0" smtClean="0"/>
              <a:t>SELECCIÓN DEL SISTEMA DE GENERACION DE CALOR</a:t>
            </a:r>
            <a:endParaRPr lang="es-EC" sz="4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64359"/>
              </p:ext>
            </p:extLst>
          </p:nvPr>
        </p:nvGraphicFramePr>
        <p:xfrm>
          <a:off x="244699" y="1647422"/>
          <a:ext cx="11848564" cy="475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615"/>
                <a:gridCol w="5661987"/>
                <a:gridCol w="5266962"/>
              </a:tblGrid>
              <a:tr h="72071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Ventajas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Desventajas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378682">
                <a:tc rowSpan="5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Resistencias Eléctricas</a:t>
                      </a:r>
                      <a:endParaRPr lang="es-EC" sz="20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Poco mantenimiento.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Alto costo de funcionamiento.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3298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Bajo costo de implementación.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Bajo poder calorífico.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3482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Energía limpia y segura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3482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Vida útil prolongada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6837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Tendencia al bajo costo por cambio en matriz energética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368792">
                <a:tc rowSpan="4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GLP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Alto poder calorífico</a:t>
                      </a:r>
                      <a:r>
                        <a:rPr lang="es-MX" sz="2000" dirty="0" smtClean="0">
                          <a:effectLst/>
                        </a:rPr>
                        <a:t>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Requiere mantenimiento constante.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3952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Bajo costo de funcionamiento.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Tendencia de baja disponibilidad.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3298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Alto costo de implementación.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  <a:tr h="7894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Requiere conocimiento químico para combustión óptima.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1" marR="53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9888" y="250623"/>
            <a:ext cx="8911687" cy="1280890"/>
          </a:xfrm>
        </p:spPr>
        <p:txBody>
          <a:bodyPr>
            <a:noAutofit/>
          </a:bodyPr>
          <a:lstStyle/>
          <a:p>
            <a:r>
              <a:rPr lang="es-EC" sz="4000" b="1" dirty="0"/>
              <a:t>SELECCIÓN DEL SISTEMA DE GENERACION DE CALOR</a:t>
            </a:r>
          </a:p>
        </p:txBody>
      </p:sp>
      <p:pic>
        <p:nvPicPr>
          <p:cNvPr id="6" name="Marcador de contenido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3" y="1712891"/>
            <a:ext cx="4782334" cy="45848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76493"/>
              </p:ext>
            </p:extLst>
          </p:nvPr>
        </p:nvGraphicFramePr>
        <p:xfrm>
          <a:off x="5503550" y="1712890"/>
          <a:ext cx="5855616" cy="4568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036"/>
                <a:gridCol w="2099256"/>
                <a:gridCol w="1983346"/>
                <a:gridCol w="1171978"/>
              </a:tblGrid>
              <a:tr h="1983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Combustible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Precio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Valor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 </a:t>
                      </a:r>
                      <a:r>
                        <a:rPr lang="es-MX" sz="2000" dirty="0">
                          <a:effectLst/>
                        </a:rPr>
                        <a:t>Calorífico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Rendimiento </a:t>
                      </a:r>
                      <a:endParaRPr lang="es-EC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Calorífico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/>
                </a:tc>
              </a:tr>
              <a:tr h="1777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Electricidad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0.6812 </a:t>
                      </a:r>
                      <a:r>
                        <a:rPr lang="es-MX" sz="2000" dirty="0">
                          <a:effectLst/>
                        </a:rPr>
                        <a:t>$/</a:t>
                      </a:r>
                      <a:r>
                        <a:rPr lang="es-MX" sz="2000" dirty="0" err="1">
                          <a:effectLst/>
                        </a:rPr>
                        <a:t>KWh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860 kcal/ </a:t>
                      </a:r>
                      <a:r>
                        <a:rPr lang="es-MX" sz="2000" dirty="0" err="1">
                          <a:effectLst/>
                        </a:rPr>
                        <a:t>KWh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98%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808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GLP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0.20 $/kg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28000 kcal/m3</a:t>
                      </a:r>
                      <a:endParaRPr lang="es-EC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 (12.7 </a:t>
                      </a:r>
                      <a:r>
                        <a:rPr lang="es-MX" sz="2000" dirty="0" err="1">
                          <a:effectLst/>
                        </a:rPr>
                        <a:t>KWh</a:t>
                      </a:r>
                      <a:r>
                        <a:rPr lang="es-MX" sz="2000" dirty="0">
                          <a:effectLst/>
                        </a:rPr>
                        <a:t>/kg)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85%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6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5798" y="598352"/>
            <a:ext cx="8911687" cy="1280890"/>
          </a:xfrm>
        </p:spPr>
        <p:txBody>
          <a:bodyPr/>
          <a:lstStyle/>
          <a:p>
            <a:r>
              <a:rPr lang="es-EC" sz="4000" b="1" dirty="0" smtClean="0"/>
              <a:t>GRANULOMETRIA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459487"/>
              </p:ext>
            </p:extLst>
          </p:nvPr>
        </p:nvGraphicFramePr>
        <p:xfrm>
          <a:off x="1167150" y="2009419"/>
          <a:ext cx="9556122" cy="1288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421"/>
                <a:gridCol w="1549641"/>
                <a:gridCol w="1458631"/>
                <a:gridCol w="1573661"/>
                <a:gridCol w="1468192"/>
                <a:gridCol w="1759576"/>
              </a:tblGrid>
              <a:tr h="374342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Dimensión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Unidad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Grande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Mediano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Pequeño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Promedio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710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Peso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[gr]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5,65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5,20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5,05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5,30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080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Largo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[mm]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29,85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29,35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29,45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29,55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710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Ancho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[mm]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19,77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19,40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19,04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19,40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761422" y="231821"/>
            <a:ext cx="2779620" cy="112955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spcAft>
                <a:spcPts val="0"/>
              </a:spcAft>
            </a:pPr>
            <a:endParaRPr lang="es-MX" dirty="0" smtClean="0"/>
          </a:p>
          <a:p>
            <a:pPr marL="228600" algn="ctr">
              <a:spcAft>
                <a:spcPts val="0"/>
              </a:spcAft>
            </a:pPr>
            <a:r>
              <a:rPr lang="es-MX" dirty="0" smtClean="0"/>
              <a:t>DENSIDAD DEL CACAO </a:t>
            </a:r>
          </a:p>
          <a:p>
            <a:pPr marL="228600" algn="ctr">
              <a:spcAft>
                <a:spcPts val="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520 </a:t>
            </a:r>
            <a:r>
              <a:rPr lang="es-MX" dirty="0"/>
              <a:t>[kg/m</a:t>
            </a:r>
            <a:r>
              <a:rPr lang="es-MX" baseline="30000" dirty="0"/>
              <a:t>3</a:t>
            </a:r>
            <a:r>
              <a:rPr lang="es-MX" dirty="0" smtClean="0"/>
              <a:t>]</a:t>
            </a:r>
          </a:p>
          <a:p>
            <a:pPr marL="228600" algn="ctr">
              <a:spcAft>
                <a:spcPts val="0"/>
              </a:spcAft>
            </a:pPr>
            <a:endParaRPr lang="es-EC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24275" r="34317" b="49873"/>
          <a:stretch>
            <a:fillRect/>
          </a:stretch>
        </p:blipFill>
        <p:spPr bwMode="auto">
          <a:xfrm>
            <a:off x="1157687" y="3745834"/>
            <a:ext cx="9509798" cy="255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0987" y="441380"/>
            <a:ext cx="6504859" cy="1280890"/>
          </a:xfrm>
        </p:spPr>
        <p:txBody>
          <a:bodyPr>
            <a:noAutofit/>
          </a:bodyPr>
          <a:lstStyle/>
          <a:p>
            <a:r>
              <a:rPr lang="es-EC" sz="3000" dirty="0" smtClean="0"/>
              <a:t>CÁLCULO DE ALTURA DE PRODUCTO EN BANDEJA Y MASA SECA DE PRODUCTO</a:t>
            </a:r>
            <a:endParaRPr lang="es-EC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0179354"/>
                  </p:ext>
                </p:extLst>
              </p:nvPr>
            </p:nvGraphicFramePr>
            <p:xfrm>
              <a:off x="684781" y="2163650"/>
              <a:ext cx="11022114" cy="45078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0887"/>
                    <a:gridCol w="4297389"/>
                    <a:gridCol w="2573838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DENOMINACIÓN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FÓRMULA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RESULTADO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887085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Masa</a:t>
                          </a:r>
                          <a:r>
                            <a:rPr lang="es-EC" sz="2000" baseline="0" dirty="0" smtClean="0"/>
                            <a:t> de cacao por bandeja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𝑐𝑏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10</a:t>
                          </a:r>
                          <a:r>
                            <a:rPr lang="es-EC" sz="2000" baseline="0" dirty="0" smtClean="0"/>
                            <a:t> Kg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649327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Altura de cacao por bandeja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3.6 cm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668069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Contenido</a:t>
                          </a:r>
                          <a:r>
                            <a:rPr lang="es-EC" sz="2000" baseline="0" dirty="0" smtClean="0"/>
                            <a:t> de humedad en base húmeda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𝑋h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𝑖𝑛𝑖𝑐𝑖𝑎𝑙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0.468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36977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2000" dirty="0" smtClean="0"/>
                            <a:t>Contenido</a:t>
                          </a:r>
                          <a:r>
                            <a:rPr lang="es-EC" sz="2000" baseline="0" dirty="0" smtClean="0"/>
                            <a:t> de humedad en base seca</a:t>
                          </a:r>
                          <a:endParaRPr lang="es-EC" sz="2000" dirty="0" smtClean="0"/>
                        </a:p>
                        <a:p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𝑋𝑠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𝑖𝑛𝑖𝑐𝑖𝑎𝑙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0.88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369777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Masa seca de producto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𝑠𝑒𝑐𝑎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100−</m:t>
                                        </m:r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53.2 Kg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0179354"/>
                  </p:ext>
                </p:extLst>
              </p:nvPr>
            </p:nvGraphicFramePr>
            <p:xfrm>
              <a:off x="684781" y="2163650"/>
              <a:ext cx="11022114" cy="45078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0887"/>
                    <a:gridCol w="4297389"/>
                    <a:gridCol w="2573838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DENOMINACIÓN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FÓRMULA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RESULTADO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974725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Masa</a:t>
                          </a:r>
                          <a:r>
                            <a:rPr lang="es-EC" sz="2000" baseline="0" dirty="0" smtClean="0"/>
                            <a:t> de cacao por bandeja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6601" t="-43750" r="-60340" b="-32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10</a:t>
                          </a:r>
                          <a:r>
                            <a:rPr lang="es-EC" sz="2000" baseline="0" dirty="0" smtClean="0"/>
                            <a:t> Kg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713550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Altura de cacao por bandeja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6601" t="-194915" r="-60340" b="-338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3.6 cm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734441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Contenido</a:t>
                          </a:r>
                          <a:r>
                            <a:rPr lang="es-EC" sz="2000" baseline="0" dirty="0" smtClean="0"/>
                            <a:t> de humedad en base húmeda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6601" t="-290000" r="-6034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0.468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2000" dirty="0" smtClean="0"/>
                            <a:t>Contenido</a:t>
                          </a:r>
                          <a:r>
                            <a:rPr lang="es-EC" sz="2000" baseline="0" dirty="0" smtClean="0"/>
                            <a:t> de humedad en base seca</a:t>
                          </a:r>
                          <a:endParaRPr lang="es-EC" sz="2000" dirty="0" smtClean="0"/>
                        </a:p>
                        <a:p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6601" t="-281928" r="-60340" b="-68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0.88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683006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Masa seca de producto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6601" t="-566071" r="-6034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53.2 Kg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11656" r="13627" b="1599"/>
          <a:stretch/>
        </p:blipFill>
        <p:spPr bwMode="auto">
          <a:xfrm>
            <a:off x="8277514" y="0"/>
            <a:ext cx="3914486" cy="2163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7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9889" y="430927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PSICROMETRÍA</a:t>
            </a:r>
            <a:endParaRPr lang="es-EC" sz="40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60448" r="-770" b="1375"/>
          <a:stretch/>
        </p:blipFill>
        <p:spPr bwMode="auto">
          <a:xfrm>
            <a:off x="5181330" y="1416825"/>
            <a:ext cx="6744507" cy="50612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222362"/>
              </p:ext>
            </p:extLst>
          </p:nvPr>
        </p:nvGraphicFramePr>
        <p:xfrm>
          <a:off x="811369" y="2130348"/>
          <a:ext cx="4404574" cy="394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86"/>
                <a:gridCol w="3786388"/>
              </a:tblGrid>
              <a:tr h="385835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Características</a:t>
                      </a:r>
                      <a:endParaRPr lang="es-EC" dirty="0"/>
                    </a:p>
                  </a:txBody>
                  <a:tcPr/>
                </a:tc>
              </a:tr>
              <a:tr h="458837">
                <a:tc>
                  <a:txBody>
                    <a:bodyPr/>
                    <a:lstStyle/>
                    <a:p>
                      <a:r>
                        <a:rPr lang="es-EC" dirty="0" smtClean="0"/>
                        <a:t>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25°C,</a:t>
                      </a:r>
                      <a:r>
                        <a:rPr lang="es-EC" baseline="0" dirty="0" smtClean="0"/>
                        <a:t> 80% HR, 0.01729 [Kg/Kg]</a:t>
                      </a:r>
                      <a:endParaRPr lang="es-EC" dirty="0"/>
                    </a:p>
                  </a:txBody>
                  <a:tcPr/>
                </a:tc>
              </a:tr>
              <a:tr h="489397">
                <a:tc>
                  <a:txBody>
                    <a:bodyPr/>
                    <a:lstStyle/>
                    <a:p>
                      <a:r>
                        <a:rPr lang="es-EC" dirty="0" smtClean="0"/>
                        <a:t>AB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Calentamiento Sensible</a:t>
                      </a:r>
                      <a:endParaRPr lang="es-EC" dirty="0"/>
                    </a:p>
                  </a:txBody>
                  <a:tcPr/>
                </a:tc>
              </a:tr>
              <a:tr h="385835">
                <a:tc>
                  <a:txBody>
                    <a:bodyPr/>
                    <a:lstStyle/>
                    <a:p>
                      <a:r>
                        <a:rPr lang="es-EC" dirty="0" smtClean="0"/>
                        <a:t>B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60 °C</a:t>
                      </a:r>
                      <a:endParaRPr lang="es-EC" dirty="0"/>
                    </a:p>
                  </a:txBody>
                  <a:tcPr/>
                </a:tc>
              </a:tr>
              <a:tr h="412655">
                <a:tc>
                  <a:txBody>
                    <a:bodyPr/>
                    <a:lstStyle/>
                    <a:p>
                      <a:r>
                        <a:rPr lang="es-EC" dirty="0" smtClean="0"/>
                        <a:t>BC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Enfriamiento evaporativo</a:t>
                      </a:r>
                      <a:endParaRPr lang="es-EC" dirty="0"/>
                    </a:p>
                  </a:txBody>
                  <a:tcPr/>
                </a:tc>
              </a:tr>
              <a:tr h="385835">
                <a:tc>
                  <a:txBody>
                    <a:bodyPr/>
                    <a:lstStyle/>
                    <a:p>
                      <a:r>
                        <a:rPr lang="es-EC" dirty="0" smtClean="0"/>
                        <a:t>C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Rango</a:t>
                      </a:r>
                      <a:r>
                        <a:rPr lang="es-EC" baseline="0" dirty="0" smtClean="0"/>
                        <a:t> 59 y 31 °C</a:t>
                      </a:r>
                      <a:endParaRPr lang="es-EC" dirty="0"/>
                    </a:p>
                  </a:txBody>
                  <a:tcPr/>
                </a:tc>
              </a:tr>
              <a:tr h="760385">
                <a:tc>
                  <a:txBody>
                    <a:bodyPr/>
                    <a:lstStyle/>
                    <a:p>
                      <a:r>
                        <a:rPr lang="es-EC" dirty="0" smtClean="0"/>
                        <a:t>CD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Enfriamiento</a:t>
                      </a:r>
                      <a:r>
                        <a:rPr lang="es-EC" baseline="0" dirty="0" smtClean="0"/>
                        <a:t> Evaporativo no deseado</a:t>
                      </a:r>
                      <a:endParaRPr lang="es-EC" dirty="0"/>
                    </a:p>
                  </a:txBody>
                  <a:tcPr/>
                </a:tc>
              </a:tr>
              <a:tr h="665962">
                <a:tc>
                  <a:txBody>
                    <a:bodyPr/>
                    <a:lstStyle/>
                    <a:p>
                      <a:r>
                        <a:rPr lang="es-EC" dirty="0" smtClean="0"/>
                        <a:t>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Contacto con curva de saturación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7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3072" y="36742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CURVA DE SECADO DEL CACAO FINO DE AROMA</a:t>
            </a:r>
            <a:endParaRPr lang="es-EC" sz="4000" b="1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6" y="2133600"/>
            <a:ext cx="5177306" cy="42629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23" y="1621497"/>
            <a:ext cx="5871156" cy="47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1556" y="585474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TIEMPO DE SECADO</a:t>
            </a:r>
            <a:endParaRPr lang="es-EC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20627524"/>
                  </p:ext>
                </p:extLst>
              </p:nvPr>
            </p:nvGraphicFramePr>
            <p:xfrm>
              <a:off x="696259" y="1496664"/>
              <a:ext cx="11082279" cy="2523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94093"/>
                    <a:gridCol w="4792285"/>
                    <a:gridCol w="2595901"/>
                  </a:tblGrid>
                  <a:tr h="503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DENOMINACIÓN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FÓRMULA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RESULTADO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734718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Tiempo</a:t>
                          </a:r>
                          <a:r>
                            <a:rPr lang="es-EC" sz="2000" baseline="0" dirty="0" smtClean="0"/>
                            <a:t> de secado a velocidad constante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𝑠𝑒𝑐𝑎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0.436 </m:t>
                                </m:r>
                                <m:r>
                                  <a:rPr lang="es-EC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</a:tr>
                  <a:tr h="780552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Tiempo</a:t>
                          </a:r>
                          <a:r>
                            <a:rPr lang="es-EC" sz="2000" baseline="0" dirty="0" smtClean="0"/>
                            <a:t> de secado a velocidad decreciente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𝑠𝑒𝑐𝑎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𝑙𝑛</m:t>
                                </m:r>
                                <m:d>
                                  <m:d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C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s-EC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s-MX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6.429 </m:t>
                                </m:r>
                                <m:r>
                                  <a:rPr lang="es-EC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</a:tr>
                  <a:tr h="503137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Tiempo total</a:t>
                          </a:r>
                          <a:r>
                            <a:rPr lang="es-EC" sz="2000" baseline="0" dirty="0" smtClean="0"/>
                            <a:t> de secado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𝑇𝑂𝑇𝐴𝐿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s-MX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C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MX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6.865 </m:t>
                                </m:r>
                                <m:r>
                                  <a:rPr lang="es-EC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EC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20627524"/>
                  </p:ext>
                </p:extLst>
              </p:nvPr>
            </p:nvGraphicFramePr>
            <p:xfrm>
              <a:off x="696259" y="1496664"/>
              <a:ext cx="11082279" cy="2523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94093"/>
                    <a:gridCol w="4792285"/>
                    <a:gridCol w="2595901"/>
                  </a:tblGrid>
                  <a:tr h="503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DENOMINACIÓN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FÓRMULA</a:t>
                          </a:r>
                          <a:r>
                            <a:rPr lang="es-EC" sz="2000" baseline="0" dirty="0" smtClean="0"/>
                            <a:t> 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000" dirty="0" smtClean="0"/>
                            <a:t>RESULTADO</a:t>
                          </a:r>
                          <a:endParaRPr lang="es-EC" sz="2000" dirty="0"/>
                        </a:p>
                      </a:txBody>
                      <a:tcPr/>
                    </a:tc>
                  </a:tr>
                  <a:tr h="734718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Tiempo</a:t>
                          </a:r>
                          <a:r>
                            <a:rPr lang="es-EC" sz="2000" baseline="0" dirty="0" smtClean="0"/>
                            <a:t> de secado a velocidad constante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7128" t="-72727" r="-54638" b="-176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7230" t="-72727" r="-939" b="-176033"/>
                          </a:stretch>
                        </a:blipFill>
                      </a:tcPr>
                    </a:tc>
                  </a:tr>
                  <a:tr h="782828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Tiempo</a:t>
                          </a:r>
                          <a:r>
                            <a:rPr lang="es-EC" sz="2000" baseline="0" dirty="0" smtClean="0"/>
                            <a:t> de secado a velocidad decreciente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7128" t="-163281" r="-54638" b="-66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7230" t="-163281" r="-939" b="-66406"/>
                          </a:stretch>
                        </a:blipFill>
                      </a:tcPr>
                    </a:tc>
                  </a:tr>
                  <a:tr h="503137">
                    <a:tc>
                      <a:txBody>
                        <a:bodyPr/>
                        <a:lstStyle/>
                        <a:p>
                          <a:r>
                            <a:rPr lang="es-EC" sz="2000" dirty="0" smtClean="0"/>
                            <a:t>Tiempo total</a:t>
                          </a:r>
                          <a:r>
                            <a:rPr lang="es-EC" sz="2000" baseline="0" dirty="0" smtClean="0"/>
                            <a:t> de secado</a:t>
                          </a:r>
                          <a:endParaRPr lang="es-EC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7128" t="-406024" r="-54638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7230" t="-406024" r="-939" b="-2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384227"/>
              </p:ext>
            </p:extLst>
          </p:nvPr>
        </p:nvGraphicFramePr>
        <p:xfrm>
          <a:off x="2398591" y="4289989"/>
          <a:ext cx="7677616" cy="232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75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BALANCE ENERGÉTICO</a:t>
            </a:r>
            <a:endParaRPr lang="es-EC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3383107"/>
                  </p:ext>
                </p:extLst>
              </p:nvPr>
            </p:nvGraphicFramePr>
            <p:xfrm>
              <a:off x="1906633" y="1905000"/>
              <a:ext cx="8915400" cy="3114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800"/>
                    <a:gridCol w="2971800"/>
                    <a:gridCol w="2971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 smtClean="0"/>
                            <a:t>DENOMINACIÓN</a:t>
                          </a:r>
                          <a:r>
                            <a:rPr lang="es-EC" sz="1400" baseline="0" dirty="0" smtClean="0"/>
                            <a:t> 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 smtClean="0"/>
                            <a:t>FÓRMULA</a:t>
                          </a:r>
                          <a:r>
                            <a:rPr lang="es-EC" sz="1400" baseline="0" dirty="0" smtClean="0"/>
                            <a:t> 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 smtClean="0"/>
                            <a:t>RESULTADO</a:t>
                          </a:r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</a:t>
                          </a:r>
                          <a:r>
                            <a:rPr lang="en-US" sz="1400" baseline="0" dirty="0" smtClean="0"/>
                            <a:t> sensible del </a:t>
                          </a:r>
                          <a:r>
                            <a:rPr lang="en-US" sz="1400" baseline="0" dirty="0" err="1" smtClean="0"/>
                            <a:t>producto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seca</m:t>
                                    </m:r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cacao</m:t>
                                    </m:r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∙∆</m:t>
                                </m:r>
                                <m:r>
                                  <m:rPr>
                                    <m:sty m:val="p"/>
                                  </m:rP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14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3218 </m:t>
                                </m:r>
                                <m:r>
                                  <m:rPr>
                                    <m:sty m:val="p"/>
                                  </m:rPr>
                                  <a:rPr lang="es-ES_tradnl" sz="14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KJ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 sensible del </a:t>
                          </a:r>
                          <a:r>
                            <a:rPr lang="en-US" sz="1400" dirty="0" err="1" smtClean="0"/>
                            <a:t>agua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Q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C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_tradnl" sz="1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C" sz="1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_tradnl" sz="14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ES_tradnl" sz="14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s-ES_tradnl" sz="1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O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=∆</m:t>
                                </m:r>
                                <m:r>
                                  <m:rPr>
                                    <m:sty m:val="p"/>
                                  </m:rP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ω</m:t>
                                </m:r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MX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cp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C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MX" sz="1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s-MX" sz="1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s-MX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O</m:t>
                                    </m:r>
                                  </m:sub>
                                </m:sSub>
                                <m:r>
                                  <a:rPr lang="es-MX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∙∆</m:t>
                                </m:r>
                                <m:r>
                                  <m:rPr>
                                    <m:sty m:val="p"/>
                                  </m:rPr>
                                  <a:rPr lang="es-MX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6260 </m:t>
                                </m:r>
                                <m:r>
                                  <a:rPr lang="es-ES_tradnl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𝐾𝐽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</a:t>
                          </a:r>
                          <a:r>
                            <a:rPr lang="en-US" sz="1400" dirty="0" err="1" smtClean="0"/>
                            <a:t>latente</a:t>
                          </a:r>
                          <a:r>
                            <a:rPr lang="en-US" sz="1400" baseline="0" dirty="0" smtClean="0"/>
                            <a:t> del </a:t>
                          </a:r>
                          <a:r>
                            <a:rPr lang="en-US" sz="1400" baseline="0" dirty="0" err="1" smtClean="0"/>
                            <a:t>agua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</m:t>
                                    </m:r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=∆</m:t>
                                </m:r>
                                <m:r>
                                  <m:rPr>
                                    <m:sty m:val="p"/>
                                  </m:rP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ω</m:t>
                                </m:r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fg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9.659×</m:t>
                                </m:r>
                                <m:sSup>
                                  <m:sSup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_tradnl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s-ES_tradnl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s-ES_tradnl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𝐾𝐽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sensible de </a:t>
                          </a:r>
                          <a:r>
                            <a:rPr lang="en-US" sz="1400" dirty="0" err="1" smtClean="0"/>
                            <a:t>las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bandejas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Q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C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_tradnl" sz="1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s-ES_tradnl" sz="1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ban</m:t>
                                    </m:r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inox</m:t>
                                    </m:r>
                                  </m:sub>
                                </m:sSub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∙∆</m:t>
                                </m:r>
                                <m:r>
                                  <m:rPr>
                                    <m:sty m:val="p"/>
                                  </m:rP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867.2 </m:t>
                                </m:r>
                                <m:r>
                                  <a:rPr lang="es-ES_tradnl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𝐾𝐽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CALOR UTIL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_tradnl" sz="14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s-ES_tradnl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𝐔𝐭𝐢𝐥</m:t>
                                  </m:r>
                                </m:sub>
                              </m:sSub>
                              <m:r>
                                <a:rPr lang="es-ES_tradnl" sz="14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C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_tradnl" sz="14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_tradnl" sz="14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s-ES_tradnl" sz="14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_tradnl" sz="14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Q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_tradnl" sz="14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C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_tradnl" sz="1400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s-ES_tradnl" sz="1400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s-ES_tradnl" sz="14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O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s-ES_tradnl" sz="14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_tradnl" sz="14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_tradnl" sz="14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</m:t>
                                  </m:r>
                                </m:sub>
                              </m:sSub>
                              <m:r>
                                <a:rPr lang="es-ES_tradnl" sz="14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_tradnl" sz="14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Q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_tradnl" sz="14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s-ES_tradnl" sz="14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b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s-ES_tradnl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14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1.069×</m:t>
                                </m:r>
                                <m:sSup>
                                  <m:sSupPr>
                                    <m:ctrlPr>
                                      <a:rPr lang="es-EC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_tradnl" sz="14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s-ES_tradnl" sz="14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KJ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14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4.327 </m:t>
                                </m:r>
                                <m:r>
                                  <m:rPr>
                                    <m:sty m:val="p"/>
                                  </m:rPr>
                                  <a:rPr lang="es-ES_tradnl" sz="14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KW</m:t>
                                </m:r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s-EC" sz="1400" i="1" dirty="0" smtClean="0"/>
                            <a:t>CALOR</a:t>
                          </a:r>
                          <a:r>
                            <a:rPr lang="es-EC" sz="1400" i="1" baseline="0" dirty="0" smtClean="0"/>
                            <a:t> TOTAL</a:t>
                          </a:r>
                          <a:endParaRPr lang="es-EC" sz="14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s-EC" sz="1400" i="1">
                                        <a:latin typeface="Cambria Math" panose="02040503050406030204" pitchFamily="18" charset="0"/>
                                      </a:rPr>
                                      <m:t>𝑇𝑂𝑇𝐴𝐿</m:t>
                                    </m:r>
                                  </m:sub>
                                </m:sSub>
                                <m:r>
                                  <a:rPr lang="es-EC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s-EC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s-EC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𝑝𝑎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i="1" smtClean="0">
                                    <a:latin typeface="Cambria Math" panose="02040503050406030204" pitchFamily="18" charset="0"/>
                                  </a:rPr>
                                  <m:t>4.889  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s-EC" sz="1400" i="1" dirty="0"/>
                        </a:p>
                        <a:p>
                          <a:endParaRPr lang="es-EC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3383107"/>
                  </p:ext>
                </p:extLst>
              </p:nvPr>
            </p:nvGraphicFramePr>
            <p:xfrm>
              <a:off x="1906633" y="1905000"/>
              <a:ext cx="8915400" cy="3114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800"/>
                    <a:gridCol w="2971800"/>
                    <a:gridCol w="2971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 smtClean="0"/>
                            <a:t>DENOMINACIÓN</a:t>
                          </a:r>
                          <a:r>
                            <a:rPr lang="es-EC" sz="1400" baseline="0" dirty="0" smtClean="0"/>
                            <a:t> 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 smtClean="0"/>
                            <a:t>FÓRMULA</a:t>
                          </a:r>
                          <a:r>
                            <a:rPr lang="es-EC" sz="1400" baseline="0" dirty="0" smtClean="0"/>
                            <a:t> 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 smtClean="0"/>
                            <a:t>RESULTADO</a:t>
                          </a:r>
                          <a:endParaRPr lang="es-EC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</a:t>
                          </a:r>
                          <a:r>
                            <a:rPr lang="en-US" sz="1400" baseline="0" dirty="0" smtClean="0"/>
                            <a:t> sensible del </a:t>
                          </a:r>
                          <a:r>
                            <a:rPr lang="en-US" sz="1400" baseline="0" dirty="0" err="1" smtClean="0"/>
                            <a:t>producto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05" t="-101639" r="-100820" b="-6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05" t="-101639" r="-820" b="-64262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 sensible del </a:t>
                          </a:r>
                          <a:r>
                            <a:rPr lang="en-US" sz="1400" dirty="0" err="1" smtClean="0"/>
                            <a:t>agua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05" t="-201639" r="-100820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05" t="-201639" r="-820" b="-54262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</a:t>
                          </a:r>
                          <a:r>
                            <a:rPr lang="en-US" sz="1400" dirty="0" err="1" smtClean="0"/>
                            <a:t>latente</a:t>
                          </a:r>
                          <a:r>
                            <a:rPr lang="en-US" sz="1400" baseline="0" dirty="0" smtClean="0"/>
                            <a:t> del </a:t>
                          </a:r>
                          <a:r>
                            <a:rPr lang="en-US" sz="1400" baseline="0" dirty="0" err="1" smtClean="0"/>
                            <a:t>agua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05" t="-301639" r="-100820" b="-4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05" t="-301639" r="-820" b="-44262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Calor</a:t>
                          </a:r>
                          <a:r>
                            <a:rPr lang="en-US" sz="1400" dirty="0" smtClean="0"/>
                            <a:t> sensible de </a:t>
                          </a:r>
                          <a:r>
                            <a:rPr lang="en-US" sz="1400" dirty="0" err="1" smtClean="0"/>
                            <a:t>las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bandejas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05" t="-401639" r="-100820" b="-3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05" t="-401639" r="-820" b="-342623"/>
                          </a:stretch>
                        </a:blipFill>
                      </a:tcPr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CALOR UTIL</a:t>
                          </a:r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05" t="-501639" r="-100820" b="-2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05" t="-501639" r="-820" b="-242623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05" t="-601639" r="-820" b="-14262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s-EC" sz="1400" i="1" dirty="0" smtClean="0"/>
                            <a:t>CALOR</a:t>
                          </a:r>
                          <a:r>
                            <a:rPr lang="es-EC" sz="1400" i="1" baseline="0" dirty="0" smtClean="0"/>
                            <a:t> TOTAL</a:t>
                          </a:r>
                          <a:endParaRPr lang="es-EC" sz="14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05" t="-503529" r="-10082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05" t="-503529" r="-820" b="-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13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1301" y="649867"/>
            <a:ext cx="9328083" cy="1436510"/>
          </a:xfrm>
        </p:spPr>
        <p:txBody>
          <a:bodyPr>
            <a:noAutofit/>
          </a:bodyPr>
          <a:lstStyle/>
          <a:p>
            <a:pPr algn="ctr"/>
            <a:r>
              <a:rPr lang="es-EC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s-EC" sz="2500" b="1" dirty="0">
                <a:ea typeface="Calibri" panose="020F0502020204030204" pitchFamily="34" charset="0"/>
              </a:rPr>
              <a:t>DISEÑO Y CONSTRUCCIÓN DE UNA MÁQUINA SECADORA DE CACAO PARA APLICACIÓN AGROINDUSTRIAL EN LA PROVINCIA DE SANTO DOMINGO DE LOS TSÁCHILAS</a:t>
            </a:r>
            <a:r>
              <a:rPr lang="es-EC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s-EC" sz="2500" dirty="0"/>
              <a:t/>
            </a:r>
            <a:br>
              <a:rPr lang="es-EC" sz="2500" dirty="0"/>
            </a:br>
            <a:endParaRPr lang="es-EC" sz="2500" dirty="0"/>
          </a:p>
        </p:txBody>
      </p:sp>
      <p:pic>
        <p:nvPicPr>
          <p:cNvPr id="4" name="diseno final - EXPLOTAD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7425" y="2278063"/>
            <a:ext cx="8915400" cy="3565525"/>
          </a:xfrm>
        </p:spPr>
      </p:pic>
    </p:spTree>
    <p:extLst>
      <p:ext uri="{BB962C8B-B14F-4D97-AF65-F5344CB8AC3E}">
        <p14:creationId xmlns:p14="http://schemas.microsoft.com/office/powerpoint/2010/main" val="38836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8829" y="624109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PERDIDAS DE CALOR  EN PAREDES</a:t>
            </a:r>
            <a:endParaRPr lang="es-EC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9028090" y="2733702"/>
                <a:ext cx="2706382" cy="511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5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 sz="2500" i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s-EC" sz="25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C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500" i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 sz="25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s-EC" sz="25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EC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5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 sz="25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s-EC" sz="2500" i="0">
                          <a:latin typeface="Cambria Math" panose="02040503050406030204" pitchFamily="18" charset="0"/>
                        </a:rPr>
                        <m:t>∙∆</m:t>
                      </m:r>
                      <m:r>
                        <m:rPr>
                          <m:sty m:val="p"/>
                        </m:rPr>
                        <a:rPr lang="es-EC" sz="2500" i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s-EC" sz="25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90" y="2733702"/>
                <a:ext cx="2706382" cy="511294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9028090" y="4073699"/>
                <a:ext cx="2653048" cy="506742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5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C" sz="2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C" sz="2500" i="0">
                          <a:latin typeface="Cambria Math" panose="02040503050406030204" pitchFamily="18" charset="0"/>
                        </a:rPr>
                        <m:t>=557.059 </m:t>
                      </m:r>
                      <m:r>
                        <a:rPr lang="es-EC" sz="25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EC" sz="25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90" y="4073699"/>
                <a:ext cx="2653048" cy="5067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Marcador de contenido 8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92" y="2065906"/>
            <a:ext cx="7068327" cy="4015586"/>
          </a:xfrm>
        </p:spPr>
      </p:pic>
      <p:cxnSp>
        <p:nvCxnSpPr>
          <p:cNvPr id="14" name="Conector curvado 13"/>
          <p:cNvCxnSpPr/>
          <p:nvPr/>
        </p:nvCxnSpPr>
        <p:spPr>
          <a:xfrm rot="10800000">
            <a:off x="4511045" y="1961349"/>
            <a:ext cx="787579" cy="64044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curvado 16"/>
          <p:cNvCxnSpPr/>
          <p:nvPr/>
        </p:nvCxnSpPr>
        <p:spPr>
          <a:xfrm rot="16200000" flipV="1">
            <a:off x="5742821" y="1714842"/>
            <a:ext cx="663167" cy="4805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curvado 18"/>
          <p:cNvCxnSpPr/>
          <p:nvPr/>
        </p:nvCxnSpPr>
        <p:spPr>
          <a:xfrm rot="5400000" flipH="1" flipV="1">
            <a:off x="7335827" y="1746529"/>
            <a:ext cx="602484" cy="4778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9"/>
          <p:cNvCxnSpPr/>
          <p:nvPr/>
        </p:nvCxnSpPr>
        <p:spPr>
          <a:xfrm rot="5400000" flipH="1" flipV="1">
            <a:off x="8214689" y="2494778"/>
            <a:ext cx="602484" cy="477847"/>
          </a:xfrm>
          <a:prstGeom prst="curvedConnector3">
            <a:avLst>
              <a:gd name="adj1" fmla="val 542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10" y="57135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/>
              <a:t>PERDIDAS DE CALOR  POR CAMBIOS DE AIRE</a:t>
            </a:r>
            <a:endParaRPr lang="es-EC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692243" y="3080378"/>
                <a:ext cx="8915400" cy="3777622"/>
              </a:xfrm>
            </p:spPr>
            <p:txBody>
              <a:bodyPr/>
              <a:lstStyle/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𝑎𝑖𝑟𝑒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𝑉𝑐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𝑐𝑝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𝑎𝑖𝑟𝑒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∙∆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s-EC" i="1" dirty="0"/>
                  <a:t>	</a:t>
                </a:r>
              </a:p>
              <a:p>
                <a:pPr marL="228600" indent="0" algn="just">
                  <a:lnSpc>
                    <a:spcPct val="150000"/>
                  </a:lnSpc>
                  <a:buNone/>
                </a:pPr>
                <a:endParaRPr lang="es-EC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MX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𝑝𝑎</m:t>
                          </m:r>
                        </m:sub>
                      </m:sSub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=4.116 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r>
                  <a:rPr lang="es-EC" i="1" dirty="0"/>
                  <a:t>	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2243" y="3080378"/>
                <a:ext cx="8915400" cy="377762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0" y="1905000"/>
            <a:ext cx="2499173" cy="398458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902299" y="34126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5" y="1905000"/>
            <a:ext cx="2445756" cy="39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040" y="555419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SELECCIÓN DEL VENTILADOR</a:t>
            </a:r>
            <a:endParaRPr lang="es-EC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s-MX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MX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s-MX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</m:d>
                        <m:r>
                          <a:rPr lang="es-MX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s-MX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s-MX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s-EC" dirty="0" smtClean="0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=0.114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C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dirty="0" smtClean="0"/>
              </a:p>
              <a:p>
                <a:r>
                  <a:rPr lang="es-EC" i="1" dirty="0"/>
                  <a:t>C=241,55 CFM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76" y="3725028"/>
            <a:ext cx="2392045" cy="248348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79" y="1905000"/>
            <a:ext cx="2406718" cy="20877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21252" y="4172755"/>
            <a:ext cx="5576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Amplias aplicaciones en secado de granos.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Absorción </a:t>
            </a:r>
            <a:r>
              <a:rPr lang="es-EC" dirty="0"/>
              <a:t>de aire en dirección paralela al eje del rotor y sale expulsado perpendicularmente</a:t>
            </a:r>
            <a:r>
              <a:rPr lang="es-EC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Álabes hacia atrás, alta eficiencia </a:t>
            </a:r>
            <a:r>
              <a:rPr lang="es-EC" dirty="0"/>
              <a:t>estática entre 60 y 80</a:t>
            </a:r>
            <a:r>
              <a:rPr lang="es-EC" dirty="0" smtClean="0"/>
              <a:t>%, bajo ruido.</a:t>
            </a:r>
            <a:endParaRPr lang="es-EC" dirty="0"/>
          </a:p>
          <a:p>
            <a:endParaRPr lang="es-EC" dirty="0"/>
          </a:p>
        </p:txBody>
      </p:sp>
      <p:pic>
        <p:nvPicPr>
          <p:cNvPr id="7" name="Imagen 6"/>
          <p:cNvPicPr/>
          <p:nvPr/>
        </p:nvPicPr>
        <p:blipFill rotWithShape="1">
          <a:blip r:embed="rId5"/>
          <a:srcRect l="13850" t="18113" r="43166" b="28259"/>
          <a:stretch/>
        </p:blipFill>
        <p:spPr bwMode="auto">
          <a:xfrm>
            <a:off x="8979472" y="528181"/>
            <a:ext cx="3093720" cy="2169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45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090" y="464773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PÉRDIDAS DE CARGA</a:t>
            </a:r>
            <a:endParaRPr lang="es-EC" sz="4000" b="1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36" y="2446117"/>
            <a:ext cx="4324954" cy="315321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59" y="1845085"/>
            <a:ext cx="1431290" cy="342773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6409" b="884"/>
          <a:stretch/>
        </p:blipFill>
        <p:spPr bwMode="auto">
          <a:xfrm>
            <a:off x="9508365" y="2875921"/>
            <a:ext cx="2383128" cy="1485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45" y="205653"/>
            <a:ext cx="3000384" cy="2041619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89026629"/>
              </p:ext>
            </p:extLst>
          </p:nvPr>
        </p:nvGraphicFramePr>
        <p:xfrm>
          <a:off x="4183515" y="2061710"/>
          <a:ext cx="5324850" cy="411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Imagen 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5499278"/>
            <a:ext cx="1562233" cy="12398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59854" y="2122951"/>
            <a:ext cx="189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P=124 Pa =0,13% </a:t>
            </a:r>
            <a:r>
              <a:rPr lang="es-EC" dirty="0" err="1" smtClean="0"/>
              <a:t>Patm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28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4891" y="617765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Simulación Distribución de Aire</a:t>
            </a:r>
            <a:endParaRPr lang="es-EC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𝑇𝑂𝑇𝐴𝐿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s-EC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∙∆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s-EC" i="1" dirty="0"/>
                  <a:t>			</a:t>
                </a:r>
                <a:endParaRPr lang="es-EC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𝑇𝑂𝑇𝐴𝐿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s-MX" i="1">
                            <a:latin typeface="Cambria Math" panose="02040503050406030204" pitchFamily="18" charset="0"/>
                          </a:rPr>
                          <m:t>∙∆</m:t>
                        </m:r>
                        <m:r>
                          <a:rPr lang="es-MX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s-MX" i="1">
                        <a:latin typeface="Cambria Math" panose="02040503050406030204" pitchFamily="18" charset="0"/>
                      </a:rPr>
                      <m:t>=0.116 </m:t>
                    </m:r>
                    <m:d>
                      <m:dPr>
                        <m:begChr m:val="["/>
                        <m:endChr m:val="]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48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23" y="1898655"/>
            <a:ext cx="3959351" cy="42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677" y="559716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Dimensionamiento Resistencias</a:t>
            </a:r>
            <a:endParaRPr lang="es-EC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>
                        <a:latin typeface="Cambria Math" panose="02040503050406030204" pitchFamily="18" charset="0"/>
                      </a:rPr>
                      <m:t>KWr</m:t>
                    </m:r>
                    <m:r>
                      <a:rPr lang="es-MX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MX">
                            <a:latin typeface="Cambria Math" panose="02040503050406030204" pitchFamily="18" charset="0"/>
                          </a:rPr>
                          <m:t>CFM</m:t>
                        </m:r>
                        <m:r>
                          <a:rPr lang="es-MX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s-MX">
                            <a:latin typeface="Cambria Math" panose="02040503050406030204" pitchFamily="18" charset="0"/>
                          </a:rPr>
                          <m:t>ΔT</m:t>
                        </m:r>
                      </m:num>
                      <m:den>
                        <m:r>
                          <a:rPr lang="es-MX">
                            <a:latin typeface="Cambria Math" panose="02040503050406030204" pitchFamily="18" charset="0"/>
                          </a:rPr>
                          <m:t>2500</m:t>
                        </m:r>
                      </m:den>
                    </m:f>
                  </m:oMath>
                </a14:m>
                <a:endParaRPr lang="es-EC" dirty="0" smtClean="0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𝐾𝑊𝑟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=6.17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𝐾𝑊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𝐾𝑊𝑠𝑒𝑔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=1.5∗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𝐾𝑊𝑟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𝐾𝑊𝑠𝑒𝑔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=9.26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𝐾𝑊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1" y="2022160"/>
            <a:ext cx="2728153" cy="28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283" y="516388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Simulación de Esfuerzos</a:t>
            </a:r>
            <a:endParaRPr lang="es-EC" sz="40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0" y="1921940"/>
            <a:ext cx="3768371" cy="291875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33" y="3966210"/>
            <a:ext cx="4135120" cy="289179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" r="2290" b="-2753"/>
          <a:stretch/>
        </p:blipFill>
        <p:spPr bwMode="auto">
          <a:xfrm>
            <a:off x="7275512" y="1868805"/>
            <a:ext cx="4229100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182636" y="895223"/>
            <a:ext cx="209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err="1" smtClean="0"/>
              <a:t>Fs</a:t>
            </a:r>
            <a:r>
              <a:rPr lang="en-US" sz="2800" b="1" dirty="0" smtClean="0"/>
              <a:t>&gt;1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0231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1556" y="546837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Dise</a:t>
            </a:r>
            <a:r>
              <a:rPr lang="es-EC" sz="4000" b="1" dirty="0" err="1" smtClean="0"/>
              <a:t>ño</a:t>
            </a:r>
            <a:r>
              <a:rPr lang="es-EC" sz="4000" b="1" dirty="0" smtClean="0"/>
              <a:t> Eléctrico</a:t>
            </a:r>
            <a:endParaRPr lang="es-EC" sz="40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58" y="1996226"/>
            <a:ext cx="5971662" cy="4289112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55081"/>
              </p:ext>
            </p:extLst>
          </p:nvPr>
        </p:nvGraphicFramePr>
        <p:xfrm>
          <a:off x="6395170" y="807506"/>
          <a:ext cx="547624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368"/>
                <a:gridCol w="1365161"/>
                <a:gridCol w="1159098"/>
                <a:gridCol w="1323613"/>
              </a:tblGrid>
              <a:tr h="0"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Carga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Potencia</a:t>
                      </a:r>
                    </a:p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Aproximada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Corriente de la carga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Factor </a:t>
                      </a:r>
                      <a:r>
                        <a:rPr lang="es-EC" sz="1200" dirty="0">
                          <a:effectLst/>
                        </a:rPr>
                        <a:t>de seguridad 1.2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Banco Resistencias 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2500 W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11.36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13.63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Banco Resistencias 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2500 W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11.36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13.63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Banco Resistencias 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5000 W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22.73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27.27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Motor Ventilador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370 W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1.68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2.018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228600" indent="252095"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56.56 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804" y="555049"/>
            <a:ext cx="8911687" cy="1280890"/>
          </a:xfrm>
        </p:spPr>
        <p:txBody>
          <a:bodyPr/>
          <a:lstStyle/>
          <a:p>
            <a:r>
              <a:rPr lang="es-EC" b="1" dirty="0" smtClean="0"/>
              <a:t>Sistema de Control</a:t>
            </a:r>
            <a:endParaRPr lang="es-EC" b="1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1" y="2133600"/>
            <a:ext cx="6457204" cy="377825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38" y="1935159"/>
            <a:ext cx="4412960" cy="295548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53" y="504530"/>
            <a:ext cx="2114550" cy="242316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7" y="4874876"/>
            <a:ext cx="1732915" cy="19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525" y="508200"/>
            <a:ext cx="8911687" cy="1280890"/>
          </a:xfrm>
        </p:spPr>
        <p:txBody>
          <a:bodyPr/>
          <a:lstStyle/>
          <a:p>
            <a:r>
              <a:rPr lang="es-EC" dirty="0" smtClean="0"/>
              <a:t>Programación del controlador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14" y="1936788"/>
            <a:ext cx="4734586" cy="329611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" y="2031370"/>
            <a:ext cx="3527073" cy="341604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61793"/>
              </p:ext>
            </p:extLst>
          </p:nvPr>
        </p:nvGraphicFramePr>
        <p:xfrm>
          <a:off x="4588582" y="3584843"/>
          <a:ext cx="5135043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514"/>
                <a:gridCol w="901521"/>
                <a:gridCol w="1275008"/>
              </a:tblGrid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Variable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I/O PLC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Variable Diagrama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Encendido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KM1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Mando Manual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S1 (Man)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Mando Automático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S1 (Auto)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Relé Banco Resis1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Relé Banco Resis2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Relé Banco Resis3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Relé Motor Ventilador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Sensor Humedad Temperatura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SENS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Resistencias1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Q1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KM2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Resistencias2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Q2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KM3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Resistencias3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Q3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KM4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Motor Ventilador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Q4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KM5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Memoria de Activación Mando Automático del sistema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Memoria de Temporización 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Memoria de Temporización 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4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57" y="0"/>
            <a:ext cx="4516126" cy="67940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321972" y="1455312"/>
            <a:ext cx="85644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AUTORES: ESPINOSA MARTÍNEZ, CRISTINA NATALIA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RUIZ BUITRÓN, VALERIA ALEXANDRA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DIRECTOR: ING.  ARLA, SANDRA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CODIRECTOR: ING. PADILLA, FLAVIO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EC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C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58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3730" y="2059478"/>
            <a:ext cx="841768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" dirty="0" smtClean="0"/>
              <a:t>PRUEBAS </a:t>
            </a:r>
          </a:p>
          <a:p>
            <a:pPr algn="ctr"/>
            <a:r>
              <a:rPr lang="en-US" sz="9000" dirty="0" smtClean="0"/>
              <a:t>Y VALIDACI</a:t>
            </a:r>
            <a:r>
              <a:rPr lang="es-EC" sz="9000" dirty="0" smtClean="0"/>
              <a:t>ÓN</a:t>
            </a:r>
            <a:endParaRPr lang="es-EC" sz="9000" dirty="0"/>
          </a:p>
        </p:txBody>
      </p:sp>
    </p:spTree>
    <p:extLst>
      <p:ext uri="{BB962C8B-B14F-4D97-AF65-F5344CB8AC3E}">
        <p14:creationId xmlns:p14="http://schemas.microsoft.com/office/powerpoint/2010/main" val="1991338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343" y="495321"/>
            <a:ext cx="8911687" cy="80544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Prueba Sin Carga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208860" y="1814928"/>
            <a:ext cx="5488154" cy="576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400" dirty="0" smtClean="0"/>
              <a:t>Control de temperatura en 52 °C (alcanza 60,4)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400" dirty="0" smtClean="0"/>
              <a:t>Resistencia 2,5 KW tarda más de 40 min en llegar a 60 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400" dirty="0" smtClean="0"/>
              <a:t>Resistencia 5 KW tarda 15 min en llegar a </a:t>
            </a:r>
            <a:r>
              <a:rPr lang="es-EC" sz="1400" dirty="0" err="1" smtClean="0"/>
              <a:t>temp</a:t>
            </a:r>
            <a:r>
              <a:rPr lang="es-EC" sz="1400" dirty="0" smtClean="0"/>
              <a:t>. máx.</a:t>
            </a:r>
            <a:endParaRPr lang="es-EC" sz="14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</p:nvPr>
        </p:nvGraphicFramePr>
        <p:xfrm>
          <a:off x="7194240" y="326055"/>
          <a:ext cx="4546243" cy="174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1148"/>
                <a:gridCol w="1485095"/>
              </a:tblGrid>
              <a:tr h="348275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Fecha de Realización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23/04/2015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75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 de Inicio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17:11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75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 de Finalización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19:42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75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Temperatura Inicial Cámara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19.1 °C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75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Humedad Inicial Cámara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57.8 %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Marcador de contenido 8"/>
          <p:cNvGraphicFramePr>
            <a:graphicFrameLocks noGrp="1"/>
          </p:cNvGraphicFramePr>
          <p:nvPr>
            <p:ph sz="quarter" idx="4"/>
          </p:nvPr>
        </p:nvGraphicFramePr>
        <p:xfrm>
          <a:off x="7675809" y="2546349"/>
          <a:ext cx="4516192" cy="344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1208860" y="2601532"/>
          <a:ext cx="6382215" cy="382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468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 1: 810 gr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</p:nvPr>
        </p:nvGraphicFramePr>
        <p:xfrm>
          <a:off x="7366715" y="228600"/>
          <a:ext cx="4675031" cy="126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9428"/>
                <a:gridCol w="1625603"/>
              </a:tblGrid>
              <a:tr h="25307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Fecha de Realización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22/04/2015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07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 de Inicio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12:56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07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 de Finalización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15:28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07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Temperatura Inicial Cámara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19.8 °C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070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Humedad Inicial Cámara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48.7 %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Marcador de contenido 10"/>
          <p:cNvGraphicFramePr>
            <a:graphicFrameLocks noGrp="1"/>
          </p:cNvGraphicFramePr>
          <p:nvPr>
            <p:ph sz="half" idx="2"/>
          </p:nvPr>
        </p:nvGraphicFramePr>
        <p:xfrm>
          <a:off x="8074855" y="1703633"/>
          <a:ext cx="402336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957"/>
                <a:gridCol w="1350499"/>
                <a:gridCol w="1434904"/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Inicio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Final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Blanquesino con marrón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Café oscura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Fermentado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Ácido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/>
        </p:nvGraphicFramePr>
        <p:xfrm>
          <a:off x="1294228" y="2832882"/>
          <a:ext cx="6720358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8312247" y="4600062"/>
            <a:ext cx="523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Tiempo secado: 2,5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Temperatura máxima: 66,9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Humedad Mínima: 4,9% HR</a:t>
            </a:r>
            <a:endParaRPr lang="es-EC" dirty="0"/>
          </a:p>
        </p:txBody>
      </p: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261991"/>
            <a:ext cx="4686801" cy="13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718" y="362336"/>
            <a:ext cx="8911687" cy="1280890"/>
          </a:xfrm>
        </p:spPr>
        <p:txBody>
          <a:bodyPr/>
          <a:lstStyle/>
          <a:p>
            <a:r>
              <a:rPr lang="es-EC" dirty="0"/>
              <a:t>Prueba </a:t>
            </a:r>
            <a:r>
              <a:rPr lang="es-EC" dirty="0" smtClean="0"/>
              <a:t>2: 510 </a:t>
            </a:r>
            <a:r>
              <a:rPr lang="es-EC" dirty="0"/>
              <a:t>gr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</p:nvPr>
        </p:nvGraphicFramePr>
        <p:xfrm>
          <a:off x="529778" y="1463325"/>
          <a:ext cx="4126291" cy="1325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792"/>
                <a:gridCol w="1797499"/>
              </a:tblGrid>
              <a:tr h="218411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Fecha de Realización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01/05/2015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11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 de Inicio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14:15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11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 de Finalización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20:18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11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Temperatura Inicial Cámara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22.3 °C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11"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Humedad Inicial Cámara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45.6 %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5992" y="3080378"/>
            <a:ext cx="3981263" cy="2856188"/>
          </a:xfrm>
        </p:spPr>
        <p:txBody>
          <a:bodyPr/>
          <a:lstStyle/>
          <a:p>
            <a:r>
              <a:rPr lang="es-EC" dirty="0" smtClean="0"/>
              <a:t>Tiempo: 8 h</a:t>
            </a:r>
          </a:p>
          <a:p>
            <a:r>
              <a:rPr lang="es-EC" dirty="0" smtClean="0"/>
              <a:t>Temperatura máxima: 53 °C</a:t>
            </a:r>
          </a:p>
          <a:p>
            <a:r>
              <a:rPr lang="es-EC" dirty="0" smtClean="0"/>
              <a:t>Humedad mínima: 9,4 % HR</a:t>
            </a:r>
            <a:endParaRPr lang="es-EC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519999" y="2891946"/>
          <a:ext cx="7456716" cy="371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Marcador de contenido 10"/>
          <p:cNvGraphicFramePr>
            <a:graphicFrameLocks/>
          </p:cNvGraphicFramePr>
          <p:nvPr/>
        </p:nvGraphicFramePr>
        <p:xfrm>
          <a:off x="295421" y="4517171"/>
          <a:ext cx="402336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957"/>
                <a:gridCol w="1350499"/>
                <a:gridCol w="1434904"/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Inicio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Final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Blanquesino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marrón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Marrón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Fermentado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75" y="1264555"/>
            <a:ext cx="2562583" cy="151468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93" y="352753"/>
            <a:ext cx="2333625" cy="2057400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8553157" y="1381453"/>
            <a:ext cx="914400" cy="523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y Validación </a:t>
            </a:r>
            <a:br>
              <a:rPr lang="es-EC" dirty="0" smtClean="0"/>
            </a:br>
            <a:r>
              <a:rPr lang="es-EC" dirty="0" smtClean="0"/>
              <a:t>Prueba del agua</a:t>
            </a:r>
            <a:endParaRPr lang="es-EC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126222"/>
            <a:ext cx="1444165" cy="377825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1245" y="2126222"/>
            <a:ext cx="6533366" cy="2213958"/>
          </a:xfrm>
        </p:spPr>
        <p:txBody>
          <a:bodyPr/>
          <a:lstStyle/>
          <a:p>
            <a:r>
              <a:rPr lang="es-EC" dirty="0" smtClean="0"/>
              <a:t>Las almendras bien fermentadas flotan en el agua destilada tipo I.</a:t>
            </a:r>
          </a:p>
          <a:p>
            <a:r>
              <a:rPr lang="es-EC" dirty="0" smtClean="0"/>
              <a:t>Las medianamente fermentadas se quedan en medio de la probeta. </a:t>
            </a:r>
          </a:p>
          <a:p>
            <a:r>
              <a:rPr lang="es-EC" dirty="0" smtClean="0"/>
              <a:t>Las mal fermentadas se sumergen en el fondo del recipiente.</a:t>
            </a: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03036"/>
              </p:ext>
            </p:extLst>
          </p:nvPr>
        </p:nvGraphicFramePr>
        <p:xfrm>
          <a:off x="4626516" y="4340180"/>
          <a:ext cx="4079602" cy="1777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645"/>
                <a:gridCol w="860947"/>
                <a:gridCol w="834126"/>
                <a:gridCol w="862884"/>
              </a:tblGrid>
              <a:tr h="7899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EXP. 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EXP. 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476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Granos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952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Bien Fermentados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952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Mal Fermentados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9092485" y="4340180"/>
                <a:ext cx="2305318" cy="1327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𝑁𝑓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×100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𝑁𝑡</m:t>
                        </m:r>
                      </m:den>
                    </m:f>
                  </m:oMath>
                </a14:m>
                <a:r>
                  <a:rPr lang="es-EC" i="1" dirty="0"/>
                  <a:t>	</a:t>
                </a:r>
              </a:p>
              <a:p>
                <a:pPr/>
                <a:r>
                  <a:rPr lang="es-EC" i="1" dirty="0"/>
                  <a:t/>
                </a:r>
                <a:br>
                  <a:rPr lang="es-EC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=80%</m:t>
                      </m:r>
                    </m:oMath>
                  </m:oMathPara>
                </a14:m>
                <a:endParaRPr lang="es-EC" i="1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485" y="4340180"/>
                <a:ext cx="2305318" cy="1327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253" y="239455"/>
            <a:ext cx="8911687" cy="1280890"/>
          </a:xfrm>
        </p:spPr>
        <p:txBody>
          <a:bodyPr/>
          <a:lstStyle/>
          <a:p>
            <a:r>
              <a:rPr lang="es-EC" dirty="0" smtClean="0"/>
              <a:t>Pruebas y Validación</a:t>
            </a:r>
            <a:br>
              <a:rPr lang="es-EC" dirty="0" smtClean="0"/>
            </a:br>
            <a:r>
              <a:rPr lang="es-EC" dirty="0" smtClean="0"/>
              <a:t>pH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00767" y="1520345"/>
            <a:ext cx="5847008" cy="3777622"/>
          </a:xfrm>
        </p:spPr>
        <p:txBody>
          <a:bodyPr/>
          <a:lstStyle/>
          <a:p>
            <a:r>
              <a:rPr lang="es-EC" dirty="0" smtClean="0"/>
              <a:t>Después de calibrar el medidor de pH.</a:t>
            </a:r>
          </a:p>
          <a:p>
            <a:r>
              <a:rPr lang="es-EC" dirty="0" smtClean="0"/>
              <a:t>Se muele la muestra de cacao y con agua destilada se forma una pasta acuosa, se deja reposar 7 minutos.</a:t>
            </a:r>
          </a:p>
          <a:p>
            <a:r>
              <a:rPr lang="es-EC" dirty="0" smtClean="0"/>
              <a:t>Se lee el pH sumergiendo el bulbo de cristal en la mezcla.</a:t>
            </a:r>
            <a:endParaRPr lang="es-EC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55" y="1520345"/>
            <a:ext cx="2537139" cy="39918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42078"/>
              </p:ext>
            </p:extLst>
          </p:nvPr>
        </p:nvGraphicFramePr>
        <p:xfrm>
          <a:off x="7250806" y="1520345"/>
          <a:ext cx="1931026" cy="3909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71"/>
                <a:gridCol w="718802"/>
                <a:gridCol w="759853"/>
              </a:tblGrid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#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peso [gr]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pH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5,85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5,82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5,61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5,37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5,67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29893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  <a:tr h="597877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1,77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5,501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6" marR="61146" marT="0" marB="0" anchor="ctr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343955" y="4275786"/>
            <a:ext cx="2975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pH</a:t>
            </a:r>
            <a:r>
              <a:rPr lang="en-US" b="1" dirty="0" smtClean="0"/>
              <a:t>&gt; 5,2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Buena </a:t>
            </a:r>
            <a:r>
              <a:rPr lang="en-US" b="1" dirty="0" err="1" smtClean="0"/>
              <a:t>Calidad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299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Factibilidad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6094436"/>
              </p:ext>
            </p:extLst>
          </p:nvPr>
        </p:nvGraphicFramePr>
        <p:xfrm>
          <a:off x="1649463" y="1905000"/>
          <a:ext cx="3616960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480"/>
                <a:gridCol w="1808480"/>
              </a:tblGrid>
              <a:tr h="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Descripción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($)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Oferta de Compra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de Costos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3853.91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 B/C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2.33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1901989"/>
              </p:ext>
            </p:extLst>
          </p:nvPr>
        </p:nvGraphicFramePr>
        <p:xfrm>
          <a:off x="6310648" y="1905000"/>
          <a:ext cx="5193965" cy="399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6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_tradnl" dirty="0"/>
              <a:t>Se diseñó e implemento una máquina secadora de cacao que tras las pruebas de funcionamiento se verificó reducción en el tiempo de secado y las cualidades organolépticas como aroma y sabor son de alta calidad.</a:t>
            </a:r>
            <a:endParaRPr lang="es-EC" dirty="0"/>
          </a:p>
          <a:p>
            <a:pPr lvl="0"/>
            <a:r>
              <a:rPr lang="es-ES_tradnl" dirty="0"/>
              <a:t>Se optimiza el tiempo de secado en relación al necesario de manera natural, siendo este de 5 días en condiciones soleadas; con la secadora se requiere un total de 6,82 h (6 h 49 min).</a:t>
            </a:r>
            <a:endParaRPr lang="es-EC" dirty="0"/>
          </a:p>
          <a:p>
            <a:pPr lvl="0"/>
            <a:r>
              <a:rPr lang="es-ES_tradnl" dirty="0"/>
              <a:t>El contenido de pH que tiene un grano de alta calidad es de mínimo 5.2; como resultado se obtuvo pH promedio de 5.5; lo cual certifica la calidad del grano.</a:t>
            </a:r>
            <a:endParaRPr lang="es-EC" dirty="0"/>
          </a:p>
          <a:p>
            <a:pPr lvl="0"/>
            <a:r>
              <a:rPr lang="es-ES_tradnl" dirty="0"/>
              <a:t>Después de observar el comportamiento de la curva de temperatura se configuró al controlador en una temperatura de 45 °C, lo cual le permite alcanzar hasta los 59°C y asegura que no se alcance la temperatura máxima, sobre la cual se da la cocción del cotiledón.</a:t>
            </a:r>
            <a:endParaRPr lang="es-EC" dirty="0"/>
          </a:p>
          <a:p>
            <a:pPr lvl="0"/>
            <a:r>
              <a:rPr lang="es-ES_tradnl" dirty="0"/>
              <a:t>La humedad alcanzada en las pruebas de funcionamiento es de 9%, lo cual se admite en el rango de tolerancia de ±2% frente a la humedad final ideal del 7%.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73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_tradnl" dirty="0"/>
              <a:t>Para el diseño de la máquina de secado resulta indispensable definir su locación final, ya que parámetros como temperatura, presión y humedad son determinantes en el desarrollo de un diseño térmico optimizado para la aplicación específica.</a:t>
            </a:r>
            <a:endParaRPr lang="es-EC" dirty="0"/>
          </a:p>
          <a:p>
            <a:pPr lvl="0"/>
            <a:r>
              <a:rPr lang="es-ES_tradnl" dirty="0"/>
              <a:t>Por medio de herramientas como el despliegue de la función de calidad (QFD) se puede interpretar los requerimientos del cliente a la voz del ingeniero, es decir fijar los parámetros técnicos a tomar en cuenta para cumplir con la necesidad del interesado.</a:t>
            </a:r>
            <a:endParaRPr lang="es-EC" dirty="0"/>
          </a:p>
          <a:p>
            <a:pPr lvl="0"/>
            <a:r>
              <a:rPr lang="es-ES_tradnl" dirty="0"/>
              <a:t>Las herramientas de software CAD nos permiten virtualizar los modelos como fase previa a su construcción, se utilizó SolidWorks para tareas de simulación estática y distribución de flujo.</a:t>
            </a:r>
            <a:endParaRPr lang="es-EC" dirty="0"/>
          </a:p>
          <a:p>
            <a:pPr lvl="0"/>
            <a:r>
              <a:rPr lang="es-ES_tradnl" dirty="0"/>
              <a:t>El uso del diseño concurrente permite diseñar de manera simultánea la estructura mecánica, el sistema eléctrico/electrónico y de control; en este caso se inicia el dimensionamiento a través del diseño térmico tomando en cuenta ciclos termodinámicos y de transferencia de calor.</a:t>
            </a:r>
            <a:endParaRPr lang="es-EC" dirty="0"/>
          </a:p>
          <a:p>
            <a:pPr lvl="0"/>
            <a:r>
              <a:rPr lang="es-ES_tradnl" dirty="0"/>
              <a:t>El cacao es un producto sensible a las perturbaciones como agentes contaminantes, excesiva temperatura y altas velocidades de distribución de aire, razón por la cual la selección de materiales no debe tener reparos en la inversión a realizar en los elementos que se encuentran en contacto directo con el grano y su cauteloso dimensionamiento.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85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_tradnl" dirty="0"/>
              <a:t>Ya que se utiliza un controlador ON/OFF el rango de variación de temperatura llega hasta los 14 °C, razón por la cual se debe asignar el valor de control el 45 °C; es aconsejable utilizar un tipo de controlador de temperatura que tenga un rango reducido de error.</a:t>
            </a:r>
            <a:endParaRPr lang="es-EC" dirty="0"/>
          </a:p>
          <a:p>
            <a:pPr lvl="0"/>
            <a:r>
              <a:rPr lang="es-ES_tradnl" dirty="0"/>
              <a:t>Antes de implementar el sistema de control se debe tener un conocimiento completo de las variables a controlar para poder una solución óptima con recursos como dispositivos que se ajusten a los requerimientos.</a:t>
            </a:r>
            <a:endParaRPr lang="es-EC" dirty="0"/>
          </a:p>
          <a:p>
            <a:pPr lvl="0"/>
            <a:r>
              <a:rPr lang="es-ES_tradnl" dirty="0"/>
              <a:t>Asumir responsablemente los cambios direccionados a la realidad energética actual del país y realizar un estudio que permita una optimización y ahorro energético a futuro.</a:t>
            </a:r>
            <a:endParaRPr lang="es-EC" dirty="0"/>
          </a:p>
          <a:p>
            <a:pPr lvl="0"/>
            <a:r>
              <a:rPr lang="es-ES_tradnl" dirty="0"/>
              <a:t>El mantenimiento preventivo con una frecuencia de dos veces por año promedio permitirá extender la vida útil de la máquina implementada.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5" name="Imagen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2" y="457200"/>
            <a:ext cx="19431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27420" y="1781889"/>
            <a:ext cx="14112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0" u="none" strike="noStrike" cap="none" normalizeH="0" baseline="0" dirty="0" err="1" smtClean="0" bmk="_Toc41859005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FullGauge</a:t>
            </a:r>
            <a:r>
              <a:rPr kumimoji="0" lang="es-EC" altLang="es-EC" sz="1000" b="1" i="0" u="none" strike="noStrike" cap="none" normalizeH="0" baseline="0" dirty="0" smtClean="0" bmk="_Toc41859005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MT-530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15958" y="2859109"/>
            <a:ext cx="71363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</a:t>
            </a:r>
            <a:endParaRPr lang="es-ES" sz="9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7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>
                <a:hlinkClick r:id="rId2" action="ppaction://hlinkfile"/>
              </a:rPr>
              <a:t>FUNCIONAMIENTO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54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MUCHAS GRACIAS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37405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4710" y="508200"/>
            <a:ext cx="8911687" cy="1280890"/>
          </a:xfrm>
        </p:spPr>
        <p:txBody>
          <a:bodyPr/>
          <a:lstStyle/>
          <a:p>
            <a:r>
              <a:rPr lang="es-ES_tradnl" sz="4000" b="1" dirty="0"/>
              <a:t>OBJETIVO GENERAL</a:t>
            </a:r>
            <a:r>
              <a:rPr lang="es-ES_tradnl" b="1" dirty="0"/>
              <a:t>:</a:t>
            </a:r>
            <a:r>
              <a:rPr lang="es-ES_tradnl" dirty="0"/>
              <a:t/>
            </a:r>
            <a:br>
              <a:rPr lang="es-ES_tradnl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4710" y="2382591"/>
            <a:ext cx="9057626" cy="34386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sz="4200" dirty="0" smtClean="0"/>
              <a:t>Diseñar </a:t>
            </a:r>
            <a:r>
              <a:rPr lang="es-ES_tradnl" sz="4200" dirty="0"/>
              <a:t>y construir una máquina secadora de cacao, para una finca ubicada en la provincia de Santo Domingo de los </a:t>
            </a:r>
            <a:r>
              <a:rPr lang="es-ES_tradnl" sz="4200" dirty="0" err="1"/>
              <a:t>Tsáchilas</a:t>
            </a:r>
            <a:r>
              <a:rPr lang="es-ES_tradnl" sz="4200" dirty="0"/>
              <a:t> con la que se pretende disminuir el tiempo de secado del mismo sin afectar su calidad, aroma y sabor</a:t>
            </a:r>
            <a:r>
              <a:rPr lang="es-ES_tradnl" sz="4200" dirty="0" smtClean="0"/>
              <a:t>.</a:t>
            </a:r>
          </a:p>
          <a:p>
            <a:pPr marL="0" indent="0" algn="just">
              <a:buNone/>
            </a:pPr>
            <a:endParaRPr lang="es-ES_tradnl" sz="4600" dirty="0" smtClean="0"/>
          </a:p>
          <a:p>
            <a:pPr marL="0" lvl="0" indent="0">
              <a:buNone/>
            </a:pPr>
            <a:endParaRPr lang="es-EC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03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103" y="521079"/>
            <a:ext cx="8911687" cy="128089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sz="4000" b="1" dirty="0" smtClean="0"/>
              <a:t>OBJETIVOS ESPECIFICOS:</a:t>
            </a:r>
            <a:r>
              <a:rPr lang="es-ES_tradnl" dirty="0"/>
              <a:t/>
            </a:r>
            <a:br>
              <a:rPr lang="es-ES_tradnl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6176" y="1438141"/>
            <a:ext cx="8915400" cy="3777622"/>
          </a:xfrm>
        </p:spPr>
        <p:txBody>
          <a:bodyPr>
            <a:noAutofit/>
          </a:bodyPr>
          <a:lstStyle/>
          <a:p>
            <a:pPr lvl="0" algn="just"/>
            <a:r>
              <a:rPr lang="es-ES_tradnl" sz="2500" dirty="0" smtClean="0"/>
              <a:t>Establecer </a:t>
            </a:r>
            <a:r>
              <a:rPr lang="es-ES_tradnl" sz="2500" dirty="0"/>
              <a:t>las características de diseño mecánico a través de los requerimientos formulados por el propietario de la finca.</a:t>
            </a:r>
          </a:p>
          <a:p>
            <a:pPr algn="just"/>
            <a:r>
              <a:rPr lang="es-ES_tradnl" sz="2500" dirty="0"/>
              <a:t>Seleccionar los elementos eléctricos, electrónicos y de control acorde con los parámetros de funcionamiento del proceso.</a:t>
            </a:r>
            <a:endParaRPr lang="es-EC" sz="2500" dirty="0"/>
          </a:p>
          <a:p>
            <a:pPr algn="just"/>
            <a:r>
              <a:rPr lang="es-ES_tradnl" sz="2500" dirty="0"/>
              <a:t>Definir diseños finales de elementos mecánicos, implementación de protecciones eléctricas, dispositivos de control y puesta a punto del sistema.</a:t>
            </a:r>
          </a:p>
          <a:p>
            <a:pPr lvl="0" algn="just"/>
            <a:r>
              <a:rPr lang="es-ES_tradnl" sz="2500" dirty="0"/>
              <a:t>Especificar los parámetros del sistema de control diseñado para el proceso de secado para que el grano no pierda cualidades de aroma y sabor.</a:t>
            </a:r>
            <a:endParaRPr lang="es-EC" sz="2500" dirty="0"/>
          </a:p>
          <a:p>
            <a:pPr marL="0" indent="0" algn="just">
              <a:buNone/>
            </a:pPr>
            <a:endParaRPr lang="es-EC" sz="2500" dirty="0"/>
          </a:p>
          <a:p>
            <a:pPr algn="just"/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29757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2255" y="2639028"/>
            <a:ext cx="91053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INTRODUCCI</a:t>
            </a:r>
            <a:r>
              <a:rPr lang="es-EC" sz="9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es-ES" sz="9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s-ES" sz="9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1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222" y="541415"/>
            <a:ext cx="8911687" cy="12808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UBICACIÓN</a:t>
            </a:r>
            <a:r>
              <a:rPr lang="es-EC" sz="4000" dirty="0" smtClean="0"/>
              <a:t> </a:t>
            </a:r>
            <a:endParaRPr lang="es-EC" sz="40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8147998"/>
              </p:ext>
            </p:extLst>
          </p:nvPr>
        </p:nvGraphicFramePr>
        <p:xfrm>
          <a:off x="545871" y="1790813"/>
          <a:ext cx="5257243" cy="433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346"/>
                <a:gridCol w="3945897"/>
              </a:tblGrid>
              <a:tr h="867906">
                <a:tc gridSpan="2">
                  <a:txBody>
                    <a:bodyPr/>
                    <a:lstStyle/>
                    <a:p>
                      <a:pPr algn="ctr"/>
                      <a:r>
                        <a:rPr lang="es-EC" sz="2500" dirty="0" smtClean="0"/>
                        <a:t>LÍMITES</a:t>
                      </a:r>
                      <a:r>
                        <a:rPr lang="es-EC" sz="2500" baseline="0" dirty="0" smtClean="0"/>
                        <a:t> TERRITORIALES DEL CANTÓN LA CONCORDIA</a:t>
                      </a:r>
                      <a:endParaRPr lang="es-EC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867906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NORTE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500" dirty="0" err="1" smtClean="0"/>
                        <a:t>Quinindé</a:t>
                      </a:r>
                      <a:r>
                        <a:rPr lang="es-EC" sz="2500" baseline="0" dirty="0" smtClean="0"/>
                        <a:t> y Puerto Quito</a:t>
                      </a:r>
                      <a:endParaRPr lang="es-EC" sz="2500" dirty="0"/>
                    </a:p>
                  </a:txBody>
                  <a:tcPr/>
                </a:tc>
              </a:tr>
              <a:tr h="867906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SUR 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Parroquia</a:t>
                      </a:r>
                      <a:r>
                        <a:rPr lang="es-EC" sz="2500" baseline="0" dirty="0" smtClean="0"/>
                        <a:t> San Jacinto del Búa  y  El Carmen</a:t>
                      </a:r>
                      <a:endParaRPr lang="es-EC" sz="2500" dirty="0"/>
                    </a:p>
                  </a:txBody>
                  <a:tcPr/>
                </a:tc>
              </a:tr>
              <a:tr h="867906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ESTE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Parroquia Valle Hermoso</a:t>
                      </a:r>
                      <a:endParaRPr lang="es-EC" sz="2500" dirty="0"/>
                    </a:p>
                  </a:txBody>
                  <a:tcPr/>
                </a:tc>
              </a:tr>
              <a:tr h="867906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OESTE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Parroquia </a:t>
                      </a:r>
                      <a:r>
                        <a:rPr lang="es-EC" sz="2500" dirty="0" err="1" smtClean="0"/>
                        <a:t>Chibunga</a:t>
                      </a:r>
                      <a:r>
                        <a:rPr lang="es-EC" sz="2500" dirty="0" smtClean="0"/>
                        <a:t> de Chone</a:t>
                      </a:r>
                      <a:endParaRPr lang="es-EC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Marcador de contenido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80" y="1932793"/>
            <a:ext cx="5626882" cy="34525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095783" y="5799452"/>
            <a:ext cx="69201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252095" algn="just">
              <a:lnSpc>
                <a:spcPct val="150000"/>
              </a:lnSpc>
              <a:spcAft>
                <a:spcPts val="800"/>
              </a:spcAft>
            </a:pPr>
            <a:r>
              <a:rPr lang="es-MX" sz="25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Finca “La Lolita”, vía Plan Piloto Km. 13</a:t>
            </a:r>
            <a:r>
              <a:rPr lang="es-MX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7313" y="649868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CONDICIONES DE ENTORNO</a:t>
            </a:r>
            <a:endParaRPr lang="es-EC" sz="40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8048991"/>
              </p:ext>
            </p:extLst>
          </p:nvPr>
        </p:nvGraphicFramePr>
        <p:xfrm>
          <a:off x="721218" y="2408349"/>
          <a:ext cx="6220495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/>
                <a:gridCol w="25628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CONDICIONES</a:t>
                      </a:r>
                      <a:r>
                        <a:rPr lang="en-US" sz="2500" baseline="0" dirty="0" smtClean="0"/>
                        <a:t> DE ENTRORNO EN </a:t>
                      </a:r>
                      <a:r>
                        <a:rPr lang="es-EC" sz="2500" baseline="0" dirty="0" smtClean="0"/>
                        <a:t>LA CONCORDIA</a:t>
                      </a:r>
                      <a:endParaRPr lang="es-EC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TEMPERATURA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500" dirty="0" smtClean="0"/>
                        <a:t>25 </a:t>
                      </a:r>
                      <a:r>
                        <a:rPr lang="es-ES_tradnl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s-EC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HUMEDAD</a:t>
                      </a:r>
                      <a:r>
                        <a:rPr lang="es-EC" sz="2500" baseline="0" dirty="0" smtClean="0"/>
                        <a:t> RELATIVA 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500" dirty="0" smtClean="0"/>
                        <a:t>80%</a:t>
                      </a:r>
                      <a:endParaRPr lang="es-EC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ALTITUD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500" dirty="0" smtClean="0"/>
                        <a:t>650 msnm</a:t>
                      </a:r>
                      <a:endParaRPr lang="es-EC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PRESIÓN</a:t>
                      </a:r>
                      <a:r>
                        <a:rPr lang="es-EC" sz="2500" baseline="0" dirty="0" smtClean="0"/>
                        <a:t> 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500" dirty="0" smtClean="0"/>
                        <a:t>93760 </a:t>
                      </a:r>
                      <a:r>
                        <a:rPr lang="es-EC" sz="2500" dirty="0" err="1" smtClean="0"/>
                        <a:t>Pa</a:t>
                      </a:r>
                      <a:endParaRPr lang="es-EC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SUPERFICIE</a:t>
                      </a:r>
                      <a:endParaRPr lang="es-EC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500" dirty="0" smtClean="0"/>
                        <a:t>325 Km</a:t>
                      </a:r>
                      <a:r>
                        <a:rPr lang="es-MX" sz="25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Marcador de contenido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2408349"/>
            <a:ext cx="4125015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404</TotalTime>
  <Words>1782</Words>
  <Application>Microsoft Office PowerPoint</Application>
  <PresentationFormat>Panorámica</PresentationFormat>
  <Paragraphs>492</Paragraphs>
  <Slides>41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Century Gothic</vt:lpstr>
      <vt:lpstr>Times New Roman</vt:lpstr>
      <vt:lpstr>Wingdings 3</vt:lpstr>
      <vt:lpstr>Espiral</vt:lpstr>
      <vt:lpstr>Presentación de PowerPoint</vt:lpstr>
      <vt:lpstr>“DISEÑO Y CONSTRUCCIÓN DE UNA MÁQUINA SECADORA DE CACAO PARA APLICACIÓN AGROINDUSTRIAL EN LA PROVINCIA DE SANTO DOMINGO DE LOS TSÁCHILAS” </vt:lpstr>
      <vt:lpstr>Presentación de PowerPoint</vt:lpstr>
      <vt:lpstr>Presentación de PowerPoint</vt:lpstr>
      <vt:lpstr>OBJETIVO GENERAL: </vt:lpstr>
      <vt:lpstr> OBJETIVOS ESPECIFICOS: </vt:lpstr>
      <vt:lpstr>Presentación de PowerPoint</vt:lpstr>
      <vt:lpstr>UBICACIÓN </vt:lpstr>
      <vt:lpstr>CONDICIONES DE ENTORNO</vt:lpstr>
      <vt:lpstr>PROCESO</vt:lpstr>
      <vt:lpstr>SELECCIÓN DE SECADOR ARTIFICIAL</vt:lpstr>
      <vt:lpstr>SELECCIÓN DEL SISTEMA DE GENERACION DE CALOR</vt:lpstr>
      <vt:lpstr>SELECCIÓN DEL SISTEMA DE GENERACION DE CALOR</vt:lpstr>
      <vt:lpstr>GRANULOMETRIA </vt:lpstr>
      <vt:lpstr>CÁLCULO DE ALTURA DE PRODUCTO EN BANDEJA Y MASA SECA DE PRODUCTO</vt:lpstr>
      <vt:lpstr>PSICROMETRÍA</vt:lpstr>
      <vt:lpstr>CURVA DE SECADO DEL CACAO FINO DE AROMA</vt:lpstr>
      <vt:lpstr>TIEMPO DE SECADO</vt:lpstr>
      <vt:lpstr>BALANCE ENERGÉTICO</vt:lpstr>
      <vt:lpstr>PERDIDAS DE CALOR  EN PAREDES</vt:lpstr>
      <vt:lpstr>PERDIDAS DE CALOR  POR CAMBIOS DE AIRE</vt:lpstr>
      <vt:lpstr>SELECCIÓN DEL VENTILADOR</vt:lpstr>
      <vt:lpstr>PÉRDIDAS DE CARGA</vt:lpstr>
      <vt:lpstr>Simulación Distribución de Aire</vt:lpstr>
      <vt:lpstr>Dimensionamiento Resistencias</vt:lpstr>
      <vt:lpstr>Simulación de Esfuerzos</vt:lpstr>
      <vt:lpstr>Diseño Eléctrico</vt:lpstr>
      <vt:lpstr>Sistema de Control</vt:lpstr>
      <vt:lpstr>Programación del controlador</vt:lpstr>
      <vt:lpstr>Presentación de PowerPoint</vt:lpstr>
      <vt:lpstr>Prueba Sin Carga </vt:lpstr>
      <vt:lpstr>Prueba 1: 810 gr</vt:lpstr>
      <vt:lpstr>Prueba 2: 510 gr</vt:lpstr>
      <vt:lpstr>Pruebas y Validación  Prueba del agua</vt:lpstr>
      <vt:lpstr>Pruebas y Validación pH</vt:lpstr>
      <vt:lpstr>Factibilidad</vt:lpstr>
      <vt:lpstr>CONCLUSIONES</vt:lpstr>
      <vt:lpstr>Presentación de PowerPoint</vt:lpstr>
      <vt:lpstr>RECOMENDACIONES</vt:lpstr>
      <vt:lpstr>FUNCIONAMIENTO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Valita</cp:lastModifiedBy>
  <cp:revision>63</cp:revision>
  <dcterms:created xsi:type="dcterms:W3CDTF">2015-05-06T03:01:09Z</dcterms:created>
  <dcterms:modified xsi:type="dcterms:W3CDTF">2015-05-07T20:27:26Z</dcterms:modified>
</cp:coreProperties>
</file>