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43"/>
  </p:notesMasterIdLst>
  <p:handoutMasterIdLst>
    <p:handoutMasterId r:id="rId44"/>
  </p:handoutMasterIdLst>
  <p:sldIdLst>
    <p:sldId id="329" r:id="rId5"/>
    <p:sldId id="258" r:id="rId6"/>
    <p:sldId id="363" r:id="rId7"/>
    <p:sldId id="334" r:id="rId8"/>
    <p:sldId id="352" r:id="rId9"/>
    <p:sldId id="336" r:id="rId10"/>
    <p:sldId id="364" r:id="rId11"/>
    <p:sldId id="346" r:id="rId12"/>
    <p:sldId id="365" r:id="rId13"/>
    <p:sldId id="376" r:id="rId14"/>
    <p:sldId id="377" r:id="rId15"/>
    <p:sldId id="378" r:id="rId16"/>
    <p:sldId id="379" r:id="rId17"/>
    <p:sldId id="366" r:id="rId18"/>
    <p:sldId id="367" r:id="rId19"/>
    <p:sldId id="374" r:id="rId20"/>
    <p:sldId id="347" r:id="rId21"/>
    <p:sldId id="348" r:id="rId22"/>
    <p:sldId id="368" r:id="rId23"/>
    <p:sldId id="387" r:id="rId24"/>
    <p:sldId id="381" r:id="rId25"/>
    <p:sldId id="382" r:id="rId26"/>
    <p:sldId id="383" r:id="rId27"/>
    <p:sldId id="384" r:id="rId28"/>
    <p:sldId id="385" r:id="rId29"/>
    <p:sldId id="386" r:id="rId30"/>
    <p:sldId id="370" r:id="rId31"/>
    <p:sldId id="371" r:id="rId32"/>
    <p:sldId id="395" r:id="rId33"/>
    <p:sldId id="380" r:id="rId34"/>
    <p:sldId id="372" r:id="rId35"/>
    <p:sldId id="373" r:id="rId36"/>
    <p:sldId id="388" r:id="rId37"/>
    <p:sldId id="389" r:id="rId38"/>
    <p:sldId id="390" r:id="rId39"/>
    <p:sldId id="391" r:id="rId40"/>
    <p:sldId id="392" r:id="rId41"/>
    <p:sldId id="393" r:id="rId42"/>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A3508"/>
    <a:srgbClr val="0000FF"/>
    <a:srgbClr val="095EBB"/>
    <a:srgbClr val="FF9900"/>
    <a:srgbClr val="CC00FF"/>
    <a:srgbClr val="074A93"/>
    <a:srgbClr val="E0DFCE"/>
    <a:srgbClr val="DED88E"/>
    <a:srgbClr val="FFFF66"/>
    <a:srgbClr val="99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4660"/>
  </p:normalViewPr>
  <p:slideViewPr>
    <p:cSldViewPr>
      <p:cViewPr>
        <p:scale>
          <a:sx n="60" d="100"/>
          <a:sy n="60" d="100"/>
        </p:scale>
        <p:origin x="-1848"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40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DB7BA2-2FE4-40EF-A879-881EEFF8D10C}" type="doc">
      <dgm:prSet loTypeId="urn:microsoft.com/office/officeart/2005/8/layout/default#1" loCatId="list" qsTypeId="urn:microsoft.com/office/officeart/2005/8/quickstyle/simple1" qsCatId="simple" csTypeId="urn:microsoft.com/office/officeart/2005/8/colors/colorful5" csCatId="colorful" phldr="1"/>
      <dgm:spPr/>
      <dgm:t>
        <a:bodyPr/>
        <a:lstStyle/>
        <a:p>
          <a:endParaRPr lang="es-EC"/>
        </a:p>
      </dgm:t>
    </dgm:pt>
    <dgm:pt modelId="{3C08425B-9268-415B-B81F-5975F68CB9E5}">
      <dgm:prSet phldrT="[Texto]" custT="1"/>
      <dgm:spPr>
        <a:solidFill>
          <a:schemeClr val="bg2">
            <a:lumMod val="90000"/>
          </a:schemeClr>
        </a:solidFill>
        <a:ln w="38100">
          <a:solidFill>
            <a:srgbClr val="92D050"/>
          </a:solidFill>
        </a:ln>
      </dgm:spPr>
      <dgm:t>
        <a:bodyPr/>
        <a:lstStyle/>
        <a:p>
          <a:r>
            <a:rPr lang="es-ES" sz="1400" dirty="0" smtClean="0">
              <a:solidFill>
                <a:schemeClr val="tx1"/>
              </a:solidFill>
            </a:rPr>
            <a:t>El cerebro humano construye, afianza y desarrolla</a:t>
          </a:r>
          <a:endParaRPr lang="es-EC" sz="1400" dirty="0">
            <a:solidFill>
              <a:schemeClr val="tx1"/>
            </a:solidFill>
          </a:endParaRPr>
        </a:p>
      </dgm:t>
    </dgm:pt>
    <dgm:pt modelId="{F41F097A-3C65-4F16-A291-CE5B7D0537B3}" type="parTrans" cxnId="{518CCBF5-C5D6-4942-983C-3C89ED05A566}">
      <dgm:prSet/>
      <dgm:spPr/>
      <dgm:t>
        <a:bodyPr/>
        <a:lstStyle/>
        <a:p>
          <a:endParaRPr lang="es-EC" sz="1400">
            <a:solidFill>
              <a:schemeClr val="tx1"/>
            </a:solidFill>
          </a:endParaRPr>
        </a:p>
      </dgm:t>
    </dgm:pt>
    <dgm:pt modelId="{D0A1B556-A252-4FD1-AED0-F412CAA2DAB7}" type="sibTrans" cxnId="{518CCBF5-C5D6-4942-983C-3C89ED05A566}">
      <dgm:prSet/>
      <dgm:spPr/>
      <dgm:t>
        <a:bodyPr/>
        <a:lstStyle/>
        <a:p>
          <a:endParaRPr lang="es-EC" sz="1400">
            <a:solidFill>
              <a:schemeClr val="tx1"/>
            </a:solidFill>
          </a:endParaRPr>
        </a:p>
      </dgm:t>
    </dgm:pt>
    <dgm:pt modelId="{84D92780-5095-4B89-B188-1D25DAF05861}">
      <dgm:prSet phldrT="[Texto]" custT="1"/>
      <dgm:spPr>
        <a:solidFill>
          <a:schemeClr val="bg2">
            <a:lumMod val="90000"/>
          </a:schemeClr>
        </a:solidFill>
        <a:ln w="38100">
          <a:solidFill>
            <a:srgbClr val="92D050"/>
          </a:solidFill>
        </a:ln>
      </dgm:spPr>
      <dgm:t>
        <a:bodyPr/>
        <a:lstStyle/>
        <a:p>
          <a:r>
            <a:rPr lang="es-ES" sz="1400" dirty="0" smtClean="0">
              <a:solidFill>
                <a:schemeClr val="tx1"/>
              </a:solidFill>
            </a:rPr>
            <a:t>El propósito es mejorar el conocimiento y la asimilación de la información a partir de técnicas y estrategias efectivas. </a:t>
          </a:r>
          <a:endParaRPr lang="es-EC" sz="1400" dirty="0">
            <a:solidFill>
              <a:schemeClr val="tx1"/>
            </a:solidFill>
          </a:endParaRPr>
        </a:p>
      </dgm:t>
    </dgm:pt>
    <dgm:pt modelId="{92211C26-0848-4F75-B49F-72F7A250835D}" type="parTrans" cxnId="{B73536E0-2F27-47A4-93A2-81A12169A524}">
      <dgm:prSet/>
      <dgm:spPr/>
      <dgm:t>
        <a:bodyPr/>
        <a:lstStyle/>
        <a:p>
          <a:endParaRPr lang="es-EC" sz="1400">
            <a:solidFill>
              <a:schemeClr val="tx1"/>
            </a:solidFill>
          </a:endParaRPr>
        </a:p>
      </dgm:t>
    </dgm:pt>
    <dgm:pt modelId="{5D5D690B-A659-488A-93C5-A15A7FCBF978}" type="sibTrans" cxnId="{B73536E0-2F27-47A4-93A2-81A12169A524}">
      <dgm:prSet/>
      <dgm:spPr/>
      <dgm:t>
        <a:bodyPr/>
        <a:lstStyle/>
        <a:p>
          <a:endParaRPr lang="es-EC" sz="1400">
            <a:solidFill>
              <a:schemeClr val="tx1"/>
            </a:solidFill>
          </a:endParaRPr>
        </a:p>
      </dgm:t>
    </dgm:pt>
    <dgm:pt modelId="{21A2F7A9-734D-4B4A-B904-F19498FDEABA}">
      <dgm:prSet phldrT="[Texto]" custT="1"/>
      <dgm:spPr>
        <a:solidFill>
          <a:schemeClr val="bg2">
            <a:lumMod val="90000"/>
          </a:schemeClr>
        </a:solidFill>
        <a:ln w="38100">
          <a:solidFill>
            <a:srgbClr val="92D050"/>
          </a:solidFill>
        </a:ln>
      </dgm:spPr>
      <dgm:t>
        <a:bodyPr/>
        <a:lstStyle/>
        <a:p>
          <a:r>
            <a:rPr lang="es-ES" sz="1400" dirty="0" smtClean="0">
              <a:solidFill>
                <a:schemeClr val="tx1"/>
              </a:solidFill>
            </a:rPr>
            <a:t>Las estrategias innovadoras aparecen a partir del conocimiento del funcionamiento del cerebro humano</a:t>
          </a:r>
          <a:endParaRPr lang="es-EC" sz="1400" dirty="0">
            <a:solidFill>
              <a:schemeClr val="tx1"/>
            </a:solidFill>
          </a:endParaRPr>
        </a:p>
      </dgm:t>
    </dgm:pt>
    <dgm:pt modelId="{99D84C43-46B1-495A-B40F-32A1A96C53E3}" type="parTrans" cxnId="{543665D4-753E-4D3B-848C-1E2182C9DA17}">
      <dgm:prSet/>
      <dgm:spPr/>
      <dgm:t>
        <a:bodyPr/>
        <a:lstStyle/>
        <a:p>
          <a:endParaRPr lang="es-EC" sz="1400">
            <a:solidFill>
              <a:schemeClr val="tx1"/>
            </a:solidFill>
          </a:endParaRPr>
        </a:p>
      </dgm:t>
    </dgm:pt>
    <dgm:pt modelId="{9CA3CC78-530C-430B-AE6C-02A976114A62}" type="sibTrans" cxnId="{543665D4-753E-4D3B-848C-1E2182C9DA17}">
      <dgm:prSet/>
      <dgm:spPr/>
      <dgm:t>
        <a:bodyPr/>
        <a:lstStyle/>
        <a:p>
          <a:endParaRPr lang="es-EC" sz="1400">
            <a:solidFill>
              <a:schemeClr val="tx1"/>
            </a:solidFill>
          </a:endParaRPr>
        </a:p>
      </dgm:t>
    </dgm:pt>
    <dgm:pt modelId="{E0A27BA2-AD6F-4DDC-83EC-EE9679F39D2B}" type="pres">
      <dgm:prSet presAssocID="{90DB7BA2-2FE4-40EF-A879-881EEFF8D10C}" presName="diagram" presStyleCnt="0">
        <dgm:presLayoutVars>
          <dgm:dir/>
          <dgm:resizeHandles val="exact"/>
        </dgm:presLayoutVars>
      </dgm:prSet>
      <dgm:spPr/>
      <dgm:t>
        <a:bodyPr/>
        <a:lstStyle/>
        <a:p>
          <a:endParaRPr lang="es-EC"/>
        </a:p>
      </dgm:t>
    </dgm:pt>
    <dgm:pt modelId="{00F800EC-403D-4974-87E1-744BEA333CA9}" type="pres">
      <dgm:prSet presAssocID="{3C08425B-9268-415B-B81F-5975F68CB9E5}" presName="node" presStyleLbl="node1" presStyleIdx="0" presStyleCnt="3">
        <dgm:presLayoutVars>
          <dgm:bulletEnabled val="1"/>
        </dgm:presLayoutVars>
      </dgm:prSet>
      <dgm:spPr/>
      <dgm:t>
        <a:bodyPr/>
        <a:lstStyle/>
        <a:p>
          <a:endParaRPr lang="es-EC"/>
        </a:p>
      </dgm:t>
    </dgm:pt>
    <dgm:pt modelId="{5CE134BD-7160-4DE6-9862-8FD1C67DEDAF}" type="pres">
      <dgm:prSet presAssocID="{D0A1B556-A252-4FD1-AED0-F412CAA2DAB7}" presName="sibTrans" presStyleCnt="0"/>
      <dgm:spPr/>
    </dgm:pt>
    <dgm:pt modelId="{4433FAEA-A1EA-41B9-A25D-50BF2EC7BE9E}" type="pres">
      <dgm:prSet presAssocID="{21A2F7A9-734D-4B4A-B904-F19498FDEABA}" presName="node" presStyleLbl="node1" presStyleIdx="1" presStyleCnt="3">
        <dgm:presLayoutVars>
          <dgm:bulletEnabled val="1"/>
        </dgm:presLayoutVars>
      </dgm:prSet>
      <dgm:spPr/>
      <dgm:t>
        <a:bodyPr/>
        <a:lstStyle/>
        <a:p>
          <a:endParaRPr lang="es-EC"/>
        </a:p>
      </dgm:t>
    </dgm:pt>
    <dgm:pt modelId="{5332C54D-0F8C-441D-AEB7-BAF9548CC81B}" type="pres">
      <dgm:prSet presAssocID="{9CA3CC78-530C-430B-AE6C-02A976114A62}" presName="sibTrans" presStyleCnt="0"/>
      <dgm:spPr/>
    </dgm:pt>
    <dgm:pt modelId="{027315CA-8C32-477C-907F-85F432504E57}" type="pres">
      <dgm:prSet presAssocID="{84D92780-5095-4B89-B188-1D25DAF05861}" presName="node" presStyleLbl="node1" presStyleIdx="2" presStyleCnt="3">
        <dgm:presLayoutVars>
          <dgm:bulletEnabled val="1"/>
        </dgm:presLayoutVars>
      </dgm:prSet>
      <dgm:spPr/>
      <dgm:t>
        <a:bodyPr/>
        <a:lstStyle/>
        <a:p>
          <a:endParaRPr lang="es-EC"/>
        </a:p>
      </dgm:t>
    </dgm:pt>
  </dgm:ptLst>
  <dgm:cxnLst>
    <dgm:cxn modelId="{518CCBF5-C5D6-4942-983C-3C89ED05A566}" srcId="{90DB7BA2-2FE4-40EF-A879-881EEFF8D10C}" destId="{3C08425B-9268-415B-B81F-5975F68CB9E5}" srcOrd="0" destOrd="0" parTransId="{F41F097A-3C65-4F16-A291-CE5B7D0537B3}" sibTransId="{D0A1B556-A252-4FD1-AED0-F412CAA2DAB7}"/>
    <dgm:cxn modelId="{543665D4-753E-4D3B-848C-1E2182C9DA17}" srcId="{90DB7BA2-2FE4-40EF-A879-881EEFF8D10C}" destId="{21A2F7A9-734D-4B4A-B904-F19498FDEABA}" srcOrd="1" destOrd="0" parTransId="{99D84C43-46B1-495A-B40F-32A1A96C53E3}" sibTransId="{9CA3CC78-530C-430B-AE6C-02A976114A62}"/>
    <dgm:cxn modelId="{4E02F62A-509B-4B58-910C-D45E6F2608EF}" type="presOf" srcId="{3C08425B-9268-415B-B81F-5975F68CB9E5}" destId="{00F800EC-403D-4974-87E1-744BEA333CA9}" srcOrd="0" destOrd="0" presId="urn:microsoft.com/office/officeart/2005/8/layout/default#1"/>
    <dgm:cxn modelId="{B73536E0-2F27-47A4-93A2-81A12169A524}" srcId="{90DB7BA2-2FE4-40EF-A879-881EEFF8D10C}" destId="{84D92780-5095-4B89-B188-1D25DAF05861}" srcOrd="2" destOrd="0" parTransId="{92211C26-0848-4F75-B49F-72F7A250835D}" sibTransId="{5D5D690B-A659-488A-93C5-A15A7FCBF978}"/>
    <dgm:cxn modelId="{82EFC8D7-F1ED-47C6-98EE-838D0FE1274D}" type="presOf" srcId="{90DB7BA2-2FE4-40EF-A879-881EEFF8D10C}" destId="{E0A27BA2-AD6F-4DDC-83EC-EE9679F39D2B}" srcOrd="0" destOrd="0" presId="urn:microsoft.com/office/officeart/2005/8/layout/default#1"/>
    <dgm:cxn modelId="{F16B0A24-A25D-4379-93B1-7631A48B4400}" type="presOf" srcId="{21A2F7A9-734D-4B4A-B904-F19498FDEABA}" destId="{4433FAEA-A1EA-41B9-A25D-50BF2EC7BE9E}" srcOrd="0" destOrd="0" presId="urn:microsoft.com/office/officeart/2005/8/layout/default#1"/>
    <dgm:cxn modelId="{A85A42F9-F657-4229-9868-2E3CB473A567}" type="presOf" srcId="{84D92780-5095-4B89-B188-1D25DAF05861}" destId="{027315CA-8C32-477C-907F-85F432504E57}" srcOrd="0" destOrd="0" presId="urn:microsoft.com/office/officeart/2005/8/layout/default#1"/>
    <dgm:cxn modelId="{86035F85-56C5-4A3D-AB82-63B8F446D956}" type="presParOf" srcId="{E0A27BA2-AD6F-4DDC-83EC-EE9679F39D2B}" destId="{00F800EC-403D-4974-87E1-744BEA333CA9}" srcOrd="0" destOrd="0" presId="urn:microsoft.com/office/officeart/2005/8/layout/default#1"/>
    <dgm:cxn modelId="{025A62E8-CC3D-40E5-AE5A-7C24E325686A}" type="presParOf" srcId="{E0A27BA2-AD6F-4DDC-83EC-EE9679F39D2B}" destId="{5CE134BD-7160-4DE6-9862-8FD1C67DEDAF}" srcOrd="1" destOrd="0" presId="urn:microsoft.com/office/officeart/2005/8/layout/default#1"/>
    <dgm:cxn modelId="{CAA2E085-1037-4A7B-9006-76EE31745F60}" type="presParOf" srcId="{E0A27BA2-AD6F-4DDC-83EC-EE9679F39D2B}" destId="{4433FAEA-A1EA-41B9-A25D-50BF2EC7BE9E}" srcOrd="2" destOrd="0" presId="urn:microsoft.com/office/officeart/2005/8/layout/default#1"/>
    <dgm:cxn modelId="{E6BB2A8E-F06E-4C59-A39F-D75186FDC258}" type="presParOf" srcId="{E0A27BA2-AD6F-4DDC-83EC-EE9679F39D2B}" destId="{5332C54D-0F8C-441D-AEB7-BAF9548CC81B}" srcOrd="3" destOrd="0" presId="urn:microsoft.com/office/officeart/2005/8/layout/default#1"/>
    <dgm:cxn modelId="{104D434D-8208-4D79-B801-FEDE25A72DA1}" type="presParOf" srcId="{E0A27BA2-AD6F-4DDC-83EC-EE9679F39D2B}" destId="{027315CA-8C32-477C-907F-85F432504E57}" srcOrd="4" destOrd="0" presId="urn:microsoft.com/office/officeart/2005/8/layout/default#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BE429-8BBF-425A-9315-E9EAE58E3482}" type="doc">
      <dgm:prSet loTypeId="urn:microsoft.com/office/officeart/2005/8/layout/gear1" loCatId="cycle" qsTypeId="urn:microsoft.com/office/officeart/2005/8/quickstyle/simple1" qsCatId="simple" csTypeId="urn:microsoft.com/office/officeart/2005/8/colors/colorful5" csCatId="colorful" phldr="1"/>
      <dgm:spPr/>
    </dgm:pt>
    <dgm:pt modelId="{691F5CF7-4751-4FFE-9D86-F82328F2352F}">
      <dgm:prSet phldrT="[Texto]" custT="1"/>
      <dgm:spPr>
        <a:solidFill>
          <a:schemeClr val="accent2">
            <a:lumMod val="60000"/>
            <a:lumOff val="40000"/>
          </a:schemeClr>
        </a:solidFill>
      </dgm:spPr>
      <dgm:t>
        <a:bodyPr/>
        <a:lstStyle/>
        <a:p>
          <a:r>
            <a:rPr lang="es-ES" sz="1400" dirty="0" smtClean="0">
              <a:solidFill>
                <a:schemeClr val="tx1"/>
              </a:solidFill>
            </a:rPr>
            <a:t>Para lograr una </a:t>
          </a:r>
          <a:r>
            <a:rPr lang="es-ES" sz="1400" b="1" dirty="0" smtClean="0">
              <a:solidFill>
                <a:schemeClr val="tx1"/>
              </a:solidFill>
            </a:rPr>
            <a:t>mayor comprensión del idioma inglés </a:t>
          </a:r>
          <a:r>
            <a:rPr lang="es-ES" sz="1400" dirty="0" smtClean="0">
              <a:solidFill>
                <a:schemeClr val="tx1"/>
              </a:solidFill>
            </a:rPr>
            <a:t>en niños de habla hispana, es importante la aplicación de varios </a:t>
          </a:r>
          <a:r>
            <a:rPr lang="es-ES" sz="1400" b="1" dirty="0" smtClean="0">
              <a:solidFill>
                <a:schemeClr val="tx1"/>
              </a:solidFill>
            </a:rPr>
            <a:t>métodos de enseñanza</a:t>
          </a:r>
          <a:r>
            <a:rPr lang="es-ES" sz="1400" dirty="0" smtClean="0">
              <a:solidFill>
                <a:schemeClr val="tx1"/>
              </a:solidFill>
            </a:rPr>
            <a:t>, los que permiten elaborar estrategias que propician el aprendizaje y su integración. </a:t>
          </a:r>
          <a:endParaRPr lang="es-EC" sz="1400" dirty="0">
            <a:solidFill>
              <a:schemeClr val="tx1"/>
            </a:solidFill>
          </a:endParaRPr>
        </a:p>
      </dgm:t>
    </dgm:pt>
    <dgm:pt modelId="{4E998460-17AF-46D7-99B9-8EA36459E346}" type="parTrans" cxnId="{9B3F2F9B-01C7-4F8B-831E-4F6D3B0D7F2B}">
      <dgm:prSet/>
      <dgm:spPr/>
      <dgm:t>
        <a:bodyPr/>
        <a:lstStyle/>
        <a:p>
          <a:endParaRPr lang="es-EC" sz="1100">
            <a:solidFill>
              <a:schemeClr val="bg1"/>
            </a:solidFill>
          </a:endParaRPr>
        </a:p>
      </dgm:t>
    </dgm:pt>
    <dgm:pt modelId="{5B83A179-2883-4B95-B8FF-8A2C170EEF43}" type="sibTrans" cxnId="{9B3F2F9B-01C7-4F8B-831E-4F6D3B0D7F2B}">
      <dgm:prSet/>
      <dgm:spPr>
        <a:solidFill>
          <a:schemeClr val="accent2">
            <a:lumMod val="75000"/>
          </a:schemeClr>
        </a:solidFill>
      </dgm:spPr>
      <dgm:t>
        <a:bodyPr/>
        <a:lstStyle/>
        <a:p>
          <a:endParaRPr lang="es-EC" sz="1100">
            <a:solidFill>
              <a:schemeClr val="bg1"/>
            </a:solidFill>
          </a:endParaRPr>
        </a:p>
      </dgm:t>
    </dgm:pt>
    <dgm:pt modelId="{8DCD0C6C-2C98-4A38-9C16-95CEAE1D9736}" type="pres">
      <dgm:prSet presAssocID="{5CBBE429-8BBF-425A-9315-E9EAE58E3482}" presName="composite" presStyleCnt="0">
        <dgm:presLayoutVars>
          <dgm:chMax val="3"/>
          <dgm:animLvl val="lvl"/>
          <dgm:resizeHandles val="exact"/>
        </dgm:presLayoutVars>
      </dgm:prSet>
      <dgm:spPr/>
    </dgm:pt>
    <dgm:pt modelId="{1C636ED7-A755-4F4C-BAE6-EE32FF46B98E}" type="pres">
      <dgm:prSet presAssocID="{691F5CF7-4751-4FFE-9D86-F82328F2352F}" presName="gear1" presStyleLbl="node1" presStyleIdx="0" presStyleCnt="1" custScaleX="149446" custScaleY="130201" custLinFactNeighborX="-5747" custLinFactNeighborY="8959">
        <dgm:presLayoutVars>
          <dgm:chMax val="1"/>
          <dgm:bulletEnabled val="1"/>
        </dgm:presLayoutVars>
      </dgm:prSet>
      <dgm:spPr/>
      <dgm:t>
        <a:bodyPr/>
        <a:lstStyle/>
        <a:p>
          <a:endParaRPr lang="es-EC"/>
        </a:p>
      </dgm:t>
    </dgm:pt>
    <dgm:pt modelId="{5ECC47AC-B61C-4525-862A-4F820A0F768A}" type="pres">
      <dgm:prSet presAssocID="{691F5CF7-4751-4FFE-9D86-F82328F2352F}" presName="gear1srcNode" presStyleLbl="node1" presStyleIdx="0" presStyleCnt="1"/>
      <dgm:spPr/>
      <dgm:t>
        <a:bodyPr/>
        <a:lstStyle/>
        <a:p>
          <a:endParaRPr lang="es-EC"/>
        </a:p>
      </dgm:t>
    </dgm:pt>
    <dgm:pt modelId="{8F6011F1-6180-40F3-91E1-A03C7127F977}" type="pres">
      <dgm:prSet presAssocID="{691F5CF7-4751-4FFE-9D86-F82328F2352F}" presName="gear1dstNode" presStyleLbl="node1" presStyleIdx="0" presStyleCnt="1"/>
      <dgm:spPr/>
      <dgm:t>
        <a:bodyPr/>
        <a:lstStyle/>
        <a:p>
          <a:endParaRPr lang="es-EC"/>
        </a:p>
      </dgm:t>
    </dgm:pt>
    <dgm:pt modelId="{ACB447F2-847E-48E8-998D-48C312EA23DD}" type="pres">
      <dgm:prSet presAssocID="{5B83A179-2883-4B95-B8FF-8A2C170EEF43}" presName="connector1" presStyleLbl="sibTrans2D1" presStyleIdx="0" presStyleCnt="1" custAng="1234678" custScaleX="108224" custScaleY="125710" custLinFactNeighborX="-3593" custLinFactNeighborY="15872"/>
      <dgm:spPr/>
      <dgm:t>
        <a:bodyPr/>
        <a:lstStyle/>
        <a:p>
          <a:endParaRPr lang="es-EC"/>
        </a:p>
      </dgm:t>
    </dgm:pt>
  </dgm:ptLst>
  <dgm:cxnLst>
    <dgm:cxn modelId="{3E120EAA-0AC0-4EE3-A28F-BE92244524B4}" type="presOf" srcId="{5B83A179-2883-4B95-B8FF-8A2C170EEF43}" destId="{ACB447F2-847E-48E8-998D-48C312EA23DD}" srcOrd="0" destOrd="0" presId="urn:microsoft.com/office/officeart/2005/8/layout/gear1"/>
    <dgm:cxn modelId="{77D59D28-8BF5-4CA7-9F8E-9B3596EFFBBE}" type="presOf" srcId="{691F5CF7-4751-4FFE-9D86-F82328F2352F}" destId="{5ECC47AC-B61C-4525-862A-4F820A0F768A}" srcOrd="1" destOrd="0" presId="urn:microsoft.com/office/officeart/2005/8/layout/gear1"/>
    <dgm:cxn modelId="{FF3602AE-7035-4387-B179-14F48FEB976E}" type="presOf" srcId="{5CBBE429-8BBF-425A-9315-E9EAE58E3482}" destId="{8DCD0C6C-2C98-4A38-9C16-95CEAE1D9736}" srcOrd="0" destOrd="0" presId="urn:microsoft.com/office/officeart/2005/8/layout/gear1"/>
    <dgm:cxn modelId="{CE991DCD-A763-4146-8607-BA83A6633A18}" type="presOf" srcId="{691F5CF7-4751-4FFE-9D86-F82328F2352F}" destId="{8F6011F1-6180-40F3-91E1-A03C7127F977}" srcOrd="2" destOrd="0" presId="urn:microsoft.com/office/officeart/2005/8/layout/gear1"/>
    <dgm:cxn modelId="{9B3F2F9B-01C7-4F8B-831E-4F6D3B0D7F2B}" srcId="{5CBBE429-8BBF-425A-9315-E9EAE58E3482}" destId="{691F5CF7-4751-4FFE-9D86-F82328F2352F}" srcOrd="0" destOrd="0" parTransId="{4E998460-17AF-46D7-99B9-8EA36459E346}" sibTransId="{5B83A179-2883-4B95-B8FF-8A2C170EEF43}"/>
    <dgm:cxn modelId="{39F4DF66-5763-4791-A02B-B3796B3DF3EC}" type="presOf" srcId="{691F5CF7-4751-4FFE-9D86-F82328F2352F}" destId="{1C636ED7-A755-4F4C-BAE6-EE32FF46B98E}" srcOrd="0" destOrd="0" presId="urn:microsoft.com/office/officeart/2005/8/layout/gear1"/>
    <dgm:cxn modelId="{A5E27DC5-077A-4C30-BE79-F7FFA6092CEF}" type="presParOf" srcId="{8DCD0C6C-2C98-4A38-9C16-95CEAE1D9736}" destId="{1C636ED7-A755-4F4C-BAE6-EE32FF46B98E}" srcOrd="0" destOrd="0" presId="urn:microsoft.com/office/officeart/2005/8/layout/gear1"/>
    <dgm:cxn modelId="{2131B000-4123-4706-A13E-B0869E69DB5E}" type="presParOf" srcId="{8DCD0C6C-2C98-4A38-9C16-95CEAE1D9736}" destId="{5ECC47AC-B61C-4525-862A-4F820A0F768A}" srcOrd="1" destOrd="0" presId="urn:microsoft.com/office/officeart/2005/8/layout/gear1"/>
    <dgm:cxn modelId="{A3910E43-8B24-4F29-9785-ECBA1547EAE4}" type="presParOf" srcId="{8DCD0C6C-2C98-4A38-9C16-95CEAE1D9736}" destId="{8F6011F1-6180-40F3-91E1-A03C7127F977}" srcOrd="2" destOrd="0" presId="urn:microsoft.com/office/officeart/2005/8/layout/gear1"/>
    <dgm:cxn modelId="{9A5D6B0A-D339-4293-BFE9-5961BE986A65}" type="presParOf" srcId="{8DCD0C6C-2C98-4A38-9C16-95CEAE1D9736}" destId="{ACB447F2-847E-48E8-998D-48C312EA23DD}" srcOrd="3" destOrd="0" presId="urn:microsoft.com/office/officeart/2005/8/layout/gear1"/>
  </dgm:cxnLst>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36824C-4372-4F49-BDCE-D2727ACED8FE}"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A568D9BC-4656-496F-99E4-63E7B17EEDFF}">
      <dgm:prSet phldrT="[Texto]"/>
      <dgm:spPr>
        <a:noFill/>
        <a:ln>
          <a:solidFill>
            <a:srgbClr val="00CC00"/>
          </a:solidFill>
        </a:ln>
      </dgm:spPr>
      <dgm:t>
        <a:bodyPr/>
        <a:lstStyle/>
        <a:p>
          <a:r>
            <a:rPr lang="es-ES" dirty="0" smtClean="0">
              <a:ln>
                <a:noFill/>
              </a:ln>
              <a:solidFill>
                <a:schemeClr val="tx1"/>
              </a:solidFill>
            </a:rPr>
            <a:t>¿Qué instrumentos permiten evaluar el lenguaje y pensamiento de los niños de 4 y 5 años?</a:t>
          </a:r>
          <a:endParaRPr lang="es-EC" dirty="0">
            <a:ln>
              <a:noFill/>
            </a:ln>
            <a:solidFill>
              <a:schemeClr val="tx1"/>
            </a:solidFill>
          </a:endParaRPr>
        </a:p>
      </dgm:t>
    </dgm:pt>
    <dgm:pt modelId="{DD21987A-0EA4-4F67-8984-6057F36267D2}" type="parTrans" cxnId="{87F210A6-22AC-4603-9D4A-8B195FE86046}">
      <dgm:prSet/>
      <dgm:spPr/>
      <dgm:t>
        <a:bodyPr/>
        <a:lstStyle/>
        <a:p>
          <a:endParaRPr lang="es-EC">
            <a:ln>
              <a:noFill/>
            </a:ln>
          </a:endParaRPr>
        </a:p>
      </dgm:t>
    </dgm:pt>
    <dgm:pt modelId="{44AE834F-8588-4431-9872-9ABBFCF31319}" type="sibTrans" cxnId="{87F210A6-22AC-4603-9D4A-8B195FE86046}">
      <dgm:prSet/>
      <dgm:spPr/>
      <dgm:t>
        <a:bodyPr/>
        <a:lstStyle/>
        <a:p>
          <a:endParaRPr lang="es-EC">
            <a:ln>
              <a:noFill/>
            </a:ln>
          </a:endParaRPr>
        </a:p>
      </dgm:t>
    </dgm:pt>
    <dgm:pt modelId="{742C994C-AEC8-4DDB-B82F-FB9A08CD38B6}">
      <dgm:prSet/>
      <dgm:spPr>
        <a:noFill/>
        <a:ln>
          <a:solidFill>
            <a:srgbClr val="FF7619"/>
          </a:solidFill>
        </a:ln>
      </dgm:spPr>
      <dgm:t>
        <a:bodyPr/>
        <a:lstStyle/>
        <a:p>
          <a:r>
            <a:rPr lang="es-ES" dirty="0" smtClean="0">
              <a:ln>
                <a:noFill/>
              </a:ln>
              <a:solidFill>
                <a:schemeClr val="tx1"/>
              </a:solidFill>
            </a:rPr>
            <a:t>¿Cómo impacta el uso del mapa mental en el aprendizaje del idioma Inglés?</a:t>
          </a:r>
          <a:endParaRPr lang="es-EC" dirty="0">
            <a:ln>
              <a:noFill/>
            </a:ln>
            <a:solidFill>
              <a:schemeClr val="tx1"/>
            </a:solidFill>
          </a:endParaRPr>
        </a:p>
      </dgm:t>
    </dgm:pt>
    <dgm:pt modelId="{7238B606-8286-474E-ABCD-9F6BE241B8CA}" type="parTrans" cxnId="{8862647D-FA78-490B-862C-80524844BB44}">
      <dgm:prSet/>
      <dgm:spPr/>
      <dgm:t>
        <a:bodyPr/>
        <a:lstStyle/>
        <a:p>
          <a:endParaRPr lang="es-EC">
            <a:ln>
              <a:noFill/>
            </a:ln>
          </a:endParaRPr>
        </a:p>
      </dgm:t>
    </dgm:pt>
    <dgm:pt modelId="{FB90A3AC-3F1C-4EF4-8A62-4FE418BEE613}" type="sibTrans" cxnId="{8862647D-FA78-490B-862C-80524844BB44}">
      <dgm:prSet/>
      <dgm:spPr/>
      <dgm:t>
        <a:bodyPr/>
        <a:lstStyle/>
        <a:p>
          <a:endParaRPr lang="es-EC">
            <a:ln>
              <a:noFill/>
            </a:ln>
          </a:endParaRPr>
        </a:p>
      </dgm:t>
    </dgm:pt>
    <dgm:pt modelId="{3CA312F0-7C0C-43BE-8759-A4E75EEED38C}">
      <dgm:prSet/>
      <dgm:spPr>
        <a:noFill/>
        <a:ln>
          <a:solidFill>
            <a:srgbClr val="FFFF00"/>
          </a:solidFill>
        </a:ln>
      </dgm:spPr>
      <dgm:t>
        <a:bodyPr/>
        <a:lstStyle/>
        <a:p>
          <a:r>
            <a:rPr lang="es-ES" dirty="0" smtClean="0">
              <a:ln>
                <a:noFill/>
              </a:ln>
              <a:solidFill>
                <a:schemeClr val="tx1"/>
              </a:solidFill>
            </a:rPr>
            <a:t>¿Qué estrategias metodológicas utiliza el docente para la enseñanza del idioma extranjero inglés?</a:t>
          </a:r>
          <a:endParaRPr lang="es-EC" dirty="0">
            <a:ln>
              <a:noFill/>
            </a:ln>
            <a:solidFill>
              <a:schemeClr val="tx1"/>
            </a:solidFill>
          </a:endParaRPr>
        </a:p>
      </dgm:t>
    </dgm:pt>
    <dgm:pt modelId="{32650CA2-B0B8-4968-93B8-7CA7BE534BC9}" type="parTrans" cxnId="{F51BA202-7700-4478-8CF9-726EF7A9A4D4}">
      <dgm:prSet/>
      <dgm:spPr/>
      <dgm:t>
        <a:bodyPr/>
        <a:lstStyle/>
        <a:p>
          <a:endParaRPr lang="es-EC">
            <a:ln>
              <a:noFill/>
            </a:ln>
          </a:endParaRPr>
        </a:p>
      </dgm:t>
    </dgm:pt>
    <dgm:pt modelId="{1B8E67D5-CF17-44AE-AEE3-0092A58ECBC4}" type="sibTrans" cxnId="{F51BA202-7700-4478-8CF9-726EF7A9A4D4}">
      <dgm:prSet/>
      <dgm:spPr/>
      <dgm:t>
        <a:bodyPr/>
        <a:lstStyle/>
        <a:p>
          <a:endParaRPr lang="es-EC">
            <a:ln>
              <a:noFill/>
            </a:ln>
          </a:endParaRPr>
        </a:p>
      </dgm:t>
    </dgm:pt>
    <dgm:pt modelId="{752AD9F3-58D5-4F83-94B7-57CF8C4A6F02}" type="pres">
      <dgm:prSet presAssocID="{8E36824C-4372-4F49-BDCE-D2727ACED8FE}" presName="Name0" presStyleCnt="0">
        <dgm:presLayoutVars>
          <dgm:chMax val="7"/>
          <dgm:dir/>
          <dgm:animLvl val="lvl"/>
          <dgm:resizeHandles val="exact"/>
        </dgm:presLayoutVars>
      </dgm:prSet>
      <dgm:spPr/>
      <dgm:t>
        <a:bodyPr/>
        <a:lstStyle/>
        <a:p>
          <a:endParaRPr lang="es-EC"/>
        </a:p>
      </dgm:t>
    </dgm:pt>
    <dgm:pt modelId="{193B795D-C96A-4175-8304-CB1CCFCBE295}" type="pres">
      <dgm:prSet presAssocID="{A568D9BC-4656-496F-99E4-63E7B17EEDFF}" presName="circle1" presStyleLbl="node1" presStyleIdx="0" presStyleCnt="3"/>
      <dgm:spPr>
        <a:solidFill>
          <a:srgbClr val="00C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7ACBF24C-F480-4B95-BAEB-99193DA78D14}" type="pres">
      <dgm:prSet presAssocID="{A568D9BC-4656-496F-99E4-63E7B17EEDFF}" presName="space" presStyleCnt="0"/>
      <dgm:spPr/>
    </dgm:pt>
    <dgm:pt modelId="{3522D2F8-A2C0-4FB1-B5EC-4DE66BB2AB7E}" type="pres">
      <dgm:prSet presAssocID="{A568D9BC-4656-496F-99E4-63E7B17EEDFF}" presName="rect1" presStyleLbl="alignAcc1" presStyleIdx="0" presStyleCnt="3"/>
      <dgm:spPr/>
      <dgm:t>
        <a:bodyPr/>
        <a:lstStyle/>
        <a:p>
          <a:endParaRPr lang="es-EC"/>
        </a:p>
      </dgm:t>
    </dgm:pt>
    <dgm:pt modelId="{06256D54-45C0-4FE5-93DC-0AE7D2C82AEB}" type="pres">
      <dgm:prSet presAssocID="{742C994C-AEC8-4DDB-B82F-FB9A08CD38B6}" presName="vertSpace2" presStyleLbl="node1" presStyleIdx="0" presStyleCnt="3"/>
      <dgm:spPr/>
    </dgm:pt>
    <dgm:pt modelId="{8906378D-9D88-4E87-B49F-92084920B556}" type="pres">
      <dgm:prSet presAssocID="{742C994C-AEC8-4DDB-B82F-FB9A08CD38B6}" presName="circle2" presStyleLbl="node1" presStyleIdx="1" presStyleCnt="3"/>
      <dgm:spPr>
        <a:solidFill>
          <a:srgbClr val="FF761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6CF766F-8146-42FC-8360-5E4176FDCAFD}" type="pres">
      <dgm:prSet presAssocID="{742C994C-AEC8-4DDB-B82F-FB9A08CD38B6}" presName="rect2" presStyleLbl="alignAcc1" presStyleIdx="1" presStyleCnt="3"/>
      <dgm:spPr/>
      <dgm:t>
        <a:bodyPr/>
        <a:lstStyle/>
        <a:p>
          <a:endParaRPr lang="es-EC"/>
        </a:p>
      </dgm:t>
    </dgm:pt>
    <dgm:pt modelId="{C98810C2-7B65-42E3-A7F3-C7760FA39877}" type="pres">
      <dgm:prSet presAssocID="{3CA312F0-7C0C-43BE-8759-A4E75EEED38C}" presName="vertSpace3" presStyleLbl="node1" presStyleIdx="1" presStyleCnt="3"/>
      <dgm:spPr/>
    </dgm:pt>
    <dgm:pt modelId="{E0AED13E-1003-4FC6-91E9-AD1C48FC1B2D}" type="pres">
      <dgm:prSet presAssocID="{3CA312F0-7C0C-43BE-8759-A4E75EEED38C}" presName="circle3" presStyleLbl="node1" presStyleIdx="2" presStyleCnt="3"/>
      <dgm:spPr>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EB7C4C81-0A18-4EFD-A186-A89CE5A553AF}" type="pres">
      <dgm:prSet presAssocID="{3CA312F0-7C0C-43BE-8759-A4E75EEED38C}" presName="rect3" presStyleLbl="alignAcc1" presStyleIdx="2" presStyleCnt="3"/>
      <dgm:spPr/>
      <dgm:t>
        <a:bodyPr/>
        <a:lstStyle/>
        <a:p>
          <a:endParaRPr lang="es-EC"/>
        </a:p>
      </dgm:t>
    </dgm:pt>
    <dgm:pt modelId="{97873750-B6E5-49D1-BDEA-B60DBF050B4A}" type="pres">
      <dgm:prSet presAssocID="{A568D9BC-4656-496F-99E4-63E7B17EEDFF}" presName="rect1ParTxNoCh" presStyleLbl="alignAcc1" presStyleIdx="2" presStyleCnt="3">
        <dgm:presLayoutVars>
          <dgm:chMax val="1"/>
          <dgm:bulletEnabled val="1"/>
        </dgm:presLayoutVars>
      </dgm:prSet>
      <dgm:spPr/>
      <dgm:t>
        <a:bodyPr/>
        <a:lstStyle/>
        <a:p>
          <a:endParaRPr lang="es-EC"/>
        </a:p>
      </dgm:t>
    </dgm:pt>
    <dgm:pt modelId="{722B18BA-4BB3-4382-B538-0CA414CC2E4E}" type="pres">
      <dgm:prSet presAssocID="{742C994C-AEC8-4DDB-B82F-FB9A08CD38B6}" presName="rect2ParTxNoCh" presStyleLbl="alignAcc1" presStyleIdx="2" presStyleCnt="3">
        <dgm:presLayoutVars>
          <dgm:chMax val="1"/>
          <dgm:bulletEnabled val="1"/>
        </dgm:presLayoutVars>
      </dgm:prSet>
      <dgm:spPr/>
      <dgm:t>
        <a:bodyPr/>
        <a:lstStyle/>
        <a:p>
          <a:endParaRPr lang="es-EC"/>
        </a:p>
      </dgm:t>
    </dgm:pt>
    <dgm:pt modelId="{A7196B10-91A6-4BBC-9C57-64F843DDBF0D}" type="pres">
      <dgm:prSet presAssocID="{3CA312F0-7C0C-43BE-8759-A4E75EEED38C}" presName="rect3ParTxNoCh" presStyleLbl="alignAcc1" presStyleIdx="2" presStyleCnt="3">
        <dgm:presLayoutVars>
          <dgm:chMax val="1"/>
          <dgm:bulletEnabled val="1"/>
        </dgm:presLayoutVars>
      </dgm:prSet>
      <dgm:spPr/>
      <dgm:t>
        <a:bodyPr/>
        <a:lstStyle/>
        <a:p>
          <a:endParaRPr lang="es-EC"/>
        </a:p>
      </dgm:t>
    </dgm:pt>
  </dgm:ptLst>
  <dgm:cxnLst>
    <dgm:cxn modelId="{3A053A0A-C5F0-444E-82D6-A0BF78953D1D}" type="presOf" srcId="{3CA312F0-7C0C-43BE-8759-A4E75EEED38C}" destId="{A7196B10-91A6-4BBC-9C57-64F843DDBF0D}" srcOrd="1" destOrd="0" presId="urn:microsoft.com/office/officeart/2005/8/layout/target3"/>
    <dgm:cxn modelId="{EE4AB72B-658E-4936-87E3-0BF74BB48872}" type="presOf" srcId="{A568D9BC-4656-496F-99E4-63E7B17EEDFF}" destId="{97873750-B6E5-49D1-BDEA-B60DBF050B4A}" srcOrd="1" destOrd="0" presId="urn:microsoft.com/office/officeart/2005/8/layout/target3"/>
    <dgm:cxn modelId="{80D990EB-3CE8-4905-877B-29B29F10AB58}" type="presOf" srcId="{742C994C-AEC8-4DDB-B82F-FB9A08CD38B6}" destId="{16CF766F-8146-42FC-8360-5E4176FDCAFD}" srcOrd="0" destOrd="0" presId="urn:microsoft.com/office/officeart/2005/8/layout/target3"/>
    <dgm:cxn modelId="{F732681E-12C8-4B05-9FD7-ECA6DCE13C72}" type="presOf" srcId="{742C994C-AEC8-4DDB-B82F-FB9A08CD38B6}" destId="{722B18BA-4BB3-4382-B538-0CA414CC2E4E}" srcOrd="1" destOrd="0" presId="urn:microsoft.com/office/officeart/2005/8/layout/target3"/>
    <dgm:cxn modelId="{F51BA202-7700-4478-8CF9-726EF7A9A4D4}" srcId="{8E36824C-4372-4F49-BDCE-D2727ACED8FE}" destId="{3CA312F0-7C0C-43BE-8759-A4E75EEED38C}" srcOrd="2" destOrd="0" parTransId="{32650CA2-B0B8-4968-93B8-7CA7BE534BC9}" sibTransId="{1B8E67D5-CF17-44AE-AEE3-0092A58ECBC4}"/>
    <dgm:cxn modelId="{87F210A6-22AC-4603-9D4A-8B195FE86046}" srcId="{8E36824C-4372-4F49-BDCE-D2727ACED8FE}" destId="{A568D9BC-4656-496F-99E4-63E7B17EEDFF}" srcOrd="0" destOrd="0" parTransId="{DD21987A-0EA4-4F67-8984-6057F36267D2}" sibTransId="{44AE834F-8588-4431-9872-9ABBFCF31319}"/>
    <dgm:cxn modelId="{8862647D-FA78-490B-862C-80524844BB44}" srcId="{8E36824C-4372-4F49-BDCE-D2727ACED8FE}" destId="{742C994C-AEC8-4DDB-B82F-FB9A08CD38B6}" srcOrd="1" destOrd="0" parTransId="{7238B606-8286-474E-ABCD-9F6BE241B8CA}" sibTransId="{FB90A3AC-3F1C-4EF4-8A62-4FE418BEE613}"/>
    <dgm:cxn modelId="{1ED183AB-D6F1-43F4-A3C5-02436AE7F5CF}" type="presOf" srcId="{3CA312F0-7C0C-43BE-8759-A4E75EEED38C}" destId="{EB7C4C81-0A18-4EFD-A186-A89CE5A553AF}" srcOrd="0" destOrd="0" presId="urn:microsoft.com/office/officeart/2005/8/layout/target3"/>
    <dgm:cxn modelId="{B3274AF7-18F8-452B-9D86-54377A73F18A}" type="presOf" srcId="{A568D9BC-4656-496F-99E4-63E7B17EEDFF}" destId="{3522D2F8-A2C0-4FB1-B5EC-4DE66BB2AB7E}" srcOrd="0" destOrd="0" presId="urn:microsoft.com/office/officeart/2005/8/layout/target3"/>
    <dgm:cxn modelId="{A9B74529-AEEB-435A-9766-50B77AFE6298}" type="presOf" srcId="{8E36824C-4372-4F49-BDCE-D2727ACED8FE}" destId="{752AD9F3-58D5-4F83-94B7-57CF8C4A6F02}" srcOrd="0" destOrd="0" presId="urn:microsoft.com/office/officeart/2005/8/layout/target3"/>
    <dgm:cxn modelId="{E564F1D0-6578-439A-B491-CC329D63B90A}" type="presParOf" srcId="{752AD9F3-58D5-4F83-94B7-57CF8C4A6F02}" destId="{193B795D-C96A-4175-8304-CB1CCFCBE295}" srcOrd="0" destOrd="0" presId="urn:microsoft.com/office/officeart/2005/8/layout/target3"/>
    <dgm:cxn modelId="{6710D336-FE1B-4DEE-9F59-77051C38B989}" type="presParOf" srcId="{752AD9F3-58D5-4F83-94B7-57CF8C4A6F02}" destId="{7ACBF24C-F480-4B95-BAEB-99193DA78D14}" srcOrd="1" destOrd="0" presId="urn:microsoft.com/office/officeart/2005/8/layout/target3"/>
    <dgm:cxn modelId="{EBD286DE-FEEF-41AF-93F4-EF4A8107C311}" type="presParOf" srcId="{752AD9F3-58D5-4F83-94B7-57CF8C4A6F02}" destId="{3522D2F8-A2C0-4FB1-B5EC-4DE66BB2AB7E}" srcOrd="2" destOrd="0" presId="urn:microsoft.com/office/officeart/2005/8/layout/target3"/>
    <dgm:cxn modelId="{4F11822A-D0D4-42C9-8C39-A275B08E0EA7}" type="presParOf" srcId="{752AD9F3-58D5-4F83-94B7-57CF8C4A6F02}" destId="{06256D54-45C0-4FE5-93DC-0AE7D2C82AEB}" srcOrd="3" destOrd="0" presId="urn:microsoft.com/office/officeart/2005/8/layout/target3"/>
    <dgm:cxn modelId="{062BFE72-DBCE-4622-944F-759AC7BFB95B}" type="presParOf" srcId="{752AD9F3-58D5-4F83-94B7-57CF8C4A6F02}" destId="{8906378D-9D88-4E87-B49F-92084920B556}" srcOrd="4" destOrd="0" presId="urn:microsoft.com/office/officeart/2005/8/layout/target3"/>
    <dgm:cxn modelId="{281D8FC5-334B-45BF-B2AA-094D50819701}" type="presParOf" srcId="{752AD9F3-58D5-4F83-94B7-57CF8C4A6F02}" destId="{16CF766F-8146-42FC-8360-5E4176FDCAFD}" srcOrd="5" destOrd="0" presId="urn:microsoft.com/office/officeart/2005/8/layout/target3"/>
    <dgm:cxn modelId="{05165CC6-3F40-43B3-84A9-4832D9F26A8F}" type="presParOf" srcId="{752AD9F3-58D5-4F83-94B7-57CF8C4A6F02}" destId="{C98810C2-7B65-42E3-A7F3-C7760FA39877}" srcOrd="6" destOrd="0" presId="urn:microsoft.com/office/officeart/2005/8/layout/target3"/>
    <dgm:cxn modelId="{238A6942-3832-4155-8F59-6FEEBDB7A0DC}" type="presParOf" srcId="{752AD9F3-58D5-4F83-94B7-57CF8C4A6F02}" destId="{E0AED13E-1003-4FC6-91E9-AD1C48FC1B2D}" srcOrd="7" destOrd="0" presId="urn:microsoft.com/office/officeart/2005/8/layout/target3"/>
    <dgm:cxn modelId="{ADFF8D51-231B-431F-AAF7-66B293987E60}" type="presParOf" srcId="{752AD9F3-58D5-4F83-94B7-57CF8C4A6F02}" destId="{EB7C4C81-0A18-4EFD-A186-A89CE5A553AF}" srcOrd="8" destOrd="0" presId="urn:microsoft.com/office/officeart/2005/8/layout/target3"/>
    <dgm:cxn modelId="{C33EFE0A-2DE2-4BBF-B95E-CA9EC94765B9}" type="presParOf" srcId="{752AD9F3-58D5-4F83-94B7-57CF8C4A6F02}" destId="{97873750-B6E5-49D1-BDEA-B60DBF050B4A}" srcOrd="9" destOrd="0" presId="urn:microsoft.com/office/officeart/2005/8/layout/target3"/>
    <dgm:cxn modelId="{E68563D5-FD25-4855-A86D-D348B037FC3A}" type="presParOf" srcId="{752AD9F3-58D5-4F83-94B7-57CF8C4A6F02}" destId="{722B18BA-4BB3-4382-B538-0CA414CC2E4E}" srcOrd="10" destOrd="0" presId="urn:microsoft.com/office/officeart/2005/8/layout/target3"/>
    <dgm:cxn modelId="{FF855759-B3FF-4B01-96C7-8000E7960294}" type="presParOf" srcId="{752AD9F3-58D5-4F83-94B7-57CF8C4A6F02}" destId="{A7196B10-91A6-4BBC-9C57-64F843DDBF0D}" srcOrd="11" destOrd="0" presId="urn:microsoft.com/office/officeart/2005/8/layout/target3"/>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F800EC-403D-4974-87E1-744BEA333CA9}">
      <dsp:nvSpPr>
        <dsp:cNvPr id="0" name=""/>
        <dsp:cNvSpPr/>
      </dsp:nvSpPr>
      <dsp:spPr>
        <a:xfrm>
          <a:off x="584538" y="1434"/>
          <a:ext cx="2383250" cy="1429950"/>
        </a:xfrm>
        <a:prstGeom prst="rect">
          <a:avLst/>
        </a:prstGeom>
        <a:solidFill>
          <a:schemeClr val="bg2">
            <a:lumMod val="90000"/>
          </a:schemeClr>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El cerebro humano construye, afianza y desarrolla</a:t>
          </a:r>
          <a:endParaRPr lang="es-EC" sz="1400" kern="1200" dirty="0">
            <a:solidFill>
              <a:schemeClr val="tx1"/>
            </a:solidFill>
          </a:endParaRPr>
        </a:p>
      </dsp:txBody>
      <dsp:txXfrm>
        <a:off x="584538" y="1434"/>
        <a:ext cx="2383250" cy="1429950"/>
      </dsp:txXfrm>
    </dsp:sp>
    <dsp:sp modelId="{4433FAEA-A1EA-41B9-A25D-50BF2EC7BE9E}">
      <dsp:nvSpPr>
        <dsp:cNvPr id="0" name=""/>
        <dsp:cNvSpPr/>
      </dsp:nvSpPr>
      <dsp:spPr>
        <a:xfrm>
          <a:off x="584538" y="1669710"/>
          <a:ext cx="2383250" cy="1429950"/>
        </a:xfrm>
        <a:prstGeom prst="rect">
          <a:avLst/>
        </a:prstGeom>
        <a:solidFill>
          <a:schemeClr val="bg2">
            <a:lumMod val="90000"/>
          </a:schemeClr>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Las estrategias innovadoras aparecen a partir del conocimiento del funcionamiento del cerebro humano</a:t>
          </a:r>
          <a:endParaRPr lang="es-EC" sz="1400" kern="1200" dirty="0">
            <a:solidFill>
              <a:schemeClr val="tx1"/>
            </a:solidFill>
          </a:endParaRPr>
        </a:p>
      </dsp:txBody>
      <dsp:txXfrm>
        <a:off x="584538" y="1669710"/>
        <a:ext cx="2383250" cy="1429950"/>
      </dsp:txXfrm>
    </dsp:sp>
    <dsp:sp modelId="{027315CA-8C32-477C-907F-85F432504E57}">
      <dsp:nvSpPr>
        <dsp:cNvPr id="0" name=""/>
        <dsp:cNvSpPr/>
      </dsp:nvSpPr>
      <dsp:spPr>
        <a:xfrm>
          <a:off x="584538" y="3337985"/>
          <a:ext cx="2383250" cy="1429950"/>
        </a:xfrm>
        <a:prstGeom prst="rect">
          <a:avLst/>
        </a:prstGeom>
        <a:solidFill>
          <a:schemeClr val="bg2">
            <a:lumMod val="90000"/>
          </a:schemeClr>
        </a:solidFill>
        <a:ln w="38100"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El propósito es mejorar el conocimiento y la asimilación de la información a partir de técnicas y estrategias efectivas. </a:t>
          </a:r>
          <a:endParaRPr lang="es-EC" sz="1400" kern="1200" dirty="0">
            <a:solidFill>
              <a:schemeClr val="tx1"/>
            </a:solidFill>
          </a:endParaRPr>
        </a:p>
      </dsp:txBody>
      <dsp:txXfrm>
        <a:off x="584538" y="3337985"/>
        <a:ext cx="2383250" cy="14299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636ED7-A755-4F4C-BAE6-EE32FF46B98E}">
      <dsp:nvSpPr>
        <dsp:cNvPr id="0" name=""/>
        <dsp:cNvSpPr/>
      </dsp:nvSpPr>
      <dsp:spPr>
        <a:xfrm>
          <a:off x="254398" y="936100"/>
          <a:ext cx="3641963" cy="3172967"/>
        </a:xfrm>
        <a:prstGeom prst="gear9">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Para lograr una </a:t>
          </a:r>
          <a:r>
            <a:rPr lang="es-ES" sz="1400" b="1" kern="1200" dirty="0" smtClean="0">
              <a:solidFill>
                <a:schemeClr val="tx1"/>
              </a:solidFill>
            </a:rPr>
            <a:t>mayor comprensión del idioma inglés </a:t>
          </a:r>
          <a:r>
            <a:rPr lang="es-ES" sz="1400" kern="1200" dirty="0" smtClean="0">
              <a:solidFill>
                <a:schemeClr val="tx1"/>
              </a:solidFill>
            </a:rPr>
            <a:t>en niños de habla hispana, es importante la aplicación de varios </a:t>
          </a:r>
          <a:r>
            <a:rPr lang="es-ES" sz="1400" b="1" kern="1200" dirty="0" smtClean="0">
              <a:solidFill>
                <a:schemeClr val="tx1"/>
              </a:solidFill>
            </a:rPr>
            <a:t>métodos de enseñanza</a:t>
          </a:r>
          <a:r>
            <a:rPr lang="es-ES" sz="1400" kern="1200" dirty="0" smtClean="0">
              <a:solidFill>
                <a:schemeClr val="tx1"/>
              </a:solidFill>
            </a:rPr>
            <a:t>, los que permiten elaborar estrategias que propician el aprendizaje y su integración. </a:t>
          </a:r>
          <a:endParaRPr lang="es-EC" sz="1400" kern="1200" dirty="0">
            <a:solidFill>
              <a:schemeClr val="tx1"/>
            </a:solidFill>
          </a:endParaRPr>
        </a:p>
      </dsp:txBody>
      <dsp:txXfrm>
        <a:off x="254398" y="936100"/>
        <a:ext cx="3641963" cy="3172967"/>
      </dsp:txXfrm>
    </dsp:sp>
    <dsp:sp modelId="{ACB447F2-847E-48E8-998D-48C312EA23DD}">
      <dsp:nvSpPr>
        <dsp:cNvPr id="0" name=""/>
        <dsp:cNvSpPr/>
      </dsp:nvSpPr>
      <dsp:spPr>
        <a:xfrm rot="1234678">
          <a:off x="885129" y="757606"/>
          <a:ext cx="3243993" cy="3768133"/>
        </a:xfrm>
        <a:prstGeom prst="circularArrow">
          <a:avLst>
            <a:gd name="adj1" fmla="val 4878"/>
            <a:gd name="adj2" fmla="val 312630"/>
            <a:gd name="adj3" fmla="val 3160688"/>
            <a:gd name="adj4" fmla="val 15196964"/>
            <a:gd name="adj5" fmla="val 5691"/>
          </a:avLst>
        </a:prstGeom>
        <a:solidFill>
          <a:schemeClr val="accent2">
            <a:lumMod val="75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B795D-C96A-4175-8304-CB1CCFCBE295}">
      <dsp:nvSpPr>
        <dsp:cNvPr id="0" name=""/>
        <dsp:cNvSpPr/>
      </dsp:nvSpPr>
      <dsp:spPr>
        <a:xfrm>
          <a:off x="0" y="203199"/>
          <a:ext cx="3657600" cy="3657600"/>
        </a:xfrm>
        <a:prstGeom prst="pie">
          <a:avLst>
            <a:gd name="adj1" fmla="val 5400000"/>
            <a:gd name="adj2" fmla="val 16200000"/>
          </a:avLst>
        </a:prstGeom>
        <a:solidFill>
          <a:srgbClr val="00CC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3522D2F8-A2C0-4FB1-B5EC-4DE66BB2AB7E}">
      <dsp:nvSpPr>
        <dsp:cNvPr id="0" name=""/>
        <dsp:cNvSpPr/>
      </dsp:nvSpPr>
      <dsp:spPr>
        <a:xfrm>
          <a:off x="1828800" y="203199"/>
          <a:ext cx="4267200" cy="3657600"/>
        </a:xfrm>
        <a:prstGeom prst="rect">
          <a:avLst/>
        </a:prstGeom>
        <a:noFill/>
        <a:ln w="25400" cap="flat" cmpd="sng" algn="ctr">
          <a:solidFill>
            <a:srgbClr val="00CC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n>
                <a:noFill/>
              </a:ln>
              <a:solidFill>
                <a:schemeClr val="tx1"/>
              </a:solidFill>
            </a:rPr>
            <a:t>¿Qué instrumentos permiten evaluar el lenguaje y pensamiento de los niños de 4 y 5 años?</a:t>
          </a:r>
          <a:endParaRPr lang="es-EC" sz="1800" kern="1200" dirty="0">
            <a:ln>
              <a:noFill/>
            </a:ln>
            <a:solidFill>
              <a:schemeClr val="tx1"/>
            </a:solidFill>
          </a:endParaRPr>
        </a:p>
      </dsp:txBody>
      <dsp:txXfrm>
        <a:off x="1828800" y="203199"/>
        <a:ext cx="4267200" cy="1097282"/>
      </dsp:txXfrm>
    </dsp:sp>
    <dsp:sp modelId="{8906378D-9D88-4E87-B49F-92084920B556}">
      <dsp:nvSpPr>
        <dsp:cNvPr id="0" name=""/>
        <dsp:cNvSpPr/>
      </dsp:nvSpPr>
      <dsp:spPr>
        <a:xfrm>
          <a:off x="640081" y="1300482"/>
          <a:ext cx="2377437" cy="2377437"/>
        </a:xfrm>
        <a:prstGeom prst="pie">
          <a:avLst>
            <a:gd name="adj1" fmla="val 5400000"/>
            <a:gd name="adj2" fmla="val 16200000"/>
          </a:avLst>
        </a:prstGeom>
        <a:solidFill>
          <a:srgbClr val="FF7619"/>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16CF766F-8146-42FC-8360-5E4176FDCAFD}">
      <dsp:nvSpPr>
        <dsp:cNvPr id="0" name=""/>
        <dsp:cNvSpPr/>
      </dsp:nvSpPr>
      <dsp:spPr>
        <a:xfrm>
          <a:off x="1828800" y="1300482"/>
          <a:ext cx="4267200" cy="2377437"/>
        </a:xfrm>
        <a:prstGeom prst="rect">
          <a:avLst/>
        </a:prstGeom>
        <a:noFill/>
        <a:ln w="25400" cap="flat" cmpd="sng" algn="ctr">
          <a:solidFill>
            <a:srgbClr val="FF7619"/>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n>
                <a:noFill/>
              </a:ln>
              <a:solidFill>
                <a:schemeClr val="tx1"/>
              </a:solidFill>
            </a:rPr>
            <a:t>¿Cómo impacta el uso del mapa mental en el aprendizaje del idioma Inglés?</a:t>
          </a:r>
          <a:endParaRPr lang="es-EC" sz="1800" kern="1200" dirty="0">
            <a:ln>
              <a:noFill/>
            </a:ln>
            <a:solidFill>
              <a:schemeClr val="tx1"/>
            </a:solidFill>
          </a:endParaRPr>
        </a:p>
      </dsp:txBody>
      <dsp:txXfrm>
        <a:off x="1828800" y="1300482"/>
        <a:ext cx="4267200" cy="1097278"/>
      </dsp:txXfrm>
    </dsp:sp>
    <dsp:sp modelId="{E0AED13E-1003-4FC6-91E9-AD1C48FC1B2D}">
      <dsp:nvSpPr>
        <dsp:cNvPr id="0" name=""/>
        <dsp:cNvSpPr/>
      </dsp:nvSpPr>
      <dsp:spPr>
        <a:xfrm>
          <a:off x="1280160" y="2397761"/>
          <a:ext cx="1097278" cy="1097278"/>
        </a:xfrm>
        <a:prstGeom prst="pie">
          <a:avLst>
            <a:gd name="adj1" fmla="val 5400000"/>
            <a:gd name="adj2" fmla="val 16200000"/>
          </a:avLst>
        </a:prstGeom>
        <a:solidFill>
          <a:srgbClr val="FFFF00"/>
        </a:solidFill>
        <a:ln w="254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sp>
    <dsp:sp modelId="{EB7C4C81-0A18-4EFD-A186-A89CE5A553AF}">
      <dsp:nvSpPr>
        <dsp:cNvPr id="0" name=""/>
        <dsp:cNvSpPr/>
      </dsp:nvSpPr>
      <dsp:spPr>
        <a:xfrm>
          <a:off x="1828800" y="2397761"/>
          <a:ext cx="4267200" cy="1097278"/>
        </a:xfrm>
        <a:prstGeom prst="rect">
          <a:avLst/>
        </a:prstGeom>
        <a:noFill/>
        <a:ln w="25400" cap="flat" cmpd="sng" algn="ctr">
          <a:solidFill>
            <a:srgbClr val="FFFF00"/>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ln>
                <a:noFill/>
              </a:ln>
              <a:solidFill>
                <a:schemeClr val="tx1"/>
              </a:solidFill>
            </a:rPr>
            <a:t>¿Qué estrategias metodológicas utiliza el docente para la enseñanza del idioma extranjero inglés?</a:t>
          </a:r>
          <a:endParaRPr lang="es-EC" sz="1800" kern="1200" dirty="0">
            <a:ln>
              <a:noFill/>
            </a:ln>
            <a:solidFill>
              <a:schemeClr val="tx1"/>
            </a:solidFill>
          </a:endParaRPr>
        </a:p>
      </dsp:txBody>
      <dsp:txXfrm>
        <a:off x="1828800" y="2397761"/>
        <a:ext cx="4267200" cy="1097278"/>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DDA6F-7FEF-4208-B83E-5B49C14241F1}" type="datetimeFigureOut">
              <a:rPr lang="es-EC" smtClean="0"/>
              <a:t>02/03/2015</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51564C-394B-4548-94DD-CE692475FE17}" type="slidenum">
              <a:rPr lang="es-EC" smtClean="0"/>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05D8C36-7AF2-4745-9002-8A57B3265029}" type="datetimeFigureOut">
              <a:rPr lang="es-EC"/>
              <a:pPr>
                <a:defRPr/>
              </a:pPr>
              <a:t>02/03/2015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US"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FF72A07-2DC6-427F-9B29-4086B18A8094}" type="slidenum">
              <a:rPr lang="en-US"/>
              <a:pPr>
                <a:defRPr/>
              </a:pPr>
              <a:t>‹Nº›</a:t>
            </a:fld>
            <a:endParaRPr lang="en-US"/>
          </a:p>
        </p:txBody>
      </p:sp>
    </p:spTree>
    <p:extLst>
      <p:ext uri="{BB962C8B-B14F-4D97-AF65-F5344CB8AC3E}">
        <p14:creationId xmlns:p14="http://schemas.microsoft.com/office/powerpoint/2010/main" xmlns="" val="1716397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6FF72A07-2DC6-427F-9B29-4086B18A8094}" type="slidenum">
              <a:rPr lang="en-US" smtClean="0"/>
              <a:pPr>
                <a:defRPr/>
              </a:pPr>
              <a:t>3</a:t>
            </a:fld>
            <a:endParaRPr lang="en-US"/>
          </a:p>
        </p:txBody>
      </p:sp>
    </p:spTree>
    <p:extLst>
      <p:ext uri="{BB962C8B-B14F-4D97-AF65-F5344CB8AC3E}">
        <p14:creationId xmlns:p14="http://schemas.microsoft.com/office/powerpoint/2010/main" xmlns="" val="177807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EEB03-1BEC-4F6E-A4E3-583767D704EC}"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smtClean="0"/>
          </a:p>
        </p:txBody>
      </p:sp>
      <p:sp>
        <p:nvSpPr>
          <p:cNvPr id="91140"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6FE71F-F6FC-452C-B68B-926AE2DB1FE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5"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Tamaño del proyecto: </a:t>
            </a:r>
            <a:r>
              <a:rPr lang="es-EC" smtClean="0"/>
              <a:t>Determinar la capacidad física que deben tener las instalaciones del CE para satisfacer las necesidades del mercado en cuanto a los alumnos que requerirán el servicio, así como la capacidad de la mano de obra requerida para cumplir con los horarios adecuados de los estudiantes ya sea para los diferentes niveles de español o las clases dictadas por horas</a:t>
            </a:r>
            <a:endParaRPr lang="en-US" smtClean="0"/>
          </a:p>
        </p:txBody>
      </p:sp>
      <p:sp>
        <p:nvSpPr>
          <p:cNvPr id="4" name="3 Marcador de número de diapositiva"/>
          <p:cNvSpPr>
            <a:spLocks noGrp="1"/>
          </p:cNvSpPr>
          <p:nvPr>
            <p:ph type="sldNum" sz="quarter" idx="5"/>
          </p:nvPr>
        </p:nvSpPr>
        <p:spPr/>
        <p:txBody>
          <a:bodyPr/>
          <a:lstStyle/>
          <a:p>
            <a:pPr>
              <a:defRPr/>
            </a:pPr>
            <a:fld id="{D481106C-385B-44D8-AC28-91C4C33CA3D2}" type="slidenum">
              <a:rPr lang="en-US" smtClean="0"/>
              <a:pPr>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6FF72A07-2DC6-427F-9B29-4086B18A8094}" type="slidenum">
              <a:rPr lang="en-US" smtClean="0"/>
              <a:pPr>
                <a:defRPr/>
              </a:pPr>
              <a:t>20</a:t>
            </a:fld>
            <a:endParaRPr lang="en-US"/>
          </a:p>
        </p:txBody>
      </p:sp>
    </p:spTree>
    <p:extLst>
      <p:ext uri="{BB962C8B-B14F-4D97-AF65-F5344CB8AC3E}">
        <p14:creationId xmlns:p14="http://schemas.microsoft.com/office/powerpoint/2010/main" xmlns="" val="3400276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EEB03-1BEC-4F6E-A4E3-583767D704EC}"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3491"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FEEB03-1BEC-4F6E-A4E3-583767D704EC}" type="slidenum">
              <a:rPr lang="en-US" smtClean="0"/>
              <a:pPr fontAlgn="base">
                <a:spcBef>
                  <a:spcPct val="0"/>
                </a:spcBef>
                <a:spcAft>
                  <a:spcPct val="0"/>
                </a:spcAft>
                <a:defRPr/>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pPr>
              <a:defRPr/>
            </a:pPr>
            <a:fld id="{70E445FD-BA1C-4626-A29B-47293FDE1A33}" type="datetimeFigureOut">
              <a:rPr lang="es-EC" smtClean="0"/>
              <a:pPr>
                <a:defRPr/>
              </a:pPr>
              <a:t>02/03/2015</a:t>
            </a:fld>
            <a:endParaRPr lang="en-U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pPr>
              <a:defRPr/>
            </a:pPr>
            <a:endParaRPr lang="en-U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a:defRPr/>
            </a:pPr>
            <a:fld id="{310C344A-C0E0-4E25-ADD3-426DE045FB68}" type="slidenum">
              <a:rPr lang="en-US" smtClean="0"/>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E63FE916-0D3F-44C5-895B-C1AAB65C75FF}" type="datetimeFigureOut">
              <a:rPr lang="es-EC" smtClean="0"/>
              <a:pPr>
                <a:defRPr/>
              </a:pPr>
              <a:t>02/03/2015</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285B8251-7764-4942-898F-488161C0D2E2}" type="slidenum">
              <a:rPr lang="en-US" smtClean="0"/>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a:defRPr/>
            </a:pPr>
            <a:fld id="{968DE2C2-617B-43E1-B985-5DD8F3A7BFF8}" type="datetimeFigureOut">
              <a:rPr lang="es-EC" smtClean="0"/>
              <a:pPr>
                <a:defRPr/>
              </a:pPr>
              <a:t>02/03/2015</a:t>
            </a:fld>
            <a:endParaRPr lang="en-US"/>
          </a:p>
        </p:txBody>
      </p:sp>
      <p:sp>
        <p:nvSpPr>
          <p:cNvPr id="5" name="4 Marcador de pie de página"/>
          <p:cNvSpPr>
            <a:spLocks noGrp="1"/>
          </p:cNvSpPr>
          <p:nvPr>
            <p:ph type="ftr" sz="quarter" idx="11"/>
          </p:nvPr>
        </p:nvSpPr>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41F894EB-BDEC-4973-8F4C-439730AF7F9C}" type="slidenum">
              <a:rPr lang="en-US" smtClean="0"/>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pPr>
              <a:defRPr/>
            </a:pPr>
            <a:fld id="{F543D58D-4D13-4FD8-814C-9CFFA1E4ED36}" type="datetimeFigureOut">
              <a:rPr lang="es-EC" smtClean="0"/>
              <a:pPr>
                <a:defRPr/>
              </a:pPr>
              <a:t>02/03/2015</a:t>
            </a:fld>
            <a:endParaRPr lang="en-US"/>
          </a:p>
        </p:txBody>
      </p:sp>
      <p:sp>
        <p:nvSpPr>
          <p:cNvPr id="5" name="4 Marcador de pie de página"/>
          <p:cNvSpPr>
            <a:spLocks noGrp="1"/>
          </p:cNvSpPr>
          <p:nvPr>
            <p:ph type="ftr" sz="quarter" idx="11"/>
          </p:nvPr>
        </p:nvSpPr>
        <p:spPr>
          <a:xfrm>
            <a:off x="457200" y="6480969"/>
            <a:ext cx="4260056" cy="300831"/>
          </a:xfrm>
        </p:spPr>
        <p:txBody>
          <a:bodyPr/>
          <a:lstStyle/>
          <a:p>
            <a:pPr>
              <a:defRPr/>
            </a:pPr>
            <a:endParaRPr lang="en-US"/>
          </a:p>
        </p:txBody>
      </p:sp>
      <p:sp>
        <p:nvSpPr>
          <p:cNvPr id="6" name="5 Marcador de número de diapositiva"/>
          <p:cNvSpPr>
            <a:spLocks noGrp="1"/>
          </p:cNvSpPr>
          <p:nvPr>
            <p:ph type="sldNum" sz="quarter" idx="12"/>
          </p:nvPr>
        </p:nvSpPr>
        <p:spPr/>
        <p:txBody>
          <a:bodyPr/>
          <a:lstStyle/>
          <a:p>
            <a:pPr>
              <a:defRPr/>
            </a:pPr>
            <a:fld id="{619EA9C4-53CC-4612-AB57-6237442065B0}" type="slidenum">
              <a:rPr lang="en-US" smtClean="0"/>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pPr>
              <a:defRPr/>
            </a:pPr>
            <a:fld id="{DF73B1A8-8B62-42B9-964A-3B6A26B1B9F6}" type="datetimeFigureOut">
              <a:rPr lang="es-EC" smtClean="0"/>
              <a:pPr>
                <a:defRPr/>
              </a:pPr>
              <a:t>02/03/2015</a:t>
            </a:fld>
            <a:endParaRPr lang="en-US"/>
          </a:p>
        </p:txBody>
      </p:sp>
      <p:sp>
        <p:nvSpPr>
          <p:cNvPr id="5" name="4 Marcador de pie de página"/>
          <p:cNvSpPr>
            <a:spLocks noGrp="1"/>
          </p:cNvSpPr>
          <p:nvPr>
            <p:ph type="ftr" sz="quarter" idx="11"/>
          </p:nvPr>
        </p:nvSpPr>
        <p:spPr>
          <a:xfrm>
            <a:off x="2619376" y="6480969"/>
            <a:ext cx="4260056" cy="300831"/>
          </a:xfrm>
        </p:spPr>
        <p:txBody>
          <a:bodyPr/>
          <a:lstStyle/>
          <a:p>
            <a:pPr>
              <a:defRPr/>
            </a:pPr>
            <a:endParaRPr lang="en-US"/>
          </a:p>
        </p:txBody>
      </p:sp>
      <p:sp>
        <p:nvSpPr>
          <p:cNvPr id="6" name="5 Marcador de número de diapositiva"/>
          <p:cNvSpPr>
            <a:spLocks noGrp="1"/>
          </p:cNvSpPr>
          <p:nvPr>
            <p:ph type="sldNum" sz="quarter" idx="12"/>
          </p:nvPr>
        </p:nvSpPr>
        <p:spPr>
          <a:xfrm>
            <a:off x="8451056" y="809624"/>
            <a:ext cx="502920" cy="300831"/>
          </a:xfrm>
        </p:spPr>
        <p:txBody>
          <a:bodyPr/>
          <a:lstStyle/>
          <a:p>
            <a:pPr>
              <a:defRPr/>
            </a:pPr>
            <a:fld id="{2E7A9D09-E210-4259-9047-E56D52F911A1}" type="slidenum">
              <a:rPr lang="en-US" smtClean="0"/>
              <a:pPr>
                <a:defRPr/>
              </a:pPr>
              <a:t>‹Nº›</a:t>
            </a:fld>
            <a:endParaRPr lang="en-U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pPr>
              <a:defRPr/>
            </a:pPr>
            <a:fld id="{0CBBB7BA-0332-4A7F-B311-95799A876F31}" type="datetimeFigureOut">
              <a:rPr lang="es-EC" smtClean="0"/>
              <a:pPr>
                <a:defRPr/>
              </a:pPr>
              <a:t>02/03/2015</a:t>
            </a:fld>
            <a:endParaRPr lang="en-US"/>
          </a:p>
        </p:txBody>
      </p:sp>
      <p:sp>
        <p:nvSpPr>
          <p:cNvPr id="6" name="5 Marcador de pie de página"/>
          <p:cNvSpPr>
            <a:spLocks noGrp="1"/>
          </p:cNvSpPr>
          <p:nvPr>
            <p:ph type="ftr" sz="quarter" idx="11"/>
          </p:nvPr>
        </p:nvSpPr>
        <p:spPr>
          <a:xfrm>
            <a:off x="457200" y="6480969"/>
            <a:ext cx="4260056" cy="301752"/>
          </a:xfrm>
        </p:spPr>
        <p:txBody>
          <a:bodyPr/>
          <a:lstStyle/>
          <a:p>
            <a:pPr>
              <a:defRPr/>
            </a:pPr>
            <a:endParaRPr lang="en-US"/>
          </a:p>
        </p:txBody>
      </p:sp>
      <p:sp>
        <p:nvSpPr>
          <p:cNvPr id="7" name="6 Marcador de número de diapositiva"/>
          <p:cNvSpPr>
            <a:spLocks noGrp="1"/>
          </p:cNvSpPr>
          <p:nvPr>
            <p:ph type="sldNum" sz="quarter" idx="12"/>
          </p:nvPr>
        </p:nvSpPr>
        <p:spPr>
          <a:xfrm>
            <a:off x="7589520" y="6480969"/>
            <a:ext cx="502920" cy="301752"/>
          </a:xfrm>
        </p:spPr>
        <p:txBody>
          <a:bodyPr/>
          <a:lstStyle/>
          <a:p>
            <a:pPr>
              <a:defRPr/>
            </a:pPr>
            <a:fld id="{231FD55B-EF2C-4601-9578-1BA98ACC06B5}" type="slidenum">
              <a:rPr lang="en-US" smtClean="0"/>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pPr>
              <a:defRPr/>
            </a:pPr>
            <a:fld id="{C1D1B63A-8CF3-4F8F-A2AC-F949C49F6AFA}" type="datetimeFigureOut">
              <a:rPr lang="es-EC" smtClean="0"/>
              <a:pPr>
                <a:defRPr/>
              </a:pPr>
              <a:t>02/03/2015</a:t>
            </a:fld>
            <a:endParaRPr lang="en-US"/>
          </a:p>
        </p:txBody>
      </p:sp>
      <p:sp>
        <p:nvSpPr>
          <p:cNvPr id="8" name="7 Marcador de pie de página"/>
          <p:cNvSpPr>
            <a:spLocks noGrp="1"/>
          </p:cNvSpPr>
          <p:nvPr>
            <p:ph type="ftr" sz="quarter" idx="11"/>
          </p:nvPr>
        </p:nvSpPr>
        <p:spPr>
          <a:xfrm>
            <a:off x="457200" y="6480969"/>
            <a:ext cx="4261104" cy="301752"/>
          </a:xfrm>
        </p:spPr>
        <p:txBody>
          <a:bodyPr/>
          <a:lstStyle/>
          <a:p>
            <a:pPr>
              <a:defRPr/>
            </a:pPr>
            <a:endParaRPr lang="en-U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pPr>
              <a:defRPr/>
            </a:pPr>
            <a:fld id="{7D29C3C2-4892-47DF-B105-1DAEF5154F7B}" type="slidenum">
              <a:rPr lang="en-US" smtClean="0"/>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a:defRPr/>
            </a:pPr>
            <a:fld id="{B5613B7B-5834-4192-8527-3B7715B9B448}" type="datetimeFigureOut">
              <a:rPr lang="es-EC" smtClean="0"/>
              <a:pPr>
                <a:defRPr/>
              </a:pPr>
              <a:t>02/03/2015</a:t>
            </a:fld>
            <a:endParaRPr lang="en-US"/>
          </a:p>
        </p:txBody>
      </p:sp>
      <p:sp>
        <p:nvSpPr>
          <p:cNvPr id="4" name="3 Marcador de pie de página"/>
          <p:cNvSpPr>
            <a:spLocks noGrp="1"/>
          </p:cNvSpPr>
          <p:nvPr>
            <p:ph type="ftr" sz="quarter" idx="11"/>
          </p:nvPr>
        </p:nvSpPr>
        <p:spPr/>
        <p:txBody>
          <a:bodyPr/>
          <a:lstStyle/>
          <a:p>
            <a:pPr>
              <a:defRPr/>
            </a:pPr>
            <a:endParaRPr lang="en-US"/>
          </a:p>
        </p:txBody>
      </p:sp>
      <p:sp>
        <p:nvSpPr>
          <p:cNvPr id="5" name="4 Marcador de número de diapositiva"/>
          <p:cNvSpPr>
            <a:spLocks noGrp="1"/>
          </p:cNvSpPr>
          <p:nvPr>
            <p:ph type="sldNum" sz="quarter" idx="12"/>
          </p:nvPr>
        </p:nvSpPr>
        <p:spPr/>
        <p:txBody>
          <a:bodyPr/>
          <a:lstStyle/>
          <a:p>
            <a:pPr>
              <a:defRPr/>
            </a:pPr>
            <a:fld id="{92D4389B-509E-4FFD-8D99-F7D8E04F55F8}" type="slidenum">
              <a:rPr lang="en-US" smtClean="0"/>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pPr>
              <a:defRPr/>
            </a:pPr>
            <a:fld id="{2D75168C-919F-4C1A-93ED-1976317F93E7}" type="datetimeFigureOut">
              <a:rPr lang="es-EC" smtClean="0"/>
              <a:pPr>
                <a:defRPr/>
              </a:pPr>
              <a:t>02/03/2015</a:t>
            </a:fld>
            <a:endParaRPr lang="en-US"/>
          </a:p>
        </p:txBody>
      </p:sp>
      <p:sp>
        <p:nvSpPr>
          <p:cNvPr id="3" name="2 Marcador de pie de página"/>
          <p:cNvSpPr>
            <a:spLocks noGrp="1"/>
          </p:cNvSpPr>
          <p:nvPr>
            <p:ph type="ftr" sz="quarter" idx="11"/>
          </p:nvPr>
        </p:nvSpPr>
        <p:spPr>
          <a:xfrm>
            <a:off x="457200" y="6481890"/>
            <a:ext cx="4260056" cy="300831"/>
          </a:xfrm>
        </p:spPr>
        <p:txBody>
          <a:bodyPr/>
          <a:lstStyle/>
          <a:p>
            <a:pPr>
              <a:defRPr/>
            </a:pPr>
            <a:endParaRPr lang="en-US"/>
          </a:p>
        </p:txBody>
      </p:sp>
      <p:sp>
        <p:nvSpPr>
          <p:cNvPr id="4" name="3 Marcador de número de diapositiva"/>
          <p:cNvSpPr>
            <a:spLocks noGrp="1"/>
          </p:cNvSpPr>
          <p:nvPr>
            <p:ph type="sldNum" sz="quarter" idx="12"/>
          </p:nvPr>
        </p:nvSpPr>
        <p:spPr>
          <a:xfrm>
            <a:off x="7589520" y="6480969"/>
            <a:ext cx="502920" cy="301752"/>
          </a:xfrm>
        </p:spPr>
        <p:txBody>
          <a:bodyPr/>
          <a:lstStyle/>
          <a:p>
            <a:pPr>
              <a:defRPr/>
            </a:pPr>
            <a:fld id="{07B2F219-46A1-4714-A158-6AA900A4163D}" type="slidenum">
              <a:rPr lang="en-US" smtClean="0"/>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pPr>
              <a:defRPr/>
            </a:pPr>
            <a:fld id="{FB510BF7-0B40-42F4-823E-6018E42B8846}" type="datetimeFigureOut">
              <a:rPr lang="es-EC" smtClean="0"/>
              <a:pPr>
                <a:defRPr/>
              </a:pPr>
              <a:t>02/03/2015</a:t>
            </a:fld>
            <a:endParaRPr lang="en-U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pPr>
              <a:defRPr/>
            </a:pPr>
            <a:endParaRPr lang="en-U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pPr>
              <a:defRPr/>
            </a:pPr>
            <a:fld id="{3971F6C0-BA29-4A45-A93D-1E28F2A6E623}" type="slidenum">
              <a:rPr lang="en-US" smtClean="0"/>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pPr>
              <a:defRPr/>
            </a:pPr>
            <a:fld id="{276BEB1B-F319-4467-91DC-92373DC70992}" type="datetimeFigureOut">
              <a:rPr lang="es-EC" smtClean="0"/>
              <a:pPr>
                <a:defRPr/>
              </a:pPr>
              <a:t>02/03/2015</a:t>
            </a:fld>
            <a:endParaRPr lang="en-U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pPr>
              <a:defRPr/>
            </a:pPr>
            <a:endParaRPr lang="en-U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pPr>
              <a:defRPr/>
            </a:pPr>
            <a:fld id="{E5C6E5FF-73B7-44AA-A196-174569095C3A}" type="slidenum">
              <a:rPr lang="en-US" smtClean="0"/>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a:defRPr/>
            </a:pPr>
            <a:fld id="{6D413D83-007E-4D87-9B49-111467D82B4B}" type="datetimeFigureOut">
              <a:rPr lang="es-EC" smtClean="0"/>
              <a:pPr>
                <a:defRPr/>
              </a:pPr>
              <a:t>02/03/2015</a:t>
            </a:fld>
            <a:endParaRPr lang="en-U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defRPr/>
            </a:pPr>
            <a:endParaRPr lang="en-U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a:defRPr/>
            </a:pPr>
            <a:fld id="{F2BCFA25-FC1C-4858-91A8-EFCDFCC2DAB9}" type="slidenum">
              <a:rPr lang="en-US" smtClean="0"/>
              <a:pPr>
                <a:defRPr/>
              </a:pPr>
              <a:t>‹Nº›</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google.com.ec/url?sa=i&amp;rct=j&amp;q=&amp;esrc=s&amp;source=images&amp;cd=&amp;cad=rja&amp;uact=8&amp;ved=0CAcQjRw&amp;url=http://ugi.espe.edu.ec/&amp;ei=iRmyVKySDozWgwSdnoHoAQ&amp;bvm=bv.83339334,d.eXY&amp;psig=AFQjCNG6T2aoird5ObFg388Q0WqeyNbqsQ&amp;ust=14210444809608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gif"/><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1.xm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5.jpe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4.pn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1837" y="4653136"/>
            <a:ext cx="9144000" cy="523220"/>
          </a:xfrm>
          <a:prstGeom prst="rect">
            <a:avLst/>
          </a:prstGeom>
          <a:noFill/>
        </p:spPr>
        <p:txBody>
          <a:bodyPr>
            <a:spAutoFit/>
          </a:bodyPr>
          <a:lstStyle/>
          <a:p>
            <a:pPr algn="ctr" fontAlgn="auto">
              <a:spcBef>
                <a:spcPts val="0"/>
              </a:spcBef>
              <a:spcAft>
                <a:spcPts val="0"/>
              </a:spcAft>
              <a:defRPr/>
            </a:pPr>
            <a:r>
              <a:rPr lang="es-EC" sz="2800" b="1" dirty="0" smtClean="0">
                <a:ln>
                  <a:solidFill>
                    <a:srgbClr val="00B050"/>
                  </a:solidFill>
                </a:ln>
                <a:latin typeface="+mn-lt"/>
                <a:cs typeface="+mn-cs"/>
              </a:rPr>
              <a:t>PATRICIA RAQUEL CHILLAGANO </a:t>
            </a:r>
            <a:r>
              <a:rPr lang="es-EC" sz="2800" b="1" dirty="0">
                <a:ln>
                  <a:solidFill>
                    <a:srgbClr val="00B050"/>
                  </a:solidFill>
                </a:ln>
                <a:latin typeface="+mn-lt"/>
                <a:cs typeface="+mn-cs"/>
              </a:rPr>
              <a:t>VIZCAÍNO</a:t>
            </a:r>
          </a:p>
        </p:txBody>
      </p:sp>
      <p:sp>
        <p:nvSpPr>
          <p:cNvPr id="6" name="5 CuadroTexto"/>
          <p:cNvSpPr txBox="1"/>
          <p:nvPr/>
        </p:nvSpPr>
        <p:spPr>
          <a:xfrm>
            <a:off x="395536" y="1628800"/>
            <a:ext cx="8496944" cy="2677656"/>
          </a:xfrm>
          <a:prstGeom prst="rect">
            <a:avLst/>
          </a:prstGeom>
          <a:noFill/>
        </p:spPr>
        <p:txBody>
          <a:bodyPr wrap="square">
            <a:spAutoFit/>
          </a:bodyPr>
          <a:lstStyle/>
          <a:p>
            <a:pPr algn="ctr" fontAlgn="auto">
              <a:spcBef>
                <a:spcPts val="0"/>
              </a:spcBef>
              <a:spcAft>
                <a:spcPts val="0"/>
              </a:spcAft>
              <a:defRPr/>
            </a:pPr>
            <a:r>
              <a:rPr lang="es-EC" sz="2800" dirty="0">
                <a:ln>
                  <a:solidFill>
                    <a:schemeClr val="accent5">
                      <a:lumMod val="60000"/>
                      <a:lumOff val="40000"/>
                    </a:schemeClr>
                  </a:solidFill>
                </a:ln>
                <a:effectLst>
                  <a:glow rad="63500">
                    <a:schemeClr val="accent3">
                      <a:satMod val="175000"/>
                      <a:alpha val="40000"/>
                    </a:schemeClr>
                  </a:glow>
                </a:effectLst>
                <a:latin typeface="+mn-lt"/>
                <a:cs typeface="+mn-cs"/>
              </a:rPr>
              <a:t>INCIDENCIA DE LA APLICACIÓN DE LA TÉCNICA MAPA MENTAL PARA EL DESARROLLO DEL LENGUAJE Y EL PENSAMIENTO EN EL IDIOMA INGLÉS EN LOS NIÑOS Y NIÑAS DE 4 A 5 AÑOS DEL PRE-ESCOLAR “COTOPAXI” DEL COLEGIO MENOR SAN FRANCISCO DE QUITO</a:t>
            </a:r>
            <a:endParaRPr lang="en-US" sz="2800" dirty="0">
              <a:ln>
                <a:solidFill>
                  <a:schemeClr val="accent5">
                    <a:lumMod val="60000"/>
                    <a:lumOff val="40000"/>
                  </a:schemeClr>
                </a:solidFill>
              </a:ln>
              <a:effectLst>
                <a:glow rad="63500">
                  <a:schemeClr val="accent3">
                    <a:satMod val="175000"/>
                    <a:alpha val="40000"/>
                  </a:schemeClr>
                </a:glow>
              </a:effectLst>
              <a:latin typeface="+mn-lt"/>
              <a:cs typeface="+mn-cs"/>
            </a:endParaRPr>
          </a:p>
        </p:txBody>
      </p:sp>
      <p:sp>
        <p:nvSpPr>
          <p:cNvPr id="12" name="11 CuadroTexto"/>
          <p:cNvSpPr txBox="1"/>
          <p:nvPr/>
        </p:nvSpPr>
        <p:spPr>
          <a:xfrm>
            <a:off x="2214546" y="5517232"/>
            <a:ext cx="4714908" cy="707886"/>
          </a:xfrm>
          <a:prstGeom prst="rect">
            <a:avLst/>
          </a:prstGeom>
          <a:noFill/>
        </p:spPr>
        <p:txBody>
          <a:bodyPr>
            <a:spAutoFit/>
          </a:bodyPr>
          <a:lstStyle/>
          <a:p>
            <a:pPr algn="ctr" fontAlgn="auto">
              <a:spcBef>
                <a:spcPts val="0"/>
              </a:spcBef>
              <a:spcAft>
                <a:spcPts val="0"/>
              </a:spcAft>
              <a:defRPr/>
            </a:pPr>
            <a:r>
              <a:rPr lang="es-ES" sz="2000" dirty="0">
                <a:ln>
                  <a:solidFill>
                    <a:schemeClr val="accent3">
                      <a:lumMod val="75000"/>
                    </a:schemeClr>
                  </a:solidFill>
                </a:ln>
                <a:latin typeface="+mn-lt"/>
                <a:cs typeface="+mn-cs"/>
              </a:rPr>
              <a:t>DIRECTORA</a:t>
            </a:r>
            <a:r>
              <a:rPr lang="es-ES" sz="2000" dirty="0" smtClean="0">
                <a:ln>
                  <a:solidFill>
                    <a:schemeClr val="accent3">
                      <a:lumMod val="75000"/>
                    </a:schemeClr>
                  </a:solidFill>
                </a:ln>
                <a:latin typeface="+mn-lt"/>
                <a:cs typeface="+mn-cs"/>
              </a:rPr>
              <a:t>: </a:t>
            </a:r>
            <a:r>
              <a:rPr lang="es-ES" sz="2000" dirty="0">
                <a:ln>
                  <a:solidFill>
                    <a:schemeClr val="accent3">
                      <a:lumMod val="75000"/>
                    </a:schemeClr>
                  </a:solidFill>
                </a:ln>
              </a:rPr>
              <a:t>Dra. </a:t>
            </a:r>
            <a:r>
              <a:rPr lang="es-ES" sz="2000" dirty="0" err="1">
                <a:ln>
                  <a:solidFill>
                    <a:schemeClr val="accent3">
                      <a:lumMod val="75000"/>
                    </a:schemeClr>
                  </a:solidFill>
                </a:ln>
              </a:rPr>
              <a:t>Jackeline</a:t>
            </a:r>
            <a:r>
              <a:rPr lang="es-ES" sz="2000" dirty="0">
                <a:ln>
                  <a:solidFill>
                    <a:schemeClr val="accent3">
                      <a:lumMod val="75000"/>
                    </a:schemeClr>
                  </a:solidFill>
                </a:ln>
              </a:rPr>
              <a:t> Chacón</a:t>
            </a:r>
            <a:endParaRPr lang="es-ES" sz="2000" dirty="0">
              <a:ln>
                <a:solidFill>
                  <a:schemeClr val="accent3">
                    <a:lumMod val="75000"/>
                  </a:schemeClr>
                </a:solidFill>
              </a:ln>
              <a:latin typeface="+mn-lt"/>
              <a:cs typeface="+mn-cs"/>
            </a:endParaRPr>
          </a:p>
          <a:p>
            <a:pPr algn="ctr" fontAlgn="auto">
              <a:spcBef>
                <a:spcPts val="0"/>
              </a:spcBef>
              <a:spcAft>
                <a:spcPts val="0"/>
              </a:spcAft>
              <a:defRPr/>
            </a:pPr>
            <a:r>
              <a:rPr lang="es-ES" sz="2000" dirty="0">
                <a:ln>
                  <a:solidFill>
                    <a:schemeClr val="accent3">
                      <a:lumMod val="75000"/>
                    </a:schemeClr>
                  </a:solidFill>
                </a:ln>
                <a:latin typeface="+mn-lt"/>
                <a:cs typeface="+mn-cs"/>
              </a:rPr>
              <a:t>CODIRECTORA: </a:t>
            </a:r>
            <a:r>
              <a:rPr lang="es-ES" sz="2000" dirty="0" err="1">
                <a:ln>
                  <a:solidFill>
                    <a:schemeClr val="accent3">
                      <a:lumMod val="75000"/>
                    </a:schemeClr>
                  </a:solidFill>
                </a:ln>
              </a:rPr>
              <a:t>Msc</a:t>
            </a:r>
            <a:r>
              <a:rPr lang="es-ES" sz="2000" dirty="0">
                <a:ln>
                  <a:solidFill>
                    <a:schemeClr val="accent3">
                      <a:lumMod val="75000"/>
                    </a:schemeClr>
                  </a:solidFill>
                </a:ln>
              </a:rPr>
              <a:t>. Anita </a:t>
            </a:r>
            <a:r>
              <a:rPr lang="es-ES" sz="2000" dirty="0" err="1" smtClean="0">
                <a:ln>
                  <a:solidFill>
                    <a:schemeClr val="accent3">
                      <a:lumMod val="75000"/>
                    </a:schemeClr>
                  </a:solidFill>
                </a:ln>
              </a:rPr>
              <a:t>Tacuri</a:t>
            </a:r>
            <a:endParaRPr lang="es-ES" sz="2000" dirty="0">
              <a:ln>
                <a:solidFill>
                  <a:schemeClr val="accent3">
                    <a:lumMod val="75000"/>
                  </a:schemeClr>
                </a:solidFill>
              </a:ln>
              <a:latin typeface="+mn-lt"/>
              <a:cs typeface="+mn-cs"/>
            </a:endParaRPr>
          </a:p>
        </p:txBody>
      </p:sp>
      <p:pic>
        <p:nvPicPr>
          <p:cNvPr id="7" name="Picture 13" descr="http://ugi.espe.edu.ec/ugi/wp-content/uploads/2013/01/ugi1.pn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3389"/>
          <a:stretch/>
        </p:blipFill>
        <p:spPr bwMode="auto">
          <a:xfrm>
            <a:off x="2287231" y="188640"/>
            <a:ext cx="4517017" cy="1200391"/>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4" name="3 CuadroTexto"/>
          <p:cNvSpPr txBox="1"/>
          <p:nvPr/>
        </p:nvSpPr>
        <p:spPr>
          <a:xfrm>
            <a:off x="1907704" y="1556792"/>
            <a:ext cx="5400600" cy="1514773"/>
          </a:xfrm>
          <a:prstGeom prst="downArrow">
            <a:avLst>
              <a:gd name="adj1" fmla="val 55226"/>
              <a:gd name="adj2" fmla="val 52971"/>
            </a:avLst>
          </a:prstGeom>
          <a:noFill/>
          <a:ln w="38100">
            <a:solidFill>
              <a:srgbClr val="FF9900"/>
            </a:solidFill>
            <a:prstDash val="sysDash"/>
            <a:miter lim="800000"/>
            <a:headEnd/>
            <a:tailEnd/>
          </a:ln>
        </p:spPr>
        <p:txBody>
          <a:bodyPr wrap="square">
            <a:spAutoFit/>
          </a:bodyPr>
          <a:lstStyle>
            <a:defPPr>
              <a:defRPr lang="es-EC"/>
            </a:defPPr>
            <a:lvl1pPr algn="ctr">
              <a:defRPr sz="1600" b="1">
                <a:latin typeface="Calibri" pitchFamily="34" charset="0"/>
              </a:defRPr>
            </a:lvl1pPr>
          </a:lstStyle>
          <a:p>
            <a:endParaRPr lang="es-EC" dirty="0"/>
          </a:p>
          <a:p>
            <a:r>
              <a:rPr lang="es-EC" dirty="0"/>
              <a:t>KENNETH CRAIK Y ROBERT S. LOCHART</a:t>
            </a:r>
          </a:p>
          <a:p>
            <a:endParaRPr lang="es-EC" dirty="0"/>
          </a:p>
        </p:txBody>
      </p:sp>
      <p:sp>
        <p:nvSpPr>
          <p:cNvPr id="5" name="4 CuadroTexto"/>
          <p:cNvSpPr txBox="1"/>
          <p:nvPr/>
        </p:nvSpPr>
        <p:spPr>
          <a:xfrm>
            <a:off x="827584" y="3236783"/>
            <a:ext cx="7920880" cy="1200329"/>
          </a:xfrm>
          <a:prstGeom prst="rect">
            <a:avLst/>
          </a:prstGeom>
          <a:noFill/>
          <a:ln w="38100">
            <a:solidFill>
              <a:srgbClr val="92D050"/>
            </a:solidFill>
            <a:prstDash val="sysDash"/>
            <a:round/>
            <a:headEnd/>
            <a:tailEnd/>
          </a:ln>
        </p:spPr>
        <p:txBody>
          <a:bodyPr>
            <a:spAutoFit/>
          </a:bodyPr>
          <a:lstStyle>
            <a:defPPr>
              <a:defRPr lang="es-EC"/>
            </a:defPPr>
            <a:lvl1pPr algn="just">
              <a:defRPr>
                <a:latin typeface="Calibri" pitchFamily="34" charset="0"/>
              </a:defRPr>
            </a:lvl1pPr>
          </a:lstStyle>
          <a:p>
            <a:r>
              <a:rPr lang="es-EC" dirty="0"/>
              <a:t>Proponen que la memoria es una sola y no sustentan la idea en que logre ser un “SIMPLE” almacén de conocimiento, ellos “consideran que la forma en que se procesa la información influye sobre el recuerdo posterior”. (Gutiérrez, 2012) </a:t>
            </a:r>
            <a:r>
              <a:rPr lang="es-EC" dirty="0" smtClean="0"/>
              <a:t>La </a:t>
            </a:r>
            <a:r>
              <a:rPr lang="es-EC" dirty="0"/>
              <a:t>información se procesa en tres niveles. </a:t>
            </a:r>
          </a:p>
        </p:txBody>
      </p:sp>
      <p:sp>
        <p:nvSpPr>
          <p:cNvPr id="10" name="9 CuadroTexto"/>
          <p:cNvSpPr txBox="1"/>
          <p:nvPr/>
        </p:nvSpPr>
        <p:spPr>
          <a:xfrm>
            <a:off x="611560" y="1124744"/>
            <a:ext cx="8064896" cy="400110"/>
          </a:xfrm>
          <a:prstGeom prst="rect">
            <a:avLst/>
          </a:prstGeom>
          <a:noFill/>
        </p:spPr>
        <p:txBody>
          <a:bodyPr wrap="square" rtlCol="0">
            <a:spAutoFit/>
          </a:bodyPr>
          <a:lstStyle/>
          <a:p>
            <a:pPr algn="ctr"/>
            <a:r>
              <a:rPr lang="es-EC" sz="2000" b="1" dirty="0" smtClean="0"/>
              <a:t>PROCESAMIENTO DE LA INFORMACIÓN</a:t>
            </a:r>
            <a:endParaRPr lang="es-EC" sz="2000" b="1" dirty="0"/>
          </a:p>
        </p:txBody>
      </p:sp>
      <p:sp>
        <p:nvSpPr>
          <p:cNvPr id="11" name="10 CuadroTexto"/>
          <p:cNvSpPr txBox="1"/>
          <p:nvPr/>
        </p:nvSpPr>
        <p:spPr>
          <a:xfrm>
            <a:off x="323528" y="5108991"/>
            <a:ext cx="2016224" cy="1200329"/>
          </a:xfrm>
          <a:prstGeom prst="rect">
            <a:avLst/>
          </a:prstGeom>
          <a:noFill/>
          <a:ln>
            <a:solidFill>
              <a:srgbClr val="FF9900"/>
            </a:solidFill>
          </a:ln>
        </p:spPr>
        <p:txBody>
          <a:bodyPr wrap="square" rtlCol="0">
            <a:spAutoFit/>
          </a:bodyPr>
          <a:lstStyle/>
          <a:p>
            <a:pPr>
              <a:buFont typeface="Arial" pitchFamily="34" charset="0"/>
              <a:buChar char="•"/>
            </a:pPr>
            <a:r>
              <a:rPr lang="es-EC" sz="2400" dirty="0" smtClean="0"/>
              <a:t>Superficial </a:t>
            </a:r>
          </a:p>
          <a:p>
            <a:pPr>
              <a:buFont typeface="Arial" pitchFamily="34" charset="0"/>
              <a:buChar char="•"/>
            </a:pPr>
            <a:r>
              <a:rPr lang="es-EC" sz="2400" dirty="0" smtClean="0"/>
              <a:t>Intermedio</a:t>
            </a:r>
          </a:p>
          <a:p>
            <a:pPr>
              <a:buFont typeface="Arial" pitchFamily="34" charset="0"/>
              <a:buChar char="•"/>
            </a:pPr>
            <a:r>
              <a:rPr lang="es-EC" sz="2400" dirty="0" smtClean="0"/>
              <a:t>Profundo</a:t>
            </a:r>
            <a:endParaRPr lang="es-EC" sz="2400" dirty="0"/>
          </a:p>
        </p:txBody>
      </p:sp>
      <p:pic>
        <p:nvPicPr>
          <p:cNvPr id="1028" name="Picture 4" descr="http://www.clipartlord.com/wp-content/uploads/2013/02/cup-of-coffee3.png"/>
          <p:cNvPicPr>
            <a:picLocks noChangeAspect="1" noChangeArrowheads="1"/>
          </p:cNvPicPr>
          <p:nvPr/>
        </p:nvPicPr>
        <p:blipFill>
          <a:blip r:embed="rId2" cstate="print"/>
          <a:srcRect/>
          <a:stretch>
            <a:fillRect/>
          </a:stretch>
        </p:blipFill>
        <p:spPr bwMode="auto">
          <a:xfrm>
            <a:off x="5136333" y="4575248"/>
            <a:ext cx="1450447" cy="1728192"/>
          </a:xfrm>
          <a:prstGeom prst="rect">
            <a:avLst/>
          </a:prstGeom>
          <a:noFill/>
        </p:spPr>
      </p:pic>
      <p:pic>
        <p:nvPicPr>
          <p:cNvPr id="12" name="Picture 2" descr="http://science.phillipmartin.info/science_senses.g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39752" y="5108991"/>
            <a:ext cx="2796581" cy="1272337"/>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s://www.teachengineering.org/collection/nyu_/activities/nyu_roboclock/nyu_roboclock_activity1_image1.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61311" y="4635164"/>
            <a:ext cx="1516614" cy="16682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546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4" name="3 CuadroTexto"/>
          <p:cNvSpPr txBox="1"/>
          <p:nvPr/>
        </p:nvSpPr>
        <p:spPr>
          <a:xfrm>
            <a:off x="2195737" y="2047404"/>
            <a:ext cx="4680519" cy="1021556"/>
          </a:xfrm>
          <a:prstGeom prst="roundRect">
            <a:avLst/>
          </a:prstGeom>
          <a:noFill/>
          <a:ln w="38100">
            <a:solidFill>
              <a:srgbClr val="92D050"/>
            </a:solidFill>
          </a:ln>
        </p:spPr>
        <p:txBody>
          <a:bodyPr wrap="square" rtlCol="0">
            <a:spAutoFit/>
          </a:bodyPr>
          <a:lstStyle/>
          <a:p>
            <a:pPr algn="ctr"/>
            <a:r>
              <a:rPr lang="es-EC" dirty="0" smtClean="0"/>
              <a:t>La memorización es una estrategia de aprendizaje directo ya que el estudiante sistematiza la información.</a:t>
            </a:r>
            <a:endParaRPr lang="es-EC" dirty="0"/>
          </a:p>
        </p:txBody>
      </p:sp>
      <p:sp>
        <p:nvSpPr>
          <p:cNvPr id="5" name="4 CuadroTexto"/>
          <p:cNvSpPr txBox="1"/>
          <p:nvPr/>
        </p:nvSpPr>
        <p:spPr>
          <a:xfrm>
            <a:off x="2213992" y="3897923"/>
            <a:ext cx="2358008" cy="830997"/>
          </a:xfrm>
          <a:prstGeom prst="rect">
            <a:avLst/>
          </a:prstGeom>
          <a:noFill/>
          <a:ln w="38100">
            <a:noFill/>
          </a:ln>
        </p:spPr>
        <p:txBody>
          <a:bodyPr wrap="square" rtlCol="0">
            <a:spAutoFit/>
          </a:bodyPr>
          <a:lstStyle/>
          <a:p>
            <a:r>
              <a:rPr lang="es-EC" sz="2400" dirty="0"/>
              <a:t>C</a:t>
            </a:r>
            <a:r>
              <a:rPr lang="es-EC" sz="2400" dirty="0" smtClean="0"/>
              <a:t>ompetencias Lingüísticas</a:t>
            </a:r>
            <a:endParaRPr lang="es-EC" sz="2400" dirty="0"/>
          </a:p>
        </p:txBody>
      </p:sp>
      <p:sp>
        <p:nvSpPr>
          <p:cNvPr id="10" name="9 CuadroTexto"/>
          <p:cNvSpPr txBox="1"/>
          <p:nvPr/>
        </p:nvSpPr>
        <p:spPr>
          <a:xfrm>
            <a:off x="611560" y="1124744"/>
            <a:ext cx="8064896" cy="707886"/>
          </a:xfrm>
          <a:prstGeom prst="rect">
            <a:avLst/>
          </a:prstGeom>
          <a:noFill/>
        </p:spPr>
        <p:txBody>
          <a:bodyPr wrap="square" rtlCol="0">
            <a:spAutoFit/>
          </a:bodyPr>
          <a:lstStyle/>
          <a:p>
            <a:pPr algn="ctr"/>
            <a:r>
              <a:rPr lang="es-EC" sz="2000" b="1" dirty="0" smtClean="0"/>
              <a:t>APRENDIZAJE DEL INGLÉS COMO SEGUNDA LENGUA EN LOS NIÑOS DEL PREESCOLAR</a:t>
            </a:r>
            <a:endParaRPr lang="es-EC" sz="2000" b="1" dirty="0"/>
          </a:p>
        </p:txBody>
      </p:sp>
      <p:sp>
        <p:nvSpPr>
          <p:cNvPr id="8" name="7 CuadroTexto"/>
          <p:cNvSpPr txBox="1"/>
          <p:nvPr/>
        </p:nvSpPr>
        <p:spPr>
          <a:xfrm>
            <a:off x="1979712" y="5674022"/>
            <a:ext cx="5040560" cy="923330"/>
          </a:xfrm>
          <a:prstGeom prst="rect">
            <a:avLst/>
          </a:prstGeom>
          <a:noFill/>
          <a:ln w="19050">
            <a:solidFill>
              <a:srgbClr val="92D050"/>
            </a:solidFill>
          </a:ln>
        </p:spPr>
        <p:txBody>
          <a:bodyPr wrap="square" rtlCol="0">
            <a:spAutoFit/>
          </a:bodyPr>
          <a:lstStyle/>
          <a:p>
            <a:pPr algn="ctr"/>
            <a:r>
              <a:rPr lang="es-EC" dirty="0" smtClean="0"/>
              <a:t>El conocimiento de una segunda lengua está ligado al dispositivo de adquisición del lenguaje (LED) (CHOMSKY)</a:t>
            </a:r>
            <a:endParaRPr lang="es-EC" dirty="0"/>
          </a:p>
        </p:txBody>
      </p:sp>
      <p:pic>
        <p:nvPicPr>
          <p:cNvPr id="23554" name="Picture 2" descr="https://encrypted-tbn1.gstatic.com/images?q=tbn:ANd9GcRT7iARXR-ChgWQIYO6_I8PHhF35S0Q5CIbntEJYZ4dCvpBNNhX"/>
          <p:cNvPicPr>
            <a:picLocks noChangeAspect="1" noChangeArrowheads="1"/>
          </p:cNvPicPr>
          <p:nvPr/>
        </p:nvPicPr>
        <p:blipFill>
          <a:blip r:embed="rId2" cstate="print"/>
          <a:srcRect/>
          <a:stretch>
            <a:fillRect/>
          </a:stretch>
        </p:blipFill>
        <p:spPr bwMode="auto">
          <a:xfrm>
            <a:off x="5508104" y="3212976"/>
            <a:ext cx="2736304" cy="2086832"/>
          </a:xfrm>
          <a:prstGeom prst="rect">
            <a:avLst/>
          </a:prstGeom>
          <a:noFill/>
        </p:spPr>
      </p:pic>
      <p:sp>
        <p:nvSpPr>
          <p:cNvPr id="9" name="8 Flecha derecha"/>
          <p:cNvSpPr/>
          <p:nvPr/>
        </p:nvSpPr>
        <p:spPr>
          <a:xfrm>
            <a:off x="4427984" y="3933056"/>
            <a:ext cx="648072" cy="733663"/>
          </a:xfrm>
          <a:prstGeom prst="rightArrow">
            <a:avLst>
              <a:gd name="adj1" fmla="val 36341"/>
              <a:gd name="adj2" fmla="val 50000"/>
            </a:avLst>
          </a:prstGeom>
          <a:solidFill>
            <a:schemeClr val="bg2"/>
          </a:solidFill>
          <a:ln w="57150">
            <a:solidFill>
              <a:srgbClr val="92D050"/>
            </a:solidFill>
            <a:miter lim="800000"/>
            <a:headEnd/>
            <a:tailEnd/>
          </a:ln>
        </p:spPr>
        <p:txBody>
          <a:bodyPr wrap="square">
            <a:spAutoFit/>
          </a:bodyPr>
          <a:lstStyle/>
          <a:p>
            <a:pPr algn="ctr"/>
            <a:endParaRPr lang="es-EC" b="1" dirty="0" smtClean="0">
              <a:solidFill>
                <a:schemeClr val="bg1"/>
              </a:solidFill>
              <a:latin typeface="Calibri" pitchFamily="34" charset="0"/>
              <a:cs typeface="Arial" pitchFamily="34" charset="0"/>
            </a:endParaRPr>
          </a:p>
        </p:txBody>
      </p:sp>
      <p:pic>
        <p:nvPicPr>
          <p:cNvPr id="7170" name="Picture 2" descr="http://colouringbook.org/COLOURINGBOOK.ORG/kablam_number_animals_3_black_white_line_art_coloring_book_colouring_drawing-1331px.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3280332"/>
            <a:ext cx="1368152" cy="20208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5464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humbs.dreamstime.com/z/plan-future-mind-map-formula-successful-form-factors-needed-happy-shown-branches-34369071.jpg"/>
          <p:cNvPicPr>
            <a:picLocks noChangeAspect="1" noChangeArrowheads="1"/>
          </p:cNvPicPr>
          <p:nvPr/>
        </p:nvPicPr>
        <p:blipFill>
          <a:blip r:embed="rId2" cstate="print"/>
          <a:srcRect b="9931"/>
          <a:stretch>
            <a:fillRect/>
          </a:stretch>
        </p:blipFill>
        <p:spPr bwMode="auto">
          <a:xfrm>
            <a:off x="2843808" y="3645025"/>
            <a:ext cx="3029160" cy="2088232"/>
          </a:xfrm>
          <a:prstGeom prst="ellipse">
            <a:avLst/>
          </a:prstGeom>
          <a:ln>
            <a:noFill/>
          </a:ln>
          <a:effectLst>
            <a:softEdge rad="112500"/>
          </a:effectLst>
        </p:spPr>
      </p:pic>
      <p:sp>
        <p:nvSpPr>
          <p:cNvPr id="3"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5" name="4 CuadroTexto"/>
          <p:cNvSpPr txBox="1"/>
          <p:nvPr/>
        </p:nvSpPr>
        <p:spPr>
          <a:xfrm>
            <a:off x="72008" y="2490003"/>
            <a:ext cx="4139952" cy="1200329"/>
          </a:xfrm>
          <a:prstGeom prst="rect">
            <a:avLst/>
          </a:prstGeom>
          <a:noFill/>
          <a:ln w="38100">
            <a:solidFill>
              <a:srgbClr val="92D050"/>
            </a:solidFill>
            <a:prstDash val="sysDash"/>
            <a:round/>
            <a:headEnd/>
            <a:tailEnd/>
          </a:ln>
        </p:spPr>
        <p:txBody>
          <a:bodyPr>
            <a:spAutoFit/>
          </a:bodyPr>
          <a:lstStyle>
            <a:defPPr>
              <a:defRPr lang="es-EC"/>
            </a:defPPr>
            <a:lvl1pPr algn="just">
              <a:defRPr>
                <a:latin typeface="Calibri" pitchFamily="34" charset="0"/>
              </a:defRPr>
            </a:lvl1pPr>
          </a:lstStyle>
          <a:p>
            <a:r>
              <a:rPr lang="es-EC" dirty="0"/>
              <a:t>Sostiene que el mapa mental logra expresar lo que el pensamiento irradiante expresa. Es un método eficaz para la producción e intercambio de ideas. </a:t>
            </a:r>
          </a:p>
        </p:txBody>
      </p:sp>
      <p:sp>
        <p:nvSpPr>
          <p:cNvPr id="10" name="9 CuadroTexto"/>
          <p:cNvSpPr txBox="1"/>
          <p:nvPr/>
        </p:nvSpPr>
        <p:spPr>
          <a:xfrm>
            <a:off x="611560" y="1124744"/>
            <a:ext cx="8064896" cy="400110"/>
          </a:xfrm>
          <a:prstGeom prst="rect">
            <a:avLst/>
          </a:prstGeom>
          <a:noFill/>
        </p:spPr>
        <p:txBody>
          <a:bodyPr wrap="square" rtlCol="0">
            <a:spAutoFit/>
          </a:bodyPr>
          <a:lstStyle/>
          <a:p>
            <a:pPr algn="ctr"/>
            <a:r>
              <a:rPr lang="es-EC" sz="2000" b="1" dirty="0" smtClean="0"/>
              <a:t>ORIGEN Y FUNDAMENTOS DE LOS MAPAS MENTALES</a:t>
            </a:r>
            <a:endParaRPr lang="es-EC" sz="2000" b="1" dirty="0"/>
          </a:p>
        </p:txBody>
      </p:sp>
      <p:sp>
        <p:nvSpPr>
          <p:cNvPr id="7" name="6 CuadroTexto"/>
          <p:cNvSpPr txBox="1"/>
          <p:nvPr/>
        </p:nvSpPr>
        <p:spPr>
          <a:xfrm>
            <a:off x="5364088" y="1844824"/>
            <a:ext cx="3672408" cy="369332"/>
          </a:xfrm>
          <a:prstGeom prst="rect">
            <a:avLst/>
          </a:prstGeom>
          <a:noFill/>
          <a:ln>
            <a:solidFill>
              <a:srgbClr val="FF9900"/>
            </a:solidFill>
          </a:ln>
        </p:spPr>
        <p:txBody>
          <a:bodyPr wrap="square" rtlCol="0">
            <a:spAutoFit/>
          </a:bodyPr>
          <a:lstStyle/>
          <a:p>
            <a:r>
              <a:rPr lang="es-EC" dirty="0" smtClean="0"/>
              <a:t>5 Características del Mapa Mental </a:t>
            </a:r>
            <a:endParaRPr lang="es-EC" dirty="0"/>
          </a:p>
        </p:txBody>
      </p:sp>
      <p:sp>
        <p:nvSpPr>
          <p:cNvPr id="8" name="7 CuadroTexto"/>
          <p:cNvSpPr txBox="1"/>
          <p:nvPr/>
        </p:nvSpPr>
        <p:spPr>
          <a:xfrm>
            <a:off x="251520" y="4221088"/>
            <a:ext cx="2376264" cy="735747"/>
          </a:xfrm>
          <a:prstGeom prst="ellipse">
            <a:avLst/>
          </a:prstGeom>
          <a:noFill/>
          <a:ln>
            <a:solidFill>
              <a:srgbClr val="FF9900"/>
            </a:solidFill>
          </a:ln>
        </p:spPr>
        <p:txBody>
          <a:bodyPr wrap="square" rtlCol="0">
            <a:spAutoFit/>
          </a:bodyPr>
          <a:lstStyle/>
          <a:p>
            <a:pPr algn="ctr"/>
            <a:r>
              <a:rPr lang="es-EC" sz="1400" dirty="0" smtClean="0"/>
              <a:t>Pensamiento Irradiante</a:t>
            </a:r>
            <a:endParaRPr lang="es-EC" sz="1400" dirty="0"/>
          </a:p>
        </p:txBody>
      </p:sp>
      <p:sp>
        <p:nvSpPr>
          <p:cNvPr id="9" name="8 CuadroTexto"/>
          <p:cNvSpPr txBox="1"/>
          <p:nvPr/>
        </p:nvSpPr>
        <p:spPr>
          <a:xfrm>
            <a:off x="5796136" y="2564904"/>
            <a:ext cx="2952328" cy="1754326"/>
          </a:xfrm>
          <a:prstGeom prst="rect">
            <a:avLst/>
          </a:prstGeom>
          <a:noFill/>
          <a:ln>
            <a:solidFill>
              <a:srgbClr val="FF9900"/>
            </a:solidFill>
          </a:ln>
        </p:spPr>
        <p:txBody>
          <a:bodyPr wrap="square" rtlCol="0">
            <a:spAutoFit/>
          </a:bodyPr>
          <a:lstStyle/>
          <a:p>
            <a:pPr>
              <a:buFont typeface="Arial" pitchFamily="34" charset="0"/>
              <a:buChar char="•"/>
            </a:pPr>
            <a:r>
              <a:rPr lang="es-EC" dirty="0" smtClean="0"/>
              <a:t>Idea Central</a:t>
            </a:r>
          </a:p>
          <a:p>
            <a:pPr>
              <a:buFont typeface="Arial" pitchFamily="34" charset="0"/>
              <a:buChar char="•"/>
            </a:pPr>
            <a:r>
              <a:rPr lang="es-EC" dirty="0" smtClean="0"/>
              <a:t>Temas Principales</a:t>
            </a:r>
          </a:p>
          <a:p>
            <a:pPr>
              <a:buFont typeface="Arial" pitchFamily="34" charset="0"/>
              <a:buChar char="•"/>
            </a:pPr>
            <a:r>
              <a:rPr lang="es-EC" dirty="0" smtClean="0"/>
              <a:t>Ramificaciones </a:t>
            </a:r>
          </a:p>
          <a:p>
            <a:pPr>
              <a:buFont typeface="Arial" pitchFamily="34" charset="0"/>
              <a:buChar char="•"/>
            </a:pPr>
            <a:r>
              <a:rPr lang="es-EC" dirty="0" smtClean="0"/>
              <a:t>Subtemas</a:t>
            </a:r>
          </a:p>
          <a:p>
            <a:pPr>
              <a:buFont typeface="Arial" pitchFamily="34" charset="0"/>
              <a:buChar char="•"/>
            </a:pPr>
            <a:r>
              <a:rPr lang="es-EC" dirty="0" smtClean="0"/>
              <a:t>Bifurcaciones que estructuran un tipo de red</a:t>
            </a:r>
          </a:p>
        </p:txBody>
      </p:sp>
      <p:sp>
        <p:nvSpPr>
          <p:cNvPr id="11" name="10 CuadroTexto"/>
          <p:cNvSpPr txBox="1"/>
          <p:nvPr/>
        </p:nvSpPr>
        <p:spPr>
          <a:xfrm>
            <a:off x="467544" y="5877272"/>
            <a:ext cx="2088232" cy="672525"/>
          </a:xfrm>
          <a:prstGeom prst="rightArrow">
            <a:avLst/>
          </a:prstGeom>
          <a:noFill/>
          <a:ln w="38100">
            <a:solidFill>
              <a:srgbClr val="FF9900"/>
            </a:solidFill>
            <a:prstDash val="sysDash"/>
            <a:miter lim="800000"/>
            <a:headEnd/>
            <a:tailEnd/>
          </a:ln>
        </p:spPr>
        <p:txBody>
          <a:bodyPr wrap="square">
            <a:spAutoFit/>
          </a:bodyPr>
          <a:lstStyle>
            <a:defPPr>
              <a:defRPr lang="es-EC"/>
            </a:defPPr>
            <a:lvl1pPr algn="ctr">
              <a:defRPr sz="1600" b="1">
                <a:latin typeface="Calibri" pitchFamily="34" charset="0"/>
              </a:defRPr>
            </a:lvl1pPr>
          </a:lstStyle>
          <a:p>
            <a:r>
              <a:rPr lang="es-EC" dirty="0"/>
              <a:t>JOSEPH NOVAK</a:t>
            </a:r>
          </a:p>
        </p:txBody>
      </p:sp>
      <p:sp>
        <p:nvSpPr>
          <p:cNvPr id="12" name="11 CuadroTexto"/>
          <p:cNvSpPr txBox="1"/>
          <p:nvPr/>
        </p:nvSpPr>
        <p:spPr>
          <a:xfrm>
            <a:off x="2771800" y="5818038"/>
            <a:ext cx="5760640" cy="923330"/>
          </a:xfrm>
          <a:prstGeom prst="rect">
            <a:avLst/>
          </a:prstGeom>
          <a:noFill/>
          <a:ln w="38100">
            <a:solidFill>
              <a:srgbClr val="92D050"/>
            </a:solidFill>
            <a:prstDash val="sysDash"/>
            <a:round/>
            <a:headEnd/>
            <a:tailEnd/>
          </a:ln>
        </p:spPr>
        <p:txBody>
          <a:bodyPr>
            <a:spAutoFit/>
          </a:bodyPr>
          <a:lstStyle>
            <a:defPPr>
              <a:defRPr lang="es-EC"/>
            </a:defPPr>
            <a:lvl1pPr algn="just">
              <a:defRPr>
                <a:latin typeface="Calibri" pitchFamily="34" charset="0"/>
              </a:defRPr>
            </a:lvl1pPr>
          </a:lstStyle>
          <a:p>
            <a:r>
              <a:rPr lang="es-EC" dirty="0"/>
              <a:t>Modelo Constructivista: el aprendizaje se va edificando y las personas logran elaborar nuevos conocimientos partiendo de las enseñanzas anteriormente obtenidas. </a:t>
            </a:r>
          </a:p>
        </p:txBody>
      </p:sp>
      <p:sp>
        <p:nvSpPr>
          <p:cNvPr id="13" name="12 CuadroTexto"/>
          <p:cNvSpPr txBox="1"/>
          <p:nvPr/>
        </p:nvSpPr>
        <p:spPr>
          <a:xfrm>
            <a:off x="864096" y="1625907"/>
            <a:ext cx="2304256" cy="777061"/>
          </a:xfrm>
          <a:prstGeom prst="downArrow">
            <a:avLst/>
          </a:prstGeom>
          <a:noFill/>
          <a:ln w="38100">
            <a:solidFill>
              <a:srgbClr val="FF9900"/>
            </a:solidFill>
            <a:prstDash val="sysDash"/>
            <a:miter lim="800000"/>
            <a:headEnd/>
            <a:tailEnd/>
          </a:ln>
        </p:spPr>
        <p:txBody>
          <a:bodyPr wrap="square">
            <a:spAutoFit/>
          </a:bodyPr>
          <a:lstStyle>
            <a:defPPr>
              <a:defRPr lang="es-EC"/>
            </a:defPPr>
            <a:lvl1pPr algn="ctr">
              <a:defRPr sz="1600" b="1">
                <a:latin typeface="Calibri" pitchFamily="34" charset="0"/>
              </a:defRPr>
            </a:lvl1pPr>
          </a:lstStyle>
          <a:p>
            <a:r>
              <a:rPr lang="es-EC" dirty="0"/>
              <a:t>TONY BUZAN</a:t>
            </a:r>
          </a:p>
        </p:txBody>
      </p:sp>
      <p:cxnSp>
        <p:nvCxnSpPr>
          <p:cNvPr id="15" name="14 Conector angular"/>
          <p:cNvCxnSpPr>
            <a:stCxn id="5" idx="2"/>
            <a:endCxn id="8" idx="0"/>
          </p:cNvCxnSpPr>
          <p:nvPr/>
        </p:nvCxnSpPr>
        <p:spPr>
          <a:xfrm rot="5400000">
            <a:off x="1525440" y="3604544"/>
            <a:ext cx="530756" cy="702332"/>
          </a:xfrm>
          <a:prstGeom prst="bentConnector3">
            <a:avLst>
              <a:gd name="adj1" fmla="val 50000"/>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7" name="16 Conector angular"/>
          <p:cNvCxnSpPr>
            <a:stCxn id="5" idx="3"/>
            <a:endCxn id="7" idx="1"/>
          </p:cNvCxnSpPr>
          <p:nvPr/>
        </p:nvCxnSpPr>
        <p:spPr>
          <a:xfrm flipV="1">
            <a:off x="4211960" y="2029490"/>
            <a:ext cx="1152128" cy="1060678"/>
          </a:xfrm>
          <a:prstGeom prst="bentConnector3">
            <a:avLst>
              <a:gd name="adj1" fmla="val 50000"/>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7" idx="2"/>
            <a:endCxn id="9" idx="0"/>
          </p:cNvCxnSpPr>
          <p:nvPr/>
        </p:nvCxnSpPr>
        <p:spPr>
          <a:xfrm rot="16200000" flipH="1">
            <a:off x="7060922" y="2353526"/>
            <a:ext cx="350748" cy="72008"/>
          </a:xfrm>
          <a:prstGeom prst="bentConnector3">
            <a:avLst>
              <a:gd name="adj1" fmla="val 50000"/>
            </a:avLst>
          </a:prstGeom>
          <a:ln>
            <a:solidFill>
              <a:srgbClr val="FF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7546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5" name="4 CuadroTexto"/>
          <p:cNvSpPr txBox="1"/>
          <p:nvPr/>
        </p:nvSpPr>
        <p:spPr>
          <a:xfrm>
            <a:off x="755576" y="2321585"/>
            <a:ext cx="3131840" cy="1323439"/>
          </a:xfrm>
          <a:prstGeom prst="rect">
            <a:avLst/>
          </a:prstGeom>
          <a:noFill/>
          <a:ln w="38100">
            <a:solidFill>
              <a:srgbClr val="FF9900"/>
            </a:solidFill>
          </a:ln>
        </p:spPr>
        <p:txBody>
          <a:bodyPr wrap="square" rtlCol="0">
            <a:spAutoFit/>
          </a:bodyPr>
          <a:lstStyle/>
          <a:p>
            <a:r>
              <a:rPr lang="es-EC" sz="1600" dirty="0" smtClean="0"/>
              <a:t>TONY BUZAN: Sostiene que cuando se construye un mapa mental, existe un tipo de vínculo entre los dos hemisferios del cerebro.   </a:t>
            </a:r>
            <a:endParaRPr lang="es-EC" sz="1600" dirty="0"/>
          </a:p>
        </p:txBody>
      </p:sp>
      <p:sp>
        <p:nvSpPr>
          <p:cNvPr id="10" name="9 CuadroTexto"/>
          <p:cNvSpPr txBox="1"/>
          <p:nvPr/>
        </p:nvSpPr>
        <p:spPr>
          <a:xfrm>
            <a:off x="611560" y="1124744"/>
            <a:ext cx="8064896" cy="707886"/>
          </a:xfrm>
          <a:prstGeom prst="rect">
            <a:avLst/>
          </a:prstGeom>
          <a:noFill/>
        </p:spPr>
        <p:txBody>
          <a:bodyPr wrap="square" rtlCol="0">
            <a:spAutoFit/>
          </a:bodyPr>
          <a:lstStyle/>
          <a:p>
            <a:pPr algn="ctr"/>
            <a:r>
              <a:rPr lang="es-EC" sz="2000" b="1" dirty="0" smtClean="0"/>
              <a:t>IMPORTANCIA DE LOS MAPAS MENTALES EN LA ENSEÑANZA DEL LENGUAJE Y SU DESARROLLO EN EL PENSAMIENTO</a:t>
            </a:r>
            <a:endParaRPr lang="es-EC" sz="2000" b="1" dirty="0"/>
          </a:p>
        </p:txBody>
      </p:sp>
      <p:sp>
        <p:nvSpPr>
          <p:cNvPr id="7" name="6 CuadroTexto"/>
          <p:cNvSpPr txBox="1"/>
          <p:nvPr/>
        </p:nvSpPr>
        <p:spPr>
          <a:xfrm>
            <a:off x="5004048" y="2084655"/>
            <a:ext cx="3672408" cy="1200329"/>
          </a:xfrm>
          <a:prstGeom prst="rect">
            <a:avLst/>
          </a:prstGeom>
          <a:noFill/>
          <a:ln w="38100">
            <a:solidFill>
              <a:srgbClr val="FF9900"/>
            </a:solidFill>
          </a:ln>
        </p:spPr>
        <p:txBody>
          <a:bodyPr wrap="square" rtlCol="0">
            <a:spAutoFit/>
          </a:bodyPr>
          <a:lstStyle/>
          <a:p>
            <a:r>
              <a:rPr lang="es-EC" dirty="0" smtClean="0"/>
              <a:t>Los mapas mentales favorecen el desarrollo del pensamiento ya que ayuda a sintetizar la información adquirida.  </a:t>
            </a:r>
            <a:endParaRPr lang="es-EC" dirty="0"/>
          </a:p>
        </p:txBody>
      </p:sp>
      <p:sp>
        <p:nvSpPr>
          <p:cNvPr id="13" name="12 CuadroTexto"/>
          <p:cNvSpPr txBox="1"/>
          <p:nvPr/>
        </p:nvSpPr>
        <p:spPr>
          <a:xfrm>
            <a:off x="4572000" y="3789040"/>
            <a:ext cx="2952328" cy="584775"/>
          </a:xfrm>
          <a:prstGeom prst="rect">
            <a:avLst/>
          </a:prstGeom>
          <a:noFill/>
          <a:ln>
            <a:noFill/>
          </a:ln>
        </p:spPr>
        <p:txBody>
          <a:bodyPr wrap="square" rtlCol="0">
            <a:spAutoFit/>
          </a:bodyPr>
          <a:lstStyle/>
          <a:p>
            <a:pPr algn="r"/>
            <a:r>
              <a:rPr lang="es-EC" sz="1600" dirty="0" smtClean="0"/>
              <a:t>Favorecen el desarrollo de las inteligencias múltiples. </a:t>
            </a:r>
            <a:endParaRPr lang="es-EC" sz="1600" dirty="0"/>
          </a:p>
        </p:txBody>
      </p:sp>
      <p:sp>
        <p:nvSpPr>
          <p:cNvPr id="14" name="13 CuadroTexto"/>
          <p:cNvSpPr txBox="1"/>
          <p:nvPr/>
        </p:nvSpPr>
        <p:spPr>
          <a:xfrm>
            <a:off x="4427984" y="5373216"/>
            <a:ext cx="3816424" cy="1200329"/>
          </a:xfrm>
          <a:prstGeom prst="rect">
            <a:avLst/>
          </a:prstGeom>
          <a:noFill/>
          <a:ln w="38100">
            <a:solidFill>
              <a:srgbClr val="92D050"/>
            </a:solidFill>
            <a:prstDash val="sysDash"/>
            <a:round/>
            <a:headEnd/>
            <a:tailEnd/>
          </a:ln>
        </p:spPr>
        <p:txBody>
          <a:bodyPr>
            <a:spAutoFit/>
          </a:bodyPr>
          <a:lstStyle>
            <a:defPPr>
              <a:defRPr lang="es-EC"/>
            </a:defPPr>
            <a:lvl1pPr algn="just">
              <a:defRPr>
                <a:latin typeface="Calibri" pitchFamily="34" charset="0"/>
              </a:defRPr>
            </a:lvl1pPr>
          </a:lstStyle>
          <a:p>
            <a:r>
              <a:rPr lang="es-EC" dirty="0"/>
              <a:t>Ayudan a que la recepción de la información sea clara y concisa, permitiendo que la emisión de la información sea más simple y mejor.  </a:t>
            </a:r>
          </a:p>
        </p:txBody>
      </p:sp>
      <p:pic>
        <p:nvPicPr>
          <p:cNvPr id="21506" name="Picture 2" descr="http://thumbs.dreamstime.com/x/brain-hemispheres-12667422.jpg"/>
          <p:cNvPicPr>
            <a:picLocks noChangeAspect="1" noChangeArrowheads="1"/>
          </p:cNvPicPr>
          <p:nvPr/>
        </p:nvPicPr>
        <p:blipFill>
          <a:blip r:embed="rId2" cstate="print"/>
          <a:srcRect l="5714" r="5714" b="6425"/>
          <a:stretch>
            <a:fillRect/>
          </a:stretch>
        </p:blipFill>
        <p:spPr bwMode="auto">
          <a:xfrm>
            <a:off x="1259632" y="4125621"/>
            <a:ext cx="2160240" cy="1751651"/>
          </a:xfrm>
          <a:prstGeom prst="rect">
            <a:avLst/>
          </a:prstGeom>
          <a:noFill/>
        </p:spPr>
      </p:pic>
      <p:pic>
        <p:nvPicPr>
          <p:cNvPr id="21508" name="Picture 4" descr="http://ivannikkhoo.com/wp-content/uploads/2011/11/IP-Head.gif"/>
          <p:cNvPicPr>
            <a:picLocks noChangeAspect="1" noChangeArrowheads="1"/>
          </p:cNvPicPr>
          <p:nvPr/>
        </p:nvPicPr>
        <p:blipFill>
          <a:blip r:embed="rId3" cstate="print"/>
          <a:srcRect/>
          <a:stretch>
            <a:fillRect/>
          </a:stretch>
        </p:blipFill>
        <p:spPr bwMode="auto">
          <a:xfrm>
            <a:off x="7380312" y="3442788"/>
            <a:ext cx="1584176" cy="1786412"/>
          </a:xfrm>
          <a:prstGeom prst="ellipse">
            <a:avLst/>
          </a:prstGeom>
          <a:ln>
            <a:noFill/>
          </a:ln>
          <a:effectLst>
            <a:softEdge rad="112500"/>
          </a:effectLst>
        </p:spPr>
      </p:pic>
      <p:cxnSp>
        <p:nvCxnSpPr>
          <p:cNvPr id="12" name="11 Conector angular"/>
          <p:cNvCxnSpPr>
            <a:stCxn id="5" idx="3"/>
            <a:endCxn id="7" idx="1"/>
          </p:cNvCxnSpPr>
          <p:nvPr/>
        </p:nvCxnSpPr>
        <p:spPr>
          <a:xfrm flipV="1">
            <a:off x="3887416" y="2684820"/>
            <a:ext cx="1116632" cy="298485"/>
          </a:xfrm>
          <a:prstGeom prst="bentConnector3">
            <a:avLst>
              <a:gd name="adj1" fmla="val 50000"/>
            </a:avLst>
          </a:prstGeom>
          <a:ln w="38100">
            <a:solidFill>
              <a:srgbClr val="FF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47546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00034" y="2857496"/>
            <a:ext cx="8286808"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4800" b="1" dirty="0">
                <a:ln>
                  <a:solidFill>
                    <a:schemeClr val="accent2">
                      <a:lumMod val="60000"/>
                      <a:lumOff val="40000"/>
                    </a:schemeClr>
                  </a:solidFill>
                </a:ln>
                <a:effectLst>
                  <a:glow rad="228600">
                    <a:schemeClr val="accent2">
                      <a:satMod val="175000"/>
                      <a:alpha val="40000"/>
                    </a:schemeClr>
                  </a:glow>
                </a:effectLst>
              </a:rPr>
              <a:t>DISEÑO METODOLÓGICO DE LA INVESTIGACIÓN</a:t>
            </a:r>
          </a:p>
        </p:txBody>
      </p:sp>
      <p:sp>
        <p:nvSpPr>
          <p:cNvPr id="5" name="4 CuadroTexto"/>
          <p:cNvSpPr txBox="1"/>
          <p:nvPr/>
        </p:nvSpPr>
        <p:spPr>
          <a:xfrm>
            <a:off x="1643042" y="1428736"/>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a:t>
            </a:r>
            <a:r>
              <a:rPr lang="es-ES" sz="4800" b="1" dirty="0" smtClean="0">
                <a:ln>
                  <a:solidFill>
                    <a:schemeClr val="accent2">
                      <a:lumMod val="60000"/>
                      <a:lumOff val="40000"/>
                    </a:schemeClr>
                  </a:solidFill>
                </a:ln>
                <a:effectLst>
                  <a:glow rad="228600">
                    <a:schemeClr val="accent3">
                      <a:satMod val="175000"/>
                      <a:alpha val="40000"/>
                    </a:schemeClr>
                  </a:glow>
                </a:effectLst>
              </a:rPr>
              <a:t>3</a:t>
            </a:r>
            <a:endParaRPr lang="es-ES" sz="4800" b="1" dirty="0">
              <a:ln>
                <a:solidFill>
                  <a:schemeClr val="accent2">
                    <a:lumMod val="60000"/>
                    <a:lumOff val="40000"/>
                  </a:schemeClr>
                </a:solidFill>
              </a:ln>
              <a:effectLst>
                <a:glow rad="228600">
                  <a:schemeClr val="accent3">
                    <a:satMod val="175000"/>
                    <a:alpha val="40000"/>
                  </a:schemeClr>
                </a:glow>
              </a:effectLst>
            </a:endParaRPr>
          </a:p>
        </p:txBody>
      </p:sp>
    </p:spTree>
    <p:extLst>
      <p:ext uri="{BB962C8B-B14F-4D97-AF65-F5344CB8AC3E}">
        <p14:creationId xmlns:p14="http://schemas.microsoft.com/office/powerpoint/2010/main" xmlns="" val="38766933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188640"/>
            <a:ext cx="8501122" cy="571504"/>
          </a:xfrm>
          <a:prstGeom prst="rect">
            <a:avLst/>
          </a:prstGeom>
          <a:noFill/>
          <a:ln w="57150" algn="ctr">
            <a:solidFill>
              <a:srgbClr val="095EBB"/>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METODOLOGÍA DE LA INVESTIGACIÓN</a:t>
            </a:r>
          </a:p>
        </p:txBody>
      </p:sp>
      <p:sp>
        <p:nvSpPr>
          <p:cNvPr id="3" name="8 CuadroTexto"/>
          <p:cNvSpPr txBox="1">
            <a:spLocks noChangeArrowheads="1"/>
          </p:cNvSpPr>
          <p:nvPr/>
        </p:nvSpPr>
        <p:spPr bwMode="auto">
          <a:xfrm>
            <a:off x="-35496" y="1196603"/>
            <a:ext cx="2375248" cy="646331"/>
          </a:xfrm>
          <a:prstGeom prst="rect">
            <a:avLst/>
          </a:prstGeom>
          <a:noFill/>
          <a:ln w="9525">
            <a:noFill/>
            <a:miter lim="800000"/>
            <a:headEnd/>
            <a:tailEnd/>
          </a:ln>
        </p:spPr>
        <p:txBody>
          <a:bodyPr wrap="square">
            <a:spAutoFit/>
          </a:bodyPr>
          <a:lstStyle/>
          <a:p>
            <a:pPr marL="342900" indent="-342900" algn="r"/>
            <a:r>
              <a:rPr lang="es-EC" b="1" dirty="0">
                <a:latin typeface="Calibri" pitchFamily="34" charset="0"/>
              </a:rPr>
              <a:t> </a:t>
            </a:r>
            <a:r>
              <a:rPr lang="es-EC" b="1" dirty="0" smtClean="0">
                <a:latin typeface="Calibri" pitchFamily="34" charset="0"/>
              </a:rPr>
              <a:t>TIPO DE INVESTIGACIÓN </a:t>
            </a:r>
            <a:endParaRPr lang="es-EC" b="1" dirty="0">
              <a:latin typeface="Calibri" pitchFamily="34" charset="0"/>
            </a:endParaRPr>
          </a:p>
        </p:txBody>
      </p:sp>
      <p:sp>
        <p:nvSpPr>
          <p:cNvPr id="4" name="11 CuadroTexto"/>
          <p:cNvSpPr txBox="1">
            <a:spLocks noChangeArrowheads="1"/>
          </p:cNvSpPr>
          <p:nvPr/>
        </p:nvSpPr>
        <p:spPr bwMode="auto">
          <a:xfrm>
            <a:off x="4536504" y="990104"/>
            <a:ext cx="2000250" cy="646331"/>
          </a:xfrm>
          <a:prstGeom prst="rect">
            <a:avLst/>
          </a:prstGeom>
          <a:noFill/>
          <a:ln w="9525">
            <a:noFill/>
            <a:miter lim="800000"/>
            <a:headEnd/>
            <a:tailEnd/>
          </a:ln>
        </p:spPr>
        <p:txBody>
          <a:bodyPr>
            <a:spAutoFit/>
          </a:bodyPr>
          <a:lstStyle/>
          <a:p>
            <a:pPr marL="342900" indent="-342900" algn="r"/>
            <a:r>
              <a:rPr lang="es-EC" b="1" dirty="0" smtClean="0">
                <a:latin typeface="Calibri" pitchFamily="34" charset="0"/>
              </a:rPr>
              <a:t>POBLACIÓN Y MUESTRA</a:t>
            </a:r>
            <a:endParaRPr lang="es-EC" b="1" dirty="0">
              <a:latin typeface="Calibri" pitchFamily="34" charset="0"/>
            </a:endParaRPr>
          </a:p>
        </p:txBody>
      </p:sp>
      <p:sp>
        <p:nvSpPr>
          <p:cNvPr id="5" name="15 CuadroTexto"/>
          <p:cNvSpPr txBox="1">
            <a:spLocks noChangeArrowheads="1"/>
          </p:cNvSpPr>
          <p:nvPr/>
        </p:nvSpPr>
        <p:spPr bwMode="auto">
          <a:xfrm>
            <a:off x="2468810" y="1137866"/>
            <a:ext cx="2571750" cy="584775"/>
          </a:xfrm>
          <a:prstGeom prst="rect">
            <a:avLst/>
          </a:prstGeom>
          <a:noFill/>
          <a:ln w="9525">
            <a:noFill/>
            <a:miter lim="800000"/>
            <a:headEnd/>
            <a:tailEnd/>
          </a:ln>
        </p:spPr>
        <p:txBody>
          <a:bodyPr>
            <a:spAutoFit/>
          </a:bodyPr>
          <a:lstStyle/>
          <a:p>
            <a:pPr>
              <a:buFont typeface="Arial" pitchFamily="34" charset="0"/>
              <a:buChar char="•"/>
            </a:pPr>
            <a:r>
              <a:rPr lang="es-ES" sz="1600" dirty="0" smtClean="0">
                <a:latin typeface="Calibri" pitchFamily="34" charset="0"/>
              </a:rPr>
              <a:t>Descriptiva, De campo, </a:t>
            </a:r>
            <a:r>
              <a:rPr lang="es-ES" sz="1600" b="1" dirty="0" err="1" smtClean="0">
                <a:latin typeface="Calibri" pitchFamily="34" charset="0"/>
              </a:rPr>
              <a:t>Cuasiexperimental</a:t>
            </a:r>
            <a:endParaRPr lang="es-ES" sz="1600" b="1" dirty="0" smtClean="0">
              <a:latin typeface="Calibri" pitchFamily="34" charset="0"/>
            </a:endParaRPr>
          </a:p>
        </p:txBody>
      </p:sp>
      <p:cxnSp>
        <p:nvCxnSpPr>
          <p:cNvPr id="6" name="5 Conector recto"/>
          <p:cNvCxnSpPr/>
          <p:nvPr/>
        </p:nvCxnSpPr>
        <p:spPr>
          <a:xfrm>
            <a:off x="2397373" y="1209303"/>
            <a:ext cx="0" cy="643158"/>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rot="16200000" flipH="1">
            <a:off x="6000973" y="1600498"/>
            <a:ext cx="1214438"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 name="24 CuadroTexto"/>
          <p:cNvSpPr txBox="1">
            <a:spLocks noChangeArrowheads="1"/>
          </p:cNvSpPr>
          <p:nvPr/>
        </p:nvSpPr>
        <p:spPr bwMode="auto">
          <a:xfrm>
            <a:off x="7020272" y="908720"/>
            <a:ext cx="2500312" cy="1569660"/>
          </a:xfrm>
          <a:prstGeom prst="rect">
            <a:avLst/>
          </a:prstGeom>
          <a:noFill/>
          <a:ln w="9525">
            <a:noFill/>
            <a:miter lim="800000"/>
            <a:headEnd/>
            <a:tailEnd/>
          </a:ln>
        </p:spPr>
        <p:txBody>
          <a:bodyPr>
            <a:spAutoFit/>
          </a:bodyPr>
          <a:lstStyle/>
          <a:p>
            <a:pPr>
              <a:buFont typeface="Arial" pitchFamily="34" charset="0"/>
              <a:buChar char="•"/>
            </a:pPr>
            <a:r>
              <a:rPr lang="es-EC" sz="1600" dirty="0" smtClean="0">
                <a:latin typeface="Calibri" pitchFamily="34" charset="0"/>
              </a:rPr>
              <a:t>9 varones y 7 mujeres. TOTAL = 16 niños que pertenecen al </a:t>
            </a:r>
            <a:r>
              <a:rPr lang="es-EC" sz="1600" dirty="0" err="1" smtClean="0">
                <a:latin typeface="Calibri" pitchFamily="34" charset="0"/>
              </a:rPr>
              <a:t>Prekinder</a:t>
            </a:r>
            <a:r>
              <a:rPr lang="es-EC" sz="1600" dirty="0" smtClean="0">
                <a:latin typeface="Calibri" pitchFamily="34" charset="0"/>
              </a:rPr>
              <a:t> “Cotopaxi” del Colegio Menor San Francisco de Quito</a:t>
            </a:r>
          </a:p>
        </p:txBody>
      </p:sp>
      <p:sp>
        <p:nvSpPr>
          <p:cNvPr id="9" name="8 CuadroTexto"/>
          <p:cNvSpPr txBox="1">
            <a:spLocks noChangeArrowheads="1"/>
          </p:cNvSpPr>
          <p:nvPr/>
        </p:nvSpPr>
        <p:spPr bwMode="auto">
          <a:xfrm>
            <a:off x="0" y="2263601"/>
            <a:ext cx="2411760" cy="646331"/>
          </a:xfrm>
          <a:prstGeom prst="rect">
            <a:avLst/>
          </a:prstGeom>
          <a:noFill/>
          <a:ln w="9525">
            <a:noFill/>
            <a:miter lim="800000"/>
            <a:headEnd/>
            <a:tailEnd/>
          </a:ln>
        </p:spPr>
        <p:txBody>
          <a:bodyPr wrap="square">
            <a:spAutoFit/>
          </a:bodyPr>
          <a:lstStyle/>
          <a:p>
            <a:pPr marL="342900" indent="-342900" algn="r"/>
            <a:r>
              <a:rPr lang="es-EC" b="1" dirty="0">
                <a:latin typeface="Calibri" pitchFamily="34" charset="0"/>
              </a:rPr>
              <a:t> </a:t>
            </a:r>
            <a:r>
              <a:rPr lang="es-EC" b="1" dirty="0" smtClean="0">
                <a:latin typeface="Calibri" pitchFamily="34" charset="0"/>
              </a:rPr>
              <a:t>INSTRUMENTOS DE LA INVESTIGACIÓN</a:t>
            </a:r>
            <a:endParaRPr lang="es-EC" b="1" dirty="0">
              <a:latin typeface="Calibri" pitchFamily="34" charset="0"/>
            </a:endParaRPr>
          </a:p>
        </p:txBody>
      </p:sp>
      <p:sp>
        <p:nvSpPr>
          <p:cNvPr id="10" name="15 CuadroTexto"/>
          <p:cNvSpPr txBox="1">
            <a:spLocks noChangeArrowheads="1"/>
          </p:cNvSpPr>
          <p:nvPr/>
        </p:nvSpPr>
        <p:spPr bwMode="auto">
          <a:xfrm>
            <a:off x="2504306" y="2204864"/>
            <a:ext cx="2715766" cy="1323439"/>
          </a:xfrm>
          <a:prstGeom prst="rect">
            <a:avLst/>
          </a:prstGeom>
          <a:noFill/>
          <a:ln w="9525">
            <a:noFill/>
            <a:miter lim="800000"/>
            <a:headEnd/>
            <a:tailEnd/>
          </a:ln>
        </p:spPr>
        <p:txBody>
          <a:bodyPr wrap="square">
            <a:spAutoFit/>
          </a:bodyPr>
          <a:lstStyle/>
          <a:p>
            <a:pPr>
              <a:buFont typeface="Arial" pitchFamily="34" charset="0"/>
              <a:buChar char="•"/>
            </a:pPr>
            <a:r>
              <a:rPr lang="es-EC" sz="1600" dirty="0" smtClean="0">
                <a:latin typeface="+mj-lt"/>
                <a:hlinkClick r:id="rId2" action="ppaction://hlinksldjump"/>
              </a:rPr>
              <a:t>WPPSI-R</a:t>
            </a:r>
            <a:r>
              <a:rPr lang="es-EC" sz="1600" dirty="0" smtClean="0">
                <a:latin typeface="+mj-lt"/>
              </a:rPr>
              <a:t>: </a:t>
            </a:r>
            <a:r>
              <a:rPr lang="es-EC" sz="1600" dirty="0" err="1" smtClean="0">
                <a:latin typeface="+mj-lt"/>
              </a:rPr>
              <a:t>Subescalas</a:t>
            </a:r>
            <a:r>
              <a:rPr lang="es-EC" sz="1600" dirty="0" smtClean="0">
                <a:latin typeface="+mj-lt"/>
              </a:rPr>
              <a:t> y protocolo de respuestas.</a:t>
            </a:r>
          </a:p>
          <a:p>
            <a:pPr>
              <a:buFont typeface="Arial" pitchFamily="34" charset="0"/>
              <a:buChar char="•"/>
            </a:pPr>
            <a:r>
              <a:rPr lang="es-EC" sz="1600" dirty="0" smtClean="0">
                <a:latin typeface="+mj-lt"/>
              </a:rPr>
              <a:t>Ficha de observación: con 10 indicadores de desempeño.</a:t>
            </a:r>
          </a:p>
        </p:txBody>
      </p:sp>
      <p:cxnSp>
        <p:nvCxnSpPr>
          <p:cNvPr id="11" name="10 Conector recto"/>
          <p:cNvCxnSpPr/>
          <p:nvPr/>
        </p:nvCxnSpPr>
        <p:spPr>
          <a:xfrm rot="5400000">
            <a:off x="1932806" y="2776364"/>
            <a:ext cx="1000125"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2" name="11 Tabla"/>
          <p:cNvGraphicFramePr>
            <a:graphicFrameLocks noGrp="1"/>
          </p:cNvGraphicFramePr>
          <p:nvPr>
            <p:extLst>
              <p:ext uri="{D42A27DB-BD31-4B8C-83A1-F6EECF244321}">
                <p14:modId xmlns:p14="http://schemas.microsoft.com/office/powerpoint/2010/main" xmlns="" val="3729187443"/>
              </p:ext>
            </p:extLst>
          </p:nvPr>
        </p:nvGraphicFramePr>
        <p:xfrm>
          <a:off x="5940152" y="4380751"/>
          <a:ext cx="2920276" cy="1964776"/>
        </p:xfrm>
        <a:graphic>
          <a:graphicData uri="http://schemas.openxmlformats.org/drawingml/2006/table">
            <a:tbl>
              <a:tblPr/>
              <a:tblGrid>
                <a:gridCol w="814775"/>
                <a:gridCol w="2105501"/>
              </a:tblGrid>
              <a:tr h="247228">
                <a:tc>
                  <a:txBody>
                    <a:bodyPr/>
                    <a:lstStyle/>
                    <a:p>
                      <a:pPr algn="ctr">
                        <a:lnSpc>
                          <a:spcPct val="115000"/>
                        </a:lnSpc>
                        <a:spcAft>
                          <a:spcPts val="0"/>
                        </a:spcAft>
                      </a:pPr>
                      <a:r>
                        <a:rPr lang="es-EC" sz="1400" b="1" dirty="0">
                          <a:solidFill>
                            <a:schemeClr val="tx1"/>
                          </a:solidFill>
                          <a:latin typeface="Calibri"/>
                          <a:ea typeface="Times New Roman"/>
                          <a:cs typeface="Times New Roman"/>
                        </a:rPr>
                        <a:t>NÚMERO</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3"/>
                    </a:solidFill>
                  </a:tcPr>
                </a:tc>
                <a:tc>
                  <a:txBody>
                    <a:bodyPr/>
                    <a:lstStyle/>
                    <a:p>
                      <a:pPr algn="ctr">
                        <a:lnSpc>
                          <a:spcPct val="115000"/>
                        </a:lnSpc>
                        <a:spcAft>
                          <a:spcPts val="0"/>
                        </a:spcAft>
                      </a:pPr>
                      <a:r>
                        <a:rPr lang="es-EC" sz="1400" b="1" dirty="0">
                          <a:solidFill>
                            <a:schemeClr val="tx1"/>
                          </a:solidFill>
                          <a:latin typeface="Calibri"/>
                          <a:ea typeface="Times New Roman"/>
                          <a:cs typeface="Times New Roman"/>
                        </a:rPr>
                        <a:t>TEMA</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8DB4E3"/>
                    </a:solidFill>
                  </a:tcPr>
                </a:tc>
              </a:tr>
              <a:tr h="422160">
                <a:tc>
                  <a:txBody>
                    <a:bodyPr/>
                    <a:lstStyle/>
                    <a:p>
                      <a:pPr algn="ctr">
                        <a:lnSpc>
                          <a:spcPct val="115000"/>
                        </a:lnSpc>
                        <a:spcAft>
                          <a:spcPts val="0"/>
                        </a:spcAft>
                      </a:pPr>
                      <a:r>
                        <a:rPr lang="es-EC" sz="1400" dirty="0">
                          <a:solidFill>
                            <a:schemeClr val="tx1"/>
                          </a:solidFill>
                          <a:latin typeface="Calibri"/>
                          <a:ea typeface="Times New Roman"/>
                          <a:cs typeface="Times New Roman"/>
                        </a:rPr>
                        <a:t>1</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400">
                          <a:solidFill>
                            <a:schemeClr val="tx1"/>
                          </a:solidFill>
                          <a:latin typeface="Calibri"/>
                          <a:ea typeface="Times New Roman"/>
                          <a:cs typeface="Times New Roman"/>
                        </a:rPr>
                        <a:t>REGLAS PARA EL USO ADECUADO DEL IPAD </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r>
              <a:tr h="241234">
                <a:tc>
                  <a:txBody>
                    <a:bodyPr/>
                    <a:lstStyle/>
                    <a:p>
                      <a:pPr algn="ctr">
                        <a:lnSpc>
                          <a:spcPct val="115000"/>
                        </a:lnSpc>
                        <a:spcAft>
                          <a:spcPts val="0"/>
                        </a:spcAft>
                      </a:pPr>
                      <a:r>
                        <a:rPr lang="es-EC" sz="1400">
                          <a:solidFill>
                            <a:schemeClr val="tx1"/>
                          </a:solidFill>
                          <a:latin typeface="Calibri"/>
                          <a:ea typeface="Times New Roman"/>
                          <a:cs typeface="Times New Roman"/>
                        </a:rPr>
                        <a:t>2</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0"/>
                        </a:spcAft>
                      </a:pPr>
                      <a:r>
                        <a:rPr lang="es-EC" sz="1400">
                          <a:solidFill>
                            <a:schemeClr val="tx1"/>
                          </a:solidFill>
                          <a:latin typeface="Calibri"/>
                          <a:ea typeface="Times New Roman"/>
                          <a:cs typeface="Times New Roman"/>
                        </a:rPr>
                        <a:t>LA CASA</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r>
              <a:tr h="241234">
                <a:tc>
                  <a:txBody>
                    <a:bodyPr/>
                    <a:lstStyle/>
                    <a:p>
                      <a:pPr algn="ctr">
                        <a:lnSpc>
                          <a:spcPct val="115000"/>
                        </a:lnSpc>
                        <a:spcAft>
                          <a:spcPts val="0"/>
                        </a:spcAft>
                      </a:pPr>
                      <a:r>
                        <a:rPr lang="es-EC" sz="1400">
                          <a:solidFill>
                            <a:schemeClr val="tx1"/>
                          </a:solidFill>
                          <a:latin typeface="Calibri"/>
                          <a:ea typeface="Times New Roman"/>
                          <a:cs typeface="Times New Roman"/>
                        </a:rPr>
                        <a:t>3</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400" dirty="0">
                          <a:solidFill>
                            <a:schemeClr val="tx1"/>
                          </a:solidFill>
                          <a:latin typeface="Calibri"/>
                          <a:ea typeface="Times New Roman"/>
                          <a:cs typeface="Times New Roman"/>
                        </a:rPr>
                        <a:t>¿CÓMO CRECE UNA FLOR?</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r>
              <a:tr h="241234">
                <a:tc>
                  <a:txBody>
                    <a:bodyPr/>
                    <a:lstStyle/>
                    <a:p>
                      <a:pPr algn="ctr">
                        <a:lnSpc>
                          <a:spcPct val="115000"/>
                        </a:lnSpc>
                        <a:spcAft>
                          <a:spcPts val="0"/>
                        </a:spcAft>
                      </a:pPr>
                      <a:r>
                        <a:rPr lang="es-EC" sz="1400">
                          <a:solidFill>
                            <a:schemeClr val="tx1"/>
                          </a:solidFill>
                          <a:latin typeface="Calibri"/>
                          <a:ea typeface="Times New Roman"/>
                          <a:cs typeface="Times New Roman"/>
                        </a:rPr>
                        <a:t>4</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0"/>
                        </a:spcAft>
                      </a:pPr>
                      <a:r>
                        <a:rPr lang="es-EC" sz="1400">
                          <a:solidFill>
                            <a:schemeClr val="tx1"/>
                          </a:solidFill>
                          <a:latin typeface="Calibri"/>
                          <a:ea typeface="Times New Roman"/>
                          <a:cs typeface="Times New Roman"/>
                        </a:rPr>
                        <a:t>EL CUERPO HUMANO </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r>
              <a:tr h="241234">
                <a:tc>
                  <a:txBody>
                    <a:bodyPr/>
                    <a:lstStyle/>
                    <a:p>
                      <a:pPr algn="ctr">
                        <a:lnSpc>
                          <a:spcPct val="115000"/>
                        </a:lnSpc>
                        <a:spcAft>
                          <a:spcPts val="0"/>
                        </a:spcAft>
                      </a:pPr>
                      <a:r>
                        <a:rPr lang="es-EC" sz="1400">
                          <a:solidFill>
                            <a:schemeClr val="tx1"/>
                          </a:solidFill>
                          <a:latin typeface="Calibri"/>
                          <a:ea typeface="Times New Roman"/>
                          <a:cs typeface="Times New Roman"/>
                        </a:rPr>
                        <a:t>5</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c>
                  <a:txBody>
                    <a:bodyPr/>
                    <a:lstStyle/>
                    <a:p>
                      <a:pPr>
                        <a:lnSpc>
                          <a:spcPct val="115000"/>
                        </a:lnSpc>
                        <a:spcAft>
                          <a:spcPts val="0"/>
                        </a:spcAft>
                      </a:pPr>
                      <a:r>
                        <a:rPr lang="es-EC" sz="1400">
                          <a:solidFill>
                            <a:schemeClr val="tx1"/>
                          </a:solidFill>
                          <a:latin typeface="Calibri"/>
                          <a:ea typeface="Times New Roman"/>
                          <a:cs typeface="Times New Roman"/>
                        </a:rPr>
                        <a:t>MIS SENTIMIENTOS</a:t>
                      </a:r>
                      <a:endParaRPr lang="es-EC" sz="140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BEEF3"/>
                    </a:solidFill>
                  </a:tcPr>
                </a:tc>
              </a:tr>
              <a:tr h="241234">
                <a:tc>
                  <a:txBody>
                    <a:bodyPr/>
                    <a:lstStyle/>
                    <a:p>
                      <a:pPr algn="ctr">
                        <a:lnSpc>
                          <a:spcPct val="115000"/>
                        </a:lnSpc>
                        <a:spcAft>
                          <a:spcPts val="0"/>
                        </a:spcAft>
                      </a:pPr>
                      <a:r>
                        <a:rPr lang="es-EC" sz="1400" dirty="0">
                          <a:solidFill>
                            <a:schemeClr val="tx1"/>
                          </a:solidFill>
                          <a:latin typeface="Calibri"/>
                          <a:ea typeface="Times New Roman"/>
                          <a:cs typeface="Times New Roman"/>
                        </a:rPr>
                        <a:t>6</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c>
                  <a:txBody>
                    <a:bodyPr/>
                    <a:lstStyle/>
                    <a:p>
                      <a:pPr>
                        <a:lnSpc>
                          <a:spcPct val="115000"/>
                        </a:lnSpc>
                        <a:spcAft>
                          <a:spcPts val="0"/>
                        </a:spcAft>
                      </a:pPr>
                      <a:r>
                        <a:rPr lang="es-EC" sz="1400" dirty="0">
                          <a:solidFill>
                            <a:schemeClr val="tx1"/>
                          </a:solidFill>
                          <a:latin typeface="Calibri"/>
                          <a:ea typeface="Times New Roman"/>
                          <a:cs typeface="Times New Roman"/>
                        </a:rPr>
                        <a:t>MI LIBRO FAVORITO</a:t>
                      </a:r>
                      <a:endParaRPr lang="es-EC" sz="1400" dirty="0">
                        <a:solidFill>
                          <a:schemeClr val="tx1"/>
                        </a:solidFill>
                        <a:latin typeface="Times New Roman"/>
                        <a:ea typeface="Times New Roman"/>
                        <a:cs typeface="Times New Roman"/>
                      </a:endParaRPr>
                    </a:p>
                  </a:txBody>
                  <a:tcPr marL="44450" marR="4445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E5E0EC"/>
                    </a:solidFill>
                  </a:tcPr>
                </a:tc>
              </a:tr>
            </a:tbl>
          </a:graphicData>
        </a:graphic>
      </p:graphicFrame>
      <p:sp>
        <p:nvSpPr>
          <p:cNvPr id="16" name="15 CuadroTexto"/>
          <p:cNvSpPr txBox="1"/>
          <p:nvPr/>
        </p:nvSpPr>
        <p:spPr>
          <a:xfrm>
            <a:off x="146993" y="4060050"/>
            <a:ext cx="3754685" cy="2400657"/>
          </a:xfrm>
          <a:prstGeom prst="rect">
            <a:avLst/>
          </a:prstGeom>
          <a:noFill/>
          <a:ln w="28575">
            <a:solidFill>
              <a:srgbClr val="0070C0"/>
            </a:solidFill>
            <a:prstDash val="sysDot"/>
          </a:ln>
        </p:spPr>
        <p:txBody>
          <a:bodyPr wrap="square" numCol="2" rtlCol="0">
            <a:spAutoFit/>
          </a:bodyPr>
          <a:lstStyle/>
          <a:p>
            <a:pPr marL="342900" indent="-342900">
              <a:buFont typeface="+mj-lt"/>
              <a:buAutoNum type="arabicPeriod"/>
            </a:pPr>
            <a:r>
              <a:rPr lang="es-EC" sz="1000" dirty="0" smtClean="0">
                <a:latin typeface="+mj-lt"/>
                <a:ea typeface="Times New Roman"/>
                <a:cs typeface="Times New Roman"/>
              </a:rPr>
              <a:t>Comunica lo que percibe visualmente en el mapa mental.</a:t>
            </a:r>
          </a:p>
          <a:p>
            <a:pPr marL="342900" indent="-342900">
              <a:buFont typeface="+mj-lt"/>
              <a:buAutoNum type="arabicPeriod"/>
            </a:pPr>
            <a:r>
              <a:rPr lang="es-EC" sz="1000" dirty="0" smtClean="0">
                <a:latin typeface="+mj-lt"/>
                <a:ea typeface="Times New Roman"/>
                <a:cs typeface="Times New Roman"/>
              </a:rPr>
              <a:t>Verbaliza el pensamiento a partir de la exposición de imágenes.</a:t>
            </a:r>
          </a:p>
          <a:p>
            <a:pPr marL="342900" indent="-342900">
              <a:buFont typeface="+mj-lt"/>
              <a:buAutoNum type="arabicPeriod"/>
            </a:pPr>
            <a:r>
              <a:rPr lang="es-EC" sz="1000" dirty="0" smtClean="0">
                <a:latin typeface="+mj-lt"/>
                <a:ea typeface="Times New Roman"/>
                <a:cs typeface="Times New Roman"/>
              </a:rPr>
              <a:t>Asocia utilizando constantes de color y forma.</a:t>
            </a:r>
          </a:p>
          <a:p>
            <a:pPr marL="342900" indent="-342900">
              <a:buFont typeface="+mj-lt"/>
              <a:buAutoNum type="arabicPeriod"/>
            </a:pPr>
            <a:r>
              <a:rPr lang="es-EC" sz="1000" dirty="0" smtClean="0">
                <a:latin typeface="+mj-lt"/>
                <a:ea typeface="Times New Roman"/>
                <a:cs typeface="Times New Roman"/>
              </a:rPr>
              <a:t>Disfruta de organizar las imágenes del mapa mental.</a:t>
            </a:r>
          </a:p>
          <a:p>
            <a:pPr marL="342900" indent="-342900">
              <a:buFont typeface="+mj-lt"/>
              <a:buAutoNum type="arabicPeriod"/>
            </a:pPr>
            <a:r>
              <a:rPr lang="es-EC" sz="1000" dirty="0" smtClean="0">
                <a:latin typeface="+mj-lt"/>
                <a:ea typeface="Times New Roman"/>
                <a:cs typeface="Times New Roman"/>
              </a:rPr>
              <a:t>Organiza las imágenes de manera asociativa.</a:t>
            </a:r>
          </a:p>
          <a:p>
            <a:pPr marL="342900" indent="-342900">
              <a:buFont typeface="+mj-lt"/>
              <a:buAutoNum type="arabicPeriod"/>
            </a:pPr>
            <a:r>
              <a:rPr lang="es-EC" sz="1000" dirty="0" smtClean="0">
                <a:latin typeface="+mj-lt"/>
                <a:ea typeface="Times New Roman"/>
                <a:cs typeface="Times New Roman"/>
              </a:rPr>
              <a:t>Conserva el orden jerárquico de las ideas expuestas.</a:t>
            </a:r>
          </a:p>
          <a:p>
            <a:pPr marL="342900" indent="-342900">
              <a:buFont typeface="+mj-lt"/>
              <a:buAutoNum type="arabicPeriod"/>
            </a:pPr>
            <a:r>
              <a:rPr lang="es-EC" sz="1000" dirty="0" smtClean="0">
                <a:latin typeface="+mj-lt"/>
                <a:ea typeface="Times New Roman"/>
                <a:cs typeface="Times New Roman"/>
              </a:rPr>
              <a:t>Discrimina y verbaliza la idea central.</a:t>
            </a:r>
          </a:p>
          <a:p>
            <a:pPr marL="342900" indent="-342900">
              <a:buFont typeface="+mj-lt"/>
              <a:buAutoNum type="arabicPeriod"/>
            </a:pPr>
            <a:r>
              <a:rPr lang="es-EC" sz="1000" dirty="0" smtClean="0">
                <a:latin typeface="+mj-lt"/>
                <a:ea typeface="Times New Roman"/>
                <a:cs typeface="Times New Roman"/>
              </a:rPr>
              <a:t>Discrimina y verbaliza al menos el 50% de las ideas irradiantes.</a:t>
            </a:r>
          </a:p>
          <a:p>
            <a:pPr marL="342900" indent="-342900">
              <a:buFont typeface="+mj-lt"/>
              <a:buAutoNum type="arabicPeriod"/>
            </a:pPr>
            <a:r>
              <a:rPr lang="es-EC" sz="1000" dirty="0" smtClean="0">
                <a:latin typeface="+mj-lt"/>
                <a:ea typeface="Times New Roman"/>
                <a:cs typeface="Times New Roman"/>
              </a:rPr>
              <a:t>Organiza las imágenes de manera lógica y secuenciada.</a:t>
            </a:r>
          </a:p>
          <a:p>
            <a:pPr marL="342900" indent="-342900">
              <a:buFont typeface="+mj-lt"/>
              <a:buAutoNum type="arabicPeriod"/>
            </a:pPr>
            <a:r>
              <a:rPr lang="es-EC" sz="1000" dirty="0" smtClean="0">
                <a:latin typeface="+mj-lt"/>
                <a:ea typeface="Times New Roman"/>
                <a:cs typeface="Times New Roman"/>
              </a:rPr>
              <a:t>Narra la organización lógica de las imágenes.</a:t>
            </a:r>
          </a:p>
        </p:txBody>
      </p:sp>
      <p:pic>
        <p:nvPicPr>
          <p:cNvPr id="7180" name="Picture 12" descr="http://yestomammograms.org/yahoo_site_admin/assets/images/Gold-Magnifying-Glass.269192235_std.png">
            <a:hlinkClick r:id="rId3" action="ppaction://hlinksldjump"/>
          </p:cNvPr>
          <p:cNvPicPr>
            <a:picLocks noChangeAspect="1" noChangeArrowheads="1"/>
          </p:cNvPicPr>
          <p:nvPr/>
        </p:nvPicPr>
        <p:blipFill>
          <a:blip r:embed="rId4" cstate="print"/>
          <a:srcRect/>
          <a:stretch>
            <a:fillRect/>
          </a:stretch>
        </p:blipFill>
        <p:spPr bwMode="auto">
          <a:xfrm>
            <a:off x="4262153" y="5013176"/>
            <a:ext cx="1556813" cy="1656184"/>
          </a:xfrm>
          <a:prstGeom prst="rect">
            <a:avLst/>
          </a:prstGeom>
          <a:noFill/>
        </p:spPr>
      </p:pic>
      <p:sp>
        <p:nvSpPr>
          <p:cNvPr id="18" name="17 CuadroTexto"/>
          <p:cNvSpPr txBox="1">
            <a:spLocks noChangeArrowheads="1"/>
          </p:cNvSpPr>
          <p:nvPr/>
        </p:nvSpPr>
        <p:spPr bwMode="auto">
          <a:xfrm>
            <a:off x="6045694" y="2744820"/>
            <a:ext cx="2411760" cy="646331"/>
          </a:xfrm>
          <a:prstGeom prst="rect">
            <a:avLst/>
          </a:prstGeom>
          <a:noFill/>
          <a:ln w="9525">
            <a:noFill/>
            <a:miter lim="800000"/>
            <a:headEnd/>
            <a:tailEnd/>
          </a:ln>
        </p:spPr>
        <p:txBody>
          <a:bodyPr wrap="square">
            <a:spAutoFit/>
          </a:bodyPr>
          <a:lstStyle/>
          <a:p>
            <a:pPr marL="342900" indent="-342900" algn="r"/>
            <a:r>
              <a:rPr lang="es-EC" b="1" dirty="0">
                <a:latin typeface="Calibri" pitchFamily="34" charset="0"/>
              </a:rPr>
              <a:t> </a:t>
            </a:r>
            <a:r>
              <a:rPr lang="es-EC" b="1" dirty="0" smtClean="0">
                <a:latin typeface="Calibri" pitchFamily="34" charset="0"/>
              </a:rPr>
              <a:t>TÉCNICA APLICADA EN LA INVESTIGACIÓN</a:t>
            </a:r>
            <a:endParaRPr lang="es-EC" b="1" dirty="0">
              <a:latin typeface="Calibri" pitchFamily="34" charset="0"/>
            </a:endParaRPr>
          </a:p>
        </p:txBody>
      </p:sp>
      <p:sp>
        <p:nvSpPr>
          <p:cNvPr id="20" name="15 CuadroTexto"/>
          <p:cNvSpPr txBox="1">
            <a:spLocks noChangeArrowheads="1"/>
          </p:cNvSpPr>
          <p:nvPr/>
        </p:nvSpPr>
        <p:spPr bwMode="auto">
          <a:xfrm>
            <a:off x="6124124" y="3444647"/>
            <a:ext cx="2448272" cy="584775"/>
          </a:xfrm>
          <a:prstGeom prst="rect">
            <a:avLst/>
          </a:prstGeom>
          <a:noFill/>
          <a:ln w="9525">
            <a:noFill/>
            <a:miter lim="800000"/>
            <a:headEnd/>
            <a:tailEnd/>
          </a:ln>
        </p:spPr>
        <p:txBody>
          <a:bodyPr wrap="square">
            <a:spAutoFit/>
          </a:bodyPr>
          <a:lstStyle/>
          <a:p>
            <a:pPr>
              <a:buFont typeface="Arial" pitchFamily="34" charset="0"/>
              <a:buChar char="•"/>
            </a:pPr>
            <a:r>
              <a:rPr lang="es-EC" sz="1600" dirty="0" smtClean="0">
                <a:latin typeface="+mj-lt"/>
              </a:rPr>
              <a:t>Mapa Mental : 6 temas.</a:t>
            </a:r>
          </a:p>
        </p:txBody>
      </p:sp>
      <p:cxnSp>
        <p:nvCxnSpPr>
          <p:cNvPr id="21" name="20 Conector recto"/>
          <p:cNvCxnSpPr/>
          <p:nvPr/>
        </p:nvCxnSpPr>
        <p:spPr>
          <a:xfrm>
            <a:off x="6340148" y="3372639"/>
            <a:ext cx="2077969" cy="0"/>
          </a:xfrm>
          <a:prstGeom prst="line">
            <a:avLst/>
          </a:prstGeom>
          <a:ln w="28575">
            <a:solidFill>
              <a:srgbClr val="0070C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5647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188640"/>
            <a:ext cx="8501122" cy="571504"/>
          </a:xfrm>
          <a:prstGeom prst="rect">
            <a:avLst/>
          </a:prstGeom>
          <a:noFill/>
          <a:ln w="57150" algn="ctr">
            <a:solidFill>
              <a:srgbClr val="095EBB"/>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METODOLOGÍA DE LA INVESTIGACIÓN</a:t>
            </a:r>
          </a:p>
        </p:txBody>
      </p:sp>
      <p:sp>
        <p:nvSpPr>
          <p:cNvPr id="5" name="7 CuadroTexto"/>
          <p:cNvSpPr>
            <a:spLocks noChangeArrowheads="1"/>
          </p:cNvSpPr>
          <p:nvPr/>
        </p:nvSpPr>
        <p:spPr bwMode="auto">
          <a:xfrm>
            <a:off x="1428750" y="1556792"/>
            <a:ext cx="2063130" cy="707231"/>
          </a:xfrm>
          <a:prstGeom prst="downArrowCallout">
            <a:avLst>
              <a:gd name="adj1" fmla="val 25007"/>
              <a:gd name="adj2" fmla="val 25018"/>
              <a:gd name="adj3" fmla="val 25000"/>
              <a:gd name="adj4" fmla="val 64977"/>
            </a:avLst>
          </a:prstGeom>
          <a:noFill/>
          <a:ln w="28575">
            <a:solidFill>
              <a:schemeClr val="accent4">
                <a:lumMod val="50000"/>
              </a:schemeClr>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r>
              <a:rPr lang="es-EC" sz="2400" b="1" dirty="0" smtClean="0">
                <a:latin typeface="Calibri" pitchFamily="34" charset="0"/>
              </a:rPr>
              <a:t>Verbales</a:t>
            </a:r>
            <a:endParaRPr lang="es-ES" sz="2400" b="1" dirty="0" smtClean="0">
              <a:latin typeface="Calibri" pitchFamily="34" charset="0"/>
            </a:endParaRPr>
          </a:p>
        </p:txBody>
      </p:sp>
      <p:sp>
        <p:nvSpPr>
          <p:cNvPr id="6" name="4 CuadroTexto"/>
          <p:cNvSpPr txBox="1">
            <a:spLocks noChangeArrowheads="1"/>
          </p:cNvSpPr>
          <p:nvPr/>
        </p:nvSpPr>
        <p:spPr bwMode="auto">
          <a:xfrm>
            <a:off x="755576" y="2408039"/>
            <a:ext cx="3500438" cy="1477328"/>
          </a:xfrm>
          <a:prstGeom prst="rect">
            <a:avLst/>
          </a:prstGeom>
          <a:solidFill>
            <a:schemeClr val="accent1">
              <a:lumMod val="40000"/>
              <a:lumOff val="60000"/>
            </a:schemeClr>
          </a:solidFill>
          <a:ln w="57150">
            <a:solidFill>
              <a:srgbClr val="095EBB"/>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just" eaLnBrk="1" hangingPunct="1">
              <a:buFont typeface="+mj-lt"/>
              <a:buAutoNum type="arabicPeriod"/>
            </a:pPr>
            <a:r>
              <a:rPr lang="es-EC" dirty="0" smtClean="0">
                <a:latin typeface="Calibri" pitchFamily="34" charset="0"/>
              </a:rPr>
              <a:t>Información</a:t>
            </a:r>
          </a:p>
          <a:p>
            <a:pPr marL="342900" indent="-342900" algn="just" eaLnBrk="1" hangingPunct="1">
              <a:buFont typeface="+mj-lt"/>
              <a:buAutoNum type="arabicPeriod"/>
            </a:pPr>
            <a:r>
              <a:rPr lang="es-EC" dirty="0" smtClean="0">
                <a:latin typeface="Calibri" pitchFamily="34" charset="0"/>
              </a:rPr>
              <a:t>Comprensión</a:t>
            </a:r>
          </a:p>
          <a:p>
            <a:pPr marL="342900" indent="-342900" algn="just" eaLnBrk="1" hangingPunct="1">
              <a:buFont typeface="+mj-lt"/>
              <a:buAutoNum type="arabicPeriod"/>
            </a:pPr>
            <a:r>
              <a:rPr lang="es-EC" dirty="0" smtClean="0">
                <a:latin typeface="Calibri" pitchFamily="34" charset="0"/>
              </a:rPr>
              <a:t>Aritmética</a:t>
            </a:r>
          </a:p>
          <a:p>
            <a:pPr marL="342900" indent="-342900" algn="just" eaLnBrk="1" hangingPunct="1">
              <a:buFont typeface="+mj-lt"/>
              <a:buAutoNum type="arabicPeriod"/>
            </a:pPr>
            <a:r>
              <a:rPr lang="es-EC" dirty="0" smtClean="0">
                <a:latin typeface="Calibri" pitchFamily="34" charset="0"/>
              </a:rPr>
              <a:t>Vocabulario</a:t>
            </a:r>
          </a:p>
          <a:p>
            <a:pPr marL="342900" indent="-342900" algn="just" eaLnBrk="1" hangingPunct="1">
              <a:buFont typeface="+mj-lt"/>
              <a:buAutoNum type="arabicPeriod"/>
            </a:pPr>
            <a:r>
              <a:rPr lang="es-EC" dirty="0" smtClean="0">
                <a:latin typeface="Calibri" pitchFamily="34" charset="0"/>
              </a:rPr>
              <a:t>Semejanzas</a:t>
            </a:r>
            <a:endParaRPr lang="es-EC" dirty="0">
              <a:latin typeface="Calibri" pitchFamily="34" charset="0"/>
            </a:endParaRPr>
          </a:p>
        </p:txBody>
      </p:sp>
      <p:sp>
        <p:nvSpPr>
          <p:cNvPr id="7" name="7 CuadroTexto"/>
          <p:cNvSpPr>
            <a:spLocks noChangeArrowheads="1"/>
          </p:cNvSpPr>
          <p:nvPr/>
        </p:nvSpPr>
        <p:spPr bwMode="auto">
          <a:xfrm>
            <a:off x="5652120" y="1556792"/>
            <a:ext cx="2063130" cy="707231"/>
          </a:xfrm>
          <a:prstGeom prst="downArrowCallout">
            <a:avLst>
              <a:gd name="adj1" fmla="val 25007"/>
              <a:gd name="adj2" fmla="val 25018"/>
              <a:gd name="adj3" fmla="val 25000"/>
              <a:gd name="adj4" fmla="val 64977"/>
            </a:avLst>
          </a:prstGeom>
          <a:noFill/>
          <a:ln w="28575">
            <a:solidFill>
              <a:schemeClr val="accent4">
                <a:lumMod val="50000"/>
              </a:schemeClr>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r>
              <a:rPr lang="es-ES" sz="2400" b="1" dirty="0" smtClean="0">
                <a:latin typeface="Calibri" pitchFamily="34" charset="0"/>
              </a:rPr>
              <a:t>De ejecución</a:t>
            </a:r>
          </a:p>
        </p:txBody>
      </p:sp>
      <p:sp>
        <p:nvSpPr>
          <p:cNvPr id="8" name="4 CuadroTexto"/>
          <p:cNvSpPr txBox="1">
            <a:spLocks noChangeArrowheads="1"/>
          </p:cNvSpPr>
          <p:nvPr/>
        </p:nvSpPr>
        <p:spPr bwMode="auto">
          <a:xfrm>
            <a:off x="5076056" y="2421127"/>
            <a:ext cx="3500438" cy="1754326"/>
          </a:xfrm>
          <a:prstGeom prst="rect">
            <a:avLst/>
          </a:prstGeom>
          <a:solidFill>
            <a:schemeClr val="accent1">
              <a:lumMod val="40000"/>
              <a:lumOff val="60000"/>
            </a:schemeClr>
          </a:solidFill>
          <a:ln w="57150">
            <a:solidFill>
              <a:srgbClr val="095EBB"/>
            </a:solid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342900" indent="-342900" algn="just" eaLnBrk="1" hangingPunct="1">
              <a:buFont typeface="+mj-lt"/>
              <a:buAutoNum type="arabicPeriod"/>
            </a:pPr>
            <a:r>
              <a:rPr lang="es-EC" dirty="0" smtClean="0">
                <a:latin typeface="Calibri" pitchFamily="34" charset="0"/>
              </a:rPr>
              <a:t>Rompecabezas</a:t>
            </a:r>
          </a:p>
          <a:p>
            <a:pPr marL="342900" indent="-342900" algn="just" eaLnBrk="1" hangingPunct="1">
              <a:buFont typeface="+mj-lt"/>
              <a:buAutoNum type="arabicPeriod"/>
            </a:pPr>
            <a:r>
              <a:rPr lang="es-EC" dirty="0" smtClean="0">
                <a:latin typeface="Calibri" pitchFamily="34" charset="0"/>
              </a:rPr>
              <a:t>Diseño Geométrico</a:t>
            </a:r>
          </a:p>
          <a:p>
            <a:pPr marL="342900" indent="-342900" algn="just" eaLnBrk="1" hangingPunct="1">
              <a:buFont typeface="+mj-lt"/>
              <a:buAutoNum type="arabicPeriod"/>
            </a:pPr>
            <a:r>
              <a:rPr lang="es-EC" dirty="0" smtClean="0">
                <a:latin typeface="Calibri" pitchFamily="34" charset="0"/>
              </a:rPr>
              <a:t>Diseños con Prismas</a:t>
            </a:r>
          </a:p>
          <a:p>
            <a:pPr marL="342900" indent="-342900" algn="just" eaLnBrk="1" hangingPunct="1">
              <a:buFont typeface="+mj-lt"/>
              <a:buAutoNum type="arabicPeriod"/>
            </a:pPr>
            <a:r>
              <a:rPr lang="es-EC" dirty="0" smtClean="0">
                <a:latin typeface="Calibri" pitchFamily="34" charset="0"/>
              </a:rPr>
              <a:t>Laberintos</a:t>
            </a:r>
          </a:p>
          <a:p>
            <a:pPr marL="342900" indent="-342900" algn="just" eaLnBrk="1" hangingPunct="1">
              <a:buFont typeface="+mj-lt"/>
              <a:buAutoNum type="arabicPeriod"/>
            </a:pPr>
            <a:r>
              <a:rPr lang="es-EC" dirty="0" smtClean="0">
                <a:latin typeface="Calibri" pitchFamily="34" charset="0"/>
              </a:rPr>
              <a:t>Figuras incompletas</a:t>
            </a:r>
          </a:p>
          <a:p>
            <a:pPr marL="342900" indent="-342900" algn="just" eaLnBrk="1" hangingPunct="1">
              <a:buFont typeface="+mj-lt"/>
              <a:buAutoNum type="arabicPeriod"/>
            </a:pPr>
            <a:r>
              <a:rPr lang="es-EC" dirty="0" smtClean="0">
                <a:latin typeface="Calibri" pitchFamily="34" charset="0"/>
              </a:rPr>
              <a:t>Casa de animales</a:t>
            </a:r>
            <a:endParaRPr lang="es-EC" dirty="0">
              <a:latin typeface="Calibri" pitchFamily="34" charset="0"/>
            </a:endParaRPr>
          </a:p>
        </p:txBody>
      </p:sp>
      <p:sp>
        <p:nvSpPr>
          <p:cNvPr id="10" name="8 CuadroTexto"/>
          <p:cNvSpPr txBox="1">
            <a:spLocks noChangeArrowheads="1"/>
          </p:cNvSpPr>
          <p:nvPr/>
        </p:nvSpPr>
        <p:spPr bwMode="auto">
          <a:xfrm>
            <a:off x="2340768" y="908720"/>
            <a:ext cx="4463480" cy="584775"/>
          </a:xfrm>
          <a:prstGeom prst="rect">
            <a:avLst/>
          </a:prstGeom>
          <a:noFill/>
          <a:ln w="9525">
            <a:noFill/>
            <a:miter lim="800000"/>
            <a:headEnd/>
            <a:tailEnd/>
          </a:ln>
        </p:spPr>
        <p:txBody>
          <a:bodyPr wrap="square">
            <a:spAutoFit/>
          </a:bodyPr>
          <a:lstStyle/>
          <a:p>
            <a:pPr marL="342900" lvl="0" indent="-342900" algn="ctr"/>
            <a:r>
              <a:rPr lang="es-EC" sz="3200" b="1" dirty="0">
                <a:solidFill>
                  <a:srgbClr val="095EBB"/>
                </a:solidFill>
                <a:latin typeface="Calibri" pitchFamily="34" charset="0"/>
              </a:rPr>
              <a:t> </a:t>
            </a:r>
            <a:r>
              <a:rPr lang="es-EC" sz="3200" b="1" dirty="0" smtClean="0">
                <a:solidFill>
                  <a:srgbClr val="095EBB"/>
                </a:solidFill>
                <a:latin typeface="Calibri" pitchFamily="34" charset="0"/>
              </a:rPr>
              <a:t>Prueba WPPSI</a:t>
            </a:r>
          </a:p>
        </p:txBody>
      </p:sp>
      <p:pic>
        <p:nvPicPr>
          <p:cNvPr id="36866" name="Picture 2" descr="http://www.todomercado.com/tm/aviso/img_avisos/1250111469539_1250111897425_comandolaser.jpg"/>
          <p:cNvPicPr>
            <a:picLocks noChangeAspect="1" noChangeArrowheads="1"/>
          </p:cNvPicPr>
          <p:nvPr/>
        </p:nvPicPr>
        <p:blipFill>
          <a:blip r:embed="rId2" cstate="print"/>
          <a:srcRect/>
          <a:stretch>
            <a:fillRect/>
          </a:stretch>
        </p:blipFill>
        <p:spPr bwMode="auto">
          <a:xfrm>
            <a:off x="1763688" y="4293096"/>
            <a:ext cx="3264363" cy="2448272"/>
          </a:xfrm>
          <a:prstGeom prst="rect">
            <a:avLst/>
          </a:prstGeom>
          <a:noFill/>
        </p:spPr>
      </p:pic>
      <p:pic>
        <p:nvPicPr>
          <p:cNvPr id="36868" name="Picture 4" descr="http://www.manualmoderno.com/_catalogo/MP3/mp3-g006.jpg">
            <a:hlinkClick r:id="rId3" action="ppaction://hlinksldjump"/>
          </p:cNvPr>
          <p:cNvPicPr>
            <a:picLocks noChangeAspect="1" noChangeArrowheads="1"/>
          </p:cNvPicPr>
          <p:nvPr/>
        </p:nvPicPr>
        <p:blipFill>
          <a:blip r:embed="rId4" cstate="print"/>
          <a:srcRect l="5793" t="23913" r="7305" b="2174"/>
          <a:stretch>
            <a:fillRect/>
          </a:stretch>
        </p:blipFill>
        <p:spPr bwMode="auto">
          <a:xfrm>
            <a:off x="4932040" y="4293096"/>
            <a:ext cx="2160240" cy="244827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142852"/>
            <a:ext cx="8501122" cy="500066"/>
          </a:xfrm>
          <a:prstGeom prst="rect">
            <a:avLst/>
          </a:prstGeom>
          <a:noFill/>
          <a:ln w="57150" algn="ctr">
            <a:solidFill>
              <a:srgbClr val="095EBB"/>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PLANTEAMIENTO HIPÓTESIS</a:t>
            </a:r>
            <a:endParaRPr lang="es-ES" sz="2800" b="1" dirty="0"/>
          </a:p>
        </p:txBody>
      </p:sp>
      <p:sp>
        <p:nvSpPr>
          <p:cNvPr id="2" name="1 CuadroTexto"/>
          <p:cNvSpPr txBox="1"/>
          <p:nvPr/>
        </p:nvSpPr>
        <p:spPr>
          <a:xfrm>
            <a:off x="4716016" y="1916832"/>
            <a:ext cx="3456384" cy="3539430"/>
          </a:xfrm>
          <a:prstGeom prst="rect">
            <a:avLst/>
          </a:prstGeom>
          <a:noFill/>
        </p:spPr>
        <p:txBody>
          <a:bodyPr wrap="square" rtlCol="0">
            <a:spAutoFit/>
          </a:bodyPr>
          <a:lstStyle/>
          <a:p>
            <a:r>
              <a:rPr lang="es-ES" sz="2800" dirty="0"/>
              <a:t>La </a:t>
            </a:r>
            <a:r>
              <a:rPr lang="es-ES" sz="2800" dirty="0" smtClean="0"/>
              <a:t>aplicación </a:t>
            </a:r>
            <a:r>
              <a:rPr lang="es-ES" sz="2800" dirty="0"/>
              <a:t>de los mapas mentales incide en el desarrollo del lenguaje y pensamiento  en los niños de 4 a 5 años de edad. </a:t>
            </a:r>
            <a:endParaRPr lang="es-EC" sz="2800" dirty="0"/>
          </a:p>
        </p:txBody>
      </p:sp>
      <p:pic>
        <p:nvPicPr>
          <p:cNvPr id="5" name="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3510" y="4437112"/>
            <a:ext cx="2476500" cy="1847850"/>
          </a:xfrm>
          <a:prstGeom prst="rect">
            <a:avLst/>
          </a:prstGeom>
          <a:ln w="38100">
            <a:solidFill>
              <a:srgbClr val="095EBB"/>
            </a:solidFill>
          </a:ln>
        </p:spPr>
      </p:pic>
      <p:pic>
        <p:nvPicPr>
          <p:cNvPr id="7" name="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908720"/>
            <a:ext cx="3323862" cy="2492896"/>
          </a:xfrm>
          <a:prstGeom prst="rect">
            <a:avLst/>
          </a:prstGeom>
          <a:ln w="38100">
            <a:solidFill>
              <a:srgbClr val="095EBB"/>
            </a:solidFill>
          </a:ln>
        </p:spPr>
      </p:pic>
      <p:sp>
        <p:nvSpPr>
          <p:cNvPr id="8" name="7 Flecha abajo"/>
          <p:cNvSpPr/>
          <p:nvPr/>
        </p:nvSpPr>
        <p:spPr>
          <a:xfrm>
            <a:off x="2087724" y="3501008"/>
            <a:ext cx="648072" cy="845794"/>
          </a:xfrm>
          <a:prstGeom prst="downArrow">
            <a:avLst/>
          </a:prstGeom>
          <a:solidFill>
            <a:schemeClr val="accent6">
              <a:lumMod val="60000"/>
              <a:lumOff val="4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142852"/>
            <a:ext cx="8501122" cy="500066"/>
          </a:xfrm>
          <a:prstGeom prst="rect">
            <a:avLst/>
          </a:prstGeom>
          <a:noFill/>
          <a:ln w="57150" algn="ctr">
            <a:solidFill>
              <a:srgbClr val="095EBB"/>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DETERMINACIÓN DE LAS VARIABLES</a:t>
            </a:r>
            <a:endParaRPr lang="es-ES" sz="2800" b="1" dirty="0"/>
          </a:p>
        </p:txBody>
      </p:sp>
      <p:sp>
        <p:nvSpPr>
          <p:cNvPr id="26" name="25 Elipse"/>
          <p:cNvSpPr/>
          <p:nvPr/>
        </p:nvSpPr>
        <p:spPr>
          <a:xfrm rot="10800000">
            <a:off x="341783" y="1268760"/>
            <a:ext cx="3366120" cy="3366120"/>
          </a:xfrm>
          <a:prstGeom prst="ellipse">
            <a:avLst/>
          </a:prstGeom>
          <a:blipFill>
            <a:blip r:embed="rId2" cstate="print">
              <a:extLst>
                <a:ext uri="{28A0092B-C50C-407E-A947-70E740481C1C}">
                  <a14:useLocalDpi xmlns:a14="http://schemas.microsoft.com/office/drawing/2010/main" xmlns="" val="0"/>
                </a:ext>
              </a:extLst>
            </a:blip>
            <a:srcRect/>
            <a:stretch>
              <a:fillRect t="-15000" b="-15000"/>
            </a:stretch>
          </a:blipFill>
          <a:ln w="57150">
            <a:solidFill>
              <a:srgbClr val="0070C0"/>
            </a:solidFill>
            <a:prstDash val="sysDash"/>
          </a:ln>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37" name="13 CuadroTexto"/>
          <p:cNvSpPr>
            <a:spLocks noChangeArrowheads="1"/>
          </p:cNvSpPr>
          <p:nvPr/>
        </p:nvSpPr>
        <p:spPr bwMode="auto">
          <a:xfrm>
            <a:off x="269676" y="5018167"/>
            <a:ext cx="4014292" cy="715089"/>
          </a:xfrm>
          <a:prstGeom prst="roundRect">
            <a:avLst>
              <a:gd name="adj" fmla="val 16667"/>
            </a:avLst>
          </a:prstGeom>
          <a:noFill/>
          <a:ln w="57150">
            <a:solidFill>
              <a:srgbClr val="0070C0"/>
            </a:solidFill>
            <a:miter lim="800000"/>
            <a:headEnd/>
            <a:tailEnd/>
          </a:ln>
        </p:spPr>
        <p:txBody>
          <a:bodyPr wrap="square">
            <a:spAutoFit/>
          </a:bodyPr>
          <a:lstStyle/>
          <a:p>
            <a:pPr algn="ctr"/>
            <a:r>
              <a:rPr lang="es-EC" b="1" dirty="0" smtClean="0">
                <a:latin typeface="Calibri" pitchFamily="34" charset="0"/>
              </a:rPr>
              <a:t> Variable Independiente (VI): Mapa Mental </a:t>
            </a:r>
            <a:endParaRPr lang="es-EC" b="1" dirty="0">
              <a:latin typeface="Calibri" pitchFamily="34" charset="0"/>
            </a:endParaRPr>
          </a:p>
        </p:txBody>
      </p:sp>
      <p:sp>
        <p:nvSpPr>
          <p:cNvPr id="39" name="38 Elipse"/>
          <p:cNvSpPr/>
          <p:nvPr/>
        </p:nvSpPr>
        <p:spPr>
          <a:xfrm>
            <a:off x="5352256" y="1310680"/>
            <a:ext cx="3324200" cy="3324200"/>
          </a:xfrm>
          <a:prstGeom prst="ellipse">
            <a:avLst/>
          </a:prstGeom>
          <a:blipFill>
            <a:blip r:embed="rId3" cstate="print">
              <a:extLst>
                <a:ext uri="{28A0092B-C50C-407E-A947-70E740481C1C}">
                  <a14:useLocalDpi xmlns:a14="http://schemas.microsoft.com/office/drawing/2010/main" xmlns="" val="0"/>
                </a:ext>
              </a:extLst>
            </a:blip>
            <a:srcRect/>
            <a:stretch>
              <a:fillRect/>
            </a:stretch>
          </a:blipFill>
          <a:ln w="57150">
            <a:solidFill>
              <a:srgbClr val="0070C0"/>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13 CuadroTexto"/>
          <p:cNvSpPr>
            <a:spLocks noChangeArrowheads="1"/>
          </p:cNvSpPr>
          <p:nvPr/>
        </p:nvSpPr>
        <p:spPr bwMode="auto">
          <a:xfrm>
            <a:off x="4788024" y="5013176"/>
            <a:ext cx="3998818" cy="715089"/>
          </a:xfrm>
          <a:prstGeom prst="roundRect">
            <a:avLst>
              <a:gd name="adj" fmla="val 16667"/>
            </a:avLst>
          </a:prstGeom>
          <a:noFill/>
          <a:ln w="57150">
            <a:solidFill>
              <a:srgbClr val="0070C0"/>
            </a:solidFill>
            <a:miter lim="800000"/>
            <a:headEnd/>
            <a:tailEnd/>
          </a:ln>
        </p:spPr>
        <p:txBody>
          <a:bodyPr wrap="square">
            <a:spAutoFit/>
          </a:bodyPr>
          <a:lstStyle/>
          <a:p>
            <a:pPr algn="ctr"/>
            <a:r>
              <a:rPr lang="es-EC" b="1" dirty="0" smtClean="0">
                <a:latin typeface="Calibri" pitchFamily="34" charset="0"/>
              </a:rPr>
              <a:t> Variable </a:t>
            </a:r>
            <a:r>
              <a:rPr lang="es-EC" b="1" dirty="0">
                <a:latin typeface="Calibri" pitchFamily="34" charset="0"/>
              </a:rPr>
              <a:t>D</a:t>
            </a:r>
            <a:r>
              <a:rPr lang="es-EC" b="1" dirty="0" smtClean="0">
                <a:latin typeface="Calibri" pitchFamily="34" charset="0"/>
              </a:rPr>
              <a:t>ependiente (VD): Lenguaje y pensamiento de los niños</a:t>
            </a:r>
            <a:endParaRPr lang="es-EC" b="1" dirty="0">
              <a:latin typeface="Calibri" pitchFamily="34" charset="0"/>
            </a:endParaRPr>
          </a:p>
        </p:txBody>
      </p:sp>
      <p:sp>
        <p:nvSpPr>
          <p:cNvPr id="8" name="7 Flecha izquierda y derecha"/>
          <p:cNvSpPr/>
          <p:nvPr/>
        </p:nvSpPr>
        <p:spPr>
          <a:xfrm>
            <a:off x="3851920" y="2555776"/>
            <a:ext cx="1368152" cy="657200"/>
          </a:xfrm>
          <a:prstGeom prst="leftRigh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323528" y="2857496"/>
            <a:ext cx="8568952"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4400" b="1" dirty="0" smtClean="0">
                <a:ln>
                  <a:solidFill>
                    <a:schemeClr val="accent2">
                      <a:lumMod val="60000"/>
                      <a:lumOff val="40000"/>
                    </a:schemeClr>
                  </a:solidFill>
                </a:ln>
                <a:effectLst>
                  <a:glow rad="228600">
                    <a:schemeClr val="accent2">
                      <a:satMod val="175000"/>
                      <a:alpha val="40000"/>
                    </a:schemeClr>
                  </a:glow>
                </a:effectLst>
              </a:rPr>
              <a:t>ANÁLISIS E INTERPRETACIÓN DE RESULTADOS</a:t>
            </a:r>
            <a:endParaRPr lang="es-EC" sz="4400" b="1" dirty="0">
              <a:ln>
                <a:solidFill>
                  <a:schemeClr val="accent2">
                    <a:lumMod val="60000"/>
                    <a:lumOff val="40000"/>
                  </a:schemeClr>
                </a:solidFill>
              </a:ln>
              <a:effectLst>
                <a:glow rad="228600">
                  <a:schemeClr val="accent2">
                    <a:satMod val="175000"/>
                    <a:alpha val="40000"/>
                  </a:schemeClr>
                </a:glow>
              </a:effectLst>
            </a:endParaRPr>
          </a:p>
        </p:txBody>
      </p:sp>
      <p:sp>
        <p:nvSpPr>
          <p:cNvPr id="5" name="4 CuadroTexto"/>
          <p:cNvSpPr txBox="1"/>
          <p:nvPr/>
        </p:nvSpPr>
        <p:spPr>
          <a:xfrm>
            <a:off x="1643042" y="1428736"/>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a:t>
            </a:r>
            <a:r>
              <a:rPr lang="es-ES" sz="4800" b="1" dirty="0" smtClean="0">
                <a:ln>
                  <a:solidFill>
                    <a:schemeClr val="accent2">
                      <a:lumMod val="60000"/>
                      <a:lumOff val="40000"/>
                    </a:schemeClr>
                  </a:solidFill>
                </a:ln>
                <a:effectLst>
                  <a:glow rad="228600">
                    <a:schemeClr val="accent3">
                      <a:satMod val="175000"/>
                      <a:alpha val="40000"/>
                    </a:schemeClr>
                  </a:glow>
                </a:effectLst>
              </a:rPr>
              <a:t>4</a:t>
            </a:r>
            <a:endParaRPr lang="es-ES" sz="4800" b="1" dirty="0">
              <a:ln>
                <a:solidFill>
                  <a:schemeClr val="accent2">
                    <a:lumMod val="60000"/>
                    <a:lumOff val="40000"/>
                  </a:schemeClr>
                </a:solidFill>
              </a:ln>
              <a:effectLst>
                <a:glow rad="228600">
                  <a:schemeClr val="accent3">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00034" y="2857496"/>
            <a:ext cx="8286808"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6000" b="1" dirty="0" smtClean="0">
                <a:ln>
                  <a:solidFill>
                    <a:schemeClr val="accent2">
                      <a:lumMod val="60000"/>
                      <a:lumOff val="40000"/>
                    </a:schemeClr>
                  </a:solidFill>
                </a:ln>
                <a:effectLst>
                  <a:glow rad="228600">
                    <a:schemeClr val="accent2">
                      <a:satMod val="175000"/>
                      <a:alpha val="40000"/>
                    </a:schemeClr>
                  </a:glow>
                </a:effectLst>
              </a:rPr>
              <a:t>EL </a:t>
            </a:r>
            <a:r>
              <a:rPr lang="es-EC" sz="6000" b="1" dirty="0">
                <a:ln>
                  <a:solidFill>
                    <a:schemeClr val="accent2">
                      <a:lumMod val="60000"/>
                      <a:lumOff val="40000"/>
                    </a:schemeClr>
                  </a:solidFill>
                </a:ln>
                <a:effectLst>
                  <a:glow rad="228600">
                    <a:schemeClr val="accent2">
                      <a:satMod val="175000"/>
                      <a:alpha val="40000"/>
                    </a:schemeClr>
                  </a:glow>
                </a:effectLst>
              </a:rPr>
              <a:t>PROBLEMA DE INVESTIGACIÓN</a:t>
            </a:r>
          </a:p>
        </p:txBody>
      </p:sp>
      <p:sp>
        <p:nvSpPr>
          <p:cNvPr id="5" name="4 CuadroTexto"/>
          <p:cNvSpPr txBox="1"/>
          <p:nvPr/>
        </p:nvSpPr>
        <p:spPr>
          <a:xfrm>
            <a:off x="1648739" y="1428736"/>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1</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3" cstate="print"/>
          <a:srcRect/>
          <a:stretch>
            <a:fillRect/>
          </a:stretch>
        </p:blipFill>
        <p:spPr bwMode="auto">
          <a:xfrm>
            <a:off x="866099" y="1268760"/>
            <a:ext cx="7594333" cy="4176464"/>
          </a:xfrm>
          <a:prstGeom prst="rect">
            <a:avLst/>
          </a:prstGeom>
          <a:noFill/>
          <a:ln w="9525">
            <a:noFill/>
            <a:miter lim="800000"/>
            <a:headEnd/>
            <a:tailEnd/>
          </a:ln>
        </p:spPr>
      </p:pic>
      <p:sp>
        <p:nvSpPr>
          <p:cNvPr id="3" name="Rectangle 4"/>
          <p:cNvSpPr>
            <a:spLocks noChangeArrowheads="1"/>
          </p:cNvSpPr>
          <p:nvPr/>
        </p:nvSpPr>
        <p:spPr bwMode="auto">
          <a:xfrm>
            <a:off x="285720" y="142852"/>
            <a:ext cx="8501122" cy="500066"/>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FICHA DE OBSERVACIÓN</a:t>
            </a:r>
            <a:endParaRPr lang="es-ES"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142852"/>
            <a:ext cx="8501122" cy="500066"/>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RESULTADOS DE PRUEBAS VERBALES</a:t>
            </a:r>
            <a:endParaRPr lang="es-ES" sz="2800" b="1" dirty="0"/>
          </a:p>
        </p:txBody>
      </p:sp>
      <p:pic>
        <p:nvPicPr>
          <p:cNvPr id="3" name="2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049" y="1916832"/>
            <a:ext cx="4257927" cy="3816424"/>
          </a:xfrm>
          <a:prstGeom prst="rect">
            <a:avLst/>
          </a:prstGeom>
          <a:noFill/>
        </p:spPr>
      </p:pic>
      <p:sp>
        <p:nvSpPr>
          <p:cNvPr id="4" name="3 CuadroTexto"/>
          <p:cNvSpPr txBox="1"/>
          <p:nvPr/>
        </p:nvSpPr>
        <p:spPr>
          <a:xfrm>
            <a:off x="1619672" y="1228774"/>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C" b="1" dirty="0" err="1" smtClean="0">
                <a:solidFill>
                  <a:schemeClr val="tx1"/>
                </a:solidFill>
              </a:rPr>
              <a:t>Pretest</a:t>
            </a:r>
            <a:endParaRPr lang="es-EC" b="1" dirty="0">
              <a:solidFill>
                <a:schemeClr val="tx1"/>
              </a:solidFill>
            </a:endParaRPr>
          </a:p>
        </p:txBody>
      </p:sp>
      <p:sp>
        <p:nvSpPr>
          <p:cNvPr id="5" name="4 CuadroTexto"/>
          <p:cNvSpPr txBox="1"/>
          <p:nvPr/>
        </p:nvSpPr>
        <p:spPr>
          <a:xfrm>
            <a:off x="6264188" y="1254689"/>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a:solidFill>
                  <a:schemeClr val="lt1"/>
                </a:solidFill>
                <a:latin typeface="+mn-lt"/>
                <a:cs typeface="+mn-cs"/>
              </a:defRPr>
            </a:lvl1pPr>
            <a:lvl2pPr>
              <a:defRPr>
                <a:solidFill>
                  <a:schemeClr val="lt1"/>
                </a:solidFill>
                <a:latin typeface="+mn-lt"/>
                <a:cs typeface="+mn-cs"/>
              </a:defRPr>
            </a:lvl2pPr>
            <a:lvl3pPr>
              <a:defRPr>
                <a:solidFill>
                  <a:schemeClr val="lt1"/>
                </a:solidFill>
                <a:latin typeface="+mn-lt"/>
                <a:cs typeface="+mn-cs"/>
              </a:defRPr>
            </a:lvl3pPr>
            <a:lvl4pPr>
              <a:defRPr>
                <a:solidFill>
                  <a:schemeClr val="lt1"/>
                </a:solidFill>
                <a:latin typeface="+mn-lt"/>
                <a:cs typeface="+mn-cs"/>
              </a:defRPr>
            </a:lvl4pPr>
            <a:lvl5pPr>
              <a:defRPr>
                <a:solidFill>
                  <a:schemeClr val="lt1"/>
                </a:solidFill>
                <a:latin typeface="+mn-lt"/>
                <a:cs typeface="+mn-cs"/>
              </a:defRPr>
            </a:lvl5pPr>
            <a:lvl6pPr>
              <a:defRPr>
                <a:solidFill>
                  <a:schemeClr val="lt1"/>
                </a:solidFill>
                <a:latin typeface="+mn-lt"/>
                <a:cs typeface="+mn-cs"/>
              </a:defRPr>
            </a:lvl6pPr>
            <a:lvl7pPr>
              <a:defRPr>
                <a:solidFill>
                  <a:schemeClr val="lt1"/>
                </a:solidFill>
                <a:latin typeface="+mn-lt"/>
                <a:cs typeface="+mn-cs"/>
              </a:defRPr>
            </a:lvl7pPr>
            <a:lvl8pPr>
              <a:defRPr>
                <a:solidFill>
                  <a:schemeClr val="lt1"/>
                </a:solidFill>
                <a:latin typeface="+mn-lt"/>
                <a:cs typeface="+mn-cs"/>
              </a:defRPr>
            </a:lvl8pPr>
            <a:lvl9pPr>
              <a:defRPr>
                <a:solidFill>
                  <a:schemeClr val="lt1"/>
                </a:solidFill>
                <a:latin typeface="+mn-lt"/>
                <a:cs typeface="+mn-cs"/>
              </a:defRPr>
            </a:lvl9pPr>
          </a:lstStyle>
          <a:p>
            <a:r>
              <a:rPr lang="es-EC" b="1" dirty="0" err="1">
                <a:solidFill>
                  <a:schemeClr val="tx1"/>
                </a:solidFill>
              </a:rPr>
              <a:t>Postest</a:t>
            </a:r>
            <a:endParaRPr lang="es-EC" b="1" dirty="0">
              <a:solidFill>
                <a:schemeClr val="tx1"/>
              </a:solidFill>
            </a:endParaRPr>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3933" y="1913766"/>
            <a:ext cx="4460555" cy="3794770"/>
          </a:xfrm>
          <a:prstGeom prst="rect">
            <a:avLst/>
          </a:prstGeom>
          <a:noFill/>
        </p:spPr>
      </p:pic>
      <p:sp>
        <p:nvSpPr>
          <p:cNvPr id="7" name="6 Elipse"/>
          <p:cNvSpPr/>
          <p:nvPr/>
        </p:nvSpPr>
        <p:spPr>
          <a:xfrm>
            <a:off x="1624400" y="6098607"/>
            <a:ext cx="499328" cy="253522"/>
          </a:xfrm>
          <a:prstGeom prst="ellipse">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smtClean="0"/>
              <a:t>14</a:t>
            </a:r>
            <a:endParaRPr lang="es-EC" sz="1100" b="1" dirty="0"/>
          </a:p>
        </p:txBody>
      </p:sp>
      <p:sp>
        <p:nvSpPr>
          <p:cNvPr id="8" name="7 Elipse"/>
          <p:cNvSpPr/>
          <p:nvPr/>
        </p:nvSpPr>
        <p:spPr>
          <a:xfrm>
            <a:off x="6480212" y="6120111"/>
            <a:ext cx="540060" cy="261217"/>
          </a:xfrm>
          <a:prstGeom prst="ellipse">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smtClean="0"/>
              <a:t>10</a:t>
            </a:r>
            <a:endParaRPr lang="es-EC" sz="1100" b="1" dirty="0"/>
          </a:p>
        </p:txBody>
      </p:sp>
      <p:sp>
        <p:nvSpPr>
          <p:cNvPr id="9" name="8 Rectángulo"/>
          <p:cNvSpPr/>
          <p:nvPr/>
        </p:nvSpPr>
        <p:spPr>
          <a:xfrm>
            <a:off x="3563888" y="6021288"/>
            <a:ext cx="1728192" cy="522432"/>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smtClean="0"/>
              <a:t>Aritmética y Vocabulario</a:t>
            </a:r>
            <a:endParaRPr lang="es-EC" sz="1100" b="1" dirty="0"/>
          </a:p>
        </p:txBody>
      </p:sp>
    </p:spTree>
    <p:extLst>
      <p:ext uri="{BB962C8B-B14F-4D97-AF65-F5344CB8AC3E}">
        <p14:creationId xmlns:p14="http://schemas.microsoft.com/office/powerpoint/2010/main" xmlns="" val="4192706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142852"/>
            <a:ext cx="8501122" cy="500066"/>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RESULTADOS DE PRUEBAS DE EJECUCIÓN</a:t>
            </a:r>
            <a:endParaRPr lang="es-ES" sz="2800" b="1" dirty="0"/>
          </a:p>
        </p:txBody>
      </p:sp>
      <p:sp>
        <p:nvSpPr>
          <p:cNvPr id="4" name="3 CuadroTexto"/>
          <p:cNvSpPr txBox="1"/>
          <p:nvPr/>
        </p:nvSpPr>
        <p:spPr>
          <a:xfrm>
            <a:off x="1619672" y="1228774"/>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b="1">
                <a:solidFill>
                  <a:schemeClr val="tx1"/>
                </a:solidFill>
              </a:defRPr>
            </a:lvl1pPr>
          </a:lstStyle>
          <a:p>
            <a:r>
              <a:rPr lang="es-EC" dirty="0" err="1"/>
              <a:t>Pretest</a:t>
            </a:r>
            <a:endParaRPr lang="es-EC" dirty="0"/>
          </a:p>
        </p:txBody>
      </p:sp>
      <p:sp>
        <p:nvSpPr>
          <p:cNvPr id="5" name="4 CuadroTexto"/>
          <p:cNvSpPr txBox="1"/>
          <p:nvPr/>
        </p:nvSpPr>
        <p:spPr>
          <a:xfrm>
            <a:off x="6264188" y="1254689"/>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b="1">
                <a:solidFill>
                  <a:schemeClr val="tx1"/>
                </a:solidFill>
              </a:defRPr>
            </a:lvl1pPr>
          </a:lstStyle>
          <a:p>
            <a:r>
              <a:rPr lang="es-EC" dirty="0" err="1"/>
              <a:t>Postest</a:t>
            </a:r>
            <a:endParaRPr lang="es-EC" dirty="0"/>
          </a:p>
        </p:txBody>
      </p:sp>
      <p:pic>
        <p:nvPicPr>
          <p:cNvPr id="6" name="5 Imagen"/>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670" y="1916715"/>
            <a:ext cx="4325314" cy="3816541"/>
          </a:xfrm>
          <a:prstGeom prst="rect">
            <a:avLst/>
          </a:prstGeom>
          <a:noFill/>
        </p:spPr>
      </p:pic>
      <p:pic>
        <p:nvPicPr>
          <p:cNvPr id="7" name="6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53374" y="1933854"/>
            <a:ext cx="4445764" cy="3782261"/>
          </a:xfrm>
          <a:prstGeom prst="rect">
            <a:avLst/>
          </a:prstGeom>
          <a:noFill/>
        </p:spPr>
      </p:pic>
    </p:spTree>
    <p:extLst>
      <p:ext uri="{BB962C8B-B14F-4D97-AF65-F5344CB8AC3E}">
        <p14:creationId xmlns:p14="http://schemas.microsoft.com/office/powerpoint/2010/main" xmlns="" val="3105774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214290"/>
            <a:ext cx="8501122" cy="910454"/>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RESULTADOS DE PRUEBAS VERBALES Y NO VERBALES </a:t>
            </a:r>
            <a:endParaRPr lang="es-ES" sz="2800" b="1" dirty="0"/>
          </a:p>
        </p:txBody>
      </p:sp>
      <p:sp>
        <p:nvSpPr>
          <p:cNvPr id="2" name="1 CuadroTexto"/>
          <p:cNvSpPr txBox="1"/>
          <p:nvPr/>
        </p:nvSpPr>
        <p:spPr>
          <a:xfrm>
            <a:off x="6660232" y="3851756"/>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b="1">
                <a:solidFill>
                  <a:schemeClr val="tx1"/>
                </a:solidFill>
              </a:defRPr>
            </a:lvl1pPr>
          </a:lstStyle>
          <a:p>
            <a:r>
              <a:rPr lang="es-EC" dirty="0" err="1"/>
              <a:t>Pretest</a:t>
            </a:r>
            <a:endParaRPr lang="es-EC" dirty="0"/>
          </a:p>
        </p:txBody>
      </p:sp>
      <p:pic>
        <p:nvPicPr>
          <p:cNvPr id="9" name="8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01363" y="1628800"/>
            <a:ext cx="5082805" cy="4779397"/>
          </a:xfrm>
          <a:prstGeom prst="rect">
            <a:avLst/>
          </a:prstGeom>
          <a:noFill/>
        </p:spPr>
      </p:pic>
      <p:sp>
        <p:nvSpPr>
          <p:cNvPr id="6" name="5 Rectángulo"/>
          <p:cNvSpPr/>
          <p:nvPr/>
        </p:nvSpPr>
        <p:spPr>
          <a:xfrm>
            <a:off x="6408204" y="5157192"/>
            <a:ext cx="1728192" cy="522432"/>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smtClean="0"/>
              <a:t>12 Verbales </a:t>
            </a:r>
          </a:p>
          <a:p>
            <a:pPr algn="ctr"/>
            <a:r>
              <a:rPr lang="es-EC" sz="1100" b="1" dirty="0" smtClean="0"/>
              <a:t>4 Ejecución </a:t>
            </a:r>
            <a:endParaRPr lang="es-EC" sz="1100" b="1" dirty="0"/>
          </a:p>
        </p:txBody>
      </p:sp>
    </p:spTree>
    <p:extLst>
      <p:ext uri="{BB962C8B-B14F-4D97-AF65-F5344CB8AC3E}">
        <p14:creationId xmlns:p14="http://schemas.microsoft.com/office/powerpoint/2010/main" xmlns="" val="3302438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214290"/>
            <a:ext cx="8501122" cy="910454"/>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RESULTADOS DE PRUEBAS VERBALES Y NO VERBALES </a:t>
            </a:r>
            <a:endParaRPr lang="es-ES" sz="2800" b="1" dirty="0"/>
          </a:p>
        </p:txBody>
      </p:sp>
      <p:pic>
        <p:nvPicPr>
          <p:cNvPr id="6" name="5 Imagen"/>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1704403"/>
            <a:ext cx="5112568" cy="4532909"/>
          </a:xfrm>
          <a:prstGeom prst="rect">
            <a:avLst/>
          </a:prstGeom>
          <a:noFill/>
        </p:spPr>
      </p:pic>
      <p:sp>
        <p:nvSpPr>
          <p:cNvPr id="2" name="1 CuadroTexto"/>
          <p:cNvSpPr txBox="1"/>
          <p:nvPr/>
        </p:nvSpPr>
        <p:spPr>
          <a:xfrm>
            <a:off x="6660232" y="3786191"/>
            <a:ext cx="1224136" cy="369332"/>
          </a:xfrm>
          <a:prstGeom prst="rect">
            <a:avLst/>
          </a:prstGeom>
          <a:solidFill>
            <a:schemeClr val="accent2">
              <a:lumMod val="20000"/>
              <a:lumOff val="80000"/>
            </a:schemeClr>
          </a:solidFill>
          <a:ln>
            <a:solidFill>
              <a:srgbClr val="DA35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EC"/>
            </a:defPPr>
            <a:lvl1pPr algn="ctr">
              <a:defRPr b="1">
                <a:solidFill>
                  <a:schemeClr val="tx1"/>
                </a:solidFill>
              </a:defRPr>
            </a:lvl1pPr>
          </a:lstStyle>
          <a:p>
            <a:r>
              <a:rPr lang="es-EC" dirty="0" err="1"/>
              <a:t>Postest</a:t>
            </a:r>
            <a:endParaRPr lang="es-EC" dirty="0"/>
          </a:p>
        </p:txBody>
      </p:sp>
      <p:sp>
        <p:nvSpPr>
          <p:cNvPr id="5" name="4 Rectángulo"/>
          <p:cNvSpPr/>
          <p:nvPr/>
        </p:nvSpPr>
        <p:spPr>
          <a:xfrm>
            <a:off x="6772937" y="5281051"/>
            <a:ext cx="1111431" cy="522432"/>
          </a:xfrm>
          <a:prstGeom prst="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b="1" dirty="0" smtClean="0"/>
              <a:t>9 Verbales</a:t>
            </a:r>
          </a:p>
          <a:p>
            <a:pPr algn="ctr"/>
            <a:r>
              <a:rPr lang="es-EC" sz="1100" b="1" dirty="0" smtClean="0"/>
              <a:t>7 Ejecución </a:t>
            </a:r>
            <a:endParaRPr lang="es-EC" sz="1100" b="1" dirty="0"/>
          </a:p>
        </p:txBody>
      </p:sp>
    </p:spTree>
    <p:extLst>
      <p:ext uri="{BB962C8B-B14F-4D97-AF65-F5344CB8AC3E}">
        <p14:creationId xmlns:p14="http://schemas.microsoft.com/office/powerpoint/2010/main" xmlns="" val="32560692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357166"/>
            <a:ext cx="8501122" cy="500066"/>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COMPROBACIÓN DE HIPOTÉSIS</a:t>
            </a:r>
          </a:p>
        </p:txBody>
      </p:sp>
      <p:sp>
        <p:nvSpPr>
          <p:cNvPr id="5" name="7 CuadroTexto"/>
          <p:cNvSpPr>
            <a:spLocks noChangeArrowheads="1"/>
          </p:cNvSpPr>
          <p:nvPr/>
        </p:nvSpPr>
        <p:spPr bwMode="auto">
          <a:xfrm>
            <a:off x="1331640" y="1165022"/>
            <a:ext cx="2999233" cy="895826"/>
          </a:xfrm>
          <a:prstGeom prst="downArrowCallout">
            <a:avLst>
              <a:gd name="adj1" fmla="val 25007"/>
              <a:gd name="adj2" fmla="val 25018"/>
              <a:gd name="adj3" fmla="val 25000"/>
              <a:gd name="adj4" fmla="val 64977"/>
            </a:avLst>
          </a:prstGeom>
          <a:noFill/>
          <a:ln w="28575">
            <a:solidFill>
              <a:srgbClr val="DA3508"/>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r>
              <a:rPr lang="es-ES" sz="1600" dirty="0"/>
              <a:t>Comprobación de </a:t>
            </a:r>
            <a:r>
              <a:rPr lang="es-ES" sz="1600" dirty="0" smtClean="0"/>
              <a:t>Hipótesis: </a:t>
            </a:r>
            <a:r>
              <a:rPr lang="es-ES" sz="1600" u="sng" dirty="0" smtClean="0"/>
              <a:t>Pruebas Verbales</a:t>
            </a:r>
            <a:endParaRPr lang="es-EC" sz="1600" b="1" dirty="0">
              <a:latin typeface="Calibri" pitchFamily="34" charset="0"/>
            </a:endParaRPr>
          </a:p>
        </p:txBody>
      </p:sp>
      <p:sp>
        <p:nvSpPr>
          <p:cNvPr id="6" name="4 CuadroTexto"/>
          <p:cNvSpPr txBox="1">
            <a:spLocks noChangeArrowheads="1"/>
          </p:cNvSpPr>
          <p:nvPr/>
        </p:nvSpPr>
        <p:spPr bwMode="auto">
          <a:xfrm>
            <a:off x="5696373" y="2981270"/>
            <a:ext cx="3108601" cy="1815882"/>
          </a:xfrm>
          <a:prstGeom prst="rect">
            <a:avLst/>
          </a:prstGeom>
          <a:noFill/>
          <a:ln w="57150">
            <a:solidFill>
              <a:srgbClr val="DA3508"/>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C" sz="1600" dirty="0" smtClean="0">
                <a:latin typeface="Calibri" pitchFamily="34" charset="0"/>
              </a:rPr>
              <a:t>La zona de rechazo se ubica en ±1.75 y el total obtenido en las </a:t>
            </a:r>
            <a:r>
              <a:rPr lang="es-EC" sz="1600" dirty="0" err="1" smtClean="0">
                <a:latin typeface="Calibri" pitchFamily="34" charset="0"/>
              </a:rPr>
              <a:t>subescalas</a:t>
            </a:r>
            <a:r>
              <a:rPr lang="es-EC" sz="1600" dirty="0" smtClean="0">
                <a:latin typeface="Calibri" pitchFamily="34" charset="0"/>
              </a:rPr>
              <a:t> verbales es de -2.68, lo que demuestra un incremento en su desarrollo del lenguaje de los niños posterior al trabajo con los mapas mentales.</a:t>
            </a:r>
            <a:endParaRPr lang="es-EC" sz="1600" dirty="0">
              <a:latin typeface="Calibri"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2536" y="2276872"/>
            <a:ext cx="6051048"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251520" y="5733256"/>
            <a:ext cx="2846120" cy="1015663"/>
          </a:xfrm>
          <a:prstGeom prst="rect">
            <a:avLst/>
          </a:prstGeom>
          <a:noFill/>
        </p:spPr>
        <p:txBody>
          <a:bodyPr wrap="square" rtlCol="0">
            <a:spAutoFit/>
          </a:bodyPr>
          <a:lstStyle/>
          <a:p>
            <a:pPr marL="171450" indent="-171450">
              <a:buFont typeface="Arial" pitchFamily="34" charset="0"/>
              <a:buChar char="•"/>
            </a:pPr>
            <a:r>
              <a:rPr lang="es-ES" sz="1000" dirty="0" smtClean="0"/>
              <a:t>Prueba </a:t>
            </a:r>
            <a:r>
              <a:rPr lang="es-ES" sz="1000" dirty="0"/>
              <a:t>“t” de distribución para un solo </a:t>
            </a:r>
            <a:r>
              <a:rPr lang="es-ES" sz="1000" dirty="0" smtClean="0"/>
              <a:t>grupo </a:t>
            </a:r>
          </a:p>
          <a:p>
            <a:pPr marL="171450" indent="-171450">
              <a:buFont typeface="Arial" pitchFamily="34" charset="0"/>
              <a:buChar char="•"/>
            </a:pPr>
            <a:r>
              <a:rPr lang="es-ES" sz="1000" dirty="0" smtClean="0"/>
              <a:t>Investigación </a:t>
            </a:r>
            <a:r>
              <a:rPr lang="es-ES" sz="1000" dirty="0"/>
              <a:t>con 16 </a:t>
            </a:r>
            <a:r>
              <a:rPr lang="es-ES" sz="1000" dirty="0" smtClean="0"/>
              <a:t>niños</a:t>
            </a:r>
          </a:p>
          <a:p>
            <a:pPr marL="171450" indent="-171450">
              <a:buFont typeface="Arial" pitchFamily="34" charset="0"/>
              <a:buChar char="•"/>
            </a:pPr>
            <a:r>
              <a:rPr lang="es-ES" sz="1000" dirty="0" smtClean="0"/>
              <a:t>Grado </a:t>
            </a:r>
            <a:r>
              <a:rPr lang="es-ES" sz="1000" dirty="0"/>
              <a:t>de Libertad fue de </a:t>
            </a:r>
            <a:r>
              <a:rPr lang="es-ES" sz="1000" dirty="0" smtClean="0"/>
              <a:t>15</a:t>
            </a:r>
          </a:p>
          <a:p>
            <a:pPr marL="171450" indent="-171450">
              <a:buFont typeface="Arial" pitchFamily="34" charset="0"/>
              <a:buChar char="•"/>
            </a:pPr>
            <a:r>
              <a:rPr lang="es-ES" sz="1000" dirty="0" smtClean="0"/>
              <a:t>Nivel </a:t>
            </a:r>
            <a:r>
              <a:rPr lang="es-ES" sz="1000" dirty="0"/>
              <a:t>de Confianza de 95</a:t>
            </a:r>
            <a:r>
              <a:rPr lang="es-ES" sz="1000" dirty="0" smtClean="0"/>
              <a:t>%,</a:t>
            </a:r>
          </a:p>
          <a:p>
            <a:pPr marL="171450" indent="-171450">
              <a:buFont typeface="Arial" pitchFamily="34" charset="0"/>
              <a:buChar char="•"/>
            </a:pPr>
            <a:r>
              <a:rPr lang="es-ES" sz="1000" dirty="0" smtClean="0"/>
              <a:t>Zona </a:t>
            </a:r>
            <a:r>
              <a:rPr lang="es-ES" sz="1000" dirty="0"/>
              <a:t>de Rechazo de </a:t>
            </a:r>
            <a:r>
              <a:rPr lang="es-ES" sz="1000" dirty="0" smtClean="0"/>
              <a:t>1.7531 </a:t>
            </a:r>
            <a:endParaRPr lang="es-EC" sz="1000" dirty="0"/>
          </a:p>
        </p:txBody>
      </p:sp>
    </p:spTree>
    <p:extLst>
      <p:ext uri="{BB962C8B-B14F-4D97-AF65-F5344CB8AC3E}">
        <p14:creationId xmlns:p14="http://schemas.microsoft.com/office/powerpoint/2010/main" xmlns="" val="531938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357166"/>
            <a:ext cx="8501122" cy="500066"/>
          </a:xfrm>
          <a:prstGeom prst="rect">
            <a:avLst/>
          </a:prstGeom>
          <a:noFill/>
          <a:ln w="57150" algn="ctr">
            <a:solidFill>
              <a:srgbClr val="DA3508"/>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COMPROBACIÓN DE HIPOTÉSIS</a:t>
            </a:r>
          </a:p>
        </p:txBody>
      </p:sp>
      <p:sp>
        <p:nvSpPr>
          <p:cNvPr id="5" name="7 CuadroTexto"/>
          <p:cNvSpPr>
            <a:spLocks noChangeArrowheads="1"/>
          </p:cNvSpPr>
          <p:nvPr/>
        </p:nvSpPr>
        <p:spPr bwMode="auto">
          <a:xfrm>
            <a:off x="1331640" y="1165022"/>
            <a:ext cx="2999233" cy="895826"/>
          </a:xfrm>
          <a:prstGeom prst="downArrowCallout">
            <a:avLst>
              <a:gd name="adj1" fmla="val 25007"/>
              <a:gd name="adj2" fmla="val 25018"/>
              <a:gd name="adj3" fmla="val 25000"/>
              <a:gd name="adj4" fmla="val 64977"/>
            </a:avLst>
          </a:prstGeom>
          <a:noFill/>
          <a:ln w="28575">
            <a:solidFill>
              <a:srgbClr val="DA3508"/>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p>
            <a:pPr algn="ctr"/>
            <a:r>
              <a:rPr lang="es-ES" sz="1600" dirty="0"/>
              <a:t>Comprobación de </a:t>
            </a:r>
            <a:r>
              <a:rPr lang="es-ES" sz="1600" dirty="0" smtClean="0"/>
              <a:t>Hipótesis: </a:t>
            </a:r>
            <a:r>
              <a:rPr lang="es-ES" sz="1600" u="sng" dirty="0" smtClean="0"/>
              <a:t>Pruebas de Ejecución</a:t>
            </a:r>
            <a:endParaRPr lang="es-EC" sz="1600" b="1" dirty="0">
              <a:latin typeface="Calibri" pitchFamily="34" charset="0"/>
            </a:endParaRPr>
          </a:p>
        </p:txBody>
      </p:sp>
      <p:sp>
        <p:nvSpPr>
          <p:cNvPr id="6" name="4 CuadroTexto"/>
          <p:cNvSpPr txBox="1">
            <a:spLocks noChangeArrowheads="1"/>
          </p:cNvSpPr>
          <p:nvPr/>
        </p:nvSpPr>
        <p:spPr bwMode="auto">
          <a:xfrm>
            <a:off x="5224854" y="3063765"/>
            <a:ext cx="3638778" cy="1600438"/>
          </a:xfrm>
          <a:prstGeom prst="rect">
            <a:avLst/>
          </a:prstGeom>
          <a:noFill/>
          <a:ln w="57150">
            <a:solidFill>
              <a:srgbClr val="DA3508"/>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s-ES" sz="1400" dirty="0" smtClean="0"/>
              <a:t>Se observa que la Zona de Rechazo se ubica en ±1.75 y el total obtenido en relación al pre y post test es de -3.29, lo que quiere decir que las habilidades intelectuales de los niños mejoraron posterior al trabajo con los mapas mentales.  </a:t>
            </a:r>
            <a:endParaRPr lang="es-EC" sz="1400" dirty="0"/>
          </a:p>
        </p:txBody>
      </p:sp>
      <p:sp>
        <p:nvSpPr>
          <p:cNvPr id="7" name="6 CuadroTexto"/>
          <p:cNvSpPr txBox="1"/>
          <p:nvPr/>
        </p:nvSpPr>
        <p:spPr>
          <a:xfrm>
            <a:off x="251520" y="5733256"/>
            <a:ext cx="2846120" cy="1015663"/>
          </a:xfrm>
          <a:prstGeom prst="rect">
            <a:avLst/>
          </a:prstGeom>
          <a:noFill/>
        </p:spPr>
        <p:txBody>
          <a:bodyPr wrap="square" rtlCol="0">
            <a:spAutoFit/>
          </a:bodyPr>
          <a:lstStyle/>
          <a:p>
            <a:pPr marL="171450" indent="-171450">
              <a:buFont typeface="Arial" pitchFamily="34" charset="0"/>
              <a:buChar char="•"/>
            </a:pPr>
            <a:r>
              <a:rPr lang="es-ES" sz="1000" dirty="0" smtClean="0"/>
              <a:t>Prueba </a:t>
            </a:r>
            <a:r>
              <a:rPr lang="es-ES" sz="1000" dirty="0"/>
              <a:t>“t” de distribución para un solo </a:t>
            </a:r>
            <a:r>
              <a:rPr lang="es-ES" sz="1000" dirty="0" smtClean="0"/>
              <a:t>grupo </a:t>
            </a:r>
          </a:p>
          <a:p>
            <a:pPr marL="171450" indent="-171450">
              <a:buFont typeface="Arial" pitchFamily="34" charset="0"/>
              <a:buChar char="•"/>
            </a:pPr>
            <a:r>
              <a:rPr lang="es-ES" sz="1000" dirty="0" err="1"/>
              <a:t>I</a:t>
            </a:r>
            <a:r>
              <a:rPr lang="es-ES" sz="1000" dirty="0" err="1" smtClean="0"/>
              <a:t>investigación</a:t>
            </a:r>
            <a:r>
              <a:rPr lang="es-ES" sz="1000" dirty="0" smtClean="0"/>
              <a:t> </a:t>
            </a:r>
            <a:r>
              <a:rPr lang="es-ES" sz="1000" dirty="0"/>
              <a:t>con 16 </a:t>
            </a:r>
            <a:r>
              <a:rPr lang="es-ES" sz="1000" dirty="0" smtClean="0"/>
              <a:t>niños</a:t>
            </a:r>
          </a:p>
          <a:p>
            <a:pPr marL="171450" indent="-171450">
              <a:buFont typeface="Arial" pitchFamily="34" charset="0"/>
              <a:buChar char="•"/>
            </a:pPr>
            <a:r>
              <a:rPr lang="es-ES" sz="1000" dirty="0" smtClean="0"/>
              <a:t>Grado </a:t>
            </a:r>
            <a:r>
              <a:rPr lang="es-ES" sz="1000" dirty="0"/>
              <a:t>de Libertad fue de </a:t>
            </a:r>
            <a:r>
              <a:rPr lang="es-ES" sz="1000" dirty="0" smtClean="0"/>
              <a:t>15</a:t>
            </a:r>
          </a:p>
          <a:p>
            <a:pPr marL="171450" indent="-171450">
              <a:buFont typeface="Arial" pitchFamily="34" charset="0"/>
              <a:buChar char="•"/>
            </a:pPr>
            <a:r>
              <a:rPr lang="es-ES" sz="1000" dirty="0" smtClean="0"/>
              <a:t>Nivel </a:t>
            </a:r>
            <a:r>
              <a:rPr lang="es-ES" sz="1000" dirty="0"/>
              <a:t>de Confianza de 95</a:t>
            </a:r>
            <a:r>
              <a:rPr lang="es-ES" sz="1000" dirty="0" smtClean="0"/>
              <a:t>%,</a:t>
            </a:r>
          </a:p>
          <a:p>
            <a:pPr marL="171450" indent="-171450">
              <a:buFont typeface="Arial" pitchFamily="34" charset="0"/>
              <a:buChar char="•"/>
            </a:pPr>
            <a:r>
              <a:rPr lang="es-ES" sz="1000" dirty="0" smtClean="0"/>
              <a:t>Zona </a:t>
            </a:r>
            <a:r>
              <a:rPr lang="es-ES" sz="1000" dirty="0"/>
              <a:t>de Rechazo de </a:t>
            </a:r>
            <a:r>
              <a:rPr lang="es-ES" sz="1000" dirty="0" smtClean="0"/>
              <a:t>1.7531 </a:t>
            </a:r>
            <a:endParaRPr lang="es-EC" sz="10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1585"/>
            <a:ext cx="5338763" cy="3595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4124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00034" y="2857496"/>
            <a:ext cx="8286808"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6000" b="1" dirty="0" smtClean="0">
                <a:ln>
                  <a:solidFill>
                    <a:schemeClr val="accent2">
                      <a:lumMod val="60000"/>
                      <a:lumOff val="40000"/>
                    </a:schemeClr>
                  </a:solidFill>
                </a:ln>
                <a:effectLst>
                  <a:glow rad="228600">
                    <a:schemeClr val="accent2">
                      <a:satMod val="175000"/>
                      <a:alpha val="40000"/>
                    </a:schemeClr>
                  </a:glow>
                </a:effectLst>
              </a:rPr>
              <a:t>CONCLUSIONES Y RECOMENDACIONES</a:t>
            </a:r>
            <a:endParaRPr lang="es-EC" sz="6000" b="1" dirty="0">
              <a:ln>
                <a:solidFill>
                  <a:schemeClr val="accent2">
                    <a:lumMod val="60000"/>
                    <a:lumOff val="40000"/>
                  </a:schemeClr>
                </a:solidFill>
              </a:ln>
              <a:effectLst>
                <a:glow rad="228600">
                  <a:schemeClr val="accent2">
                    <a:satMod val="175000"/>
                    <a:alpha val="40000"/>
                  </a:schemeClr>
                </a:glow>
              </a:effectLst>
            </a:endParaRPr>
          </a:p>
        </p:txBody>
      </p:sp>
      <p:sp>
        <p:nvSpPr>
          <p:cNvPr id="5" name="4 CuadroTexto"/>
          <p:cNvSpPr txBox="1"/>
          <p:nvPr/>
        </p:nvSpPr>
        <p:spPr>
          <a:xfrm>
            <a:off x="1643042" y="1428736"/>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a:t>
            </a:r>
            <a:r>
              <a:rPr lang="es-ES" sz="4800" b="1" dirty="0" smtClean="0">
                <a:ln>
                  <a:solidFill>
                    <a:schemeClr val="accent2">
                      <a:lumMod val="60000"/>
                      <a:lumOff val="40000"/>
                    </a:schemeClr>
                  </a:solidFill>
                </a:ln>
                <a:effectLst>
                  <a:glow rad="228600">
                    <a:schemeClr val="accent3">
                      <a:satMod val="175000"/>
                      <a:alpha val="40000"/>
                    </a:schemeClr>
                  </a:glow>
                </a:effectLst>
              </a:rPr>
              <a:t>5</a:t>
            </a:r>
            <a:endParaRPr lang="es-ES" sz="4800" b="1" dirty="0">
              <a:ln>
                <a:solidFill>
                  <a:schemeClr val="accent2">
                    <a:lumMod val="60000"/>
                    <a:lumOff val="40000"/>
                  </a:schemeClr>
                </a:solidFill>
              </a:ln>
              <a:effectLst>
                <a:glow rad="228600">
                  <a:schemeClr val="accent3">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188640"/>
            <a:ext cx="8501122" cy="500066"/>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CONCLUSIONES</a:t>
            </a:r>
          </a:p>
          <a:p>
            <a:pPr algn="ctr" fontAlgn="auto">
              <a:spcBef>
                <a:spcPct val="50000"/>
              </a:spcBef>
              <a:spcAft>
                <a:spcPts val="0"/>
              </a:spcAft>
            </a:pPr>
            <a:r>
              <a:rPr lang="es-ES" sz="2800" b="1" dirty="0"/>
              <a:t> </a:t>
            </a:r>
          </a:p>
        </p:txBody>
      </p:sp>
      <p:sp>
        <p:nvSpPr>
          <p:cNvPr id="4" name="3 Marcador de contenido"/>
          <p:cNvSpPr>
            <a:spLocks noGrp="1"/>
          </p:cNvSpPr>
          <p:nvPr>
            <p:ph idx="1"/>
          </p:nvPr>
        </p:nvSpPr>
        <p:spPr>
          <a:xfrm>
            <a:off x="323528" y="1412776"/>
            <a:ext cx="8501122" cy="4464496"/>
          </a:xfrm>
        </p:spPr>
        <p:txBody>
          <a:bodyPr>
            <a:noAutofit/>
          </a:bodyPr>
          <a:lstStyle/>
          <a:p>
            <a:pPr lvl="0"/>
            <a:r>
              <a:rPr lang="es-ES" sz="1800" dirty="0"/>
              <a:t>El  mapa mental aplicado en el idioma inglés optimiza el aprendizaje porque  ayuda a la creatividad y la memoria. Los sujetos logran retener una gran cantidad de información en sus memorias por los gráficos utilizados. </a:t>
            </a:r>
            <a:endParaRPr lang="es-ES" sz="1800" dirty="0" smtClean="0"/>
          </a:p>
          <a:p>
            <a:pPr lvl="0"/>
            <a:endParaRPr lang="es-EC" sz="1800" dirty="0"/>
          </a:p>
          <a:p>
            <a:pPr lvl="0"/>
            <a:r>
              <a:rPr lang="es-ES" sz="1800" dirty="0" smtClean="0"/>
              <a:t>El mapa mental facilita el recuerdo y la comprensión, añade nueva información y establece nuevas conexiones con la información previamente almacenada en la memoria. </a:t>
            </a:r>
          </a:p>
          <a:p>
            <a:pPr lvl="0"/>
            <a:endParaRPr lang="es-EC" sz="1800" dirty="0" smtClean="0"/>
          </a:p>
          <a:p>
            <a:pPr lvl="0"/>
            <a:r>
              <a:rPr lang="es-ES" sz="1800" dirty="0" smtClean="0"/>
              <a:t>Los resultados obtenidos en esta investigación muestran la efectividad de la aplicación del mapa mental en el lenguaje y pensamiento de los sujetos, esto se evidencia en la comparación del </a:t>
            </a:r>
            <a:r>
              <a:rPr lang="es-ES" sz="1800" dirty="0" err="1" smtClean="0"/>
              <a:t>pretest</a:t>
            </a:r>
            <a:r>
              <a:rPr lang="es-ES" sz="1800" dirty="0" smtClean="0"/>
              <a:t> y </a:t>
            </a:r>
            <a:r>
              <a:rPr lang="es-ES" sz="1800" dirty="0" err="1" smtClean="0"/>
              <a:t>postest</a:t>
            </a:r>
            <a:r>
              <a:rPr lang="es-ES" sz="1800" dirty="0" smtClean="0"/>
              <a:t> WPPSI-R. El desempeño de los sujetos mejoró notablemente luego de la presentación de los mapas mentales. </a:t>
            </a:r>
            <a:endParaRPr lang="es-EC" sz="1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188640"/>
            <a:ext cx="8501122" cy="500066"/>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CONCLUSIONES</a:t>
            </a:r>
          </a:p>
          <a:p>
            <a:pPr algn="ctr" fontAlgn="auto">
              <a:spcBef>
                <a:spcPct val="50000"/>
              </a:spcBef>
              <a:spcAft>
                <a:spcPts val="0"/>
              </a:spcAft>
            </a:pPr>
            <a:r>
              <a:rPr lang="es-ES" sz="2800" b="1" dirty="0"/>
              <a:t> </a:t>
            </a:r>
          </a:p>
        </p:txBody>
      </p:sp>
      <p:sp>
        <p:nvSpPr>
          <p:cNvPr id="4" name="3 Marcador de contenido"/>
          <p:cNvSpPr>
            <a:spLocks noGrp="1"/>
          </p:cNvSpPr>
          <p:nvPr>
            <p:ph idx="1"/>
          </p:nvPr>
        </p:nvSpPr>
        <p:spPr>
          <a:xfrm>
            <a:off x="323528" y="1340768"/>
            <a:ext cx="8501122" cy="2592288"/>
          </a:xfrm>
        </p:spPr>
        <p:txBody>
          <a:bodyPr>
            <a:noAutofit/>
          </a:bodyPr>
          <a:lstStyle/>
          <a:p>
            <a:pPr lvl="0"/>
            <a:r>
              <a:rPr lang="es-ES" sz="1800" dirty="0" smtClean="0"/>
              <a:t>En </a:t>
            </a:r>
            <a:r>
              <a:rPr lang="es-ES" sz="1800" dirty="0"/>
              <a:t>manera global se puede decir que la aplicación de los mapas mentales arrojaron resultados positivos, demostrando una mejora en los ámbitos del desarrollo del lenguaje y conocimiento de palabras, la capacidad para trabajar con conceptos cuantitativos y aritméticos sencillos, la capacidad de atención y concentración, el pensamiento lógico, la formación de conceptos verbales, la solución de problemas cotidianos y la memoria </a:t>
            </a:r>
            <a:r>
              <a:rPr lang="es-ES" sz="1800" dirty="0" err="1"/>
              <a:t>visomotora</a:t>
            </a:r>
            <a:r>
              <a:rPr lang="es-ES" sz="1800" dirty="0"/>
              <a:t>.  </a:t>
            </a:r>
            <a:endParaRPr lang="es-EC" sz="1800" dirty="0"/>
          </a:p>
        </p:txBody>
      </p:sp>
    </p:spTree>
    <p:extLst>
      <p:ext uri="{BB962C8B-B14F-4D97-AF65-F5344CB8AC3E}">
        <p14:creationId xmlns:p14="http://schemas.microsoft.com/office/powerpoint/2010/main" xmlns="" val="1896066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214290"/>
            <a:ext cx="8501122" cy="571504"/>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defRPr/>
            </a:pPr>
            <a:r>
              <a:rPr lang="es-ES" sz="2800" b="1" dirty="0" smtClean="0"/>
              <a:t>PLANTEAMIENTO DEL PROBLEMA</a:t>
            </a:r>
            <a:endParaRPr lang="es-ES" sz="2800" b="1" dirty="0"/>
          </a:p>
          <a:p>
            <a:pPr algn="ctr" fontAlgn="auto">
              <a:spcBef>
                <a:spcPct val="50000"/>
              </a:spcBef>
              <a:spcAft>
                <a:spcPts val="0"/>
              </a:spcAft>
              <a:defRPr/>
            </a:pPr>
            <a:endParaRPr lang="es-ES" sz="2800" b="1" dirty="0"/>
          </a:p>
        </p:txBody>
      </p:sp>
      <p:graphicFrame>
        <p:nvGraphicFramePr>
          <p:cNvPr id="2" name="1 Diagrama"/>
          <p:cNvGraphicFramePr/>
          <p:nvPr>
            <p:extLst>
              <p:ext uri="{D42A27DB-BD31-4B8C-83A1-F6EECF244321}">
                <p14:modId xmlns:p14="http://schemas.microsoft.com/office/powerpoint/2010/main" xmlns="" val="1561600309"/>
              </p:ext>
            </p:extLst>
          </p:nvPr>
        </p:nvGraphicFramePr>
        <p:xfrm>
          <a:off x="-468560" y="1196751"/>
          <a:ext cx="3552327" cy="47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6"/>
          <p:cNvSpPr>
            <a:spLocks noChangeArrowheads="1"/>
          </p:cNvSpPr>
          <p:nvPr/>
        </p:nvSpPr>
        <p:spPr bwMode="auto">
          <a:xfrm>
            <a:off x="2640423" y="1734199"/>
            <a:ext cx="767950" cy="595985"/>
          </a:xfrm>
          <a:prstGeom prst="rightArrow">
            <a:avLst>
              <a:gd name="adj1" fmla="val 50000"/>
              <a:gd name="adj2" fmla="val 49913"/>
            </a:avLst>
          </a:prstGeom>
          <a:solidFill>
            <a:srgbClr val="FFFF66"/>
          </a:solidFill>
          <a:ln w="57150">
            <a:solidFill>
              <a:srgbClr val="92D050"/>
            </a:solidFill>
            <a:miter lim="800000"/>
            <a:headEnd/>
            <a:tailEnd/>
          </a:ln>
        </p:spPr>
        <p:txBody>
          <a:bodyPr wrap="square">
            <a:spAutoFit/>
          </a:bodyPr>
          <a:lstStyle/>
          <a:p>
            <a:pPr algn="ctr"/>
            <a:endParaRPr lang="es-EC" sz="3600" b="1" dirty="0" smtClean="0">
              <a:solidFill>
                <a:schemeClr val="bg1"/>
              </a:solidFill>
              <a:latin typeface="Calibri" pitchFamily="34" charset="0"/>
            </a:endParaRPr>
          </a:p>
        </p:txBody>
      </p:sp>
      <p:sp>
        <p:nvSpPr>
          <p:cNvPr id="13" name="TextBox 6"/>
          <p:cNvSpPr>
            <a:spLocks noChangeArrowheads="1"/>
          </p:cNvSpPr>
          <p:nvPr/>
        </p:nvSpPr>
        <p:spPr bwMode="auto">
          <a:xfrm>
            <a:off x="2640423" y="3314450"/>
            <a:ext cx="767950" cy="595985"/>
          </a:xfrm>
          <a:prstGeom prst="rightArrow">
            <a:avLst>
              <a:gd name="adj1" fmla="val 50000"/>
              <a:gd name="adj2" fmla="val 49913"/>
            </a:avLst>
          </a:prstGeom>
          <a:solidFill>
            <a:srgbClr val="FFFF66"/>
          </a:solidFill>
          <a:ln w="57150">
            <a:solidFill>
              <a:srgbClr val="92D050"/>
            </a:solidFill>
            <a:miter lim="800000"/>
            <a:headEnd/>
            <a:tailEnd/>
          </a:ln>
        </p:spPr>
        <p:txBody>
          <a:bodyPr wrap="square">
            <a:spAutoFit/>
          </a:bodyPr>
          <a:lstStyle/>
          <a:p>
            <a:pPr algn="ctr"/>
            <a:endParaRPr lang="es-EC" sz="3600" b="1" dirty="0" smtClean="0">
              <a:solidFill>
                <a:schemeClr val="bg1"/>
              </a:solidFill>
              <a:latin typeface="Calibri" pitchFamily="34" charset="0"/>
            </a:endParaRPr>
          </a:p>
        </p:txBody>
      </p:sp>
      <p:sp>
        <p:nvSpPr>
          <p:cNvPr id="15" name="TextBox 6"/>
          <p:cNvSpPr>
            <a:spLocks noChangeArrowheads="1"/>
          </p:cNvSpPr>
          <p:nvPr/>
        </p:nvSpPr>
        <p:spPr bwMode="auto">
          <a:xfrm>
            <a:off x="2640423" y="4941168"/>
            <a:ext cx="767950" cy="595985"/>
          </a:xfrm>
          <a:prstGeom prst="rightArrow">
            <a:avLst>
              <a:gd name="adj1" fmla="val 50000"/>
              <a:gd name="adj2" fmla="val 49913"/>
            </a:avLst>
          </a:prstGeom>
          <a:solidFill>
            <a:srgbClr val="FFFF66"/>
          </a:solidFill>
          <a:ln w="57150">
            <a:solidFill>
              <a:srgbClr val="92D050"/>
            </a:solidFill>
            <a:miter lim="800000"/>
            <a:headEnd/>
            <a:tailEnd/>
          </a:ln>
        </p:spPr>
        <p:txBody>
          <a:bodyPr wrap="square">
            <a:spAutoFit/>
          </a:bodyPr>
          <a:lstStyle/>
          <a:p>
            <a:pPr algn="ctr"/>
            <a:endParaRPr lang="es-EC" sz="3600" b="1" dirty="0" smtClean="0">
              <a:solidFill>
                <a:schemeClr val="bg1"/>
              </a:solidFill>
              <a:latin typeface="Calibri" pitchFamily="34" charset="0"/>
            </a:endParaRPr>
          </a:p>
        </p:txBody>
      </p:sp>
      <p:pic>
        <p:nvPicPr>
          <p:cNvPr id="1026" name="Picture 2" descr="http://riverdalemiddle.jpschools.org/wp-content/uploads/sites/143/2013/08/science_ecology.gi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380173" y="908120"/>
            <a:ext cx="2776003" cy="1800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clipart-finder.com/data/preview/92-neuron_large.pn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91880" y="3140968"/>
            <a:ext cx="2088232" cy="95710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7" name="16 Diagrama"/>
          <p:cNvGraphicFramePr/>
          <p:nvPr>
            <p:extLst>
              <p:ext uri="{D42A27DB-BD31-4B8C-83A1-F6EECF244321}">
                <p14:modId xmlns:p14="http://schemas.microsoft.com/office/powerpoint/2010/main" xmlns="" val="3888961745"/>
              </p:ext>
            </p:extLst>
          </p:nvPr>
        </p:nvGraphicFramePr>
        <p:xfrm>
          <a:off x="5076056" y="1536543"/>
          <a:ext cx="4430866" cy="460851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036" name="Picture 12" descr="http://s2.hubimg.com/u/148637_f260.jpg"/>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753837" y="4321454"/>
            <a:ext cx="1564887" cy="18116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http://cmmoodleuio.cloudapp.net/pluginfile.php?file=%2F1%2Ftheme_gourmet%2Flogo%2F1417731311%2FUntitled.jpg"/>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6732241" y="1063333"/>
            <a:ext cx="1080119" cy="1141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1016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3528" y="188640"/>
            <a:ext cx="8501122" cy="500066"/>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RECOMENDACIONES</a:t>
            </a:r>
          </a:p>
          <a:p>
            <a:pPr algn="ctr" fontAlgn="auto">
              <a:spcBef>
                <a:spcPct val="50000"/>
              </a:spcBef>
              <a:spcAft>
                <a:spcPts val="0"/>
              </a:spcAft>
            </a:pPr>
            <a:r>
              <a:rPr lang="es-ES" sz="2800" b="1" dirty="0"/>
              <a:t> </a:t>
            </a:r>
          </a:p>
        </p:txBody>
      </p:sp>
      <p:sp>
        <p:nvSpPr>
          <p:cNvPr id="4" name="3 Marcador de contenido"/>
          <p:cNvSpPr>
            <a:spLocks noGrp="1"/>
          </p:cNvSpPr>
          <p:nvPr>
            <p:ph idx="1"/>
          </p:nvPr>
        </p:nvSpPr>
        <p:spPr>
          <a:xfrm>
            <a:off x="323528" y="1412776"/>
            <a:ext cx="8501121" cy="4248472"/>
          </a:xfrm>
        </p:spPr>
        <p:txBody>
          <a:bodyPr>
            <a:noAutofit/>
          </a:bodyPr>
          <a:lstStyle/>
          <a:p>
            <a:pPr lvl="0" algn="just"/>
            <a:r>
              <a:rPr lang="es-ES" sz="1800" dirty="0"/>
              <a:t>Utilizar la técnica del mapa mental </a:t>
            </a:r>
            <a:r>
              <a:rPr lang="es-ES" sz="1800" dirty="0" smtClean="0"/>
              <a:t>como </a:t>
            </a:r>
            <a:r>
              <a:rPr lang="es-ES" sz="1800" dirty="0"/>
              <a:t>una herramienta cotidiana para la enseñanza de los diferentes temas previamente seleccionados a ser impartidos en el salón de clase. </a:t>
            </a:r>
            <a:endParaRPr lang="es-ES" sz="1800" dirty="0" smtClean="0"/>
          </a:p>
          <a:p>
            <a:pPr lvl="0" algn="just"/>
            <a:endParaRPr lang="es-EC" sz="1800" dirty="0"/>
          </a:p>
          <a:p>
            <a:pPr lvl="0" algn="just"/>
            <a:r>
              <a:rPr lang="es-EC" sz="1800" dirty="0"/>
              <a:t>Impulsar la aplicación de la técnica del mapa mental en las diferentes áreas de la institución educativa. </a:t>
            </a:r>
            <a:endParaRPr lang="es-EC" sz="1800" dirty="0" smtClean="0"/>
          </a:p>
          <a:p>
            <a:pPr lvl="0" algn="just"/>
            <a:endParaRPr lang="es-ES" sz="1800" dirty="0" smtClean="0"/>
          </a:p>
          <a:p>
            <a:pPr lvl="0" algn="just"/>
            <a:r>
              <a:rPr lang="es-ES" sz="1800" dirty="0" smtClean="0"/>
              <a:t>Analizar </a:t>
            </a:r>
            <a:r>
              <a:rPr lang="es-ES" sz="1800" dirty="0"/>
              <a:t>y seleccionar los temas a ser presentados en el salón de clase, considerando que sean significativos para el aprendizaje. </a:t>
            </a:r>
            <a:endParaRPr lang="es-EC" sz="1800" dirty="0"/>
          </a:p>
          <a:p>
            <a:pPr lvl="0" algn="just"/>
            <a:endParaRPr lang="es-ES" sz="1800" dirty="0" smtClean="0"/>
          </a:p>
          <a:p>
            <a:pPr lvl="0" algn="just"/>
            <a:r>
              <a:rPr lang="es-ES" sz="1800" dirty="0" smtClean="0"/>
              <a:t>Incluir </a:t>
            </a:r>
            <a:r>
              <a:rPr lang="es-ES" sz="1800" dirty="0"/>
              <a:t>a la técnica del mapa </a:t>
            </a:r>
            <a:r>
              <a:rPr lang="es-ES" sz="1800" dirty="0" smtClean="0"/>
              <a:t>mental </a:t>
            </a:r>
            <a:r>
              <a:rPr lang="es-ES" sz="1800" dirty="0"/>
              <a:t>en la planificación de clase como una de las principales herramientas de enseñanza sobre diferentes temas. </a:t>
            </a:r>
            <a:endParaRPr lang="es-EC" sz="1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00034" y="2857496"/>
            <a:ext cx="8286808"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6000" b="1" dirty="0" smtClean="0">
                <a:ln>
                  <a:solidFill>
                    <a:schemeClr val="accent2">
                      <a:lumMod val="60000"/>
                      <a:lumOff val="40000"/>
                    </a:schemeClr>
                  </a:solidFill>
                </a:ln>
                <a:effectLst>
                  <a:glow rad="228600">
                    <a:schemeClr val="accent2">
                      <a:satMod val="175000"/>
                      <a:alpha val="40000"/>
                    </a:schemeClr>
                  </a:glow>
                </a:effectLst>
              </a:rPr>
              <a:t>PROPUESTA</a:t>
            </a:r>
          </a:p>
        </p:txBody>
      </p:sp>
      <p:sp>
        <p:nvSpPr>
          <p:cNvPr id="5" name="4 CuadroTexto"/>
          <p:cNvSpPr txBox="1"/>
          <p:nvPr/>
        </p:nvSpPr>
        <p:spPr>
          <a:xfrm>
            <a:off x="1643042" y="1428736"/>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a:t>
            </a:r>
            <a:r>
              <a:rPr lang="es-ES" sz="4800" b="1" dirty="0" smtClean="0">
                <a:ln>
                  <a:solidFill>
                    <a:schemeClr val="accent2">
                      <a:lumMod val="60000"/>
                      <a:lumOff val="40000"/>
                    </a:schemeClr>
                  </a:solidFill>
                </a:ln>
                <a:effectLst>
                  <a:glow rad="228600">
                    <a:schemeClr val="accent3">
                      <a:satMod val="175000"/>
                      <a:alpha val="40000"/>
                    </a:schemeClr>
                  </a:glow>
                </a:effectLst>
              </a:rPr>
              <a:t>6</a:t>
            </a:r>
            <a:endParaRPr lang="es-ES" sz="4800" b="1" dirty="0">
              <a:ln>
                <a:solidFill>
                  <a:schemeClr val="accent2">
                    <a:lumMod val="60000"/>
                    <a:lumOff val="40000"/>
                  </a:schemeClr>
                </a:solidFill>
              </a:ln>
              <a:effectLst>
                <a:glow rad="228600">
                  <a:schemeClr val="accent3">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C:\Users\Priscila\Documents\PRISCILA\TESIS\IMAGENES\FOTOS LAPBOOKS COMPRIMIDAS\IPAD.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204864"/>
            <a:ext cx="2592289" cy="2980253"/>
          </a:xfrm>
          <a:prstGeom prst="rect">
            <a:avLst/>
          </a:prstGeom>
          <a:noFill/>
          <a:ln>
            <a:noFill/>
          </a:ln>
        </p:spPr>
      </p:pic>
      <p:pic>
        <p:nvPicPr>
          <p:cNvPr id="3" name="2 Imagen" descr="C:\Users\Priscila\Documents\PRISCILA\TESIS\IMAGENES\FOTOS LAPBOOKS COMPRIMIDAS\IPAD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1916832"/>
            <a:ext cx="5353975" cy="3816424"/>
          </a:xfrm>
          <a:prstGeom prst="rect">
            <a:avLst/>
          </a:prstGeom>
          <a:noFill/>
          <a:ln>
            <a:noFill/>
          </a:ln>
        </p:spPr>
      </p:pic>
      <p:sp>
        <p:nvSpPr>
          <p:cNvPr id="4" name="Rectangle 4"/>
          <p:cNvSpPr>
            <a:spLocks noChangeArrowheads="1"/>
          </p:cNvSpPr>
          <p:nvPr/>
        </p:nvSpPr>
        <p:spPr bwMode="auto">
          <a:xfrm>
            <a:off x="285720" y="213150"/>
            <a:ext cx="8501122" cy="1055610"/>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TEMA 1: </a:t>
            </a:r>
            <a:r>
              <a:rPr lang="es-EC" sz="2800" b="1" dirty="0" err="1" smtClean="0"/>
              <a:t>iPad</a:t>
            </a:r>
            <a:r>
              <a:rPr lang="es-EC" sz="2800" b="1" dirty="0" smtClean="0"/>
              <a:t> Rules / Reglas para el buen uso del </a:t>
            </a:r>
            <a:r>
              <a:rPr lang="es-EC" sz="2800" b="1" dirty="0" err="1" smtClean="0"/>
              <a:t>iPad</a:t>
            </a:r>
            <a:endParaRPr lang="es-EC" sz="28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213150"/>
            <a:ext cx="8501122" cy="623562"/>
          </a:xfrm>
          <a:prstGeom prst="rect">
            <a:avLst/>
          </a:prstGeom>
          <a:noFill/>
          <a:ln w="57150" algn="ctr">
            <a:solidFill>
              <a:schemeClr val="accent4">
                <a:lumMod val="60000"/>
                <a:lumOff val="40000"/>
              </a:schemeClr>
            </a:solidFill>
            <a:miter lim="800000"/>
            <a:headEnd/>
            <a:tailEnd/>
          </a:ln>
          <a:effectLst>
            <a:glow rad="228600">
              <a:schemeClr val="accent4">
                <a:lumMod val="60000"/>
                <a:lumOff val="40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TEMA 2: </a:t>
            </a:r>
            <a:r>
              <a:rPr lang="it-IT" sz="2800" b="1" dirty="0" smtClean="0"/>
              <a:t>The House / La Casa</a:t>
            </a:r>
          </a:p>
        </p:txBody>
      </p:sp>
      <p:pic>
        <p:nvPicPr>
          <p:cNvPr id="5" name="4 Imagen" descr="C:\Users\Priscila\Documents\PRISCILA\TESIS\IMAGENES\FOTOS LAPBOOKS COMPRIMIDAS\HOUSE.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988840"/>
            <a:ext cx="2664296" cy="3550412"/>
          </a:xfrm>
          <a:prstGeom prst="rect">
            <a:avLst/>
          </a:prstGeom>
          <a:noFill/>
          <a:ln>
            <a:noFill/>
          </a:ln>
        </p:spPr>
      </p:pic>
      <p:pic>
        <p:nvPicPr>
          <p:cNvPr id="6" name="5 Imagen" descr="C:\Users\Priscila\Documents\PRISCILA\TESIS\IMAGENES\FOTOS LAPBOOKS COMPRIMIDAS\HOUSE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5856" y="1700808"/>
            <a:ext cx="5624700" cy="4032448"/>
          </a:xfrm>
          <a:prstGeom prst="rect">
            <a:avLst/>
          </a:prstGeom>
          <a:noFill/>
          <a:ln>
            <a:noFill/>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213150"/>
            <a:ext cx="8606760" cy="983602"/>
          </a:xfrm>
          <a:prstGeom prst="rect">
            <a:avLst/>
          </a:prstGeom>
          <a:noFill/>
          <a:ln w="57150" algn="ctr">
            <a:solidFill>
              <a:srgbClr val="00B0F0"/>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TEMA 3: </a:t>
            </a:r>
            <a:r>
              <a:rPr lang="en-US" sz="2800" b="1" dirty="0" smtClean="0"/>
              <a:t>The way flowers grow / ¿</a:t>
            </a:r>
            <a:r>
              <a:rPr lang="en-US" sz="2800" b="1" dirty="0" err="1" smtClean="0"/>
              <a:t>Cómo</a:t>
            </a:r>
            <a:r>
              <a:rPr lang="en-US" sz="2800" b="1" dirty="0" smtClean="0"/>
              <a:t> </a:t>
            </a:r>
            <a:r>
              <a:rPr lang="en-US" sz="2800" b="1" dirty="0" err="1" smtClean="0"/>
              <a:t>crece</a:t>
            </a:r>
            <a:r>
              <a:rPr lang="en-US" sz="2800" b="1" dirty="0" smtClean="0"/>
              <a:t> </a:t>
            </a:r>
            <a:r>
              <a:rPr lang="en-US" sz="2800" b="1" dirty="0" err="1" smtClean="0"/>
              <a:t>una</a:t>
            </a:r>
            <a:r>
              <a:rPr lang="en-US" sz="2800" b="1" dirty="0" smtClean="0"/>
              <a:t> </a:t>
            </a:r>
            <a:r>
              <a:rPr lang="en-US" sz="2800" b="1" dirty="0" err="1" smtClean="0"/>
              <a:t>flor</a:t>
            </a:r>
            <a:r>
              <a:rPr lang="en-US" sz="2800" b="1" dirty="0" smtClean="0"/>
              <a:t>?</a:t>
            </a:r>
          </a:p>
        </p:txBody>
      </p:sp>
      <p:pic>
        <p:nvPicPr>
          <p:cNvPr id="3" name="2 Imagen" descr="C:\Users\Priscila\Documents\PRISCILA\TESIS\IMAGENES\FOTOS LAPBOOKS COMPRIMIDAS\FLOWERS.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1916832"/>
            <a:ext cx="2736304" cy="3634152"/>
          </a:xfrm>
          <a:prstGeom prst="rect">
            <a:avLst/>
          </a:prstGeom>
          <a:noFill/>
          <a:ln>
            <a:noFill/>
          </a:ln>
        </p:spPr>
      </p:pic>
      <p:pic>
        <p:nvPicPr>
          <p:cNvPr id="4" name="3 Imagen" descr="C:\Users\Priscila\Documents\PRISCILA\TESIS\IMAGENES\FOTOS LAPBOOKS COMPRIMIDAS\FLOWERS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91880" y="1484784"/>
            <a:ext cx="5184576" cy="4424172"/>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213150"/>
            <a:ext cx="8501122" cy="623562"/>
          </a:xfrm>
          <a:prstGeom prst="rect">
            <a:avLst/>
          </a:prstGeom>
          <a:noFill/>
          <a:ln w="57150" algn="ctr">
            <a:solidFill>
              <a:srgbClr val="FF7619"/>
            </a:solidFill>
            <a:miter lim="800000"/>
            <a:headEnd/>
            <a:tailEnd/>
          </a:ln>
          <a:effectLst>
            <a:glow rad="228600">
              <a:schemeClr val="accent2">
                <a:satMod val="175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TEMA 4: </a:t>
            </a:r>
            <a:r>
              <a:rPr lang="es-EC" sz="2800" b="1" dirty="0" err="1" smtClean="0"/>
              <a:t>The</a:t>
            </a:r>
            <a:r>
              <a:rPr lang="es-EC" sz="2800" b="1" dirty="0" smtClean="0"/>
              <a:t> </a:t>
            </a:r>
            <a:r>
              <a:rPr lang="es-EC" sz="2800" b="1" dirty="0" err="1" smtClean="0"/>
              <a:t>Human</a:t>
            </a:r>
            <a:r>
              <a:rPr lang="es-EC" sz="2800" b="1" dirty="0" smtClean="0"/>
              <a:t> </a:t>
            </a:r>
            <a:r>
              <a:rPr lang="es-EC" sz="2800" b="1" dirty="0" err="1" smtClean="0"/>
              <a:t>Body</a:t>
            </a:r>
            <a:r>
              <a:rPr lang="es-EC" sz="2800" b="1" dirty="0" smtClean="0"/>
              <a:t> / El Cuerpo Humano</a:t>
            </a:r>
            <a:endParaRPr lang="it-IT" sz="2800" b="1" dirty="0" smtClean="0"/>
          </a:p>
        </p:txBody>
      </p:sp>
      <p:pic>
        <p:nvPicPr>
          <p:cNvPr id="3" name="2 Imagen" descr="C:\Users\Priscila\Documents\PRISCILA\TESIS\IMAGENES\FOTOS LAPBOOKS COMPRIMIDAS\BODY.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820423"/>
            <a:ext cx="2160240" cy="3552793"/>
          </a:xfrm>
          <a:prstGeom prst="rect">
            <a:avLst/>
          </a:prstGeom>
          <a:noFill/>
          <a:ln>
            <a:noFill/>
          </a:ln>
        </p:spPr>
      </p:pic>
      <p:pic>
        <p:nvPicPr>
          <p:cNvPr id="4" name="3 Imagen" descr="C:\Users\Priscila\Documents\PRISCILA\TESIS\IMAGENES\FOTOS LAPBOOKS COMPRIMIDAS\BODY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11934" y="1484784"/>
            <a:ext cx="5757425" cy="4320480"/>
          </a:xfrm>
          <a:prstGeom prst="rect">
            <a:avLst/>
          </a:prstGeom>
          <a:noFill/>
          <a:ln>
            <a:noFill/>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213150"/>
            <a:ext cx="8501122" cy="623562"/>
          </a:xfrm>
          <a:prstGeom prst="rect">
            <a:avLst/>
          </a:prstGeom>
          <a:noFill/>
          <a:ln w="57150" algn="ctr">
            <a:solidFill>
              <a:srgbClr val="CC00FF"/>
            </a:solidFill>
            <a:miter lim="800000"/>
            <a:headEnd/>
            <a:tailEnd/>
          </a:ln>
          <a:effectLst>
            <a:glow rad="228600">
              <a:schemeClr val="accent5">
                <a:satMod val="175000"/>
                <a:alpha val="40000"/>
              </a:schemeClr>
            </a:glow>
            <a:innerShdw blurRad="114300">
              <a:prstClr val="black"/>
            </a:innerShdw>
          </a:effectLst>
        </p:spPr>
        <p:txBody>
          <a:bodyPr/>
          <a:lstStyle/>
          <a:p>
            <a:pPr algn="ctr" fontAlgn="auto">
              <a:spcBef>
                <a:spcPct val="50000"/>
              </a:spcBef>
              <a:spcAft>
                <a:spcPts val="0"/>
              </a:spcAft>
              <a:defRPr/>
            </a:pPr>
            <a:r>
              <a:rPr lang="es-EC" sz="2800" b="1" dirty="0" smtClean="0"/>
              <a:t>TEMA 5: </a:t>
            </a:r>
            <a:r>
              <a:rPr lang="en-US" sz="2800" b="1" dirty="0" smtClean="0"/>
              <a:t>The Way I feel / </a:t>
            </a:r>
            <a:r>
              <a:rPr lang="en-US" sz="2800" b="1" dirty="0" err="1" smtClean="0"/>
              <a:t>Mis</a:t>
            </a:r>
            <a:r>
              <a:rPr lang="en-US" sz="2800" b="1" dirty="0" smtClean="0"/>
              <a:t> </a:t>
            </a:r>
            <a:r>
              <a:rPr lang="en-US" sz="2800" b="1" dirty="0" err="1" smtClean="0"/>
              <a:t>Sentimientos</a:t>
            </a:r>
            <a:endParaRPr lang="it-IT" sz="2800" b="1" dirty="0" smtClean="0"/>
          </a:p>
        </p:txBody>
      </p:sp>
      <p:pic>
        <p:nvPicPr>
          <p:cNvPr id="3" name="2 Imagen" descr="C:\Users\Priscila\Documents\PRISCILA\TESIS\IMAGENES\FOTOS LAPBOOKS COMPRIMIDAS\FEEL.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677671"/>
            <a:ext cx="2808312" cy="3767553"/>
          </a:xfrm>
          <a:prstGeom prst="rect">
            <a:avLst/>
          </a:prstGeom>
          <a:noFill/>
          <a:ln>
            <a:noFill/>
          </a:ln>
        </p:spPr>
      </p:pic>
      <p:pic>
        <p:nvPicPr>
          <p:cNvPr id="4" name="3 Imagen" descr="C:\Users\Priscila\Documents\PRISCILA\TESIS\IMAGENES\FOTOS LAPBOOKS COMPRIMIDAS\FEEL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1412776"/>
            <a:ext cx="5853384" cy="4392488"/>
          </a:xfrm>
          <a:prstGeom prst="rect">
            <a:avLst/>
          </a:prstGeom>
          <a:noFill/>
          <a:ln>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213150"/>
            <a:ext cx="8501122" cy="623562"/>
          </a:xfrm>
          <a:prstGeom prst="rect">
            <a:avLst/>
          </a:prstGeom>
          <a:noFill/>
          <a:ln w="57150" algn="ctr">
            <a:solidFill>
              <a:srgbClr val="0000FF"/>
            </a:solidFill>
            <a:miter lim="800000"/>
            <a:headEnd/>
            <a:tailEnd/>
          </a:ln>
          <a:effectLst>
            <a:glow rad="228600">
              <a:schemeClr val="accent6">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TEMA 6: </a:t>
            </a:r>
            <a:r>
              <a:rPr lang="en-US" sz="2800" b="1" dirty="0"/>
              <a:t>My Favorite Book / Mi </a:t>
            </a:r>
            <a:r>
              <a:rPr lang="en-US" sz="2800" b="1" dirty="0" err="1"/>
              <a:t>Libro</a:t>
            </a:r>
            <a:r>
              <a:rPr lang="en-US" sz="2800" b="1" dirty="0"/>
              <a:t> </a:t>
            </a:r>
            <a:r>
              <a:rPr lang="en-US" sz="2800" b="1" dirty="0" err="1"/>
              <a:t>Favorito</a:t>
            </a:r>
            <a:endParaRPr lang="it-IT" sz="2800" b="1" dirty="0"/>
          </a:p>
        </p:txBody>
      </p:sp>
      <p:pic>
        <p:nvPicPr>
          <p:cNvPr id="3" name="2 Imagen" descr="C:\Users\Priscila\Documents\PRISCILA\TESIS\IMAGENES\FOTOS LAPBOOKS COMPRIMIDAS\BOOK.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4" y="1775389"/>
            <a:ext cx="2808312" cy="3309795"/>
          </a:xfrm>
          <a:prstGeom prst="rect">
            <a:avLst/>
          </a:prstGeom>
          <a:noFill/>
          <a:ln>
            <a:noFill/>
          </a:ln>
        </p:spPr>
      </p:pic>
      <p:pic>
        <p:nvPicPr>
          <p:cNvPr id="4" name="3 Imagen" descr="C:\Users\Priscila\Documents\PRISCILA\TESIS\IMAGENES\FOTOS LAPBOOKS COMPRIMIDAS\BOOK2.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75953" y="1409505"/>
            <a:ext cx="5960543" cy="3963711"/>
          </a:xfrm>
          <a:prstGeom prst="rect">
            <a:avLst/>
          </a:prstGeom>
          <a:noFill/>
          <a:ln>
            <a:noFill/>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ontent.mycutegraphics.com/graphics/thankyou/thank-you-flower.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1" y="980728"/>
            <a:ext cx="7200801" cy="50405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9105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85720" y="214290"/>
            <a:ext cx="8501122" cy="550414"/>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FORMULACIÓN DEL PROBLEMA</a:t>
            </a:r>
          </a:p>
        </p:txBody>
      </p:sp>
      <p:sp>
        <p:nvSpPr>
          <p:cNvPr id="5125" name="6 CuadroTexto"/>
          <p:cNvSpPr>
            <a:spLocks noChangeArrowheads="1"/>
          </p:cNvSpPr>
          <p:nvPr/>
        </p:nvSpPr>
        <p:spPr bwMode="auto">
          <a:xfrm>
            <a:off x="5072063" y="2000250"/>
            <a:ext cx="3571875" cy="2553891"/>
          </a:xfrm>
          <a:prstGeom prst="roundRect">
            <a:avLst>
              <a:gd name="adj" fmla="val 16667"/>
            </a:avLst>
          </a:prstGeom>
          <a:noFill/>
          <a:ln w="57150">
            <a:solidFill>
              <a:srgbClr val="92D050"/>
            </a:solidFill>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lgn="just"/>
            <a:r>
              <a:rPr lang="es-EC" dirty="0" smtClean="0">
                <a:latin typeface="Calibri" pitchFamily="34" charset="0"/>
              </a:rPr>
              <a:t>¿Cuál es la incidencia de la aplicación de la técnica del mapa mental en el desarrollo del lenguaje y pensamiento en idioma Inglés en los niños de 4 a 5 años de edad del aula de pre escolar “Cotopaxi” del Colegio Menor San Francisco de Quito?”</a:t>
            </a:r>
            <a:endParaRPr lang="es-EC" dirty="0">
              <a:latin typeface="Calibri" pitchFamily="34" charset="0"/>
            </a:endParaRPr>
          </a:p>
        </p:txBody>
      </p:sp>
      <p:pic>
        <p:nvPicPr>
          <p:cNvPr id="512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372146"/>
            <a:ext cx="1603375" cy="3929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0" name="TextBox 6"/>
          <p:cNvSpPr>
            <a:spLocks noChangeArrowheads="1"/>
          </p:cNvSpPr>
          <p:nvPr/>
        </p:nvSpPr>
        <p:spPr bwMode="auto">
          <a:xfrm>
            <a:off x="1928813" y="2268538"/>
            <a:ext cx="2928937" cy="2384405"/>
          </a:xfrm>
          <a:prstGeom prst="rightArrow">
            <a:avLst>
              <a:gd name="adj1" fmla="val 50000"/>
              <a:gd name="adj2" fmla="val 49913"/>
            </a:avLst>
          </a:prstGeom>
          <a:solidFill>
            <a:srgbClr val="FFFF00"/>
          </a:solidFill>
          <a:ln w="57150">
            <a:solidFill>
              <a:srgbClr val="92D050"/>
            </a:solidFill>
            <a:miter lim="800000"/>
            <a:headEnd/>
            <a:tailEnd/>
          </a:ln>
        </p:spPr>
        <p:txBody>
          <a:bodyPr>
            <a:spAutoFit/>
          </a:bodyPr>
          <a:lstStyle/>
          <a:p>
            <a:pPr algn="ctr"/>
            <a:r>
              <a:rPr lang="es-EC" sz="3600" b="1" dirty="0" smtClean="0">
                <a:latin typeface="Calibri" pitchFamily="34" charset="0"/>
              </a:rPr>
              <a:t>MAPA MENTAL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57158" y="214290"/>
            <a:ext cx="8429684" cy="500066"/>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C" sz="2800" b="1" dirty="0"/>
              <a:t>PREGUNTAS DE INVESTIGACIÓN</a:t>
            </a:r>
            <a:endParaRPr lang="es-ES" sz="2800" b="1" dirty="0"/>
          </a:p>
        </p:txBody>
      </p:sp>
      <p:graphicFrame>
        <p:nvGraphicFramePr>
          <p:cNvPr id="2" name="1 Diagrama"/>
          <p:cNvGraphicFramePr/>
          <p:nvPr>
            <p:extLst>
              <p:ext uri="{D42A27DB-BD31-4B8C-83A1-F6EECF244321}">
                <p14:modId xmlns:p14="http://schemas.microsoft.com/office/powerpoint/2010/main" xmlns="" val="1808151538"/>
              </p:ext>
            </p:extLst>
          </p:nvPr>
        </p:nvGraphicFramePr>
        <p:xfrm>
          <a:off x="348208" y="15252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4" name="Picture 4" descr="http://www.clker.com/cliparts/3/7/6/d/1256186461796715642question-mark-icon.svg.hi.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578042" y="1757158"/>
            <a:ext cx="2386446" cy="354405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357166"/>
            <a:ext cx="8501122" cy="500066"/>
          </a:xfrm>
          <a:prstGeom prst="rect">
            <a:avLst/>
          </a:prstGeom>
          <a:noFill/>
          <a:ln w="57150" algn="ctr">
            <a:solidFill>
              <a:srgbClr val="92D050"/>
            </a:solidFill>
            <a:miter lim="800000"/>
            <a:headEnd/>
            <a:tailEnd/>
          </a:ln>
          <a:effectLst>
            <a:glow rad="228600">
              <a:schemeClr val="accent1">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OBJETIVOS</a:t>
            </a:r>
          </a:p>
        </p:txBody>
      </p:sp>
      <p:sp>
        <p:nvSpPr>
          <p:cNvPr id="8197" name="7 CuadroTexto"/>
          <p:cNvSpPr>
            <a:spLocks noChangeArrowheads="1"/>
          </p:cNvSpPr>
          <p:nvPr/>
        </p:nvSpPr>
        <p:spPr bwMode="auto">
          <a:xfrm>
            <a:off x="1428750" y="1196752"/>
            <a:ext cx="1571625" cy="706438"/>
          </a:xfrm>
          <a:prstGeom prst="downArrowCallout">
            <a:avLst>
              <a:gd name="adj1" fmla="val 25007"/>
              <a:gd name="adj2" fmla="val 25018"/>
              <a:gd name="adj3" fmla="val 25000"/>
              <a:gd name="adj4" fmla="val 64977"/>
            </a:avLst>
          </a:prstGeom>
          <a:noFill/>
          <a:ln w="38100">
            <a:solidFill>
              <a:srgbClr val="92D050"/>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r>
              <a:rPr lang="es-ES" sz="2400" b="1" dirty="0" smtClean="0">
                <a:latin typeface="Calibri" pitchFamily="34" charset="0"/>
              </a:rPr>
              <a:t>GENERAL</a:t>
            </a:r>
            <a:endParaRPr lang="es-EC" sz="2400" b="1" dirty="0">
              <a:latin typeface="Calibri" pitchFamily="34" charset="0"/>
            </a:endParaRPr>
          </a:p>
        </p:txBody>
      </p:sp>
      <p:sp>
        <p:nvSpPr>
          <p:cNvPr id="8199" name="7 CuadroTexto"/>
          <p:cNvSpPr>
            <a:spLocks noChangeArrowheads="1"/>
          </p:cNvSpPr>
          <p:nvPr/>
        </p:nvSpPr>
        <p:spPr bwMode="auto">
          <a:xfrm>
            <a:off x="5429250" y="1196752"/>
            <a:ext cx="2857500" cy="706438"/>
          </a:xfrm>
          <a:prstGeom prst="downArrowCallout">
            <a:avLst>
              <a:gd name="adj1" fmla="val 25019"/>
              <a:gd name="adj2" fmla="val 25019"/>
              <a:gd name="adj3" fmla="val 25000"/>
              <a:gd name="adj4" fmla="val 64977"/>
            </a:avLst>
          </a:prstGeom>
          <a:noFill/>
          <a:ln w="38100">
            <a:solidFill>
              <a:srgbClr val="92D050"/>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a:r>
              <a:rPr lang="es-ES" sz="2400" b="1" dirty="0" smtClean="0">
                <a:latin typeface="Calibri" pitchFamily="34" charset="0"/>
              </a:rPr>
              <a:t>ESPECÍFICOS</a:t>
            </a:r>
            <a:endParaRPr lang="es-EC" sz="2400" b="1" dirty="0">
              <a:latin typeface="Calibri" pitchFamily="34" charset="0"/>
            </a:endParaRPr>
          </a:p>
        </p:txBody>
      </p:sp>
      <p:sp>
        <p:nvSpPr>
          <p:cNvPr id="7" name="4 CuadroTexto"/>
          <p:cNvSpPr txBox="1">
            <a:spLocks noChangeArrowheads="1"/>
          </p:cNvSpPr>
          <p:nvPr/>
        </p:nvSpPr>
        <p:spPr bwMode="auto">
          <a:xfrm>
            <a:off x="464343" y="2119215"/>
            <a:ext cx="3500438" cy="2308324"/>
          </a:xfrm>
          <a:prstGeom prst="rect">
            <a:avLst/>
          </a:prstGeom>
          <a:noFill/>
          <a:ln w="57150">
            <a:solidFill>
              <a:schemeClr val="bg2">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es-EC" dirty="0" smtClean="0">
                <a:latin typeface="Calibri" pitchFamily="34" charset="0"/>
              </a:rPr>
              <a:t>Determinar el nivel de incidencia de la aplicación de la técnica del mapa mental en el desarrollo del lenguaje y pensamiento en el idioma inglés en los niños de 4 a 5 años de edad del aula de pre escolar “Cotopaxi” del Colegio Menor San Francisco de Quito. </a:t>
            </a:r>
            <a:endParaRPr lang="es-EC" dirty="0">
              <a:latin typeface="Calibri" pitchFamily="34" charset="0"/>
            </a:endParaRPr>
          </a:p>
        </p:txBody>
      </p:sp>
      <p:sp>
        <p:nvSpPr>
          <p:cNvPr id="8" name="4 CuadroTexto"/>
          <p:cNvSpPr txBox="1">
            <a:spLocks noChangeArrowheads="1"/>
          </p:cNvSpPr>
          <p:nvPr/>
        </p:nvSpPr>
        <p:spPr bwMode="auto">
          <a:xfrm>
            <a:off x="5107781" y="2119214"/>
            <a:ext cx="3500438" cy="3693319"/>
          </a:xfrm>
          <a:prstGeom prst="rect">
            <a:avLst/>
          </a:prstGeom>
          <a:noFill/>
          <a:ln w="57150">
            <a:solidFill>
              <a:schemeClr val="bg2">
                <a:lumMod val="75000"/>
              </a:schemeClr>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lgn="just" eaLnBrk="1" hangingPunct="1">
              <a:buFont typeface="Arial" pitchFamily="34" charset="0"/>
              <a:buChar char="•"/>
            </a:pPr>
            <a:r>
              <a:rPr lang="es-EC" dirty="0" smtClean="0">
                <a:latin typeface="Calibri" pitchFamily="34" charset="0"/>
              </a:rPr>
              <a:t> Seleccionar instrumentos que permitan evaluar el desarrollo del lenguaje y pensamiento en los niños de 4-5 años.</a:t>
            </a:r>
          </a:p>
          <a:p>
            <a:pPr marL="285750" indent="-285750" algn="just" eaLnBrk="1" hangingPunct="1">
              <a:buFont typeface="Arial" pitchFamily="34" charset="0"/>
              <a:buChar char="•"/>
            </a:pPr>
            <a:endParaRPr lang="es-EC" dirty="0" smtClean="0">
              <a:latin typeface="Calibri" pitchFamily="34" charset="0"/>
            </a:endParaRPr>
          </a:p>
          <a:p>
            <a:pPr marL="285750" indent="-285750" algn="just" eaLnBrk="1" hangingPunct="1">
              <a:buFont typeface="Arial" pitchFamily="34" charset="0"/>
              <a:buChar char="•"/>
            </a:pPr>
            <a:r>
              <a:rPr lang="es-EC" dirty="0" smtClean="0">
                <a:latin typeface="Calibri" pitchFamily="34" charset="0"/>
              </a:rPr>
              <a:t>Identificar el nivel de incidencia del uso del mapa mental en el aprendizaje del idioma Inglés.</a:t>
            </a:r>
          </a:p>
          <a:p>
            <a:pPr marL="285750" indent="-285750" algn="just" eaLnBrk="1" hangingPunct="1">
              <a:buFont typeface="Arial" pitchFamily="34" charset="0"/>
              <a:buChar char="•"/>
            </a:pPr>
            <a:endParaRPr lang="es-EC" dirty="0" smtClean="0">
              <a:latin typeface="Calibri" pitchFamily="34" charset="0"/>
            </a:endParaRPr>
          </a:p>
          <a:p>
            <a:pPr marL="285750" indent="-285750" algn="just" eaLnBrk="1" hangingPunct="1">
              <a:buFont typeface="Arial" pitchFamily="34" charset="0"/>
              <a:buChar char="•"/>
            </a:pPr>
            <a:r>
              <a:rPr lang="es-EC" dirty="0" smtClean="0">
                <a:latin typeface="Calibri" pitchFamily="34" charset="0"/>
              </a:rPr>
              <a:t>Determinar las metodologías de enseñanza para el idioma Inglés en los niños de 4 a 5 años de edad.</a:t>
            </a:r>
          </a:p>
        </p:txBody>
      </p:sp>
      <p:pic>
        <p:nvPicPr>
          <p:cNvPr id="4098" name="Picture 2" descr="https://cdn0.iconfinder.com/data/icons/targetdart/506/target-d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83768" y="3965873"/>
            <a:ext cx="2478294" cy="244925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500034" y="2714620"/>
            <a:ext cx="8286808" cy="1071570"/>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C" sz="6000" b="1" dirty="0">
                <a:ln>
                  <a:solidFill>
                    <a:schemeClr val="accent2">
                      <a:lumMod val="60000"/>
                      <a:lumOff val="40000"/>
                    </a:schemeClr>
                  </a:solidFill>
                </a:ln>
                <a:effectLst>
                  <a:glow rad="228600">
                    <a:schemeClr val="accent2">
                      <a:satMod val="175000"/>
                      <a:alpha val="40000"/>
                    </a:schemeClr>
                  </a:glow>
                </a:effectLst>
              </a:rPr>
              <a:t>MARCO TEÓRICO DE LA INVESTIGACIÓN</a:t>
            </a:r>
            <a:endParaRPr lang="es-ES" sz="6000" b="1" dirty="0">
              <a:ln>
                <a:solidFill>
                  <a:schemeClr val="accent2">
                    <a:lumMod val="60000"/>
                    <a:lumOff val="40000"/>
                  </a:schemeClr>
                </a:solidFill>
              </a:ln>
              <a:effectLst>
                <a:glow rad="228600">
                  <a:schemeClr val="accent2">
                    <a:satMod val="175000"/>
                    <a:alpha val="40000"/>
                  </a:schemeClr>
                </a:glow>
              </a:effectLst>
            </a:endParaRPr>
          </a:p>
        </p:txBody>
      </p:sp>
      <p:sp>
        <p:nvSpPr>
          <p:cNvPr id="5" name="4 CuadroTexto"/>
          <p:cNvSpPr txBox="1"/>
          <p:nvPr/>
        </p:nvSpPr>
        <p:spPr>
          <a:xfrm>
            <a:off x="1643042" y="1285860"/>
            <a:ext cx="5715040" cy="857256"/>
          </a:xfrm>
          <a:prstGeom prst="rect">
            <a:avLst/>
          </a:prstGeom>
          <a:noFill/>
          <a:ln w="57150" algn="ctr">
            <a:noFill/>
            <a:miter lim="800000"/>
            <a:headEnd/>
            <a:tailEnd/>
          </a:ln>
          <a:effectLst>
            <a:glow rad="228600">
              <a:schemeClr val="accent4">
                <a:satMod val="175000"/>
                <a:alpha val="40000"/>
              </a:schemeClr>
            </a:glow>
            <a:innerShdw blurRad="114300">
              <a:prstClr val="black"/>
            </a:innerShdw>
          </a:effectLst>
        </p:spPr>
        <p:txBody>
          <a:bodyPr>
            <a:scene3d>
              <a:camera prst="orthographicFront">
                <a:rot lat="0" lon="0" rev="0"/>
              </a:camera>
              <a:lightRig rig="threePt" dir="t"/>
            </a:scene3d>
          </a:bodyPr>
          <a:lstStyle/>
          <a:p>
            <a:pPr algn="ctr" fontAlgn="auto">
              <a:spcBef>
                <a:spcPct val="50000"/>
              </a:spcBef>
              <a:spcAft>
                <a:spcPts val="0"/>
              </a:spcAft>
              <a:defRPr/>
            </a:pPr>
            <a:r>
              <a:rPr lang="es-ES" sz="4800" b="1" dirty="0">
                <a:ln>
                  <a:solidFill>
                    <a:schemeClr val="accent2">
                      <a:lumMod val="60000"/>
                      <a:lumOff val="40000"/>
                    </a:schemeClr>
                  </a:solidFill>
                </a:ln>
                <a:effectLst>
                  <a:glow rad="228600">
                    <a:schemeClr val="accent3">
                      <a:satMod val="175000"/>
                      <a:alpha val="40000"/>
                    </a:schemeClr>
                  </a:glow>
                </a:effectLst>
              </a:rPr>
              <a:t>CAPÍTULO 2</a:t>
            </a:r>
          </a:p>
        </p:txBody>
      </p:sp>
    </p:spTree>
    <p:extLst>
      <p:ext uri="{BB962C8B-B14F-4D97-AF65-F5344CB8AC3E}">
        <p14:creationId xmlns:p14="http://schemas.microsoft.com/office/powerpoint/2010/main" xmlns="" val="2063713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3" name="2 CuadroTexto"/>
          <p:cNvSpPr txBox="1"/>
          <p:nvPr/>
        </p:nvSpPr>
        <p:spPr>
          <a:xfrm>
            <a:off x="2555776" y="2060848"/>
            <a:ext cx="4068452" cy="461665"/>
          </a:xfrm>
          <a:prstGeom prst="rect">
            <a:avLst/>
          </a:prstGeom>
          <a:noFill/>
          <a:ln w="19050">
            <a:solidFill>
              <a:srgbClr val="FF9900"/>
            </a:solidFill>
          </a:ln>
        </p:spPr>
        <p:txBody>
          <a:bodyPr wrap="square" rtlCol="0">
            <a:spAutoFit/>
          </a:bodyPr>
          <a:lstStyle/>
          <a:p>
            <a:pPr algn="ctr"/>
            <a:r>
              <a:rPr lang="es-EC" sz="2400" dirty="0" smtClean="0"/>
              <a:t>Sociedad – Lenguaje </a:t>
            </a:r>
            <a:endParaRPr lang="es-EC" sz="2400" dirty="0"/>
          </a:p>
        </p:txBody>
      </p:sp>
      <p:sp>
        <p:nvSpPr>
          <p:cNvPr id="5" name="4 CuadroTexto"/>
          <p:cNvSpPr txBox="1"/>
          <p:nvPr/>
        </p:nvSpPr>
        <p:spPr>
          <a:xfrm>
            <a:off x="4716016" y="4133979"/>
            <a:ext cx="4176464" cy="1477328"/>
          </a:xfrm>
          <a:prstGeom prst="rect">
            <a:avLst/>
          </a:prstGeom>
          <a:noFill/>
          <a:ln w="38100">
            <a:solidFill>
              <a:srgbClr val="92D050"/>
            </a:solidFill>
            <a:prstDash val="sysDash"/>
            <a:round/>
            <a:headEnd/>
            <a:tailEnd/>
          </a:ln>
        </p:spPr>
        <p:txBody>
          <a:bodyPr>
            <a:spAutoFit/>
          </a:bodyPr>
          <a:lstStyle/>
          <a:p>
            <a:pPr algn="just"/>
            <a:r>
              <a:rPr lang="es-EC" dirty="0" smtClean="0">
                <a:latin typeface="Calibri" pitchFamily="34" charset="0"/>
              </a:rPr>
              <a:t>La influencia de la cultura y la sociedad alteran el estado de las funciones psicológicas como la percepción, la memoria  y el lenguaje en todas las personas desde que nacen. </a:t>
            </a:r>
            <a:endParaRPr lang="es-EC" dirty="0">
              <a:latin typeface="Calibri" pitchFamily="34" charset="0"/>
            </a:endParaRPr>
          </a:p>
        </p:txBody>
      </p:sp>
      <p:sp>
        <p:nvSpPr>
          <p:cNvPr id="6" name="5 CuadroTexto"/>
          <p:cNvSpPr txBox="1"/>
          <p:nvPr/>
        </p:nvSpPr>
        <p:spPr>
          <a:xfrm>
            <a:off x="827584" y="3197875"/>
            <a:ext cx="2664296" cy="777061"/>
          </a:xfrm>
          <a:prstGeom prst="downArrow">
            <a:avLst/>
          </a:prstGeom>
          <a:noFill/>
          <a:ln w="38100">
            <a:solidFill>
              <a:srgbClr val="FF9900"/>
            </a:solidFill>
            <a:prstDash val="sysDash"/>
            <a:miter lim="800000"/>
            <a:headEnd/>
            <a:tailEnd/>
          </a:ln>
        </p:spPr>
        <p:txBody>
          <a:bodyPr wrap="square">
            <a:spAutoFit/>
          </a:bodyPr>
          <a:lstStyle/>
          <a:p>
            <a:pPr algn="ctr"/>
            <a:r>
              <a:rPr lang="es-EC" sz="1600" b="1" dirty="0" smtClean="0">
                <a:latin typeface="Calibri" pitchFamily="34" charset="0"/>
              </a:rPr>
              <a:t>ALEXANDER LURIA </a:t>
            </a:r>
            <a:endParaRPr lang="es-EC" sz="1600" b="1" dirty="0">
              <a:latin typeface="Calibri" pitchFamily="34" charset="0"/>
            </a:endParaRPr>
          </a:p>
        </p:txBody>
      </p:sp>
      <p:sp>
        <p:nvSpPr>
          <p:cNvPr id="7" name="6 CuadroTexto"/>
          <p:cNvSpPr txBox="1"/>
          <p:nvPr/>
        </p:nvSpPr>
        <p:spPr>
          <a:xfrm>
            <a:off x="323528" y="4377878"/>
            <a:ext cx="3960440" cy="923330"/>
          </a:xfrm>
          <a:prstGeom prst="rect">
            <a:avLst/>
          </a:prstGeom>
          <a:noFill/>
          <a:ln w="38100">
            <a:solidFill>
              <a:srgbClr val="92D050"/>
            </a:solidFill>
            <a:prstDash val="sysDash"/>
            <a:round/>
            <a:headEnd/>
            <a:tailEnd/>
          </a:ln>
        </p:spPr>
        <p:txBody>
          <a:bodyPr>
            <a:spAutoFit/>
          </a:bodyPr>
          <a:lstStyle/>
          <a:p>
            <a:pPr algn="just"/>
            <a:r>
              <a:rPr lang="es-EC" dirty="0" smtClean="0">
                <a:latin typeface="Calibri" pitchFamily="34" charset="0"/>
              </a:rPr>
              <a:t>El lenguaje se produce mediante la experiencia social y la cultura que vive cada persona. </a:t>
            </a:r>
            <a:endParaRPr lang="es-EC" dirty="0">
              <a:latin typeface="Calibri" pitchFamily="34" charset="0"/>
            </a:endParaRPr>
          </a:p>
        </p:txBody>
      </p:sp>
      <p:sp>
        <p:nvSpPr>
          <p:cNvPr id="9" name="8 CuadroTexto"/>
          <p:cNvSpPr txBox="1"/>
          <p:nvPr/>
        </p:nvSpPr>
        <p:spPr>
          <a:xfrm>
            <a:off x="611560" y="1124744"/>
            <a:ext cx="8064896" cy="707886"/>
          </a:xfrm>
          <a:prstGeom prst="rect">
            <a:avLst/>
          </a:prstGeom>
          <a:noFill/>
        </p:spPr>
        <p:txBody>
          <a:bodyPr wrap="square" rtlCol="0">
            <a:spAutoFit/>
          </a:bodyPr>
          <a:lstStyle/>
          <a:p>
            <a:pPr algn="ctr"/>
            <a:r>
              <a:rPr lang="es-EC" sz="2000" b="1" dirty="0" smtClean="0"/>
              <a:t>TEORÍAS SOBRE LA RELACIÓN ENTRE EL LENGUAJE Y EL PENSAMIENTO</a:t>
            </a:r>
            <a:endParaRPr lang="es-EC" sz="2000" b="1" dirty="0"/>
          </a:p>
        </p:txBody>
      </p:sp>
      <p:sp>
        <p:nvSpPr>
          <p:cNvPr id="11" name="10 CuadroTexto"/>
          <p:cNvSpPr txBox="1"/>
          <p:nvPr/>
        </p:nvSpPr>
        <p:spPr>
          <a:xfrm>
            <a:off x="5364088" y="3212902"/>
            <a:ext cx="2520280" cy="777061"/>
          </a:xfrm>
          <a:prstGeom prst="downArrow">
            <a:avLst/>
          </a:prstGeom>
          <a:noFill/>
          <a:ln w="38100">
            <a:solidFill>
              <a:srgbClr val="FF9900"/>
            </a:solidFill>
            <a:prstDash val="sysDash"/>
            <a:miter lim="800000"/>
            <a:headEnd/>
            <a:tailEnd/>
          </a:ln>
        </p:spPr>
        <p:txBody>
          <a:bodyPr wrap="square">
            <a:spAutoFit/>
          </a:bodyPr>
          <a:lstStyle/>
          <a:p>
            <a:pPr algn="ctr"/>
            <a:r>
              <a:rPr lang="es-EC" sz="1600" b="1" dirty="0" smtClean="0">
                <a:latin typeface="Calibri" pitchFamily="34" charset="0"/>
              </a:rPr>
              <a:t>LEV VIGOTSKY</a:t>
            </a:r>
            <a:endParaRPr lang="es-EC" sz="1600" b="1"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285720" y="357166"/>
            <a:ext cx="8501122" cy="500066"/>
          </a:xfrm>
          <a:prstGeom prst="rect">
            <a:avLst/>
          </a:prstGeom>
          <a:noFill/>
          <a:ln w="57150" algn="ctr">
            <a:solidFill>
              <a:srgbClr val="FFFF00"/>
            </a:solidFill>
            <a:miter lim="800000"/>
            <a:headEnd/>
            <a:tailEnd/>
          </a:ln>
          <a:effectLst>
            <a:glow rad="228600">
              <a:schemeClr val="accent3">
                <a:satMod val="175000"/>
                <a:alpha val="40000"/>
              </a:schemeClr>
            </a:glow>
            <a:innerShdw blurRad="114300">
              <a:prstClr val="black"/>
            </a:innerShdw>
          </a:effectLst>
        </p:spPr>
        <p:txBody>
          <a:bodyPr/>
          <a:lstStyle/>
          <a:p>
            <a:pPr algn="ctr" fontAlgn="auto">
              <a:spcBef>
                <a:spcPct val="50000"/>
              </a:spcBef>
              <a:spcAft>
                <a:spcPts val="0"/>
              </a:spcAft>
            </a:pPr>
            <a:r>
              <a:rPr lang="es-ES" sz="2800" b="1" dirty="0"/>
              <a:t>MARCO TEÓRICO </a:t>
            </a:r>
          </a:p>
          <a:p>
            <a:pPr algn="ctr" fontAlgn="auto">
              <a:spcBef>
                <a:spcPct val="50000"/>
              </a:spcBef>
              <a:spcAft>
                <a:spcPts val="0"/>
              </a:spcAft>
            </a:pPr>
            <a:r>
              <a:rPr lang="es-ES" sz="2800" b="1" dirty="0"/>
              <a:t> </a:t>
            </a:r>
          </a:p>
        </p:txBody>
      </p:sp>
      <p:sp>
        <p:nvSpPr>
          <p:cNvPr id="4" name="3 CuadroTexto"/>
          <p:cNvSpPr txBox="1"/>
          <p:nvPr/>
        </p:nvSpPr>
        <p:spPr>
          <a:xfrm>
            <a:off x="1043608" y="2068910"/>
            <a:ext cx="2304256" cy="777061"/>
          </a:xfrm>
          <a:prstGeom prst="downArrow">
            <a:avLst/>
          </a:prstGeom>
          <a:noFill/>
          <a:ln w="38100">
            <a:solidFill>
              <a:srgbClr val="FF9900"/>
            </a:solidFill>
            <a:prstDash val="sysDash"/>
            <a:miter lim="800000"/>
            <a:headEnd/>
            <a:tailEnd/>
          </a:ln>
        </p:spPr>
        <p:txBody>
          <a:bodyPr wrap="square">
            <a:spAutoFit/>
          </a:bodyPr>
          <a:lstStyle>
            <a:defPPr>
              <a:defRPr lang="es-EC"/>
            </a:defPPr>
            <a:lvl1pPr algn="ctr">
              <a:defRPr sz="1600" b="1">
                <a:latin typeface="Calibri" pitchFamily="34" charset="0"/>
              </a:defRPr>
            </a:lvl1pPr>
          </a:lstStyle>
          <a:p>
            <a:r>
              <a:rPr lang="es-EC" dirty="0"/>
              <a:t>NOAM CHOMSKY</a:t>
            </a:r>
          </a:p>
        </p:txBody>
      </p:sp>
      <p:sp>
        <p:nvSpPr>
          <p:cNvPr id="8" name="7 CuadroTexto"/>
          <p:cNvSpPr txBox="1"/>
          <p:nvPr/>
        </p:nvSpPr>
        <p:spPr>
          <a:xfrm>
            <a:off x="5940152" y="2075875"/>
            <a:ext cx="2160240" cy="777061"/>
          </a:xfrm>
          <a:prstGeom prst="downArrow">
            <a:avLst/>
          </a:prstGeom>
          <a:noFill/>
          <a:ln w="38100">
            <a:solidFill>
              <a:srgbClr val="FF9900"/>
            </a:solidFill>
            <a:prstDash val="sysDash"/>
            <a:miter lim="800000"/>
            <a:headEnd/>
            <a:tailEnd/>
          </a:ln>
        </p:spPr>
        <p:txBody>
          <a:bodyPr wrap="square">
            <a:spAutoFit/>
          </a:bodyPr>
          <a:lstStyle>
            <a:defPPr>
              <a:defRPr lang="es-EC"/>
            </a:defPPr>
            <a:lvl1pPr algn="ctr">
              <a:defRPr sz="1600" b="1">
                <a:latin typeface="Calibri" pitchFamily="34" charset="0"/>
              </a:defRPr>
            </a:lvl1pPr>
          </a:lstStyle>
          <a:p>
            <a:r>
              <a:rPr lang="es-EC" dirty="0"/>
              <a:t>JEAN PIAGET</a:t>
            </a:r>
          </a:p>
        </p:txBody>
      </p:sp>
      <p:grpSp>
        <p:nvGrpSpPr>
          <p:cNvPr id="2" name="1 Grupo"/>
          <p:cNvGrpSpPr/>
          <p:nvPr/>
        </p:nvGrpSpPr>
        <p:grpSpPr>
          <a:xfrm>
            <a:off x="251520" y="3488765"/>
            <a:ext cx="4351662" cy="1819408"/>
            <a:chOff x="292346" y="2780928"/>
            <a:chExt cx="4351662" cy="1819408"/>
          </a:xfrm>
        </p:grpSpPr>
        <p:pic>
          <p:nvPicPr>
            <p:cNvPr id="6148" name="Picture 4" descr="http://www.clipartbest.com/cliparts/RTA/y6r/RTAy6rqTL.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3258" y="2780928"/>
              <a:ext cx="2950750" cy="1819408"/>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http://us.123rf.com/400wm/400/400/marish/marish1007/marish100700033/7368685-black-profile-with-many-colorful-thought-bubbl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flipH="1">
              <a:off x="292346" y="2780928"/>
              <a:ext cx="1400912" cy="181940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3" name="12 CuadroTexto"/>
          <p:cNvSpPr txBox="1"/>
          <p:nvPr/>
        </p:nvSpPr>
        <p:spPr>
          <a:xfrm>
            <a:off x="2483768" y="1239143"/>
            <a:ext cx="4068452" cy="461665"/>
          </a:xfrm>
          <a:prstGeom prst="rect">
            <a:avLst/>
          </a:prstGeom>
          <a:noFill/>
          <a:ln w="19050">
            <a:solidFill>
              <a:srgbClr val="FF9900"/>
            </a:solidFill>
          </a:ln>
        </p:spPr>
        <p:txBody>
          <a:bodyPr wrap="square" rtlCol="0">
            <a:spAutoFit/>
          </a:bodyPr>
          <a:lstStyle/>
          <a:p>
            <a:pPr algn="ctr"/>
            <a:r>
              <a:rPr lang="es-EC" sz="2400" dirty="0" smtClean="0"/>
              <a:t>Estructuras Mentales</a:t>
            </a:r>
            <a:endParaRPr lang="es-EC" sz="2400" dirty="0"/>
          </a:p>
        </p:txBody>
      </p:sp>
      <p:pic>
        <p:nvPicPr>
          <p:cNvPr id="6152" name="Picture 8" descr="https://edpsychexperience.files.wordpress.com/2013/03/vertical-cmk-logo.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50017" y="2952520"/>
            <a:ext cx="2366399" cy="37168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75464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apel">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8AF55A79BCB3B449AB1D7503E6D92EBB" ma:contentTypeVersion="2" ma:contentTypeDescription="Crear nuevo documento." ma:contentTypeScope="" ma:versionID="befd1a6939ae6dcfe184524d19996e53">
  <xsd:schema xmlns:xsd="http://www.w3.org/2001/XMLSchema" xmlns:xs="http://www.w3.org/2001/XMLSchema" xmlns:p="http://schemas.microsoft.com/office/2006/metadata/properties" xmlns:ns3="c70d8b92-5f3e-47f4-b572-432c97bb03bc" targetNamespace="http://schemas.microsoft.com/office/2006/metadata/properties" ma:root="true" ma:fieldsID="abf90fbf64438612874958ca20b54f8b" ns3:_="">
    <xsd:import namespace="c70d8b92-5f3e-47f4-b572-432c97bb03bc"/>
    <xsd:element name="properties">
      <xsd:complexType>
        <xsd:sequence>
          <xsd:element name="documentManagement">
            <xsd:complexType>
              <xsd:all>
                <xsd:element ref="ns3:SharedWithUsers" minOccurs="0"/>
                <xsd:element ref="ns3: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d8b92-5f3e-47f4-b572-432c97bb03bc"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A793B5F-EB00-47BE-A6B7-FE0A4F80BFD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36799C0-DBC1-4BC1-9C09-DCA9A9440B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d8b92-5f3e-47f4-b572-432c97bb03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CF15AD0-900B-40F2-B478-80A7D7F6D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Verve</Template>
  <TotalTime>2514</TotalTime>
  <Words>1680</Words>
  <Application>Microsoft Office PowerPoint</Application>
  <PresentationFormat>Presentación en pantalla (4:3)</PresentationFormat>
  <Paragraphs>207</Paragraphs>
  <Slides>38</Slides>
  <Notes>7</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Brío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Priscila Chillagano</dc:creator>
  <cp:lastModifiedBy>Guillermina</cp:lastModifiedBy>
  <cp:revision>186</cp:revision>
  <dcterms:created xsi:type="dcterms:W3CDTF">2010-03-01T04:56:46Z</dcterms:created>
  <dcterms:modified xsi:type="dcterms:W3CDTF">2015-03-02T22:13:59Z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0x0101008AF55A79BCB3B449AB1D7503E6D92EBB</vt:lpwstr>
  </property>
</Properties>
</file>