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5"/>
  </p:notesMasterIdLst>
  <p:sldIdLst>
    <p:sldId id="256" r:id="rId2"/>
    <p:sldId id="257" r:id="rId3"/>
    <p:sldId id="258" r:id="rId4"/>
    <p:sldId id="259" r:id="rId5"/>
    <p:sldId id="268" r:id="rId6"/>
    <p:sldId id="270" r:id="rId7"/>
    <p:sldId id="271" r:id="rId8"/>
    <p:sldId id="272" r:id="rId9"/>
    <p:sldId id="274" r:id="rId10"/>
    <p:sldId id="275" r:id="rId11"/>
    <p:sldId id="278" r:id="rId12"/>
    <p:sldId id="280" r:id="rId13"/>
    <p:sldId id="309" r:id="rId14"/>
    <p:sldId id="281" r:id="rId15"/>
    <p:sldId id="283" r:id="rId16"/>
    <p:sldId id="284" r:id="rId17"/>
    <p:sldId id="285" r:id="rId18"/>
    <p:sldId id="287" r:id="rId19"/>
    <p:sldId id="288" r:id="rId20"/>
    <p:sldId id="289" r:id="rId21"/>
    <p:sldId id="307" r:id="rId22"/>
    <p:sldId id="290" r:id="rId23"/>
    <p:sldId id="291" r:id="rId24"/>
    <p:sldId id="292" r:id="rId25"/>
    <p:sldId id="293" r:id="rId26"/>
    <p:sldId id="294" r:id="rId27"/>
    <p:sldId id="295" r:id="rId28"/>
    <p:sldId id="296" r:id="rId29"/>
    <p:sldId id="297" r:id="rId30"/>
    <p:sldId id="301" r:id="rId31"/>
    <p:sldId id="302" r:id="rId32"/>
    <p:sldId id="303" r:id="rId33"/>
    <p:sldId id="30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99"/>
    <a:srgbClr val="EB4C05"/>
    <a:srgbClr val="B2A990"/>
    <a:srgbClr val="C7C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2"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ela\Dropbox\Mi%20tesis%20wiii\Tablas%20y%20graficos%20lloa\Copia%20de%20TABLAS_HABITANTESV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ela\Dropbox\Mi%20tesis%20wiii\Tablas%20y%20graficos%20lloa\Copia%20de%20TABLAS_HABITANTESV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iela\Dropbox\Mi%20tesis%20wiii\Tablas%20y%20graficos%20lloa\TABLAS_TURISTASV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niela\Dropbox\Mi%20tesis%20wiii\Tablas%20y%20graficos%20lloa\muestra%20hoga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200" b="1" i="0" u="none" strike="noStrike" baseline="0">
                <a:effectLst/>
                <a:latin typeface="Times New Roman" panose="02020603050405020304" pitchFamily="18" charset="0"/>
                <a:cs typeface="Times New Roman" panose="02020603050405020304" pitchFamily="18" charset="0"/>
              </a:rPr>
              <a:t>Se debería implentar contenedores para clasificar la basura.</a:t>
            </a:r>
            <a:endParaRPr lang="es-EC" sz="1200" b="1">
              <a:latin typeface="Times New Roman" panose="02020603050405020304" pitchFamily="18" charset="0"/>
              <a:cs typeface="Times New Roman" panose="02020603050405020304" pitchFamily="18" charset="0"/>
            </a:endParaRPr>
          </a:p>
        </c:rich>
      </c:tx>
      <c:overlay val="0"/>
    </c:title>
    <c:autoTitleDeleted val="0"/>
    <c:plotArea>
      <c:layout/>
      <c:pieChart>
        <c:varyColors val="1"/>
        <c:ser>
          <c:idx val="0"/>
          <c:order val="0"/>
          <c:dPt>
            <c:idx val="0"/>
            <c:bubble3D val="0"/>
            <c:spPr>
              <a:solidFill>
                <a:srgbClr val="92D050"/>
              </a:solidFill>
              <a:ln w="19050">
                <a:solidFill>
                  <a:schemeClr val="lt1"/>
                </a:solidFill>
              </a:ln>
              <a:effectLst/>
            </c:spPr>
          </c:dPt>
          <c:dPt>
            <c:idx val="1"/>
            <c:bubble3D val="0"/>
            <c:spPr>
              <a:solidFill>
                <a:srgbClr val="FF0000"/>
              </a:solidFill>
              <a:ln w="19050">
                <a:solidFill>
                  <a:schemeClr val="lt1"/>
                </a:solidFill>
              </a:ln>
              <a:effectLst/>
            </c:spPr>
          </c:dPt>
          <c:dLbls>
            <c:spPr>
              <a:noFill/>
              <a:ln w="25400">
                <a:noFill/>
              </a:ln>
            </c:spPr>
            <c:txPr>
              <a:bodyPr wrap="square" lIns="38100" tIns="19050" rIns="38100" bIns="19050" anchor="ctr">
                <a:spAutoFit/>
              </a:bodyPr>
              <a:lstStyle/>
              <a:p>
                <a:pPr>
                  <a:defRPr sz="1200" b="0" i="0" u="none" strike="noStrike" baseline="0">
                    <a:solidFill>
                      <a:srgbClr val="000000"/>
                    </a:solidFill>
                    <a:latin typeface="Arial"/>
                    <a:ea typeface="Arial"/>
                    <a:cs typeface="Arial"/>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'T6'!$B$8:$B$9</c:f>
              <c:strCache>
                <c:ptCount val="2"/>
                <c:pt idx="0">
                  <c:v>Si</c:v>
                </c:pt>
                <c:pt idx="1">
                  <c:v>No</c:v>
                </c:pt>
              </c:strCache>
            </c:strRef>
          </c:cat>
          <c:val>
            <c:numRef>
              <c:f>'T6'!$C$8:$C$9</c:f>
              <c:numCache>
                <c:formatCode>General</c:formatCode>
                <c:ptCount val="2"/>
                <c:pt idx="0">
                  <c:v>234</c:v>
                </c:pt>
                <c:pt idx="1">
                  <c:v>20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overlay val="0"/>
      <c:txPr>
        <a:bodyPr/>
        <a:lstStyle/>
        <a:p>
          <a:pPr>
            <a:defRPr sz="1200"/>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sz="800" b="0" i="0" u="none" strike="noStrike" baseline="0">
          <a:solidFill>
            <a:srgbClr val="000000"/>
          </a:solidFill>
          <a:latin typeface="Arial"/>
          <a:ea typeface="Arial"/>
          <a:cs typeface="Arial"/>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S" sz="1200" b="1">
                <a:effectLst/>
                <a:latin typeface="Times New Roman" panose="02020603050405020304" pitchFamily="18" charset="0"/>
                <a:cs typeface="Times New Roman" panose="02020603050405020304" pitchFamily="18" charset="0"/>
              </a:rPr>
              <a:t>Por qué si es necesario la implantación de contenedores para clasificar la basura</a:t>
            </a:r>
            <a:endParaRPr lang="es-EC" sz="1200" b="1">
              <a:effectLst/>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0.41325454563132824"/>
          <c:y val="0.22959567066624995"/>
          <c:w val="0.18959756298105315"/>
          <c:h val="0.30472170509980839"/>
        </c:manualLayout>
      </c:layout>
      <c:pieChart>
        <c:varyColors val="1"/>
        <c:ser>
          <c:idx val="0"/>
          <c:order val="0"/>
          <c:dPt>
            <c:idx val="0"/>
            <c:bubble3D val="0"/>
            <c:spPr>
              <a:solidFill>
                <a:srgbClr val="0070C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rgbClr val="92D050"/>
              </a:solidFill>
              <a:ln w="19050">
                <a:solidFill>
                  <a:schemeClr val="lt1"/>
                </a:solidFill>
              </a:ln>
              <a:effectLst/>
            </c:spPr>
          </c:dPt>
          <c:dPt>
            <c:idx val="4"/>
            <c:bubble3D val="0"/>
            <c:spPr>
              <a:solidFill>
                <a:schemeClr val="accent2"/>
              </a:solidFill>
              <a:ln w="19050">
                <a:solidFill>
                  <a:schemeClr val="lt1"/>
                </a:solidFill>
              </a:ln>
              <a:effectLst/>
            </c:spPr>
          </c:dPt>
          <c:dLbls>
            <c:dLbl>
              <c:idx val="2"/>
              <c:layout>
                <c:manualLayout>
                  <c:x val="2.9813476924482381E-2"/>
                  <c:y val="-6.3754739030587981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'T7'!$J$8:$J$12</c:f>
              <c:strCache>
                <c:ptCount val="5"/>
                <c:pt idx="0">
                  <c:v>Para cuidar el medio ambiente</c:v>
                </c:pt>
                <c:pt idx="1">
                  <c:v>No hay basureros para clasificar basura </c:v>
                </c:pt>
                <c:pt idx="2">
                  <c:v>Los recolectores vienen una vez por semana</c:v>
                </c:pt>
                <c:pt idx="3">
                  <c:v>Separar lo orgánico de lo inorgánico </c:v>
                </c:pt>
                <c:pt idx="4">
                  <c:v>Para aumentar el turismo </c:v>
                </c:pt>
              </c:strCache>
            </c:strRef>
          </c:cat>
          <c:val>
            <c:numRef>
              <c:f>'T7'!$K$8:$K$12</c:f>
              <c:numCache>
                <c:formatCode>General</c:formatCode>
                <c:ptCount val="5"/>
                <c:pt idx="0">
                  <c:v>43</c:v>
                </c:pt>
                <c:pt idx="1">
                  <c:v>81</c:v>
                </c:pt>
                <c:pt idx="2">
                  <c:v>21</c:v>
                </c:pt>
                <c:pt idx="3">
                  <c:v>58</c:v>
                </c:pt>
                <c:pt idx="4">
                  <c:v>31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overlay val="0"/>
      <c:txPr>
        <a:bodyPr/>
        <a:lstStyle/>
        <a:p>
          <a:pPr>
            <a:defRPr sz="1100"/>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200" b="1" i="0" u="none" strike="noStrike" baseline="0">
                <a:solidFill>
                  <a:schemeClr val="tx1"/>
                </a:solidFill>
                <a:effectLst/>
                <a:latin typeface="Times New Roman" panose="02020603050405020304" pitchFamily="18" charset="0"/>
                <a:cs typeface="Times New Roman" panose="02020603050405020304" pitchFamily="18" charset="0"/>
              </a:rPr>
              <a:t>Le gustaría capacitarse en actividades ambientales</a:t>
            </a:r>
            <a:endParaRPr lang="es-EC" sz="120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2087489063867017"/>
          <c:y val="2.7777777777777776E-2"/>
        </c:manualLayout>
      </c:layout>
      <c:overlay val="0"/>
      <c:spPr>
        <a:noFill/>
        <a:ln w="25400">
          <a:noFill/>
        </a:ln>
      </c:spPr>
    </c:title>
    <c:autoTitleDeleted val="0"/>
    <c:plotArea>
      <c:layout/>
      <c:pieChart>
        <c:varyColors val="1"/>
        <c:ser>
          <c:idx val="0"/>
          <c:order val="0"/>
          <c:dPt>
            <c:idx val="0"/>
            <c:bubble3D val="0"/>
            <c:spPr>
              <a:solidFill>
                <a:srgbClr val="FF000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92D050"/>
              </a:solidFill>
              <a:ln w="19050">
                <a:solidFill>
                  <a:schemeClr val="lt1"/>
                </a:solidFill>
              </a:ln>
              <a:effectLst/>
            </c:spPr>
          </c:dPt>
          <c:dPt>
            <c:idx val="3"/>
            <c:bubble3D val="0"/>
            <c:spPr>
              <a:solidFill>
                <a:srgbClr val="0070C0"/>
              </a:solidFill>
              <a:ln w="19050">
                <a:solidFill>
                  <a:schemeClr val="lt1"/>
                </a:solidFill>
              </a:ln>
              <a:effectLst/>
            </c:spPr>
          </c:dPt>
          <c:dPt>
            <c:idx val="4"/>
            <c:bubble3D val="0"/>
            <c:spPr>
              <a:solidFill>
                <a:srgbClr val="FFFF00"/>
              </a:solidFill>
              <a:ln w="19050">
                <a:solidFill>
                  <a:schemeClr val="lt1"/>
                </a:solidFill>
              </a:ln>
              <a:effectLst/>
            </c:spPr>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'T10'!$G$10:$G$14</c:f>
              <c:strCache>
                <c:ptCount val="5"/>
                <c:pt idx="0">
                  <c:v>Reforestación</c:v>
                </c:pt>
                <c:pt idx="1">
                  <c:v>Talleres de Educación Ambiental</c:v>
                </c:pt>
                <c:pt idx="2">
                  <c:v>Campañas de Reciclaje</c:v>
                </c:pt>
                <c:pt idx="3">
                  <c:v>Separación de residuos</c:v>
                </c:pt>
                <c:pt idx="4">
                  <c:v>No le gustaría</c:v>
                </c:pt>
              </c:strCache>
            </c:strRef>
          </c:cat>
          <c:val>
            <c:numRef>
              <c:f>'T10'!$H$10:$H$14</c:f>
              <c:numCache>
                <c:formatCode>General</c:formatCode>
                <c:ptCount val="5"/>
                <c:pt idx="0">
                  <c:v>39</c:v>
                </c:pt>
                <c:pt idx="1">
                  <c:v>29</c:v>
                </c:pt>
                <c:pt idx="2">
                  <c:v>21</c:v>
                </c:pt>
                <c:pt idx="3">
                  <c:v>10</c:v>
                </c:pt>
                <c:pt idx="4">
                  <c:v>1</c:v>
                </c:pt>
              </c:numCache>
            </c:numRef>
          </c:val>
        </c:ser>
        <c:dLbls>
          <c:showLegendKey val="0"/>
          <c:showVal val="0"/>
          <c:showCatName val="0"/>
          <c:showSerName val="0"/>
          <c:showPercent val="0"/>
          <c:showBubbleSize val="0"/>
          <c:showLeaderLines val="0"/>
        </c:dLbls>
        <c:firstSliceAng val="0"/>
      </c:pieChart>
      <c:spPr>
        <a:noFill/>
        <a:ln w="25400">
          <a:noFill/>
        </a:ln>
      </c:spPr>
    </c:plotArea>
    <c:legend>
      <c:legendPos val="r"/>
      <c:overlay val="0"/>
      <c:spPr>
        <a:noFill/>
        <a:ln w="25400">
          <a:noFill/>
        </a:ln>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C" sz="1200" b="1">
                <a:solidFill>
                  <a:schemeClr val="tx1"/>
                </a:solidFill>
                <a:latin typeface="Times New Roman" panose="02020603050405020304" pitchFamily="18" charset="0"/>
                <a:cs typeface="Times New Roman" panose="02020603050405020304" pitchFamily="18" charset="0"/>
              </a:rPr>
              <a:t>Generación</a:t>
            </a:r>
            <a:r>
              <a:rPr lang="es-EC" sz="1200" b="1" baseline="0">
                <a:solidFill>
                  <a:schemeClr val="tx1"/>
                </a:solidFill>
                <a:latin typeface="Times New Roman" panose="02020603050405020304" pitchFamily="18" charset="0"/>
                <a:cs typeface="Times New Roman" panose="02020603050405020304" pitchFamily="18" charset="0"/>
              </a:rPr>
              <a:t> </a:t>
            </a:r>
            <a:r>
              <a:rPr lang="es-EC" sz="1200" b="1">
                <a:solidFill>
                  <a:schemeClr val="tx1"/>
                </a:solidFill>
                <a:latin typeface="Times New Roman" panose="02020603050405020304" pitchFamily="18" charset="0"/>
                <a:cs typeface="Times New Roman" panose="02020603050405020304" pitchFamily="18" charset="0"/>
              </a:rPr>
              <a:t>de residuos en Lloa</a:t>
            </a:r>
          </a:p>
        </c:rich>
      </c:tx>
      <c:overlay val="0"/>
      <c:spPr>
        <a:noFill/>
        <a:ln>
          <a:noFill/>
        </a:ln>
        <a:effectLst/>
      </c:spPr>
    </c:title>
    <c:autoTitleDeleted val="0"/>
    <c:plotArea>
      <c:layout/>
      <c:pieChart>
        <c:varyColors val="1"/>
        <c:ser>
          <c:idx val="0"/>
          <c:order val="0"/>
          <c:dPt>
            <c:idx val="0"/>
            <c:bubble3D val="0"/>
            <c:spPr>
              <a:solidFill>
                <a:srgbClr val="0070C0"/>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FF00"/>
              </a:solidFill>
              <a:ln w="19050">
                <a:solidFill>
                  <a:schemeClr val="lt1"/>
                </a:solidFill>
              </a:ln>
              <a:effectLst/>
            </c:spPr>
          </c:dPt>
          <c:dPt>
            <c:idx val="3"/>
            <c:bubble3D val="0"/>
            <c:spPr>
              <a:solidFill>
                <a:srgbClr val="FF0000"/>
              </a:solidFill>
              <a:ln w="19050">
                <a:solidFill>
                  <a:schemeClr val="lt1"/>
                </a:solidFill>
              </a:ln>
              <a:effectLst/>
            </c:spPr>
          </c:dPt>
          <c:dPt>
            <c:idx val="4"/>
            <c:bubble3D val="0"/>
            <c:spPr>
              <a:solidFill>
                <a:srgbClr val="92D05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Hoja1!$B$4:$B$8</c:f>
              <c:strCache>
                <c:ptCount val="5"/>
                <c:pt idx="0">
                  <c:v>Vidrio</c:v>
                </c:pt>
                <c:pt idx="1">
                  <c:v>Papel y cartón</c:v>
                </c:pt>
                <c:pt idx="2">
                  <c:v>Plástico</c:v>
                </c:pt>
                <c:pt idx="3">
                  <c:v>Orgánica</c:v>
                </c:pt>
                <c:pt idx="4">
                  <c:v>Basura común </c:v>
                </c:pt>
              </c:strCache>
            </c:strRef>
          </c:cat>
          <c:val>
            <c:numRef>
              <c:f>Hoja1!$C$4:$C$8</c:f>
              <c:numCache>
                <c:formatCode>General</c:formatCode>
                <c:ptCount val="5"/>
                <c:pt idx="0">
                  <c:v>7</c:v>
                </c:pt>
                <c:pt idx="1">
                  <c:v>16</c:v>
                </c:pt>
                <c:pt idx="2">
                  <c:v>10</c:v>
                </c:pt>
                <c:pt idx="3">
                  <c:v>5</c:v>
                </c:pt>
                <c:pt idx="4">
                  <c:v>245</c:v>
                </c:pt>
              </c:numCache>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Hoja1!$B$4:$B$8</c:f>
              <c:strCache>
                <c:ptCount val="5"/>
                <c:pt idx="0">
                  <c:v>Vidrio</c:v>
                </c:pt>
                <c:pt idx="1">
                  <c:v>Papel y cartón</c:v>
                </c:pt>
                <c:pt idx="2">
                  <c:v>Plástico</c:v>
                </c:pt>
                <c:pt idx="3">
                  <c:v>Orgánica</c:v>
                </c:pt>
                <c:pt idx="4">
                  <c:v>Basura común </c:v>
                </c:pt>
              </c:strCache>
            </c:strRef>
          </c:cat>
          <c:val>
            <c:numRef>
              <c:f>Hoja1!$D$4:$D$8</c:f>
              <c:numCache>
                <c:formatCode>0</c:formatCode>
                <c:ptCount val="5"/>
                <c:pt idx="0">
                  <c:v>2.4734982332155475</c:v>
                </c:pt>
                <c:pt idx="1">
                  <c:v>5.6537102473498235</c:v>
                </c:pt>
                <c:pt idx="2">
                  <c:v>3.5335689045936394</c:v>
                </c:pt>
                <c:pt idx="3">
                  <c:v>1.7667844522968197</c:v>
                </c:pt>
                <c:pt idx="4">
                  <c:v>86.572438162544174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BEDC8-F3CA-496B-8B1E-6D034036ADEA}" type="datetimeFigureOut">
              <a:rPr lang="es-EC" smtClean="0"/>
              <a:t>27/04/2015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C2B14-2AC9-4C18-83E8-10AAB3807B9B}" type="slidenum">
              <a:rPr lang="es-EC" smtClean="0"/>
              <a:t>‹Nº›</a:t>
            </a:fld>
            <a:endParaRPr lang="es-EC"/>
          </a:p>
        </p:txBody>
      </p:sp>
    </p:spTree>
    <p:extLst>
      <p:ext uri="{BB962C8B-B14F-4D97-AF65-F5344CB8AC3E}">
        <p14:creationId xmlns:p14="http://schemas.microsoft.com/office/powerpoint/2010/main" val="314679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C6C2B14-2AC9-4C18-83E8-10AAB3807B9B}" type="slidenum">
              <a:rPr lang="es-EC" smtClean="0"/>
              <a:t>2</a:t>
            </a:fld>
            <a:endParaRPr lang="es-EC"/>
          </a:p>
        </p:txBody>
      </p:sp>
    </p:spTree>
    <p:extLst>
      <p:ext uri="{BB962C8B-B14F-4D97-AF65-F5344CB8AC3E}">
        <p14:creationId xmlns:p14="http://schemas.microsoft.com/office/powerpoint/2010/main" val="99729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C6C2B14-2AC9-4C18-83E8-10AAB3807B9B}" type="slidenum">
              <a:rPr lang="es-EC" smtClean="0"/>
              <a:t>3</a:t>
            </a:fld>
            <a:endParaRPr lang="es-EC"/>
          </a:p>
        </p:txBody>
      </p:sp>
    </p:spTree>
    <p:extLst>
      <p:ext uri="{BB962C8B-B14F-4D97-AF65-F5344CB8AC3E}">
        <p14:creationId xmlns:p14="http://schemas.microsoft.com/office/powerpoint/2010/main" val="323356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C6C2B14-2AC9-4C18-83E8-10AAB3807B9B}" type="slidenum">
              <a:rPr lang="es-EC" smtClean="0"/>
              <a:t>17</a:t>
            </a:fld>
            <a:endParaRPr lang="es-EC"/>
          </a:p>
        </p:txBody>
      </p:sp>
    </p:spTree>
    <p:extLst>
      <p:ext uri="{BB962C8B-B14F-4D97-AF65-F5344CB8AC3E}">
        <p14:creationId xmlns:p14="http://schemas.microsoft.com/office/powerpoint/2010/main" val="392818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91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34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834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809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036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423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745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375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603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61BEF0D-F0BB-DE4B-95CE-6DB70DBA9567}" type="datetimeFigureOut">
              <a:rPr lang="en-US" smtClean="0"/>
              <a:pPr/>
              <a:t>4/27/2015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4854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422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4/27/2015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6474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2601533" y="180307"/>
            <a:ext cx="3683357" cy="1004549"/>
          </a:xfrm>
          <a:prstGeom prst="rect">
            <a:avLst/>
          </a:prstGeom>
        </p:spPr>
      </p:pic>
      <p:sp>
        <p:nvSpPr>
          <p:cNvPr id="9" name="Rectángulo 8"/>
          <p:cNvSpPr/>
          <p:nvPr/>
        </p:nvSpPr>
        <p:spPr>
          <a:xfrm flipH="1">
            <a:off x="399243" y="2202287"/>
            <a:ext cx="8306871" cy="3708708"/>
          </a:xfrm>
          <a:prstGeom prst="rect">
            <a:avLst/>
          </a:prstGeom>
        </p:spPr>
        <p:txBody>
          <a:bodyPr wrap="square">
            <a:spAutoFit/>
          </a:bodyPr>
          <a:lstStyle/>
          <a:p>
            <a:pPr algn="ctr">
              <a:spcAft>
                <a:spcPts val="0"/>
              </a:spcAft>
            </a:pPr>
            <a:r>
              <a:rPr lang="es-EC" sz="1400" b="1" dirty="0" smtClean="0">
                <a:latin typeface="Times New Roman" panose="02020603050405020304" pitchFamily="18" charset="0"/>
                <a:ea typeface="Times New Roman" panose="02020603050405020304" pitchFamily="18" charset="0"/>
              </a:rPr>
              <a:t>DEPARTAMENTO DE CIENCIAS HUMANAS Y SOCIALES</a:t>
            </a:r>
            <a:endParaRPr lang="es-EC" sz="1400" dirty="0" smtClean="0">
              <a:latin typeface="Times New Roman" panose="02020603050405020304" pitchFamily="18" charset="0"/>
              <a:ea typeface="Times New Roman" panose="02020603050405020304" pitchFamily="18" charset="0"/>
            </a:endParaRPr>
          </a:p>
          <a:p>
            <a:pP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CARRERA DE LICENCIATURA DE EDUCACIÓN AMBIENTAL </a:t>
            </a:r>
          </a:p>
          <a:p>
            <a:pPr algn="ctr">
              <a:spcAft>
                <a:spcPts val="0"/>
              </a:spcAft>
            </a:pPr>
            <a:endParaRPr lang="es-EC" sz="1400" b="1" dirty="0" smtClean="0">
              <a:latin typeface="Times New Roman" panose="02020603050405020304" pitchFamily="18" charset="0"/>
              <a:ea typeface="Times New Roman" panose="02020603050405020304" pitchFamily="18" charset="0"/>
            </a:endParaRPr>
          </a:p>
          <a:p>
            <a:pPr algn="ctr">
              <a:spcAft>
                <a:spcPts val="0"/>
              </a:spcAft>
            </a:pP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TEMA: DISEÑO DE UN MANUAL DE BUENAS PRÁCTICAS AMBIENTALES PARA LA PARROQUIA LLOA, CANTÓN QUITO.</a:t>
            </a:r>
          </a:p>
          <a:p>
            <a:pPr algn="ctr">
              <a:spcAft>
                <a:spcPts val="0"/>
              </a:spcAft>
            </a:pPr>
            <a:endParaRPr lang="es-EC" sz="1400" b="1" dirty="0" smtClean="0">
              <a:latin typeface="Times New Roman" panose="02020603050405020304" pitchFamily="18" charset="0"/>
              <a:ea typeface="Times New Roman" panose="02020603050405020304" pitchFamily="18" charset="0"/>
            </a:endParaRPr>
          </a:p>
          <a:p>
            <a:pPr algn="ctr">
              <a:spcAft>
                <a:spcPts val="0"/>
              </a:spcAft>
            </a:pP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SANGOLQUÍ-ABRIL</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 </a:t>
            </a:r>
            <a:endParaRPr lang="es-EC" sz="1400" dirty="0" smtClean="0">
              <a:latin typeface="Times New Roman" panose="02020603050405020304" pitchFamily="18" charset="0"/>
              <a:ea typeface="Times New Roman" panose="02020603050405020304" pitchFamily="18" charset="0"/>
            </a:endParaRPr>
          </a:p>
          <a:p>
            <a:pPr algn="ctr">
              <a:spcAft>
                <a:spcPts val="0"/>
              </a:spcAft>
            </a:pPr>
            <a:r>
              <a:rPr lang="es-EC" sz="1400" b="1" dirty="0" smtClean="0">
                <a:latin typeface="Times New Roman" panose="02020603050405020304" pitchFamily="18" charset="0"/>
                <a:ea typeface="Times New Roman" panose="02020603050405020304" pitchFamily="18" charset="0"/>
              </a:rPr>
              <a:t>2015</a:t>
            </a:r>
            <a:endParaRPr lang="es-EC" sz="1400" dirty="0" smtClean="0">
              <a:latin typeface="Times New Roman" panose="02020603050405020304" pitchFamily="18" charset="0"/>
              <a:ea typeface="Times New Roman" panose="02020603050405020304" pitchFamily="18" charset="0"/>
            </a:endParaRPr>
          </a:p>
          <a:p>
            <a:pPr>
              <a:spcAft>
                <a:spcPts val="0"/>
              </a:spcAft>
            </a:pPr>
            <a:r>
              <a:rPr lang="es-EC" sz="1100" dirty="0" smtClean="0">
                <a:latin typeface="Times New Roman" panose="02020603050405020304" pitchFamily="18" charset="0"/>
                <a:ea typeface="Times New Roman" panose="02020603050405020304" pitchFamily="18" charset="0"/>
              </a:rPr>
              <a:t> </a:t>
            </a:r>
            <a:endParaRPr lang="es-EC"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52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pic>
        <p:nvPicPr>
          <p:cNvPr id="5" name="Imagen 4" descr="C:\Users\Daniela\Dropbox\Mi tesis wiii\DSC026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375" y="541650"/>
            <a:ext cx="3841531" cy="3064435"/>
          </a:xfrm>
          <a:prstGeom prst="rect">
            <a:avLst/>
          </a:prstGeom>
          <a:noFill/>
          <a:ln>
            <a:noFill/>
          </a:ln>
        </p:spPr>
      </p:pic>
      <p:pic>
        <p:nvPicPr>
          <p:cNvPr id="6" name="Imagen 5" descr="C:\Users\Daniela\Dropbox\Mi tesis wiii\DSC026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820" y="540913"/>
            <a:ext cx="4146997" cy="3065173"/>
          </a:xfrm>
          <a:prstGeom prst="rect">
            <a:avLst/>
          </a:prstGeom>
          <a:noFill/>
          <a:ln>
            <a:noFill/>
          </a:ln>
        </p:spPr>
      </p:pic>
      <p:pic>
        <p:nvPicPr>
          <p:cNvPr id="7" name="Imagen 6" descr="C:\Users\Daniela\Respaldos Danny\Respaldos Disco D\Documents\Fotos\lloa y palizada\DSC027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74" y="3908532"/>
            <a:ext cx="3841531" cy="2852875"/>
          </a:xfrm>
          <a:prstGeom prst="rect">
            <a:avLst/>
          </a:prstGeom>
          <a:noFill/>
          <a:ln>
            <a:noFill/>
          </a:ln>
        </p:spPr>
      </p:pic>
      <p:pic>
        <p:nvPicPr>
          <p:cNvPr id="9" name="Imagen 8" descr="C:\Users\Daniela\Respaldos Danny\Respaldos Disco D\Documents\Fotos\lloa y palizada\DSC0276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820" y="3908533"/>
            <a:ext cx="4043966" cy="2736966"/>
          </a:xfrm>
          <a:prstGeom prst="rect">
            <a:avLst/>
          </a:prstGeom>
          <a:noFill/>
          <a:ln>
            <a:noFill/>
          </a:ln>
        </p:spPr>
      </p:pic>
    </p:spTree>
    <p:extLst>
      <p:ext uri="{BB962C8B-B14F-4D97-AF65-F5344CB8AC3E}">
        <p14:creationId xmlns:p14="http://schemas.microsoft.com/office/powerpoint/2010/main" val="10842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TURISTAS DE LLOA </a:t>
            </a:r>
            <a:br>
              <a:rPr lang="es-EC" dirty="0" smtClean="0"/>
            </a:br>
            <a:endParaRPr lang="es-EC" dirty="0"/>
          </a:p>
        </p:txBody>
      </p:sp>
      <p:graphicFrame>
        <p:nvGraphicFramePr>
          <p:cNvPr id="6" name="Gráfico 5"/>
          <p:cNvGraphicFramePr/>
          <p:nvPr>
            <p:extLst>
              <p:ext uri="{D42A27DB-BD31-4B8C-83A1-F6EECF244321}">
                <p14:modId xmlns:p14="http://schemas.microsoft.com/office/powerpoint/2010/main" val="2661269069"/>
              </p:ext>
            </p:extLst>
          </p:nvPr>
        </p:nvGraphicFramePr>
        <p:xfrm>
          <a:off x="1041901" y="1982607"/>
          <a:ext cx="7226336" cy="3890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16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GENERACION DE RESIDUOS EN LLOA</a:t>
            </a:r>
            <a:endParaRPr lang="es-EC" dirty="0"/>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822960" y="1737361"/>
            <a:ext cx="2718730" cy="2409636"/>
          </a:xfrm>
          <a:prstGeom prst="rect">
            <a:avLst/>
          </a:prstGeom>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4754853" y="1737361"/>
            <a:ext cx="3307322" cy="2409636"/>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822960" y="4721454"/>
            <a:ext cx="2718730" cy="2271774"/>
          </a:xfrm>
          <a:prstGeom prst="rect">
            <a:avLst/>
          </a:prstGeom>
        </p:spPr>
      </p:pic>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4705885" y="4721454"/>
            <a:ext cx="3356289" cy="2387684"/>
          </a:xfrm>
          <a:prstGeom prst="rect">
            <a:avLst/>
          </a:prstGeom>
        </p:spPr>
      </p:pic>
    </p:spTree>
    <p:extLst>
      <p:ext uri="{BB962C8B-B14F-4D97-AF65-F5344CB8AC3E}">
        <p14:creationId xmlns:p14="http://schemas.microsoft.com/office/powerpoint/2010/main" val="13297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GENERACION DE RESIDUOS EN LLOA</a:t>
            </a:r>
            <a:endParaRPr lang="es-EC" dirty="0"/>
          </a:p>
        </p:txBody>
      </p:sp>
      <p:graphicFrame>
        <p:nvGraphicFramePr>
          <p:cNvPr id="4" name="Gráfico 3"/>
          <p:cNvGraphicFramePr/>
          <p:nvPr>
            <p:extLst>
              <p:ext uri="{D42A27DB-BD31-4B8C-83A1-F6EECF244321}">
                <p14:modId xmlns:p14="http://schemas.microsoft.com/office/powerpoint/2010/main" val="3864457091"/>
              </p:ext>
            </p:extLst>
          </p:nvPr>
        </p:nvGraphicFramePr>
        <p:xfrm>
          <a:off x="822960" y="2129373"/>
          <a:ext cx="7406639" cy="4039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98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smtClean="0"/>
              <a:t>CAPITULO V</a:t>
            </a:r>
            <a:br>
              <a:rPr lang="es-EC" b="1" dirty="0" smtClean="0"/>
            </a:br>
            <a:r>
              <a:rPr lang="es-EC" b="1" dirty="0" smtClean="0"/>
              <a:t>CONCLUSIONES Y RECOMENDACIONES</a:t>
            </a:r>
            <a:endParaRPr lang="es-EC" b="1" dirty="0"/>
          </a:p>
        </p:txBody>
      </p:sp>
      <p:sp>
        <p:nvSpPr>
          <p:cNvPr id="3" name="Marcador de contenido 2"/>
          <p:cNvSpPr>
            <a:spLocks noGrp="1"/>
          </p:cNvSpPr>
          <p:nvPr>
            <p:ph idx="1"/>
          </p:nvPr>
        </p:nvSpPr>
        <p:spPr/>
        <p:txBody>
          <a:bodyPr>
            <a:normAutofit fontScale="92500" lnSpcReduction="10000"/>
          </a:bodyPr>
          <a:lstStyle/>
          <a:p>
            <a:r>
              <a:rPr lang="es-EC" b="1" dirty="0" smtClean="0">
                <a:solidFill>
                  <a:schemeClr val="tx1"/>
                </a:solidFill>
              </a:rPr>
              <a:t>CONCLUSIONES: </a:t>
            </a:r>
          </a:p>
          <a:p>
            <a:pPr algn="just">
              <a:buFont typeface="Wingdings" panose="05000000000000000000" pitchFamily="2" charset="2"/>
              <a:buChar char="Ø"/>
            </a:pPr>
            <a:r>
              <a:rPr lang="es-ES" dirty="0">
                <a:solidFill>
                  <a:schemeClr val="tx1"/>
                </a:solidFill>
              </a:rPr>
              <a:t>Tanto los habitantes </a:t>
            </a:r>
            <a:r>
              <a:rPr lang="es-ES" dirty="0" smtClean="0">
                <a:solidFill>
                  <a:schemeClr val="tx1"/>
                </a:solidFill>
              </a:rPr>
              <a:t>como </a:t>
            </a:r>
            <a:r>
              <a:rPr lang="es-ES" dirty="0">
                <a:solidFill>
                  <a:schemeClr val="tx1"/>
                </a:solidFill>
              </a:rPr>
              <a:t>los </a:t>
            </a:r>
            <a:r>
              <a:rPr lang="es-ES" dirty="0" smtClean="0">
                <a:solidFill>
                  <a:schemeClr val="tx1"/>
                </a:solidFill>
              </a:rPr>
              <a:t>turistas, consideran </a:t>
            </a:r>
            <a:r>
              <a:rPr lang="es-ES" dirty="0">
                <a:solidFill>
                  <a:schemeClr val="tx1"/>
                </a:solidFill>
              </a:rPr>
              <a:t>que el recurso más afectado en </a:t>
            </a:r>
            <a:r>
              <a:rPr lang="es-ES" dirty="0" err="1">
                <a:solidFill>
                  <a:schemeClr val="tx1"/>
                </a:solidFill>
              </a:rPr>
              <a:t>Lloa</a:t>
            </a:r>
            <a:r>
              <a:rPr lang="es-ES" dirty="0">
                <a:solidFill>
                  <a:schemeClr val="tx1"/>
                </a:solidFill>
              </a:rPr>
              <a:t> es el suelo y sus principales causantes son la basura doméstica, la tala de árboles y la quema de vegetación. </a:t>
            </a:r>
            <a:endParaRPr lang="es-EC" dirty="0">
              <a:solidFill>
                <a:schemeClr val="tx1"/>
              </a:solidFill>
            </a:endParaRPr>
          </a:p>
          <a:p>
            <a:pPr algn="just">
              <a:buFont typeface="Wingdings" panose="05000000000000000000" pitchFamily="2" charset="2"/>
              <a:buChar char="Ø"/>
            </a:pPr>
            <a:r>
              <a:rPr lang="es-ES" dirty="0">
                <a:solidFill>
                  <a:schemeClr val="tx1"/>
                </a:solidFill>
              </a:rPr>
              <a:t>El 78% de los habitantes encuestados no clasifica la basura </a:t>
            </a:r>
            <a:endParaRPr lang="es-ES" dirty="0" smtClean="0">
              <a:solidFill>
                <a:schemeClr val="tx1"/>
              </a:solidFill>
            </a:endParaRPr>
          </a:p>
          <a:p>
            <a:pPr algn="just">
              <a:buFont typeface="Wingdings" panose="05000000000000000000" pitchFamily="2" charset="2"/>
              <a:buChar char="Ø"/>
            </a:pPr>
            <a:r>
              <a:rPr lang="es-ES" dirty="0" smtClean="0">
                <a:solidFill>
                  <a:schemeClr val="tx1"/>
                </a:solidFill>
              </a:rPr>
              <a:t>El </a:t>
            </a:r>
            <a:r>
              <a:rPr lang="es-ES" dirty="0">
                <a:solidFill>
                  <a:schemeClr val="tx1"/>
                </a:solidFill>
              </a:rPr>
              <a:t>65% de los turistas encuestados dijeron que el cuidado ambiental de la parroquia de </a:t>
            </a:r>
            <a:r>
              <a:rPr lang="es-ES" dirty="0" err="1">
                <a:solidFill>
                  <a:schemeClr val="tx1"/>
                </a:solidFill>
              </a:rPr>
              <a:t>Lloa</a:t>
            </a:r>
            <a:r>
              <a:rPr lang="es-ES" dirty="0">
                <a:solidFill>
                  <a:schemeClr val="tx1"/>
                </a:solidFill>
              </a:rPr>
              <a:t> es responsabilidad de </a:t>
            </a:r>
            <a:r>
              <a:rPr lang="es-ES" dirty="0" smtClean="0">
                <a:solidFill>
                  <a:schemeClr val="tx1"/>
                </a:solidFill>
              </a:rPr>
              <a:t>todos.</a:t>
            </a:r>
          </a:p>
          <a:p>
            <a:pPr algn="just">
              <a:buFont typeface="Wingdings" panose="05000000000000000000" pitchFamily="2" charset="2"/>
              <a:buChar char="Ø"/>
            </a:pPr>
            <a:r>
              <a:rPr lang="es-ES" dirty="0">
                <a:solidFill>
                  <a:schemeClr val="tx1"/>
                </a:solidFill>
              </a:rPr>
              <a:t>Entre las distintas actividades ambientales que se les preguntó en las que les gustaría </a:t>
            </a:r>
            <a:r>
              <a:rPr lang="es-ES" dirty="0" smtClean="0">
                <a:solidFill>
                  <a:schemeClr val="tx1"/>
                </a:solidFill>
              </a:rPr>
              <a:t>participar; es en la separación </a:t>
            </a:r>
            <a:r>
              <a:rPr lang="es-ES" dirty="0">
                <a:solidFill>
                  <a:schemeClr val="tx1"/>
                </a:solidFill>
              </a:rPr>
              <a:t>de residuos y </a:t>
            </a:r>
            <a:r>
              <a:rPr lang="es-ES" dirty="0" smtClean="0">
                <a:solidFill>
                  <a:schemeClr val="tx1"/>
                </a:solidFill>
              </a:rPr>
              <a:t>en </a:t>
            </a:r>
            <a:r>
              <a:rPr lang="es-ES" dirty="0">
                <a:solidFill>
                  <a:schemeClr val="tx1"/>
                </a:solidFill>
              </a:rPr>
              <a:t>campañas de </a:t>
            </a:r>
            <a:r>
              <a:rPr lang="es-ES" dirty="0" smtClean="0">
                <a:solidFill>
                  <a:schemeClr val="tx1"/>
                </a:solidFill>
              </a:rPr>
              <a:t>reforestación.</a:t>
            </a:r>
          </a:p>
          <a:p>
            <a:pPr algn="just">
              <a:buFont typeface="Wingdings" panose="05000000000000000000" pitchFamily="2" charset="2"/>
              <a:buChar char="Ø"/>
            </a:pPr>
            <a:r>
              <a:rPr lang="es-ES" dirty="0">
                <a:solidFill>
                  <a:schemeClr val="tx1"/>
                </a:solidFill>
              </a:rPr>
              <a:t>Faltan entidades u organismos, </a:t>
            </a:r>
            <a:r>
              <a:rPr lang="es-ES" dirty="0" smtClean="0">
                <a:solidFill>
                  <a:schemeClr val="tx1"/>
                </a:solidFill>
              </a:rPr>
              <a:t>a </a:t>
            </a:r>
            <a:r>
              <a:rPr lang="es-ES" dirty="0">
                <a:solidFill>
                  <a:schemeClr val="tx1"/>
                </a:solidFill>
              </a:rPr>
              <a:t>que ayuden a desarrollar los talleres y actividades de Educación Ambiental y Buenas Prácticas Ambientales.</a:t>
            </a:r>
            <a:endParaRPr lang="es-EC" dirty="0">
              <a:solidFill>
                <a:schemeClr val="tx1"/>
              </a:solidFill>
            </a:endParaRPr>
          </a:p>
          <a:p>
            <a:pPr algn="just">
              <a:buFont typeface="Wingdings" panose="05000000000000000000" pitchFamily="2" charset="2"/>
              <a:buChar char="Ø"/>
            </a:pPr>
            <a:endParaRPr lang="es-EC" dirty="0">
              <a:solidFill>
                <a:schemeClr val="tx1"/>
              </a:solidFill>
            </a:endParaRPr>
          </a:p>
        </p:txBody>
      </p:sp>
    </p:spTree>
    <p:extLst>
      <p:ext uri="{BB962C8B-B14F-4D97-AF65-F5344CB8AC3E}">
        <p14:creationId xmlns:p14="http://schemas.microsoft.com/office/powerpoint/2010/main" val="12826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RECOMENDACIONES</a:t>
            </a:r>
            <a:endParaRPr lang="es-EC" dirty="0"/>
          </a:p>
        </p:txBody>
      </p:sp>
      <p:sp>
        <p:nvSpPr>
          <p:cNvPr id="3" name="Marcador de contenido 2"/>
          <p:cNvSpPr>
            <a:spLocks noGrp="1"/>
          </p:cNvSpPr>
          <p:nvPr>
            <p:ph idx="1"/>
          </p:nvPr>
        </p:nvSpPr>
        <p:spPr/>
        <p:txBody>
          <a:bodyPr>
            <a:normAutofit fontScale="92500" lnSpcReduction="10000"/>
          </a:bodyPr>
          <a:lstStyle/>
          <a:p>
            <a:pPr algn="just"/>
            <a:r>
              <a:rPr lang="es-ES" dirty="0">
                <a:solidFill>
                  <a:schemeClr val="tx1"/>
                </a:solidFill>
              </a:rPr>
              <a:t>Se recomienda que los responsables de la administración de la Junta Parroquial de </a:t>
            </a:r>
            <a:r>
              <a:rPr lang="es-ES" dirty="0" err="1">
                <a:solidFill>
                  <a:schemeClr val="tx1"/>
                </a:solidFill>
              </a:rPr>
              <a:t>Lloa</a:t>
            </a:r>
            <a:r>
              <a:rPr lang="es-ES" dirty="0">
                <a:solidFill>
                  <a:schemeClr val="tx1"/>
                </a:solidFill>
              </a:rPr>
              <a:t> realicen la gestión oportuna para que </a:t>
            </a:r>
            <a:r>
              <a:rPr lang="es-ES" dirty="0" smtClean="0">
                <a:solidFill>
                  <a:schemeClr val="tx1"/>
                </a:solidFill>
              </a:rPr>
              <a:t>implementen los </a:t>
            </a:r>
            <a:r>
              <a:rPr lang="es-ES" dirty="0">
                <a:solidFill>
                  <a:schemeClr val="tx1"/>
                </a:solidFill>
              </a:rPr>
              <a:t>contenedores necesarios para clasificar la basura de acuerdo al literal b de la Sección III de la Ordenanza Metropolitana </a:t>
            </a:r>
            <a:r>
              <a:rPr lang="es-ES" dirty="0" smtClean="0">
                <a:solidFill>
                  <a:schemeClr val="tx1"/>
                </a:solidFill>
              </a:rPr>
              <a:t>0213 aprobado en el 2013.</a:t>
            </a:r>
          </a:p>
          <a:p>
            <a:pPr algn="just"/>
            <a:r>
              <a:rPr lang="es-ES" dirty="0">
                <a:solidFill>
                  <a:schemeClr val="tx1"/>
                </a:solidFill>
              </a:rPr>
              <a:t>Es necesario que los miembros de la Junta Parroquial de </a:t>
            </a:r>
            <a:r>
              <a:rPr lang="es-ES" dirty="0" err="1">
                <a:solidFill>
                  <a:schemeClr val="tx1"/>
                </a:solidFill>
              </a:rPr>
              <a:t>Lloa</a:t>
            </a:r>
            <a:r>
              <a:rPr lang="es-ES" dirty="0">
                <a:solidFill>
                  <a:schemeClr val="tx1"/>
                </a:solidFill>
              </a:rPr>
              <a:t> se </a:t>
            </a:r>
            <a:r>
              <a:rPr lang="es-ES" dirty="0" smtClean="0">
                <a:solidFill>
                  <a:schemeClr val="tx1"/>
                </a:solidFill>
              </a:rPr>
              <a:t>involucren.</a:t>
            </a:r>
          </a:p>
          <a:p>
            <a:pPr algn="just"/>
            <a:r>
              <a:rPr lang="es-ES" dirty="0">
                <a:solidFill>
                  <a:schemeClr val="tx1"/>
                </a:solidFill>
              </a:rPr>
              <a:t>Se recomienda la creación de un Club Ambiental para desarrollar actividades ambientales en beneficio </a:t>
            </a:r>
            <a:r>
              <a:rPr lang="es-ES" dirty="0" smtClean="0">
                <a:solidFill>
                  <a:schemeClr val="tx1"/>
                </a:solidFill>
              </a:rPr>
              <a:t>de </a:t>
            </a:r>
            <a:r>
              <a:rPr lang="es-ES" dirty="0">
                <a:solidFill>
                  <a:schemeClr val="tx1"/>
                </a:solidFill>
              </a:rPr>
              <a:t>la parroquia de </a:t>
            </a:r>
            <a:r>
              <a:rPr lang="es-ES" dirty="0" err="1">
                <a:solidFill>
                  <a:schemeClr val="tx1"/>
                </a:solidFill>
              </a:rPr>
              <a:t>Lloa</a:t>
            </a:r>
            <a:r>
              <a:rPr lang="es-ES" dirty="0">
                <a:solidFill>
                  <a:schemeClr val="tx1"/>
                </a:solidFill>
              </a:rPr>
              <a:t> y así puedan participar personas de todas las edades y también turistas que visitan la parroquia</a:t>
            </a:r>
            <a:r>
              <a:rPr lang="es-ES" dirty="0" smtClean="0">
                <a:solidFill>
                  <a:schemeClr val="tx1"/>
                </a:solidFill>
              </a:rPr>
              <a:t>.</a:t>
            </a:r>
          </a:p>
          <a:p>
            <a:pPr lvl="0" algn="just"/>
            <a:r>
              <a:rPr lang="es-ES" dirty="0">
                <a:solidFill>
                  <a:schemeClr val="tx1"/>
                </a:solidFill>
              </a:rPr>
              <a:t>Es indispensable que la Junta Parroquial promueva actividades ambientales como campañas de reciclaje, reforestación, separación de residuos, etc., junto con el Municipio de Quito y el Ministerio de Ambiente para que la comunidad pueda informarse y participar de estas actividades.</a:t>
            </a:r>
            <a:endParaRPr lang="es-EC" dirty="0">
              <a:solidFill>
                <a:schemeClr val="tx1"/>
              </a:solidFill>
            </a:endParaRPr>
          </a:p>
          <a:p>
            <a:pPr algn="just"/>
            <a:endParaRPr lang="es-EC" dirty="0">
              <a:solidFill>
                <a:schemeClr val="tx1"/>
              </a:solidFill>
            </a:endParaRPr>
          </a:p>
        </p:txBody>
      </p:sp>
    </p:spTree>
    <p:extLst>
      <p:ext uri="{BB962C8B-B14F-4D97-AF65-F5344CB8AC3E}">
        <p14:creationId xmlns:p14="http://schemas.microsoft.com/office/powerpoint/2010/main" val="30434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CAPITULO VI</a:t>
            </a:r>
            <a:br>
              <a:rPr lang="es-EC" b="1" dirty="0" smtClean="0"/>
            </a:br>
            <a:r>
              <a:rPr lang="es-EC" b="1" dirty="0" smtClean="0"/>
              <a:t>PROPUESTA</a:t>
            </a:r>
            <a:endParaRPr lang="es-EC" b="1" dirty="0"/>
          </a:p>
        </p:txBody>
      </p:sp>
      <p:sp>
        <p:nvSpPr>
          <p:cNvPr id="8" name="Rectángulo 7"/>
          <p:cNvSpPr/>
          <p:nvPr/>
        </p:nvSpPr>
        <p:spPr>
          <a:xfrm>
            <a:off x="1841679" y="2678806"/>
            <a:ext cx="5711780" cy="1877437"/>
          </a:xfrm>
          <a:prstGeom prst="rect">
            <a:avLst/>
          </a:prstGeom>
        </p:spPr>
        <p:txBody>
          <a:bodyPr wrap="square">
            <a:spAutoFit/>
          </a:bodyPr>
          <a:lstStyle/>
          <a:p>
            <a:pPr algn="ctr">
              <a:spcAft>
                <a:spcPts val="0"/>
              </a:spcAft>
            </a:pPr>
            <a:r>
              <a:rPr lang="es-ES" sz="2000" b="1" dirty="0" smtClean="0">
                <a:latin typeface="Times New Roman" panose="02020603050405020304" pitchFamily="18" charset="0"/>
                <a:ea typeface="Times New Roman" panose="02020603050405020304" pitchFamily="18" charset="0"/>
              </a:rPr>
              <a:t>“DISEÑO </a:t>
            </a:r>
            <a:r>
              <a:rPr lang="es-ES" sz="2000" b="1" dirty="0">
                <a:latin typeface="Times New Roman" panose="02020603050405020304" pitchFamily="18" charset="0"/>
                <a:ea typeface="Times New Roman" panose="02020603050405020304" pitchFamily="18" charset="0"/>
              </a:rPr>
              <a:t>DE UN MANUAL DE BUENAS PRÁCTICAS AMBIENTALES  PARA LA PARROQUIA LLOA, CANTON  QUITO”</a:t>
            </a:r>
            <a:endParaRPr lang="es-EC" sz="2000" dirty="0">
              <a:latin typeface="Times New Roman" panose="02020603050405020304" pitchFamily="18" charset="0"/>
              <a:ea typeface="Times New Roman" panose="02020603050405020304" pitchFamily="18" charset="0"/>
            </a:endParaRPr>
          </a:p>
          <a:p>
            <a:pPr algn="ctr">
              <a:spcAft>
                <a:spcPts val="0"/>
              </a:spcAft>
            </a:pPr>
            <a:r>
              <a:rPr lang="es-ES" sz="2000" b="1" dirty="0">
                <a:latin typeface="Times New Roman" panose="02020603050405020304" pitchFamily="18" charset="0"/>
                <a:ea typeface="Times New Roman" panose="02020603050405020304" pitchFamily="18" charset="0"/>
              </a:rPr>
              <a:t> </a:t>
            </a:r>
            <a:endParaRPr lang="es-EC" sz="2000" dirty="0">
              <a:latin typeface="Times New Roman" panose="02020603050405020304" pitchFamily="18" charset="0"/>
              <a:ea typeface="Times New Roman" panose="02020603050405020304" pitchFamily="18" charset="0"/>
            </a:endParaRPr>
          </a:p>
          <a:p>
            <a:pPr algn="ctr">
              <a:spcAft>
                <a:spcPts val="0"/>
              </a:spcAft>
            </a:pPr>
            <a:r>
              <a:rPr lang="es-ES" b="1" dirty="0">
                <a:latin typeface="Times New Roman" panose="02020603050405020304" pitchFamily="18" charset="0"/>
                <a:ea typeface="Times New Roman" panose="02020603050405020304" pitchFamily="18" charset="0"/>
              </a:rPr>
              <a:t> </a:t>
            </a:r>
            <a:endParaRPr lang="es-EC" sz="1200" dirty="0">
              <a:latin typeface="Times New Roman" panose="02020603050405020304" pitchFamily="18" charset="0"/>
              <a:ea typeface="Times New Roman" panose="02020603050405020304" pitchFamily="18" charset="0"/>
            </a:endParaRPr>
          </a:p>
          <a:p>
            <a:pPr algn="ctr">
              <a:spcAft>
                <a:spcPts val="0"/>
              </a:spcAft>
            </a:pPr>
            <a:r>
              <a:rPr lang="es-ES" b="1" dirty="0">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87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822959" y="299484"/>
            <a:ext cx="7543800" cy="1220224"/>
          </a:xfrm>
        </p:spPr>
        <p:txBody>
          <a:bodyPr>
            <a:normAutofit fontScale="90000"/>
          </a:bodyPr>
          <a:lstStyle/>
          <a:p>
            <a:pPr algn="ctr"/>
            <a:r>
              <a:rPr lang="es-EC" b="1" dirty="0" smtClean="0"/>
              <a:t>OBJETIVOS</a:t>
            </a:r>
            <a:br>
              <a:rPr lang="es-EC" b="1" dirty="0" smtClean="0"/>
            </a:br>
            <a:endParaRPr lang="es-EC" b="1" dirty="0"/>
          </a:p>
        </p:txBody>
      </p:sp>
      <p:sp>
        <p:nvSpPr>
          <p:cNvPr id="4" name="Marcador de contenido 3"/>
          <p:cNvSpPr>
            <a:spLocks noGrp="1"/>
          </p:cNvSpPr>
          <p:nvPr>
            <p:ph idx="1"/>
          </p:nvPr>
        </p:nvSpPr>
        <p:spPr>
          <a:xfrm>
            <a:off x="822959" y="1635616"/>
            <a:ext cx="8011948" cy="4855335"/>
          </a:xfrm>
        </p:spPr>
        <p:txBody>
          <a:bodyPr>
            <a:normAutofit fontScale="62500" lnSpcReduction="20000"/>
          </a:bodyPr>
          <a:lstStyle/>
          <a:p>
            <a:r>
              <a:rPr lang="es-EC" sz="2900" b="1" dirty="0">
                <a:solidFill>
                  <a:schemeClr val="tx1"/>
                </a:solidFill>
              </a:rPr>
              <a:t>OBJETIVO GENERAL</a:t>
            </a:r>
          </a:p>
          <a:p>
            <a:endParaRPr lang="es-EC" sz="2900" dirty="0">
              <a:solidFill>
                <a:schemeClr val="tx1"/>
              </a:solidFill>
            </a:endParaRPr>
          </a:p>
          <a:p>
            <a:r>
              <a:rPr lang="es-ES" sz="2900" dirty="0">
                <a:solidFill>
                  <a:schemeClr val="tx1"/>
                </a:solidFill>
              </a:rPr>
              <a:t>Crear un Manual de Buenas Prácticas Ambientales para la Parroquia </a:t>
            </a:r>
            <a:r>
              <a:rPr lang="es-ES" sz="2900" dirty="0" err="1">
                <a:solidFill>
                  <a:schemeClr val="tx1"/>
                </a:solidFill>
              </a:rPr>
              <a:t>Lloa</a:t>
            </a:r>
            <a:r>
              <a:rPr lang="es-ES" sz="2900" dirty="0">
                <a:solidFill>
                  <a:schemeClr val="tx1"/>
                </a:solidFill>
              </a:rPr>
              <a:t>, Cantón Quito.</a:t>
            </a:r>
          </a:p>
          <a:p>
            <a:endParaRPr lang="es-ES" sz="2900" dirty="0">
              <a:solidFill>
                <a:schemeClr val="tx1"/>
              </a:solidFill>
            </a:endParaRPr>
          </a:p>
          <a:p>
            <a:r>
              <a:rPr lang="es-EC" sz="2900" b="1" dirty="0">
                <a:solidFill>
                  <a:schemeClr val="tx1"/>
                </a:solidFill>
              </a:rPr>
              <a:t>OBJETIVOS ESPECÍFICOS</a:t>
            </a:r>
          </a:p>
          <a:p>
            <a:pPr algn="ctr"/>
            <a:endParaRPr lang="es-EC" sz="2900" b="1" dirty="0">
              <a:solidFill>
                <a:schemeClr val="tx1"/>
              </a:solidFill>
            </a:endParaRPr>
          </a:p>
          <a:p>
            <a:pPr lvl="0" algn="just">
              <a:buFont typeface="Wingdings" panose="05000000000000000000" pitchFamily="2" charset="2"/>
              <a:buChar char="Ø"/>
            </a:pPr>
            <a:r>
              <a:rPr lang="es-ES" sz="2900" dirty="0">
                <a:solidFill>
                  <a:schemeClr val="tx1"/>
                </a:solidFill>
              </a:rPr>
              <a:t>Diagnosticar los principales problemas ambientales que la parroquia de </a:t>
            </a:r>
            <a:r>
              <a:rPr lang="es-ES" sz="2900" dirty="0" err="1">
                <a:solidFill>
                  <a:schemeClr val="tx1"/>
                </a:solidFill>
              </a:rPr>
              <a:t>Lloa</a:t>
            </a:r>
            <a:r>
              <a:rPr lang="es-ES" sz="2900" dirty="0">
                <a:solidFill>
                  <a:schemeClr val="tx1"/>
                </a:solidFill>
              </a:rPr>
              <a:t> enfrenta para crear el Manual de Buenas Prácticas Ambientales.</a:t>
            </a:r>
            <a:endParaRPr lang="es-EC" sz="2900" dirty="0">
              <a:solidFill>
                <a:schemeClr val="tx1"/>
              </a:solidFill>
            </a:endParaRPr>
          </a:p>
          <a:p>
            <a:pPr lvl="0" algn="just">
              <a:buFont typeface="Wingdings" panose="05000000000000000000" pitchFamily="2" charset="2"/>
              <a:buChar char="Ø"/>
            </a:pPr>
            <a:r>
              <a:rPr lang="es-ES" sz="2900" dirty="0">
                <a:solidFill>
                  <a:schemeClr val="tx1"/>
                </a:solidFill>
              </a:rPr>
              <a:t>Establecer  actividades dentro del Manual de Buenas Prácticas Ambientales  con una metodología sencilla y con las herramientas necesarias, para disminuir los problemas que afectan la cadena de la sostenibilidad, y sirva como guía para la participación comunitaria.</a:t>
            </a:r>
            <a:endParaRPr lang="es-EC" sz="2900" dirty="0">
              <a:solidFill>
                <a:schemeClr val="tx1"/>
              </a:solidFill>
            </a:endParaRPr>
          </a:p>
          <a:p>
            <a:pPr lvl="0" algn="just">
              <a:buFont typeface="Wingdings" panose="05000000000000000000" pitchFamily="2" charset="2"/>
              <a:buChar char="Ø"/>
            </a:pPr>
            <a:r>
              <a:rPr lang="es-ES" sz="2900" dirty="0">
                <a:solidFill>
                  <a:schemeClr val="tx1"/>
                </a:solidFill>
              </a:rPr>
              <a:t>Motivar a que la gente de la Parroquia de </a:t>
            </a:r>
            <a:r>
              <a:rPr lang="es-ES" sz="2900" dirty="0" err="1">
                <a:solidFill>
                  <a:schemeClr val="tx1"/>
                </a:solidFill>
              </a:rPr>
              <a:t>Lloa</a:t>
            </a:r>
            <a:r>
              <a:rPr lang="es-ES" sz="2900" dirty="0">
                <a:solidFill>
                  <a:schemeClr val="tx1"/>
                </a:solidFill>
              </a:rPr>
              <a:t>, así como los turistas que visitan el lugar, participen en las actividades planteadas en el Manual de Buenas Prácticas Ambientales y puedan cuidar los recursos naturales.</a:t>
            </a:r>
            <a:endParaRPr lang="es-EC" sz="2900" dirty="0">
              <a:solidFill>
                <a:schemeClr val="tx1"/>
              </a:solidFill>
            </a:endParaRPr>
          </a:p>
          <a:p>
            <a:endParaRPr lang="es-EC" dirty="0"/>
          </a:p>
        </p:txBody>
      </p:sp>
    </p:spTree>
    <p:extLst>
      <p:ext uri="{BB962C8B-B14F-4D97-AF65-F5344CB8AC3E}">
        <p14:creationId xmlns:p14="http://schemas.microsoft.com/office/powerpoint/2010/main" val="324887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CONTENIDOS DEL MANUA</a:t>
            </a:r>
            <a:r>
              <a:rPr lang="es-EC" dirty="0" smtClean="0"/>
              <a:t>L </a:t>
            </a:r>
            <a:br>
              <a:rPr lang="es-EC" dirty="0" smtClean="0"/>
            </a:br>
            <a:endParaRPr lang="es-EC" dirty="0"/>
          </a:p>
        </p:txBody>
      </p:sp>
      <p:sp>
        <p:nvSpPr>
          <p:cNvPr id="5" name="Rectángulo 4"/>
          <p:cNvSpPr/>
          <p:nvPr/>
        </p:nvSpPr>
        <p:spPr>
          <a:xfrm>
            <a:off x="489397" y="1737361"/>
            <a:ext cx="3696237" cy="100583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Identificación</a:t>
            </a:r>
          </a:p>
          <a:p>
            <a:pPr algn="ctr"/>
            <a:endParaRPr lang="es-EC" b="1" dirty="0">
              <a:solidFill>
                <a:schemeClr val="tx1"/>
              </a:solidFill>
            </a:endParaRPr>
          </a:p>
          <a:p>
            <a:pPr algn="ctr"/>
            <a:endParaRPr lang="es-EC" b="1" dirty="0">
              <a:solidFill>
                <a:schemeClr val="tx1"/>
              </a:solidFill>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631066" y="2217602"/>
            <a:ext cx="1619885" cy="483235"/>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3436698" y="2097243"/>
            <a:ext cx="544830" cy="542925"/>
          </a:xfrm>
          <a:prstGeom prst="rect">
            <a:avLst/>
          </a:prstGeom>
        </p:spPr>
      </p:pic>
      <p:sp>
        <p:nvSpPr>
          <p:cNvPr id="8" name="Rectángulo redondeado 7"/>
          <p:cNvSpPr/>
          <p:nvPr/>
        </p:nvSpPr>
        <p:spPr>
          <a:xfrm>
            <a:off x="4594860" y="1634330"/>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endParaRPr lang="es-EC" b="1" dirty="0" smtClean="0">
              <a:solidFill>
                <a:schemeClr val="tx1"/>
              </a:solidFill>
            </a:endParaRPr>
          </a:p>
          <a:p>
            <a:pPr algn="ctr"/>
            <a:r>
              <a:rPr lang="es-EC" b="1" dirty="0" smtClean="0">
                <a:solidFill>
                  <a:schemeClr val="tx1"/>
                </a:solidFill>
              </a:rPr>
              <a:t>Índice</a:t>
            </a:r>
            <a:endParaRPr lang="es-EC" b="1" dirty="0">
              <a:solidFill>
                <a:schemeClr val="tx1"/>
              </a:solidFill>
            </a:endParaRPr>
          </a:p>
          <a:p>
            <a:pPr algn="ctr"/>
            <a:r>
              <a:rPr lang="es-EC" b="1" dirty="0" smtClean="0">
                <a:solidFill>
                  <a:schemeClr val="tx1"/>
                </a:solidFill>
              </a:rPr>
              <a:t> </a:t>
            </a:r>
            <a:r>
              <a:rPr lang="es-EC" dirty="0" smtClean="0">
                <a:solidFill>
                  <a:schemeClr val="tx1"/>
                </a:solidFill>
              </a:rPr>
              <a:t>Capítulos y páginas correspondientes</a:t>
            </a:r>
          </a:p>
          <a:p>
            <a:pPr algn="ctr"/>
            <a:endParaRPr lang="es-EC" b="1" dirty="0" smtClean="0">
              <a:solidFill>
                <a:schemeClr val="tx1"/>
              </a:solidFill>
            </a:endParaRPr>
          </a:p>
          <a:p>
            <a:pPr algn="ctr"/>
            <a:endParaRPr lang="es-EC" dirty="0">
              <a:solidFill>
                <a:schemeClr val="tx1"/>
              </a:solidFill>
            </a:endParaRPr>
          </a:p>
        </p:txBody>
      </p:sp>
      <p:sp>
        <p:nvSpPr>
          <p:cNvPr id="9" name="Rectángulo redondeado 8"/>
          <p:cNvSpPr/>
          <p:nvPr/>
        </p:nvSpPr>
        <p:spPr>
          <a:xfrm>
            <a:off x="489397" y="3000050"/>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Introducción </a:t>
            </a:r>
          </a:p>
          <a:p>
            <a:pPr algn="ctr"/>
            <a:r>
              <a:rPr lang="es-EC" dirty="0" smtClean="0">
                <a:solidFill>
                  <a:schemeClr val="tx1"/>
                </a:solidFill>
              </a:rPr>
              <a:t>Exposición del documento</a:t>
            </a:r>
            <a:endParaRPr lang="es-EC" dirty="0">
              <a:solidFill>
                <a:schemeClr val="tx1"/>
              </a:solidFill>
            </a:endParaRPr>
          </a:p>
        </p:txBody>
      </p:sp>
      <p:sp>
        <p:nvSpPr>
          <p:cNvPr id="10" name="Rectángulo redondeado 9"/>
          <p:cNvSpPr/>
          <p:nvPr/>
        </p:nvSpPr>
        <p:spPr>
          <a:xfrm>
            <a:off x="4594859" y="2934201"/>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Áreas de aplicación </a:t>
            </a:r>
          </a:p>
          <a:p>
            <a:pPr algn="ctr"/>
            <a:r>
              <a:rPr lang="es-EC" dirty="0" smtClean="0">
                <a:solidFill>
                  <a:schemeClr val="tx1"/>
                </a:solidFill>
              </a:rPr>
              <a:t>Lugar de acción de las actividades</a:t>
            </a:r>
            <a:endParaRPr lang="es-EC" dirty="0">
              <a:solidFill>
                <a:schemeClr val="tx1"/>
              </a:solidFill>
            </a:endParaRPr>
          </a:p>
        </p:txBody>
      </p:sp>
      <p:sp>
        <p:nvSpPr>
          <p:cNvPr id="11" name="Rectángulo redondeado 10"/>
          <p:cNvSpPr/>
          <p:nvPr/>
        </p:nvSpPr>
        <p:spPr>
          <a:xfrm>
            <a:off x="631066" y="4251370"/>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Políticas </a:t>
            </a:r>
          </a:p>
          <a:p>
            <a:pPr algn="ctr"/>
            <a:r>
              <a:rPr lang="es-EC" dirty="0" smtClean="0">
                <a:solidFill>
                  <a:schemeClr val="tx1"/>
                </a:solidFill>
              </a:rPr>
              <a:t>Criterios o lineamientos generales  para facilitar la cobertura de responsabilidad </a:t>
            </a:r>
            <a:endParaRPr lang="es-EC" dirty="0">
              <a:solidFill>
                <a:schemeClr val="tx1"/>
              </a:solidFill>
            </a:endParaRPr>
          </a:p>
        </p:txBody>
      </p:sp>
      <p:sp>
        <p:nvSpPr>
          <p:cNvPr id="12" name="Rectángulo redondeado 11"/>
          <p:cNvSpPr/>
          <p:nvPr/>
        </p:nvSpPr>
        <p:spPr>
          <a:xfrm>
            <a:off x="616226" y="5538922"/>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Terminología </a:t>
            </a:r>
          </a:p>
          <a:p>
            <a:pPr algn="ctr"/>
            <a:r>
              <a:rPr lang="es-EC" dirty="0" smtClean="0">
                <a:solidFill>
                  <a:schemeClr val="tx1"/>
                </a:solidFill>
              </a:rPr>
              <a:t>Palabras o términos de carácter técnico</a:t>
            </a:r>
            <a:endParaRPr lang="es-EC" dirty="0">
              <a:solidFill>
                <a:schemeClr val="tx1"/>
              </a:solidFill>
            </a:endParaRPr>
          </a:p>
        </p:txBody>
      </p:sp>
      <p:sp>
        <p:nvSpPr>
          <p:cNvPr id="13" name="Rectángulo redondeado 12"/>
          <p:cNvSpPr/>
          <p:nvPr/>
        </p:nvSpPr>
        <p:spPr>
          <a:xfrm>
            <a:off x="4594856" y="5538922"/>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Bibliografía</a:t>
            </a:r>
          </a:p>
          <a:p>
            <a:pPr algn="ctr"/>
            <a:r>
              <a:rPr lang="es-EC" dirty="0" smtClean="0">
                <a:solidFill>
                  <a:schemeClr val="tx1"/>
                </a:solidFill>
              </a:rPr>
              <a:t>Detalle de material bibliográfico</a:t>
            </a:r>
          </a:p>
        </p:txBody>
      </p:sp>
      <p:sp>
        <p:nvSpPr>
          <p:cNvPr id="14" name="Rectángulo redondeado 13"/>
          <p:cNvSpPr/>
          <p:nvPr/>
        </p:nvSpPr>
        <p:spPr>
          <a:xfrm>
            <a:off x="4594857" y="4251538"/>
            <a:ext cx="3665971" cy="110887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Actividades</a:t>
            </a:r>
          </a:p>
          <a:p>
            <a:pPr algn="ctr"/>
            <a:endParaRPr lang="es-EC" b="1" dirty="0">
              <a:solidFill>
                <a:schemeClr val="tx1"/>
              </a:solidFill>
            </a:endParaRPr>
          </a:p>
          <a:p>
            <a:pPr algn="ctr"/>
            <a:r>
              <a:rPr lang="es-EC" dirty="0" smtClean="0">
                <a:solidFill>
                  <a:schemeClr val="tx1"/>
                </a:solidFill>
              </a:rPr>
              <a:t>Descripción de actividades con lenguaje sencillo </a:t>
            </a:r>
            <a:endParaRPr lang="es-EC" dirty="0">
              <a:solidFill>
                <a:schemeClr val="tx1"/>
              </a:solidFill>
            </a:endParaRPr>
          </a:p>
        </p:txBody>
      </p:sp>
    </p:spTree>
    <p:extLst>
      <p:ext uri="{BB962C8B-B14F-4D97-AF65-F5344CB8AC3E}">
        <p14:creationId xmlns:p14="http://schemas.microsoft.com/office/powerpoint/2010/main" val="11164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719293" y="314964"/>
            <a:ext cx="7543800" cy="1737361"/>
          </a:xfrm>
        </p:spPr>
        <p:txBody>
          <a:bodyPr>
            <a:normAutofit fontScale="90000"/>
          </a:bodyPr>
          <a:lstStyle/>
          <a:p>
            <a:pPr algn="ctr"/>
            <a:r>
              <a:rPr lang="es-EC" b="1" dirty="0"/>
              <a:t>MANUAL DE BUENAS PRÁCTICAS AMBIENTALES PARA LA PARROQUIA DE LLOA</a:t>
            </a: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689" y="2052325"/>
            <a:ext cx="5365009" cy="4022725"/>
          </a:xfrm>
          <a:prstGeom prst="rect">
            <a:avLst/>
          </a:prstGeom>
        </p:spPr>
      </p:pic>
    </p:spTree>
    <p:extLst>
      <p:ext uri="{BB962C8B-B14F-4D97-AF65-F5344CB8AC3E}">
        <p14:creationId xmlns:p14="http://schemas.microsoft.com/office/powerpoint/2010/main" val="31754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70">
          <a:fgClr>
            <a:srgbClr val="CCFF66"/>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7506" y="420734"/>
            <a:ext cx="7543800" cy="1450757"/>
          </a:xfrm>
        </p:spPr>
        <p:txBody>
          <a:bodyPr/>
          <a:lstStyle/>
          <a:p>
            <a:pPr algn="ctr"/>
            <a:r>
              <a:rPr lang="es-EC" b="1" dirty="0" smtClean="0"/>
              <a:t>CAPITULO I</a:t>
            </a:r>
            <a:br>
              <a:rPr lang="es-EC" b="1" dirty="0" smtClean="0"/>
            </a:br>
            <a:r>
              <a:rPr lang="es-EC" b="1" dirty="0" smtClean="0"/>
              <a:t>EL PROBLEMA</a:t>
            </a:r>
            <a:endParaRPr lang="es-EC" b="1" dirty="0"/>
          </a:p>
        </p:txBody>
      </p:sp>
      <p:sp>
        <p:nvSpPr>
          <p:cNvPr id="3" name="Marcador de contenido 2"/>
          <p:cNvSpPr>
            <a:spLocks noGrp="1"/>
          </p:cNvSpPr>
          <p:nvPr>
            <p:ph idx="1"/>
          </p:nvPr>
        </p:nvSpPr>
        <p:spPr>
          <a:xfrm>
            <a:off x="489397" y="1871491"/>
            <a:ext cx="7877363" cy="4023360"/>
          </a:xfrm>
        </p:spPr>
        <p:txBody>
          <a:bodyPr/>
          <a:lstStyle/>
          <a:p>
            <a:pPr>
              <a:buFont typeface="Wingdings" panose="05000000000000000000" pitchFamily="2" charset="2"/>
              <a:buChar char="Ø"/>
            </a:pPr>
            <a:endParaRPr lang="es-EC" dirty="0" smtClean="0"/>
          </a:p>
          <a:p>
            <a:pPr>
              <a:buFont typeface="Wingdings" panose="05000000000000000000" pitchFamily="2" charset="2"/>
              <a:buChar char="Ø"/>
            </a:pPr>
            <a:endParaRPr lang="es-EC" dirty="0" smtClean="0"/>
          </a:p>
          <a:p>
            <a:pPr>
              <a:buFont typeface="Wingdings" panose="05000000000000000000" pitchFamily="2" charset="2"/>
              <a:buChar char="Ø"/>
            </a:pPr>
            <a:endParaRPr lang="es-EC" dirty="0" smtClean="0"/>
          </a:p>
          <a:p>
            <a:pPr>
              <a:buFont typeface="Arial" panose="020B0604020202020204" pitchFamily="34" charset="0"/>
              <a:buChar char="•"/>
            </a:pPr>
            <a:endParaRPr lang="es-EC" dirty="0" smtClean="0"/>
          </a:p>
          <a:p>
            <a:pPr>
              <a:buFont typeface="Arial" panose="020B0604020202020204" pitchFamily="34" charset="0"/>
              <a:buChar char="•"/>
            </a:pPr>
            <a:endParaRPr lang="es-EC"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Elipse 4"/>
          <p:cNvSpPr/>
          <p:nvPr/>
        </p:nvSpPr>
        <p:spPr>
          <a:xfrm>
            <a:off x="676785" y="2243243"/>
            <a:ext cx="7844521" cy="36668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PLANTEAMIENTO </a:t>
            </a:r>
          </a:p>
          <a:p>
            <a:pPr algn="ctr"/>
            <a:endParaRPr lang="es-EC" b="1" dirty="0" smtClean="0">
              <a:solidFill>
                <a:schemeClr val="tx1"/>
              </a:solidFill>
            </a:endParaRPr>
          </a:p>
          <a:p>
            <a:r>
              <a:rPr lang="es-EC" dirty="0" smtClean="0">
                <a:solidFill>
                  <a:schemeClr val="tx1"/>
                </a:solidFill>
              </a:rPr>
              <a:t>Las </a:t>
            </a:r>
            <a:r>
              <a:rPr lang="es-EC" dirty="0">
                <a:solidFill>
                  <a:schemeClr val="tx1"/>
                </a:solidFill>
              </a:rPr>
              <a:t>malas prácticas ambientales relacionadas con el manejo y recolección de basura representan un grave problema para la parroquia de </a:t>
            </a:r>
            <a:r>
              <a:rPr lang="es-EC" dirty="0" err="1">
                <a:solidFill>
                  <a:schemeClr val="tx1"/>
                </a:solidFill>
              </a:rPr>
              <a:t>Lloa</a:t>
            </a:r>
            <a:r>
              <a:rPr lang="es-EC" dirty="0">
                <a:solidFill>
                  <a:schemeClr val="tx1"/>
                </a:solidFill>
              </a:rPr>
              <a:t>.</a:t>
            </a:r>
          </a:p>
          <a:p>
            <a:endParaRPr lang="es-EC" dirty="0">
              <a:solidFill>
                <a:schemeClr val="tx1"/>
              </a:solidFill>
            </a:endParaRPr>
          </a:p>
          <a:p>
            <a:r>
              <a:rPr lang="es-EC" dirty="0">
                <a:solidFill>
                  <a:schemeClr val="tx1"/>
                </a:solidFill>
              </a:rPr>
              <a:t>La falta de conciencia ambiental ha motivado a buscar soluciones </a:t>
            </a:r>
            <a:r>
              <a:rPr lang="es-EC" dirty="0" smtClean="0">
                <a:solidFill>
                  <a:schemeClr val="tx1"/>
                </a:solidFill>
              </a:rPr>
              <a:t>para contrarrestar estos problemas.</a:t>
            </a:r>
          </a:p>
          <a:p>
            <a:endParaRPr lang="es-EC" dirty="0">
              <a:solidFill>
                <a:schemeClr val="tx1"/>
              </a:solidFill>
            </a:endParaRPr>
          </a:p>
          <a:p>
            <a:pPr algn="ctr"/>
            <a:endParaRPr lang="es-EC" dirty="0"/>
          </a:p>
        </p:txBody>
      </p:sp>
    </p:spTree>
    <p:extLst>
      <p:ext uri="{BB962C8B-B14F-4D97-AF65-F5344CB8AC3E}">
        <p14:creationId xmlns:p14="http://schemas.microsoft.com/office/powerpoint/2010/main" val="22577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BUENAS PRACTICAS AMBIENTALES EN LA GENERACION DE RESIDUOS </a:t>
            </a:r>
            <a:endParaRPr lang="es-EC" b="1" dirty="0"/>
          </a:p>
        </p:txBody>
      </p:sp>
      <p:sp>
        <p:nvSpPr>
          <p:cNvPr id="3" name="Marcador de contenido 2"/>
          <p:cNvSpPr>
            <a:spLocks noGrp="1"/>
          </p:cNvSpPr>
          <p:nvPr>
            <p:ph idx="1"/>
          </p:nvPr>
        </p:nvSpPr>
        <p:spPr>
          <a:xfrm>
            <a:off x="847429" y="1914456"/>
            <a:ext cx="7543801" cy="4023360"/>
          </a:xfrm>
        </p:spPr>
        <p:txBody>
          <a:bodyPr/>
          <a:lstStyle/>
          <a:p>
            <a:endParaRPr lang="es-EC" dirty="0" smtClean="0"/>
          </a:p>
          <a:p>
            <a:r>
              <a:rPr lang="es-EC" b="1" dirty="0" smtClean="0"/>
              <a:t>LAS 3-R DE LA ECOLOGÍA</a:t>
            </a:r>
          </a:p>
          <a:p>
            <a:endParaRPr lang="es-EC" dirty="0"/>
          </a:p>
          <a:p>
            <a:r>
              <a:rPr lang="es-EC" dirty="0" smtClean="0"/>
              <a:t>REDUCE </a:t>
            </a:r>
          </a:p>
          <a:p>
            <a:r>
              <a:rPr lang="es-EC" dirty="0" smtClean="0"/>
              <a:t>REUTILIZA</a:t>
            </a:r>
          </a:p>
          <a:p>
            <a:r>
              <a:rPr lang="es-EC" dirty="0" smtClean="0"/>
              <a:t>RECICLA</a:t>
            </a:r>
          </a:p>
          <a:p>
            <a:endParaRPr lang="es-EC"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4840741" y="2498501"/>
            <a:ext cx="3015372" cy="2975518"/>
          </a:xfrm>
          <a:prstGeom prst="rect">
            <a:avLst/>
          </a:prstGeom>
        </p:spPr>
      </p:pic>
      <p:sp>
        <p:nvSpPr>
          <p:cNvPr id="5" name="Rectángulo 4"/>
          <p:cNvSpPr/>
          <p:nvPr/>
        </p:nvSpPr>
        <p:spPr>
          <a:xfrm>
            <a:off x="5223825" y="5541506"/>
            <a:ext cx="2071370" cy="573405"/>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b="1" dirty="0">
                <a:effectLst/>
                <a:latin typeface="Times New Roman" panose="02020603050405020304" pitchFamily="18" charset="0"/>
                <a:ea typeface="Times New Roman" panose="02020603050405020304" pitchFamily="18" charset="0"/>
              </a:rPr>
              <a:t>Las 3-R de la ecología</a:t>
            </a:r>
            <a:endParaRPr lang="es-EC" sz="1000" dirty="0">
              <a:effectLst/>
              <a:latin typeface="Times New Roman" panose="02020603050405020304" pitchFamily="18" charset="0"/>
              <a:ea typeface="Times New Roman" panose="02020603050405020304" pitchFamily="18" charset="0"/>
            </a:endParaRPr>
          </a:p>
          <a:p>
            <a:pPr algn="ctr">
              <a:spcAft>
                <a:spcPts val="0"/>
              </a:spcAft>
            </a:pPr>
            <a:r>
              <a:rPr lang="es-ES" sz="1200" dirty="0" smtClean="0">
                <a:effectLst/>
                <a:latin typeface="Times New Roman" panose="02020603050405020304" pitchFamily="18" charset="0"/>
                <a:ea typeface="Times New Roman" panose="02020603050405020304" pitchFamily="18" charset="0"/>
              </a:rPr>
              <a:t>Mario </a:t>
            </a:r>
            <a:r>
              <a:rPr lang="es-ES" sz="1200" dirty="0">
                <a:effectLst/>
                <a:latin typeface="Times New Roman" panose="02020603050405020304" pitchFamily="18" charset="0"/>
                <a:ea typeface="Times New Roman" panose="02020603050405020304" pitchFamily="18" charset="0"/>
              </a:rPr>
              <a:t>Pazmiño</a:t>
            </a:r>
            <a:endParaRPr lang="es-EC"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52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350992" y="1127141"/>
            <a:ext cx="2441575" cy="2230755"/>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5088956" y="1130951"/>
            <a:ext cx="2411095" cy="2226945"/>
          </a:xfrm>
          <a:prstGeom prst="rect">
            <a:avLst/>
          </a:prstGeom>
        </p:spPr>
      </p:pic>
      <p:sp>
        <p:nvSpPr>
          <p:cNvPr id="6" name="Rectángulo 5"/>
          <p:cNvSpPr/>
          <p:nvPr/>
        </p:nvSpPr>
        <p:spPr>
          <a:xfrm>
            <a:off x="3318499" y="3357896"/>
            <a:ext cx="2244525" cy="400110"/>
          </a:xfrm>
          <a:prstGeom prst="rect">
            <a:avLst/>
          </a:prstGeom>
        </p:spPr>
        <p:txBody>
          <a:bodyPr wrap="none">
            <a:spAutoFit/>
          </a:bodyPr>
          <a:lstStyle/>
          <a:p>
            <a:pPr algn="ctr">
              <a:spcAft>
                <a:spcPts val="0"/>
              </a:spcAft>
            </a:pPr>
            <a:r>
              <a:rPr lang="es-ES" b="1" dirty="0">
                <a:solidFill>
                  <a:srgbClr val="000000"/>
                </a:solidFill>
                <a:latin typeface="Times New Roman" panose="02020603050405020304" pitchFamily="18" charset="0"/>
                <a:ea typeface="Times New Roman" panose="02020603050405020304" pitchFamily="18" charset="0"/>
              </a:rPr>
              <a:t>Fotos:</a:t>
            </a:r>
            <a:r>
              <a:rPr lang="es-ES" dirty="0">
                <a:solidFill>
                  <a:srgbClr val="000000"/>
                </a:solidFill>
                <a:latin typeface="Times New Roman" panose="02020603050405020304" pitchFamily="18" charset="0"/>
                <a:ea typeface="Times New Roman" panose="02020603050405020304" pitchFamily="18" charset="0"/>
              </a:rPr>
              <a:t> </a:t>
            </a:r>
            <a:r>
              <a:rPr lang="es-ES" sz="2000" dirty="0">
                <a:solidFill>
                  <a:srgbClr val="000000"/>
                </a:solidFill>
                <a:latin typeface="Times New Roman" panose="02020603050405020304" pitchFamily="18" charset="0"/>
                <a:ea typeface="Times New Roman" panose="02020603050405020304" pitchFamily="18" charset="0"/>
              </a:rPr>
              <a:t>Daniela Ortiz</a:t>
            </a:r>
            <a:endParaRPr lang="es-EC" sz="1400" dirty="0">
              <a:effectLst/>
              <a:latin typeface="Times New Roman" panose="02020603050405020304" pitchFamily="18" charset="0"/>
              <a:ea typeface="Times New Roman" panose="02020603050405020304" pitchFamily="18" charset="0"/>
            </a:endParaRPr>
          </a:p>
        </p:txBody>
      </p:sp>
      <p:pic>
        <p:nvPicPr>
          <p:cNvPr id="8" name="Imagen 7" descr="C:\Users\Daniela\Pictures\diy-manualidades-reciclaje-papel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116" y="3995423"/>
            <a:ext cx="2350451" cy="2302345"/>
          </a:xfrm>
          <a:prstGeom prst="rect">
            <a:avLst/>
          </a:prstGeom>
          <a:noFill/>
          <a:ln>
            <a:noFill/>
          </a:ln>
        </p:spPr>
      </p:pic>
      <p:pic>
        <p:nvPicPr>
          <p:cNvPr id="9" name="Imagen 8"/>
          <p:cNvPicPr/>
          <p:nvPr/>
        </p:nvPicPr>
        <p:blipFill>
          <a:blip r:embed="rId5">
            <a:extLst>
              <a:ext uri="{28A0092B-C50C-407E-A947-70E740481C1C}">
                <a14:useLocalDpi xmlns:a14="http://schemas.microsoft.com/office/drawing/2010/main" val="0"/>
              </a:ext>
            </a:extLst>
          </a:blip>
          <a:stretch>
            <a:fillRect/>
          </a:stretch>
        </p:blipFill>
        <p:spPr>
          <a:xfrm>
            <a:off x="5185887" y="3995424"/>
            <a:ext cx="2635885" cy="2178050"/>
          </a:xfrm>
          <a:prstGeom prst="rect">
            <a:avLst/>
          </a:prstGeom>
        </p:spPr>
      </p:pic>
      <p:sp>
        <p:nvSpPr>
          <p:cNvPr id="11" name="Rectángulo 10"/>
          <p:cNvSpPr/>
          <p:nvPr/>
        </p:nvSpPr>
        <p:spPr>
          <a:xfrm>
            <a:off x="1248961" y="6297768"/>
            <a:ext cx="2736760" cy="784830"/>
          </a:xfrm>
          <a:prstGeom prst="rect">
            <a:avLst/>
          </a:prstGeom>
        </p:spPr>
        <p:txBody>
          <a:bodyPr wrap="square">
            <a:spAutoFit/>
          </a:bodyPr>
          <a:lstStyle/>
          <a:p>
            <a:pPr algn="ctr">
              <a:spcAft>
                <a:spcPts val="0"/>
              </a:spcAft>
            </a:pPr>
            <a:r>
              <a:rPr lang="es-ES" b="1" dirty="0">
                <a:solidFill>
                  <a:srgbClr val="000000"/>
                </a:solidFill>
                <a:latin typeface="Times New Roman" panose="02020603050405020304" pitchFamily="18" charset="0"/>
                <a:ea typeface="Times New Roman" panose="02020603050405020304" pitchFamily="18" charset="0"/>
              </a:rPr>
              <a:t>Fuente:</a:t>
            </a:r>
            <a:r>
              <a:rPr lang="es-ES" dirty="0">
                <a:solidFill>
                  <a:srgbClr val="000000"/>
                </a:solidFill>
                <a:latin typeface="Times New Roman" panose="02020603050405020304" pitchFamily="18" charset="0"/>
                <a:ea typeface="Times New Roman" panose="02020603050405020304" pitchFamily="18" charset="0"/>
              </a:rPr>
              <a:t> </a:t>
            </a:r>
            <a:r>
              <a:rPr lang="es-EC" dirty="0">
                <a:solidFill>
                  <a:srgbClr val="000000"/>
                </a:solidFill>
                <a:latin typeface="Times New Roman" panose="02020603050405020304" pitchFamily="18" charset="0"/>
                <a:ea typeface="Times New Roman" panose="02020603050405020304" pitchFamily="18" charset="0"/>
              </a:rPr>
              <a:t>(Martínez, 2013)</a:t>
            </a:r>
            <a:endParaRPr lang="es-EC" sz="1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b="1" dirty="0">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4692640" y="6297768"/>
            <a:ext cx="3416320" cy="369332"/>
          </a:xfrm>
          <a:prstGeom prst="rect">
            <a:avLst/>
          </a:prstGeom>
        </p:spPr>
        <p:txBody>
          <a:bodyPr wrap="none">
            <a:spAutoFit/>
          </a:bodyPr>
          <a:lstStyle/>
          <a:p>
            <a:pPr algn="ctr">
              <a:spcAft>
                <a:spcPts val="0"/>
              </a:spcAft>
            </a:pPr>
            <a:r>
              <a:rPr lang="es-ES" b="1" dirty="0">
                <a:latin typeface="Times New Roman" panose="02020603050405020304" pitchFamily="18" charset="0"/>
                <a:ea typeface="Times New Roman" panose="02020603050405020304" pitchFamily="18" charset="0"/>
              </a:rPr>
              <a:t>Fuente:</a:t>
            </a:r>
            <a:r>
              <a:rPr lang="es-ES"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(Decoración Jardín, 2014)</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3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MANEJO ADECUADO DE RESIDUOS SÓLIDOS</a:t>
            </a:r>
            <a:endParaRPr lang="es-EC" b="1" dirty="0"/>
          </a:p>
        </p:txBody>
      </p:sp>
      <p:sp>
        <p:nvSpPr>
          <p:cNvPr id="3" name="Marcador de contenido 2"/>
          <p:cNvSpPr>
            <a:spLocks noGrp="1"/>
          </p:cNvSpPr>
          <p:nvPr>
            <p:ph idx="1"/>
          </p:nvPr>
        </p:nvSpPr>
        <p:spPr/>
        <p:txBody>
          <a:bodyPr/>
          <a:lstStyle/>
          <a:p>
            <a:pPr marL="0" indent="0">
              <a:buNone/>
            </a:pPr>
            <a:r>
              <a:rPr lang="es-EC" b="1" dirty="0" smtClean="0"/>
              <a:t>VIDRIO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848" y="2180584"/>
            <a:ext cx="2164334" cy="3062806"/>
          </a:xfrm>
          <a:prstGeom prst="rect">
            <a:avLst/>
          </a:prstGeom>
        </p:spPr>
      </p:pic>
      <p:sp>
        <p:nvSpPr>
          <p:cNvPr id="6" name="Rectángulo 5"/>
          <p:cNvSpPr/>
          <p:nvPr/>
        </p:nvSpPr>
        <p:spPr>
          <a:xfrm>
            <a:off x="3376222" y="5034374"/>
            <a:ext cx="2451585" cy="9430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600" b="1" dirty="0">
                <a:effectLst/>
                <a:latin typeface="Times New Roman" panose="02020603050405020304" pitchFamily="18" charset="0"/>
                <a:ea typeface="Times New Roman" panose="02020603050405020304" pitchFamily="18" charset="0"/>
              </a:rPr>
              <a:t>Vidrio</a:t>
            </a:r>
            <a:endParaRPr lang="es-EC" sz="1600" dirty="0">
              <a:effectLst/>
              <a:latin typeface="Times New Roman" panose="02020603050405020304" pitchFamily="18" charset="0"/>
              <a:ea typeface="Times New Roman" panose="02020603050405020304" pitchFamily="18" charset="0"/>
            </a:endParaRPr>
          </a:p>
          <a:p>
            <a:pPr algn="ctr">
              <a:spcAft>
                <a:spcPts val="0"/>
              </a:spcAft>
            </a:pPr>
            <a:r>
              <a:rPr lang="es-ES" sz="1600" dirty="0" smtClean="0">
                <a:effectLst/>
                <a:latin typeface="Times New Roman" panose="02020603050405020304" pitchFamily="18" charset="0"/>
                <a:ea typeface="Times New Roman" panose="02020603050405020304" pitchFamily="18" charset="0"/>
              </a:rPr>
              <a:t>Mario </a:t>
            </a:r>
            <a:r>
              <a:rPr lang="es-ES" sz="1600" dirty="0">
                <a:effectLst/>
                <a:latin typeface="Times New Roman" panose="02020603050405020304" pitchFamily="18" charset="0"/>
                <a:ea typeface="Times New Roman" panose="02020603050405020304" pitchFamily="18" charset="0"/>
              </a:rPr>
              <a:t>Pazmiño</a:t>
            </a:r>
            <a:endParaRPr lang="es-EC" sz="1600" dirty="0">
              <a:effectLst/>
              <a:latin typeface="Times New Roman" panose="02020603050405020304" pitchFamily="18" charset="0"/>
              <a:ea typeface="Times New Roman" panose="02020603050405020304" pitchFamily="18" charset="0"/>
            </a:endParaRPr>
          </a:p>
          <a:p>
            <a:pPr algn="ctr">
              <a:spcAft>
                <a:spcPts val="0"/>
              </a:spcAft>
            </a:pPr>
            <a:r>
              <a:rPr lang="es-ES" sz="1600" dirty="0">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978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VIDRIO</a:t>
            </a:r>
            <a:endParaRPr lang="es-EC" b="1" dirty="0"/>
          </a:p>
        </p:txBody>
      </p:sp>
      <p:sp>
        <p:nvSpPr>
          <p:cNvPr id="3" name="Marcador de contenido 2"/>
          <p:cNvSpPr>
            <a:spLocks noGrp="1"/>
          </p:cNvSpPr>
          <p:nvPr>
            <p:ph idx="1"/>
          </p:nvPr>
        </p:nvSpPr>
        <p:spPr/>
        <p:txBody>
          <a:bodyPr/>
          <a:lstStyle/>
          <a:p>
            <a:r>
              <a:rPr lang="es-ES" b="1" dirty="0"/>
              <a:t>BENEFICIOS</a:t>
            </a:r>
            <a:endParaRPr lang="es-EC" dirty="0"/>
          </a:p>
          <a:p>
            <a:pPr lvl="0">
              <a:buFont typeface="Wingdings" panose="05000000000000000000" pitchFamily="2" charset="2"/>
              <a:buChar char="Ø"/>
            </a:pPr>
            <a:r>
              <a:rPr lang="es-ES" dirty="0"/>
              <a:t>Disminución de 26,6% del consumo de energía.</a:t>
            </a:r>
            <a:endParaRPr lang="es-EC" dirty="0"/>
          </a:p>
          <a:p>
            <a:pPr lvl="0">
              <a:buFont typeface="Wingdings" panose="05000000000000000000" pitchFamily="2" charset="2"/>
              <a:buChar char="Ø"/>
            </a:pPr>
            <a:r>
              <a:rPr lang="es-ES" dirty="0"/>
              <a:t>Disminución de la contaminación atmosférica en un 20% y de las aguas en un 50%.</a:t>
            </a:r>
            <a:endParaRPr lang="es-EC" dirty="0"/>
          </a:p>
          <a:p>
            <a:pPr lvl="0">
              <a:buFont typeface="Wingdings" panose="05000000000000000000" pitchFamily="2" charset="2"/>
              <a:buChar char="Ø"/>
            </a:pPr>
            <a:r>
              <a:rPr lang="es-ES" dirty="0"/>
              <a:t>Los envases de vidrio son 100% </a:t>
            </a:r>
            <a:r>
              <a:rPr lang="es-ES" dirty="0" smtClean="0"/>
              <a:t>reutilizables</a:t>
            </a:r>
          </a:p>
          <a:p>
            <a:pPr lvl="0">
              <a:buFont typeface="Wingdings" panose="05000000000000000000" pitchFamily="2" charset="2"/>
              <a:buChar char="Ø"/>
            </a:pPr>
            <a:r>
              <a:rPr lang="es-ES" dirty="0" smtClean="0"/>
              <a:t>Reduce </a:t>
            </a:r>
            <a:r>
              <a:rPr lang="es-ES" dirty="0"/>
              <a:t>la necesidad de nuevas materias primas.</a:t>
            </a:r>
            <a:endParaRPr lang="es-EC" dirty="0"/>
          </a:p>
          <a:p>
            <a:pPr lvl="0">
              <a:buFont typeface="Wingdings" panose="05000000000000000000" pitchFamily="2" charset="2"/>
              <a:buChar char="Ø"/>
            </a:pPr>
            <a:r>
              <a:rPr lang="es-ES" dirty="0"/>
              <a:t>Reduce la cantidad de residuos en los vertederos.</a:t>
            </a:r>
            <a:endParaRPr lang="es-EC" dirty="0"/>
          </a:p>
          <a:p>
            <a:pPr lvl="0">
              <a:buFont typeface="Wingdings" panose="05000000000000000000" pitchFamily="2" charset="2"/>
              <a:buChar char="Ø"/>
            </a:pPr>
            <a:r>
              <a:rPr lang="es-ES" dirty="0"/>
              <a:t>El 90% de vidrio reciclado se utiliza para hacer nuevos envases.</a:t>
            </a:r>
            <a:endParaRPr lang="es-EC" dirty="0"/>
          </a:p>
          <a:p>
            <a:endParaRPr lang="es-EC" dirty="0"/>
          </a:p>
        </p:txBody>
      </p:sp>
    </p:spTree>
    <p:extLst>
      <p:ext uri="{BB962C8B-B14F-4D97-AF65-F5344CB8AC3E}">
        <p14:creationId xmlns:p14="http://schemas.microsoft.com/office/powerpoint/2010/main" val="42379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VIDRIO</a:t>
            </a:r>
            <a:br>
              <a:rPr lang="es-EC" b="1" dirty="0" smtClean="0"/>
            </a:br>
            <a:endParaRPr lang="es-EC" b="1" dirty="0"/>
          </a:p>
        </p:txBody>
      </p:sp>
      <p:sp>
        <p:nvSpPr>
          <p:cNvPr id="3" name="Marcador de contenido 2"/>
          <p:cNvSpPr>
            <a:spLocks noGrp="1"/>
          </p:cNvSpPr>
          <p:nvPr>
            <p:ph idx="1"/>
          </p:nvPr>
        </p:nvSpPr>
        <p:spPr/>
        <p:txBody>
          <a:bodyPr/>
          <a:lstStyle/>
          <a:p>
            <a:r>
              <a:rPr lang="es-ES" b="1" dirty="0"/>
              <a:t>CONSEJOS</a:t>
            </a:r>
            <a:endParaRPr lang="es-EC" dirty="0"/>
          </a:p>
          <a:p>
            <a:pPr lvl="0"/>
            <a:r>
              <a:rPr lang="es-ES" dirty="0"/>
              <a:t>Se puede reciclar botellas de gaseosas, jugos, vinos, licores y frascos de vidrios de conservas y perfumes.</a:t>
            </a:r>
            <a:endParaRPr lang="es-EC" dirty="0"/>
          </a:p>
          <a:p>
            <a:pPr lvl="0"/>
            <a:r>
              <a:rPr lang="es-ES" dirty="0"/>
              <a:t>Vaciar el contenido de los envases </a:t>
            </a:r>
            <a:endParaRPr lang="es-ES" dirty="0" smtClean="0"/>
          </a:p>
          <a:p>
            <a:pPr lvl="0"/>
            <a:r>
              <a:rPr lang="es-ES" dirty="0" smtClean="0"/>
              <a:t>Al </a:t>
            </a:r>
            <a:r>
              <a:rPr lang="es-ES" dirty="0"/>
              <a:t>reciclar las botellas es recomendable separar sus tapas.</a:t>
            </a:r>
            <a:endParaRPr lang="es-EC" dirty="0"/>
          </a:p>
          <a:p>
            <a:pPr lvl="0"/>
            <a:r>
              <a:rPr lang="es-ES" dirty="0" smtClean="0"/>
              <a:t>No </a:t>
            </a:r>
            <a:r>
              <a:rPr lang="es-ES" dirty="0"/>
              <a:t>se puede reciclar vasos, copas, focos, espejos, lunas de autos, cerámica o porcelana, </a:t>
            </a:r>
            <a:r>
              <a:rPr lang="es-ES" dirty="0" smtClean="0"/>
              <a:t>lentes</a:t>
            </a:r>
            <a:endParaRPr lang="es-EC" dirty="0"/>
          </a:p>
        </p:txBody>
      </p:sp>
    </p:spTree>
    <p:extLst>
      <p:ext uri="{BB962C8B-B14F-4D97-AF65-F5344CB8AC3E}">
        <p14:creationId xmlns:p14="http://schemas.microsoft.com/office/powerpoint/2010/main" val="240131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142445" y="3103165"/>
            <a:ext cx="7521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flipV="1">
            <a:off x="3142445" y="4663359"/>
            <a:ext cx="7521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843991" y="877259"/>
            <a:ext cx="7617430" cy="5909310"/>
          </a:xfrm>
          <a:prstGeom prst="rect">
            <a:avLst/>
          </a:prstGeom>
          <a:solidFill>
            <a:srgbClr val="92D050"/>
          </a:solidFill>
        </p:spPr>
        <p:txBody>
          <a:bodyPr wrap="square">
            <a:spAutoFit/>
          </a:bodyPr>
          <a:lstStyle/>
          <a:p>
            <a:pPr algn="ctr">
              <a:lnSpc>
                <a:spcPct val="150000"/>
              </a:lnSpc>
              <a:spcAft>
                <a:spcPts val="0"/>
              </a:spcAft>
            </a:pPr>
            <a:r>
              <a:rPr lang="es-ES" b="1" dirty="0">
                <a:latin typeface="Times New Roman" panose="02020603050405020304" pitchFamily="18" charset="0"/>
                <a:ea typeface="Times New Roman" panose="02020603050405020304" pitchFamily="18" charset="0"/>
              </a:rPr>
              <a:t>CICLO VITRO: ARTE EN VIDRIO RECICLADO</a:t>
            </a:r>
            <a:endParaRPr lang="es-EC" sz="1200"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Times New Roman" panose="02020603050405020304" pitchFamily="18" charset="0"/>
                <a:ea typeface="Times New Roman" panose="02020603050405020304" pitchFamily="18" charset="0"/>
              </a:rPr>
              <a:t>Ciclo Vitro es una iniciativa de los jóvenes quiteños Daniela Jiménez y Diego Baca, quienes divisaron una oportunidad con el medio ambiente creando piezas con vidrio reciclado. La propuesta de Ciclo Vitro es ofrecer soluciones de diseño funcional, sostenible y armonioso; actualmente se ofrecen en diferentes puntos de Quito, alrededor de 200 pares de aretes por mes, platos multiuso, entre otros artículos</a:t>
            </a:r>
            <a:r>
              <a:rPr lang="es-ES" dirty="0" smtClean="0">
                <a:latin typeface="Times New Roman" panose="02020603050405020304" pitchFamily="18" charset="0"/>
                <a:ea typeface="Times New Roman" panose="02020603050405020304" pitchFamily="18" charset="0"/>
              </a:rPr>
              <a:t>.</a:t>
            </a:r>
          </a:p>
          <a:p>
            <a:pPr>
              <a:lnSpc>
                <a:spcPct val="150000"/>
              </a:lnSpc>
              <a:spcAft>
                <a:spcPts val="0"/>
              </a:spcAft>
            </a:pPr>
            <a:endParaRPr lang="es-ES" sz="12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a:effectLst/>
              <a:latin typeface="Times New Roman" panose="02020603050405020304" pitchFamily="18" charset="0"/>
              <a:ea typeface="Times New Roman" panose="02020603050405020304" pitchFamily="18" charset="0"/>
            </a:endParaRPr>
          </a:p>
          <a:p>
            <a:pPr>
              <a:lnSpc>
                <a:spcPct val="150000"/>
              </a:lnSpc>
              <a:spcAft>
                <a:spcPts val="0"/>
              </a:spcAft>
            </a:pPr>
            <a:endParaRPr lang="es-ES" sz="1200" dirty="0" smtClean="0">
              <a:latin typeface="Times New Roman" panose="02020603050405020304" pitchFamily="18" charset="0"/>
              <a:ea typeface="Times New Roman" panose="02020603050405020304" pitchFamily="18" charset="0"/>
            </a:endParaRPr>
          </a:p>
          <a:p>
            <a:pPr>
              <a:lnSpc>
                <a:spcPct val="150000"/>
              </a:lnSpc>
            </a:pPr>
            <a:r>
              <a:rPr lang="es-ES" sz="1200" b="1" dirty="0"/>
              <a:t>Fuente:</a:t>
            </a:r>
            <a:r>
              <a:rPr lang="es-ES" sz="1200" dirty="0"/>
              <a:t> </a:t>
            </a:r>
            <a:r>
              <a:rPr lang="es-EC" sz="1200" dirty="0"/>
              <a:t>(Ciclo vitro, 2014)</a:t>
            </a:r>
          </a:p>
          <a:p>
            <a:pPr>
              <a:lnSpc>
                <a:spcPct val="150000"/>
              </a:lnSpc>
              <a:spcAft>
                <a:spcPts val="0"/>
              </a:spcAft>
            </a:pPr>
            <a:endParaRPr lang="es-EC" sz="1200" dirty="0">
              <a:effectLst/>
              <a:latin typeface="Times New Roman" panose="02020603050405020304" pitchFamily="18" charset="0"/>
              <a:ea typeface="Times New Roman" panose="02020603050405020304" pitchFamily="18" charset="0"/>
            </a:endParaRPr>
          </a:p>
        </p:txBody>
      </p:sp>
      <p:pic>
        <p:nvPicPr>
          <p:cNvPr id="11" name="Imagen 10"/>
          <p:cNvPicPr/>
          <p:nvPr/>
        </p:nvPicPr>
        <p:blipFill>
          <a:blip r:embed="rId2">
            <a:extLst>
              <a:ext uri="{28A0092B-C50C-407E-A947-70E740481C1C}">
                <a14:useLocalDpi xmlns:a14="http://schemas.microsoft.com/office/drawing/2010/main" val="0"/>
              </a:ext>
            </a:extLst>
          </a:blip>
          <a:stretch>
            <a:fillRect/>
          </a:stretch>
        </p:blipFill>
        <p:spPr>
          <a:xfrm>
            <a:off x="3608879" y="4217690"/>
            <a:ext cx="1539875" cy="1510030"/>
          </a:xfrm>
          <a:prstGeom prst="rect">
            <a:avLst/>
          </a:prstGeom>
        </p:spPr>
      </p:pic>
    </p:spTree>
    <p:extLst>
      <p:ext uri="{BB962C8B-B14F-4D97-AF65-F5344CB8AC3E}">
        <p14:creationId xmlns:p14="http://schemas.microsoft.com/office/powerpoint/2010/main" val="13596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898168" y="553896"/>
            <a:ext cx="1809750" cy="2560955"/>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425781" y="553896"/>
            <a:ext cx="1738648" cy="2560955"/>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6172751" y="553896"/>
            <a:ext cx="1769745" cy="2560955"/>
          </a:xfrm>
          <a:prstGeom prst="rect">
            <a:avLst/>
          </a:prstGeom>
        </p:spPr>
      </p:pic>
      <p:pic>
        <p:nvPicPr>
          <p:cNvPr id="7" name="Imagen 6"/>
          <p:cNvPicPr/>
          <p:nvPr/>
        </p:nvPicPr>
        <p:blipFill>
          <a:blip r:embed="rId5" cstate="print">
            <a:extLst>
              <a:ext uri="{28A0092B-C50C-407E-A947-70E740481C1C}">
                <a14:useLocalDpi xmlns:a14="http://schemas.microsoft.com/office/drawing/2010/main" val="0"/>
              </a:ext>
            </a:extLst>
          </a:blip>
          <a:stretch>
            <a:fillRect/>
          </a:stretch>
        </p:blipFill>
        <p:spPr>
          <a:xfrm>
            <a:off x="898167" y="3292882"/>
            <a:ext cx="1874145" cy="2723515"/>
          </a:xfrm>
          <a:prstGeom prst="rect">
            <a:avLst/>
          </a:prstGeom>
        </p:spPr>
      </p:pic>
      <p:pic>
        <p:nvPicPr>
          <p:cNvPr id="8" name="Imagen 7"/>
          <p:cNvPicPr/>
          <p:nvPr/>
        </p:nvPicPr>
        <p:blipFill>
          <a:blip r:embed="rId6" cstate="print">
            <a:extLst>
              <a:ext uri="{28A0092B-C50C-407E-A947-70E740481C1C}">
                <a14:useLocalDpi xmlns:a14="http://schemas.microsoft.com/office/drawing/2010/main" val="0"/>
              </a:ext>
            </a:extLst>
          </a:blip>
          <a:stretch>
            <a:fillRect/>
          </a:stretch>
        </p:blipFill>
        <p:spPr>
          <a:xfrm>
            <a:off x="3494145" y="3292882"/>
            <a:ext cx="1670284" cy="2723515"/>
          </a:xfrm>
          <a:prstGeom prst="rect">
            <a:avLst/>
          </a:prstGeom>
        </p:spPr>
      </p:pic>
      <p:pic>
        <p:nvPicPr>
          <p:cNvPr id="9" name="Imagen 8"/>
          <p:cNvPicPr/>
          <p:nvPr/>
        </p:nvPicPr>
        <p:blipFill>
          <a:blip r:embed="rId7" cstate="print">
            <a:extLst>
              <a:ext uri="{28A0092B-C50C-407E-A947-70E740481C1C}">
                <a14:useLocalDpi xmlns:a14="http://schemas.microsoft.com/office/drawing/2010/main" val="0"/>
              </a:ext>
            </a:extLst>
          </a:blip>
          <a:stretch>
            <a:fillRect/>
          </a:stretch>
        </p:blipFill>
        <p:spPr>
          <a:xfrm>
            <a:off x="6172751" y="3292882"/>
            <a:ext cx="1769745" cy="2723515"/>
          </a:xfrm>
          <a:prstGeom prst="rect">
            <a:avLst/>
          </a:prstGeom>
        </p:spPr>
      </p:pic>
      <p:sp>
        <p:nvSpPr>
          <p:cNvPr id="10" name="Rectángulo 9"/>
          <p:cNvSpPr/>
          <p:nvPr/>
        </p:nvSpPr>
        <p:spPr>
          <a:xfrm>
            <a:off x="3305418" y="6095633"/>
            <a:ext cx="2228044" cy="6375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Contenedores</a:t>
            </a:r>
          </a:p>
          <a:p>
            <a:pPr algn="ctr"/>
            <a:r>
              <a:rPr lang="es-EC" sz="1400" dirty="0" smtClean="0">
                <a:solidFill>
                  <a:schemeClr val="tx1"/>
                </a:solidFill>
              </a:rPr>
              <a:t>Mario Pazmiño </a:t>
            </a:r>
            <a:endParaRPr lang="es-EC" sz="1400" dirty="0">
              <a:solidFill>
                <a:schemeClr val="tx1"/>
              </a:solidFill>
            </a:endParaRPr>
          </a:p>
        </p:txBody>
      </p:sp>
    </p:spTree>
    <p:extLst>
      <p:ext uri="{BB962C8B-B14F-4D97-AF65-F5344CB8AC3E}">
        <p14:creationId xmlns:p14="http://schemas.microsoft.com/office/powerpoint/2010/main" val="22058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2" name="Título 1"/>
          <p:cNvSpPr>
            <a:spLocks noGrp="1"/>
          </p:cNvSpPr>
          <p:nvPr>
            <p:ph type="title"/>
          </p:nvPr>
        </p:nvSpPr>
        <p:spPr>
          <a:xfrm>
            <a:off x="822960" y="286605"/>
            <a:ext cx="6865727" cy="1110398"/>
          </a:xfrm>
        </p:spPr>
        <p:txBody>
          <a:bodyPr>
            <a:normAutofit/>
          </a:bodyPr>
          <a:lstStyle/>
          <a:p>
            <a:pPr algn="ctr"/>
            <a:r>
              <a:rPr lang="es-EC" sz="3600" b="1" dirty="0" smtClean="0"/>
              <a:t>LUGARES PARA UBICAR LOS CONTENEDORES EN LLOA</a:t>
            </a:r>
            <a:endParaRPr lang="es-EC" sz="36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65047" y="1567182"/>
            <a:ext cx="8039663" cy="4766470"/>
          </a:xfrm>
          <a:prstGeom prst="rect">
            <a:avLst/>
          </a:prstGeom>
          <a:noFill/>
          <a:ln>
            <a:noFill/>
          </a:ln>
        </p:spPr>
      </p:pic>
      <p:sp>
        <p:nvSpPr>
          <p:cNvPr id="5" name="Rectángulo 4"/>
          <p:cNvSpPr/>
          <p:nvPr/>
        </p:nvSpPr>
        <p:spPr>
          <a:xfrm>
            <a:off x="565047" y="6333652"/>
            <a:ext cx="5322221" cy="340360"/>
          </a:xfrm>
          <a:prstGeom prst="rect">
            <a:avLst/>
          </a:prstGeom>
          <a:solidFill>
            <a:schemeClr val="tx2">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S" sz="1100" dirty="0" smtClean="0">
                <a:effectLst/>
                <a:latin typeface="Times New Roman" panose="02020603050405020304" pitchFamily="18" charset="0"/>
                <a:ea typeface="Times New Roman" panose="02020603050405020304" pitchFamily="18" charset="0"/>
              </a:rPr>
              <a:t>Croquis </a:t>
            </a:r>
            <a:r>
              <a:rPr lang="es-ES" sz="1100" dirty="0">
                <a:effectLst/>
                <a:latin typeface="Times New Roman" panose="02020603050405020304" pitchFamily="18" charset="0"/>
                <a:ea typeface="Times New Roman" panose="02020603050405020304" pitchFamily="18" charset="0"/>
              </a:rPr>
              <a:t>del </a:t>
            </a:r>
            <a:r>
              <a:rPr lang="es-ES" sz="1100" dirty="0" smtClean="0">
                <a:latin typeface="Times New Roman" panose="02020603050405020304" pitchFamily="18" charset="0"/>
                <a:ea typeface="Times New Roman" panose="02020603050405020304" pitchFamily="18" charset="0"/>
              </a:rPr>
              <a:t>parque central de </a:t>
            </a:r>
            <a:r>
              <a:rPr lang="es-ES" sz="1100" dirty="0" smtClean="0">
                <a:effectLst/>
                <a:latin typeface="Times New Roman" panose="02020603050405020304" pitchFamily="18" charset="0"/>
                <a:ea typeface="Times New Roman" panose="02020603050405020304" pitchFamily="18" charset="0"/>
              </a:rPr>
              <a:t> </a:t>
            </a:r>
            <a:r>
              <a:rPr lang="es-ES" sz="1100" dirty="0" err="1">
                <a:effectLst/>
                <a:latin typeface="Times New Roman" panose="02020603050405020304" pitchFamily="18" charset="0"/>
                <a:ea typeface="Times New Roman" panose="02020603050405020304" pitchFamily="18" charset="0"/>
              </a:rPr>
              <a:t>Lloa</a:t>
            </a:r>
            <a:endParaRPr lang="es-EC" sz="1000" dirty="0">
              <a:effectLst/>
              <a:latin typeface="Times New Roman" panose="02020603050405020304" pitchFamily="18" charset="0"/>
              <a:ea typeface="Times New Roman" panose="02020603050405020304" pitchFamily="18" charset="0"/>
            </a:endParaRPr>
          </a:p>
          <a:p>
            <a:pPr>
              <a:spcAft>
                <a:spcPts val="0"/>
              </a:spcAft>
            </a:pPr>
            <a:r>
              <a:rPr lang="es-ES" sz="1100" b="1" dirty="0">
                <a:effectLst/>
                <a:latin typeface="Times New Roman" panose="02020603050405020304" pitchFamily="18" charset="0"/>
                <a:ea typeface="Times New Roman" panose="02020603050405020304" pitchFamily="18" charset="0"/>
              </a:rPr>
              <a:t>Fuente</a:t>
            </a:r>
            <a:r>
              <a:rPr lang="es-ES" sz="1100" dirty="0">
                <a:effectLst/>
                <a:latin typeface="Times New Roman" panose="02020603050405020304" pitchFamily="18" charset="0"/>
                <a:ea typeface="Times New Roman" panose="02020603050405020304" pitchFamily="18" charset="0"/>
              </a:rPr>
              <a:t>: Cristian Ortiz</a:t>
            </a:r>
            <a:endParaRPr lang="es-EC"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56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1091435"/>
          </a:xfrm>
        </p:spPr>
        <p:txBody>
          <a:bodyPr>
            <a:normAutofit/>
          </a:bodyPr>
          <a:lstStyle/>
          <a:p>
            <a:pPr algn="ctr"/>
            <a:r>
              <a:rPr lang="es-EC" sz="3600" b="1" dirty="0"/>
              <a:t>LUGARES PARA UBICAR LOS CONTENEDORES EN LLOA</a:t>
            </a:r>
            <a:endParaRPr lang="es-EC" sz="3600"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822960" y="1557057"/>
            <a:ext cx="7543800" cy="4560408"/>
          </a:xfrm>
          <a:prstGeom prst="rect">
            <a:avLst/>
          </a:prstGeom>
        </p:spPr>
      </p:pic>
      <p:sp>
        <p:nvSpPr>
          <p:cNvPr id="5" name="Rectángulo 4"/>
          <p:cNvSpPr/>
          <p:nvPr/>
        </p:nvSpPr>
        <p:spPr>
          <a:xfrm>
            <a:off x="822960" y="6244969"/>
            <a:ext cx="5322221" cy="340360"/>
          </a:xfrm>
          <a:prstGeom prst="rect">
            <a:avLst/>
          </a:prstGeom>
          <a:solidFill>
            <a:schemeClr val="tx2">
              <a:lumMod val="40000"/>
              <a:lumOff val="6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S" sz="1100" dirty="0" smtClean="0">
                <a:effectLst/>
                <a:latin typeface="Times New Roman" panose="02020603050405020304" pitchFamily="18" charset="0"/>
                <a:ea typeface="Times New Roman" panose="02020603050405020304" pitchFamily="18" charset="0"/>
              </a:rPr>
              <a:t>Croquis </a:t>
            </a:r>
            <a:r>
              <a:rPr lang="es-ES" sz="1100" dirty="0">
                <a:effectLst/>
                <a:latin typeface="Times New Roman" panose="02020603050405020304" pitchFamily="18" charset="0"/>
                <a:ea typeface="Times New Roman" panose="02020603050405020304" pitchFamily="18" charset="0"/>
              </a:rPr>
              <a:t>del parque Infantil de </a:t>
            </a:r>
            <a:r>
              <a:rPr lang="es-ES" sz="1100" dirty="0" err="1">
                <a:effectLst/>
                <a:latin typeface="Times New Roman" panose="02020603050405020304" pitchFamily="18" charset="0"/>
                <a:ea typeface="Times New Roman" panose="02020603050405020304" pitchFamily="18" charset="0"/>
              </a:rPr>
              <a:t>Lloa</a:t>
            </a:r>
            <a:endParaRPr lang="es-EC" sz="1000" dirty="0">
              <a:effectLst/>
              <a:latin typeface="Times New Roman" panose="02020603050405020304" pitchFamily="18" charset="0"/>
              <a:ea typeface="Times New Roman" panose="02020603050405020304" pitchFamily="18" charset="0"/>
            </a:endParaRPr>
          </a:p>
          <a:p>
            <a:pPr>
              <a:spcAft>
                <a:spcPts val="0"/>
              </a:spcAft>
            </a:pPr>
            <a:r>
              <a:rPr lang="es-ES" sz="1100" b="1" dirty="0">
                <a:effectLst/>
                <a:latin typeface="Times New Roman" panose="02020603050405020304" pitchFamily="18" charset="0"/>
                <a:ea typeface="Times New Roman" panose="02020603050405020304" pitchFamily="18" charset="0"/>
              </a:rPr>
              <a:t>Fuente</a:t>
            </a:r>
            <a:r>
              <a:rPr lang="es-ES" sz="1100" dirty="0">
                <a:effectLst/>
                <a:latin typeface="Times New Roman" panose="02020603050405020304" pitchFamily="18" charset="0"/>
                <a:ea typeface="Times New Roman" panose="02020603050405020304" pitchFamily="18" charset="0"/>
              </a:rPr>
              <a:t>: Cristian Ortiz</a:t>
            </a:r>
            <a:endParaRPr lang="es-EC"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83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59" y="218941"/>
            <a:ext cx="7543800" cy="1080538"/>
          </a:xfrm>
        </p:spPr>
        <p:txBody>
          <a:bodyPr>
            <a:normAutofit/>
          </a:bodyPr>
          <a:lstStyle/>
          <a:p>
            <a:pPr algn="ctr"/>
            <a:r>
              <a:rPr lang="es-EC" sz="3600" b="1" dirty="0"/>
              <a:t>EL COMPOSTAJE </a:t>
            </a:r>
            <a:br>
              <a:rPr lang="es-EC" sz="3600" b="1" dirty="0"/>
            </a:br>
            <a:endParaRPr lang="es-EC" sz="3600" b="1" dirty="0"/>
          </a:p>
        </p:txBody>
      </p:sp>
      <p:sp>
        <p:nvSpPr>
          <p:cNvPr id="3" name="Marcador de contenido 2"/>
          <p:cNvSpPr>
            <a:spLocks noGrp="1"/>
          </p:cNvSpPr>
          <p:nvPr>
            <p:ph idx="1"/>
          </p:nvPr>
        </p:nvSpPr>
        <p:spPr/>
        <p:txBody>
          <a:bodyPr/>
          <a:lstStyle/>
          <a:p>
            <a:pPr algn="just"/>
            <a:r>
              <a:rPr lang="es-ES" dirty="0" smtClean="0"/>
              <a:t>El </a:t>
            </a:r>
            <a:r>
              <a:rPr lang="es-ES" dirty="0"/>
              <a:t>compostaje es un proceso controlado de descomposición de la materia orgánica con el que obtenemos un fertilizante natural y regenerador de </a:t>
            </a:r>
            <a:r>
              <a:rPr lang="es-ES" dirty="0" smtClean="0"/>
              <a:t>suelos  </a:t>
            </a:r>
            <a:r>
              <a:rPr lang="es-ES" dirty="0"/>
              <a:t>(Sanz, 2013)</a:t>
            </a:r>
            <a:endParaRPr lang="es-EC" dirty="0"/>
          </a:p>
          <a:p>
            <a:endParaRPr lang="es-EC" b="1" dirty="0"/>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3164204" y="3296991"/>
            <a:ext cx="2785835" cy="2402571"/>
          </a:xfrm>
          <a:prstGeom prst="rect">
            <a:avLst/>
          </a:prstGeom>
        </p:spPr>
      </p:pic>
      <p:sp>
        <p:nvSpPr>
          <p:cNvPr id="8" name="Rectángulo 7"/>
          <p:cNvSpPr/>
          <p:nvPr/>
        </p:nvSpPr>
        <p:spPr>
          <a:xfrm>
            <a:off x="0" y="5630694"/>
            <a:ext cx="6767848" cy="646331"/>
          </a:xfrm>
          <a:prstGeom prst="rect">
            <a:avLst/>
          </a:prstGeom>
        </p:spPr>
        <p:txBody>
          <a:bodyPr wrap="square">
            <a:spAutoFit/>
          </a:bodyPr>
          <a:lstStyle/>
          <a:p>
            <a:pPr marL="3154680" indent="441960" algn="just">
              <a:spcAft>
                <a:spcPts val="0"/>
              </a:spcAft>
            </a:pPr>
            <a:r>
              <a:rPr lang="es-ES" b="1" dirty="0" smtClean="0">
                <a:latin typeface="Times New Roman" panose="02020603050405020304" pitchFamily="18" charset="0"/>
                <a:ea typeface="Times New Roman" panose="02020603050405020304" pitchFamily="18" charset="0"/>
              </a:rPr>
              <a:t>     </a:t>
            </a:r>
            <a:r>
              <a:rPr lang="es-ES" b="1" dirty="0" err="1" smtClean="0">
                <a:latin typeface="Times New Roman" panose="02020603050405020304" pitchFamily="18" charset="0"/>
                <a:ea typeface="Times New Roman" panose="02020603050405020304" pitchFamily="18" charset="0"/>
              </a:rPr>
              <a:t>Compostador</a:t>
            </a:r>
            <a:endParaRPr lang="es-EC" sz="1200" dirty="0">
              <a:latin typeface="Times New Roman" panose="02020603050405020304" pitchFamily="18" charset="0"/>
              <a:ea typeface="Times New Roman" panose="02020603050405020304" pitchFamily="18" charset="0"/>
            </a:endParaRPr>
          </a:p>
          <a:p>
            <a:pPr marL="2712720" indent="441960" algn="just">
              <a:spcAft>
                <a:spcPts val="0"/>
              </a:spcAft>
            </a:pPr>
            <a:r>
              <a:rPr lang="es-ES" dirty="0" smtClean="0">
                <a:latin typeface="Times New Roman" panose="02020603050405020304" pitchFamily="18" charset="0"/>
                <a:ea typeface="Times New Roman" panose="02020603050405020304" pitchFamily="18" charset="0"/>
              </a:rPr>
              <a:t>		   Mario </a:t>
            </a:r>
            <a:r>
              <a:rPr lang="es-ES" dirty="0">
                <a:latin typeface="Times New Roman" panose="02020603050405020304" pitchFamily="18" charset="0"/>
                <a:ea typeface="Times New Roman" panose="02020603050405020304" pitchFamily="18" charset="0"/>
              </a:rPr>
              <a:t>Pazmiño</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41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6" name="Rectángulo 5"/>
          <p:cNvSpPr/>
          <p:nvPr/>
        </p:nvSpPr>
        <p:spPr>
          <a:xfrm>
            <a:off x="5241704" y="1815922"/>
            <a:ext cx="3453591" cy="406804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r>
              <a:rPr lang="es-EC" b="1" dirty="0" smtClean="0">
                <a:solidFill>
                  <a:schemeClr val="tx1"/>
                </a:solidFill>
              </a:rPr>
              <a:t>OBJETIVOS ESPECÍFICOS</a:t>
            </a:r>
          </a:p>
          <a:p>
            <a:pPr algn="ctr"/>
            <a:endParaRPr lang="es-EC" b="1" dirty="0">
              <a:solidFill>
                <a:schemeClr val="tx1"/>
              </a:solidFill>
            </a:endParaRPr>
          </a:p>
          <a:p>
            <a:pPr>
              <a:buFont typeface="Wingdings" panose="05000000000000000000" pitchFamily="2" charset="2"/>
              <a:buChar char="Ø"/>
            </a:pPr>
            <a:endParaRPr lang="es-EC" dirty="0" smtClean="0">
              <a:solidFill>
                <a:schemeClr val="tx1"/>
              </a:solidFill>
            </a:endParaRPr>
          </a:p>
          <a:p>
            <a:pPr>
              <a:buFont typeface="Wingdings" panose="05000000000000000000" pitchFamily="2" charset="2"/>
              <a:buChar char="Ø"/>
            </a:pPr>
            <a:r>
              <a:rPr lang="es-EC" dirty="0" smtClean="0">
                <a:solidFill>
                  <a:schemeClr val="tx1"/>
                </a:solidFill>
              </a:rPr>
              <a:t>Analizar </a:t>
            </a:r>
            <a:r>
              <a:rPr lang="es-EC" dirty="0">
                <a:solidFill>
                  <a:schemeClr val="tx1"/>
                </a:solidFill>
              </a:rPr>
              <a:t>los principales problemas de contaminación ambiental de la Parroquia de </a:t>
            </a:r>
            <a:r>
              <a:rPr lang="es-EC" dirty="0" err="1">
                <a:solidFill>
                  <a:schemeClr val="tx1"/>
                </a:solidFill>
              </a:rPr>
              <a:t>Lloa</a:t>
            </a:r>
            <a:r>
              <a:rPr lang="es-EC" dirty="0">
                <a:solidFill>
                  <a:schemeClr val="tx1"/>
                </a:solidFill>
              </a:rPr>
              <a:t>.</a:t>
            </a:r>
          </a:p>
          <a:p>
            <a:pPr>
              <a:buFont typeface="Wingdings" panose="05000000000000000000" pitchFamily="2" charset="2"/>
              <a:buChar char="Ø"/>
            </a:pPr>
            <a:r>
              <a:rPr lang="es-EC" dirty="0">
                <a:solidFill>
                  <a:schemeClr val="tx1"/>
                </a:solidFill>
              </a:rPr>
              <a:t>Establecer los contenidos del Manual de Buenas Prácticas Ambientales.</a:t>
            </a:r>
          </a:p>
          <a:p>
            <a:pPr>
              <a:buFont typeface="Wingdings" panose="05000000000000000000" pitchFamily="2" charset="2"/>
              <a:buChar char="Ø"/>
            </a:pPr>
            <a:r>
              <a:rPr lang="es-EC" dirty="0">
                <a:solidFill>
                  <a:schemeClr val="tx1"/>
                </a:solidFill>
              </a:rPr>
              <a:t>Elaborar el manual mediante una serie de estrategias metodológicas, prácticas y actividades para sensibilizar a la comunidad en la preservación ambiental.</a:t>
            </a:r>
          </a:p>
          <a:p>
            <a:pPr algn="ctr"/>
            <a:endParaRPr lang="es-EC" dirty="0"/>
          </a:p>
        </p:txBody>
      </p:sp>
      <p:sp>
        <p:nvSpPr>
          <p:cNvPr id="9" name="Rectángulo 8"/>
          <p:cNvSpPr/>
          <p:nvPr/>
        </p:nvSpPr>
        <p:spPr>
          <a:xfrm>
            <a:off x="296211" y="1815923"/>
            <a:ext cx="3528811" cy="406804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endParaRPr>
          </a:p>
          <a:p>
            <a:pPr algn="ctr"/>
            <a:endParaRPr lang="es-EC" b="1" dirty="0">
              <a:solidFill>
                <a:schemeClr val="tx1"/>
              </a:solidFill>
            </a:endParaRPr>
          </a:p>
          <a:p>
            <a:pPr algn="ctr"/>
            <a:r>
              <a:rPr lang="es-EC" b="1" dirty="0" smtClean="0">
                <a:solidFill>
                  <a:schemeClr val="tx1"/>
                </a:solidFill>
              </a:rPr>
              <a:t>OBJETIVO GENERAL</a:t>
            </a:r>
          </a:p>
          <a:p>
            <a:pPr algn="ctr"/>
            <a:endParaRPr lang="es-EC" b="1" dirty="0">
              <a:solidFill>
                <a:schemeClr val="tx1"/>
              </a:solidFill>
            </a:endParaRPr>
          </a:p>
          <a:p>
            <a:endParaRPr lang="es-EC" dirty="0" smtClean="0">
              <a:solidFill>
                <a:schemeClr val="tx1"/>
              </a:solidFill>
            </a:endParaRPr>
          </a:p>
          <a:p>
            <a:r>
              <a:rPr lang="es-EC" dirty="0" smtClean="0">
                <a:solidFill>
                  <a:schemeClr val="tx1"/>
                </a:solidFill>
              </a:rPr>
              <a:t>Elaborar </a:t>
            </a:r>
            <a:r>
              <a:rPr lang="es-EC" dirty="0">
                <a:solidFill>
                  <a:schemeClr val="tx1"/>
                </a:solidFill>
              </a:rPr>
              <a:t>un Manual de Buenas Prácticas Ambientales para la población de </a:t>
            </a:r>
            <a:r>
              <a:rPr lang="es-EC" dirty="0" err="1">
                <a:solidFill>
                  <a:schemeClr val="tx1"/>
                </a:solidFill>
              </a:rPr>
              <a:t>Lloa</a:t>
            </a:r>
            <a:r>
              <a:rPr lang="es-EC" dirty="0">
                <a:solidFill>
                  <a:schemeClr val="tx1"/>
                </a:solidFill>
              </a:rPr>
              <a:t> con el objeto de promover el mejoramiento  ambiental y la calidad de vida de sus habitantes.</a:t>
            </a:r>
          </a:p>
          <a:p>
            <a:pPr algn="ctr"/>
            <a:endParaRPr lang="es-EC" dirty="0" smtClean="0"/>
          </a:p>
          <a:p>
            <a:pPr algn="ctr"/>
            <a:endParaRPr lang="es-EC" dirty="0"/>
          </a:p>
          <a:p>
            <a:pPr algn="ctr"/>
            <a:endParaRPr lang="es-EC" dirty="0" smtClean="0"/>
          </a:p>
          <a:p>
            <a:pPr algn="ctr"/>
            <a:endParaRPr lang="es-EC" dirty="0"/>
          </a:p>
          <a:p>
            <a:pPr algn="ctr"/>
            <a:endParaRPr lang="es-EC" dirty="0" smtClean="0"/>
          </a:p>
          <a:p>
            <a:pPr algn="ctr"/>
            <a:endParaRPr lang="es-EC" dirty="0"/>
          </a:p>
        </p:txBody>
      </p:sp>
      <p:sp>
        <p:nvSpPr>
          <p:cNvPr id="10" name="Elipse 9"/>
          <p:cNvSpPr/>
          <p:nvPr/>
        </p:nvSpPr>
        <p:spPr>
          <a:xfrm>
            <a:off x="1854559" y="154546"/>
            <a:ext cx="4765182" cy="136516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OBJETIVOS</a:t>
            </a:r>
            <a:br>
              <a:rPr lang="es-EC" sz="2400" b="1" dirty="0">
                <a:solidFill>
                  <a:schemeClr val="tx1"/>
                </a:solidFill>
              </a:rPr>
            </a:br>
            <a:endParaRPr lang="es-EC" sz="2400" dirty="0">
              <a:solidFill>
                <a:schemeClr val="tx1"/>
              </a:solidFill>
            </a:endParaRPr>
          </a:p>
        </p:txBody>
      </p:sp>
      <p:sp>
        <p:nvSpPr>
          <p:cNvPr id="19" name="Flecha curvada hacia la derecha 18"/>
          <p:cNvSpPr/>
          <p:nvPr/>
        </p:nvSpPr>
        <p:spPr>
          <a:xfrm>
            <a:off x="4636397" y="1519707"/>
            <a:ext cx="476515" cy="10818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1" name="Flecha curvada hacia la izquierda 20"/>
          <p:cNvSpPr/>
          <p:nvPr/>
        </p:nvSpPr>
        <p:spPr>
          <a:xfrm>
            <a:off x="3915177" y="1519707"/>
            <a:ext cx="515152" cy="10818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6690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9"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r>
              <a:rPr lang="es-EC" sz="3600" b="1" dirty="0" smtClean="0"/>
              <a:t/>
            </a:r>
            <a:br>
              <a:rPr lang="es-EC" sz="3600" b="1" dirty="0" smtClean="0"/>
            </a:br>
            <a:r>
              <a:rPr lang="es-EC" sz="3600" b="1" dirty="0" smtClean="0"/>
              <a:t>TALLERES </a:t>
            </a:r>
            <a:r>
              <a:rPr lang="es-EC" sz="3600" b="1" dirty="0"/>
              <a:t>DE CAPACITACIÓN PARA LA DIFUSIÓN DE BUENAS PRÁCTICAS AMBIENTALES</a:t>
            </a:r>
            <a:r>
              <a:rPr lang="es-EC" b="1" dirty="0"/>
              <a:t/>
            </a:r>
            <a:br>
              <a:rPr lang="es-EC" b="1" dirty="0"/>
            </a:br>
            <a:endParaRPr lang="es-EC" dirty="0"/>
          </a:p>
        </p:txBody>
      </p:sp>
      <p:sp>
        <p:nvSpPr>
          <p:cNvPr id="3" name="Marcador de contenido 2"/>
          <p:cNvSpPr>
            <a:spLocks noGrp="1"/>
          </p:cNvSpPr>
          <p:nvPr>
            <p:ph idx="1"/>
          </p:nvPr>
        </p:nvSpPr>
        <p:spPr/>
        <p:txBody>
          <a:bodyPr/>
          <a:lstStyle/>
          <a:p>
            <a:pPr algn="just"/>
            <a:r>
              <a:rPr lang="es-ES" dirty="0"/>
              <a:t>Para llevar a cabo las actividades ambientales en la parroquia es necesaria la creación de talleres para la difusión de las buenas prácticas </a:t>
            </a:r>
            <a:r>
              <a:rPr lang="es-ES" dirty="0" smtClean="0"/>
              <a:t>ambientales</a:t>
            </a:r>
            <a:endParaRPr lang="es-ES" dirty="0"/>
          </a:p>
          <a:p>
            <a:pPr algn="just"/>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897470" y="3312723"/>
            <a:ext cx="3709670" cy="2782570"/>
          </a:xfrm>
          <a:prstGeom prst="rect">
            <a:avLst/>
          </a:prstGeom>
        </p:spPr>
      </p:pic>
      <p:sp>
        <p:nvSpPr>
          <p:cNvPr id="5" name="Rectángulo 4"/>
          <p:cNvSpPr/>
          <p:nvPr/>
        </p:nvSpPr>
        <p:spPr>
          <a:xfrm>
            <a:off x="2466305" y="6170077"/>
            <a:ext cx="4572000" cy="523220"/>
          </a:xfrm>
          <a:prstGeom prst="rect">
            <a:avLst/>
          </a:prstGeom>
        </p:spPr>
        <p:txBody>
          <a:bodyPr>
            <a:spAutoFit/>
          </a:bodyPr>
          <a:lstStyle/>
          <a:p>
            <a:pPr algn="ctr">
              <a:spcAft>
                <a:spcPts val="0"/>
              </a:spcAft>
            </a:pPr>
            <a:r>
              <a:rPr lang="es-ES" sz="1400" dirty="0">
                <a:latin typeface="Times New Roman" panose="02020603050405020304" pitchFamily="18" charset="0"/>
                <a:ea typeface="Times New Roman" panose="02020603050405020304" pitchFamily="18" charset="0"/>
              </a:rPr>
              <a:t>Centro de Desarrollo Comunitario</a:t>
            </a:r>
            <a:endParaRPr lang="es-EC" sz="1400" dirty="0">
              <a:latin typeface="Times New Roman" panose="02020603050405020304" pitchFamily="18" charset="0"/>
              <a:ea typeface="Times New Roman" panose="02020603050405020304" pitchFamily="18" charset="0"/>
            </a:endParaRPr>
          </a:p>
          <a:p>
            <a:pPr algn="ctr">
              <a:spcAft>
                <a:spcPts val="0"/>
              </a:spcAft>
            </a:pPr>
            <a:r>
              <a:rPr lang="es-ES" sz="1400" b="1" dirty="0">
                <a:latin typeface="Times New Roman" panose="02020603050405020304" pitchFamily="18" charset="0"/>
                <a:ea typeface="Times New Roman" panose="02020603050405020304" pitchFamily="18" charset="0"/>
              </a:rPr>
              <a:t>Foto:</a:t>
            </a:r>
            <a:r>
              <a:rPr lang="es-ES" sz="1400" dirty="0">
                <a:latin typeface="Times New Roman" panose="02020603050405020304" pitchFamily="18" charset="0"/>
                <a:ea typeface="Times New Roman" panose="02020603050405020304" pitchFamily="18" charset="0"/>
              </a:rPr>
              <a:t> Daniela Ortiz</a:t>
            </a:r>
            <a:endParaRPr lang="es-EC"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69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59" y="432327"/>
            <a:ext cx="7543800" cy="1450757"/>
          </a:xfrm>
        </p:spPr>
        <p:txBody>
          <a:bodyPr/>
          <a:lstStyle/>
          <a:p>
            <a:pPr algn="just"/>
            <a:r>
              <a:rPr lang="es-EC" dirty="0" smtClean="0"/>
              <a:t>TALLLER</a:t>
            </a:r>
            <a:br>
              <a:rPr lang="es-EC" dirty="0" smtClean="0"/>
            </a:br>
            <a:endParaRPr lang="es-EC" dirty="0"/>
          </a:p>
        </p:txBody>
      </p:sp>
      <p:sp>
        <p:nvSpPr>
          <p:cNvPr id="3" name="Marcador de contenido 2"/>
          <p:cNvSpPr>
            <a:spLocks noGrp="1"/>
          </p:cNvSpPr>
          <p:nvPr>
            <p:ph idx="1"/>
          </p:nvPr>
        </p:nvSpPr>
        <p:spPr/>
        <p:txBody>
          <a:bodyPr>
            <a:normAutofit fontScale="92500" lnSpcReduction="20000"/>
          </a:bodyPr>
          <a:lstStyle/>
          <a:p>
            <a:pPr algn="just"/>
            <a:r>
              <a:rPr lang="es-ES" dirty="0"/>
              <a:t>El taller es una forma pedagógica  que pretende lograr la integración de teoría y práctica, a través de una instancia que llegue a las personas para conocer su realidad objetiva</a:t>
            </a:r>
            <a:r>
              <a:rPr lang="es-ES" dirty="0" smtClean="0"/>
              <a:t>.</a:t>
            </a:r>
          </a:p>
          <a:p>
            <a:pPr algn="just"/>
            <a:endParaRPr lang="es-ES" dirty="0"/>
          </a:p>
          <a:p>
            <a:pPr algn="just"/>
            <a:r>
              <a:rPr lang="es-ES" b="1" dirty="0" smtClean="0"/>
              <a:t>ESTRUCTURA </a:t>
            </a:r>
          </a:p>
          <a:p>
            <a:pPr algn="just"/>
            <a:r>
              <a:rPr lang="es-ES" dirty="0"/>
              <a:t>Un taller tiene la siguiente estructura: (</a:t>
            </a:r>
            <a:r>
              <a:rPr lang="es-ES" dirty="0" err="1"/>
              <a:t>Burciaga</a:t>
            </a:r>
            <a:r>
              <a:rPr lang="es-ES" dirty="0"/>
              <a:t>, 2014)</a:t>
            </a:r>
            <a:endParaRPr lang="es-EC" dirty="0"/>
          </a:p>
          <a:p>
            <a:pPr lvl="0" algn="just"/>
            <a:r>
              <a:rPr lang="es-ES" dirty="0"/>
              <a:t>Admite grupos pequeños, de 10 a 30 participantes.</a:t>
            </a:r>
            <a:endParaRPr lang="es-EC" dirty="0"/>
          </a:p>
          <a:p>
            <a:pPr lvl="0" algn="just"/>
            <a:r>
              <a:rPr lang="es-ES" dirty="0"/>
              <a:t>Tiene propósitos y objetivos muy definidos.</a:t>
            </a:r>
            <a:endParaRPr lang="es-EC" dirty="0"/>
          </a:p>
          <a:p>
            <a:pPr lvl="0" algn="just"/>
            <a:r>
              <a:rPr lang="es-ES" dirty="0"/>
              <a:t>Combinación de técnicas didácticas.</a:t>
            </a:r>
            <a:endParaRPr lang="es-EC" dirty="0"/>
          </a:p>
          <a:p>
            <a:pPr lvl="0" algn="just"/>
            <a:r>
              <a:rPr lang="es-ES" dirty="0"/>
              <a:t>Un facilitador que proporcione la información que promueva el desarrollo de las capacidades del participante.</a:t>
            </a:r>
            <a:endParaRPr lang="es-EC" dirty="0"/>
          </a:p>
          <a:p>
            <a:pPr algn="just"/>
            <a:r>
              <a:rPr lang="es-ES" dirty="0" smtClean="0"/>
              <a:t> </a:t>
            </a:r>
            <a:endParaRPr lang="es-EC" dirty="0"/>
          </a:p>
        </p:txBody>
      </p:sp>
    </p:spTree>
    <p:extLst>
      <p:ext uri="{BB962C8B-B14F-4D97-AF65-F5344CB8AC3E}">
        <p14:creationId xmlns:p14="http://schemas.microsoft.com/office/powerpoint/2010/main" val="41291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60" y="273725"/>
            <a:ext cx="7543800" cy="1450757"/>
          </a:xfrm>
        </p:spPr>
        <p:txBody>
          <a:bodyPr/>
          <a:lstStyle/>
          <a:p>
            <a:pPr algn="ctr"/>
            <a:r>
              <a:rPr lang="es-EC" b="1" dirty="0" smtClean="0"/>
              <a:t>BENEFICIOS </a:t>
            </a:r>
            <a:br>
              <a:rPr lang="es-EC" b="1" dirty="0" smtClean="0"/>
            </a:br>
            <a:endParaRPr lang="es-EC" b="1" dirty="0"/>
          </a:p>
        </p:txBody>
      </p:sp>
      <p:sp>
        <p:nvSpPr>
          <p:cNvPr id="3" name="Marcador de contenido 2"/>
          <p:cNvSpPr>
            <a:spLocks noGrp="1"/>
          </p:cNvSpPr>
          <p:nvPr>
            <p:ph idx="1"/>
          </p:nvPr>
        </p:nvSpPr>
        <p:spPr/>
        <p:txBody>
          <a:bodyPr/>
          <a:lstStyle/>
          <a:p>
            <a:pPr lvl="0" algn="just">
              <a:buFont typeface="Wingdings" panose="05000000000000000000" pitchFamily="2" charset="2"/>
              <a:buChar char="Ø"/>
            </a:pPr>
            <a:r>
              <a:rPr lang="es-ES" dirty="0"/>
              <a:t>Permite analizar los problemas de la comunidad y encontrar soluciones.</a:t>
            </a:r>
            <a:endParaRPr lang="es-EC" dirty="0"/>
          </a:p>
          <a:p>
            <a:pPr lvl="0" algn="just">
              <a:buFont typeface="Wingdings" panose="05000000000000000000" pitchFamily="2" charset="2"/>
              <a:buChar char="Ø"/>
            </a:pPr>
            <a:r>
              <a:rPr lang="es-ES" dirty="0"/>
              <a:t>Promueve el desarrollo de los saberes: cognitivo, operativo, relacional, por lo que se transforma en un método de aprendizaje muy relevante para el desarrollo de competencias profesionales.</a:t>
            </a:r>
            <a:endParaRPr lang="es-EC" dirty="0"/>
          </a:p>
          <a:p>
            <a:pPr lvl="0" algn="just">
              <a:buFont typeface="Wingdings" panose="05000000000000000000" pitchFamily="2" charset="2"/>
              <a:buChar char="Ø"/>
            </a:pPr>
            <a:r>
              <a:rPr lang="es-ES" dirty="0"/>
              <a:t>Estimula el trabajo comunitario y en grupo.</a:t>
            </a:r>
            <a:endParaRPr lang="es-EC" dirty="0"/>
          </a:p>
          <a:p>
            <a:pPr lvl="0" algn="just">
              <a:buFont typeface="Wingdings" panose="05000000000000000000" pitchFamily="2" charset="2"/>
              <a:buChar char="Ø"/>
            </a:pPr>
            <a:r>
              <a:rPr lang="es-ES" dirty="0"/>
              <a:t>Permite la aplicación de conocimientos ya adquiridos e incentiva a organizar situaciones nuevas de aprendizaje.</a:t>
            </a:r>
            <a:endParaRPr lang="es-EC" dirty="0"/>
          </a:p>
          <a:p>
            <a:endParaRPr lang="es-EC" dirty="0"/>
          </a:p>
        </p:txBody>
      </p:sp>
    </p:spTree>
    <p:extLst>
      <p:ext uri="{BB962C8B-B14F-4D97-AF65-F5344CB8AC3E}">
        <p14:creationId xmlns:p14="http://schemas.microsoft.com/office/powerpoint/2010/main" val="22570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CONSEJOS </a:t>
            </a:r>
            <a:endParaRPr lang="es-EC" b="1"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EC" dirty="0" smtClean="0"/>
              <a:t>Realizar los talleres en base a los problemas y necesidades de la comunidad.</a:t>
            </a:r>
          </a:p>
          <a:p>
            <a:pPr>
              <a:buFont typeface="Wingdings" panose="05000000000000000000" pitchFamily="2" charset="2"/>
              <a:buChar char="Ø"/>
            </a:pPr>
            <a:r>
              <a:rPr lang="es-EC" dirty="0" smtClean="0"/>
              <a:t>Participación  activa de los participantes. </a:t>
            </a:r>
          </a:p>
          <a:p>
            <a:pPr>
              <a:buFont typeface="Wingdings" panose="05000000000000000000" pitchFamily="2" charset="2"/>
              <a:buChar char="Ø"/>
            </a:pPr>
            <a:r>
              <a:rPr lang="es-EC" dirty="0" smtClean="0"/>
              <a:t>Utilización de varias técnicas como la discusión en grupos.</a:t>
            </a:r>
          </a:p>
          <a:p>
            <a:pPr>
              <a:buFont typeface="Wingdings" panose="05000000000000000000" pitchFamily="2" charset="2"/>
              <a:buChar char="Ø"/>
            </a:pPr>
            <a:r>
              <a:rPr lang="es-EC" dirty="0" smtClean="0"/>
              <a:t>Se requiere de un facilitador.</a:t>
            </a:r>
          </a:p>
          <a:p>
            <a:pPr>
              <a:buFont typeface="Wingdings" panose="05000000000000000000" pitchFamily="2" charset="2"/>
              <a:buChar char="Ø"/>
            </a:pPr>
            <a:r>
              <a:rPr lang="es-EC" dirty="0" smtClean="0"/>
              <a:t>Se requiere de un espacio que permita movilidad de los participantes.</a:t>
            </a:r>
          </a:p>
          <a:p>
            <a:pPr>
              <a:buFont typeface="Wingdings" panose="05000000000000000000" pitchFamily="2" charset="2"/>
              <a:buChar char="Ø"/>
            </a:pPr>
            <a:r>
              <a:rPr lang="es-EC" dirty="0" smtClean="0"/>
              <a:t>Adecuada distribución de tiempos para las actividades.</a:t>
            </a:r>
            <a:endParaRPr lang="es-EC" dirty="0"/>
          </a:p>
        </p:txBody>
      </p:sp>
    </p:spTree>
    <p:extLst>
      <p:ext uri="{BB962C8B-B14F-4D97-AF65-F5344CB8AC3E}">
        <p14:creationId xmlns:p14="http://schemas.microsoft.com/office/powerpoint/2010/main" val="27681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JUSTIFICACIÓN</a:t>
            </a:r>
            <a:br>
              <a:rPr lang="es-EC" b="1" dirty="0" smtClean="0"/>
            </a:br>
            <a:endParaRPr lang="es-EC" b="1" dirty="0"/>
          </a:p>
        </p:txBody>
      </p:sp>
      <p:sp>
        <p:nvSpPr>
          <p:cNvPr id="3" name="Marcador de contenido 2"/>
          <p:cNvSpPr>
            <a:spLocks noGrp="1"/>
          </p:cNvSpPr>
          <p:nvPr>
            <p:ph idx="1"/>
          </p:nvPr>
        </p:nvSpPr>
        <p:spPr>
          <a:xfrm>
            <a:off x="822959" y="2434106"/>
            <a:ext cx="7543801" cy="3434987"/>
          </a:xfrm>
        </p:spPr>
        <p:txBody>
          <a:bodyPr/>
          <a:lstStyle/>
          <a:p>
            <a:pPr>
              <a:buFont typeface="Wingdings" panose="05000000000000000000" pitchFamily="2" charset="2"/>
              <a:buChar char="Ø"/>
            </a:pPr>
            <a:r>
              <a:rPr lang="es-ES" dirty="0">
                <a:solidFill>
                  <a:schemeClr val="tx1"/>
                </a:solidFill>
              </a:rPr>
              <a:t>El manual orientará, tanto a los habitantes, como a los turistas que visitan </a:t>
            </a:r>
            <a:r>
              <a:rPr lang="es-ES" dirty="0" err="1" smtClean="0">
                <a:solidFill>
                  <a:schemeClr val="tx1"/>
                </a:solidFill>
              </a:rPr>
              <a:t>Lloa</a:t>
            </a:r>
            <a:r>
              <a:rPr lang="es-ES" dirty="0">
                <a:solidFill>
                  <a:schemeClr val="tx1"/>
                </a:solidFill>
              </a:rPr>
              <a:t> </a:t>
            </a:r>
            <a:r>
              <a:rPr lang="es-ES" dirty="0" smtClean="0">
                <a:solidFill>
                  <a:schemeClr val="tx1"/>
                </a:solidFill>
              </a:rPr>
              <a:t>para la realización de programas, actividades y acciones.</a:t>
            </a:r>
          </a:p>
          <a:p>
            <a:pPr>
              <a:buFont typeface="Wingdings" panose="05000000000000000000" pitchFamily="2" charset="2"/>
              <a:buChar char="Ø"/>
            </a:pPr>
            <a:r>
              <a:rPr lang="es-ES" dirty="0" smtClean="0">
                <a:solidFill>
                  <a:schemeClr val="tx1"/>
                </a:solidFill>
              </a:rPr>
              <a:t>Es importante la participación de todos los actores sociales  para generar una cultura ambiental diferente.</a:t>
            </a:r>
          </a:p>
          <a:p>
            <a:pPr>
              <a:buFont typeface="Wingdings" panose="05000000000000000000" pitchFamily="2" charset="2"/>
              <a:buChar char="Ø"/>
            </a:pPr>
            <a:r>
              <a:rPr lang="es-EC" dirty="0" smtClean="0">
                <a:solidFill>
                  <a:schemeClr val="tx1"/>
                </a:solidFill>
              </a:rPr>
              <a:t>El manual está dirigido a docentes, líderes comunitarios y público en general, quienes estén interesados en el mejoramiento ambiental .</a:t>
            </a:r>
          </a:p>
        </p:txBody>
      </p:sp>
    </p:spTree>
    <p:extLst>
      <p:ext uri="{BB962C8B-B14F-4D97-AF65-F5344CB8AC3E}">
        <p14:creationId xmlns:p14="http://schemas.microsoft.com/office/powerpoint/2010/main" val="5581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DESCRIPCIÓN GENERAL DE LLOA</a:t>
            </a:r>
            <a:endParaRPr lang="es-EC"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EC" dirty="0">
                <a:solidFill>
                  <a:schemeClr val="tx1"/>
                </a:solidFill>
              </a:rPr>
              <a:t>P</a:t>
            </a:r>
            <a:r>
              <a:rPr lang="es-EC" dirty="0" smtClean="0">
                <a:solidFill>
                  <a:schemeClr val="tx1"/>
                </a:solidFill>
              </a:rPr>
              <a:t>arroquia más extensa del Distrito Metropolitano de Quito</a:t>
            </a:r>
          </a:p>
          <a:p>
            <a:pPr>
              <a:buFont typeface="Wingdings" panose="05000000000000000000" pitchFamily="2" charset="2"/>
              <a:buChar char="Ø"/>
            </a:pPr>
            <a:r>
              <a:rPr lang="es-EC" dirty="0" smtClean="0">
                <a:solidFill>
                  <a:schemeClr val="tx1"/>
                </a:solidFill>
              </a:rPr>
              <a:t>Cuenta con un territorio  de 54.725 km2.</a:t>
            </a:r>
          </a:p>
          <a:p>
            <a:pPr algn="just">
              <a:buFont typeface="Wingdings" panose="05000000000000000000" pitchFamily="2" charset="2"/>
              <a:buChar char="Ø"/>
            </a:pPr>
            <a:r>
              <a:rPr lang="es-EC" dirty="0" smtClean="0">
                <a:solidFill>
                  <a:schemeClr val="tx1"/>
                </a:solidFill>
              </a:rPr>
              <a:t>Tiene una altura entre 1800 y 3111m sobre el nivel del mar.</a:t>
            </a:r>
          </a:p>
          <a:p>
            <a:pPr algn="just">
              <a:buFont typeface="Wingdings" panose="05000000000000000000" pitchFamily="2" charset="2"/>
              <a:buChar char="Ø"/>
            </a:pPr>
            <a:r>
              <a:rPr lang="es-EC" dirty="0" smtClean="0">
                <a:solidFill>
                  <a:schemeClr val="tx1"/>
                </a:solidFill>
              </a:rPr>
              <a:t>Su población de 1494 habitantes.</a:t>
            </a:r>
          </a:p>
          <a:p>
            <a:pPr>
              <a:buFont typeface="Wingdings" panose="05000000000000000000" pitchFamily="2" charset="2"/>
              <a:buChar char="Ø"/>
            </a:pPr>
            <a:r>
              <a:rPr lang="es-EC" dirty="0">
                <a:solidFill>
                  <a:schemeClr val="tx1"/>
                </a:solidFill>
              </a:rPr>
              <a:t>A</a:t>
            </a:r>
            <a:r>
              <a:rPr lang="es-EC" dirty="0" smtClean="0">
                <a:solidFill>
                  <a:schemeClr val="tx1"/>
                </a:solidFill>
              </a:rPr>
              <a:t>gricultura, ganadería y el turismo.</a:t>
            </a:r>
          </a:p>
          <a:p>
            <a:pPr>
              <a:buFont typeface="Wingdings" panose="05000000000000000000" pitchFamily="2" charset="2"/>
              <a:buChar char="Ø"/>
            </a:pPr>
            <a:r>
              <a:rPr lang="es-EC" dirty="0" smtClean="0">
                <a:solidFill>
                  <a:schemeClr val="tx1"/>
                </a:solidFill>
              </a:rPr>
              <a:t>Se encuentra ubicada a 14 minutos de la entrada de La Mena.</a:t>
            </a:r>
          </a:p>
          <a:p>
            <a:pPr>
              <a:buFont typeface="Wingdings" panose="05000000000000000000" pitchFamily="2" charset="2"/>
              <a:buChar char="Ø"/>
            </a:pPr>
            <a:endParaRPr lang="es-EC" dirty="0">
              <a:solidFill>
                <a:schemeClr val="tx1"/>
              </a:solidFill>
            </a:endParaRPr>
          </a:p>
        </p:txBody>
      </p:sp>
    </p:spTree>
    <p:extLst>
      <p:ext uri="{BB962C8B-B14F-4D97-AF65-F5344CB8AC3E}">
        <p14:creationId xmlns:p14="http://schemas.microsoft.com/office/powerpoint/2010/main" val="17502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2656" y="801759"/>
            <a:ext cx="7543800" cy="1450757"/>
          </a:xfrm>
        </p:spPr>
        <p:txBody>
          <a:bodyPr>
            <a:normAutofit fontScale="90000"/>
          </a:bodyPr>
          <a:lstStyle/>
          <a:p>
            <a:pPr algn="ctr"/>
            <a:r>
              <a:rPr lang="es-EC" b="1" dirty="0" smtClean="0"/>
              <a:t>ACCESO A SERVICIOS BÁSICOS</a:t>
            </a:r>
            <a:br>
              <a:rPr lang="es-EC" b="1" dirty="0" smtClean="0"/>
            </a:br>
            <a:r>
              <a:rPr lang="es-EC" sz="3600" dirty="0" smtClean="0"/>
              <a:t>(Plan </a:t>
            </a:r>
            <a:r>
              <a:rPr lang="es-EC" sz="3600" dirty="0"/>
              <a:t>de Gobierno Parroquial para las elecciones de febrero, </a:t>
            </a:r>
            <a:r>
              <a:rPr lang="es-EC" sz="3600" dirty="0" smtClean="0"/>
              <a:t>2014)</a:t>
            </a:r>
            <a:r>
              <a:rPr lang="es-EC" sz="3600" b="1" dirty="0" smtClean="0"/>
              <a:t/>
            </a:r>
            <a:br>
              <a:rPr lang="es-EC" sz="3600" b="1" dirty="0" smtClean="0"/>
            </a:br>
            <a:endParaRPr lang="es-EC" sz="3600" b="1" dirty="0"/>
          </a:p>
        </p:txBody>
      </p:sp>
      <p:sp>
        <p:nvSpPr>
          <p:cNvPr id="3" name="Marcador de contenido 2"/>
          <p:cNvSpPr>
            <a:spLocks noGrp="1"/>
          </p:cNvSpPr>
          <p:nvPr>
            <p:ph idx="1"/>
          </p:nvPr>
        </p:nvSpPr>
        <p:spPr/>
        <p:txBody>
          <a:bodyPr>
            <a:normAutofit/>
          </a:bodyPr>
          <a:lstStyle/>
          <a:p>
            <a:pPr algn="just"/>
            <a:r>
              <a:rPr lang="es-EC" b="1" dirty="0" smtClean="0">
                <a:solidFill>
                  <a:schemeClr val="tx1"/>
                </a:solidFill>
              </a:rPr>
              <a:t>AGUA</a:t>
            </a:r>
          </a:p>
          <a:p>
            <a:pPr algn="just"/>
            <a:r>
              <a:rPr lang="es-ES" b="1" dirty="0" smtClean="0">
                <a:solidFill>
                  <a:schemeClr val="tx1"/>
                </a:solidFill>
              </a:rPr>
              <a:t>RECOLECCIÓN DE BASURA</a:t>
            </a:r>
          </a:p>
          <a:p>
            <a:pPr algn="just"/>
            <a:r>
              <a:rPr lang="es-ES" b="1" dirty="0" smtClean="0">
                <a:solidFill>
                  <a:schemeClr val="tx1"/>
                </a:solidFill>
              </a:rPr>
              <a:t>ENERGÍA ELÉCTRICA</a:t>
            </a:r>
          </a:p>
          <a:p>
            <a:pPr algn="just"/>
            <a:r>
              <a:rPr lang="es-ES" b="1" dirty="0" smtClean="0">
                <a:solidFill>
                  <a:schemeClr val="tx1"/>
                </a:solidFill>
              </a:rPr>
              <a:t>ALUMBRADO PÚBLICO</a:t>
            </a:r>
          </a:p>
          <a:p>
            <a:pPr algn="just"/>
            <a:r>
              <a:rPr lang="es-ES" b="1" dirty="0" smtClean="0">
                <a:solidFill>
                  <a:schemeClr val="tx1"/>
                </a:solidFill>
              </a:rPr>
              <a:t>MANEJO DE DESECHOS ORGÁNICOS E INORGÁNICOS</a:t>
            </a:r>
          </a:p>
          <a:p>
            <a:endParaRPr lang="es-ES" dirty="0" smtClean="0">
              <a:solidFill>
                <a:schemeClr val="bg1"/>
              </a:solidFill>
            </a:endParaRPr>
          </a:p>
          <a:p>
            <a:endParaRPr lang="es-EC" b="1" dirty="0">
              <a:solidFill>
                <a:schemeClr val="bg1"/>
              </a:solidFill>
            </a:endParaRPr>
          </a:p>
        </p:txBody>
      </p:sp>
    </p:spTree>
    <p:extLst>
      <p:ext uri="{BB962C8B-B14F-4D97-AF65-F5344CB8AC3E}">
        <p14:creationId xmlns:p14="http://schemas.microsoft.com/office/powerpoint/2010/main" val="38383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CAPÍTULO III</a:t>
            </a:r>
            <a:br>
              <a:rPr lang="es-EC" dirty="0" smtClean="0"/>
            </a:br>
            <a:r>
              <a:rPr lang="es-EC" dirty="0" smtClean="0"/>
              <a:t>METODOLOGÍA</a:t>
            </a:r>
            <a:endParaRPr lang="es-EC" dirty="0"/>
          </a:p>
        </p:txBody>
      </p:sp>
      <p:sp>
        <p:nvSpPr>
          <p:cNvPr id="3" name="Marcador de contenido 2"/>
          <p:cNvSpPr>
            <a:spLocks noGrp="1"/>
          </p:cNvSpPr>
          <p:nvPr>
            <p:ph idx="1"/>
          </p:nvPr>
        </p:nvSpPr>
        <p:spPr/>
        <p:txBody>
          <a:bodyPr/>
          <a:lstStyle/>
          <a:p>
            <a:pPr algn="just"/>
            <a:r>
              <a:rPr lang="es-EC" b="1" dirty="0" smtClean="0">
                <a:solidFill>
                  <a:schemeClr val="tx1"/>
                </a:solidFill>
              </a:rPr>
              <a:t>MODALIDAD DE INVESTIGACIÓN: </a:t>
            </a:r>
            <a:r>
              <a:rPr lang="es-ES_tradnl" dirty="0">
                <a:solidFill>
                  <a:schemeClr val="tx1"/>
                </a:solidFill>
              </a:rPr>
              <a:t>Se aplicaron encuestas tanto habitantes como turistas para conocer la opinión de los problemas ambientales que se perciben en la parroquia</a:t>
            </a:r>
            <a:r>
              <a:rPr lang="es-ES_tradnl" dirty="0" smtClean="0">
                <a:solidFill>
                  <a:schemeClr val="tx1"/>
                </a:solidFill>
              </a:rPr>
              <a:t>.</a:t>
            </a:r>
          </a:p>
          <a:p>
            <a:endParaRPr lang="es-ES_tradnl" b="1" dirty="0">
              <a:solidFill>
                <a:schemeClr val="tx1"/>
              </a:solidFill>
            </a:endParaRPr>
          </a:p>
          <a:p>
            <a:r>
              <a:rPr lang="es-ES_tradnl" b="1" dirty="0" smtClean="0">
                <a:solidFill>
                  <a:schemeClr val="tx1"/>
                </a:solidFill>
              </a:rPr>
              <a:t>TIPO O NIVEL DE INVESTIGACIÓN: </a:t>
            </a:r>
          </a:p>
          <a:p>
            <a:pPr algn="just"/>
            <a:r>
              <a:rPr lang="es-ES_tradnl" dirty="0">
                <a:solidFill>
                  <a:schemeClr val="tx1"/>
                </a:solidFill>
              </a:rPr>
              <a:t>El tipo o nivel de la investigación que se aplicó es la de campo y la descriptiva, donde se tomará en cuenta la opinión de </a:t>
            </a:r>
            <a:r>
              <a:rPr lang="es-ES_tradnl" dirty="0" smtClean="0">
                <a:solidFill>
                  <a:schemeClr val="tx1"/>
                </a:solidFill>
              </a:rPr>
              <a:t>habitantes y </a:t>
            </a:r>
            <a:r>
              <a:rPr lang="es-ES_tradnl" dirty="0">
                <a:solidFill>
                  <a:schemeClr val="tx1"/>
                </a:solidFill>
              </a:rPr>
              <a:t>turistas respecto, a los problemas ambientales y su interés sobre el poder participar de las  actividades ambientales </a:t>
            </a:r>
            <a:r>
              <a:rPr lang="es-ES_tradnl" dirty="0" smtClean="0">
                <a:solidFill>
                  <a:schemeClr val="tx1"/>
                </a:solidFill>
              </a:rPr>
              <a:t>que habrán dentro del Manual </a:t>
            </a:r>
            <a:r>
              <a:rPr lang="es-ES_tradnl" dirty="0">
                <a:solidFill>
                  <a:schemeClr val="tx1"/>
                </a:solidFill>
              </a:rPr>
              <a:t>de Buenas Prácticas Ambientales.</a:t>
            </a:r>
            <a:endParaRPr lang="es-EC" dirty="0">
              <a:solidFill>
                <a:schemeClr val="tx1"/>
              </a:solidFill>
            </a:endParaRPr>
          </a:p>
          <a:p>
            <a:pPr algn="just"/>
            <a:endParaRPr lang="es-EC" b="1" dirty="0">
              <a:solidFill>
                <a:schemeClr val="bg1"/>
              </a:solidFill>
            </a:endParaRPr>
          </a:p>
        </p:txBody>
      </p:sp>
    </p:spTree>
    <p:extLst>
      <p:ext uri="{BB962C8B-B14F-4D97-AF65-F5344CB8AC3E}">
        <p14:creationId xmlns:p14="http://schemas.microsoft.com/office/powerpoint/2010/main" val="32408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solidFill>
                  <a:schemeClr val="tx1"/>
                </a:solidFill>
              </a:rPr>
              <a:t>POBLACIÓN Y MUESTRA</a:t>
            </a:r>
            <a:r>
              <a:rPr lang="es-EC" dirty="0" smtClean="0">
                <a:solidFill>
                  <a:schemeClr val="bg1"/>
                </a:solidFill>
              </a:rPr>
              <a:t/>
            </a:r>
            <a:br>
              <a:rPr lang="es-EC" dirty="0" smtClean="0">
                <a:solidFill>
                  <a:schemeClr val="bg1"/>
                </a:solidFill>
              </a:rPr>
            </a:br>
            <a:endParaRPr lang="es-EC" dirty="0">
              <a:solidFill>
                <a:schemeClr val="bg1"/>
              </a:solidFill>
            </a:endParaRPr>
          </a:p>
        </p:txBody>
      </p:sp>
      <p:sp>
        <p:nvSpPr>
          <p:cNvPr id="3" name="Marcador de contenido 2"/>
          <p:cNvSpPr>
            <a:spLocks noGrp="1"/>
          </p:cNvSpPr>
          <p:nvPr>
            <p:ph idx="1"/>
          </p:nvPr>
        </p:nvSpPr>
        <p:spPr/>
        <p:txBody>
          <a:bodyPr/>
          <a:lstStyle/>
          <a:p>
            <a:r>
              <a:rPr lang="es-ES_tradnl" b="1" dirty="0" smtClean="0">
                <a:solidFill>
                  <a:schemeClr val="tx1"/>
                </a:solidFill>
              </a:rPr>
              <a:t>MUESTRA HABITANTES:</a:t>
            </a:r>
          </a:p>
          <a:p>
            <a:r>
              <a:rPr lang="es-ES_tradnl" dirty="0" smtClean="0">
                <a:solidFill>
                  <a:schemeClr val="tx1"/>
                </a:solidFill>
              </a:rPr>
              <a:t>Según </a:t>
            </a:r>
            <a:r>
              <a:rPr lang="es-ES_tradnl" dirty="0">
                <a:solidFill>
                  <a:schemeClr val="tx1"/>
                </a:solidFill>
              </a:rPr>
              <a:t>los datos del INEC hasta el 2010 la población de </a:t>
            </a:r>
            <a:r>
              <a:rPr lang="es-ES_tradnl" dirty="0" err="1">
                <a:solidFill>
                  <a:schemeClr val="tx1"/>
                </a:solidFill>
              </a:rPr>
              <a:t>Lloa</a:t>
            </a:r>
            <a:r>
              <a:rPr lang="es-ES_tradnl" dirty="0">
                <a:solidFill>
                  <a:schemeClr val="tx1"/>
                </a:solidFill>
              </a:rPr>
              <a:t> es de 1494 personas, sin embargo se tomó en cuenta la población desde los 15 años en adelante, dando así una población de 750 personas, de esta manera  la muestra estará constituida por 254 personas. </a:t>
            </a:r>
            <a:endParaRPr lang="es-ES_tradnl" dirty="0" smtClean="0">
              <a:solidFill>
                <a:schemeClr val="tx1"/>
              </a:solidFill>
            </a:endParaRPr>
          </a:p>
          <a:p>
            <a:pPr marL="0" indent="0">
              <a:buNone/>
            </a:pPr>
            <a:endParaRPr lang="es-ES_tradnl" dirty="0" smtClean="0">
              <a:solidFill>
                <a:schemeClr val="tx1"/>
              </a:solidFill>
            </a:endParaRPr>
          </a:p>
          <a:p>
            <a:r>
              <a:rPr lang="es-ES_tradnl" b="1" dirty="0" smtClean="0">
                <a:solidFill>
                  <a:schemeClr val="tx1"/>
                </a:solidFill>
              </a:rPr>
              <a:t>MUESTRA TURISTAS:</a:t>
            </a:r>
            <a:endParaRPr lang="es-ES_tradnl" b="1" dirty="0">
              <a:solidFill>
                <a:schemeClr val="tx1"/>
              </a:solidFill>
            </a:endParaRPr>
          </a:p>
          <a:p>
            <a:r>
              <a:rPr lang="es-ES_tradnl" dirty="0" smtClean="0">
                <a:solidFill>
                  <a:schemeClr val="tx1"/>
                </a:solidFill>
              </a:rPr>
              <a:t>Para la muestra de turistas se </a:t>
            </a:r>
            <a:r>
              <a:rPr lang="es-ES_tradnl" dirty="0">
                <a:solidFill>
                  <a:schemeClr val="tx1"/>
                </a:solidFill>
              </a:rPr>
              <a:t>aplicó un total de 100 encuestas</a:t>
            </a:r>
            <a:r>
              <a:rPr lang="es-ES_tradnl" dirty="0" smtClean="0">
                <a:solidFill>
                  <a:schemeClr val="tx1"/>
                </a:solidFill>
              </a:rPr>
              <a:t>.</a:t>
            </a:r>
          </a:p>
          <a:p>
            <a:endParaRPr lang="es-ES_tradnl" dirty="0" smtClean="0">
              <a:solidFill>
                <a:schemeClr val="bg1"/>
              </a:solidFill>
            </a:endParaRPr>
          </a:p>
          <a:p>
            <a:endParaRPr lang="es-EC" dirty="0">
              <a:solidFill>
                <a:schemeClr val="bg1"/>
              </a:solidFill>
            </a:endParaRPr>
          </a:p>
          <a:p>
            <a:endParaRPr lang="es-ES_tradnl" dirty="0" smtClean="0">
              <a:solidFill>
                <a:schemeClr val="bg1"/>
              </a:solidFill>
            </a:endParaRPr>
          </a:p>
          <a:p>
            <a:endParaRPr lang="es-EC" dirty="0">
              <a:solidFill>
                <a:schemeClr val="bg1"/>
              </a:solidFill>
            </a:endParaRPr>
          </a:p>
          <a:p>
            <a:endParaRPr lang="es-EC" dirty="0">
              <a:solidFill>
                <a:schemeClr val="bg1"/>
              </a:solidFill>
            </a:endParaRPr>
          </a:p>
          <a:p>
            <a:endParaRPr lang="es-EC" dirty="0">
              <a:solidFill>
                <a:schemeClr val="bg1"/>
              </a:solidFill>
            </a:endParaRPr>
          </a:p>
        </p:txBody>
      </p:sp>
    </p:spTree>
    <p:extLst>
      <p:ext uri="{BB962C8B-B14F-4D97-AF65-F5344CB8AC3E}">
        <p14:creationId xmlns:p14="http://schemas.microsoft.com/office/powerpoint/2010/main" val="6523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60" y="154546"/>
            <a:ext cx="7543800" cy="1582815"/>
          </a:xfrm>
        </p:spPr>
        <p:txBody>
          <a:bodyPr>
            <a:normAutofit/>
          </a:bodyPr>
          <a:lstStyle/>
          <a:p>
            <a:pPr algn="ctr"/>
            <a:r>
              <a:rPr lang="es-EC" b="1" dirty="0" smtClean="0"/>
              <a:t/>
            </a:r>
            <a:br>
              <a:rPr lang="es-EC" b="1" dirty="0" smtClean="0"/>
            </a:b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30440230"/>
              </p:ext>
            </p:extLst>
          </p:nvPr>
        </p:nvGraphicFramePr>
        <p:xfrm>
          <a:off x="334851" y="2215099"/>
          <a:ext cx="3438659" cy="3683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3177714249"/>
              </p:ext>
            </p:extLst>
          </p:nvPr>
        </p:nvGraphicFramePr>
        <p:xfrm>
          <a:off x="3800609" y="2182499"/>
          <a:ext cx="5124450" cy="3716025"/>
        </p:xfrm>
        <a:graphic>
          <a:graphicData uri="http://schemas.openxmlformats.org/drawingml/2006/chart">
            <c:chart xmlns:c="http://schemas.openxmlformats.org/drawingml/2006/chart" xmlns:r="http://schemas.openxmlformats.org/officeDocument/2006/relationships" r:id="rId3"/>
          </a:graphicData>
        </a:graphic>
      </p:graphicFrame>
      <p:sp>
        <p:nvSpPr>
          <p:cNvPr id="8" name="Título 1"/>
          <p:cNvSpPr txBox="1">
            <a:spLocks/>
          </p:cNvSpPr>
          <p:nvPr/>
        </p:nvSpPr>
        <p:spPr>
          <a:xfrm>
            <a:off x="822960" y="286604"/>
            <a:ext cx="75438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dirty="0" smtClean="0"/>
              <a:t>HABITANTES DE LLOA</a:t>
            </a:r>
          </a:p>
          <a:p>
            <a:pPr algn="ctr"/>
            <a:endParaRPr lang="es-EC" dirty="0"/>
          </a:p>
        </p:txBody>
      </p:sp>
    </p:spTree>
    <p:extLst>
      <p:ext uri="{BB962C8B-B14F-4D97-AF65-F5344CB8AC3E}">
        <p14:creationId xmlns:p14="http://schemas.microsoft.com/office/powerpoint/2010/main" val="16905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8"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2904</TotalTime>
  <Words>1525</Words>
  <Application>Microsoft Office PowerPoint</Application>
  <PresentationFormat>Presentación en pantalla (4:3)</PresentationFormat>
  <Paragraphs>216</Paragraphs>
  <Slides>33</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Calibri Light</vt:lpstr>
      <vt:lpstr>Times New Roman</vt:lpstr>
      <vt:lpstr>Wingdings</vt:lpstr>
      <vt:lpstr>Retrospección</vt:lpstr>
      <vt:lpstr>Presentación de PowerPoint</vt:lpstr>
      <vt:lpstr>CAPITULO I EL PROBLEMA</vt:lpstr>
      <vt:lpstr>Presentación de PowerPoint</vt:lpstr>
      <vt:lpstr>JUSTIFICACIÓN </vt:lpstr>
      <vt:lpstr>DESCRIPCIÓN GENERAL DE LLOA</vt:lpstr>
      <vt:lpstr>ACCESO A SERVICIOS BÁSICOS (Plan de Gobierno Parroquial para las elecciones de febrero, 2014) </vt:lpstr>
      <vt:lpstr>CAPÍTULO III METODOLOGÍA</vt:lpstr>
      <vt:lpstr>POBLACIÓN Y MUESTRA </vt:lpstr>
      <vt:lpstr> </vt:lpstr>
      <vt:lpstr>Presentación de PowerPoint</vt:lpstr>
      <vt:lpstr>TURISTAS DE LLOA  </vt:lpstr>
      <vt:lpstr>GENERACION DE RESIDUOS EN LLOA</vt:lpstr>
      <vt:lpstr>GENERACION DE RESIDUOS EN LLOA</vt:lpstr>
      <vt:lpstr>CAPITULO V CONCLUSIONES Y RECOMENDACIONES</vt:lpstr>
      <vt:lpstr>RECOMENDACIONES</vt:lpstr>
      <vt:lpstr>CAPITULO VI PROPUESTA</vt:lpstr>
      <vt:lpstr>OBJETIVOS </vt:lpstr>
      <vt:lpstr>CONTENIDOS DEL MANUAL  </vt:lpstr>
      <vt:lpstr>MANUAL DE BUENAS PRÁCTICAS AMBIENTALES PARA LA PARROQUIA DE LLOA</vt:lpstr>
      <vt:lpstr>BUENAS PRACTICAS AMBIENTALES EN LA GENERACION DE RESIDUOS </vt:lpstr>
      <vt:lpstr>Presentación de PowerPoint</vt:lpstr>
      <vt:lpstr>MANEJO ADECUADO DE RESIDUOS SÓLIDOS</vt:lpstr>
      <vt:lpstr>VIDRIO</vt:lpstr>
      <vt:lpstr>VIDRIO </vt:lpstr>
      <vt:lpstr>Presentación de PowerPoint</vt:lpstr>
      <vt:lpstr>Presentación de PowerPoint</vt:lpstr>
      <vt:lpstr>LUGARES PARA UBICAR LOS CONTENEDORES EN LLOA</vt:lpstr>
      <vt:lpstr>LUGARES PARA UBICAR LOS CONTENEDORES EN LLOA</vt:lpstr>
      <vt:lpstr>EL COMPOSTAJE  </vt:lpstr>
      <vt:lpstr> TALLERES DE CAPACITACIÓN PARA LA DIFUSIÓN DE BUENAS PRÁCTICAS AMBIENTALES </vt:lpstr>
      <vt:lpstr>TALLLER </vt:lpstr>
      <vt:lpstr>BENEFICIOS  </vt:lpstr>
      <vt:lpstr>CONSEJOS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Ortiz</dc:creator>
  <cp:lastModifiedBy>Daniela Ortiz</cp:lastModifiedBy>
  <cp:revision>90</cp:revision>
  <dcterms:created xsi:type="dcterms:W3CDTF">2015-04-18T20:37:28Z</dcterms:created>
  <dcterms:modified xsi:type="dcterms:W3CDTF">2015-04-28T02:59:39Z</dcterms:modified>
</cp:coreProperties>
</file>