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68"/>
  </p:notesMasterIdLst>
  <p:handoutMasterIdLst>
    <p:handoutMasterId r:id="rId69"/>
  </p:handoutMasterIdLst>
  <p:sldIdLst>
    <p:sldId id="268" r:id="rId3"/>
    <p:sldId id="279" r:id="rId4"/>
    <p:sldId id="280" r:id="rId5"/>
    <p:sldId id="281" r:id="rId6"/>
    <p:sldId id="284" r:id="rId7"/>
    <p:sldId id="288" r:id="rId8"/>
    <p:sldId id="290" r:id="rId9"/>
    <p:sldId id="292" r:id="rId10"/>
    <p:sldId id="294" r:id="rId11"/>
    <p:sldId id="362" r:id="rId12"/>
    <p:sldId id="301" r:id="rId13"/>
    <p:sldId id="296" r:id="rId14"/>
    <p:sldId id="297" r:id="rId15"/>
    <p:sldId id="299" r:id="rId16"/>
    <p:sldId id="300" r:id="rId17"/>
    <p:sldId id="303" r:id="rId18"/>
    <p:sldId id="304" r:id="rId19"/>
    <p:sldId id="307" r:id="rId20"/>
    <p:sldId id="282" r:id="rId21"/>
    <p:sldId id="306" r:id="rId22"/>
    <p:sldId id="308" r:id="rId23"/>
    <p:sldId id="309" r:id="rId24"/>
    <p:sldId id="310" r:id="rId25"/>
    <p:sldId id="311" r:id="rId26"/>
    <p:sldId id="312" r:id="rId27"/>
    <p:sldId id="313" r:id="rId28"/>
    <p:sldId id="316" r:id="rId29"/>
    <p:sldId id="321" r:id="rId30"/>
    <p:sldId id="325" r:id="rId31"/>
    <p:sldId id="326" r:id="rId32"/>
    <p:sldId id="328" r:id="rId33"/>
    <p:sldId id="329" r:id="rId34"/>
    <p:sldId id="330" r:id="rId35"/>
    <p:sldId id="331" r:id="rId36"/>
    <p:sldId id="332" r:id="rId37"/>
    <p:sldId id="333" r:id="rId38"/>
    <p:sldId id="315" r:id="rId39"/>
    <p:sldId id="317" r:id="rId40"/>
    <p:sldId id="318" r:id="rId41"/>
    <p:sldId id="319" r:id="rId42"/>
    <p:sldId id="334" r:id="rId43"/>
    <p:sldId id="335" r:id="rId44"/>
    <p:sldId id="336" r:id="rId45"/>
    <p:sldId id="337" r:id="rId46"/>
    <p:sldId id="338" r:id="rId47"/>
    <p:sldId id="341" r:id="rId48"/>
    <p:sldId id="340" r:id="rId49"/>
    <p:sldId id="342" r:id="rId50"/>
    <p:sldId id="344" r:id="rId51"/>
    <p:sldId id="345" r:id="rId52"/>
    <p:sldId id="346" r:id="rId53"/>
    <p:sldId id="348" r:id="rId54"/>
    <p:sldId id="349" r:id="rId55"/>
    <p:sldId id="350" r:id="rId56"/>
    <p:sldId id="351" r:id="rId57"/>
    <p:sldId id="353" r:id="rId58"/>
    <p:sldId id="352" r:id="rId59"/>
    <p:sldId id="354" r:id="rId60"/>
    <p:sldId id="355" r:id="rId61"/>
    <p:sldId id="273" r:id="rId62"/>
    <p:sldId id="357" r:id="rId63"/>
    <p:sldId id="358" r:id="rId64"/>
    <p:sldId id="277" r:id="rId65"/>
    <p:sldId id="361" r:id="rId66"/>
    <p:sldId id="27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39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guide pos="3840"/>
        <p:guide orient="horz" pos="2160"/>
        <p:guide pos="3940"/>
      </p:guideLst>
    </p:cSldViewPr>
  </p:slideViewPr>
  <p:notesTextViewPr>
    <p:cViewPr>
      <p:scale>
        <a:sx n="1" d="1"/>
        <a:sy n="1" d="1"/>
      </p:scale>
      <p:origin x="0" y="0"/>
    </p:cViewPr>
  </p:notesTextViewPr>
  <p:notesViewPr>
    <p:cSldViewPr snapToGrid="0">
      <p:cViewPr varScale="1">
        <p:scale>
          <a:sx n="82" d="100"/>
          <a:sy n="82" d="100"/>
        </p:scale>
        <p:origin x="385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Tesis\Edf.%20Miguel%20Arias\Curva%20de%20capacidad%20Arias%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Tesis\Edf.%20Viana\Modelo%20dos-fy250por%20desplazamientos\Curva%20de%20capacidad%20Viana.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oleObject" Target="file:///C:\Tesis\Edf.%20Viana\Modelo%20dos-fy250por%20desplazamientos\Curva%20de%20capacidad%20Viana.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oleObject" Target="file:///C:\Tesis\Aulas%20Escuela%20de%20Polic&#237;as\Curva%20de%20capacidad%20Polic&#237;as.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oleObject" Target="file:///C:\Tesis\Aulas%20Escuela%20de%20Polic&#237;as\Curva%20de%20capacidad%20Polic&#237;as.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2.xml.rels><?xml version="1.0" encoding="UTF-8" standalone="yes"?>
<Relationships xmlns="http://schemas.openxmlformats.org/package/2006/relationships"><Relationship Id="rId3" Type="http://schemas.openxmlformats.org/officeDocument/2006/relationships/oleObject" Target="file:///C:\Tesis\Espectro\Espectro.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Tesis\Edf.%20Miguel%20Arias\Curva%20de%20capacidad%20Arias%202.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Tesis\Edf.%20Miguel%20Arias\Curva%20de%20capacidad%20Arias%203%20final.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C:\Tesis\Edf.%20Miguel%20Arias\Curva%20de%20capacidad%20Arias%203%20fina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file:///C:\Tesis\Edf.%20Miguel%20Arias\Curva%20de%20capacidad%20Arias%20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oleObject" Target="file:///C:\Tesis\Edf.%20Miguel%20Arias\Curva%20de%20capacidad%20Arias%202.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oleObject" Target="file:///C:\Tesis\Edf.%20Viana\Modelo%20dos-fy250por%20desplazamientos\Curva%20de%20capacidad%20Viana.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oleObject" Target="file:///C:\Tesis\Edf.%20Viana\Modelo%20dos-fy250por%20desplazamientos\Curva%20de%20capacidad%20Viana.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dPt>
            <c:idx val="3"/>
            <c:marker>
              <c:symbol val="circle"/>
              <c:size val="5"/>
              <c:spPr>
                <a:solidFill>
                  <a:schemeClr val="accent2"/>
                </a:solidFill>
                <a:ln w="9525">
                  <a:solidFill>
                    <a:srgbClr val="C00000"/>
                  </a:solidFill>
                </a:ln>
                <a:effectLst/>
              </c:spPr>
            </c:marker>
            <c:bubble3D val="0"/>
            <c:spPr>
              <a:ln w="22225" cap="rnd">
                <a:solidFill>
                  <a:srgbClr val="C00000"/>
                </a:solidFill>
                <a:round/>
              </a:ln>
              <a:effectLst/>
            </c:spPr>
          </c:dPt>
          <c:xVal>
            <c:numRef>
              <c:f>'Arias 2 p. distr'!$G$30:$G$34</c:f>
              <c:numCache>
                <c:formatCode>General</c:formatCode>
                <c:ptCount val="5"/>
                <c:pt idx="0" formatCode="0.000">
                  <c:v>1.5330000000000001E-4</c:v>
                </c:pt>
                <c:pt idx="1">
                  <c:v>0.21264</c:v>
                </c:pt>
                <c:pt idx="2">
                  <c:v>0.28349999999999997</c:v>
                </c:pt>
                <c:pt idx="3" formatCode="0.000">
                  <c:v>0.51535816999999995</c:v>
                </c:pt>
                <c:pt idx="4">
                  <c:v>0.8</c:v>
                </c:pt>
              </c:numCache>
            </c:numRef>
          </c:xVal>
          <c:yVal>
            <c:numRef>
              <c:f>'Arias 2 p. distr'!$H$30:$H$34</c:f>
              <c:numCache>
                <c:formatCode>0.0000</c:formatCode>
                <c:ptCount val="5"/>
                <c:pt idx="0" formatCode="0.00">
                  <c:v>0</c:v>
                </c:pt>
                <c:pt idx="1">
                  <c:v>1749.6252824999999</c:v>
                </c:pt>
                <c:pt idx="2" formatCode="0.00">
                  <c:v>2332.8337099999999</c:v>
                </c:pt>
                <c:pt idx="3" formatCode="0.00">
                  <c:v>2332.8337099999999</c:v>
                </c:pt>
                <c:pt idx="4" formatCode="0.00">
                  <c:v>2332.8337099999999</c:v>
                </c:pt>
              </c:numCache>
            </c:numRef>
          </c:yVal>
          <c:smooth val="0"/>
        </c:ser>
        <c:dLbls>
          <c:showLegendKey val="0"/>
          <c:showVal val="0"/>
          <c:showCatName val="0"/>
          <c:showSerName val="0"/>
          <c:showPercent val="0"/>
          <c:showBubbleSize val="0"/>
        </c:dLbls>
        <c:axId val="214294608"/>
        <c:axId val="214294216"/>
      </c:scatterChart>
      <c:scatterChart>
        <c:scatterStyle val="smoothMarker"/>
        <c:varyColors val="0"/>
        <c:ser>
          <c:idx val="0"/>
          <c:order val="0"/>
          <c:tx>
            <c:v>Curva de capacidad</c:v>
          </c:tx>
          <c:spPr>
            <a:ln w="22225" cap="rnd" cmpd="sng">
              <a:solidFill>
                <a:schemeClr val="accent1">
                  <a:lumMod val="75000"/>
                </a:schemeClr>
              </a:solidFill>
              <a:round/>
            </a:ln>
            <a:effectLst/>
          </c:spPr>
          <c:marker>
            <c:symbol val="none"/>
          </c:marker>
          <c:xVal>
            <c:numRef>
              <c:f>'Arias 2 p. distr'!$C$6:$C$106</c:f>
              <c:numCache>
                <c:formatCode>0.000</c:formatCode>
                <c:ptCount val="101"/>
                <c:pt idx="0">
                  <c:v>1.5330000000000001E-4</c:v>
                </c:pt>
                <c:pt idx="1">
                  <c:v>1.6E-2</c:v>
                </c:pt>
                <c:pt idx="2">
                  <c:v>3.2000000000000001E-2</c:v>
                </c:pt>
                <c:pt idx="3">
                  <c:v>4.8044870000000003E-2</c:v>
                </c:pt>
                <c:pt idx="4">
                  <c:v>6.4080100000000001E-2</c:v>
                </c:pt>
                <c:pt idx="5">
                  <c:v>8.0112249999999996E-2</c:v>
                </c:pt>
                <c:pt idx="6">
                  <c:v>9.6143439999999997E-2</c:v>
                </c:pt>
                <c:pt idx="7">
                  <c:v>0.11217435000000001</c:v>
                </c:pt>
                <c:pt idx="8">
                  <c:v>0.12820519</c:v>
                </c:pt>
                <c:pt idx="9">
                  <c:v>0.14423456000000001</c:v>
                </c:pt>
                <c:pt idx="10">
                  <c:v>0.1602644</c:v>
                </c:pt>
                <c:pt idx="11">
                  <c:v>0.17629307</c:v>
                </c:pt>
                <c:pt idx="12">
                  <c:v>0.19232207000000001</c:v>
                </c:pt>
                <c:pt idx="13">
                  <c:v>0.20835064</c:v>
                </c:pt>
                <c:pt idx="14">
                  <c:v>0.22437988</c:v>
                </c:pt>
                <c:pt idx="15">
                  <c:v>0.24040882999999999</c:v>
                </c:pt>
                <c:pt idx="16">
                  <c:v>0.25647976</c:v>
                </c:pt>
                <c:pt idx="17">
                  <c:v>0.27257489000000001</c:v>
                </c:pt>
                <c:pt idx="18">
                  <c:v>0.28866969999999997</c:v>
                </c:pt>
                <c:pt idx="19">
                  <c:v>0.30476807</c:v>
                </c:pt>
                <c:pt idx="20">
                  <c:v>0.32096321999999999</c:v>
                </c:pt>
                <c:pt idx="21">
                  <c:v>0.33715392</c:v>
                </c:pt>
                <c:pt idx="22">
                  <c:v>0.35334792999999998</c:v>
                </c:pt>
                <c:pt idx="23">
                  <c:v>0.36953967999999998</c:v>
                </c:pt>
                <c:pt idx="24">
                  <c:v>0.38573279999999999</c:v>
                </c:pt>
                <c:pt idx="25">
                  <c:v>0.40193828999999998</c:v>
                </c:pt>
                <c:pt idx="26">
                  <c:v>0.41813362999999998</c:v>
                </c:pt>
                <c:pt idx="27">
                  <c:v>0.43433238000000002</c:v>
                </c:pt>
                <c:pt idx="28">
                  <c:v>0.45054977000000002</c:v>
                </c:pt>
                <c:pt idx="29">
                  <c:v>0.46678460999999999</c:v>
                </c:pt>
                <c:pt idx="30">
                  <c:v>0.48302772999999999</c:v>
                </c:pt>
                <c:pt idx="31">
                  <c:v>0.49928052000000001</c:v>
                </c:pt>
                <c:pt idx="32">
                  <c:v>0.51535816999999995</c:v>
                </c:pt>
                <c:pt idx="33">
                  <c:v>0.53141607000000002</c:v>
                </c:pt>
                <c:pt idx="34">
                  <c:v>0.54747710000000005</c:v>
                </c:pt>
                <c:pt idx="35">
                  <c:v>0.56353991000000003</c:v>
                </c:pt>
                <c:pt idx="36">
                  <c:v>0.57960575000000003</c:v>
                </c:pt>
                <c:pt idx="37">
                  <c:v>0.59582895999999996</c:v>
                </c:pt>
                <c:pt idx="38">
                  <c:v>0.61217208000000001</c:v>
                </c:pt>
                <c:pt idx="39">
                  <c:v>0.62846453999999996</c:v>
                </c:pt>
                <c:pt idx="40">
                  <c:v>0.64475442000000005</c:v>
                </c:pt>
                <c:pt idx="41">
                  <c:v>0.66091763000000003</c:v>
                </c:pt>
                <c:pt idx="42">
                  <c:v>0.67735604999999999</c:v>
                </c:pt>
                <c:pt idx="43">
                  <c:v>0.69407607000000004</c:v>
                </c:pt>
                <c:pt idx="44">
                  <c:v>0.71080368999999999</c:v>
                </c:pt>
                <c:pt idx="45">
                  <c:v>0.72752143000000002</c:v>
                </c:pt>
                <c:pt idx="46">
                  <c:v>0.74433545000000001</c:v>
                </c:pt>
                <c:pt idx="47">
                  <c:v>0.76122604000000005</c:v>
                </c:pt>
                <c:pt idx="48">
                  <c:v>0.77819981999999999</c:v>
                </c:pt>
                <c:pt idx="49">
                  <c:v>0.79525111000000004</c:v>
                </c:pt>
                <c:pt idx="50" formatCode="General">
                  <c:v>0.81236947999999998</c:v>
                </c:pt>
              </c:numCache>
            </c:numRef>
          </c:xVal>
          <c:yVal>
            <c:numRef>
              <c:f>'Arias 2 p. distr'!$E$6:$E$106</c:f>
              <c:numCache>
                <c:formatCode>0.00</c:formatCode>
                <c:ptCount val="101"/>
                <c:pt idx="0">
                  <c:v>0</c:v>
                </c:pt>
                <c:pt idx="1">
                  <c:v>138.358531</c:v>
                </c:pt>
                <c:pt idx="2">
                  <c:v>275.02440899999999</c:v>
                </c:pt>
                <c:pt idx="3">
                  <c:v>406.100933</c:v>
                </c:pt>
                <c:pt idx="4">
                  <c:v>536.62871099999995</c:v>
                </c:pt>
                <c:pt idx="5">
                  <c:v>668.38907299999994</c:v>
                </c:pt>
                <c:pt idx="6">
                  <c:v>800.5255249999999</c:v>
                </c:pt>
                <c:pt idx="7">
                  <c:v>932.76797600000009</c:v>
                </c:pt>
                <c:pt idx="8">
                  <c:v>1065.0310490000002</c:v>
                </c:pt>
                <c:pt idx="9">
                  <c:v>1197.0221900000001</c:v>
                </c:pt>
                <c:pt idx="10">
                  <c:v>1329.0073659999998</c:v>
                </c:pt>
                <c:pt idx="11">
                  <c:v>1459.503923</c:v>
                </c:pt>
                <c:pt idx="12">
                  <c:v>1588.5731049999999</c:v>
                </c:pt>
                <c:pt idx="13">
                  <c:v>1715.8658290000001</c:v>
                </c:pt>
                <c:pt idx="14">
                  <c:v>1841.9106960000001</c:v>
                </c:pt>
                <c:pt idx="15">
                  <c:v>1959.7358369999999</c:v>
                </c:pt>
                <c:pt idx="16">
                  <c:v>2053.4861959999998</c:v>
                </c:pt>
                <c:pt idx="17">
                  <c:v>2119.2526250000001</c:v>
                </c:pt>
                <c:pt idx="18">
                  <c:v>2168.918467</c:v>
                </c:pt>
                <c:pt idx="19">
                  <c:v>2208.000462</c:v>
                </c:pt>
                <c:pt idx="20">
                  <c:v>2237.8115749999997</c:v>
                </c:pt>
                <c:pt idx="21">
                  <c:v>2261.0023300000003</c:v>
                </c:pt>
                <c:pt idx="22">
                  <c:v>2279.0231359999998</c:v>
                </c:pt>
                <c:pt idx="23">
                  <c:v>2293.1529220000002</c:v>
                </c:pt>
                <c:pt idx="24">
                  <c:v>2304.097456</c:v>
                </c:pt>
                <c:pt idx="25">
                  <c:v>2312.6058170000001</c:v>
                </c:pt>
                <c:pt idx="26">
                  <c:v>2319.1887969999998</c:v>
                </c:pt>
                <c:pt idx="27">
                  <c:v>2324.1641509999999</c:v>
                </c:pt>
                <c:pt idx="28">
                  <c:v>2327.7500799999998</c:v>
                </c:pt>
                <c:pt idx="29">
                  <c:v>2330.4130050000003</c:v>
                </c:pt>
                <c:pt idx="30">
                  <c:v>2331.978044</c:v>
                </c:pt>
                <c:pt idx="31">
                  <c:v>2332.736089</c:v>
                </c:pt>
                <c:pt idx="32">
                  <c:v>2332.8337099999999</c:v>
                </c:pt>
                <c:pt idx="33">
                  <c:v>2332.2649819999997</c:v>
                </c:pt>
                <c:pt idx="34">
                  <c:v>2331.1772620000002</c:v>
                </c:pt>
                <c:pt idx="35">
                  <c:v>2329.7411080000002</c:v>
                </c:pt>
                <c:pt idx="36">
                  <c:v>2327.7432119999999</c:v>
                </c:pt>
                <c:pt idx="37">
                  <c:v>2324.7026679999999</c:v>
                </c:pt>
                <c:pt idx="38">
                  <c:v>2321.6789220000001</c:v>
                </c:pt>
                <c:pt idx="39">
                  <c:v>2317.8954319999998</c:v>
                </c:pt>
                <c:pt idx="40">
                  <c:v>2312.0207380000002</c:v>
                </c:pt>
                <c:pt idx="41">
                  <c:v>2307.1276699999999</c:v>
                </c:pt>
                <c:pt idx="42">
                  <c:v>2299.6521000000002</c:v>
                </c:pt>
                <c:pt idx="43">
                  <c:v>2291.4501600000003</c:v>
                </c:pt>
                <c:pt idx="44">
                  <c:v>2282.2295039999999</c:v>
                </c:pt>
                <c:pt idx="45">
                  <c:v>2271.9012739999998</c:v>
                </c:pt>
                <c:pt idx="46">
                  <c:v>2260.414413</c:v>
                </c:pt>
                <c:pt idx="47">
                  <c:v>2248.0322430000001</c:v>
                </c:pt>
                <c:pt idx="48">
                  <c:v>2234.8596689999999</c:v>
                </c:pt>
                <c:pt idx="49">
                  <c:v>2221.035727</c:v>
                </c:pt>
                <c:pt idx="50">
                  <c:v>2206.7147339999997</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numCache>
            </c:numRef>
          </c:yVal>
          <c:smooth val="1"/>
        </c:ser>
        <c:ser>
          <c:idx val="2"/>
          <c:order val="2"/>
          <c:tx>
            <c:v>.</c:v>
          </c:tx>
          <c:spPr>
            <a:ln w="28575" cap="rnd">
              <a:solidFill>
                <a:schemeClr val="tx1">
                  <a:lumMod val="50000"/>
                  <a:lumOff val="50000"/>
                </a:schemeClr>
              </a:solidFill>
              <a:prstDash val="sysDot"/>
              <a:round/>
            </a:ln>
            <a:effectLst/>
          </c:spPr>
          <c:marker>
            <c:symbol val="none"/>
          </c:marker>
          <c:xVal>
            <c:numRef>
              <c:f>'Arias 2 p. distr'!$G$39:$G$40</c:f>
              <c:numCache>
                <c:formatCode>General</c:formatCode>
                <c:ptCount val="2"/>
                <c:pt idx="0">
                  <c:v>0.51535816999999995</c:v>
                </c:pt>
                <c:pt idx="1">
                  <c:v>0.51535816999999995</c:v>
                </c:pt>
              </c:numCache>
            </c:numRef>
          </c:xVal>
          <c:yVal>
            <c:numRef>
              <c:f>'Arias 2 p. distr'!$H$39:$H$40</c:f>
              <c:numCache>
                <c:formatCode>0.00</c:formatCode>
                <c:ptCount val="2"/>
                <c:pt idx="0" formatCode="General">
                  <c:v>0</c:v>
                </c:pt>
                <c:pt idx="1">
                  <c:v>2332.8337099999999</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'Arias 2 p. distr'!$I$39:$I$40</c:f>
              <c:numCache>
                <c:formatCode>General</c:formatCode>
                <c:ptCount val="2"/>
                <c:pt idx="0">
                  <c:v>0.28349999999999997</c:v>
                </c:pt>
                <c:pt idx="1">
                  <c:v>0.28349999999999997</c:v>
                </c:pt>
              </c:numCache>
            </c:numRef>
          </c:xVal>
          <c:yVal>
            <c:numRef>
              <c:f>'Arias 2 p. distr'!$J$39:$J$40</c:f>
              <c:numCache>
                <c:formatCode>0.00</c:formatCode>
                <c:ptCount val="2"/>
                <c:pt idx="0">
                  <c:v>0</c:v>
                </c:pt>
                <c:pt idx="1">
                  <c:v>2332.8337099999999</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'Arias 2 p. distr'!$G$44:$G$45</c:f>
              <c:numCache>
                <c:formatCode>0.00</c:formatCode>
                <c:ptCount val="2"/>
                <c:pt idx="0">
                  <c:v>0</c:v>
                </c:pt>
                <c:pt idx="1">
                  <c:v>0.28349999999999997</c:v>
                </c:pt>
              </c:numCache>
            </c:numRef>
          </c:xVal>
          <c:yVal>
            <c:numRef>
              <c:f>'Arias 2 p. distr'!$H$44:$H$45</c:f>
              <c:numCache>
                <c:formatCode>0.00</c:formatCode>
                <c:ptCount val="2"/>
                <c:pt idx="0">
                  <c:v>2332.8337099999999</c:v>
                </c:pt>
                <c:pt idx="1">
                  <c:v>2332.8337099999999</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'Arias 2 p. distr'!$I$44:$I$45</c:f>
              <c:numCache>
                <c:formatCode>General</c:formatCode>
                <c:ptCount val="2"/>
                <c:pt idx="0">
                  <c:v>0</c:v>
                </c:pt>
                <c:pt idx="1">
                  <c:v>0.75</c:v>
                </c:pt>
              </c:numCache>
            </c:numRef>
          </c:xVal>
          <c:yVal>
            <c:numRef>
              <c:f>'Arias 2 p. distr'!$J$44:$J$45</c:f>
              <c:numCache>
                <c:formatCode>0.00</c:formatCode>
                <c:ptCount val="2"/>
                <c:pt idx="0">
                  <c:v>919.90140000000008</c:v>
                </c:pt>
                <c:pt idx="1">
                  <c:v>919.90140000000008</c:v>
                </c:pt>
              </c:numCache>
            </c:numRef>
          </c:yVal>
          <c:smooth val="1"/>
        </c:ser>
        <c:dLbls>
          <c:showLegendKey val="0"/>
          <c:showVal val="0"/>
          <c:showCatName val="0"/>
          <c:showSerName val="0"/>
          <c:showPercent val="0"/>
          <c:showBubbleSize val="0"/>
        </c:dLbls>
        <c:axId val="214294608"/>
        <c:axId val="214294216"/>
      </c:scatterChart>
      <c:valAx>
        <c:axId val="214294608"/>
        <c:scaling>
          <c:orientation val="minMax"/>
          <c:max val="0.75000000000000011"/>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4294216"/>
        <c:crosses val="autoZero"/>
        <c:crossBetween val="midCat"/>
        <c:majorUnit val="0.25"/>
      </c:valAx>
      <c:valAx>
        <c:axId val="214294216"/>
        <c:scaling>
          <c:orientation val="minMax"/>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1000" b="1">
                    <a:solidFill>
                      <a:schemeClr val="tx1"/>
                    </a:solidFill>
                  </a:rPr>
                  <a:t>Cortante</a:t>
                </a:r>
                <a:r>
                  <a:rPr lang="es-EC" sz="1000" b="1" baseline="0">
                    <a:solidFill>
                      <a:schemeClr val="tx1"/>
                    </a:solidFill>
                  </a:rPr>
                  <a:t> basal</a:t>
                </a:r>
                <a:r>
                  <a:rPr lang="es-EC" sz="1000" b="1">
                    <a:solidFill>
                      <a:schemeClr val="tx1"/>
                    </a:solidFill>
                  </a:rPr>
                  <a:t>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4294608"/>
        <c:crosses val="autoZero"/>
        <c:crossBetween val="midCat"/>
        <c:majorUnit val="500"/>
      </c:valAx>
      <c:spPr>
        <a:noFill/>
        <a:ln cmpd="sng">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dPt>
            <c:idx val="3"/>
            <c:marker>
              <c:symbol val="circle"/>
              <c:size val="5"/>
              <c:spPr>
                <a:solidFill>
                  <a:schemeClr val="accent2"/>
                </a:solidFill>
                <a:ln w="9525">
                  <a:solidFill>
                    <a:srgbClr val="C00000"/>
                  </a:solidFill>
                </a:ln>
                <a:effectLst/>
              </c:spPr>
            </c:marker>
            <c:bubble3D val="0"/>
            <c:spPr>
              <a:ln w="22225" cap="rnd">
                <a:solidFill>
                  <a:srgbClr val="C00000"/>
                </a:solidFill>
                <a:round/>
              </a:ln>
              <a:effectLst/>
            </c:spPr>
          </c:dPt>
          <c:xVal>
            <c:numRef>
              <c:f>'Bloque central (2)_distr'!$G$30:$G$34</c:f>
              <c:numCache>
                <c:formatCode>General</c:formatCode>
                <c:ptCount val="5"/>
                <c:pt idx="0" formatCode="0.000">
                  <c:v>1.5341152E-9</c:v>
                </c:pt>
                <c:pt idx="1">
                  <c:v>0.15565999999999999</c:v>
                </c:pt>
                <c:pt idx="2">
                  <c:v>0.20754</c:v>
                </c:pt>
                <c:pt idx="3">
                  <c:v>0.51</c:v>
                </c:pt>
                <c:pt idx="4">
                  <c:v>0.9</c:v>
                </c:pt>
              </c:numCache>
            </c:numRef>
          </c:xVal>
          <c:yVal>
            <c:numRef>
              <c:f>'Bloque central (2)_distr'!$H$30:$H$34</c:f>
              <c:numCache>
                <c:formatCode>0.0000</c:formatCode>
                <c:ptCount val="5"/>
                <c:pt idx="0" formatCode="0.00">
                  <c:v>0</c:v>
                </c:pt>
                <c:pt idx="1">
                  <c:v>1118.01710325</c:v>
                </c:pt>
                <c:pt idx="2" formatCode="0.00">
                  <c:v>1490.6894709999999</c:v>
                </c:pt>
                <c:pt idx="3" formatCode="0.00">
                  <c:v>1490.6894709999999</c:v>
                </c:pt>
                <c:pt idx="4" formatCode="0.00">
                  <c:v>1490.6894709999999</c:v>
                </c:pt>
              </c:numCache>
            </c:numRef>
          </c:yVal>
          <c:smooth val="0"/>
        </c:ser>
        <c:dLbls>
          <c:showLegendKey val="0"/>
          <c:showVal val="0"/>
          <c:showCatName val="0"/>
          <c:showSerName val="0"/>
          <c:showPercent val="0"/>
          <c:showBubbleSize val="0"/>
        </c:dLbls>
        <c:axId val="214296960"/>
        <c:axId val="217026200"/>
      </c:scatterChart>
      <c:scatterChart>
        <c:scatterStyle val="smoothMarker"/>
        <c:varyColors val="0"/>
        <c:ser>
          <c:idx val="0"/>
          <c:order val="0"/>
          <c:tx>
            <c:v>Curva de capacidad</c:v>
          </c:tx>
          <c:spPr>
            <a:ln w="22225" cap="rnd" cmpd="sng">
              <a:solidFill>
                <a:schemeClr val="accent1">
                  <a:lumMod val="75000"/>
                </a:schemeClr>
              </a:solidFill>
              <a:round/>
            </a:ln>
            <a:effectLst/>
          </c:spPr>
          <c:marker>
            <c:symbol val="none"/>
          </c:marker>
          <c:xVal>
            <c:numRef>
              <c:f>'Bloque central (2)_distr'!$C$6:$C$106</c:f>
              <c:numCache>
                <c:formatCode>0.000</c:formatCode>
                <c:ptCount val="101"/>
                <c:pt idx="0">
                  <c:v>1.5341152E-9</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formatCode="General">
                  <c:v>0.5</c:v>
                </c:pt>
                <c:pt idx="51" formatCode="General">
                  <c:v>0.51</c:v>
                </c:pt>
                <c:pt idx="52" formatCode="General">
                  <c:v>0.52</c:v>
                </c:pt>
                <c:pt idx="53" formatCode="General">
                  <c:v>0.53</c:v>
                </c:pt>
                <c:pt idx="54" formatCode="General">
                  <c:v>0.54</c:v>
                </c:pt>
                <c:pt idx="55" formatCode="General">
                  <c:v>0.55000000000000004</c:v>
                </c:pt>
                <c:pt idx="56" formatCode="General">
                  <c:v>0.56000000000000005</c:v>
                </c:pt>
                <c:pt idx="57" formatCode="General">
                  <c:v>0.56999999999999995</c:v>
                </c:pt>
                <c:pt idx="58" formatCode="General">
                  <c:v>0.57999999999999996</c:v>
                </c:pt>
                <c:pt idx="59" formatCode="General">
                  <c:v>0.59</c:v>
                </c:pt>
                <c:pt idx="60" formatCode="General">
                  <c:v>0.6</c:v>
                </c:pt>
                <c:pt idx="61" formatCode="General">
                  <c:v>0.61</c:v>
                </c:pt>
                <c:pt idx="62" formatCode="General">
                  <c:v>0.62</c:v>
                </c:pt>
                <c:pt idx="63" formatCode="General">
                  <c:v>0.63</c:v>
                </c:pt>
                <c:pt idx="64" formatCode="General">
                  <c:v>0.64</c:v>
                </c:pt>
                <c:pt idx="65" formatCode="General">
                  <c:v>0.65</c:v>
                </c:pt>
                <c:pt idx="66" formatCode="General">
                  <c:v>0.66</c:v>
                </c:pt>
                <c:pt idx="67" formatCode="General">
                  <c:v>0.67</c:v>
                </c:pt>
                <c:pt idx="68" formatCode="General">
                  <c:v>0.68</c:v>
                </c:pt>
                <c:pt idx="69" formatCode="General">
                  <c:v>0.69</c:v>
                </c:pt>
                <c:pt idx="70" formatCode="General">
                  <c:v>0.7</c:v>
                </c:pt>
                <c:pt idx="71" formatCode="General">
                  <c:v>0.71</c:v>
                </c:pt>
                <c:pt idx="72" formatCode="General">
                  <c:v>0.72</c:v>
                </c:pt>
                <c:pt idx="73" formatCode="General">
                  <c:v>0.73</c:v>
                </c:pt>
                <c:pt idx="74" formatCode="General">
                  <c:v>0.74</c:v>
                </c:pt>
                <c:pt idx="75" formatCode="General">
                  <c:v>0.75</c:v>
                </c:pt>
                <c:pt idx="76" formatCode="General">
                  <c:v>0.76</c:v>
                </c:pt>
                <c:pt idx="77" formatCode="General">
                  <c:v>0.77</c:v>
                </c:pt>
                <c:pt idx="78" formatCode="General">
                  <c:v>0.78</c:v>
                </c:pt>
                <c:pt idx="79" formatCode="General">
                  <c:v>0.79</c:v>
                </c:pt>
                <c:pt idx="80" formatCode="General">
                  <c:v>0.8</c:v>
                </c:pt>
                <c:pt idx="81" formatCode="General">
                  <c:v>0.81</c:v>
                </c:pt>
                <c:pt idx="82" formatCode="General">
                  <c:v>0.82</c:v>
                </c:pt>
                <c:pt idx="83" formatCode="General">
                  <c:v>0.83</c:v>
                </c:pt>
                <c:pt idx="84" formatCode="General">
                  <c:v>0.84</c:v>
                </c:pt>
                <c:pt idx="85" formatCode="General">
                  <c:v>0.85</c:v>
                </c:pt>
                <c:pt idx="86" formatCode="General">
                  <c:v>0.86</c:v>
                </c:pt>
                <c:pt idx="87" formatCode="General">
                  <c:v>0.87</c:v>
                </c:pt>
                <c:pt idx="88" formatCode="General">
                  <c:v>0.88</c:v>
                </c:pt>
                <c:pt idx="89" formatCode="General">
                  <c:v>0.89</c:v>
                </c:pt>
                <c:pt idx="90" formatCode="General">
                  <c:v>0.9</c:v>
                </c:pt>
                <c:pt idx="91" formatCode="General">
                  <c:v>0.91</c:v>
                </c:pt>
                <c:pt idx="92" formatCode="General">
                  <c:v>0.92</c:v>
                </c:pt>
                <c:pt idx="93" formatCode="General">
                  <c:v>0.93</c:v>
                </c:pt>
                <c:pt idx="94" formatCode="General">
                  <c:v>0.94</c:v>
                </c:pt>
                <c:pt idx="95" formatCode="General">
                  <c:v>0.95</c:v>
                </c:pt>
                <c:pt idx="96" formatCode="General">
                  <c:v>0.96</c:v>
                </c:pt>
                <c:pt idx="97" formatCode="General">
                  <c:v>0.97</c:v>
                </c:pt>
                <c:pt idx="98" formatCode="General">
                  <c:v>0.98</c:v>
                </c:pt>
                <c:pt idx="99" formatCode="General">
                  <c:v>0.99</c:v>
                </c:pt>
                <c:pt idx="100" formatCode="General">
                  <c:v>1</c:v>
                </c:pt>
              </c:numCache>
            </c:numRef>
          </c:xVal>
          <c:yVal>
            <c:numRef>
              <c:f>'Bloque central (2)_distr'!$E$6:$E$106</c:f>
              <c:numCache>
                <c:formatCode>0.00</c:formatCode>
                <c:ptCount val="101"/>
                <c:pt idx="0">
                  <c:v>0</c:v>
                </c:pt>
                <c:pt idx="1">
                  <c:v>78.536289000000011</c:v>
                </c:pt>
                <c:pt idx="2">
                  <c:v>157.10817</c:v>
                </c:pt>
                <c:pt idx="3">
                  <c:v>235.69791000000004</c:v>
                </c:pt>
                <c:pt idx="4">
                  <c:v>314.29833100000002</c:v>
                </c:pt>
                <c:pt idx="5">
                  <c:v>392.90656200000001</c:v>
                </c:pt>
                <c:pt idx="6">
                  <c:v>471.52150199999994</c:v>
                </c:pt>
                <c:pt idx="7">
                  <c:v>550.14281599999993</c:v>
                </c:pt>
                <c:pt idx="8">
                  <c:v>628.809664</c:v>
                </c:pt>
                <c:pt idx="9">
                  <c:v>707.45517299999995</c:v>
                </c:pt>
                <c:pt idx="10">
                  <c:v>786.10056499999996</c:v>
                </c:pt>
                <c:pt idx="11">
                  <c:v>861.01802099999998</c:v>
                </c:pt>
                <c:pt idx="12">
                  <c:v>929.83557500000006</c:v>
                </c:pt>
                <c:pt idx="13">
                  <c:v>988.203802</c:v>
                </c:pt>
                <c:pt idx="14">
                  <c:v>1042.1577139999999</c:v>
                </c:pt>
                <c:pt idx="15">
                  <c:v>1092.6589690000001</c:v>
                </c:pt>
                <c:pt idx="16">
                  <c:v>1137.482125</c:v>
                </c:pt>
                <c:pt idx="17">
                  <c:v>1178.4193769999999</c:v>
                </c:pt>
                <c:pt idx="18">
                  <c:v>1216.1113379999999</c:v>
                </c:pt>
                <c:pt idx="19">
                  <c:v>1251.200599</c:v>
                </c:pt>
                <c:pt idx="20">
                  <c:v>1283.812154</c:v>
                </c:pt>
                <c:pt idx="21">
                  <c:v>1311.016496</c:v>
                </c:pt>
                <c:pt idx="22">
                  <c:v>1331.951509</c:v>
                </c:pt>
                <c:pt idx="23">
                  <c:v>1350.615941</c:v>
                </c:pt>
                <c:pt idx="24">
                  <c:v>1367.375297</c:v>
                </c:pt>
                <c:pt idx="25">
                  <c:v>1382.532324</c:v>
                </c:pt>
                <c:pt idx="26">
                  <c:v>1395.5227459999999</c:v>
                </c:pt>
                <c:pt idx="27">
                  <c:v>1406.490515</c:v>
                </c:pt>
                <c:pt idx="28">
                  <c:v>1416.470384</c:v>
                </c:pt>
                <c:pt idx="29">
                  <c:v>1425.6174469999999</c:v>
                </c:pt>
                <c:pt idx="30">
                  <c:v>1434.0404779999999</c:v>
                </c:pt>
                <c:pt idx="31">
                  <c:v>1441.646896</c:v>
                </c:pt>
                <c:pt idx="32">
                  <c:v>1448.4355600000001</c:v>
                </c:pt>
                <c:pt idx="33">
                  <c:v>1454.5747410000001</c:v>
                </c:pt>
                <c:pt idx="34">
                  <c:v>1460.1129920000001</c:v>
                </c:pt>
                <c:pt idx="35">
                  <c:v>1465.0124310000001</c:v>
                </c:pt>
                <c:pt idx="36">
                  <c:v>1469.3253260000001</c:v>
                </c:pt>
                <c:pt idx="37">
                  <c:v>1473.0757900000001</c:v>
                </c:pt>
                <c:pt idx="38">
                  <c:v>1476.3034559999999</c:v>
                </c:pt>
                <c:pt idx="39">
                  <c:v>1479.0372540000001</c:v>
                </c:pt>
                <c:pt idx="40">
                  <c:v>1481.3955579999999</c:v>
                </c:pt>
                <c:pt idx="41">
                  <c:v>1483.4716860000001</c:v>
                </c:pt>
                <c:pt idx="42">
                  <c:v>1485.2161799999999</c:v>
                </c:pt>
                <c:pt idx="43">
                  <c:v>1486.6551930000001</c:v>
                </c:pt>
                <c:pt idx="44">
                  <c:v>1487.7944169999998</c:v>
                </c:pt>
                <c:pt idx="45">
                  <c:v>1488.637659</c:v>
                </c:pt>
                <c:pt idx="46">
                  <c:v>1489.2940610000001</c:v>
                </c:pt>
                <c:pt idx="47">
                  <c:v>1489.804826</c:v>
                </c:pt>
                <c:pt idx="48">
                  <c:v>1490.1751629999999</c:v>
                </c:pt>
                <c:pt idx="49">
                  <c:v>1490.450421</c:v>
                </c:pt>
                <c:pt idx="50">
                  <c:v>1490.614163</c:v>
                </c:pt>
                <c:pt idx="51">
                  <c:v>1490.6894709999999</c:v>
                </c:pt>
                <c:pt idx="52">
                  <c:v>1490.6885910000001</c:v>
                </c:pt>
                <c:pt idx="53">
                  <c:v>1490.601762</c:v>
                </c:pt>
                <c:pt idx="54">
                  <c:v>1490.4737770000002</c:v>
                </c:pt>
                <c:pt idx="55">
                  <c:v>1490.289162</c:v>
                </c:pt>
                <c:pt idx="56">
                  <c:v>1490.057026</c:v>
                </c:pt>
                <c:pt idx="57">
                  <c:v>1489.7786939999999</c:v>
                </c:pt>
                <c:pt idx="58">
                  <c:v>1489.464843</c:v>
                </c:pt>
                <c:pt idx="59">
                  <c:v>1489.137592</c:v>
                </c:pt>
                <c:pt idx="60">
                  <c:v>1488.787096</c:v>
                </c:pt>
                <c:pt idx="61">
                  <c:v>1488.405534</c:v>
                </c:pt>
                <c:pt idx="62">
                  <c:v>1487.990411</c:v>
                </c:pt>
                <c:pt idx="63">
                  <c:v>1487.5651850000002</c:v>
                </c:pt>
                <c:pt idx="64">
                  <c:v>1487.121987</c:v>
                </c:pt>
                <c:pt idx="65">
                  <c:v>1486.6455559999999</c:v>
                </c:pt>
                <c:pt idx="66">
                  <c:v>1486.1454000000001</c:v>
                </c:pt>
                <c:pt idx="67">
                  <c:v>1485.6388750000001</c:v>
                </c:pt>
                <c:pt idx="68">
                  <c:v>1485.128616</c:v>
                </c:pt>
                <c:pt idx="69">
                  <c:v>1484.6073100000001</c:v>
                </c:pt>
                <c:pt idx="70">
                  <c:v>1484.0753189999998</c:v>
                </c:pt>
                <c:pt idx="71">
                  <c:v>1483.53097</c:v>
                </c:pt>
                <c:pt idx="72">
                  <c:v>1482.9715650000001</c:v>
                </c:pt>
                <c:pt idx="73">
                  <c:v>1482.3984869999999</c:v>
                </c:pt>
                <c:pt idx="74">
                  <c:v>1481.817886</c:v>
                </c:pt>
                <c:pt idx="75">
                  <c:v>1481.225823</c:v>
                </c:pt>
                <c:pt idx="76">
                  <c:v>1480.6270059999999</c:v>
                </c:pt>
                <c:pt idx="77">
                  <c:v>1480.0231450000001</c:v>
                </c:pt>
                <c:pt idx="78">
                  <c:v>1479.413949</c:v>
                </c:pt>
                <c:pt idx="79">
                  <c:v>1478.795885</c:v>
                </c:pt>
                <c:pt idx="80">
                  <c:v>1478.1726000000001</c:v>
                </c:pt>
                <c:pt idx="81">
                  <c:v>1477.5380110000001</c:v>
                </c:pt>
                <c:pt idx="82">
                  <c:v>1476.898132</c:v>
                </c:pt>
                <c:pt idx="83">
                  <c:v>1476.2486369999999</c:v>
                </c:pt>
                <c:pt idx="84">
                  <c:v>1475.5972549999999</c:v>
                </c:pt>
                <c:pt idx="85">
                  <c:v>1474.942006</c:v>
                </c:pt>
                <c:pt idx="86">
                  <c:v>1474.282719</c:v>
                </c:pt>
                <c:pt idx="87">
                  <c:v>1473.621572</c:v>
                </c:pt>
                <c:pt idx="88">
                  <c:v>1472.959746</c:v>
                </c:pt>
                <c:pt idx="89">
                  <c:v>1472.293046</c:v>
                </c:pt>
                <c:pt idx="90">
                  <c:v>1471.6224099999999</c:v>
                </c:pt>
                <c:pt idx="91">
                  <c:v>1470.9500430000001</c:v>
                </c:pt>
                <c:pt idx="92">
                  <c:v>1470.2721289999999</c:v>
                </c:pt>
                <c:pt idx="93">
                  <c:v>1469.5916649999999</c:v>
                </c:pt>
                <c:pt idx="94">
                  <c:v>1468.9081189999999</c:v>
                </c:pt>
                <c:pt idx="95">
                  <c:v>1468.2195569999999</c:v>
                </c:pt>
                <c:pt idx="96">
                  <c:v>1467.5294020000001</c:v>
                </c:pt>
                <c:pt idx="97">
                  <c:v>1466.837845</c:v>
                </c:pt>
                <c:pt idx="98">
                  <c:v>1466.145761</c:v>
                </c:pt>
                <c:pt idx="99">
                  <c:v>1465.4535510000001</c:v>
                </c:pt>
                <c:pt idx="100">
                  <c:v>1464.7614510000001</c:v>
                </c:pt>
              </c:numCache>
            </c:numRef>
          </c:yVal>
          <c:smooth val="1"/>
        </c:ser>
        <c:ser>
          <c:idx val="2"/>
          <c:order val="2"/>
          <c:tx>
            <c:v>.</c:v>
          </c:tx>
          <c:spPr>
            <a:ln w="28575" cap="rnd">
              <a:solidFill>
                <a:schemeClr val="tx1">
                  <a:lumMod val="50000"/>
                  <a:lumOff val="50000"/>
                </a:schemeClr>
              </a:solidFill>
              <a:prstDash val="sysDot"/>
              <a:round/>
            </a:ln>
            <a:effectLst/>
          </c:spPr>
          <c:marker>
            <c:symbol val="none"/>
          </c:marker>
          <c:xVal>
            <c:numRef>
              <c:f>'Bloque central (2)_distr'!$G$39:$G$40</c:f>
              <c:numCache>
                <c:formatCode>General</c:formatCode>
                <c:ptCount val="2"/>
                <c:pt idx="0">
                  <c:v>0.51</c:v>
                </c:pt>
                <c:pt idx="1">
                  <c:v>0.51</c:v>
                </c:pt>
              </c:numCache>
            </c:numRef>
          </c:xVal>
          <c:yVal>
            <c:numRef>
              <c:f>'Bloque central (2)_distr'!$H$39:$H$40</c:f>
              <c:numCache>
                <c:formatCode>0.00</c:formatCode>
                <c:ptCount val="2"/>
                <c:pt idx="0" formatCode="General">
                  <c:v>0</c:v>
                </c:pt>
                <c:pt idx="1">
                  <c:v>1490.6894709999999</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'Bloque central (2)_distr'!$I$39:$I$40</c:f>
              <c:numCache>
                <c:formatCode>General</c:formatCode>
                <c:ptCount val="2"/>
                <c:pt idx="0">
                  <c:v>0.20754</c:v>
                </c:pt>
                <c:pt idx="1">
                  <c:v>0.20754</c:v>
                </c:pt>
              </c:numCache>
            </c:numRef>
          </c:xVal>
          <c:yVal>
            <c:numRef>
              <c:f>'Bloque central (2)_distr'!$J$39:$J$40</c:f>
              <c:numCache>
                <c:formatCode>0.00</c:formatCode>
                <c:ptCount val="2"/>
                <c:pt idx="0">
                  <c:v>0</c:v>
                </c:pt>
                <c:pt idx="1">
                  <c:v>1490.6894709999999</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'Bloque central (2)_distr'!$G$44:$G$45</c:f>
              <c:numCache>
                <c:formatCode>0.00</c:formatCode>
                <c:ptCount val="2"/>
                <c:pt idx="0">
                  <c:v>0</c:v>
                </c:pt>
                <c:pt idx="1">
                  <c:v>0.20754</c:v>
                </c:pt>
              </c:numCache>
            </c:numRef>
          </c:xVal>
          <c:yVal>
            <c:numRef>
              <c:f>'Bloque central (2)_distr'!$H$44:$H$45</c:f>
              <c:numCache>
                <c:formatCode>0.00</c:formatCode>
                <c:ptCount val="2"/>
                <c:pt idx="0">
                  <c:v>1490.6894709999999</c:v>
                </c:pt>
                <c:pt idx="1">
                  <c:v>1490.6894709999999</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'Bloque central (2)_distr'!$I$44:$I$45</c:f>
              <c:numCache>
                <c:formatCode>General</c:formatCode>
                <c:ptCount val="2"/>
                <c:pt idx="0">
                  <c:v>0</c:v>
                </c:pt>
                <c:pt idx="1">
                  <c:v>0.8</c:v>
                </c:pt>
              </c:numCache>
            </c:numRef>
          </c:xVal>
          <c:yVal>
            <c:numRef>
              <c:f>'Bloque central (2)_distr'!$J$44:$J$45</c:f>
              <c:numCache>
                <c:formatCode>0.00</c:formatCode>
                <c:ptCount val="2"/>
                <c:pt idx="0">
                  <c:v>261.56655000000001</c:v>
                </c:pt>
                <c:pt idx="1">
                  <c:v>261.56655000000001</c:v>
                </c:pt>
              </c:numCache>
            </c:numRef>
          </c:yVal>
          <c:smooth val="1"/>
        </c:ser>
        <c:dLbls>
          <c:showLegendKey val="0"/>
          <c:showVal val="0"/>
          <c:showCatName val="0"/>
          <c:showSerName val="0"/>
          <c:showPercent val="0"/>
          <c:showBubbleSize val="0"/>
        </c:dLbls>
        <c:axId val="214296960"/>
        <c:axId val="217026200"/>
      </c:scatterChart>
      <c:valAx>
        <c:axId val="214296960"/>
        <c:scaling>
          <c:orientation val="minMax"/>
          <c:max val="0.8"/>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7026200"/>
        <c:crosses val="autoZero"/>
        <c:crossBetween val="midCat"/>
        <c:majorUnit val="0.2"/>
      </c:valAx>
      <c:valAx>
        <c:axId val="217026200"/>
        <c:scaling>
          <c:orientation val="minMax"/>
          <c:max val="1750"/>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1000" b="1">
                    <a:solidFill>
                      <a:schemeClr val="tx1"/>
                    </a:solidFill>
                  </a:rPr>
                  <a:t>Cortante</a:t>
                </a:r>
                <a:r>
                  <a:rPr lang="es-EC" sz="1000" b="1" baseline="0">
                    <a:solidFill>
                      <a:schemeClr val="tx1"/>
                    </a:solidFill>
                  </a:rPr>
                  <a:t> basal</a:t>
                </a:r>
                <a:r>
                  <a:rPr lang="es-EC" sz="1000" b="1">
                    <a:solidFill>
                      <a:schemeClr val="tx1"/>
                    </a:solidFill>
                  </a:rPr>
                  <a:t>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4296960"/>
        <c:crosses val="autoZero"/>
        <c:crossBetween val="midCat"/>
        <c:majorUnit val="500"/>
      </c:valAx>
      <c:spPr>
        <a:noFill/>
        <a:ln cmpd="sng">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3793285214348205"/>
          <c:y val="0.16712962962962963"/>
          <c:w val="0.80130336832895888"/>
          <c:h val="0.53575459317585306"/>
        </c:manualLayout>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xVal>
            <c:numRef>
              <c:f>'Bloque central (2)_distr'!$S$30:$S$34</c:f>
              <c:numCache>
                <c:formatCode>General</c:formatCode>
                <c:ptCount val="5"/>
                <c:pt idx="0" formatCode="0.000">
                  <c:v>-1.3996000000000001E-4</c:v>
                </c:pt>
                <c:pt idx="1">
                  <c:v>0.15756000000000001</c:v>
                </c:pt>
                <c:pt idx="2">
                  <c:v>0.21007000000000001</c:v>
                </c:pt>
                <c:pt idx="3" formatCode="0.000">
                  <c:v>0.53</c:v>
                </c:pt>
                <c:pt idx="4">
                  <c:v>0.9</c:v>
                </c:pt>
              </c:numCache>
            </c:numRef>
          </c:xVal>
          <c:yVal>
            <c:numRef>
              <c:f>'Bloque central (2)_distr'!$T$30:$T$34</c:f>
              <c:numCache>
                <c:formatCode>0.0000</c:formatCode>
                <c:ptCount val="5"/>
                <c:pt idx="0" formatCode="0.00">
                  <c:v>0</c:v>
                </c:pt>
                <c:pt idx="1">
                  <c:v>1514.2903972499998</c:v>
                </c:pt>
                <c:pt idx="2" formatCode="0.00">
                  <c:v>2019.0538629999999</c:v>
                </c:pt>
                <c:pt idx="3" formatCode="0.00000">
                  <c:v>2019.0538629999999</c:v>
                </c:pt>
                <c:pt idx="4" formatCode="0.00">
                  <c:v>2019.0538629999999</c:v>
                </c:pt>
              </c:numCache>
            </c:numRef>
          </c:yVal>
          <c:smooth val="0"/>
        </c:ser>
        <c:dLbls>
          <c:showLegendKey val="0"/>
          <c:showVal val="0"/>
          <c:showCatName val="0"/>
          <c:showSerName val="0"/>
          <c:showPercent val="0"/>
          <c:showBubbleSize val="0"/>
        </c:dLbls>
        <c:axId val="217023848"/>
        <c:axId val="217027768"/>
      </c:scatterChart>
      <c:scatterChart>
        <c:scatterStyle val="smoothMarker"/>
        <c:varyColors val="0"/>
        <c:ser>
          <c:idx val="0"/>
          <c:order val="0"/>
          <c:tx>
            <c:v>Curva de capacidad</c:v>
          </c:tx>
          <c:spPr>
            <a:ln w="19050" cap="rnd">
              <a:solidFill>
                <a:schemeClr val="accent1"/>
              </a:solidFill>
              <a:round/>
            </a:ln>
            <a:effectLst/>
          </c:spPr>
          <c:marker>
            <c:symbol val="none"/>
          </c:marker>
          <c:xVal>
            <c:numRef>
              <c:f>'Bloque central (2)_distr'!$O$6:$O$106</c:f>
              <c:numCache>
                <c:formatCode>0.000</c:formatCode>
                <c:ptCount val="101"/>
                <c:pt idx="0">
                  <c:v>-1.3996000000000001E-4</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formatCode="General">
                  <c:v>0.5</c:v>
                </c:pt>
                <c:pt idx="51" formatCode="General">
                  <c:v>0.51</c:v>
                </c:pt>
                <c:pt idx="52" formatCode="General">
                  <c:v>0.52</c:v>
                </c:pt>
                <c:pt idx="53" formatCode="General">
                  <c:v>0.53</c:v>
                </c:pt>
                <c:pt idx="54" formatCode="General">
                  <c:v>0.54</c:v>
                </c:pt>
                <c:pt idx="55" formatCode="General">
                  <c:v>0.55000000000000004</c:v>
                </c:pt>
                <c:pt idx="56" formatCode="General">
                  <c:v>0.56000000000000005</c:v>
                </c:pt>
                <c:pt idx="57" formatCode="General">
                  <c:v>0.56999999999999995</c:v>
                </c:pt>
                <c:pt idx="58" formatCode="General">
                  <c:v>0.57999999999999996</c:v>
                </c:pt>
                <c:pt idx="59" formatCode="General">
                  <c:v>0.59</c:v>
                </c:pt>
                <c:pt idx="60" formatCode="General">
                  <c:v>0.6</c:v>
                </c:pt>
                <c:pt idx="61" formatCode="General">
                  <c:v>0.61</c:v>
                </c:pt>
                <c:pt idx="62" formatCode="General">
                  <c:v>0.62</c:v>
                </c:pt>
                <c:pt idx="63" formatCode="General">
                  <c:v>0.63</c:v>
                </c:pt>
                <c:pt idx="64" formatCode="General">
                  <c:v>0.64</c:v>
                </c:pt>
                <c:pt idx="65" formatCode="General">
                  <c:v>0.65</c:v>
                </c:pt>
                <c:pt idx="66" formatCode="General">
                  <c:v>0.66</c:v>
                </c:pt>
                <c:pt idx="67" formatCode="General">
                  <c:v>0.67</c:v>
                </c:pt>
                <c:pt idx="68" formatCode="General">
                  <c:v>0.68</c:v>
                </c:pt>
                <c:pt idx="69" formatCode="General">
                  <c:v>0.69</c:v>
                </c:pt>
                <c:pt idx="70" formatCode="General">
                  <c:v>0.7</c:v>
                </c:pt>
                <c:pt idx="71" formatCode="General">
                  <c:v>0.71</c:v>
                </c:pt>
                <c:pt idx="72" formatCode="General">
                  <c:v>0.72</c:v>
                </c:pt>
                <c:pt idx="73" formatCode="General">
                  <c:v>0.73</c:v>
                </c:pt>
                <c:pt idx="74" formatCode="General">
                  <c:v>0.74</c:v>
                </c:pt>
                <c:pt idx="75" formatCode="General">
                  <c:v>0.75</c:v>
                </c:pt>
                <c:pt idx="76" formatCode="General">
                  <c:v>0.76</c:v>
                </c:pt>
                <c:pt idx="77" formatCode="General">
                  <c:v>0.77</c:v>
                </c:pt>
                <c:pt idx="78" formatCode="General">
                  <c:v>0.78</c:v>
                </c:pt>
                <c:pt idx="79" formatCode="General">
                  <c:v>0.79</c:v>
                </c:pt>
                <c:pt idx="80" formatCode="General">
                  <c:v>0.8</c:v>
                </c:pt>
                <c:pt idx="81" formatCode="General">
                  <c:v>0.81</c:v>
                </c:pt>
                <c:pt idx="82" formatCode="General">
                  <c:v>0.82</c:v>
                </c:pt>
                <c:pt idx="83" formatCode="General">
                  <c:v>0.83</c:v>
                </c:pt>
                <c:pt idx="84" formatCode="General">
                  <c:v>0.84</c:v>
                </c:pt>
                <c:pt idx="85" formatCode="General">
                  <c:v>0.85</c:v>
                </c:pt>
                <c:pt idx="86" formatCode="General">
                  <c:v>0.86</c:v>
                </c:pt>
                <c:pt idx="87" formatCode="General">
                  <c:v>0.87</c:v>
                </c:pt>
                <c:pt idx="88" formatCode="General">
                  <c:v>0.88</c:v>
                </c:pt>
                <c:pt idx="89" formatCode="General">
                  <c:v>0.89</c:v>
                </c:pt>
                <c:pt idx="90" formatCode="General">
                  <c:v>0.9</c:v>
                </c:pt>
                <c:pt idx="91" formatCode="General">
                  <c:v>0.91</c:v>
                </c:pt>
                <c:pt idx="92" formatCode="General">
                  <c:v>0.92</c:v>
                </c:pt>
                <c:pt idx="93" formatCode="General">
                  <c:v>0.93</c:v>
                </c:pt>
                <c:pt idx="94" formatCode="General">
                  <c:v>0.94</c:v>
                </c:pt>
                <c:pt idx="95" formatCode="General">
                  <c:v>0.95</c:v>
                </c:pt>
                <c:pt idx="96" formatCode="General">
                  <c:v>0.96</c:v>
                </c:pt>
                <c:pt idx="97" formatCode="General">
                  <c:v>0.97</c:v>
                </c:pt>
                <c:pt idx="98" formatCode="General">
                  <c:v>0.98</c:v>
                </c:pt>
                <c:pt idx="99" formatCode="General">
                  <c:v>0.99</c:v>
                </c:pt>
                <c:pt idx="100" formatCode="General">
                  <c:v>1</c:v>
                </c:pt>
              </c:numCache>
            </c:numRef>
          </c:xVal>
          <c:yVal>
            <c:numRef>
              <c:f>'Bloque central (2)_distr'!$Q$6:$Q$106</c:f>
              <c:numCache>
                <c:formatCode>0.00</c:formatCode>
                <c:ptCount val="101"/>
                <c:pt idx="0">
                  <c:v>0</c:v>
                </c:pt>
                <c:pt idx="1">
                  <c:v>104.87464300000001</c:v>
                </c:pt>
                <c:pt idx="2">
                  <c:v>208.303575</c:v>
                </c:pt>
                <c:pt idx="3">
                  <c:v>311.73326700000001</c:v>
                </c:pt>
                <c:pt idx="4">
                  <c:v>415.16417100000001</c:v>
                </c:pt>
                <c:pt idx="5">
                  <c:v>518.59664900000007</c:v>
                </c:pt>
                <c:pt idx="6">
                  <c:v>622.03103599999997</c:v>
                </c:pt>
                <c:pt idx="7">
                  <c:v>725.46763500000009</c:v>
                </c:pt>
                <c:pt idx="8">
                  <c:v>828.90676099999996</c:v>
                </c:pt>
                <c:pt idx="9">
                  <c:v>932.34875999999997</c:v>
                </c:pt>
                <c:pt idx="10">
                  <c:v>1035.79395</c:v>
                </c:pt>
                <c:pt idx="11">
                  <c:v>1139.242651</c:v>
                </c:pt>
                <c:pt idx="12">
                  <c:v>1241.2641920000001</c:v>
                </c:pt>
                <c:pt idx="13">
                  <c:v>1318.3160889999999</c:v>
                </c:pt>
                <c:pt idx="14">
                  <c:v>1392.385072</c:v>
                </c:pt>
                <c:pt idx="15">
                  <c:v>1465.1650079999999</c:v>
                </c:pt>
                <c:pt idx="16">
                  <c:v>1530.1808680000001</c:v>
                </c:pt>
                <c:pt idx="17">
                  <c:v>1578.20695</c:v>
                </c:pt>
                <c:pt idx="18">
                  <c:v>1624.237012</c:v>
                </c:pt>
                <c:pt idx="19">
                  <c:v>1667.9009590000001</c:v>
                </c:pt>
                <c:pt idx="20">
                  <c:v>1709.686328</c:v>
                </c:pt>
                <c:pt idx="21">
                  <c:v>1743.967069</c:v>
                </c:pt>
                <c:pt idx="22">
                  <c:v>1774.1441429999998</c:v>
                </c:pt>
                <c:pt idx="23">
                  <c:v>1800.5409140000002</c:v>
                </c:pt>
                <c:pt idx="24">
                  <c:v>1823.9135659999999</c:v>
                </c:pt>
                <c:pt idx="25">
                  <c:v>1843.9588019999999</c:v>
                </c:pt>
                <c:pt idx="26">
                  <c:v>1862.959709</c:v>
                </c:pt>
                <c:pt idx="27">
                  <c:v>1880.1757620000001</c:v>
                </c:pt>
                <c:pt idx="28">
                  <c:v>1896.3578279999999</c:v>
                </c:pt>
                <c:pt idx="29">
                  <c:v>1911.9338070000001</c:v>
                </c:pt>
                <c:pt idx="30">
                  <c:v>1927.0846529999999</c:v>
                </c:pt>
                <c:pt idx="31">
                  <c:v>1940.576333</c:v>
                </c:pt>
                <c:pt idx="32">
                  <c:v>1952.6211880000001</c:v>
                </c:pt>
                <c:pt idx="33">
                  <c:v>1964.188529</c:v>
                </c:pt>
                <c:pt idx="34">
                  <c:v>1973.3709009999998</c:v>
                </c:pt>
                <c:pt idx="35">
                  <c:v>1980.4023260000001</c:v>
                </c:pt>
                <c:pt idx="36">
                  <c:v>1986.7500990000001</c:v>
                </c:pt>
                <c:pt idx="37">
                  <c:v>1992.2899439999999</c:v>
                </c:pt>
                <c:pt idx="38">
                  <c:v>1997.033578</c:v>
                </c:pt>
                <c:pt idx="39">
                  <c:v>2001.3221649999998</c:v>
                </c:pt>
                <c:pt idx="40">
                  <c:v>2005.1925879999999</c:v>
                </c:pt>
                <c:pt idx="41">
                  <c:v>2008.2154760000001</c:v>
                </c:pt>
                <c:pt idx="42">
                  <c:v>2010.7068919999999</c:v>
                </c:pt>
                <c:pt idx="43" formatCode="0.00000">
                  <c:v>2012.4783699999998</c:v>
                </c:pt>
                <c:pt idx="44" formatCode="0.00000">
                  <c:v>2013.96479</c:v>
                </c:pt>
                <c:pt idx="45">
                  <c:v>2015.1692820000001</c:v>
                </c:pt>
                <c:pt idx="46">
                  <c:v>2016.1430459999999</c:v>
                </c:pt>
                <c:pt idx="47">
                  <c:v>2016.9689760000001</c:v>
                </c:pt>
                <c:pt idx="48">
                  <c:v>2017.6484510000003</c:v>
                </c:pt>
                <c:pt idx="49">
                  <c:v>2018.1859639999998</c:v>
                </c:pt>
                <c:pt idx="50">
                  <c:v>2018.560189</c:v>
                </c:pt>
                <c:pt idx="51">
                  <c:v>2018.8028589999999</c:v>
                </c:pt>
                <c:pt idx="52">
                  <c:v>2018.978533</c:v>
                </c:pt>
                <c:pt idx="53">
                  <c:v>2019.0538629999999</c:v>
                </c:pt>
                <c:pt idx="54">
                  <c:v>2019.004455</c:v>
                </c:pt>
                <c:pt idx="55">
                  <c:v>2018.8838069999999</c:v>
                </c:pt>
                <c:pt idx="56">
                  <c:v>2018.7040069999998</c:v>
                </c:pt>
                <c:pt idx="57">
                  <c:v>2018.419973</c:v>
                </c:pt>
                <c:pt idx="58">
                  <c:v>2018.064253</c:v>
                </c:pt>
                <c:pt idx="59">
                  <c:v>2017.655409</c:v>
                </c:pt>
                <c:pt idx="60">
                  <c:v>2017.205426</c:v>
                </c:pt>
                <c:pt idx="61">
                  <c:v>2016.7141409999999</c:v>
                </c:pt>
                <c:pt idx="62">
                  <c:v>2016.160451</c:v>
                </c:pt>
                <c:pt idx="63">
                  <c:v>2015.5561660000001</c:v>
                </c:pt>
                <c:pt idx="64">
                  <c:v>2014.924988</c:v>
                </c:pt>
                <c:pt idx="65">
                  <c:v>2014.2590420000001</c:v>
                </c:pt>
                <c:pt idx="66">
                  <c:v>2013.5515349999998</c:v>
                </c:pt>
                <c:pt idx="67">
                  <c:v>2012.8033169999999</c:v>
                </c:pt>
                <c:pt idx="68">
                  <c:v>2012.0263659999998</c:v>
                </c:pt>
                <c:pt idx="69">
                  <c:v>2011.2090909999999</c:v>
                </c:pt>
                <c:pt idx="70">
                  <c:v>2010.3657210000001</c:v>
                </c:pt>
                <c:pt idx="71">
                  <c:v>2009.515721</c:v>
                </c:pt>
                <c:pt idx="72">
                  <c:v>2008.653485</c:v>
                </c:pt>
                <c:pt idx="73">
                  <c:v>2007.7847710000001</c:v>
                </c:pt>
                <c:pt idx="74">
                  <c:v>2006.8934320000001</c:v>
                </c:pt>
                <c:pt idx="75">
                  <c:v>2005.9712919999999</c:v>
                </c:pt>
                <c:pt idx="76">
                  <c:v>2005.0265429999999</c:v>
                </c:pt>
                <c:pt idx="77">
                  <c:v>2004.0744709999999</c:v>
                </c:pt>
                <c:pt idx="78">
                  <c:v>2003.121384</c:v>
                </c:pt>
                <c:pt idx="79">
                  <c:v>2002.1596830000001</c:v>
                </c:pt>
                <c:pt idx="80">
                  <c:v>2001.169488</c:v>
                </c:pt>
                <c:pt idx="81">
                  <c:v>2000.1646499999999</c:v>
                </c:pt>
                <c:pt idx="82">
                  <c:v>1999.1556660000001</c:v>
                </c:pt>
                <c:pt idx="83">
                  <c:v>1998.139999</c:v>
                </c:pt>
                <c:pt idx="84">
                  <c:v>1997.1203549999998</c:v>
                </c:pt>
                <c:pt idx="85">
                  <c:v>1996.0943279999999</c:v>
                </c:pt>
                <c:pt idx="86">
                  <c:v>1995.054052</c:v>
                </c:pt>
                <c:pt idx="87">
                  <c:v>1994.011025</c:v>
                </c:pt>
                <c:pt idx="88">
                  <c:v>1992.9576420000001</c:v>
                </c:pt>
                <c:pt idx="89">
                  <c:v>1991.8925160000001</c:v>
                </c:pt>
                <c:pt idx="90">
                  <c:v>1990.823549</c:v>
                </c:pt>
                <c:pt idx="91">
                  <c:v>1989.750008</c:v>
                </c:pt>
                <c:pt idx="92">
                  <c:v>1988.6754799999999</c:v>
                </c:pt>
                <c:pt idx="93">
                  <c:v>1987.601909</c:v>
                </c:pt>
                <c:pt idx="94">
                  <c:v>1986.5237400000001</c:v>
                </c:pt>
                <c:pt idx="95">
                  <c:v>1985.442959</c:v>
                </c:pt>
                <c:pt idx="96">
                  <c:v>1984.36013</c:v>
                </c:pt>
                <c:pt idx="97">
                  <c:v>1983.2714110000002</c:v>
                </c:pt>
                <c:pt idx="98">
                  <c:v>1982.180439</c:v>
                </c:pt>
                <c:pt idx="99">
                  <c:v>1981.0836399999998</c:v>
                </c:pt>
                <c:pt idx="100">
                  <c:v>1979.9734040000001</c:v>
                </c:pt>
              </c:numCache>
            </c:numRef>
          </c:yVal>
          <c:smooth val="1"/>
        </c:ser>
        <c:ser>
          <c:idx val="2"/>
          <c:order val="2"/>
          <c:tx>
            <c:v>.</c:v>
          </c:tx>
          <c:spPr>
            <a:ln w="19050" cap="rnd">
              <a:solidFill>
                <a:schemeClr val="accent3"/>
              </a:solidFill>
              <a:round/>
            </a:ln>
            <a:effectLst/>
          </c:spPr>
          <c:marker>
            <c:symbol val="none"/>
          </c:marker>
          <c:dPt>
            <c:idx val="1"/>
            <c:marker>
              <c:symbol val="none"/>
            </c:marker>
            <c:bubble3D val="0"/>
            <c:spPr>
              <a:ln w="28575" cap="rnd">
                <a:solidFill>
                  <a:schemeClr val="tx1">
                    <a:lumMod val="50000"/>
                    <a:lumOff val="50000"/>
                  </a:schemeClr>
                </a:solidFill>
                <a:prstDash val="sysDot"/>
                <a:round/>
              </a:ln>
              <a:effectLst/>
            </c:spPr>
          </c:dPt>
          <c:xVal>
            <c:numRef>
              <c:f>'Bloque central (2)_distr'!$S$39:$S$40</c:f>
              <c:numCache>
                <c:formatCode>General</c:formatCode>
                <c:ptCount val="2"/>
                <c:pt idx="0">
                  <c:v>0.53</c:v>
                </c:pt>
                <c:pt idx="1">
                  <c:v>0.53</c:v>
                </c:pt>
              </c:numCache>
            </c:numRef>
          </c:xVal>
          <c:yVal>
            <c:numRef>
              <c:f>'Bloque central (2)_distr'!$T$39:$T$40</c:f>
              <c:numCache>
                <c:formatCode>0.00</c:formatCode>
                <c:ptCount val="2"/>
                <c:pt idx="0" formatCode="General">
                  <c:v>0</c:v>
                </c:pt>
                <c:pt idx="1">
                  <c:v>2019.0538629999999</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'Bloque central (2)_distr'!$U$39:$U$40</c:f>
              <c:numCache>
                <c:formatCode>General</c:formatCode>
                <c:ptCount val="2"/>
                <c:pt idx="0">
                  <c:v>0.21007000000000001</c:v>
                </c:pt>
                <c:pt idx="1">
                  <c:v>0.21007000000000001</c:v>
                </c:pt>
              </c:numCache>
            </c:numRef>
          </c:xVal>
          <c:yVal>
            <c:numRef>
              <c:f>'Bloque central (2)_distr'!$V$39:$V$40</c:f>
              <c:numCache>
                <c:formatCode>0.00</c:formatCode>
                <c:ptCount val="2"/>
                <c:pt idx="0">
                  <c:v>0</c:v>
                </c:pt>
                <c:pt idx="1">
                  <c:v>2019.0538629999999</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'Bloque central (2)_distr'!$S$44:$S$45</c:f>
              <c:numCache>
                <c:formatCode>0.00</c:formatCode>
                <c:ptCount val="2"/>
                <c:pt idx="0">
                  <c:v>0</c:v>
                </c:pt>
                <c:pt idx="1">
                  <c:v>0.21007000000000001</c:v>
                </c:pt>
              </c:numCache>
            </c:numRef>
          </c:xVal>
          <c:yVal>
            <c:numRef>
              <c:f>'Bloque central (2)_distr'!$T$44:$T$45</c:f>
              <c:numCache>
                <c:formatCode>0.00</c:formatCode>
                <c:ptCount val="2"/>
                <c:pt idx="0">
                  <c:v>2019.0538629999999</c:v>
                </c:pt>
                <c:pt idx="1">
                  <c:v>2019.0538629999999</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'Bloque central (2)_distr'!$U$44:$U$45</c:f>
              <c:numCache>
                <c:formatCode>General</c:formatCode>
                <c:ptCount val="2"/>
                <c:pt idx="0">
                  <c:v>0</c:v>
                </c:pt>
                <c:pt idx="1">
                  <c:v>0.8</c:v>
                </c:pt>
              </c:numCache>
            </c:numRef>
          </c:xVal>
          <c:yVal>
            <c:numRef>
              <c:f>'Bloque central (2)_distr'!$V$44:$V$45</c:f>
              <c:numCache>
                <c:formatCode>0.00</c:formatCode>
                <c:ptCount val="2"/>
                <c:pt idx="0">
                  <c:v>261.56655000000001</c:v>
                </c:pt>
                <c:pt idx="1">
                  <c:v>261.56655000000001</c:v>
                </c:pt>
              </c:numCache>
            </c:numRef>
          </c:yVal>
          <c:smooth val="1"/>
        </c:ser>
        <c:dLbls>
          <c:showLegendKey val="0"/>
          <c:showVal val="0"/>
          <c:showCatName val="0"/>
          <c:showSerName val="0"/>
          <c:showPercent val="0"/>
          <c:showBubbleSize val="0"/>
        </c:dLbls>
        <c:axId val="217023848"/>
        <c:axId val="217027768"/>
      </c:scatterChart>
      <c:valAx>
        <c:axId val="217023848"/>
        <c:scaling>
          <c:orientation val="minMax"/>
          <c:max val="0.8"/>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7027768"/>
        <c:crosses val="autoZero"/>
        <c:crossBetween val="midCat"/>
        <c:majorUnit val="0.2"/>
      </c:valAx>
      <c:valAx>
        <c:axId val="217027768"/>
        <c:scaling>
          <c:orientation val="minMax"/>
          <c:max val="2300"/>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Cortante basal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7023848"/>
        <c:crosses val="autoZero"/>
        <c:crossBetween val="midCat"/>
        <c:majorUnit val="500"/>
      </c:valAx>
      <c:spPr>
        <a:noFill/>
        <a:ln>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dPt>
            <c:idx val="3"/>
            <c:marker>
              <c:symbol val="circle"/>
              <c:size val="5"/>
              <c:spPr>
                <a:solidFill>
                  <a:schemeClr val="accent2"/>
                </a:solidFill>
                <a:ln w="9525">
                  <a:solidFill>
                    <a:srgbClr val="C00000"/>
                  </a:solidFill>
                </a:ln>
                <a:effectLst/>
              </c:spPr>
            </c:marker>
            <c:bubble3D val="0"/>
            <c:spPr>
              <a:ln w="22225" cap="rnd">
                <a:solidFill>
                  <a:srgbClr val="C00000"/>
                </a:solidFill>
                <a:round/>
              </a:ln>
              <a:effectLst/>
            </c:spPr>
          </c:dPt>
          <c:xVal>
            <c:numRef>
              <c:f>'Policías 2_distr'!$G$30:$G$34</c:f>
              <c:numCache>
                <c:formatCode>General</c:formatCode>
                <c:ptCount val="5"/>
                <c:pt idx="0" formatCode="0.000">
                  <c:v>8.7361198999999997E-5</c:v>
                </c:pt>
                <c:pt idx="1">
                  <c:v>0.13273499999999999</c:v>
                </c:pt>
                <c:pt idx="2">
                  <c:v>0.17698</c:v>
                </c:pt>
                <c:pt idx="3">
                  <c:v>0.33</c:v>
                </c:pt>
                <c:pt idx="4">
                  <c:v>0.8</c:v>
                </c:pt>
              </c:numCache>
            </c:numRef>
          </c:xVal>
          <c:yVal>
            <c:numRef>
              <c:f>'Policías 2_distr'!$H$30:$H$34</c:f>
              <c:numCache>
                <c:formatCode>0.0000</c:formatCode>
                <c:ptCount val="5"/>
                <c:pt idx="0" formatCode="0.00">
                  <c:v>0</c:v>
                </c:pt>
                <c:pt idx="1">
                  <c:v>5988.2239874999996</c:v>
                </c:pt>
                <c:pt idx="2" formatCode="0.00">
                  <c:v>7984.2986499999997</c:v>
                </c:pt>
                <c:pt idx="3" formatCode="0.00">
                  <c:v>7984.2986499999997</c:v>
                </c:pt>
                <c:pt idx="4" formatCode="0.00">
                  <c:v>7984.2986499999997</c:v>
                </c:pt>
              </c:numCache>
            </c:numRef>
          </c:yVal>
          <c:smooth val="0"/>
        </c:ser>
        <c:dLbls>
          <c:showLegendKey val="0"/>
          <c:showVal val="0"/>
          <c:showCatName val="0"/>
          <c:showSerName val="0"/>
          <c:showPercent val="0"/>
          <c:showBubbleSize val="0"/>
        </c:dLbls>
        <c:axId val="217024240"/>
        <c:axId val="217025416"/>
      </c:scatterChart>
      <c:scatterChart>
        <c:scatterStyle val="smoothMarker"/>
        <c:varyColors val="0"/>
        <c:ser>
          <c:idx val="0"/>
          <c:order val="0"/>
          <c:tx>
            <c:v>Curva de capacidad</c:v>
          </c:tx>
          <c:spPr>
            <a:ln w="22225" cap="rnd" cmpd="sng">
              <a:solidFill>
                <a:schemeClr val="accent1">
                  <a:lumMod val="75000"/>
                </a:schemeClr>
              </a:solidFill>
              <a:round/>
            </a:ln>
            <a:effectLst/>
          </c:spPr>
          <c:marker>
            <c:symbol val="none"/>
          </c:marker>
          <c:xVal>
            <c:numRef>
              <c:f>'Policías 2_distr'!$C$6:$C$106</c:f>
              <c:numCache>
                <c:formatCode>0.000</c:formatCode>
                <c:ptCount val="101"/>
                <c:pt idx="0">
                  <c:v>8.7361198999999997E-5</c:v>
                </c:pt>
                <c:pt idx="1">
                  <c:v>6.0000000000000001E-3</c:v>
                </c:pt>
                <c:pt idx="2">
                  <c:v>1.2E-2</c:v>
                </c:pt>
                <c:pt idx="3">
                  <c:v>1.7999999999999999E-2</c:v>
                </c:pt>
                <c:pt idx="4">
                  <c:v>2.4E-2</c:v>
                </c:pt>
                <c:pt idx="5">
                  <c:v>0.03</c:v>
                </c:pt>
                <c:pt idx="6">
                  <c:v>3.5999999999999997E-2</c:v>
                </c:pt>
                <c:pt idx="7">
                  <c:v>4.2000000000000003E-2</c:v>
                </c:pt>
                <c:pt idx="8">
                  <c:v>4.8000000000000001E-2</c:v>
                </c:pt>
                <c:pt idx="9">
                  <c:v>5.3999999999999999E-2</c:v>
                </c:pt>
                <c:pt idx="10">
                  <c:v>0.06</c:v>
                </c:pt>
                <c:pt idx="11">
                  <c:v>6.6000000000000003E-2</c:v>
                </c:pt>
                <c:pt idx="12">
                  <c:v>7.1999999999999995E-2</c:v>
                </c:pt>
                <c:pt idx="13">
                  <c:v>7.8E-2</c:v>
                </c:pt>
                <c:pt idx="14">
                  <c:v>8.4000000000000005E-2</c:v>
                </c:pt>
                <c:pt idx="15">
                  <c:v>0.09</c:v>
                </c:pt>
                <c:pt idx="16">
                  <c:v>9.6000000000000002E-2</c:v>
                </c:pt>
                <c:pt idx="17">
                  <c:v>0.10199999999999999</c:v>
                </c:pt>
                <c:pt idx="18">
                  <c:v>0.108</c:v>
                </c:pt>
                <c:pt idx="19">
                  <c:v>0.114</c:v>
                </c:pt>
                <c:pt idx="20">
                  <c:v>0.12</c:v>
                </c:pt>
                <c:pt idx="21">
                  <c:v>0.126</c:v>
                </c:pt>
                <c:pt idx="22">
                  <c:v>0.13200000000000001</c:v>
                </c:pt>
                <c:pt idx="23">
                  <c:v>0.13800000000000001</c:v>
                </c:pt>
                <c:pt idx="24">
                  <c:v>0.14399999999999999</c:v>
                </c:pt>
                <c:pt idx="25">
                  <c:v>0.15</c:v>
                </c:pt>
                <c:pt idx="26">
                  <c:v>0.156</c:v>
                </c:pt>
                <c:pt idx="27">
                  <c:v>0.16200000000000001</c:v>
                </c:pt>
                <c:pt idx="28">
                  <c:v>0.16800000000000001</c:v>
                </c:pt>
                <c:pt idx="29">
                  <c:v>0.17399999999999999</c:v>
                </c:pt>
                <c:pt idx="30">
                  <c:v>0.18</c:v>
                </c:pt>
                <c:pt idx="31">
                  <c:v>0.186</c:v>
                </c:pt>
                <c:pt idx="32">
                  <c:v>0.192</c:v>
                </c:pt>
                <c:pt idx="33">
                  <c:v>0.19800000000000001</c:v>
                </c:pt>
                <c:pt idx="34">
                  <c:v>0.20399999999999999</c:v>
                </c:pt>
                <c:pt idx="35">
                  <c:v>0.21</c:v>
                </c:pt>
                <c:pt idx="36">
                  <c:v>0.216</c:v>
                </c:pt>
                <c:pt idx="37">
                  <c:v>0.222</c:v>
                </c:pt>
                <c:pt idx="38">
                  <c:v>0.22800000000000001</c:v>
                </c:pt>
                <c:pt idx="39">
                  <c:v>0.23400000000000001</c:v>
                </c:pt>
                <c:pt idx="40">
                  <c:v>0.24</c:v>
                </c:pt>
                <c:pt idx="41">
                  <c:v>0.246</c:v>
                </c:pt>
                <c:pt idx="42">
                  <c:v>0.252</c:v>
                </c:pt>
                <c:pt idx="43">
                  <c:v>0.25800000000000001</c:v>
                </c:pt>
                <c:pt idx="44">
                  <c:v>0.26400000000000001</c:v>
                </c:pt>
                <c:pt idx="45">
                  <c:v>0.27</c:v>
                </c:pt>
                <c:pt idx="46">
                  <c:v>0.27600000000000002</c:v>
                </c:pt>
                <c:pt idx="47">
                  <c:v>0.28199999999999997</c:v>
                </c:pt>
                <c:pt idx="48">
                  <c:v>0.28799999999999998</c:v>
                </c:pt>
                <c:pt idx="49">
                  <c:v>0.29399999999999998</c:v>
                </c:pt>
                <c:pt idx="50" formatCode="General">
                  <c:v>0.3</c:v>
                </c:pt>
                <c:pt idx="51" formatCode="General">
                  <c:v>0.30599999999999999</c:v>
                </c:pt>
                <c:pt idx="52" formatCode="General">
                  <c:v>0.312</c:v>
                </c:pt>
                <c:pt idx="53" formatCode="General">
                  <c:v>0.318</c:v>
                </c:pt>
                <c:pt idx="54" formatCode="General">
                  <c:v>0.32400000000000001</c:v>
                </c:pt>
                <c:pt idx="55" formatCode="General">
                  <c:v>0.33</c:v>
                </c:pt>
                <c:pt idx="56" formatCode="General">
                  <c:v>0.33600000000000002</c:v>
                </c:pt>
                <c:pt idx="57" formatCode="General">
                  <c:v>0.34200000000000003</c:v>
                </c:pt>
                <c:pt idx="58" formatCode="General">
                  <c:v>0.34799999999999998</c:v>
                </c:pt>
                <c:pt idx="59" formatCode="General">
                  <c:v>0.35399999999999998</c:v>
                </c:pt>
                <c:pt idx="60" formatCode="General">
                  <c:v>0.36</c:v>
                </c:pt>
                <c:pt idx="61" formatCode="General">
                  <c:v>0.36599999999999999</c:v>
                </c:pt>
                <c:pt idx="62" formatCode="General">
                  <c:v>0.372</c:v>
                </c:pt>
                <c:pt idx="63" formatCode="General">
                  <c:v>0.378</c:v>
                </c:pt>
                <c:pt idx="64" formatCode="General">
                  <c:v>0.38400000000000001</c:v>
                </c:pt>
                <c:pt idx="65" formatCode="General">
                  <c:v>0.39</c:v>
                </c:pt>
                <c:pt idx="66" formatCode="General">
                  <c:v>0.39600000000000002</c:v>
                </c:pt>
                <c:pt idx="67" formatCode="General">
                  <c:v>0.40200000000000002</c:v>
                </c:pt>
                <c:pt idx="68" formatCode="General">
                  <c:v>0.40799999999999997</c:v>
                </c:pt>
                <c:pt idx="69" formatCode="General">
                  <c:v>0.41399999999999998</c:v>
                </c:pt>
                <c:pt idx="70" formatCode="General">
                  <c:v>0.42</c:v>
                </c:pt>
                <c:pt idx="71" formatCode="General">
                  <c:v>0.42599999999999999</c:v>
                </c:pt>
                <c:pt idx="72" formatCode="General">
                  <c:v>0.432</c:v>
                </c:pt>
                <c:pt idx="73" formatCode="General">
                  <c:v>0.438</c:v>
                </c:pt>
                <c:pt idx="74" formatCode="General">
                  <c:v>0.44400000000000001</c:v>
                </c:pt>
                <c:pt idx="75" formatCode="General">
                  <c:v>0.45</c:v>
                </c:pt>
                <c:pt idx="76" formatCode="General">
                  <c:v>0.45600000000000002</c:v>
                </c:pt>
                <c:pt idx="77" formatCode="General">
                  <c:v>0.46200000000000002</c:v>
                </c:pt>
                <c:pt idx="78" formatCode="General">
                  <c:v>0.46800000000000003</c:v>
                </c:pt>
                <c:pt idx="79" formatCode="General">
                  <c:v>0.47399999999999998</c:v>
                </c:pt>
                <c:pt idx="80" formatCode="General">
                  <c:v>0.48</c:v>
                </c:pt>
                <c:pt idx="81" formatCode="General">
                  <c:v>0.48599999999999999</c:v>
                </c:pt>
                <c:pt idx="82" formatCode="General">
                  <c:v>0.49199999999999999</c:v>
                </c:pt>
                <c:pt idx="83" formatCode="General">
                  <c:v>0.498</c:v>
                </c:pt>
                <c:pt idx="84" formatCode="General">
                  <c:v>0.504</c:v>
                </c:pt>
                <c:pt idx="85" formatCode="General">
                  <c:v>0.51</c:v>
                </c:pt>
                <c:pt idx="86" formatCode="General">
                  <c:v>0.51600000000000001</c:v>
                </c:pt>
                <c:pt idx="87" formatCode="General">
                  <c:v>0.52200000000000002</c:v>
                </c:pt>
                <c:pt idx="88" formatCode="General">
                  <c:v>0.52800000000000002</c:v>
                </c:pt>
                <c:pt idx="89" formatCode="General">
                  <c:v>0.53400000000000003</c:v>
                </c:pt>
                <c:pt idx="90" formatCode="General">
                  <c:v>0.54</c:v>
                </c:pt>
                <c:pt idx="91" formatCode="General">
                  <c:v>0.54600000000000004</c:v>
                </c:pt>
                <c:pt idx="92" formatCode="General">
                  <c:v>0.55200000000000005</c:v>
                </c:pt>
                <c:pt idx="93" formatCode="General">
                  <c:v>0.55800000000000005</c:v>
                </c:pt>
                <c:pt idx="94" formatCode="General">
                  <c:v>0.56399999999999995</c:v>
                </c:pt>
                <c:pt idx="95" formatCode="General">
                  <c:v>0.56999999999999995</c:v>
                </c:pt>
                <c:pt idx="96" formatCode="General">
                  <c:v>0.57599999999999996</c:v>
                </c:pt>
                <c:pt idx="97" formatCode="General">
                  <c:v>0.58199999999999996</c:v>
                </c:pt>
                <c:pt idx="98" formatCode="General">
                  <c:v>0.58799999999999997</c:v>
                </c:pt>
                <c:pt idx="99" formatCode="General">
                  <c:v>0.59399999999999997</c:v>
                </c:pt>
                <c:pt idx="100" formatCode="General">
                  <c:v>0.6</c:v>
                </c:pt>
              </c:numCache>
            </c:numRef>
          </c:xVal>
          <c:yVal>
            <c:numRef>
              <c:f>'Policías 2_distr'!$E$6:$E$106</c:f>
              <c:numCache>
                <c:formatCode>0.00</c:formatCode>
                <c:ptCount val="101"/>
                <c:pt idx="0">
                  <c:v>0</c:v>
                </c:pt>
                <c:pt idx="1">
                  <c:v>273.70743399999998</c:v>
                </c:pt>
                <c:pt idx="2">
                  <c:v>551.45911599999999</c:v>
                </c:pt>
                <c:pt idx="3">
                  <c:v>829.21474199999989</c:v>
                </c:pt>
                <c:pt idx="4">
                  <c:v>1106.974864</c:v>
                </c:pt>
                <c:pt idx="5">
                  <c:v>1384.7402810000001</c:v>
                </c:pt>
                <c:pt idx="6">
                  <c:v>1662.5117849999999</c:v>
                </c:pt>
                <c:pt idx="7">
                  <c:v>1940.290178</c:v>
                </c:pt>
                <c:pt idx="8">
                  <c:v>2218.0762680000003</c:v>
                </c:pt>
                <c:pt idx="9">
                  <c:v>2495.8708690000003</c:v>
                </c:pt>
                <c:pt idx="10">
                  <c:v>2773.6747950000004</c:v>
                </c:pt>
                <c:pt idx="11">
                  <c:v>3051.4888649999998</c:v>
                </c:pt>
                <c:pt idx="12">
                  <c:v>3329.3138999999996</c:v>
                </c:pt>
                <c:pt idx="13">
                  <c:v>3607.150721</c:v>
                </c:pt>
                <c:pt idx="14">
                  <c:v>3885.000153</c:v>
                </c:pt>
                <c:pt idx="15">
                  <c:v>4162.8630210000001</c:v>
                </c:pt>
                <c:pt idx="16">
                  <c:v>4440.2986900000005</c:v>
                </c:pt>
                <c:pt idx="17">
                  <c:v>4712.2907020000002</c:v>
                </c:pt>
                <c:pt idx="18">
                  <c:v>4976.7734070000006</c:v>
                </c:pt>
                <c:pt idx="19">
                  <c:v>5236.9230989999996</c:v>
                </c:pt>
                <c:pt idx="20">
                  <c:v>5490.0344330000007</c:v>
                </c:pt>
                <c:pt idx="21">
                  <c:v>5731.5612719999999</c:v>
                </c:pt>
                <c:pt idx="22">
                  <c:v>5961.0599700000002</c:v>
                </c:pt>
                <c:pt idx="23">
                  <c:v>6182.6977859999997</c:v>
                </c:pt>
                <c:pt idx="24">
                  <c:v>6393.550655</c:v>
                </c:pt>
                <c:pt idx="25">
                  <c:v>6586.7148729999999</c:v>
                </c:pt>
                <c:pt idx="26">
                  <c:v>6759.8358750000007</c:v>
                </c:pt>
                <c:pt idx="27">
                  <c:v>6917.4067339999992</c:v>
                </c:pt>
                <c:pt idx="28">
                  <c:v>7051.8662300000005</c:v>
                </c:pt>
                <c:pt idx="29">
                  <c:v>7172.3047530000003</c:v>
                </c:pt>
                <c:pt idx="30">
                  <c:v>7267.0528739999991</c:v>
                </c:pt>
                <c:pt idx="31">
                  <c:v>7356.6733389999999</c:v>
                </c:pt>
                <c:pt idx="32">
                  <c:v>7429.80062</c:v>
                </c:pt>
                <c:pt idx="33">
                  <c:v>7494.6781259999998</c:v>
                </c:pt>
                <c:pt idx="34">
                  <c:v>7548.3690300000007</c:v>
                </c:pt>
                <c:pt idx="35">
                  <c:v>7602.466034</c:v>
                </c:pt>
                <c:pt idx="36">
                  <c:v>7641.2063710000002</c:v>
                </c:pt>
                <c:pt idx="37">
                  <c:v>7686.1269579999998</c:v>
                </c:pt>
                <c:pt idx="38">
                  <c:v>7720.6059150000001</c:v>
                </c:pt>
                <c:pt idx="39">
                  <c:v>7755.0287080000007</c:v>
                </c:pt>
                <c:pt idx="40">
                  <c:v>7784.7334009999995</c:v>
                </c:pt>
                <c:pt idx="41">
                  <c:v>7812.737228</c:v>
                </c:pt>
                <c:pt idx="42">
                  <c:v>7838.1648330000007</c:v>
                </c:pt>
                <c:pt idx="43">
                  <c:v>7861.9645440000004</c:v>
                </c:pt>
                <c:pt idx="44">
                  <c:v>7883.6701829999993</c:v>
                </c:pt>
                <c:pt idx="45">
                  <c:v>7903.4611610000002</c:v>
                </c:pt>
                <c:pt idx="46">
                  <c:v>7920.9186119999995</c:v>
                </c:pt>
                <c:pt idx="47">
                  <c:v>7935.9860790000002</c:v>
                </c:pt>
                <c:pt idx="48">
                  <c:v>7948.404931</c:v>
                </c:pt>
                <c:pt idx="49">
                  <c:v>7958.6049779999994</c:v>
                </c:pt>
                <c:pt idx="50">
                  <c:v>7967.024735</c:v>
                </c:pt>
                <c:pt idx="51">
                  <c:v>7973.8500709999998</c:v>
                </c:pt>
                <c:pt idx="52">
                  <c:v>7978.9447339999997</c:v>
                </c:pt>
                <c:pt idx="53">
                  <c:v>7982.4431979999999</c:v>
                </c:pt>
                <c:pt idx="54">
                  <c:v>7984.2048109999996</c:v>
                </c:pt>
                <c:pt idx="55">
                  <c:v>7984.2986499999997</c:v>
                </c:pt>
                <c:pt idx="56">
                  <c:v>7982.9863380000006</c:v>
                </c:pt>
                <c:pt idx="57">
                  <c:v>7980.3486940000003</c:v>
                </c:pt>
                <c:pt idx="58">
                  <c:v>7976.4283160000005</c:v>
                </c:pt>
                <c:pt idx="59">
                  <c:v>7971.0872820000004</c:v>
                </c:pt>
                <c:pt idx="60">
                  <c:v>7964.2356280000004</c:v>
                </c:pt>
                <c:pt idx="61">
                  <c:v>7955.9206619999995</c:v>
                </c:pt>
                <c:pt idx="62">
                  <c:v>7945.9926169999999</c:v>
                </c:pt>
                <c:pt idx="63">
                  <c:v>7934.4099529999994</c:v>
                </c:pt>
                <c:pt idx="64">
                  <c:v>7920.7923719999999</c:v>
                </c:pt>
                <c:pt idx="65">
                  <c:v>7905.0298499999999</c:v>
                </c:pt>
                <c:pt idx="66">
                  <c:v>7887.3798530000004</c:v>
                </c:pt>
                <c:pt idx="67">
                  <c:v>7868.0189229999996</c:v>
                </c:pt>
                <c:pt idx="68">
                  <c:v>7847.4030830000002</c:v>
                </c:pt>
                <c:pt idx="69">
                  <c:v>7825.4556309999998</c:v>
                </c:pt>
                <c:pt idx="70">
                  <c:v>7802.3672960000004</c:v>
                </c:pt>
                <c:pt idx="71">
                  <c:v>7778.3800439999995</c:v>
                </c:pt>
                <c:pt idx="72">
                  <c:v>7753.6866309999996</c:v>
                </c:pt>
                <c:pt idx="73">
                  <c:v>7728.2440559999995</c:v>
                </c:pt>
                <c:pt idx="74">
                  <c:v>7702.3125859999991</c:v>
                </c:pt>
                <c:pt idx="75">
                  <c:v>7675.6799079999992</c:v>
                </c:pt>
                <c:pt idx="76">
                  <c:v>7648.4370260000005</c:v>
                </c:pt>
                <c:pt idx="77">
                  <c:v>7620.7158939999999</c:v>
                </c:pt>
                <c:pt idx="78">
                  <c:v>7592.5694899999999</c:v>
                </c:pt>
                <c:pt idx="79">
                  <c:v>7564.2506600000006</c:v>
                </c:pt>
                <c:pt idx="80">
                  <c:v>7535.6993779999993</c:v>
                </c:pt>
                <c:pt idx="81">
                  <c:v>7506.8579680000003</c:v>
                </c:pt>
                <c:pt idx="82">
                  <c:v>7477.814703</c:v>
                </c:pt>
                <c:pt idx="83">
                  <c:v>7448.5498480000006</c:v>
                </c:pt>
                <c:pt idx="84">
                  <c:v>7419.1403379999992</c:v>
                </c:pt>
                <c:pt idx="85">
                  <c:v>7389.6844560000009</c:v>
                </c:pt>
                <c:pt idx="86">
                  <c:v>7360.1124350000009</c:v>
                </c:pt>
                <c:pt idx="87">
                  <c:v>7330.4016930000007</c:v>
                </c:pt>
                <c:pt idx="88">
                  <c:v>7300.5851670000002</c:v>
                </c:pt>
                <c:pt idx="89">
                  <c:v>7270.7271770000007</c:v>
                </c:pt>
                <c:pt idx="90">
                  <c:v>7240.8116750000008</c:v>
                </c:pt>
                <c:pt idx="91">
                  <c:v>7210.799274</c:v>
                </c:pt>
                <c:pt idx="92">
                  <c:v>7180.6657880000002</c:v>
                </c:pt>
                <c:pt idx="93">
                  <c:v>7150.4368199999999</c:v>
                </c:pt>
                <c:pt idx="94">
                  <c:v>7120.1757150000003</c:v>
                </c:pt>
                <c:pt idx="95">
                  <c:v>7089.8144540000003</c:v>
                </c:pt>
                <c:pt idx="96">
                  <c:v>7059.4186809999992</c:v>
                </c:pt>
                <c:pt idx="97">
                  <c:v>7029.0101190000005</c:v>
                </c:pt>
                <c:pt idx="98">
                  <c:v>6998.5521079999999</c:v>
                </c:pt>
                <c:pt idx="99">
                  <c:v>6968.0702729999994</c:v>
                </c:pt>
                <c:pt idx="100">
                  <c:v>6937.5541909999993</c:v>
                </c:pt>
              </c:numCache>
            </c:numRef>
          </c:yVal>
          <c:smooth val="1"/>
        </c:ser>
        <c:ser>
          <c:idx val="2"/>
          <c:order val="2"/>
          <c:tx>
            <c:v>.</c:v>
          </c:tx>
          <c:spPr>
            <a:ln w="28575" cap="rnd">
              <a:solidFill>
                <a:schemeClr val="tx1">
                  <a:lumMod val="50000"/>
                  <a:lumOff val="50000"/>
                </a:schemeClr>
              </a:solidFill>
              <a:prstDash val="sysDot"/>
              <a:round/>
            </a:ln>
            <a:effectLst/>
          </c:spPr>
          <c:marker>
            <c:symbol val="none"/>
          </c:marker>
          <c:xVal>
            <c:numRef>
              <c:f>'Policías 2_distr'!$G$39:$G$40</c:f>
              <c:numCache>
                <c:formatCode>0.000</c:formatCode>
                <c:ptCount val="2"/>
                <c:pt idx="0" formatCode="General">
                  <c:v>0.33</c:v>
                </c:pt>
                <c:pt idx="1">
                  <c:v>0.33</c:v>
                </c:pt>
              </c:numCache>
            </c:numRef>
          </c:xVal>
          <c:yVal>
            <c:numRef>
              <c:f>'Policías 2_distr'!$H$39:$H$40</c:f>
              <c:numCache>
                <c:formatCode>0.00</c:formatCode>
                <c:ptCount val="2"/>
                <c:pt idx="0" formatCode="General">
                  <c:v>0</c:v>
                </c:pt>
                <c:pt idx="1">
                  <c:v>7984.2986499999997</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'Policías 2_distr'!$I$39:$I$40</c:f>
              <c:numCache>
                <c:formatCode>General</c:formatCode>
                <c:ptCount val="2"/>
                <c:pt idx="0">
                  <c:v>0.17698</c:v>
                </c:pt>
                <c:pt idx="1">
                  <c:v>0.17698</c:v>
                </c:pt>
              </c:numCache>
            </c:numRef>
          </c:xVal>
          <c:yVal>
            <c:numRef>
              <c:f>'Policías 2_distr'!$J$39:$J$40</c:f>
              <c:numCache>
                <c:formatCode>0.00</c:formatCode>
                <c:ptCount val="2"/>
                <c:pt idx="0">
                  <c:v>0</c:v>
                </c:pt>
                <c:pt idx="1">
                  <c:v>7984.2986499999997</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'Policías 2_distr'!$G$44:$G$45</c:f>
              <c:numCache>
                <c:formatCode>0.000</c:formatCode>
                <c:ptCount val="2"/>
                <c:pt idx="0" formatCode="0.00">
                  <c:v>0</c:v>
                </c:pt>
                <c:pt idx="1">
                  <c:v>0.17698</c:v>
                </c:pt>
              </c:numCache>
            </c:numRef>
          </c:xVal>
          <c:yVal>
            <c:numRef>
              <c:f>'Policías 2_distr'!$H$44:$H$45</c:f>
              <c:numCache>
                <c:formatCode>0.00</c:formatCode>
                <c:ptCount val="2"/>
                <c:pt idx="0">
                  <c:v>7984.2986499999997</c:v>
                </c:pt>
                <c:pt idx="1">
                  <c:v>7984.2986499999997</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'Policías 2_distr'!$I$44:$I$45</c:f>
              <c:numCache>
                <c:formatCode>General</c:formatCode>
                <c:ptCount val="2"/>
                <c:pt idx="0">
                  <c:v>0</c:v>
                </c:pt>
                <c:pt idx="1">
                  <c:v>0.75</c:v>
                </c:pt>
              </c:numCache>
            </c:numRef>
          </c:xVal>
          <c:yVal>
            <c:numRef>
              <c:f>'Policías 2_distr'!$J$44:$J$45</c:f>
              <c:numCache>
                <c:formatCode>0.00</c:formatCode>
                <c:ptCount val="2"/>
                <c:pt idx="0">
                  <c:v>3378.0745200000001</c:v>
                </c:pt>
                <c:pt idx="1">
                  <c:v>3378.0745200000001</c:v>
                </c:pt>
              </c:numCache>
            </c:numRef>
          </c:yVal>
          <c:smooth val="1"/>
        </c:ser>
        <c:dLbls>
          <c:showLegendKey val="0"/>
          <c:showVal val="0"/>
          <c:showCatName val="0"/>
          <c:showSerName val="0"/>
          <c:showPercent val="0"/>
          <c:showBubbleSize val="0"/>
        </c:dLbls>
        <c:axId val="217024240"/>
        <c:axId val="217025416"/>
      </c:scatterChart>
      <c:valAx>
        <c:axId val="217024240"/>
        <c:scaling>
          <c:orientation val="minMax"/>
          <c:max val="0.60000000000000009"/>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7025416"/>
        <c:crosses val="autoZero"/>
        <c:crossBetween val="midCat"/>
        <c:majorUnit val="0.2"/>
      </c:valAx>
      <c:valAx>
        <c:axId val="217025416"/>
        <c:scaling>
          <c:orientation val="minMax"/>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1000" b="1">
                    <a:solidFill>
                      <a:schemeClr val="tx1"/>
                    </a:solidFill>
                  </a:rPr>
                  <a:t>Cortante</a:t>
                </a:r>
                <a:r>
                  <a:rPr lang="es-EC" sz="1000" b="1" baseline="0">
                    <a:solidFill>
                      <a:schemeClr val="tx1"/>
                    </a:solidFill>
                  </a:rPr>
                  <a:t> basal</a:t>
                </a:r>
                <a:r>
                  <a:rPr lang="es-EC" sz="1000" b="1">
                    <a:solidFill>
                      <a:schemeClr val="tx1"/>
                    </a:solidFill>
                  </a:rPr>
                  <a:t>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7024240"/>
        <c:crosses val="autoZero"/>
        <c:crossBetween val="midCat"/>
        <c:majorUnit val="1500"/>
      </c:valAx>
      <c:spPr>
        <a:noFill/>
        <a:ln cmpd="sng">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3793285214348205"/>
          <c:y val="0.16712962962962963"/>
          <c:w val="0.80130336832895888"/>
          <c:h val="0.53575459317585306"/>
        </c:manualLayout>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xVal>
            <c:numRef>
              <c:f>'Policías 2_distr'!$S$30:$S$34</c:f>
              <c:numCache>
                <c:formatCode>General</c:formatCode>
                <c:ptCount val="5"/>
                <c:pt idx="0" formatCode="0.000">
                  <c:v>1.1785E-4</c:v>
                </c:pt>
                <c:pt idx="1">
                  <c:v>0.1183</c:v>
                </c:pt>
                <c:pt idx="2">
                  <c:v>0.15773999999999999</c:v>
                </c:pt>
                <c:pt idx="3" formatCode="0.000">
                  <c:v>0.26400000000000001</c:v>
                </c:pt>
                <c:pt idx="4">
                  <c:v>0.8</c:v>
                </c:pt>
              </c:numCache>
            </c:numRef>
          </c:xVal>
          <c:yVal>
            <c:numRef>
              <c:f>'Policías 2_distr'!$T$30:$T$34</c:f>
              <c:numCache>
                <c:formatCode>0.0000</c:formatCode>
                <c:ptCount val="5"/>
                <c:pt idx="0" formatCode="0.00">
                  <c:v>0</c:v>
                </c:pt>
                <c:pt idx="1">
                  <c:v>7342.869342</c:v>
                </c:pt>
                <c:pt idx="2" formatCode="0.00">
                  <c:v>9790.4924559999999</c:v>
                </c:pt>
                <c:pt idx="3" formatCode="0.00000">
                  <c:v>9790.4924559999999</c:v>
                </c:pt>
                <c:pt idx="4" formatCode="0.00">
                  <c:v>9790.4924559999999</c:v>
                </c:pt>
              </c:numCache>
            </c:numRef>
          </c:yVal>
          <c:smooth val="0"/>
        </c:ser>
        <c:dLbls>
          <c:showLegendKey val="0"/>
          <c:showVal val="0"/>
          <c:showCatName val="0"/>
          <c:showSerName val="0"/>
          <c:showPercent val="0"/>
          <c:showBubbleSize val="0"/>
        </c:dLbls>
        <c:axId val="217022672"/>
        <c:axId val="217025024"/>
      </c:scatterChart>
      <c:scatterChart>
        <c:scatterStyle val="smoothMarker"/>
        <c:varyColors val="0"/>
        <c:ser>
          <c:idx val="0"/>
          <c:order val="0"/>
          <c:tx>
            <c:v>Curva de capacidad</c:v>
          </c:tx>
          <c:spPr>
            <a:ln w="19050" cap="rnd">
              <a:solidFill>
                <a:schemeClr val="accent1"/>
              </a:solidFill>
              <a:round/>
            </a:ln>
            <a:effectLst/>
          </c:spPr>
          <c:marker>
            <c:symbol val="none"/>
          </c:marker>
          <c:xVal>
            <c:numRef>
              <c:f>'Policías 2_distr'!$O$6:$O$106</c:f>
              <c:numCache>
                <c:formatCode>0.000</c:formatCode>
                <c:ptCount val="101"/>
                <c:pt idx="0">
                  <c:v>1.1785E-4</c:v>
                </c:pt>
                <c:pt idx="1">
                  <c:v>6.0000000000000001E-3</c:v>
                </c:pt>
                <c:pt idx="2">
                  <c:v>1.2E-2</c:v>
                </c:pt>
                <c:pt idx="3">
                  <c:v>1.7999999999999999E-2</c:v>
                </c:pt>
                <c:pt idx="4">
                  <c:v>2.4E-2</c:v>
                </c:pt>
                <c:pt idx="5">
                  <c:v>0.03</c:v>
                </c:pt>
                <c:pt idx="6">
                  <c:v>3.5999999999999997E-2</c:v>
                </c:pt>
                <c:pt idx="7">
                  <c:v>4.2000000000000003E-2</c:v>
                </c:pt>
                <c:pt idx="8">
                  <c:v>4.8000000000000001E-2</c:v>
                </c:pt>
                <c:pt idx="9">
                  <c:v>5.3999999999999999E-2</c:v>
                </c:pt>
                <c:pt idx="10">
                  <c:v>0.06</c:v>
                </c:pt>
                <c:pt idx="11">
                  <c:v>6.6000000000000003E-2</c:v>
                </c:pt>
                <c:pt idx="12">
                  <c:v>7.1999999999999995E-2</c:v>
                </c:pt>
                <c:pt idx="13">
                  <c:v>7.8E-2</c:v>
                </c:pt>
                <c:pt idx="14">
                  <c:v>8.4000000000000005E-2</c:v>
                </c:pt>
                <c:pt idx="15">
                  <c:v>0.09</c:v>
                </c:pt>
                <c:pt idx="16">
                  <c:v>9.6000000000000002E-2</c:v>
                </c:pt>
                <c:pt idx="17">
                  <c:v>0.10199999999999999</c:v>
                </c:pt>
                <c:pt idx="18">
                  <c:v>0.108</c:v>
                </c:pt>
                <c:pt idx="19">
                  <c:v>0.114</c:v>
                </c:pt>
                <c:pt idx="20">
                  <c:v>0.12</c:v>
                </c:pt>
                <c:pt idx="21">
                  <c:v>0.126</c:v>
                </c:pt>
                <c:pt idx="22">
                  <c:v>0.13200000000000001</c:v>
                </c:pt>
                <c:pt idx="23">
                  <c:v>0.13800000000000001</c:v>
                </c:pt>
                <c:pt idx="24">
                  <c:v>0.14399999999999999</c:v>
                </c:pt>
                <c:pt idx="25">
                  <c:v>0.15</c:v>
                </c:pt>
                <c:pt idx="26">
                  <c:v>0.156</c:v>
                </c:pt>
                <c:pt idx="27">
                  <c:v>0.16200000000000001</c:v>
                </c:pt>
                <c:pt idx="28">
                  <c:v>0.16800000000000001</c:v>
                </c:pt>
                <c:pt idx="29">
                  <c:v>0.17399999999999999</c:v>
                </c:pt>
                <c:pt idx="30">
                  <c:v>0.18</c:v>
                </c:pt>
                <c:pt idx="31">
                  <c:v>0.186</c:v>
                </c:pt>
                <c:pt idx="32">
                  <c:v>0.192</c:v>
                </c:pt>
                <c:pt idx="33">
                  <c:v>0.19800000000000001</c:v>
                </c:pt>
                <c:pt idx="34">
                  <c:v>0.20399999999999999</c:v>
                </c:pt>
                <c:pt idx="35">
                  <c:v>0.21</c:v>
                </c:pt>
                <c:pt idx="36">
                  <c:v>0.216</c:v>
                </c:pt>
                <c:pt idx="37">
                  <c:v>0.222</c:v>
                </c:pt>
                <c:pt idx="38">
                  <c:v>0.22800000000000001</c:v>
                </c:pt>
                <c:pt idx="39">
                  <c:v>0.23400000000000001</c:v>
                </c:pt>
                <c:pt idx="40">
                  <c:v>0.24</c:v>
                </c:pt>
                <c:pt idx="41">
                  <c:v>0.246</c:v>
                </c:pt>
                <c:pt idx="42">
                  <c:v>0.252</c:v>
                </c:pt>
                <c:pt idx="43">
                  <c:v>0.25800000000000001</c:v>
                </c:pt>
                <c:pt idx="44">
                  <c:v>0.26400000000000001</c:v>
                </c:pt>
                <c:pt idx="45">
                  <c:v>0.27</c:v>
                </c:pt>
                <c:pt idx="46">
                  <c:v>0.27600000000000002</c:v>
                </c:pt>
                <c:pt idx="47">
                  <c:v>0.28199999999999997</c:v>
                </c:pt>
                <c:pt idx="48">
                  <c:v>0.28799999999999998</c:v>
                </c:pt>
                <c:pt idx="49">
                  <c:v>0.29399999999999998</c:v>
                </c:pt>
                <c:pt idx="50" formatCode="General">
                  <c:v>0.3</c:v>
                </c:pt>
                <c:pt idx="51" formatCode="General">
                  <c:v>0.30599999999999999</c:v>
                </c:pt>
                <c:pt idx="52" formatCode="General">
                  <c:v>0.312</c:v>
                </c:pt>
                <c:pt idx="53" formatCode="General">
                  <c:v>0.318</c:v>
                </c:pt>
                <c:pt idx="54" formatCode="General">
                  <c:v>0.32400000000000001</c:v>
                </c:pt>
                <c:pt idx="55" formatCode="General">
                  <c:v>0.33</c:v>
                </c:pt>
                <c:pt idx="56" formatCode="General">
                  <c:v>0.33600000000000002</c:v>
                </c:pt>
                <c:pt idx="57" formatCode="General">
                  <c:v>0.34200000000000003</c:v>
                </c:pt>
                <c:pt idx="58" formatCode="General">
                  <c:v>0.34799999999999998</c:v>
                </c:pt>
                <c:pt idx="59" formatCode="General">
                  <c:v>0.35399999999999998</c:v>
                </c:pt>
                <c:pt idx="60" formatCode="General">
                  <c:v>0.36</c:v>
                </c:pt>
                <c:pt idx="61" formatCode="General">
                  <c:v>0.36599999999999999</c:v>
                </c:pt>
                <c:pt idx="62" formatCode="General">
                  <c:v>0.372</c:v>
                </c:pt>
                <c:pt idx="63" formatCode="General">
                  <c:v>0.378</c:v>
                </c:pt>
                <c:pt idx="64" formatCode="General">
                  <c:v>0.38400000000000001</c:v>
                </c:pt>
                <c:pt idx="65" formatCode="General">
                  <c:v>0.39</c:v>
                </c:pt>
                <c:pt idx="66" formatCode="General">
                  <c:v>0.39600000000000002</c:v>
                </c:pt>
                <c:pt idx="67" formatCode="General">
                  <c:v>0.40200000000000002</c:v>
                </c:pt>
                <c:pt idx="68" formatCode="General">
                  <c:v>0.40799999999999997</c:v>
                </c:pt>
                <c:pt idx="69" formatCode="General">
                  <c:v>0.41399999999999998</c:v>
                </c:pt>
                <c:pt idx="70" formatCode="General">
                  <c:v>0.42</c:v>
                </c:pt>
                <c:pt idx="71" formatCode="General">
                  <c:v>0.42599999999999999</c:v>
                </c:pt>
                <c:pt idx="72" formatCode="General">
                  <c:v>0.432</c:v>
                </c:pt>
                <c:pt idx="73" formatCode="General">
                  <c:v>0.438</c:v>
                </c:pt>
                <c:pt idx="74" formatCode="General">
                  <c:v>0.44400000000000001</c:v>
                </c:pt>
                <c:pt idx="75" formatCode="General">
                  <c:v>0.45</c:v>
                </c:pt>
                <c:pt idx="76" formatCode="General">
                  <c:v>0.45600000000000002</c:v>
                </c:pt>
                <c:pt idx="77" formatCode="General">
                  <c:v>0.46200000000000002</c:v>
                </c:pt>
                <c:pt idx="78" formatCode="General">
                  <c:v>0.46800000000000003</c:v>
                </c:pt>
                <c:pt idx="79" formatCode="General">
                  <c:v>0.47399999999999998</c:v>
                </c:pt>
                <c:pt idx="80" formatCode="General">
                  <c:v>0.48</c:v>
                </c:pt>
                <c:pt idx="81" formatCode="General">
                  <c:v>0.48599999999999999</c:v>
                </c:pt>
                <c:pt idx="82" formatCode="General">
                  <c:v>0.49199999999999999</c:v>
                </c:pt>
                <c:pt idx="83" formatCode="General">
                  <c:v>0.498</c:v>
                </c:pt>
                <c:pt idx="84" formatCode="General">
                  <c:v>0.504</c:v>
                </c:pt>
                <c:pt idx="85" formatCode="General">
                  <c:v>0.51</c:v>
                </c:pt>
                <c:pt idx="86" formatCode="General">
                  <c:v>0.51600000000000001</c:v>
                </c:pt>
                <c:pt idx="87" formatCode="General">
                  <c:v>0.52200000000000002</c:v>
                </c:pt>
                <c:pt idx="88" formatCode="General">
                  <c:v>0.52800000000000002</c:v>
                </c:pt>
                <c:pt idx="89" formatCode="General">
                  <c:v>0.53400000000000003</c:v>
                </c:pt>
                <c:pt idx="90" formatCode="General">
                  <c:v>0.54</c:v>
                </c:pt>
                <c:pt idx="91" formatCode="General">
                  <c:v>0.54600000000000004</c:v>
                </c:pt>
                <c:pt idx="92" formatCode="General">
                  <c:v>0.55200000000000005</c:v>
                </c:pt>
                <c:pt idx="93" formatCode="General">
                  <c:v>0.55800000000000005</c:v>
                </c:pt>
                <c:pt idx="94" formatCode="General">
                  <c:v>0.56399999999999995</c:v>
                </c:pt>
                <c:pt idx="95" formatCode="General">
                  <c:v>0.56999999999999995</c:v>
                </c:pt>
                <c:pt idx="96" formatCode="General">
                  <c:v>0.57599999999999996</c:v>
                </c:pt>
                <c:pt idx="97" formatCode="General">
                  <c:v>0.58199999999999996</c:v>
                </c:pt>
                <c:pt idx="98" formatCode="General">
                  <c:v>0.58799999999999997</c:v>
                </c:pt>
                <c:pt idx="99" formatCode="General">
                  <c:v>0.59399999999999997</c:v>
                </c:pt>
                <c:pt idx="100" formatCode="General">
                  <c:v>0.6</c:v>
                </c:pt>
              </c:numCache>
            </c:numRef>
          </c:xVal>
          <c:yVal>
            <c:numRef>
              <c:f>'Policías 2_distr'!$Q$6:$Q$106</c:f>
              <c:numCache>
                <c:formatCode>0.00</c:formatCode>
                <c:ptCount val="101"/>
                <c:pt idx="0">
                  <c:v>0</c:v>
                </c:pt>
                <c:pt idx="1">
                  <c:v>390.59162399999997</c:v>
                </c:pt>
                <c:pt idx="2">
                  <c:v>789.00844699999993</c:v>
                </c:pt>
                <c:pt idx="3">
                  <c:v>1187.433575</c:v>
                </c:pt>
                <c:pt idx="4">
                  <c:v>1585.868348</c:v>
                </c:pt>
                <c:pt idx="5">
                  <c:v>1984.3147779999999</c:v>
                </c:pt>
                <c:pt idx="6">
                  <c:v>2382.7748609999999</c:v>
                </c:pt>
                <c:pt idx="7">
                  <c:v>2781.2505930000002</c:v>
                </c:pt>
                <c:pt idx="8">
                  <c:v>3179.7439680000002</c:v>
                </c:pt>
                <c:pt idx="9">
                  <c:v>3578.1755510000003</c:v>
                </c:pt>
                <c:pt idx="10">
                  <c:v>3969.8861510000002</c:v>
                </c:pt>
                <c:pt idx="11">
                  <c:v>4355.9197480000003</c:v>
                </c:pt>
                <c:pt idx="12">
                  <c:v>4735.2225319999998</c:v>
                </c:pt>
                <c:pt idx="13">
                  <c:v>5104.0454410000002</c:v>
                </c:pt>
                <c:pt idx="14">
                  <c:v>5465.9251450000002</c:v>
                </c:pt>
                <c:pt idx="15">
                  <c:v>5822.6251460000003</c:v>
                </c:pt>
                <c:pt idx="16">
                  <c:v>6170.9279999999999</c:v>
                </c:pt>
                <c:pt idx="17">
                  <c:v>6504.0294480000002</c:v>
                </c:pt>
                <c:pt idx="18">
                  <c:v>6825.8676840000007</c:v>
                </c:pt>
                <c:pt idx="19">
                  <c:v>7133.5750129999997</c:v>
                </c:pt>
                <c:pt idx="20">
                  <c:v>7425.1780659999995</c:v>
                </c:pt>
                <c:pt idx="21">
                  <c:v>7694.458016999999</c:v>
                </c:pt>
                <c:pt idx="22">
                  <c:v>7940.6767959999997</c:v>
                </c:pt>
                <c:pt idx="23">
                  <c:v>8164.1625790000007</c:v>
                </c:pt>
                <c:pt idx="24">
                  <c:v>8366.9534760000006</c:v>
                </c:pt>
                <c:pt idx="25">
                  <c:v>8551.567798</c:v>
                </c:pt>
                <c:pt idx="26">
                  <c:v>8718.5807600000007</c:v>
                </c:pt>
                <c:pt idx="27">
                  <c:v>8869.1022110000013</c:v>
                </c:pt>
                <c:pt idx="28">
                  <c:v>9004.284545999999</c:v>
                </c:pt>
                <c:pt idx="29">
                  <c:v>9121.8083010000009</c:v>
                </c:pt>
                <c:pt idx="30">
                  <c:v>9222.738139000001</c:v>
                </c:pt>
                <c:pt idx="31">
                  <c:v>9311.3627140000008</c:v>
                </c:pt>
                <c:pt idx="32">
                  <c:v>9390.2189829999988</c:v>
                </c:pt>
                <c:pt idx="33">
                  <c:v>9459.1919319999997</c:v>
                </c:pt>
                <c:pt idx="34">
                  <c:v>9518.581424</c:v>
                </c:pt>
                <c:pt idx="35">
                  <c:v>9570.7803309999999</c:v>
                </c:pt>
                <c:pt idx="36">
                  <c:v>9616.5435969999999</c:v>
                </c:pt>
                <c:pt idx="37">
                  <c:v>9656.3347489999996</c:v>
                </c:pt>
                <c:pt idx="38">
                  <c:v>9690.522758000001</c:v>
                </c:pt>
                <c:pt idx="39">
                  <c:v>9718.5988969999999</c:v>
                </c:pt>
                <c:pt idx="40">
                  <c:v>9741.6934389999988</c:v>
                </c:pt>
                <c:pt idx="41">
                  <c:v>9760.4151880000009</c:v>
                </c:pt>
                <c:pt idx="42">
                  <c:v>9775.8980879999999</c:v>
                </c:pt>
                <c:pt idx="43" formatCode="0.00000">
                  <c:v>9786.8853400000007</c:v>
                </c:pt>
                <c:pt idx="44" formatCode="0.00000">
                  <c:v>9790.4924559999999</c:v>
                </c:pt>
                <c:pt idx="45">
                  <c:v>9789.4344490000003</c:v>
                </c:pt>
                <c:pt idx="46">
                  <c:v>9785.1864050000004</c:v>
                </c:pt>
                <c:pt idx="47">
                  <c:v>9778.298632</c:v>
                </c:pt>
                <c:pt idx="48">
                  <c:v>9768.9892199999995</c:v>
                </c:pt>
                <c:pt idx="49">
                  <c:v>9757.990237</c:v>
                </c:pt>
                <c:pt idx="50">
                  <c:v>9745.6134000000002</c:v>
                </c:pt>
                <c:pt idx="51">
                  <c:v>9731.9030149999999</c:v>
                </c:pt>
                <c:pt idx="52">
                  <c:v>9717.3904910000001</c:v>
                </c:pt>
                <c:pt idx="53">
                  <c:v>9702.128709999999</c:v>
                </c:pt>
                <c:pt idx="54">
                  <c:v>9685.9769539999998</c:v>
                </c:pt>
                <c:pt idx="55">
                  <c:v>9668.9933209999999</c:v>
                </c:pt>
                <c:pt idx="56">
                  <c:v>9651.5654500000001</c:v>
                </c:pt>
                <c:pt idx="57">
                  <c:v>9633.7899179999986</c:v>
                </c:pt>
                <c:pt idx="58">
                  <c:v>9615.6917789999989</c:v>
                </c:pt>
                <c:pt idx="59">
                  <c:v>9597.2558410000001</c:v>
                </c:pt>
                <c:pt idx="60">
                  <c:v>9578.6143100000008</c:v>
                </c:pt>
                <c:pt idx="61">
                  <c:v>9559.7281220000004</c:v>
                </c:pt>
                <c:pt idx="62">
                  <c:v>9540.6706880000002</c:v>
                </c:pt>
                <c:pt idx="63">
                  <c:v>9521.4910290000007</c:v>
                </c:pt>
                <c:pt idx="64">
                  <c:v>9502.152517999999</c:v>
                </c:pt>
                <c:pt idx="65">
                  <c:v>9482.6886209999993</c:v>
                </c:pt>
                <c:pt idx="66">
                  <c:v>9463.1214070000005</c:v>
                </c:pt>
                <c:pt idx="67">
                  <c:v>9443.4727810000004</c:v>
                </c:pt>
                <c:pt idx="68">
                  <c:v>9423.7232919999988</c:v>
                </c:pt>
                <c:pt idx="69">
                  <c:v>9403.9135580000002</c:v>
                </c:pt>
                <c:pt idx="70">
                  <c:v>9384.0162820000005</c:v>
                </c:pt>
                <c:pt idx="71">
                  <c:v>9364.0890529999997</c:v>
                </c:pt>
                <c:pt idx="72">
                  <c:v>9344.1181660000002</c:v>
                </c:pt>
                <c:pt idx="73">
                  <c:v>9324.0888109999996</c:v>
                </c:pt>
                <c:pt idx="74">
                  <c:v>9303.9915970000002</c:v>
                </c:pt>
                <c:pt idx="75">
                  <c:v>9283.8197739999996</c:v>
                </c:pt>
                <c:pt idx="76">
                  <c:v>9263.5987659999992</c:v>
                </c:pt>
                <c:pt idx="77">
                  <c:v>9243.2950770000007</c:v>
                </c:pt>
                <c:pt idx="78">
                  <c:v>9222.9806790000002</c:v>
                </c:pt>
                <c:pt idx="79">
                  <c:v>9202.6641240000008</c:v>
                </c:pt>
                <c:pt idx="80">
                  <c:v>9182.3228639999998</c:v>
                </c:pt>
                <c:pt idx="81">
                  <c:v>9161.9227929999997</c:v>
                </c:pt>
                <c:pt idx="82">
                  <c:v>9141.5280039999998</c:v>
                </c:pt>
                <c:pt idx="83">
                  <c:v>9121.0619600000009</c:v>
                </c:pt>
                <c:pt idx="84">
                  <c:v>9100.557315</c:v>
                </c:pt>
                <c:pt idx="85">
                  <c:v>9080.0650649999989</c:v>
                </c:pt>
                <c:pt idx="86">
                  <c:v>9059.5495439999995</c:v>
                </c:pt>
                <c:pt idx="87">
                  <c:v>9038.9933810000002</c:v>
                </c:pt>
                <c:pt idx="88">
                  <c:v>9018.4303490000002</c:v>
                </c:pt>
                <c:pt idx="89">
                  <c:v>8997.8459889999995</c:v>
                </c:pt>
                <c:pt idx="90">
                  <c:v>8977.2554970000001</c:v>
                </c:pt>
                <c:pt idx="91">
                  <c:v>8956.5479130000003</c:v>
                </c:pt>
                <c:pt idx="92">
                  <c:v>8935.8973770000011</c:v>
                </c:pt>
                <c:pt idx="93">
                  <c:v>8915.2197680000008</c:v>
                </c:pt>
                <c:pt idx="94">
                  <c:v>8894.5456849999991</c:v>
                </c:pt>
                <c:pt idx="95">
                  <c:v>8873.8167350000003</c:v>
                </c:pt>
                <c:pt idx="96">
                  <c:v>8853.0749409999989</c:v>
                </c:pt>
                <c:pt idx="97">
                  <c:v>8832.3513820000007</c:v>
                </c:pt>
                <c:pt idx="98">
                  <c:v>8811.6184090000006</c:v>
                </c:pt>
                <c:pt idx="99">
                  <c:v>8790.8718509999999</c:v>
                </c:pt>
                <c:pt idx="100">
                  <c:v>8770.0729289999999</c:v>
                </c:pt>
              </c:numCache>
            </c:numRef>
          </c:yVal>
          <c:smooth val="1"/>
        </c:ser>
        <c:ser>
          <c:idx val="2"/>
          <c:order val="2"/>
          <c:tx>
            <c:v>.</c:v>
          </c:tx>
          <c:spPr>
            <a:ln w="19050" cap="rnd">
              <a:solidFill>
                <a:schemeClr val="accent3"/>
              </a:solidFill>
              <a:round/>
            </a:ln>
            <a:effectLst/>
          </c:spPr>
          <c:marker>
            <c:symbol val="none"/>
          </c:marker>
          <c:dPt>
            <c:idx val="1"/>
            <c:marker>
              <c:symbol val="none"/>
            </c:marker>
            <c:bubble3D val="0"/>
            <c:spPr>
              <a:ln w="28575" cap="rnd">
                <a:solidFill>
                  <a:schemeClr val="tx1">
                    <a:lumMod val="50000"/>
                    <a:lumOff val="50000"/>
                  </a:schemeClr>
                </a:solidFill>
                <a:prstDash val="sysDot"/>
                <a:round/>
              </a:ln>
              <a:effectLst/>
            </c:spPr>
          </c:dPt>
          <c:xVal>
            <c:numRef>
              <c:f>'Policías 2_distr'!$S$39:$S$40</c:f>
              <c:numCache>
                <c:formatCode>General</c:formatCode>
                <c:ptCount val="2"/>
                <c:pt idx="0">
                  <c:v>0.26400000000000001</c:v>
                </c:pt>
                <c:pt idx="1">
                  <c:v>0.26400000000000001</c:v>
                </c:pt>
              </c:numCache>
            </c:numRef>
          </c:xVal>
          <c:yVal>
            <c:numRef>
              <c:f>'Policías 2_distr'!$T$39:$T$40</c:f>
              <c:numCache>
                <c:formatCode>0.00</c:formatCode>
                <c:ptCount val="2"/>
                <c:pt idx="0" formatCode="General">
                  <c:v>0</c:v>
                </c:pt>
                <c:pt idx="1">
                  <c:v>9790.4924559999999</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'Policías 2_distr'!$U$39:$U$40</c:f>
              <c:numCache>
                <c:formatCode>General</c:formatCode>
                <c:ptCount val="2"/>
                <c:pt idx="0">
                  <c:v>0.15773999999999999</c:v>
                </c:pt>
                <c:pt idx="1">
                  <c:v>0.15773999999999999</c:v>
                </c:pt>
              </c:numCache>
            </c:numRef>
          </c:xVal>
          <c:yVal>
            <c:numRef>
              <c:f>'Policías 2_distr'!$V$39:$V$40</c:f>
              <c:numCache>
                <c:formatCode>0.00</c:formatCode>
                <c:ptCount val="2"/>
                <c:pt idx="0">
                  <c:v>0</c:v>
                </c:pt>
                <c:pt idx="1">
                  <c:v>9790.4924559999999</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'Policías 2_distr'!$S$44:$S$45</c:f>
              <c:numCache>
                <c:formatCode>0.00</c:formatCode>
                <c:ptCount val="2"/>
                <c:pt idx="0">
                  <c:v>0</c:v>
                </c:pt>
                <c:pt idx="1">
                  <c:v>0.15773999999999999</c:v>
                </c:pt>
              </c:numCache>
            </c:numRef>
          </c:xVal>
          <c:yVal>
            <c:numRef>
              <c:f>'Policías 2_distr'!$T$44:$T$45</c:f>
              <c:numCache>
                <c:formatCode>0.00</c:formatCode>
                <c:ptCount val="2"/>
                <c:pt idx="0">
                  <c:v>9790.4924559999999</c:v>
                </c:pt>
                <c:pt idx="1">
                  <c:v>9790.4924559999999</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'Policías 2_distr'!$U$44:$U$45</c:f>
              <c:numCache>
                <c:formatCode>General</c:formatCode>
                <c:ptCount val="2"/>
                <c:pt idx="0">
                  <c:v>0</c:v>
                </c:pt>
                <c:pt idx="1">
                  <c:v>0.75</c:v>
                </c:pt>
              </c:numCache>
            </c:numRef>
          </c:xVal>
          <c:yVal>
            <c:numRef>
              <c:f>'Policías 2_distr'!$V$44:$V$45</c:f>
              <c:numCache>
                <c:formatCode>0.00</c:formatCode>
                <c:ptCount val="2"/>
                <c:pt idx="0">
                  <c:v>3338.5039799999995</c:v>
                </c:pt>
                <c:pt idx="1">
                  <c:v>3338.5039799999995</c:v>
                </c:pt>
              </c:numCache>
            </c:numRef>
          </c:yVal>
          <c:smooth val="1"/>
        </c:ser>
        <c:dLbls>
          <c:showLegendKey val="0"/>
          <c:showVal val="0"/>
          <c:showCatName val="0"/>
          <c:showSerName val="0"/>
          <c:showPercent val="0"/>
          <c:showBubbleSize val="0"/>
        </c:dLbls>
        <c:axId val="217022672"/>
        <c:axId val="217025024"/>
      </c:scatterChart>
      <c:valAx>
        <c:axId val="217022672"/>
        <c:scaling>
          <c:orientation val="minMax"/>
          <c:max val="0.45"/>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7025024"/>
        <c:crosses val="autoZero"/>
        <c:crossBetween val="midCat"/>
        <c:majorUnit val="0.15000000000000002"/>
      </c:valAx>
      <c:valAx>
        <c:axId val="217025024"/>
        <c:scaling>
          <c:orientation val="minMax"/>
          <c:max val="11000"/>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Cortante basal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7022672"/>
        <c:crosses val="autoZero"/>
        <c:crossBetween val="midCat"/>
        <c:majorUnit val="2500"/>
      </c:valAx>
      <c:spPr>
        <a:noFill/>
        <a:ln>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EC" sz="1200" b="1"/>
              <a:t>Espectro de diseño inelástico</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Arias!$Q$2</c:f>
              <c:strCache>
                <c:ptCount val="1"/>
                <c:pt idx="0">
                  <c:v>Espectro de diseño inelástico</c:v>
                </c:pt>
              </c:strCache>
            </c:strRef>
          </c:tx>
          <c:spPr>
            <a:ln w="19050" cap="rnd">
              <a:solidFill>
                <a:srgbClr val="002060"/>
              </a:solidFill>
              <a:round/>
            </a:ln>
            <a:effectLst/>
          </c:spPr>
          <c:marker>
            <c:symbol val="none"/>
          </c:marker>
          <c:xVal>
            <c:numRef>
              <c:f>Arias!$Q$4:$Q$45</c:f>
              <c:numCache>
                <c:formatCode>0.00</c:formatCode>
                <c:ptCount val="42"/>
                <c:pt idx="0">
                  <c:v>0</c:v>
                </c:pt>
                <c:pt idx="1">
                  <c:v>0.1</c:v>
                </c:pt>
                <c:pt idx="2">
                  <c:v>0.2</c:v>
                </c:pt>
                <c:pt idx="3">
                  <c:v>0.30000000000000004</c:v>
                </c:pt>
                <c:pt idx="4">
                  <c:v>0.4</c:v>
                </c:pt>
                <c:pt idx="5">
                  <c:v>0.5</c:v>
                </c:pt>
                <c:pt idx="6">
                  <c:v>0.6</c:v>
                </c:pt>
                <c:pt idx="7">
                  <c:v>0.7</c:v>
                </c:pt>
                <c:pt idx="8">
                  <c:v>0.79999999999999993</c:v>
                </c:pt>
                <c:pt idx="9">
                  <c:v>0.89999999999999991</c:v>
                </c:pt>
                <c:pt idx="10">
                  <c:v>0.96250000000000002</c:v>
                </c:pt>
                <c:pt idx="11">
                  <c:v>1</c:v>
                </c:pt>
                <c:pt idx="12">
                  <c:v>1.1000000000000001</c:v>
                </c:pt>
                <c:pt idx="13">
                  <c:v>1.2000000000000002</c:v>
                </c:pt>
                <c:pt idx="14">
                  <c:v>1.3000000000000003</c:v>
                </c:pt>
                <c:pt idx="15">
                  <c:v>1.4000000000000004</c:v>
                </c:pt>
                <c:pt idx="16">
                  <c:v>1.5000000000000004</c:v>
                </c:pt>
                <c:pt idx="17">
                  <c:v>1.6000000000000005</c:v>
                </c:pt>
                <c:pt idx="18">
                  <c:v>1.7000000000000006</c:v>
                </c:pt>
                <c:pt idx="19">
                  <c:v>1.8000000000000007</c:v>
                </c:pt>
                <c:pt idx="20">
                  <c:v>1.9000000000000008</c:v>
                </c:pt>
                <c:pt idx="21">
                  <c:v>2.0000000000000009</c:v>
                </c:pt>
                <c:pt idx="22">
                  <c:v>2.4000000000000008</c:v>
                </c:pt>
                <c:pt idx="23">
                  <c:v>2.8000000000000007</c:v>
                </c:pt>
                <c:pt idx="24">
                  <c:v>3.2000000000000006</c:v>
                </c:pt>
                <c:pt idx="25">
                  <c:v>3.6000000000000005</c:v>
                </c:pt>
                <c:pt idx="26">
                  <c:v>4.0000000000000009</c:v>
                </c:pt>
                <c:pt idx="27">
                  <c:v>4.4000000000000012</c:v>
                </c:pt>
                <c:pt idx="28">
                  <c:v>4.8000000000000016</c:v>
                </c:pt>
                <c:pt idx="29">
                  <c:v>5.200000000000002</c:v>
                </c:pt>
                <c:pt idx="30">
                  <c:v>5.6000000000000023</c:v>
                </c:pt>
                <c:pt idx="31">
                  <c:v>6.0000000000000027</c:v>
                </c:pt>
                <c:pt idx="32">
                  <c:v>6.400000000000003</c:v>
                </c:pt>
                <c:pt idx="33">
                  <c:v>6.8000000000000034</c:v>
                </c:pt>
                <c:pt idx="34">
                  <c:v>7.2000000000000037</c:v>
                </c:pt>
                <c:pt idx="35">
                  <c:v>7.6000000000000041</c:v>
                </c:pt>
                <c:pt idx="36">
                  <c:v>8.0000000000000036</c:v>
                </c:pt>
                <c:pt idx="37">
                  <c:v>8.4000000000000039</c:v>
                </c:pt>
                <c:pt idx="38">
                  <c:v>8.8000000000000043</c:v>
                </c:pt>
                <c:pt idx="39">
                  <c:v>9.2000000000000046</c:v>
                </c:pt>
                <c:pt idx="40">
                  <c:v>9.600000000000005</c:v>
                </c:pt>
                <c:pt idx="41">
                  <c:v>10.000000000000005</c:v>
                </c:pt>
              </c:numCache>
            </c:numRef>
          </c:xVal>
          <c:yVal>
            <c:numRef>
              <c:f>Arias!$R$4:$R$45</c:f>
              <c:numCache>
                <c:formatCode>0.00</c:formatCode>
                <c:ptCount val="42"/>
                <c:pt idx="0">
                  <c:v>2.16256</c:v>
                </c:pt>
                <c:pt idx="1">
                  <c:v>2.16256</c:v>
                </c:pt>
                <c:pt idx="2">
                  <c:v>2.16256</c:v>
                </c:pt>
                <c:pt idx="3">
                  <c:v>2.16256</c:v>
                </c:pt>
                <c:pt idx="4">
                  <c:v>2.16256</c:v>
                </c:pt>
                <c:pt idx="5">
                  <c:v>2.16256</c:v>
                </c:pt>
                <c:pt idx="6">
                  <c:v>2.16256</c:v>
                </c:pt>
                <c:pt idx="7">
                  <c:v>2.16256</c:v>
                </c:pt>
                <c:pt idx="8">
                  <c:v>2.16256</c:v>
                </c:pt>
                <c:pt idx="9">
                  <c:v>2.16256</c:v>
                </c:pt>
                <c:pt idx="10">
                  <c:v>2.16256</c:v>
                </c:pt>
                <c:pt idx="11">
                  <c:v>2.0420636422311622</c:v>
                </c:pt>
                <c:pt idx="12">
                  <c:v>1.7700284433872808</c:v>
                </c:pt>
                <c:pt idx="13">
                  <c:v>1.5534504454321756</c:v>
                </c:pt>
                <c:pt idx="14">
                  <c:v>1.3776986871955079</c:v>
                </c:pt>
                <c:pt idx="15">
                  <c:v>1.2327562683271984</c:v>
                </c:pt>
                <c:pt idx="16">
                  <c:v>1.1115586546123746</c:v>
                </c:pt>
                <c:pt idx="17">
                  <c:v>1.0089956619483864</c:v>
                </c:pt>
                <c:pt idx="18">
                  <c:v>0.9212890109349664</c:v>
                </c:pt>
                <c:pt idx="19">
                  <c:v>0.8455913182240159</c:v>
                </c:pt>
                <c:pt idx="20">
                  <c:v>0.77972035455360811</c:v>
                </c:pt>
                <c:pt idx="21">
                  <c:v>0.72197852451807676</c:v>
                </c:pt>
                <c:pt idx="22">
                  <c:v>0.54922767210117696</c:v>
                </c:pt>
                <c:pt idx="23">
                  <c:v>0.43584515844219257</c:v>
                </c:pt>
                <c:pt idx="24">
                  <c:v>0.35673383737575687</c:v>
                </c:pt>
                <c:pt idx="25">
                  <c:v>0.29896167761433684</c:v>
                </c:pt>
                <c:pt idx="26">
                  <c:v>0.25525795527889522</c:v>
                </c:pt>
                <c:pt idx="27">
                  <c:v>0.22125355542340999</c:v>
                </c:pt>
                <c:pt idx="28">
                  <c:v>0.19418130567902187</c:v>
                </c:pt>
                <c:pt idx="29">
                  <c:v>0.17221233589943849</c:v>
                </c:pt>
                <c:pt idx="30">
                  <c:v>0.15409453354089972</c:v>
                </c:pt>
                <c:pt idx="31">
                  <c:v>0.13894483182654682</c:v>
                </c:pt>
                <c:pt idx="32">
                  <c:v>0.12612445774354836</c:v>
                </c:pt>
                <c:pt idx="33">
                  <c:v>0.11516112636687079</c:v>
                </c:pt>
                <c:pt idx="34">
                  <c:v>0.105698914778002</c:v>
                </c:pt>
                <c:pt idx="35">
                  <c:v>9.7465044319200972E-2</c:v>
                </c:pt>
                <c:pt idx="36">
                  <c:v>9.0247315564759595E-2</c:v>
                </c:pt>
                <c:pt idx="37">
                  <c:v>8.387843985053163E-2</c:v>
                </c:pt>
                <c:pt idx="38">
                  <c:v>7.822494470076341E-2</c:v>
                </c:pt>
                <c:pt idx="39">
                  <c:v>7.3179178865147132E-2</c:v>
                </c:pt>
                <c:pt idx="40">
                  <c:v>6.8653459012647092E-2</c:v>
                </c:pt>
                <c:pt idx="41">
                  <c:v>6.4575722364696733E-2</c:v>
                </c:pt>
              </c:numCache>
            </c:numRef>
          </c:yVal>
          <c:smooth val="1"/>
        </c:ser>
        <c:ser>
          <c:idx val="1"/>
          <c:order val="1"/>
          <c:spPr>
            <a:ln w="19050" cap="rnd">
              <a:solidFill>
                <a:srgbClr val="FF0000"/>
              </a:solidFill>
              <a:round/>
            </a:ln>
            <a:effectLst/>
          </c:spPr>
          <c:marker>
            <c:symbol val="none"/>
          </c:marker>
          <c:dPt>
            <c:idx val="1"/>
            <c:marker>
              <c:symbol val="none"/>
            </c:marker>
            <c:bubble3D val="0"/>
            <c:spPr>
              <a:ln w="19050" cap="rnd">
                <a:solidFill>
                  <a:srgbClr val="00B050"/>
                </a:solidFill>
                <a:round/>
              </a:ln>
              <a:effectLst/>
            </c:spPr>
          </c:dPt>
          <c:xVal>
            <c:numRef>
              <c:f>Arias!$L$41:$L$42</c:f>
              <c:numCache>
                <c:formatCode>General</c:formatCode>
                <c:ptCount val="2"/>
                <c:pt idx="0">
                  <c:v>1.5</c:v>
                </c:pt>
                <c:pt idx="1">
                  <c:v>1.5</c:v>
                </c:pt>
              </c:numCache>
            </c:numRef>
          </c:xVal>
          <c:yVal>
            <c:numRef>
              <c:f>Arias!$M$41:$M$42</c:f>
              <c:numCache>
                <c:formatCode>0.00</c:formatCode>
                <c:ptCount val="2"/>
                <c:pt idx="0" formatCode="General">
                  <c:v>0</c:v>
                </c:pt>
                <c:pt idx="1">
                  <c:v>1.1115586546123746</c:v>
                </c:pt>
              </c:numCache>
            </c:numRef>
          </c:yVal>
          <c:smooth val="1"/>
        </c:ser>
        <c:ser>
          <c:idx val="2"/>
          <c:order val="2"/>
          <c:spPr>
            <a:ln w="19050" cap="rnd">
              <a:solidFill>
                <a:srgbClr val="00B050"/>
              </a:solidFill>
              <a:round/>
            </a:ln>
            <a:effectLst/>
          </c:spPr>
          <c:marker>
            <c:symbol val="none"/>
          </c:marker>
          <c:xVal>
            <c:numRef>
              <c:f>Arias!$L$44:$L$45</c:f>
              <c:numCache>
                <c:formatCode>General</c:formatCode>
                <c:ptCount val="2"/>
                <c:pt idx="0">
                  <c:v>0</c:v>
                </c:pt>
                <c:pt idx="1">
                  <c:v>1.5</c:v>
                </c:pt>
              </c:numCache>
            </c:numRef>
          </c:xVal>
          <c:yVal>
            <c:numRef>
              <c:f>Arias!$M$44:$M$45</c:f>
              <c:numCache>
                <c:formatCode>0.00</c:formatCode>
                <c:ptCount val="2"/>
                <c:pt idx="0">
                  <c:v>1.1115586546123746</c:v>
                </c:pt>
                <c:pt idx="1">
                  <c:v>1.1115586546123746</c:v>
                </c:pt>
              </c:numCache>
            </c:numRef>
          </c:yVal>
          <c:smooth val="1"/>
        </c:ser>
        <c:dLbls>
          <c:showLegendKey val="0"/>
          <c:showVal val="0"/>
          <c:showCatName val="0"/>
          <c:showSerName val="0"/>
          <c:showPercent val="0"/>
          <c:showBubbleSize val="0"/>
        </c:dLbls>
        <c:axId val="214300096"/>
        <c:axId val="214295392"/>
      </c:scatterChart>
      <c:valAx>
        <c:axId val="214300096"/>
        <c:scaling>
          <c:orientation val="minMax"/>
          <c:max val="6"/>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b="1"/>
                  <a:t>Período T (seg)</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295392"/>
        <c:crosses val="autoZero"/>
        <c:crossBetween val="midCat"/>
        <c:majorUnit val="2"/>
      </c:valAx>
      <c:valAx>
        <c:axId val="214295392"/>
        <c:scaling>
          <c:orientation val="minMax"/>
          <c:max val="2.5"/>
          <c:min val="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EC" b="1"/>
                  <a:t>Aceleración (m/seg²)</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300096"/>
        <c:crosses val="autoZero"/>
        <c:crossBetween val="midCat"/>
        <c:majorUnit val="1"/>
      </c:valAx>
      <c:spPr>
        <a:noFill/>
        <a:ln>
          <a:solidFill>
            <a:schemeClr val="bg1">
              <a:lumMod val="75000"/>
            </a:schemeClr>
          </a:solidFill>
        </a:ln>
        <a:effectLst/>
      </c:spPr>
    </c:plotArea>
    <c:legend>
      <c:legendPos val="b"/>
      <c:legendEntry>
        <c:idx val="1"/>
        <c:delete val="1"/>
      </c:legendEntry>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3793285214348205"/>
          <c:y val="0.16712962962962963"/>
          <c:w val="0.80130336832895888"/>
          <c:h val="0.53575459317585306"/>
        </c:manualLayout>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xVal>
            <c:numRef>
              <c:f>'Arias 2 p. distr'!$S$30:$S$34</c:f>
              <c:numCache>
                <c:formatCode>General</c:formatCode>
                <c:ptCount val="5"/>
                <c:pt idx="0" formatCode="0.000">
                  <c:v>6.1260000000000004E-4</c:v>
                </c:pt>
                <c:pt idx="1">
                  <c:v>0.15825</c:v>
                </c:pt>
                <c:pt idx="2">
                  <c:v>0.21101</c:v>
                </c:pt>
                <c:pt idx="3" formatCode="0.000">
                  <c:v>0.36207896000000001</c:v>
                </c:pt>
                <c:pt idx="4">
                  <c:v>0.8</c:v>
                </c:pt>
              </c:numCache>
            </c:numRef>
          </c:xVal>
          <c:yVal>
            <c:numRef>
              <c:f>'Arias 2 p. distr'!$T$30:$T$34</c:f>
              <c:numCache>
                <c:formatCode>0.0000</c:formatCode>
                <c:ptCount val="5"/>
                <c:pt idx="0" formatCode="0.00">
                  <c:v>0</c:v>
                </c:pt>
                <c:pt idx="1">
                  <c:v>3209.3496292499999</c:v>
                </c:pt>
                <c:pt idx="2" formatCode="0.00">
                  <c:v>4279.1328389999999</c:v>
                </c:pt>
                <c:pt idx="3" formatCode="0.00000">
                  <c:v>4279.1328389999999</c:v>
                </c:pt>
                <c:pt idx="4" formatCode="0.00000">
                  <c:v>4279.1328389999999</c:v>
                </c:pt>
              </c:numCache>
            </c:numRef>
          </c:yVal>
          <c:smooth val="0"/>
        </c:ser>
        <c:dLbls>
          <c:showLegendKey val="0"/>
          <c:showVal val="0"/>
          <c:showCatName val="0"/>
          <c:showSerName val="0"/>
          <c:showPercent val="0"/>
          <c:showBubbleSize val="0"/>
        </c:dLbls>
        <c:axId val="214300880"/>
        <c:axId val="168917424"/>
      </c:scatterChart>
      <c:scatterChart>
        <c:scatterStyle val="smoothMarker"/>
        <c:varyColors val="0"/>
        <c:ser>
          <c:idx val="0"/>
          <c:order val="0"/>
          <c:tx>
            <c:v>Curva de capacidad</c:v>
          </c:tx>
          <c:spPr>
            <a:ln w="19050" cap="rnd">
              <a:solidFill>
                <a:schemeClr val="accent1"/>
              </a:solidFill>
              <a:round/>
            </a:ln>
            <a:effectLst/>
          </c:spPr>
          <c:marker>
            <c:symbol val="none"/>
          </c:marker>
          <c:xVal>
            <c:numRef>
              <c:f>'Arias 2 p. distr'!$O$6:$O$106</c:f>
              <c:numCache>
                <c:formatCode>0.000</c:formatCode>
                <c:ptCount val="101"/>
                <c:pt idx="0">
                  <c:v>6.1260000000000004E-4</c:v>
                </c:pt>
                <c:pt idx="1">
                  <c:v>8.0000000000000002E-3</c:v>
                </c:pt>
                <c:pt idx="2">
                  <c:v>1.6E-2</c:v>
                </c:pt>
                <c:pt idx="3">
                  <c:v>2.4E-2</c:v>
                </c:pt>
                <c:pt idx="4">
                  <c:v>3.2000000000000001E-2</c:v>
                </c:pt>
                <c:pt idx="5">
                  <c:v>0.04</c:v>
                </c:pt>
                <c:pt idx="6">
                  <c:v>4.8000000000000001E-2</c:v>
                </c:pt>
                <c:pt idx="7">
                  <c:v>5.6000000000000001E-2</c:v>
                </c:pt>
                <c:pt idx="8">
                  <c:v>6.4000000000000001E-2</c:v>
                </c:pt>
                <c:pt idx="9">
                  <c:v>7.1999999999999995E-2</c:v>
                </c:pt>
                <c:pt idx="10">
                  <c:v>0.08</c:v>
                </c:pt>
                <c:pt idx="11">
                  <c:v>8.7999999999999995E-2</c:v>
                </c:pt>
                <c:pt idx="12">
                  <c:v>9.6000000000000002E-2</c:v>
                </c:pt>
                <c:pt idx="13">
                  <c:v>0.104</c:v>
                </c:pt>
                <c:pt idx="14">
                  <c:v>0.112</c:v>
                </c:pt>
                <c:pt idx="15">
                  <c:v>0.12</c:v>
                </c:pt>
                <c:pt idx="16">
                  <c:v>0.128</c:v>
                </c:pt>
                <c:pt idx="17">
                  <c:v>0.13600000000000001</c:v>
                </c:pt>
                <c:pt idx="18">
                  <c:v>0.14399999999999999</c:v>
                </c:pt>
                <c:pt idx="19">
                  <c:v>0.152</c:v>
                </c:pt>
                <c:pt idx="20">
                  <c:v>0.16</c:v>
                </c:pt>
                <c:pt idx="21">
                  <c:v>0.16797964000000001</c:v>
                </c:pt>
                <c:pt idx="22">
                  <c:v>0.17594849000000001</c:v>
                </c:pt>
                <c:pt idx="23">
                  <c:v>0.18393623000000001</c:v>
                </c:pt>
                <c:pt idx="24">
                  <c:v>0.1919024</c:v>
                </c:pt>
                <c:pt idx="25">
                  <c:v>0.19987944999999999</c:v>
                </c:pt>
                <c:pt idx="26">
                  <c:v>0.20786801999999999</c:v>
                </c:pt>
                <c:pt idx="27">
                  <c:v>0.21587050999999999</c:v>
                </c:pt>
                <c:pt idx="28">
                  <c:v>0.22389597</c:v>
                </c:pt>
                <c:pt idx="29">
                  <c:v>0.23194466</c:v>
                </c:pt>
                <c:pt idx="30">
                  <c:v>0.24001116</c:v>
                </c:pt>
                <c:pt idx="31">
                  <c:v>0.24809194000000001</c:v>
                </c:pt>
                <c:pt idx="32">
                  <c:v>0.25618983000000001</c:v>
                </c:pt>
                <c:pt idx="33">
                  <c:v>0.26430448000000001</c:v>
                </c:pt>
                <c:pt idx="34">
                  <c:v>0.2724203</c:v>
                </c:pt>
                <c:pt idx="35">
                  <c:v>0.28055063000000002</c:v>
                </c:pt>
                <c:pt idx="36">
                  <c:v>0.28870318</c:v>
                </c:pt>
                <c:pt idx="37">
                  <c:v>0.29689031999999999</c:v>
                </c:pt>
                <c:pt idx="38">
                  <c:v>0.30507709999999999</c:v>
                </c:pt>
                <c:pt idx="39">
                  <c:v>0.31324570000000002</c:v>
                </c:pt>
                <c:pt idx="40">
                  <c:v>0.32141965</c:v>
                </c:pt>
                <c:pt idx="41">
                  <c:v>0.32959231999999999</c:v>
                </c:pt>
                <c:pt idx="42">
                  <c:v>0.33768229</c:v>
                </c:pt>
                <c:pt idx="43">
                  <c:v>0.34574291000000001</c:v>
                </c:pt>
                <c:pt idx="44">
                  <c:v>0.35388058999999999</c:v>
                </c:pt>
                <c:pt idx="45">
                  <c:v>0.36207896000000001</c:v>
                </c:pt>
                <c:pt idx="46">
                  <c:v>0.37029065999999999</c:v>
                </c:pt>
                <c:pt idx="47">
                  <c:v>0.37841198999999998</c:v>
                </c:pt>
                <c:pt idx="48">
                  <c:v>0.38647900000000002</c:v>
                </c:pt>
                <c:pt idx="49">
                  <c:v>0.39465888999999998</c:v>
                </c:pt>
                <c:pt idx="50" formatCode="General">
                  <c:v>0.40275138999999999</c:v>
                </c:pt>
                <c:pt idx="51" formatCode="General">
                  <c:v>0.41085226000000002</c:v>
                </c:pt>
                <c:pt idx="52" formatCode="General">
                  <c:v>0.41905555999999999</c:v>
                </c:pt>
                <c:pt idx="53" formatCode="General">
                  <c:v>0.42726085000000003</c:v>
                </c:pt>
                <c:pt idx="54" formatCode="General">
                  <c:v>0.43548218999999999</c:v>
                </c:pt>
                <c:pt idx="55" formatCode="General">
                  <c:v>0.44371503000000001</c:v>
                </c:pt>
                <c:pt idx="56" formatCode="General">
                  <c:v>0.45195187999999997</c:v>
                </c:pt>
                <c:pt idx="57" formatCode="General">
                  <c:v>0.46019254999999998</c:v>
                </c:pt>
                <c:pt idx="58" formatCode="General">
                  <c:v>0.46844511999999999</c:v>
                </c:pt>
                <c:pt idx="59" formatCode="General">
                  <c:v>0.47671878000000001</c:v>
                </c:pt>
                <c:pt idx="60" formatCode="General">
                  <c:v>0.48500818000000001</c:v>
                </c:pt>
                <c:pt idx="61" formatCode="General">
                  <c:v>0.49322871000000001</c:v>
                </c:pt>
                <c:pt idx="62" formatCode="General">
                  <c:v>0.50137726000000005</c:v>
                </c:pt>
                <c:pt idx="63" formatCode="General">
                  <c:v>0.50952883000000004</c:v>
                </c:pt>
                <c:pt idx="64" formatCode="General">
                  <c:v>0.51767761999999995</c:v>
                </c:pt>
                <c:pt idx="65" formatCode="General">
                  <c:v>0.52583996</c:v>
                </c:pt>
                <c:pt idx="66" formatCode="General">
                  <c:v>0.53400219000000004</c:v>
                </c:pt>
                <c:pt idx="67" formatCode="General">
                  <c:v>0.54217645999999997</c:v>
                </c:pt>
                <c:pt idx="68" formatCode="General">
                  <c:v>0.55035349</c:v>
                </c:pt>
                <c:pt idx="69" formatCode="General">
                  <c:v>0.55854652999999999</c:v>
                </c:pt>
                <c:pt idx="70" formatCode="General">
                  <c:v>0.56675748999999997</c:v>
                </c:pt>
                <c:pt idx="71" formatCode="General">
                  <c:v>0.57497255000000003</c:v>
                </c:pt>
                <c:pt idx="72" formatCode="General">
                  <c:v>0.58319089000000002</c:v>
                </c:pt>
                <c:pt idx="73" formatCode="General">
                  <c:v>0.59141233999999998</c:v>
                </c:pt>
                <c:pt idx="74" formatCode="General">
                  <c:v>0.59952176000000001</c:v>
                </c:pt>
                <c:pt idx="75" formatCode="General">
                  <c:v>0.60776182999999995</c:v>
                </c:pt>
                <c:pt idx="76" formatCode="General">
                  <c:v>0.61599287999999996</c:v>
                </c:pt>
                <c:pt idx="77" formatCode="General">
                  <c:v>0.62422825999999998</c:v>
                </c:pt>
                <c:pt idx="78" formatCode="General">
                  <c:v>0.63246899000000001</c:v>
                </c:pt>
                <c:pt idx="79" formatCode="General">
                  <c:v>0.64071425999999998</c:v>
                </c:pt>
                <c:pt idx="80" formatCode="General">
                  <c:v>0.64898016000000003</c:v>
                </c:pt>
                <c:pt idx="81" formatCode="General">
                  <c:v>0.65723454000000003</c:v>
                </c:pt>
                <c:pt idx="82" formatCode="General">
                  <c:v>0.66549243000000002</c:v>
                </c:pt>
                <c:pt idx="83" formatCode="General">
                  <c:v>0.67375563999999999</c:v>
                </c:pt>
                <c:pt idx="84" formatCode="General">
                  <c:v>0.68202328999999995</c:v>
                </c:pt>
                <c:pt idx="85" formatCode="General">
                  <c:v>0.69029512999999998</c:v>
                </c:pt>
                <c:pt idx="86" formatCode="General">
                  <c:v>0.69856781000000001</c:v>
                </c:pt>
                <c:pt idx="87" formatCode="General">
                  <c:v>0.70684396999999999</c:v>
                </c:pt>
                <c:pt idx="88" formatCode="General">
                  <c:v>0.71512410999999998</c:v>
                </c:pt>
                <c:pt idx="89" formatCode="General">
                  <c:v>0.72340974000000002</c:v>
                </c:pt>
                <c:pt idx="90" formatCode="General">
                  <c:v>0.73140974000000003</c:v>
                </c:pt>
                <c:pt idx="91" formatCode="General">
                  <c:v>0.73940974000000004</c:v>
                </c:pt>
                <c:pt idx="92" formatCode="General">
                  <c:v>0.74740974000000004</c:v>
                </c:pt>
                <c:pt idx="93" formatCode="General">
                  <c:v>0.75540974000000005</c:v>
                </c:pt>
                <c:pt idx="94" formatCode="General">
                  <c:v>0.76340973999999995</c:v>
                </c:pt>
                <c:pt idx="95" formatCode="General">
                  <c:v>0.77140973999999995</c:v>
                </c:pt>
                <c:pt idx="96" formatCode="General">
                  <c:v>0.77940973999999996</c:v>
                </c:pt>
                <c:pt idx="97" formatCode="General">
                  <c:v>0.78740973999999997</c:v>
                </c:pt>
                <c:pt idx="98" formatCode="General">
                  <c:v>0.79540973999999998</c:v>
                </c:pt>
                <c:pt idx="99" formatCode="General">
                  <c:v>0.80355662000000005</c:v>
                </c:pt>
                <c:pt idx="100" formatCode="General">
                  <c:v>0.81170284000000004</c:v>
                </c:pt>
              </c:numCache>
            </c:numRef>
          </c:xVal>
          <c:yVal>
            <c:numRef>
              <c:f>'Arias 2 p. distr'!$Q$6:$Q$106</c:f>
              <c:numCache>
                <c:formatCode>0.00</c:formatCode>
                <c:ptCount val="101"/>
                <c:pt idx="0">
                  <c:v>0</c:v>
                </c:pt>
                <c:pt idx="1">
                  <c:v>149.12455700000001</c:v>
                </c:pt>
                <c:pt idx="2">
                  <c:v>311.45077200000003</c:v>
                </c:pt>
                <c:pt idx="3">
                  <c:v>474.69873899999999</c:v>
                </c:pt>
                <c:pt idx="4">
                  <c:v>638.32037000000003</c:v>
                </c:pt>
                <c:pt idx="5">
                  <c:v>802.15090599999996</c:v>
                </c:pt>
                <c:pt idx="6">
                  <c:v>966.105683</c:v>
                </c:pt>
                <c:pt idx="7">
                  <c:v>1130.1374859999999</c:v>
                </c:pt>
                <c:pt idx="8">
                  <c:v>1294.2193120000002</c:v>
                </c:pt>
                <c:pt idx="9">
                  <c:v>1458.3353649999999</c:v>
                </c:pt>
                <c:pt idx="10">
                  <c:v>1622.8073049999998</c:v>
                </c:pt>
                <c:pt idx="11">
                  <c:v>1786.872568</c:v>
                </c:pt>
                <c:pt idx="12">
                  <c:v>1950.9571839999999</c:v>
                </c:pt>
                <c:pt idx="13">
                  <c:v>2115.0887229999998</c:v>
                </c:pt>
                <c:pt idx="14">
                  <c:v>2279.5823760000003</c:v>
                </c:pt>
                <c:pt idx="15">
                  <c:v>2443.3526919999999</c:v>
                </c:pt>
                <c:pt idx="16">
                  <c:v>2607.1292779999999</c:v>
                </c:pt>
                <c:pt idx="17">
                  <c:v>2770.149856</c:v>
                </c:pt>
                <c:pt idx="18">
                  <c:v>2931.4586479999998</c:v>
                </c:pt>
                <c:pt idx="19">
                  <c:v>3089.5886479999999</c:v>
                </c:pt>
                <c:pt idx="20">
                  <c:v>3242.7828509999999</c:v>
                </c:pt>
                <c:pt idx="21">
                  <c:v>3387.4882849999999</c:v>
                </c:pt>
                <c:pt idx="22">
                  <c:v>3519.2783140000001</c:v>
                </c:pt>
                <c:pt idx="23">
                  <c:v>3636.8391039999997</c:v>
                </c:pt>
                <c:pt idx="24">
                  <c:v>3741.7375529999999</c:v>
                </c:pt>
                <c:pt idx="25">
                  <c:v>3835.3642630000004</c:v>
                </c:pt>
                <c:pt idx="26">
                  <c:v>3915.3189630000002</c:v>
                </c:pt>
                <c:pt idx="27">
                  <c:v>3982.7849129999995</c:v>
                </c:pt>
                <c:pt idx="28">
                  <c:v>4036.933082</c:v>
                </c:pt>
                <c:pt idx="29">
                  <c:v>4078.8078949999999</c:v>
                </c:pt>
                <c:pt idx="30">
                  <c:v>4113.4488789999996</c:v>
                </c:pt>
                <c:pt idx="31">
                  <c:v>4143.0667530000001</c:v>
                </c:pt>
                <c:pt idx="32">
                  <c:v>4168.4394309999998</c:v>
                </c:pt>
                <c:pt idx="33">
                  <c:v>4189.7039560000003</c:v>
                </c:pt>
                <c:pt idx="34">
                  <c:v>4207.536975</c:v>
                </c:pt>
                <c:pt idx="35">
                  <c:v>4222.6749719999998</c:v>
                </c:pt>
                <c:pt idx="36">
                  <c:v>4236.272696</c:v>
                </c:pt>
                <c:pt idx="37">
                  <c:v>4245.2342490000001</c:v>
                </c:pt>
                <c:pt idx="38">
                  <c:v>4254.0364939999999</c:v>
                </c:pt>
                <c:pt idx="39">
                  <c:v>4262.1400089999997</c:v>
                </c:pt>
                <c:pt idx="40">
                  <c:v>4267.3807609999994</c:v>
                </c:pt>
                <c:pt idx="41">
                  <c:v>4272.3409940000001</c:v>
                </c:pt>
                <c:pt idx="42">
                  <c:v>4275.0831369999996</c:v>
                </c:pt>
                <c:pt idx="43" formatCode="0.00000">
                  <c:v>4277.6985139999997</c:v>
                </c:pt>
                <c:pt idx="44" formatCode="0.00000">
                  <c:v>4278.7182130000001</c:v>
                </c:pt>
                <c:pt idx="45">
                  <c:v>4279.1328389999999</c:v>
                </c:pt>
                <c:pt idx="46">
                  <c:v>4278.8650079999998</c:v>
                </c:pt>
                <c:pt idx="47">
                  <c:v>4278.6447619999999</c:v>
                </c:pt>
                <c:pt idx="48">
                  <c:v>4277.6727360000004</c:v>
                </c:pt>
                <c:pt idx="49">
                  <c:v>4275.531516</c:v>
                </c:pt>
                <c:pt idx="50">
                  <c:v>4272.9147439999997</c:v>
                </c:pt>
                <c:pt idx="51">
                  <c:v>4269.3203979999998</c:v>
                </c:pt>
                <c:pt idx="52">
                  <c:v>4264.493289</c:v>
                </c:pt>
                <c:pt idx="53">
                  <c:v>4259.8208219999997</c:v>
                </c:pt>
                <c:pt idx="54">
                  <c:v>4254.8837050000002</c:v>
                </c:pt>
                <c:pt idx="55">
                  <c:v>4249.4326809999993</c:v>
                </c:pt>
                <c:pt idx="56">
                  <c:v>4243.5406560000001</c:v>
                </c:pt>
                <c:pt idx="57">
                  <c:v>4237.2482120000004</c:v>
                </c:pt>
                <c:pt idx="58">
                  <c:v>4230.6887630000001</c:v>
                </c:pt>
                <c:pt idx="59">
                  <c:v>4223.978717</c:v>
                </c:pt>
                <c:pt idx="60">
                  <c:v>4216.7849670000005</c:v>
                </c:pt>
                <c:pt idx="61">
                  <c:v>4209.7202350000007</c:v>
                </c:pt>
                <c:pt idx="62">
                  <c:v>4202.3687049999999</c:v>
                </c:pt>
                <c:pt idx="63">
                  <c:v>4194.0606239999997</c:v>
                </c:pt>
                <c:pt idx="64">
                  <c:v>4185.8658740000001</c:v>
                </c:pt>
                <c:pt idx="65">
                  <c:v>4177.8001600000007</c:v>
                </c:pt>
                <c:pt idx="66">
                  <c:v>4169.0874549999999</c:v>
                </c:pt>
                <c:pt idx="67">
                  <c:v>4160.6234930000001</c:v>
                </c:pt>
                <c:pt idx="68">
                  <c:v>4151.603889</c:v>
                </c:pt>
                <c:pt idx="69">
                  <c:v>4142.4235310000004</c:v>
                </c:pt>
                <c:pt idx="70">
                  <c:v>4133.2712950000005</c:v>
                </c:pt>
                <c:pt idx="71">
                  <c:v>4123.6416149999995</c:v>
                </c:pt>
                <c:pt idx="72">
                  <c:v>4113.8039550000003</c:v>
                </c:pt>
                <c:pt idx="73">
                  <c:v>4103.7957120000001</c:v>
                </c:pt>
                <c:pt idx="74">
                  <c:v>4094.0739209999997</c:v>
                </c:pt>
                <c:pt idx="75">
                  <c:v>4083.7789049999997</c:v>
                </c:pt>
                <c:pt idx="76">
                  <c:v>4073.3356720000002</c:v>
                </c:pt>
                <c:pt idx="77">
                  <c:v>4062.7226980000005</c:v>
                </c:pt>
                <c:pt idx="78">
                  <c:v>4051.8999700000004</c:v>
                </c:pt>
                <c:pt idx="79">
                  <c:v>4040.9373409999998</c:v>
                </c:pt>
                <c:pt idx="80">
                  <c:v>4029.8967210000001</c:v>
                </c:pt>
                <c:pt idx="81">
                  <c:v>4018.5618830000003</c:v>
                </c:pt>
                <c:pt idx="82">
                  <c:v>4007.1337360000002</c:v>
                </c:pt>
                <c:pt idx="83">
                  <c:v>3995.5447210000002</c:v>
                </c:pt>
                <c:pt idx="84">
                  <c:v>3983.7796150000004</c:v>
                </c:pt>
                <c:pt idx="85">
                  <c:v>3971.8615040000004</c:v>
                </c:pt>
                <c:pt idx="86">
                  <c:v>3959.7788199999995</c:v>
                </c:pt>
                <c:pt idx="87">
                  <c:v>3947.5703309999999</c:v>
                </c:pt>
                <c:pt idx="88">
                  <c:v>3935.2002440000001</c:v>
                </c:pt>
                <c:pt idx="89">
                  <c:v>3922.673331</c:v>
                </c:pt>
                <c:pt idx="90">
                  <c:v>3911.4599470000003</c:v>
                </c:pt>
                <c:pt idx="91">
                  <c:v>3898.7440210000004</c:v>
                </c:pt>
                <c:pt idx="92">
                  <c:v>3886.2035430000001</c:v>
                </c:pt>
                <c:pt idx="93">
                  <c:v>3873.5650810000002</c:v>
                </c:pt>
                <c:pt idx="94">
                  <c:v>3860.8013659999997</c:v>
                </c:pt>
                <c:pt idx="95">
                  <c:v>3847.9010490000001</c:v>
                </c:pt>
                <c:pt idx="96">
                  <c:v>3834.8721810000002</c:v>
                </c:pt>
                <c:pt idx="97">
                  <c:v>3821.685109</c:v>
                </c:pt>
                <c:pt idx="98">
                  <c:v>3808.3175900000001</c:v>
                </c:pt>
                <c:pt idx="99">
                  <c:v>3793.194023</c:v>
                </c:pt>
                <c:pt idx="100">
                  <c:v>3780.3217770000001</c:v>
                </c:pt>
              </c:numCache>
            </c:numRef>
          </c:yVal>
          <c:smooth val="1"/>
        </c:ser>
        <c:ser>
          <c:idx val="2"/>
          <c:order val="2"/>
          <c:tx>
            <c:v>.</c:v>
          </c:tx>
          <c:spPr>
            <a:ln w="19050" cap="rnd">
              <a:solidFill>
                <a:schemeClr val="accent3"/>
              </a:solidFill>
              <a:round/>
            </a:ln>
            <a:effectLst/>
          </c:spPr>
          <c:marker>
            <c:symbol val="none"/>
          </c:marker>
          <c:dPt>
            <c:idx val="1"/>
            <c:marker>
              <c:symbol val="none"/>
            </c:marker>
            <c:bubble3D val="0"/>
            <c:spPr>
              <a:ln w="28575" cap="rnd">
                <a:solidFill>
                  <a:schemeClr val="tx1">
                    <a:lumMod val="50000"/>
                    <a:lumOff val="50000"/>
                  </a:schemeClr>
                </a:solidFill>
                <a:prstDash val="sysDot"/>
                <a:round/>
              </a:ln>
              <a:effectLst/>
            </c:spPr>
          </c:dPt>
          <c:xVal>
            <c:numRef>
              <c:f>'Arias 2 p. distr'!$S$39:$S$40</c:f>
              <c:numCache>
                <c:formatCode>General</c:formatCode>
                <c:ptCount val="2"/>
                <c:pt idx="0">
                  <c:v>0.36207896000000001</c:v>
                </c:pt>
                <c:pt idx="1">
                  <c:v>0.36207896000000001</c:v>
                </c:pt>
              </c:numCache>
            </c:numRef>
          </c:xVal>
          <c:yVal>
            <c:numRef>
              <c:f>'Arias 2 p. distr'!$T$39:$T$40</c:f>
              <c:numCache>
                <c:formatCode>0.00</c:formatCode>
                <c:ptCount val="2"/>
                <c:pt idx="0" formatCode="General">
                  <c:v>0</c:v>
                </c:pt>
                <c:pt idx="1">
                  <c:v>4279.1328389999999</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'Arias 2 p. distr'!$U$39:$U$40</c:f>
              <c:numCache>
                <c:formatCode>General</c:formatCode>
                <c:ptCount val="2"/>
                <c:pt idx="0">
                  <c:v>0.21101</c:v>
                </c:pt>
                <c:pt idx="1">
                  <c:v>0.21101</c:v>
                </c:pt>
              </c:numCache>
            </c:numRef>
          </c:xVal>
          <c:yVal>
            <c:numRef>
              <c:f>'Arias 2 p. distr'!$V$39:$V$40</c:f>
              <c:numCache>
                <c:formatCode>0.00</c:formatCode>
                <c:ptCount val="2"/>
                <c:pt idx="0">
                  <c:v>0</c:v>
                </c:pt>
                <c:pt idx="1">
                  <c:v>4279.1328389999999</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'Arias 2 p. distr'!$S$44:$S$45</c:f>
              <c:numCache>
                <c:formatCode>0.00</c:formatCode>
                <c:ptCount val="2"/>
                <c:pt idx="0">
                  <c:v>0</c:v>
                </c:pt>
                <c:pt idx="1">
                  <c:v>0.21101</c:v>
                </c:pt>
              </c:numCache>
            </c:numRef>
          </c:xVal>
          <c:yVal>
            <c:numRef>
              <c:f>'Arias 2 p. distr'!$T$44:$T$45</c:f>
              <c:numCache>
                <c:formatCode>0.00</c:formatCode>
                <c:ptCount val="2"/>
                <c:pt idx="0">
                  <c:v>4279.1328389999999</c:v>
                </c:pt>
                <c:pt idx="1">
                  <c:v>4279.1328389999999</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'Arias 2 p. distr'!$U$44:$U$45</c:f>
              <c:numCache>
                <c:formatCode>General</c:formatCode>
                <c:ptCount val="2"/>
                <c:pt idx="0">
                  <c:v>0</c:v>
                </c:pt>
                <c:pt idx="1">
                  <c:v>0.75</c:v>
                </c:pt>
              </c:numCache>
            </c:numRef>
          </c:xVal>
          <c:yVal>
            <c:numRef>
              <c:f>'Arias 2 p. distr'!$V$44:$V$45</c:f>
              <c:numCache>
                <c:formatCode>0.00</c:formatCode>
                <c:ptCount val="2"/>
                <c:pt idx="0">
                  <c:v>943.10611999999992</c:v>
                </c:pt>
                <c:pt idx="1">
                  <c:v>943.10611999999992</c:v>
                </c:pt>
              </c:numCache>
            </c:numRef>
          </c:yVal>
          <c:smooth val="1"/>
        </c:ser>
        <c:dLbls>
          <c:showLegendKey val="0"/>
          <c:showVal val="0"/>
          <c:showCatName val="0"/>
          <c:showSerName val="0"/>
          <c:showPercent val="0"/>
          <c:showBubbleSize val="0"/>
        </c:dLbls>
        <c:axId val="214300880"/>
        <c:axId val="168917424"/>
      </c:scatterChart>
      <c:valAx>
        <c:axId val="214300880"/>
        <c:scaling>
          <c:orientation val="minMax"/>
          <c:max val="0.60000000000000009"/>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68917424"/>
        <c:crosses val="autoZero"/>
        <c:crossBetween val="midCat"/>
        <c:majorUnit val="0.2"/>
      </c:valAx>
      <c:valAx>
        <c:axId val="168917424"/>
        <c:scaling>
          <c:orientation val="minMax"/>
          <c:max val="4500"/>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Cortante basal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4300880"/>
        <c:crosses val="autoZero"/>
        <c:crossBetween val="midCat"/>
        <c:majorUnit val="1000"/>
      </c:valAx>
      <c:spPr>
        <a:noFill/>
        <a:ln>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dPt>
            <c:idx val="3"/>
            <c:marker>
              <c:symbol val="circle"/>
              <c:size val="5"/>
              <c:spPr>
                <a:solidFill>
                  <a:schemeClr val="accent2"/>
                </a:solidFill>
                <a:ln w="9525">
                  <a:solidFill>
                    <a:srgbClr val="C00000"/>
                  </a:solidFill>
                </a:ln>
                <a:effectLst/>
              </c:spPr>
            </c:marker>
            <c:bubble3D val="0"/>
            <c:spPr>
              <a:ln w="22225" cap="rnd">
                <a:solidFill>
                  <a:srgbClr val="C00000"/>
                </a:solidFill>
                <a:round/>
              </a:ln>
              <a:effectLst/>
            </c:spPr>
          </c:dPt>
          <c:xVal>
            <c:numRef>
              <c:f>'Arias 2 rótulas'!$G$30:$G$34</c:f>
              <c:numCache>
                <c:formatCode>General</c:formatCode>
                <c:ptCount val="5"/>
                <c:pt idx="0" formatCode="0.000">
                  <c:v>4.1157405E-5</c:v>
                </c:pt>
                <c:pt idx="1">
                  <c:v>9.7000000000000003E-2</c:v>
                </c:pt>
                <c:pt idx="2">
                  <c:v>0.12933</c:v>
                </c:pt>
                <c:pt idx="3" formatCode="0.000">
                  <c:v>0.29007841000000001</c:v>
                </c:pt>
                <c:pt idx="4" formatCode="0.00">
                  <c:v>0.8</c:v>
                </c:pt>
              </c:numCache>
            </c:numRef>
          </c:xVal>
          <c:yVal>
            <c:numRef>
              <c:f>'Arias 2 rótulas'!$H$30:$H$34</c:f>
              <c:numCache>
                <c:formatCode>0.0000</c:formatCode>
                <c:ptCount val="5"/>
                <c:pt idx="0" formatCode="0.00">
                  <c:v>0</c:v>
                </c:pt>
                <c:pt idx="1">
                  <c:v>1073.97532275</c:v>
                </c:pt>
                <c:pt idx="2" formatCode="0.00">
                  <c:v>1431.967097</c:v>
                </c:pt>
                <c:pt idx="3" formatCode="0.00">
                  <c:v>1431.967097</c:v>
                </c:pt>
                <c:pt idx="4" formatCode="0.00">
                  <c:v>1431.967097</c:v>
                </c:pt>
              </c:numCache>
            </c:numRef>
          </c:yVal>
          <c:smooth val="0"/>
        </c:ser>
        <c:dLbls>
          <c:showLegendKey val="0"/>
          <c:showVal val="0"/>
          <c:showCatName val="0"/>
          <c:showSerName val="0"/>
          <c:showPercent val="0"/>
          <c:showBubbleSize val="0"/>
        </c:dLbls>
        <c:axId val="215657040"/>
        <c:axId val="215660176"/>
      </c:scatterChart>
      <c:scatterChart>
        <c:scatterStyle val="smoothMarker"/>
        <c:varyColors val="0"/>
        <c:ser>
          <c:idx val="0"/>
          <c:order val="0"/>
          <c:tx>
            <c:v>Curva de capacidad</c:v>
          </c:tx>
          <c:spPr>
            <a:ln w="22225" cap="rnd" cmpd="sng">
              <a:solidFill>
                <a:schemeClr val="accent1">
                  <a:lumMod val="75000"/>
                </a:schemeClr>
              </a:solidFill>
              <a:round/>
            </a:ln>
            <a:effectLst/>
          </c:spPr>
          <c:marker>
            <c:symbol val="none"/>
          </c:marker>
          <c:xVal>
            <c:numRef>
              <c:f>'Arias 2 rótulas'!$C$6:$C$106</c:f>
              <c:numCache>
                <c:formatCode>0.00</c:formatCode>
                <c:ptCount val="101"/>
                <c:pt idx="0">
                  <c:v>4.1157405E-5</c:v>
                </c:pt>
                <c:pt idx="1">
                  <c:v>1.6E-2</c:v>
                </c:pt>
                <c:pt idx="2">
                  <c:v>3.2000000000000001E-2</c:v>
                </c:pt>
                <c:pt idx="3">
                  <c:v>4.8029929999999998E-2</c:v>
                </c:pt>
                <c:pt idx="4">
                  <c:v>6.4029929999999999E-2</c:v>
                </c:pt>
                <c:pt idx="5">
                  <c:v>8.0029929999999999E-2</c:v>
                </c:pt>
                <c:pt idx="6">
                  <c:v>9.6029929999999999E-2</c:v>
                </c:pt>
                <c:pt idx="7">
                  <c:v>0.11205381</c:v>
                </c:pt>
                <c:pt idx="8">
                  <c:v>0.12812618000000001</c:v>
                </c:pt>
                <c:pt idx="9">
                  <c:v>0.14428766000000001</c:v>
                </c:pt>
                <c:pt idx="10">
                  <c:v>0.16046555000000001</c:v>
                </c:pt>
                <c:pt idx="11">
                  <c:v>0.17664973</c:v>
                </c:pt>
                <c:pt idx="12">
                  <c:v>0.19282734000000001</c:v>
                </c:pt>
                <c:pt idx="13">
                  <c:v>0.20900953999999999</c:v>
                </c:pt>
                <c:pt idx="14">
                  <c:v>0.22519823</c:v>
                </c:pt>
                <c:pt idx="15">
                  <c:v>0.24138997000000001</c:v>
                </c:pt>
                <c:pt idx="16">
                  <c:v>0.25760411</c:v>
                </c:pt>
                <c:pt idx="17">
                  <c:v>0.27383035</c:v>
                </c:pt>
                <c:pt idx="18">
                  <c:v>0.29007841000000001</c:v>
                </c:pt>
                <c:pt idx="19">
                  <c:v>0.30635175999999997</c:v>
                </c:pt>
                <c:pt idx="20">
                  <c:v>0.32264913000000001</c:v>
                </c:pt>
                <c:pt idx="21">
                  <c:v>0.33896899000000003</c:v>
                </c:pt>
                <c:pt idx="22">
                  <c:v>0.35531617999999998</c:v>
                </c:pt>
                <c:pt idx="23">
                  <c:v>0.37168783999999999</c:v>
                </c:pt>
                <c:pt idx="24">
                  <c:v>0.38807044000000002</c:v>
                </c:pt>
                <c:pt idx="25">
                  <c:v>0.40448300999999998</c:v>
                </c:pt>
                <c:pt idx="26">
                  <c:v>0.42092849999999998</c:v>
                </c:pt>
                <c:pt idx="27">
                  <c:v>0.43742614000000002</c:v>
                </c:pt>
                <c:pt idx="28">
                  <c:v>0.45392693000000001</c:v>
                </c:pt>
                <c:pt idx="29">
                  <c:v>0.47058982999999999</c:v>
                </c:pt>
                <c:pt idx="30">
                  <c:v>0.48710055000000002</c:v>
                </c:pt>
                <c:pt idx="31">
                  <c:v>0.50382324999999994</c:v>
                </c:pt>
                <c:pt idx="32">
                  <c:v>0.52051744</c:v>
                </c:pt>
                <c:pt idx="33">
                  <c:v>0.53731404000000005</c:v>
                </c:pt>
                <c:pt idx="34">
                  <c:v>0.55406423999999999</c:v>
                </c:pt>
                <c:pt idx="35">
                  <c:v>0.57092732000000002</c:v>
                </c:pt>
                <c:pt idx="36">
                  <c:v>0.58782856000000006</c:v>
                </c:pt>
                <c:pt idx="37">
                  <c:v>0.60468891000000002</c:v>
                </c:pt>
                <c:pt idx="38">
                  <c:v>0.62158015</c:v>
                </c:pt>
                <c:pt idx="39">
                  <c:v>0.63842955000000001</c:v>
                </c:pt>
                <c:pt idx="40">
                  <c:v>0.65529989</c:v>
                </c:pt>
                <c:pt idx="41">
                  <c:v>0.67221602999999996</c:v>
                </c:pt>
                <c:pt idx="42">
                  <c:v>0.68918080000000004</c:v>
                </c:pt>
                <c:pt idx="43">
                  <c:v>0.70620406000000002</c:v>
                </c:pt>
                <c:pt idx="44">
                  <c:v>0.72328276999999996</c:v>
                </c:pt>
                <c:pt idx="45">
                  <c:v>0.74040359</c:v>
                </c:pt>
                <c:pt idx="46">
                  <c:v>0.75757266999999995</c:v>
                </c:pt>
                <c:pt idx="47">
                  <c:v>0.78456875000000004</c:v>
                </c:pt>
                <c:pt idx="48">
                  <c:v>0.80386798999999998</c:v>
                </c:pt>
                <c:pt idx="49">
                  <c:v>0.82359415000000002</c:v>
                </c:pt>
              </c:numCache>
            </c:numRef>
          </c:xVal>
          <c:yVal>
            <c:numRef>
              <c:f>'Arias 2 rótulas'!$E$6:$E$106</c:f>
              <c:numCache>
                <c:formatCode>0.00</c:formatCode>
                <c:ptCount val="101"/>
                <c:pt idx="0">
                  <c:v>0</c:v>
                </c:pt>
                <c:pt idx="1">
                  <c:v>183.188717</c:v>
                </c:pt>
                <c:pt idx="2">
                  <c:v>363.553223</c:v>
                </c:pt>
                <c:pt idx="3">
                  <c:v>538.08870300000001</c:v>
                </c:pt>
                <c:pt idx="4">
                  <c:v>713.74107100000003</c:v>
                </c:pt>
                <c:pt idx="5">
                  <c:v>890.13453200000004</c:v>
                </c:pt>
                <c:pt idx="6">
                  <c:v>1065.8352710000001</c:v>
                </c:pt>
                <c:pt idx="7">
                  <c:v>1200.657033</c:v>
                </c:pt>
                <c:pt idx="8">
                  <c:v>1274.343249</c:v>
                </c:pt>
                <c:pt idx="9">
                  <c:v>1318.3175099999999</c:v>
                </c:pt>
                <c:pt idx="10">
                  <c:v>1348.955745</c:v>
                </c:pt>
                <c:pt idx="11">
                  <c:v>1371.936672</c:v>
                </c:pt>
                <c:pt idx="12">
                  <c:v>1389.9756</c:v>
                </c:pt>
                <c:pt idx="13">
                  <c:v>1404.1004760000001</c:v>
                </c:pt>
                <c:pt idx="14">
                  <c:v>1414.6677829999999</c:v>
                </c:pt>
                <c:pt idx="15">
                  <c:v>1422.4857869999998</c:v>
                </c:pt>
                <c:pt idx="16">
                  <c:v>1427.7136190000001</c:v>
                </c:pt>
                <c:pt idx="17">
                  <c:v>1430.827115</c:v>
                </c:pt>
                <c:pt idx="18">
                  <c:v>1431.967097</c:v>
                </c:pt>
                <c:pt idx="19">
                  <c:v>1431.447991</c:v>
                </c:pt>
                <c:pt idx="20">
                  <c:v>1429.907197</c:v>
                </c:pt>
                <c:pt idx="21">
                  <c:v>1427.537149</c:v>
                </c:pt>
                <c:pt idx="22">
                  <c:v>1424.5273579999998</c:v>
                </c:pt>
                <c:pt idx="23">
                  <c:v>1421.0015000000001</c:v>
                </c:pt>
                <c:pt idx="24">
                  <c:v>1416.927193</c:v>
                </c:pt>
                <c:pt idx="25">
                  <c:v>1412.2195610000001</c:v>
                </c:pt>
                <c:pt idx="26">
                  <c:v>1406.990035</c:v>
                </c:pt>
                <c:pt idx="27">
                  <c:v>1401.6719970000001</c:v>
                </c:pt>
                <c:pt idx="28">
                  <c:v>1396.1171380000001</c:v>
                </c:pt>
                <c:pt idx="29">
                  <c:v>1390.0981099999999</c:v>
                </c:pt>
                <c:pt idx="30">
                  <c:v>1384.1807920000001</c:v>
                </c:pt>
                <c:pt idx="31">
                  <c:v>1377.686132</c:v>
                </c:pt>
                <c:pt idx="32">
                  <c:v>1371.2041590000001</c:v>
                </c:pt>
                <c:pt idx="33">
                  <c:v>1364.2073829999999</c:v>
                </c:pt>
                <c:pt idx="34">
                  <c:v>1357.1877380000001</c:v>
                </c:pt>
                <c:pt idx="35">
                  <c:v>1349.5534620000001</c:v>
                </c:pt>
                <c:pt idx="36">
                  <c:v>1341.606049</c:v>
                </c:pt>
                <c:pt idx="37">
                  <c:v>1333.2064459999999</c:v>
                </c:pt>
                <c:pt idx="38">
                  <c:v>1324.1049190000001</c:v>
                </c:pt>
                <c:pt idx="39">
                  <c:v>1314.6544960000001</c:v>
                </c:pt>
                <c:pt idx="40">
                  <c:v>1304.563103</c:v>
                </c:pt>
                <c:pt idx="41">
                  <c:v>1294.0128830000001</c:v>
                </c:pt>
                <c:pt idx="42">
                  <c:v>1283.024973</c:v>
                </c:pt>
                <c:pt idx="43">
                  <c:v>1271.530755</c:v>
                </c:pt>
                <c:pt idx="44">
                  <c:v>1259.489912</c:v>
                </c:pt>
                <c:pt idx="45">
                  <c:v>1246.815378</c:v>
                </c:pt>
                <c:pt idx="46">
                  <c:v>1233.286805</c:v>
                </c:pt>
                <c:pt idx="47">
                  <c:v>1227.4596289999999</c:v>
                </c:pt>
                <c:pt idx="48">
                  <c:v>1209.248049</c:v>
                </c:pt>
                <c:pt idx="49">
                  <c:v>1185.216226</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yVal>
          <c:smooth val="1"/>
        </c:ser>
        <c:ser>
          <c:idx val="2"/>
          <c:order val="2"/>
          <c:tx>
            <c:v>.</c:v>
          </c:tx>
          <c:spPr>
            <a:ln w="28575" cap="rnd">
              <a:solidFill>
                <a:schemeClr val="tx1">
                  <a:lumMod val="50000"/>
                  <a:lumOff val="50000"/>
                </a:schemeClr>
              </a:solidFill>
              <a:prstDash val="sysDot"/>
              <a:round/>
            </a:ln>
            <a:effectLst/>
          </c:spPr>
          <c:marker>
            <c:symbol val="none"/>
          </c:marker>
          <c:xVal>
            <c:numRef>
              <c:f>'Arias 2 rótulas'!$G$39:$G$40</c:f>
              <c:numCache>
                <c:formatCode>General</c:formatCode>
                <c:ptCount val="2"/>
                <c:pt idx="0">
                  <c:v>0.29007841000000001</c:v>
                </c:pt>
                <c:pt idx="1">
                  <c:v>0.29007841000000001</c:v>
                </c:pt>
              </c:numCache>
            </c:numRef>
          </c:xVal>
          <c:yVal>
            <c:numRef>
              <c:f>'Arias 2 rótulas'!$H$39:$H$40</c:f>
              <c:numCache>
                <c:formatCode>0.00</c:formatCode>
                <c:ptCount val="2"/>
                <c:pt idx="0" formatCode="General">
                  <c:v>0</c:v>
                </c:pt>
                <c:pt idx="1">
                  <c:v>1431.967097</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'Arias 2 rótulas'!$I$39:$I$40</c:f>
              <c:numCache>
                <c:formatCode>General</c:formatCode>
                <c:ptCount val="2"/>
                <c:pt idx="0">
                  <c:v>0.12933</c:v>
                </c:pt>
                <c:pt idx="1">
                  <c:v>0.12933</c:v>
                </c:pt>
              </c:numCache>
            </c:numRef>
          </c:xVal>
          <c:yVal>
            <c:numRef>
              <c:f>'Arias 2 rótulas'!$J$39:$J$40</c:f>
              <c:numCache>
                <c:formatCode>0.00</c:formatCode>
                <c:ptCount val="2"/>
                <c:pt idx="0">
                  <c:v>0</c:v>
                </c:pt>
                <c:pt idx="1">
                  <c:v>1431.967097</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'Arias 2 rótulas'!$G$44:$G$45</c:f>
              <c:numCache>
                <c:formatCode>0.00</c:formatCode>
                <c:ptCount val="2"/>
                <c:pt idx="0">
                  <c:v>0</c:v>
                </c:pt>
                <c:pt idx="1">
                  <c:v>0.12933</c:v>
                </c:pt>
              </c:numCache>
            </c:numRef>
          </c:xVal>
          <c:yVal>
            <c:numRef>
              <c:f>'Arias 2 rótulas'!$H$44:$H$45</c:f>
              <c:numCache>
                <c:formatCode>0.00</c:formatCode>
                <c:ptCount val="2"/>
                <c:pt idx="0">
                  <c:v>1431.967097</c:v>
                </c:pt>
                <c:pt idx="1">
                  <c:v>1431.967097</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'Arias 2 rótulas'!$I$44:$I$45</c:f>
              <c:numCache>
                <c:formatCode>General</c:formatCode>
                <c:ptCount val="2"/>
                <c:pt idx="0">
                  <c:v>0</c:v>
                </c:pt>
                <c:pt idx="1">
                  <c:v>0.75</c:v>
                </c:pt>
              </c:numCache>
            </c:numRef>
          </c:xVal>
          <c:yVal>
            <c:numRef>
              <c:f>'Arias 2 rótulas'!$J$44:$J$45</c:f>
              <c:numCache>
                <c:formatCode>0.00</c:formatCode>
                <c:ptCount val="2"/>
                <c:pt idx="0">
                  <c:v>919.90140000000008</c:v>
                </c:pt>
                <c:pt idx="1">
                  <c:v>919.90140000000008</c:v>
                </c:pt>
              </c:numCache>
            </c:numRef>
          </c:yVal>
          <c:smooth val="1"/>
        </c:ser>
        <c:dLbls>
          <c:showLegendKey val="0"/>
          <c:showVal val="0"/>
          <c:showCatName val="0"/>
          <c:showSerName val="0"/>
          <c:showPercent val="0"/>
          <c:showBubbleSize val="0"/>
        </c:dLbls>
        <c:axId val="215657040"/>
        <c:axId val="215660176"/>
      </c:scatterChart>
      <c:valAx>
        <c:axId val="215657040"/>
        <c:scaling>
          <c:orientation val="minMax"/>
          <c:max val="0.45"/>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60176"/>
        <c:crosses val="autoZero"/>
        <c:crossBetween val="midCat"/>
        <c:majorUnit val="0.15000000000000002"/>
      </c:valAx>
      <c:valAx>
        <c:axId val="215660176"/>
        <c:scaling>
          <c:orientation val="minMax"/>
          <c:max val="150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1000" b="1">
                    <a:solidFill>
                      <a:schemeClr val="tx1"/>
                    </a:solidFill>
                  </a:rPr>
                  <a:t>Cortante</a:t>
                </a:r>
                <a:r>
                  <a:rPr lang="es-EC" sz="1000" b="1" baseline="0">
                    <a:solidFill>
                      <a:schemeClr val="tx1"/>
                    </a:solidFill>
                  </a:rPr>
                  <a:t> basal</a:t>
                </a:r>
                <a:r>
                  <a:rPr lang="es-EC" sz="1000" b="1">
                    <a:solidFill>
                      <a:schemeClr val="tx1"/>
                    </a:solidFill>
                  </a:rPr>
                  <a:t>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7040"/>
        <c:crosses val="autoZero"/>
        <c:crossBetween val="midCat"/>
        <c:majorUnit val="500"/>
      </c:valAx>
      <c:spPr>
        <a:noFill/>
        <a:ln cmpd="sng">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3793285214348205"/>
          <c:y val="0.16712962962962963"/>
          <c:w val="0.80130336832895888"/>
          <c:h val="0.53575459317585306"/>
        </c:manualLayout>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xVal>
            <c:numRef>
              <c:f>'Arias 2 rótulas'!$S$30:$S$34</c:f>
              <c:numCache>
                <c:formatCode>General</c:formatCode>
                <c:ptCount val="5"/>
                <c:pt idx="0" formatCode="0.000">
                  <c:v>4.3776999999999998E-4</c:v>
                </c:pt>
                <c:pt idx="1">
                  <c:v>6.2100000000000002E-2</c:v>
                </c:pt>
                <c:pt idx="2">
                  <c:v>8.2799999999999999E-2</c:v>
                </c:pt>
                <c:pt idx="3" formatCode="0.000">
                  <c:v>0.20911367</c:v>
                </c:pt>
                <c:pt idx="4" formatCode="0.00">
                  <c:v>0.8</c:v>
                </c:pt>
              </c:numCache>
            </c:numRef>
          </c:xVal>
          <c:yVal>
            <c:numRef>
              <c:f>'Arias 2 rótulas'!$T$30:$T$34</c:f>
              <c:numCache>
                <c:formatCode>0.0000</c:formatCode>
                <c:ptCount val="5"/>
                <c:pt idx="0" formatCode="0.00">
                  <c:v>0</c:v>
                </c:pt>
                <c:pt idx="1">
                  <c:v>2024.492604</c:v>
                </c:pt>
                <c:pt idx="2" formatCode="0.00">
                  <c:v>2699.323472</c:v>
                </c:pt>
                <c:pt idx="3" formatCode="0.00000">
                  <c:v>2699.323472</c:v>
                </c:pt>
                <c:pt idx="4" formatCode="0.00000">
                  <c:v>2699.323472</c:v>
                </c:pt>
              </c:numCache>
            </c:numRef>
          </c:yVal>
          <c:smooth val="0"/>
        </c:ser>
        <c:dLbls>
          <c:showLegendKey val="0"/>
          <c:showVal val="0"/>
          <c:showCatName val="0"/>
          <c:showSerName val="0"/>
          <c:showPercent val="0"/>
          <c:showBubbleSize val="0"/>
        </c:dLbls>
        <c:axId val="215654688"/>
        <c:axId val="215658608"/>
      </c:scatterChart>
      <c:scatterChart>
        <c:scatterStyle val="smoothMarker"/>
        <c:varyColors val="0"/>
        <c:ser>
          <c:idx val="0"/>
          <c:order val="0"/>
          <c:tx>
            <c:v>Curva de capacidad</c:v>
          </c:tx>
          <c:spPr>
            <a:ln w="19050" cap="rnd">
              <a:solidFill>
                <a:schemeClr val="accent1"/>
              </a:solidFill>
              <a:round/>
            </a:ln>
            <a:effectLst/>
          </c:spPr>
          <c:marker>
            <c:symbol val="none"/>
          </c:marker>
          <c:xVal>
            <c:numRef>
              <c:f>'Arias 2 rótulas'!$O$6:$O$106</c:f>
              <c:numCache>
                <c:formatCode>0.00</c:formatCode>
                <c:ptCount val="101"/>
                <c:pt idx="0">
                  <c:v>4.3776999999999998E-4</c:v>
                </c:pt>
                <c:pt idx="1">
                  <c:v>1.5968039999999999E-2</c:v>
                </c:pt>
                <c:pt idx="2">
                  <c:v>3.1933349999999999E-2</c:v>
                </c:pt>
                <c:pt idx="3">
                  <c:v>4.7900940000000003E-2</c:v>
                </c:pt>
                <c:pt idx="4">
                  <c:v>6.3855910000000002E-2</c:v>
                </c:pt>
                <c:pt idx="5">
                  <c:v>7.9770740000000007E-2</c:v>
                </c:pt>
                <c:pt idx="6">
                  <c:v>9.5785040000000002E-2</c:v>
                </c:pt>
                <c:pt idx="7">
                  <c:v>0.11187553</c:v>
                </c:pt>
                <c:pt idx="8">
                  <c:v>0.12804499</c:v>
                </c:pt>
                <c:pt idx="9">
                  <c:v>0.14421993</c:v>
                </c:pt>
                <c:pt idx="10">
                  <c:v>0.16046232999999999</c:v>
                </c:pt>
                <c:pt idx="11">
                  <c:v>0.17668838000000001</c:v>
                </c:pt>
                <c:pt idx="12">
                  <c:v>0.19291053</c:v>
                </c:pt>
                <c:pt idx="13">
                  <c:v>0.20911367</c:v>
                </c:pt>
                <c:pt idx="14">
                  <c:v>0.22532200999999999</c:v>
                </c:pt>
                <c:pt idx="15">
                  <c:v>0.24156169</c:v>
                </c:pt>
                <c:pt idx="16">
                  <c:v>0.25784654000000001</c:v>
                </c:pt>
                <c:pt idx="17">
                  <c:v>0.27417917000000003</c:v>
                </c:pt>
                <c:pt idx="18">
                  <c:v>0.29057832</c:v>
                </c:pt>
                <c:pt idx="19">
                  <c:v>0.30691217999999998</c:v>
                </c:pt>
                <c:pt idx="20">
                  <c:v>0.32335641999999998</c:v>
                </c:pt>
                <c:pt idx="21">
                  <c:v>0.33982155000000003</c:v>
                </c:pt>
                <c:pt idx="22">
                  <c:v>0.35628959999999998</c:v>
                </c:pt>
                <c:pt idx="23">
                  <c:v>0.37280031000000002</c:v>
                </c:pt>
                <c:pt idx="24">
                  <c:v>0.38930147999999998</c:v>
                </c:pt>
                <c:pt idx="25">
                  <c:v>0.40586468999999997</c:v>
                </c:pt>
                <c:pt idx="26">
                  <c:v>0.4220623</c:v>
                </c:pt>
                <c:pt idx="27">
                  <c:v>0.43850759</c:v>
                </c:pt>
                <c:pt idx="28">
                  <c:v>0.45521431000000001</c:v>
                </c:pt>
                <c:pt idx="29">
                  <c:v>0.47121431000000003</c:v>
                </c:pt>
                <c:pt idx="30">
                  <c:v>0.48721430999999998</c:v>
                </c:pt>
                <c:pt idx="31">
                  <c:v>0.50321431000000005</c:v>
                </c:pt>
                <c:pt idx="32">
                  <c:v>0.51921430999999996</c:v>
                </c:pt>
                <c:pt idx="33">
                  <c:v>0.53521430999999997</c:v>
                </c:pt>
                <c:pt idx="34">
                  <c:v>0.55121430999999999</c:v>
                </c:pt>
                <c:pt idx="35">
                  <c:v>0.56721431</c:v>
                </c:pt>
                <c:pt idx="36">
                  <c:v>0.58321431000000001</c:v>
                </c:pt>
                <c:pt idx="37">
                  <c:v>0.59921431000000003</c:v>
                </c:pt>
                <c:pt idx="38">
                  <c:v>0.61311053999999998</c:v>
                </c:pt>
                <c:pt idx="39">
                  <c:v>0.62784068000000004</c:v>
                </c:pt>
                <c:pt idx="40">
                  <c:v>0.64384068000000005</c:v>
                </c:pt>
                <c:pt idx="41">
                  <c:v>0.65949924999999998</c:v>
                </c:pt>
                <c:pt idx="42">
                  <c:v>0.67514633999999996</c:v>
                </c:pt>
                <c:pt idx="43">
                  <c:v>0.69114633999999997</c:v>
                </c:pt>
                <c:pt idx="44">
                  <c:v>0.70714633999999998</c:v>
                </c:pt>
                <c:pt idx="45">
                  <c:v>0.72314634</c:v>
                </c:pt>
                <c:pt idx="46">
                  <c:v>0.73938994999999996</c:v>
                </c:pt>
                <c:pt idx="47">
                  <c:v>0.75583995999999998</c:v>
                </c:pt>
                <c:pt idx="48">
                  <c:v>0.77200438999999998</c:v>
                </c:pt>
                <c:pt idx="49">
                  <c:v>0.78848468999999999</c:v>
                </c:pt>
                <c:pt idx="50">
                  <c:v>0.80528414000000004</c:v>
                </c:pt>
              </c:numCache>
            </c:numRef>
          </c:xVal>
          <c:yVal>
            <c:numRef>
              <c:f>'Arias 2 rótulas'!$Q$6:$Q$106</c:f>
              <c:numCache>
                <c:formatCode>0.00</c:formatCode>
                <c:ptCount val="101"/>
                <c:pt idx="0">
                  <c:v>0</c:v>
                </c:pt>
                <c:pt idx="1">
                  <c:v>509.61469800000003</c:v>
                </c:pt>
                <c:pt idx="2">
                  <c:v>1040.370999</c:v>
                </c:pt>
                <c:pt idx="3">
                  <c:v>1572.835086</c:v>
                </c:pt>
                <c:pt idx="4">
                  <c:v>2080.227218</c:v>
                </c:pt>
                <c:pt idx="5">
                  <c:v>2415.2379530000003</c:v>
                </c:pt>
                <c:pt idx="6">
                  <c:v>2557.4306219999999</c:v>
                </c:pt>
                <c:pt idx="7">
                  <c:v>2624.007638</c:v>
                </c:pt>
                <c:pt idx="8">
                  <c:v>2657.7587399999998</c:v>
                </c:pt>
                <c:pt idx="9">
                  <c:v>2677.23686</c:v>
                </c:pt>
                <c:pt idx="10">
                  <c:v>2688.25981</c:v>
                </c:pt>
                <c:pt idx="11">
                  <c:v>2695.0169350000001</c:v>
                </c:pt>
                <c:pt idx="12">
                  <c:v>2698.713733</c:v>
                </c:pt>
                <c:pt idx="13">
                  <c:v>2699.323472</c:v>
                </c:pt>
                <c:pt idx="14">
                  <c:v>2697.4836849999997</c:v>
                </c:pt>
                <c:pt idx="15">
                  <c:v>2694.3126159999997</c:v>
                </c:pt>
                <c:pt idx="16">
                  <c:v>2689.4425529999999</c:v>
                </c:pt>
                <c:pt idx="17">
                  <c:v>2683.32393</c:v>
                </c:pt>
                <c:pt idx="18">
                  <c:v>2675.490335</c:v>
                </c:pt>
                <c:pt idx="19">
                  <c:v>2665.4526850000002</c:v>
                </c:pt>
                <c:pt idx="20">
                  <c:v>2654.7717120000002</c:v>
                </c:pt>
                <c:pt idx="21">
                  <c:v>2641.6107830000001</c:v>
                </c:pt>
                <c:pt idx="22">
                  <c:v>2626.8058980000001</c:v>
                </c:pt>
                <c:pt idx="23">
                  <c:v>2610.9025630000001</c:v>
                </c:pt>
                <c:pt idx="24">
                  <c:v>2593.8390850000001</c:v>
                </c:pt>
                <c:pt idx="25">
                  <c:v>2576.1373630000003</c:v>
                </c:pt>
                <c:pt idx="26">
                  <c:v>2557.692869</c:v>
                </c:pt>
                <c:pt idx="27">
                  <c:v>2538.4292129999999</c:v>
                </c:pt>
                <c:pt idx="28">
                  <c:v>2518.03089</c:v>
                </c:pt>
                <c:pt idx="29">
                  <c:v>2497.9163699999999</c:v>
                </c:pt>
                <c:pt idx="30">
                  <c:v>2477.460137</c:v>
                </c:pt>
                <c:pt idx="31">
                  <c:v>2456.3742049999996</c:v>
                </c:pt>
                <c:pt idx="32">
                  <c:v>2434.9693240000001</c:v>
                </c:pt>
                <c:pt idx="33">
                  <c:v>2413.0356259999999</c:v>
                </c:pt>
                <c:pt idx="34">
                  <c:v>2390.725704</c:v>
                </c:pt>
                <c:pt idx="35">
                  <c:v>2367.7870910000001</c:v>
                </c:pt>
                <c:pt idx="36">
                  <c:v>2343.77684</c:v>
                </c:pt>
                <c:pt idx="37">
                  <c:v>2320.8312689999998</c:v>
                </c:pt>
                <c:pt idx="38">
                  <c:v>2299.7966739999997</c:v>
                </c:pt>
                <c:pt idx="39">
                  <c:v>2276.8388669999999</c:v>
                </c:pt>
                <c:pt idx="40">
                  <c:v>2251.618062</c:v>
                </c:pt>
                <c:pt idx="41">
                  <c:v>2226.1771979999999</c:v>
                </c:pt>
                <c:pt idx="42">
                  <c:v>2199.2428010000003</c:v>
                </c:pt>
                <c:pt idx="43">
                  <c:v>2169.4263920000003</c:v>
                </c:pt>
                <c:pt idx="44">
                  <c:v>2137.3306739999998</c:v>
                </c:pt>
                <c:pt idx="45">
                  <c:v>2103.9597429999999</c:v>
                </c:pt>
                <c:pt idx="46">
                  <c:v>2069.2998970000003</c:v>
                </c:pt>
                <c:pt idx="47">
                  <c:v>2031.9504160000001</c:v>
                </c:pt>
                <c:pt idx="48">
                  <c:v>1996.4574679999998</c:v>
                </c:pt>
                <c:pt idx="49">
                  <c:v>1959.804097</c:v>
                </c:pt>
                <c:pt idx="50">
                  <c:v>1917.787045</c:v>
                </c:pt>
                <c:pt idx="51">
                  <c:v>0</c:v>
                </c:pt>
              </c:numCache>
            </c:numRef>
          </c:yVal>
          <c:smooth val="1"/>
        </c:ser>
        <c:ser>
          <c:idx val="2"/>
          <c:order val="2"/>
          <c:tx>
            <c:v>.</c:v>
          </c:tx>
          <c:spPr>
            <a:ln w="19050" cap="rnd">
              <a:solidFill>
                <a:schemeClr val="accent3"/>
              </a:solidFill>
              <a:round/>
            </a:ln>
            <a:effectLst/>
          </c:spPr>
          <c:marker>
            <c:symbol val="none"/>
          </c:marker>
          <c:dPt>
            <c:idx val="1"/>
            <c:marker>
              <c:symbol val="none"/>
            </c:marker>
            <c:bubble3D val="0"/>
            <c:spPr>
              <a:ln w="28575" cap="rnd">
                <a:solidFill>
                  <a:schemeClr val="tx1">
                    <a:lumMod val="50000"/>
                    <a:lumOff val="50000"/>
                  </a:schemeClr>
                </a:solidFill>
                <a:prstDash val="sysDot"/>
                <a:round/>
              </a:ln>
              <a:effectLst/>
            </c:spPr>
          </c:dPt>
          <c:xVal>
            <c:numRef>
              <c:f>'Arias 2 rótulas'!$S$39:$S$40</c:f>
              <c:numCache>
                <c:formatCode>General</c:formatCode>
                <c:ptCount val="2"/>
                <c:pt idx="0">
                  <c:v>0.20911367</c:v>
                </c:pt>
                <c:pt idx="1">
                  <c:v>0.20911367</c:v>
                </c:pt>
              </c:numCache>
            </c:numRef>
          </c:xVal>
          <c:yVal>
            <c:numRef>
              <c:f>'Arias 2 rótulas'!$T$39:$T$40</c:f>
              <c:numCache>
                <c:formatCode>0.00</c:formatCode>
                <c:ptCount val="2"/>
                <c:pt idx="0" formatCode="General">
                  <c:v>0</c:v>
                </c:pt>
                <c:pt idx="1">
                  <c:v>2699.323472</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'Arias 2 rótulas'!$U$39:$U$40</c:f>
              <c:numCache>
                <c:formatCode>General</c:formatCode>
                <c:ptCount val="2"/>
                <c:pt idx="0">
                  <c:v>8.2799999999999999E-2</c:v>
                </c:pt>
                <c:pt idx="1">
                  <c:v>8.2799999999999999E-2</c:v>
                </c:pt>
              </c:numCache>
            </c:numRef>
          </c:xVal>
          <c:yVal>
            <c:numRef>
              <c:f>'Arias 2 rótulas'!$V$39:$V$40</c:f>
              <c:numCache>
                <c:formatCode>0.00</c:formatCode>
                <c:ptCount val="2"/>
                <c:pt idx="0">
                  <c:v>0</c:v>
                </c:pt>
                <c:pt idx="1">
                  <c:v>2699.323472</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'Arias 2 rótulas'!$S$44:$S$45</c:f>
              <c:numCache>
                <c:formatCode>0.00</c:formatCode>
                <c:ptCount val="2"/>
                <c:pt idx="0">
                  <c:v>0</c:v>
                </c:pt>
                <c:pt idx="1">
                  <c:v>8.2799999999999999E-2</c:v>
                </c:pt>
              </c:numCache>
            </c:numRef>
          </c:xVal>
          <c:yVal>
            <c:numRef>
              <c:f>'Arias 2 rótulas'!$T$44:$T$45</c:f>
              <c:numCache>
                <c:formatCode>0.00</c:formatCode>
                <c:ptCount val="2"/>
                <c:pt idx="0">
                  <c:v>2699.323472</c:v>
                </c:pt>
                <c:pt idx="1">
                  <c:v>2699.323472</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'Arias 2 rótulas'!$U$44:$U$45</c:f>
              <c:numCache>
                <c:formatCode>General</c:formatCode>
                <c:ptCount val="2"/>
                <c:pt idx="0">
                  <c:v>0</c:v>
                </c:pt>
                <c:pt idx="1">
                  <c:v>0.75</c:v>
                </c:pt>
              </c:numCache>
            </c:numRef>
          </c:xVal>
          <c:yVal>
            <c:numRef>
              <c:f>'Arias 2 rótulas'!$V$44:$V$45</c:f>
              <c:numCache>
                <c:formatCode>0.00</c:formatCode>
                <c:ptCount val="2"/>
                <c:pt idx="0">
                  <c:v>943.10611999999992</c:v>
                </c:pt>
                <c:pt idx="1">
                  <c:v>943.10611999999992</c:v>
                </c:pt>
              </c:numCache>
            </c:numRef>
          </c:yVal>
          <c:smooth val="1"/>
        </c:ser>
        <c:dLbls>
          <c:showLegendKey val="0"/>
          <c:showVal val="0"/>
          <c:showCatName val="0"/>
          <c:showSerName val="0"/>
          <c:showPercent val="0"/>
          <c:showBubbleSize val="0"/>
        </c:dLbls>
        <c:axId val="215654688"/>
        <c:axId val="215658608"/>
      </c:scatterChart>
      <c:valAx>
        <c:axId val="215654688"/>
        <c:scaling>
          <c:orientation val="minMax"/>
          <c:max val="0.45"/>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8608"/>
        <c:crosses val="autoZero"/>
        <c:crossBetween val="midCat"/>
        <c:majorUnit val="0.15000000000000002"/>
      </c:valAx>
      <c:valAx>
        <c:axId val="215658608"/>
        <c:scaling>
          <c:orientation val="minMax"/>
          <c:max val="3000"/>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Cortante basal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4688"/>
        <c:crosses val="autoZero"/>
        <c:crossBetween val="midCat"/>
        <c:majorUnit val="1000"/>
      </c:valAx>
      <c:spPr>
        <a:noFill/>
        <a:ln>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dPt>
            <c:idx val="3"/>
            <c:marker>
              <c:symbol val="circle"/>
              <c:size val="5"/>
              <c:spPr>
                <a:solidFill>
                  <a:schemeClr val="accent2"/>
                </a:solidFill>
                <a:ln w="9525">
                  <a:solidFill>
                    <a:srgbClr val="C00000"/>
                  </a:solidFill>
                </a:ln>
                <a:effectLst/>
              </c:spPr>
            </c:marker>
            <c:bubble3D val="0"/>
            <c:spPr>
              <a:ln w="22225" cap="rnd">
                <a:solidFill>
                  <a:srgbClr val="C00000"/>
                </a:solidFill>
                <a:round/>
              </a:ln>
              <a:effectLst/>
            </c:spPr>
          </c:dPt>
          <c:xVal>
            <c:numRef>
              <c:f>'Arias 2 rótulas Matlab'!$G$30:$G$34</c:f>
              <c:numCache>
                <c:formatCode>General</c:formatCode>
                <c:ptCount val="5"/>
                <c:pt idx="0" formatCode="0.000">
                  <c:v>0</c:v>
                </c:pt>
                <c:pt idx="1">
                  <c:v>0.15353</c:v>
                </c:pt>
                <c:pt idx="2">
                  <c:v>0.20469999999999999</c:v>
                </c:pt>
                <c:pt idx="3" formatCode="0.000">
                  <c:v>0.28720000000000001</c:v>
                </c:pt>
                <c:pt idx="4" formatCode="0.00">
                  <c:v>0.8</c:v>
                </c:pt>
              </c:numCache>
            </c:numRef>
          </c:xVal>
          <c:yVal>
            <c:numRef>
              <c:f>'Arias 2 rótulas Matlab'!$H$30:$H$34</c:f>
              <c:numCache>
                <c:formatCode>0.0000</c:formatCode>
                <c:ptCount val="5"/>
                <c:pt idx="0" formatCode="0.00">
                  <c:v>0</c:v>
                </c:pt>
                <c:pt idx="1">
                  <c:v>184.3125</c:v>
                </c:pt>
                <c:pt idx="2" formatCode="0.00">
                  <c:v>245.75</c:v>
                </c:pt>
                <c:pt idx="3" formatCode="0.00">
                  <c:v>245.75</c:v>
                </c:pt>
                <c:pt idx="4" formatCode="0.00">
                  <c:v>245.75</c:v>
                </c:pt>
              </c:numCache>
            </c:numRef>
          </c:yVal>
          <c:smooth val="0"/>
        </c:ser>
        <c:dLbls>
          <c:showLegendKey val="0"/>
          <c:showVal val="0"/>
          <c:showCatName val="0"/>
          <c:showSerName val="0"/>
          <c:showPercent val="0"/>
          <c:showBubbleSize val="0"/>
        </c:dLbls>
        <c:axId val="215654296"/>
        <c:axId val="215659392"/>
      </c:scatterChart>
      <c:scatterChart>
        <c:scatterStyle val="smoothMarker"/>
        <c:varyColors val="0"/>
        <c:ser>
          <c:idx val="0"/>
          <c:order val="0"/>
          <c:tx>
            <c:v>Curva de capacidad</c:v>
          </c:tx>
          <c:spPr>
            <a:ln w="22225" cap="rnd" cmpd="sng">
              <a:solidFill>
                <a:schemeClr val="accent1">
                  <a:lumMod val="75000"/>
                </a:schemeClr>
              </a:solidFill>
              <a:round/>
            </a:ln>
            <a:effectLst/>
          </c:spPr>
          <c:marker>
            <c:symbol val="none"/>
          </c:marker>
          <c:xVal>
            <c:numRef>
              <c:f>'Arias 2 rótulas Matlab'!$C$6:$C$106</c:f>
              <c:numCache>
                <c:formatCode>0.0000</c:formatCode>
                <c:ptCount val="101"/>
                <c:pt idx="0">
                  <c:v>0</c:v>
                </c:pt>
                <c:pt idx="1">
                  <c:v>2.5999999999999999E-3</c:v>
                </c:pt>
                <c:pt idx="2">
                  <c:v>5.3E-3</c:v>
                </c:pt>
                <c:pt idx="3">
                  <c:v>8.0000000000000002E-3</c:v>
                </c:pt>
                <c:pt idx="4">
                  <c:v>1.06E-2</c:v>
                </c:pt>
                <c:pt idx="5">
                  <c:v>1.3299999999999999E-2</c:v>
                </c:pt>
                <c:pt idx="6">
                  <c:v>1.6E-2</c:v>
                </c:pt>
                <c:pt idx="7">
                  <c:v>1.8700000000000001E-2</c:v>
                </c:pt>
                <c:pt idx="8">
                  <c:v>2.1299999999999999E-2</c:v>
                </c:pt>
                <c:pt idx="9">
                  <c:v>2.4E-2</c:v>
                </c:pt>
                <c:pt idx="10">
                  <c:v>2.6700000000000002E-2</c:v>
                </c:pt>
                <c:pt idx="11">
                  <c:v>2.93E-2</c:v>
                </c:pt>
                <c:pt idx="12">
                  <c:v>3.2000000000000001E-2</c:v>
                </c:pt>
                <c:pt idx="13">
                  <c:v>3.7499999999999999E-2</c:v>
                </c:pt>
                <c:pt idx="14">
                  <c:v>3.7600000000000001E-2</c:v>
                </c:pt>
                <c:pt idx="15">
                  <c:v>3.7600000000000001E-2</c:v>
                </c:pt>
                <c:pt idx="16">
                  <c:v>3.7600000000000001E-2</c:v>
                </c:pt>
                <c:pt idx="17">
                  <c:v>3.7699999999999997E-2</c:v>
                </c:pt>
                <c:pt idx="18">
                  <c:v>3.7699999999999997E-2</c:v>
                </c:pt>
                <c:pt idx="19">
                  <c:v>3.7699999999999997E-2</c:v>
                </c:pt>
                <c:pt idx="20">
                  <c:v>3.7699999999999997E-2</c:v>
                </c:pt>
                <c:pt idx="21">
                  <c:v>3.78E-2</c:v>
                </c:pt>
                <c:pt idx="22">
                  <c:v>3.78E-2</c:v>
                </c:pt>
                <c:pt idx="23">
                  <c:v>3.78E-2</c:v>
                </c:pt>
                <c:pt idx="24">
                  <c:v>3.78E-2</c:v>
                </c:pt>
                <c:pt idx="25">
                  <c:v>3.7900000000000003E-2</c:v>
                </c:pt>
                <c:pt idx="26">
                  <c:v>3.7900000000000003E-2</c:v>
                </c:pt>
                <c:pt idx="27">
                  <c:v>3.7900000000000003E-2</c:v>
                </c:pt>
                <c:pt idx="28">
                  <c:v>4.07E-2</c:v>
                </c:pt>
                <c:pt idx="29">
                  <c:v>4.36E-2</c:v>
                </c:pt>
                <c:pt idx="30">
                  <c:v>4.6699999999999998E-2</c:v>
                </c:pt>
                <c:pt idx="31">
                  <c:v>5.0299999999999997E-2</c:v>
                </c:pt>
                <c:pt idx="32">
                  <c:v>5.45E-2</c:v>
                </c:pt>
                <c:pt idx="33">
                  <c:v>5.8799999999999998E-2</c:v>
                </c:pt>
                <c:pt idx="34">
                  <c:v>6.3100000000000003E-2</c:v>
                </c:pt>
                <c:pt idx="35">
                  <c:v>6.7400000000000002E-2</c:v>
                </c:pt>
                <c:pt idx="36">
                  <c:v>7.1999999999999995E-2</c:v>
                </c:pt>
                <c:pt idx="37">
                  <c:v>7.6700000000000004E-2</c:v>
                </c:pt>
                <c:pt idx="38">
                  <c:v>8.2299999999999998E-2</c:v>
                </c:pt>
                <c:pt idx="39">
                  <c:v>8.7900000000000006E-2</c:v>
                </c:pt>
                <c:pt idx="40">
                  <c:v>9.35E-2</c:v>
                </c:pt>
                <c:pt idx="41">
                  <c:v>9.9099999999999994E-2</c:v>
                </c:pt>
                <c:pt idx="42">
                  <c:v>0.1047</c:v>
                </c:pt>
                <c:pt idx="43">
                  <c:v>0.1103</c:v>
                </c:pt>
                <c:pt idx="44">
                  <c:v>0.1159</c:v>
                </c:pt>
                <c:pt idx="45">
                  <c:v>0.1215</c:v>
                </c:pt>
                <c:pt idx="46">
                  <c:v>0.12809999999999999</c:v>
                </c:pt>
                <c:pt idx="47">
                  <c:v>0.1348</c:v>
                </c:pt>
                <c:pt idx="48">
                  <c:v>0.14149999999999999</c:v>
                </c:pt>
                <c:pt idx="49">
                  <c:v>0.1484</c:v>
                </c:pt>
                <c:pt idx="50">
                  <c:v>0.15559999999999999</c:v>
                </c:pt>
                <c:pt idx="51">
                  <c:v>0.16350000000000001</c:v>
                </c:pt>
                <c:pt idx="52">
                  <c:v>0.17130000000000001</c:v>
                </c:pt>
                <c:pt idx="53">
                  <c:v>0.182</c:v>
                </c:pt>
                <c:pt idx="54">
                  <c:v>0.19220000000000001</c:v>
                </c:pt>
                <c:pt idx="55">
                  <c:v>0.20250000000000001</c:v>
                </c:pt>
                <c:pt idx="56">
                  <c:v>0.21310000000000001</c:v>
                </c:pt>
                <c:pt idx="57">
                  <c:v>0.22389999999999999</c:v>
                </c:pt>
                <c:pt idx="58">
                  <c:v>0.2346</c:v>
                </c:pt>
                <c:pt idx="59">
                  <c:v>0.24529999999999999</c:v>
                </c:pt>
                <c:pt idx="60">
                  <c:v>0.25669999999999998</c:v>
                </c:pt>
                <c:pt idx="61">
                  <c:v>0.27029999999999998</c:v>
                </c:pt>
                <c:pt idx="62">
                  <c:v>0.28720000000000001</c:v>
                </c:pt>
                <c:pt idx="63">
                  <c:v>0.30409999999999998</c:v>
                </c:pt>
                <c:pt idx="64">
                  <c:v>0.3261</c:v>
                </c:pt>
                <c:pt idx="65">
                  <c:v>0.37090000000000001</c:v>
                </c:pt>
                <c:pt idx="66">
                  <c:v>0.44</c:v>
                </c:pt>
                <c:pt idx="67">
                  <c:v>0.51549999999999996</c:v>
                </c:pt>
                <c:pt idx="68">
                  <c:v>0.64790000000000003</c:v>
                </c:pt>
                <c:pt idx="69">
                  <c:v>1.0184</c:v>
                </c:pt>
                <c:pt idx="70">
                  <c:v>1.0184</c:v>
                </c:pt>
              </c:numCache>
            </c:numRef>
          </c:xVal>
          <c:yVal>
            <c:numRef>
              <c:f>'Arias 2 rótulas Matlab'!$E$6:$E$106</c:f>
              <c:numCache>
                <c:formatCode>0.00</c:formatCode>
                <c:ptCount val="101"/>
                <c:pt idx="0">
                  <c:v>0</c:v>
                </c:pt>
                <c:pt idx="1">
                  <c:v>5</c:v>
                </c:pt>
                <c:pt idx="2">
                  <c:v>10</c:v>
                </c:pt>
                <c:pt idx="3">
                  <c:v>15</c:v>
                </c:pt>
                <c:pt idx="4">
                  <c:v>20</c:v>
                </c:pt>
                <c:pt idx="5">
                  <c:v>25</c:v>
                </c:pt>
                <c:pt idx="6">
                  <c:v>30</c:v>
                </c:pt>
                <c:pt idx="7">
                  <c:v>35</c:v>
                </c:pt>
                <c:pt idx="8">
                  <c:v>40</c:v>
                </c:pt>
                <c:pt idx="9">
                  <c:v>45</c:v>
                </c:pt>
                <c:pt idx="10">
                  <c:v>50</c:v>
                </c:pt>
                <c:pt idx="11">
                  <c:v>55</c:v>
                </c:pt>
                <c:pt idx="12">
                  <c:v>60</c:v>
                </c:pt>
                <c:pt idx="13">
                  <c:v>70.05</c:v>
                </c:pt>
                <c:pt idx="14">
                  <c:v>70.099999999999994</c:v>
                </c:pt>
                <c:pt idx="15">
                  <c:v>70.149999999999991</c:v>
                </c:pt>
                <c:pt idx="16">
                  <c:v>70.199999999999989</c:v>
                </c:pt>
                <c:pt idx="17">
                  <c:v>70.25</c:v>
                </c:pt>
                <c:pt idx="18">
                  <c:v>70.3</c:v>
                </c:pt>
                <c:pt idx="19">
                  <c:v>70.349999999999994</c:v>
                </c:pt>
                <c:pt idx="20">
                  <c:v>70.400000000000006</c:v>
                </c:pt>
                <c:pt idx="21">
                  <c:v>70.45</c:v>
                </c:pt>
                <c:pt idx="22">
                  <c:v>70.5</c:v>
                </c:pt>
                <c:pt idx="23">
                  <c:v>70.55</c:v>
                </c:pt>
                <c:pt idx="24">
                  <c:v>70.599999999999994</c:v>
                </c:pt>
                <c:pt idx="25">
                  <c:v>70.650000000000006</c:v>
                </c:pt>
                <c:pt idx="26">
                  <c:v>70.7</c:v>
                </c:pt>
                <c:pt idx="27">
                  <c:v>70.7</c:v>
                </c:pt>
                <c:pt idx="28">
                  <c:v>75.75</c:v>
                </c:pt>
                <c:pt idx="29">
                  <c:v>80.75</c:v>
                </c:pt>
                <c:pt idx="30">
                  <c:v>85.75</c:v>
                </c:pt>
                <c:pt idx="31">
                  <c:v>90.75</c:v>
                </c:pt>
                <c:pt idx="32">
                  <c:v>95.75</c:v>
                </c:pt>
                <c:pt idx="33">
                  <c:v>100.75</c:v>
                </c:pt>
                <c:pt idx="34">
                  <c:v>105.75</c:v>
                </c:pt>
                <c:pt idx="35">
                  <c:v>110.75</c:v>
                </c:pt>
                <c:pt idx="36">
                  <c:v>115.75</c:v>
                </c:pt>
                <c:pt idx="37">
                  <c:v>120.75</c:v>
                </c:pt>
                <c:pt idx="38">
                  <c:v>125.75</c:v>
                </c:pt>
                <c:pt idx="39">
                  <c:v>130.75</c:v>
                </c:pt>
                <c:pt idx="40">
                  <c:v>135.75</c:v>
                </c:pt>
                <c:pt idx="41">
                  <c:v>140.75</c:v>
                </c:pt>
                <c:pt idx="42">
                  <c:v>145.75</c:v>
                </c:pt>
                <c:pt idx="43">
                  <c:v>150.75</c:v>
                </c:pt>
                <c:pt idx="44">
                  <c:v>155.75</c:v>
                </c:pt>
                <c:pt idx="45">
                  <c:v>160.75</c:v>
                </c:pt>
                <c:pt idx="46">
                  <c:v>165.75</c:v>
                </c:pt>
                <c:pt idx="47">
                  <c:v>170.75</c:v>
                </c:pt>
                <c:pt idx="48">
                  <c:v>175.75</c:v>
                </c:pt>
                <c:pt idx="49">
                  <c:v>180.75</c:v>
                </c:pt>
                <c:pt idx="50">
                  <c:v>185.75</c:v>
                </c:pt>
                <c:pt idx="51">
                  <c:v>190.75</c:v>
                </c:pt>
                <c:pt idx="52">
                  <c:v>195.75</c:v>
                </c:pt>
                <c:pt idx="53">
                  <c:v>200.75</c:v>
                </c:pt>
                <c:pt idx="54">
                  <c:v>205.75</c:v>
                </c:pt>
                <c:pt idx="55">
                  <c:v>210.75</c:v>
                </c:pt>
                <c:pt idx="56">
                  <c:v>215.75</c:v>
                </c:pt>
                <c:pt idx="57">
                  <c:v>220.75</c:v>
                </c:pt>
                <c:pt idx="58">
                  <c:v>225.75</c:v>
                </c:pt>
                <c:pt idx="59">
                  <c:v>230.75</c:v>
                </c:pt>
                <c:pt idx="60">
                  <c:v>235.75</c:v>
                </c:pt>
                <c:pt idx="61">
                  <c:v>240.75</c:v>
                </c:pt>
                <c:pt idx="62">
                  <c:v>245.75</c:v>
                </c:pt>
                <c:pt idx="63">
                  <c:v>250.75</c:v>
                </c:pt>
                <c:pt idx="64">
                  <c:v>255.75</c:v>
                </c:pt>
                <c:pt idx="65">
                  <c:v>260.75</c:v>
                </c:pt>
                <c:pt idx="66">
                  <c:v>265.75</c:v>
                </c:pt>
                <c:pt idx="67">
                  <c:v>270.75</c:v>
                </c:pt>
                <c:pt idx="68">
                  <c:v>275.75</c:v>
                </c:pt>
                <c:pt idx="69">
                  <c:v>280.75</c:v>
                </c:pt>
                <c:pt idx="70">
                  <c:v>280.75</c:v>
                </c:pt>
              </c:numCache>
            </c:numRef>
          </c:yVal>
          <c:smooth val="1"/>
        </c:ser>
        <c:ser>
          <c:idx val="2"/>
          <c:order val="2"/>
          <c:tx>
            <c:v>.</c:v>
          </c:tx>
          <c:spPr>
            <a:ln w="28575" cap="rnd">
              <a:solidFill>
                <a:schemeClr val="tx1">
                  <a:lumMod val="50000"/>
                  <a:lumOff val="50000"/>
                </a:schemeClr>
              </a:solidFill>
              <a:prstDash val="sysDot"/>
              <a:round/>
            </a:ln>
            <a:effectLst/>
          </c:spPr>
          <c:marker>
            <c:symbol val="none"/>
          </c:marker>
          <c:xVal>
            <c:numRef>
              <c:f>'Arias 2 rótulas Matlab'!$G$39:$G$40</c:f>
              <c:numCache>
                <c:formatCode>General</c:formatCode>
                <c:ptCount val="2"/>
                <c:pt idx="0">
                  <c:v>0.28720000000000001</c:v>
                </c:pt>
                <c:pt idx="1">
                  <c:v>0.28720000000000001</c:v>
                </c:pt>
              </c:numCache>
            </c:numRef>
          </c:xVal>
          <c:yVal>
            <c:numRef>
              <c:f>'Arias 2 rótulas Matlab'!$H$39:$H$40</c:f>
              <c:numCache>
                <c:formatCode>0.00</c:formatCode>
                <c:ptCount val="2"/>
                <c:pt idx="0" formatCode="General">
                  <c:v>0</c:v>
                </c:pt>
                <c:pt idx="1">
                  <c:v>245.75</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'Arias 2 rótulas Matlab'!$I$39:$I$40</c:f>
              <c:numCache>
                <c:formatCode>General</c:formatCode>
                <c:ptCount val="2"/>
                <c:pt idx="0">
                  <c:v>0.20469999999999999</c:v>
                </c:pt>
                <c:pt idx="1">
                  <c:v>0.20469999999999999</c:v>
                </c:pt>
              </c:numCache>
            </c:numRef>
          </c:xVal>
          <c:yVal>
            <c:numRef>
              <c:f>'Arias 2 rótulas Matlab'!$J$39:$J$40</c:f>
              <c:numCache>
                <c:formatCode>0.00</c:formatCode>
                <c:ptCount val="2"/>
                <c:pt idx="0">
                  <c:v>0</c:v>
                </c:pt>
                <c:pt idx="1">
                  <c:v>245.75</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'Arias 2 rótulas Matlab'!$G$44:$G$45</c:f>
              <c:numCache>
                <c:formatCode>0.00</c:formatCode>
                <c:ptCount val="2"/>
                <c:pt idx="0">
                  <c:v>0</c:v>
                </c:pt>
                <c:pt idx="1">
                  <c:v>0.20469999999999999</c:v>
                </c:pt>
              </c:numCache>
            </c:numRef>
          </c:xVal>
          <c:yVal>
            <c:numRef>
              <c:f>'Arias 2 rótulas Matlab'!$H$44:$H$45</c:f>
              <c:numCache>
                <c:formatCode>0.00</c:formatCode>
                <c:ptCount val="2"/>
                <c:pt idx="0">
                  <c:v>245.75</c:v>
                </c:pt>
                <c:pt idx="1">
                  <c:v>245.75</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'Arias 2 rótulas Matlab'!$I$44:$I$45</c:f>
              <c:numCache>
                <c:formatCode>General</c:formatCode>
                <c:ptCount val="2"/>
                <c:pt idx="0">
                  <c:v>0</c:v>
                </c:pt>
                <c:pt idx="1">
                  <c:v>0.75</c:v>
                </c:pt>
              </c:numCache>
            </c:numRef>
          </c:xVal>
          <c:yVal>
            <c:numRef>
              <c:f>'Arias 2 rótulas Matlab'!$J$44:$J$45</c:f>
              <c:numCache>
                <c:formatCode>0.00</c:formatCode>
                <c:ptCount val="2"/>
                <c:pt idx="0">
                  <c:v>919.90140000000008</c:v>
                </c:pt>
                <c:pt idx="1">
                  <c:v>919.90140000000008</c:v>
                </c:pt>
              </c:numCache>
            </c:numRef>
          </c:yVal>
          <c:smooth val="1"/>
        </c:ser>
        <c:dLbls>
          <c:showLegendKey val="0"/>
          <c:showVal val="0"/>
          <c:showCatName val="0"/>
          <c:showSerName val="0"/>
          <c:showPercent val="0"/>
          <c:showBubbleSize val="0"/>
        </c:dLbls>
        <c:axId val="215654296"/>
        <c:axId val="215659392"/>
      </c:scatterChart>
      <c:valAx>
        <c:axId val="215654296"/>
        <c:scaling>
          <c:orientation val="minMax"/>
          <c:max val="0.45"/>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9392"/>
        <c:crosses val="autoZero"/>
        <c:crossBetween val="midCat"/>
        <c:majorUnit val="0.15000000000000002"/>
      </c:valAx>
      <c:valAx>
        <c:axId val="215659392"/>
        <c:scaling>
          <c:orientation val="minMax"/>
          <c:max val="30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1000" b="1">
                    <a:solidFill>
                      <a:schemeClr val="tx1"/>
                    </a:solidFill>
                  </a:rPr>
                  <a:t>Cortante</a:t>
                </a:r>
                <a:r>
                  <a:rPr lang="es-EC" sz="1000" b="1" baseline="0">
                    <a:solidFill>
                      <a:schemeClr val="tx1"/>
                    </a:solidFill>
                  </a:rPr>
                  <a:t> basal</a:t>
                </a:r>
                <a:r>
                  <a:rPr lang="es-EC" sz="1000" b="1">
                    <a:solidFill>
                      <a:schemeClr val="tx1"/>
                    </a:solidFill>
                  </a:rPr>
                  <a:t>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4296"/>
        <c:crosses val="autoZero"/>
        <c:crossBetween val="midCat"/>
        <c:majorUnit val="100"/>
      </c:valAx>
      <c:spPr>
        <a:noFill/>
        <a:ln cmpd="sng">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3793285214348205"/>
          <c:y val="0.16712962962962963"/>
          <c:w val="0.80130336832895888"/>
          <c:h val="0.53575459317585306"/>
        </c:manualLayout>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xVal>
            <c:numRef>
              <c:f>'Arias 2 rótulas Matlab'!$S$30:$S$34</c:f>
              <c:numCache>
                <c:formatCode>General</c:formatCode>
                <c:ptCount val="5"/>
                <c:pt idx="0" formatCode="0.000">
                  <c:v>0</c:v>
                </c:pt>
                <c:pt idx="1">
                  <c:v>0.11616</c:v>
                </c:pt>
                <c:pt idx="2">
                  <c:v>0.15487000000000001</c:v>
                </c:pt>
                <c:pt idx="3" formatCode="0.0000">
                  <c:v>0.27139999999999997</c:v>
                </c:pt>
                <c:pt idx="4" formatCode="0.00">
                  <c:v>0.8</c:v>
                </c:pt>
              </c:numCache>
            </c:numRef>
          </c:xVal>
          <c:yVal>
            <c:numRef>
              <c:f>'Arias 2 rótulas Matlab'!$T$30:$T$34</c:f>
              <c:numCache>
                <c:formatCode>0.0000</c:formatCode>
                <c:ptCount val="5"/>
                <c:pt idx="0" formatCode="0.00">
                  <c:v>0</c:v>
                </c:pt>
                <c:pt idx="1">
                  <c:v>313.83749999999998</c:v>
                </c:pt>
                <c:pt idx="2" formatCode="0.00">
                  <c:v>418.45</c:v>
                </c:pt>
                <c:pt idx="3" formatCode="0.00000">
                  <c:v>418.45</c:v>
                </c:pt>
                <c:pt idx="4" formatCode="0.00000">
                  <c:v>418.45</c:v>
                </c:pt>
              </c:numCache>
            </c:numRef>
          </c:yVal>
          <c:smooth val="0"/>
        </c:ser>
        <c:dLbls>
          <c:showLegendKey val="0"/>
          <c:showVal val="0"/>
          <c:showCatName val="0"/>
          <c:showSerName val="0"/>
          <c:showPercent val="0"/>
          <c:showBubbleSize val="0"/>
        </c:dLbls>
        <c:axId val="215657432"/>
        <c:axId val="215659784"/>
      </c:scatterChart>
      <c:scatterChart>
        <c:scatterStyle val="smoothMarker"/>
        <c:varyColors val="0"/>
        <c:ser>
          <c:idx val="0"/>
          <c:order val="0"/>
          <c:tx>
            <c:v>Curva de capacidad</c:v>
          </c:tx>
          <c:spPr>
            <a:ln w="19050" cap="rnd">
              <a:solidFill>
                <a:schemeClr val="accent1"/>
              </a:solidFill>
              <a:round/>
            </a:ln>
            <a:effectLst/>
          </c:spPr>
          <c:marker>
            <c:symbol val="none"/>
          </c:marker>
          <c:xVal>
            <c:numRef>
              <c:f>'Arias 2 rótulas Matlab'!$O$6:$O$169</c:f>
              <c:numCache>
                <c:formatCode>0.0000</c:formatCode>
                <c:ptCount val="164"/>
                <c:pt idx="0">
                  <c:v>0</c:v>
                </c:pt>
                <c:pt idx="1">
                  <c:v>2.8E-3</c:v>
                </c:pt>
                <c:pt idx="2">
                  <c:v>4.3E-3</c:v>
                </c:pt>
                <c:pt idx="3">
                  <c:v>5.7999999999999996E-3</c:v>
                </c:pt>
                <c:pt idx="4">
                  <c:v>7.4000000000000003E-3</c:v>
                </c:pt>
                <c:pt idx="5">
                  <c:v>8.8999999999999999E-3</c:v>
                </c:pt>
                <c:pt idx="6">
                  <c:v>1.04E-2</c:v>
                </c:pt>
                <c:pt idx="7">
                  <c:v>1.1900000000000001E-2</c:v>
                </c:pt>
                <c:pt idx="8">
                  <c:v>1.34E-2</c:v>
                </c:pt>
                <c:pt idx="9">
                  <c:v>1.49E-2</c:v>
                </c:pt>
                <c:pt idx="10">
                  <c:v>1.6400000000000001E-2</c:v>
                </c:pt>
                <c:pt idx="11">
                  <c:v>1.7899999999999999E-2</c:v>
                </c:pt>
                <c:pt idx="12">
                  <c:v>1.9400000000000001E-2</c:v>
                </c:pt>
                <c:pt idx="13">
                  <c:v>2.0899999999999998E-2</c:v>
                </c:pt>
                <c:pt idx="14">
                  <c:v>2.24E-2</c:v>
                </c:pt>
                <c:pt idx="15">
                  <c:v>2.3900000000000001E-2</c:v>
                </c:pt>
                <c:pt idx="16">
                  <c:v>2.5399999999999999E-2</c:v>
                </c:pt>
                <c:pt idx="17">
                  <c:v>2.69E-2</c:v>
                </c:pt>
                <c:pt idx="18">
                  <c:v>2.8400000000000002E-2</c:v>
                </c:pt>
                <c:pt idx="19">
                  <c:v>2.9899999999999999E-2</c:v>
                </c:pt>
                <c:pt idx="20">
                  <c:v>3.15E-2</c:v>
                </c:pt>
                <c:pt idx="21">
                  <c:v>3.3000000000000002E-2</c:v>
                </c:pt>
                <c:pt idx="22">
                  <c:v>3.4500000000000003E-2</c:v>
                </c:pt>
                <c:pt idx="23">
                  <c:v>3.5999999999999997E-2</c:v>
                </c:pt>
                <c:pt idx="24">
                  <c:v>3.7499999999999999E-2</c:v>
                </c:pt>
                <c:pt idx="25">
                  <c:v>3.9E-2</c:v>
                </c:pt>
                <c:pt idx="26">
                  <c:v>4.0500000000000001E-2</c:v>
                </c:pt>
                <c:pt idx="27">
                  <c:v>4.2000000000000003E-2</c:v>
                </c:pt>
                <c:pt idx="28">
                  <c:v>4.3499999999999997E-2</c:v>
                </c:pt>
                <c:pt idx="29">
                  <c:v>4.4999999999999998E-2</c:v>
                </c:pt>
                <c:pt idx="30">
                  <c:v>4.65E-2</c:v>
                </c:pt>
                <c:pt idx="31">
                  <c:v>4.8000000000000001E-2</c:v>
                </c:pt>
                <c:pt idx="32">
                  <c:v>4.9500000000000002E-2</c:v>
                </c:pt>
                <c:pt idx="33">
                  <c:v>5.0999999999999997E-2</c:v>
                </c:pt>
                <c:pt idx="34">
                  <c:v>5.4100000000000002E-2</c:v>
                </c:pt>
                <c:pt idx="35">
                  <c:v>5.4100000000000002E-2</c:v>
                </c:pt>
                <c:pt idx="36">
                  <c:v>5.4100000000000002E-2</c:v>
                </c:pt>
                <c:pt idx="37">
                  <c:v>5.4100000000000002E-2</c:v>
                </c:pt>
                <c:pt idx="38">
                  <c:v>5.4199999999999998E-2</c:v>
                </c:pt>
                <c:pt idx="39">
                  <c:v>5.4199999999999998E-2</c:v>
                </c:pt>
                <c:pt idx="40">
                  <c:v>5.4199999999999998E-2</c:v>
                </c:pt>
                <c:pt idx="41">
                  <c:v>5.4199999999999998E-2</c:v>
                </c:pt>
                <c:pt idx="42">
                  <c:v>5.4199999999999998E-2</c:v>
                </c:pt>
                <c:pt idx="43">
                  <c:v>5.4199999999999998E-2</c:v>
                </c:pt>
                <c:pt idx="44">
                  <c:v>5.4199999999999998E-2</c:v>
                </c:pt>
                <c:pt idx="45">
                  <c:v>5.4300000000000001E-2</c:v>
                </c:pt>
                <c:pt idx="46">
                  <c:v>5.4300000000000001E-2</c:v>
                </c:pt>
                <c:pt idx="47">
                  <c:v>5.4300000000000001E-2</c:v>
                </c:pt>
                <c:pt idx="48">
                  <c:v>5.4300000000000001E-2</c:v>
                </c:pt>
                <c:pt idx="49">
                  <c:v>5.4300000000000001E-2</c:v>
                </c:pt>
                <c:pt idx="50">
                  <c:v>5.4300000000000001E-2</c:v>
                </c:pt>
                <c:pt idx="51">
                  <c:v>5.4399999999999997E-2</c:v>
                </c:pt>
                <c:pt idx="52">
                  <c:v>5.4399999999999997E-2</c:v>
                </c:pt>
                <c:pt idx="53">
                  <c:v>5.4399999999999997E-2</c:v>
                </c:pt>
                <c:pt idx="54">
                  <c:v>5.4399999999999997E-2</c:v>
                </c:pt>
                <c:pt idx="55">
                  <c:v>5.4399999999999997E-2</c:v>
                </c:pt>
                <c:pt idx="56">
                  <c:v>5.4399999999999997E-2</c:v>
                </c:pt>
                <c:pt idx="57">
                  <c:v>5.4399999999999997E-2</c:v>
                </c:pt>
                <c:pt idx="58">
                  <c:v>5.45E-2</c:v>
                </c:pt>
                <c:pt idx="59">
                  <c:v>5.45E-2</c:v>
                </c:pt>
                <c:pt idx="60">
                  <c:v>5.45E-2</c:v>
                </c:pt>
                <c:pt idx="61">
                  <c:v>5.45E-2</c:v>
                </c:pt>
                <c:pt idx="62">
                  <c:v>5.45E-2</c:v>
                </c:pt>
                <c:pt idx="63">
                  <c:v>5.45E-2</c:v>
                </c:pt>
                <c:pt idx="64">
                  <c:v>5.45E-2</c:v>
                </c:pt>
                <c:pt idx="65">
                  <c:v>5.4600000000000003E-2</c:v>
                </c:pt>
                <c:pt idx="66">
                  <c:v>5.4600000000000003E-2</c:v>
                </c:pt>
                <c:pt idx="67">
                  <c:v>5.4600000000000003E-2</c:v>
                </c:pt>
                <c:pt idx="68">
                  <c:v>5.4600000000000003E-2</c:v>
                </c:pt>
                <c:pt idx="69">
                  <c:v>5.4600000000000003E-2</c:v>
                </c:pt>
                <c:pt idx="70">
                  <c:v>5.4600000000000003E-2</c:v>
                </c:pt>
                <c:pt idx="71">
                  <c:v>5.4699999999999999E-2</c:v>
                </c:pt>
                <c:pt idx="72">
                  <c:v>5.4699999999999999E-2</c:v>
                </c:pt>
                <c:pt idx="73">
                  <c:v>5.4699999999999999E-2</c:v>
                </c:pt>
                <c:pt idx="74">
                  <c:v>5.4699999999999999E-2</c:v>
                </c:pt>
                <c:pt idx="75">
                  <c:v>5.4699999999999999E-2</c:v>
                </c:pt>
                <c:pt idx="76">
                  <c:v>5.4699999999999999E-2</c:v>
                </c:pt>
                <c:pt idx="77">
                  <c:v>5.4699999999999999E-2</c:v>
                </c:pt>
                <c:pt idx="78">
                  <c:v>5.4800000000000001E-2</c:v>
                </c:pt>
                <c:pt idx="79">
                  <c:v>5.4800000000000001E-2</c:v>
                </c:pt>
                <c:pt idx="80">
                  <c:v>5.4800000000000001E-2</c:v>
                </c:pt>
                <c:pt idx="81">
                  <c:v>5.4800000000000001E-2</c:v>
                </c:pt>
                <c:pt idx="82">
                  <c:v>5.4800000000000001E-2</c:v>
                </c:pt>
                <c:pt idx="83">
                  <c:v>5.4800000000000001E-2</c:v>
                </c:pt>
                <c:pt idx="84">
                  <c:v>5.4800000000000001E-2</c:v>
                </c:pt>
                <c:pt idx="85">
                  <c:v>5.4899999999999997E-2</c:v>
                </c:pt>
                <c:pt idx="86">
                  <c:v>5.4899999999999997E-2</c:v>
                </c:pt>
                <c:pt idx="87">
                  <c:v>5.4899999999999997E-2</c:v>
                </c:pt>
                <c:pt idx="88">
                  <c:v>5.4899999999999997E-2</c:v>
                </c:pt>
                <c:pt idx="89">
                  <c:v>5.4899999999999997E-2</c:v>
                </c:pt>
                <c:pt idx="90">
                  <c:v>5.4899999999999997E-2</c:v>
                </c:pt>
                <c:pt idx="91">
                  <c:v>5.5E-2</c:v>
                </c:pt>
                <c:pt idx="92">
                  <c:v>5.5E-2</c:v>
                </c:pt>
                <c:pt idx="93">
                  <c:v>5.5E-2</c:v>
                </c:pt>
                <c:pt idx="94">
                  <c:v>5.5E-2</c:v>
                </c:pt>
                <c:pt idx="95">
                  <c:v>5.5E-2</c:v>
                </c:pt>
                <c:pt idx="96">
                  <c:v>5.5E-2</c:v>
                </c:pt>
                <c:pt idx="97">
                  <c:v>5.5E-2</c:v>
                </c:pt>
                <c:pt idx="98">
                  <c:v>5.5100000000000003E-2</c:v>
                </c:pt>
                <c:pt idx="99">
                  <c:v>5.5100000000000003E-2</c:v>
                </c:pt>
                <c:pt idx="100">
                  <c:v>5.5100000000000003E-2</c:v>
                </c:pt>
                <c:pt idx="101" formatCode="General">
                  <c:v>5.5100000000000003E-2</c:v>
                </c:pt>
                <c:pt idx="102" formatCode="General">
                  <c:v>5.5100000000000003E-2</c:v>
                </c:pt>
                <c:pt idx="103" formatCode="General">
                  <c:v>5.67E-2</c:v>
                </c:pt>
                <c:pt idx="104" formatCode="General">
                  <c:v>5.8200000000000002E-2</c:v>
                </c:pt>
                <c:pt idx="105" formatCode="General">
                  <c:v>5.9799999999999999E-2</c:v>
                </c:pt>
                <c:pt idx="106" formatCode="General">
                  <c:v>6.13E-2</c:v>
                </c:pt>
                <c:pt idx="107" formatCode="General">
                  <c:v>6.3E-2</c:v>
                </c:pt>
                <c:pt idx="108" formatCode="General">
                  <c:v>6.4600000000000005E-2</c:v>
                </c:pt>
                <c:pt idx="109" formatCode="General">
                  <c:v>6.6500000000000004E-2</c:v>
                </c:pt>
                <c:pt idx="110" formatCode="General">
                  <c:v>6.8400000000000002E-2</c:v>
                </c:pt>
                <c:pt idx="111" formatCode="General">
                  <c:v>7.0300000000000001E-2</c:v>
                </c:pt>
                <c:pt idx="112" formatCode="General">
                  <c:v>7.2400000000000006E-2</c:v>
                </c:pt>
                <c:pt idx="113" formatCode="General">
                  <c:v>7.46E-2</c:v>
                </c:pt>
                <c:pt idx="114" formatCode="General">
                  <c:v>7.6899999999999996E-2</c:v>
                </c:pt>
                <c:pt idx="115" formatCode="General">
                  <c:v>7.9200000000000007E-2</c:v>
                </c:pt>
                <c:pt idx="116" formatCode="General">
                  <c:v>8.1500000000000003E-2</c:v>
                </c:pt>
                <c:pt idx="117" formatCode="General">
                  <c:v>8.3900000000000002E-2</c:v>
                </c:pt>
                <c:pt idx="118" formatCode="General">
                  <c:v>8.6199999999999999E-2</c:v>
                </c:pt>
                <c:pt idx="119" formatCode="General">
                  <c:v>8.8599999999999998E-2</c:v>
                </c:pt>
                <c:pt idx="120" formatCode="General">
                  <c:v>9.11E-2</c:v>
                </c:pt>
                <c:pt idx="121" formatCode="General">
                  <c:v>9.3600000000000003E-2</c:v>
                </c:pt>
                <c:pt idx="122" formatCode="General">
                  <c:v>9.6100000000000005E-2</c:v>
                </c:pt>
                <c:pt idx="123" formatCode="General">
                  <c:v>9.8699999999999996E-2</c:v>
                </c:pt>
                <c:pt idx="124" formatCode="General">
                  <c:v>0.1013</c:v>
                </c:pt>
                <c:pt idx="125" formatCode="General">
                  <c:v>0.1041</c:v>
                </c:pt>
                <c:pt idx="126" formatCode="General">
                  <c:v>0.10680000000000001</c:v>
                </c:pt>
                <c:pt idx="127" formatCode="General">
                  <c:v>0.10970000000000001</c:v>
                </c:pt>
                <c:pt idx="128" formatCode="General">
                  <c:v>0.11269999999999999</c:v>
                </c:pt>
                <c:pt idx="129" formatCode="General">
                  <c:v>0.1159</c:v>
                </c:pt>
                <c:pt idx="130" formatCode="General">
                  <c:v>0.1192</c:v>
                </c:pt>
                <c:pt idx="131" formatCode="General">
                  <c:v>0.1226</c:v>
                </c:pt>
                <c:pt idx="132" formatCode="General">
                  <c:v>0.126</c:v>
                </c:pt>
                <c:pt idx="133" formatCode="General">
                  <c:v>0.1295</c:v>
                </c:pt>
                <c:pt idx="134" formatCode="General">
                  <c:v>0.13300000000000001</c:v>
                </c:pt>
                <c:pt idx="135" formatCode="General">
                  <c:v>0.13639999999999999</c:v>
                </c:pt>
                <c:pt idx="136" formatCode="General">
                  <c:v>0.1399</c:v>
                </c:pt>
                <c:pt idx="137" formatCode="General">
                  <c:v>0.1434</c:v>
                </c:pt>
                <c:pt idx="138" formatCode="General">
                  <c:v>0.14710000000000001</c:v>
                </c:pt>
                <c:pt idx="139" formatCode="General">
                  <c:v>0.15090000000000001</c:v>
                </c:pt>
                <c:pt idx="140" formatCode="General">
                  <c:v>0.15579999999999999</c:v>
                </c:pt>
                <c:pt idx="141" formatCode="General">
                  <c:v>0.1605</c:v>
                </c:pt>
                <c:pt idx="142" formatCode="General">
                  <c:v>0.16569999999999999</c:v>
                </c:pt>
                <c:pt idx="143" formatCode="General">
                  <c:v>0.1719</c:v>
                </c:pt>
                <c:pt idx="144" formatCode="General">
                  <c:v>0.1787</c:v>
                </c:pt>
                <c:pt idx="145" formatCode="General">
                  <c:v>0.18559999999999999</c:v>
                </c:pt>
                <c:pt idx="146" formatCode="General">
                  <c:v>0.19439999999999999</c:v>
                </c:pt>
                <c:pt idx="147" formatCode="General">
                  <c:v>0.20619999999999999</c:v>
                </c:pt>
                <c:pt idx="148" formatCode="General">
                  <c:v>0.22600000000000001</c:v>
                </c:pt>
                <c:pt idx="149" formatCode="General">
                  <c:v>0.24759999999999999</c:v>
                </c:pt>
                <c:pt idx="150" formatCode="General">
                  <c:v>0.27139999999999997</c:v>
                </c:pt>
                <c:pt idx="151" formatCode="General">
                  <c:v>0.30109999999999998</c:v>
                </c:pt>
                <c:pt idx="152" formatCode="General">
                  <c:v>0.33139999999999997</c:v>
                </c:pt>
                <c:pt idx="153" formatCode="General">
                  <c:v>0.3624</c:v>
                </c:pt>
                <c:pt idx="154" formatCode="General">
                  <c:v>0.40260000000000001</c:v>
                </c:pt>
                <c:pt idx="155" formatCode="General">
                  <c:v>0.44350000000000001</c:v>
                </c:pt>
                <c:pt idx="156" formatCode="General">
                  <c:v>0.48580000000000001</c:v>
                </c:pt>
                <c:pt idx="157" formatCode="General">
                  <c:v>0.53180000000000005</c:v>
                </c:pt>
                <c:pt idx="158" formatCode="General">
                  <c:v>0.58409999999999995</c:v>
                </c:pt>
                <c:pt idx="159" formatCode="General">
                  <c:v>0.64090000000000003</c:v>
                </c:pt>
                <c:pt idx="160" formatCode="General">
                  <c:v>0.71440000000000003</c:v>
                </c:pt>
                <c:pt idx="161" formatCode="General">
                  <c:v>0.83730000000000004</c:v>
                </c:pt>
                <c:pt idx="162" formatCode="General">
                  <c:v>1.0858000000000001</c:v>
                </c:pt>
                <c:pt idx="163" formatCode="General">
                  <c:v>1.0858000000000001</c:v>
                </c:pt>
              </c:numCache>
            </c:numRef>
          </c:xVal>
          <c:yVal>
            <c:numRef>
              <c:f>'Arias 2 rótulas Matlab'!$Q$6:$Q$169</c:f>
              <c:numCache>
                <c:formatCode>0.00</c:formatCode>
                <c:ptCount val="164"/>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175.04999999999998</c:v>
                </c:pt>
                <c:pt idx="35">
                  <c:v>175.10000000000002</c:v>
                </c:pt>
                <c:pt idx="36">
                  <c:v>175.15</c:v>
                </c:pt>
                <c:pt idx="37">
                  <c:v>175.2</c:v>
                </c:pt>
                <c:pt idx="38">
                  <c:v>175.25</c:v>
                </c:pt>
                <c:pt idx="39">
                  <c:v>175.3</c:v>
                </c:pt>
                <c:pt idx="40">
                  <c:v>175.35</c:v>
                </c:pt>
                <c:pt idx="41">
                  <c:v>175.39999999999998</c:v>
                </c:pt>
                <c:pt idx="42">
                  <c:v>175.45000000000002</c:v>
                </c:pt>
                <c:pt idx="43">
                  <c:v>175.5</c:v>
                </c:pt>
                <c:pt idx="44">
                  <c:v>175.55</c:v>
                </c:pt>
                <c:pt idx="45">
                  <c:v>175.6</c:v>
                </c:pt>
                <c:pt idx="46">
                  <c:v>175.65</c:v>
                </c:pt>
                <c:pt idx="47">
                  <c:v>175.7</c:v>
                </c:pt>
                <c:pt idx="48">
                  <c:v>175.75</c:v>
                </c:pt>
                <c:pt idx="49">
                  <c:v>175.79999999999998</c:v>
                </c:pt>
                <c:pt idx="50">
                  <c:v>175.85000000000002</c:v>
                </c:pt>
                <c:pt idx="51">
                  <c:v>175.9</c:v>
                </c:pt>
                <c:pt idx="52">
                  <c:v>175.95</c:v>
                </c:pt>
                <c:pt idx="53">
                  <c:v>176</c:v>
                </c:pt>
                <c:pt idx="54">
                  <c:v>176.05</c:v>
                </c:pt>
                <c:pt idx="55">
                  <c:v>176.1</c:v>
                </c:pt>
                <c:pt idx="56">
                  <c:v>176.14999999999998</c:v>
                </c:pt>
                <c:pt idx="57">
                  <c:v>176.20000000000002</c:v>
                </c:pt>
                <c:pt idx="58">
                  <c:v>176.25</c:v>
                </c:pt>
                <c:pt idx="59">
                  <c:v>176.29999999999998</c:v>
                </c:pt>
                <c:pt idx="60">
                  <c:v>176.35000000000002</c:v>
                </c:pt>
                <c:pt idx="61">
                  <c:v>176.4</c:v>
                </c:pt>
                <c:pt idx="62">
                  <c:v>176.45</c:v>
                </c:pt>
                <c:pt idx="63">
                  <c:v>176.5</c:v>
                </c:pt>
                <c:pt idx="64">
                  <c:v>176.55</c:v>
                </c:pt>
                <c:pt idx="65">
                  <c:v>176.6</c:v>
                </c:pt>
                <c:pt idx="66">
                  <c:v>176.64999999999998</c:v>
                </c:pt>
                <c:pt idx="67">
                  <c:v>176.70000000000002</c:v>
                </c:pt>
                <c:pt idx="68">
                  <c:v>176.75</c:v>
                </c:pt>
                <c:pt idx="69">
                  <c:v>176.8</c:v>
                </c:pt>
                <c:pt idx="70">
                  <c:v>176.85</c:v>
                </c:pt>
                <c:pt idx="71">
                  <c:v>176.9</c:v>
                </c:pt>
                <c:pt idx="72">
                  <c:v>176.95</c:v>
                </c:pt>
                <c:pt idx="73">
                  <c:v>177</c:v>
                </c:pt>
                <c:pt idx="74">
                  <c:v>177.04999999999998</c:v>
                </c:pt>
                <c:pt idx="75">
                  <c:v>177.10000000000002</c:v>
                </c:pt>
                <c:pt idx="76">
                  <c:v>177.15</c:v>
                </c:pt>
                <c:pt idx="77">
                  <c:v>177.2</c:v>
                </c:pt>
                <c:pt idx="78">
                  <c:v>177.25</c:v>
                </c:pt>
                <c:pt idx="79">
                  <c:v>177.3</c:v>
                </c:pt>
                <c:pt idx="80">
                  <c:v>177.35</c:v>
                </c:pt>
                <c:pt idx="81">
                  <c:v>177.39999999999998</c:v>
                </c:pt>
                <c:pt idx="82">
                  <c:v>177.45000000000002</c:v>
                </c:pt>
                <c:pt idx="83">
                  <c:v>177.5</c:v>
                </c:pt>
                <c:pt idx="84">
                  <c:v>177.54999999999998</c:v>
                </c:pt>
                <c:pt idx="85">
                  <c:v>177.60000000000002</c:v>
                </c:pt>
                <c:pt idx="86">
                  <c:v>177.65</c:v>
                </c:pt>
                <c:pt idx="87">
                  <c:v>177.7</c:v>
                </c:pt>
                <c:pt idx="88">
                  <c:v>177.75</c:v>
                </c:pt>
                <c:pt idx="89">
                  <c:v>177.8</c:v>
                </c:pt>
                <c:pt idx="90">
                  <c:v>177.85</c:v>
                </c:pt>
                <c:pt idx="91">
                  <c:v>177.89999999999998</c:v>
                </c:pt>
                <c:pt idx="92">
                  <c:v>177.95000000000002</c:v>
                </c:pt>
                <c:pt idx="93">
                  <c:v>178</c:v>
                </c:pt>
                <c:pt idx="94">
                  <c:v>178.05</c:v>
                </c:pt>
                <c:pt idx="95">
                  <c:v>178.1</c:v>
                </c:pt>
                <c:pt idx="96">
                  <c:v>178.15</c:v>
                </c:pt>
                <c:pt idx="97">
                  <c:v>178.2</c:v>
                </c:pt>
                <c:pt idx="98">
                  <c:v>178.25</c:v>
                </c:pt>
                <c:pt idx="99">
                  <c:v>178.29999999999998</c:v>
                </c:pt>
                <c:pt idx="100">
                  <c:v>178.35000000000002</c:v>
                </c:pt>
                <c:pt idx="101">
                  <c:v>178.4</c:v>
                </c:pt>
                <c:pt idx="102">
                  <c:v>178.4</c:v>
                </c:pt>
                <c:pt idx="103">
                  <c:v>183.45</c:v>
                </c:pt>
                <c:pt idx="104">
                  <c:v>188.45</c:v>
                </c:pt>
                <c:pt idx="105">
                  <c:v>193.45</c:v>
                </c:pt>
                <c:pt idx="106">
                  <c:v>198.45</c:v>
                </c:pt>
                <c:pt idx="107">
                  <c:v>203.45</c:v>
                </c:pt>
                <c:pt idx="108">
                  <c:v>208.45</c:v>
                </c:pt>
                <c:pt idx="109">
                  <c:v>213.45</c:v>
                </c:pt>
                <c:pt idx="110">
                  <c:v>218.45</c:v>
                </c:pt>
                <c:pt idx="111">
                  <c:v>223.45</c:v>
                </c:pt>
                <c:pt idx="112">
                  <c:v>228.45</c:v>
                </c:pt>
                <c:pt idx="113">
                  <c:v>233.45</c:v>
                </c:pt>
                <c:pt idx="114">
                  <c:v>238.45</c:v>
                </c:pt>
                <c:pt idx="115">
                  <c:v>243.45</c:v>
                </c:pt>
                <c:pt idx="116">
                  <c:v>248.45</c:v>
                </c:pt>
                <c:pt idx="117">
                  <c:v>253.45</c:v>
                </c:pt>
                <c:pt idx="118">
                  <c:v>258.45</c:v>
                </c:pt>
                <c:pt idx="119">
                  <c:v>263.45</c:v>
                </c:pt>
                <c:pt idx="120">
                  <c:v>268.45</c:v>
                </c:pt>
                <c:pt idx="121">
                  <c:v>273.45</c:v>
                </c:pt>
                <c:pt idx="122">
                  <c:v>278.45</c:v>
                </c:pt>
                <c:pt idx="123">
                  <c:v>283.45</c:v>
                </c:pt>
                <c:pt idx="124">
                  <c:v>288.45</c:v>
                </c:pt>
                <c:pt idx="125">
                  <c:v>293.45</c:v>
                </c:pt>
                <c:pt idx="126">
                  <c:v>298.45</c:v>
                </c:pt>
                <c:pt idx="127">
                  <c:v>303.45</c:v>
                </c:pt>
                <c:pt idx="128">
                  <c:v>308.45</c:v>
                </c:pt>
                <c:pt idx="129">
                  <c:v>313.45</c:v>
                </c:pt>
                <c:pt idx="130">
                  <c:v>318.45</c:v>
                </c:pt>
                <c:pt idx="131">
                  <c:v>323.45</c:v>
                </c:pt>
                <c:pt idx="132">
                  <c:v>328.45</c:v>
                </c:pt>
                <c:pt idx="133">
                  <c:v>333.45</c:v>
                </c:pt>
                <c:pt idx="134">
                  <c:v>338.45</c:v>
                </c:pt>
                <c:pt idx="135">
                  <c:v>343.45</c:v>
                </c:pt>
                <c:pt idx="136">
                  <c:v>348.45</c:v>
                </c:pt>
                <c:pt idx="137">
                  <c:v>353.45</c:v>
                </c:pt>
                <c:pt idx="138">
                  <c:v>358.45</c:v>
                </c:pt>
                <c:pt idx="139">
                  <c:v>363.45</c:v>
                </c:pt>
                <c:pt idx="140">
                  <c:v>368.45</c:v>
                </c:pt>
                <c:pt idx="141">
                  <c:v>373.45</c:v>
                </c:pt>
                <c:pt idx="142">
                  <c:v>378.45</c:v>
                </c:pt>
                <c:pt idx="143">
                  <c:v>383.45</c:v>
                </c:pt>
                <c:pt idx="144">
                  <c:v>388.45</c:v>
                </c:pt>
                <c:pt idx="145">
                  <c:v>393.45</c:v>
                </c:pt>
                <c:pt idx="146">
                  <c:v>398.45</c:v>
                </c:pt>
                <c:pt idx="147">
                  <c:v>403.45</c:v>
                </c:pt>
                <c:pt idx="148">
                  <c:v>408.45</c:v>
                </c:pt>
                <c:pt idx="149">
                  <c:v>413.45</c:v>
                </c:pt>
                <c:pt idx="150">
                  <c:v>418.45</c:v>
                </c:pt>
                <c:pt idx="151">
                  <c:v>423.45</c:v>
                </c:pt>
                <c:pt idx="152">
                  <c:v>428.45</c:v>
                </c:pt>
                <c:pt idx="153">
                  <c:v>433.45</c:v>
                </c:pt>
                <c:pt idx="154">
                  <c:v>438.45</c:v>
                </c:pt>
                <c:pt idx="155">
                  <c:v>443.45</c:v>
                </c:pt>
                <c:pt idx="156">
                  <c:v>448.45</c:v>
                </c:pt>
                <c:pt idx="157">
                  <c:v>453.45</c:v>
                </c:pt>
                <c:pt idx="158">
                  <c:v>458.45</c:v>
                </c:pt>
                <c:pt idx="159">
                  <c:v>463.45</c:v>
                </c:pt>
                <c:pt idx="160">
                  <c:v>468.45</c:v>
                </c:pt>
                <c:pt idx="161">
                  <c:v>473.45</c:v>
                </c:pt>
                <c:pt idx="162">
                  <c:v>478.45</c:v>
                </c:pt>
                <c:pt idx="163">
                  <c:v>478.45</c:v>
                </c:pt>
              </c:numCache>
            </c:numRef>
          </c:yVal>
          <c:smooth val="1"/>
        </c:ser>
        <c:ser>
          <c:idx val="2"/>
          <c:order val="2"/>
          <c:tx>
            <c:v>.</c:v>
          </c:tx>
          <c:spPr>
            <a:ln w="19050" cap="rnd">
              <a:solidFill>
                <a:schemeClr val="accent3"/>
              </a:solidFill>
              <a:round/>
            </a:ln>
            <a:effectLst/>
          </c:spPr>
          <c:marker>
            <c:symbol val="none"/>
          </c:marker>
          <c:dPt>
            <c:idx val="1"/>
            <c:marker>
              <c:symbol val="none"/>
            </c:marker>
            <c:bubble3D val="0"/>
            <c:spPr>
              <a:ln w="28575" cap="rnd">
                <a:solidFill>
                  <a:schemeClr val="tx1">
                    <a:lumMod val="50000"/>
                    <a:lumOff val="50000"/>
                  </a:schemeClr>
                </a:solidFill>
                <a:prstDash val="sysDot"/>
                <a:round/>
              </a:ln>
              <a:effectLst/>
            </c:spPr>
          </c:dPt>
          <c:xVal>
            <c:numRef>
              <c:f>'Arias 2 rótulas Matlab'!$S$39:$S$40</c:f>
              <c:numCache>
                <c:formatCode>General</c:formatCode>
                <c:ptCount val="2"/>
                <c:pt idx="0">
                  <c:v>0.27139999999999997</c:v>
                </c:pt>
                <c:pt idx="1">
                  <c:v>0.27139999999999997</c:v>
                </c:pt>
              </c:numCache>
            </c:numRef>
          </c:xVal>
          <c:yVal>
            <c:numRef>
              <c:f>'Arias 2 rótulas Matlab'!$T$39:$T$40</c:f>
              <c:numCache>
                <c:formatCode>0.00</c:formatCode>
                <c:ptCount val="2"/>
                <c:pt idx="0" formatCode="General">
                  <c:v>0</c:v>
                </c:pt>
                <c:pt idx="1">
                  <c:v>418.45</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'Arias 2 rótulas Matlab'!$U$39:$U$40</c:f>
              <c:numCache>
                <c:formatCode>General</c:formatCode>
                <c:ptCount val="2"/>
                <c:pt idx="0">
                  <c:v>0.15487000000000001</c:v>
                </c:pt>
                <c:pt idx="1">
                  <c:v>0.15487000000000001</c:v>
                </c:pt>
              </c:numCache>
            </c:numRef>
          </c:xVal>
          <c:yVal>
            <c:numRef>
              <c:f>'Arias 2 rótulas Matlab'!$V$39:$V$40</c:f>
              <c:numCache>
                <c:formatCode>0.00</c:formatCode>
                <c:ptCount val="2"/>
                <c:pt idx="0">
                  <c:v>0</c:v>
                </c:pt>
                <c:pt idx="1">
                  <c:v>418.45</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'Arias 2 rótulas Matlab'!$S$44:$S$45</c:f>
              <c:numCache>
                <c:formatCode>0.00</c:formatCode>
                <c:ptCount val="2"/>
                <c:pt idx="0">
                  <c:v>0</c:v>
                </c:pt>
                <c:pt idx="1">
                  <c:v>0.15487000000000001</c:v>
                </c:pt>
              </c:numCache>
            </c:numRef>
          </c:xVal>
          <c:yVal>
            <c:numRef>
              <c:f>'Arias 2 rótulas Matlab'!$T$44:$T$45</c:f>
              <c:numCache>
                <c:formatCode>0.00</c:formatCode>
                <c:ptCount val="2"/>
                <c:pt idx="0">
                  <c:v>418.45</c:v>
                </c:pt>
                <c:pt idx="1">
                  <c:v>418.45</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'Arias 2 rótulas Matlab'!$U$44:$U$45</c:f>
              <c:numCache>
                <c:formatCode>General</c:formatCode>
                <c:ptCount val="2"/>
                <c:pt idx="0">
                  <c:v>0</c:v>
                </c:pt>
                <c:pt idx="1">
                  <c:v>0.75</c:v>
                </c:pt>
              </c:numCache>
            </c:numRef>
          </c:xVal>
          <c:yVal>
            <c:numRef>
              <c:f>'Arias 2 rótulas Matlab'!$V$44:$V$45</c:f>
              <c:numCache>
                <c:formatCode>0.00</c:formatCode>
                <c:ptCount val="2"/>
                <c:pt idx="0">
                  <c:v>943.10611999999992</c:v>
                </c:pt>
                <c:pt idx="1">
                  <c:v>943.10611999999992</c:v>
                </c:pt>
              </c:numCache>
            </c:numRef>
          </c:yVal>
          <c:smooth val="1"/>
        </c:ser>
        <c:dLbls>
          <c:showLegendKey val="0"/>
          <c:showVal val="0"/>
          <c:showCatName val="0"/>
          <c:showSerName val="0"/>
          <c:showPercent val="0"/>
          <c:showBubbleSize val="0"/>
        </c:dLbls>
        <c:axId val="215657432"/>
        <c:axId val="215659784"/>
      </c:scatterChart>
      <c:valAx>
        <c:axId val="215657432"/>
        <c:scaling>
          <c:orientation val="minMax"/>
          <c:max val="0.45"/>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9784"/>
        <c:crosses val="autoZero"/>
        <c:crossBetween val="midCat"/>
        <c:majorUnit val="0.15000000000000002"/>
      </c:valAx>
      <c:valAx>
        <c:axId val="215659784"/>
        <c:scaling>
          <c:orientation val="minMax"/>
          <c:max val="500"/>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Cortante basal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7432"/>
        <c:crosses val="autoZero"/>
        <c:crossBetween val="midCat"/>
        <c:majorUnit val="100"/>
      </c:valAx>
      <c:spPr>
        <a:noFill/>
        <a:ln>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dPt>
            <c:idx val="3"/>
            <c:marker>
              <c:symbol val="circle"/>
              <c:size val="5"/>
              <c:spPr>
                <a:solidFill>
                  <a:schemeClr val="accent2"/>
                </a:solidFill>
                <a:ln w="9525">
                  <a:solidFill>
                    <a:srgbClr val="C00000"/>
                  </a:solidFill>
                </a:ln>
                <a:effectLst/>
              </c:spPr>
            </c:marker>
            <c:bubble3D val="0"/>
            <c:spPr>
              <a:ln w="22225" cap="rnd">
                <a:solidFill>
                  <a:srgbClr val="C00000"/>
                </a:solidFill>
                <a:round/>
              </a:ln>
              <a:effectLst/>
            </c:spPr>
          </c:dPt>
          <c:xVal>
            <c:numRef>
              <c:f>'Bloque izq_distr'!$G$30:$G$34</c:f>
              <c:numCache>
                <c:formatCode>General</c:formatCode>
                <c:ptCount val="5"/>
                <c:pt idx="0" formatCode="0.000">
                  <c:v>3.7180105E-5</c:v>
                </c:pt>
                <c:pt idx="1">
                  <c:v>0.16714000000000001</c:v>
                </c:pt>
                <c:pt idx="2">
                  <c:v>0.22284000000000001</c:v>
                </c:pt>
                <c:pt idx="3">
                  <c:v>0.64</c:v>
                </c:pt>
                <c:pt idx="4">
                  <c:v>0.8</c:v>
                </c:pt>
              </c:numCache>
            </c:numRef>
          </c:xVal>
          <c:yVal>
            <c:numRef>
              <c:f>'Bloque izq_distr'!$H$30:$H$34</c:f>
              <c:numCache>
                <c:formatCode>0.0000</c:formatCode>
                <c:ptCount val="5"/>
                <c:pt idx="0" formatCode="0.00">
                  <c:v>0</c:v>
                </c:pt>
                <c:pt idx="1">
                  <c:v>858.95986799999991</c:v>
                </c:pt>
                <c:pt idx="2" formatCode="0.00">
                  <c:v>1145.279824</c:v>
                </c:pt>
                <c:pt idx="3" formatCode="0.00">
                  <c:v>1145.279824</c:v>
                </c:pt>
                <c:pt idx="4" formatCode="0.00">
                  <c:v>1145.279824</c:v>
                </c:pt>
              </c:numCache>
            </c:numRef>
          </c:yVal>
          <c:smooth val="0"/>
        </c:ser>
        <c:dLbls>
          <c:showLegendKey val="0"/>
          <c:showVal val="0"/>
          <c:showCatName val="0"/>
          <c:showSerName val="0"/>
          <c:showPercent val="0"/>
          <c:showBubbleSize val="0"/>
        </c:dLbls>
        <c:axId val="215655864"/>
        <c:axId val="215657824"/>
      </c:scatterChart>
      <c:scatterChart>
        <c:scatterStyle val="smoothMarker"/>
        <c:varyColors val="0"/>
        <c:ser>
          <c:idx val="0"/>
          <c:order val="0"/>
          <c:tx>
            <c:v>Curva de capacidad</c:v>
          </c:tx>
          <c:spPr>
            <a:ln w="22225" cap="rnd" cmpd="sng">
              <a:solidFill>
                <a:schemeClr val="accent1">
                  <a:lumMod val="75000"/>
                </a:schemeClr>
              </a:solidFill>
              <a:round/>
            </a:ln>
            <a:effectLst/>
          </c:spPr>
          <c:marker>
            <c:symbol val="none"/>
          </c:marker>
          <c:xVal>
            <c:numRef>
              <c:f>'Bloque izq_distr'!$C$6:$C$106</c:f>
              <c:numCache>
                <c:formatCode>0.000</c:formatCode>
                <c:ptCount val="101"/>
                <c:pt idx="0">
                  <c:v>3.7180105E-5</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formatCode="General">
                  <c:v>0.5</c:v>
                </c:pt>
                <c:pt idx="51" formatCode="General">
                  <c:v>0.51</c:v>
                </c:pt>
                <c:pt idx="52" formatCode="General">
                  <c:v>0.52</c:v>
                </c:pt>
                <c:pt idx="53" formatCode="General">
                  <c:v>0.53</c:v>
                </c:pt>
                <c:pt idx="54" formatCode="General">
                  <c:v>0.54</c:v>
                </c:pt>
                <c:pt idx="55" formatCode="General">
                  <c:v>0.55000000000000004</c:v>
                </c:pt>
                <c:pt idx="56" formatCode="General">
                  <c:v>0.56000000000000005</c:v>
                </c:pt>
                <c:pt idx="57" formatCode="General">
                  <c:v>0.56999999999999995</c:v>
                </c:pt>
                <c:pt idx="58" formatCode="General">
                  <c:v>0.57999999999999996</c:v>
                </c:pt>
                <c:pt idx="59" formatCode="General">
                  <c:v>0.59</c:v>
                </c:pt>
                <c:pt idx="60" formatCode="General">
                  <c:v>0.6</c:v>
                </c:pt>
                <c:pt idx="61" formatCode="General">
                  <c:v>0.61</c:v>
                </c:pt>
                <c:pt idx="62" formatCode="General">
                  <c:v>0.62</c:v>
                </c:pt>
                <c:pt idx="63" formatCode="General">
                  <c:v>0.63</c:v>
                </c:pt>
                <c:pt idx="64" formatCode="General">
                  <c:v>0.64</c:v>
                </c:pt>
                <c:pt idx="65" formatCode="General">
                  <c:v>0.65</c:v>
                </c:pt>
                <c:pt idx="66" formatCode="General">
                  <c:v>0.66</c:v>
                </c:pt>
                <c:pt idx="67" formatCode="General">
                  <c:v>0.67</c:v>
                </c:pt>
                <c:pt idx="68" formatCode="General">
                  <c:v>0.68</c:v>
                </c:pt>
                <c:pt idx="69" formatCode="General">
                  <c:v>0.69</c:v>
                </c:pt>
                <c:pt idx="70" formatCode="General">
                  <c:v>0.7</c:v>
                </c:pt>
                <c:pt idx="71" formatCode="General">
                  <c:v>0.71</c:v>
                </c:pt>
                <c:pt idx="72" formatCode="General">
                  <c:v>0.72</c:v>
                </c:pt>
                <c:pt idx="73" formatCode="General">
                  <c:v>0.73</c:v>
                </c:pt>
                <c:pt idx="74" formatCode="General">
                  <c:v>0.74</c:v>
                </c:pt>
                <c:pt idx="75" formatCode="General">
                  <c:v>0.75</c:v>
                </c:pt>
                <c:pt idx="76" formatCode="General">
                  <c:v>0.76</c:v>
                </c:pt>
                <c:pt idx="77" formatCode="General">
                  <c:v>0.77</c:v>
                </c:pt>
                <c:pt idx="78" formatCode="General">
                  <c:v>0.78</c:v>
                </c:pt>
                <c:pt idx="79" formatCode="General">
                  <c:v>0.79</c:v>
                </c:pt>
                <c:pt idx="80" formatCode="General">
                  <c:v>0.8</c:v>
                </c:pt>
                <c:pt idx="81" formatCode="General">
                  <c:v>0.81</c:v>
                </c:pt>
                <c:pt idx="82" formatCode="General">
                  <c:v>0.82</c:v>
                </c:pt>
                <c:pt idx="83" formatCode="General">
                  <c:v>0.83</c:v>
                </c:pt>
                <c:pt idx="84" formatCode="General">
                  <c:v>0.84</c:v>
                </c:pt>
                <c:pt idx="85" formatCode="General">
                  <c:v>0.85</c:v>
                </c:pt>
                <c:pt idx="86" formatCode="General">
                  <c:v>0.86</c:v>
                </c:pt>
                <c:pt idx="87" formatCode="General">
                  <c:v>0.87</c:v>
                </c:pt>
                <c:pt idx="88" formatCode="General">
                  <c:v>0.88</c:v>
                </c:pt>
                <c:pt idx="89" formatCode="General">
                  <c:v>0.89</c:v>
                </c:pt>
              </c:numCache>
            </c:numRef>
          </c:xVal>
          <c:yVal>
            <c:numRef>
              <c:f>'Bloque izq_distr'!$E$6:$E$106</c:f>
              <c:numCache>
                <c:formatCode>0.00</c:formatCode>
                <c:ptCount val="101"/>
                <c:pt idx="0">
                  <c:v>0</c:v>
                </c:pt>
                <c:pt idx="1">
                  <c:v>51.351327999999995</c:v>
                </c:pt>
                <c:pt idx="2">
                  <c:v>102.894194</c:v>
                </c:pt>
                <c:pt idx="3">
                  <c:v>154.43751800000001</c:v>
                </c:pt>
                <c:pt idx="4">
                  <c:v>205.98170800000003</c:v>
                </c:pt>
                <c:pt idx="5">
                  <c:v>257.52723300000002</c:v>
                </c:pt>
                <c:pt idx="6">
                  <c:v>309.07456000000002</c:v>
                </c:pt>
                <c:pt idx="7">
                  <c:v>360.62415699999997</c:v>
                </c:pt>
                <c:pt idx="8">
                  <c:v>412.17649500000005</c:v>
                </c:pt>
                <c:pt idx="9">
                  <c:v>463.73204199999998</c:v>
                </c:pt>
                <c:pt idx="10">
                  <c:v>515.29126600000006</c:v>
                </c:pt>
                <c:pt idx="11">
                  <c:v>566.85463800000002</c:v>
                </c:pt>
                <c:pt idx="12">
                  <c:v>618.42262600000004</c:v>
                </c:pt>
                <c:pt idx="13">
                  <c:v>669.99569899999995</c:v>
                </c:pt>
                <c:pt idx="14">
                  <c:v>721.57432600000004</c:v>
                </c:pt>
                <c:pt idx="15">
                  <c:v>773.15897600000005</c:v>
                </c:pt>
                <c:pt idx="16">
                  <c:v>824.38919899999996</c:v>
                </c:pt>
                <c:pt idx="17">
                  <c:v>872.81737299999998</c:v>
                </c:pt>
                <c:pt idx="18">
                  <c:v>914.68349899999998</c:v>
                </c:pt>
                <c:pt idx="19">
                  <c:v>948.31585999999993</c:v>
                </c:pt>
                <c:pt idx="20">
                  <c:v>975.72487899999999</c:v>
                </c:pt>
                <c:pt idx="21">
                  <c:v>1000.970883</c:v>
                </c:pt>
                <c:pt idx="22">
                  <c:v>1023.7451209999999</c:v>
                </c:pt>
                <c:pt idx="23">
                  <c:v>1042.3539599999999</c:v>
                </c:pt>
                <c:pt idx="24">
                  <c:v>1057.410656</c:v>
                </c:pt>
                <c:pt idx="25">
                  <c:v>1069.481164</c:v>
                </c:pt>
                <c:pt idx="26">
                  <c:v>1080.0315469999998</c:v>
                </c:pt>
                <c:pt idx="27">
                  <c:v>1089.226989</c:v>
                </c:pt>
                <c:pt idx="28">
                  <c:v>1097.7207410000001</c:v>
                </c:pt>
                <c:pt idx="29">
                  <c:v>1105.0361</c:v>
                </c:pt>
                <c:pt idx="30">
                  <c:v>1111.0926900000002</c:v>
                </c:pt>
                <c:pt idx="31">
                  <c:v>1116.3683510000001</c:v>
                </c:pt>
                <c:pt idx="32">
                  <c:v>1120.8950500000001</c:v>
                </c:pt>
                <c:pt idx="33">
                  <c:v>1124.8335279999999</c:v>
                </c:pt>
                <c:pt idx="34">
                  <c:v>1128.0959800000001</c:v>
                </c:pt>
                <c:pt idx="35">
                  <c:v>1130.786517</c:v>
                </c:pt>
                <c:pt idx="36">
                  <c:v>1132.793932</c:v>
                </c:pt>
                <c:pt idx="37">
                  <c:v>1134.3842380000001</c:v>
                </c:pt>
                <c:pt idx="38">
                  <c:v>1135.793997</c:v>
                </c:pt>
                <c:pt idx="39">
                  <c:v>1137.0343289999998</c:v>
                </c:pt>
                <c:pt idx="40">
                  <c:v>1138.136062</c:v>
                </c:pt>
                <c:pt idx="41">
                  <c:v>1139.10124</c:v>
                </c:pt>
                <c:pt idx="42">
                  <c:v>1139.9241710000001</c:v>
                </c:pt>
                <c:pt idx="43">
                  <c:v>1140.6618470000001</c:v>
                </c:pt>
                <c:pt idx="44">
                  <c:v>1141.32735</c:v>
                </c:pt>
                <c:pt idx="45">
                  <c:v>1141.916534</c:v>
                </c:pt>
                <c:pt idx="46">
                  <c:v>1142.4388040000001</c:v>
                </c:pt>
                <c:pt idx="47">
                  <c:v>1142.865176</c:v>
                </c:pt>
                <c:pt idx="48">
                  <c:v>1143.246707</c:v>
                </c:pt>
                <c:pt idx="49">
                  <c:v>1143.5792220000001</c:v>
                </c:pt>
                <c:pt idx="50">
                  <c:v>1143.853507</c:v>
                </c:pt>
                <c:pt idx="51">
                  <c:v>1144.105307</c:v>
                </c:pt>
                <c:pt idx="52">
                  <c:v>1144.3229799999999</c:v>
                </c:pt>
                <c:pt idx="53">
                  <c:v>1144.505171</c:v>
                </c:pt>
                <c:pt idx="54">
                  <c:v>1144.6612600000001</c:v>
                </c:pt>
                <c:pt idx="55">
                  <c:v>1144.7869009999999</c:v>
                </c:pt>
                <c:pt idx="56">
                  <c:v>1144.8937329999999</c:v>
                </c:pt>
                <c:pt idx="57">
                  <c:v>1144.9944719999999</c:v>
                </c:pt>
                <c:pt idx="58">
                  <c:v>1145.075466</c:v>
                </c:pt>
                <c:pt idx="59">
                  <c:v>1145.142333</c:v>
                </c:pt>
                <c:pt idx="60">
                  <c:v>1145.2011809999999</c:v>
                </c:pt>
                <c:pt idx="61">
                  <c:v>1145.242737</c:v>
                </c:pt>
                <c:pt idx="62">
                  <c:v>1145.2654230000001</c:v>
                </c:pt>
                <c:pt idx="63">
                  <c:v>1145.275619</c:v>
                </c:pt>
                <c:pt idx="64">
                  <c:v>1145.279824</c:v>
                </c:pt>
                <c:pt idx="65">
                  <c:v>1145.2706069999999</c:v>
                </c:pt>
                <c:pt idx="66">
                  <c:v>1145.2399720000001</c:v>
                </c:pt>
                <c:pt idx="67">
                  <c:v>1145.1934650000001</c:v>
                </c:pt>
                <c:pt idx="68">
                  <c:v>1145.148588</c:v>
                </c:pt>
                <c:pt idx="69">
                  <c:v>1145.0851950000001</c:v>
                </c:pt>
                <c:pt idx="70">
                  <c:v>1145.010217</c:v>
                </c:pt>
                <c:pt idx="71">
                  <c:v>1144.920801</c:v>
                </c:pt>
                <c:pt idx="72">
                  <c:v>1144.8320060000001</c:v>
                </c:pt>
                <c:pt idx="73">
                  <c:v>1144.7386549999999</c:v>
                </c:pt>
                <c:pt idx="74">
                  <c:v>1144.6436670000001</c:v>
                </c:pt>
                <c:pt idx="75">
                  <c:v>1144.547724</c:v>
                </c:pt>
                <c:pt idx="76">
                  <c:v>1144.4536780000001</c:v>
                </c:pt>
                <c:pt idx="77">
                  <c:v>1144.353265</c:v>
                </c:pt>
                <c:pt idx="78">
                  <c:v>1144.25387</c:v>
                </c:pt>
                <c:pt idx="79">
                  <c:v>1144.1549200000002</c:v>
                </c:pt>
                <c:pt idx="80">
                  <c:v>1144.0536570000002</c:v>
                </c:pt>
                <c:pt idx="81">
                  <c:v>1143.9469340000001</c:v>
                </c:pt>
                <c:pt idx="82">
                  <c:v>1143.833805</c:v>
                </c:pt>
                <c:pt idx="83">
                  <c:v>1143.706907</c:v>
                </c:pt>
                <c:pt idx="84">
                  <c:v>1143.56935</c:v>
                </c:pt>
                <c:pt idx="85">
                  <c:v>1143.4344640000002</c:v>
                </c:pt>
                <c:pt idx="86">
                  <c:v>1143.296497</c:v>
                </c:pt>
                <c:pt idx="87">
                  <c:v>1143.1614939999999</c:v>
                </c:pt>
                <c:pt idx="88">
                  <c:v>1143.0265350000002</c:v>
                </c:pt>
                <c:pt idx="89">
                  <c:v>1142.8868950000001</c:v>
                </c:pt>
              </c:numCache>
            </c:numRef>
          </c:yVal>
          <c:smooth val="1"/>
        </c:ser>
        <c:ser>
          <c:idx val="2"/>
          <c:order val="2"/>
          <c:tx>
            <c:v>.</c:v>
          </c:tx>
          <c:spPr>
            <a:ln w="28575" cap="rnd">
              <a:solidFill>
                <a:schemeClr val="tx1">
                  <a:lumMod val="50000"/>
                  <a:lumOff val="50000"/>
                </a:schemeClr>
              </a:solidFill>
              <a:prstDash val="sysDot"/>
              <a:round/>
            </a:ln>
            <a:effectLst/>
          </c:spPr>
          <c:marker>
            <c:symbol val="none"/>
          </c:marker>
          <c:xVal>
            <c:numRef>
              <c:f>'Bloque izq_distr'!$G$39:$G$40</c:f>
              <c:numCache>
                <c:formatCode>0.000</c:formatCode>
                <c:ptCount val="2"/>
                <c:pt idx="0" formatCode="General">
                  <c:v>0.64</c:v>
                </c:pt>
                <c:pt idx="1">
                  <c:v>0.64</c:v>
                </c:pt>
              </c:numCache>
            </c:numRef>
          </c:xVal>
          <c:yVal>
            <c:numRef>
              <c:f>'Bloque izq_distr'!$H$39:$H$40</c:f>
              <c:numCache>
                <c:formatCode>0.00</c:formatCode>
                <c:ptCount val="2"/>
                <c:pt idx="0" formatCode="General">
                  <c:v>0</c:v>
                </c:pt>
                <c:pt idx="1">
                  <c:v>1145.279824</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'Bloque izq_distr'!$I$39:$I$40</c:f>
              <c:numCache>
                <c:formatCode>General</c:formatCode>
                <c:ptCount val="2"/>
                <c:pt idx="0">
                  <c:v>0.22284000000000001</c:v>
                </c:pt>
                <c:pt idx="1">
                  <c:v>0.22284000000000001</c:v>
                </c:pt>
              </c:numCache>
            </c:numRef>
          </c:xVal>
          <c:yVal>
            <c:numRef>
              <c:f>'Bloque izq_distr'!$J$39:$J$40</c:f>
              <c:numCache>
                <c:formatCode>0.00</c:formatCode>
                <c:ptCount val="2"/>
                <c:pt idx="0">
                  <c:v>0</c:v>
                </c:pt>
                <c:pt idx="1">
                  <c:v>1145.279824</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'Bloque izq_distr'!$G$44:$G$45</c:f>
              <c:numCache>
                <c:formatCode>0.000</c:formatCode>
                <c:ptCount val="2"/>
                <c:pt idx="0" formatCode="0.00">
                  <c:v>0</c:v>
                </c:pt>
                <c:pt idx="1">
                  <c:v>0.22284000000000001</c:v>
                </c:pt>
              </c:numCache>
            </c:numRef>
          </c:xVal>
          <c:yVal>
            <c:numRef>
              <c:f>'Bloque izq_distr'!$H$44:$H$45</c:f>
              <c:numCache>
                <c:formatCode>0.00</c:formatCode>
                <c:ptCount val="2"/>
                <c:pt idx="0">
                  <c:v>1145.279824</c:v>
                </c:pt>
                <c:pt idx="1">
                  <c:v>1145.279824</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'Bloque izq_distr'!$I$44:$I$45</c:f>
              <c:numCache>
                <c:formatCode>General</c:formatCode>
                <c:ptCount val="2"/>
                <c:pt idx="0">
                  <c:v>0</c:v>
                </c:pt>
                <c:pt idx="1">
                  <c:v>0.75</c:v>
                </c:pt>
              </c:numCache>
            </c:numRef>
          </c:xVal>
          <c:yVal>
            <c:numRef>
              <c:f>'Bloque izq_distr'!$J$44:$J$45</c:f>
              <c:numCache>
                <c:formatCode>0.00</c:formatCode>
                <c:ptCount val="2"/>
                <c:pt idx="0">
                  <c:v>341.60083999999995</c:v>
                </c:pt>
                <c:pt idx="1">
                  <c:v>341.60083999999995</c:v>
                </c:pt>
              </c:numCache>
            </c:numRef>
          </c:yVal>
          <c:smooth val="1"/>
        </c:ser>
        <c:dLbls>
          <c:showLegendKey val="0"/>
          <c:showVal val="0"/>
          <c:showCatName val="0"/>
          <c:showSerName val="0"/>
          <c:showPercent val="0"/>
          <c:showBubbleSize val="0"/>
        </c:dLbls>
        <c:axId val="215655864"/>
        <c:axId val="215657824"/>
      </c:scatterChart>
      <c:valAx>
        <c:axId val="215655864"/>
        <c:scaling>
          <c:orientation val="minMax"/>
          <c:max val="0.75000000000000011"/>
          <c:min val="0"/>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7824"/>
        <c:crosses val="autoZero"/>
        <c:crossBetween val="midCat"/>
        <c:majorUnit val="0.25"/>
      </c:valAx>
      <c:valAx>
        <c:axId val="215657824"/>
        <c:scaling>
          <c:orientation val="minMax"/>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1000" b="1">
                    <a:solidFill>
                      <a:schemeClr val="tx1"/>
                    </a:solidFill>
                  </a:rPr>
                  <a:t>Cortante</a:t>
                </a:r>
                <a:r>
                  <a:rPr lang="es-EC" sz="1000" b="1" baseline="0">
                    <a:solidFill>
                      <a:schemeClr val="tx1"/>
                    </a:solidFill>
                  </a:rPr>
                  <a:t> basal</a:t>
                </a:r>
                <a:r>
                  <a:rPr lang="es-EC" sz="1000" b="1">
                    <a:solidFill>
                      <a:schemeClr val="tx1"/>
                    </a:solidFill>
                  </a:rPr>
                  <a:t>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5864"/>
        <c:crosses val="autoZero"/>
        <c:crossBetween val="midCat"/>
        <c:majorUnit val="250"/>
      </c:valAx>
      <c:spPr>
        <a:noFill/>
        <a:ln cmpd="sng">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7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rPr>
              <a:t>Curva de capacidad</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3793285214348205"/>
          <c:y val="0.16712962962962963"/>
          <c:w val="0.80130336832895888"/>
          <c:h val="0.53575459317585306"/>
        </c:manualLayout>
      </c:layout>
      <c:scatterChart>
        <c:scatterStyle val="lineMarker"/>
        <c:varyColors val="0"/>
        <c:ser>
          <c:idx val="1"/>
          <c:order val="1"/>
          <c:tx>
            <c:v>Curva de capacidad idealizada</c:v>
          </c:tx>
          <c:spPr>
            <a:ln w="19050" cap="rnd">
              <a:solidFill>
                <a:srgbClr val="C00000"/>
              </a:solidFill>
              <a:round/>
            </a:ln>
            <a:effectLst/>
          </c:spPr>
          <c:marker>
            <c:symbol val="circle"/>
            <c:size val="5"/>
            <c:spPr>
              <a:solidFill>
                <a:schemeClr val="accent2"/>
              </a:solidFill>
              <a:ln w="9525">
                <a:solidFill>
                  <a:srgbClr val="C00000"/>
                </a:solidFill>
              </a:ln>
              <a:effectLst/>
            </c:spPr>
          </c:marker>
          <c:xVal>
            <c:numRef>
              <c:f>'Bloque izq_distr'!$S$30:$S$34</c:f>
              <c:numCache>
                <c:formatCode>General</c:formatCode>
                <c:ptCount val="5"/>
                <c:pt idx="0" formatCode="0.000">
                  <c:v>5.1345000000000004E-4</c:v>
                </c:pt>
                <c:pt idx="1">
                  <c:v>0.12859000000000001</c:v>
                </c:pt>
                <c:pt idx="2">
                  <c:v>0.17144999999999999</c:v>
                </c:pt>
                <c:pt idx="3" formatCode="0.000">
                  <c:v>0.43</c:v>
                </c:pt>
                <c:pt idx="4">
                  <c:v>0.9</c:v>
                </c:pt>
              </c:numCache>
            </c:numRef>
          </c:xVal>
          <c:yVal>
            <c:numRef>
              <c:f>'Bloque izq_distr'!$T$30:$T$34</c:f>
              <c:numCache>
                <c:formatCode>0.0000</c:formatCode>
                <c:ptCount val="5"/>
                <c:pt idx="0" formatCode="0.00">
                  <c:v>0</c:v>
                </c:pt>
                <c:pt idx="1">
                  <c:v>544.51683600000001</c:v>
                </c:pt>
                <c:pt idx="2" formatCode="0.00">
                  <c:v>726.02244799999994</c:v>
                </c:pt>
                <c:pt idx="3" formatCode="0.00000">
                  <c:v>726.02244799999994</c:v>
                </c:pt>
                <c:pt idx="4" formatCode="0.00">
                  <c:v>726.02244799999994</c:v>
                </c:pt>
              </c:numCache>
            </c:numRef>
          </c:yVal>
          <c:smooth val="0"/>
        </c:ser>
        <c:dLbls>
          <c:showLegendKey val="0"/>
          <c:showVal val="0"/>
          <c:showCatName val="0"/>
          <c:showSerName val="0"/>
          <c:showPercent val="0"/>
          <c:showBubbleSize val="0"/>
        </c:dLbls>
        <c:axId val="215656256"/>
        <c:axId val="215660960"/>
      </c:scatterChart>
      <c:scatterChart>
        <c:scatterStyle val="smoothMarker"/>
        <c:varyColors val="0"/>
        <c:ser>
          <c:idx val="0"/>
          <c:order val="0"/>
          <c:tx>
            <c:v>Curva de capacidad</c:v>
          </c:tx>
          <c:spPr>
            <a:ln w="19050" cap="rnd">
              <a:solidFill>
                <a:schemeClr val="accent1"/>
              </a:solidFill>
              <a:round/>
            </a:ln>
            <a:effectLst/>
          </c:spPr>
          <c:marker>
            <c:symbol val="none"/>
          </c:marker>
          <c:xVal>
            <c:numRef>
              <c:f>'Bloque izq_distr'!$O$6:$O$106</c:f>
              <c:numCache>
                <c:formatCode>0.000</c:formatCode>
                <c:ptCount val="101"/>
                <c:pt idx="0">
                  <c:v>5.1345000000000004E-4</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formatCode="General">
                  <c:v>0.5</c:v>
                </c:pt>
                <c:pt idx="51" formatCode="General">
                  <c:v>0.51</c:v>
                </c:pt>
                <c:pt idx="52" formatCode="General">
                  <c:v>0.52</c:v>
                </c:pt>
                <c:pt idx="53" formatCode="General">
                  <c:v>0.53</c:v>
                </c:pt>
                <c:pt idx="54" formatCode="General">
                  <c:v>0.54</c:v>
                </c:pt>
                <c:pt idx="55" formatCode="General">
                  <c:v>0.55000000000000004</c:v>
                </c:pt>
                <c:pt idx="56" formatCode="General">
                  <c:v>0.56000000000000005</c:v>
                </c:pt>
                <c:pt idx="57" formatCode="General">
                  <c:v>0.56999999999999995</c:v>
                </c:pt>
                <c:pt idx="58" formatCode="General">
                  <c:v>0.57999999999999996</c:v>
                </c:pt>
                <c:pt idx="59" formatCode="General">
                  <c:v>0.59</c:v>
                </c:pt>
                <c:pt idx="60" formatCode="General">
                  <c:v>0.6</c:v>
                </c:pt>
                <c:pt idx="61" formatCode="General">
                  <c:v>0.61</c:v>
                </c:pt>
                <c:pt idx="62" formatCode="General">
                  <c:v>0.62</c:v>
                </c:pt>
                <c:pt idx="63" formatCode="General">
                  <c:v>0.63</c:v>
                </c:pt>
                <c:pt idx="64" formatCode="General">
                  <c:v>0.64</c:v>
                </c:pt>
                <c:pt idx="65" formatCode="General">
                  <c:v>0.65</c:v>
                </c:pt>
                <c:pt idx="66" formatCode="General">
                  <c:v>0.66</c:v>
                </c:pt>
                <c:pt idx="67" formatCode="General">
                  <c:v>0.67</c:v>
                </c:pt>
                <c:pt idx="68" formatCode="General">
                  <c:v>0.68</c:v>
                </c:pt>
                <c:pt idx="69" formatCode="General">
                  <c:v>0.69</c:v>
                </c:pt>
                <c:pt idx="70" formatCode="General">
                  <c:v>0.7</c:v>
                </c:pt>
                <c:pt idx="71" formatCode="General">
                  <c:v>0.71</c:v>
                </c:pt>
                <c:pt idx="72" formatCode="General">
                  <c:v>0.72</c:v>
                </c:pt>
                <c:pt idx="73" formatCode="General">
                  <c:v>0.73</c:v>
                </c:pt>
                <c:pt idx="74" formatCode="General">
                  <c:v>0.74</c:v>
                </c:pt>
                <c:pt idx="75" formatCode="General">
                  <c:v>0.75</c:v>
                </c:pt>
                <c:pt idx="76" formatCode="General">
                  <c:v>0.76</c:v>
                </c:pt>
                <c:pt idx="77" formatCode="General">
                  <c:v>0.77</c:v>
                </c:pt>
                <c:pt idx="78" formatCode="General">
                  <c:v>0.78</c:v>
                </c:pt>
                <c:pt idx="79" formatCode="General">
                  <c:v>0.79</c:v>
                </c:pt>
                <c:pt idx="80" formatCode="General">
                  <c:v>0.8</c:v>
                </c:pt>
                <c:pt idx="81" formatCode="General">
                  <c:v>0.81</c:v>
                </c:pt>
                <c:pt idx="82" formatCode="General">
                  <c:v>0.82</c:v>
                </c:pt>
                <c:pt idx="83" formatCode="General">
                  <c:v>0.83</c:v>
                </c:pt>
                <c:pt idx="84" formatCode="General">
                  <c:v>0.84</c:v>
                </c:pt>
                <c:pt idx="85" formatCode="General">
                  <c:v>0.85</c:v>
                </c:pt>
                <c:pt idx="86" formatCode="General">
                  <c:v>0.86</c:v>
                </c:pt>
                <c:pt idx="87" formatCode="General">
                  <c:v>0.87</c:v>
                </c:pt>
                <c:pt idx="88" formatCode="General">
                  <c:v>0.88</c:v>
                </c:pt>
                <c:pt idx="89" formatCode="General">
                  <c:v>0.89</c:v>
                </c:pt>
                <c:pt idx="90" formatCode="General">
                  <c:v>0.9</c:v>
                </c:pt>
                <c:pt idx="91" formatCode="General">
                  <c:v>0.91</c:v>
                </c:pt>
                <c:pt idx="92" formatCode="General">
                  <c:v>0.92</c:v>
                </c:pt>
                <c:pt idx="93" formatCode="General">
                  <c:v>0.93</c:v>
                </c:pt>
                <c:pt idx="94" formatCode="General">
                  <c:v>0.94</c:v>
                </c:pt>
                <c:pt idx="95" formatCode="General">
                  <c:v>0.95</c:v>
                </c:pt>
                <c:pt idx="96" formatCode="General">
                  <c:v>0.96</c:v>
                </c:pt>
                <c:pt idx="97" formatCode="General">
                  <c:v>0.97</c:v>
                </c:pt>
                <c:pt idx="98" formatCode="General">
                  <c:v>0.98</c:v>
                </c:pt>
                <c:pt idx="99" formatCode="General">
                  <c:v>0.99</c:v>
                </c:pt>
                <c:pt idx="100" formatCode="General">
                  <c:v>1</c:v>
                </c:pt>
              </c:numCache>
            </c:numRef>
          </c:xVal>
          <c:yVal>
            <c:numRef>
              <c:f>'Bloque izq_distr'!$Q$6:$Q$106</c:f>
              <c:numCache>
                <c:formatCode>0.00</c:formatCode>
                <c:ptCount val="101"/>
                <c:pt idx="0">
                  <c:v>0</c:v>
                </c:pt>
                <c:pt idx="1">
                  <c:v>44.180274000000004</c:v>
                </c:pt>
                <c:pt idx="2">
                  <c:v>90.750817999999995</c:v>
                </c:pt>
                <c:pt idx="3">
                  <c:v>137.32157100000001</c:v>
                </c:pt>
                <c:pt idx="4">
                  <c:v>183.89251900000002</c:v>
                </c:pt>
                <c:pt idx="5">
                  <c:v>230.46393599999999</c:v>
                </c:pt>
                <c:pt idx="6">
                  <c:v>277.03608800000001</c:v>
                </c:pt>
                <c:pt idx="7">
                  <c:v>323.60924399999999</c:v>
                </c:pt>
                <c:pt idx="8">
                  <c:v>370.18367000000001</c:v>
                </c:pt>
                <c:pt idx="9">
                  <c:v>415.577134</c:v>
                </c:pt>
                <c:pt idx="10">
                  <c:v>454.82535899999999</c:v>
                </c:pt>
                <c:pt idx="11">
                  <c:v>490.99461000000002</c:v>
                </c:pt>
                <c:pt idx="12">
                  <c:v>523.02704300000005</c:v>
                </c:pt>
                <c:pt idx="13">
                  <c:v>548.04563999999993</c:v>
                </c:pt>
                <c:pt idx="14">
                  <c:v>571.08933400000001</c:v>
                </c:pt>
                <c:pt idx="15">
                  <c:v>592.38402700000006</c:v>
                </c:pt>
                <c:pt idx="16">
                  <c:v>612.14293599999996</c:v>
                </c:pt>
                <c:pt idx="17">
                  <c:v>629.36642699999993</c:v>
                </c:pt>
                <c:pt idx="18">
                  <c:v>644.00029600000005</c:v>
                </c:pt>
                <c:pt idx="19">
                  <c:v>656.04116599999998</c:v>
                </c:pt>
                <c:pt idx="20">
                  <c:v>666.63246900000001</c:v>
                </c:pt>
                <c:pt idx="21">
                  <c:v>675.12285099999997</c:v>
                </c:pt>
                <c:pt idx="22">
                  <c:v>682.26094699999999</c:v>
                </c:pt>
                <c:pt idx="23">
                  <c:v>688.34463300000004</c:v>
                </c:pt>
                <c:pt idx="24">
                  <c:v>693.78625499999998</c:v>
                </c:pt>
                <c:pt idx="25">
                  <c:v>698.72310200000004</c:v>
                </c:pt>
                <c:pt idx="26">
                  <c:v>702.97679500000004</c:v>
                </c:pt>
                <c:pt idx="27">
                  <c:v>706.65599700000007</c:v>
                </c:pt>
                <c:pt idx="28">
                  <c:v>709.96570500000007</c:v>
                </c:pt>
                <c:pt idx="29">
                  <c:v>712.75442699999996</c:v>
                </c:pt>
                <c:pt idx="30">
                  <c:v>715.170613</c:v>
                </c:pt>
                <c:pt idx="31">
                  <c:v>717.32970699999998</c:v>
                </c:pt>
                <c:pt idx="32">
                  <c:v>719.04683</c:v>
                </c:pt>
                <c:pt idx="33">
                  <c:v>720.56665100000009</c:v>
                </c:pt>
                <c:pt idx="34">
                  <c:v>721.92141400000003</c:v>
                </c:pt>
                <c:pt idx="35">
                  <c:v>723.11979099999996</c:v>
                </c:pt>
                <c:pt idx="36">
                  <c:v>724.05683399999998</c:v>
                </c:pt>
                <c:pt idx="37">
                  <c:v>724.63405</c:v>
                </c:pt>
                <c:pt idx="38">
                  <c:v>725.08791800000006</c:v>
                </c:pt>
                <c:pt idx="39">
                  <c:v>725.42959199999996</c:v>
                </c:pt>
                <c:pt idx="40">
                  <c:v>725.68541399999992</c:v>
                </c:pt>
                <c:pt idx="41">
                  <c:v>725.87104499999998</c:v>
                </c:pt>
                <c:pt idx="42">
                  <c:v>725.974243</c:v>
                </c:pt>
                <c:pt idx="43" formatCode="0.00000">
                  <c:v>726.02244799999994</c:v>
                </c:pt>
                <c:pt idx="44" formatCode="0.00000">
                  <c:v>726.01936000000001</c:v>
                </c:pt>
                <c:pt idx="45">
                  <c:v>725.96693900000002</c:v>
                </c:pt>
                <c:pt idx="46">
                  <c:v>725.86408200000005</c:v>
                </c:pt>
                <c:pt idx="47">
                  <c:v>725.72453699999994</c:v>
                </c:pt>
                <c:pt idx="48">
                  <c:v>725.55463500000008</c:v>
                </c:pt>
                <c:pt idx="49">
                  <c:v>725.34926899999994</c:v>
                </c:pt>
                <c:pt idx="50">
                  <c:v>725.12408900000003</c:v>
                </c:pt>
                <c:pt idx="51">
                  <c:v>724.87764900000002</c:v>
                </c:pt>
                <c:pt idx="52">
                  <c:v>724.604467</c:v>
                </c:pt>
                <c:pt idx="53">
                  <c:v>724.31537199999991</c:v>
                </c:pt>
                <c:pt idx="54">
                  <c:v>724.00502800000004</c:v>
                </c:pt>
                <c:pt idx="55">
                  <c:v>723.67553399999997</c:v>
                </c:pt>
                <c:pt idx="56">
                  <c:v>723.33646399999998</c:v>
                </c:pt>
                <c:pt idx="57">
                  <c:v>722.98464799999999</c:v>
                </c:pt>
                <c:pt idx="58">
                  <c:v>722.62159099999997</c:v>
                </c:pt>
                <c:pt idx="59">
                  <c:v>722.24906599999997</c:v>
                </c:pt>
                <c:pt idx="60">
                  <c:v>721.86429099999998</c:v>
                </c:pt>
                <c:pt idx="61">
                  <c:v>721.47237600000005</c:v>
                </c:pt>
                <c:pt idx="62">
                  <c:v>721.07786999999996</c:v>
                </c:pt>
                <c:pt idx="63">
                  <c:v>720.677323</c:v>
                </c:pt>
                <c:pt idx="64">
                  <c:v>720.26892299999997</c:v>
                </c:pt>
                <c:pt idx="65">
                  <c:v>719.85336499999994</c:v>
                </c:pt>
                <c:pt idx="66">
                  <c:v>719.43268699999999</c:v>
                </c:pt>
                <c:pt idx="67">
                  <c:v>719.00659500000006</c:v>
                </c:pt>
                <c:pt idx="68">
                  <c:v>718.576187</c:v>
                </c:pt>
                <c:pt idx="69">
                  <c:v>718.14223400000003</c:v>
                </c:pt>
                <c:pt idx="70">
                  <c:v>717.70224799999994</c:v>
                </c:pt>
                <c:pt idx="71">
                  <c:v>717.25943199999995</c:v>
                </c:pt>
                <c:pt idx="72">
                  <c:v>716.81273900000008</c:v>
                </c:pt>
                <c:pt idx="73">
                  <c:v>716.36508300000003</c:v>
                </c:pt>
                <c:pt idx="74">
                  <c:v>715.91636400000004</c:v>
                </c:pt>
                <c:pt idx="75">
                  <c:v>715.46738800000003</c:v>
                </c:pt>
                <c:pt idx="76">
                  <c:v>715.01697899999999</c:v>
                </c:pt>
                <c:pt idx="77">
                  <c:v>714.56320299999993</c:v>
                </c:pt>
                <c:pt idx="78">
                  <c:v>714.10517800000002</c:v>
                </c:pt>
                <c:pt idx="79">
                  <c:v>713.64330200000006</c:v>
                </c:pt>
                <c:pt idx="80">
                  <c:v>713.17831999999999</c:v>
                </c:pt>
                <c:pt idx="81">
                  <c:v>712.71296900000004</c:v>
                </c:pt>
                <c:pt idx="82">
                  <c:v>712.24743000000001</c:v>
                </c:pt>
                <c:pt idx="83">
                  <c:v>711.78067399999998</c:v>
                </c:pt>
                <c:pt idx="84">
                  <c:v>711.31409499999995</c:v>
                </c:pt>
                <c:pt idx="85">
                  <c:v>710.84750399999996</c:v>
                </c:pt>
                <c:pt idx="86">
                  <c:v>710.38173999999992</c:v>
                </c:pt>
                <c:pt idx="87">
                  <c:v>709.91691500000002</c:v>
                </c:pt>
                <c:pt idx="88">
                  <c:v>709.45245199999999</c:v>
                </c:pt>
                <c:pt idx="89">
                  <c:v>708.98749299999997</c:v>
                </c:pt>
                <c:pt idx="90">
                  <c:v>708.522423</c:v>
                </c:pt>
                <c:pt idx="91">
                  <c:v>708.05627199999992</c:v>
                </c:pt>
                <c:pt idx="92">
                  <c:v>707.58706099999995</c:v>
                </c:pt>
                <c:pt idx="93">
                  <c:v>707.11571299999991</c:v>
                </c:pt>
                <c:pt idx="94">
                  <c:v>706.64327100000003</c:v>
                </c:pt>
                <c:pt idx="95">
                  <c:v>706.17074600000001</c:v>
                </c:pt>
                <c:pt idx="96">
                  <c:v>705.69837199999995</c:v>
                </c:pt>
                <c:pt idx="97">
                  <c:v>705.22588199999996</c:v>
                </c:pt>
                <c:pt idx="98">
                  <c:v>704.75153399999999</c:v>
                </c:pt>
                <c:pt idx="99">
                  <c:v>704.27560299999993</c:v>
                </c:pt>
                <c:pt idx="100">
                  <c:v>703.800389</c:v>
                </c:pt>
              </c:numCache>
            </c:numRef>
          </c:yVal>
          <c:smooth val="1"/>
        </c:ser>
        <c:ser>
          <c:idx val="2"/>
          <c:order val="2"/>
          <c:tx>
            <c:v>.</c:v>
          </c:tx>
          <c:spPr>
            <a:ln w="19050" cap="rnd">
              <a:solidFill>
                <a:schemeClr val="accent3"/>
              </a:solidFill>
              <a:round/>
            </a:ln>
            <a:effectLst/>
          </c:spPr>
          <c:marker>
            <c:symbol val="none"/>
          </c:marker>
          <c:dPt>
            <c:idx val="1"/>
            <c:marker>
              <c:symbol val="none"/>
            </c:marker>
            <c:bubble3D val="0"/>
            <c:spPr>
              <a:ln w="28575" cap="rnd">
                <a:solidFill>
                  <a:schemeClr val="tx1">
                    <a:lumMod val="50000"/>
                    <a:lumOff val="50000"/>
                  </a:schemeClr>
                </a:solidFill>
                <a:prstDash val="sysDot"/>
                <a:round/>
              </a:ln>
              <a:effectLst/>
            </c:spPr>
          </c:dPt>
          <c:xVal>
            <c:numRef>
              <c:f>'Bloque izq_distr'!$S$39:$S$40</c:f>
              <c:numCache>
                <c:formatCode>0.000</c:formatCode>
                <c:ptCount val="2"/>
                <c:pt idx="0" formatCode="General">
                  <c:v>0.43</c:v>
                </c:pt>
                <c:pt idx="1">
                  <c:v>0.43</c:v>
                </c:pt>
              </c:numCache>
            </c:numRef>
          </c:xVal>
          <c:yVal>
            <c:numRef>
              <c:f>'Bloque izq_distr'!$T$39:$T$40</c:f>
              <c:numCache>
                <c:formatCode>0.00</c:formatCode>
                <c:ptCount val="2"/>
                <c:pt idx="0" formatCode="General">
                  <c:v>0</c:v>
                </c:pt>
                <c:pt idx="1">
                  <c:v>726.02244799999994</c:v>
                </c:pt>
              </c:numCache>
            </c:numRef>
          </c:yVal>
          <c:smooth val="1"/>
        </c:ser>
        <c:ser>
          <c:idx val="3"/>
          <c:order val="3"/>
          <c:spPr>
            <a:ln w="28575" cap="rnd">
              <a:solidFill>
                <a:schemeClr val="tx1">
                  <a:lumMod val="50000"/>
                  <a:lumOff val="50000"/>
                </a:schemeClr>
              </a:solidFill>
              <a:prstDash val="sysDot"/>
              <a:round/>
            </a:ln>
            <a:effectLst/>
          </c:spPr>
          <c:marker>
            <c:symbol val="none"/>
          </c:marker>
          <c:xVal>
            <c:numRef>
              <c:f>'Bloque izq_distr'!$U$39:$U$40</c:f>
              <c:numCache>
                <c:formatCode>General</c:formatCode>
                <c:ptCount val="2"/>
                <c:pt idx="0">
                  <c:v>0.17144999999999999</c:v>
                </c:pt>
                <c:pt idx="1">
                  <c:v>0.17144999999999999</c:v>
                </c:pt>
              </c:numCache>
            </c:numRef>
          </c:xVal>
          <c:yVal>
            <c:numRef>
              <c:f>'Bloque izq_distr'!$V$39:$V$40</c:f>
              <c:numCache>
                <c:formatCode>0.00</c:formatCode>
                <c:ptCount val="2"/>
                <c:pt idx="0">
                  <c:v>0</c:v>
                </c:pt>
                <c:pt idx="1">
                  <c:v>726.02244799999994</c:v>
                </c:pt>
              </c:numCache>
            </c:numRef>
          </c:yVal>
          <c:smooth val="1"/>
        </c:ser>
        <c:ser>
          <c:idx val="4"/>
          <c:order val="4"/>
          <c:spPr>
            <a:ln w="28575" cap="rnd">
              <a:solidFill>
                <a:schemeClr val="tx1">
                  <a:lumMod val="50000"/>
                  <a:lumOff val="50000"/>
                </a:schemeClr>
              </a:solidFill>
              <a:prstDash val="sysDot"/>
              <a:round/>
            </a:ln>
            <a:effectLst/>
          </c:spPr>
          <c:marker>
            <c:symbol val="none"/>
          </c:marker>
          <c:xVal>
            <c:numRef>
              <c:f>'Bloque izq_distr'!$S$44:$S$45</c:f>
              <c:numCache>
                <c:formatCode>0.000</c:formatCode>
                <c:ptCount val="2"/>
                <c:pt idx="0" formatCode="0.00">
                  <c:v>0</c:v>
                </c:pt>
                <c:pt idx="1">
                  <c:v>0.17144999999999999</c:v>
                </c:pt>
              </c:numCache>
            </c:numRef>
          </c:xVal>
          <c:yVal>
            <c:numRef>
              <c:f>'Bloque izq_distr'!$T$44:$T$45</c:f>
              <c:numCache>
                <c:formatCode>0.00</c:formatCode>
                <c:ptCount val="2"/>
                <c:pt idx="0">
                  <c:v>726.02244799999994</c:v>
                </c:pt>
                <c:pt idx="1">
                  <c:v>726.02244799999994</c:v>
                </c:pt>
              </c:numCache>
            </c:numRef>
          </c:yVal>
          <c:smooth val="1"/>
        </c:ser>
        <c:ser>
          <c:idx val="5"/>
          <c:order val="5"/>
          <c:spPr>
            <a:ln w="28575" cap="rnd">
              <a:solidFill>
                <a:schemeClr val="tx1">
                  <a:lumMod val="50000"/>
                  <a:lumOff val="50000"/>
                </a:schemeClr>
              </a:solidFill>
              <a:prstDash val="sysDot"/>
              <a:round/>
            </a:ln>
            <a:effectLst/>
          </c:spPr>
          <c:marker>
            <c:symbol val="none"/>
          </c:marker>
          <c:xVal>
            <c:numRef>
              <c:f>'Bloque izq_distr'!$U$44:$U$45</c:f>
              <c:numCache>
                <c:formatCode>General</c:formatCode>
                <c:ptCount val="2"/>
                <c:pt idx="0">
                  <c:v>0</c:v>
                </c:pt>
                <c:pt idx="1">
                  <c:v>0.75</c:v>
                </c:pt>
              </c:numCache>
            </c:numRef>
          </c:xVal>
          <c:yVal>
            <c:numRef>
              <c:f>'Bloque izq_distr'!$V$44:$V$45</c:f>
              <c:numCache>
                <c:formatCode>0.00</c:formatCode>
                <c:ptCount val="2"/>
                <c:pt idx="0">
                  <c:v>341.60083999999995</c:v>
                </c:pt>
                <c:pt idx="1">
                  <c:v>341.60083999999995</c:v>
                </c:pt>
              </c:numCache>
            </c:numRef>
          </c:yVal>
          <c:smooth val="1"/>
        </c:ser>
        <c:dLbls>
          <c:showLegendKey val="0"/>
          <c:showVal val="0"/>
          <c:showCatName val="0"/>
          <c:showSerName val="0"/>
          <c:showPercent val="0"/>
          <c:showBubbleSize val="0"/>
        </c:dLbls>
        <c:axId val="215656256"/>
        <c:axId val="215660960"/>
      </c:scatterChart>
      <c:valAx>
        <c:axId val="215656256"/>
        <c:scaling>
          <c:orientation val="minMax"/>
          <c:max val="0.75000000000000011"/>
        </c:scaling>
        <c:delete val="0"/>
        <c:axPos val="b"/>
        <c:majorGridlines>
          <c:spPr>
            <a:ln w="6350" cap="flat" cmpd="sng" algn="ctr">
              <a:solidFill>
                <a:schemeClr val="bg1">
                  <a:lumMod val="85000"/>
                </a:schemeClr>
              </a:solidFill>
              <a:prstDash val="solid"/>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Desplazamiento (</a:t>
                </a:r>
                <a:r>
                  <a:rPr lang="el-GR" b="1">
                    <a:solidFill>
                      <a:schemeClr val="tx1"/>
                    </a:solidFill>
                    <a:latin typeface="Calibri" panose="020F0502020204030204" pitchFamily="34" charset="0"/>
                  </a:rPr>
                  <a:t>Δ</a:t>
                </a:r>
                <a:r>
                  <a:rPr lang="es-EC" b="1">
                    <a:solidFill>
                      <a:schemeClr val="tx1"/>
                    </a:solidFill>
                    <a:latin typeface="Calibri" panose="020F0502020204030204" pitchFamily="34" charset="0"/>
                  </a:rPr>
                  <a:t>, </a:t>
                </a:r>
                <a:r>
                  <a:rPr lang="es-EC" b="1">
                    <a:solidFill>
                      <a:schemeClr val="tx1"/>
                    </a:solidFill>
                  </a:rPr>
                  <a:t>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60960"/>
        <c:crosses val="autoZero"/>
        <c:crossBetween val="midCat"/>
        <c:majorUnit val="0.25"/>
      </c:valAx>
      <c:valAx>
        <c:axId val="215660960"/>
        <c:scaling>
          <c:orientation val="minMax"/>
          <c:max val="80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b="1">
                    <a:solidFill>
                      <a:schemeClr val="tx1"/>
                    </a:solidFill>
                  </a:rPr>
                  <a:t>Cortante basal (V, kN)</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215656256"/>
        <c:crosses val="autoZero"/>
        <c:crossBetween val="midCat"/>
        <c:majorUnit val="200"/>
      </c:valAx>
      <c:spPr>
        <a:noFill/>
        <a:ln>
          <a:solidFill>
            <a:schemeClr val="tx1"/>
          </a:solidFill>
        </a:ln>
        <a:effectLst/>
      </c:spPr>
    </c:plotArea>
    <c:legend>
      <c:legendPos val="b"/>
      <c:legendEntry>
        <c:idx val="2"/>
        <c:delete val="1"/>
      </c:legendEntry>
      <c:legendEntry>
        <c:idx val="3"/>
        <c:delete val="1"/>
      </c:legendEntry>
      <c:legendEntry>
        <c:idx val="4"/>
        <c:delete val="1"/>
      </c:legendEntry>
      <c:legendEntry>
        <c:idx val="5"/>
        <c:delete val="1"/>
      </c:legendEntry>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544EB8-E35B-4F43-9D6F-FE65221EB7C4}"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EC"/>
        </a:p>
      </dgm:t>
    </dgm:pt>
    <dgm:pt modelId="{BEDD4077-F24E-414F-8EBB-6C1381398690}">
      <dgm:prSet phldrT="[Texto]"/>
      <dgm:spPr/>
      <dgm:t>
        <a:bodyPr/>
        <a:lstStyle/>
        <a:p>
          <a:pPr algn="l"/>
          <a:r>
            <a:rPr lang="es-ES" dirty="0" smtClean="0"/>
            <a:t>* Se pueden diseñar menores secciones.</a:t>
          </a:r>
        </a:p>
        <a:p>
          <a:pPr algn="l"/>
          <a:r>
            <a:rPr lang="es-ES" dirty="0" smtClean="0"/>
            <a:t>* Es un material homogéneo que no varía sus características con el tiempo.</a:t>
          </a:r>
        </a:p>
        <a:p>
          <a:pPr algn="l"/>
          <a:r>
            <a:rPr lang="es-ES" dirty="0" smtClean="0"/>
            <a:t>* Con un óptimo mantenimiento tienen una vida útil indefinida.</a:t>
          </a:r>
        </a:p>
        <a:p>
          <a:pPr algn="l"/>
          <a:r>
            <a:rPr lang="es-ES" dirty="0" smtClean="0"/>
            <a:t>* Mayor velocidad de montaje de los elementos.</a:t>
          </a:r>
        </a:p>
        <a:p>
          <a:pPr algn="l"/>
          <a:r>
            <a:rPr lang="es-ES" dirty="0" smtClean="0"/>
            <a:t>* Los elementos pueden ser prefabricados.</a:t>
          </a:r>
        </a:p>
        <a:p>
          <a:pPr algn="l"/>
          <a:r>
            <a:rPr lang="es-ES" dirty="0" smtClean="0"/>
            <a:t>* El acero es 100% reciclable.</a:t>
          </a:r>
          <a:endParaRPr lang="es-EC" dirty="0"/>
        </a:p>
      </dgm:t>
    </dgm:pt>
    <dgm:pt modelId="{21CF0F1E-EEA8-43CC-9C48-09B8D7C5E834}" type="parTrans" cxnId="{D96AA390-1E19-4483-A344-EDC41CB0D78D}">
      <dgm:prSet/>
      <dgm:spPr/>
      <dgm:t>
        <a:bodyPr/>
        <a:lstStyle/>
        <a:p>
          <a:endParaRPr lang="es-EC"/>
        </a:p>
      </dgm:t>
    </dgm:pt>
    <dgm:pt modelId="{DF96764A-6EAB-451E-99FB-94F8B41BD4D0}" type="sibTrans" cxnId="{D96AA390-1E19-4483-A344-EDC41CB0D78D}">
      <dgm:prSet/>
      <dgm:spPr/>
      <dgm:t>
        <a:bodyPr/>
        <a:lstStyle/>
        <a:p>
          <a:endParaRPr lang="es-EC"/>
        </a:p>
      </dgm:t>
    </dgm:pt>
    <dgm:pt modelId="{B55FA8C7-0985-4BE5-BA16-90A2DDD495D1}">
      <dgm:prSet phldrT="[Texto]"/>
      <dgm:spPr/>
      <dgm:t>
        <a:bodyPr/>
        <a:lstStyle/>
        <a:p>
          <a:pPr algn="l"/>
          <a:r>
            <a:rPr lang="es-ES" dirty="0" smtClean="0"/>
            <a:t>* Corrosión.</a:t>
          </a:r>
        </a:p>
        <a:p>
          <a:pPr algn="l"/>
          <a:r>
            <a:rPr lang="es-ES" dirty="0" smtClean="0"/>
            <a:t>* El calor se propaga muy rápido y con esto disminuye de una forma considerable su resistencia. </a:t>
          </a:r>
          <a:endParaRPr lang="es-EC" dirty="0" smtClean="0"/>
        </a:p>
        <a:p>
          <a:pPr algn="l"/>
          <a:r>
            <a:rPr lang="es-ES" dirty="0" smtClean="0"/>
            <a:t>* Los perfiles esbeltos que trabajan a compresión son susceptibles al pandeo.</a:t>
          </a:r>
          <a:endParaRPr lang="es-EC" dirty="0"/>
        </a:p>
      </dgm:t>
    </dgm:pt>
    <dgm:pt modelId="{C9358B81-2654-41C4-9D76-D0BA435B99FF}" type="parTrans" cxnId="{C8444A11-7A40-4D29-9146-25CFF5811723}">
      <dgm:prSet/>
      <dgm:spPr/>
      <dgm:t>
        <a:bodyPr/>
        <a:lstStyle/>
        <a:p>
          <a:endParaRPr lang="es-EC"/>
        </a:p>
      </dgm:t>
    </dgm:pt>
    <dgm:pt modelId="{BAE62622-186D-4432-B749-3C30F4541108}" type="sibTrans" cxnId="{C8444A11-7A40-4D29-9146-25CFF5811723}">
      <dgm:prSet/>
      <dgm:spPr/>
      <dgm:t>
        <a:bodyPr/>
        <a:lstStyle/>
        <a:p>
          <a:endParaRPr lang="es-EC"/>
        </a:p>
      </dgm:t>
    </dgm:pt>
    <dgm:pt modelId="{D098A4AB-5942-41DA-A922-612B16237633}" type="pres">
      <dgm:prSet presAssocID="{D6544EB8-E35B-4F43-9D6F-FE65221EB7C4}" presName="compositeShape" presStyleCnt="0">
        <dgm:presLayoutVars>
          <dgm:chMax val="2"/>
          <dgm:dir/>
          <dgm:resizeHandles val="exact"/>
        </dgm:presLayoutVars>
      </dgm:prSet>
      <dgm:spPr/>
      <dgm:t>
        <a:bodyPr/>
        <a:lstStyle/>
        <a:p>
          <a:endParaRPr lang="es-EC"/>
        </a:p>
      </dgm:t>
    </dgm:pt>
    <dgm:pt modelId="{BEB34F46-5C39-4093-AD6F-2791E7B4FE11}" type="pres">
      <dgm:prSet presAssocID="{D6544EB8-E35B-4F43-9D6F-FE65221EB7C4}" presName="divider" presStyleLbl="fgShp" presStyleIdx="0" presStyleCnt="1"/>
      <dgm:spPr/>
    </dgm:pt>
    <dgm:pt modelId="{7BCE48D3-009E-4FC7-A15A-74677A18AFEF}" type="pres">
      <dgm:prSet presAssocID="{BEDD4077-F24E-414F-8EBB-6C1381398690}" presName="downArrow" presStyleLbl="node1" presStyleIdx="0" presStyleCnt="2"/>
      <dgm:spPr/>
    </dgm:pt>
    <dgm:pt modelId="{1E0CECF1-2B39-4A48-8301-2B774E6A23D1}" type="pres">
      <dgm:prSet presAssocID="{BEDD4077-F24E-414F-8EBB-6C1381398690}" presName="downArrowText" presStyleLbl="revTx" presStyleIdx="0" presStyleCnt="2">
        <dgm:presLayoutVars>
          <dgm:bulletEnabled val="1"/>
        </dgm:presLayoutVars>
      </dgm:prSet>
      <dgm:spPr/>
      <dgm:t>
        <a:bodyPr/>
        <a:lstStyle/>
        <a:p>
          <a:endParaRPr lang="es-EC"/>
        </a:p>
      </dgm:t>
    </dgm:pt>
    <dgm:pt modelId="{BADFD12C-3910-4611-9D09-D40DE52F26EA}" type="pres">
      <dgm:prSet presAssocID="{B55FA8C7-0985-4BE5-BA16-90A2DDD495D1}" presName="upArrow" presStyleLbl="node1" presStyleIdx="1" presStyleCnt="2"/>
      <dgm:spPr/>
    </dgm:pt>
    <dgm:pt modelId="{3537B4DE-42A1-44D1-BB37-0D0996C00B67}" type="pres">
      <dgm:prSet presAssocID="{B55FA8C7-0985-4BE5-BA16-90A2DDD495D1}" presName="upArrowText" presStyleLbl="revTx" presStyleIdx="1" presStyleCnt="2">
        <dgm:presLayoutVars>
          <dgm:bulletEnabled val="1"/>
        </dgm:presLayoutVars>
      </dgm:prSet>
      <dgm:spPr/>
      <dgm:t>
        <a:bodyPr/>
        <a:lstStyle/>
        <a:p>
          <a:endParaRPr lang="es-EC"/>
        </a:p>
      </dgm:t>
    </dgm:pt>
  </dgm:ptLst>
  <dgm:cxnLst>
    <dgm:cxn modelId="{D96AA390-1E19-4483-A344-EDC41CB0D78D}" srcId="{D6544EB8-E35B-4F43-9D6F-FE65221EB7C4}" destId="{BEDD4077-F24E-414F-8EBB-6C1381398690}" srcOrd="0" destOrd="0" parTransId="{21CF0F1E-EEA8-43CC-9C48-09B8D7C5E834}" sibTransId="{DF96764A-6EAB-451E-99FB-94F8B41BD4D0}"/>
    <dgm:cxn modelId="{B9E3A232-AB6D-4A9E-A126-42ABE3A4841A}" type="presOf" srcId="{B55FA8C7-0985-4BE5-BA16-90A2DDD495D1}" destId="{3537B4DE-42A1-44D1-BB37-0D0996C00B67}" srcOrd="0" destOrd="0" presId="urn:microsoft.com/office/officeart/2005/8/layout/arrow3"/>
    <dgm:cxn modelId="{1B65B028-AB1B-42C3-8039-C50784BCE8E8}" type="presOf" srcId="{BEDD4077-F24E-414F-8EBB-6C1381398690}" destId="{1E0CECF1-2B39-4A48-8301-2B774E6A23D1}" srcOrd="0" destOrd="0" presId="urn:microsoft.com/office/officeart/2005/8/layout/arrow3"/>
    <dgm:cxn modelId="{1B892062-8AA7-4374-B35C-1EAF62CF2F72}" type="presOf" srcId="{D6544EB8-E35B-4F43-9D6F-FE65221EB7C4}" destId="{D098A4AB-5942-41DA-A922-612B16237633}" srcOrd="0" destOrd="0" presId="urn:microsoft.com/office/officeart/2005/8/layout/arrow3"/>
    <dgm:cxn modelId="{C8444A11-7A40-4D29-9146-25CFF5811723}" srcId="{D6544EB8-E35B-4F43-9D6F-FE65221EB7C4}" destId="{B55FA8C7-0985-4BE5-BA16-90A2DDD495D1}" srcOrd="1" destOrd="0" parTransId="{C9358B81-2654-41C4-9D76-D0BA435B99FF}" sibTransId="{BAE62622-186D-4432-B749-3C30F4541108}"/>
    <dgm:cxn modelId="{3190E169-D1B4-4954-B06B-9F0ECB9FACBA}" type="presParOf" srcId="{D098A4AB-5942-41DA-A922-612B16237633}" destId="{BEB34F46-5C39-4093-AD6F-2791E7B4FE11}" srcOrd="0" destOrd="0" presId="urn:microsoft.com/office/officeart/2005/8/layout/arrow3"/>
    <dgm:cxn modelId="{BA61AF2E-62F5-4517-B822-A350C4D7869B}" type="presParOf" srcId="{D098A4AB-5942-41DA-A922-612B16237633}" destId="{7BCE48D3-009E-4FC7-A15A-74677A18AFEF}" srcOrd="1" destOrd="0" presId="urn:microsoft.com/office/officeart/2005/8/layout/arrow3"/>
    <dgm:cxn modelId="{1BB7E31D-6D38-40C7-A496-C2149AFBDEDD}" type="presParOf" srcId="{D098A4AB-5942-41DA-A922-612B16237633}" destId="{1E0CECF1-2B39-4A48-8301-2B774E6A23D1}" srcOrd="2" destOrd="0" presId="urn:microsoft.com/office/officeart/2005/8/layout/arrow3"/>
    <dgm:cxn modelId="{2AD97246-FCA2-4BBF-828F-7596DE8F4619}" type="presParOf" srcId="{D098A4AB-5942-41DA-A922-612B16237633}" destId="{BADFD12C-3910-4611-9D09-D40DE52F26EA}" srcOrd="3" destOrd="0" presId="urn:microsoft.com/office/officeart/2005/8/layout/arrow3"/>
    <dgm:cxn modelId="{9FA37534-48AF-4105-947C-07B6513A1324}" type="presParOf" srcId="{D098A4AB-5942-41DA-A922-612B16237633}" destId="{3537B4DE-42A1-44D1-BB37-0D0996C00B67}"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6EAF93-6285-4B9B-B30F-FFCEDB9C1EA4}"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C"/>
        </a:p>
      </dgm:t>
    </dgm:pt>
    <dgm:pt modelId="{379F6A51-1F9B-4811-9162-EE1BDCFD9F7D}">
      <dgm:prSet phldrT="[Texto]" phldr="1"/>
      <dgm:spPr/>
      <dgm:t>
        <a:bodyPr/>
        <a:lstStyle/>
        <a:p>
          <a:endParaRPr lang="es-EC"/>
        </a:p>
      </dgm:t>
    </dgm:pt>
    <dgm:pt modelId="{2E77DAFB-A43A-436A-B2EF-62297D51796B}" type="parTrans" cxnId="{F053E403-2637-4ADE-A05C-A27AB1B13541}">
      <dgm:prSet/>
      <dgm:spPr/>
      <dgm:t>
        <a:bodyPr/>
        <a:lstStyle/>
        <a:p>
          <a:endParaRPr lang="es-EC"/>
        </a:p>
      </dgm:t>
    </dgm:pt>
    <dgm:pt modelId="{DBEA1958-C3EC-4429-9175-DA6107E18DA6}" type="sibTrans" cxnId="{F053E403-2637-4ADE-A05C-A27AB1B13541}">
      <dgm:prSet/>
      <dgm:spPr/>
      <dgm:t>
        <a:bodyPr/>
        <a:lstStyle/>
        <a:p>
          <a:endParaRPr lang="es-EC"/>
        </a:p>
      </dgm:t>
    </dgm:pt>
    <dgm:pt modelId="{F8F2F886-84D2-4A25-B672-E4BDC8A8EE00}">
      <dgm:prSet phldrT="[Texto]"/>
      <dgm:spPr/>
      <dgm:t>
        <a:bodyPr/>
        <a:lstStyle/>
        <a:p>
          <a:r>
            <a:rPr lang="es-EC" dirty="0" smtClean="0"/>
            <a:t>Diseño de los elementos con fuerzas </a:t>
          </a:r>
          <a:r>
            <a:rPr lang="es-EC" dirty="0" err="1" smtClean="0"/>
            <a:t>mayoradas</a:t>
          </a:r>
          <a:r>
            <a:rPr lang="es-EC" dirty="0" smtClean="0"/>
            <a:t> y con valores minorados de las propiedades de los materiales</a:t>
          </a:r>
          <a:endParaRPr lang="es-EC" dirty="0"/>
        </a:p>
      </dgm:t>
    </dgm:pt>
    <dgm:pt modelId="{47F61618-972F-49BB-850A-D1039F88D938}" type="parTrans" cxnId="{9E58CB28-59E6-4286-8314-86865B458B8A}">
      <dgm:prSet/>
      <dgm:spPr/>
      <dgm:t>
        <a:bodyPr/>
        <a:lstStyle/>
        <a:p>
          <a:endParaRPr lang="es-EC"/>
        </a:p>
      </dgm:t>
    </dgm:pt>
    <dgm:pt modelId="{4EBB4C91-6845-485B-BDFC-034B5756866A}" type="sibTrans" cxnId="{9E58CB28-59E6-4286-8314-86865B458B8A}">
      <dgm:prSet/>
      <dgm:spPr/>
      <dgm:t>
        <a:bodyPr/>
        <a:lstStyle/>
        <a:p>
          <a:endParaRPr lang="es-EC"/>
        </a:p>
      </dgm:t>
    </dgm:pt>
    <dgm:pt modelId="{56612FD1-DBA8-4D72-8906-47AB307DB800}">
      <dgm:prSet phldrT="[Texto]" phldr="1"/>
      <dgm:spPr/>
      <dgm:t>
        <a:bodyPr/>
        <a:lstStyle/>
        <a:p>
          <a:endParaRPr lang="es-EC"/>
        </a:p>
      </dgm:t>
    </dgm:pt>
    <dgm:pt modelId="{08562B0C-8F23-476C-8BBC-9D2017CA3298}" type="parTrans" cxnId="{D372CE43-93CD-43EA-9BC2-EF92CA9881D4}">
      <dgm:prSet/>
      <dgm:spPr/>
      <dgm:t>
        <a:bodyPr/>
        <a:lstStyle/>
        <a:p>
          <a:endParaRPr lang="es-EC"/>
        </a:p>
      </dgm:t>
    </dgm:pt>
    <dgm:pt modelId="{B77E44F5-1D44-44B4-9AE7-498CCAE3728C}" type="sibTrans" cxnId="{D372CE43-93CD-43EA-9BC2-EF92CA9881D4}">
      <dgm:prSet/>
      <dgm:spPr/>
      <dgm:t>
        <a:bodyPr/>
        <a:lstStyle/>
        <a:p>
          <a:endParaRPr lang="es-EC"/>
        </a:p>
      </dgm:t>
    </dgm:pt>
    <dgm:pt modelId="{309A9690-7AE5-4408-8DAC-8AFF54CF6A2E}">
      <dgm:prSet phldrT="[Texto]"/>
      <dgm:spPr/>
      <dgm:t>
        <a:bodyPr/>
        <a:lstStyle/>
        <a:p>
          <a:r>
            <a:rPr lang="es-EC" dirty="0" smtClean="0"/>
            <a:t>Redondeo del acero que normalmente supera el valor de lo que se requiere.</a:t>
          </a:r>
          <a:endParaRPr lang="es-EC" dirty="0"/>
        </a:p>
      </dgm:t>
    </dgm:pt>
    <dgm:pt modelId="{EEE672B4-B145-48B0-97F5-50CF9BB19D60}" type="parTrans" cxnId="{B1207C5D-E03B-424C-9118-37C166AD8B4D}">
      <dgm:prSet/>
      <dgm:spPr/>
      <dgm:t>
        <a:bodyPr/>
        <a:lstStyle/>
        <a:p>
          <a:endParaRPr lang="es-EC"/>
        </a:p>
      </dgm:t>
    </dgm:pt>
    <dgm:pt modelId="{97D61071-87F7-42DF-B43B-06071BFB1374}" type="sibTrans" cxnId="{B1207C5D-E03B-424C-9118-37C166AD8B4D}">
      <dgm:prSet/>
      <dgm:spPr/>
      <dgm:t>
        <a:bodyPr/>
        <a:lstStyle/>
        <a:p>
          <a:endParaRPr lang="es-EC"/>
        </a:p>
      </dgm:t>
    </dgm:pt>
    <dgm:pt modelId="{05A555B0-E968-47EE-BD6B-D558724CB267}">
      <dgm:prSet phldrT="[Texto]" phldr="1"/>
      <dgm:spPr/>
      <dgm:t>
        <a:bodyPr/>
        <a:lstStyle/>
        <a:p>
          <a:endParaRPr lang="es-EC"/>
        </a:p>
      </dgm:t>
    </dgm:pt>
    <dgm:pt modelId="{2F9200DE-B3B1-4CB4-A2EB-8ED7E33C73B5}" type="parTrans" cxnId="{EF7C7A0B-5F41-4680-B958-30A0B806AA2E}">
      <dgm:prSet/>
      <dgm:spPr/>
      <dgm:t>
        <a:bodyPr/>
        <a:lstStyle/>
        <a:p>
          <a:endParaRPr lang="es-EC"/>
        </a:p>
      </dgm:t>
    </dgm:pt>
    <dgm:pt modelId="{9E01DB7C-408B-4988-A2F8-A19A6C79DE1D}" type="sibTrans" cxnId="{EF7C7A0B-5F41-4680-B958-30A0B806AA2E}">
      <dgm:prSet/>
      <dgm:spPr/>
      <dgm:t>
        <a:bodyPr/>
        <a:lstStyle/>
        <a:p>
          <a:endParaRPr lang="es-EC"/>
        </a:p>
      </dgm:t>
    </dgm:pt>
    <dgm:pt modelId="{2A29A55A-AD81-41FA-911C-2796719AB6A0}">
      <dgm:prSet phldrT="[Texto]"/>
      <dgm:spPr/>
      <dgm:t>
        <a:bodyPr/>
        <a:lstStyle/>
        <a:p>
          <a:r>
            <a:rPr lang="es-EC" dirty="0" smtClean="0"/>
            <a:t>Cuando se tiene que cumplir las derivas de piso. Al final esto lleva a obtener un diseño estructural superior a lo que se requiere por simple resistencia</a:t>
          </a:r>
          <a:endParaRPr lang="es-EC" dirty="0"/>
        </a:p>
      </dgm:t>
    </dgm:pt>
    <dgm:pt modelId="{0615956C-2760-413A-A6AE-FBB1D4DF9734}" type="parTrans" cxnId="{4CFCDD8A-B0D8-4232-9AB0-891F3CFCAC6C}">
      <dgm:prSet/>
      <dgm:spPr/>
      <dgm:t>
        <a:bodyPr/>
        <a:lstStyle/>
        <a:p>
          <a:endParaRPr lang="es-EC"/>
        </a:p>
      </dgm:t>
    </dgm:pt>
    <dgm:pt modelId="{110E56E0-73DA-4ED5-91A4-022FB29F7BDA}" type="sibTrans" cxnId="{4CFCDD8A-B0D8-4232-9AB0-891F3CFCAC6C}">
      <dgm:prSet/>
      <dgm:spPr/>
      <dgm:t>
        <a:bodyPr/>
        <a:lstStyle/>
        <a:p>
          <a:endParaRPr lang="es-EC"/>
        </a:p>
      </dgm:t>
    </dgm:pt>
    <dgm:pt modelId="{DF37E0FC-C1A3-4E59-810D-27E12178E9A6}" type="pres">
      <dgm:prSet presAssocID="{9E6EAF93-6285-4B9B-B30F-FFCEDB9C1EA4}" presName="Name0" presStyleCnt="0">
        <dgm:presLayoutVars>
          <dgm:chMax/>
          <dgm:chPref/>
          <dgm:dir/>
        </dgm:presLayoutVars>
      </dgm:prSet>
      <dgm:spPr/>
      <dgm:t>
        <a:bodyPr/>
        <a:lstStyle/>
        <a:p>
          <a:endParaRPr lang="es-EC"/>
        </a:p>
      </dgm:t>
    </dgm:pt>
    <dgm:pt modelId="{F48D88B9-5BA2-40B0-A332-F56FC95CC920}" type="pres">
      <dgm:prSet presAssocID="{379F6A51-1F9B-4811-9162-EE1BDCFD9F7D}" presName="parenttextcomposite" presStyleCnt="0"/>
      <dgm:spPr/>
    </dgm:pt>
    <dgm:pt modelId="{6C0228F3-79B4-4844-A8A4-3B8FA63C4CDF}" type="pres">
      <dgm:prSet presAssocID="{379F6A51-1F9B-4811-9162-EE1BDCFD9F7D}" presName="parenttext" presStyleLbl="revTx" presStyleIdx="0" presStyleCnt="3">
        <dgm:presLayoutVars>
          <dgm:chMax/>
          <dgm:chPref val="2"/>
          <dgm:bulletEnabled val="1"/>
        </dgm:presLayoutVars>
      </dgm:prSet>
      <dgm:spPr/>
      <dgm:t>
        <a:bodyPr/>
        <a:lstStyle/>
        <a:p>
          <a:endParaRPr lang="es-EC"/>
        </a:p>
      </dgm:t>
    </dgm:pt>
    <dgm:pt modelId="{ED375BF7-B6DA-4085-BB4A-1AC4D4D976CF}" type="pres">
      <dgm:prSet presAssocID="{379F6A51-1F9B-4811-9162-EE1BDCFD9F7D}" presName="composite" presStyleCnt="0"/>
      <dgm:spPr/>
    </dgm:pt>
    <dgm:pt modelId="{899D4F66-DEEB-4B7C-B64B-DE3372FF2D78}" type="pres">
      <dgm:prSet presAssocID="{379F6A51-1F9B-4811-9162-EE1BDCFD9F7D}" presName="chevron1" presStyleLbl="alignNode1" presStyleIdx="0" presStyleCnt="21"/>
      <dgm:spPr/>
    </dgm:pt>
    <dgm:pt modelId="{EE1BD062-DCCA-47A9-BF77-3DA695A92BE9}" type="pres">
      <dgm:prSet presAssocID="{379F6A51-1F9B-4811-9162-EE1BDCFD9F7D}" presName="chevron2" presStyleLbl="alignNode1" presStyleIdx="1" presStyleCnt="21"/>
      <dgm:spPr/>
    </dgm:pt>
    <dgm:pt modelId="{FE360D0F-FE6C-4815-A514-5E38B7B32528}" type="pres">
      <dgm:prSet presAssocID="{379F6A51-1F9B-4811-9162-EE1BDCFD9F7D}" presName="chevron3" presStyleLbl="alignNode1" presStyleIdx="2" presStyleCnt="21"/>
      <dgm:spPr/>
    </dgm:pt>
    <dgm:pt modelId="{5568096F-CADA-4C34-A4BF-95FF9C519464}" type="pres">
      <dgm:prSet presAssocID="{379F6A51-1F9B-4811-9162-EE1BDCFD9F7D}" presName="chevron4" presStyleLbl="alignNode1" presStyleIdx="3" presStyleCnt="21"/>
      <dgm:spPr/>
    </dgm:pt>
    <dgm:pt modelId="{F933B770-9C6B-42C4-92F8-004B6B2E08CF}" type="pres">
      <dgm:prSet presAssocID="{379F6A51-1F9B-4811-9162-EE1BDCFD9F7D}" presName="chevron5" presStyleLbl="alignNode1" presStyleIdx="4" presStyleCnt="21"/>
      <dgm:spPr/>
    </dgm:pt>
    <dgm:pt modelId="{862E767B-386E-492E-A263-17FCA2441BF0}" type="pres">
      <dgm:prSet presAssocID="{379F6A51-1F9B-4811-9162-EE1BDCFD9F7D}" presName="chevron6" presStyleLbl="alignNode1" presStyleIdx="5" presStyleCnt="21"/>
      <dgm:spPr/>
    </dgm:pt>
    <dgm:pt modelId="{E7039E6E-E917-4524-9830-92BB527EB361}" type="pres">
      <dgm:prSet presAssocID="{379F6A51-1F9B-4811-9162-EE1BDCFD9F7D}" presName="chevron7" presStyleLbl="alignNode1" presStyleIdx="6" presStyleCnt="21"/>
      <dgm:spPr/>
    </dgm:pt>
    <dgm:pt modelId="{F000DFCD-A648-4EB2-AB03-0F57D05B9F08}" type="pres">
      <dgm:prSet presAssocID="{379F6A51-1F9B-4811-9162-EE1BDCFD9F7D}" presName="childtext" presStyleLbl="solidFgAcc1" presStyleIdx="0" presStyleCnt="3">
        <dgm:presLayoutVars>
          <dgm:chMax/>
          <dgm:chPref val="0"/>
          <dgm:bulletEnabled val="1"/>
        </dgm:presLayoutVars>
      </dgm:prSet>
      <dgm:spPr/>
      <dgm:t>
        <a:bodyPr/>
        <a:lstStyle/>
        <a:p>
          <a:endParaRPr lang="es-EC"/>
        </a:p>
      </dgm:t>
    </dgm:pt>
    <dgm:pt modelId="{18B911CE-E359-420D-A410-BA0F4255D048}" type="pres">
      <dgm:prSet presAssocID="{DBEA1958-C3EC-4429-9175-DA6107E18DA6}" presName="sibTrans" presStyleCnt="0"/>
      <dgm:spPr/>
    </dgm:pt>
    <dgm:pt modelId="{122CED31-7916-4AA9-8F58-EE91D363B138}" type="pres">
      <dgm:prSet presAssocID="{56612FD1-DBA8-4D72-8906-47AB307DB800}" presName="parenttextcomposite" presStyleCnt="0"/>
      <dgm:spPr/>
    </dgm:pt>
    <dgm:pt modelId="{3E56674A-4819-4E2C-8CA6-125F73F64ADE}" type="pres">
      <dgm:prSet presAssocID="{56612FD1-DBA8-4D72-8906-47AB307DB800}" presName="parenttext" presStyleLbl="revTx" presStyleIdx="1" presStyleCnt="3">
        <dgm:presLayoutVars>
          <dgm:chMax/>
          <dgm:chPref val="2"/>
          <dgm:bulletEnabled val="1"/>
        </dgm:presLayoutVars>
      </dgm:prSet>
      <dgm:spPr/>
      <dgm:t>
        <a:bodyPr/>
        <a:lstStyle/>
        <a:p>
          <a:endParaRPr lang="es-EC"/>
        </a:p>
      </dgm:t>
    </dgm:pt>
    <dgm:pt modelId="{225FAC2C-E100-4423-AD06-B06758705381}" type="pres">
      <dgm:prSet presAssocID="{56612FD1-DBA8-4D72-8906-47AB307DB800}" presName="composite" presStyleCnt="0"/>
      <dgm:spPr/>
    </dgm:pt>
    <dgm:pt modelId="{F8F9932E-2D4D-49F4-93E3-CB058E67CF3E}" type="pres">
      <dgm:prSet presAssocID="{56612FD1-DBA8-4D72-8906-47AB307DB800}" presName="chevron1" presStyleLbl="alignNode1" presStyleIdx="7" presStyleCnt="21"/>
      <dgm:spPr/>
    </dgm:pt>
    <dgm:pt modelId="{1C9EE0B2-1983-4498-AA82-A269C94B81F7}" type="pres">
      <dgm:prSet presAssocID="{56612FD1-DBA8-4D72-8906-47AB307DB800}" presName="chevron2" presStyleLbl="alignNode1" presStyleIdx="8" presStyleCnt="21"/>
      <dgm:spPr/>
    </dgm:pt>
    <dgm:pt modelId="{8406FA32-852F-458C-BE7A-3E64915B3BC3}" type="pres">
      <dgm:prSet presAssocID="{56612FD1-DBA8-4D72-8906-47AB307DB800}" presName="chevron3" presStyleLbl="alignNode1" presStyleIdx="9" presStyleCnt="21"/>
      <dgm:spPr/>
    </dgm:pt>
    <dgm:pt modelId="{BEB3614D-2463-43BE-92B5-5553340CD7CC}" type="pres">
      <dgm:prSet presAssocID="{56612FD1-DBA8-4D72-8906-47AB307DB800}" presName="chevron4" presStyleLbl="alignNode1" presStyleIdx="10" presStyleCnt="21"/>
      <dgm:spPr/>
    </dgm:pt>
    <dgm:pt modelId="{FAEEBC50-AA37-4CFA-8948-77F5760195FE}" type="pres">
      <dgm:prSet presAssocID="{56612FD1-DBA8-4D72-8906-47AB307DB800}" presName="chevron5" presStyleLbl="alignNode1" presStyleIdx="11" presStyleCnt="21"/>
      <dgm:spPr/>
    </dgm:pt>
    <dgm:pt modelId="{69E3CC3E-EA1F-4B0B-A9A2-1F374E788FD6}" type="pres">
      <dgm:prSet presAssocID="{56612FD1-DBA8-4D72-8906-47AB307DB800}" presName="chevron6" presStyleLbl="alignNode1" presStyleIdx="12" presStyleCnt="21"/>
      <dgm:spPr/>
    </dgm:pt>
    <dgm:pt modelId="{AD8B59F4-AC78-496A-8B53-6538D0BE7C14}" type="pres">
      <dgm:prSet presAssocID="{56612FD1-DBA8-4D72-8906-47AB307DB800}" presName="chevron7" presStyleLbl="alignNode1" presStyleIdx="13" presStyleCnt="21"/>
      <dgm:spPr/>
    </dgm:pt>
    <dgm:pt modelId="{84A8359C-578E-4688-90FA-0874B833BEDF}" type="pres">
      <dgm:prSet presAssocID="{56612FD1-DBA8-4D72-8906-47AB307DB800}" presName="childtext" presStyleLbl="solidFgAcc1" presStyleIdx="1" presStyleCnt="3">
        <dgm:presLayoutVars>
          <dgm:chMax/>
          <dgm:chPref val="0"/>
          <dgm:bulletEnabled val="1"/>
        </dgm:presLayoutVars>
      </dgm:prSet>
      <dgm:spPr/>
      <dgm:t>
        <a:bodyPr/>
        <a:lstStyle/>
        <a:p>
          <a:endParaRPr lang="es-EC"/>
        </a:p>
      </dgm:t>
    </dgm:pt>
    <dgm:pt modelId="{B502D537-C9C7-4690-B415-0E0A843FB2DD}" type="pres">
      <dgm:prSet presAssocID="{B77E44F5-1D44-44B4-9AE7-498CCAE3728C}" presName="sibTrans" presStyleCnt="0"/>
      <dgm:spPr/>
    </dgm:pt>
    <dgm:pt modelId="{C9B04179-FC88-4A43-8D71-9D25D30D1E50}" type="pres">
      <dgm:prSet presAssocID="{05A555B0-E968-47EE-BD6B-D558724CB267}" presName="parenttextcomposite" presStyleCnt="0"/>
      <dgm:spPr/>
    </dgm:pt>
    <dgm:pt modelId="{42EC46DA-FA1C-4514-B756-A74AE92AABAD}" type="pres">
      <dgm:prSet presAssocID="{05A555B0-E968-47EE-BD6B-D558724CB267}" presName="parenttext" presStyleLbl="revTx" presStyleIdx="2" presStyleCnt="3">
        <dgm:presLayoutVars>
          <dgm:chMax/>
          <dgm:chPref val="2"/>
          <dgm:bulletEnabled val="1"/>
        </dgm:presLayoutVars>
      </dgm:prSet>
      <dgm:spPr/>
      <dgm:t>
        <a:bodyPr/>
        <a:lstStyle/>
        <a:p>
          <a:endParaRPr lang="es-EC"/>
        </a:p>
      </dgm:t>
    </dgm:pt>
    <dgm:pt modelId="{5779F1A4-658B-4958-A139-BEEBDB904A66}" type="pres">
      <dgm:prSet presAssocID="{05A555B0-E968-47EE-BD6B-D558724CB267}" presName="composite" presStyleCnt="0"/>
      <dgm:spPr/>
    </dgm:pt>
    <dgm:pt modelId="{54E49A79-6F9A-4251-B8B0-5C6A5B5545D7}" type="pres">
      <dgm:prSet presAssocID="{05A555B0-E968-47EE-BD6B-D558724CB267}" presName="chevron1" presStyleLbl="alignNode1" presStyleIdx="14" presStyleCnt="21"/>
      <dgm:spPr/>
    </dgm:pt>
    <dgm:pt modelId="{FED639EA-2B8A-4366-AEAE-ECF62FFA11E0}" type="pres">
      <dgm:prSet presAssocID="{05A555B0-E968-47EE-BD6B-D558724CB267}" presName="chevron2" presStyleLbl="alignNode1" presStyleIdx="15" presStyleCnt="21"/>
      <dgm:spPr/>
    </dgm:pt>
    <dgm:pt modelId="{10BC708B-15A4-4762-BEC0-C3DC7942F5E9}" type="pres">
      <dgm:prSet presAssocID="{05A555B0-E968-47EE-BD6B-D558724CB267}" presName="chevron3" presStyleLbl="alignNode1" presStyleIdx="16" presStyleCnt="21"/>
      <dgm:spPr/>
    </dgm:pt>
    <dgm:pt modelId="{7E478B02-31A1-4FA1-9D48-610849470CD2}" type="pres">
      <dgm:prSet presAssocID="{05A555B0-E968-47EE-BD6B-D558724CB267}" presName="chevron4" presStyleLbl="alignNode1" presStyleIdx="17" presStyleCnt="21"/>
      <dgm:spPr/>
    </dgm:pt>
    <dgm:pt modelId="{30C47782-4AF7-4BA2-BF63-9E7902A0F796}" type="pres">
      <dgm:prSet presAssocID="{05A555B0-E968-47EE-BD6B-D558724CB267}" presName="chevron5" presStyleLbl="alignNode1" presStyleIdx="18" presStyleCnt="21"/>
      <dgm:spPr/>
    </dgm:pt>
    <dgm:pt modelId="{0DC6A3EA-121B-462E-8BF4-A706673BC90E}" type="pres">
      <dgm:prSet presAssocID="{05A555B0-E968-47EE-BD6B-D558724CB267}" presName="chevron6" presStyleLbl="alignNode1" presStyleIdx="19" presStyleCnt="21"/>
      <dgm:spPr/>
    </dgm:pt>
    <dgm:pt modelId="{FA47842C-B339-458A-AEBD-3859666D81EB}" type="pres">
      <dgm:prSet presAssocID="{05A555B0-E968-47EE-BD6B-D558724CB267}" presName="chevron7" presStyleLbl="alignNode1" presStyleIdx="20" presStyleCnt="21"/>
      <dgm:spPr/>
    </dgm:pt>
    <dgm:pt modelId="{4401A188-88FE-42F1-A636-1611638437D9}" type="pres">
      <dgm:prSet presAssocID="{05A555B0-E968-47EE-BD6B-D558724CB267}" presName="childtext" presStyleLbl="solidFgAcc1" presStyleIdx="2" presStyleCnt="3">
        <dgm:presLayoutVars>
          <dgm:chMax/>
          <dgm:chPref val="0"/>
          <dgm:bulletEnabled val="1"/>
        </dgm:presLayoutVars>
      </dgm:prSet>
      <dgm:spPr/>
      <dgm:t>
        <a:bodyPr/>
        <a:lstStyle/>
        <a:p>
          <a:endParaRPr lang="es-EC"/>
        </a:p>
      </dgm:t>
    </dgm:pt>
  </dgm:ptLst>
  <dgm:cxnLst>
    <dgm:cxn modelId="{370AE311-ADCF-4664-AF8C-5F20E1262A53}" type="presOf" srcId="{9E6EAF93-6285-4B9B-B30F-FFCEDB9C1EA4}" destId="{DF37E0FC-C1A3-4E59-810D-27E12178E9A6}" srcOrd="0" destOrd="0" presId="urn:microsoft.com/office/officeart/2008/layout/VerticalAccentList"/>
    <dgm:cxn modelId="{D6E9E1E5-692D-420F-9AED-0FC9160B3BD1}" type="presOf" srcId="{05A555B0-E968-47EE-BD6B-D558724CB267}" destId="{42EC46DA-FA1C-4514-B756-A74AE92AABAD}" srcOrd="0" destOrd="0" presId="urn:microsoft.com/office/officeart/2008/layout/VerticalAccentList"/>
    <dgm:cxn modelId="{A359EFFB-4A04-4013-BE8F-53533B3423FE}" type="presOf" srcId="{2A29A55A-AD81-41FA-911C-2796719AB6A0}" destId="{4401A188-88FE-42F1-A636-1611638437D9}" srcOrd="0" destOrd="0" presId="urn:microsoft.com/office/officeart/2008/layout/VerticalAccentList"/>
    <dgm:cxn modelId="{690F1CCA-89C8-44AC-A0EF-85E9B864A5DC}" type="presOf" srcId="{309A9690-7AE5-4408-8DAC-8AFF54CF6A2E}" destId="{84A8359C-578E-4688-90FA-0874B833BEDF}" srcOrd="0" destOrd="0" presId="urn:microsoft.com/office/officeart/2008/layout/VerticalAccentList"/>
    <dgm:cxn modelId="{1DE7B47C-1270-4603-ACA1-04751AA8BEF5}" type="presOf" srcId="{379F6A51-1F9B-4811-9162-EE1BDCFD9F7D}" destId="{6C0228F3-79B4-4844-A8A4-3B8FA63C4CDF}" srcOrd="0" destOrd="0" presId="urn:microsoft.com/office/officeart/2008/layout/VerticalAccentList"/>
    <dgm:cxn modelId="{9E58CB28-59E6-4286-8314-86865B458B8A}" srcId="{379F6A51-1F9B-4811-9162-EE1BDCFD9F7D}" destId="{F8F2F886-84D2-4A25-B672-E4BDC8A8EE00}" srcOrd="0" destOrd="0" parTransId="{47F61618-972F-49BB-850A-D1039F88D938}" sibTransId="{4EBB4C91-6845-485B-BDFC-034B5756866A}"/>
    <dgm:cxn modelId="{B1207C5D-E03B-424C-9118-37C166AD8B4D}" srcId="{56612FD1-DBA8-4D72-8906-47AB307DB800}" destId="{309A9690-7AE5-4408-8DAC-8AFF54CF6A2E}" srcOrd="0" destOrd="0" parTransId="{EEE672B4-B145-48B0-97F5-50CF9BB19D60}" sibTransId="{97D61071-87F7-42DF-B43B-06071BFB1374}"/>
    <dgm:cxn modelId="{EF7C7A0B-5F41-4680-B958-30A0B806AA2E}" srcId="{9E6EAF93-6285-4B9B-B30F-FFCEDB9C1EA4}" destId="{05A555B0-E968-47EE-BD6B-D558724CB267}" srcOrd="2" destOrd="0" parTransId="{2F9200DE-B3B1-4CB4-A2EB-8ED7E33C73B5}" sibTransId="{9E01DB7C-408B-4988-A2F8-A19A6C79DE1D}"/>
    <dgm:cxn modelId="{4CFCDD8A-B0D8-4232-9AB0-891F3CFCAC6C}" srcId="{05A555B0-E968-47EE-BD6B-D558724CB267}" destId="{2A29A55A-AD81-41FA-911C-2796719AB6A0}" srcOrd="0" destOrd="0" parTransId="{0615956C-2760-413A-A6AE-FBB1D4DF9734}" sibTransId="{110E56E0-73DA-4ED5-91A4-022FB29F7BDA}"/>
    <dgm:cxn modelId="{95AA20F1-4907-4804-BCB4-080EE9D6A268}" type="presOf" srcId="{56612FD1-DBA8-4D72-8906-47AB307DB800}" destId="{3E56674A-4819-4E2C-8CA6-125F73F64ADE}" srcOrd="0" destOrd="0" presId="urn:microsoft.com/office/officeart/2008/layout/VerticalAccentList"/>
    <dgm:cxn modelId="{F053E403-2637-4ADE-A05C-A27AB1B13541}" srcId="{9E6EAF93-6285-4B9B-B30F-FFCEDB9C1EA4}" destId="{379F6A51-1F9B-4811-9162-EE1BDCFD9F7D}" srcOrd="0" destOrd="0" parTransId="{2E77DAFB-A43A-436A-B2EF-62297D51796B}" sibTransId="{DBEA1958-C3EC-4429-9175-DA6107E18DA6}"/>
    <dgm:cxn modelId="{9F86A3B1-A7AC-48E7-8A7A-61F7B8CD5953}" type="presOf" srcId="{F8F2F886-84D2-4A25-B672-E4BDC8A8EE00}" destId="{F000DFCD-A648-4EB2-AB03-0F57D05B9F08}" srcOrd="0" destOrd="0" presId="urn:microsoft.com/office/officeart/2008/layout/VerticalAccentList"/>
    <dgm:cxn modelId="{D372CE43-93CD-43EA-9BC2-EF92CA9881D4}" srcId="{9E6EAF93-6285-4B9B-B30F-FFCEDB9C1EA4}" destId="{56612FD1-DBA8-4D72-8906-47AB307DB800}" srcOrd="1" destOrd="0" parTransId="{08562B0C-8F23-476C-8BBC-9D2017CA3298}" sibTransId="{B77E44F5-1D44-44B4-9AE7-498CCAE3728C}"/>
    <dgm:cxn modelId="{C4106146-5942-4CDF-BC4A-C06FDF01CABF}" type="presParOf" srcId="{DF37E0FC-C1A3-4E59-810D-27E12178E9A6}" destId="{F48D88B9-5BA2-40B0-A332-F56FC95CC920}" srcOrd="0" destOrd="0" presId="urn:microsoft.com/office/officeart/2008/layout/VerticalAccentList"/>
    <dgm:cxn modelId="{7F1A9DE7-59FD-4B6E-A04D-2702A556FD49}" type="presParOf" srcId="{F48D88B9-5BA2-40B0-A332-F56FC95CC920}" destId="{6C0228F3-79B4-4844-A8A4-3B8FA63C4CDF}" srcOrd="0" destOrd="0" presId="urn:microsoft.com/office/officeart/2008/layout/VerticalAccentList"/>
    <dgm:cxn modelId="{D16BF3DE-9229-484A-A269-0CE00EBB3788}" type="presParOf" srcId="{DF37E0FC-C1A3-4E59-810D-27E12178E9A6}" destId="{ED375BF7-B6DA-4085-BB4A-1AC4D4D976CF}" srcOrd="1" destOrd="0" presId="urn:microsoft.com/office/officeart/2008/layout/VerticalAccentList"/>
    <dgm:cxn modelId="{4C440C95-75E9-4484-AAEA-CF8D9560227C}" type="presParOf" srcId="{ED375BF7-B6DA-4085-BB4A-1AC4D4D976CF}" destId="{899D4F66-DEEB-4B7C-B64B-DE3372FF2D78}" srcOrd="0" destOrd="0" presId="urn:microsoft.com/office/officeart/2008/layout/VerticalAccentList"/>
    <dgm:cxn modelId="{6CCA0FE9-CF6A-4E8B-82AB-A68BB7122F8C}" type="presParOf" srcId="{ED375BF7-B6DA-4085-BB4A-1AC4D4D976CF}" destId="{EE1BD062-DCCA-47A9-BF77-3DA695A92BE9}" srcOrd="1" destOrd="0" presId="urn:microsoft.com/office/officeart/2008/layout/VerticalAccentList"/>
    <dgm:cxn modelId="{48875FB3-0532-43AE-8B0F-99532A024598}" type="presParOf" srcId="{ED375BF7-B6DA-4085-BB4A-1AC4D4D976CF}" destId="{FE360D0F-FE6C-4815-A514-5E38B7B32528}" srcOrd="2" destOrd="0" presId="urn:microsoft.com/office/officeart/2008/layout/VerticalAccentList"/>
    <dgm:cxn modelId="{A2F6AEB3-6256-4028-86B8-4973E99EDF18}" type="presParOf" srcId="{ED375BF7-B6DA-4085-BB4A-1AC4D4D976CF}" destId="{5568096F-CADA-4C34-A4BF-95FF9C519464}" srcOrd="3" destOrd="0" presId="urn:microsoft.com/office/officeart/2008/layout/VerticalAccentList"/>
    <dgm:cxn modelId="{2C5F30CF-DA89-4628-B62C-02308740F912}" type="presParOf" srcId="{ED375BF7-B6DA-4085-BB4A-1AC4D4D976CF}" destId="{F933B770-9C6B-42C4-92F8-004B6B2E08CF}" srcOrd="4" destOrd="0" presId="urn:microsoft.com/office/officeart/2008/layout/VerticalAccentList"/>
    <dgm:cxn modelId="{E1FF0FCF-D342-4AC4-BE37-DE17C1FE21D4}" type="presParOf" srcId="{ED375BF7-B6DA-4085-BB4A-1AC4D4D976CF}" destId="{862E767B-386E-492E-A263-17FCA2441BF0}" srcOrd="5" destOrd="0" presId="urn:microsoft.com/office/officeart/2008/layout/VerticalAccentList"/>
    <dgm:cxn modelId="{3DB5E5FB-FAE1-4680-B5BC-E46A5605E633}" type="presParOf" srcId="{ED375BF7-B6DA-4085-BB4A-1AC4D4D976CF}" destId="{E7039E6E-E917-4524-9830-92BB527EB361}" srcOrd="6" destOrd="0" presId="urn:microsoft.com/office/officeart/2008/layout/VerticalAccentList"/>
    <dgm:cxn modelId="{5E8756D9-6C8B-47BE-8322-6D25C94570C0}" type="presParOf" srcId="{ED375BF7-B6DA-4085-BB4A-1AC4D4D976CF}" destId="{F000DFCD-A648-4EB2-AB03-0F57D05B9F08}" srcOrd="7" destOrd="0" presId="urn:microsoft.com/office/officeart/2008/layout/VerticalAccentList"/>
    <dgm:cxn modelId="{01FE6BF5-7506-4828-8637-1C05D89E8A5F}" type="presParOf" srcId="{DF37E0FC-C1A3-4E59-810D-27E12178E9A6}" destId="{18B911CE-E359-420D-A410-BA0F4255D048}" srcOrd="2" destOrd="0" presId="urn:microsoft.com/office/officeart/2008/layout/VerticalAccentList"/>
    <dgm:cxn modelId="{6ACA5DED-56E8-45B7-A910-205070026DDC}" type="presParOf" srcId="{DF37E0FC-C1A3-4E59-810D-27E12178E9A6}" destId="{122CED31-7916-4AA9-8F58-EE91D363B138}" srcOrd="3" destOrd="0" presId="urn:microsoft.com/office/officeart/2008/layout/VerticalAccentList"/>
    <dgm:cxn modelId="{5341D6E4-4E56-490A-86C3-4ED34425F88D}" type="presParOf" srcId="{122CED31-7916-4AA9-8F58-EE91D363B138}" destId="{3E56674A-4819-4E2C-8CA6-125F73F64ADE}" srcOrd="0" destOrd="0" presId="urn:microsoft.com/office/officeart/2008/layout/VerticalAccentList"/>
    <dgm:cxn modelId="{C6A14EC3-E6E0-437C-BB59-CD1751F535CC}" type="presParOf" srcId="{DF37E0FC-C1A3-4E59-810D-27E12178E9A6}" destId="{225FAC2C-E100-4423-AD06-B06758705381}" srcOrd="4" destOrd="0" presId="urn:microsoft.com/office/officeart/2008/layout/VerticalAccentList"/>
    <dgm:cxn modelId="{11E5D04C-BFF9-43F3-B404-CDDCE7FC8B9C}" type="presParOf" srcId="{225FAC2C-E100-4423-AD06-B06758705381}" destId="{F8F9932E-2D4D-49F4-93E3-CB058E67CF3E}" srcOrd="0" destOrd="0" presId="urn:microsoft.com/office/officeart/2008/layout/VerticalAccentList"/>
    <dgm:cxn modelId="{371C42EA-4319-4E60-B349-2D6AE4DD18CE}" type="presParOf" srcId="{225FAC2C-E100-4423-AD06-B06758705381}" destId="{1C9EE0B2-1983-4498-AA82-A269C94B81F7}" srcOrd="1" destOrd="0" presId="urn:microsoft.com/office/officeart/2008/layout/VerticalAccentList"/>
    <dgm:cxn modelId="{ACD614BA-A399-491E-9149-25F2D7BEA1B2}" type="presParOf" srcId="{225FAC2C-E100-4423-AD06-B06758705381}" destId="{8406FA32-852F-458C-BE7A-3E64915B3BC3}" srcOrd="2" destOrd="0" presId="urn:microsoft.com/office/officeart/2008/layout/VerticalAccentList"/>
    <dgm:cxn modelId="{31CDC521-035C-44A3-B398-5ADDA68C426C}" type="presParOf" srcId="{225FAC2C-E100-4423-AD06-B06758705381}" destId="{BEB3614D-2463-43BE-92B5-5553340CD7CC}" srcOrd="3" destOrd="0" presId="urn:microsoft.com/office/officeart/2008/layout/VerticalAccentList"/>
    <dgm:cxn modelId="{D3CCE482-7CF9-45E0-AE42-D8D047C14189}" type="presParOf" srcId="{225FAC2C-E100-4423-AD06-B06758705381}" destId="{FAEEBC50-AA37-4CFA-8948-77F5760195FE}" srcOrd="4" destOrd="0" presId="urn:microsoft.com/office/officeart/2008/layout/VerticalAccentList"/>
    <dgm:cxn modelId="{D0CAF8C9-725C-4001-93EC-D6847DBD5675}" type="presParOf" srcId="{225FAC2C-E100-4423-AD06-B06758705381}" destId="{69E3CC3E-EA1F-4B0B-A9A2-1F374E788FD6}" srcOrd="5" destOrd="0" presId="urn:microsoft.com/office/officeart/2008/layout/VerticalAccentList"/>
    <dgm:cxn modelId="{823FF466-3DB5-4D3B-A57E-5F6207C31B97}" type="presParOf" srcId="{225FAC2C-E100-4423-AD06-B06758705381}" destId="{AD8B59F4-AC78-496A-8B53-6538D0BE7C14}" srcOrd="6" destOrd="0" presId="urn:microsoft.com/office/officeart/2008/layout/VerticalAccentList"/>
    <dgm:cxn modelId="{D6F906FF-DBA7-41F3-90FB-500D4B53A0C6}" type="presParOf" srcId="{225FAC2C-E100-4423-AD06-B06758705381}" destId="{84A8359C-578E-4688-90FA-0874B833BEDF}" srcOrd="7" destOrd="0" presId="urn:microsoft.com/office/officeart/2008/layout/VerticalAccentList"/>
    <dgm:cxn modelId="{2C3F7073-C3B6-4821-84C8-ED292CBB96A9}" type="presParOf" srcId="{DF37E0FC-C1A3-4E59-810D-27E12178E9A6}" destId="{B502D537-C9C7-4690-B415-0E0A843FB2DD}" srcOrd="5" destOrd="0" presId="urn:microsoft.com/office/officeart/2008/layout/VerticalAccentList"/>
    <dgm:cxn modelId="{EBC9926E-625C-4F2B-9138-295FC6A1829E}" type="presParOf" srcId="{DF37E0FC-C1A3-4E59-810D-27E12178E9A6}" destId="{C9B04179-FC88-4A43-8D71-9D25D30D1E50}" srcOrd="6" destOrd="0" presId="urn:microsoft.com/office/officeart/2008/layout/VerticalAccentList"/>
    <dgm:cxn modelId="{3A7E9FEB-6BA7-440A-89DA-572A0BD7BBC3}" type="presParOf" srcId="{C9B04179-FC88-4A43-8D71-9D25D30D1E50}" destId="{42EC46DA-FA1C-4514-B756-A74AE92AABAD}" srcOrd="0" destOrd="0" presId="urn:microsoft.com/office/officeart/2008/layout/VerticalAccentList"/>
    <dgm:cxn modelId="{75CB4E0D-19B7-4F2B-8C92-3F5D8206F4F3}" type="presParOf" srcId="{DF37E0FC-C1A3-4E59-810D-27E12178E9A6}" destId="{5779F1A4-658B-4958-A139-BEEBDB904A66}" srcOrd="7" destOrd="0" presId="urn:microsoft.com/office/officeart/2008/layout/VerticalAccentList"/>
    <dgm:cxn modelId="{20C714E7-A750-414C-A942-5B711FF70AF2}" type="presParOf" srcId="{5779F1A4-658B-4958-A139-BEEBDB904A66}" destId="{54E49A79-6F9A-4251-B8B0-5C6A5B5545D7}" srcOrd="0" destOrd="0" presId="urn:microsoft.com/office/officeart/2008/layout/VerticalAccentList"/>
    <dgm:cxn modelId="{FBB2FD89-EEB3-47B4-BB40-04C1EE7ED759}" type="presParOf" srcId="{5779F1A4-658B-4958-A139-BEEBDB904A66}" destId="{FED639EA-2B8A-4366-AEAE-ECF62FFA11E0}" srcOrd="1" destOrd="0" presId="urn:microsoft.com/office/officeart/2008/layout/VerticalAccentList"/>
    <dgm:cxn modelId="{109AFD6A-7EE7-4B27-A079-56E87BE6337D}" type="presParOf" srcId="{5779F1A4-658B-4958-A139-BEEBDB904A66}" destId="{10BC708B-15A4-4762-BEC0-C3DC7942F5E9}" srcOrd="2" destOrd="0" presId="urn:microsoft.com/office/officeart/2008/layout/VerticalAccentList"/>
    <dgm:cxn modelId="{10B78930-3621-45C6-8C8B-79289D48F485}" type="presParOf" srcId="{5779F1A4-658B-4958-A139-BEEBDB904A66}" destId="{7E478B02-31A1-4FA1-9D48-610849470CD2}" srcOrd="3" destOrd="0" presId="urn:microsoft.com/office/officeart/2008/layout/VerticalAccentList"/>
    <dgm:cxn modelId="{D6BCED9A-B98B-4DCD-910E-5E73C76C3FF8}" type="presParOf" srcId="{5779F1A4-658B-4958-A139-BEEBDB904A66}" destId="{30C47782-4AF7-4BA2-BF63-9E7902A0F796}" srcOrd="4" destOrd="0" presId="urn:microsoft.com/office/officeart/2008/layout/VerticalAccentList"/>
    <dgm:cxn modelId="{FE05324B-877F-4E7F-ADCF-07762D14F6C9}" type="presParOf" srcId="{5779F1A4-658B-4958-A139-BEEBDB904A66}" destId="{0DC6A3EA-121B-462E-8BF4-A706673BC90E}" srcOrd="5" destOrd="0" presId="urn:microsoft.com/office/officeart/2008/layout/VerticalAccentList"/>
    <dgm:cxn modelId="{DE8F4010-F0D4-4DF9-B49C-EC568C0D3B89}" type="presParOf" srcId="{5779F1A4-658B-4958-A139-BEEBDB904A66}" destId="{FA47842C-B339-458A-AEBD-3859666D81EB}" srcOrd="6" destOrd="0" presId="urn:microsoft.com/office/officeart/2008/layout/VerticalAccentList"/>
    <dgm:cxn modelId="{9AAF2D86-283D-493D-B0FD-DDFDFD612196}" type="presParOf" srcId="{5779F1A4-658B-4958-A139-BEEBDB904A66}" destId="{4401A188-88FE-42F1-A636-1611638437D9}"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C25AE4-B760-4F92-B6F7-82DB1F667758}"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s-EC"/>
        </a:p>
      </dgm:t>
    </dgm:pt>
    <dgm:pt modelId="{65A9F329-5524-4CFD-B734-2EA219F601AA}">
      <dgm:prSet phldrT="[Texto]"/>
      <dgm:spPr/>
      <dgm:t>
        <a:bodyPr/>
        <a:lstStyle/>
        <a:p>
          <a:r>
            <a:rPr lang="es-EC" dirty="0" smtClean="0"/>
            <a:t>Se mejora la redistribución de momentos</a:t>
          </a:r>
          <a:endParaRPr lang="es-EC" dirty="0"/>
        </a:p>
      </dgm:t>
    </dgm:pt>
    <dgm:pt modelId="{CA8305CD-19DB-4470-A958-64D484EBC5B9}" type="parTrans" cxnId="{5128A4C9-AF4C-4ADC-B20B-26557399CD25}">
      <dgm:prSet/>
      <dgm:spPr/>
      <dgm:t>
        <a:bodyPr/>
        <a:lstStyle/>
        <a:p>
          <a:endParaRPr lang="es-EC"/>
        </a:p>
      </dgm:t>
    </dgm:pt>
    <dgm:pt modelId="{01633DDC-1405-41D0-9F80-3C764010F091}" type="sibTrans" cxnId="{5128A4C9-AF4C-4ADC-B20B-26557399CD25}">
      <dgm:prSet/>
      <dgm:spPr/>
      <dgm:t>
        <a:bodyPr/>
        <a:lstStyle/>
        <a:p>
          <a:endParaRPr lang="es-EC"/>
        </a:p>
      </dgm:t>
    </dgm:pt>
    <dgm:pt modelId="{CAEB87AB-C6DA-4301-B368-FC3BAB4E608D}">
      <dgm:prSet phldrT="[Texto]"/>
      <dgm:spPr/>
      <dgm:t>
        <a:bodyPr/>
        <a:lstStyle/>
        <a:p>
          <a:r>
            <a:rPr lang="es-EC" dirty="0" smtClean="0"/>
            <a:t>Columna fuerte viga débil</a:t>
          </a:r>
          <a:endParaRPr lang="es-EC" dirty="0"/>
        </a:p>
      </dgm:t>
    </dgm:pt>
    <dgm:pt modelId="{A1EA0D8A-E155-49AF-8404-33FC900B1724}" type="parTrans" cxnId="{A3C66146-C6DA-40E7-9A97-EBC73C177976}">
      <dgm:prSet/>
      <dgm:spPr/>
      <dgm:t>
        <a:bodyPr/>
        <a:lstStyle/>
        <a:p>
          <a:endParaRPr lang="es-EC"/>
        </a:p>
      </dgm:t>
    </dgm:pt>
    <dgm:pt modelId="{BD01AAF3-78FB-4160-8A65-5B7D23ADE227}" type="sibTrans" cxnId="{A3C66146-C6DA-40E7-9A97-EBC73C177976}">
      <dgm:prSet/>
      <dgm:spPr/>
      <dgm:t>
        <a:bodyPr/>
        <a:lstStyle/>
        <a:p>
          <a:endParaRPr lang="es-EC"/>
        </a:p>
      </dgm:t>
    </dgm:pt>
    <dgm:pt modelId="{D69174DE-72D9-4E72-BA1B-26632075B7D8}">
      <dgm:prSet phldrT="[Texto]"/>
      <dgm:spPr/>
      <dgm:t>
        <a:bodyPr/>
        <a:lstStyle/>
        <a:p>
          <a:r>
            <a:rPr lang="es-EC" dirty="0" smtClean="0"/>
            <a:t>Reserva de resistencia</a:t>
          </a:r>
          <a:endParaRPr lang="es-EC" dirty="0"/>
        </a:p>
      </dgm:t>
    </dgm:pt>
    <dgm:pt modelId="{F61FEDBB-3BF1-4F5D-9480-43DDD15175A1}" type="parTrans" cxnId="{9F09F004-A550-4573-8647-507B833020DD}">
      <dgm:prSet/>
      <dgm:spPr/>
      <dgm:t>
        <a:bodyPr/>
        <a:lstStyle/>
        <a:p>
          <a:endParaRPr lang="es-EC"/>
        </a:p>
      </dgm:t>
    </dgm:pt>
    <dgm:pt modelId="{9E6DAC86-D359-4E7B-8476-318C1D3B350D}" type="sibTrans" cxnId="{9F09F004-A550-4573-8647-507B833020DD}">
      <dgm:prSet/>
      <dgm:spPr/>
      <dgm:t>
        <a:bodyPr/>
        <a:lstStyle/>
        <a:p>
          <a:endParaRPr lang="es-EC"/>
        </a:p>
      </dgm:t>
    </dgm:pt>
    <dgm:pt modelId="{AE685D26-5A79-4405-B1EB-66232CB94C5F}">
      <dgm:prSet phldrT="[Texto]"/>
      <dgm:spPr>
        <a:blipFill rotWithShape="0">
          <a:blip xmlns:r="http://schemas.openxmlformats.org/officeDocument/2006/relationships" r:embed="rId1"/>
          <a:stretch>
            <a:fillRect/>
          </a:stretch>
        </a:blipFill>
        <a:effectLst>
          <a:outerShdw blurRad="50800" dist="38100" dir="2700000" algn="tl" rotWithShape="0">
            <a:prstClr val="black">
              <a:alpha val="40000"/>
            </a:prstClr>
          </a:outerShdw>
        </a:effectLst>
      </dgm:spPr>
      <dgm:t>
        <a:bodyPr/>
        <a:lstStyle/>
        <a:p>
          <a:endParaRPr lang="es-EC" dirty="0"/>
        </a:p>
      </dgm:t>
    </dgm:pt>
    <dgm:pt modelId="{E98081D5-DF45-477C-839A-3F91EAB269E9}" type="parTrans" cxnId="{38D0114E-8469-4A1F-BEC7-17C4B160BB13}">
      <dgm:prSet/>
      <dgm:spPr/>
      <dgm:t>
        <a:bodyPr/>
        <a:lstStyle/>
        <a:p>
          <a:endParaRPr lang="es-EC"/>
        </a:p>
      </dgm:t>
    </dgm:pt>
    <dgm:pt modelId="{4E99D3A0-DD56-493E-B207-0EE3B0349AC7}" type="sibTrans" cxnId="{38D0114E-8469-4A1F-BEC7-17C4B160BB13}">
      <dgm:prSet/>
      <dgm:spPr/>
      <dgm:t>
        <a:bodyPr/>
        <a:lstStyle/>
        <a:p>
          <a:endParaRPr lang="es-EC"/>
        </a:p>
      </dgm:t>
    </dgm:pt>
    <dgm:pt modelId="{3E8F19C9-D131-41B4-BEB1-BB23F5B10FF3}" type="pres">
      <dgm:prSet presAssocID="{04C25AE4-B760-4F92-B6F7-82DB1F667758}" presName="Name0" presStyleCnt="0">
        <dgm:presLayoutVars>
          <dgm:chMax val="4"/>
          <dgm:resizeHandles val="exact"/>
        </dgm:presLayoutVars>
      </dgm:prSet>
      <dgm:spPr/>
      <dgm:t>
        <a:bodyPr/>
        <a:lstStyle/>
        <a:p>
          <a:endParaRPr lang="es-EC"/>
        </a:p>
      </dgm:t>
    </dgm:pt>
    <dgm:pt modelId="{803EE1BD-6BA5-4B46-8BB0-41977CC278BB}" type="pres">
      <dgm:prSet presAssocID="{04C25AE4-B760-4F92-B6F7-82DB1F667758}" presName="ellipse" presStyleLbl="trBgShp" presStyleIdx="0" presStyleCnt="1"/>
      <dgm:spPr/>
    </dgm:pt>
    <dgm:pt modelId="{F35BAFEA-91DD-4810-A525-BC704E4E7E26}" type="pres">
      <dgm:prSet presAssocID="{04C25AE4-B760-4F92-B6F7-82DB1F667758}" presName="arrow1" presStyleLbl="fgShp" presStyleIdx="0" presStyleCnt="1"/>
      <dgm:spPr/>
    </dgm:pt>
    <dgm:pt modelId="{88707A34-2860-47AF-A753-234437F6AFBD}" type="pres">
      <dgm:prSet presAssocID="{04C25AE4-B760-4F92-B6F7-82DB1F667758}" presName="rectangle" presStyleLbl="revTx" presStyleIdx="0" presStyleCnt="1">
        <dgm:presLayoutVars>
          <dgm:bulletEnabled val="1"/>
        </dgm:presLayoutVars>
      </dgm:prSet>
      <dgm:spPr/>
      <dgm:t>
        <a:bodyPr/>
        <a:lstStyle/>
        <a:p>
          <a:endParaRPr lang="es-EC"/>
        </a:p>
      </dgm:t>
    </dgm:pt>
    <dgm:pt modelId="{C2B24551-C517-4473-946F-E2891669CF57}" type="pres">
      <dgm:prSet presAssocID="{CAEB87AB-C6DA-4301-B368-FC3BAB4E608D}" presName="item1" presStyleLbl="node1" presStyleIdx="0" presStyleCnt="3">
        <dgm:presLayoutVars>
          <dgm:bulletEnabled val="1"/>
        </dgm:presLayoutVars>
      </dgm:prSet>
      <dgm:spPr/>
      <dgm:t>
        <a:bodyPr/>
        <a:lstStyle/>
        <a:p>
          <a:endParaRPr lang="es-EC"/>
        </a:p>
      </dgm:t>
    </dgm:pt>
    <dgm:pt modelId="{CBE7A376-71B6-43D0-988F-DABBE81959A4}" type="pres">
      <dgm:prSet presAssocID="{AE685D26-5A79-4405-B1EB-66232CB94C5F}" presName="item2" presStyleLbl="node1" presStyleIdx="1" presStyleCnt="3">
        <dgm:presLayoutVars>
          <dgm:bulletEnabled val="1"/>
        </dgm:presLayoutVars>
      </dgm:prSet>
      <dgm:spPr/>
      <dgm:t>
        <a:bodyPr/>
        <a:lstStyle/>
        <a:p>
          <a:endParaRPr lang="es-EC"/>
        </a:p>
      </dgm:t>
    </dgm:pt>
    <dgm:pt modelId="{D2129B53-BE08-4B7A-B6D1-B18FC3ABB5F5}" type="pres">
      <dgm:prSet presAssocID="{D69174DE-72D9-4E72-BA1B-26632075B7D8}" presName="item3" presStyleLbl="node1" presStyleIdx="2" presStyleCnt="3">
        <dgm:presLayoutVars>
          <dgm:bulletEnabled val="1"/>
        </dgm:presLayoutVars>
      </dgm:prSet>
      <dgm:spPr/>
      <dgm:t>
        <a:bodyPr/>
        <a:lstStyle/>
        <a:p>
          <a:endParaRPr lang="es-EC"/>
        </a:p>
      </dgm:t>
    </dgm:pt>
    <dgm:pt modelId="{64B13296-20DF-4708-AEF5-4D297FD45A08}" type="pres">
      <dgm:prSet presAssocID="{04C25AE4-B760-4F92-B6F7-82DB1F667758}" presName="funnel" presStyleLbl="trAlignAcc1" presStyleIdx="0" presStyleCnt="1"/>
      <dgm:spPr/>
    </dgm:pt>
  </dgm:ptLst>
  <dgm:cxnLst>
    <dgm:cxn modelId="{54897EFD-8516-42D7-8EDD-5C016FFDD544}" type="presOf" srcId="{CAEB87AB-C6DA-4301-B368-FC3BAB4E608D}" destId="{CBE7A376-71B6-43D0-988F-DABBE81959A4}" srcOrd="0" destOrd="0" presId="urn:microsoft.com/office/officeart/2005/8/layout/funnel1"/>
    <dgm:cxn modelId="{D03DF849-62CF-410F-932B-776390C186CF}" type="presOf" srcId="{04C25AE4-B760-4F92-B6F7-82DB1F667758}" destId="{3E8F19C9-D131-41B4-BEB1-BB23F5B10FF3}" srcOrd="0" destOrd="0" presId="urn:microsoft.com/office/officeart/2005/8/layout/funnel1"/>
    <dgm:cxn modelId="{9F09F004-A550-4573-8647-507B833020DD}" srcId="{04C25AE4-B760-4F92-B6F7-82DB1F667758}" destId="{D69174DE-72D9-4E72-BA1B-26632075B7D8}" srcOrd="3" destOrd="0" parTransId="{F61FEDBB-3BF1-4F5D-9480-43DDD15175A1}" sibTransId="{9E6DAC86-D359-4E7B-8476-318C1D3B350D}"/>
    <dgm:cxn modelId="{A3C66146-C6DA-40E7-9A97-EBC73C177976}" srcId="{04C25AE4-B760-4F92-B6F7-82DB1F667758}" destId="{CAEB87AB-C6DA-4301-B368-FC3BAB4E608D}" srcOrd="1" destOrd="0" parTransId="{A1EA0D8A-E155-49AF-8404-33FC900B1724}" sibTransId="{BD01AAF3-78FB-4160-8A65-5B7D23ADE227}"/>
    <dgm:cxn modelId="{EB25D10A-0E16-449B-9DD7-56ACD45F4D61}" type="presOf" srcId="{AE685D26-5A79-4405-B1EB-66232CB94C5F}" destId="{C2B24551-C517-4473-946F-E2891669CF57}" srcOrd="0" destOrd="0" presId="urn:microsoft.com/office/officeart/2005/8/layout/funnel1"/>
    <dgm:cxn modelId="{9D8A5B2F-FA1A-4149-B1F4-A331FCCA511A}" type="presOf" srcId="{D69174DE-72D9-4E72-BA1B-26632075B7D8}" destId="{88707A34-2860-47AF-A753-234437F6AFBD}" srcOrd="0" destOrd="0" presId="urn:microsoft.com/office/officeart/2005/8/layout/funnel1"/>
    <dgm:cxn modelId="{5077BC5B-4962-44FE-BD77-BC9D3A862D1B}" type="presOf" srcId="{65A9F329-5524-4CFD-B734-2EA219F601AA}" destId="{D2129B53-BE08-4B7A-B6D1-B18FC3ABB5F5}" srcOrd="0" destOrd="0" presId="urn:microsoft.com/office/officeart/2005/8/layout/funnel1"/>
    <dgm:cxn modelId="{5128A4C9-AF4C-4ADC-B20B-26557399CD25}" srcId="{04C25AE4-B760-4F92-B6F7-82DB1F667758}" destId="{65A9F329-5524-4CFD-B734-2EA219F601AA}" srcOrd="0" destOrd="0" parTransId="{CA8305CD-19DB-4470-A958-64D484EBC5B9}" sibTransId="{01633DDC-1405-41D0-9F80-3C764010F091}"/>
    <dgm:cxn modelId="{38D0114E-8469-4A1F-BEC7-17C4B160BB13}" srcId="{04C25AE4-B760-4F92-B6F7-82DB1F667758}" destId="{AE685D26-5A79-4405-B1EB-66232CB94C5F}" srcOrd="2" destOrd="0" parTransId="{E98081D5-DF45-477C-839A-3F91EAB269E9}" sibTransId="{4E99D3A0-DD56-493E-B207-0EE3B0349AC7}"/>
    <dgm:cxn modelId="{E066741E-57FC-42C2-9396-792FADDE8C56}" type="presParOf" srcId="{3E8F19C9-D131-41B4-BEB1-BB23F5B10FF3}" destId="{803EE1BD-6BA5-4B46-8BB0-41977CC278BB}" srcOrd="0" destOrd="0" presId="urn:microsoft.com/office/officeart/2005/8/layout/funnel1"/>
    <dgm:cxn modelId="{A4D52569-F8C3-4A30-A237-AF38D59A1F10}" type="presParOf" srcId="{3E8F19C9-D131-41B4-BEB1-BB23F5B10FF3}" destId="{F35BAFEA-91DD-4810-A525-BC704E4E7E26}" srcOrd="1" destOrd="0" presId="urn:microsoft.com/office/officeart/2005/8/layout/funnel1"/>
    <dgm:cxn modelId="{38F14787-B555-4D11-ACAE-2EF2A6F8EBF1}" type="presParOf" srcId="{3E8F19C9-D131-41B4-BEB1-BB23F5B10FF3}" destId="{88707A34-2860-47AF-A753-234437F6AFBD}" srcOrd="2" destOrd="0" presId="urn:microsoft.com/office/officeart/2005/8/layout/funnel1"/>
    <dgm:cxn modelId="{5944DA67-C79B-4AC5-8711-A1A1ADE41038}" type="presParOf" srcId="{3E8F19C9-D131-41B4-BEB1-BB23F5B10FF3}" destId="{C2B24551-C517-4473-946F-E2891669CF57}" srcOrd="3" destOrd="0" presId="urn:microsoft.com/office/officeart/2005/8/layout/funnel1"/>
    <dgm:cxn modelId="{FC1C30AA-EBCD-428A-99F5-0FB025F33771}" type="presParOf" srcId="{3E8F19C9-D131-41B4-BEB1-BB23F5B10FF3}" destId="{CBE7A376-71B6-43D0-988F-DABBE81959A4}" srcOrd="4" destOrd="0" presId="urn:microsoft.com/office/officeart/2005/8/layout/funnel1"/>
    <dgm:cxn modelId="{C4E16A1D-255A-4735-8655-F0EFD1F7351A}" type="presParOf" srcId="{3E8F19C9-D131-41B4-BEB1-BB23F5B10FF3}" destId="{D2129B53-BE08-4B7A-B6D1-B18FC3ABB5F5}" srcOrd="5" destOrd="0" presId="urn:microsoft.com/office/officeart/2005/8/layout/funnel1"/>
    <dgm:cxn modelId="{18AE9DFD-2D0F-4356-9205-132956CCE81D}" type="presParOf" srcId="{3E8F19C9-D131-41B4-BEB1-BB23F5B10FF3}" destId="{64B13296-20DF-4708-AEF5-4D297FD45A08}"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DA5FAB-3709-48DB-8EAF-053841ADAE51}"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s-EC"/>
        </a:p>
      </dgm:t>
    </dgm:pt>
    <dgm:pt modelId="{AFEE8F2B-0050-4E40-B0FC-CCA6FE4FA68E}">
      <dgm:prSet phldrT="[Texto]"/>
      <dgm:spPr/>
      <dgm:t>
        <a:bodyPr/>
        <a:lstStyle/>
        <a:p>
          <a:r>
            <a:rPr lang="es-EC" b="0" dirty="0" err="1" smtClean="0">
              <a:solidFill>
                <a:schemeClr val="tx1"/>
              </a:solidFill>
            </a:rPr>
            <a:t>Seismostruct</a:t>
          </a:r>
          <a:r>
            <a:rPr lang="es-EC" b="0" dirty="0" smtClean="0">
              <a:solidFill>
                <a:schemeClr val="tx1"/>
              </a:solidFill>
            </a:rPr>
            <a:t> es un software de análisis que se basa en la teoría de elementos finitos</a:t>
          </a:r>
          <a:endParaRPr lang="es-EC" b="0" dirty="0">
            <a:solidFill>
              <a:schemeClr val="tx1"/>
            </a:solidFill>
          </a:endParaRPr>
        </a:p>
      </dgm:t>
    </dgm:pt>
    <dgm:pt modelId="{3B49E45A-3BF3-4CFF-83C3-025478E3C017}" type="parTrans" cxnId="{EC869D2E-A246-4136-816C-A52EB4C658BC}">
      <dgm:prSet/>
      <dgm:spPr/>
      <dgm:t>
        <a:bodyPr/>
        <a:lstStyle/>
        <a:p>
          <a:endParaRPr lang="es-EC"/>
        </a:p>
      </dgm:t>
    </dgm:pt>
    <dgm:pt modelId="{7CE12D52-127E-4F2C-B0B3-992C84F66BA2}" type="sibTrans" cxnId="{EC869D2E-A246-4136-816C-A52EB4C658BC}">
      <dgm:prSet/>
      <dgm:spPr/>
      <dgm:t>
        <a:bodyPr/>
        <a:lstStyle/>
        <a:p>
          <a:endParaRPr lang="es-EC"/>
        </a:p>
      </dgm:t>
    </dgm:pt>
    <dgm:pt modelId="{460878F3-0C17-4682-8C32-5CEFE6901E92}">
      <dgm:prSet phldrT="[Texto]"/>
      <dgm:spPr/>
      <dgm:t>
        <a:bodyPr/>
        <a:lstStyle/>
        <a:p>
          <a:r>
            <a:rPr lang="es-EC" dirty="0" smtClean="0">
              <a:solidFill>
                <a:schemeClr val="tx1"/>
              </a:solidFill>
            </a:rPr>
            <a:t>Permite visualizar durante el procesamiento del modelo la curva de capacidad y la deformada de la estructura además se puede pausar y reanudar el análisis cuando se desee</a:t>
          </a:r>
          <a:endParaRPr lang="es-EC" dirty="0">
            <a:solidFill>
              <a:schemeClr val="tx1"/>
            </a:solidFill>
          </a:endParaRPr>
        </a:p>
      </dgm:t>
    </dgm:pt>
    <dgm:pt modelId="{65582A5A-F171-49D6-A8CD-D6CC233D7A3C}" type="parTrans" cxnId="{95897E3A-2779-4335-A525-E342B9ECE43E}">
      <dgm:prSet/>
      <dgm:spPr/>
      <dgm:t>
        <a:bodyPr/>
        <a:lstStyle/>
        <a:p>
          <a:endParaRPr lang="es-EC"/>
        </a:p>
      </dgm:t>
    </dgm:pt>
    <dgm:pt modelId="{2DF199EB-DBE2-4191-A6FF-FBE88E74443B}" type="sibTrans" cxnId="{95897E3A-2779-4335-A525-E342B9ECE43E}">
      <dgm:prSet/>
      <dgm:spPr/>
      <dgm:t>
        <a:bodyPr/>
        <a:lstStyle/>
        <a:p>
          <a:endParaRPr lang="es-EC"/>
        </a:p>
      </dgm:t>
    </dgm:pt>
    <dgm:pt modelId="{CC7C2665-8560-4AB1-BB48-2FD54F334D74}">
      <dgm:prSet phldrT="[Texto]"/>
      <dgm:spPr/>
      <dgm:t>
        <a:bodyPr/>
        <a:lstStyle/>
        <a:p>
          <a:r>
            <a:rPr lang="es-EC" dirty="0" smtClean="0">
              <a:solidFill>
                <a:schemeClr val="tx1"/>
              </a:solidFill>
            </a:rPr>
            <a:t>Se pueden generar archivos de video para mostrar la secuencia de la deformación de la estructura</a:t>
          </a:r>
          <a:endParaRPr lang="es-EC" dirty="0">
            <a:solidFill>
              <a:schemeClr val="tx1"/>
            </a:solidFill>
          </a:endParaRPr>
        </a:p>
      </dgm:t>
    </dgm:pt>
    <dgm:pt modelId="{54B6E06A-113F-43AF-A550-DB3F2DA1287A}" type="parTrans" cxnId="{3ED85C16-7772-4FAD-BE6E-224AF71EEF35}">
      <dgm:prSet/>
      <dgm:spPr/>
      <dgm:t>
        <a:bodyPr/>
        <a:lstStyle/>
        <a:p>
          <a:endParaRPr lang="es-EC"/>
        </a:p>
      </dgm:t>
    </dgm:pt>
    <dgm:pt modelId="{695A8EC9-F7D5-4111-A941-61B8D06A60E1}" type="sibTrans" cxnId="{3ED85C16-7772-4FAD-BE6E-224AF71EEF35}">
      <dgm:prSet/>
      <dgm:spPr/>
      <dgm:t>
        <a:bodyPr/>
        <a:lstStyle/>
        <a:p>
          <a:endParaRPr lang="es-EC"/>
        </a:p>
      </dgm:t>
    </dgm:pt>
    <dgm:pt modelId="{79F43047-D6CB-4733-AF03-7BCB8012FB3D}" type="pres">
      <dgm:prSet presAssocID="{97DA5FAB-3709-48DB-8EAF-053841ADAE51}" presName="Name0" presStyleCnt="0">
        <dgm:presLayoutVars>
          <dgm:chMax val="7"/>
          <dgm:chPref val="7"/>
          <dgm:dir/>
        </dgm:presLayoutVars>
      </dgm:prSet>
      <dgm:spPr/>
      <dgm:t>
        <a:bodyPr/>
        <a:lstStyle/>
        <a:p>
          <a:endParaRPr lang="es-EC"/>
        </a:p>
      </dgm:t>
    </dgm:pt>
    <dgm:pt modelId="{99BD08C1-540D-4392-82E4-39315D3EC6FC}" type="pres">
      <dgm:prSet presAssocID="{97DA5FAB-3709-48DB-8EAF-053841ADAE51}" presName="Name1" presStyleCnt="0"/>
      <dgm:spPr/>
    </dgm:pt>
    <dgm:pt modelId="{FA82C630-180A-4FDC-A1F1-6B89D21CFA4A}" type="pres">
      <dgm:prSet presAssocID="{97DA5FAB-3709-48DB-8EAF-053841ADAE51}" presName="cycle" presStyleCnt="0"/>
      <dgm:spPr/>
    </dgm:pt>
    <dgm:pt modelId="{96E537E3-3BA1-4BE9-8489-D01087895F04}" type="pres">
      <dgm:prSet presAssocID="{97DA5FAB-3709-48DB-8EAF-053841ADAE51}" presName="srcNode" presStyleLbl="node1" presStyleIdx="0" presStyleCnt="3"/>
      <dgm:spPr/>
    </dgm:pt>
    <dgm:pt modelId="{8BCEDAA9-8EF2-4CD6-959F-C3C7D6A3AC2C}" type="pres">
      <dgm:prSet presAssocID="{97DA5FAB-3709-48DB-8EAF-053841ADAE51}" presName="conn" presStyleLbl="parChTrans1D2" presStyleIdx="0" presStyleCnt="1"/>
      <dgm:spPr/>
      <dgm:t>
        <a:bodyPr/>
        <a:lstStyle/>
        <a:p>
          <a:endParaRPr lang="es-EC"/>
        </a:p>
      </dgm:t>
    </dgm:pt>
    <dgm:pt modelId="{F44FF0AB-3ECE-44E0-A912-2FA866352898}" type="pres">
      <dgm:prSet presAssocID="{97DA5FAB-3709-48DB-8EAF-053841ADAE51}" presName="extraNode" presStyleLbl="node1" presStyleIdx="0" presStyleCnt="3"/>
      <dgm:spPr/>
    </dgm:pt>
    <dgm:pt modelId="{98C7B8F6-438A-454F-8AF8-387B809361B4}" type="pres">
      <dgm:prSet presAssocID="{97DA5FAB-3709-48DB-8EAF-053841ADAE51}" presName="dstNode" presStyleLbl="node1" presStyleIdx="0" presStyleCnt="3"/>
      <dgm:spPr/>
    </dgm:pt>
    <dgm:pt modelId="{9DD133DD-8F50-41A5-BCA1-3CCC5CA283B8}" type="pres">
      <dgm:prSet presAssocID="{AFEE8F2B-0050-4E40-B0FC-CCA6FE4FA68E}" presName="text_1" presStyleLbl="node1" presStyleIdx="0" presStyleCnt="3">
        <dgm:presLayoutVars>
          <dgm:bulletEnabled val="1"/>
        </dgm:presLayoutVars>
      </dgm:prSet>
      <dgm:spPr/>
      <dgm:t>
        <a:bodyPr/>
        <a:lstStyle/>
        <a:p>
          <a:endParaRPr lang="es-EC"/>
        </a:p>
      </dgm:t>
    </dgm:pt>
    <dgm:pt modelId="{75453F96-FB6D-41E7-AF4E-CA5FF5280122}" type="pres">
      <dgm:prSet presAssocID="{AFEE8F2B-0050-4E40-B0FC-CCA6FE4FA68E}" presName="accent_1" presStyleCnt="0"/>
      <dgm:spPr/>
    </dgm:pt>
    <dgm:pt modelId="{6CC16FCF-C7B6-488E-AF06-4D9820724353}" type="pres">
      <dgm:prSet presAssocID="{AFEE8F2B-0050-4E40-B0FC-CCA6FE4FA68E}" presName="accentRepeatNode" presStyleLbl="solidFgAcc1" presStyleIdx="0" presStyleCnt="3"/>
      <dgm:spPr/>
    </dgm:pt>
    <dgm:pt modelId="{0D5E717B-1194-4030-B751-63A0FA3D8CB3}" type="pres">
      <dgm:prSet presAssocID="{460878F3-0C17-4682-8C32-5CEFE6901E92}" presName="text_2" presStyleLbl="node1" presStyleIdx="1" presStyleCnt="3">
        <dgm:presLayoutVars>
          <dgm:bulletEnabled val="1"/>
        </dgm:presLayoutVars>
      </dgm:prSet>
      <dgm:spPr/>
      <dgm:t>
        <a:bodyPr/>
        <a:lstStyle/>
        <a:p>
          <a:endParaRPr lang="es-EC"/>
        </a:p>
      </dgm:t>
    </dgm:pt>
    <dgm:pt modelId="{7A67C017-B314-4FB9-8688-4A5FBF427195}" type="pres">
      <dgm:prSet presAssocID="{460878F3-0C17-4682-8C32-5CEFE6901E92}" presName="accent_2" presStyleCnt="0"/>
      <dgm:spPr/>
    </dgm:pt>
    <dgm:pt modelId="{2D89D5EC-F964-4419-8A11-0BB8D7A1C3DD}" type="pres">
      <dgm:prSet presAssocID="{460878F3-0C17-4682-8C32-5CEFE6901E92}" presName="accentRepeatNode" presStyleLbl="solidFgAcc1" presStyleIdx="1" presStyleCnt="3"/>
      <dgm:spPr/>
    </dgm:pt>
    <dgm:pt modelId="{F2FF45E8-0A8B-467A-A970-60BE22F92163}" type="pres">
      <dgm:prSet presAssocID="{CC7C2665-8560-4AB1-BB48-2FD54F334D74}" presName="text_3" presStyleLbl="node1" presStyleIdx="2" presStyleCnt="3">
        <dgm:presLayoutVars>
          <dgm:bulletEnabled val="1"/>
        </dgm:presLayoutVars>
      </dgm:prSet>
      <dgm:spPr/>
      <dgm:t>
        <a:bodyPr/>
        <a:lstStyle/>
        <a:p>
          <a:endParaRPr lang="es-EC"/>
        </a:p>
      </dgm:t>
    </dgm:pt>
    <dgm:pt modelId="{485DBCA2-27FE-499D-A811-F62C7BDA8185}" type="pres">
      <dgm:prSet presAssocID="{CC7C2665-8560-4AB1-BB48-2FD54F334D74}" presName="accent_3" presStyleCnt="0"/>
      <dgm:spPr/>
    </dgm:pt>
    <dgm:pt modelId="{283D08BD-14B8-4A58-8B90-6980E8F3FD83}" type="pres">
      <dgm:prSet presAssocID="{CC7C2665-8560-4AB1-BB48-2FD54F334D74}" presName="accentRepeatNode" presStyleLbl="solidFgAcc1" presStyleIdx="2" presStyleCnt="3"/>
      <dgm:spPr/>
    </dgm:pt>
  </dgm:ptLst>
  <dgm:cxnLst>
    <dgm:cxn modelId="{A50E15F3-C2D5-4198-8F43-F7ED49B312FD}" type="presOf" srcId="{CC7C2665-8560-4AB1-BB48-2FD54F334D74}" destId="{F2FF45E8-0A8B-467A-A970-60BE22F92163}" srcOrd="0" destOrd="0" presId="urn:microsoft.com/office/officeart/2008/layout/VerticalCurvedList"/>
    <dgm:cxn modelId="{EC869D2E-A246-4136-816C-A52EB4C658BC}" srcId="{97DA5FAB-3709-48DB-8EAF-053841ADAE51}" destId="{AFEE8F2B-0050-4E40-B0FC-CCA6FE4FA68E}" srcOrd="0" destOrd="0" parTransId="{3B49E45A-3BF3-4CFF-83C3-025478E3C017}" sibTransId="{7CE12D52-127E-4F2C-B0B3-992C84F66BA2}"/>
    <dgm:cxn modelId="{95897E3A-2779-4335-A525-E342B9ECE43E}" srcId="{97DA5FAB-3709-48DB-8EAF-053841ADAE51}" destId="{460878F3-0C17-4682-8C32-5CEFE6901E92}" srcOrd="1" destOrd="0" parTransId="{65582A5A-F171-49D6-A8CD-D6CC233D7A3C}" sibTransId="{2DF199EB-DBE2-4191-A6FF-FBE88E74443B}"/>
    <dgm:cxn modelId="{F4BD5845-661E-46FC-9C1F-AC92E069680C}" type="presOf" srcId="{460878F3-0C17-4682-8C32-5CEFE6901E92}" destId="{0D5E717B-1194-4030-B751-63A0FA3D8CB3}" srcOrd="0" destOrd="0" presId="urn:microsoft.com/office/officeart/2008/layout/VerticalCurvedList"/>
    <dgm:cxn modelId="{55B7D23A-DF67-4BFB-8815-0F22DE052D9A}" type="presOf" srcId="{AFEE8F2B-0050-4E40-B0FC-CCA6FE4FA68E}" destId="{9DD133DD-8F50-41A5-BCA1-3CCC5CA283B8}" srcOrd="0" destOrd="0" presId="urn:microsoft.com/office/officeart/2008/layout/VerticalCurvedList"/>
    <dgm:cxn modelId="{3ED85C16-7772-4FAD-BE6E-224AF71EEF35}" srcId="{97DA5FAB-3709-48DB-8EAF-053841ADAE51}" destId="{CC7C2665-8560-4AB1-BB48-2FD54F334D74}" srcOrd="2" destOrd="0" parTransId="{54B6E06A-113F-43AF-A550-DB3F2DA1287A}" sibTransId="{695A8EC9-F7D5-4111-A941-61B8D06A60E1}"/>
    <dgm:cxn modelId="{1875C6C8-A408-479E-99A0-44CF951556E4}" type="presOf" srcId="{7CE12D52-127E-4F2C-B0B3-992C84F66BA2}" destId="{8BCEDAA9-8EF2-4CD6-959F-C3C7D6A3AC2C}" srcOrd="0" destOrd="0" presId="urn:microsoft.com/office/officeart/2008/layout/VerticalCurvedList"/>
    <dgm:cxn modelId="{651CE0EB-7CD6-4013-BF5E-F7899B455179}" type="presOf" srcId="{97DA5FAB-3709-48DB-8EAF-053841ADAE51}" destId="{79F43047-D6CB-4733-AF03-7BCB8012FB3D}" srcOrd="0" destOrd="0" presId="urn:microsoft.com/office/officeart/2008/layout/VerticalCurvedList"/>
    <dgm:cxn modelId="{15B8411E-1A34-4823-BCC7-E9662B0CE7EA}" type="presParOf" srcId="{79F43047-D6CB-4733-AF03-7BCB8012FB3D}" destId="{99BD08C1-540D-4392-82E4-39315D3EC6FC}" srcOrd="0" destOrd="0" presId="urn:microsoft.com/office/officeart/2008/layout/VerticalCurvedList"/>
    <dgm:cxn modelId="{8CB50207-24EA-42B7-9524-542565DDF92C}" type="presParOf" srcId="{99BD08C1-540D-4392-82E4-39315D3EC6FC}" destId="{FA82C630-180A-4FDC-A1F1-6B89D21CFA4A}" srcOrd="0" destOrd="0" presId="urn:microsoft.com/office/officeart/2008/layout/VerticalCurvedList"/>
    <dgm:cxn modelId="{FF34DF1F-0B3D-41D6-BB95-0CDB1A7E0D6B}" type="presParOf" srcId="{FA82C630-180A-4FDC-A1F1-6B89D21CFA4A}" destId="{96E537E3-3BA1-4BE9-8489-D01087895F04}" srcOrd="0" destOrd="0" presId="urn:microsoft.com/office/officeart/2008/layout/VerticalCurvedList"/>
    <dgm:cxn modelId="{02D7F254-4945-4CA3-9F6E-E6B595CA718B}" type="presParOf" srcId="{FA82C630-180A-4FDC-A1F1-6B89D21CFA4A}" destId="{8BCEDAA9-8EF2-4CD6-959F-C3C7D6A3AC2C}" srcOrd="1" destOrd="0" presId="urn:microsoft.com/office/officeart/2008/layout/VerticalCurvedList"/>
    <dgm:cxn modelId="{F245E585-BA2C-4EF5-9752-92A4A22322DC}" type="presParOf" srcId="{FA82C630-180A-4FDC-A1F1-6B89D21CFA4A}" destId="{F44FF0AB-3ECE-44E0-A912-2FA866352898}" srcOrd="2" destOrd="0" presId="urn:microsoft.com/office/officeart/2008/layout/VerticalCurvedList"/>
    <dgm:cxn modelId="{F79D58D7-0035-485E-A1F0-9555AFE94A31}" type="presParOf" srcId="{FA82C630-180A-4FDC-A1F1-6B89D21CFA4A}" destId="{98C7B8F6-438A-454F-8AF8-387B809361B4}" srcOrd="3" destOrd="0" presId="urn:microsoft.com/office/officeart/2008/layout/VerticalCurvedList"/>
    <dgm:cxn modelId="{74B61A98-7B2B-4F54-B31D-253311C5E535}" type="presParOf" srcId="{99BD08C1-540D-4392-82E4-39315D3EC6FC}" destId="{9DD133DD-8F50-41A5-BCA1-3CCC5CA283B8}" srcOrd="1" destOrd="0" presId="urn:microsoft.com/office/officeart/2008/layout/VerticalCurvedList"/>
    <dgm:cxn modelId="{6A067233-DC55-4903-A9BF-1EB1D704FB99}" type="presParOf" srcId="{99BD08C1-540D-4392-82E4-39315D3EC6FC}" destId="{75453F96-FB6D-41E7-AF4E-CA5FF5280122}" srcOrd="2" destOrd="0" presId="urn:microsoft.com/office/officeart/2008/layout/VerticalCurvedList"/>
    <dgm:cxn modelId="{29A67816-1802-42ED-83C6-6CF28B9C6869}" type="presParOf" srcId="{75453F96-FB6D-41E7-AF4E-CA5FF5280122}" destId="{6CC16FCF-C7B6-488E-AF06-4D9820724353}" srcOrd="0" destOrd="0" presId="urn:microsoft.com/office/officeart/2008/layout/VerticalCurvedList"/>
    <dgm:cxn modelId="{9F162FF3-C54B-45B8-82DB-5469DA57A808}" type="presParOf" srcId="{99BD08C1-540D-4392-82E4-39315D3EC6FC}" destId="{0D5E717B-1194-4030-B751-63A0FA3D8CB3}" srcOrd="3" destOrd="0" presId="urn:microsoft.com/office/officeart/2008/layout/VerticalCurvedList"/>
    <dgm:cxn modelId="{9B1B239D-AEE2-46C3-9D02-93CCCDC5AE6C}" type="presParOf" srcId="{99BD08C1-540D-4392-82E4-39315D3EC6FC}" destId="{7A67C017-B314-4FB9-8688-4A5FBF427195}" srcOrd="4" destOrd="0" presId="urn:microsoft.com/office/officeart/2008/layout/VerticalCurvedList"/>
    <dgm:cxn modelId="{2B2AB272-58D1-4EA4-99C3-87D6D8866783}" type="presParOf" srcId="{7A67C017-B314-4FB9-8688-4A5FBF427195}" destId="{2D89D5EC-F964-4419-8A11-0BB8D7A1C3DD}" srcOrd="0" destOrd="0" presId="urn:microsoft.com/office/officeart/2008/layout/VerticalCurvedList"/>
    <dgm:cxn modelId="{E6411DBC-C2A4-45F0-9432-8B977D248F3D}" type="presParOf" srcId="{99BD08C1-540D-4392-82E4-39315D3EC6FC}" destId="{F2FF45E8-0A8B-467A-A970-60BE22F92163}" srcOrd="5" destOrd="0" presId="urn:microsoft.com/office/officeart/2008/layout/VerticalCurvedList"/>
    <dgm:cxn modelId="{D5FE952D-4CEB-485A-9E22-4E8AF16B0693}" type="presParOf" srcId="{99BD08C1-540D-4392-82E4-39315D3EC6FC}" destId="{485DBCA2-27FE-499D-A811-F62C7BDA8185}" srcOrd="6" destOrd="0" presId="urn:microsoft.com/office/officeart/2008/layout/VerticalCurvedList"/>
    <dgm:cxn modelId="{23755974-BA32-4CE3-940C-DE7B6A8C86B3}" type="presParOf" srcId="{485DBCA2-27FE-499D-A811-F62C7BDA8185}" destId="{283D08BD-14B8-4A58-8B90-6980E8F3FD8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34F46-5C39-4093-AD6F-2791E7B4FE11}">
      <dsp:nvSpPr>
        <dsp:cNvPr id="0" name=""/>
        <dsp:cNvSpPr/>
      </dsp:nvSpPr>
      <dsp:spPr>
        <a:xfrm rot="21300000">
          <a:off x="28761" y="1928760"/>
          <a:ext cx="9315076" cy="1066716"/>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CE48D3-009E-4FC7-A15A-74677A18AFEF}">
      <dsp:nvSpPr>
        <dsp:cNvPr id="0" name=""/>
        <dsp:cNvSpPr/>
      </dsp:nvSpPr>
      <dsp:spPr>
        <a:xfrm>
          <a:off x="1124712" y="246211"/>
          <a:ext cx="2811780" cy="1969695"/>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CECF1-2B39-4A48-8301-2B774E6A23D1}">
      <dsp:nvSpPr>
        <dsp:cNvPr id="0" name=""/>
        <dsp:cNvSpPr/>
      </dsp:nvSpPr>
      <dsp:spPr>
        <a:xfrm>
          <a:off x="4967478" y="0"/>
          <a:ext cx="2999232" cy="206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kern="1200" dirty="0" smtClean="0"/>
            <a:t>* Se pueden diseñar menores secciones.</a:t>
          </a:r>
        </a:p>
        <a:p>
          <a:pPr lvl="0" algn="l" defTabSz="533400">
            <a:lnSpc>
              <a:spcPct val="90000"/>
            </a:lnSpc>
            <a:spcBef>
              <a:spcPct val="0"/>
            </a:spcBef>
            <a:spcAft>
              <a:spcPct val="35000"/>
            </a:spcAft>
          </a:pPr>
          <a:r>
            <a:rPr lang="es-ES" sz="1200" kern="1200" dirty="0" smtClean="0"/>
            <a:t>* Es un material homogéneo que no varía sus características con el tiempo.</a:t>
          </a:r>
        </a:p>
        <a:p>
          <a:pPr lvl="0" algn="l" defTabSz="533400">
            <a:lnSpc>
              <a:spcPct val="90000"/>
            </a:lnSpc>
            <a:spcBef>
              <a:spcPct val="0"/>
            </a:spcBef>
            <a:spcAft>
              <a:spcPct val="35000"/>
            </a:spcAft>
          </a:pPr>
          <a:r>
            <a:rPr lang="es-ES" sz="1200" kern="1200" dirty="0" smtClean="0"/>
            <a:t>* Con un óptimo mantenimiento tienen una vida útil indefinida.</a:t>
          </a:r>
        </a:p>
        <a:p>
          <a:pPr lvl="0" algn="l" defTabSz="533400">
            <a:lnSpc>
              <a:spcPct val="90000"/>
            </a:lnSpc>
            <a:spcBef>
              <a:spcPct val="0"/>
            </a:spcBef>
            <a:spcAft>
              <a:spcPct val="35000"/>
            </a:spcAft>
          </a:pPr>
          <a:r>
            <a:rPr lang="es-ES" sz="1200" kern="1200" dirty="0" smtClean="0"/>
            <a:t>* Mayor velocidad de montaje de los elementos.</a:t>
          </a:r>
        </a:p>
        <a:p>
          <a:pPr lvl="0" algn="l" defTabSz="533400">
            <a:lnSpc>
              <a:spcPct val="90000"/>
            </a:lnSpc>
            <a:spcBef>
              <a:spcPct val="0"/>
            </a:spcBef>
            <a:spcAft>
              <a:spcPct val="35000"/>
            </a:spcAft>
          </a:pPr>
          <a:r>
            <a:rPr lang="es-ES" sz="1200" kern="1200" dirty="0" smtClean="0"/>
            <a:t>* Los elementos pueden ser prefabricados.</a:t>
          </a:r>
        </a:p>
        <a:p>
          <a:pPr lvl="0" algn="l" defTabSz="533400">
            <a:lnSpc>
              <a:spcPct val="90000"/>
            </a:lnSpc>
            <a:spcBef>
              <a:spcPct val="0"/>
            </a:spcBef>
            <a:spcAft>
              <a:spcPct val="35000"/>
            </a:spcAft>
          </a:pPr>
          <a:r>
            <a:rPr lang="es-ES" sz="1200" kern="1200" dirty="0" smtClean="0"/>
            <a:t>* El acero es 100% reciclable.</a:t>
          </a:r>
          <a:endParaRPr lang="es-EC" sz="1200" kern="1200" dirty="0"/>
        </a:p>
      </dsp:txBody>
      <dsp:txXfrm>
        <a:off x="4967478" y="0"/>
        <a:ext cx="2999232" cy="2068179"/>
      </dsp:txXfrm>
    </dsp:sp>
    <dsp:sp modelId="{BADFD12C-3910-4611-9D09-D40DE52F26EA}">
      <dsp:nvSpPr>
        <dsp:cNvPr id="0" name=""/>
        <dsp:cNvSpPr/>
      </dsp:nvSpPr>
      <dsp:spPr>
        <a:xfrm>
          <a:off x="5436108" y="2708330"/>
          <a:ext cx="2811780" cy="1969695"/>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7B4DE-42A1-44D1-BB37-0D0996C00B67}">
      <dsp:nvSpPr>
        <dsp:cNvPr id="0" name=""/>
        <dsp:cNvSpPr/>
      </dsp:nvSpPr>
      <dsp:spPr>
        <a:xfrm>
          <a:off x="1405890" y="2856058"/>
          <a:ext cx="2999232" cy="206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kern="1200" dirty="0" smtClean="0"/>
            <a:t>* Corrosión.</a:t>
          </a:r>
        </a:p>
        <a:p>
          <a:pPr lvl="0" algn="l" defTabSz="533400">
            <a:lnSpc>
              <a:spcPct val="90000"/>
            </a:lnSpc>
            <a:spcBef>
              <a:spcPct val="0"/>
            </a:spcBef>
            <a:spcAft>
              <a:spcPct val="35000"/>
            </a:spcAft>
          </a:pPr>
          <a:r>
            <a:rPr lang="es-ES" sz="1200" kern="1200" dirty="0" smtClean="0"/>
            <a:t>* El calor se propaga muy rápido y con esto disminuye de una forma considerable su resistencia. </a:t>
          </a:r>
          <a:endParaRPr lang="es-EC" sz="1200" kern="1200" dirty="0" smtClean="0"/>
        </a:p>
        <a:p>
          <a:pPr lvl="0" algn="l" defTabSz="533400">
            <a:lnSpc>
              <a:spcPct val="90000"/>
            </a:lnSpc>
            <a:spcBef>
              <a:spcPct val="0"/>
            </a:spcBef>
            <a:spcAft>
              <a:spcPct val="35000"/>
            </a:spcAft>
          </a:pPr>
          <a:r>
            <a:rPr lang="es-ES" sz="1200" kern="1200" dirty="0" smtClean="0"/>
            <a:t>* Los perfiles esbeltos que trabajan a compresión son susceptibles al pandeo.</a:t>
          </a:r>
          <a:endParaRPr lang="es-EC" sz="1200" kern="1200" dirty="0"/>
        </a:p>
      </dsp:txBody>
      <dsp:txXfrm>
        <a:off x="1405890" y="2856058"/>
        <a:ext cx="2999232" cy="2068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228F3-79B4-4844-A8A4-3B8FA63C4CDF}">
      <dsp:nvSpPr>
        <dsp:cNvPr id="0" name=""/>
        <dsp:cNvSpPr/>
      </dsp:nvSpPr>
      <dsp:spPr>
        <a:xfrm>
          <a:off x="1427235" y="264"/>
          <a:ext cx="4893468" cy="44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endParaRPr lang="es-EC" sz="2000" kern="1200"/>
        </a:p>
      </dsp:txBody>
      <dsp:txXfrm>
        <a:off x="1427235" y="264"/>
        <a:ext cx="4893468" cy="444860"/>
      </dsp:txXfrm>
    </dsp:sp>
    <dsp:sp modelId="{899D4F66-DEEB-4B7C-B64B-DE3372FF2D78}">
      <dsp:nvSpPr>
        <dsp:cNvPr id="0" name=""/>
        <dsp:cNvSpPr/>
      </dsp:nvSpPr>
      <dsp:spPr>
        <a:xfrm>
          <a:off x="1427235" y="445125"/>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1BD062-DCCA-47A9-BF77-3DA695A92BE9}">
      <dsp:nvSpPr>
        <dsp:cNvPr id="0" name=""/>
        <dsp:cNvSpPr/>
      </dsp:nvSpPr>
      <dsp:spPr>
        <a:xfrm>
          <a:off x="2115040" y="445125"/>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60D0F-FE6C-4815-A514-5E38B7B32528}">
      <dsp:nvSpPr>
        <dsp:cNvPr id="0" name=""/>
        <dsp:cNvSpPr/>
      </dsp:nvSpPr>
      <dsp:spPr>
        <a:xfrm>
          <a:off x="2803388" y="445125"/>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68096F-CADA-4C34-A4BF-95FF9C519464}">
      <dsp:nvSpPr>
        <dsp:cNvPr id="0" name=""/>
        <dsp:cNvSpPr/>
      </dsp:nvSpPr>
      <dsp:spPr>
        <a:xfrm>
          <a:off x="3491192" y="445125"/>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3B770-9C6B-42C4-92F8-004B6B2E08CF}">
      <dsp:nvSpPr>
        <dsp:cNvPr id="0" name=""/>
        <dsp:cNvSpPr/>
      </dsp:nvSpPr>
      <dsp:spPr>
        <a:xfrm>
          <a:off x="4179540" y="445125"/>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E767B-386E-492E-A263-17FCA2441BF0}">
      <dsp:nvSpPr>
        <dsp:cNvPr id="0" name=""/>
        <dsp:cNvSpPr/>
      </dsp:nvSpPr>
      <dsp:spPr>
        <a:xfrm>
          <a:off x="4867344" y="445125"/>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39E6E-E917-4524-9830-92BB527EB361}">
      <dsp:nvSpPr>
        <dsp:cNvPr id="0" name=""/>
        <dsp:cNvSpPr/>
      </dsp:nvSpPr>
      <dsp:spPr>
        <a:xfrm>
          <a:off x="5555692" y="445125"/>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0DFCD-A648-4EB2-AB03-0F57D05B9F08}">
      <dsp:nvSpPr>
        <dsp:cNvPr id="0" name=""/>
        <dsp:cNvSpPr/>
      </dsp:nvSpPr>
      <dsp:spPr>
        <a:xfrm>
          <a:off x="1427235" y="535744"/>
          <a:ext cx="4957083" cy="72495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666750">
            <a:lnSpc>
              <a:spcPct val="90000"/>
            </a:lnSpc>
            <a:spcBef>
              <a:spcPct val="0"/>
            </a:spcBef>
            <a:spcAft>
              <a:spcPct val="35000"/>
            </a:spcAft>
          </a:pPr>
          <a:r>
            <a:rPr lang="es-EC" sz="1500" kern="1200" dirty="0" smtClean="0"/>
            <a:t>Diseño de los elementos con fuerzas </a:t>
          </a:r>
          <a:r>
            <a:rPr lang="es-EC" sz="1500" kern="1200" dirty="0" err="1" smtClean="0"/>
            <a:t>mayoradas</a:t>
          </a:r>
          <a:r>
            <a:rPr lang="es-EC" sz="1500" kern="1200" dirty="0" smtClean="0"/>
            <a:t> y con valores minorados de las propiedades de los materiales</a:t>
          </a:r>
          <a:endParaRPr lang="es-EC" sz="1500" kern="1200" dirty="0"/>
        </a:p>
      </dsp:txBody>
      <dsp:txXfrm>
        <a:off x="1427235" y="535744"/>
        <a:ext cx="4957083" cy="724958"/>
      </dsp:txXfrm>
    </dsp:sp>
    <dsp:sp modelId="{3E56674A-4819-4E2C-8CA6-125F73F64ADE}">
      <dsp:nvSpPr>
        <dsp:cNvPr id="0" name=""/>
        <dsp:cNvSpPr/>
      </dsp:nvSpPr>
      <dsp:spPr>
        <a:xfrm>
          <a:off x="1427235" y="1407048"/>
          <a:ext cx="4893468" cy="44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endParaRPr lang="es-EC" sz="2000" kern="1200"/>
        </a:p>
      </dsp:txBody>
      <dsp:txXfrm>
        <a:off x="1427235" y="1407048"/>
        <a:ext cx="4893468" cy="444860"/>
      </dsp:txXfrm>
    </dsp:sp>
    <dsp:sp modelId="{F8F9932E-2D4D-49F4-93E3-CB058E67CF3E}">
      <dsp:nvSpPr>
        <dsp:cNvPr id="0" name=""/>
        <dsp:cNvSpPr/>
      </dsp:nvSpPr>
      <dsp:spPr>
        <a:xfrm>
          <a:off x="1427235" y="1851908"/>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EE0B2-1983-4498-AA82-A269C94B81F7}">
      <dsp:nvSpPr>
        <dsp:cNvPr id="0" name=""/>
        <dsp:cNvSpPr/>
      </dsp:nvSpPr>
      <dsp:spPr>
        <a:xfrm>
          <a:off x="2115040" y="1851908"/>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6FA32-852F-458C-BE7A-3E64915B3BC3}">
      <dsp:nvSpPr>
        <dsp:cNvPr id="0" name=""/>
        <dsp:cNvSpPr/>
      </dsp:nvSpPr>
      <dsp:spPr>
        <a:xfrm>
          <a:off x="2803388" y="1851908"/>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B3614D-2463-43BE-92B5-5553340CD7CC}">
      <dsp:nvSpPr>
        <dsp:cNvPr id="0" name=""/>
        <dsp:cNvSpPr/>
      </dsp:nvSpPr>
      <dsp:spPr>
        <a:xfrm>
          <a:off x="3491192" y="1851908"/>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EBC50-AA37-4CFA-8948-77F5760195FE}">
      <dsp:nvSpPr>
        <dsp:cNvPr id="0" name=""/>
        <dsp:cNvSpPr/>
      </dsp:nvSpPr>
      <dsp:spPr>
        <a:xfrm>
          <a:off x="4179540" y="1851908"/>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3CC3E-EA1F-4B0B-A9A2-1F374E788FD6}">
      <dsp:nvSpPr>
        <dsp:cNvPr id="0" name=""/>
        <dsp:cNvSpPr/>
      </dsp:nvSpPr>
      <dsp:spPr>
        <a:xfrm>
          <a:off x="4867344" y="1851908"/>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B59F4-AC78-496A-8B53-6538D0BE7C14}">
      <dsp:nvSpPr>
        <dsp:cNvPr id="0" name=""/>
        <dsp:cNvSpPr/>
      </dsp:nvSpPr>
      <dsp:spPr>
        <a:xfrm>
          <a:off x="5555692" y="1851908"/>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8359C-578E-4688-90FA-0874B833BEDF}">
      <dsp:nvSpPr>
        <dsp:cNvPr id="0" name=""/>
        <dsp:cNvSpPr/>
      </dsp:nvSpPr>
      <dsp:spPr>
        <a:xfrm>
          <a:off x="1427235" y="1942528"/>
          <a:ext cx="4957083" cy="72495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666750">
            <a:lnSpc>
              <a:spcPct val="90000"/>
            </a:lnSpc>
            <a:spcBef>
              <a:spcPct val="0"/>
            </a:spcBef>
            <a:spcAft>
              <a:spcPct val="35000"/>
            </a:spcAft>
          </a:pPr>
          <a:r>
            <a:rPr lang="es-EC" sz="1500" kern="1200" dirty="0" smtClean="0"/>
            <a:t>Redondeo del acero que normalmente supera el valor de lo que se requiere.</a:t>
          </a:r>
          <a:endParaRPr lang="es-EC" sz="1500" kern="1200" dirty="0"/>
        </a:p>
      </dsp:txBody>
      <dsp:txXfrm>
        <a:off x="1427235" y="1942528"/>
        <a:ext cx="4957083" cy="724958"/>
      </dsp:txXfrm>
    </dsp:sp>
    <dsp:sp modelId="{42EC46DA-FA1C-4514-B756-A74AE92AABAD}">
      <dsp:nvSpPr>
        <dsp:cNvPr id="0" name=""/>
        <dsp:cNvSpPr/>
      </dsp:nvSpPr>
      <dsp:spPr>
        <a:xfrm>
          <a:off x="1427235" y="2813832"/>
          <a:ext cx="4893468" cy="444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endParaRPr lang="es-EC" sz="2000" kern="1200"/>
        </a:p>
      </dsp:txBody>
      <dsp:txXfrm>
        <a:off x="1427235" y="2813832"/>
        <a:ext cx="4893468" cy="444860"/>
      </dsp:txXfrm>
    </dsp:sp>
    <dsp:sp modelId="{54E49A79-6F9A-4251-B8B0-5C6A5B5545D7}">
      <dsp:nvSpPr>
        <dsp:cNvPr id="0" name=""/>
        <dsp:cNvSpPr/>
      </dsp:nvSpPr>
      <dsp:spPr>
        <a:xfrm>
          <a:off x="1427235" y="3258692"/>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D639EA-2B8A-4366-AEAE-ECF62FFA11E0}">
      <dsp:nvSpPr>
        <dsp:cNvPr id="0" name=""/>
        <dsp:cNvSpPr/>
      </dsp:nvSpPr>
      <dsp:spPr>
        <a:xfrm>
          <a:off x="2115040" y="3258692"/>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BC708B-15A4-4762-BEC0-C3DC7942F5E9}">
      <dsp:nvSpPr>
        <dsp:cNvPr id="0" name=""/>
        <dsp:cNvSpPr/>
      </dsp:nvSpPr>
      <dsp:spPr>
        <a:xfrm>
          <a:off x="2803388" y="3258692"/>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478B02-31A1-4FA1-9D48-610849470CD2}">
      <dsp:nvSpPr>
        <dsp:cNvPr id="0" name=""/>
        <dsp:cNvSpPr/>
      </dsp:nvSpPr>
      <dsp:spPr>
        <a:xfrm>
          <a:off x="3491192" y="3258692"/>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47782-4AF7-4BA2-BF63-9E7902A0F796}">
      <dsp:nvSpPr>
        <dsp:cNvPr id="0" name=""/>
        <dsp:cNvSpPr/>
      </dsp:nvSpPr>
      <dsp:spPr>
        <a:xfrm>
          <a:off x="4179540" y="3258692"/>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6A3EA-121B-462E-8BF4-A706673BC90E}">
      <dsp:nvSpPr>
        <dsp:cNvPr id="0" name=""/>
        <dsp:cNvSpPr/>
      </dsp:nvSpPr>
      <dsp:spPr>
        <a:xfrm>
          <a:off x="4867344" y="3258692"/>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7842C-B339-458A-AEBD-3859666D81EB}">
      <dsp:nvSpPr>
        <dsp:cNvPr id="0" name=""/>
        <dsp:cNvSpPr/>
      </dsp:nvSpPr>
      <dsp:spPr>
        <a:xfrm>
          <a:off x="5555692" y="3258692"/>
          <a:ext cx="1145071" cy="90619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1A188-88FE-42F1-A636-1611638437D9}">
      <dsp:nvSpPr>
        <dsp:cNvPr id="0" name=""/>
        <dsp:cNvSpPr/>
      </dsp:nvSpPr>
      <dsp:spPr>
        <a:xfrm>
          <a:off x="1427235" y="3349312"/>
          <a:ext cx="4957083" cy="72495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666750">
            <a:lnSpc>
              <a:spcPct val="90000"/>
            </a:lnSpc>
            <a:spcBef>
              <a:spcPct val="0"/>
            </a:spcBef>
            <a:spcAft>
              <a:spcPct val="35000"/>
            </a:spcAft>
          </a:pPr>
          <a:r>
            <a:rPr lang="es-EC" sz="1500" kern="1200" dirty="0" smtClean="0"/>
            <a:t>Cuando se tiene que cumplir las derivas de piso. Al final esto lleva a obtener un diseño estructural superior a lo que se requiere por simple resistencia</a:t>
          </a:r>
          <a:endParaRPr lang="es-EC" sz="1500" kern="1200" dirty="0"/>
        </a:p>
      </dsp:txBody>
      <dsp:txXfrm>
        <a:off x="1427235" y="3349312"/>
        <a:ext cx="4957083" cy="724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EE1BD-6BA5-4B46-8BB0-41977CC278BB}">
      <dsp:nvSpPr>
        <dsp:cNvPr id="0" name=""/>
        <dsp:cNvSpPr/>
      </dsp:nvSpPr>
      <dsp:spPr>
        <a:xfrm>
          <a:off x="1316700" y="220133"/>
          <a:ext cx="4368800"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BAFEA-91DD-4810-A525-BC704E4E7E26}">
      <dsp:nvSpPr>
        <dsp:cNvPr id="0" name=""/>
        <dsp:cNvSpPr/>
      </dsp:nvSpPr>
      <dsp:spPr>
        <a:xfrm>
          <a:off x="3084540" y="3935306"/>
          <a:ext cx="846666" cy="54186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707A34-2860-47AF-A753-234437F6AFBD}">
      <dsp:nvSpPr>
        <dsp:cNvPr id="0" name=""/>
        <dsp:cNvSpPr/>
      </dsp:nvSpPr>
      <dsp:spPr>
        <a:xfrm>
          <a:off x="1475873"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s-EC" sz="3100" kern="1200" dirty="0" smtClean="0"/>
            <a:t>Reserva de resistencia</a:t>
          </a:r>
          <a:endParaRPr lang="es-EC" sz="3100" kern="1200" dirty="0"/>
        </a:p>
      </dsp:txBody>
      <dsp:txXfrm>
        <a:off x="1475873" y="4368800"/>
        <a:ext cx="4064000" cy="1016000"/>
      </dsp:txXfrm>
    </dsp:sp>
    <dsp:sp modelId="{C2B24551-C517-4473-946F-E2891669CF57}">
      <dsp:nvSpPr>
        <dsp:cNvPr id="0" name=""/>
        <dsp:cNvSpPr/>
      </dsp:nvSpPr>
      <dsp:spPr>
        <a:xfrm>
          <a:off x="2905046" y="1854538"/>
          <a:ext cx="1524000" cy="1524000"/>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EC" sz="1400" kern="1200" dirty="0"/>
        </a:p>
      </dsp:txBody>
      <dsp:txXfrm>
        <a:off x="3128231" y="2077723"/>
        <a:ext cx="1077630" cy="1077630"/>
      </dsp:txXfrm>
    </dsp:sp>
    <dsp:sp modelId="{CBE7A376-71B6-43D0-988F-DABBE81959A4}">
      <dsp:nvSpPr>
        <dsp:cNvPr id="0" name=""/>
        <dsp:cNvSpPr/>
      </dsp:nvSpPr>
      <dsp:spPr>
        <a:xfrm>
          <a:off x="1814540" y="711200"/>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Columna fuerte viga débil</a:t>
          </a:r>
          <a:endParaRPr lang="es-EC" sz="1400" kern="1200" dirty="0"/>
        </a:p>
      </dsp:txBody>
      <dsp:txXfrm>
        <a:off x="2037725" y="934385"/>
        <a:ext cx="1077630" cy="1077630"/>
      </dsp:txXfrm>
    </dsp:sp>
    <dsp:sp modelId="{D2129B53-BE08-4B7A-B6D1-B18FC3ABB5F5}">
      <dsp:nvSpPr>
        <dsp:cNvPr id="0" name=""/>
        <dsp:cNvSpPr/>
      </dsp:nvSpPr>
      <dsp:spPr>
        <a:xfrm>
          <a:off x="3372406" y="342730"/>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Se mejora la redistribución de momentos</a:t>
          </a:r>
          <a:endParaRPr lang="es-EC" sz="1400" kern="1200" dirty="0"/>
        </a:p>
      </dsp:txBody>
      <dsp:txXfrm>
        <a:off x="3595591" y="565915"/>
        <a:ext cx="1077630" cy="1077630"/>
      </dsp:txXfrm>
    </dsp:sp>
    <dsp:sp modelId="{64B13296-20DF-4708-AEF5-4D297FD45A08}">
      <dsp:nvSpPr>
        <dsp:cNvPr id="0" name=""/>
        <dsp:cNvSpPr/>
      </dsp:nvSpPr>
      <dsp:spPr>
        <a:xfrm>
          <a:off x="1137206" y="33866"/>
          <a:ext cx="4741333" cy="379306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EDAA9-8EF2-4CD6-959F-C3C7D6A3AC2C}">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DD133DD-8F50-41A5-BCA1-3CCC5CA283B8}">
      <dsp:nvSpPr>
        <dsp:cNvPr id="0" name=""/>
        <dsp:cNvSpPr/>
      </dsp:nvSpPr>
      <dsp:spPr>
        <a:xfrm>
          <a:off x="752110" y="541866"/>
          <a:ext cx="8258290" cy="108373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55880" rIns="55880" bIns="55880" numCol="1" spcCol="1270" anchor="ctr" anchorCtr="0">
          <a:noAutofit/>
        </a:bodyPr>
        <a:lstStyle/>
        <a:p>
          <a:pPr lvl="0" algn="l" defTabSz="977900">
            <a:lnSpc>
              <a:spcPct val="90000"/>
            </a:lnSpc>
            <a:spcBef>
              <a:spcPct val="0"/>
            </a:spcBef>
            <a:spcAft>
              <a:spcPct val="35000"/>
            </a:spcAft>
          </a:pPr>
          <a:r>
            <a:rPr lang="es-EC" sz="2200" b="0" kern="1200" dirty="0" err="1" smtClean="0">
              <a:solidFill>
                <a:schemeClr val="tx1"/>
              </a:solidFill>
            </a:rPr>
            <a:t>Seismostruct</a:t>
          </a:r>
          <a:r>
            <a:rPr lang="es-EC" sz="2200" b="0" kern="1200" dirty="0" smtClean="0">
              <a:solidFill>
                <a:schemeClr val="tx1"/>
              </a:solidFill>
            </a:rPr>
            <a:t> es un software de análisis que se basa en la teoría de elementos finitos</a:t>
          </a:r>
          <a:endParaRPr lang="es-EC" sz="2200" b="0" kern="1200" dirty="0">
            <a:solidFill>
              <a:schemeClr val="tx1"/>
            </a:solidFill>
          </a:endParaRPr>
        </a:p>
      </dsp:txBody>
      <dsp:txXfrm>
        <a:off x="752110" y="541866"/>
        <a:ext cx="8258290" cy="1083733"/>
      </dsp:txXfrm>
    </dsp:sp>
    <dsp:sp modelId="{6CC16FCF-C7B6-488E-AF06-4D9820724353}">
      <dsp:nvSpPr>
        <dsp:cNvPr id="0" name=""/>
        <dsp:cNvSpPr/>
      </dsp:nvSpPr>
      <dsp:spPr>
        <a:xfrm>
          <a:off x="74777" y="4064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D5E717B-1194-4030-B751-63A0FA3D8CB3}">
      <dsp:nvSpPr>
        <dsp:cNvPr id="0" name=""/>
        <dsp:cNvSpPr/>
      </dsp:nvSpPr>
      <dsp:spPr>
        <a:xfrm>
          <a:off x="1146048" y="2167466"/>
          <a:ext cx="7864353" cy="108373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solidFill>
                <a:schemeClr val="tx1"/>
              </a:solidFill>
            </a:rPr>
            <a:t>Permite visualizar durante el procesamiento del modelo la curva de capacidad y la deformada de la estructura además se puede pausar y reanudar el análisis cuando se desee</a:t>
          </a:r>
          <a:endParaRPr lang="es-EC" sz="2200" kern="1200" dirty="0">
            <a:solidFill>
              <a:schemeClr val="tx1"/>
            </a:solidFill>
          </a:endParaRPr>
        </a:p>
      </dsp:txBody>
      <dsp:txXfrm>
        <a:off x="1146048" y="2167466"/>
        <a:ext cx="7864353" cy="1083733"/>
      </dsp:txXfrm>
    </dsp:sp>
    <dsp:sp modelId="{2D89D5EC-F964-4419-8A11-0BB8D7A1C3DD}">
      <dsp:nvSpPr>
        <dsp:cNvPr id="0" name=""/>
        <dsp:cNvSpPr/>
      </dsp:nvSpPr>
      <dsp:spPr>
        <a:xfrm>
          <a:off x="468714" y="20320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2FF45E8-0A8B-467A-A970-60BE22F92163}">
      <dsp:nvSpPr>
        <dsp:cNvPr id="0" name=""/>
        <dsp:cNvSpPr/>
      </dsp:nvSpPr>
      <dsp:spPr>
        <a:xfrm>
          <a:off x="752110" y="3793066"/>
          <a:ext cx="8258290" cy="108373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solidFill>
                <a:schemeClr val="tx1"/>
              </a:solidFill>
            </a:rPr>
            <a:t>Se pueden generar archivos de video para mostrar la secuencia de la deformación de la estructura</a:t>
          </a:r>
          <a:endParaRPr lang="es-EC" sz="2200" kern="1200" dirty="0">
            <a:solidFill>
              <a:schemeClr val="tx1"/>
            </a:solidFill>
          </a:endParaRPr>
        </a:p>
      </dsp:txBody>
      <dsp:txXfrm>
        <a:off x="752110" y="3793066"/>
        <a:ext cx="8258290" cy="1083733"/>
      </dsp:txXfrm>
    </dsp:sp>
    <dsp:sp modelId="{283D08BD-14B8-4A58-8B90-6980E8F3FD83}">
      <dsp:nvSpPr>
        <dsp:cNvPr id="0" name=""/>
        <dsp:cNvSpPr/>
      </dsp:nvSpPr>
      <dsp:spPr>
        <a:xfrm>
          <a:off x="74777" y="36576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0.71231</cdr:x>
      <cdr:y>0.61111</cdr:y>
    </cdr:from>
    <cdr:to>
      <cdr:x>0.85913</cdr:x>
      <cdr:y>0.72569</cdr:y>
    </cdr:to>
    <cdr:sp macro="" textlink="">
      <cdr:nvSpPr>
        <cdr:cNvPr id="2" name="CuadroTexto 1"/>
        <cdr:cNvSpPr txBox="1"/>
      </cdr:nvSpPr>
      <cdr:spPr>
        <a:xfrm xmlns:a="http://schemas.openxmlformats.org/drawingml/2006/main">
          <a:off x="3419518" y="1676397"/>
          <a:ext cx="704825" cy="3143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u=0,52</a:t>
          </a:r>
          <a:endParaRPr lang="es-EC" sz="1050" b="1"/>
        </a:p>
      </cdr:txBody>
    </cdr:sp>
  </cdr:relSizeAnchor>
  <cdr:relSizeAnchor xmlns:cdr="http://schemas.openxmlformats.org/drawingml/2006/chartDrawing">
    <cdr:from>
      <cdr:x>0.25661</cdr:x>
      <cdr:y>0.61574</cdr:y>
    </cdr:from>
    <cdr:to>
      <cdr:x>0.40343</cdr:x>
      <cdr:y>0.73032</cdr:y>
    </cdr:to>
    <cdr:sp macro="" textlink="">
      <cdr:nvSpPr>
        <cdr:cNvPr id="3" name="CuadroTexto 1"/>
        <cdr:cNvSpPr txBox="1"/>
      </cdr:nvSpPr>
      <cdr:spPr>
        <a:xfrm xmlns:a="http://schemas.openxmlformats.org/drawingml/2006/main">
          <a:off x="1231900" y="1689100"/>
          <a:ext cx="70482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y=0,28</a:t>
          </a:r>
          <a:endParaRPr lang="es-EC" sz="1050" b="1"/>
        </a:p>
      </cdr:txBody>
    </cdr:sp>
  </cdr:relSizeAnchor>
  <cdr:relSizeAnchor xmlns:cdr="http://schemas.openxmlformats.org/drawingml/2006/chartDrawing">
    <cdr:from>
      <cdr:x>0.13558</cdr:x>
      <cdr:y>0.1956</cdr:y>
    </cdr:from>
    <cdr:to>
      <cdr:x>0.31548</cdr:x>
      <cdr:y>0.31018</cdr:y>
    </cdr:to>
    <cdr:sp macro="" textlink="">
      <cdr:nvSpPr>
        <cdr:cNvPr id="4" name="CuadroTexto 1"/>
        <cdr:cNvSpPr txBox="1"/>
      </cdr:nvSpPr>
      <cdr:spPr>
        <a:xfrm xmlns:a="http://schemas.openxmlformats.org/drawingml/2006/main">
          <a:off x="650875" y="536575"/>
          <a:ext cx="86360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u=2332,83</a:t>
          </a:r>
          <a:endParaRPr lang="es-EC" sz="1050" b="1"/>
        </a:p>
      </cdr:txBody>
    </cdr:sp>
  </cdr:relSizeAnchor>
  <cdr:relSizeAnchor xmlns:cdr="http://schemas.openxmlformats.org/drawingml/2006/chartDrawing">
    <cdr:from>
      <cdr:x>0.47288</cdr:x>
      <cdr:y>0.39699</cdr:y>
    </cdr:from>
    <cdr:to>
      <cdr:x>0.65278</cdr:x>
      <cdr:y>0.51157</cdr:y>
    </cdr:to>
    <cdr:sp macro="" textlink="">
      <cdr:nvSpPr>
        <cdr:cNvPr id="5" name="CuadroTexto 1"/>
        <cdr:cNvSpPr txBox="1"/>
      </cdr:nvSpPr>
      <cdr:spPr>
        <a:xfrm xmlns:a="http://schemas.openxmlformats.org/drawingml/2006/main">
          <a:off x="2270108" y="1089014"/>
          <a:ext cx="863628"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Vy</a:t>
          </a:r>
          <a:r>
            <a:rPr lang="en-US" sz="1050" b="1">
              <a:latin typeface="Calibri" panose="020F0502020204030204" pitchFamily="34" charset="0"/>
            </a:rPr>
            <a:t>=919,90</a:t>
          </a:r>
          <a:endParaRPr lang="es-EC" sz="1050" b="1"/>
        </a:p>
      </cdr:txBody>
    </cdr:sp>
  </cdr:relSizeAnchor>
</c:userShapes>
</file>

<file path=ppt/drawings/drawing10.xml><?xml version="1.0" encoding="utf-8"?>
<c:userShapes xmlns:c="http://schemas.openxmlformats.org/drawingml/2006/chart">
  <cdr:relSizeAnchor xmlns:cdr="http://schemas.openxmlformats.org/drawingml/2006/chartDrawing">
    <cdr:from>
      <cdr:x>0.66469</cdr:x>
      <cdr:y>0.60764</cdr:y>
    </cdr:from>
    <cdr:to>
      <cdr:x>0.81151</cdr:x>
      <cdr:y>0.72222</cdr:y>
    </cdr:to>
    <cdr:sp macro="" textlink="">
      <cdr:nvSpPr>
        <cdr:cNvPr id="2" name="CuadroTexto 1"/>
        <cdr:cNvSpPr txBox="1"/>
      </cdr:nvSpPr>
      <cdr:spPr>
        <a:xfrm xmlns:a="http://schemas.openxmlformats.org/drawingml/2006/main">
          <a:off x="3190918" y="1666872"/>
          <a:ext cx="704825" cy="3143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u=0,51</a:t>
          </a:r>
          <a:endParaRPr lang="es-EC" sz="1050" b="1"/>
        </a:p>
      </cdr:txBody>
    </cdr:sp>
  </cdr:relSizeAnchor>
  <cdr:relSizeAnchor xmlns:cdr="http://schemas.openxmlformats.org/drawingml/2006/chartDrawing">
    <cdr:from>
      <cdr:x>0.21097</cdr:x>
      <cdr:y>0.61227</cdr:y>
    </cdr:from>
    <cdr:to>
      <cdr:x>0.35779</cdr:x>
      <cdr:y>0.72685</cdr:y>
    </cdr:to>
    <cdr:sp macro="" textlink="">
      <cdr:nvSpPr>
        <cdr:cNvPr id="3" name="CuadroTexto 1"/>
        <cdr:cNvSpPr txBox="1"/>
      </cdr:nvSpPr>
      <cdr:spPr>
        <a:xfrm xmlns:a="http://schemas.openxmlformats.org/drawingml/2006/main">
          <a:off x="1012806" y="1679585"/>
          <a:ext cx="704824"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y=0,208</a:t>
          </a:r>
          <a:endParaRPr lang="es-EC" sz="1050" b="1"/>
        </a:p>
      </cdr:txBody>
    </cdr:sp>
  </cdr:relSizeAnchor>
  <cdr:relSizeAnchor xmlns:cdr="http://schemas.openxmlformats.org/drawingml/2006/chartDrawing">
    <cdr:from>
      <cdr:x>0.13558</cdr:x>
      <cdr:y>0.24421</cdr:y>
    </cdr:from>
    <cdr:to>
      <cdr:x>0.31548</cdr:x>
      <cdr:y>0.35879</cdr:y>
    </cdr:to>
    <cdr:sp macro="" textlink="">
      <cdr:nvSpPr>
        <cdr:cNvPr id="4" name="CuadroTexto 1"/>
        <cdr:cNvSpPr txBox="1"/>
      </cdr:nvSpPr>
      <cdr:spPr>
        <a:xfrm xmlns:a="http://schemas.openxmlformats.org/drawingml/2006/main">
          <a:off x="650865" y="669926"/>
          <a:ext cx="863628"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u=1490,69</a:t>
          </a:r>
          <a:endParaRPr lang="es-EC" sz="1050" b="1"/>
        </a:p>
      </cdr:txBody>
    </cdr:sp>
  </cdr:relSizeAnchor>
  <cdr:relSizeAnchor xmlns:cdr="http://schemas.openxmlformats.org/drawingml/2006/chartDrawing">
    <cdr:from>
      <cdr:x>0.43121</cdr:x>
      <cdr:y>0.53588</cdr:y>
    </cdr:from>
    <cdr:to>
      <cdr:x>0.61111</cdr:x>
      <cdr:y>0.65046</cdr:y>
    </cdr:to>
    <cdr:sp macro="" textlink="">
      <cdr:nvSpPr>
        <cdr:cNvPr id="5" name="CuadroTexto 1"/>
        <cdr:cNvSpPr txBox="1"/>
      </cdr:nvSpPr>
      <cdr:spPr>
        <a:xfrm xmlns:a="http://schemas.openxmlformats.org/drawingml/2006/main">
          <a:off x="2070083" y="1470014"/>
          <a:ext cx="863628"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y=261,57</a:t>
          </a:r>
          <a:endParaRPr lang="es-EC" sz="1050" b="1"/>
        </a:p>
      </cdr:txBody>
    </cdr:sp>
  </cdr:relSizeAnchor>
</c:userShapes>
</file>

<file path=ppt/drawings/drawing11.xml><?xml version="1.0" encoding="utf-8"?>
<c:userShapes xmlns:c="http://schemas.openxmlformats.org/drawingml/2006/chart">
  <cdr:relSizeAnchor xmlns:cdr="http://schemas.openxmlformats.org/drawingml/2006/chartDrawing">
    <cdr:from>
      <cdr:x>0.68195</cdr:x>
      <cdr:y>0.62269</cdr:y>
    </cdr:from>
    <cdr:to>
      <cdr:x>0.83611</cdr:x>
      <cdr:y>0.73727</cdr:y>
    </cdr:to>
    <cdr:sp macro="" textlink="">
      <cdr:nvSpPr>
        <cdr:cNvPr id="2" name="CuadroTexto 1"/>
        <cdr:cNvSpPr txBox="1"/>
      </cdr:nvSpPr>
      <cdr:spPr>
        <a:xfrm xmlns:a="http://schemas.openxmlformats.org/drawingml/2006/main">
          <a:off x="3117860" y="1708154"/>
          <a:ext cx="70482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u=0,53</a:t>
          </a:r>
          <a:endParaRPr lang="es-EC" sz="1050" b="1"/>
        </a:p>
      </cdr:txBody>
    </cdr:sp>
  </cdr:relSizeAnchor>
  <cdr:relSizeAnchor xmlns:cdr="http://schemas.openxmlformats.org/drawingml/2006/chartDrawing">
    <cdr:from>
      <cdr:x>0.21319</cdr:x>
      <cdr:y>0.61921</cdr:y>
    </cdr:from>
    <cdr:to>
      <cdr:x>0.36735</cdr:x>
      <cdr:y>0.73379</cdr:y>
    </cdr:to>
    <cdr:sp macro="" textlink="">
      <cdr:nvSpPr>
        <cdr:cNvPr id="3" name="CuadroTexto 1"/>
        <cdr:cNvSpPr txBox="1"/>
      </cdr:nvSpPr>
      <cdr:spPr>
        <a:xfrm xmlns:a="http://schemas.openxmlformats.org/drawingml/2006/main">
          <a:off x="974720" y="1698623"/>
          <a:ext cx="70481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y=0,21</a:t>
          </a:r>
          <a:endParaRPr lang="es-EC" sz="1050" b="1"/>
        </a:p>
      </cdr:txBody>
    </cdr:sp>
  </cdr:relSizeAnchor>
  <cdr:relSizeAnchor xmlns:cdr="http://schemas.openxmlformats.org/drawingml/2006/chartDrawing">
    <cdr:from>
      <cdr:x>0.44861</cdr:x>
      <cdr:y>0.55672</cdr:y>
    </cdr:from>
    <cdr:to>
      <cdr:x>0.6375</cdr:x>
      <cdr:y>0.6713</cdr:y>
    </cdr:to>
    <cdr:sp macro="" textlink="">
      <cdr:nvSpPr>
        <cdr:cNvPr id="4" name="CuadroTexto 1"/>
        <cdr:cNvSpPr txBox="1"/>
      </cdr:nvSpPr>
      <cdr:spPr>
        <a:xfrm xmlns:a="http://schemas.openxmlformats.org/drawingml/2006/main">
          <a:off x="2051030" y="1527182"/>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y=261,57</a:t>
          </a:r>
          <a:endParaRPr lang="es-EC" sz="1050" b="1"/>
        </a:p>
      </cdr:txBody>
    </cdr:sp>
  </cdr:relSizeAnchor>
  <cdr:relSizeAnchor xmlns:cdr="http://schemas.openxmlformats.org/drawingml/2006/chartDrawing">
    <cdr:from>
      <cdr:x>0.13195</cdr:x>
      <cdr:y>0.23032</cdr:y>
    </cdr:from>
    <cdr:to>
      <cdr:x>0.32084</cdr:x>
      <cdr:y>0.3449</cdr:y>
    </cdr:to>
    <cdr:sp macro="" textlink="">
      <cdr:nvSpPr>
        <cdr:cNvPr id="5" name="CuadroTexto 1"/>
        <cdr:cNvSpPr txBox="1"/>
      </cdr:nvSpPr>
      <cdr:spPr>
        <a:xfrm xmlns:a="http://schemas.openxmlformats.org/drawingml/2006/main">
          <a:off x="603260" y="631820"/>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u=2019,05</a:t>
          </a:r>
          <a:endParaRPr lang="es-EC" sz="1050" b="1"/>
        </a:p>
      </cdr:txBody>
    </cdr:sp>
  </cdr:relSizeAnchor>
</c:userShapes>
</file>

<file path=ppt/drawings/drawing12.xml><?xml version="1.0" encoding="utf-8"?>
<c:userShapes xmlns:c="http://schemas.openxmlformats.org/drawingml/2006/chart">
  <cdr:relSizeAnchor xmlns:cdr="http://schemas.openxmlformats.org/drawingml/2006/chartDrawing">
    <cdr:from>
      <cdr:x>0.58731</cdr:x>
      <cdr:y>0.61111</cdr:y>
    </cdr:from>
    <cdr:to>
      <cdr:x>0.73413</cdr:x>
      <cdr:y>0.72569</cdr:y>
    </cdr:to>
    <cdr:sp macro="" textlink="">
      <cdr:nvSpPr>
        <cdr:cNvPr id="2" name="CuadroTexto 1"/>
        <cdr:cNvSpPr txBox="1"/>
      </cdr:nvSpPr>
      <cdr:spPr>
        <a:xfrm xmlns:a="http://schemas.openxmlformats.org/drawingml/2006/main">
          <a:off x="2819443" y="1676397"/>
          <a:ext cx="704825" cy="3143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u=0,33</a:t>
          </a:r>
          <a:endParaRPr lang="es-EC" sz="1050" b="1"/>
        </a:p>
      </cdr:txBody>
    </cdr:sp>
  </cdr:relSizeAnchor>
  <cdr:relSizeAnchor xmlns:cdr="http://schemas.openxmlformats.org/drawingml/2006/chartDrawing">
    <cdr:from>
      <cdr:x>0.24471</cdr:x>
      <cdr:y>0.61574</cdr:y>
    </cdr:from>
    <cdr:to>
      <cdr:x>0.39153</cdr:x>
      <cdr:y>0.73032</cdr:y>
    </cdr:to>
    <cdr:sp macro="" textlink="">
      <cdr:nvSpPr>
        <cdr:cNvPr id="3" name="CuadroTexto 1"/>
        <cdr:cNvSpPr txBox="1"/>
      </cdr:nvSpPr>
      <cdr:spPr>
        <a:xfrm xmlns:a="http://schemas.openxmlformats.org/drawingml/2006/main">
          <a:off x="1174732" y="1689098"/>
          <a:ext cx="704824"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y=0,177</a:t>
          </a:r>
          <a:endParaRPr lang="es-EC" sz="1050" b="1"/>
        </a:p>
      </cdr:txBody>
    </cdr:sp>
  </cdr:relSizeAnchor>
  <cdr:relSizeAnchor xmlns:cdr="http://schemas.openxmlformats.org/drawingml/2006/chartDrawing">
    <cdr:from>
      <cdr:x>0.13558</cdr:x>
      <cdr:y>0.1956</cdr:y>
    </cdr:from>
    <cdr:to>
      <cdr:x>0.31548</cdr:x>
      <cdr:y>0.31018</cdr:y>
    </cdr:to>
    <cdr:sp macro="" textlink="">
      <cdr:nvSpPr>
        <cdr:cNvPr id="4" name="CuadroTexto 1"/>
        <cdr:cNvSpPr txBox="1"/>
      </cdr:nvSpPr>
      <cdr:spPr>
        <a:xfrm xmlns:a="http://schemas.openxmlformats.org/drawingml/2006/main">
          <a:off x="650875" y="536575"/>
          <a:ext cx="86360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u=7984,30</a:t>
          </a:r>
          <a:endParaRPr lang="es-EC" sz="1050" b="1"/>
        </a:p>
      </cdr:txBody>
    </cdr:sp>
  </cdr:relSizeAnchor>
  <cdr:relSizeAnchor xmlns:cdr="http://schemas.openxmlformats.org/drawingml/2006/chartDrawing">
    <cdr:from>
      <cdr:x>0.40145</cdr:x>
      <cdr:y>0.41782</cdr:y>
    </cdr:from>
    <cdr:to>
      <cdr:x>0.58135</cdr:x>
      <cdr:y>0.5324</cdr:y>
    </cdr:to>
    <cdr:sp macro="" textlink="">
      <cdr:nvSpPr>
        <cdr:cNvPr id="5" name="CuadroTexto 1"/>
        <cdr:cNvSpPr txBox="1"/>
      </cdr:nvSpPr>
      <cdr:spPr>
        <a:xfrm xmlns:a="http://schemas.openxmlformats.org/drawingml/2006/main">
          <a:off x="1927201" y="1146176"/>
          <a:ext cx="863628"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y=3378,07</a:t>
          </a:r>
          <a:endParaRPr lang="es-EC" sz="1050" b="1"/>
        </a:p>
      </cdr:txBody>
    </cdr:sp>
  </cdr:relSizeAnchor>
</c:userShapes>
</file>

<file path=ppt/drawings/drawing13.xml><?xml version="1.0" encoding="utf-8"?>
<c:userShapes xmlns:c="http://schemas.openxmlformats.org/drawingml/2006/chart">
  <cdr:relSizeAnchor xmlns:cdr="http://schemas.openxmlformats.org/drawingml/2006/chartDrawing">
    <cdr:from>
      <cdr:x>0.59445</cdr:x>
      <cdr:y>0.59838</cdr:y>
    </cdr:from>
    <cdr:to>
      <cdr:x>0.74861</cdr:x>
      <cdr:y>0.71296</cdr:y>
    </cdr:to>
    <cdr:sp macro="" textlink="">
      <cdr:nvSpPr>
        <cdr:cNvPr id="2" name="CuadroTexto 1"/>
        <cdr:cNvSpPr txBox="1"/>
      </cdr:nvSpPr>
      <cdr:spPr>
        <a:xfrm xmlns:a="http://schemas.openxmlformats.org/drawingml/2006/main">
          <a:off x="2717810" y="1641479"/>
          <a:ext cx="70482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u=0,264</a:t>
          </a:r>
          <a:endParaRPr lang="es-EC" sz="1050" b="1"/>
        </a:p>
      </cdr:txBody>
    </cdr:sp>
  </cdr:relSizeAnchor>
  <cdr:relSizeAnchor xmlns:cdr="http://schemas.openxmlformats.org/drawingml/2006/chartDrawing">
    <cdr:from>
      <cdr:x>0.26944</cdr:x>
      <cdr:y>0.59838</cdr:y>
    </cdr:from>
    <cdr:to>
      <cdr:x>0.4236</cdr:x>
      <cdr:y>0.71296</cdr:y>
    </cdr:to>
    <cdr:sp macro="" textlink="">
      <cdr:nvSpPr>
        <cdr:cNvPr id="3" name="CuadroTexto 1"/>
        <cdr:cNvSpPr txBox="1"/>
      </cdr:nvSpPr>
      <cdr:spPr>
        <a:xfrm xmlns:a="http://schemas.openxmlformats.org/drawingml/2006/main">
          <a:off x="1231895" y="1641473"/>
          <a:ext cx="70481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y=0,158</a:t>
          </a:r>
          <a:endParaRPr lang="es-EC" sz="1050" b="1"/>
        </a:p>
      </cdr:txBody>
    </cdr:sp>
  </cdr:relSizeAnchor>
  <cdr:relSizeAnchor xmlns:cdr="http://schemas.openxmlformats.org/drawingml/2006/chartDrawing">
    <cdr:from>
      <cdr:x>0.42777</cdr:x>
      <cdr:y>0.4456</cdr:y>
    </cdr:from>
    <cdr:to>
      <cdr:x>0.61666</cdr:x>
      <cdr:y>0.56018</cdr:y>
    </cdr:to>
    <cdr:sp macro="" textlink="">
      <cdr:nvSpPr>
        <cdr:cNvPr id="4" name="CuadroTexto 1"/>
        <cdr:cNvSpPr txBox="1"/>
      </cdr:nvSpPr>
      <cdr:spPr>
        <a:xfrm xmlns:a="http://schemas.openxmlformats.org/drawingml/2006/main">
          <a:off x="1955780" y="1222382"/>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Vy</a:t>
          </a:r>
          <a:r>
            <a:rPr lang="en-US" sz="1050" b="1">
              <a:latin typeface="Calibri" panose="020F0502020204030204" pitchFamily="34" charset="0"/>
            </a:rPr>
            <a:t>=3338,50</a:t>
          </a:r>
          <a:endParaRPr lang="es-EC" sz="1050" b="1"/>
        </a:p>
      </cdr:txBody>
    </cdr:sp>
  </cdr:relSizeAnchor>
  <cdr:relSizeAnchor xmlns:cdr="http://schemas.openxmlformats.org/drawingml/2006/chartDrawing">
    <cdr:from>
      <cdr:x>0.12778</cdr:x>
      <cdr:y>0.22338</cdr:y>
    </cdr:from>
    <cdr:to>
      <cdr:x>0.31667</cdr:x>
      <cdr:y>0.33796</cdr:y>
    </cdr:to>
    <cdr:sp macro="" textlink="">
      <cdr:nvSpPr>
        <cdr:cNvPr id="5" name="CuadroTexto 1"/>
        <cdr:cNvSpPr txBox="1"/>
      </cdr:nvSpPr>
      <cdr:spPr>
        <a:xfrm xmlns:a="http://schemas.openxmlformats.org/drawingml/2006/main">
          <a:off x="584210" y="612770"/>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u=9790,49</a:t>
          </a:r>
          <a:endParaRPr lang="es-EC" sz="1050" b="1"/>
        </a:p>
      </cdr:txBody>
    </cdr:sp>
  </cdr:relSizeAnchor>
</c:userShapes>
</file>

<file path=ppt/drawings/drawing2.xml><?xml version="1.0" encoding="utf-8"?>
<c:userShapes xmlns:c="http://schemas.openxmlformats.org/drawingml/2006/chart">
  <cdr:relSizeAnchor xmlns:cdr="http://schemas.openxmlformats.org/drawingml/2006/chartDrawing">
    <cdr:from>
      <cdr:x>0.25</cdr:x>
      <cdr:y>0.61458</cdr:y>
    </cdr:from>
    <cdr:to>
      <cdr:x>0.37917</cdr:x>
      <cdr:y>0.68056</cdr:y>
    </cdr:to>
    <cdr:sp macro="" textlink="">
      <cdr:nvSpPr>
        <cdr:cNvPr id="2" name="CuadroTexto 1"/>
        <cdr:cNvSpPr txBox="1"/>
      </cdr:nvSpPr>
      <cdr:spPr>
        <a:xfrm xmlns:a="http://schemas.openxmlformats.org/drawingml/2006/main">
          <a:off x="1143000" y="1685925"/>
          <a:ext cx="590550"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a:p>
      </cdr:txBody>
    </cdr:sp>
  </cdr:relSizeAnchor>
  <cdr:relSizeAnchor xmlns:cdr="http://schemas.openxmlformats.org/drawingml/2006/chartDrawing">
    <cdr:from>
      <cdr:x>0.22708</cdr:x>
      <cdr:y>0.59722</cdr:y>
    </cdr:from>
    <cdr:to>
      <cdr:x>0.36458</cdr:x>
      <cdr:y>0.6875</cdr:y>
    </cdr:to>
    <cdr:sp macro="" textlink="">
      <cdr:nvSpPr>
        <cdr:cNvPr id="3" name="CuadroTexto 2"/>
        <cdr:cNvSpPr txBox="1"/>
      </cdr:nvSpPr>
      <cdr:spPr>
        <a:xfrm xmlns:a="http://schemas.openxmlformats.org/drawingml/2006/main">
          <a:off x="1038226" y="1638300"/>
          <a:ext cx="62865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050" b="1" i="0"/>
            <a:t>Tx=1,50</a:t>
          </a:r>
        </a:p>
      </cdr:txBody>
    </cdr:sp>
  </cdr:relSizeAnchor>
  <cdr:relSizeAnchor xmlns:cdr="http://schemas.openxmlformats.org/drawingml/2006/chartDrawing">
    <cdr:from>
      <cdr:x>0.13194</cdr:x>
      <cdr:y>0.36227</cdr:y>
    </cdr:from>
    <cdr:to>
      <cdr:x>0.27083</cdr:x>
      <cdr:y>0.45255</cdr:y>
    </cdr:to>
    <cdr:sp macro="" textlink="">
      <cdr:nvSpPr>
        <cdr:cNvPr id="4" name="CuadroTexto 1"/>
        <cdr:cNvSpPr txBox="1"/>
      </cdr:nvSpPr>
      <cdr:spPr>
        <a:xfrm xmlns:a="http://schemas.openxmlformats.org/drawingml/2006/main">
          <a:off x="603250" y="993775"/>
          <a:ext cx="6350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i="0"/>
            <a:t>ax=1,11</a:t>
          </a:r>
        </a:p>
      </cdr:txBody>
    </cdr:sp>
  </cdr:relSizeAnchor>
</c:userShapes>
</file>

<file path=ppt/drawings/drawing3.xml><?xml version="1.0" encoding="utf-8"?>
<c:userShapes xmlns:c="http://schemas.openxmlformats.org/drawingml/2006/chart">
  <cdr:relSizeAnchor xmlns:cdr="http://schemas.openxmlformats.org/drawingml/2006/chartDrawing">
    <cdr:from>
      <cdr:x>0.61736</cdr:x>
      <cdr:y>0.61227</cdr:y>
    </cdr:from>
    <cdr:to>
      <cdr:x>0.77152</cdr:x>
      <cdr:y>0.72685</cdr:y>
    </cdr:to>
    <cdr:sp macro="" textlink="">
      <cdr:nvSpPr>
        <cdr:cNvPr id="2" name="CuadroTexto 1"/>
        <cdr:cNvSpPr txBox="1"/>
      </cdr:nvSpPr>
      <cdr:spPr>
        <a:xfrm xmlns:a="http://schemas.openxmlformats.org/drawingml/2006/main">
          <a:off x="2822585" y="1679579"/>
          <a:ext cx="70482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u=0,36</a:t>
          </a:r>
          <a:endParaRPr lang="es-EC" sz="1050" b="1"/>
        </a:p>
      </cdr:txBody>
    </cdr:sp>
  </cdr:relSizeAnchor>
  <cdr:relSizeAnchor xmlns:cdr="http://schemas.openxmlformats.org/drawingml/2006/chartDrawing">
    <cdr:from>
      <cdr:x>0.27361</cdr:x>
      <cdr:y>0.61574</cdr:y>
    </cdr:from>
    <cdr:to>
      <cdr:x>0.42777</cdr:x>
      <cdr:y>0.73032</cdr:y>
    </cdr:to>
    <cdr:sp macro="" textlink="">
      <cdr:nvSpPr>
        <cdr:cNvPr id="3" name="CuadroTexto 1"/>
        <cdr:cNvSpPr txBox="1"/>
      </cdr:nvSpPr>
      <cdr:spPr>
        <a:xfrm xmlns:a="http://schemas.openxmlformats.org/drawingml/2006/main">
          <a:off x="1250945" y="1689098"/>
          <a:ext cx="70481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y=0,21</a:t>
          </a:r>
          <a:endParaRPr lang="es-EC" sz="1050" b="1"/>
        </a:p>
      </cdr:txBody>
    </cdr:sp>
  </cdr:relSizeAnchor>
  <cdr:relSizeAnchor xmlns:cdr="http://schemas.openxmlformats.org/drawingml/2006/chartDrawing">
    <cdr:from>
      <cdr:x>0.43402</cdr:x>
      <cdr:y>0.48727</cdr:y>
    </cdr:from>
    <cdr:to>
      <cdr:x>0.62291</cdr:x>
      <cdr:y>0.60185</cdr:y>
    </cdr:to>
    <cdr:sp macro="" textlink="">
      <cdr:nvSpPr>
        <cdr:cNvPr id="4" name="CuadroTexto 1"/>
        <cdr:cNvSpPr txBox="1"/>
      </cdr:nvSpPr>
      <cdr:spPr>
        <a:xfrm xmlns:a="http://schemas.openxmlformats.org/drawingml/2006/main">
          <a:off x="1984355" y="1336682"/>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y=943,11</a:t>
          </a:r>
          <a:endParaRPr lang="es-EC" sz="1050" b="1"/>
        </a:p>
      </cdr:txBody>
    </cdr:sp>
  </cdr:relSizeAnchor>
  <cdr:relSizeAnchor xmlns:cdr="http://schemas.openxmlformats.org/drawingml/2006/chartDrawing">
    <cdr:from>
      <cdr:x>0.12778</cdr:x>
      <cdr:y>0.1956</cdr:y>
    </cdr:from>
    <cdr:to>
      <cdr:x>0.31667</cdr:x>
      <cdr:y>0.31018</cdr:y>
    </cdr:to>
    <cdr:sp macro="" textlink="">
      <cdr:nvSpPr>
        <cdr:cNvPr id="5" name="CuadroTexto 1"/>
        <cdr:cNvSpPr txBox="1"/>
      </cdr:nvSpPr>
      <cdr:spPr>
        <a:xfrm xmlns:a="http://schemas.openxmlformats.org/drawingml/2006/main">
          <a:off x="584200" y="536575"/>
          <a:ext cx="86360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u=4279,13</a:t>
          </a:r>
          <a:endParaRPr lang="es-EC" sz="1050" b="1"/>
        </a:p>
      </cdr:txBody>
    </cdr:sp>
  </cdr:relSizeAnchor>
</c:userShapes>
</file>

<file path=ppt/drawings/drawing4.xml><?xml version="1.0" encoding="utf-8"?>
<c:userShapes xmlns:c="http://schemas.openxmlformats.org/drawingml/2006/chart">
  <cdr:relSizeAnchor xmlns:cdr="http://schemas.openxmlformats.org/drawingml/2006/chartDrawing">
    <cdr:from>
      <cdr:x>0.66271</cdr:x>
      <cdr:y>0.58681</cdr:y>
    </cdr:from>
    <cdr:to>
      <cdr:x>0.80953</cdr:x>
      <cdr:y>0.70139</cdr:y>
    </cdr:to>
    <cdr:sp macro="" textlink="">
      <cdr:nvSpPr>
        <cdr:cNvPr id="2" name="CuadroTexto 1"/>
        <cdr:cNvSpPr txBox="1"/>
      </cdr:nvSpPr>
      <cdr:spPr>
        <a:xfrm xmlns:a="http://schemas.openxmlformats.org/drawingml/2006/main">
          <a:off x="3181406" y="1609728"/>
          <a:ext cx="704824" cy="3143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u=0,29</a:t>
          </a:r>
          <a:endParaRPr lang="es-EC" sz="1050" b="1"/>
        </a:p>
      </cdr:txBody>
    </cdr:sp>
  </cdr:relSizeAnchor>
  <cdr:relSizeAnchor xmlns:cdr="http://schemas.openxmlformats.org/drawingml/2006/chartDrawing">
    <cdr:from>
      <cdr:x>0.23478</cdr:x>
      <cdr:y>0.58449</cdr:y>
    </cdr:from>
    <cdr:to>
      <cdr:x>0.3816</cdr:x>
      <cdr:y>0.69907</cdr:y>
    </cdr:to>
    <cdr:sp macro="" textlink="">
      <cdr:nvSpPr>
        <cdr:cNvPr id="3" name="CuadroTexto 1"/>
        <cdr:cNvSpPr txBox="1"/>
      </cdr:nvSpPr>
      <cdr:spPr>
        <a:xfrm xmlns:a="http://schemas.openxmlformats.org/drawingml/2006/main">
          <a:off x="1127098" y="1603385"/>
          <a:ext cx="704824"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y=0,129</a:t>
          </a:r>
          <a:endParaRPr lang="es-EC" sz="1050" b="1"/>
        </a:p>
      </cdr:txBody>
    </cdr:sp>
  </cdr:relSizeAnchor>
  <cdr:relSizeAnchor xmlns:cdr="http://schemas.openxmlformats.org/drawingml/2006/chartDrawing">
    <cdr:from>
      <cdr:x>0.13558</cdr:x>
      <cdr:y>0.18171</cdr:y>
    </cdr:from>
    <cdr:to>
      <cdr:x>0.31548</cdr:x>
      <cdr:y>0.29629</cdr:y>
    </cdr:to>
    <cdr:sp macro="" textlink="">
      <cdr:nvSpPr>
        <cdr:cNvPr id="4" name="CuadroTexto 1"/>
        <cdr:cNvSpPr txBox="1"/>
      </cdr:nvSpPr>
      <cdr:spPr>
        <a:xfrm xmlns:a="http://schemas.openxmlformats.org/drawingml/2006/main">
          <a:off x="650865" y="498470"/>
          <a:ext cx="863628"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u=1431,97</a:t>
          </a:r>
          <a:endParaRPr lang="es-EC" sz="1050" b="1"/>
        </a:p>
      </cdr:txBody>
    </cdr:sp>
  </cdr:relSizeAnchor>
  <cdr:relSizeAnchor xmlns:cdr="http://schemas.openxmlformats.org/drawingml/2006/chartDrawing">
    <cdr:from>
      <cdr:x>0.41092</cdr:x>
      <cdr:y>0.37963</cdr:y>
    </cdr:from>
    <cdr:to>
      <cdr:x>0.59082</cdr:x>
      <cdr:y>0.49421</cdr:y>
    </cdr:to>
    <cdr:sp macro="" textlink="">
      <cdr:nvSpPr>
        <cdr:cNvPr id="5" name="CuadroTexto 1"/>
        <cdr:cNvSpPr txBox="1"/>
      </cdr:nvSpPr>
      <cdr:spPr>
        <a:xfrm xmlns:a="http://schemas.openxmlformats.org/drawingml/2006/main">
          <a:off x="1971663" y="1041404"/>
          <a:ext cx="86319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Vy</a:t>
          </a:r>
          <a:r>
            <a:rPr lang="en-US" sz="1050" b="1">
              <a:latin typeface="Calibri" panose="020F0502020204030204" pitchFamily="34" charset="0"/>
            </a:rPr>
            <a:t>=919,90</a:t>
          </a:r>
          <a:endParaRPr lang="es-EC" sz="1050" b="1"/>
        </a:p>
      </cdr:txBody>
    </cdr:sp>
  </cdr:relSizeAnchor>
</c:userShapes>
</file>

<file path=ppt/drawings/drawing5.xml><?xml version="1.0" encoding="utf-8"?>
<c:userShapes xmlns:c="http://schemas.openxmlformats.org/drawingml/2006/chart">
  <cdr:relSizeAnchor xmlns:cdr="http://schemas.openxmlformats.org/drawingml/2006/chartDrawing">
    <cdr:from>
      <cdr:x>0.51528</cdr:x>
      <cdr:y>0.59838</cdr:y>
    </cdr:from>
    <cdr:to>
      <cdr:x>0.66944</cdr:x>
      <cdr:y>0.71296</cdr:y>
    </cdr:to>
    <cdr:sp macro="" textlink="">
      <cdr:nvSpPr>
        <cdr:cNvPr id="2" name="CuadroTexto 1"/>
        <cdr:cNvSpPr txBox="1"/>
      </cdr:nvSpPr>
      <cdr:spPr>
        <a:xfrm xmlns:a="http://schemas.openxmlformats.org/drawingml/2006/main">
          <a:off x="2355845" y="1641479"/>
          <a:ext cx="70481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u=0,209</a:t>
          </a:r>
          <a:endParaRPr lang="es-EC" sz="1050" b="1"/>
        </a:p>
      </cdr:txBody>
    </cdr:sp>
  </cdr:relSizeAnchor>
  <cdr:relSizeAnchor xmlns:cdr="http://schemas.openxmlformats.org/drawingml/2006/chartDrawing">
    <cdr:from>
      <cdr:x>0.27569</cdr:x>
      <cdr:y>0.60532</cdr:y>
    </cdr:from>
    <cdr:to>
      <cdr:x>0.42985</cdr:x>
      <cdr:y>0.7199</cdr:y>
    </cdr:to>
    <cdr:sp macro="" textlink="">
      <cdr:nvSpPr>
        <cdr:cNvPr id="3" name="CuadroTexto 1"/>
        <cdr:cNvSpPr txBox="1"/>
      </cdr:nvSpPr>
      <cdr:spPr>
        <a:xfrm xmlns:a="http://schemas.openxmlformats.org/drawingml/2006/main">
          <a:off x="1260470" y="1660523"/>
          <a:ext cx="70481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y=0,083</a:t>
          </a:r>
          <a:endParaRPr lang="es-EC" sz="1050" b="1"/>
        </a:p>
      </cdr:txBody>
    </cdr:sp>
  </cdr:relSizeAnchor>
  <cdr:relSizeAnchor xmlns:cdr="http://schemas.openxmlformats.org/drawingml/2006/chartDrawing">
    <cdr:from>
      <cdr:x>0.31111</cdr:x>
      <cdr:y>0.43866</cdr:y>
    </cdr:from>
    <cdr:to>
      <cdr:x>0.5</cdr:x>
      <cdr:y>0.55324</cdr:y>
    </cdr:to>
    <cdr:sp macro="" textlink="">
      <cdr:nvSpPr>
        <cdr:cNvPr id="4" name="CuadroTexto 1"/>
        <cdr:cNvSpPr txBox="1"/>
      </cdr:nvSpPr>
      <cdr:spPr>
        <a:xfrm xmlns:a="http://schemas.openxmlformats.org/drawingml/2006/main">
          <a:off x="1422380" y="1203320"/>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Vy</a:t>
          </a:r>
          <a:r>
            <a:rPr lang="en-US" sz="1050" b="1">
              <a:latin typeface="Calibri" panose="020F0502020204030204" pitchFamily="34" charset="0"/>
            </a:rPr>
            <a:t>=943,11</a:t>
          </a:r>
          <a:endParaRPr lang="es-EC" sz="1050" b="1"/>
        </a:p>
      </cdr:txBody>
    </cdr:sp>
  </cdr:relSizeAnchor>
  <cdr:relSizeAnchor xmlns:cdr="http://schemas.openxmlformats.org/drawingml/2006/chartDrawing">
    <cdr:from>
      <cdr:x>0.1132</cdr:x>
      <cdr:y>0.20948</cdr:y>
    </cdr:from>
    <cdr:to>
      <cdr:x>0.30209</cdr:x>
      <cdr:y>0.32406</cdr:y>
    </cdr:to>
    <cdr:sp macro="" textlink="">
      <cdr:nvSpPr>
        <cdr:cNvPr id="5" name="CuadroTexto 1"/>
        <cdr:cNvSpPr txBox="1"/>
      </cdr:nvSpPr>
      <cdr:spPr>
        <a:xfrm xmlns:a="http://schemas.openxmlformats.org/drawingml/2006/main">
          <a:off x="517535" y="574658"/>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u=2699,32</a:t>
          </a:r>
          <a:endParaRPr lang="es-EC" sz="1050" b="1"/>
        </a:p>
      </cdr:txBody>
    </cdr:sp>
  </cdr:relSizeAnchor>
</c:userShapes>
</file>

<file path=ppt/drawings/drawing6.xml><?xml version="1.0" encoding="utf-8"?>
<c:userShapes xmlns:c="http://schemas.openxmlformats.org/drawingml/2006/chart">
  <cdr:relSizeAnchor xmlns:cdr="http://schemas.openxmlformats.org/drawingml/2006/chartDrawing">
    <cdr:from>
      <cdr:x>0.65874</cdr:x>
      <cdr:y>0.57986</cdr:y>
    </cdr:from>
    <cdr:to>
      <cdr:x>0.80556</cdr:x>
      <cdr:y>0.69444</cdr:y>
    </cdr:to>
    <cdr:sp macro="" textlink="">
      <cdr:nvSpPr>
        <cdr:cNvPr id="2" name="CuadroTexto 1"/>
        <cdr:cNvSpPr txBox="1"/>
      </cdr:nvSpPr>
      <cdr:spPr>
        <a:xfrm xmlns:a="http://schemas.openxmlformats.org/drawingml/2006/main">
          <a:off x="3162356" y="1590678"/>
          <a:ext cx="704824" cy="3143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u=0,287</a:t>
          </a:r>
          <a:endParaRPr lang="es-EC" sz="1050" b="1"/>
        </a:p>
      </cdr:txBody>
    </cdr:sp>
  </cdr:relSizeAnchor>
  <cdr:relSizeAnchor xmlns:cdr="http://schemas.openxmlformats.org/drawingml/2006/chartDrawing">
    <cdr:from>
      <cdr:x>0.34986</cdr:x>
      <cdr:y>0.59144</cdr:y>
    </cdr:from>
    <cdr:to>
      <cdr:x>0.49668</cdr:x>
      <cdr:y>0.70602</cdr:y>
    </cdr:to>
    <cdr:sp macro="" textlink="">
      <cdr:nvSpPr>
        <cdr:cNvPr id="3" name="CuadroTexto 1"/>
        <cdr:cNvSpPr txBox="1"/>
      </cdr:nvSpPr>
      <cdr:spPr>
        <a:xfrm xmlns:a="http://schemas.openxmlformats.org/drawingml/2006/main">
          <a:off x="1679548" y="1622435"/>
          <a:ext cx="704824"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y=0,205</a:t>
          </a:r>
          <a:endParaRPr lang="es-EC" sz="1050" b="1"/>
        </a:p>
      </cdr:txBody>
    </cdr:sp>
  </cdr:relSizeAnchor>
  <cdr:relSizeAnchor xmlns:cdr="http://schemas.openxmlformats.org/drawingml/2006/chartDrawing">
    <cdr:from>
      <cdr:x>0.13161</cdr:x>
      <cdr:y>0.16782</cdr:y>
    </cdr:from>
    <cdr:to>
      <cdr:x>0.31151</cdr:x>
      <cdr:y>0.2824</cdr:y>
    </cdr:to>
    <cdr:sp macro="" textlink="">
      <cdr:nvSpPr>
        <cdr:cNvPr id="4" name="CuadroTexto 1"/>
        <cdr:cNvSpPr txBox="1"/>
      </cdr:nvSpPr>
      <cdr:spPr>
        <a:xfrm xmlns:a="http://schemas.openxmlformats.org/drawingml/2006/main">
          <a:off x="631815" y="460370"/>
          <a:ext cx="863628"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u=245,75</a:t>
          </a:r>
          <a:endParaRPr lang="es-EC" sz="1050" b="1"/>
        </a:p>
      </cdr:txBody>
    </cdr:sp>
  </cdr:relSizeAnchor>
</c:userShapes>
</file>

<file path=ppt/drawings/drawing7.xml><?xml version="1.0" encoding="utf-8"?>
<c:userShapes xmlns:c="http://schemas.openxmlformats.org/drawingml/2006/chart">
  <cdr:relSizeAnchor xmlns:cdr="http://schemas.openxmlformats.org/drawingml/2006/chartDrawing">
    <cdr:from>
      <cdr:x>0.61736</cdr:x>
      <cdr:y>0.61227</cdr:y>
    </cdr:from>
    <cdr:to>
      <cdr:x>0.77152</cdr:x>
      <cdr:y>0.72685</cdr:y>
    </cdr:to>
    <cdr:sp macro="" textlink="">
      <cdr:nvSpPr>
        <cdr:cNvPr id="2" name="CuadroTexto 1"/>
        <cdr:cNvSpPr txBox="1"/>
      </cdr:nvSpPr>
      <cdr:spPr>
        <a:xfrm xmlns:a="http://schemas.openxmlformats.org/drawingml/2006/main">
          <a:off x="2822585" y="1679579"/>
          <a:ext cx="70482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u=0,271</a:t>
          </a:r>
          <a:endParaRPr lang="es-EC" sz="1050" b="1"/>
        </a:p>
      </cdr:txBody>
    </cdr:sp>
  </cdr:relSizeAnchor>
  <cdr:relSizeAnchor xmlns:cdr="http://schemas.openxmlformats.org/drawingml/2006/chartDrawing">
    <cdr:from>
      <cdr:x>0.27361</cdr:x>
      <cdr:y>0.61574</cdr:y>
    </cdr:from>
    <cdr:to>
      <cdr:x>0.42777</cdr:x>
      <cdr:y>0.73032</cdr:y>
    </cdr:to>
    <cdr:sp macro="" textlink="">
      <cdr:nvSpPr>
        <cdr:cNvPr id="3" name="CuadroTexto 1"/>
        <cdr:cNvSpPr txBox="1"/>
      </cdr:nvSpPr>
      <cdr:spPr>
        <a:xfrm xmlns:a="http://schemas.openxmlformats.org/drawingml/2006/main">
          <a:off x="1250945" y="1689098"/>
          <a:ext cx="70481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y=0,155</a:t>
          </a:r>
          <a:endParaRPr lang="es-EC" sz="1050" b="1"/>
        </a:p>
      </cdr:txBody>
    </cdr:sp>
  </cdr:relSizeAnchor>
  <cdr:relSizeAnchor xmlns:cdr="http://schemas.openxmlformats.org/drawingml/2006/chartDrawing">
    <cdr:from>
      <cdr:x>0.14028</cdr:x>
      <cdr:y>0.16782</cdr:y>
    </cdr:from>
    <cdr:to>
      <cdr:x>0.32917</cdr:x>
      <cdr:y>0.2824</cdr:y>
    </cdr:to>
    <cdr:sp macro="" textlink="">
      <cdr:nvSpPr>
        <cdr:cNvPr id="5" name="CuadroTexto 1"/>
        <cdr:cNvSpPr txBox="1"/>
      </cdr:nvSpPr>
      <cdr:spPr>
        <a:xfrm xmlns:a="http://schemas.openxmlformats.org/drawingml/2006/main">
          <a:off x="641360" y="460358"/>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u=418,45</a:t>
          </a:r>
          <a:endParaRPr lang="es-EC" sz="1050" b="1"/>
        </a:p>
      </cdr:txBody>
    </cdr:sp>
  </cdr:relSizeAnchor>
</c:userShapes>
</file>

<file path=ppt/drawings/drawing8.xml><?xml version="1.0" encoding="utf-8"?>
<c:userShapes xmlns:c="http://schemas.openxmlformats.org/drawingml/2006/chart">
  <cdr:relSizeAnchor xmlns:cdr="http://schemas.openxmlformats.org/drawingml/2006/chartDrawing">
    <cdr:from>
      <cdr:x>0.82739</cdr:x>
      <cdr:y>0.61111</cdr:y>
    </cdr:from>
    <cdr:to>
      <cdr:x>0.97421</cdr:x>
      <cdr:y>0.72569</cdr:y>
    </cdr:to>
    <cdr:sp macro="" textlink="">
      <cdr:nvSpPr>
        <cdr:cNvPr id="2" name="CuadroTexto 1"/>
        <cdr:cNvSpPr txBox="1"/>
      </cdr:nvSpPr>
      <cdr:spPr>
        <a:xfrm xmlns:a="http://schemas.openxmlformats.org/drawingml/2006/main">
          <a:off x="3971946" y="1676400"/>
          <a:ext cx="704829" cy="3143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u=0,64</a:t>
          </a:r>
          <a:endParaRPr lang="es-EC" sz="1050" b="1"/>
        </a:p>
      </cdr:txBody>
    </cdr:sp>
  </cdr:relSizeAnchor>
  <cdr:relSizeAnchor xmlns:cdr="http://schemas.openxmlformats.org/drawingml/2006/chartDrawing">
    <cdr:from>
      <cdr:x>0.24272</cdr:x>
      <cdr:y>0.61227</cdr:y>
    </cdr:from>
    <cdr:to>
      <cdr:x>0.38954</cdr:x>
      <cdr:y>0.72685</cdr:y>
    </cdr:to>
    <cdr:sp macro="" textlink="">
      <cdr:nvSpPr>
        <cdr:cNvPr id="3" name="CuadroTexto 1"/>
        <cdr:cNvSpPr txBox="1"/>
      </cdr:nvSpPr>
      <cdr:spPr>
        <a:xfrm xmlns:a="http://schemas.openxmlformats.org/drawingml/2006/main">
          <a:off x="1165207" y="1679573"/>
          <a:ext cx="704824"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y=0,223</a:t>
          </a:r>
          <a:endParaRPr lang="es-EC" sz="1050" b="1"/>
        </a:p>
      </cdr:txBody>
    </cdr:sp>
  </cdr:relSizeAnchor>
  <cdr:relSizeAnchor xmlns:cdr="http://schemas.openxmlformats.org/drawingml/2006/chartDrawing">
    <cdr:from>
      <cdr:x>0.13558</cdr:x>
      <cdr:y>0.1956</cdr:y>
    </cdr:from>
    <cdr:to>
      <cdr:x>0.31548</cdr:x>
      <cdr:y>0.31018</cdr:y>
    </cdr:to>
    <cdr:sp macro="" textlink="">
      <cdr:nvSpPr>
        <cdr:cNvPr id="4" name="CuadroTexto 1"/>
        <cdr:cNvSpPr txBox="1"/>
      </cdr:nvSpPr>
      <cdr:spPr>
        <a:xfrm xmlns:a="http://schemas.openxmlformats.org/drawingml/2006/main">
          <a:off x="650875" y="536575"/>
          <a:ext cx="86360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u=1145,28</a:t>
          </a:r>
          <a:endParaRPr lang="es-EC" sz="1050" b="1"/>
        </a:p>
      </cdr:txBody>
    </cdr:sp>
  </cdr:relSizeAnchor>
  <cdr:relSizeAnchor xmlns:cdr="http://schemas.openxmlformats.org/drawingml/2006/chartDrawing">
    <cdr:from>
      <cdr:x>0.47288</cdr:x>
      <cdr:y>0.48032</cdr:y>
    </cdr:from>
    <cdr:to>
      <cdr:x>0.65278</cdr:x>
      <cdr:y>0.5949</cdr:y>
    </cdr:to>
    <cdr:sp macro="" textlink="">
      <cdr:nvSpPr>
        <cdr:cNvPr id="5" name="CuadroTexto 1"/>
        <cdr:cNvSpPr txBox="1"/>
      </cdr:nvSpPr>
      <cdr:spPr>
        <a:xfrm xmlns:a="http://schemas.openxmlformats.org/drawingml/2006/main">
          <a:off x="2270125" y="1317625"/>
          <a:ext cx="86360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y=341,60</a:t>
          </a:r>
          <a:endParaRPr lang="es-EC" sz="1050" b="1"/>
        </a:p>
      </cdr:txBody>
    </cdr:sp>
  </cdr:relSizeAnchor>
</c:userShapes>
</file>

<file path=ppt/drawings/drawing9.xml><?xml version="1.0" encoding="utf-8"?>
<c:userShapes xmlns:c="http://schemas.openxmlformats.org/drawingml/2006/chart">
  <cdr:relSizeAnchor xmlns:cdr="http://schemas.openxmlformats.org/drawingml/2006/chartDrawing">
    <cdr:from>
      <cdr:x>0.60903</cdr:x>
      <cdr:y>0.6088</cdr:y>
    </cdr:from>
    <cdr:to>
      <cdr:x>0.76319</cdr:x>
      <cdr:y>0.72338</cdr:y>
    </cdr:to>
    <cdr:sp macro="" textlink="">
      <cdr:nvSpPr>
        <cdr:cNvPr id="2" name="CuadroTexto 1"/>
        <cdr:cNvSpPr txBox="1"/>
      </cdr:nvSpPr>
      <cdr:spPr>
        <a:xfrm xmlns:a="http://schemas.openxmlformats.org/drawingml/2006/main">
          <a:off x="2784485" y="1670054"/>
          <a:ext cx="704820"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u=0,43</a:t>
          </a:r>
          <a:endParaRPr lang="es-EC" sz="1050" b="1"/>
        </a:p>
      </cdr:txBody>
    </cdr:sp>
  </cdr:relSizeAnchor>
  <cdr:relSizeAnchor xmlns:cdr="http://schemas.openxmlformats.org/drawingml/2006/chartDrawing">
    <cdr:from>
      <cdr:x>0.18194</cdr:x>
      <cdr:y>0.61227</cdr:y>
    </cdr:from>
    <cdr:to>
      <cdr:x>0.3361</cdr:x>
      <cdr:y>0.72685</cdr:y>
    </cdr:to>
    <cdr:sp macro="" textlink="">
      <cdr:nvSpPr>
        <cdr:cNvPr id="3" name="CuadroTexto 1"/>
        <cdr:cNvSpPr txBox="1"/>
      </cdr:nvSpPr>
      <cdr:spPr>
        <a:xfrm xmlns:a="http://schemas.openxmlformats.org/drawingml/2006/main">
          <a:off x="831845" y="1679573"/>
          <a:ext cx="704819"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50" b="1">
              <a:latin typeface="Calibri" panose="020F0502020204030204" pitchFamily="34" charset="0"/>
            </a:rPr>
            <a:t>Δ</a:t>
          </a:r>
          <a:r>
            <a:rPr lang="en-US" sz="1050" b="1">
              <a:latin typeface="Calibri" panose="020F0502020204030204" pitchFamily="34" charset="0"/>
            </a:rPr>
            <a:t>y=0,171</a:t>
          </a:r>
          <a:endParaRPr lang="es-EC" sz="1050" b="1"/>
        </a:p>
      </cdr:txBody>
    </cdr:sp>
  </cdr:relSizeAnchor>
  <cdr:relSizeAnchor xmlns:cdr="http://schemas.openxmlformats.org/drawingml/2006/chartDrawing">
    <cdr:from>
      <cdr:x>0.40069</cdr:x>
      <cdr:y>0.37269</cdr:y>
    </cdr:from>
    <cdr:to>
      <cdr:x>0.58958</cdr:x>
      <cdr:y>0.48727</cdr:y>
    </cdr:to>
    <cdr:sp macro="" textlink="">
      <cdr:nvSpPr>
        <cdr:cNvPr id="4" name="CuadroTexto 1"/>
        <cdr:cNvSpPr txBox="1"/>
      </cdr:nvSpPr>
      <cdr:spPr>
        <a:xfrm xmlns:a="http://schemas.openxmlformats.org/drawingml/2006/main">
          <a:off x="1831955" y="1022357"/>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y=341,60</a:t>
          </a:r>
          <a:endParaRPr lang="es-EC" sz="1050" b="1"/>
        </a:p>
      </cdr:txBody>
    </cdr:sp>
  </cdr:relSizeAnchor>
  <cdr:relSizeAnchor xmlns:cdr="http://schemas.openxmlformats.org/drawingml/2006/chartDrawing">
    <cdr:from>
      <cdr:x>0.12986</cdr:x>
      <cdr:y>0.20602</cdr:y>
    </cdr:from>
    <cdr:to>
      <cdr:x>0.31875</cdr:x>
      <cdr:y>0.3206</cdr:y>
    </cdr:to>
    <cdr:sp macro="" textlink="">
      <cdr:nvSpPr>
        <cdr:cNvPr id="5" name="CuadroTexto 1"/>
        <cdr:cNvSpPr txBox="1"/>
      </cdr:nvSpPr>
      <cdr:spPr>
        <a:xfrm xmlns:a="http://schemas.openxmlformats.org/drawingml/2006/main">
          <a:off x="593735" y="565145"/>
          <a:ext cx="863605" cy="314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latin typeface="Calibri" panose="020F0502020204030204" pitchFamily="34" charset="0"/>
            </a:rPr>
            <a:t>V</a:t>
          </a:r>
          <a:r>
            <a:rPr lang="en-US" sz="1050" b="1">
              <a:latin typeface="Calibri" panose="020F0502020204030204" pitchFamily="34" charset="0"/>
            </a:rPr>
            <a:t>u=726,02</a:t>
          </a:r>
          <a:endParaRPr lang="es-EC" sz="1050" b="1"/>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C4FB8F-ED15-48AB-97BD-17129D4E699D}" type="datetimeFigureOut">
              <a:rPr lang="en-US" smtClean="0"/>
              <a:t>5/5/2015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6B3739-9081-478F-812E-AE7CE140632E}" type="slidenum">
              <a:rPr lang="en-US" smtClean="0"/>
              <a:t>‹Nº›</a:t>
            </a:fld>
            <a:endParaRPr lang="en-US"/>
          </a:p>
        </p:txBody>
      </p:sp>
    </p:spTree>
    <p:extLst>
      <p:ext uri="{BB962C8B-B14F-4D97-AF65-F5344CB8AC3E}">
        <p14:creationId xmlns:p14="http://schemas.microsoft.com/office/powerpoint/2010/main" val="4112104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9D437-CD83-4825-AD0D-5E7B341BC79B}" type="datetimeFigureOut">
              <a:rPr lang="en-US" smtClean="0"/>
              <a:t>5/5/2015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CF8BB-EBC7-4B8F-9632-A5A136FBB880}" type="slidenum">
              <a:rPr lang="en-US" smtClean="0"/>
              <a:t>‹Nº›</a:t>
            </a:fld>
            <a:endParaRPr lang="en-US"/>
          </a:p>
        </p:txBody>
      </p:sp>
    </p:spTree>
    <p:extLst>
      <p:ext uri="{BB962C8B-B14F-4D97-AF65-F5344CB8AC3E}">
        <p14:creationId xmlns:p14="http://schemas.microsoft.com/office/powerpoint/2010/main" val="117036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55780"/>
            <a:ext cx="6858000" cy="3200400"/>
          </a:xfrm>
        </p:spPr>
        <p:txBody>
          <a:bodyPr anchor="b">
            <a:normAutofit/>
          </a:bodyPr>
          <a:lstStyle>
            <a:lvl1pPr algn="l">
              <a:lnSpc>
                <a:spcPct val="75000"/>
              </a:lnSpc>
              <a:defRPr sz="8000">
                <a:solidFill>
                  <a:schemeClr val="bg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09600" y="3956180"/>
            <a:ext cx="6858000" cy="1097280"/>
          </a:xfrm>
        </p:spPr>
        <p:txBody>
          <a:bodyPr>
            <a:normAutofit/>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42120" y="380999"/>
            <a:ext cx="2011680" cy="6096001"/>
          </a:xfrm>
        </p:spPr>
        <p:txBody>
          <a:bodyPr vert="eaVert"/>
          <a:lstStyle>
            <a:lvl1pP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981199" y="380999"/>
            <a:ext cx="7074859" cy="60960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22960"/>
            <a:ext cx="8686800" cy="2011680"/>
          </a:xfrm>
        </p:spPr>
        <p:txBody>
          <a:bodyPr anchor="b">
            <a:normAutofit/>
          </a:bodyPr>
          <a:lstStyle>
            <a:lvl1pPr>
              <a:defRPr sz="6600"/>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2834640"/>
            <a:ext cx="8686800" cy="1097280"/>
          </a:xfrm>
        </p:spPr>
        <p:txBody>
          <a:bodyPr>
            <a:normAutofit/>
          </a:bodyPr>
          <a:lstStyle>
            <a:lvl1pPr marL="0" indent="0">
              <a:spcBef>
                <a:spcPts val="0"/>
              </a:spcBef>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9812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7818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9812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9812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7818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7818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9420" y="408993"/>
            <a:ext cx="4800937" cy="1828800"/>
          </a:xfrm>
        </p:spPr>
        <p:txBody>
          <a:bodyPr anchor="b">
            <a:noAutofit/>
          </a:bodyPr>
          <a:lstStyle>
            <a:lvl1pPr>
              <a:defRPr sz="440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606491" y="381000"/>
            <a:ext cx="5489510" cy="5791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559420" y="2237793"/>
            <a:ext cx="4800937"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‹Nº›</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56248" y="384048"/>
            <a:ext cx="4800600" cy="1828800"/>
          </a:xfrm>
        </p:spPr>
        <p:txBody>
          <a:bodyPr anchor="b">
            <a:noAutofit/>
          </a:bodyPr>
          <a:lstStyle>
            <a:lvl1pPr>
              <a:defRPr sz="4400">
                <a:solidFill>
                  <a:schemeClr val="bg1"/>
                </a:solidFill>
              </a:defRPr>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0" y="0"/>
            <a:ext cx="6096000" cy="6858000"/>
          </a:xfrm>
          <a:ln>
            <a:noFill/>
          </a:ln>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6556249" y="2240280"/>
            <a:ext cx="4799140"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Tree>
    <p:extLst>
      <p:ext uri="{BB962C8B-B14F-4D97-AF65-F5344CB8AC3E}">
        <p14:creationId xmlns:p14="http://schemas.microsoft.com/office/powerpoint/2010/main" val="57120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1200" y="381000"/>
            <a:ext cx="9372600" cy="12954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81200" y="1987419"/>
            <a:ext cx="9372600" cy="448310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1631790" y="5691673"/>
            <a:ext cx="280731" cy="778847"/>
          </a:xfrm>
          <a:prstGeom prst="rect">
            <a:avLst/>
          </a:prstGeom>
        </p:spPr>
        <p:txBody>
          <a:bodyPr vert="vert270" lIns="91440" tIns="45720" rIns="91440" bIns="45720" rtlCol="0" anchor="ctr"/>
          <a:lstStyle>
            <a:lvl1pPr algn="l">
              <a:defRPr sz="8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11631790" y="365125"/>
            <a:ext cx="280730" cy="5139936"/>
          </a:xfrm>
          <a:prstGeom prst="rect">
            <a:avLst/>
          </a:prstGeom>
        </p:spPr>
        <p:txBody>
          <a:bodyPr vert="vert270" lIns="91440" tIns="45720" rIns="91440" bIns="45720" rtlCol="0" anchor="ctr"/>
          <a:lstStyle>
            <a:lvl1pPr algn="ctr">
              <a:defRPr sz="8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313321" y="6268940"/>
            <a:ext cx="722377" cy="201580"/>
          </a:xfrm>
          <a:prstGeom prst="rect">
            <a:avLst/>
          </a:prstGeom>
        </p:spPr>
        <p:txBody>
          <a:bodyPr vert="horz" lIns="91440" tIns="45720" rIns="91440" bIns="45720" rtlCol="0" anchor="ctr"/>
          <a:lstStyle>
            <a:lvl1pPr algn="l">
              <a:defRPr sz="800">
                <a:solidFill>
                  <a:schemeClr val="tx1">
                    <a:lumMod val="60000"/>
                    <a:lumOff val="40000"/>
                  </a:schemeClr>
                </a:solidFill>
              </a:defRPr>
            </a:lvl1pPr>
          </a:lstStyle>
          <a:p>
            <a:fld id="{E31375A4-56A4-47D6-9801-1991572033F7}" type="slidenum">
              <a:rPr lang="en-US" smtClean="0"/>
              <a:pPr/>
              <a:t>‹Nº›</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400" kern="1200" cap="all" baseline="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chart" Target="../charts/char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chart" Target="../charts/chart3.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56.png"/><Relationship Id="rId5" Type="http://schemas.openxmlformats.org/officeDocument/2006/relationships/chart" Target="../charts/chart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58.png"/><Relationship Id="rId5" Type="http://schemas.openxmlformats.org/officeDocument/2006/relationships/chart" Target="../charts/chart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chart" Target="../charts/chart8.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image" Target="../media/image69.png"/><Relationship Id="rId5" Type="http://schemas.openxmlformats.org/officeDocument/2006/relationships/chart" Target="../charts/chart9.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6" Type="http://schemas.openxmlformats.org/officeDocument/2006/relationships/image" Target="../media/image71.png"/><Relationship Id="rId5" Type="http://schemas.openxmlformats.org/officeDocument/2006/relationships/chart" Target="../charts/chart10.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avi"/><Relationship Id="rId1" Type="http://schemas.microsoft.com/office/2007/relationships/media" Target="../media/media8.avi"/><Relationship Id="rId6" Type="http://schemas.openxmlformats.org/officeDocument/2006/relationships/chart" Target="../charts/chart11.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avi"/><Relationship Id="rId1" Type="http://schemas.microsoft.com/office/2007/relationships/media" Target="../media/media9.avi"/><Relationship Id="rId6" Type="http://schemas.openxmlformats.org/officeDocument/2006/relationships/image" Target="../media/image81.png"/><Relationship Id="rId5" Type="http://schemas.openxmlformats.org/officeDocument/2006/relationships/chart" Target="../charts/chart12.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avi"/><Relationship Id="rId1" Type="http://schemas.microsoft.com/office/2007/relationships/media" Target="../media/media10.avi"/><Relationship Id="rId6" Type="http://schemas.openxmlformats.org/officeDocument/2006/relationships/chart" Target="../charts/chart13.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0999" y="3353319"/>
            <a:ext cx="6858000" cy="2484048"/>
          </a:xfrm>
        </p:spPr>
        <p:txBody>
          <a:bodyPr>
            <a:noAutofit/>
          </a:bodyPr>
          <a:lstStyle/>
          <a:p>
            <a:r>
              <a:rPr lang="es-EC" sz="3200" b="1" dirty="0"/>
              <a:t>ANÁLISIS ESTÁTICO NO LINEAL CON PLASTICIDAD DISTRIBUIDA  EN ESTRUCTURAS METÁLICAS APORTICADAS EN LA CIUDAD QUITO, UTILIZANDO EL PROGRAMA SEISMOSTRUCT</a:t>
            </a:r>
            <a:endParaRPr lang="es-ES" sz="3200" noProof="1"/>
          </a:p>
        </p:txBody>
      </p:sp>
      <p:sp>
        <p:nvSpPr>
          <p:cNvPr id="3" name="Subtítulo 2"/>
          <p:cNvSpPr>
            <a:spLocks noGrp="1"/>
          </p:cNvSpPr>
          <p:nvPr>
            <p:ph type="subTitle" idx="1"/>
          </p:nvPr>
        </p:nvSpPr>
        <p:spPr>
          <a:xfrm>
            <a:off x="380999" y="2403957"/>
            <a:ext cx="6858000" cy="1261280"/>
          </a:xfrm>
        </p:spPr>
        <p:txBody>
          <a:bodyPr>
            <a:normAutofit/>
          </a:bodyPr>
          <a:lstStyle/>
          <a:p>
            <a:r>
              <a:rPr lang="es-ES" noProof="1" smtClean="0"/>
              <a:t>FACULTAD DE INGENIER</a:t>
            </a:r>
            <a:r>
              <a:rPr lang="es-EC" noProof="1" smtClean="0"/>
              <a:t>ÍA CIVIL</a:t>
            </a:r>
          </a:p>
          <a:p>
            <a:r>
              <a:rPr lang="es-EC" noProof="1" smtClean="0"/>
              <a:t>TESIS DE GRADO</a:t>
            </a:r>
            <a:endParaRPr lang="es-ES" noProof="1"/>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80999" y="164592"/>
            <a:ext cx="6616581" cy="157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ubtítulo 2"/>
          <p:cNvSpPr txBox="1">
            <a:spLocks/>
          </p:cNvSpPr>
          <p:nvPr/>
        </p:nvSpPr>
        <p:spPr>
          <a:xfrm>
            <a:off x="380999" y="6039072"/>
            <a:ext cx="6858000" cy="549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SzPct val="100000"/>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1200"/>
              </a:spcBef>
              <a:buSzPct val="100000"/>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SzPct val="100000"/>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600"/>
              </a:spcBef>
              <a:buSzPct val="100000"/>
              <a:buFont typeface="Arial" pitchFamily="34" charset="0"/>
              <a:buNone/>
              <a:defRPr sz="1600" kern="1200">
                <a:solidFill>
                  <a:schemeClr val="tx1"/>
                </a:solidFill>
                <a:latin typeface="+mn-lt"/>
                <a:ea typeface="+mn-ea"/>
                <a:cs typeface="+mn-cs"/>
              </a:defRPr>
            </a:lvl9pPr>
          </a:lstStyle>
          <a:p>
            <a:r>
              <a:rPr lang="es-EC" noProof="1" smtClean="0"/>
              <a:t>POR HENRY ABALCO</a:t>
            </a:r>
          </a:p>
        </p:txBody>
      </p:sp>
    </p:spTree>
    <p:extLst>
      <p:ext uri="{BB962C8B-B14F-4D97-AF65-F5344CB8AC3E}">
        <p14:creationId xmlns:p14="http://schemas.microsoft.com/office/powerpoint/2010/main" val="241325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Sistema de entrepiso</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smtClean="0"/>
              <a:t>Materiales usados</a:t>
            </a:r>
            <a:endParaRPr lang="es-EC" b="1" u="sng" dirty="0"/>
          </a:p>
        </p:txBody>
      </p:sp>
      <p:pic>
        <p:nvPicPr>
          <p:cNvPr id="9" name="Imagen 8"/>
          <p:cNvPicPr/>
          <p:nvPr/>
        </p:nvPicPr>
        <p:blipFill rotWithShape="1">
          <a:blip r:embed="rId2" cstate="print">
            <a:extLst>
              <a:ext uri="{28A0092B-C50C-407E-A947-70E740481C1C}">
                <a14:useLocalDpi xmlns:a14="http://schemas.microsoft.com/office/drawing/2010/main" val="0"/>
              </a:ext>
            </a:extLst>
          </a:blip>
          <a:srcRect l="24032" t="26603" r="26677" b="18144"/>
          <a:stretch/>
        </p:blipFill>
        <p:spPr bwMode="auto">
          <a:xfrm>
            <a:off x="1647675" y="1733920"/>
            <a:ext cx="5118585" cy="2609480"/>
          </a:xfrm>
          <a:prstGeom prst="rect">
            <a:avLst/>
          </a:prstGeom>
          <a:noFill/>
          <a:ln>
            <a:noFill/>
          </a:ln>
          <a:extLst>
            <a:ext uri="{53640926-AAD7-44D8-BBD7-CCE9431645EC}">
              <a14:shadowObscured xmlns:a14="http://schemas.microsoft.com/office/drawing/2010/main"/>
            </a:ext>
          </a:extLst>
        </p:spPr>
      </p:pic>
      <p:pic>
        <p:nvPicPr>
          <p:cNvPr id="11" name="Imagen 10" descr="C:\Tesis\Aulas Escuela de Policías\Aulas\IMAG7650.JPG"/>
          <p:cNvPicPr/>
          <p:nvPr/>
        </p:nvPicPr>
        <p:blipFill rotWithShape="1">
          <a:blip r:embed="rId3" cstate="print">
            <a:extLst>
              <a:ext uri="{28A0092B-C50C-407E-A947-70E740481C1C}">
                <a14:useLocalDpi xmlns:a14="http://schemas.microsoft.com/office/drawing/2010/main" val="0"/>
              </a:ext>
            </a:extLst>
          </a:blip>
          <a:srcRect b="17887"/>
          <a:stretch/>
        </p:blipFill>
        <p:spPr bwMode="auto">
          <a:xfrm>
            <a:off x="6832150" y="2861812"/>
            <a:ext cx="4130190" cy="2963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317547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9936" y="0"/>
            <a:ext cx="9372600" cy="1295400"/>
          </a:xfrm>
        </p:spPr>
        <p:txBody>
          <a:bodyPr/>
          <a:lstStyle/>
          <a:p>
            <a:r>
              <a:rPr lang="en-US" dirty="0" smtClean="0"/>
              <a:t>COLUMNA</a:t>
            </a:r>
            <a:endParaRPr lang="es-EC" dirty="0"/>
          </a:p>
        </p:txBody>
      </p:sp>
      <p:sp>
        <p:nvSpPr>
          <p:cNvPr id="3" name="Marcador de contenido 2"/>
          <p:cNvSpPr>
            <a:spLocks noGrp="1"/>
          </p:cNvSpPr>
          <p:nvPr>
            <p:ph idx="1"/>
          </p:nvPr>
        </p:nvSpPr>
        <p:spPr>
          <a:xfrm>
            <a:off x="1499936" y="1915230"/>
            <a:ext cx="2494548" cy="4483101"/>
          </a:xfrm>
        </p:spPr>
        <p:txBody>
          <a:bodyPr>
            <a:normAutofit/>
          </a:bodyPr>
          <a:lstStyle/>
          <a:p>
            <a:pPr marL="0" indent="0">
              <a:buNone/>
            </a:pPr>
            <a:r>
              <a:rPr lang="es-EC" dirty="0"/>
              <a:t>S</a:t>
            </a:r>
            <a:r>
              <a:rPr lang="es-EC" dirty="0" smtClean="0"/>
              <a:t>on </a:t>
            </a:r>
            <a:r>
              <a:rPr lang="es-EC" dirty="0"/>
              <a:t>elementos verticales en los cuales la sección longitudinal es considerablemente mayor a la sección transversal. </a:t>
            </a:r>
          </a:p>
        </p:txBody>
      </p:sp>
      <p:pic>
        <p:nvPicPr>
          <p:cNvPr id="5" name="Imagen 4"/>
          <p:cNvPicPr/>
          <p:nvPr/>
        </p:nvPicPr>
        <p:blipFill>
          <a:blip r:embed="rId2"/>
          <a:stretch>
            <a:fillRect/>
          </a:stretch>
        </p:blipFill>
        <p:spPr>
          <a:xfrm>
            <a:off x="4687793" y="1457585"/>
            <a:ext cx="2492935" cy="2186567"/>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678" y="4130704"/>
            <a:ext cx="3056498" cy="2149071"/>
          </a:xfrm>
          <a:prstGeom prst="rect">
            <a:avLst/>
          </a:prstGeom>
          <a:noFill/>
          <a:ln>
            <a:noFill/>
          </a:ln>
        </p:spPr>
      </p:pic>
      <p:pic>
        <p:nvPicPr>
          <p:cNvPr id="7" name="Imagen 6" descr="C:\Tesis\Aulas Escuela de Policías\Comedor\Fotos\IMAG78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4037" y="1457584"/>
            <a:ext cx="3112210" cy="2186567"/>
          </a:xfrm>
          <a:prstGeom prst="rect">
            <a:avLst/>
          </a:prstGeom>
          <a:noFill/>
          <a:ln>
            <a:noFill/>
          </a:ln>
        </p:spPr>
      </p:pic>
    </p:spTree>
    <p:extLst>
      <p:ext uri="{BB962C8B-B14F-4D97-AF65-F5344CB8AC3E}">
        <p14:creationId xmlns:p14="http://schemas.microsoft.com/office/powerpoint/2010/main" val="453147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ANÁLISIS ESTÁTICO NO LINEAL</a:t>
            </a:r>
          </a:p>
        </p:txBody>
      </p:sp>
      <p:sp>
        <p:nvSpPr>
          <p:cNvPr id="3" name="Marcador de contenido 2"/>
          <p:cNvSpPr>
            <a:spLocks noGrp="1"/>
          </p:cNvSpPr>
          <p:nvPr>
            <p:ph idx="1"/>
          </p:nvPr>
        </p:nvSpPr>
        <p:spPr>
          <a:xfrm>
            <a:off x="1981200" y="1987419"/>
            <a:ext cx="3529263" cy="4483101"/>
          </a:xfrm>
        </p:spPr>
        <p:txBody>
          <a:bodyPr/>
          <a:lstStyle/>
          <a:p>
            <a:pPr algn="just"/>
            <a:r>
              <a:rPr lang="es-EC" dirty="0" smtClean="0"/>
              <a:t>Este análisis es útil para determinar </a:t>
            </a:r>
            <a:r>
              <a:rPr lang="es-EC" dirty="0"/>
              <a:t>la respuesta de las estructuras cuando sobrepasan el rango </a:t>
            </a:r>
            <a:r>
              <a:rPr lang="es-EC" dirty="0" smtClean="0"/>
              <a:t>elástico. A continuación se indica el proceso de este análisis.</a:t>
            </a:r>
          </a:p>
          <a:p>
            <a:pPr marL="0" indent="0">
              <a:buNone/>
            </a:pPr>
            <a:endParaRPr lang="es-EC" dirty="0"/>
          </a:p>
        </p:txBody>
      </p:sp>
      <p:pic>
        <p:nvPicPr>
          <p:cNvPr id="4" name="Imagen 3"/>
          <p:cNvPicPr>
            <a:picLocks noChangeAspect="1"/>
          </p:cNvPicPr>
          <p:nvPr/>
        </p:nvPicPr>
        <p:blipFill>
          <a:blip r:embed="rId2"/>
          <a:stretch>
            <a:fillRect/>
          </a:stretch>
        </p:blipFill>
        <p:spPr>
          <a:xfrm>
            <a:off x="5802229" y="1676400"/>
            <a:ext cx="4964361" cy="4387516"/>
          </a:xfrm>
          <a:prstGeom prst="rect">
            <a:avLst/>
          </a:prstGeom>
        </p:spPr>
      </p:pic>
    </p:spTree>
    <p:extLst>
      <p:ext uri="{BB962C8B-B14F-4D97-AF65-F5344CB8AC3E}">
        <p14:creationId xmlns:p14="http://schemas.microsoft.com/office/powerpoint/2010/main" val="720375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0253" y="44580"/>
            <a:ext cx="9372600" cy="1295400"/>
          </a:xfrm>
        </p:spPr>
        <p:txBody>
          <a:bodyPr/>
          <a:lstStyle/>
          <a:p>
            <a:r>
              <a:rPr lang="es-EC" dirty="0"/>
              <a:t>ANÁLISIS ESTÁTICO NO LINEAL</a:t>
            </a:r>
          </a:p>
        </p:txBody>
      </p:sp>
      <p:pic>
        <p:nvPicPr>
          <p:cNvPr id="4" name="Imagen 3"/>
          <p:cNvPicPr>
            <a:picLocks noChangeAspect="1"/>
          </p:cNvPicPr>
          <p:nvPr/>
        </p:nvPicPr>
        <p:blipFill>
          <a:blip r:embed="rId2"/>
          <a:stretch>
            <a:fillRect/>
          </a:stretch>
        </p:blipFill>
        <p:spPr>
          <a:xfrm>
            <a:off x="298822" y="2133733"/>
            <a:ext cx="5299200" cy="3456000"/>
          </a:xfrm>
          <a:prstGeom prst="rect">
            <a:avLst/>
          </a:prstGeom>
        </p:spPr>
      </p:pic>
      <p:pic>
        <p:nvPicPr>
          <p:cNvPr id="5" name="Imagen 4"/>
          <p:cNvPicPr>
            <a:picLocks noChangeAspect="1"/>
          </p:cNvPicPr>
          <p:nvPr/>
        </p:nvPicPr>
        <p:blipFill rotWithShape="1">
          <a:blip r:embed="rId3"/>
          <a:srcRect t="8735"/>
          <a:stretch/>
        </p:blipFill>
        <p:spPr>
          <a:xfrm>
            <a:off x="5598022" y="2197211"/>
            <a:ext cx="5878175" cy="3348000"/>
          </a:xfrm>
          <a:prstGeom prst="rect">
            <a:avLst/>
          </a:prstGeom>
        </p:spPr>
      </p:pic>
      <p:sp>
        <p:nvSpPr>
          <p:cNvPr id="6" name="CuadroTexto 5"/>
          <p:cNvSpPr txBox="1"/>
          <p:nvPr/>
        </p:nvSpPr>
        <p:spPr>
          <a:xfrm>
            <a:off x="430306" y="1718507"/>
            <a:ext cx="806823" cy="369332"/>
          </a:xfrm>
          <a:prstGeom prst="rect">
            <a:avLst/>
          </a:prstGeom>
          <a:noFill/>
        </p:spPr>
        <p:txBody>
          <a:bodyPr wrap="square" rtlCol="0">
            <a:spAutoFit/>
          </a:bodyPr>
          <a:lstStyle/>
          <a:p>
            <a:r>
              <a:rPr lang="es-EC" b="1" dirty="0" smtClean="0"/>
              <a:t>P</a:t>
            </a:r>
            <a:endParaRPr lang="es-EC" b="1" dirty="0"/>
          </a:p>
        </p:txBody>
      </p:sp>
      <p:sp>
        <p:nvSpPr>
          <p:cNvPr id="8" name="CuadroTexto 7"/>
          <p:cNvSpPr txBox="1"/>
          <p:nvPr/>
        </p:nvSpPr>
        <p:spPr>
          <a:xfrm>
            <a:off x="6132917" y="1852221"/>
            <a:ext cx="806823" cy="369332"/>
          </a:xfrm>
          <a:prstGeom prst="rect">
            <a:avLst/>
          </a:prstGeom>
          <a:noFill/>
        </p:spPr>
        <p:txBody>
          <a:bodyPr wrap="square" rtlCol="0">
            <a:spAutoFit/>
          </a:bodyPr>
          <a:lstStyle/>
          <a:p>
            <a:r>
              <a:rPr lang="es-EC" b="1" dirty="0" smtClean="0"/>
              <a:t>P*</a:t>
            </a:r>
            <a:r>
              <a:rPr lang="el-GR" b="1" dirty="0" smtClean="0"/>
              <a:t>α</a:t>
            </a:r>
            <a:endParaRPr lang="es-EC" b="1" dirty="0"/>
          </a:p>
        </p:txBody>
      </p:sp>
    </p:spTree>
    <p:extLst>
      <p:ext uri="{BB962C8B-B14F-4D97-AF65-F5344CB8AC3E}">
        <p14:creationId xmlns:p14="http://schemas.microsoft.com/office/powerpoint/2010/main" val="2985606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sz="4000" b="1" dirty="0"/>
              <a:t>Longitud de la articulación </a:t>
            </a:r>
            <a:r>
              <a:rPr lang="es-EC" sz="4000" b="1" dirty="0" smtClean="0"/>
              <a:t>plástica (</a:t>
            </a:r>
            <a:r>
              <a:rPr lang="es-EC" sz="4000" b="1" dirty="0" err="1" smtClean="0"/>
              <a:t>L</a:t>
            </a:r>
            <a:r>
              <a:rPr lang="es-EC" sz="4000" b="1" cap="none" dirty="0" err="1" smtClean="0"/>
              <a:t>p</a:t>
            </a:r>
            <a:r>
              <a:rPr lang="es-EC" sz="4000" b="1" dirty="0" smtClean="0"/>
              <a:t>)</a:t>
            </a:r>
            <a:r>
              <a:rPr lang="es-EC" dirty="0"/>
              <a:t/>
            </a:r>
            <a:br>
              <a:rPr lang="es-EC" dirty="0"/>
            </a:br>
            <a:endParaRPr lang="es-EC" dirty="0"/>
          </a:p>
        </p:txBody>
      </p:sp>
      <p:sp>
        <p:nvSpPr>
          <p:cNvPr id="3" name="Marcador de contenido 2"/>
          <p:cNvSpPr>
            <a:spLocks noGrp="1"/>
          </p:cNvSpPr>
          <p:nvPr>
            <p:ph idx="1"/>
          </p:nvPr>
        </p:nvSpPr>
        <p:spPr>
          <a:xfrm>
            <a:off x="1981200" y="1987419"/>
            <a:ext cx="9372600" cy="803907"/>
          </a:xfrm>
        </p:spPr>
        <p:txBody>
          <a:bodyPr/>
          <a:lstStyle/>
          <a:p>
            <a:pPr marL="0" indent="0">
              <a:buNone/>
            </a:pPr>
            <a:r>
              <a:rPr lang="es-EC" dirty="0" smtClean="0"/>
              <a:t>Es </a:t>
            </a:r>
            <a:r>
              <a:rPr lang="es-EC" dirty="0"/>
              <a:t>la longitud del tramo sobre el cual el momento es mayor que el momento de fluencia</a:t>
            </a:r>
          </a:p>
        </p:txBody>
      </p:sp>
      <mc:AlternateContent xmlns:mc="http://schemas.openxmlformats.org/markup-compatibility/2006" xmlns:a14="http://schemas.microsoft.com/office/drawing/2010/main">
        <mc:Choice Requires="a14">
          <p:sp>
            <p:nvSpPr>
              <p:cNvPr id="4" name="Rectángulo 3"/>
              <p:cNvSpPr/>
              <p:nvPr/>
            </p:nvSpPr>
            <p:spPr>
              <a:xfrm>
                <a:off x="5221722" y="3071659"/>
                <a:ext cx="174855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𝑝</m:t>
                          </m:r>
                        </m:sub>
                      </m:sSub>
                      <m:r>
                        <a:rPr lang="es-EC" i="0">
                          <a:latin typeface="Cambria Math" panose="02040503050406030204" pitchFamily="18" charset="0"/>
                        </a:rPr>
                        <m:t>=</m:t>
                      </m:r>
                      <m:d>
                        <m:dPr>
                          <m:ctrlPr>
                            <a:rPr lang="es-EC" i="1">
                              <a:latin typeface="Cambria Math" panose="02040503050406030204" pitchFamily="18" charset="0"/>
                            </a:rPr>
                          </m:ctrlPr>
                        </m:dPr>
                        <m:e>
                          <m:r>
                            <a:rPr lang="es-EC" i="0">
                              <a:latin typeface="Cambria Math" panose="02040503050406030204" pitchFamily="18" charset="0"/>
                            </a:rPr>
                            <m:t>1−</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𝑘</m:t>
                              </m:r>
                            </m:den>
                          </m:f>
                        </m:e>
                      </m:d>
                      <m:r>
                        <a:rPr lang="es-EC" i="1">
                          <a:latin typeface="Cambria Math" panose="02040503050406030204" pitchFamily="18" charset="0"/>
                        </a:rPr>
                        <m:t>𝐿</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221722" y="3071659"/>
                <a:ext cx="1748556" cy="714683"/>
              </a:xfrm>
              <a:prstGeom prst="rect">
                <a:avLst/>
              </a:prstGeom>
              <a:blipFill rotWithShape="0">
                <a:blip r:embed="rId2"/>
                <a:stretch>
                  <a:fillRect/>
                </a:stretch>
              </a:blipFill>
            </p:spPr>
            <p:txBody>
              <a:bodyPr/>
              <a:lstStyle/>
              <a:p>
                <a:r>
                  <a:rPr lang="es-EC">
                    <a:noFill/>
                  </a:rPr>
                  <a:t> </a:t>
                </a:r>
              </a:p>
            </p:txBody>
          </p:sp>
        </mc:Fallback>
      </mc:AlternateContent>
      <p:sp>
        <p:nvSpPr>
          <p:cNvPr id="5" name="Marcador de contenido 2"/>
          <p:cNvSpPr txBox="1">
            <a:spLocks/>
          </p:cNvSpPr>
          <p:nvPr/>
        </p:nvSpPr>
        <p:spPr>
          <a:xfrm>
            <a:off x="1981200" y="3994485"/>
            <a:ext cx="9372600" cy="80390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pPr marL="0" indent="0">
              <a:buNone/>
            </a:pPr>
            <a:r>
              <a:rPr lang="es-EC" dirty="0"/>
              <a:t>donde k es el factor de forma = </a:t>
            </a:r>
            <a:r>
              <a:rPr lang="es-EC" dirty="0" err="1"/>
              <a:t>M</a:t>
            </a:r>
            <a:r>
              <a:rPr lang="es-EC" baseline="-25000" dirty="0" err="1"/>
              <a:t>p</a:t>
            </a:r>
            <a:r>
              <a:rPr lang="es-EC" dirty="0"/>
              <a:t> / </a:t>
            </a:r>
            <a:r>
              <a:rPr lang="es-EC" dirty="0" err="1"/>
              <a:t>M</a:t>
            </a:r>
            <a:r>
              <a:rPr lang="es-EC" baseline="-25000" dirty="0" err="1"/>
              <a:t>y</a:t>
            </a:r>
            <a:endParaRPr lang="es-EC" dirty="0"/>
          </a:p>
        </p:txBody>
      </p:sp>
    </p:spTree>
    <p:extLst>
      <p:ext uri="{BB962C8B-B14F-4D97-AF65-F5344CB8AC3E}">
        <p14:creationId xmlns:p14="http://schemas.microsoft.com/office/powerpoint/2010/main" val="4214284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5329" y="683494"/>
            <a:ext cx="9372600" cy="1295400"/>
          </a:xfrm>
        </p:spPr>
        <p:txBody>
          <a:bodyPr/>
          <a:lstStyle/>
          <a:p>
            <a:r>
              <a:rPr lang="es-EC" b="1" dirty="0"/>
              <a:t>Factor de Forma</a:t>
            </a:r>
            <a:r>
              <a:rPr lang="es-EC" dirty="0"/>
              <a:t/>
            </a:r>
            <a:br>
              <a:rPr lang="es-EC" dirty="0"/>
            </a:br>
            <a:endParaRPr lang="es-EC" dirty="0"/>
          </a:p>
        </p:txBody>
      </p:sp>
      <p:sp>
        <p:nvSpPr>
          <p:cNvPr id="3" name="Marcador de contenido 2"/>
          <p:cNvSpPr>
            <a:spLocks noGrp="1"/>
          </p:cNvSpPr>
          <p:nvPr>
            <p:ph idx="1"/>
          </p:nvPr>
        </p:nvSpPr>
        <p:spPr>
          <a:xfrm>
            <a:off x="1962230" y="2093259"/>
            <a:ext cx="3601453" cy="4483101"/>
          </a:xfrm>
        </p:spPr>
        <p:txBody>
          <a:bodyPr/>
          <a:lstStyle/>
          <a:p>
            <a:pPr marL="0" indent="0">
              <a:buNone/>
            </a:pPr>
            <a:r>
              <a:rPr lang="es-EC" dirty="0"/>
              <a:t>Se denomina factor de forma a la relación entre el momento plástico y el de fluencia, o a la relación entre el módulo resistente plástico y el elástico.</a:t>
            </a:r>
          </a:p>
          <a:p>
            <a:pPr marL="0" indent="0">
              <a:buNone/>
            </a:pPr>
            <a:endParaRPr lang="es-EC" dirty="0"/>
          </a:p>
        </p:txBody>
      </p:sp>
      <p:pic>
        <p:nvPicPr>
          <p:cNvPr id="4" name="Imagen 3"/>
          <p:cNvPicPr/>
          <p:nvPr/>
        </p:nvPicPr>
        <p:blipFill>
          <a:blip r:embed="rId2"/>
          <a:stretch>
            <a:fillRect/>
          </a:stretch>
        </p:blipFill>
        <p:spPr>
          <a:xfrm>
            <a:off x="5563683" y="1864528"/>
            <a:ext cx="5449458" cy="3608425"/>
          </a:xfrm>
          <a:prstGeom prst="rect">
            <a:avLst/>
          </a:prstGeom>
        </p:spPr>
      </p:pic>
    </p:spTree>
    <p:extLst>
      <p:ext uri="{BB962C8B-B14F-4D97-AF65-F5344CB8AC3E}">
        <p14:creationId xmlns:p14="http://schemas.microsoft.com/office/powerpoint/2010/main" val="2454264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PARÁMETROS PARA LA EVALUACIÓN ESTRUCTURAL</a:t>
            </a:r>
          </a:p>
        </p:txBody>
      </p:sp>
      <p:sp>
        <p:nvSpPr>
          <p:cNvPr id="3" name="Marcador de contenido 2"/>
          <p:cNvSpPr>
            <a:spLocks noGrp="1"/>
          </p:cNvSpPr>
          <p:nvPr>
            <p:ph idx="1"/>
          </p:nvPr>
        </p:nvSpPr>
        <p:spPr>
          <a:xfrm>
            <a:off x="1981200" y="1987420"/>
            <a:ext cx="9372600" cy="852034"/>
          </a:xfrm>
        </p:spPr>
        <p:txBody>
          <a:bodyPr/>
          <a:lstStyle/>
          <a:p>
            <a:pPr marL="514350" indent="-514350">
              <a:buAutoNum type="arabicParenR"/>
            </a:pPr>
            <a:r>
              <a:rPr lang="es-EC" sz="3200" b="1" u="sng" dirty="0" smtClean="0"/>
              <a:t>Ductilidad </a:t>
            </a:r>
            <a:r>
              <a:rPr lang="es-EC" sz="3200" b="1" u="sng" dirty="0"/>
              <a:t>de la </a:t>
            </a:r>
            <a:r>
              <a:rPr lang="es-EC" sz="3200" b="1" u="sng" dirty="0" smtClean="0"/>
              <a:t>estructura</a:t>
            </a:r>
          </a:p>
          <a:p>
            <a:pPr marL="0" indent="0">
              <a:buNone/>
            </a:pPr>
            <a:endParaRPr lang="es-EC" sz="2800" dirty="0"/>
          </a:p>
        </p:txBody>
      </p:sp>
      <mc:AlternateContent xmlns:mc="http://schemas.openxmlformats.org/markup-compatibility/2006" xmlns:a14="http://schemas.microsoft.com/office/drawing/2010/main">
        <mc:Choice Requires="a14">
          <p:sp>
            <p:nvSpPr>
              <p:cNvPr id="4" name="Rectángulo 3"/>
              <p:cNvSpPr/>
              <p:nvPr/>
            </p:nvSpPr>
            <p:spPr>
              <a:xfrm>
                <a:off x="2445398" y="3800179"/>
                <a:ext cx="973343" cy="66018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𝝁</m:t>
                      </m:r>
                      <m:r>
                        <a:rPr lang="es-EC" b="1" i="0">
                          <a:latin typeface="Cambria Math" panose="02040503050406030204" pitchFamily="18" charset="0"/>
                        </a:rPr>
                        <m:t>=</m:t>
                      </m:r>
                      <m:f>
                        <m:fPr>
                          <m:ctrlPr>
                            <a:rPr lang="es-EC" b="1" i="1">
                              <a:latin typeface="Cambria Math" panose="02040503050406030204" pitchFamily="18" charset="0"/>
                            </a:rPr>
                          </m:ctrlPr>
                        </m:fPr>
                        <m:num>
                          <m:r>
                            <a:rPr lang="es-EC" b="1" i="0">
                              <a:latin typeface="Cambria Math" panose="02040503050406030204" pitchFamily="18" charset="0"/>
                            </a:rPr>
                            <m:t>∆</m:t>
                          </m:r>
                          <m:r>
                            <a:rPr lang="es-EC" b="1" i="1">
                              <a:latin typeface="Cambria Math" panose="02040503050406030204" pitchFamily="18" charset="0"/>
                            </a:rPr>
                            <m:t>𝒖</m:t>
                          </m:r>
                        </m:num>
                        <m:den>
                          <m:r>
                            <a:rPr lang="es-EC" b="1" i="0">
                              <a:latin typeface="Cambria Math" panose="02040503050406030204" pitchFamily="18" charset="0"/>
                            </a:rPr>
                            <m:t>∆</m:t>
                          </m:r>
                          <m:r>
                            <a:rPr lang="es-EC" b="1" i="1">
                              <a:latin typeface="Cambria Math" panose="02040503050406030204" pitchFamily="18" charset="0"/>
                            </a:rPr>
                            <m:t>𝒚</m:t>
                          </m:r>
                        </m:den>
                      </m:f>
                    </m:oMath>
                  </m:oMathPara>
                </a14:m>
                <a:endParaRPr lang="es-EC" b="1" dirty="0"/>
              </a:p>
            </p:txBody>
          </p:sp>
        </mc:Choice>
        <mc:Fallback xmlns="">
          <p:sp>
            <p:nvSpPr>
              <p:cNvPr id="4" name="Rectángulo 3"/>
              <p:cNvSpPr>
                <a:spLocks noRot="1" noChangeAspect="1" noMove="1" noResize="1" noEditPoints="1" noAdjustHandles="1" noChangeArrowheads="1" noChangeShapeType="1" noTextEdit="1"/>
              </p:cNvSpPr>
              <p:nvPr/>
            </p:nvSpPr>
            <p:spPr>
              <a:xfrm>
                <a:off x="2445398" y="3800179"/>
                <a:ext cx="973343" cy="660181"/>
              </a:xfrm>
              <a:prstGeom prst="rect">
                <a:avLst/>
              </a:prstGeom>
              <a:blipFill rotWithShape="0">
                <a:blip r:embed="rId2"/>
                <a:stretch>
                  <a:fillRect/>
                </a:stretch>
              </a:blipFill>
            </p:spPr>
            <p:txBody>
              <a:bodyPr/>
              <a:lstStyle/>
              <a:p>
                <a:r>
                  <a:rPr lang="es-EC">
                    <a:noFill/>
                  </a:rPr>
                  <a:t> </a:t>
                </a:r>
              </a:p>
            </p:txBody>
          </p:sp>
        </mc:Fallback>
      </mc:AlternateContent>
      <p:pic>
        <p:nvPicPr>
          <p:cNvPr id="5" name="Imagen 4"/>
          <p:cNvPicPr/>
          <p:nvPr/>
        </p:nvPicPr>
        <p:blipFill>
          <a:blip r:embed="rId3"/>
          <a:stretch>
            <a:fillRect/>
          </a:stretch>
        </p:blipFill>
        <p:spPr>
          <a:xfrm>
            <a:off x="3811503" y="2839454"/>
            <a:ext cx="5597191" cy="3056020"/>
          </a:xfrm>
          <a:prstGeom prst="rect">
            <a:avLst/>
          </a:prstGeom>
        </p:spPr>
      </p:pic>
    </p:spTree>
    <p:extLst>
      <p:ext uri="{BB962C8B-B14F-4D97-AF65-F5344CB8AC3E}">
        <p14:creationId xmlns:p14="http://schemas.microsoft.com/office/powerpoint/2010/main" val="1464049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dirty="0"/>
              <a:t>PARÁMETROS PARA LA EVALUACIÓN ESTRUCTURAL</a:t>
            </a:r>
          </a:p>
        </p:txBody>
      </p:sp>
      <p:sp>
        <p:nvSpPr>
          <p:cNvPr id="3" name="Marcador de contenido 2"/>
          <p:cNvSpPr>
            <a:spLocks noGrp="1"/>
          </p:cNvSpPr>
          <p:nvPr>
            <p:ph idx="1"/>
          </p:nvPr>
        </p:nvSpPr>
        <p:spPr>
          <a:xfrm>
            <a:off x="1981200" y="1987420"/>
            <a:ext cx="9372600" cy="852034"/>
          </a:xfrm>
        </p:spPr>
        <p:txBody>
          <a:bodyPr/>
          <a:lstStyle/>
          <a:p>
            <a:pPr marL="0" indent="0">
              <a:buNone/>
            </a:pPr>
            <a:r>
              <a:rPr lang="es-EC" sz="3200" b="1" u="sng" dirty="0" smtClean="0"/>
              <a:t>2) Reserva de resistencia</a:t>
            </a:r>
          </a:p>
          <a:p>
            <a:pPr marL="0" indent="0">
              <a:buNone/>
            </a:pPr>
            <a:endParaRPr lang="es-EC" sz="2800" dirty="0"/>
          </a:p>
        </p:txBody>
      </p:sp>
      <p:graphicFrame>
        <p:nvGraphicFramePr>
          <p:cNvPr id="6" name="Diagrama 5"/>
          <p:cNvGraphicFramePr/>
          <p:nvPr>
            <p:extLst>
              <p:ext uri="{D42A27DB-BD31-4B8C-83A1-F6EECF244321}">
                <p14:modId xmlns:p14="http://schemas.microsoft.com/office/powerpoint/2010/main" val="1083278872"/>
              </p:ext>
            </p:extLst>
          </p:nvPr>
        </p:nvGraphicFramePr>
        <p:xfrm>
          <a:off x="660400" y="2355961"/>
          <a:ext cx="8128000" cy="4165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ext uri="{D42A27DB-BD31-4B8C-83A1-F6EECF244321}">
                <p14:modId xmlns:p14="http://schemas.microsoft.com/office/powerpoint/2010/main" val="1493258369"/>
              </p:ext>
            </p:extLst>
          </p:nvPr>
        </p:nvGraphicFramePr>
        <p:xfrm>
          <a:off x="6243052" y="1676400"/>
          <a:ext cx="7015747"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16922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PARÁMETROS PARA LA EVALUACIÓN ESTRUCTURAL</a:t>
            </a:r>
          </a:p>
        </p:txBody>
      </p:sp>
      <p:sp>
        <p:nvSpPr>
          <p:cNvPr id="3" name="Marcador de contenido 2"/>
          <p:cNvSpPr>
            <a:spLocks noGrp="1"/>
          </p:cNvSpPr>
          <p:nvPr>
            <p:ph idx="1"/>
          </p:nvPr>
        </p:nvSpPr>
        <p:spPr>
          <a:xfrm>
            <a:off x="1981200" y="1987420"/>
            <a:ext cx="9372600" cy="852034"/>
          </a:xfrm>
        </p:spPr>
        <p:txBody>
          <a:bodyPr/>
          <a:lstStyle/>
          <a:p>
            <a:pPr marL="0" indent="0">
              <a:buNone/>
            </a:pPr>
            <a:r>
              <a:rPr lang="es-EC" sz="3200" b="1" u="sng" dirty="0" smtClean="0"/>
              <a:t>3) </a:t>
            </a:r>
            <a:r>
              <a:rPr lang="es-EC" sz="3200" b="1" u="sng" dirty="0"/>
              <a:t>Factor de reducción inherente</a:t>
            </a:r>
            <a:endParaRPr lang="es-EC" sz="3200" b="1" u="sng" dirty="0" smtClean="0"/>
          </a:p>
          <a:p>
            <a:pPr marL="0" indent="0">
              <a:buNone/>
            </a:pPr>
            <a:endParaRPr lang="es-EC" sz="2800" dirty="0"/>
          </a:p>
        </p:txBody>
      </p:sp>
      <mc:AlternateContent xmlns:mc="http://schemas.openxmlformats.org/markup-compatibility/2006" xmlns:a14="http://schemas.microsoft.com/office/drawing/2010/main">
        <mc:Choice Requires="a14">
          <p:sp>
            <p:nvSpPr>
              <p:cNvPr id="6" name="Rectángulo 5"/>
              <p:cNvSpPr/>
              <p:nvPr/>
            </p:nvSpPr>
            <p:spPr>
              <a:xfrm>
                <a:off x="5303411" y="3244334"/>
                <a:ext cx="1635256"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rPr>
                          </m:ctrlPr>
                        </m:sSubPr>
                        <m:e>
                          <m:r>
                            <a:rPr lang="es-EC" b="1" i="1">
                              <a:latin typeface="Cambria Math" panose="02040503050406030204" pitchFamily="18" charset="0"/>
                            </a:rPr>
                            <m:t>𝑹</m:t>
                          </m:r>
                        </m:e>
                        <m:sub>
                          <m:r>
                            <a:rPr lang="es-EC" b="1" i="1">
                              <a:latin typeface="Cambria Math" panose="02040503050406030204" pitchFamily="18" charset="0"/>
                            </a:rPr>
                            <m:t>𝒊𝒏𝒉</m:t>
                          </m:r>
                        </m:sub>
                      </m:sSub>
                      <m:r>
                        <a:rPr lang="es-EC" b="1" i="0">
                          <a:latin typeface="Cambria Math" panose="02040503050406030204" pitchFamily="18" charset="0"/>
                        </a:rPr>
                        <m:t>=</m:t>
                      </m:r>
                      <m:sSub>
                        <m:sSubPr>
                          <m:ctrlPr>
                            <a:rPr lang="es-EC" b="1" i="1">
                              <a:latin typeface="Cambria Math" panose="02040503050406030204" pitchFamily="18" charset="0"/>
                            </a:rPr>
                          </m:ctrlPr>
                        </m:sSubPr>
                        <m:e>
                          <m:r>
                            <a:rPr lang="es-EC" b="1" i="1">
                              <a:latin typeface="Cambria Math" panose="02040503050406030204" pitchFamily="18" charset="0"/>
                            </a:rPr>
                            <m:t>𝑹</m:t>
                          </m:r>
                        </m:e>
                        <m:sub>
                          <m:r>
                            <a:rPr lang="es-EC" b="1" i="1">
                              <a:latin typeface="Cambria Math" panose="02040503050406030204" pitchFamily="18" charset="0"/>
                            </a:rPr>
                            <m:t>𝑹</m:t>
                          </m:r>
                        </m:sub>
                      </m:sSub>
                      <m:r>
                        <a:rPr lang="es-EC" b="1" i="0">
                          <a:latin typeface="Cambria Math" panose="02040503050406030204" pitchFamily="18" charset="0"/>
                        </a:rPr>
                        <m:t>∗</m:t>
                      </m:r>
                      <m:r>
                        <a:rPr lang="es-EC" b="1" i="1">
                          <a:latin typeface="Cambria Math" panose="02040503050406030204" pitchFamily="18" charset="0"/>
                        </a:rPr>
                        <m:t>𝝁</m:t>
                      </m:r>
                    </m:oMath>
                  </m:oMathPara>
                </a14:m>
                <a:endParaRPr lang="es-EC" b="1" dirty="0"/>
              </a:p>
            </p:txBody>
          </p:sp>
        </mc:Choice>
        <mc:Fallback xmlns="">
          <p:sp>
            <p:nvSpPr>
              <p:cNvPr id="6" name="Rectángulo 5"/>
              <p:cNvSpPr>
                <a:spLocks noRot="1" noChangeAspect="1" noMove="1" noResize="1" noEditPoints="1" noAdjustHandles="1" noChangeArrowheads="1" noChangeShapeType="1" noTextEdit="1"/>
              </p:cNvSpPr>
              <p:nvPr/>
            </p:nvSpPr>
            <p:spPr>
              <a:xfrm>
                <a:off x="5303411" y="3244334"/>
                <a:ext cx="1635256" cy="369332"/>
              </a:xfrm>
              <a:prstGeom prst="rect">
                <a:avLst/>
              </a:prstGeom>
              <a:blipFill rotWithShape="0">
                <a:blip r:embed="rId2"/>
                <a:stretch>
                  <a:fillRect b="-1613"/>
                </a:stretch>
              </a:blipFill>
            </p:spPr>
            <p:txBody>
              <a:bodyPr/>
              <a:lstStyle/>
              <a:p>
                <a:r>
                  <a:rPr lang="es-EC">
                    <a:noFill/>
                  </a:rPr>
                  <a:t> </a:t>
                </a:r>
              </a:p>
            </p:txBody>
          </p:sp>
        </mc:Fallback>
      </mc:AlternateContent>
      <p:sp>
        <p:nvSpPr>
          <p:cNvPr id="7" name="Rectángulo 6"/>
          <p:cNvSpPr/>
          <p:nvPr/>
        </p:nvSpPr>
        <p:spPr>
          <a:xfrm>
            <a:off x="4347410" y="4018546"/>
            <a:ext cx="6096000" cy="1754326"/>
          </a:xfrm>
          <a:prstGeom prst="rect">
            <a:avLst/>
          </a:prstGeom>
        </p:spPr>
        <p:txBody>
          <a:bodyPr>
            <a:spAutoFit/>
          </a:bodyPr>
          <a:lstStyle/>
          <a:p>
            <a:pPr>
              <a:lnSpc>
                <a:spcPct val="150000"/>
              </a:lnSpc>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donde:</a:t>
            </a:r>
          </a:p>
          <a:p>
            <a:pPr>
              <a:lnSpc>
                <a:spcPct val="150000"/>
              </a:lnSpc>
              <a:spcAft>
                <a:spcPts val="0"/>
              </a:spcAft>
            </a:pPr>
            <a:r>
              <a:rPr lang="es-EC" dirty="0" err="1">
                <a:latin typeface="Times New Roman" panose="02020603050405020304" pitchFamily="18" charset="0"/>
                <a:ea typeface="Calibri" panose="020F0502020204030204" pitchFamily="34" charset="0"/>
                <a:cs typeface="Times New Roman" panose="02020603050405020304" pitchFamily="18" charset="0"/>
              </a:rPr>
              <a:t>R</a:t>
            </a:r>
            <a:r>
              <a:rPr lang="es-EC" baseline="-25000" dirty="0" err="1">
                <a:latin typeface="Times New Roman" panose="02020603050405020304" pitchFamily="18" charset="0"/>
                <a:ea typeface="Calibri" panose="020F0502020204030204" pitchFamily="34" charset="0"/>
                <a:cs typeface="Times New Roman" panose="02020603050405020304" pitchFamily="18" charset="0"/>
              </a:rPr>
              <a:t>inh</a:t>
            </a:r>
            <a:r>
              <a:rPr lang="es-EC" dirty="0">
                <a:latin typeface="Times New Roman" panose="02020603050405020304" pitchFamily="18" charset="0"/>
                <a:ea typeface="Calibri" panose="020F0502020204030204" pitchFamily="34" charset="0"/>
                <a:cs typeface="Times New Roman" panose="02020603050405020304" pitchFamily="18" charset="0"/>
              </a:rPr>
              <a:t> = Factor de reducción inherente</a:t>
            </a:r>
          </a:p>
          <a:p>
            <a:pPr>
              <a:lnSpc>
                <a:spcPct val="150000"/>
              </a:lnSpc>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R</a:t>
            </a:r>
            <a:r>
              <a:rPr lang="es-EC" baseline="-25000" dirty="0">
                <a:latin typeface="Times New Roman" panose="02020603050405020304" pitchFamily="18" charset="0"/>
                <a:ea typeface="Calibri" panose="020F0502020204030204" pitchFamily="34" charset="0"/>
                <a:cs typeface="Times New Roman" panose="02020603050405020304" pitchFamily="18" charset="0"/>
              </a:rPr>
              <a:t>R</a:t>
            </a:r>
            <a:r>
              <a:rPr lang="es-EC" dirty="0">
                <a:latin typeface="Times New Roman" panose="02020603050405020304" pitchFamily="18" charset="0"/>
                <a:ea typeface="Calibri" panose="020F0502020204030204" pitchFamily="34" charset="0"/>
                <a:cs typeface="Times New Roman" panose="02020603050405020304" pitchFamily="18" charset="0"/>
              </a:rPr>
              <a:t> = Reserva de resistencia</a:t>
            </a:r>
          </a:p>
          <a:p>
            <a:pPr>
              <a:lnSpc>
                <a:spcPct val="150000"/>
              </a:lnSpc>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μ = Ductilidad</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2320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Estados de daño con las derivas de piso</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463894720"/>
              </p:ext>
            </p:extLst>
          </p:nvPr>
        </p:nvGraphicFramePr>
        <p:xfrm>
          <a:off x="2716305" y="2689413"/>
          <a:ext cx="7301754" cy="3309652"/>
        </p:xfrm>
        <a:graphic>
          <a:graphicData uri="http://schemas.openxmlformats.org/drawingml/2006/table">
            <a:tbl>
              <a:tblPr firstRow="1" firstCol="1" bandRow="1"/>
              <a:tblGrid>
                <a:gridCol w="887085"/>
                <a:gridCol w="2037432"/>
                <a:gridCol w="3024672"/>
                <a:gridCol w="1352565"/>
              </a:tblGrid>
              <a:tr h="749332">
                <a:tc>
                  <a:txBody>
                    <a:bodyPr/>
                    <a:lstStyle/>
                    <a:p>
                      <a:pPr algn="ctr">
                        <a:lnSpc>
                          <a:spcPct val="150000"/>
                        </a:lnSpc>
                        <a:spcAft>
                          <a:spcPts val="0"/>
                        </a:spcAft>
                      </a:pPr>
                      <a:r>
                        <a:rPr lang="es-EC" sz="1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Nivel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rgbClr val="000000"/>
                    </a:solidFill>
                  </a:tcPr>
                </a:tc>
                <a:tc>
                  <a:txBody>
                    <a:bodyPr/>
                    <a:lstStyle/>
                    <a:p>
                      <a:pPr algn="ctr">
                        <a:lnSpc>
                          <a:spcPct val="150000"/>
                        </a:lnSpc>
                        <a:spcAft>
                          <a:spcPts val="0"/>
                        </a:spcAft>
                      </a:pPr>
                      <a:r>
                        <a:rPr lang="es-EC" sz="1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Estado de daño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0000"/>
                    </a:solidFill>
                  </a:tcPr>
                </a:tc>
                <a:tc>
                  <a:txBody>
                    <a:bodyPr/>
                    <a:lstStyle/>
                    <a:p>
                      <a:pPr algn="just">
                        <a:lnSpc>
                          <a:spcPct val="150000"/>
                        </a:lnSpc>
                        <a:spcAft>
                          <a:spcPts val="0"/>
                        </a:spcAft>
                      </a:pPr>
                      <a:r>
                        <a:rPr lang="es-EC" sz="1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Rango de derivas de piso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0000"/>
                    </a:solidFill>
                  </a:tcPr>
                </a:tc>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Color</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0000"/>
                    </a:solidFill>
                  </a:tcPr>
                </a:tc>
              </a:tr>
              <a:tr h="355915">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a:noFill/>
                    </a:lnB>
                    <a:solidFill>
                      <a:srgbClr val="000000"/>
                    </a:solidFill>
                  </a:tcPr>
                </a:tc>
                <a:tc>
                  <a:txBody>
                    <a:bodyPr/>
                    <a:lstStyle/>
                    <a:p>
                      <a:pPr algn="ctr">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Sin daños</a:t>
                      </a: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Calibri" panose="020F0502020204030204" pitchFamily="34" charset="0"/>
                          <a:ea typeface="Calibri" panose="020F0502020204030204" pitchFamily="34" charset="0"/>
                          <a:cs typeface="Times New Roman" panose="02020603050405020304" pitchFamily="18" charset="0"/>
                        </a:rPr>
                        <a:t>        Δ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0,3</a:t>
                      </a: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915">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II</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000000"/>
                    </a:solidFill>
                  </a:tcPr>
                </a:tc>
                <a:tc>
                  <a:txBody>
                    <a:bodyPr/>
                    <a:lstStyle/>
                    <a:p>
                      <a:pPr algn="ctr">
                        <a:lnSpc>
                          <a:spcPct val="15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Leve</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Calibri" panose="020F0502020204030204" pitchFamily="34" charset="0"/>
                          <a:ea typeface="Calibri" panose="020F0502020204030204" pitchFamily="34" charset="0"/>
                          <a:cs typeface="Times New Roman" panose="02020603050405020304" pitchFamily="18" charset="0"/>
                        </a:rPr>
                        <a:t> 0,3 ≤ Δ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0,75</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Celeste</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55915">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III</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000000"/>
                    </a:solidFill>
                  </a:tcPr>
                </a:tc>
                <a:tc>
                  <a:txBody>
                    <a:bodyPr/>
                    <a:lstStyle/>
                    <a:p>
                      <a:pPr algn="ctr">
                        <a:lnSpc>
                          <a:spcPct val="15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Ligero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Calibri" panose="020F0502020204030204" pitchFamily="34" charset="0"/>
                          <a:ea typeface="Calibri" panose="020F0502020204030204" pitchFamily="34" charset="0"/>
                          <a:cs typeface="Times New Roman" panose="02020603050405020304" pitchFamily="18" charset="0"/>
                        </a:rPr>
                        <a:t>0,75 ≤ Δ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1,05</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Amarillo</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55915">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IV</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000000"/>
                    </a:solidFill>
                  </a:tcPr>
                </a:tc>
                <a:tc>
                  <a:txBody>
                    <a:bodyPr/>
                    <a:lstStyle/>
                    <a:p>
                      <a:pPr algn="ctr">
                        <a:lnSpc>
                          <a:spcPct val="15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Moderado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Calibri" panose="020F0502020204030204" pitchFamily="34" charset="0"/>
                          <a:ea typeface="Calibri" panose="020F0502020204030204" pitchFamily="34" charset="0"/>
                          <a:cs typeface="Times New Roman" panose="02020603050405020304" pitchFamily="18" charset="0"/>
                        </a:rPr>
                        <a:t>1,05 ≤ Δ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2,54</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Verde</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55915">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000000"/>
                    </a:solidFill>
                  </a:tcPr>
                </a:tc>
                <a:tc>
                  <a:txBody>
                    <a:bodyPr/>
                    <a:lstStyle/>
                    <a:p>
                      <a:pPr algn="ctr">
                        <a:lnSpc>
                          <a:spcPct val="15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Fuerte</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2,54</a:t>
                      </a:r>
                      <a:r>
                        <a:rPr lang="es-EC" sz="1600" dirty="0">
                          <a:effectLst/>
                          <a:latin typeface="Calibri" panose="020F0502020204030204" pitchFamily="34" charset="0"/>
                          <a:ea typeface="Calibri" panose="020F0502020204030204" pitchFamily="34" charset="0"/>
                          <a:cs typeface="Times New Roman" panose="02020603050405020304" pitchFamily="18" charset="0"/>
                        </a:rPr>
                        <a:t> ≤ Δ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4,42</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Azul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r h="355915">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VI</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000000"/>
                    </a:solidFill>
                  </a:tcPr>
                </a:tc>
                <a:tc>
                  <a:txBody>
                    <a:bodyPr/>
                    <a:lstStyle/>
                    <a:p>
                      <a:pPr algn="ctr">
                        <a:lnSpc>
                          <a:spcPct val="15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Mayor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Calibri" panose="020F0502020204030204" pitchFamily="34" charset="0"/>
                          <a:ea typeface="Calibri" panose="020F0502020204030204" pitchFamily="34" charset="0"/>
                          <a:cs typeface="Times New Roman" panose="02020603050405020304" pitchFamily="18" charset="0"/>
                        </a:rPr>
                        <a:t>4,42 ≤ Δ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9,10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Violeta</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0093"/>
                    </a:solidFill>
                  </a:tcPr>
                </a:tc>
              </a:tr>
              <a:tr h="355915">
                <a:tc>
                  <a:txBody>
                    <a:bodyPr/>
                    <a:lstStyle/>
                    <a:p>
                      <a:pPr algn="ctr">
                        <a:lnSpc>
                          <a:spcPct val="150000"/>
                        </a:lnSpc>
                        <a:spcAft>
                          <a:spcPts val="0"/>
                        </a:spcAft>
                      </a:pPr>
                      <a:r>
                        <a:rPr lang="es-EC" sz="16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VII</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000000"/>
                    </a:solidFill>
                  </a:tcPr>
                </a:tc>
                <a:tc>
                  <a:txBody>
                    <a:bodyPr/>
                    <a:lstStyle/>
                    <a:p>
                      <a:pPr algn="ctr">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Destrucción</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effectLst/>
                          <a:latin typeface="Calibri" panose="020F0502020204030204" pitchFamily="34" charset="0"/>
                          <a:ea typeface="Calibri" panose="020F0502020204030204" pitchFamily="34" charset="0"/>
                          <a:cs typeface="Times New Roman" panose="02020603050405020304" pitchFamily="18" charset="0"/>
                        </a:rPr>
                        <a:t>             Δ </a:t>
                      </a:r>
                      <a:r>
                        <a:rPr lang="en-US" sz="1600">
                          <a:effectLst/>
                          <a:latin typeface="Times New Roman" panose="02020603050405020304" pitchFamily="18" charset="0"/>
                          <a:ea typeface="Calibri" panose="020F0502020204030204" pitchFamily="34" charset="0"/>
                          <a:cs typeface="Times New Roman" panose="02020603050405020304" pitchFamily="18" charset="0"/>
                        </a:rPr>
                        <a:t>&gt;</a:t>
                      </a:r>
                      <a:r>
                        <a:rPr lang="es-EC" sz="1600">
                          <a:effectLst/>
                          <a:latin typeface="Times New Roman" panose="02020603050405020304" pitchFamily="18" charset="0"/>
                          <a:ea typeface="Calibri" panose="020F0502020204030204" pitchFamily="34" charset="0"/>
                          <a:cs typeface="Times New Roman" panose="02020603050405020304" pitchFamily="18" charset="0"/>
                        </a:rPr>
                        <a:t> 9,10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Rojo</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6" name="Rectángulo 5"/>
          <p:cNvSpPr/>
          <p:nvPr/>
        </p:nvSpPr>
        <p:spPr>
          <a:xfrm>
            <a:off x="1981200" y="1868707"/>
            <a:ext cx="8453718" cy="707886"/>
          </a:xfrm>
          <a:prstGeom prst="rect">
            <a:avLst/>
          </a:prstGeom>
        </p:spPr>
        <p:txBody>
          <a:bodyPr wrap="square">
            <a:spAutoFit/>
          </a:bodyPr>
          <a:lstStyle/>
          <a:p>
            <a:r>
              <a:rPr lang="es-EC" sz="2000" dirty="0">
                <a:latin typeface="Times New Roman" panose="02020603050405020304" pitchFamily="18" charset="0"/>
                <a:ea typeface="Calibri" panose="020F0502020204030204" pitchFamily="34" charset="0"/>
              </a:rPr>
              <a:t>La deriva de piso es un valor adimensional el cual permite evaluar el daño de la estructura bajo cargas laterales</a:t>
            </a:r>
            <a:endParaRPr lang="es-EC" sz="2000" dirty="0"/>
          </a:p>
        </p:txBody>
      </p:sp>
      <p:sp>
        <p:nvSpPr>
          <p:cNvPr id="7" name="Rectángulo 6"/>
          <p:cNvSpPr/>
          <p:nvPr/>
        </p:nvSpPr>
        <p:spPr>
          <a:xfrm>
            <a:off x="2684928" y="5961095"/>
            <a:ext cx="8453718" cy="400110"/>
          </a:xfrm>
          <a:prstGeom prst="rect">
            <a:avLst/>
          </a:prstGeom>
        </p:spPr>
        <p:txBody>
          <a:bodyPr wrap="square">
            <a:spAutoFit/>
          </a:bodyPr>
          <a:lstStyle/>
          <a:p>
            <a:r>
              <a:rPr lang="es-EC" sz="2000" b="1" dirty="0" smtClean="0">
                <a:latin typeface="Times New Roman" panose="02020603050405020304" pitchFamily="18" charset="0"/>
              </a:rPr>
              <a:t>Fuente</a:t>
            </a:r>
            <a:r>
              <a:rPr lang="es-EC" sz="2000" dirty="0" smtClean="0">
                <a:latin typeface="Times New Roman" panose="02020603050405020304" pitchFamily="18" charset="0"/>
              </a:rPr>
              <a:t>: (</a:t>
            </a:r>
            <a:r>
              <a:rPr lang="es-EC" sz="2000" dirty="0" err="1" smtClean="0">
                <a:latin typeface="Times New Roman" panose="02020603050405020304" pitchFamily="18" charset="0"/>
              </a:rPr>
              <a:t>Liu</a:t>
            </a:r>
            <a:r>
              <a:rPr lang="es-EC" sz="2000" dirty="0" smtClean="0">
                <a:latin typeface="Times New Roman" panose="02020603050405020304" pitchFamily="18" charset="0"/>
              </a:rPr>
              <a:t>, 2005) </a:t>
            </a:r>
            <a:endParaRPr lang="es-EC" sz="2000" dirty="0"/>
          </a:p>
        </p:txBody>
      </p:sp>
    </p:spTree>
    <p:extLst>
      <p:ext uri="{BB962C8B-B14F-4D97-AF65-F5344CB8AC3E}">
        <p14:creationId xmlns:p14="http://schemas.microsoft.com/office/powerpoint/2010/main" val="1821075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81200" y="941295"/>
            <a:ext cx="9372600" cy="5529226"/>
          </a:xfrm>
        </p:spPr>
        <p:txBody>
          <a:bodyPr/>
          <a:lstStyle/>
          <a:p>
            <a:r>
              <a:rPr lang="es-EC" b="1" dirty="0" smtClean="0">
                <a:solidFill>
                  <a:srgbClr val="0070C0"/>
                </a:solidFill>
              </a:rPr>
              <a:t>AUTOR:</a:t>
            </a:r>
          </a:p>
          <a:p>
            <a:pPr marL="0" indent="0">
              <a:buNone/>
            </a:pPr>
            <a:r>
              <a:rPr lang="es-EC" dirty="0"/>
              <a:t> </a:t>
            </a:r>
            <a:r>
              <a:rPr lang="es-EC" dirty="0" smtClean="0"/>
              <a:t>   HENRY ROBERTO ABALCO ARMAS</a:t>
            </a:r>
          </a:p>
          <a:p>
            <a:pPr marL="0" indent="0">
              <a:buNone/>
            </a:pPr>
            <a:endParaRPr lang="es-EC" dirty="0" smtClean="0"/>
          </a:p>
          <a:p>
            <a:r>
              <a:rPr lang="es-EC" b="1" dirty="0" smtClean="0">
                <a:solidFill>
                  <a:srgbClr val="0070C0"/>
                </a:solidFill>
              </a:rPr>
              <a:t>DIRECTOR DE TESIS:</a:t>
            </a:r>
          </a:p>
          <a:p>
            <a:pPr marL="0" indent="0">
              <a:buNone/>
            </a:pPr>
            <a:r>
              <a:rPr lang="es-EC" dirty="0" smtClean="0"/>
              <a:t>    ING. BLANCA CHÁVEZ</a:t>
            </a:r>
          </a:p>
          <a:p>
            <a:pPr marL="0" indent="0">
              <a:buNone/>
            </a:pPr>
            <a:endParaRPr lang="es-EC" dirty="0" smtClean="0"/>
          </a:p>
          <a:p>
            <a:r>
              <a:rPr lang="es-EC" b="1" dirty="0" smtClean="0">
                <a:solidFill>
                  <a:srgbClr val="0070C0"/>
                </a:solidFill>
              </a:rPr>
              <a:t>CODIRECTOR DE TESIS:</a:t>
            </a:r>
          </a:p>
          <a:p>
            <a:pPr marL="0" indent="0">
              <a:buNone/>
            </a:pPr>
            <a:r>
              <a:rPr lang="es-EC" dirty="0"/>
              <a:t> </a:t>
            </a:r>
            <a:r>
              <a:rPr lang="es-EC" dirty="0" smtClean="0"/>
              <a:t>   ING. JORGE ZUÑIGA</a:t>
            </a:r>
          </a:p>
        </p:txBody>
      </p:sp>
    </p:spTree>
    <p:extLst>
      <p:ext uri="{BB962C8B-B14F-4D97-AF65-F5344CB8AC3E}">
        <p14:creationId xmlns:p14="http://schemas.microsoft.com/office/powerpoint/2010/main" val="350457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692019"/>
            <a:ext cx="9372600" cy="1295400"/>
          </a:xfrm>
        </p:spPr>
        <p:txBody>
          <a:bodyPr>
            <a:normAutofit fontScale="90000"/>
          </a:bodyPr>
          <a:lstStyle/>
          <a:p>
            <a:r>
              <a:rPr lang="es-EC" b="1" dirty="0"/>
              <a:t>USO Y MANEJO DEL PROGRAMA SEISMOSTRUCT</a:t>
            </a:r>
            <a:br>
              <a:rPr lang="es-EC" b="1" dirty="0"/>
            </a:br>
            <a:endParaRPr lang="es-EC" dirty="0"/>
          </a:p>
        </p:txBody>
      </p:sp>
      <p:graphicFrame>
        <p:nvGraphicFramePr>
          <p:cNvPr id="5" name="Diagrama 4"/>
          <p:cNvGraphicFramePr/>
          <p:nvPr>
            <p:extLst>
              <p:ext uri="{D42A27DB-BD31-4B8C-83A1-F6EECF244321}">
                <p14:modId xmlns:p14="http://schemas.microsoft.com/office/powerpoint/2010/main" val="2763058290"/>
              </p:ext>
            </p:extLst>
          </p:nvPr>
        </p:nvGraphicFramePr>
        <p:xfrm>
          <a:off x="1237915" y="1513823"/>
          <a:ext cx="908517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6439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64431"/>
            <a:ext cx="9372600" cy="894347"/>
          </a:xfrm>
        </p:spPr>
        <p:txBody>
          <a:bodyPr/>
          <a:lstStyle/>
          <a:p>
            <a:r>
              <a:rPr lang="es-EC" dirty="0" smtClean="0"/>
              <a:t>SEISMOSTRUCT</a:t>
            </a:r>
            <a:endParaRPr lang="es-EC" dirty="0"/>
          </a:p>
        </p:txBody>
      </p:sp>
      <p:sp>
        <p:nvSpPr>
          <p:cNvPr id="3" name="Marcador de contenido 2"/>
          <p:cNvSpPr>
            <a:spLocks noGrp="1"/>
          </p:cNvSpPr>
          <p:nvPr>
            <p:ph idx="1"/>
          </p:nvPr>
        </p:nvSpPr>
        <p:spPr>
          <a:xfrm>
            <a:off x="1981200" y="1056654"/>
            <a:ext cx="9372600" cy="4483101"/>
          </a:xfrm>
        </p:spPr>
        <p:txBody>
          <a:bodyPr/>
          <a:lstStyle/>
          <a:p>
            <a:pPr marL="457200" indent="-457200">
              <a:buAutoNum type="arabicParenR"/>
            </a:pPr>
            <a:r>
              <a:rPr lang="es-EC" b="1" u="sng" dirty="0" smtClean="0"/>
              <a:t>PRE – PROCESADOR</a:t>
            </a:r>
          </a:p>
          <a:p>
            <a:pPr>
              <a:buFont typeface="Wingdings" panose="05000000000000000000" pitchFamily="2" charset="2"/>
              <a:buChar char="Ø"/>
            </a:pPr>
            <a:r>
              <a:rPr lang="es-EC" b="1" dirty="0" smtClean="0"/>
              <a:t>Geometría del modelo</a:t>
            </a:r>
            <a:endParaRPr lang="es-EC" b="1" dirty="0"/>
          </a:p>
        </p:txBody>
      </p:sp>
      <p:pic>
        <p:nvPicPr>
          <p:cNvPr id="6" name="Imagen 5"/>
          <p:cNvPicPr>
            <a:picLocks noChangeAspect="1"/>
          </p:cNvPicPr>
          <p:nvPr/>
        </p:nvPicPr>
        <p:blipFill>
          <a:blip r:embed="rId2"/>
          <a:stretch>
            <a:fillRect/>
          </a:stretch>
        </p:blipFill>
        <p:spPr>
          <a:xfrm>
            <a:off x="2722468" y="2339355"/>
            <a:ext cx="5692378" cy="3200400"/>
          </a:xfrm>
          <a:prstGeom prst="rect">
            <a:avLst/>
          </a:prstGeom>
        </p:spPr>
      </p:pic>
      <p:pic>
        <p:nvPicPr>
          <p:cNvPr id="7" name="Imagen 6"/>
          <p:cNvPicPr/>
          <p:nvPr/>
        </p:nvPicPr>
        <p:blipFill>
          <a:blip r:embed="rId3"/>
          <a:stretch>
            <a:fillRect/>
          </a:stretch>
        </p:blipFill>
        <p:spPr>
          <a:xfrm>
            <a:off x="2529324" y="2549548"/>
            <a:ext cx="5885522" cy="3266306"/>
          </a:xfrm>
          <a:prstGeom prst="rect">
            <a:avLst/>
          </a:prstGeom>
        </p:spPr>
      </p:pic>
    </p:spTree>
    <p:extLst>
      <p:ext uri="{BB962C8B-B14F-4D97-AF65-F5344CB8AC3E}">
        <p14:creationId xmlns:p14="http://schemas.microsoft.com/office/powerpoint/2010/main" val="222195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64431"/>
            <a:ext cx="9372600" cy="894347"/>
          </a:xfrm>
        </p:spPr>
        <p:txBody>
          <a:bodyPr/>
          <a:lstStyle/>
          <a:p>
            <a:r>
              <a:rPr lang="es-EC" dirty="0" smtClean="0"/>
              <a:t>SEISMOSTRUCT</a:t>
            </a:r>
            <a:endParaRPr lang="es-EC" dirty="0"/>
          </a:p>
        </p:txBody>
      </p:sp>
      <p:sp>
        <p:nvSpPr>
          <p:cNvPr id="3" name="Marcador de contenido 2"/>
          <p:cNvSpPr>
            <a:spLocks noGrp="1"/>
          </p:cNvSpPr>
          <p:nvPr>
            <p:ph idx="1"/>
          </p:nvPr>
        </p:nvSpPr>
        <p:spPr>
          <a:xfrm>
            <a:off x="1981200" y="1056654"/>
            <a:ext cx="9372600" cy="4483101"/>
          </a:xfrm>
        </p:spPr>
        <p:txBody>
          <a:bodyPr/>
          <a:lstStyle/>
          <a:p>
            <a:pPr marL="457200" indent="-457200">
              <a:buAutoNum type="arabicParenR"/>
            </a:pPr>
            <a:r>
              <a:rPr lang="es-EC" b="1" u="sng" dirty="0" smtClean="0"/>
              <a:t>PRE – PROCESADOR</a:t>
            </a:r>
          </a:p>
          <a:p>
            <a:pPr lvl="0"/>
            <a:r>
              <a:rPr lang="es-ES" dirty="0"/>
              <a:t>Características de los materiales y secciones transversales de los elementos</a:t>
            </a:r>
            <a:endParaRPr lang="es-EC" dirty="0"/>
          </a:p>
        </p:txBody>
      </p:sp>
      <p:pic>
        <p:nvPicPr>
          <p:cNvPr id="6" name="Imagen 5"/>
          <p:cNvPicPr/>
          <p:nvPr/>
        </p:nvPicPr>
        <p:blipFill>
          <a:blip r:embed="rId2"/>
          <a:stretch>
            <a:fillRect/>
          </a:stretch>
        </p:blipFill>
        <p:spPr>
          <a:xfrm>
            <a:off x="3724739" y="2159726"/>
            <a:ext cx="5885522" cy="3622307"/>
          </a:xfrm>
          <a:prstGeom prst="rect">
            <a:avLst/>
          </a:prstGeom>
        </p:spPr>
      </p:pic>
      <p:pic>
        <p:nvPicPr>
          <p:cNvPr id="7" name="Imagen 6"/>
          <p:cNvPicPr/>
          <p:nvPr/>
        </p:nvPicPr>
        <p:blipFill>
          <a:blip r:embed="rId3"/>
          <a:stretch>
            <a:fillRect/>
          </a:stretch>
        </p:blipFill>
        <p:spPr>
          <a:xfrm>
            <a:off x="3772737" y="2392443"/>
            <a:ext cx="5888603" cy="3156871"/>
          </a:xfrm>
          <a:prstGeom prst="rect">
            <a:avLst/>
          </a:prstGeom>
        </p:spPr>
      </p:pic>
      <p:pic>
        <p:nvPicPr>
          <p:cNvPr id="9" name="Imagen 8"/>
          <p:cNvPicPr>
            <a:picLocks noChangeAspect="1"/>
          </p:cNvPicPr>
          <p:nvPr/>
        </p:nvPicPr>
        <p:blipFill>
          <a:blip r:embed="rId4"/>
          <a:stretch>
            <a:fillRect/>
          </a:stretch>
        </p:blipFill>
        <p:spPr>
          <a:xfrm>
            <a:off x="3772737" y="2643070"/>
            <a:ext cx="5888604" cy="3417340"/>
          </a:xfrm>
          <a:prstGeom prst="rect">
            <a:avLst/>
          </a:prstGeom>
        </p:spPr>
      </p:pic>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3793807" y="2916110"/>
            <a:ext cx="5841994" cy="3518378"/>
          </a:xfrm>
          <a:prstGeom prst="rect">
            <a:avLst/>
          </a:prstGeom>
          <a:noFill/>
          <a:ln>
            <a:noFill/>
          </a:ln>
        </p:spPr>
      </p:pic>
    </p:spTree>
    <p:extLst>
      <p:ext uri="{BB962C8B-B14F-4D97-AF65-F5344CB8AC3E}">
        <p14:creationId xmlns:p14="http://schemas.microsoft.com/office/powerpoint/2010/main" val="3072613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64431"/>
            <a:ext cx="9372600" cy="894347"/>
          </a:xfrm>
        </p:spPr>
        <p:txBody>
          <a:bodyPr/>
          <a:lstStyle/>
          <a:p>
            <a:r>
              <a:rPr lang="es-EC" dirty="0" smtClean="0"/>
              <a:t>SEISMOSTRUCT</a:t>
            </a:r>
            <a:endParaRPr lang="es-EC" dirty="0"/>
          </a:p>
        </p:txBody>
      </p:sp>
      <p:sp>
        <p:nvSpPr>
          <p:cNvPr id="3" name="Marcador de contenido 2"/>
          <p:cNvSpPr>
            <a:spLocks noGrp="1"/>
          </p:cNvSpPr>
          <p:nvPr>
            <p:ph idx="1"/>
          </p:nvPr>
        </p:nvSpPr>
        <p:spPr>
          <a:xfrm>
            <a:off x="1981200" y="1056654"/>
            <a:ext cx="9372600" cy="4483101"/>
          </a:xfrm>
        </p:spPr>
        <p:txBody>
          <a:bodyPr/>
          <a:lstStyle/>
          <a:p>
            <a:pPr marL="457200" indent="-457200">
              <a:buAutoNum type="arabicParenR"/>
            </a:pPr>
            <a:r>
              <a:rPr lang="es-EC" b="1" u="sng" dirty="0" smtClean="0"/>
              <a:t>PRE – PROCESADOR</a:t>
            </a:r>
          </a:p>
          <a:p>
            <a:pPr lvl="0"/>
            <a:r>
              <a:rPr lang="es-ES" dirty="0"/>
              <a:t>Cargas permanentes e incrementales.</a:t>
            </a:r>
            <a:endParaRPr lang="es-EC" dirty="0"/>
          </a:p>
        </p:txBody>
      </p:sp>
      <p:pic>
        <p:nvPicPr>
          <p:cNvPr id="10" name="Imagen 9"/>
          <p:cNvPicPr/>
          <p:nvPr/>
        </p:nvPicPr>
        <p:blipFill>
          <a:blip r:embed="rId2">
            <a:extLst>
              <a:ext uri="{28A0092B-C50C-407E-A947-70E740481C1C}">
                <a14:useLocalDpi xmlns:a14="http://schemas.microsoft.com/office/drawing/2010/main" val="0"/>
              </a:ext>
            </a:extLst>
          </a:blip>
          <a:srcRect/>
          <a:stretch>
            <a:fillRect/>
          </a:stretch>
        </p:blipFill>
        <p:spPr bwMode="auto">
          <a:xfrm>
            <a:off x="3855383" y="2000124"/>
            <a:ext cx="5928944" cy="3539631"/>
          </a:xfrm>
          <a:prstGeom prst="rect">
            <a:avLst/>
          </a:prstGeom>
          <a:noFill/>
          <a:ln>
            <a:noFill/>
          </a:ln>
        </p:spPr>
      </p:pic>
      <p:pic>
        <p:nvPicPr>
          <p:cNvPr id="11" name="Imagen 10"/>
          <p:cNvPicPr/>
          <p:nvPr/>
        </p:nvPicPr>
        <p:blipFill>
          <a:blip r:embed="rId3"/>
          <a:stretch>
            <a:fillRect/>
          </a:stretch>
        </p:blipFill>
        <p:spPr>
          <a:xfrm>
            <a:off x="3855383" y="2146617"/>
            <a:ext cx="5928944" cy="3393138"/>
          </a:xfrm>
          <a:prstGeom prst="rect">
            <a:avLst/>
          </a:prstGeom>
        </p:spPr>
      </p:pic>
    </p:spTree>
    <p:extLst>
      <p:ext uri="{BB962C8B-B14F-4D97-AF65-F5344CB8AC3E}">
        <p14:creationId xmlns:p14="http://schemas.microsoft.com/office/powerpoint/2010/main" val="3045775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64431"/>
            <a:ext cx="9372600" cy="894347"/>
          </a:xfrm>
        </p:spPr>
        <p:txBody>
          <a:bodyPr/>
          <a:lstStyle/>
          <a:p>
            <a:r>
              <a:rPr lang="es-EC" dirty="0" smtClean="0"/>
              <a:t>SEISMOSTRUCT</a:t>
            </a:r>
            <a:endParaRPr lang="es-EC" dirty="0"/>
          </a:p>
        </p:txBody>
      </p:sp>
      <p:sp>
        <p:nvSpPr>
          <p:cNvPr id="3" name="Marcador de contenido 2"/>
          <p:cNvSpPr>
            <a:spLocks noGrp="1"/>
          </p:cNvSpPr>
          <p:nvPr>
            <p:ph idx="1"/>
          </p:nvPr>
        </p:nvSpPr>
        <p:spPr>
          <a:xfrm>
            <a:off x="1981200" y="1056654"/>
            <a:ext cx="9372600" cy="4483101"/>
          </a:xfrm>
        </p:spPr>
        <p:txBody>
          <a:bodyPr/>
          <a:lstStyle/>
          <a:p>
            <a:pPr marL="457200" indent="-457200">
              <a:buAutoNum type="arabicParenR"/>
            </a:pPr>
            <a:r>
              <a:rPr lang="es-EC" b="1" u="sng" dirty="0" smtClean="0"/>
              <a:t>PRE – PROCESADOR</a:t>
            </a:r>
          </a:p>
          <a:p>
            <a:pPr lvl="0"/>
            <a:r>
              <a:rPr lang="es-ES" dirty="0"/>
              <a:t>Criterios de prestaciones.</a:t>
            </a:r>
            <a:endParaRPr lang="es-EC" dirty="0"/>
          </a:p>
        </p:txBody>
      </p:sp>
      <p:pic>
        <p:nvPicPr>
          <p:cNvPr id="8" name="Imagen 7"/>
          <p:cNvPicPr>
            <a:picLocks noChangeAspect="1"/>
          </p:cNvPicPr>
          <p:nvPr/>
        </p:nvPicPr>
        <p:blipFill>
          <a:blip r:embed="rId2"/>
          <a:stretch>
            <a:fillRect/>
          </a:stretch>
        </p:blipFill>
        <p:spPr>
          <a:xfrm>
            <a:off x="3455333" y="2100263"/>
            <a:ext cx="5928944" cy="3174037"/>
          </a:xfrm>
          <a:prstGeom prst="rect">
            <a:avLst/>
          </a:prstGeom>
        </p:spPr>
      </p:pic>
      <p:pic>
        <p:nvPicPr>
          <p:cNvPr id="10" name="Imagen 9"/>
          <p:cNvPicPr/>
          <p:nvPr/>
        </p:nvPicPr>
        <p:blipFill>
          <a:blip r:embed="rId3"/>
          <a:stretch>
            <a:fillRect/>
          </a:stretch>
        </p:blipFill>
        <p:spPr>
          <a:xfrm>
            <a:off x="3455333" y="2291742"/>
            <a:ext cx="5928944" cy="3689957"/>
          </a:xfrm>
          <a:prstGeom prst="rect">
            <a:avLst/>
          </a:prstGeom>
        </p:spPr>
      </p:pic>
    </p:spTree>
    <p:extLst>
      <p:ext uri="{BB962C8B-B14F-4D97-AF65-F5344CB8AC3E}">
        <p14:creationId xmlns:p14="http://schemas.microsoft.com/office/powerpoint/2010/main" val="137494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64431"/>
            <a:ext cx="9372600" cy="894347"/>
          </a:xfrm>
        </p:spPr>
        <p:txBody>
          <a:bodyPr/>
          <a:lstStyle/>
          <a:p>
            <a:r>
              <a:rPr lang="es-EC" dirty="0" smtClean="0"/>
              <a:t>SEISMOSTRUCT</a:t>
            </a:r>
            <a:endParaRPr lang="es-EC" dirty="0"/>
          </a:p>
        </p:txBody>
      </p:sp>
      <p:sp>
        <p:nvSpPr>
          <p:cNvPr id="3" name="Marcador de contenido 2"/>
          <p:cNvSpPr>
            <a:spLocks noGrp="1"/>
          </p:cNvSpPr>
          <p:nvPr>
            <p:ph idx="1"/>
          </p:nvPr>
        </p:nvSpPr>
        <p:spPr>
          <a:xfrm>
            <a:off x="1981200" y="1301304"/>
            <a:ext cx="9372600" cy="4483101"/>
          </a:xfrm>
        </p:spPr>
        <p:txBody>
          <a:bodyPr/>
          <a:lstStyle/>
          <a:p>
            <a:pPr marL="0" indent="0">
              <a:buNone/>
            </a:pPr>
            <a:r>
              <a:rPr lang="es-EC" b="1" u="sng" dirty="0" smtClean="0"/>
              <a:t>2) PROCESADOR</a:t>
            </a: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3474383" y="2031392"/>
            <a:ext cx="5928944" cy="3740757"/>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3474383" y="2234572"/>
            <a:ext cx="5928944" cy="4197406"/>
          </a:xfrm>
          <a:prstGeom prst="rect">
            <a:avLst/>
          </a:prstGeom>
          <a:noFill/>
          <a:ln>
            <a:noFill/>
          </a:ln>
        </p:spPr>
      </p:pic>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3474383" y="2466070"/>
            <a:ext cx="5928944" cy="4169088"/>
          </a:xfrm>
          <a:prstGeom prst="rect">
            <a:avLst/>
          </a:prstGeom>
          <a:noFill/>
          <a:ln>
            <a:noFill/>
          </a:ln>
        </p:spPr>
      </p:pic>
    </p:spTree>
    <p:extLst>
      <p:ext uri="{BB962C8B-B14F-4D97-AF65-F5344CB8AC3E}">
        <p14:creationId xmlns:p14="http://schemas.microsoft.com/office/powerpoint/2010/main" val="80733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64431"/>
            <a:ext cx="9372600" cy="894347"/>
          </a:xfrm>
        </p:spPr>
        <p:txBody>
          <a:bodyPr/>
          <a:lstStyle/>
          <a:p>
            <a:r>
              <a:rPr lang="es-EC" dirty="0" smtClean="0"/>
              <a:t>SEISMOSTRUCT</a:t>
            </a:r>
            <a:endParaRPr lang="es-EC" dirty="0"/>
          </a:p>
        </p:txBody>
      </p:sp>
      <p:sp>
        <p:nvSpPr>
          <p:cNvPr id="3" name="Marcador de contenido 2"/>
          <p:cNvSpPr>
            <a:spLocks noGrp="1"/>
          </p:cNvSpPr>
          <p:nvPr>
            <p:ph idx="1"/>
          </p:nvPr>
        </p:nvSpPr>
        <p:spPr>
          <a:xfrm>
            <a:off x="1981200" y="1261959"/>
            <a:ext cx="9372600" cy="703366"/>
          </a:xfrm>
        </p:spPr>
        <p:txBody>
          <a:bodyPr/>
          <a:lstStyle/>
          <a:p>
            <a:pPr marL="0" indent="0">
              <a:buNone/>
            </a:pPr>
            <a:r>
              <a:rPr lang="es-EC" b="1" u="sng" dirty="0"/>
              <a:t>3</a:t>
            </a:r>
            <a:r>
              <a:rPr lang="es-EC" b="1" u="sng" dirty="0" smtClean="0"/>
              <a:t>) POST - PROCESADOR</a:t>
            </a:r>
          </a:p>
        </p:txBody>
      </p:sp>
      <p:pic>
        <p:nvPicPr>
          <p:cNvPr id="10" name="Imagen 9"/>
          <p:cNvPicPr/>
          <p:nvPr/>
        </p:nvPicPr>
        <p:blipFill>
          <a:blip r:embed="rId2"/>
          <a:stretch>
            <a:fillRect/>
          </a:stretch>
        </p:blipFill>
        <p:spPr>
          <a:xfrm>
            <a:off x="3474383" y="1965324"/>
            <a:ext cx="5928944" cy="4016376"/>
          </a:xfrm>
          <a:prstGeom prst="rect">
            <a:avLst/>
          </a:prstGeom>
        </p:spPr>
      </p:pic>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3474383" y="2168506"/>
            <a:ext cx="5928944" cy="3813194"/>
          </a:xfrm>
          <a:prstGeom prst="rect">
            <a:avLst/>
          </a:prstGeom>
          <a:noFill/>
          <a:ln>
            <a:noFill/>
          </a:ln>
        </p:spPr>
      </p:pic>
      <p:pic>
        <p:nvPicPr>
          <p:cNvPr id="14" name="Imagen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383" y="2379961"/>
            <a:ext cx="5928944" cy="3804920"/>
          </a:xfrm>
          <a:prstGeom prst="rect">
            <a:avLst/>
          </a:prstGeom>
          <a:noFill/>
          <a:ln>
            <a:noFill/>
          </a:ln>
        </p:spPr>
      </p:pic>
    </p:spTree>
    <p:extLst>
      <p:ext uri="{BB962C8B-B14F-4D97-AF65-F5344CB8AC3E}">
        <p14:creationId xmlns:p14="http://schemas.microsoft.com/office/powerpoint/2010/main" val="355025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54822" y="685799"/>
            <a:ext cx="7797707" cy="793377"/>
          </a:xfrm>
        </p:spPr>
        <p:style>
          <a:lnRef idx="2">
            <a:schemeClr val="accent1"/>
          </a:lnRef>
          <a:fillRef idx="1">
            <a:schemeClr val="lt1"/>
          </a:fillRef>
          <a:effectRef idx="0">
            <a:schemeClr val="accent1"/>
          </a:effectRef>
          <a:fontRef idx="minor">
            <a:schemeClr val="dk1"/>
          </a:fontRef>
        </p:style>
        <p:txBody>
          <a:bodyPr>
            <a:noAutofit/>
          </a:bodyPr>
          <a:lstStyle/>
          <a:p>
            <a:r>
              <a:rPr lang="en-US" sz="4800" b="1" cap="none"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Ejemplos</a:t>
            </a:r>
            <a:r>
              <a:rPr lang="en-US" sz="48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de </a:t>
            </a:r>
            <a:r>
              <a:rPr lang="en-US" sz="4800" b="1" cap="none"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aplicaci</a:t>
            </a:r>
            <a:r>
              <a:rPr lang="es-EC" sz="4800" b="1" cap="none"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ón</a:t>
            </a:r>
            <a:endParaRPr lang="es-EC" sz="48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http://www.gpstecnicasmetalicas.com/images/galeria/industriales/plantas-energia/estructuras-metalicas-racks-tuberias-acero-ingenieria-plantas-energia-biofuel-gasistica-petrolifera-quimica-naves-industriales-cerramientos-metalicos-gr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693" y="2062764"/>
            <a:ext cx="5459506" cy="363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26991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EDIFICIO MIGUEL ARIAS</a:t>
            </a:r>
          </a:p>
        </p:txBody>
      </p:sp>
      <p:sp>
        <p:nvSpPr>
          <p:cNvPr id="3" name="Marcador de contenido 2"/>
          <p:cNvSpPr>
            <a:spLocks noGrp="1"/>
          </p:cNvSpPr>
          <p:nvPr>
            <p:ph idx="1"/>
          </p:nvPr>
        </p:nvSpPr>
        <p:spPr/>
        <p:txBody>
          <a:bodyPr/>
          <a:lstStyle/>
          <a:p>
            <a:r>
              <a:rPr lang="es-EC" dirty="0" smtClean="0"/>
              <a:t>Es un edificio diseñado </a:t>
            </a:r>
            <a:r>
              <a:rPr lang="es-EC" dirty="0"/>
              <a:t>con seis pisos, en el primer nivel funcionan locales comerciales y el resto se utiliza para departamentos</a:t>
            </a:r>
          </a:p>
        </p:txBody>
      </p:sp>
      <p:pic>
        <p:nvPicPr>
          <p:cNvPr id="4" name="Imagen 3"/>
          <p:cNvPicPr/>
          <p:nvPr/>
        </p:nvPicPr>
        <p:blipFill rotWithShape="1">
          <a:blip r:embed="rId2"/>
          <a:srcRect t="3579"/>
          <a:stretch/>
        </p:blipFill>
        <p:spPr bwMode="auto">
          <a:xfrm>
            <a:off x="3822132" y="2852290"/>
            <a:ext cx="4499610" cy="3618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333132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529" y="192741"/>
            <a:ext cx="9372600" cy="681318"/>
          </a:xfrm>
        </p:spPr>
        <p:txBody>
          <a:bodyPr/>
          <a:lstStyle/>
          <a:p>
            <a:r>
              <a:rPr lang="es-EC" dirty="0"/>
              <a:t>EDIFICIO MIGUEL ARIAS</a:t>
            </a:r>
          </a:p>
        </p:txBody>
      </p:sp>
      <p:sp>
        <p:nvSpPr>
          <p:cNvPr id="3" name="Marcador de contenido 2"/>
          <p:cNvSpPr>
            <a:spLocks noGrp="1"/>
          </p:cNvSpPr>
          <p:nvPr>
            <p:ph idx="1"/>
          </p:nvPr>
        </p:nvSpPr>
        <p:spPr>
          <a:xfrm>
            <a:off x="1228164" y="874059"/>
            <a:ext cx="9372600" cy="4483101"/>
          </a:xfrm>
        </p:spPr>
        <p:txBody>
          <a:bodyPr/>
          <a:lstStyle/>
          <a:p>
            <a:r>
              <a:rPr lang="es-EC" b="1" dirty="0"/>
              <a:t>Desarrollo del modelo de cálculo con plastificación distribuida en </a:t>
            </a:r>
            <a:r>
              <a:rPr lang="es-EC" b="1" dirty="0" smtClean="0"/>
              <a:t>SEISMOSTRUCT. Sismo “X”</a:t>
            </a:r>
            <a:endParaRPr lang="es-EC" b="1" dirty="0"/>
          </a:p>
        </p:txBody>
      </p:sp>
      <p:pic>
        <p:nvPicPr>
          <p:cNvPr id="6" name="Arias8S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605" y="1777533"/>
            <a:ext cx="8153400" cy="4486275"/>
          </a:xfrm>
          <a:prstGeom prst="rect">
            <a:avLst/>
          </a:prstGeom>
        </p:spPr>
      </p:pic>
      <p:graphicFrame>
        <p:nvGraphicFramePr>
          <p:cNvPr id="7" name="Gráfico 6"/>
          <p:cNvGraphicFramePr/>
          <p:nvPr>
            <p:extLst>
              <p:ext uri="{D42A27DB-BD31-4B8C-83A1-F6EECF244321}">
                <p14:modId xmlns:p14="http://schemas.microsoft.com/office/powerpoint/2010/main" val="2387790424"/>
              </p:ext>
            </p:extLst>
          </p:nvPr>
        </p:nvGraphicFramePr>
        <p:xfrm>
          <a:off x="6864723" y="2837330"/>
          <a:ext cx="48006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1505539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 GENERAL</a:t>
            </a:r>
            <a:endParaRPr lang="es-EC" dirty="0"/>
          </a:p>
        </p:txBody>
      </p:sp>
      <p:sp>
        <p:nvSpPr>
          <p:cNvPr id="3" name="Marcador de contenido 2"/>
          <p:cNvSpPr>
            <a:spLocks noGrp="1"/>
          </p:cNvSpPr>
          <p:nvPr>
            <p:ph idx="1"/>
          </p:nvPr>
        </p:nvSpPr>
        <p:spPr/>
        <p:txBody>
          <a:bodyPr/>
          <a:lstStyle/>
          <a:p>
            <a:pPr algn="just">
              <a:lnSpc>
                <a:spcPct val="150000"/>
              </a:lnSpc>
            </a:pPr>
            <a:r>
              <a:rPr lang="es-EC" dirty="0"/>
              <a:t>Realizar el análisis estático no lineal con plasticidad distribuida y con plasticidad concentrada en estructuras metálicas </a:t>
            </a:r>
            <a:r>
              <a:rPr lang="es-EC" dirty="0" err="1"/>
              <a:t>aporticadas</a:t>
            </a:r>
            <a:r>
              <a:rPr lang="es-EC" dirty="0"/>
              <a:t> en la ciudad de Quito, utilizando el programa SEISMOSTRUCT</a:t>
            </a:r>
          </a:p>
        </p:txBody>
      </p:sp>
    </p:spTree>
    <p:extLst>
      <p:ext uri="{BB962C8B-B14F-4D97-AF65-F5344CB8AC3E}">
        <p14:creationId xmlns:p14="http://schemas.microsoft.com/office/powerpoint/2010/main" val="297258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EDIFICIO MIGUEL ARIAS</a:t>
            </a:r>
          </a:p>
        </p:txBody>
      </p:sp>
      <p:sp>
        <p:nvSpPr>
          <p:cNvPr id="3" name="Marcador de contenido 2"/>
          <p:cNvSpPr>
            <a:spLocks noGrp="1"/>
          </p:cNvSpPr>
          <p:nvPr>
            <p:ph idx="1"/>
          </p:nvPr>
        </p:nvSpPr>
        <p:spPr>
          <a:xfrm>
            <a:off x="1981200" y="1987419"/>
            <a:ext cx="9372600" cy="707655"/>
          </a:xfrm>
        </p:spPr>
        <p:txBody>
          <a:bodyPr/>
          <a:lstStyle/>
          <a:p>
            <a:r>
              <a:rPr lang="es-EC" b="1" u="sng" dirty="0" smtClean="0"/>
              <a:t>Espectro de diseño inelástico “X”</a:t>
            </a:r>
            <a:endParaRPr lang="es-EC" b="1" u="sng" dirty="0"/>
          </a:p>
        </p:txBody>
      </p:sp>
      <p:pic>
        <p:nvPicPr>
          <p:cNvPr id="6" name="Imagen 5"/>
          <p:cNvPicPr>
            <a:picLocks noChangeAspect="1"/>
          </p:cNvPicPr>
          <p:nvPr/>
        </p:nvPicPr>
        <p:blipFill>
          <a:blip r:embed="rId2"/>
          <a:stretch>
            <a:fillRect/>
          </a:stretch>
        </p:blipFill>
        <p:spPr>
          <a:xfrm>
            <a:off x="1981199" y="3209794"/>
            <a:ext cx="3748845" cy="2228480"/>
          </a:xfrm>
          <a:prstGeom prst="rect">
            <a:avLst/>
          </a:prstGeom>
        </p:spPr>
      </p:pic>
      <p:graphicFrame>
        <p:nvGraphicFramePr>
          <p:cNvPr id="7" name="Gráfico 6"/>
          <p:cNvGraphicFramePr/>
          <p:nvPr>
            <p:extLst>
              <p:ext uri="{D42A27DB-BD31-4B8C-83A1-F6EECF244321}">
                <p14:modId xmlns:p14="http://schemas.microsoft.com/office/powerpoint/2010/main" val="2082214200"/>
              </p:ext>
            </p:extLst>
          </p:nvPr>
        </p:nvGraphicFramePr>
        <p:xfrm>
          <a:off x="5951621" y="304202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Imagen 7"/>
          <p:cNvPicPr>
            <a:picLocks noChangeAspect="1"/>
          </p:cNvPicPr>
          <p:nvPr/>
        </p:nvPicPr>
        <p:blipFill>
          <a:blip r:embed="rId4"/>
          <a:stretch>
            <a:fillRect/>
          </a:stretch>
        </p:blipFill>
        <p:spPr>
          <a:xfrm>
            <a:off x="4988092" y="5952994"/>
            <a:ext cx="2714714" cy="710245"/>
          </a:xfrm>
          <a:prstGeom prst="rect">
            <a:avLst/>
          </a:prstGeom>
        </p:spPr>
      </p:pic>
    </p:spTree>
    <p:extLst>
      <p:ext uri="{BB962C8B-B14F-4D97-AF65-F5344CB8AC3E}">
        <p14:creationId xmlns:p14="http://schemas.microsoft.com/office/powerpoint/2010/main" val="61667170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529" y="192741"/>
            <a:ext cx="9372600" cy="681318"/>
          </a:xfrm>
        </p:spPr>
        <p:txBody>
          <a:bodyPr/>
          <a:lstStyle/>
          <a:p>
            <a:r>
              <a:rPr lang="es-EC" dirty="0"/>
              <a:t>EDIFICIO MIGUEL ARIAS</a:t>
            </a:r>
          </a:p>
        </p:txBody>
      </p:sp>
      <p:sp>
        <p:nvSpPr>
          <p:cNvPr id="3" name="Marcador de contenido 2"/>
          <p:cNvSpPr>
            <a:spLocks noGrp="1"/>
          </p:cNvSpPr>
          <p:nvPr>
            <p:ph idx="1"/>
          </p:nvPr>
        </p:nvSpPr>
        <p:spPr>
          <a:xfrm>
            <a:off x="1053352" y="874059"/>
            <a:ext cx="9372600" cy="834425"/>
          </a:xfrm>
        </p:spPr>
        <p:txBody>
          <a:bodyPr>
            <a:noAutofit/>
          </a:bodyPr>
          <a:lstStyle/>
          <a:p>
            <a:r>
              <a:rPr lang="es-EC" sz="2000" b="1" dirty="0"/>
              <a:t>Desarrollo del modelo de cálculo con plastificación </a:t>
            </a:r>
            <a:endParaRPr lang="es-EC" sz="2000" b="1" dirty="0" smtClean="0"/>
          </a:p>
          <a:p>
            <a:pPr marL="0" indent="0">
              <a:buNone/>
            </a:pPr>
            <a:r>
              <a:rPr lang="es-EC" sz="2000" b="1" dirty="0"/>
              <a:t> </a:t>
            </a:r>
            <a:r>
              <a:rPr lang="es-EC" sz="2000" b="1" dirty="0" smtClean="0"/>
              <a:t>    distribuida </a:t>
            </a:r>
            <a:r>
              <a:rPr lang="es-EC" sz="2000" b="1" dirty="0"/>
              <a:t>en </a:t>
            </a:r>
            <a:r>
              <a:rPr lang="es-EC" sz="2000" b="1" dirty="0" smtClean="0"/>
              <a:t>SEISMOSTRUCT. Sismo “Y”</a:t>
            </a:r>
            <a:endParaRPr lang="es-EC" sz="2000" b="1" dirty="0"/>
          </a:p>
        </p:txBody>
      </p:sp>
      <p:pic>
        <p:nvPicPr>
          <p:cNvPr id="5" name="Arias8Sy d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211" y="2160775"/>
            <a:ext cx="8153400" cy="4486275"/>
          </a:xfrm>
          <a:prstGeom prst="rect">
            <a:avLst/>
          </a:prstGeom>
        </p:spPr>
      </p:pic>
      <p:pic>
        <p:nvPicPr>
          <p:cNvPr id="6" name="Imagen 5"/>
          <p:cNvPicPr>
            <a:picLocks noChangeAspect="1"/>
          </p:cNvPicPr>
          <p:nvPr/>
        </p:nvPicPr>
        <p:blipFill>
          <a:blip r:embed="rId5"/>
          <a:stretch>
            <a:fillRect/>
          </a:stretch>
        </p:blipFill>
        <p:spPr>
          <a:xfrm>
            <a:off x="6905625" y="563096"/>
            <a:ext cx="5286375" cy="3343275"/>
          </a:xfrm>
          <a:prstGeom prst="rect">
            <a:avLst/>
          </a:prstGeom>
        </p:spPr>
      </p:pic>
      <p:graphicFrame>
        <p:nvGraphicFramePr>
          <p:cNvPr id="11" name="Gráfico 10"/>
          <p:cNvGraphicFramePr/>
          <p:nvPr>
            <p:extLst>
              <p:ext uri="{D42A27DB-BD31-4B8C-83A1-F6EECF244321}">
                <p14:modId xmlns:p14="http://schemas.microsoft.com/office/powerpoint/2010/main" val="491061207"/>
              </p:ext>
            </p:extLst>
          </p:nvPr>
        </p:nvGraphicFramePr>
        <p:xfrm>
          <a:off x="7262812" y="3899649"/>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8650150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529" y="192741"/>
            <a:ext cx="9372600" cy="681318"/>
          </a:xfrm>
        </p:spPr>
        <p:txBody>
          <a:bodyPr/>
          <a:lstStyle/>
          <a:p>
            <a:r>
              <a:rPr lang="es-EC" dirty="0"/>
              <a:t>EDIFICIO MIGUEL ARIAS</a:t>
            </a:r>
          </a:p>
        </p:txBody>
      </p:sp>
      <p:sp>
        <p:nvSpPr>
          <p:cNvPr id="3" name="Marcador de contenido 2"/>
          <p:cNvSpPr>
            <a:spLocks noGrp="1"/>
          </p:cNvSpPr>
          <p:nvPr>
            <p:ph idx="1"/>
          </p:nvPr>
        </p:nvSpPr>
        <p:spPr>
          <a:xfrm>
            <a:off x="1053352" y="874059"/>
            <a:ext cx="9372600" cy="834425"/>
          </a:xfrm>
        </p:spPr>
        <p:txBody>
          <a:bodyPr>
            <a:noAutofit/>
          </a:bodyPr>
          <a:lstStyle/>
          <a:p>
            <a:r>
              <a:rPr lang="es-EC" sz="2000" b="1" dirty="0"/>
              <a:t>Desarrollo del modelo de cálculo con </a:t>
            </a:r>
            <a:r>
              <a:rPr lang="es-EC" sz="2000" b="1" dirty="0" smtClean="0"/>
              <a:t>plasticidad</a:t>
            </a:r>
          </a:p>
          <a:p>
            <a:pPr marL="0" indent="0">
              <a:buNone/>
            </a:pPr>
            <a:r>
              <a:rPr lang="es-EC" sz="2000" b="1" dirty="0"/>
              <a:t> </a:t>
            </a:r>
            <a:r>
              <a:rPr lang="es-EC" sz="2000" b="1" dirty="0" smtClean="0"/>
              <a:t>    concentrada </a:t>
            </a:r>
            <a:r>
              <a:rPr lang="es-EC" sz="2000" b="1" dirty="0"/>
              <a:t>en </a:t>
            </a:r>
            <a:r>
              <a:rPr lang="es-EC" sz="2000" b="1" dirty="0" smtClean="0"/>
              <a:t>SEISMOSTRUCT. </a:t>
            </a:r>
            <a:endParaRPr lang="es-EC" sz="2000" b="1" dirty="0"/>
          </a:p>
        </p:txBody>
      </p:sp>
      <p:pic>
        <p:nvPicPr>
          <p:cNvPr id="4" name="Imagen 3"/>
          <p:cNvPicPr>
            <a:picLocks noChangeAspect="1"/>
          </p:cNvPicPr>
          <p:nvPr/>
        </p:nvPicPr>
        <p:blipFill>
          <a:blip r:embed="rId2"/>
          <a:stretch>
            <a:fillRect/>
          </a:stretch>
        </p:blipFill>
        <p:spPr>
          <a:xfrm>
            <a:off x="1389529" y="2204034"/>
            <a:ext cx="4302338" cy="3089861"/>
          </a:xfrm>
          <a:prstGeom prst="rect">
            <a:avLst/>
          </a:prstGeom>
        </p:spPr>
      </p:pic>
      <p:pic>
        <p:nvPicPr>
          <p:cNvPr id="7" name="Imagen 6"/>
          <p:cNvPicPr>
            <a:picLocks noChangeAspect="1"/>
          </p:cNvPicPr>
          <p:nvPr/>
        </p:nvPicPr>
        <p:blipFill>
          <a:blip r:embed="rId3"/>
          <a:stretch>
            <a:fillRect/>
          </a:stretch>
        </p:blipFill>
        <p:spPr>
          <a:xfrm>
            <a:off x="6075828" y="2389801"/>
            <a:ext cx="5045495" cy="2904093"/>
          </a:xfrm>
          <a:prstGeom prst="rect">
            <a:avLst/>
          </a:prstGeom>
        </p:spPr>
      </p:pic>
    </p:spTree>
    <p:extLst>
      <p:ext uri="{BB962C8B-B14F-4D97-AF65-F5344CB8AC3E}">
        <p14:creationId xmlns:p14="http://schemas.microsoft.com/office/powerpoint/2010/main" val="11066085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529" y="192741"/>
            <a:ext cx="9372600" cy="681318"/>
          </a:xfrm>
        </p:spPr>
        <p:txBody>
          <a:bodyPr/>
          <a:lstStyle/>
          <a:p>
            <a:r>
              <a:rPr lang="es-EC" dirty="0"/>
              <a:t>EDIFICIO MIGUEL ARIAS</a:t>
            </a:r>
          </a:p>
        </p:txBody>
      </p:sp>
      <p:sp>
        <p:nvSpPr>
          <p:cNvPr id="3" name="Marcador de contenido 2"/>
          <p:cNvSpPr>
            <a:spLocks noGrp="1"/>
          </p:cNvSpPr>
          <p:nvPr>
            <p:ph idx="1"/>
          </p:nvPr>
        </p:nvSpPr>
        <p:spPr>
          <a:xfrm>
            <a:off x="1053352" y="874059"/>
            <a:ext cx="9372600" cy="834425"/>
          </a:xfrm>
        </p:spPr>
        <p:txBody>
          <a:bodyPr>
            <a:noAutofit/>
          </a:bodyPr>
          <a:lstStyle/>
          <a:p>
            <a:r>
              <a:rPr lang="es-EC" sz="2000" b="1" dirty="0"/>
              <a:t>Desarrollo del modelo de cálculo con </a:t>
            </a:r>
            <a:r>
              <a:rPr lang="es-EC" sz="2000" b="1" dirty="0" smtClean="0"/>
              <a:t>plasticidad</a:t>
            </a:r>
          </a:p>
          <a:p>
            <a:pPr marL="0" indent="0">
              <a:buNone/>
            </a:pPr>
            <a:r>
              <a:rPr lang="es-EC" sz="2000" b="1" dirty="0"/>
              <a:t> </a:t>
            </a:r>
            <a:r>
              <a:rPr lang="es-EC" sz="2000" b="1" dirty="0" smtClean="0"/>
              <a:t>    concentrada </a:t>
            </a:r>
            <a:r>
              <a:rPr lang="es-EC" sz="2000" b="1" dirty="0"/>
              <a:t>en </a:t>
            </a:r>
            <a:r>
              <a:rPr lang="es-EC" sz="2000" b="1" dirty="0" smtClean="0"/>
              <a:t>SEISMOSTRUCT. Sismo “X”</a:t>
            </a:r>
            <a:endParaRPr lang="es-EC" sz="2000" b="1" dirty="0"/>
          </a:p>
        </p:txBody>
      </p:sp>
      <p:pic>
        <p:nvPicPr>
          <p:cNvPr id="5" name="Arias8_rótulas_S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85110"/>
            <a:ext cx="8153400" cy="4486275"/>
          </a:xfrm>
          <a:prstGeom prst="rect">
            <a:avLst/>
          </a:prstGeom>
        </p:spPr>
      </p:pic>
      <p:graphicFrame>
        <p:nvGraphicFramePr>
          <p:cNvPr id="8" name="Gráfico 7"/>
          <p:cNvGraphicFramePr/>
          <p:nvPr>
            <p:extLst>
              <p:ext uri="{D42A27DB-BD31-4B8C-83A1-F6EECF244321}">
                <p14:modId xmlns:p14="http://schemas.microsoft.com/office/powerpoint/2010/main" val="873277576"/>
              </p:ext>
            </p:extLst>
          </p:nvPr>
        </p:nvGraphicFramePr>
        <p:xfrm>
          <a:off x="7138002" y="3628185"/>
          <a:ext cx="479806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6" name="Imagen 5"/>
          <p:cNvPicPr>
            <a:picLocks noChangeAspect="1"/>
          </p:cNvPicPr>
          <p:nvPr/>
        </p:nvPicPr>
        <p:blipFill>
          <a:blip r:embed="rId6"/>
          <a:stretch>
            <a:fillRect/>
          </a:stretch>
        </p:blipFill>
        <p:spPr>
          <a:xfrm>
            <a:off x="7892716" y="363005"/>
            <a:ext cx="3591308" cy="2867584"/>
          </a:xfrm>
          <a:prstGeom prst="rect">
            <a:avLst/>
          </a:prstGeom>
        </p:spPr>
      </p:pic>
    </p:spTree>
    <p:extLst>
      <p:ext uri="{BB962C8B-B14F-4D97-AF65-F5344CB8AC3E}">
        <p14:creationId xmlns:p14="http://schemas.microsoft.com/office/powerpoint/2010/main" val="238910869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529" y="192741"/>
            <a:ext cx="9372600" cy="681318"/>
          </a:xfrm>
        </p:spPr>
        <p:txBody>
          <a:bodyPr/>
          <a:lstStyle/>
          <a:p>
            <a:r>
              <a:rPr lang="es-EC" dirty="0"/>
              <a:t>EDIFICIO MIGUEL ARIAS</a:t>
            </a:r>
          </a:p>
        </p:txBody>
      </p:sp>
      <p:sp>
        <p:nvSpPr>
          <p:cNvPr id="3" name="Marcador de contenido 2"/>
          <p:cNvSpPr>
            <a:spLocks noGrp="1"/>
          </p:cNvSpPr>
          <p:nvPr>
            <p:ph idx="1"/>
          </p:nvPr>
        </p:nvSpPr>
        <p:spPr>
          <a:xfrm>
            <a:off x="1053352" y="874059"/>
            <a:ext cx="9372600" cy="834425"/>
          </a:xfrm>
        </p:spPr>
        <p:txBody>
          <a:bodyPr>
            <a:noAutofit/>
          </a:bodyPr>
          <a:lstStyle/>
          <a:p>
            <a:r>
              <a:rPr lang="es-EC" sz="2000" b="1" dirty="0"/>
              <a:t>Desarrollo del modelo de cálculo con </a:t>
            </a:r>
            <a:r>
              <a:rPr lang="es-EC" sz="2000" b="1" dirty="0" smtClean="0"/>
              <a:t>plasticidad</a:t>
            </a:r>
          </a:p>
          <a:p>
            <a:pPr marL="0" indent="0">
              <a:buNone/>
            </a:pPr>
            <a:r>
              <a:rPr lang="es-EC" sz="2000" b="1" dirty="0"/>
              <a:t> </a:t>
            </a:r>
            <a:r>
              <a:rPr lang="es-EC" sz="2000" b="1" dirty="0" smtClean="0"/>
              <a:t>    concentrada en SEISMOSTRUCT. Sismo “Y”</a:t>
            </a:r>
            <a:endParaRPr lang="es-EC" sz="2000" b="1" dirty="0"/>
          </a:p>
        </p:txBody>
      </p:sp>
      <p:pic>
        <p:nvPicPr>
          <p:cNvPr id="7" name="Arias8_rótulas_S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89802"/>
            <a:ext cx="8153400" cy="4486275"/>
          </a:xfrm>
          <a:prstGeom prst="rect">
            <a:avLst/>
          </a:prstGeom>
        </p:spPr>
      </p:pic>
      <p:graphicFrame>
        <p:nvGraphicFramePr>
          <p:cNvPr id="9" name="Gráfico 8"/>
          <p:cNvGraphicFramePr/>
          <p:nvPr>
            <p:extLst>
              <p:ext uri="{D42A27DB-BD31-4B8C-83A1-F6EECF244321}">
                <p14:modId xmlns:p14="http://schemas.microsoft.com/office/powerpoint/2010/main" val="2162592322"/>
              </p:ext>
            </p:extLst>
          </p:nvPr>
        </p:nvGraphicFramePr>
        <p:xfrm>
          <a:off x="7521388" y="4007224"/>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0" name="Imagen 9"/>
          <p:cNvPicPr>
            <a:picLocks noChangeAspect="1"/>
          </p:cNvPicPr>
          <p:nvPr/>
        </p:nvPicPr>
        <p:blipFill>
          <a:blip r:embed="rId6"/>
          <a:stretch>
            <a:fillRect/>
          </a:stretch>
        </p:blipFill>
        <p:spPr>
          <a:xfrm>
            <a:off x="7651376" y="0"/>
            <a:ext cx="4540624" cy="3326553"/>
          </a:xfrm>
          <a:prstGeom prst="rect">
            <a:avLst/>
          </a:prstGeom>
        </p:spPr>
      </p:pic>
    </p:spTree>
    <p:extLst>
      <p:ext uri="{BB962C8B-B14F-4D97-AF65-F5344CB8AC3E}">
        <p14:creationId xmlns:p14="http://schemas.microsoft.com/office/powerpoint/2010/main" val="106485595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529" y="192741"/>
            <a:ext cx="9372600" cy="681318"/>
          </a:xfrm>
        </p:spPr>
        <p:txBody>
          <a:bodyPr/>
          <a:lstStyle/>
          <a:p>
            <a:r>
              <a:rPr lang="es-EC" dirty="0"/>
              <a:t>EDIFICIO MIGUEL ARIAS</a:t>
            </a:r>
          </a:p>
        </p:txBody>
      </p:sp>
      <p:sp>
        <p:nvSpPr>
          <p:cNvPr id="3" name="Marcador de contenido 2"/>
          <p:cNvSpPr>
            <a:spLocks noGrp="1"/>
          </p:cNvSpPr>
          <p:nvPr>
            <p:ph idx="1"/>
          </p:nvPr>
        </p:nvSpPr>
        <p:spPr>
          <a:xfrm>
            <a:off x="1053352" y="874059"/>
            <a:ext cx="9372600" cy="834425"/>
          </a:xfrm>
        </p:spPr>
        <p:txBody>
          <a:bodyPr>
            <a:noAutofit/>
          </a:bodyPr>
          <a:lstStyle/>
          <a:p>
            <a:r>
              <a:rPr lang="es-EC" sz="2000" b="1" dirty="0"/>
              <a:t>Desarrollo del modelo de cálculo con </a:t>
            </a:r>
            <a:r>
              <a:rPr lang="es-EC" sz="2000" b="1" dirty="0" smtClean="0"/>
              <a:t>plasticidad</a:t>
            </a:r>
          </a:p>
          <a:p>
            <a:pPr marL="0" indent="0">
              <a:buNone/>
            </a:pPr>
            <a:r>
              <a:rPr lang="es-EC" sz="2000" b="1" dirty="0"/>
              <a:t> </a:t>
            </a:r>
            <a:r>
              <a:rPr lang="es-EC" sz="2000" b="1" dirty="0" smtClean="0"/>
              <a:t>    concentrada en MATLAB. </a:t>
            </a:r>
            <a:endParaRPr lang="es-EC" sz="2000" b="1" dirty="0"/>
          </a:p>
        </p:txBody>
      </p:sp>
      <p:pic>
        <p:nvPicPr>
          <p:cNvPr id="4" name="Imagen 3"/>
          <p:cNvPicPr>
            <a:picLocks noChangeAspect="1"/>
          </p:cNvPicPr>
          <p:nvPr/>
        </p:nvPicPr>
        <p:blipFill>
          <a:blip r:embed="rId2"/>
          <a:stretch>
            <a:fillRect/>
          </a:stretch>
        </p:blipFill>
        <p:spPr>
          <a:xfrm>
            <a:off x="554947" y="2606370"/>
            <a:ext cx="5520882" cy="2433638"/>
          </a:xfrm>
          <a:prstGeom prst="rect">
            <a:avLst/>
          </a:prstGeom>
        </p:spPr>
      </p:pic>
      <p:pic>
        <p:nvPicPr>
          <p:cNvPr id="5" name="Imagen 4"/>
          <p:cNvPicPr>
            <a:picLocks noChangeAspect="1"/>
          </p:cNvPicPr>
          <p:nvPr/>
        </p:nvPicPr>
        <p:blipFill>
          <a:blip r:embed="rId3"/>
          <a:stretch>
            <a:fillRect/>
          </a:stretch>
        </p:blipFill>
        <p:spPr>
          <a:xfrm>
            <a:off x="6299002" y="2620562"/>
            <a:ext cx="5676912" cy="2419446"/>
          </a:xfrm>
          <a:prstGeom prst="rect">
            <a:avLst/>
          </a:prstGeom>
        </p:spPr>
      </p:pic>
    </p:spTree>
    <p:extLst>
      <p:ext uri="{BB962C8B-B14F-4D97-AF65-F5344CB8AC3E}">
        <p14:creationId xmlns:p14="http://schemas.microsoft.com/office/powerpoint/2010/main" val="294600155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529" y="192741"/>
            <a:ext cx="9372600" cy="681318"/>
          </a:xfrm>
        </p:spPr>
        <p:txBody>
          <a:bodyPr/>
          <a:lstStyle/>
          <a:p>
            <a:r>
              <a:rPr lang="es-EC" dirty="0"/>
              <a:t>EDIFICIO MIGUEL ARIAS</a:t>
            </a:r>
          </a:p>
        </p:txBody>
      </p:sp>
      <p:sp>
        <p:nvSpPr>
          <p:cNvPr id="3" name="Marcador de contenido 2"/>
          <p:cNvSpPr>
            <a:spLocks noGrp="1"/>
          </p:cNvSpPr>
          <p:nvPr>
            <p:ph idx="1"/>
          </p:nvPr>
        </p:nvSpPr>
        <p:spPr>
          <a:xfrm>
            <a:off x="1053352" y="874059"/>
            <a:ext cx="9372600" cy="834425"/>
          </a:xfrm>
        </p:spPr>
        <p:txBody>
          <a:bodyPr>
            <a:noAutofit/>
          </a:bodyPr>
          <a:lstStyle/>
          <a:p>
            <a:r>
              <a:rPr lang="es-EC" sz="2000" b="1" dirty="0"/>
              <a:t>Desarrollo del modelo de cálculo con </a:t>
            </a:r>
            <a:r>
              <a:rPr lang="es-EC" sz="2000" b="1" dirty="0" smtClean="0"/>
              <a:t>plasticidad</a:t>
            </a:r>
          </a:p>
          <a:p>
            <a:pPr marL="0" indent="0">
              <a:buNone/>
            </a:pPr>
            <a:r>
              <a:rPr lang="es-EC" sz="2000" b="1" dirty="0"/>
              <a:t> </a:t>
            </a:r>
            <a:r>
              <a:rPr lang="es-EC" sz="2000" b="1" dirty="0" smtClean="0"/>
              <a:t>    concentrada en MATLAB. </a:t>
            </a:r>
            <a:endParaRPr lang="es-EC" sz="2000" b="1" dirty="0"/>
          </a:p>
        </p:txBody>
      </p:sp>
      <p:graphicFrame>
        <p:nvGraphicFramePr>
          <p:cNvPr id="6" name="Gráfico 5"/>
          <p:cNvGraphicFramePr/>
          <p:nvPr>
            <p:extLst>
              <p:ext uri="{D42A27DB-BD31-4B8C-83A1-F6EECF244321}">
                <p14:modId xmlns:p14="http://schemas.microsoft.com/office/powerpoint/2010/main" val="3472275208"/>
              </p:ext>
            </p:extLst>
          </p:nvPr>
        </p:nvGraphicFramePr>
        <p:xfrm>
          <a:off x="1389529" y="2610852"/>
          <a:ext cx="48006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104187311"/>
              </p:ext>
            </p:extLst>
          </p:nvPr>
        </p:nvGraphicFramePr>
        <p:xfrm>
          <a:off x="6890084" y="265897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p:cNvSpPr txBox="1"/>
          <p:nvPr/>
        </p:nvSpPr>
        <p:spPr>
          <a:xfrm>
            <a:off x="2622176" y="1976718"/>
            <a:ext cx="2541495" cy="646331"/>
          </a:xfrm>
          <a:prstGeom prst="rect">
            <a:avLst/>
          </a:prstGeom>
          <a:noFill/>
        </p:spPr>
        <p:txBody>
          <a:bodyPr wrap="square" rtlCol="0">
            <a:spAutoFit/>
          </a:bodyPr>
          <a:lstStyle/>
          <a:p>
            <a:r>
              <a:rPr lang="es-EC" b="1" dirty="0"/>
              <a:t>Sismo “X” </a:t>
            </a:r>
          </a:p>
          <a:p>
            <a:endParaRPr lang="es-EC" dirty="0"/>
          </a:p>
        </p:txBody>
      </p:sp>
      <p:sp>
        <p:nvSpPr>
          <p:cNvPr id="9" name="CuadroTexto 8"/>
          <p:cNvSpPr txBox="1"/>
          <p:nvPr/>
        </p:nvSpPr>
        <p:spPr>
          <a:xfrm>
            <a:off x="8422340" y="1976718"/>
            <a:ext cx="2541495" cy="646331"/>
          </a:xfrm>
          <a:prstGeom prst="rect">
            <a:avLst/>
          </a:prstGeom>
          <a:noFill/>
        </p:spPr>
        <p:txBody>
          <a:bodyPr wrap="square" rtlCol="0">
            <a:spAutoFit/>
          </a:bodyPr>
          <a:lstStyle/>
          <a:p>
            <a:r>
              <a:rPr lang="es-EC" b="1" dirty="0"/>
              <a:t>Sismo </a:t>
            </a:r>
            <a:r>
              <a:rPr lang="es-EC" b="1" dirty="0" smtClean="0"/>
              <a:t>“Y” </a:t>
            </a:r>
            <a:endParaRPr lang="es-EC" b="1" dirty="0"/>
          </a:p>
          <a:p>
            <a:endParaRPr lang="es-EC" dirty="0"/>
          </a:p>
        </p:txBody>
      </p:sp>
    </p:spTree>
    <p:extLst>
      <p:ext uri="{BB962C8B-B14F-4D97-AF65-F5344CB8AC3E}">
        <p14:creationId xmlns:p14="http://schemas.microsoft.com/office/powerpoint/2010/main" val="71506840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
            </a:r>
            <a:br>
              <a:rPr lang="es-EC" b="1" dirty="0"/>
            </a:br>
            <a:r>
              <a:rPr lang="es-EC" b="1" dirty="0" smtClean="0"/>
              <a:t>edificio </a:t>
            </a:r>
            <a:r>
              <a:rPr lang="es-EC" b="1" dirty="0" err="1" smtClean="0"/>
              <a:t>viana</a:t>
            </a:r>
            <a:endParaRPr lang="es-EC" dirty="0"/>
          </a:p>
        </p:txBody>
      </p:sp>
      <p:sp>
        <p:nvSpPr>
          <p:cNvPr id="3" name="Marcador de contenido 2"/>
          <p:cNvSpPr>
            <a:spLocks noGrp="1"/>
          </p:cNvSpPr>
          <p:nvPr>
            <p:ph idx="1"/>
          </p:nvPr>
        </p:nvSpPr>
        <p:spPr>
          <a:xfrm>
            <a:off x="1981200" y="1987420"/>
            <a:ext cx="9372600" cy="1309234"/>
          </a:xfrm>
        </p:spPr>
        <p:txBody>
          <a:bodyPr/>
          <a:lstStyle/>
          <a:p>
            <a:r>
              <a:rPr lang="es-EC" dirty="0"/>
              <a:t>En la ciudad de Quito, en la parroquia del Comité del Pueblo se construirá un edificio con estructura metálica destinado para el funcionamiento de locales comerciales.</a:t>
            </a:r>
          </a:p>
        </p:txBody>
      </p:sp>
      <p:pic>
        <p:nvPicPr>
          <p:cNvPr id="4" name="Imagen 3"/>
          <p:cNvPicPr/>
          <p:nvPr/>
        </p:nvPicPr>
        <p:blipFill>
          <a:blip r:embed="rId2"/>
          <a:stretch>
            <a:fillRect/>
          </a:stretch>
        </p:blipFill>
        <p:spPr>
          <a:xfrm>
            <a:off x="3320716" y="3296654"/>
            <a:ext cx="6136105" cy="3224462"/>
          </a:xfrm>
          <a:prstGeom prst="rect">
            <a:avLst/>
          </a:prstGeom>
        </p:spPr>
      </p:pic>
    </p:spTree>
    <p:extLst>
      <p:ext uri="{BB962C8B-B14F-4D97-AF65-F5344CB8AC3E}">
        <p14:creationId xmlns:p14="http://schemas.microsoft.com/office/powerpoint/2010/main" val="157007390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Edificio </a:t>
            </a:r>
            <a:r>
              <a:rPr lang="es-EC" dirty="0" err="1" smtClean="0"/>
              <a:t>viana</a:t>
            </a:r>
            <a:endParaRPr lang="es-EC" dirty="0"/>
          </a:p>
        </p:txBody>
      </p:sp>
      <p:sp>
        <p:nvSpPr>
          <p:cNvPr id="3" name="Marcador de contenido 2"/>
          <p:cNvSpPr>
            <a:spLocks noGrp="1"/>
          </p:cNvSpPr>
          <p:nvPr>
            <p:ph idx="1"/>
          </p:nvPr>
        </p:nvSpPr>
        <p:spPr/>
        <p:txBody>
          <a:bodyPr/>
          <a:lstStyle/>
          <a:p>
            <a:r>
              <a:rPr lang="es-EC" b="1" u="sng" dirty="0"/>
              <a:t>Configuración en planta</a:t>
            </a:r>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l="11751" t="25236" r="34230" b="22187"/>
          <a:stretch/>
        </p:blipFill>
        <p:spPr bwMode="auto">
          <a:xfrm>
            <a:off x="1981200" y="2394551"/>
            <a:ext cx="7908758" cy="31640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621542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Edificio </a:t>
            </a:r>
            <a:r>
              <a:rPr lang="es-EC" dirty="0" err="1" smtClean="0"/>
              <a:t>viana</a:t>
            </a:r>
            <a:endParaRPr lang="es-EC" dirty="0"/>
          </a:p>
        </p:txBody>
      </p:sp>
      <p:sp>
        <p:nvSpPr>
          <p:cNvPr id="3" name="Marcador de contenido 2"/>
          <p:cNvSpPr>
            <a:spLocks noGrp="1"/>
          </p:cNvSpPr>
          <p:nvPr>
            <p:ph idx="1"/>
          </p:nvPr>
        </p:nvSpPr>
        <p:spPr/>
        <p:txBody>
          <a:bodyPr/>
          <a:lstStyle/>
          <a:p>
            <a:r>
              <a:rPr lang="es-EC" b="1" u="sng" dirty="0"/>
              <a:t>Irregularidad en </a:t>
            </a:r>
            <a:r>
              <a:rPr lang="es-EC" b="1" u="sng" dirty="0" smtClean="0"/>
              <a:t>planta penalizada (</a:t>
            </a:r>
            <a:r>
              <a:rPr lang="es-EC" b="1" u="sng" dirty="0" err="1" smtClean="0">
                <a:latin typeface="Calibri" panose="020F0502020204030204" pitchFamily="34" charset="0"/>
              </a:rPr>
              <a:t>Øp</a:t>
            </a:r>
            <a:r>
              <a:rPr lang="es-EC" b="1" u="sng" dirty="0" smtClean="0">
                <a:latin typeface="Calibri" panose="020F0502020204030204" pitchFamily="34" charset="0"/>
              </a:rPr>
              <a:t>=0,9)</a:t>
            </a:r>
            <a:endParaRPr lang="es-EC" b="1" u="sng" dirty="0" smtClean="0"/>
          </a:p>
          <a:p>
            <a:endParaRPr lang="es-EC" b="1" u="sng" dirty="0"/>
          </a:p>
        </p:txBody>
      </p:sp>
      <p:pic>
        <p:nvPicPr>
          <p:cNvPr id="5" name="Imagen 4"/>
          <p:cNvPicPr>
            <a:picLocks noChangeAspect="1"/>
          </p:cNvPicPr>
          <p:nvPr/>
        </p:nvPicPr>
        <p:blipFill>
          <a:blip r:embed="rId2"/>
          <a:stretch>
            <a:fillRect/>
          </a:stretch>
        </p:blipFill>
        <p:spPr>
          <a:xfrm>
            <a:off x="3312695" y="2445456"/>
            <a:ext cx="5970956" cy="4025064"/>
          </a:xfrm>
          <a:prstGeom prst="rect">
            <a:avLst/>
          </a:prstGeom>
        </p:spPr>
      </p:pic>
    </p:spTree>
    <p:extLst>
      <p:ext uri="{BB962C8B-B14F-4D97-AF65-F5344CB8AC3E}">
        <p14:creationId xmlns:p14="http://schemas.microsoft.com/office/powerpoint/2010/main" val="179551230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 ESPECÍFICOS</a:t>
            </a:r>
            <a:endParaRPr lang="es-EC" dirty="0"/>
          </a:p>
        </p:txBody>
      </p:sp>
      <p:sp>
        <p:nvSpPr>
          <p:cNvPr id="3" name="Marcador de contenido 2"/>
          <p:cNvSpPr>
            <a:spLocks noGrp="1"/>
          </p:cNvSpPr>
          <p:nvPr>
            <p:ph idx="1"/>
          </p:nvPr>
        </p:nvSpPr>
        <p:spPr/>
        <p:txBody>
          <a:bodyPr/>
          <a:lstStyle/>
          <a:p>
            <a:pPr lvl="0" algn="just"/>
            <a:r>
              <a:rPr lang="es-ES" dirty="0"/>
              <a:t>Manejar la base teórica del análisis estático no lineal y la forma de evaluar la respuesta dinámica en estructuras metálicas.</a:t>
            </a:r>
            <a:endParaRPr lang="es-EC" dirty="0"/>
          </a:p>
          <a:p>
            <a:pPr lvl="0" algn="just"/>
            <a:r>
              <a:rPr lang="es-ES" dirty="0" smtClean="0"/>
              <a:t>Aprender </a:t>
            </a:r>
            <a:r>
              <a:rPr lang="es-ES" dirty="0"/>
              <a:t>el uso y el manejo del programa computacional SEISMOSTRUCT.</a:t>
            </a:r>
            <a:endParaRPr lang="es-EC" dirty="0"/>
          </a:p>
          <a:p>
            <a:pPr lvl="0" algn="just"/>
            <a:r>
              <a:rPr lang="es-ES" dirty="0"/>
              <a:t>Generar el modelo analítico y ejecutar el análisis estático no lineal de tres edificios de estructura metálica que están en proceso de construcción y, otros edificios en construcción y en funcionamiento, con una antigüedad menor a los cinco años mediante el programa  SEISMOSTRUCT, a partir de la información obtenida de los edificios.</a:t>
            </a:r>
            <a:endParaRPr lang="es-EC" dirty="0"/>
          </a:p>
        </p:txBody>
      </p:sp>
    </p:spTree>
    <p:extLst>
      <p:ext uri="{BB962C8B-B14F-4D97-AF65-F5344CB8AC3E}">
        <p14:creationId xmlns:p14="http://schemas.microsoft.com/office/powerpoint/2010/main" val="13303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Edificio </a:t>
            </a:r>
            <a:r>
              <a:rPr lang="es-EC" dirty="0" err="1" smtClean="0"/>
              <a:t>viana</a:t>
            </a:r>
            <a:endParaRPr lang="es-EC" dirty="0"/>
          </a:p>
        </p:txBody>
      </p:sp>
      <p:sp>
        <p:nvSpPr>
          <p:cNvPr id="3" name="Marcador de contenido 2"/>
          <p:cNvSpPr>
            <a:spLocks noGrp="1"/>
          </p:cNvSpPr>
          <p:nvPr>
            <p:ph idx="1"/>
          </p:nvPr>
        </p:nvSpPr>
        <p:spPr/>
        <p:txBody>
          <a:bodyPr/>
          <a:lstStyle/>
          <a:p>
            <a:r>
              <a:rPr lang="es-EC" b="1" u="sng" dirty="0"/>
              <a:t>Irregularidad en </a:t>
            </a:r>
            <a:r>
              <a:rPr lang="es-EC" b="1" u="sng" dirty="0" smtClean="0"/>
              <a:t>elevación penalizada (</a:t>
            </a:r>
            <a:r>
              <a:rPr lang="es-EC" b="1" u="sng" dirty="0" err="1" smtClean="0">
                <a:latin typeface="Calibri" panose="020F0502020204030204" pitchFamily="34" charset="0"/>
              </a:rPr>
              <a:t>Øp</a:t>
            </a:r>
            <a:r>
              <a:rPr lang="es-EC" b="1" u="sng" dirty="0" smtClean="0">
                <a:latin typeface="Calibri" panose="020F0502020204030204" pitchFamily="34" charset="0"/>
              </a:rPr>
              <a:t>=0,9)</a:t>
            </a:r>
            <a:endParaRPr lang="es-EC" b="1" u="sng" dirty="0" smtClean="0"/>
          </a:p>
          <a:p>
            <a:endParaRPr lang="es-EC" b="1" u="sng" dirty="0"/>
          </a:p>
        </p:txBody>
      </p:sp>
      <p:pic>
        <p:nvPicPr>
          <p:cNvPr id="6" name="Imagen 5"/>
          <p:cNvPicPr/>
          <p:nvPr/>
        </p:nvPicPr>
        <p:blipFill>
          <a:blip r:embed="rId2"/>
          <a:stretch>
            <a:fillRect/>
          </a:stretch>
        </p:blipFill>
        <p:spPr>
          <a:xfrm>
            <a:off x="1103779" y="2923774"/>
            <a:ext cx="5075555" cy="3128010"/>
          </a:xfrm>
          <a:prstGeom prst="rect">
            <a:avLst/>
          </a:prstGeom>
        </p:spPr>
      </p:pic>
      <p:pic>
        <p:nvPicPr>
          <p:cNvPr id="4" name="Imagen 3"/>
          <p:cNvPicPr>
            <a:picLocks noChangeAspect="1"/>
          </p:cNvPicPr>
          <p:nvPr/>
        </p:nvPicPr>
        <p:blipFill>
          <a:blip r:embed="rId3"/>
          <a:stretch>
            <a:fillRect/>
          </a:stretch>
        </p:blipFill>
        <p:spPr>
          <a:xfrm>
            <a:off x="6507066" y="3304423"/>
            <a:ext cx="5684934" cy="2530793"/>
          </a:xfrm>
          <a:prstGeom prst="rect">
            <a:avLst/>
          </a:prstGeom>
        </p:spPr>
      </p:pic>
    </p:spTree>
    <p:extLst>
      <p:ext uri="{BB962C8B-B14F-4D97-AF65-F5344CB8AC3E}">
        <p14:creationId xmlns:p14="http://schemas.microsoft.com/office/powerpoint/2010/main" val="236141411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a:t>
            </a:r>
            <a:r>
              <a:rPr lang="es-EC" sz="4000" dirty="0" err="1" smtClean="0"/>
              <a:t>viana</a:t>
            </a:r>
            <a:r>
              <a:rPr lang="es-EC" sz="4000" dirty="0" smtClean="0"/>
              <a:t> –bloque IZQUIERDO</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a:t>Desarrollo del modelo de cálculo con plastificación </a:t>
            </a:r>
            <a:endParaRPr lang="es-EC" b="1" dirty="0" smtClean="0"/>
          </a:p>
          <a:p>
            <a:pPr marL="0" indent="0">
              <a:buNone/>
            </a:pPr>
            <a:r>
              <a:rPr lang="es-EC" b="1" dirty="0" smtClean="0"/>
              <a:t>     distribuida </a:t>
            </a:r>
            <a:r>
              <a:rPr lang="es-EC" b="1" dirty="0"/>
              <a:t>en </a:t>
            </a:r>
            <a:r>
              <a:rPr lang="es-EC" b="1" dirty="0" smtClean="0"/>
              <a:t>SEISMOSTRUCT. Sismo “X”</a:t>
            </a:r>
            <a:endParaRPr lang="es-EC" b="1" u="sng" dirty="0"/>
          </a:p>
        </p:txBody>
      </p:sp>
      <p:pic>
        <p:nvPicPr>
          <p:cNvPr id="4" name="VianaizqSx1_dis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33028"/>
            <a:ext cx="8153400" cy="4486275"/>
          </a:xfrm>
          <a:prstGeom prst="rect">
            <a:avLst/>
          </a:prstGeom>
        </p:spPr>
      </p:pic>
      <p:pic>
        <p:nvPicPr>
          <p:cNvPr id="6" name="Imagen 5"/>
          <p:cNvPicPr>
            <a:picLocks noChangeAspect="1"/>
          </p:cNvPicPr>
          <p:nvPr/>
        </p:nvPicPr>
        <p:blipFill>
          <a:blip r:embed="rId5"/>
          <a:stretch>
            <a:fillRect/>
          </a:stretch>
        </p:blipFill>
        <p:spPr>
          <a:xfrm>
            <a:off x="8722659" y="498427"/>
            <a:ext cx="3657600" cy="3105150"/>
          </a:xfrm>
          <a:prstGeom prst="rect">
            <a:avLst/>
          </a:prstGeom>
        </p:spPr>
      </p:pic>
      <p:graphicFrame>
        <p:nvGraphicFramePr>
          <p:cNvPr id="9" name="Gráfico 8"/>
          <p:cNvGraphicFramePr/>
          <p:nvPr>
            <p:extLst>
              <p:ext uri="{D42A27DB-BD31-4B8C-83A1-F6EECF244321}">
                <p14:modId xmlns:p14="http://schemas.microsoft.com/office/powerpoint/2010/main" val="1683388427"/>
              </p:ext>
            </p:extLst>
          </p:nvPr>
        </p:nvGraphicFramePr>
        <p:xfrm>
          <a:off x="6990229" y="3872753"/>
          <a:ext cx="48006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7701229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a:t>
            </a:r>
            <a:r>
              <a:rPr lang="es-EC" sz="4000" dirty="0" err="1" smtClean="0"/>
              <a:t>viana</a:t>
            </a:r>
            <a:r>
              <a:rPr lang="es-EC" sz="4000" dirty="0" smtClean="0"/>
              <a:t> –bloque IZQUIERDO</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a:t>Desarrollo del modelo de cálculo con plastificación </a:t>
            </a:r>
            <a:endParaRPr lang="es-EC" b="1" dirty="0" smtClean="0"/>
          </a:p>
          <a:p>
            <a:pPr marL="0" indent="0">
              <a:buNone/>
            </a:pPr>
            <a:r>
              <a:rPr lang="es-EC" b="1" dirty="0" smtClean="0"/>
              <a:t>     distribuida </a:t>
            </a:r>
            <a:r>
              <a:rPr lang="es-EC" b="1" dirty="0"/>
              <a:t>en </a:t>
            </a:r>
            <a:r>
              <a:rPr lang="es-EC" b="1" dirty="0" smtClean="0"/>
              <a:t>SEISMOSTRUCT. Sismo “Y”</a:t>
            </a:r>
            <a:endParaRPr lang="es-EC" b="1" u="sng" dirty="0"/>
          </a:p>
        </p:txBody>
      </p:sp>
      <p:pic>
        <p:nvPicPr>
          <p:cNvPr id="7" name="VianaizqdespSy1_dis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371" y="2316348"/>
            <a:ext cx="8153400" cy="4486275"/>
          </a:xfrm>
          <a:prstGeom prst="rect">
            <a:avLst/>
          </a:prstGeom>
        </p:spPr>
      </p:pic>
      <p:graphicFrame>
        <p:nvGraphicFramePr>
          <p:cNvPr id="10" name="Gráfico 9"/>
          <p:cNvGraphicFramePr/>
          <p:nvPr>
            <p:extLst>
              <p:ext uri="{D42A27DB-BD31-4B8C-83A1-F6EECF244321}">
                <p14:modId xmlns:p14="http://schemas.microsoft.com/office/powerpoint/2010/main" val="3374889463"/>
              </p:ext>
            </p:extLst>
          </p:nvPr>
        </p:nvGraphicFramePr>
        <p:xfrm>
          <a:off x="7494495" y="4059423"/>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8" name="Imagen 7"/>
          <p:cNvPicPr>
            <a:picLocks noChangeAspect="1"/>
          </p:cNvPicPr>
          <p:nvPr/>
        </p:nvPicPr>
        <p:blipFill>
          <a:blip r:embed="rId6"/>
          <a:stretch>
            <a:fillRect/>
          </a:stretch>
        </p:blipFill>
        <p:spPr>
          <a:xfrm>
            <a:off x="9063318" y="498427"/>
            <a:ext cx="3128682" cy="3543300"/>
          </a:xfrm>
          <a:prstGeom prst="rect">
            <a:avLst/>
          </a:prstGeom>
        </p:spPr>
      </p:pic>
    </p:spTree>
    <p:extLst>
      <p:ext uri="{BB962C8B-B14F-4D97-AF65-F5344CB8AC3E}">
        <p14:creationId xmlns:p14="http://schemas.microsoft.com/office/powerpoint/2010/main" val="235662209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a:t>
            </a:r>
            <a:r>
              <a:rPr lang="es-EC" sz="4000" dirty="0" err="1" smtClean="0"/>
              <a:t>viana</a:t>
            </a:r>
            <a:r>
              <a:rPr lang="es-EC" sz="4000" dirty="0" smtClean="0"/>
              <a:t> –bloque central</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a:t>Desarrollo del modelo de cálculo con plastificación </a:t>
            </a:r>
            <a:endParaRPr lang="es-EC" b="1" dirty="0" smtClean="0"/>
          </a:p>
          <a:p>
            <a:pPr marL="0" indent="0">
              <a:buNone/>
            </a:pPr>
            <a:r>
              <a:rPr lang="es-EC" b="1" dirty="0" smtClean="0"/>
              <a:t>     distribuida </a:t>
            </a:r>
            <a:r>
              <a:rPr lang="es-EC" b="1" dirty="0"/>
              <a:t>en </a:t>
            </a:r>
            <a:r>
              <a:rPr lang="es-EC" b="1" dirty="0" smtClean="0"/>
              <a:t>SEISMOSTRUCT. Sismo “X”</a:t>
            </a:r>
            <a:endParaRPr lang="es-EC" b="1" u="sng" dirty="0"/>
          </a:p>
        </p:txBody>
      </p:sp>
      <p:pic>
        <p:nvPicPr>
          <p:cNvPr id="5" name="Sx_Viana2desp_central_d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71725"/>
            <a:ext cx="8153400" cy="4486275"/>
          </a:xfrm>
          <a:prstGeom prst="rect">
            <a:avLst/>
          </a:prstGeom>
        </p:spPr>
      </p:pic>
      <p:graphicFrame>
        <p:nvGraphicFramePr>
          <p:cNvPr id="8" name="Gráfico 7"/>
          <p:cNvGraphicFramePr/>
          <p:nvPr>
            <p:extLst>
              <p:ext uri="{D42A27DB-BD31-4B8C-83A1-F6EECF244321}">
                <p14:modId xmlns:p14="http://schemas.microsoft.com/office/powerpoint/2010/main" val="3437564975"/>
              </p:ext>
            </p:extLst>
          </p:nvPr>
        </p:nvGraphicFramePr>
        <p:xfrm>
          <a:off x="7391400" y="3993777"/>
          <a:ext cx="48006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0" name="Imagen 9"/>
          <p:cNvPicPr/>
          <p:nvPr/>
        </p:nvPicPr>
        <p:blipFill>
          <a:blip r:embed="rId6"/>
          <a:stretch>
            <a:fillRect/>
          </a:stretch>
        </p:blipFill>
        <p:spPr>
          <a:xfrm>
            <a:off x="9267808" y="1250368"/>
            <a:ext cx="1212215" cy="2519680"/>
          </a:xfrm>
          <a:prstGeom prst="rect">
            <a:avLst/>
          </a:prstGeom>
        </p:spPr>
      </p:pic>
    </p:spTree>
    <p:extLst>
      <p:ext uri="{BB962C8B-B14F-4D97-AF65-F5344CB8AC3E}">
        <p14:creationId xmlns:p14="http://schemas.microsoft.com/office/powerpoint/2010/main" val="178145511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a:t>
            </a:r>
            <a:r>
              <a:rPr lang="es-EC" sz="4000" dirty="0" err="1" smtClean="0"/>
              <a:t>viana</a:t>
            </a:r>
            <a:r>
              <a:rPr lang="es-EC" sz="4000" dirty="0" smtClean="0"/>
              <a:t> –bloque central</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a:t>Desarrollo del modelo de cálculo con plastificación </a:t>
            </a:r>
            <a:endParaRPr lang="es-EC" b="1" dirty="0" smtClean="0"/>
          </a:p>
          <a:p>
            <a:pPr marL="0" indent="0">
              <a:buNone/>
            </a:pPr>
            <a:r>
              <a:rPr lang="es-EC" b="1" dirty="0" smtClean="0"/>
              <a:t>     distribuida </a:t>
            </a:r>
            <a:r>
              <a:rPr lang="es-EC" b="1" dirty="0"/>
              <a:t>en </a:t>
            </a:r>
            <a:r>
              <a:rPr lang="es-EC" b="1" dirty="0" smtClean="0"/>
              <a:t>SEISMOSTRUCT. Sismo “Y”</a:t>
            </a:r>
            <a:endParaRPr lang="es-EC" b="1" u="sng" dirty="0"/>
          </a:p>
        </p:txBody>
      </p:sp>
      <p:pic>
        <p:nvPicPr>
          <p:cNvPr id="4" name="Sy_Viana3desp_central_dis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71725"/>
            <a:ext cx="8153400" cy="4486275"/>
          </a:xfrm>
          <a:prstGeom prst="rect">
            <a:avLst/>
          </a:prstGeom>
        </p:spPr>
      </p:pic>
      <p:pic>
        <p:nvPicPr>
          <p:cNvPr id="9" name="Imagen 8"/>
          <p:cNvPicPr/>
          <p:nvPr/>
        </p:nvPicPr>
        <p:blipFill>
          <a:blip r:embed="rId5"/>
          <a:stretch>
            <a:fillRect/>
          </a:stretch>
        </p:blipFill>
        <p:spPr>
          <a:xfrm>
            <a:off x="9409467" y="498427"/>
            <a:ext cx="2221230" cy="2879725"/>
          </a:xfrm>
          <a:prstGeom prst="rect">
            <a:avLst/>
          </a:prstGeom>
        </p:spPr>
      </p:pic>
      <p:graphicFrame>
        <p:nvGraphicFramePr>
          <p:cNvPr id="11" name="Gráfico 10"/>
          <p:cNvGraphicFramePr/>
          <p:nvPr>
            <p:extLst>
              <p:ext uri="{D42A27DB-BD31-4B8C-83A1-F6EECF244321}">
                <p14:modId xmlns:p14="http://schemas.microsoft.com/office/powerpoint/2010/main" val="3251081048"/>
              </p:ext>
            </p:extLst>
          </p:nvPr>
        </p:nvGraphicFramePr>
        <p:xfrm>
          <a:off x="7458244" y="3834457"/>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8789625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de aulas de policías</a:t>
            </a:r>
            <a:endParaRPr lang="es-EC" sz="4000" dirty="0"/>
          </a:p>
        </p:txBody>
      </p:sp>
      <p:pic>
        <p:nvPicPr>
          <p:cNvPr id="7" name="Imagen 6"/>
          <p:cNvPicPr/>
          <p:nvPr/>
        </p:nvPicPr>
        <p:blipFill rotWithShape="1">
          <a:blip r:embed="rId2"/>
          <a:srcRect l="3061" r="2492"/>
          <a:stretch/>
        </p:blipFill>
        <p:spPr bwMode="auto">
          <a:xfrm>
            <a:off x="1266675" y="3165307"/>
            <a:ext cx="5567262" cy="2706103"/>
          </a:xfrm>
          <a:prstGeom prst="rect">
            <a:avLst/>
          </a:prstGeom>
          <a:ln>
            <a:noFill/>
          </a:ln>
          <a:extLst>
            <a:ext uri="{53640926-AAD7-44D8-BBD7-CCE9431645EC}">
              <a14:shadowObscured xmlns:a14="http://schemas.microsoft.com/office/drawing/2010/main"/>
            </a:ext>
          </a:extLst>
        </p:spPr>
      </p:pic>
      <p:pic>
        <p:nvPicPr>
          <p:cNvPr id="8" name="Imagen 7" descr="C:\Celular Lg\Fotos Lg P700\08-10-2014\Cámara\CAM0064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9389" y="2117651"/>
            <a:ext cx="2827628" cy="2095314"/>
          </a:xfrm>
          <a:prstGeom prst="rect">
            <a:avLst/>
          </a:prstGeom>
          <a:noFill/>
          <a:ln>
            <a:noFill/>
          </a:ln>
        </p:spPr>
      </p:pic>
      <p:pic>
        <p:nvPicPr>
          <p:cNvPr id="10" name="Imagen 9" descr="C:\Celular Lg\Fotos Lg P700\08-10-2014\Cámara\CAM006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144" y="4411662"/>
            <a:ext cx="2947944" cy="2153301"/>
          </a:xfrm>
          <a:prstGeom prst="rect">
            <a:avLst/>
          </a:prstGeom>
          <a:noFill/>
          <a:ln>
            <a:noFill/>
          </a:ln>
        </p:spPr>
      </p:pic>
    </p:spTree>
    <p:extLst>
      <p:ext uri="{BB962C8B-B14F-4D97-AF65-F5344CB8AC3E}">
        <p14:creationId xmlns:p14="http://schemas.microsoft.com/office/powerpoint/2010/main" val="28495727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de aulas de policías</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smtClean="0"/>
              <a:t>Configuración en planta (0,9)</a:t>
            </a:r>
          </a:p>
          <a:p>
            <a:r>
              <a:rPr lang="es-EC" dirty="0" smtClean="0"/>
              <a:t>Retroceso excesivo en las esquinas</a:t>
            </a:r>
            <a:endParaRPr lang="es-EC" dirty="0"/>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l="62022" t="29874" r="30734" b="44129"/>
          <a:stretch/>
        </p:blipFill>
        <p:spPr bwMode="auto">
          <a:xfrm>
            <a:off x="1964951" y="2316348"/>
            <a:ext cx="3629025" cy="4343400"/>
          </a:xfrm>
          <a:prstGeom prst="rect">
            <a:avLst/>
          </a:prstGeom>
          <a:noFill/>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3"/>
          <a:stretch>
            <a:fillRect/>
          </a:stretch>
        </p:blipFill>
        <p:spPr>
          <a:xfrm>
            <a:off x="5509836" y="3244514"/>
            <a:ext cx="6682164" cy="2626895"/>
          </a:xfrm>
          <a:prstGeom prst="rect">
            <a:avLst/>
          </a:prstGeom>
        </p:spPr>
      </p:pic>
    </p:spTree>
    <p:extLst>
      <p:ext uri="{BB962C8B-B14F-4D97-AF65-F5344CB8AC3E}">
        <p14:creationId xmlns:p14="http://schemas.microsoft.com/office/powerpoint/2010/main" val="143398876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de aulas de policías</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smtClean="0"/>
              <a:t>Configuración en elevación </a:t>
            </a:r>
          </a:p>
        </p:txBody>
      </p:sp>
      <p:pic>
        <p:nvPicPr>
          <p:cNvPr id="10" name="Imagen 9"/>
          <p:cNvPicPr/>
          <p:nvPr/>
        </p:nvPicPr>
        <p:blipFill>
          <a:blip r:embed="rId2"/>
          <a:stretch>
            <a:fillRect/>
          </a:stretch>
        </p:blipFill>
        <p:spPr>
          <a:xfrm>
            <a:off x="2092963" y="2050030"/>
            <a:ext cx="8427413" cy="3773254"/>
          </a:xfrm>
          <a:prstGeom prst="rect">
            <a:avLst/>
          </a:prstGeom>
        </p:spPr>
      </p:pic>
    </p:spTree>
    <p:extLst>
      <p:ext uri="{BB962C8B-B14F-4D97-AF65-F5344CB8AC3E}">
        <p14:creationId xmlns:p14="http://schemas.microsoft.com/office/powerpoint/2010/main" val="281780566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de aulas de policías</a:t>
            </a:r>
            <a:endParaRPr lang="es-EC" sz="4000" dirty="0"/>
          </a:p>
        </p:txBody>
      </p:sp>
      <p:sp>
        <p:nvSpPr>
          <p:cNvPr id="3" name="Marcador de contenido 2"/>
          <p:cNvSpPr>
            <a:spLocks noGrp="1"/>
          </p:cNvSpPr>
          <p:nvPr>
            <p:ph idx="1"/>
          </p:nvPr>
        </p:nvSpPr>
        <p:spPr>
          <a:xfrm>
            <a:off x="1620370" y="1151493"/>
            <a:ext cx="9372600" cy="1164855"/>
          </a:xfrm>
        </p:spPr>
        <p:txBody>
          <a:bodyPr/>
          <a:lstStyle/>
          <a:p>
            <a:r>
              <a:rPr lang="es-EC" b="1" dirty="0"/>
              <a:t>Desarrollo del modelo de cálculo con plastificación </a:t>
            </a:r>
            <a:endParaRPr lang="es-EC" b="1" dirty="0" smtClean="0"/>
          </a:p>
          <a:p>
            <a:pPr marL="0" indent="0">
              <a:buNone/>
            </a:pPr>
            <a:r>
              <a:rPr lang="es-EC" b="1" dirty="0" smtClean="0"/>
              <a:t>    distribuida </a:t>
            </a:r>
            <a:r>
              <a:rPr lang="es-EC" b="1" dirty="0"/>
              <a:t>en </a:t>
            </a:r>
            <a:r>
              <a:rPr lang="es-EC" b="1" dirty="0" smtClean="0"/>
              <a:t>SEISMOSTRUCT. Sismo “X”</a:t>
            </a:r>
            <a:endParaRPr lang="es-EC" b="1" dirty="0"/>
          </a:p>
        </p:txBody>
      </p:sp>
      <p:pic>
        <p:nvPicPr>
          <p:cNvPr id="8" name="Sx_Policías_despl5_dis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71725"/>
            <a:ext cx="8153400" cy="4486275"/>
          </a:xfrm>
          <a:prstGeom prst="rect">
            <a:avLst/>
          </a:prstGeom>
        </p:spPr>
      </p:pic>
      <p:graphicFrame>
        <p:nvGraphicFramePr>
          <p:cNvPr id="11" name="Gráfico 10"/>
          <p:cNvGraphicFramePr/>
          <p:nvPr>
            <p:extLst>
              <p:ext uri="{D42A27DB-BD31-4B8C-83A1-F6EECF244321}">
                <p14:modId xmlns:p14="http://schemas.microsoft.com/office/powerpoint/2010/main" val="1054732383"/>
              </p:ext>
            </p:extLst>
          </p:nvPr>
        </p:nvGraphicFramePr>
        <p:xfrm>
          <a:off x="7391400" y="3995365"/>
          <a:ext cx="48006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2" name="Imagen 11"/>
          <p:cNvPicPr/>
          <p:nvPr/>
        </p:nvPicPr>
        <p:blipFill>
          <a:blip r:embed="rId6"/>
          <a:stretch>
            <a:fillRect/>
          </a:stretch>
        </p:blipFill>
        <p:spPr>
          <a:xfrm>
            <a:off x="8628044" y="1615122"/>
            <a:ext cx="2627630" cy="1513205"/>
          </a:xfrm>
          <a:prstGeom prst="rect">
            <a:avLst/>
          </a:prstGeom>
        </p:spPr>
      </p:pic>
    </p:spTree>
    <p:extLst>
      <p:ext uri="{BB962C8B-B14F-4D97-AF65-F5344CB8AC3E}">
        <p14:creationId xmlns:p14="http://schemas.microsoft.com/office/powerpoint/2010/main" val="237247730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676" y="39222"/>
            <a:ext cx="9372600" cy="918411"/>
          </a:xfrm>
        </p:spPr>
        <p:txBody>
          <a:bodyPr>
            <a:normAutofit/>
          </a:bodyPr>
          <a:lstStyle/>
          <a:p>
            <a:r>
              <a:rPr lang="es-EC" sz="4000" dirty="0" smtClean="0"/>
              <a:t>Edificio de aulas de policías</a:t>
            </a:r>
            <a:endParaRPr lang="es-EC" sz="4000" dirty="0"/>
          </a:p>
        </p:txBody>
      </p:sp>
      <p:sp>
        <p:nvSpPr>
          <p:cNvPr id="3" name="Marcador de contenido 2"/>
          <p:cNvSpPr>
            <a:spLocks noGrp="1"/>
          </p:cNvSpPr>
          <p:nvPr>
            <p:ph idx="1"/>
          </p:nvPr>
        </p:nvSpPr>
        <p:spPr>
          <a:xfrm>
            <a:off x="1537596" y="957633"/>
            <a:ext cx="9372600" cy="1164855"/>
          </a:xfrm>
        </p:spPr>
        <p:txBody>
          <a:bodyPr/>
          <a:lstStyle/>
          <a:p>
            <a:r>
              <a:rPr lang="es-EC" b="1" dirty="0"/>
              <a:t>Desarrollo del modelo de cálculo con plastificación </a:t>
            </a:r>
            <a:endParaRPr lang="es-EC" b="1" dirty="0" smtClean="0"/>
          </a:p>
          <a:p>
            <a:pPr marL="0" indent="0">
              <a:buNone/>
            </a:pPr>
            <a:r>
              <a:rPr lang="es-EC" b="1" dirty="0" smtClean="0"/>
              <a:t>    distribuida </a:t>
            </a:r>
            <a:r>
              <a:rPr lang="es-EC" b="1" dirty="0"/>
              <a:t>en </a:t>
            </a:r>
            <a:r>
              <a:rPr lang="es-EC" b="1" dirty="0" smtClean="0"/>
              <a:t>SEISMOSTRUCT. Sismo “Y”</a:t>
            </a:r>
            <a:endParaRPr lang="es-EC" b="1" dirty="0"/>
          </a:p>
        </p:txBody>
      </p:sp>
      <p:pic>
        <p:nvPicPr>
          <p:cNvPr id="4" name="Sy_Policías_despl5_dis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44769"/>
            <a:ext cx="8153400" cy="4486275"/>
          </a:xfrm>
          <a:prstGeom prst="rect">
            <a:avLst/>
          </a:prstGeom>
        </p:spPr>
      </p:pic>
      <p:pic>
        <p:nvPicPr>
          <p:cNvPr id="9" name="Imagen 8"/>
          <p:cNvPicPr/>
          <p:nvPr/>
        </p:nvPicPr>
        <p:blipFill>
          <a:blip r:embed="rId5"/>
          <a:stretch>
            <a:fillRect/>
          </a:stretch>
        </p:blipFill>
        <p:spPr>
          <a:xfrm>
            <a:off x="9020436" y="1351449"/>
            <a:ext cx="2519680" cy="1340485"/>
          </a:xfrm>
          <a:prstGeom prst="rect">
            <a:avLst/>
          </a:prstGeom>
        </p:spPr>
      </p:pic>
      <p:graphicFrame>
        <p:nvGraphicFramePr>
          <p:cNvPr id="10" name="Gráfico 9"/>
          <p:cNvGraphicFramePr/>
          <p:nvPr>
            <p:extLst>
              <p:ext uri="{D42A27DB-BD31-4B8C-83A1-F6EECF244321}">
                <p14:modId xmlns:p14="http://schemas.microsoft.com/office/powerpoint/2010/main" val="1755194824"/>
              </p:ext>
            </p:extLst>
          </p:nvPr>
        </p:nvGraphicFramePr>
        <p:xfrm>
          <a:off x="7360023" y="3429001"/>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9014385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2.PELIGROSIDAD </a:t>
            </a:r>
            <a:r>
              <a:rPr lang="es-EC" dirty="0"/>
              <a:t>SÍSMICA EN LA CIUDAD DE QUITO</a:t>
            </a:r>
          </a:p>
        </p:txBody>
      </p:sp>
      <p:sp>
        <p:nvSpPr>
          <p:cNvPr id="3" name="Marcador de contenido 2"/>
          <p:cNvSpPr>
            <a:spLocks noGrp="1"/>
          </p:cNvSpPr>
          <p:nvPr>
            <p:ph idx="1"/>
          </p:nvPr>
        </p:nvSpPr>
        <p:spPr>
          <a:xfrm>
            <a:off x="1919269" y="2082352"/>
            <a:ext cx="4002741" cy="4483101"/>
          </a:xfrm>
        </p:spPr>
        <p:txBody>
          <a:bodyPr/>
          <a:lstStyle/>
          <a:p>
            <a:pPr algn="just"/>
            <a:r>
              <a:rPr lang="es-EC" dirty="0"/>
              <a:t>El Ecuador está expuesto a la acción de sismos por lo cual se busca en lo posible reducir la cantidad de pérdidas humanas, al evitar el colapso de las estructuras y garantizar que las estructuras especiales y esenciales funcionen inmediatamente después de un sismo severo.</a:t>
            </a:r>
          </a:p>
          <a:p>
            <a:endParaRPr lang="es-EC" dirty="0"/>
          </a:p>
        </p:txBody>
      </p:sp>
      <p:pic>
        <p:nvPicPr>
          <p:cNvPr id="4" name="Imagen 3"/>
          <p:cNvPicPr/>
          <p:nvPr/>
        </p:nvPicPr>
        <p:blipFill>
          <a:blip r:embed="rId2"/>
          <a:stretch>
            <a:fillRect/>
          </a:stretch>
        </p:blipFill>
        <p:spPr>
          <a:xfrm>
            <a:off x="6083374" y="1194846"/>
            <a:ext cx="5431790" cy="4160520"/>
          </a:xfrm>
          <a:prstGeom prst="rect">
            <a:avLst/>
          </a:prstGeom>
        </p:spPr>
      </p:pic>
      <p:pic>
        <p:nvPicPr>
          <p:cNvPr id="5" name="Imagen 4"/>
          <p:cNvPicPr>
            <a:picLocks noChangeAspect="1"/>
          </p:cNvPicPr>
          <p:nvPr/>
        </p:nvPicPr>
        <p:blipFill rotWithShape="1">
          <a:blip r:embed="rId3"/>
          <a:srcRect b="14188"/>
          <a:stretch/>
        </p:blipFill>
        <p:spPr>
          <a:xfrm>
            <a:off x="5922010" y="5355366"/>
            <a:ext cx="5534025" cy="1193352"/>
          </a:xfrm>
          <a:prstGeom prst="rect">
            <a:avLst/>
          </a:prstGeom>
        </p:spPr>
      </p:pic>
    </p:spTree>
    <p:extLst>
      <p:ext uri="{BB962C8B-B14F-4D97-AF65-F5344CB8AC3E}">
        <p14:creationId xmlns:p14="http://schemas.microsoft.com/office/powerpoint/2010/main" val="3296769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LAS CURVAS DE CAPACIDAD</a:t>
            </a:r>
            <a:endParaRPr lang="es-EC" dirty="0"/>
          </a:p>
        </p:txBody>
      </p:sp>
      <p:sp>
        <p:nvSpPr>
          <p:cNvPr id="3" name="Marcador de contenido 2"/>
          <p:cNvSpPr>
            <a:spLocks noGrp="1"/>
          </p:cNvSpPr>
          <p:nvPr>
            <p:ph idx="1"/>
          </p:nvPr>
        </p:nvSpPr>
        <p:spPr/>
        <p:txBody>
          <a:bodyPr/>
          <a:lstStyle/>
          <a:p>
            <a:r>
              <a:rPr lang="es-EC" b="1" dirty="0" smtClean="0"/>
              <a:t>EDIFICIO VIANA – BLOQUE IZQUIERDO</a:t>
            </a:r>
          </a:p>
          <a:p>
            <a:pPr marL="0" indent="0">
              <a:buNone/>
            </a:pPr>
            <a:r>
              <a:rPr lang="es-EC" b="1" dirty="0"/>
              <a:t> </a:t>
            </a:r>
          </a:p>
        </p:txBody>
      </p:sp>
      <p:pic>
        <p:nvPicPr>
          <p:cNvPr id="6" name="Imagen 5"/>
          <p:cNvPicPr>
            <a:picLocks noChangeAspect="1"/>
          </p:cNvPicPr>
          <p:nvPr/>
        </p:nvPicPr>
        <p:blipFill>
          <a:blip r:embed="rId2"/>
          <a:stretch>
            <a:fillRect/>
          </a:stretch>
        </p:blipFill>
        <p:spPr>
          <a:xfrm>
            <a:off x="1663366" y="2904994"/>
            <a:ext cx="4533900" cy="2647950"/>
          </a:xfrm>
          <a:prstGeom prst="rect">
            <a:avLst/>
          </a:prstGeom>
        </p:spPr>
      </p:pic>
      <p:pic>
        <p:nvPicPr>
          <p:cNvPr id="7" name="Imagen 6"/>
          <p:cNvPicPr>
            <a:picLocks noChangeAspect="1"/>
          </p:cNvPicPr>
          <p:nvPr/>
        </p:nvPicPr>
        <p:blipFill>
          <a:blip r:embed="rId3"/>
          <a:stretch>
            <a:fillRect/>
          </a:stretch>
        </p:blipFill>
        <p:spPr>
          <a:xfrm>
            <a:off x="6515100" y="2904994"/>
            <a:ext cx="4648200" cy="2752725"/>
          </a:xfrm>
          <a:prstGeom prst="rect">
            <a:avLst/>
          </a:prstGeom>
        </p:spPr>
      </p:pic>
    </p:spTree>
    <p:extLst>
      <p:ext uri="{BB962C8B-B14F-4D97-AF65-F5344CB8AC3E}">
        <p14:creationId xmlns:p14="http://schemas.microsoft.com/office/powerpoint/2010/main" val="301881827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LAS CURVAS DE CAPACIDAD</a:t>
            </a:r>
            <a:endParaRPr lang="es-EC" dirty="0"/>
          </a:p>
        </p:txBody>
      </p:sp>
      <p:sp>
        <p:nvSpPr>
          <p:cNvPr id="3" name="Marcador de contenido 2"/>
          <p:cNvSpPr>
            <a:spLocks noGrp="1"/>
          </p:cNvSpPr>
          <p:nvPr>
            <p:ph idx="1"/>
          </p:nvPr>
        </p:nvSpPr>
        <p:spPr/>
        <p:txBody>
          <a:bodyPr/>
          <a:lstStyle/>
          <a:p>
            <a:r>
              <a:rPr lang="es-EC" b="1" dirty="0" smtClean="0"/>
              <a:t>EDIFICIO VIANA – BLOQUE CENTRAL</a:t>
            </a:r>
          </a:p>
          <a:p>
            <a:pPr marL="0" indent="0">
              <a:buNone/>
            </a:pPr>
            <a:r>
              <a:rPr lang="es-EC" b="1" dirty="0"/>
              <a:t> </a:t>
            </a:r>
          </a:p>
        </p:txBody>
      </p:sp>
      <p:pic>
        <p:nvPicPr>
          <p:cNvPr id="4" name="Imagen 3"/>
          <p:cNvPicPr>
            <a:picLocks noChangeAspect="1"/>
          </p:cNvPicPr>
          <p:nvPr/>
        </p:nvPicPr>
        <p:blipFill>
          <a:blip r:embed="rId2"/>
          <a:stretch>
            <a:fillRect/>
          </a:stretch>
        </p:blipFill>
        <p:spPr>
          <a:xfrm>
            <a:off x="1981200" y="2890706"/>
            <a:ext cx="4362450" cy="2676525"/>
          </a:xfrm>
          <a:prstGeom prst="rect">
            <a:avLst/>
          </a:prstGeom>
        </p:spPr>
      </p:pic>
      <p:pic>
        <p:nvPicPr>
          <p:cNvPr id="5" name="Imagen 4"/>
          <p:cNvPicPr>
            <a:picLocks noChangeAspect="1"/>
          </p:cNvPicPr>
          <p:nvPr/>
        </p:nvPicPr>
        <p:blipFill>
          <a:blip r:embed="rId3"/>
          <a:stretch>
            <a:fillRect/>
          </a:stretch>
        </p:blipFill>
        <p:spPr>
          <a:xfrm>
            <a:off x="6667500" y="2890706"/>
            <a:ext cx="4333875" cy="2609850"/>
          </a:xfrm>
          <a:prstGeom prst="rect">
            <a:avLst/>
          </a:prstGeom>
        </p:spPr>
      </p:pic>
    </p:spTree>
    <p:extLst>
      <p:ext uri="{BB962C8B-B14F-4D97-AF65-F5344CB8AC3E}">
        <p14:creationId xmlns:p14="http://schemas.microsoft.com/office/powerpoint/2010/main" val="176090345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LAS CURVAS DE CAPACIDAD</a:t>
            </a:r>
            <a:endParaRPr lang="es-EC" dirty="0"/>
          </a:p>
        </p:txBody>
      </p:sp>
      <p:sp>
        <p:nvSpPr>
          <p:cNvPr id="3" name="Marcador de contenido 2"/>
          <p:cNvSpPr>
            <a:spLocks noGrp="1"/>
          </p:cNvSpPr>
          <p:nvPr>
            <p:ph idx="1"/>
          </p:nvPr>
        </p:nvSpPr>
        <p:spPr/>
        <p:txBody>
          <a:bodyPr/>
          <a:lstStyle/>
          <a:p>
            <a:r>
              <a:rPr lang="es-EC" b="1" dirty="0" smtClean="0"/>
              <a:t>EDIFICIO MIGUEL ARIAS</a:t>
            </a:r>
          </a:p>
          <a:p>
            <a:pPr marL="0" indent="0">
              <a:buNone/>
            </a:pPr>
            <a:r>
              <a:rPr lang="es-EC" b="1" dirty="0"/>
              <a:t> </a:t>
            </a:r>
          </a:p>
        </p:txBody>
      </p:sp>
      <p:pic>
        <p:nvPicPr>
          <p:cNvPr id="4" name="Imagen 3"/>
          <p:cNvPicPr>
            <a:picLocks noChangeAspect="1"/>
          </p:cNvPicPr>
          <p:nvPr/>
        </p:nvPicPr>
        <p:blipFill>
          <a:blip r:embed="rId2"/>
          <a:stretch>
            <a:fillRect/>
          </a:stretch>
        </p:blipFill>
        <p:spPr>
          <a:xfrm>
            <a:off x="1981200" y="2847844"/>
            <a:ext cx="4410075" cy="2762250"/>
          </a:xfrm>
          <a:prstGeom prst="rect">
            <a:avLst/>
          </a:prstGeom>
        </p:spPr>
      </p:pic>
      <p:pic>
        <p:nvPicPr>
          <p:cNvPr id="5" name="Imagen 4"/>
          <p:cNvPicPr>
            <a:picLocks noChangeAspect="1"/>
          </p:cNvPicPr>
          <p:nvPr/>
        </p:nvPicPr>
        <p:blipFill>
          <a:blip r:embed="rId3"/>
          <a:stretch>
            <a:fillRect/>
          </a:stretch>
        </p:blipFill>
        <p:spPr>
          <a:xfrm>
            <a:off x="6729412" y="2847844"/>
            <a:ext cx="4286250" cy="2657475"/>
          </a:xfrm>
          <a:prstGeom prst="rect">
            <a:avLst/>
          </a:prstGeom>
        </p:spPr>
      </p:pic>
    </p:spTree>
    <p:extLst>
      <p:ext uri="{BB962C8B-B14F-4D97-AF65-F5344CB8AC3E}">
        <p14:creationId xmlns:p14="http://schemas.microsoft.com/office/powerpoint/2010/main" val="132419213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LAS CURVAS DE CAPACIDAD</a:t>
            </a:r>
            <a:endParaRPr lang="es-EC" dirty="0"/>
          </a:p>
        </p:txBody>
      </p:sp>
      <p:sp>
        <p:nvSpPr>
          <p:cNvPr id="3" name="Marcador de contenido 2"/>
          <p:cNvSpPr>
            <a:spLocks noGrp="1"/>
          </p:cNvSpPr>
          <p:nvPr>
            <p:ph idx="1"/>
          </p:nvPr>
        </p:nvSpPr>
        <p:spPr/>
        <p:txBody>
          <a:bodyPr/>
          <a:lstStyle/>
          <a:p>
            <a:r>
              <a:rPr lang="es-EC" b="1" dirty="0"/>
              <a:t>Edificio de aulas de la Escuela Superior de Policías Alberto Enríquez Gallo</a:t>
            </a:r>
          </a:p>
          <a:p>
            <a:pPr marL="0" indent="0">
              <a:buNone/>
            </a:pPr>
            <a:r>
              <a:rPr lang="es-EC" b="1" dirty="0" smtClean="0"/>
              <a:t> </a:t>
            </a:r>
            <a:endParaRPr lang="es-EC" b="1" dirty="0"/>
          </a:p>
        </p:txBody>
      </p:sp>
      <p:pic>
        <p:nvPicPr>
          <p:cNvPr id="6" name="Imagen 5"/>
          <p:cNvPicPr>
            <a:picLocks noChangeAspect="1"/>
          </p:cNvPicPr>
          <p:nvPr/>
        </p:nvPicPr>
        <p:blipFill>
          <a:blip r:embed="rId2"/>
          <a:stretch>
            <a:fillRect/>
          </a:stretch>
        </p:blipFill>
        <p:spPr>
          <a:xfrm>
            <a:off x="1981200" y="2933569"/>
            <a:ext cx="4219575" cy="2590800"/>
          </a:xfrm>
          <a:prstGeom prst="rect">
            <a:avLst/>
          </a:prstGeom>
        </p:spPr>
      </p:pic>
      <p:pic>
        <p:nvPicPr>
          <p:cNvPr id="7" name="Imagen 6"/>
          <p:cNvPicPr>
            <a:picLocks noChangeAspect="1"/>
          </p:cNvPicPr>
          <p:nvPr/>
        </p:nvPicPr>
        <p:blipFill>
          <a:blip r:embed="rId3"/>
          <a:stretch>
            <a:fillRect/>
          </a:stretch>
        </p:blipFill>
        <p:spPr>
          <a:xfrm>
            <a:off x="6667500" y="2990719"/>
            <a:ext cx="4162425" cy="2533650"/>
          </a:xfrm>
          <a:prstGeom prst="rect">
            <a:avLst/>
          </a:prstGeom>
        </p:spPr>
      </p:pic>
    </p:spTree>
    <p:extLst>
      <p:ext uri="{BB962C8B-B14F-4D97-AF65-F5344CB8AC3E}">
        <p14:creationId xmlns:p14="http://schemas.microsoft.com/office/powerpoint/2010/main" val="385212642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 DUCTILIDAD ESTRUCTURAL</a:t>
            </a:r>
            <a:endParaRPr lang="es-EC" dirty="0"/>
          </a:p>
        </p:txBody>
      </p:sp>
      <p:sp>
        <p:nvSpPr>
          <p:cNvPr id="3" name="Marcador de contenido 2"/>
          <p:cNvSpPr>
            <a:spLocks noGrp="1"/>
          </p:cNvSpPr>
          <p:nvPr>
            <p:ph idx="1"/>
          </p:nvPr>
        </p:nvSpPr>
        <p:spPr>
          <a:xfrm>
            <a:off x="1981200" y="1987419"/>
            <a:ext cx="5045242" cy="4483101"/>
          </a:xfrm>
        </p:spPr>
        <p:txBody>
          <a:bodyPr/>
          <a:lstStyle/>
          <a:p>
            <a:r>
              <a:rPr lang="es-EC" b="1" dirty="0"/>
              <a:t>Edificio </a:t>
            </a:r>
            <a:r>
              <a:rPr lang="es-EC" b="1" dirty="0" smtClean="0"/>
              <a:t>Viana – Bloque izquierdo</a:t>
            </a:r>
            <a:endParaRPr lang="es-EC" b="1" dirty="0"/>
          </a:p>
          <a:p>
            <a:pPr marL="0" indent="0">
              <a:buNone/>
            </a:pPr>
            <a:r>
              <a:rPr lang="es-EC" b="1" dirty="0" smtClean="0"/>
              <a:t> </a:t>
            </a:r>
            <a:endParaRPr lang="es-EC" b="1" dirty="0"/>
          </a:p>
        </p:txBody>
      </p:sp>
      <p:pic>
        <p:nvPicPr>
          <p:cNvPr id="4" name="Imagen 3"/>
          <p:cNvPicPr>
            <a:picLocks noChangeAspect="1"/>
          </p:cNvPicPr>
          <p:nvPr/>
        </p:nvPicPr>
        <p:blipFill>
          <a:blip r:embed="rId2"/>
          <a:stretch>
            <a:fillRect/>
          </a:stretch>
        </p:blipFill>
        <p:spPr>
          <a:xfrm>
            <a:off x="1981200" y="2653214"/>
            <a:ext cx="4191000" cy="2562225"/>
          </a:xfrm>
          <a:prstGeom prst="rect">
            <a:avLst/>
          </a:prstGeom>
        </p:spPr>
      </p:pic>
      <p:sp>
        <p:nvSpPr>
          <p:cNvPr id="8" name="Marcador de contenido 2"/>
          <p:cNvSpPr txBox="1">
            <a:spLocks/>
          </p:cNvSpPr>
          <p:nvPr/>
        </p:nvSpPr>
        <p:spPr>
          <a:xfrm>
            <a:off x="6667500" y="1987418"/>
            <a:ext cx="5045242" cy="448310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s-EC" b="1" dirty="0" smtClean="0"/>
              <a:t>Edificio Viana – Bloque central</a:t>
            </a:r>
          </a:p>
          <a:p>
            <a:pPr marL="0" indent="0">
              <a:buFont typeface="Arial" pitchFamily="34" charset="0"/>
              <a:buNone/>
            </a:pPr>
            <a:r>
              <a:rPr lang="es-EC" b="1" dirty="0" smtClean="0"/>
              <a:t> </a:t>
            </a:r>
            <a:endParaRPr lang="es-EC" b="1" dirty="0"/>
          </a:p>
        </p:txBody>
      </p:sp>
      <p:pic>
        <p:nvPicPr>
          <p:cNvPr id="5" name="Imagen 4"/>
          <p:cNvPicPr>
            <a:picLocks noChangeAspect="1"/>
          </p:cNvPicPr>
          <p:nvPr/>
        </p:nvPicPr>
        <p:blipFill>
          <a:blip r:embed="rId3"/>
          <a:stretch>
            <a:fillRect/>
          </a:stretch>
        </p:blipFill>
        <p:spPr>
          <a:xfrm>
            <a:off x="6975809" y="2691314"/>
            <a:ext cx="4210050" cy="2524125"/>
          </a:xfrm>
          <a:prstGeom prst="rect">
            <a:avLst/>
          </a:prstGeom>
        </p:spPr>
      </p:pic>
    </p:spTree>
    <p:extLst>
      <p:ext uri="{BB962C8B-B14F-4D97-AF65-F5344CB8AC3E}">
        <p14:creationId xmlns:p14="http://schemas.microsoft.com/office/powerpoint/2010/main" val="114836664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 DUCTILIDAD ESTRUCTURAL</a:t>
            </a:r>
            <a:endParaRPr lang="es-EC" dirty="0"/>
          </a:p>
        </p:txBody>
      </p:sp>
      <p:sp>
        <p:nvSpPr>
          <p:cNvPr id="3" name="Marcador de contenido 2"/>
          <p:cNvSpPr>
            <a:spLocks noGrp="1"/>
          </p:cNvSpPr>
          <p:nvPr>
            <p:ph idx="1"/>
          </p:nvPr>
        </p:nvSpPr>
        <p:spPr>
          <a:xfrm>
            <a:off x="1981200" y="1987419"/>
            <a:ext cx="5045242" cy="4483101"/>
          </a:xfrm>
        </p:spPr>
        <p:txBody>
          <a:bodyPr/>
          <a:lstStyle/>
          <a:p>
            <a:r>
              <a:rPr lang="es-EC" b="1" dirty="0"/>
              <a:t>Edificio </a:t>
            </a:r>
            <a:r>
              <a:rPr lang="es-EC" b="1" dirty="0" smtClean="0"/>
              <a:t>Miguel Arias</a:t>
            </a:r>
            <a:endParaRPr lang="es-EC" b="1" dirty="0"/>
          </a:p>
          <a:p>
            <a:pPr marL="0" indent="0">
              <a:buNone/>
            </a:pPr>
            <a:r>
              <a:rPr lang="es-EC" b="1" dirty="0" smtClean="0"/>
              <a:t> </a:t>
            </a:r>
            <a:endParaRPr lang="es-EC" b="1" dirty="0"/>
          </a:p>
        </p:txBody>
      </p:sp>
      <p:sp>
        <p:nvSpPr>
          <p:cNvPr id="8" name="Marcador de contenido 2"/>
          <p:cNvSpPr txBox="1">
            <a:spLocks/>
          </p:cNvSpPr>
          <p:nvPr/>
        </p:nvSpPr>
        <p:spPr>
          <a:xfrm>
            <a:off x="6667500" y="1987418"/>
            <a:ext cx="5045242" cy="448310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s-EC" b="1" dirty="0" smtClean="0"/>
              <a:t>Edificio de Aulas de Policías</a:t>
            </a:r>
          </a:p>
          <a:p>
            <a:pPr marL="0" indent="0">
              <a:buFont typeface="Arial" pitchFamily="34" charset="0"/>
              <a:buNone/>
            </a:pPr>
            <a:r>
              <a:rPr lang="es-EC" b="1" dirty="0" smtClean="0"/>
              <a:t> </a:t>
            </a:r>
            <a:endParaRPr lang="es-EC" b="1" dirty="0"/>
          </a:p>
        </p:txBody>
      </p:sp>
      <p:pic>
        <p:nvPicPr>
          <p:cNvPr id="6" name="Imagen 5"/>
          <p:cNvPicPr>
            <a:picLocks noChangeAspect="1"/>
          </p:cNvPicPr>
          <p:nvPr/>
        </p:nvPicPr>
        <p:blipFill>
          <a:blip r:embed="rId2"/>
          <a:stretch>
            <a:fillRect/>
          </a:stretch>
        </p:blipFill>
        <p:spPr>
          <a:xfrm>
            <a:off x="1981200" y="2947855"/>
            <a:ext cx="4210050" cy="2562225"/>
          </a:xfrm>
          <a:prstGeom prst="rect">
            <a:avLst/>
          </a:prstGeom>
        </p:spPr>
      </p:pic>
      <p:pic>
        <p:nvPicPr>
          <p:cNvPr id="7" name="Imagen 6"/>
          <p:cNvPicPr>
            <a:picLocks noChangeAspect="1"/>
          </p:cNvPicPr>
          <p:nvPr/>
        </p:nvPicPr>
        <p:blipFill>
          <a:blip r:embed="rId3"/>
          <a:stretch>
            <a:fillRect/>
          </a:stretch>
        </p:blipFill>
        <p:spPr>
          <a:xfrm>
            <a:off x="7004384" y="2947854"/>
            <a:ext cx="4286250" cy="2562225"/>
          </a:xfrm>
          <a:prstGeom prst="rect">
            <a:avLst/>
          </a:prstGeom>
        </p:spPr>
      </p:pic>
    </p:spTree>
    <p:extLst>
      <p:ext uri="{BB962C8B-B14F-4D97-AF65-F5344CB8AC3E}">
        <p14:creationId xmlns:p14="http://schemas.microsoft.com/office/powerpoint/2010/main" val="176138515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 reserva de resistencia</a:t>
            </a:r>
            <a:endParaRPr lang="es-EC" dirty="0"/>
          </a:p>
        </p:txBody>
      </p:sp>
      <p:sp>
        <p:nvSpPr>
          <p:cNvPr id="3" name="Marcador de contenido 2"/>
          <p:cNvSpPr>
            <a:spLocks noGrp="1"/>
          </p:cNvSpPr>
          <p:nvPr>
            <p:ph idx="1"/>
          </p:nvPr>
        </p:nvSpPr>
        <p:spPr>
          <a:xfrm>
            <a:off x="1981200" y="1987419"/>
            <a:ext cx="5045242" cy="4483101"/>
          </a:xfrm>
        </p:spPr>
        <p:txBody>
          <a:bodyPr/>
          <a:lstStyle/>
          <a:p>
            <a:r>
              <a:rPr lang="es-EC" b="1" dirty="0"/>
              <a:t>Edificio </a:t>
            </a:r>
            <a:r>
              <a:rPr lang="es-EC" b="1" dirty="0" smtClean="0"/>
              <a:t>Viana – Bloque izquierdo</a:t>
            </a:r>
            <a:endParaRPr lang="es-EC" b="1" dirty="0"/>
          </a:p>
          <a:p>
            <a:pPr marL="0" indent="0">
              <a:buNone/>
            </a:pPr>
            <a:r>
              <a:rPr lang="es-EC" b="1" dirty="0" smtClean="0"/>
              <a:t> </a:t>
            </a:r>
            <a:endParaRPr lang="es-EC" b="1" dirty="0"/>
          </a:p>
        </p:txBody>
      </p:sp>
      <p:sp>
        <p:nvSpPr>
          <p:cNvPr id="8" name="Marcador de contenido 2"/>
          <p:cNvSpPr txBox="1">
            <a:spLocks/>
          </p:cNvSpPr>
          <p:nvPr/>
        </p:nvSpPr>
        <p:spPr>
          <a:xfrm>
            <a:off x="6667500" y="1987418"/>
            <a:ext cx="5045242" cy="448310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s-EC" b="1" dirty="0" smtClean="0"/>
              <a:t>Edificio Viana – Bloque central</a:t>
            </a:r>
          </a:p>
          <a:p>
            <a:pPr marL="0" indent="0">
              <a:buFont typeface="Arial" pitchFamily="34" charset="0"/>
              <a:buNone/>
            </a:pPr>
            <a:r>
              <a:rPr lang="es-EC" b="1" dirty="0" smtClean="0"/>
              <a:t> </a:t>
            </a:r>
            <a:endParaRPr lang="es-EC" b="1" dirty="0"/>
          </a:p>
        </p:txBody>
      </p:sp>
      <p:pic>
        <p:nvPicPr>
          <p:cNvPr id="6" name="Imagen 5"/>
          <p:cNvPicPr>
            <a:picLocks noChangeAspect="1"/>
          </p:cNvPicPr>
          <p:nvPr/>
        </p:nvPicPr>
        <p:blipFill>
          <a:blip r:embed="rId2"/>
          <a:stretch>
            <a:fillRect/>
          </a:stretch>
        </p:blipFill>
        <p:spPr>
          <a:xfrm>
            <a:off x="2403558" y="2933568"/>
            <a:ext cx="4200525" cy="2590800"/>
          </a:xfrm>
          <a:prstGeom prst="rect">
            <a:avLst/>
          </a:prstGeom>
        </p:spPr>
      </p:pic>
      <p:pic>
        <p:nvPicPr>
          <p:cNvPr id="7" name="Imagen 6"/>
          <p:cNvPicPr>
            <a:picLocks noChangeAspect="1"/>
          </p:cNvPicPr>
          <p:nvPr/>
        </p:nvPicPr>
        <p:blipFill>
          <a:blip r:embed="rId3"/>
          <a:stretch>
            <a:fillRect/>
          </a:stretch>
        </p:blipFill>
        <p:spPr>
          <a:xfrm>
            <a:off x="7051758" y="2933568"/>
            <a:ext cx="4238625" cy="2590800"/>
          </a:xfrm>
          <a:prstGeom prst="rect">
            <a:avLst/>
          </a:prstGeom>
        </p:spPr>
      </p:pic>
    </p:spTree>
    <p:extLst>
      <p:ext uri="{BB962C8B-B14F-4D97-AF65-F5344CB8AC3E}">
        <p14:creationId xmlns:p14="http://schemas.microsoft.com/office/powerpoint/2010/main" val="329965326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 LA reserva de resistencia</a:t>
            </a:r>
            <a:endParaRPr lang="es-EC" dirty="0"/>
          </a:p>
        </p:txBody>
      </p:sp>
      <p:sp>
        <p:nvSpPr>
          <p:cNvPr id="3" name="Marcador de contenido 2"/>
          <p:cNvSpPr>
            <a:spLocks noGrp="1"/>
          </p:cNvSpPr>
          <p:nvPr>
            <p:ph idx="1"/>
          </p:nvPr>
        </p:nvSpPr>
        <p:spPr>
          <a:xfrm>
            <a:off x="1981200" y="1987419"/>
            <a:ext cx="5045242" cy="4483101"/>
          </a:xfrm>
        </p:spPr>
        <p:txBody>
          <a:bodyPr/>
          <a:lstStyle/>
          <a:p>
            <a:r>
              <a:rPr lang="es-EC" b="1" dirty="0"/>
              <a:t>Edificio </a:t>
            </a:r>
            <a:r>
              <a:rPr lang="es-EC" b="1" dirty="0" smtClean="0"/>
              <a:t>Miguel Arias</a:t>
            </a:r>
            <a:endParaRPr lang="es-EC" b="1" dirty="0"/>
          </a:p>
          <a:p>
            <a:pPr marL="0" indent="0">
              <a:buNone/>
            </a:pPr>
            <a:r>
              <a:rPr lang="es-EC" b="1" dirty="0" smtClean="0"/>
              <a:t> </a:t>
            </a:r>
            <a:endParaRPr lang="es-EC" b="1" dirty="0"/>
          </a:p>
        </p:txBody>
      </p:sp>
      <p:sp>
        <p:nvSpPr>
          <p:cNvPr id="8" name="Marcador de contenido 2"/>
          <p:cNvSpPr txBox="1">
            <a:spLocks/>
          </p:cNvSpPr>
          <p:nvPr/>
        </p:nvSpPr>
        <p:spPr>
          <a:xfrm>
            <a:off x="6667500" y="1987418"/>
            <a:ext cx="5045242" cy="448310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s-EC" b="1" dirty="0" smtClean="0"/>
              <a:t>Edificio de Aulas de Policías</a:t>
            </a:r>
          </a:p>
          <a:p>
            <a:pPr marL="0" indent="0">
              <a:buFont typeface="Arial" pitchFamily="34" charset="0"/>
              <a:buNone/>
            </a:pPr>
            <a:r>
              <a:rPr lang="es-EC" b="1" dirty="0" smtClean="0"/>
              <a:t> </a:t>
            </a:r>
            <a:endParaRPr lang="es-EC" b="1" dirty="0"/>
          </a:p>
        </p:txBody>
      </p:sp>
      <p:pic>
        <p:nvPicPr>
          <p:cNvPr id="5" name="Imagen 4"/>
          <p:cNvPicPr>
            <a:picLocks noChangeAspect="1"/>
          </p:cNvPicPr>
          <p:nvPr/>
        </p:nvPicPr>
        <p:blipFill>
          <a:blip r:embed="rId2"/>
          <a:stretch>
            <a:fillRect/>
          </a:stretch>
        </p:blipFill>
        <p:spPr>
          <a:xfrm>
            <a:off x="2136107" y="3028818"/>
            <a:ext cx="4095750" cy="2400300"/>
          </a:xfrm>
          <a:prstGeom prst="rect">
            <a:avLst/>
          </a:prstGeom>
        </p:spPr>
      </p:pic>
      <p:pic>
        <p:nvPicPr>
          <p:cNvPr id="10" name="Imagen 9"/>
          <p:cNvPicPr>
            <a:picLocks noChangeAspect="1"/>
          </p:cNvPicPr>
          <p:nvPr/>
        </p:nvPicPr>
        <p:blipFill>
          <a:blip r:embed="rId3"/>
          <a:stretch>
            <a:fillRect/>
          </a:stretch>
        </p:blipFill>
        <p:spPr>
          <a:xfrm>
            <a:off x="6708107" y="2919280"/>
            <a:ext cx="4210050" cy="2619375"/>
          </a:xfrm>
          <a:prstGeom prst="rect">
            <a:avLst/>
          </a:prstGeom>
        </p:spPr>
      </p:pic>
    </p:spTree>
    <p:extLst>
      <p:ext uri="{BB962C8B-B14F-4D97-AF65-F5344CB8AC3E}">
        <p14:creationId xmlns:p14="http://schemas.microsoft.com/office/powerpoint/2010/main" val="331658304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a:t>
            </a:r>
            <a:r>
              <a:rPr lang="es-EC" dirty="0"/>
              <a:t>FACTOR DE REDUCCIÓN INHERENTE</a:t>
            </a:r>
          </a:p>
        </p:txBody>
      </p:sp>
      <p:sp>
        <p:nvSpPr>
          <p:cNvPr id="3" name="Marcador de contenido 2"/>
          <p:cNvSpPr>
            <a:spLocks noGrp="1"/>
          </p:cNvSpPr>
          <p:nvPr>
            <p:ph idx="1"/>
          </p:nvPr>
        </p:nvSpPr>
        <p:spPr>
          <a:xfrm>
            <a:off x="1981200" y="1987419"/>
            <a:ext cx="5045242" cy="4483101"/>
          </a:xfrm>
        </p:spPr>
        <p:txBody>
          <a:bodyPr/>
          <a:lstStyle/>
          <a:p>
            <a:r>
              <a:rPr lang="es-EC" b="1" dirty="0"/>
              <a:t>Edificio </a:t>
            </a:r>
            <a:r>
              <a:rPr lang="es-EC" b="1" dirty="0" smtClean="0"/>
              <a:t>Viana – Bloque izquierdo</a:t>
            </a:r>
            <a:endParaRPr lang="es-EC" b="1" dirty="0"/>
          </a:p>
          <a:p>
            <a:pPr marL="0" indent="0">
              <a:buNone/>
            </a:pPr>
            <a:r>
              <a:rPr lang="es-EC" b="1" dirty="0" smtClean="0"/>
              <a:t> </a:t>
            </a:r>
            <a:endParaRPr lang="es-EC" b="1" dirty="0"/>
          </a:p>
        </p:txBody>
      </p:sp>
      <p:sp>
        <p:nvSpPr>
          <p:cNvPr id="8" name="Marcador de contenido 2"/>
          <p:cNvSpPr txBox="1">
            <a:spLocks/>
          </p:cNvSpPr>
          <p:nvPr/>
        </p:nvSpPr>
        <p:spPr>
          <a:xfrm>
            <a:off x="6667500" y="1987418"/>
            <a:ext cx="5045242" cy="448310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s-EC" b="1" dirty="0" smtClean="0"/>
              <a:t>Edificio Viana – Bloque central</a:t>
            </a:r>
          </a:p>
          <a:p>
            <a:pPr marL="0" indent="0">
              <a:buFont typeface="Arial" pitchFamily="34" charset="0"/>
              <a:buNone/>
            </a:pPr>
            <a:r>
              <a:rPr lang="es-EC" b="1" dirty="0" smtClean="0"/>
              <a:t> </a:t>
            </a:r>
            <a:endParaRPr lang="es-EC" b="1" dirty="0"/>
          </a:p>
        </p:txBody>
      </p:sp>
      <p:pic>
        <p:nvPicPr>
          <p:cNvPr id="4" name="Imagen 3"/>
          <p:cNvPicPr>
            <a:picLocks noChangeAspect="1"/>
          </p:cNvPicPr>
          <p:nvPr/>
        </p:nvPicPr>
        <p:blipFill>
          <a:blip r:embed="rId2"/>
          <a:stretch>
            <a:fillRect/>
          </a:stretch>
        </p:blipFill>
        <p:spPr>
          <a:xfrm>
            <a:off x="2228850" y="2957380"/>
            <a:ext cx="4191000" cy="2543175"/>
          </a:xfrm>
          <a:prstGeom prst="rect">
            <a:avLst/>
          </a:prstGeom>
        </p:spPr>
      </p:pic>
      <p:pic>
        <p:nvPicPr>
          <p:cNvPr id="5" name="Imagen 4"/>
          <p:cNvPicPr>
            <a:picLocks noChangeAspect="1"/>
          </p:cNvPicPr>
          <p:nvPr/>
        </p:nvPicPr>
        <p:blipFill>
          <a:blip r:embed="rId3"/>
          <a:stretch>
            <a:fillRect/>
          </a:stretch>
        </p:blipFill>
        <p:spPr>
          <a:xfrm>
            <a:off x="6915150" y="2922656"/>
            <a:ext cx="4191000" cy="2571750"/>
          </a:xfrm>
          <a:prstGeom prst="rect">
            <a:avLst/>
          </a:prstGeom>
        </p:spPr>
      </p:pic>
    </p:spTree>
    <p:extLst>
      <p:ext uri="{BB962C8B-B14F-4D97-AF65-F5344CB8AC3E}">
        <p14:creationId xmlns:p14="http://schemas.microsoft.com/office/powerpoint/2010/main" val="135728099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COMPARACIÓN Del </a:t>
            </a:r>
            <a:r>
              <a:rPr lang="es-EC" dirty="0"/>
              <a:t>FACTOR DE REDUCCIÓN INHERENTE</a:t>
            </a:r>
          </a:p>
        </p:txBody>
      </p:sp>
      <p:sp>
        <p:nvSpPr>
          <p:cNvPr id="3" name="Marcador de contenido 2"/>
          <p:cNvSpPr>
            <a:spLocks noGrp="1"/>
          </p:cNvSpPr>
          <p:nvPr>
            <p:ph idx="1"/>
          </p:nvPr>
        </p:nvSpPr>
        <p:spPr>
          <a:xfrm>
            <a:off x="1981200" y="1987419"/>
            <a:ext cx="5045242" cy="4483101"/>
          </a:xfrm>
        </p:spPr>
        <p:txBody>
          <a:bodyPr/>
          <a:lstStyle/>
          <a:p>
            <a:r>
              <a:rPr lang="es-EC" b="1" dirty="0"/>
              <a:t>Edificio </a:t>
            </a:r>
            <a:r>
              <a:rPr lang="es-EC" b="1" dirty="0" smtClean="0"/>
              <a:t>Miguel Arias</a:t>
            </a:r>
            <a:endParaRPr lang="es-EC" b="1" dirty="0"/>
          </a:p>
          <a:p>
            <a:pPr marL="0" indent="0">
              <a:buNone/>
            </a:pPr>
            <a:r>
              <a:rPr lang="es-EC" b="1" dirty="0" smtClean="0"/>
              <a:t> </a:t>
            </a:r>
            <a:endParaRPr lang="es-EC" b="1" dirty="0"/>
          </a:p>
        </p:txBody>
      </p:sp>
      <p:sp>
        <p:nvSpPr>
          <p:cNvPr id="8" name="Marcador de contenido 2"/>
          <p:cNvSpPr txBox="1">
            <a:spLocks/>
          </p:cNvSpPr>
          <p:nvPr/>
        </p:nvSpPr>
        <p:spPr>
          <a:xfrm>
            <a:off x="6667500" y="1987418"/>
            <a:ext cx="5045242" cy="448310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s-EC" b="1" dirty="0" smtClean="0"/>
              <a:t>Edificio de Aulas de Policías</a:t>
            </a:r>
          </a:p>
          <a:p>
            <a:pPr marL="0" indent="0">
              <a:buFont typeface="Arial" pitchFamily="34" charset="0"/>
              <a:buNone/>
            </a:pPr>
            <a:r>
              <a:rPr lang="es-EC" b="1" dirty="0" smtClean="0"/>
              <a:t> </a:t>
            </a:r>
            <a:endParaRPr lang="es-EC" b="1" dirty="0"/>
          </a:p>
        </p:txBody>
      </p:sp>
      <p:pic>
        <p:nvPicPr>
          <p:cNvPr id="4" name="Imagen 3"/>
          <p:cNvPicPr>
            <a:picLocks noChangeAspect="1"/>
          </p:cNvPicPr>
          <p:nvPr/>
        </p:nvPicPr>
        <p:blipFill>
          <a:blip r:embed="rId2"/>
          <a:stretch>
            <a:fillRect/>
          </a:stretch>
        </p:blipFill>
        <p:spPr>
          <a:xfrm>
            <a:off x="1981200" y="2962143"/>
            <a:ext cx="4229100" cy="2533650"/>
          </a:xfrm>
          <a:prstGeom prst="rect">
            <a:avLst/>
          </a:prstGeom>
        </p:spPr>
      </p:pic>
      <p:pic>
        <p:nvPicPr>
          <p:cNvPr id="6" name="Imagen 5"/>
          <p:cNvPicPr>
            <a:picLocks noChangeAspect="1"/>
          </p:cNvPicPr>
          <p:nvPr/>
        </p:nvPicPr>
        <p:blipFill>
          <a:blip r:embed="rId3"/>
          <a:stretch>
            <a:fillRect/>
          </a:stretch>
        </p:blipFill>
        <p:spPr>
          <a:xfrm>
            <a:off x="6667500" y="2962143"/>
            <a:ext cx="4248150" cy="2552700"/>
          </a:xfrm>
          <a:prstGeom prst="rect">
            <a:avLst/>
          </a:prstGeom>
        </p:spPr>
      </p:pic>
    </p:spTree>
    <p:extLst>
      <p:ext uri="{BB962C8B-B14F-4D97-AF65-F5344CB8AC3E}">
        <p14:creationId xmlns:p14="http://schemas.microsoft.com/office/powerpoint/2010/main" val="194480920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9835" y="1625972"/>
            <a:ext cx="2940424" cy="3101788"/>
          </a:xfrm>
        </p:spPr>
        <p:txBody>
          <a:bodyPr>
            <a:normAutofit fontScale="90000"/>
          </a:bodyPr>
          <a:lstStyle/>
          <a:p>
            <a:r>
              <a:rPr lang="es-EC" dirty="0"/>
              <a:t>Factor de </a:t>
            </a:r>
            <a:r>
              <a:rPr lang="es-EC" dirty="0" smtClean="0"/>
              <a:t/>
            </a:r>
            <a:br>
              <a:rPr lang="es-EC" dirty="0" smtClean="0"/>
            </a:br>
            <a:r>
              <a:rPr lang="es-EC" dirty="0" smtClean="0"/>
              <a:t>reducción </a:t>
            </a:r>
            <a:br>
              <a:rPr lang="es-EC" dirty="0" smtClean="0"/>
            </a:br>
            <a:r>
              <a:rPr lang="es-EC" dirty="0" smtClean="0"/>
              <a:t>de </a:t>
            </a:r>
            <a:r>
              <a:rPr lang="es-EC" dirty="0"/>
              <a:t>resistencia sísmica R</a:t>
            </a:r>
          </a:p>
        </p:txBody>
      </p:sp>
      <p:pic>
        <p:nvPicPr>
          <p:cNvPr id="4" name="Marcador de contenido 3"/>
          <p:cNvPicPr>
            <a:picLocks noGrp="1" noChangeAspect="1"/>
          </p:cNvPicPr>
          <p:nvPr>
            <p:ph idx="1"/>
          </p:nvPr>
        </p:nvPicPr>
        <p:blipFill rotWithShape="1">
          <a:blip r:embed="rId2"/>
          <a:srcRect b="3112"/>
          <a:stretch/>
        </p:blipFill>
        <p:spPr>
          <a:xfrm>
            <a:off x="5059455" y="1190063"/>
            <a:ext cx="6031120" cy="4605619"/>
          </a:xfrm>
          <a:prstGeom prst="rect">
            <a:avLst/>
          </a:prstGeom>
        </p:spPr>
      </p:pic>
    </p:spTree>
    <p:extLst>
      <p:ext uri="{BB962C8B-B14F-4D97-AF65-F5344CB8AC3E}">
        <p14:creationId xmlns:p14="http://schemas.microsoft.com/office/powerpoint/2010/main" val="4269013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22960"/>
            <a:ext cx="8686800" cy="1222408"/>
          </a:xfrm>
        </p:spPr>
        <p:txBody>
          <a:bodyPr/>
          <a:lstStyle/>
          <a:p>
            <a:r>
              <a:rPr lang="en-US" dirty="0" err="1" smtClean="0"/>
              <a:t>conclusiones</a:t>
            </a:r>
            <a:endParaRPr lang="en-US" dirty="0"/>
          </a:p>
        </p:txBody>
      </p:sp>
      <p:sp>
        <p:nvSpPr>
          <p:cNvPr id="3" name="Marcador de posición de texto 2"/>
          <p:cNvSpPr>
            <a:spLocks noGrp="1"/>
          </p:cNvSpPr>
          <p:nvPr>
            <p:ph type="body" idx="1"/>
          </p:nvPr>
        </p:nvSpPr>
        <p:spPr>
          <a:xfrm>
            <a:off x="609599" y="2454442"/>
            <a:ext cx="9135979" cy="4042611"/>
          </a:xfrm>
        </p:spPr>
        <p:txBody>
          <a:bodyPr>
            <a:normAutofit fontScale="92500" lnSpcReduction="10000"/>
          </a:bodyPr>
          <a:lstStyle/>
          <a:p>
            <a:pPr marL="457200" lvl="0" indent="-457200" algn="just">
              <a:buFont typeface="Wingdings" panose="05000000000000000000" pitchFamily="2" charset="2"/>
              <a:buChar char="Ø"/>
            </a:pPr>
            <a:r>
              <a:rPr lang="es-ES" dirty="0"/>
              <a:t>Al comparar los tres métodos de análisis estático no lineal que se utilizan en la presente tesis, se concluye que no es factible comparar un método en 2D con un método en 3D, porque se obtienen resultados dispersos. Por lo cual no es posible obtener un valor real de la reserva de resistencia de la estructura, mediante el método de análisis estático no lineal en 2D.</a:t>
            </a:r>
            <a:endParaRPr lang="es-EC" dirty="0"/>
          </a:p>
          <a:p>
            <a:pPr marL="457200" lvl="0" indent="-457200" algn="just">
              <a:buFont typeface="Wingdings" panose="05000000000000000000" pitchFamily="2" charset="2"/>
              <a:buChar char="Ø"/>
            </a:pPr>
            <a:r>
              <a:rPr lang="es-ES" dirty="0"/>
              <a:t>El método de análisis estático no lineal por plastificaciones distribuidas es mejor que el por plasticidad concentrada, porque el primer método en mención asume que todo el elemento se plastifica, mientras en el otro método se asume una longitud de plastificación (longitud de rótula plástica)</a:t>
            </a:r>
            <a:endParaRPr lang="es-EC" dirty="0"/>
          </a:p>
          <a:p>
            <a:pPr algn="just"/>
            <a:endParaRPr lang="en-US" dirty="0"/>
          </a:p>
        </p:txBody>
      </p:sp>
    </p:spTree>
    <p:extLst>
      <p:ext uri="{BB962C8B-B14F-4D97-AF65-F5344CB8AC3E}">
        <p14:creationId xmlns:p14="http://schemas.microsoft.com/office/powerpoint/2010/main" val="46861952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22960"/>
            <a:ext cx="8686800" cy="1222408"/>
          </a:xfrm>
        </p:spPr>
        <p:txBody>
          <a:bodyPr/>
          <a:lstStyle/>
          <a:p>
            <a:r>
              <a:rPr lang="en-US" dirty="0" err="1" smtClean="0"/>
              <a:t>conclusiones</a:t>
            </a:r>
            <a:endParaRPr lang="en-US" dirty="0"/>
          </a:p>
        </p:txBody>
      </p:sp>
      <p:sp>
        <p:nvSpPr>
          <p:cNvPr id="3" name="Marcador de posición de texto 2"/>
          <p:cNvSpPr>
            <a:spLocks noGrp="1"/>
          </p:cNvSpPr>
          <p:nvPr>
            <p:ph type="body" idx="1"/>
          </p:nvPr>
        </p:nvSpPr>
        <p:spPr>
          <a:xfrm>
            <a:off x="609599" y="2454442"/>
            <a:ext cx="9135979" cy="4042611"/>
          </a:xfrm>
        </p:spPr>
        <p:txBody>
          <a:bodyPr>
            <a:normAutofit fontScale="92500" lnSpcReduction="10000"/>
          </a:bodyPr>
          <a:lstStyle/>
          <a:p>
            <a:pPr marL="457200" lvl="0" indent="-457200" algn="just">
              <a:buFont typeface="Wingdings" panose="05000000000000000000" pitchFamily="2" charset="2"/>
              <a:buChar char="Ø"/>
            </a:pPr>
            <a:r>
              <a:rPr lang="es-ES" dirty="0"/>
              <a:t>Durante el análisis en </a:t>
            </a:r>
            <a:r>
              <a:rPr lang="es-ES" dirty="0" err="1"/>
              <a:t>Seismostruct</a:t>
            </a:r>
            <a:r>
              <a:rPr lang="es-ES" dirty="0"/>
              <a:t> de los edificios Viana y Arias se aprecia un comportamiento </a:t>
            </a:r>
            <a:r>
              <a:rPr lang="es-ES" dirty="0" err="1"/>
              <a:t>flexotorsional</a:t>
            </a:r>
            <a:r>
              <a:rPr lang="es-ES" dirty="0"/>
              <a:t> en las vigas el cual se debe a que no se incluye en el modelo de análisis a las vigas secundarias, las cuales actúan como </a:t>
            </a:r>
            <a:r>
              <a:rPr lang="es-ES" dirty="0" err="1"/>
              <a:t>arriostramientos</a:t>
            </a:r>
            <a:r>
              <a:rPr lang="es-ES" dirty="0"/>
              <a:t> laterales que impiden que se produzca la torsión de las vigas principales. </a:t>
            </a:r>
            <a:endParaRPr lang="es-EC" dirty="0"/>
          </a:p>
          <a:p>
            <a:pPr marL="457200" lvl="0" indent="-457200" algn="just">
              <a:buFont typeface="Wingdings" panose="05000000000000000000" pitchFamily="2" charset="2"/>
              <a:buChar char="Ø"/>
            </a:pPr>
            <a:r>
              <a:rPr lang="es-ES" dirty="0" smtClean="0"/>
              <a:t>En </a:t>
            </a:r>
            <a:r>
              <a:rPr lang="es-ES" dirty="0"/>
              <a:t>algunos modelos de los edificios en análisis se alcanza el desplazamiento </a:t>
            </a:r>
            <a:r>
              <a:rPr lang="es-EC" dirty="0"/>
              <a:t>último sin llegar al estado de daño mayor, al llegar a este estado de daño la curva de capacidad tiene un desplazamiento mayor al desplazamiento último, lo cual muestra que existiría una ductilidad mayor de lo que se espera en la estructura.</a:t>
            </a:r>
          </a:p>
          <a:p>
            <a:pPr marL="457200" indent="-457200" algn="just">
              <a:buFont typeface="Wingdings" panose="05000000000000000000" pitchFamily="2" charset="2"/>
              <a:buChar char="Ø"/>
            </a:pPr>
            <a:endParaRPr lang="en-US" dirty="0"/>
          </a:p>
        </p:txBody>
      </p:sp>
    </p:spTree>
    <p:extLst>
      <p:ext uri="{BB962C8B-B14F-4D97-AF65-F5344CB8AC3E}">
        <p14:creationId xmlns:p14="http://schemas.microsoft.com/office/powerpoint/2010/main" val="282474995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22960"/>
            <a:ext cx="8686800" cy="1222408"/>
          </a:xfrm>
        </p:spPr>
        <p:txBody>
          <a:bodyPr/>
          <a:lstStyle/>
          <a:p>
            <a:r>
              <a:rPr lang="en-US" dirty="0" err="1" smtClean="0"/>
              <a:t>conclusiones</a:t>
            </a:r>
            <a:endParaRPr lang="en-US" dirty="0"/>
          </a:p>
        </p:txBody>
      </p:sp>
      <p:sp>
        <p:nvSpPr>
          <p:cNvPr id="3" name="Marcador de posición de texto 2"/>
          <p:cNvSpPr>
            <a:spLocks noGrp="1"/>
          </p:cNvSpPr>
          <p:nvPr>
            <p:ph type="body" idx="1"/>
          </p:nvPr>
        </p:nvSpPr>
        <p:spPr>
          <a:xfrm>
            <a:off x="609599" y="2454442"/>
            <a:ext cx="9135979" cy="4042611"/>
          </a:xfrm>
        </p:spPr>
        <p:txBody>
          <a:bodyPr>
            <a:normAutofit fontScale="92500"/>
          </a:bodyPr>
          <a:lstStyle/>
          <a:p>
            <a:pPr marL="457200" lvl="0" indent="-457200" algn="just">
              <a:buFont typeface="Wingdings" panose="05000000000000000000" pitchFamily="2" charset="2"/>
              <a:buChar char="Ø"/>
            </a:pPr>
            <a:r>
              <a:rPr lang="es-EC" dirty="0"/>
              <a:t>La ductilidad en los edificios Miguel Arias (μ=1,66) y de la escuela de Policías (μ=1,59) es baja en comparación con los valores de ductilidad que poseen estructuras de este tipo.</a:t>
            </a:r>
          </a:p>
          <a:p>
            <a:pPr marL="457200" lvl="0" indent="-457200" algn="just">
              <a:buFont typeface="Wingdings" panose="05000000000000000000" pitchFamily="2" charset="2"/>
              <a:buChar char="Ø"/>
            </a:pPr>
            <a:r>
              <a:rPr lang="es-ES" dirty="0"/>
              <a:t>El factor de reducción inherente que se utiliza en el diseño de los tres edificios según su tipología debe ser seis sin embargo en la dirección “x” del edificio Miguel Arias es 4,6 y también en el edificio de Aulas de la Policía es menor que 4,9 en las dos direcciones de análisis, lo cual nos indica que según el factor de reducción inherente de los dos edificios en mención entran en una categoría inferior a los pórticos resistentes a momentos.</a:t>
            </a:r>
            <a:endParaRPr lang="es-EC" dirty="0"/>
          </a:p>
          <a:p>
            <a:pPr marL="457200" indent="-457200" algn="just">
              <a:buFont typeface="Wingdings" panose="05000000000000000000" pitchFamily="2" charset="2"/>
              <a:buChar char="Ø"/>
            </a:pPr>
            <a:endParaRPr lang="en-US" dirty="0"/>
          </a:p>
        </p:txBody>
      </p:sp>
    </p:spTree>
    <p:extLst>
      <p:ext uri="{BB962C8B-B14F-4D97-AF65-F5344CB8AC3E}">
        <p14:creationId xmlns:p14="http://schemas.microsoft.com/office/powerpoint/2010/main" val="240472171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121147" y="408993"/>
            <a:ext cx="5616537" cy="1251365"/>
          </a:xfrm>
        </p:spPr>
        <p:txBody>
          <a:bodyPr/>
          <a:lstStyle/>
          <a:p>
            <a:r>
              <a:rPr lang="es-EC" dirty="0" smtClean="0"/>
              <a:t>recomendaciones</a:t>
            </a:r>
            <a:endParaRPr lang="es-EC" dirty="0"/>
          </a:p>
        </p:txBody>
      </p:sp>
      <p:sp>
        <p:nvSpPr>
          <p:cNvPr id="7" name="Marcador de texto 6"/>
          <p:cNvSpPr>
            <a:spLocks noGrp="1"/>
          </p:cNvSpPr>
          <p:nvPr>
            <p:ph type="body" sz="half" idx="2"/>
          </p:nvPr>
        </p:nvSpPr>
        <p:spPr>
          <a:xfrm>
            <a:off x="1121147" y="1997160"/>
            <a:ext cx="5616537" cy="4548019"/>
          </a:xfrm>
        </p:spPr>
        <p:txBody>
          <a:bodyPr/>
          <a:lstStyle/>
          <a:p>
            <a:pPr marL="342900" lvl="0" indent="-342900" algn="just">
              <a:buFont typeface="Wingdings" panose="05000000000000000000" pitchFamily="2" charset="2"/>
              <a:buChar char="Ø"/>
            </a:pPr>
            <a:r>
              <a:rPr lang="es-ES" dirty="0"/>
              <a:t>El análisis estático no lineal </a:t>
            </a:r>
            <a:r>
              <a:rPr lang="es-ES" dirty="0" err="1"/>
              <a:t>pushover</a:t>
            </a:r>
            <a:r>
              <a:rPr lang="es-ES" dirty="0"/>
              <a:t> se debe utilizar en edificios que no sean muy irregulares en planta, donde la rigidez y masa sea constante o decrezca con la altura, porque en ese caso la distribución de cargas laterales de este análisis es triangular que crece en altura. Para este tipo de edificios el análisis sísmico a utilizar es el modal – espectral tridimensional</a:t>
            </a:r>
            <a:r>
              <a:rPr lang="es-ES" dirty="0" smtClean="0"/>
              <a:t>.</a:t>
            </a:r>
          </a:p>
          <a:p>
            <a:pPr marL="342900" indent="-342900" algn="just">
              <a:buFont typeface="Wingdings" panose="05000000000000000000" pitchFamily="2" charset="2"/>
              <a:buChar char="Ø"/>
            </a:pPr>
            <a:r>
              <a:rPr lang="es-ES" dirty="0"/>
              <a:t>Se debe investigar una forma más precisa de obtener el desplazamiento último de la curva de capacidad, ya que este valor influye directamente en el cálculo de la ductilidad estructural. </a:t>
            </a:r>
            <a:endParaRPr lang="es-EC" dirty="0"/>
          </a:p>
          <a:p>
            <a:pPr marL="342900" lvl="0" indent="-342900" algn="just">
              <a:buFont typeface="Wingdings" panose="05000000000000000000" pitchFamily="2" charset="2"/>
              <a:buChar char="Ø"/>
            </a:pPr>
            <a:endParaRPr lang="es-EC" dirty="0"/>
          </a:p>
          <a:p>
            <a:pPr marL="342900" indent="-342900">
              <a:buFont typeface="Wingdings" panose="05000000000000000000" pitchFamily="2" charset="2"/>
              <a:buChar char="Ø"/>
            </a:pPr>
            <a:endParaRPr lang="es-EC" dirty="0"/>
          </a:p>
        </p:txBody>
      </p:sp>
      <p:pic>
        <p:nvPicPr>
          <p:cNvPr id="8" name="Imagen 7"/>
          <p:cNvPicPr/>
          <p:nvPr/>
        </p:nvPicPr>
        <p:blipFill rotWithShape="1">
          <a:blip r:embed="rId2" cstate="print">
            <a:extLst>
              <a:ext uri="{28A0092B-C50C-407E-A947-70E740481C1C}">
                <a14:useLocalDpi xmlns:a14="http://schemas.microsoft.com/office/drawing/2010/main" val="0"/>
              </a:ext>
            </a:extLst>
          </a:blip>
          <a:srcRect l="22274" t="40484" r="59311" b="26393"/>
          <a:stretch/>
        </p:blipFill>
        <p:spPr bwMode="auto">
          <a:xfrm>
            <a:off x="7002378" y="1660358"/>
            <a:ext cx="4535805" cy="27209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85948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121147" y="408993"/>
            <a:ext cx="5616537" cy="1251365"/>
          </a:xfrm>
        </p:spPr>
        <p:txBody>
          <a:bodyPr/>
          <a:lstStyle/>
          <a:p>
            <a:r>
              <a:rPr lang="es-EC" dirty="0" smtClean="0"/>
              <a:t>recomendaciones</a:t>
            </a:r>
            <a:endParaRPr lang="es-EC" dirty="0"/>
          </a:p>
        </p:txBody>
      </p:sp>
      <p:sp>
        <p:nvSpPr>
          <p:cNvPr id="7" name="Marcador de texto 6"/>
          <p:cNvSpPr>
            <a:spLocks noGrp="1"/>
          </p:cNvSpPr>
          <p:nvPr>
            <p:ph type="body" sz="half" idx="2"/>
          </p:nvPr>
        </p:nvSpPr>
        <p:spPr>
          <a:xfrm>
            <a:off x="1121147" y="1997161"/>
            <a:ext cx="8167232" cy="3705808"/>
          </a:xfrm>
        </p:spPr>
        <p:txBody>
          <a:bodyPr>
            <a:normAutofit/>
          </a:bodyPr>
          <a:lstStyle/>
          <a:p>
            <a:pPr marL="342900" lvl="0" indent="-342900" algn="just">
              <a:buFont typeface="Wingdings" panose="05000000000000000000" pitchFamily="2" charset="2"/>
              <a:buChar char="Ø"/>
            </a:pPr>
            <a:r>
              <a:rPr lang="es-EC" dirty="0"/>
              <a:t>En la etapa de diseño de los edificios de estructura metálica es esencial realizar la verificación de los criterios de compacidad de la norma </a:t>
            </a:r>
            <a:r>
              <a:rPr lang="es-EC" dirty="0" smtClean="0"/>
              <a:t>AISC</a:t>
            </a:r>
          </a:p>
          <a:p>
            <a:pPr marL="342900" indent="-342900" algn="just">
              <a:buFont typeface="Wingdings" panose="05000000000000000000" pitchFamily="2" charset="2"/>
              <a:buChar char="Ø"/>
            </a:pPr>
            <a:r>
              <a:rPr lang="es-ES" dirty="0"/>
              <a:t>Es conveniente en el edificio Viana realizar un </a:t>
            </a:r>
            <a:r>
              <a:rPr lang="es-EC" dirty="0"/>
              <a:t>análisis dinámico para verificar si el espacio entre las juntas es el necesario para evitar el golpeteo entre los bloques.</a:t>
            </a:r>
          </a:p>
          <a:p>
            <a:pPr marL="342900" indent="-342900" algn="just">
              <a:buFont typeface="Wingdings" panose="05000000000000000000" pitchFamily="2" charset="2"/>
              <a:buChar char="Ø"/>
            </a:pPr>
            <a:r>
              <a:rPr lang="es-EC" dirty="0"/>
              <a:t>Con el análisis </a:t>
            </a:r>
            <a:r>
              <a:rPr lang="es-EC" dirty="0" err="1"/>
              <a:t>pseudo</a:t>
            </a:r>
            <a:r>
              <a:rPr lang="es-EC" dirty="0"/>
              <a:t> estático que se realiza en la presente tesis se encuentra valores bajos en la ductilidad y reserva de resistencia en los edificios Arias y de aulas de Policías, con lo cual se plantea la hipótesis que los edificios pueden requerir reforzamiento, en base a estos resultados se recomienda realizar un análisis dinámico para comprobar esta teoría.</a:t>
            </a:r>
          </a:p>
          <a:p>
            <a:pPr marL="342900" lvl="0" indent="-342900" algn="just">
              <a:buFont typeface="Wingdings" panose="05000000000000000000" pitchFamily="2" charset="2"/>
              <a:buChar char="Ø"/>
            </a:pPr>
            <a:endParaRPr lang="es-EC" dirty="0"/>
          </a:p>
          <a:p>
            <a:pPr marL="342900" indent="-342900">
              <a:buFont typeface="Wingdings" panose="05000000000000000000" pitchFamily="2" charset="2"/>
              <a:buChar char="Ø"/>
            </a:pPr>
            <a:endParaRPr lang="es-EC" dirty="0"/>
          </a:p>
        </p:txBody>
      </p:sp>
    </p:spTree>
    <p:extLst>
      <p:ext uri="{BB962C8B-B14F-4D97-AF65-F5344CB8AC3E}">
        <p14:creationId xmlns:p14="http://schemas.microsoft.com/office/powerpoint/2010/main" val="18847708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6513" y="2336533"/>
            <a:ext cx="9118974" cy="1828800"/>
          </a:xfrm>
        </p:spPr>
        <p:txBody>
          <a:bodyPr/>
          <a:lstStyle/>
          <a:p>
            <a:r>
              <a:rPr lang="en-US" sz="6000" b="1" dirty="0" smtClean="0">
                <a:solidFill>
                  <a:schemeClr val="tx1"/>
                </a:solidFill>
              </a:rPr>
              <a:t>Gracias </a:t>
            </a:r>
            <a:r>
              <a:rPr lang="en-US" sz="6000" b="1" dirty="0" err="1" smtClean="0">
                <a:solidFill>
                  <a:schemeClr val="tx1"/>
                </a:solidFill>
              </a:rPr>
              <a:t>por</a:t>
            </a:r>
            <a:r>
              <a:rPr lang="en-US" sz="6000" b="1" dirty="0" smtClean="0">
                <a:solidFill>
                  <a:schemeClr val="tx1"/>
                </a:solidFill>
              </a:rPr>
              <a:t> </a:t>
            </a:r>
            <a:r>
              <a:rPr lang="en-US" sz="6000" b="1" dirty="0" err="1" smtClean="0"/>
              <a:t>su</a:t>
            </a:r>
            <a:r>
              <a:rPr lang="en-US" sz="6000" b="1" dirty="0" smtClean="0"/>
              <a:t> </a:t>
            </a:r>
            <a:r>
              <a:rPr lang="en-US" sz="6000" b="1" dirty="0" err="1" smtClean="0"/>
              <a:t>atención</a:t>
            </a:r>
            <a:endParaRPr lang="en-US" sz="6000" b="1" dirty="0"/>
          </a:p>
        </p:txBody>
      </p:sp>
    </p:spTree>
    <p:extLst>
      <p:ext uri="{BB962C8B-B14F-4D97-AF65-F5344CB8AC3E}">
        <p14:creationId xmlns:p14="http://schemas.microsoft.com/office/powerpoint/2010/main" val="38224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dirty="0"/>
              <a:t>Espectro de diseño </a:t>
            </a:r>
            <a:r>
              <a:rPr lang="es-EC" sz="4000" dirty="0" smtClean="0"/>
              <a:t>elástico e inelástico </a:t>
            </a:r>
            <a:r>
              <a:rPr lang="es-EC" sz="4000" dirty="0"/>
              <a:t>en aceleraciones</a:t>
            </a:r>
          </a:p>
        </p:txBody>
      </p:sp>
      <p:sp>
        <p:nvSpPr>
          <p:cNvPr id="3" name="Marcador de contenido 2"/>
          <p:cNvSpPr>
            <a:spLocks noGrp="1"/>
          </p:cNvSpPr>
          <p:nvPr>
            <p:ph idx="1"/>
          </p:nvPr>
        </p:nvSpPr>
        <p:spPr>
          <a:xfrm>
            <a:off x="1614039" y="3341594"/>
            <a:ext cx="4397188" cy="3160059"/>
          </a:xfrm>
        </p:spPr>
        <p:txBody>
          <a:bodyPr>
            <a:normAutofit/>
          </a:bodyPr>
          <a:lstStyle/>
          <a:p>
            <a:r>
              <a:rPr lang="el-GR" dirty="0" smtClean="0">
                <a:latin typeface="Calibri" panose="020F0502020204030204" pitchFamily="34" charset="0"/>
              </a:rPr>
              <a:t>η</a:t>
            </a:r>
            <a:r>
              <a:rPr lang="es-EC" dirty="0" smtClean="0">
                <a:latin typeface="Calibri" panose="020F0502020204030204" pitchFamily="34" charset="0"/>
              </a:rPr>
              <a:t> = </a:t>
            </a:r>
            <a:r>
              <a:rPr lang="es-EC" dirty="0"/>
              <a:t>2.48 (Provincias de la Sierra, Esmeraldas y Galápagos</a:t>
            </a:r>
            <a:r>
              <a:rPr lang="es-EC" dirty="0" smtClean="0"/>
              <a:t>)</a:t>
            </a:r>
          </a:p>
          <a:p>
            <a:r>
              <a:rPr lang="es-EC" dirty="0" smtClean="0"/>
              <a:t>r = </a:t>
            </a:r>
            <a:r>
              <a:rPr lang="es-EC" dirty="0"/>
              <a:t>1.5, para tipo de suelo D o E</a:t>
            </a:r>
            <a:r>
              <a:rPr lang="es-EC" dirty="0" smtClean="0"/>
              <a:t>.</a:t>
            </a:r>
          </a:p>
          <a:p>
            <a:r>
              <a:rPr lang="es-EC" b="1" u="sng" dirty="0"/>
              <a:t>El espectro inelástico </a:t>
            </a:r>
            <a:r>
              <a:rPr lang="es-EC" dirty="0"/>
              <a:t>se obtiene al dividir el espectro elástico </a:t>
            </a:r>
            <a:r>
              <a:rPr lang="es-EC" dirty="0" smtClean="0"/>
              <a:t>para </a:t>
            </a:r>
            <a:r>
              <a:rPr lang="es-EC" dirty="0"/>
              <a:t>el factor R </a:t>
            </a:r>
            <a:r>
              <a:rPr lang="es-EC" dirty="0" err="1"/>
              <a:t>Øp</a:t>
            </a:r>
            <a:r>
              <a:rPr lang="es-EC" dirty="0"/>
              <a:t> ØE</a:t>
            </a:r>
          </a:p>
          <a:p>
            <a:endParaRPr lang="es-EC" dirty="0" smtClean="0"/>
          </a:p>
          <a:p>
            <a:endParaRPr lang="es-EC" dirty="0"/>
          </a:p>
        </p:txBody>
      </p:sp>
      <p:pic>
        <p:nvPicPr>
          <p:cNvPr id="4" name="Imagen 3"/>
          <p:cNvPicPr/>
          <p:nvPr/>
        </p:nvPicPr>
        <p:blipFill>
          <a:blip r:embed="rId2"/>
          <a:stretch>
            <a:fillRect/>
          </a:stretch>
        </p:blipFill>
        <p:spPr>
          <a:xfrm>
            <a:off x="6011227" y="2139334"/>
            <a:ext cx="5508027" cy="2782290"/>
          </a:xfrm>
          <a:prstGeom prst="rect">
            <a:avLst/>
          </a:prstGeom>
        </p:spPr>
      </p:pic>
      <p:pic>
        <p:nvPicPr>
          <p:cNvPr id="5" name="Imagen 4"/>
          <p:cNvPicPr>
            <a:picLocks noChangeAspect="1"/>
          </p:cNvPicPr>
          <p:nvPr/>
        </p:nvPicPr>
        <p:blipFill>
          <a:blip r:embed="rId3"/>
          <a:stretch>
            <a:fillRect/>
          </a:stretch>
        </p:blipFill>
        <p:spPr>
          <a:xfrm>
            <a:off x="2167636" y="2235798"/>
            <a:ext cx="3289994" cy="802154"/>
          </a:xfrm>
          <a:prstGeom prst="rect">
            <a:avLst/>
          </a:prstGeom>
        </p:spPr>
      </p:pic>
      <p:pic>
        <p:nvPicPr>
          <p:cNvPr id="6" name="Imagen 5"/>
          <p:cNvPicPr>
            <a:picLocks noChangeAspect="1"/>
          </p:cNvPicPr>
          <p:nvPr/>
        </p:nvPicPr>
        <p:blipFill>
          <a:blip r:embed="rId4"/>
          <a:stretch>
            <a:fillRect/>
          </a:stretch>
        </p:blipFill>
        <p:spPr>
          <a:xfrm>
            <a:off x="8610598" y="5379664"/>
            <a:ext cx="1200150" cy="428625"/>
          </a:xfrm>
          <a:prstGeom prst="rect">
            <a:avLst/>
          </a:prstGeom>
        </p:spPr>
      </p:pic>
    </p:spTree>
    <p:extLst>
      <p:ext uri="{BB962C8B-B14F-4D97-AF65-F5344CB8AC3E}">
        <p14:creationId xmlns:p14="http://schemas.microsoft.com/office/powerpoint/2010/main" val="1025252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381000"/>
            <a:ext cx="9372600" cy="869576"/>
          </a:xfrm>
        </p:spPr>
        <p:txBody>
          <a:bodyPr>
            <a:normAutofit/>
          </a:bodyPr>
          <a:lstStyle/>
          <a:p>
            <a:r>
              <a:rPr lang="es-EC" sz="4000" dirty="0" smtClean="0"/>
              <a:t>Ventajas y limitaciones del acero</a:t>
            </a:r>
            <a:endParaRPr lang="es-EC" sz="40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47931655"/>
              </p:ext>
            </p:extLst>
          </p:nvPr>
        </p:nvGraphicFramePr>
        <p:xfrm>
          <a:off x="1981200" y="1546413"/>
          <a:ext cx="9372600" cy="4924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3899647" y="2836439"/>
            <a:ext cx="1317811" cy="369332"/>
          </a:xfrm>
          <a:prstGeom prst="rect">
            <a:avLst/>
          </a:prstGeom>
          <a:noFill/>
        </p:spPr>
        <p:txBody>
          <a:bodyPr wrap="square" rtlCol="0">
            <a:spAutoFit/>
          </a:bodyPr>
          <a:lstStyle/>
          <a:p>
            <a:r>
              <a:rPr lang="es-EC" b="1" dirty="0" smtClean="0"/>
              <a:t>VENTAJAS</a:t>
            </a:r>
            <a:endParaRPr lang="es-EC" b="1" dirty="0"/>
          </a:p>
        </p:txBody>
      </p:sp>
      <p:sp>
        <p:nvSpPr>
          <p:cNvPr id="6" name="CuadroTexto 5"/>
          <p:cNvSpPr txBox="1"/>
          <p:nvPr/>
        </p:nvSpPr>
        <p:spPr>
          <a:xfrm>
            <a:off x="8099613" y="4791635"/>
            <a:ext cx="1595717" cy="369332"/>
          </a:xfrm>
          <a:prstGeom prst="rect">
            <a:avLst/>
          </a:prstGeom>
          <a:noFill/>
        </p:spPr>
        <p:txBody>
          <a:bodyPr wrap="square" rtlCol="0">
            <a:spAutoFit/>
          </a:bodyPr>
          <a:lstStyle/>
          <a:p>
            <a:r>
              <a:rPr lang="es-EC" b="1" dirty="0" smtClean="0"/>
              <a:t>LIMITACIONES</a:t>
            </a:r>
            <a:endParaRPr lang="es-EC" b="1" dirty="0"/>
          </a:p>
        </p:txBody>
      </p:sp>
    </p:spTree>
    <p:extLst>
      <p:ext uri="{BB962C8B-B14F-4D97-AF65-F5344CB8AC3E}">
        <p14:creationId xmlns:p14="http://schemas.microsoft.com/office/powerpoint/2010/main" val="3899765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25506"/>
            <a:ext cx="9372600" cy="1295400"/>
          </a:xfrm>
        </p:spPr>
        <p:txBody>
          <a:bodyPr/>
          <a:lstStyle/>
          <a:p>
            <a:r>
              <a:rPr lang="en-US" dirty="0" smtClean="0"/>
              <a:t>VIGAS</a:t>
            </a:r>
            <a:endParaRPr lang="es-EC" dirty="0"/>
          </a:p>
        </p:txBody>
      </p:sp>
      <p:sp>
        <p:nvSpPr>
          <p:cNvPr id="3" name="Marcador de contenido 2"/>
          <p:cNvSpPr>
            <a:spLocks noGrp="1"/>
          </p:cNvSpPr>
          <p:nvPr>
            <p:ph idx="1"/>
          </p:nvPr>
        </p:nvSpPr>
        <p:spPr>
          <a:xfrm>
            <a:off x="1981200" y="1508602"/>
            <a:ext cx="9372600" cy="4483101"/>
          </a:xfrm>
        </p:spPr>
        <p:txBody>
          <a:bodyPr/>
          <a:lstStyle/>
          <a:p>
            <a:pPr marL="0" indent="0" algn="just">
              <a:buNone/>
            </a:pPr>
            <a:r>
              <a:rPr lang="es-EC" dirty="0"/>
              <a:t>Las vigas son elementos estructurales que se diseñan normalmente para resistir cargas uniformemente distribuidas que son gravitatorias o transversales, pero también existen excepciones. Las vigas se diseñan para trabajar a flexión.</a:t>
            </a:r>
          </a:p>
          <a:p>
            <a:endParaRPr lang="es-EC" dirty="0"/>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l="36859" t="27866" r="33024" b="39086"/>
          <a:stretch/>
        </p:blipFill>
        <p:spPr bwMode="auto">
          <a:xfrm>
            <a:off x="4693950" y="3733513"/>
            <a:ext cx="3708985" cy="1730760"/>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rotWithShape="1">
          <a:blip r:embed="rId3"/>
          <a:srcRect l="11822" t="12268" r="16409" b="28065"/>
          <a:stretch/>
        </p:blipFill>
        <p:spPr bwMode="auto">
          <a:xfrm>
            <a:off x="714388" y="3536421"/>
            <a:ext cx="3556034" cy="2319250"/>
          </a:xfrm>
          <a:prstGeom prst="rect">
            <a:avLst/>
          </a:prstGeom>
          <a:ln>
            <a:noFill/>
          </a:ln>
          <a:extLst>
            <a:ext uri="{53640926-AAD7-44D8-BBD7-CCE9431645EC}">
              <a14:shadowObscured xmlns:a14="http://schemas.microsoft.com/office/drawing/2010/main"/>
            </a:ext>
          </a:extLst>
        </p:spPr>
      </p:pic>
      <p:pic>
        <p:nvPicPr>
          <p:cNvPr id="6" name="Imagen 5"/>
          <p:cNvPicPr/>
          <p:nvPr/>
        </p:nvPicPr>
        <p:blipFill>
          <a:blip r:embed="rId4">
            <a:extLst>
              <a:ext uri="{28A0092B-C50C-407E-A947-70E740481C1C}">
                <a14:useLocalDpi xmlns:a14="http://schemas.microsoft.com/office/drawing/2010/main" val="0"/>
              </a:ext>
            </a:extLst>
          </a:blip>
          <a:stretch>
            <a:fillRect/>
          </a:stretch>
        </p:blipFill>
        <p:spPr>
          <a:xfrm>
            <a:off x="8445517" y="2960911"/>
            <a:ext cx="2484755" cy="3275965"/>
          </a:xfrm>
          <a:prstGeom prst="rect">
            <a:avLst/>
          </a:prstGeom>
        </p:spPr>
      </p:pic>
    </p:spTree>
    <p:extLst>
      <p:ext uri="{BB962C8B-B14F-4D97-AF65-F5344CB8AC3E}">
        <p14:creationId xmlns:p14="http://schemas.microsoft.com/office/powerpoint/2010/main" val="2018055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reframe Building 16x9">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reframeBuilding_16x9_TP103031026" id="{1B5490F3-6C07-4947-9B96-4E076E662837}" vid="{85B9ABED-C958-40F7-AB1A-D7737028ED31}"/>
    </a:ext>
  </a:extLst>
</a:theme>
</file>

<file path=ppt/theme/theme2.xml><?xml version="1.0" encoding="utf-8"?>
<a:theme xmlns:a="http://schemas.openxmlformats.org/drawingml/2006/main" name="Office Theme">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1EF0E57-12D2-4B54-A790-AA6D167593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con el forjado de un edificio (pantalla ancha)</Template>
  <TotalTime>0</TotalTime>
  <Words>2282</Words>
  <Application>Microsoft Office PowerPoint</Application>
  <PresentationFormat>Panorámica</PresentationFormat>
  <Paragraphs>331</Paragraphs>
  <Slides>65</Slides>
  <Notes>0</Notes>
  <HiddenSlides>0</HiddenSlides>
  <MMClips>10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65</vt:i4>
      </vt:variant>
    </vt:vector>
  </HeadingPairs>
  <TitlesOfParts>
    <vt:vector size="71" baseType="lpstr">
      <vt:lpstr>Arial</vt:lpstr>
      <vt:lpstr>Calibri</vt:lpstr>
      <vt:lpstr>Cambria Math</vt:lpstr>
      <vt:lpstr>Times New Roman</vt:lpstr>
      <vt:lpstr>Wingdings</vt:lpstr>
      <vt:lpstr>Wireframe Building 16x9</vt:lpstr>
      <vt:lpstr>ANÁLISIS ESTÁTICO NO LINEAL CON PLASTICIDAD DISTRIBUIDA  EN ESTRUCTURAS METÁLICAS APORTICADAS EN LA CIUDAD QUITO, UTILIZANDO EL PROGRAMA SEISMOSTRUCT</vt:lpstr>
      <vt:lpstr>Presentación de PowerPoint</vt:lpstr>
      <vt:lpstr>OBJETIVO GENERAL</vt:lpstr>
      <vt:lpstr>OBJETIVOS ESPECÍFICOS</vt:lpstr>
      <vt:lpstr>2.PELIGROSIDAD SÍSMICA EN LA CIUDAD DE QUITO</vt:lpstr>
      <vt:lpstr>Factor de  reducción  de resistencia sísmica R</vt:lpstr>
      <vt:lpstr>Espectro de diseño elástico e inelástico en aceleraciones</vt:lpstr>
      <vt:lpstr>Ventajas y limitaciones del acero</vt:lpstr>
      <vt:lpstr>VIGAS</vt:lpstr>
      <vt:lpstr>Sistema de entrepiso</vt:lpstr>
      <vt:lpstr>COLUMNA</vt:lpstr>
      <vt:lpstr>ANÁLISIS ESTÁTICO NO LINEAL</vt:lpstr>
      <vt:lpstr>ANÁLISIS ESTÁTICO NO LINEAL</vt:lpstr>
      <vt:lpstr>Longitud de la articulación plástica (Lp) </vt:lpstr>
      <vt:lpstr>Factor de Forma </vt:lpstr>
      <vt:lpstr>PARÁMETROS PARA LA EVALUACIÓN ESTRUCTURAL</vt:lpstr>
      <vt:lpstr>PARÁMETROS PARA LA EVALUACIÓN ESTRUCTURAL</vt:lpstr>
      <vt:lpstr>PARÁMETROS PARA LA EVALUACIÓN ESTRUCTURAL</vt:lpstr>
      <vt:lpstr>Estados de daño con las derivas de piso</vt:lpstr>
      <vt:lpstr>USO Y MANEJO DEL PROGRAMA SEISMOSTRUCT </vt:lpstr>
      <vt:lpstr>SEISMOSTRUCT</vt:lpstr>
      <vt:lpstr>SEISMOSTRUCT</vt:lpstr>
      <vt:lpstr>SEISMOSTRUCT</vt:lpstr>
      <vt:lpstr>SEISMOSTRUCT</vt:lpstr>
      <vt:lpstr>SEISMOSTRUCT</vt:lpstr>
      <vt:lpstr>SEISMOSTRUCT</vt:lpstr>
      <vt:lpstr>Ejemplos de aplicación</vt:lpstr>
      <vt:lpstr>EDIFICIO MIGUEL ARIAS</vt:lpstr>
      <vt:lpstr>EDIFICIO MIGUEL ARIAS</vt:lpstr>
      <vt:lpstr>EDIFICIO MIGUEL ARIAS</vt:lpstr>
      <vt:lpstr>EDIFICIO MIGUEL ARIAS</vt:lpstr>
      <vt:lpstr>EDIFICIO MIGUEL ARIAS</vt:lpstr>
      <vt:lpstr>EDIFICIO MIGUEL ARIAS</vt:lpstr>
      <vt:lpstr>EDIFICIO MIGUEL ARIAS</vt:lpstr>
      <vt:lpstr>EDIFICIO MIGUEL ARIAS</vt:lpstr>
      <vt:lpstr>EDIFICIO MIGUEL ARIAS</vt:lpstr>
      <vt:lpstr> edificio viana</vt:lpstr>
      <vt:lpstr>Edificio viana</vt:lpstr>
      <vt:lpstr>Edificio viana</vt:lpstr>
      <vt:lpstr>Edificio viana</vt:lpstr>
      <vt:lpstr>Edificio viana –bloque IZQUIERDO</vt:lpstr>
      <vt:lpstr>Edificio viana –bloque IZQUIERDO</vt:lpstr>
      <vt:lpstr>Edificio viana –bloque central</vt:lpstr>
      <vt:lpstr>Edificio viana –bloque central</vt:lpstr>
      <vt:lpstr>Edificio de aulas de policías</vt:lpstr>
      <vt:lpstr>Edificio de aulas de policías</vt:lpstr>
      <vt:lpstr>Edificio de aulas de policías</vt:lpstr>
      <vt:lpstr>Edificio de aulas de policías</vt:lpstr>
      <vt:lpstr>Edificio de aulas de policías</vt:lpstr>
      <vt:lpstr>COMPARACIÓN DE LAS CURVAS DE CAPACIDAD</vt:lpstr>
      <vt:lpstr>COMPARACIÓN DE LAS CURVAS DE CAPACIDAD</vt:lpstr>
      <vt:lpstr>COMPARACIÓN DE LAS CURVAS DE CAPACIDAD</vt:lpstr>
      <vt:lpstr>COMPARACIÓN DE LAS CURVAS DE CAPACIDAD</vt:lpstr>
      <vt:lpstr>COMPARACIÓN DE LA DUCTILIDAD ESTRUCTURAL</vt:lpstr>
      <vt:lpstr>COMPARACIÓN DE LA DUCTILIDAD ESTRUCTURAL</vt:lpstr>
      <vt:lpstr>COMPARACIÓN DE LA reserva de resistencia</vt:lpstr>
      <vt:lpstr>COMPARACIÓN DE LA reserva de resistencia</vt:lpstr>
      <vt:lpstr>COMPARACIÓN FACTOR DE REDUCCIÓN INHERENTE</vt:lpstr>
      <vt:lpstr>COMPARACIÓN Del FACTOR DE REDUCCIÓN INHERENTE</vt:lpstr>
      <vt:lpstr>conclusiones</vt:lpstr>
      <vt:lpstr>conclusiones</vt:lpstr>
      <vt:lpstr>conclusiones</vt:lpstr>
      <vt:lpstr>recomendaciones</vt:lpstr>
      <vt:lpstr>recomendaciones</vt:lpstr>
      <vt:lpstr>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2014-12-31T18:57:42Z</dcterms:created>
  <dcterms:modified xsi:type="dcterms:W3CDTF">2015-05-06T04:09:40Z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TC030310279991</vt:lpwstr>
  </property>
</Properties>
</file>