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7" r:id="rId2"/>
    <p:sldId id="380" r:id="rId3"/>
    <p:sldId id="597" r:id="rId4"/>
    <p:sldId id="529" r:id="rId5"/>
    <p:sldId id="404" r:id="rId6"/>
    <p:sldId id="545" r:id="rId7"/>
    <p:sldId id="541" r:id="rId8"/>
    <p:sldId id="589" r:id="rId9"/>
    <p:sldId id="591" r:id="rId10"/>
    <p:sldId id="269" r:id="rId11"/>
    <p:sldId id="553" r:id="rId12"/>
    <p:sldId id="555" r:id="rId13"/>
    <p:sldId id="575" r:id="rId14"/>
    <p:sldId id="578" r:id="rId15"/>
    <p:sldId id="587" r:id="rId16"/>
    <p:sldId id="594" r:id="rId17"/>
    <p:sldId id="595" r:id="rId18"/>
    <p:sldId id="556" r:id="rId19"/>
    <p:sldId id="580" r:id="rId20"/>
    <p:sldId id="581" r:id="rId21"/>
    <p:sldId id="573" r:id="rId22"/>
    <p:sldId id="521" r:id="rId23"/>
    <p:sldId id="398" r:id="rId24"/>
    <p:sldId id="400" r:id="rId25"/>
    <p:sldId id="596" r:id="rId26"/>
    <p:sldId id="593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BAE3AF"/>
    <a:srgbClr val="84CE70"/>
    <a:srgbClr val="5FBF45"/>
    <a:srgbClr val="F56151"/>
    <a:srgbClr val="FF9966"/>
    <a:srgbClr val="4BD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3" autoAdjust="0"/>
    <p:restoredTop sz="98387" autoAdjust="0"/>
  </p:normalViewPr>
  <p:slideViewPr>
    <p:cSldViewPr snapToObjects="1">
      <p:cViewPr>
        <p:scale>
          <a:sx n="86" d="100"/>
          <a:sy n="86" d="100"/>
        </p:scale>
        <p:origin x="-9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614"/>
    </p:cViewPr>
  </p:outlineViewPr>
  <p:notesTextViewPr>
    <p:cViewPr>
      <p:scale>
        <a:sx n="75" d="100"/>
        <a:sy n="75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esktop\TESIS%20FINAL%20ANALISIS%20DE%20SATISFACCI&#211;N%20GRADUADOS%20CEAC%20ABRIL%202015\resultado_%20tesis%20an&#225;lisis%20de%20satisfacci&#243;n%20215%20%20graduado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esktop\TESIS%20FINAL%20ANALISIS%20DE%20SATISFACCI&#211;N%20GRADUADOS%20CEAC%20ABRIL%202015\resultado_%20tesis%20an&#225;lisis%20de%20satisfacci&#243;n%20215%20%20graduado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PUNTAJES OBTENIDOS</a:t>
            </a:r>
            <a:endParaRPr lang="es-ES"/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31411792589471"/>
          <c:y val="0.1256570289925007"/>
          <c:w val="0.88768588207410526"/>
          <c:h val="0.67501171602879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Hoja5!$L$4</c:f>
              <c:strCache>
                <c:ptCount val="1"/>
                <c:pt idx="0">
                  <c:v>EXPECTATIVA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Hoja5!$J$5:$J$10</c:f>
              <c:strCache>
                <c:ptCount val="6"/>
                <c:pt idx="0">
                  <c:v>TANGIBILIDAD</c:v>
                </c:pt>
                <c:pt idx="1">
                  <c:v>CONFIABILIDAD</c:v>
                </c:pt>
                <c:pt idx="2">
                  <c:v>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Hoja5!$L$5:$L$10</c:f>
              <c:numCache>
                <c:formatCode>0.00</c:formatCode>
                <c:ptCount val="6"/>
                <c:pt idx="0">
                  <c:v>5.7468438538205984</c:v>
                </c:pt>
                <c:pt idx="1">
                  <c:v>6.0963455149501664</c:v>
                </c:pt>
                <c:pt idx="2">
                  <c:v>6.0232558139534893</c:v>
                </c:pt>
                <c:pt idx="3">
                  <c:v>6.0431893687707641</c:v>
                </c:pt>
                <c:pt idx="4">
                  <c:v>6.0685134060175008</c:v>
                </c:pt>
                <c:pt idx="5">
                  <c:v>5.9956295915025049</c:v>
                </c:pt>
              </c:numCache>
            </c:numRef>
          </c:val>
        </c:ser>
        <c:ser>
          <c:idx val="1"/>
          <c:order val="1"/>
          <c:tx>
            <c:strRef>
              <c:f>Hoja5!$M$4</c:f>
              <c:strCache>
                <c:ptCount val="1"/>
                <c:pt idx="0">
                  <c:v>PERCEPCIÓN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702341137123745E-2"/>
                  <c:y val="-2.8839221341023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645484949832769E-3"/>
                  <c:y val="-2.018745493871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77926421404585E-2"/>
                  <c:y val="-1.441961067051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02341137123745E-2"/>
                  <c:y val="-8.651766402307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391304347826087E-2"/>
                  <c:y val="-2.8839221341023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02341137123745E-2"/>
                  <c:y val="-1.441961067051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Hoja5!$J$5:$J$10</c:f>
              <c:strCache>
                <c:ptCount val="6"/>
                <c:pt idx="0">
                  <c:v>TANGIBILIDAD</c:v>
                </c:pt>
                <c:pt idx="1">
                  <c:v>CONFIABILIDAD</c:v>
                </c:pt>
                <c:pt idx="2">
                  <c:v>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Hoja5!$M$5:$M$10</c:f>
              <c:numCache>
                <c:formatCode>0.00</c:formatCode>
                <c:ptCount val="6"/>
                <c:pt idx="0">
                  <c:v>5.0764119601328899</c:v>
                </c:pt>
                <c:pt idx="1">
                  <c:v>3.9051572639488308</c:v>
                </c:pt>
                <c:pt idx="2">
                  <c:v>3.9372093023255821</c:v>
                </c:pt>
                <c:pt idx="3">
                  <c:v>4.170764119601329</c:v>
                </c:pt>
                <c:pt idx="4">
                  <c:v>4.062458471760797</c:v>
                </c:pt>
                <c:pt idx="5">
                  <c:v>4.230400223553886</c:v>
                </c:pt>
              </c:numCache>
            </c:numRef>
          </c:val>
        </c:ser>
        <c:ser>
          <c:idx val="2"/>
          <c:order val="2"/>
          <c:tx>
            <c:strRef>
              <c:f>Hoja5!$N$4</c:f>
              <c:strCache>
                <c:ptCount val="1"/>
                <c:pt idx="0">
                  <c:v>BRECHA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Hoja5!$J$5:$J$10</c:f>
              <c:strCache>
                <c:ptCount val="6"/>
                <c:pt idx="0">
                  <c:v>TANGIBILIDAD</c:v>
                </c:pt>
                <c:pt idx="1">
                  <c:v>CONFIABILIDAD</c:v>
                </c:pt>
                <c:pt idx="2">
                  <c:v>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Hoja5!$N$5:$N$10</c:f>
              <c:numCache>
                <c:formatCode>0.00</c:formatCode>
                <c:ptCount val="6"/>
                <c:pt idx="0">
                  <c:v>-0.6704318936877085</c:v>
                </c:pt>
                <c:pt idx="1">
                  <c:v>-2.1911882510013356</c:v>
                </c:pt>
                <c:pt idx="2">
                  <c:v>-2.0860465116279072</c:v>
                </c:pt>
                <c:pt idx="3">
                  <c:v>-1.8724252491694351</c:v>
                </c:pt>
                <c:pt idx="4">
                  <c:v>-2.0060549342567038</c:v>
                </c:pt>
                <c:pt idx="5">
                  <c:v>-1.7652293679486177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9589632"/>
        <c:axId val="139069120"/>
        <c:axId val="0"/>
      </c:bar3DChart>
      <c:catAx>
        <c:axId val="259589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069120"/>
        <c:crosses val="autoZero"/>
        <c:auto val="1"/>
        <c:lblAlgn val="ctr"/>
        <c:lblOffset val="100"/>
        <c:noMultiLvlLbl val="0"/>
      </c:catAx>
      <c:valAx>
        <c:axId val="1390691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95896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PUNTAJES PONDERADOS</a:t>
            </a:r>
            <a:endParaRPr lang="es-ES"/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91077993605003"/>
          <c:y val="0.12455703906576895"/>
          <c:w val="0.85808922006394994"/>
          <c:h val="0.62290069737998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Hoja5!$Q$4</c:f>
              <c:strCache>
                <c:ptCount val="1"/>
                <c:pt idx="0">
                  <c:v>EXPECTATIVA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Hoja5!$J$5:$J$10</c:f>
              <c:strCache>
                <c:ptCount val="6"/>
                <c:pt idx="0">
                  <c:v>TANGIBILIDAD</c:v>
                </c:pt>
                <c:pt idx="1">
                  <c:v>CONFIABILIDAD</c:v>
                </c:pt>
                <c:pt idx="2">
                  <c:v>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Hoja5!$Q$5:$Q$10</c:f>
              <c:numCache>
                <c:formatCode>0.00</c:formatCode>
                <c:ptCount val="6"/>
                <c:pt idx="0">
                  <c:v>80.455813953488388</c:v>
                </c:pt>
                <c:pt idx="1">
                  <c:v>109.73421926910298</c:v>
                </c:pt>
                <c:pt idx="2">
                  <c:v>150.58139534883722</c:v>
                </c:pt>
                <c:pt idx="3">
                  <c:v>126.90697674418605</c:v>
                </c:pt>
                <c:pt idx="4">
                  <c:v>133.50729493238504</c:v>
                </c:pt>
                <c:pt idx="5">
                  <c:v>120.23714004959993</c:v>
                </c:pt>
              </c:numCache>
            </c:numRef>
          </c:val>
        </c:ser>
        <c:ser>
          <c:idx val="1"/>
          <c:order val="1"/>
          <c:tx>
            <c:strRef>
              <c:f>Hoja5!$R$4</c:f>
              <c:strCache>
                <c:ptCount val="1"/>
                <c:pt idx="0">
                  <c:v>PERCEPCIÓN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742397137745948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42397137745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98032200357781E-2"/>
                  <c:y val="-1.288244766505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04651162790697E-2"/>
                  <c:y val="-3.2206119162640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329159212880144E-2"/>
                  <c:y val="-3.2206119162640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742397137745764E-2"/>
                  <c:y val="-6.4412238325282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Hoja5!$J$5:$J$10</c:f>
              <c:strCache>
                <c:ptCount val="6"/>
                <c:pt idx="0">
                  <c:v>TANGIBILIDAD</c:v>
                </c:pt>
                <c:pt idx="1">
                  <c:v>CONFIABILIDAD</c:v>
                </c:pt>
                <c:pt idx="2">
                  <c:v>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Hoja5!$R$5:$R$10</c:f>
              <c:numCache>
                <c:formatCode>0.00</c:formatCode>
                <c:ptCount val="6"/>
                <c:pt idx="0">
                  <c:v>71.069767441860463</c:v>
                </c:pt>
                <c:pt idx="1">
                  <c:v>70.292830751078952</c:v>
                </c:pt>
                <c:pt idx="2">
                  <c:v>98.430232558139551</c:v>
                </c:pt>
                <c:pt idx="3">
                  <c:v>87.586046511627899</c:v>
                </c:pt>
                <c:pt idx="4">
                  <c:v>89.374086378737545</c:v>
                </c:pt>
                <c:pt idx="5">
                  <c:v>83.350592728288888</c:v>
                </c:pt>
              </c:numCache>
            </c:numRef>
          </c:val>
        </c:ser>
        <c:ser>
          <c:idx val="2"/>
          <c:order val="2"/>
          <c:tx>
            <c:strRef>
              <c:f>Hoja5!$S$4</c:f>
              <c:strCache>
                <c:ptCount val="1"/>
                <c:pt idx="0">
                  <c:v>BRECHA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Hoja5!$J$5:$J$10</c:f>
              <c:strCache>
                <c:ptCount val="6"/>
                <c:pt idx="0">
                  <c:v>TANGIBILIDAD</c:v>
                </c:pt>
                <c:pt idx="1">
                  <c:v>CONFIABILIDAD</c:v>
                </c:pt>
                <c:pt idx="2">
                  <c:v>RESPUESTA</c:v>
                </c:pt>
                <c:pt idx="3">
                  <c:v>SEGURIDAD</c:v>
                </c:pt>
                <c:pt idx="4">
                  <c:v>EMPATÍA</c:v>
                </c:pt>
                <c:pt idx="5">
                  <c:v>TOTAL</c:v>
                </c:pt>
              </c:strCache>
            </c:strRef>
          </c:cat>
          <c:val>
            <c:numRef>
              <c:f>Hoja5!$S$5:$S$10</c:f>
              <c:numCache>
                <c:formatCode>0.00</c:formatCode>
                <c:ptCount val="6"/>
                <c:pt idx="0">
                  <c:v>-9.3860465116279244</c:v>
                </c:pt>
                <c:pt idx="1">
                  <c:v>-39.441388518024027</c:v>
                </c:pt>
                <c:pt idx="2">
                  <c:v>-52.151162790697668</c:v>
                </c:pt>
                <c:pt idx="3">
                  <c:v>-39.320930232558155</c:v>
                </c:pt>
                <c:pt idx="4">
                  <c:v>-44.133208553647492</c:v>
                </c:pt>
                <c:pt idx="5">
                  <c:v>-36.886547321311042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4637056"/>
        <c:axId val="242828992"/>
        <c:axId val="0"/>
      </c:bar3DChart>
      <c:catAx>
        <c:axId val="25463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242828992"/>
        <c:crosses val="autoZero"/>
        <c:auto val="1"/>
        <c:lblAlgn val="ctr"/>
        <c:lblOffset val="100"/>
        <c:noMultiLvlLbl val="0"/>
      </c:catAx>
      <c:valAx>
        <c:axId val="2428289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4637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3FC4B-3C4C-454C-8EF7-93878CB41BCF}" type="doc">
      <dgm:prSet loTypeId="urn:microsoft.com/office/officeart/2005/8/layout/process5" loCatId="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BB14DDE-3D97-464D-AB03-F66933C4B93F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C" sz="1400" b="1" dirty="0" smtClean="0"/>
            <a:t>Contribuirá</a:t>
          </a:r>
          <a:r>
            <a:rPr lang="es-EC" sz="1400" dirty="0" smtClean="0"/>
            <a:t>: Mejoramiento institucional</a:t>
          </a:r>
          <a:endParaRPr lang="es-ES" sz="1400" dirty="0"/>
        </a:p>
      </dgm:t>
    </dgm:pt>
    <dgm:pt modelId="{21365AA4-080B-E240-81B6-F110E1B11981}" type="parTrans" cxnId="{49EB5C72-21EE-A843-8F51-6CB9A05D929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54B733E-2DE4-054A-B347-4A28C234823B}" type="sibTrans" cxnId="{49EB5C72-21EE-A843-8F51-6CB9A05D929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C14A79E-E068-8849-96BB-E661390C624C}">
      <dgm:prSet custT="1"/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s-EC" sz="1400" b="1" dirty="0" smtClean="0"/>
            <a:t>Necesidad</a:t>
          </a:r>
          <a:r>
            <a:rPr lang="es-EC" sz="1400" dirty="0" smtClean="0"/>
            <a:t>: analizar el nivel de satisfacción de los servicios que presta la Universidad de las Fuerzas Armadas – ESPE.</a:t>
          </a:r>
          <a:endParaRPr lang="es-ES" sz="1400" dirty="0"/>
        </a:p>
      </dgm:t>
    </dgm:pt>
    <dgm:pt modelId="{207E0113-DC77-C949-A234-CBE63253AFD5}" type="parTrans" cxnId="{E3C3A08B-07B1-0943-934E-6C8ACFA3EDC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3B6AD94-107E-9E40-B328-281C6CD7AF57}" type="sibTrans" cxnId="{E3C3A08B-07B1-0943-934E-6C8ACFA3EDC4}">
      <dgm:prSet custT="1"/>
      <dgm:spPr>
        <a:solidFill>
          <a:srgbClr val="336600"/>
        </a:solidFill>
      </dgm:spPr>
      <dgm:t>
        <a:bodyPr/>
        <a:lstStyle/>
        <a:p>
          <a:endParaRPr lang="es-ES" sz="1050" dirty="0">
            <a:solidFill>
              <a:schemeClr val="tx1"/>
            </a:solidFill>
          </a:endParaRPr>
        </a:p>
      </dgm:t>
    </dgm:pt>
    <dgm:pt modelId="{80777139-8051-6948-B68C-9AD4B6F45044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C" sz="1400" b="1" dirty="0" smtClean="0"/>
            <a:t>Fin:</a:t>
          </a:r>
          <a:r>
            <a:rPr lang="es-EC" sz="1400" b="0" dirty="0" smtClean="0"/>
            <a:t>  fortalecimiento de los estándares de calidad del servicio</a:t>
          </a:r>
        </a:p>
        <a:p>
          <a:r>
            <a:rPr lang="es-EC" sz="1400" b="1" dirty="0" smtClean="0"/>
            <a:t>Medio:</a:t>
          </a:r>
          <a:r>
            <a:rPr lang="es-EC" sz="1400" b="0" dirty="0" smtClean="0"/>
            <a:t> evaluación, certificación y  acreditación.</a:t>
          </a:r>
          <a:endParaRPr lang="es-ES" sz="1400" b="0" dirty="0"/>
        </a:p>
      </dgm:t>
    </dgm:pt>
    <dgm:pt modelId="{6B1B0BD9-ACE2-804B-A645-445EE376F24D}" type="parTrans" cxnId="{13AB3F69-EA6D-6F4C-B068-B784418BD4D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F08E74E-BE48-574B-B55E-DAC624BAD0A0}" type="sibTrans" cxnId="{13AB3F69-EA6D-6F4C-B068-B784418BD4D4}">
      <dgm:prSet custT="1"/>
      <dgm:spPr>
        <a:solidFill>
          <a:srgbClr val="336600"/>
        </a:solidFill>
      </dgm:spPr>
      <dgm:t>
        <a:bodyPr/>
        <a:lstStyle/>
        <a:p>
          <a:endParaRPr lang="es-ES" sz="1050" dirty="0">
            <a:solidFill>
              <a:schemeClr val="tx1"/>
            </a:solidFill>
          </a:endParaRPr>
        </a:p>
      </dgm:t>
    </dgm:pt>
    <dgm:pt modelId="{C2DD7997-BDB4-3C4C-9E69-E5914B87B674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S" sz="2000" dirty="0" smtClean="0">
              <a:solidFill>
                <a:schemeClr val="tx2"/>
              </a:solidFill>
            </a:rPr>
            <a:t>ANTECEDENTES</a:t>
          </a:r>
          <a:endParaRPr lang="es-ES" sz="2000" dirty="0">
            <a:solidFill>
              <a:schemeClr val="tx2"/>
            </a:solidFill>
          </a:endParaRPr>
        </a:p>
      </dgm:t>
    </dgm:pt>
    <dgm:pt modelId="{FF66FA99-2A9D-C340-913D-5715182330F9}" type="parTrans" cxnId="{65BD8D65-D005-434D-8559-EA4E0672177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3710BA7-4660-4847-93B8-5A63A30AF481}" type="sibTrans" cxnId="{65BD8D65-D005-434D-8559-EA4E06721774}">
      <dgm:prSet custT="1"/>
      <dgm:spPr>
        <a:solidFill>
          <a:srgbClr val="336600"/>
        </a:solidFill>
      </dgm:spPr>
      <dgm:t>
        <a:bodyPr/>
        <a:lstStyle/>
        <a:p>
          <a:endParaRPr lang="es-ES" sz="1050" dirty="0">
            <a:solidFill>
              <a:schemeClr val="tx1"/>
            </a:solidFill>
          </a:endParaRPr>
        </a:p>
      </dgm:t>
    </dgm:pt>
    <dgm:pt modelId="{B49304CE-5A5E-49D1-A3FF-B3F5FD51D185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PNDBV</a:t>
          </a:r>
          <a:endParaRPr lang="es-ES" sz="1400" dirty="0">
            <a:solidFill>
              <a:schemeClr val="tx1"/>
            </a:solidFill>
          </a:endParaRPr>
        </a:p>
      </dgm:t>
    </dgm:pt>
    <dgm:pt modelId="{4DA5B6F5-31C3-4129-AD68-749E388DF7CE}" type="parTrans" cxnId="{0B7F8682-A586-45E8-A589-DB16E8E81B1C}">
      <dgm:prSet/>
      <dgm:spPr/>
      <dgm:t>
        <a:bodyPr/>
        <a:lstStyle/>
        <a:p>
          <a:endParaRPr lang="es-ES" sz="2000"/>
        </a:p>
      </dgm:t>
    </dgm:pt>
    <dgm:pt modelId="{BB4B1FBC-B64B-4CF7-9237-D34187AC69C9}" type="sibTrans" cxnId="{0B7F8682-A586-45E8-A589-DB16E8E81B1C}">
      <dgm:prSet/>
      <dgm:spPr/>
      <dgm:t>
        <a:bodyPr/>
        <a:lstStyle/>
        <a:p>
          <a:endParaRPr lang="es-ES" sz="2000"/>
        </a:p>
      </dgm:t>
    </dgm:pt>
    <dgm:pt modelId="{9CA6C8F4-A400-4BB5-B3DB-AA16D2840A72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C" sz="1400" dirty="0" smtClean="0"/>
            <a:t>Plan Estratégico Institucional (2012 -2016)</a:t>
          </a:r>
          <a:endParaRPr lang="es-ES" sz="1400" dirty="0"/>
        </a:p>
      </dgm:t>
    </dgm:pt>
    <dgm:pt modelId="{C4124ECB-E90D-4C96-805E-6368A3AF9D13}" type="parTrans" cxnId="{99755E86-18F4-4882-8BAD-14634D87F61B}">
      <dgm:prSet/>
      <dgm:spPr/>
      <dgm:t>
        <a:bodyPr/>
        <a:lstStyle/>
        <a:p>
          <a:endParaRPr lang="es-ES" sz="2000"/>
        </a:p>
      </dgm:t>
    </dgm:pt>
    <dgm:pt modelId="{B567B1BA-0C16-4D53-BB5F-47F6F1EA521C}" type="sibTrans" cxnId="{99755E86-18F4-4882-8BAD-14634D87F61B}">
      <dgm:prSet/>
      <dgm:spPr/>
      <dgm:t>
        <a:bodyPr/>
        <a:lstStyle/>
        <a:p>
          <a:endParaRPr lang="es-ES" sz="2000"/>
        </a:p>
      </dgm:t>
    </dgm:pt>
    <dgm:pt modelId="{2C89423F-A296-4D5C-A9DE-57105E4C71AB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S" sz="1400" dirty="0" smtClean="0"/>
            <a:t>Universidad De Las Fuerzas Armadas – ESPE</a:t>
          </a:r>
          <a:endParaRPr lang="es-ES" sz="1400" dirty="0"/>
        </a:p>
      </dgm:t>
    </dgm:pt>
    <dgm:pt modelId="{AEE29550-722E-4ACF-8A3D-B8C2C1640FB8}" type="parTrans" cxnId="{C1428414-9614-4CD9-B28C-F0BF218BDBE4}">
      <dgm:prSet/>
      <dgm:spPr/>
      <dgm:t>
        <a:bodyPr/>
        <a:lstStyle/>
        <a:p>
          <a:endParaRPr lang="es-ES" sz="2000"/>
        </a:p>
      </dgm:t>
    </dgm:pt>
    <dgm:pt modelId="{62F79DF0-CCDF-48FC-BE02-C4FB05D94FC6}" type="sibTrans" cxnId="{C1428414-9614-4CD9-B28C-F0BF218BDBE4}">
      <dgm:prSet/>
      <dgm:spPr/>
      <dgm:t>
        <a:bodyPr/>
        <a:lstStyle/>
        <a:p>
          <a:endParaRPr lang="es-ES" sz="2000"/>
        </a:p>
      </dgm:t>
    </dgm:pt>
    <dgm:pt modelId="{78971364-3B99-467D-93D1-1C9E86AB2716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C" sz="1400" dirty="0" smtClean="0"/>
            <a:t>LOES</a:t>
          </a:r>
          <a:endParaRPr lang="es-ES" sz="1400" dirty="0">
            <a:solidFill>
              <a:schemeClr val="tx1"/>
            </a:solidFill>
          </a:endParaRPr>
        </a:p>
      </dgm:t>
    </dgm:pt>
    <dgm:pt modelId="{D89FA56B-0233-4052-BB7C-77EE397AA535}" type="parTrans" cxnId="{B27EDB80-2DAC-4E08-A88A-4E700B8C25C6}">
      <dgm:prSet/>
      <dgm:spPr/>
      <dgm:t>
        <a:bodyPr/>
        <a:lstStyle/>
        <a:p>
          <a:endParaRPr lang="es-ES" sz="2000"/>
        </a:p>
      </dgm:t>
    </dgm:pt>
    <dgm:pt modelId="{9B93EF45-4D12-4E91-852C-762A837348A7}" type="sibTrans" cxnId="{B27EDB80-2DAC-4E08-A88A-4E700B8C25C6}">
      <dgm:prSet/>
      <dgm:spPr/>
      <dgm:t>
        <a:bodyPr/>
        <a:lstStyle/>
        <a:p>
          <a:endParaRPr lang="es-ES" sz="2000"/>
        </a:p>
      </dgm:t>
    </dgm:pt>
    <dgm:pt modelId="{37E84F51-889A-45DD-B7F0-391A9E175A78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S" sz="1400" dirty="0" smtClean="0"/>
            <a:t>CEAACES</a:t>
          </a:r>
          <a:endParaRPr lang="es-ES" sz="1400" dirty="0">
            <a:solidFill>
              <a:schemeClr val="tx1"/>
            </a:solidFill>
          </a:endParaRPr>
        </a:p>
      </dgm:t>
    </dgm:pt>
    <dgm:pt modelId="{86FD3B9D-C180-4091-AEBE-34C42A932620}" type="parTrans" cxnId="{7B024FCF-1B60-46D6-BD8D-9858575184E6}">
      <dgm:prSet/>
      <dgm:spPr/>
      <dgm:t>
        <a:bodyPr/>
        <a:lstStyle/>
        <a:p>
          <a:endParaRPr lang="es-ES" sz="2000"/>
        </a:p>
      </dgm:t>
    </dgm:pt>
    <dgm:pt modelId="{0A5EC21C-83FC-4C60-8DB7-323C9BB421F5}" type="sibTrans" cxnId="{7B024FCF-1B60-46D6-BD8D-9858575184E6}">
      <dgm:prSet/>
      <dgm:spPr/>
      <dgm:t>
        <a:bodyPr/>
        <a:lstStyle/>
        <a:p>
          <a:endParaRPr lang="es-ES" sz="2000"/>
        </a:p>
      </dgm:t>
    </dgm:pt>
    <dgm:pt modelId="{A4F76453-B38C-4F1A-A310-39CB781C2941}">
      <dgm:prSet phldrT="[Texto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LEYES Y ESTATUTOS</a:t>
          </a:r>
          <a:endParaRPr lang="es-ES" sz="1400" b="1" dirty="0">
            <a:solidFill>
              <a:schemeClr val="tx1"/>
            </a:solidFill>
          </a:endParaRPr>
        </a:p>
      </dgm:t>
    </dgm:pt>
    <dgm:pt modelId="{E2250F49-2896-4813-AB7D-642C66064795}" type="parTrans" cxnId="{C11A28F7-F2D6-4BC7-8FD4-086D6EB448E3}">
      <dgm:prSet/>
      <dgm:spPr/>
      <dgm:t>
        <a:bodyPr/>
        <a:lstStyle/>
        <a:p>
          <a:endParaRPr lang="es-ES" sz="2000"/>
        </a:p>
      </dgm:t>
    </dgm:pt>
    <dgm:pt modelId="{3926CA05-A617-4749-82B9-0C000AC6CF04}" type="sibTrans" cxnId="{C11A28F7-F2D6-4BC7-8FD4-086D6EB448E3}">
      <dgm:prSet custT="1"/>
      <dgm:spPr/>
      <dgm:t>
        <a:bodyPr/>
        <a:lstStyle/>
        <a:p>
          <a:endParaRPr lang="es-ES" sz="2400" dirty="0"/>
        </a:p>
      </dgm:t>
    </dgm:pt>
    <dgm:pt modelId="{6140FF9E-AE7C-A74B-94D3-A099DD5AB52E}" type="pres">
      <dgm:prSet presAssocID="{CD13FC4B-3C4C-454C-8EF7-93878CB41BCF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735FC1-EDFE-F644-8CA4-DC706811A1EA}" type="pres">
      <dgm:prSet presAssocID="{C2DD7997-BDB4-3C4C-9E69-E5914B87B674}" presName="node" presStyleLbl="node1" presStyleIdx="0" presStyleCnt="5" custScaleX="116527" custLinFactNeighborX="207" custLinFactNeighborY="50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B7199C-49DB-E348-AA2E-D55FA22F0420}" type="pres">
      <dgm:prSet presAssocID="{23710BA7-4660-4847-93B8-5A63A30AF48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A85249A3-D089-984B-9F82-50283C533BF7}" type="pres">
      <dgm:prSet presAssocID="{23710BA7-4660-4847-93B8-5A63A30AF48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4B33C111-C33E-4CEB-B65F-7653C26A69D2}" type="pres">
      <dgm:prSet presAssocID="{A4F76453-B38C-4F1A-A310-39CB781C2941}" presName="node" presStyleLbl="node1" presStyleIdx="1" presStyleCnt="5" custScaleX="157196" custScaleY="103852" custLinFactNeighborX="149" custLinFactNeighborY="77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4557E-B699-45AB-B3D9-CEA8E6CB1B19}" type="pres">
      <dgm:prSet presAssocID="{3926CA05-A617-4749-82B9-0C000AC6CF04}" presName="sibTrans" presStyleLbl="sibTrans2D1" presStyleIdx="1" presStyleCnt="4" custAng="20818055" custLinFactNeighborX="-27372" custLinFactNeighborY="-5418"/>
      <dgm:spPr/>
      <dgm:t>
        <a:bodyPr/>
        <a:lstStyle/>
        <a:p>
          <a:endParaRPr lang="es-ES"/>
        </a:p>
      </dgm:t>
    </dgm:pt>
    <dgm:pt modelId="{EDD1CFEB-4CAF-4AFD-A79F-50710D3E394C}" type="pres">
      <dgm:prSet presAssocID="{3926CA05-A617-4749-82B9-0C000AC6CF04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D0E3B445-8A5A-6B42-90A2-F2E1655BCF18}" type="pres">
      <dgm:prSet presAssocID="{80777139-8051-6948-B68C-9AD4B6F45044}" presName="node" presStyleLbl="node1" presStyleIdx="2" presStyleCnt="5" custScaleX="114055" custScaleY="85395" custLinFactNeighborX="13382" custLinFactNeighborY="34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117F2-F46D-3742-9D46-9B41D9E5FE0A}" type="pres">
      <dgm:prSet presAssocID="{EF08E74E-BE48-574B-B55E-DAC624BAD0A0}" presName="sibTrans" presStyleLbl="sibTrans2D1" presStyleIdx="2" presStyleCnt="4" custScaleX="98812" custLinFactNeighborX="16909" custLinFactNeighborY="4942"/>
      <dgm:spPr/>
      <dgm:t>
        <a:bodyPr/>
        <a:lstStyle/>
        <a:p>
          <a:endParaRPr lang="es-ES"/>
        </a:p>
      </dgm:t>
    </dgm:pt>
    <dgm:pt modelId="{CC4FCDCA-2964-8C49-B06D-3ADDF9965394}" type="pres">
      <dgm:prSet presAssocID="{EF08E74E-BE48-574B-B55E-DAC624BAD0A0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B6E083D-67C1-CF4B-B60C-E50C1E65B1DD}" type="pres">
      <dgm:prSet presAssocID="{2C14A79E-E068-8849-96BB-E661390C624C}" presName="node" presStyleLbl="node1" presStyleIdx="3" presStyleCnt="5" custScaleX="107812" custScaleY="86319" custLinFactNeighborX="-3697" custLinFactNeighborY="18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A6CF9-9A31-EB44-B6D7-A41C582F2726}" type="pres">
      <dgm:prSet presAssocID="{E3B6AD94-107E-9E40-B328-281C6CD7AF57}" presName="sibTrans" presStyleLbl="sibTrans2D1" presStyleIdx="3" presStyleCnt="4" custLinFactNeighborX="15394" custLinFactNeighborY="1508"/>
      <dgm:spPr/>
      <dgm:t>
        <a:bodyPr/>
        <a:lstStyle/>
        <a:p>
          <a:endParaRPr lang="es-ES"/>
        </a:p>
      </dgm:t>
    </dgm:pt>
    <dgm:pt modelId="{743FA555-72AB-404F-9DB4-7DD075C7092A}" type="pres">
      <dgm:prSet presAssocID="{E3B6AD94-107E-9E40-B328-281C6CD7AF5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68316AF6-A67D-3F49-98FB-17E155B20388}" type="pres">
      <dgm:prSet presAssocID="{2BB14DDE-3D97-464D-AB03-F66933C4B93F}" presName="node" presStyleLbl="node1" presStyleIdx="4" presStyleCnt="5" custScaleX="69639" custScaleY="77542" custLinFactNeighborX="-22575" custLinFactNeighborY="-28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487C88-821F-441B-BEA7-F3613DA66D93}" type="presOf" srcId="{2C14A79E-E068-8849-96BB-E661390C624C}" destId="{4B6E083D-67C1-CF4B-B60C-E50C1E65B1DD}" srcOrd="0" destOrd="0" presId="urn:microsoft.com/office/officeart/2005/8/layout/process5"/>
    <dgm:cxn modelId="{B27EDB80-2DAC-4E08-A88A-4E700B8C25C6}" srcId="{A4F76453-B38C-4F1A-A310-39CB781C2941}" destId="{78971364-3B99-467D-93D1-1C9E86AB2716}" srcOrd="1" destOrd="0" parTransId="{D89FA56B-0233-4052-BB7C-77EE397AA535}" sibTransId="{9B93EF45-4D12-4E91-852C-762A837348A7}"/>
    <dgm:cxn modelId="{C01D9A82-715D-4C8D-95EA-FD0237EAABF3}" type="presOf" srcId="{EF08E74E-BE48-574B-B55E-DAC624BAD0A0}" destId="{1EC117F2-F46D-3742-9D46-9B41D9E5FE0A}" srcOrd="0" destOrd="0" presId="urn:microsoft.com/office/officeart/2005/8/layout/process5"/>
    <dgm:cxn modelId="{9E1E41AF-D29D-4884-B953-0637295A7150}" type="presOf" srcId="{A4F76453-B38C-4F1A-A310-39CB781C2941}" destId="{4B33C111-C33E-4CEB-B65F-7653C26A69D2}" srcOrd="0" destOrd="0" presId="urn:microsoft.com/office/officeart/2005/8/layout/process5"/>
    <dgm:cxn modelId="{FCEC9201-1E78-43D6-8151-FDA0295F5C61}" type="presOf" srcId="{80777139-8051-6948-B68C-9AD4B6F45044}" destId="{D0E3B445-8A5A-6B42-90A2-F2E1655BCF18}" srcOrd="0" destOrd="0" presId="urn:microsoft.com/office/officeart/2005/8/layout/process5"/>
    <dgm:cxn modelId="{A0145DAA-D9F8-4C4C-9068-92A95FB35ED4}" type="presOf" srcId="{9CA6C8F4-A400-4BB5-B3DB-AA16D2840A72}" destId="{4B33C111-C33E-4CEB-B65F-7653C26A69D2}" srcOrd="0" destOrd="5" presId="urn:microsoft.com/office/officeart/2005/8/layout/process5"/>
    <dgm:cxn modelId="{65BD8D65-D005-434D-8559-EA4E06721774}" srcId="{CD13FC4B-3C4C-454C-8EF7-93878CB41BCF}" destId="{C2DD7997-BDB4-3C4C-9E69-E5914B87B674}" srcOrd="0" destOrd="0" parTransId="{FF66FA99-2A9D-C340-913D-5715182330F9}" sibTransId="{23710BA7-4660-4847-93B8-5A63A30AF481}"/>
    <dgm:cxn modelId="{E258BFA4-0929-4265-9273-5BE3CCB77439}" type="presOf" srcId="{37E84F51-889A-45DD-B7F0-391A9E175A78}" destId="{4B33C111-C33E-4CEB-B65F-7653C26A69D2}" srcOrd="0" destOrd="3" presId="urn:microsoft.com/office/officeart/2005/8/layout/process5"/>
    <dgm:cxn modelId="{7B024FCF-1B60-46D6-BD8D-9858575184E6}" srcId="{A4F76453-B38C-4F1A-A310-39CB781C2941}" destId="{37E84F51-889A-45DD-B7F0-391A9E175A78}" srcOrd="2" destOrd="0" parTransId="{86FD3B9D-C180-4091-AEBE-34C42A932620}" sibTransId="{0A5EC21C-83FC-4C60-8DB7-323C9BB421F5}"/>
    <dgm:cxn modelId="{0B7F8682-A586-45E8-A589-DB16E8E81B1C}" srcId="{A4F76453-B38C-4F1A-A310-39CB781C2941}" destId="{B49304CE-5A5E-49D1-A3FF-B3F5FD51D185}" srcOrd="0" destOrd="0" parTransId="{4DA5B6F5-31C3-4129-AD68-749E388DF7CE}" sibTransId="{BB4B1FBC-B64B-4CF7-9237-D34187AC69C9}"/>
    <dgm:cxn modelId="{D50EA658-2A1A-47F3-A80A-EE5967010CDF}" type="presOf" srcId="{CD13FC4B-3C4C-454C-8EF7-93878CB41BCF}" destId="{6140FF9E-AE7C-A74B-94D3-A099DD5AB52E}" srcOrd="0" destOrd="0" presId="urn:microsoft.com/office/officeart/2005/8/layout/process5"/>
    <dgm:cxn modelId="{13AB3F69-EA6D-6F4C-B068-B784418BD4D4}" srcId="{CD13FC4B-3C4C-454C-8EF7-93878CB41BCF}" destId="{80777139-8051-6948-B68C-9AD4B6F45044}" srcOrd="2" destOrd="0" parTransId="{6B1B0BD9-ACE2-804B-A645-445EE376F24D}" sibTransId="{EF08E74E-BE48-574B-B55E-DAC624BAD0A0}"/>
    <dgm:cxn modelId="{DE7EE665-C063-4B4B-B082-9455A3514A12}" type="presOf" srcId="{3926CA05-A617-4749-82B9-0C000AC6CF04}" destId="{EDD1CFEB-4CAF-4AFD-A79F-50710D3E394C}" srcOrd="1" destOrd="0" presId="urn:microsoft.com/office/officeart/2005/8/layout/process5"/>
    <dgm:cxn modelId="{463A9218-BBA4-45C0-A9FD-F87D5F141146}" type="presOf" srcId="{E3B6AD94-107E-9E40-B328-281C6CD7AF57}" destId="{743FA555-72AB-404F-9DB4-7DD075C7092A}" srcOrd="1" destOrd="0" presId="urn:microsoft.com/office/officeart/2005/8/layout/process5"/>
    <dgm:cxn modelId="{C11A28F7-F2D6-4BC7-8FD4-086D6EB448E3}" srcId="{CD13FC4B-3C4C-454C-8EF7-93878CB41BCF}" destId="{A4F76453-B38C-4F1A-A310-39CB781C2941}" srcOrd="1" destOrd="0" parTransId="{E2250F49-2896-4813-AB7D-642C66064795}" sibTransId="{3926CA05-A617-4749-82B9-0C000AC6CF04}"/>
    <dgm:cxn modelId="{E3C3A08B-07B1-0943-934E-6C8ACFA3EDC4}" srcId="{CD13FC4B-3C4C-454C-8EF7-93878CB41BCF}" destId="{2C14A79E-E068-8849-96BB-E661390C624C}" srcOrd="3" destOrd="0" parTransId="{207E0113-DC77-C949-A234-CBE63253AFD5}" sibTransId="{E3B6AD94-107E-9E40-B328-281C6CD7AF57}"/>
    <dgm:cxn modelId="{E7C244F8-E848-4BB7-8A8E-DBA80618E3F5}" type="presOf" srcId="{3926CA05-A617-4749-82B9-0C000AC6CF04}" destId="{A3E4557E-B699-45AB-B3D9-CEA8E6CB1B19}" srcOrd="0" destOrd="0" presId="urn:microsoft.com/office/officeart/2005/8/layout/process5"/>
    <dgm:cxn modelId="{E309D8D6-6ECA-430F-8B0A-C4524C7A4DA9}" type="presOf" srcId="{78971364-3B99-467D-93D1-1C9E86AB2716}" destId="{4B33C111-C33E-4CEB-B65F-7653C26A69D2}" srcOrd="0" destOrd="2" presId="urn:microsoft.com/office/officeart/2005/8/layout/process5"/>
    <dgm:cxn modelId="{2678FDA6-A1FE-4AF7-A74F-132199470565}" type="presOf" srcId="{EF08E74E-BE48-574B-B55E-DAC624BAD0A0}" destId="{CC4FCDCA-2964-8C49-B06D-3ADDF9965394}" srcOrd="1" destOrd="0" presId="urn:microsoft.com/office/officeart/2005/8/layout/process5"/>
    <dgm:cxn modelId="{C1428414-9614-4CD9-B28C-F0BF218BDBE4}" srcId="{A4F76453-B38C-4F1A-A310-39CB781C2941}" destId="{2C89423F-A296-4D5C-A9DE-57105E4C71AB}" srcOrd="3" destOrd="0" parTransId="{AEE29550-722E-4ACF-8A3D-B8C2C1640FB8}" sibTransId="{62F79DF0-CCDF-48FC-BE02-C4FB05D94FC6}"/>
    <dgm:cxn modelId="{ABC8D909-771D-4B42-B12F-895898FD416F}" type="presOf" srcId="{2BB14DDE-3D97-464D-AB03-F66933C4B93F}" destId="{68316AF6-A67D-3F49-98FB-17E155B20388}" srcOrd="0" destOrd="0" presId="urn:microsoft.com/office/officeart/2005/8/layout/process5"/>
    <dgm:cxn modelId="{F62F1284-50A8-4297-B104-7DE91311E618}" type="presOf" srcId="{C2DD7997-BDB4-3C4C-9E69-E5914B87B674}" destId="{A3735FC1-EDFE-F644-8CA4-DC706811A1EA}" srcOrd="0" destOrd="0" presId="urn:microsoft.com/office/officeart/2005/8/layout/process5"/>
    <dgm:cxn modelId="{15AEA8F6-C823-4D0A-B384-123EDA88C82B}" type="presOf" srcId="{E3B6AD94-107E-9E40-B328-281C6CD7AF57}" destId="{2E0A6CF9-9A31-EB44-B6D7-A41C582F2726}" srcOrd="0" destOrd="0" presId="urn:microsoft.com/office/officeart/2005/8/layout/process5"/>
    <dgm:cxn modelId="{99755E86-18F4-4882-8BAD-14634D87F61B}" srcId="{2C89423F-A296-4D5C-A9DE-57105E4C71AB}" destId="{9CA6C8F4-A400-4BB5-B3DB-AA16D2840A72}" srcOrd="0" destOrd="0" parTransId="{C4124ECB-E90D-4C96-805E-6368A3AF9D13}" sibTransId="{B567B1BA-0C16-4D53-BB5F-47F6F1EA521C}"/>
    <dgm:cxn modelId="{33337B67-AFF7-48A5-AD31-7754077586E4}" type="presOf" srcId="{23710BA7-4660-4847-93B8-5A63A30AF481}" destId="{B5B7199C-49DB-E348-AA2E-D55FA22F0420}" srcOrd="0" destOrd="0" presId="urn:microsoft.com/office/officeart/2005/8/layout/process5"/>
    <dgm:cxn modelId="{76998FF3-6765-4C3A-85B2-26563895BAF8}" type="presOf" srcId="{B49304CE-5A5E-49D1-A3FF-B3F5FD51D185}" destId="{4B33C111-C33E-4CEB-B65F-7653C26A69D2}" srcOrd="0" destOrd="1" presId="urn:microsoft.com/office/officeart/2005/8/layout/process5"/>
    <dgm:cxn modelId="{49EB5C72-21EE-A843-8F51-6CB9A05D929A}" srcId="{CD13FC4B-3C4C-454C-8EF7-93878CB41BCF}" destId="{2BB14DDE-3D97-464D-AB03-F66933C4B93F}" srcOrd="4" destOrd="0" parTransId="{21365AA4-080B-E240-81B6-F110E1B11981}" sibTransId="{054B733E-2DE4-054A-B347-4A28C234823B}"/>
    <dgm:cxn modelId="{E05A9732-D669-469D-AD55-4C731E15489C}" type="presOf" srcId="{2C89423F-A296-4D5C-A9DE-57105E4C71AB}" destId="{4B33C111-C33E-4CEB-B65F-7653C26A69D2}" srcOrd="0" destOrd="4" presId="urn:microsoft.com/office/officeart/2005/8/layout/process5"/>
    <dgm:cxn modelId="{BAD7F49B-C3BE-4523-B5CB-A422CDC2BB95}" type="presOf" srcId="{23710BA7-4660-4847-93B8-5A63A30AF481}" destId="{A85249A3-D089-984B-9F82-50283C533BF7}" srcOrd="1" destOrd="0" presId="urn:microsoft.com/office/officeart/2005/8/layout/process5"/>
    <dgm:cxn modelId="{47C12329-6BEC-4334-903A-80868072FEDB}" type="presParOf" srcId="{6140FF9E-AE7C-A74B-94D3-A099DD5AB52E}" destId="{A3735FC1-EDFE-F644-8CA4-DC706811A1EA}" srcOrd="0" destOrd="0" presId="urn:microsoft.com/office/officeart/2005/8/layout/process5"/>
    <dgm:cxn modelId="{874B8E94-D8A4-43A4-82B7-F51286F382B6}" type="presParOf" srcId="{6140FF9E-AE7C-A74B-94D3-A099DD5AB52E}" destId="{B5B7199C-49DB-E348-AA2E-D55FA22F0420}" srcOrd="1" destOrd="0" presId="urn:microsoft.com/office/officeart/2005/8/layout/process5"/>
    <dgm:cxn modelId="{150D38A2-0841-48C4-8EC1-B8DEE65DCE01}" type="presParOf" srcId="{B5B7199C-49DB-E348-AA2E-D55FA22F0420}" destId="{A85249A3-D089-984B-9F82-50283C533BF7}" srcOrd="0" destOrd="0" presId="urn:microsoft.com/office/officeart/2005/8/layout/process5"/>
    <dgm:cxn modelId="{03A3C72A-D21A-4285-9EEC-AB302D724EDE}" type="presParOf" srcId="{6140FF9E-AE7C-A74B-94D3-A099DD5AB52E}" destId="{4B33C111-C33E-4CEB-B65F-7653C26A69D2}" srcOrd="2" destOrd="0" presId="urn:microsoft.com/office/officeart/2005/8/layout/process5"/>
    <dgm:cxn modelId="{F47711F4-9B0A-40E7-BDE3-5C032D2A5EFA}" type="presParOf" srcId="{6140FF9E-AE7C-A74B-94D3-A099DD5AB52E}" destId="{A3E4557E-B699-45AB-B3D9-CEA8E6CB1B19}" srcOrd="3" destOrd="0" presId="urn:microsoft.com/office/officeart/2005/8/layout/process5"/>
    <dgm:cxn modelId="{C7A2EBD2-D11D-44C4-9571-EEDA7BA8AF3E}" type="presParOf" srcId="{A3E4557E-B699-45AB-B3D9-CEA8E6CB1B19}" destId="{EDD1CFEB-4CAF-4AFD-A79F-50710D3E394C}" srcOrd="0" destOrd="0" presId="urn:microsoft.com/office/officeart/2005/8/layout/process5"/>
    <dgm:cxn modelId="{F133F71F-FAFD-4C27-836C-F0F70A442267}" type="presParOf" srcId="{6140FF9E-AE7C-A74B-94D3-A099DD5AB52E}" destId="{D0E3B445-8A5A-6B42-90A2-F2E1655BCF18}" srcOrd="4" destOrd="0" presId="urn:microsoft.com/office/officeart/2005/8/layout/process5"/>
    <dgm:cxn modelId="{0A6DFBED-36FE-461B-A6BC-AC1E9F195DDA}" type="presParOf" srcId="{6140FF9E-AE7C-A74B-94D3-A099DD5AB52E}" destId="{1EC117F2-F46D-3742-9D46-9B41D9E5FE0A}" srcOrd="5" destOrd="0" presId="urn:microsoft.com/office/officeart/2005/8/layout/process5"/>
    <dgm:cxn modelId="{DB7F7C8B-41DB-4612-90DC-E42D81423E94}" type="presParOf" srcId="{1EC117F2-F46D-3742-9D46-9B41D9E5FE0A}" destId="{CC4FCDCA-2964-8C49-B06D-3ADDF9965394}" srcOrd="0" destOrd="0" presId="urn:microsoft.com/office/officeart/2005/8/layout/process5"/>
    <dgm:cxn modelId="{9A70E29C-4230-404B-AB2D-CC3EA71986CE}" type="presParOf" srcId="{6140FF9E-AE7C-A74B-94D3-A099DD5AB52E}" destId="{4B6E083D-67C1-CF4B-B60C-E50C1E65B1DD}" srcOrd="6" destOrd="0" presId="urn:microsoft.com/office/officeart/2005/8/layout/process5"/>
    <dgm:cxn modelId="{0EA897D3-7A3D-4B36-839E-74A41E797608}" type="presParOf" srcId="{6140FF9E-AE7C-A74B-94D3-A099DD5AB52E}" destId="{2E0A6CF9-9A31-EB44-B6D7-A41C582F2726}" srcOrd="7" destOrd="0" presId="urn:microsoft.com/office/officeart/2005/8/layout/process5"/>
    <dgm:cxn modelId="{335FB059-14FC-4D73-B7F8-AFCF1E0BC7D0}" type="presParOf" srcId="{2E0A6CF9-9A31-EB44-B6D7-A41C582F2726}" destId="{743FA555-72AB-404F-9DB4-7DD075C7092A}" srcOrd="0" destOrd="0" presId="urn:microsoft.com/office/officeart/2005/8/layout/process5"/>
    <dgm:cxn modelId="{DCADC75E-370F-4EC1-8851-B753BD1D76EE}" type="presParOf" srcId="{6140FF9E-AE7C-A74B-94D3-A099DD5AB52E}" destId="{68316AF6-A67D-3F49-98FB-17E155B20388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D7105-36E6-40E6-8A7A-7F42496A90E9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71CB64B-808D-418C-9D83-6C1E1EDEE9A7}">
      <dgm:prSet phldrT="[Texto]" custT="1"/>
      <dgm:spPr/>
      <dgm:t>
        <a:bodyPr/>
        <a:lstStyle/>
        <a:p>
          <a:r>
            <a:rPr lang="es-EC" sz="1600" dirty="0" smtClean="0"/>
            <a:t>GENERAL</a:t>
          </a:r>
          <a:endParaRPr lang="es-ES" sz="1600" dirty="0"/>
        </a:p>
      </dgm:t>
    </dgm:pt>
    <dgm:pt modelId="{FB1F34FC-D907-478F-B88A-AE72BE0F3C5C}" type="parTrans" cxnId="{3E9C39A6-503A-4FCE-A871-A1329DDBDA5A}">
      <dgm:prSet/>
      <dgm:spPr/>
      <dgm:t>
        <a:bodyPr/>
        <a:lstStyle/>
        <a:p>
          <a:endParaRPr lang="es-ES" sz="3600"/>
        </a:p>
      </dgm:t>
    </dgm:pt>
    <dgm:pt modelId="{E8037FD8-35F2-4E23-A3E5-1F94CE23AEBE}" type="sibTrans" cxnId="{3E9C39A6-503A-4FCE-A871-A1329DDBDA5A}">
      <dgm:prSet/>
      <dgm:spPr/>
      <dgm:t>
        <a:bodyPr/>
        <a:lstStyle/>
        <a:p>
          <a:endParaRPr lang="es-ES" sz="3600"/>
        </a:p>
      </dgm:t>
    </dgm:pt>
    <dgm:pt modelId="{DE29A7B0-5DBA-4460-A03C-1D1E9DDF199C}">
      <dgm:prSet phldrT="[Texto]" custT="1"/>
      <dgm:spPr/>
      <dgm:t>
        <a:bodyPr/>
        <a:lstStyle/>
        <a:p>
          <a:pPr algn="l"/>
          <a:r>
            <a:rPr lang="es-EC" sz="1450" dirty="0" smtClean="0"/>
            <a:t>Realizar un análisis del nivel de satisfacción de los graduados del Departamento de Ciencias Económicas, Administrativas y de Comercio de la Universidad de las Fuerzas Armadas – ESPE.</a:t>
          </a:r>
          <a:endParaRPr lang="es-ES" sz="1450" dirty="0"/>
        </a:p>
      </dgm:t>
    </dgm:pt>
    <dgm:pt modelId="{2BB34962-26EC-42FF-A99A-C6E12DB13FC0}" type="parTrans" cxnId="{26AA6E0E-6B91-459D-AA0F-BA4276CA872A}">
      <dgm:prSet/>
      <dgm:spPr/>
      <dgm:t>
        <a:bodyPr/>
        <a:lstStyle/>
        <a:p>
          <a:endParaRPr lang="es-ES" sz="3600"/>
        </a:p>
      </dgm:t>
    </dgm:pt>
    <dgm:pt modelId="{43AA6F94-288D-4FD6-95EE-13E136C99DAF}" type="sibTrans" cxnId="{26AA6E0E-6B91-459D-AA0F-BA4276CA872A}">
      <dgm:prSet/>
      <dgm:spPr/>
      <dgm:t>
        <a:bodyPr/>
        <a:lstStyle/>
        <a:p>
          <a:endParaRPr lang="es-ES" sz="3600"/>
        </a:p>
      </dgm:t>
    </dgm:pt>
    <dgm:pt modelId="{811F6AD9-8926-4CDA-9B50-F258B2E915F1}" type="pres">
      <dgm:prSet presAssocID="{97BD7105-36E6-40E6-8A7A-7F42496A90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F0E0B2-5BAF-4F38-884C-EE6EE94DDB63}" type="pres">
      <dgm:prSet presAssocID="{571CB64B-808D-418C-9D83-6C1E1EDEE9A7}" presName="compNode" presStyleCnt="0"/>
      <dgm:spPr/>
    </dgm:pt>
    <dgm:pt modelId="{57197627-79C0-4C49-9874-19E9F6A06961}" type="pres">
      <dgm:prSet presAssocID="{571CB64B-808D-418C-9D83-6C1E1EDEE9A7}" presName="noGeometry" presStyleCnt="0"/>
      <dgm:spPr/>
    </dgm:pt>
    <dgm:pt modelId="{0173CC14-D721-4F65-8DA5-AD538649E277}" type="pres">
      <dgm:prSet presAssocID="{571CB64B-808D-418C-9D83-6C1E1EDEE9A7}" presName="childTextVisible" presStyleLbl="bgAccFollowNode1" presStyleIdx="0" presStyleCnt="1" custScaleX="128043" custScaleY="74972" custLinFactNeighborX="8933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0470B4-C685-4B1E-A557-F7521B2BF0B4}" type="pres">
      <dgm:prSet presAssocID="{571CB64B-808D-418C-9D83-6C1E1EDEE9A7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62984B10-9C63-4F56-9C8C-B14B19A074B9}" type="pres">
      <dgm:prSet presAssocID="{571CB64B-808D-418C-9D83-6C1E1EDEE9A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FA1B7C-587A-4E81-B0BB-BBD99615339C}" type="presOf" srcId="{97BD7105-36E6-40E6-8A7A-7F42496A90E9}" destId="{811F6AD9-8926-4CDA-9B50-F258B2E915F1}" srcOrd="0" destOrd="0" presId="urn:microsoft.com/office/officeart/2005/8/layout/hProcess6"/>
    <dgm:cxn modelId="{81A2A137-BA6E-470F-A59C-A83EE86AD521}" type="presOf" srcId="{571CB64B-808D-418C-9D83-6C1E1EDEE9A7}" destId="{62984B10-9C63-4F56-9C8C-B14B19A074B9}" srcOrd="0" destOrd="0" presId="urn:microsoft.com/office/officeart/2005/8/layout/hProcess6"/>
    <dgm:cxn modelId="{2AA6C2F1-3C92-4319-8B75-FCCBB300646D}" type="presOf" srcId="{DE29A7B0-5DBA-4460-A03C-1D1E9DDF199C}" destId="{0173CC14-D721-4F65-8DA5-AD538649E277}" srcOrd="0" destOrd="0" presId="urn:microsoft.com/office/officeart/2005/8/layout/hProcess6"/>
    <dgm:cxn modelId="{3E9C39A6-503A-4FCE-A871-A1329DDBDA5A}" srcId="{97BD7105-36E6-40E6-8A7A-7F42496A90E9}" destId="{571CB64B-808D-418C-9D83-6C1E1EDEE9A7}" srcOrd="0" destOrd="0" parTransId="{FB1F34FC-D907-478F-B88A-AE72BE0F3C5C}" sibTransId="{E8037FD8-35F2-4E23-A3E5-1F94CE23AEBE}"/>
    <dgm:cxn modelId="{26AA6E0E-6B91-459D-AA0F-BA4276CA872A}" srcId="{571CB64B-808D-418C-9D83-6C1E1EDEE9A7}" destId="{DE29A7B0-5DBA-4460-A03C-1D1E9DDF199C}" srcOrd="0" destOrd="0" parTransId="{2BB34962-26EC-42FF-A99A-C6E12DB13FC0}" sibTransId="{43AA6F94-288D-4FD6-95EE-13E136C99DAF}"/>
    <dgm:cxn modelId="{C7A81BA8-5852-4925-A70C-4AA5F33829A3}" type="presOf" srcId="{DE29A7B0-5DBA-4460-A03C-1D1E9DDF199C}" destId="{210470B4-C685-4B1E-A557-F7521B2BF0B4}" srcOrd="1" destOrd="0" presId="urn:microsoft.com/office/officeart/2005/8/layout/hProcess6"/>
    <dgm:cxn modelId="{9BEFC86D-AD0C-44EB-8444-C1371AF23DE1}" type="presParOf" srcId="{811F6AD9-8926-4CDA-9B50-F258B2E915F1}" destId="{18F0E0B2-5BAF-4F38-884C-EE6EE94DDB63}" srcOrd="0" destOrd="0" presId="urn:microsoft.com/office/officeart/2005/8/layout/hProcess6"/>
    <dgm:cxn modelId="{005617B5-EEAD-4910-B57A-43B6A298F4B1}" type="presParOf" srcId="{18F0E0B2-5BAF-4F38-884C-EE6EE94DDB63}" destId="{57197627-79C0-4C49-9874-19E9F6A06961}" srcOrd="0" destOrd="0" presId="urn:microsoft.com/office/officeart/2005/8/layout/hProcess6"/>
    <dgm:cxn modelId="{CD7833F5-04B0-43B5-82CF-230376E3CEAD}" type="presParOf" srcId="{18F0E0B2-5BAF-4F38-884C-EE6EE94DDB63}" destId="{0173CC14-D721-4F65-8DA5-AD538649E277}" srcOrd="1" destOrd="0" presId="urn:microsoft.com/office/officeart/2005/8/layout/hProcess6"/>
    <dgm:cxn modelId="{860167AE-871C-4B46-BB26-2D98DDEB6F91}" type="presParOf" srcId="{18F0E0B2-5BAF-4F38-884C-EE6EE94DDB63}" destId="{210470B4-C685-4B1E-A557-F7521B2BF0B4}" srcOrd="2" destOrd="0" presId="urn:microsoft.com/office/officeart/2005/8/layout/hProcess6"/>
    <dgm:cxn modelId="{42F5B880-5756-4F2A-8D23-59BA810989DF}" type="presParOf" srcId="{18F0E0B2-5BAF-4F38-884C-EE6EE94DDB63}" destId="{62984B10-9C63-4F56-9C8C-B14B19A074B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90A32-0293-42D3-B7F5-CE3D41D3B558}" type="doc">
      <dgm:prSet loTypeId="urn:microsoft.com/office/officeart/2005/8/layout/b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F88FE11-4F81-48C2-B946-7F01746FFC6F}">
      <dgm:prSet custT="1"/>
      <dgm:spPr/>
      <dgm:t>
        <a:bodyPr anchor="ctr"/>
        <a:lstStyle/>
        <a:p>
          <a:pPr algn="l"/>
          <a:r>
            <a:rPr lang="es-ES" sz="1450" dirty="0" smtClean="0"/>
            <a:t>Establecer las bases de la Investigación Científica.</a:t>
          </a:r>
          <a:endParaRPr lang="es-ES" sz="1450" dirty="0"/>
        </a:p>
      </dgm:t>
    </dgm:pt>
    <dgm:pt modelId="{B69327AD-A9F9-4717-BA01-DB26DA0A306A}" type="parTrans" cxnId="{429B1CB1-FD44-4337-9242-5A573770AE18}">
      <dgm:prSet/>
      <dgm:spPr/>
      <dgm:t>
        <a:bodyPr/>
        <a:lstStyle/>
        <a:p>
          <a:endParaRPr lang="es-ES"/>
        </a:p>
      </dgm:t>
    </dgm:pt>
    <dgm:pt modelId="{6D146E27-3D74-4C09-9DA4-3797B9F9ED66}" type="sibTrans" cxnId="{429B1CB1-FD44-4337-9242-5A573770AE18}">
      <dgm:prSet/>
      <dgm:spPr>
        <a:solidFill>
          <a:srgbClr val="666633"/>
        </a:solidFill>
      </dgm:spPr>
      <dgm:t>
        <a:bodyPr/>
        <a:lstStyle/>
        <a:p>
          <a:endParaRPr lang="es-ES"/>
        </a:p>
      </dgm:t>
    </dgm:pt>
    <dgm:pt modelId="{4D4EDC12-1AEE-4A08-BD1E-801A7BCEBBD8}">
      <dgm:prSet custT="1"/>
      <dgm:spPr/>
      <dgm:t>
        <a:bodyPr anchor="ctr"/>
        <a:lstStyle/>
        <a:p>
          <a:pPr algn="l"/>
          <a:r>
            <a:rPr lang="es-EC" sz="1450" dirty="0" smtClean="0"/>
            <a:t>Identificar las teorías de satisfacción, </a:t>
          </a:r>
          <a:r>
            <a:rPr lang="es-ES" sz="1450" dirty="0" smtClean="0"/>
            <a:t>que más se adapte a las necesidades del estudio planteado.</a:t>
          </a:r>
          <a:endParaRPr lang="es-ES" sz="1450" dirty="0"/>
        </a:p>
      </dgm:t>
    </dgm:pt>
    <dgm:pt modelId="{5FDE15D4-09D6-4E0B-BE57-E382088CF63B}" type="parTrans" cxnId="{748FCA2F-F34F-4AB5-8742-074EB2CC748A}">
      <dgm:prSet/>
      <dgm:spPr/>
      <dgm:t>
        <a:bodyPr/>
        <a:lstStyle/>
        <a:p>
          <a:endParaRPr lang="es-ES"/>
        </a:p>
      </dgm:t>
    </dgm:pt>
    <dgm:pt modelId="{C83F3305-4332-49DC-B946-F71CF1A9344D}" type="sibTrans" cxnId="{748FCA2F-F34F-4AB5-8742-074EB2CC748A}">
      <dgm:prSet/>
      <dgm:spPr>
        <a:solidFill>
          <a:srgbClr val="666633"/>
        </a:solidFill>
      </dgm:spPr>
      <dgm:t>
        <a:bodyPr/>
        <a:lstStyle/>
        <a:p>
          <a:endParaRPr lang="es-ES"/>
        </a:p>
      </dgm:t>
    </dgm:pt>
    <dgm:pt modelId="{8F0AFE6E-204A-4497-8282-0E0424840641}">
      <dgm:prSet custT="1"/>
      <dgm:spPr/>
      <dgm:t>
        <a:bodyPr anchor="ctr"/>
        <a:lstStyle/>
        <a:p>
          <a:pPr algn="l"/>
          <a:r>
            <a:rPr lang="es-EC" sz="1450" dirty="0" smtClean="0"/>
            <a:t>Realizar la investigación de mercados, a través de la aplicación del modelo de medición de satisfacción seleccionado</a:t>
          </a:r>
          <a:endParaRPr lang="es-ES" sz="1450" dirty="0"/>
        </a:p>
      </dgm:t>
    </dgm:pt>
    <dgm:pt modelId="{09BD9A3E-2176-4EBE-A915-50254C617EAE}" type="parTrans" cxnId="{87AA8AF0-728E-4499-8E9E-E71540BB0EA6}">
      <dgm:prSet/>
      <dgm:spPr/>
      <dgm:t>
        <a:bodyPr/>
        <a:lstStyle/>
        <a:p>
          <a:endParaRPr lang="es-ES"/>
        </a:p>
      </dgm:t>
    </dgm:pt>
    <dgm:pt modelId="{6776D9A2-FECC-4048-9473-9D3FB633A325}" type="sibTrans" cxnId="{87AA8AF0-728E-4499-8E9E-E71540BB0EA6}">
      <dgm:prSet/>
      <dgm:spPr>
        <a:solidFill>
          <a:srgbClr val="666633"/>
        </a:solidFill>
      </dgm:spPr>
      <dgm:t>
        <a:bodyPr/>
        <a:lstStyle/>
        <a:p>
          <a:endParaRPr lang="es-ES"/>
        </a:p>
      </dgm:t>
    </dgm:pt>
    <dgm:pt modelId="{3C23D8E3-0BFF-465F-9C05-3446C47ECF38}">
      <dgm:prSet custT="1"/>
      <dgm:spPr/>
      <dgm:t>
        <a:bodyPr anchor="ctr"/>
        <a:lstStyle/>
        <a:p>
          <a:pPr algn="l"/>
          <a:r>
            <a:rPr lang="es-EC" sz="1450" dirty="0" smtClean="0"/>
            <a:t>Elaborar una propuesta estratégica</a:t>
          </a:r>
          <a:endParaRPr lang="es-ES" sz="1450" dirty="0"/>
        </a:p>
      </dgm:t>
    </dgm:pt>
    <dgm:pt modelId="{99358A14-F8DD-4413-8DFF-9D5675625F61}" type="parTrans" cxnId="{CE483B39-35E3-4621-A0B8-1AC4850E5A86}">
      <dgm:prSet/>
      <dgm:spPr/>
      <dgm:t>
        <a:bodyPr/>
        <a:lstStyle/>
        <a:p>
          <a:endParaRPr lang="es-ES"/>
        </a:p>
      </dgm:t>
    </dgm:pt>
    <dgm:pt modelId="{74D04EF2-57C0-4806-8B25-17B81B51CB32}" type="sibTrans" cxnId="{CE483B39-35E3-4621-A0B8-1AC4850E5A86}">
      <dgm:prSet/>
      <dgm:spPr/>
      <dgm:t>
        <a:bodyPr/>
        <a:lstStyle/>
        <a:p>
          <a:endParaRPr lang="es-ES"/>
        </a:p>
      </dgm:t>
    </dgm:pt>
    <dgm:pt modelId="{192ACC11-FBAB-4915-A007-C3DA96B24879}">
      <dgm:prSet custT="1"/>
      <dgm:spPr>
        <a:solidFill>
          <a:srgbClr val="666633"/>
        </a:solidFill>
      </dgm:spPr>
      <dgm:t>
        <a:bodyPr anchor="ctr"/>
        <a:lstStyle/>
        <a:p>
          <a:pPr algn="l"/>
          <a:r>
            <a:rPr lang="es-ES" sz="1450" b="1" dirty="0" smtClean="0">
              <a:solidFill>
                <a:schemeClr val="bg1"/>
              </a:solidFill>
            </a:rPr>
            <a:t>ESPECÍFICOS</a:t>
          </a:r>
          <a:endParaRPr lang="es-ES" sz="1450" dirty="0"/>
        </a:p>
      </dgm:t>
    </dgm:pt>
    <dgm:pt modelId="{435E915C-7D17-4C9E-82F5-6C7EC389DCC1}" type="parTrans" cxnId="{4AB57CBC-E0D2-4E5F-A0D0-C5F73E6B5CAE}">
      <dgm:prSet/>
      <dgm:spPr/>
      <dgm:t>
        <a:bodyPr/>
        <a:lstStyle/>
        <a:p>
          <a:endParaRPr lang="es-ES"/>
        </a:p>
      </dgm:t>
    </dgm:pt>
    <dgm:pt modelId="{7D4143B6-62C9-4A1D-A5D9-7C19F569A9AB}" type="sibTrans" cxnId="{4AB57CBC-E0D2-4E5F-A0D0-C5F73E6B5CAE}">
      <dgm:prSet/>
      <dgm:spPr/>
      <dgm:t>
        <a:bodyPr/>
        <a:lstStyle/>
        <a:p>
          <a:endParaRPr lang="es-ES"/>
        </a:p>
      </dgm:t>
    </dgm:pt>
    <dgm:pt modelId="{74F56104-F467-4554-BCA9-CEEC916334DD}" type="pres">
      <dgm:prSet presAssocID="{0B290A32-0293-42D3-B7F5-CE3D41D3B55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62E6C03-035B-4A65-B3DF-A3DB31101BD2}" type="pres">
      <dgm:prSet presAssocID="{192ACC11-FBAB-4915-A007-C3DA96B24879}" presName="firstNode" presStyleLbl="node1" presStyleIdx="0" presStyleCnt="5" custScaleX="178306" custScaleY="164291" custLinFactNeighborX="22339" custLinFactNeighborY="51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938816-DBBA-4DFD-9F51-9BEBAF84D1B6}" type="pres">
      <dgm:prSet presAssocID="{7D4143B6-62C9-4A1D-A5D9-7C19F569A9AB}" presName="sibTrans" presStyleLbl="sibTrans2D1" presStyleIdx="0" presStyleCnt="4" custScaleX="147724" custScaleY="120272" custLinFactNeighborX="16831"/>
      <dgm:spPr/>
      <dgm:t>
        <a:bodyPr/>
        <a:lstStyle/>
        <a:p>
          <a:endParaRPr lang="es-ES"/>
        </a:p>
      </dgm:t>
    </dgm:pt>
    <dgm:pt modelId="{B388719D-7BA4-49A4-92CE-06DB95BEC680}" type="pres">
      <dgm:prSet presAssocID="{2F88FE11-4F81-48C2-B946-7F01746FFC6F}" presName="middleNode" presStyleCnt="0"/>
      <dgm:spPr/>
    </dgm:pt>
    <dgm:pt modelId="{A6506358-77C2-4B9A-B8CF-12AC05DAA101}" type="pres">
      <dgm:prSet presAssocID="{2F88FE11-4F81-48C2-B946-7F01746FFC6F}" presName="padding" presStyleLbl="node1" presStyleIdx="0" presStyleCnt="5"/>
      <dgm:spPr/>
    </dgm:pt>
    <dgm:pt modelId="{8B72716A-409D-4AB2-BF1A-89F529CE7035}" type="pres">
      <dgm:prSet presAssocID="{2F88FE11-4F81-48C2-B946-7F01746FFC6F}" presName="shape" presStyleLbl="node1" presStyleIdx="1" presStyleCnt="5" custScaleX="216120" custScaleY="210048" custLinFactNeighborX="1165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A6CF2CBC-B736-4680-B421-6C1896952BF4}" type="pres">
      <dgm:prSet presAssocID="{6D146E27-3D74-4C09-9DA4-3797B9F9ED66}" presName="sibTrans" presStyleLbl="sibTrans2D1" presStyleIdx="1" presStyleCnt="4" custScaleX="147724" custScaleY="120272" custLinFactNeighborX="44854" custLinFactNeighborY="7290"/>
      <dgm:spPr/>
      <dgm:t>
        <a:bodyPr/>
        <a:lstStyle/>
        <a:p>
          <a:endParaRPr lang="es-ES"/>
        </a:p>
      </dgm:t>
    </dgm:pt>
    <dgm:pt modelId="{D017D8DB-AB67-46A5-A089-5AF138AA15BE}" type="pres">
      <dgm:prSet presAssocID="{4D4EDC12-1AEE-4A08-BD1E-801A7BCEBBD8}" presName="middleNode" presStyleCnt="0"/>
      <dgm:spPr/>
    </dgm:pt>
    <dgm:pt modelId="{37153A5B-011A-49B8-9CE1-164F7B761DA5}" type="pres">
      <dgm:prSet presAssocID="{4D4EDC12-1AEE-4A08-BD1E-801A7BCEBBD8}" presName="padding" presStyleLbl="node1" presStyleIdx="1" presStyleCnt="5"/>
      <dgm:spPr/>
    </dgm:pt>
    <dgm:pt modelId="{2AF9079C-8D8C-427B-BCC2-3F7B3C3BD6A4}" type="pres">
      <dgm:prSet presAssocID="{4D4EDC12-1AEE-4A08-BD1E-801A7BCEBBD8}" presName="shape" presStyleLbl="node1" presStyleIdx="2" presStyleCnt="5" custScaleX="323074" custScaleY="218206" custLinFactNeighborX="23892" custLinFactNeighborY="-448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ABE8768B-D51E-4547-8E44-5EDE8AB578E9}" type="pres">
      <dgm:prSet presAssocID="{C83F3305-4332-49DC-B946-F71CF1A9344D}" presName="sibTrans" presStyleLbl="sibTrans2D1" presStyleIdx="2" presStyleCnt="4" custScaleX="147724" custScaleY="120272" custLinFactNeighborX="12265" custLinFactNeighborY="-10450"/>
      <dgm:spPr/>
      <dgm:t>
        <a:bodyPr/>
        <a:lstStyle/>
        <a:p>
          <a:endParaRPr lang="es-ES"/>
        </a:p>
      </dgm:t>
    </dgm:pt>
    <dgm:pt modelId="{225FA406-666B-48F2-BC4D-A9CC66EF8212}" type="pres">
      <dgm:prSet presAssocID="{8F0AFE6E-204A-4497-8282-0E0424840641}" presName="middleNode" presStyleCnt="0"/>
      <dgm:spPr/>
    </dgm:pt>
    <dgm:pt modelId="{18B7C2E8-8618-4696-B57D-38F3D0D0C335}" type="pres">
      <dgm:prSet presAssocID="{8F0AFE6E-204A-4497-8282-0E0424840641}" presName="padding" presStyleLbl="node1" presStyleIdx="2" presStyleCnt="5"/>
      <dgm:spPr/>
    </dgm:pt>
    <dgm:pt modelId="{613045F6-24F7-4671-B9AE-C712F79150AB}" type="pres">
      <dgm:prSet presAssocID="{8F0AFE6E-204A-4497-8282-0E0424840641}" presName="shape" presStyleLbl="node1" presStyleIdx="3" presStyleCnt="5" custScaleX="343539" custScaleY="287011" custLinFactNeighborX="16581" custLinFactNeighborY="3978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32AE3F59-F065-4F2B-9C4C-83981AC86C79}" type="pres">
      <dgm:prSet presAssocID="{6776D9A2-FECC-4048-9473-9D3FB633A325}" presName="sibTrans" presStyleLbl="sibTrans2D1" presStyleIdx="3" presStyleCnt="4" custScaleX="147724" custScaleY="120272" custLinFactNeighborX="15437" custLinFactNeighborY="2054"/>
      <dgm:spPr/>
      <dgm:t>
        <a:bodyPr/>
        <a:lstStyle/>
        <a:p>
          <a:endParaRPr lang="es-ES"/>
        </a:p>
      </dgm:t>
    </dgm:pt>
    <dgm:pt modelId="{5F468312-EC28-4F8B-9527-44CB9D3D5661}" type="pres">
      <dgm:prSet presAssocID="{3C23D8E3-0BFF-465F-9C05-3446C47ECF38}" presName="lastNode" presStyleLbl="node1" presStyleIdx="4" presStyleCnt="5" custScaleX="120119" custScaleY="121163" custLinFactNeighborX="354" custLinFactNeighborY="6160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</dgm:ptLst>
  <dgm:cxnLst>
    <dgm:cxn modelId="{87AA8AF0-728E-4499-8E9E-E71540BB0EA6}" srcId="{0B290A32-0293-42D3-B7F5-CE3D41D3B558}" destId="{8F0AFE6E-204A-4497-8282-0E0424840641}" srcOrd="3" destOrd="0" parTransId="{09BD9A3E-2176-4EBE-A915-50254C617EAE}" sibTransId="{6776D9A2-FECC-4048-9473-9D3FB633A325}"/>
    <dgm:cxn modelId="{95751684-E9ED-41C4-B9F5-22F4C1360494}" type="presOf" srcId="{4D4EDC12-1AEE-4A08-BD1E-801A7BCEBBD8}" destId="{2AF9079C-8D8C-427B-BCC2-3F7B3C3BD6A4}" srcOrd="0" destOrd="0" presId="urn:microsoft.com/office/officeart/2005/8/layout/bProcess2"/>
    <dgm:cxn modelId="{31A39AAA-AAD2-46B8-9E52-86E82DF98F37}" type="presOf" srcId="{8F0AFE6E-204A-4497-8282-0E0424840641}" destId="{613045F6-24F7-4671-B9AE-C712F79150AB}" srcOrd="0" destOrd="0" presId="urn:microsoft.com/office/officeart/2005/8/layout/bProcess2"/>
    <dgm:cxn modelId="{4AB57CBC-E0D2-4E5F-A0D0-C5F73E6B5CAE}" srcId="{0B290A32-0293-42D3-B7F5-CE3D41D3B558}" destId="{192ACC11-FBAB-4915-A007-C3DA96B24879}" srcOrd="0" destOrd="0" parTransId="{435E915C-7D17-4C9E-82F5-6C7EC389DCC1}" sibTransId="{7D4143B6-62C9-4A1D-A5D9-7C19F569A9AB}"/>
    <dgm:cxn modelId="{5995F04F-94D8-4E26-B737-463B0696F117}" type="presOf" srcId="{C83F3305-4332-49DC-B946-F71CF1A9344D}" destId="{ABE8768B-D51E-4547-8E44-5EDE8AB578E9}" srcOrd="0" destOrd="0" presId="urn:microsoft.com/office/officeart/2005/8/layout/bProcess2"/>
    <dgm:cxn modelId="{A727BD34-A2A3-4A3A-9D38-2D23443996B3}" type="presOf" srcId="{6776D9A2-FECC-4048-9473-9D3FB633A325}" destId="{32AE3F59-F065-4F2B-9C4C-83981AC86C79}" srcOrd="0" destOrd="0" presId="urn:microsoft.com/office/officeart/2005/8/layout/bProcess2"/>
    <dgm:cxn modelId="{D6528019-F451-4EFB-94ED-4B5F4B624BB2}" type="presOf" srcId="{0B290A32-0293-42D3-B7F5-CE3D41D3B558}" destId="{74F56104-F467-4554-BCA9-CEEC916334DD}" srcOrd="0" destOrd="0" presId="urn:microsoft.com/office/officeart/2005/8/layout/bProcess2"/>
    <dgm:cxn modelId="{748FCA2F-F34F-4AB5-8742-074EB2CC748A}" srcId="{0B290A32-0293-42D3-B7F5-CE3D41D3B558}" destId="{4D4EDC12-1AEE-4A08-BD1E-801A7BCEBBD8}" srcOrd="2" destOrd="0" parTransId="{5FDE15D4-09D6-4E0B-BE57-E382088CF63B}" sibTransId="{C83F3305-4332-49DC-B946-F71CF1A9344D}"/>
    <dgm:cxn modelId="{17649B18-7D89-416F-B775-DF2193A879F3}" type="presOf" srcId="{7D4143B6-62C9-4A1D-A5D9-7C19F569A9AB}" destId="{28938816-DBBA-4DFD-9F51-9BEBAF84D1B6}" srcOrd="0" destOrd="0" presId="urn:microsoft.com/office/officeart/2005/8/layout/bProcess2"/>
    <dgm:cxn modelId="{CE483B39-35E3-4621-A0B8-1AC4850E5A86}" srcId="{0B290A32-0293-42D3-B7F5-CE3D41D3B558}" destId="{3C23D8E3-0BFF-465F-9C05-3446C47ECF38}" srcOrd="4" destOrd="0" parTransId="{99358A14-F8DD-4413-8DFF-9D5675625F61}" sibTransId="{74D04EF2-57C0-4806-8B25-17B81B51CB32}"/>
    <dgm:cxn modelId="{41342797-BDA3-412D-80E0-F6401BA02873}" type="presOf" srcId="{3C23D8E3-0BFF-465F-9C05-3446C47ECF38}" destId="{5F468312-EC28-4F8B-9527-44CB9D3D5661}" srcOrd="0" destOrd="0" presId="urn:microsoft.com/office/officeart/2005/8/layout/bProcess2"/>
    <dgm:cxn modelId="{429B1CB1-FD44-4337-9242-5A573770AE18}" srcId="{0B290A32-0293-42D3-B7F5-CE3D41D3B558}" destId="{2F88FE11-4F81-48C2-B946-7F01746FFC6F}" srcOrd="1" destOrd="0" parTransId="{B69327AD-A9F9-4717-BA01-DB26DA0A306A}" sibTransId="{6D146E27-3D74-4C09-9DA4-3797B9F9ED66}"/>
    <dgm:cxn modelId="{C661B6CB-8E98-42E2-BF6F-4ED3A35D03A6}" type="presOf" srcId="{2F88FE11-4F81-48C2-B946-7F01746FFC6F}" destId="{8B72716A-409D-4AB2-BF1A-89F529CE7035}" srcOrd="0" destOrd="0" presId="urn:microsoft.com/office/officeart/2005/8/layout/bProcess2"/>
    <dgm:cxn modelId="{C1BE4B2F-BD0B-4D43-8BF8-0755DA7BAD1E}" type="presOf" srcId="{6D146E27-3D74-4C09-9DA4-3797B9F9ED66}" destId="{A6CF2CBC-B736-4680-B421-6C1896952BF4}" srcOrd="0" destOrd="0" presId="urn:microsoft.com/office/officeart/2005/8/layout/bProcess2"/>
    <dgm:cxn modelId="{24118063-88A7-438B-BFCC-0F6834D3278D}" type="presOf" srcId="{192ACC11-FBAB-4915-A007-C3DA96B24879}" destId="{E62E6C03-035B-4A65-B3DF-A3DB31101BD2}" srcOrd="0" destOrd="0" presId="urn:microsoft.com/office/officeart/2005/8/layout/bProcess2"/>
    <dgm:cxn modelId="{CE3F6F7F-2412-42F2-9B0C-F626B97A1D87}" type="presParOf" srcId="{74F56104-F467-4554-BCA9-CEEC916334DD}" destId="{E62E6C03-035B-4A65-B3DF-A3DB31101BD2}" srcOrd="0" destOrd="0" presId="urn:microsoft.com/office/officeart/2005/8/layout/bProcess2"/>
    <dgm:cxn modelId="{89F33CCB-073C-4CF6-8C8F-EC289DCC077A}" type="presParOf" srcId="{74F56104-F467-4554-BCA9-CEEC916334DD}" destId="{28938816-DBBA-4DFD-9F51-9BEBAF84D1B6}" srcOrd="1" destOrd="0" presId="urn:microsoft.com/office/officeart/2005/8/layout/bProcess2"/>
    <dgm:cxn modelId="{13786C2D-3A08-4F15-BC8F-95DC4F10D320}" type="presParOf" srcId="{74F56104-F467-4554-BCA9-CEEC916334DD}" destId="{B388719D-7BA4-49A4-92CE-06DB95BEC680}" srcOrd="2" destOrd="0" presId="urn:microsoft.com/office/officeart/2005/8/layout/bProcess2"/>
    <dgm:cxn modelId="{DAE39F38-CB8B-4CE1-8F47-5DC28CA8BF4F}" type="presParOf" srcId="{B388719D-7BA4-49A4-92CE-06DB95BEC680}" destId="{A6506358-77C2-4B9A-B8CF-12AC05DAA101}" srcOrd="0" destOrd="0" presId="urn:microsoft.com/office/officeart/2005/8/layout/bProcess2"/>
    <dgm:cxn modelId="{F7DE6ABE-D1E4-4C35-967D-14C5CA568497}" type="presParOf" srcId="{B388719D-7BA4-49A4-92CE-06DB95BEC680}" destId="{8B72716A-409D-4AB2-BF1A-89F529CE7035}" srcOrd="1" destOrd="0" presId="urn:microsoft.com/office/officeart/2005/8/layout/bProcess2"/>
    <dgm:cxn modelId="{F69F5765-E1A2-4606-91E0-70C9A1F6A8F7}" type="presParOf" srcId="{74F56104-F467-4554-BCA9-CEEC916334DD}" destId="{A6CF2CBC-B736-4680-B421-6C1896952BF4}" srcOrd="3" destOrd="0" presId="urn:microsoft.com/office/officeart/2005/8/layout/bProcess2"/>
    <dgm:cxn modelId="{CB0B6597-1BE6-4625-95BA-0AC5190E5B1C}" type="presParOf" srcId="{74F56104-F467-4554-BCA9-CEEC916334DD}" destId="{D017D8DB-AB67-46A5-A089-5AF138AA15BE}" srcOrd="4" destOrd="0" presId="urn:microsoft.com/office/officeart/2005/8/layout/bProcess2"/>
    <dgm:cxn modelId="{AB56857E-D046-4FDE-A6C7-CCB85BF0DCB3}" type="presParOf" srcId="{D017D8DB-AB67-46A5-A089-5AF138AA15BE}" destId="{37153A5B-011A-49B8-9CE1-164F7B761DA5}" srcOrd="0" destOrd="0" presId="urn:microsoft.com/office/officeart/2005/8/layout/bProcess2"/>
    <dgm:cxn modelId="{630D5D46-4AFE-4BC1-B9DC-FEE32CCB3DB4}" type="presParOf" srcId="{D017D8DB-AB67-46A5-A089-5AF138AA15BE}" destId="{2AF9079C-8D8C-427B-BCC2-3F7B3C3BD6A4}" srcOrd="1" destOrd="0" presId="urn:microsoft.com/office/officeart/2005/8/layout/bProcess2"/>
    <dgm:cxn modelId="{2F8A5EE4-0A23-4BAA-A404-9875B101B638}" type="presParOf" srcId="{74F56104-F467-4554-BCA9-CEEC916334DD}" destId="{ABE8768B-D51E-4547-8E44-5EDE8AB578E9}" srcOrd="5" destOrd="0" presId="urn:microsoft.com/office/officeart/2005/8/layout/bProcess2"/>
    <dgm:cxn modelId="{3856D867-6F7E-40C9-8EAC-DC7AF4CF3058}" type="presParOf" srcId="{74F56104-F467-4554-BCA9-CEEC916334DD}" destId="{225FA406-666B-48F2-BC4D-A9CC66EF8212}" srcOrd="6" destOrd="0" presId="urn:microsoft.com/office/officeart/2005/8/layout/bProcess2"/>
    <dgm:cxn modelId="{45EE5C15-4F94-4372-9C9E-6AE47DF88F16}" type="presParOf" srcId="{225FA406-666B-48F2-BC4D-A9CC66EF8212}" destId="{18B7C2E8-8618-4696-B57D-38F3D0D0C335}" srcOrd="0" destOrd="0" presId="urn:microsoft.com/office/officeart/2005/8/layout/bProcess2"/>
    <dgm:cxn modelId="{7338AC5B-41CF-4D91-A66C-9DE96D926190}" type="presParOf" srcId="{225FA406-666B-48F2-BC4D-A9CC66EF8212}" destId="{613045F6-24F7-4671-B9AE-C712F79150AB}" srcOrd="1" destOrd="0" presId="urn:microsoft.com/office/officeart/2005/8/layout/bProcess2"/>
    <dgm:cxn modelId="{F28EF72B-F199-428C-807C-12F1EFF6C2BD}" type="presParOf" srcId="{74F56104-F467-4554-BCA9-CEEC916334DD}" destId="{32AE3F59-F065-4F2B-9C4C-83981AC86C79}" srcOrd="7" destOrd="0" presId="urn:microsoft.com/office/officeart/2005/8/layout/bProcess2"/>
    <dgm:cxn modelId="{90D84B24-965D-49EB-801F-30738B2979D7}" type="presParOf" srcId="{74F56104-F467-4554-BCA9-CEEC916334DD}" destId="{5F468312-EC28-4F8B-9527-44CB9D3D5661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710DD8-985C-436B-B9EB-1687DC692BE6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78933CF-29C9-4F91-A1D0-36817F2AD5BC}">
      <dgm:prSet phldrT="[Texto]"/>
      <dgm:spPr/>
      <dgm:t>
        <a:bodyPr/>
        <a:lstStyle/>
        <a:p>
          <a:pPr rtl="0"/>
          <a:r>
            <a:rPr lang="es-ES" b="1" i="0" u="none" dirty="0" smtClean="0"/>
            <a:t>ELEMENTOS TANGIBLES</a:t>
          </a:r>
          <a:endParaRPr lang="es-ES" dirty="0"/>
        </a:p>
      </dgm:t>
    </dgm:pt>
    <dgm:pt modelId="{215A9F55-25C0-4600-AA78-EBB014F105FA}" type="parTrans" cxnId="{E8E5C727-90FE-4A70-A267-8303C05FBE7D}">
      <dgm:prSet/>
      <dgm:spPr/>
      <dgm:t>
        <a:bodyPr/>
        <a:lstStyle/>
        <a:p>
          <a:endParaRPr lang="es-ES"/>
        </a:p>
      </dgm:t>
    </dgm:pt>
    <dgm:pt modelId="{0316C3EE-F585-4220-891F-15F7F880B9D4}" type="sibTrans" cxnId="{E8E5C727-90FE-4A70-A267-8303C05FBE7D}">
      <dgm:prSet/>
      <dgm:spPr/>
      <dgm:t>
        <a:bodyPr/>
        <a:lstStyle/>
        <a:p>
          <a:endParaRPr lang="es-ES"/>
        </a:p>
      </dgm:t>
    </dgm:pt>
    <dgm:pt modelId="{F70E5AC5-1C1D-4208-A4F5-A7BF44273BF3}">
      <dgm:prSet/>
      <dgm:spPr/>
      <dgm:t>
        <a:bodyPr/>
        <a:lstStyle/>
        <a:p>
          <a:r>
            <a:rPr lang="es-ES" b="1" i="0" u="none" dirty="0" smtClean="0"/>
            <a:t>EMPATÍA</a:t>
          </a:r>
          <a:endParaRPr lang="es-ES" dirty="0"/>
        </a:p>
      </dgm:t>
    </dgm:pt>
    <dgm:pt modelId="{FA8F30DC-0B36-489C-91DD-4D3050A1C0C7}" type="sibTrans" cxnId="{C4F2B4CD-6034-4A94-87D3-15F22E022396}">
      <dgm:prSet/>
      <dgm:spPr/>
      <dgm:t>
        <a:bodyPr/>
        <a:lstStyle/>
        <a:p>
          <a:endParaRPr lang="es-ES"/>
        </a:p>
      </dgm:t>
    </dgm:pt>
    <dgm:pt modelId="{927C7811-A0E0-4C65-AF19-2797AA4F6ECA}" type="parTrans" cxnId="{C4F2B4CD-6034-4A94-87D3-15F22E022396}">
      <dgm:prSet/>
      <dgm:spPr/>
      <dgm:t>
        <a:bodyPr/>
        <a:lstStyle/>
        <a:p>
          <a:endParaRPr lang="es-ES"/>
        </a:p>
      </dgm:t>
    </dgm:pt>
    <dgm:pt modelId="{E58C926E-F1B5-4CFC-BF4A-B1F406C9C7E9}">
      <dgm:prSet/>
      <dgm:spPr/>
      <dgm:t>
        <a:bodyPr/>
        <a:lstStyle/>
        <a:p>
          <a:r>
            <a:rPr lang="es-ES" b="1" i="0" u="none" dirty="0" smtClean="0"/>
            <a:t>SEGURIDAD</a:t>
          </a:r>
          <a:endParaRPr lang="es-ES" dirty="0"/>
        </a:p>
      </dgm:t>
    </dgm:pt>
    <dgm:pt modelId="{6D680C07-4949-4D7D-8C27-692078F1ECC1}" type="sibTrans" cxnId="{0693ED78-6BF9-436C-9F29-6E08E810A7EE}">
      <dgm:prSet/>
      <dgm:spPr/>
      <dgm:t>
        <a:bodyPr/>
        <a:lstStyle/>
        <a:p>
          <a:endParaRPr lang="es-ES"/>
        </a:p>
      </dgm:t>
    </dgm:pt>
    <dgm:pt modelId="{3B20B79F-F4B2-48D3-AFE4-1808B0FDA258}" type="parTrans" cxnId="{0693ED78-6BF9-436C-9F29-6E08E810A7EE}">
      <dgm:prSet/>
      <dgm:spPr/>
      <dgm:t>
        <a:bodyPr/>
        <a:lstStyle/>
        <a:p>
          <a:endParaRPr lang="es-ES"/>
        </a:p>
      </dgm:t>
    </dgm:pt>
    <dgm:pt modelId="{10187557-FD5F-4929-8762-95810C48C78A}">
      <dgm:prSet/>
      <dgm:spPr/>
      <dgm:t>
        <a:bodyPr/>
        <a:lstStyle/>
        <a:p>
          <a:r>
            <a:rPr lang="es-ES" b="1" i="0" u="none" dirty="0" smtClean="0"/>
            <a:t>CAPACIDAD DE RESPUESTA</a:t>
          </a:r>
          <a:endParaRPr lang="es-ES" dirty="0"/>
        </a:p>
      </dgm:t>
    </dgm:pt>
    <dgm:pt modelId="{47C06DA7-4028-4E99-A78E-E6204E94188D}" type="sibTrans" cxnId="{798CE405-963F-41DC-9C07-74F836C55C19}">
      <dgm:prSet/>
      <dgm:spPr/>
      <dgm:t>
        <a:bodyPr/>
        <a:lstStyle/>
        <a:p>
          <a:endParaRPr lang="es-ES"/>
        </a:p>
      </dgm:t>
    </dgm:pt>
    <dgm:pt modelId="{E88E4FC8-3A68-45A1-A01B-5D5E39340F13}" type="parTrans" cxnId="{798CE405-963F-41DC-9C07-74F836C55C19}">
      <dgm:prSet/>
      <dgm:spPr/>
      <dgm:t>
        <a:bodyPr/>
        <a:lstStyle/>
        <a:p>
          <a:endParaRPr lang="es-ES"/>
        </a:p>
      </dgm:t>
    </dgm:pt>
    <dgm:pt modelId="{1C48A0B2-E14C-4F00-9708-8B80336628BD}">
      <dgm:prSet/>
      <dgm:spPr/>
      <dgm:t>
        <a:bodyPr/>
        <a:lstStyle/>
        <a:p>
          <a:r>
            <a:rPr lang="es-ES" b="1" i="0" u="none" dirty="0" smtClean="0"/>
            <a:t>CONFIABILIDAD</a:t>
          </a:r>
          <a:endParaRPr lang="es-ES" dirty="0"/>
        </a:p>
      </dgm:t>
    </dgm:pt>
    <dgm:pt modelId="{6982FFF5-8A31-47D9-9578-D0E1B98F4D39}" type="sibTrans" cxnId="{7404FB37-F05D-4903-9CAA-EECCE6D67589}">
      <dgm:prSet/>
      <dgm:spPr/>
      <dgm:t>
        <a:bodyPr/>
        <a:lstStyle/>
        <a:p>
          <a:endParaRPr lang="es-ES"/>
        </a:p>
      </dgm:t>
    </dgm:pt>
    <dgm:pt modelId="{E11C3D8F-7E62-47CF-9871-9F744517741C}" type="parTrans" cxnId="{7404FB37-F05D-4903-9CAA-EECCE6D67589}">
      <dgm:prSet/>
      <dgm:spPr/>
      <dgm:t>
        <a:bodyPr/>
        <a:lstStyle/>
        <a:p>
          <a:endParaRPr lang="es-ES"/>
        </a:p>
      </dgm:t>
    </dgm:pt>
    <dgm:pt modelId="{784B31A6-5F1C-4A6E-93E9-D4479284356E}" type="pres">
      <dgm:prSet presAssocID="{71710DD8-985C-436B-B9EB-1687DC692B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6F454E-4EB8-4C07-A33A-3C269EF512A7}" type="pres">
      <dgm:prSet presAssocID="{378933CF-29C9-4F91-A1D0-36817F2AD5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44050-DBAC-42A2-80A1-FF281A5BF474}" type="pres">
      <dgm:prSet presAssocID="{378933CF-29C9-4F91-A1D0-36817F2AD5BC}" presName="spNode" presStyleCnt="0"/>
      <dgm:spPr/>
    </dgm:pt>
    <dgm:pt modelId="{50EE992F-488B-4A14-BB75-B948C06CD7A5}" type="pres">
      <dgm:prSet presAssocID="{0316C3EE-F585-4220-891F-15F7F880B9D4}" presName="sibTrans" presStyleLbl="sibTrans1D1" presStyleIdx="0" presStyleCnt="5"/>
      <dgm:spPr/>
      <dgm:t>
        <a:bodyPr/>
        <a:lstStyle/>
        <a:p>
          <a:endParaRPr lang="es-ES"/>
        </a:p>
      </dgm:t>
    </dgm:pt>
    <dgm:pt modelId="{78F1EA61-8F1D-417A-A33B-B919ECEE2766}" type="pres">
      <dgm:prSet presAssocID="{1C48A0B2-E14C-4F00-9708-8B80336628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2C4BC1-687C-4F2A-AA1B-60F59BF0D34A}" type="pres">
      <dgm:prSet presAssocID="{1C48A0B2-E14C-4F00-9708-8B80336628BD}" presName="spNode" presStyleCnt="0"/>
      <dgm:spPr/>
    </dgm:pt>
    <dgm:pt modelId="{539F5441-4DFF-4404-82D7-2254BD133140}" type="pres">
      <dgm:prSet presAssocID="{6982FFF5-8A31-47D9-9578-D0E1B98F4D39}" presName="sibTrans" presStyleLbl="sibTrans1D1" presStyleIdx="1" presStyleCnt="5"/>
      <dgm:spPr/>
      <dgm:t>
        <a:bodyPr/>
        <a:lstStyle/>
        <a:p>
          <a:endParaRPr lang="es-ES"/>
        </a:p>
      </dgm:t>
    </dgm:pt>
    <dgm:pt modelId="{A206FCD5-319B-46C5-B5A0-1C4E831D9E4B}" type="pres">
      <dgm:prSet presAssocID="{10187557-FD5F-4929-8762-95810C48C7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D7777A-77FB-4C4A-98D8-760E5EBF979A}" type="pres">
      <dgm:prSet presAssocID="{10187557-FD5F-4929-8762-95810C48C78A}" presName="spNode" presStyleCnt="0"/>
      <dgm:spPr/>
    </dgm:pt>
    <dgm:pt modelId="{1D140231-FE53-4D57-9922-0E9D5E2706FE}" type="pres">
      <dgm:prSet presAssocID="{47C06DA7-4028-4E99-A78E-E6204E94188D}" presName="sibTrans" presStyleLbl="sibTrans1D1" presStyleIdx="2" presStyleCnt="5"/>
      <dgm:spPr/>
      <dgm:t>
        <a:bodyPr/>
        <a:lstStyle/>
        <a:p>
          <a:endParaRPr lang="es-ES"/>
        </a:p>
      </dgm:t>
    </dgm:pt>
    <dgm:pt modelId="{7D99C1DC-770B-4104-9752-5ED14E2A1A00}" type="pres">
      <dgm:prSet presAssocID="{E58C926E-F1B5-4CFC-BF4A-B1F406C9C7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20B84-4284-43CC-BC2C-9139C6B9D4F7}" type="pres">
      <dgm:prSet presAssocID="{E58C926E-F1B5-4CFC-BF4A-B1F406C9C7E9}" presName="spNode" presStyleCnt="0"/>
      <dgm:spPr/>
    </dgm:pt>
    <dgm:pt modelId="{5FC699B0-C8D0-487E-A02C-7C5BF729B695}" type="pres">
      <dgm:prSet presAssocID="{6D680C07-4949-4D7D-8C27-692078F1ECC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E551A9B6-F326-4FAF-9805-A466D1A5D29F}" type="pres">
      <dgm:prSet presAssocID="{F70E5AC5-1C1D-4208-A4F5-A7BF44273B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4510C-B6BB-4E4B-B43A-3491DA8DE38C}" type="pres">
      <dgm:prSet presAssocID="{F70E5AC5-1C1D-4208-A4F5-A7BF44273BF3}" presName="spNode" presStyleCnt="0"/>
      <dgm:spPr/>
    </dgm:pt>
    <dgm:pt modelId="{99BF9A7F-58B6-48F8-BE1D-7A4B97A51242}" type="pres">
      <dgm:prSet presAssocID="{FA8F30DC-0B36-489C-91DD-4D3050A1C0C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798CE405-963F-41DC-9C07-74F836C55C19}" srcId="{71710DD8-985C-436B-B9EB-1687DC692BE6}" destId="{10187557-FD5F-4929-8762-95810C48C78A}" srcOrd="2" destOrd="0" parTransId="{E88E4FC8-3A68-45A1-A01B-5D5E39340F13}" sibTransId="{47C06DA7-4028-4E99-A78E-E6204E94188D}"/>
    <dgm:cxn modelId="{EC393B3B-45C8-4EE6-B0F4-FDCFB452CEAB}" type="presOf" srcId="{F70E5AC5-1C1D-4208-A4F5-A7BF44273BF3}" destId="{E551A9B6-F326-4FAF-9805-A466D1A5D29F}" srcOrd="0" destOrd="0" presId="urn:microsoft.com/office/officeart/2005/8/layout/cycle5"/>
    <dgm:cxn modelId="{21DD2B4E-383D-4BB9-9B80-BB6AC3F8ABCA}" type="presOf" srcId="{6D680C07-4949-4D7D-8C27-692078F1ECC1}" destId="{5FC699B0-C8D0-487E-A02C-7C5BF729B695}" srcOrd="0" destOrd="0" presId="urn:microsoft.com/office/officeart/2005/8/layout/cycle5"/>
    <dgm:cxn modelId="{F94E7F34-D7F2-436D-96AF-E2EBB0BE9491}" type="presOf" srcId="{FA8F30DC-0B36-489C-91DD-4D3050A1C0C7}" destId="{99BF9A7F-58B6-48F8-BE1D-7A4B97A51242}" srcOrd="0" destOrd="0" presId="urn:microsoft.com/office/officeart/2005/8/layout/cycle5"/>
    <dgm:cxn modelId="{0693ED78-6BF9-436C-9F29-6E08E810A7EE}" srcId="{71710DD8-985C-436B-B9EB-1687DC692BE6}" destId="{E58C926E-F1B5-4CFC-BF4A-B1F406C9C7E9}" srcOrd="3" destOrd="0" parTransId="{3B20B79F-F4B2-48D3-AFE4-1808B0FDA258}" sibTransId="{6D680C07-4949-4D7D-8C27-692078F1ECC1}"/>
    <dgm:cxn modelId="{373A0E7B-1B7D-466A-BB19-6016B796B0AE}" type="presOf" srcId="{E58C926E-F1B5-4CFC-BF4A-B1F406C9C7E9}" destId="{7D99C1DC-770B-4104-9752-5ED14E2A1A00}" srcOrd="0" destOrd="0" presId="urn:microsoft.com/office/officeart/2005/8/layout/cycle5"/>
    <dgm:cxn modelId="{7404FB37-F05D-4903-9CAA-EECCE6D67589}" srcId="{71710DD8-985C-436B-B9EB-1687DC692BE6}" destId="{1C48A0B2-E14C-4F00-9708-8B80336628BD}" srcOrd="1" destOrd="0" parTransId="{E11C3D8F-7E62-47CF-9871-9F744517741C}" sibTransId="{6982FFF5-8A31-47D9-9578-D0E1B98F4D39}"/>
    <dgm:cxn modelId="{AA72461E-A068-4349-8CEF-FDD6D7EBB8F9}" type="presOf" srcId="{378933CF-29C9-4F91-A1D0-36817F2AD5BC}" destId="{336F454E-4EB8-4C07-A33A-3C269EF512A7}" srcOrd="0" destOrd="0" presId="urn:microsoft.com/office/officeart/2005/8/layout/cycle5"/>
    <dgm:cxn modelId="{C4F2B4CD-6034-4A94-87D3-15F22E022396}" srcId="{71710DD8-985C-436B-B9EB-1687DC692BE6}" destId="{F70E5AC5-1C1D-4208-A4F5-A7BF44273BF3}" srcOrd="4" destOrd="0" parTransId="{927C7811-A0E0-4C65-AF19-2797AA4F6ECA}" sibTransId="{FA8F30DC-0B36-489C-91DD-4D3050A1C0C7}"/>
    <dgm:cxn modelId="{D4F198A0-6410-4AFC-8631-990ED010C08E}" type="presOf" srcId="{1C48A0B2-E14C-4F00-9708-8B80336628BD}" destId="{78F1EA61-8F1D-417A-A33B-B919ECEE2766}" srcOrd="0" destOrd="0" presId="urn:microsoft.com/office/officeart/2005/8/layout/cycle5"/>
    <dgm:cxn modelId="{90376835-3EB2-4F37-B4DD-77142A33A665}" type="presOf" srcId="{71710DD8-985C-436B-B9EB-1687DC692BE6}" destId="{784B31A6-5F1C-4A6E-93E9-D4479284356E}" srcOrd="0" destOrd="0" presId="urn:microsoft.com/office/officeart/2005/8/layout/cycle5"/>
    <dgm:cxn modelId="{E8E5C727-90FE-4A70-A267-8303C05FBE7D}" srcId="{71710DD8-985C-436B-B9EB-1687DC692BE6}" destId="{378933CF-29C9-4F91-A1D0-36817F2AD5BC}" srcOrd="0" destOrd="0" parTransId="{215A9F55-25C0-4600-AA78-EBB014F105FA}" sibTransId="{0316C3EE-F585-4220-891F-15F7F880B9D4}"/>
    <dgm:cxn modelId="{0F79CE80-B4CC-4B83-AF0F-026F6F00EF28}" type="presOf" srcId="{10187557-FD5F-4929-8762-95810C48C78A}" destId="{A206FCD5-319B-46C5-B5A0-1C4E831D9E4B}" srcOrd="0" destOrd="0" presId="urn:microsoft.com/office/officeart/2005/8/layout/cycle5"/>
    <dgm:cxn modelId="{5DAECE6F-7EA3-4FEB-BE9B-5E46CA356797}" type="presOf" srcId="{47C06DA7-4028-4E99-A78E-E6204E94188D}" destId="{1D140231-FE53-4D57-9922-0E9D5E2706FE}" srcOrd="0" destOrd="0" presId="urn:microsoft.com/office/officeart/2005/8/layout/cycle5"/>
    <dgm:cxn modelId="{232ED3D4-3C52-4AB0-AD4D-985FAD0D26D4}" type="presOf" srcId="{6982FFF5-8A31-47D9-9578-D0E1B98F4D39}" destId="{539F5441-4DFF-4404-82D7-2254BD133140}" srcOrd="0" destOrd="0" presId="urn:microsoft.com/office/officeart/2005/8/layout/cycle5"/>
    <dgm:cxn modelId="{E42410A0-3F44-45F1-93F4-893F03DB9B91}" type="presOf" srcId="{0316C3EE-F585-4220-891F-15F7F880B9D4}" destId="{50EE992F-488B-4A14-BB75-B948C06CD7A5}" srcOrd="0" destOrd="0" presId="urn:microsoft.com/office/officeart/2005/8/layout/cycle5"/>
    <dgm:cxn modelId="{3D3F33DF-4812-4941-AD97-7FBCBF69FA07}" type="presParOf" srcId="{784B31A6-5F1C-4A6E-93E9-D4479284356E}" destId="{336F454E-4EB8-4C07-A33A-3C269EF512A7}" srcOrd="0" destOrd="0" presId="urn:microsoft.com/office/officeart/2005/8/layout/cycle5"/>
    <dgm:cxn modelId="{F7EA8468-B5BD-4A21-9A10-63620FE63C0D}" type="presParOf" srcId="{784B31A6-5F1C-4A6E-93E9-D4479284356E}" destId="{E9C44050-DBAC-42A2-80A1-FF281A5BF474}" srcOrd="1" destOrd="0" presId="urn:microsoft.com/office/officeart/2005/8/layout/cycle5"/>
    <dgm:cxn modelId="{C1882F91-A773-4E79-8CFC-6E4A986B058E}" type="presParOf" srcId="{784B31A6-5F1C-4A6E-93E9-D4479284356E}" destId="{50EE992F-488B-4A14-BB75-B948C06CD7A5}" srcOrd="2" destOrd="0" presId="urn:microsoft.com/office/officeart/2005/8/layout/cycle5"/>
    <dgm:cxn modelId="{B8A51FED-8664-4FFE-9F27-81AB0F77480A}" type="presParOf" srcId="{784B31A6-5F1C-4A6E-93E9-D4479284356E}" destId="{78F1EA61-8F1D-417A-A33B-B919ECEE2766}" srcOrd="3" destOrd="0" presId="urn:microsoft.com/office/officeart/2005/8/layout/cycle5"/>
    <dgm:cxn modelId="{B5E4E993-0F24-4764-9310-D9A6A37768B3}" type="presParOf" srcId="{784B31A6-5F1C-4A6E-93E9-D4479284356E}" destId="{B32C4BC1-687C-4F2A-AA1B-60F59BF0D34A}" srcOrd="4" destOrd="0" presId="urn:microsoft.com/office/officeart/2005/8/layout/cycle5"/>
    <dgm:cxn modelId="{922A7503-59D9-4DDA-BA8D-DBB407694E12}" type="presParOf" srcId="{784B31A6-5F1C-4A6E-93E9-D4479284356E}" destId="{539F5441-4DFF-4404-82D7-2254BD133140}" srcOrd="5" destOrd="0" presId="urn:microsoft.com/office/officeart/2005/8/layout/cycle5"/>
    <dgm:cxn modelId="{36A722C6-84AF-4C71-B9BC-D2B8F57D930A}" type="presParOf" srcId="{784B31A6-5F1C-4A6E-93E9-D4479284356E}" destId="{A206FCD5-319B-46C5-B5A0-1C4E831D9E4B}" srcOrd="6" destOrd="0" presId="urn:microsoft.com/office/officeart/2005/8/layout/cycle5"/>
    <dgm:cxn modelId="{A4897B71-35AE-41A9-808E-9C285C484BBF}" type="presParOf" srcId="{784B31A6-5F1C-4A6E-93E9-D4479284356E}" destId="{D8D7777A-77FB-4C4A-98D8-760E5EBF979A}" srcOrd="7" destOrd="0" presId="urn:microsoft.com/office/officeart/2005/8/layout/cycle5"/>
    <dgm:cxn modelId="{5946FB88-5798-4331-9ED8-3EB25B9F6F39}" type="presParOf" srcId="{784B31A6-5F1C-4A6E-93E9-D4479284356E}" destId="{1D140231-FE53-4D57-9922-0E9D5E2706FE}" srcOrd="8" destOrd="0" presId="urn:microsoft.com/office/officeart/2005/8/layout/cycle5"/>
    <dgm:cxn modelId="{40206C60-5E2E-4557-844D-6D4E24F13B80}" type="presParOf" srcId="{784B31A6-5F1C-4A6E-93E9-D4479284356E}" destId="{7D99C1DC-770B-4104-9752-5ED14E2A1A00}" srcOrd="9" destOrd="0" presId="urn:microsoft.com/office/officeart/2005/8/layout/cycle5"/>
    <dgm:cxn modelId="{08395D67-79F6-4D68-971D-EE514A20B3A8}" type="presParOf" srcId="{784B31A6-5F1C-4A6E-93E9-D4479284356E}" destId="{DCD20B84-4284-43CC-BC2C-9139C6B9D4F7}" srcOrd="10" destOrd="0" presId="urn:microsoft.com/office/officeart/2005/8/layout/cycle5"/>
    <dgm:cxn modelId="{68C8A428-C90F-455A-8548-924A78BDC28B}" type="presParOf" srcId="{784B31A6-5F1C-4A6E-93E9-D4479284356E}" destId="{5FC699B0-C8D0-487E-A02C-7C5BF729B695}" srcOrd="11" destOrd="0" presId="urn:microsoft.com/office/officeart/2005/8/layout/cycle5"/>
    <dgm:cxn modelId="{1F874177-246B-4F36-AEE3-D3F16A37618D}" type="presParOf" srcId="{784B31A6-5F1C-4A6E-93E9-D4479284356E}" destId="{E551A9B6-F326-4FAF-9805-A466D1A5D29F}" srcOrd="12" destOrd="0" presId="urn:microsoft.com/office/officeart/2005/8/layout/cycle5"/>
    <dgm:cxn modelId="{F53E3EDF-3B35-4BD0-A69E-E29648B275EE}" type="presParOf" srcId="{784B31A6-5F1C-4A6E-93E9-D4479284356E}" destId="{DC34510C-B6BB-4E4B-B43A-3491DA8DE38C}" srcOrd="13" destOrd="0" presId="urn:microsoft.com/office/officeart/2005/8/layout/cycle5"/>
    <dgm:cxn modelId="{F4776035-E1FB-4B31-8DAD-D715D22BF5C7}" type="presParOf" srcId="{784B31A6-5F1C-4A6E-93E9-D4479284356E}" destId="{99BF9A7F-58B6-48F8-BE1D-7A4B97A5124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989B6-21AE-4966-9B94-F7EC3DE426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DC39F44B-2712-4222-88E5-DC7B9DA1A5C0}">
      <dgm:prSet phldrT="[Texto]" custT="1"/>
      <dgm:spPr/>
      <dgm:t>
        <a:bodyPr anchor="ctr"/>
        <a:lstStyle/>
        <a:p>
          <a:pPr algn="ctr"/>
          <a:r>
            <a:rPr lang="es-EC" sz="1800" dirty="0" smtClean="0"/>
            <a:t>1. DISEÑO DE LA MUESTRA</a:t>
          </a:r>
          <a:endParaRPr lang="es-EC" sz="1800" dirty="0"/>
        </a:p>
      </dgm:t>
      <dgm:extLst/>
    </dgm:pt>
    <dgm:pt modelId="{01843EBF-15EC-4AD2-B4FE-A266C0211E8D}" type="parTrans" cxnId="{3F911DE3-2D2B-481F-BAA0-2FE3308DCEC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5D78B9D-28BA-44FF-B90E-CF3ED879D0C8}" type="sibTrans" cxnId="{3F911DE3-2D2B-481F-BAA0-2FE3308DCECD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3DBA921-5FCB-4A81-AF87-0F2EAFCD1A07}">
      <dgm:prSet phldrT="[Texto]" custT="1"/>
      <dgm:spPr/>
      <dgm:t>
        <a:bodyPr anchor="ctr"/>
        <a:lstStyle/>
        <a:p>
          <a:pPr algn="ctr"/>
          <a:r>
            <a:rPr lang="es-EC" sz="1800" dirty="0" smtClean="0"/>
            <a:t>4. PRESENTACIÓN DE RESULTADOS</a:t>
          </a:r>
          <a:endParaRPr lang="es-EC" sz="1800" dirty="0"/>
        </a:p>
      </dgm:t>
      <dgm:extLst/>
    </dgm:pt>
    <dgm:pt modelId="{873AFE67-627D-464D-AD28-FEE0A4E0FF44}" type="parTrans" cxnId="{446958BE-52D4-4AC4-8902-135D1236CACF}">
      <dgm:prSet/>
      <dgm:spPr/>
      <dgm:t>
        <a:bodyPr/>
        <a:lstStyle/>
        <a:p>
          <a:endParaRPr lang="es-ES" sz="2800"/>
        </a:p>
      </dgm:t>
    </dgm:pt>
    <dgm:pt modelId="{0C848F7A-F2AE-434A-B2EA-5A2DFBB29CFC}" type="sibTrans" cxnId="{446958BE-52D4-4AC4-8902-135D1236CACF}">
      <dgm:prSet/>
      <dgm:spPr/>
      <dgm:t>
        <a:bodyPr/>
        <a:lstStyle/>
        <a:p>
          <a:endParaRPr lang="es-ES" sz="2800"/>
        </a:p>
      </dgm:t>
    </dgm:pt>
    <dgm:pt modelId="{FBF6C74D-DBB9-4270-84FD-1F9814004DCD}">
      <dgm:prSet phldrT="[Texto]" custT="1"/>
      <dgm:spPr/>
      <dgm:t>
        <a:bodyPr anchor="ctr"/>
        <a:lstStyle/>
        <a:p>
          <a:pPr algn="ctr"/>
          <a:r>
            <a:rPr lang="es-EC" sz="1800" dirty="0" smtClean="0"/>
            <a:t>2. RECOLECCIÓN DE DATOS</a:t>
          </a:r>
          <a:endParaRPr lang="es-EC" sz="1800" dirty="0"/>
        </a:p>
      </dgm:t>
      <dgm:extLst/>
    </dgm:pt>
    <dgm:pt modelId="{FBEDAF7F-DBDA-4780-B34D-3FD1A01C057C}" type="parTrans" cxnId="{FAEF41C6-E56F-4DFE-A0F3-F6F47F31105A}">
      <dgm:prSet/>
      <dgm:spPr/>
      <dgm:t>
        <a:bodyPr/>
        <a:lstStyle/>
        <a:p>
          <a:endParaRPr lang="es-ES" sz="2800"/>
        </a:p>
      </dgm:t>
    </dgm:pt>
    <dgm:pt modelId="{E857BDE1-1BDF-4A68-A7FD-48EAFD729156}" type="sibTrans" cxnId="{FAEF41C6-E56F-4DFE-A0F3-F6F47F31105A}">
      <dgm:prSet/>
      <dgm:spPr/>
      <dgm:t>
        <a:bodyPr/>
        <a:lstStyle/>
        <a:p>
          <a:endParaRPr lang="es-ES" sz="2800"/>
        </a:p>
      </dgm:t>
    </dgm:pt>
    <dgm:pt modelId="{282CD426-EB2F-49F8-B065-A36321F968AF}">
      <dgm:prSet phldrT="[Texto]" custT="1"/>
      <dgm:spPr/>
      <dgm:t>
        <a:bodyPr anchor="ctr"/>
        <a:lstStyle/>
        <a:p>
          <a:pPr algn="ctr"/>
          <a:r>
            <a:rPr lang="es-EC" sz="1800" dirty="0" smtClean="0"/>
            <a:t>3. PROCESAMIENTO DE DATOS</a:t>
          </a:r>
          <a:endParaRPr lang="es-EC" sz="1800" dirty="0"/>
        </a:p>
      </dgm:t>
      <dgm:extLst/>
    </dgm:pt>
    <dgm:pt modelId="{27B6CCA6-77F5-45DE-A9D2-828032A2CCFD}" type="parTrans" cxnId="{08180D46-1F1F-4EED-ADF9-118CDF54849C}">
      <dgm:prSet/>
      <dgm:spPr/>
      <dgm:t>
        <a:bodyPr/>
        <a:lstStyle/>
        <a:p>
          <a:endParaRPr lang="es-ES" sz="2800"/>
        </a:p>
      </dgm:t>
    </dgm:pt>
    <dgm:pt modelId="{3B477DD5-9277-4954-A5C5-6A0B74E70D89}" type="sibTrans" cxnId="{08180D46-1F1F-4EED-ADF9-118CDF54849C}">
      <dgm:prSet/>
      <dgm:spPr/>
      <dgm:t>
        <a:bodyPr/>
        <a:lstStyle/>
        <a:p>
          <a:endParaRPr lang="es-ES" sz="2800"/>
        </a:p>
      </dgm:t>
    </dgm:pt>
    <dgm:pt modelId="{EBD784B9-24FC-4545-A767-A47FB9A146C2}" type="pres">
      <dgm:prSet presAssocID="{840989B6-21AE-4966-9B94-F7EC3DE426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D0AC7C0-91E0-4ED5-B380-DD3BC0D43471}" type="pres">
      <dgm:prSet presAssocID="{840989B6-21AE-4966-9B94-F7EC3DE426F6}" presName="Name1" presStyleCnt="0"/>
      <dgm:spPr/>
    </dgm:pt>
    <dgm:pt modelId="{221533E9-EB1A-4205-9406-8187EA20497C}" type="pres">
      <dgm:prSet presAssocID="{840989B6-21AE-4966-9B94-F7EC3DE426F6}" presName="cycle" presStyleCnt="0"/>
      <dgm:spPr/>
    </dgm:pt>
    <dgm:pt modelId="{35ECC734-2C04-4BC0-AC5E-A665C0442577}" type="pres">
      <dgm:prSet presAssocID="{840989B6-21AE-4966-9B94-F7EC3DE426F6}" presName="srcNode" presStyleLbl="node1" presStyleIdx="0" presStyleCnt="4"/>
      <dgm:spPr/>
    </dgm:pt>
    <dgm:pt modelId="{31831DE9-AF86-490A-BA3A-085D0E533E98}" type="pres">
      <dgm:prSet presAssocID="{840989B6-21AE-4966-9B94-F7EC3DE426F6}" presName="conn" presStyleLbl="parChTrans1D2" presStyleIdx="0" presStyleCnt="1"/>
      <dgm:spPr/>
      <dgm:t>
        <a:bodyPr/>
        <a:lstStyle/>
        <a:p>
          <a:endParaRPr lang="es-ES"/>
        </a:p>
      </dgm:t>
    </dgm:pt>
    <dgm:pt modelId="{AFE358FF-E2A6-4212-966A-5900F4C61BE8}" type="pres">
      <dgm:prSet presAssocID="{840989B6-21AE-4966-9B94-F7EC3DE426F6}" presName="extraNode" presStyleLbl="node1" presStyleIdx="0" presStyleCnt="4"/>
      <dgm:spPr/>
    </dgm:pt>
    <dgm:pt modelId="{DD1FBE17-698B-4199-BB69-1F00D43599BC}" type="pres">
      <dgm:prSet presAssocID="{840989B6-21AE-4966-9B94-F7EC3DE426F6}" presName="dstNode" presStyleLbl="node1" presStyleIdx="0" presStyleCnt="4"/>
      <dgm:spPr/>
    </dgm:pt>
    <dgm:pt modelId="{3639050F-37D2-4E2B-89C3-C065AB9881DB}" type="pres">
      <dgm:prSet presAssocID="{DC39F44B-2712-4222-88E5-DC7B9DA1A5C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91EDCC-C16B-463A-8EB0-1B2FF8EF7932}" type="pres">
      <dgm:prSet presAssocID="{DC39F44B-2712-4222-88E5-DC7B9DA1A5C0}" presName="accent_1" presStyleCnt="0"/>
      <dgm:spPr/>
    </dgm:pt>
    <dgm:pt modelId="{14E0B3A8-6DBB-498B-A465-CBCEE7E7F9C4}" type="pres">
      <dgm:prSet presAssocID="{DC39F44B-2712-4222-88E5-DC7B9DA1A5C0}" presName="accentRepeatNode" presStyleLbl="solidFgAcc1" presStyleIdx="0" presStyleCnt="4"/>
      <dgm:spPr/>
    </dgm:pt>
    <dgm:pt modelId="{0443E5BE-FEEB-4965-A8DC-8B88723E52C2}" type="pres">
      <dgm:prSet presAssocID="{FBF6C74D-DBB9-4270-84FD-1F9814004DC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D3D7B-0DE5-46FC-8098-85AFEF6885EC}" type="pres">
      <dgm:prSet presAssocID="{FBF6C74D-DBB9-4270-84FD-1F9814004DCD}" presName="accent_2" presStyleCnt="0"/>
      <dgm:spPr/>
    </dgm:pt>
    <dgm:pt modelId="{F32EBDF5-8498-448D-BAE6-D09CFC2CF539}" type="pres">
      <dgm:prSet presAssocID="{FBF6C74D-DBB9-4270-84FD-1F9814004DCD}" presName="accentRepeatNode" presStyleLbl="solidFgAcc1" presStyleIdx="1" presStyleCnt="4"/>
      <dgm:spPr/>
    </dgm:pt>
    <dgm:pt modelId="{BCB578DF-96BA-4683-B92D-6117DB616E1D}" type="pres">
      <dgm:prSet presAssocID="{282CD426-EB2F-49F8-B065-A36321F968A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9D9EE-5BD2-4818-A663-E2B306933ED8}" type="pres">
      <dgm:prSet presAssocID="{282CD426-EB2F-49F8-B065-A36321F968AF}" presName="accent_3" presStyleCnt="0"/>
      <dgm:spPr/>
    </dgm:pt>
    <dgm:pt modelId="{FF413918-556B-4C88-A0D9-15902E367B12}" type="pres">
      <dgm:prSet presAssocID="{282CD426-EB2F-49F8-B065-A36321F968AF}" presName="accentRepeatNode" presStyleLbl="solidFgAcc1" presStyleIdx="2" presStyleCnt="4"/>
      <dgm:spPr/>
    </dgm:pt>
    <dgm:pt modelId="{DD3EB407-4EB4-4146-8E70-D4F9C82FE0CF}" type="pres">
      <dgm:prSet presAssocID="{33DBA921-5FCB-4A81-AF87-0F2EAFCD1A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8F6F1E-A9AA-4077-A5EA-B744B13B27F6}" type="pres">
      <dgm:prSet presAssocID="{33DBA921-5FCB-4A81-AF87-0F2EAFCD1A07}" presName="accent_4" presStyleCnt="0"/>
      <dgm:spPr/>
    </dgm:pt>
    <dgm:pt modelId="{314024E0-409C-49AE-B099-5B4AEF95C862}" type="pres">
      <dgm:prSet presAssocID="{33DBA921-5FCB-4A81-AF87-0F2EAFCD1A07}" presName="accentRepeatNode" presStyleLbl="solidFgAcc1" presStyleIdx="3" presStyleCnt="4"/>
      <dgm:spPr/>
    </dgm:pt>
  </dgm:ptLst>
  <dgm:cxnLst>
    <dgm:cxn modelId="{5746913E-4B38-4C50-8996-519BAD136FC8}" type="presOf" srcId="{DC39F44B-2712-4222-88E5-DC7B9DA1A5C0}" destId="{3639050F-37D2-4E2B-89C3-C065AB9881DB}" srcOrd="0" destOrd="0" presId="urn:microsoft.com/office/officeart/2008/layout/VerticalCurvedList"/>
    <dgm:cxn modelId="{385C3E52-B46E-4CE1-A5A8-D780C7E34DD6}" type="presOf" srcId="{85D78B9D-28BA-44FF-B90E-CF3ED879D0C8}" destId="{31831DE9-AF86-490A-BA3A-085D0E533E98}" srcOrd="0" destOrd="0" presId="urn:microsoft.com/office/officeart/2008/layout/VerticalCurvedList"/>
    <dgm:cxn modelId="{2BE3DEC0-04AF-44B8-9D9D-E2794DECC7F5}" type="presOf" srcId="{282CD426-EB2F-49F8-B065-A36321F968AF}" destId="{BCB578DF-96BA-4683-B92D-6117DB616E1D}" srcOrd="0" destOrd="0" presId="urn:microsoft.com/office/officeart/2008/layout/VerticalCurvedList"/>
    <dgm:cxn modelId="{FAEF41C6-E56F-4DFE-A0F3-F6F47F31105A}" srcId="{840989B6-21AE-4966-9B94-F7EC3DE426F6}" destId="{FBF6C74D-DBB9-4270-84FD-1F9814004DCD}" srcOrd="1" destOrd="0" parTransId="{FBEDAF7F-DBDA-4780-B34D-3FD1A01C057C}" sibTransId="{E857BDE1-1BDF-4A68-A7FD-48EAFD729156}"/>
    <dgm:cxn modelId="{891A2D6D-D01E-45A7-BE97-A47AB0289E0E}" type="presOf" srcId="{33DBA921-5FCB-4A81-AF87-0F2EAFCD1A07}" destId="{DD3EB407-4EB4-4146-8E70-D4F9C82FE0CF}" srcOrd="0" destOrd="0" presId="urn:microsoft.com/office/officeart/2008/layout/VerticalCurvedList"/>
    <dgm:cxn modelId="{C0AE38EF-83E3-4174-B231-8F507768B618}" type="presOf" srcId="{840989B6-21AE-4966-9B94-F7EC3DE426F6}" destId="{EBD784B9-24FC-4545-A767-A47FB9A146C2}" srcOrd="0" destOrd="0" presId="urn:microsoft.com/office/officeart/2008/layout/VerticalCurvedList"/>
    <dgm:cxn modelId="{446958BE-52D4-4AC4-8902-135D1236CACF}" srcId="{840989B6-21AE-4966-9B94-F7EC3DE426F6}" destId="{33DBA921-5FCB-4A81-AF87-0F2EAFCD1A07}" srcOrd="3" destOrd="0" parTransId="{873AFE67-627D-464D-AD28-FEE0A4E0FF44}" sibTransId="{0C848F7A-F2AE-434A-B2EA-5A2DFBB29CFC}"/>
    <dgm:cxn modelId="{3F911DE3-2D2B-481F-BAA0-2FE3308DCECD}" srcId="{840989B6-21AE-4966-9B94-F7EC3DE426F6}" destId="{DC39F44B-2712-4222-88E5-DC7B9DA1A5C0}" srcOrd="0" destOrd="0" parTransId="{01843EBF-15EC-4AD2-B4FE-A266C0211E8D}" sibTransId="{85D78B9D-28BA-44FF-B90E-CF3ED879D0C8}"/>
    <dgm:cxn modelId="{5E3F4D54-690C-4A68-A982-4734CC06750D}" type="presOf" srcId="{FBF6C74D-DBB9-4270-84FD-1F9814004DCD}" destId="{0443E5BE-FEEB-4965-A8DC-8B88723E52C2}" srcOrd="0" destOrd="0" presId="urn:microsoft.com/office/officeart/2008/layout/VerticalCurvedList"/>
    <dgm:cxn modelId="{08180D46-1F1F-4EED-ADF9-118CDF54849C}" srcId="{840989B6-21AE-4966-9B94-F7EC3DE426F6}" destId="{282CD426-EB2F-49F8-B065-A36321F968AF}" srcOrd="2" destOrd="0" parTransId="{27B6CCA6-77F5-45DE-A9D2-828032A2CCFD}" sibTransId="{3B477DD5-9277-4954-A5C5-6A0B74E70D89}"/>
    <dgm:cxn modelId="{DFB4BAB5-30F0-4CBD-955D-1046C7572F4A}" type="presParOf" srcId="{EBD784B9-24FC-4545-A767-A47FB9A146C2}" destId="{8D0AC7C0-91E0-4ED5-B380-DD3BC0D43471}" srcOrd="0" destOrd="0" presId="urn:microsoft.com/office/officeart/2008/layout/VerticalCurvedList"/>
    <dgm:cxn modelId="{9057786B-50FC-4FB8-B8F6-78B032A97270}" type="presParOf" srcId="{8D0AC7C0-91E0-4ED5-B380-DD3BC0D43471}" destId="{221533E9-EB1A-4205-9406-8187EA20497C}" srcOrd="0" destOrd="0" presId="urn:microsoft.com/office/officeart/2008/layout/VerticalCurvedList"/>
    <dgm:cxn modelId="{1F4466DD-0F31-4050-9D17-84CB3212223B}" type="presParOf" srcId="{221533E9-EB1A-4205-9406-8187EA20497C}" destId="{35ECC734-2C04-4BC0-AC5E-A665C0442577}" srcOrd="0" destOrd="0" presId="urn:microsoft.com/office/officeart/2008/layout/VerticalCurvedList"/>
    <dgm:cxn modelId="{BF0F5A89-5B37-40C8-AAF8-1248663603E2}" type="presParOf" srcId="{221533E9-EB1A-4205-9406-8187EA20497C}" destId="{31831DE9-AF86-490A-BA3A-085D0E533E98}" srcOrd="1" destOrd="0" presId="urn:microsoft.com/office/officeart/2008/layout/VerticalCurvedList"/>
    <dgm:cxn modelId="{AB5B4468-2B23-4BED-9E9A-E1ACBA042492}" type="presParOf" srcId="{221533E9-EB1A-4205-9406-8187EA20497C}" destId="{AFE358FF-E2A6-4212-966A-5900F4C61BE8}" srcOrd="2" destOrd="0" presId="urn:microsoft.com/office/officeart/2008/layout/VerticalCurvedList"/>
    <dgm:cxn modelId="{AEEA4692-DF34-412A-8BC9-0CB7590FB4CB}" type="presParOf" srcId="{221533E9-EB1A-4205-9406-8187EA20497C}" destId="{DD1FBE17-698B-4199-BB69-1F00D43599BC}" srcOrd="3" destOrd="0" presId="urn:microsoft.com/office/officeart/2008/layout/VerticalCurvedList"/>
    <dgm:cxn modelId="{0E588D18-4BB7-4D57-ADDC-952BA6C1566C}" type="presParOf" srcId="{8D0AC7C0-91E0-4ED5-B380-DD3BC0D43471}" destId="{3639050F-37D2-4E2B-89C3-C065AB9881DB}" srcOrd="1" destOrd="0" presId="urn:microsoft.com/office/officeart/2008/layout/VerticalCurvedList"/>
    <dgm:cxn modelId="{BE2BB348-4500-4252-9C0D-784CA61AD051}" type="presParOf" srcId="{8D0AC7C0-91E0-4ED5-B380-DD3BC0D43471}" destId="{2A91EDCC-C16B-463A-8EB0-1B2FF8EF7932}" srcOrd="2" destOrd="0" presId="urn:microsoft.com/office/officeart/2008/layout/VerticalCurvedList"/>
    <dgm:cxn modelId="{0CB05BC0-584D-438B-A9C7-BBE9A6B645F2}" type="presParOf" srcId="{2A91EDCC-C16B-463A-8EB0-1B2FF8EF7932}" destId="{14E0B3A8-6DBB-498B-A465-CBCEE7E7F9C4}" srcOrd="0" destOrd="0" presId="urn:microsoft.com/office/officeart/2008/layout/VerticalCurvedList"/>
    <dgm:cxn modelId="{9E01F6B8-922E-40C9-B18F-8AE74CE7E7B1}" type="presParOf" srcId="{8D0AC7C0-91E0-4ED5-B380-DD3BC0D43471}" destId="{0443E5BE-FEEB-4965-A8DC-8B88723E52C2}" srcOrd="3" destOrd="0" presId="urn:microsoft.com/office/officeart/2008/layout/VerticalCurvedList"/>
    <dgm:cxn modelId="{41E766F2-8E5E-477B-B3F9-E7AE1EA75177}" type="presParOf" srcId="{8D0AC7C0-91E0-4ED5-B380-DD3BC0D43471}" destId="{438D3D7B-0DE5-46FC-8098-85AFEF6885EC}" srcOrd="4" destOrd="0" presId="urn:microsoft.com/office/officeart/2008/layout/VerticalCurvedList"/>
    <dgm:cxn modelId="{ABE9A60A-C795-4EA4-BDEF-8FC2D3CA8049}" type="presParOf" srcId="{438D3D7B-0DE5-46FC-8098-85AFEF6885EC}" destId="{F32EBDF5-8498-448D-BAE6-D09CFC2CF539}" srcOrd="0" destOrd="0" presId="urn:microsoft.com/office/officeart/2008/layout/VerticalCurvedList"/>
    <dgm:cxn modelId="{85D64C17-FC23-4334-99DE-350156D178CD}" type="presParOf" srcId="{8D0AC7C0-91E0-4ED5-B380-DD3BC0D43471}" destId="{BCB578DF-96BA-4683-B92D-6117DB616E1D}" srcOrd="5" destOrd="0" presId="urn:microsoft.com/office/officeart/2008/layout/VerticalCurvedList"/>
    <dgm:cxn modelId="{A96FECC8-9838-4199-909B-854F80BC11D9}" type="presParOf" srcId="{8D0AC7C0-91E0-4ED5-B380-DD3BC0D43471}" destId="{C699D9EE-5BD2-4818-A663-E2B306933ED8}" srcOrd="6" destOrd="0" presId="urn:microsoft.com/office/officeart/2008/layout/VerticalCurvedList"/>
    <dgm:cxn modelId="{B7E05F77-CE79-4042-BD62-B9E496D17367}" type="presParOf" srcId="{C699D9EE-5BD2-4818-A663-E2B306933ED8}" destId="{FF413918-556B-4C88-A0D9-15902E367B12}" srcOrd="0" destOrd="0" presId="urn:microsoft.com/office/officeart/2008/layout/VerticalCurvedList"/>
    <dgm:cxn modelId="{52A17CC5-E528-4E56-BFBA-51C5B9D39647}" type="presParOf" srcId="{8D0AC7C0-91E0-4ED5-B380-DD3BC0D43471}" destId="{DD3EB407-4EB4-4146-8E70-D4F9C82FE0CF}" srcOrd="7" destOrd="0" presId="urn:microsoft.com/office/officeart/2008/layout/VerticalCurvedList"/>
    <dgm:cxn modelId="{E51D0AA0-FE66-40B1-AA82-633B0B5F3614}" type="presParOf" srcId="{8D0AC7C0-91E0-4ED5-B380-DD3BC0D43471}" destId="{C28F6F1E-A9AA-4077-A5EA-B744B13B27F6}" srcOrd="8" destOrd="0" presId="urn:microsoft.com/office/officeart/2008/layout/VerticalCurvedList"/>
    <dgm:cxn modelId="{B4C030AD-C4CB-4A94-B5E8-971275868D0C}" type="presParOf" srcId="{C28F6F1E-A9AA-4077-A5EA-B744B13B27F6}" destId="{314024E0-409C-49AE-B099-5B4AEF95C8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0690F4-2C67-4C9A-A09B-7F57F1B9E02C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F4BAF519-F170-4AF5-971F-60E1C012F8D2}">
      <dgm:prSet custT="1"/>
      <dgm:spPr/>
      <dgm:t>
        <a:bodyPr/>
        <a:lstStyle/>
        <a:p>
          <a:r>
            <a:rPr lang="es-EC" sz="1200" dirty="0" smtClean="0"/>
            <a:t>Busca mejorar los aspectos negativos a partir de la percepción de los usuarios</a:t>
          </a:r>
          <a:endParaRPr lang="es-ES" sz="1200" dirty="0"/>
        </a:p>
      </dgm:t>
    </dgm:pt>
    <dgm:pt modelId="{833FE529-507E-46F7-B010-2C3DEA0C8860}" type="parTrans" cxnId="{FDB7138A-EAB7-4EF1-9ABC-4568726BF1B7}">
      <dgm:prSet/>
      <dgm:spPr/>
      <dgm:t>
        <a:bodyPr/>
        <a:lstStyle/>
        <a:p>
          <a:endParaRPr lang="es-ES" sz="1200"/>
        </a:p>
      </dgm:t>
    </dgm:pt>
    <dgm:pt modelId="{0113C237-3162-44B7-B594-EC13BFA43062}" type="sibTrans" cxnId="{FDB7138A-EAB7-4EF1-9ABC-4568726BF1B7}">
      <dgm:prSet/>
      <dgm:spPr/>
      <dgm:t>
        <a:bodyPr/>
        <a:lstStyle/>
        <a:p>
          <a:endParaRPr lang="es-ES" sz="1200"/>
        </a:p>
      </dgm:t>
    </dgm:pt>
    <dgm:pt modelId="{90EC1F8C-2C5F-41CE-90F8-4E73FA4B710E}">
      <dgm:prSet custT="1"/>
      <dgm:spPr/>
      <dgm:t>
        <a:bodyPr/>
        <a:lstStyle/>
        <a:p>
          <a:r>
            <a:rPr lang="es-ES" sz="1200" b="0" i="0" dirty="0" smtClean="0"/>
            <a:t>Interesante, sencillo y práctico para gestionar la calidad de servicio en lo que tiene que ver con la satisfacción del usuario.</a:t>
          </a:r>
          <a:endParaRPr lang="es-ES" sz="1200" dirty="0"/>
        </a:p>
      </dgm:t>
    </dgm:pt>
    <dgm:pt modelId="{528A4440-92B4-4008-9A81-24B9791D7A82}" type="parTrans" cxnId="{1B53CF28-0CD9-446E-8AA5-D9931E7FF416}">
      <dgm:prSet/>
      <dgm:spPr/>
      <dgm:t>
        <a:bodyPr/>
        <a:lstStyle/>
        <a:p>
          <a:endParaRPr lang="es-ES" sz="1200"/>
        </a:p>
      </dgm:t>
    </dgm:pt>
    <dgm:pt modelId="{9B7EADA0-E8EF-4400-A428-529793515FE5}" type="sibTrans" cxnId="{1B53CF28-0CD9-446E-8AA5-D9931E7FF416}">
      <dgm:prSet/>
      <dgm:spPr/>
      <dgm:t>
        <a:bodyPr/>
        <a:lstStyle/>
        <a:p>
          <a:endParaRPr lang="es-ES" sz="1200"/>
        </a:p>
      </dgm:t>
    </dgm:pt>
    <dgm:pt modelId="{B122EA3B-65D8-4391-8650-7BB72A60556F}">
      <dgm:prSet custT="1"/>
      <dgm:spPr/>
      <dgm:t>
        <a:bodyPr/>
        <a:lstStyle/>
        <a:p>
          <a:r>
            <a:rPr lang="es-ES" sz="1200" b="0" i="0" dirty="0" smtClean="0"/>
            <a:t>No es complejo ponerlo en marcha y puede utilizarse tanto con clientes externos como con clientes internos.</a:t>
          </a:r>
          <a:endParaRPr lang="es-ES" sz="1200" dirty="0"/>
        </a:p>
      </dgm:t>
    </dgm:pt>
    <dgm:pt modelId="{C37D89B5-7745-4552-AE4B-D8DD9B72900B}" type="parTrans" cxnId="{DC309D2E-CC2D-4214-8944-ABE6DC719592}">
      <dgm:prSet/>
      <dgm:spPr/>
      <dgm:t>
        <a:bodyPr/>
        <a:lstStyle/>
        <a:p>
          <a:endParaRPr lang="es-ES" sz="1200"/>
        </a:p>
      </dgm:t>
    </dgm:pt>
    <dgm:pt modelId="{3BDF69B7-EA58-44CC-837A-DEEE666F89AA}" type="sibTrans" cxnId="{DC309D2E-CC2D-4214-8944-ABE6DC719592}">
      <dgm:prSet/>
      <dgm:spPr/>
      <dgm:t>
        <a:bodyPr/>
        <a:lstStyle/>
        <a:p>
          <a:endParaRPr lang="es-ES" sz="1200"/>
        </a:p>
      </dgm:t>
    </dgm:pt>
    <dgm:pt modelId="{5B5178BD-D8C2-4D8B-8C7E-FB9C56A7F029}">
      <dgm:prSet custT="1"/>
      <dgm:spPr/>
      <dgm:t>
        <a:bodyPr/>
        <a:lstStyle/>
        <a:p>
          <a:endParaRPr lang="es-ES" sz="1200" dirty="0"/>
        </a:p>
      </dgm:t>
    </dgm:pt>
    <dgm:pt modelId="{95650EFC-03A4-4A43-956D-8BE1AE97BF82}" type="parTrans" cxnId="{8A9A31F8-FD95-4F54-A8D2-EEC542D84996}">
      <dgm:prSet/>
      <dgm:spPr/>
      <dgm:t>
        <a:bodyPr/>
        <a:lstStyle/>
        <a:p>
          <a:endParaRPr lang="es-ES" sz="1200"/>
        </a:p>
      </dgm:t>
    </dgm:pt>
    <dgm:pt modelId="{000827BB-9EFF-4E49-A4AF-C2A0DE0A1958}" type="sibTrans" cxnId="{8A9A31F8-FD95-4F54-A8D2-EEC542D84996}">
      <dgm:prSet/>
      <dgm:spPr/>
      <dgm:t>
        <a:bodyPr/>
        <a:lstStyle/>
        <a:p>
          <a:endParaRPr lang="es-ES" sz="1200"/>
        </a:p>
      </dgm:t>
    </dgm:pt>
    <dgm:pt modelId="{FFF45406-5756-4DD1-82BA-FE3855912CA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dirty="0" smtClean="0"/>
            <a:t>Modelo SERVQUAL</a:t>
          </a:r>
          <a:endParaRPr lang="es-ES" sz="1200" dirty="0"/>
        </a:p>
      </dgm:t>
    </dgm:pt>
    <dgm:pt modelId="{DF01786C-45C1-4D92-A300-312296C3EAC3}" type="sibTrans" cxnId="{27B55D4F-5369-4F10-9735-ACFB1B98F432}">
      <dgm:prSet/>
      <dgm:spPr/>
      <dgm:t>
        <a:bodyPr/>
        <a:lstStyle/>
        <a:p>
          <a:endParaRPr lang="es-ES" sz="1200"/>
        </a:p>
      </dgm:t>
    </dgm:pt>
    <dgm:pt modelId="{E2CBB221-C218-4CE8-9247-EF9AF37A1ACA}" type="parTrans" cxnId="{27B55D4F-5369-4F10-9735-ACFB1B98F432}">
      <dgm:prSet/>
      <dgm:spPr/>
      <dgm:t>
        <a:bodyPr/>
        <a:lstStyle/>
        <a:p>
          <a:endParaRPr lang="es-ES" sz="1200"/>
        </a:p>
      </dgm:t>
    </dgm:pt>
    <dgm:pt modelId="{8155691A-5B08-4188-9084-B2932BA73631}">
      <dgm:prSet custT="1"/>
      <dgm:spPr/>
      <dgm:t>
        <a:bodyPr/>
        <a:lstStyle/>
        <a:p>
          <a:r>
            <a:rPr lang="es-EC" sz="1200" dirty="0" smtClean="0"/>
            <a:t>Permite detectar específicamente en donde se presentan los niveles de insatisfacción, a través de la diferencia entre expectativas y percepciones, e </a:t>
          </a:r>
          <a:r>
            <a:rPr lang="es-ES" sz="1200" dirty="0" smtClean="0"/>
            <a:t>Identifica áreas que requieren mejoramiento (oportunidades)</a:t>
          </a:r>
          <a:endParaRPr lang="es-ES" sz="1200" dirty="0"/>
        </a:p>
      </dgm:t>
    </dgm:pt>
    <dgm:pt modelId="{50680E62-F922-44B0-9317-AE34E2C7F60D}" type="parTrans" cxnId="{F62C0CE7-56DA-4ACC-B889-7E29381FD31E}">
      <dgm:prSet/>
      <dgm:spPr/>
      <dgm:t>
        <a:bodyPr/>
        <a:lstStyle/>
        <a:p>
          <a:endParaRPr lang="es-ES"/>
        </a:p>
      </dgm:t>
    </dgm:pt>
    <dgm:pt modelId="{2927F0A7-90FA-4A1E-879A-952DB6FC573D}" type="sibTrans" cxnId="{F62C0CE7-56DA-4ACC-B889-7E29381FD31E}">
      <dgm:prSet/>
      <dgm:spPr/>
      <dgm:t>
        <a:bodyPr/>
        <a:lstStyle/>
        <a:p>
          <a:endParaRPr lang="es-ES"/>
        </a:p>
      </dgm:t>
    </dgm:pt>
    <dgm:pt modelId="{FA10609B-0551-46B3-B6EB-A2BA0373DD25}" type="pres">
      <dgm:prSet presAssocID="{A90690F4-2C67-4C9A-A09B-7F57F1B9E02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852262-2B63-4771-9147-242FBD992C3B}" type="pres">
      <dgm:prSet presAssocID="{A90690F4-2C67-4C9A-A09B-7F57F1B9E02C}" presName="matrix" presStyleCnt="0"/>
      <dgm:spPr/>
      <dgm:t>
        <a:bodyPr/>
        <a:lstStyle/>
        <a:p>
          <a:endParaRPr lang="es-ES"/>
        </a:p>
      </dgm:t>
    </dgm:pt>
    <dgm:pt modelId="{8DCB4ABD-1B40-44F3-AB8F-9AB0D831AA33}" type="pres">
      <dgm:prSet presAssocID="{A90690F4-2C67-4C9A-A09B-7F57F1B9E02C}" presName="tile1" presStyleLbl="node1" presStyleIdx="0" presStyleCnt="4"/>
      <dgm:spPr/>
      <dgm:t>
        <a:bodyPr/>
        <a:lstStyle/>
        <a:p>
          <a:endParaRPr lang="es-ES"/>
        </a:p>
      </dgm:t>
    </dgm:pt>
    <dgm:pt modelId="{CB643EB6-3C78-451C-A042-D484B19C3492}" type="pres">
      <dgm:prSet presAssocID="{A90690F4-2C67-4C9A-A09B-7F57F1B9E02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DC3944-C2CF-458B-A9A6-8B3912D7CCA4}" type="pres">
      <dgm:prSet presAssocID="{A90690F4-2C67-4C9A-A09B-7F57F1B9E02C}" presName="tile2" presStyleLbl="node1" presStyleIdx="1" presStyleCnt="4"/>
      <dgm:spPr/>
      <dgm:t>
        <a:bodyPr/>
        <a:lstStyle/>
        <a:p>
          <a:endParaRPr lang="es-ES"/>
        </a:p>
      </dgm:t>
    </dgm:pt>
    <dgm:pt modelId="{065AFCDC-A2DA-4C43-B07F-73434B9C5236}" type="pres">
      <dgm:prSet presAssocID="{A90690F4-2C67-4C9A-A09B-7F57F1B9E02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1F53A-460B-487F-A775-071B4F91FF78}" type="pres">
      <dgm:prSet presAssocID="{A90690F4-2C67-4C9A-A09B-7F57F1B9E02C}" presName="tile3" presStyleLbl="node1" presStyleIdx="2" presStyleCnt="4"/>
      <dgm:spPr/>
      <dgm:t>
        <a:bodyPr/>
        <a:lstStyle/>
        <a:p>
          <a:endParaRPr lang="es-ES"/>
        </a:p>
      </dgm:t>
    </dgm:pt>
    <dgm:pt modelId="{1E87C780-1871-446D-87AB-DB6FB560A2AB}" type="pres">
      <dgm:prSet presAssocID="{A90690F4-2C67-4C9A-A09B-7F57F1B9E02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A7AA45-DB36-4FB4-B02F-3DE636A93315}" type="pres">
      <dgm:prSet presAssocID="{A90690F4-2C67-4C9A-A09B-7F57F1B9E02C}" presName="tile4" presStyleLbl="node1" presStyleIdx="3" presStyleCnt="4"/>
      <dgm:spPr/>
      <dgm:t>
        <a:bodyPr/>
        <a:lstStyle/>
        <a:p>
          <a:endParaRPr lang="es-ES"/>
        </a:p>
      </dgm:t>
    </dgm:pt>
    <dgm:pt modelId="{11BBF0B3-48D4-4C56-91D5-13F1B023D1FF}" type="pres">
      <dgm:prSet presAssocID="{A90690F4-2C67-4C9A-A09B-7F57F1B9E02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66A6F-8EAF-4A55-ABA7-0BBECF53858D}" type="pres">
      <dgm:prSet presAssocID="{A90690F4-2C67-4C9A-A09B-7F57F1B9E02C}" presName="centerTile" presStyleLbl="fgShp" presStyleIdx="0" presStyleCnt="1" custScaleX="131313" custScaleY="123030" custLinFactNeighborX="4151" custLinFactNeighborY="939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B53CF28-0CD9-446E-8AA5-D9931E7FF416}" srcId="{FFF45406-5756-4DD1-82BA-FE3855912CAB}" destId="{90EC1F8C-2C5F-41CE-90F8-4E73FA4B710E}" srcOrd="2" destOrd="0" parTransId="{528A4440-92B4-4008-9A81-24B9791D7A82}" sibTransId="{9B7EADA0-E8EF-4400-A428-529793515FE5}"/>
    <dgm:cxn modelId="{0C42DA64-ED09-45E4-843B-ED4B2F5026FB}" type="presOf" srcId="{B122EA3B-65D8-4391-8650-7BB72A60556F}" destId="{11BBF0B3-48D4-4C56-91D5-13F1B023D1FF}" srcOrd="1" destOrd="0" presId="urn:microsoft.com/office/officeart/2005/8/layout/matrix1"/>
    <dgm:cxn modelId="{27B55D4F-5369-4F10-9735-ACFB1B98F432}" srcId="{A90690F4-2C67-4C9A-A09B-7F57F1B9E02C}" destId="{FFF45406-5756-4DD1-82BA-FE3855912CAB}" srcOrd="0" destOrd="0" parTransId="{E2CBB221-C218-4CE8-9247-EF9AF37A1ACA}" sibTransId="{DF01786C-45C1-4D92-A300-312296C3EAC3}"/>
    <dgm:cxn modelId="{8A9A31F8-FD95-4F54-A8D2-EEC542D84996}" srcId="{FFF45406-5756-4DD1-82BA-FE3855912CAB}" destId="{5B5178BD-D8C2-4D8B-8C7E-FB9C56A7F029}" srcOrd="4" destOrd="0" parTransId="{95650EFC-03A4-4A43-956D-8BE1AE97BF82}" sibTransId="{000827BB-9EFF-4E49-A4AF-C2A0DE0A1958}"/>
    <dgm:cxn modelId="{F62C0CE7-56DA-4ACC-B889-7E29381FD31E}" srcId="{FFF45406-5756-4DD1-82BA-FE3855912CAB}" destId="{8155691A-5B08-4188-9084-B2932BA73631}" srcOrd="0" destOrd="0" parTransId="{50680E62-F922-44B0-9317-AE34E2C7F60D}" sibTransId="{2927F0A7-90FA-4A1E-879A-952DB6FC573D}"/>
    <dgm:cxn modelId="{8D23A273-2998-4EBD-968C-E22BF0F41BE3}" type="presOf" srcId="{A90690F4-2C67-4C9A-A09B-7F57F1B9E02C}" destId="{FA10609B-0551-46B3-B6EB-A2BA0373DD25}" srcOrd="0" destOrd="0" presId="urn:microsoft.com/office/officeart/2005/8/layout/matrix1"/>
    <dgm:cxn modelId="{BC4267A6-DDD5-4E6B-933A-261C068D423F}" type="presOf" srcId="{F4BAF519-F170-4AF5-971F-60E1C012F8D2}" destId="{71DC3944-C2CF-458B-A9A6-8B3912D7CCA4}" srcOrd="0" destOrd="0" presId="urn:microsoft.com/office/officeart/2005/8/layout/matrix1"/>
    <dgm:cxn modelId="{FDB7138A-EAB7-4EF1-9ABC-4568726BF1B7}" srcId="{FFF45406-5756-4DD1-82BA-FE3855912CAB}" destId="{F4BAF519-F170-4AF5-971F-60E1C012F8D2}" srcOrd="1" destOrd="0" parTransId="{833FE529-507E-46F7-B010-2C3DEA0C8860}" sibTransId="{0113C237-3162-44B7-B594-EC13BFA43062}"/>
    <dgm:cxn modelId="{DC309D2E-CC2D-4214-8944-ABE6DC719592}" srcId="{FFF45406-5756-4DD1-82BA-FE3855912CAB}" destId="{B122EA3B-65D8-4391-8650-7BB72A60556F}" srcOrd="3" destOrd="0" parTransId="{C37D89B5-7745-4552-AE4B-D8DD9B72900B}" sibTransId="{3BDF69B7-EA58-44CC-837A-DEEE666F89AA}"/>
    <dgm:cxn modelId="{C055A751-1B9A-4F66-AA80-3826187A5629}" type="presOf" srcId="{90EC1F8C-2C5F-41CE-90F8-4E73FA4B710E}" destId="{1E87C780-1871-446D-87AB-DB6FB560A2AB}" srcOrd="1" destOrd="0" presId="urn:microsoft.com/office/officeart/2005/8/layout/matrix1"/>
    <dgm:cxn modelId="{D02865D9-6BAC-4444-984C-FEA89BB95CBD}" type="presOf" srcId="{8155691A-5B08-4188-9084-B2932BA73631}" destId="{8DCB4ABD-1B40-44F3-AB8F-9AB0D831AA33}" srcOrd="0" destOrd="0" presId="urn:microsoft.com/office/officeart/2005/8/layout/matrix1"/>
    <dgm:cxn modelId="{42987789-EE7F-426E-A708-3D0987A261ED}" type="presOf" srcId="{B122EA3B-65D8-4391-8650-7BB72A60556F}" destId="{5AA7AA45-DB36-4FB4-B02F-3DE636A93315}" srcOrd="0" destOrd="0" presId="urn:microsoft.com/office/officeart/2005/8/layout/matrix1"/>
    <dgm:cxn modelId="{0370814A-2C5E-4D8A-B962-4AA6E8C9AA69}" type="presOf" srcId="{90EC1F8C-2C5F-41CE-90F8-4E73FA4B710E}" destId="{1751F53A-460B-487F-A775-071B4F91FF78}" srcOrd="0" destOrd="0" presId="urn:microsoft.com/office/officeart/2005/8/layout/matrix1"/>
    <dgm:cxn modelId="{C75D9B09-0A58-4D0B-B6C5-62E0390C8CDA}" type="presOf" srcId="{F4BAF519-F170-4AF5-971F-60E1C012F8D2}" destId="{065AFCDC-A2DA-4C43-B07F-73434B9C5236}" srcOrd="1" destOrd="0" presId="urn:microsoft.com/office/officeart/2005/8/layout/matrix1"/>
    <dgm:cxn modelId="{B68B378D-396B-41AA-95B4-A9CDD98682B9}" type="presOf" srcId="{8155691A-5B08-4188-9084-B2932BA73631}" destId="{CB643EB6-3C78-451C-A042-D484B19C3492}" srcOrd="1" destOrd="0" presId="urn:microsoft.com/office/officeart/2005/8/layout/matrix1"/>
    <dgm:cxn modelId="{B9C9EA99-1567-4CB8-85FA-82D6F7E4EC49}" type="presOf" srcId="{FFF45406-5756-4DD1-82BA-FE3855912CAB}" destId="{50266A6F-8EAF-4A55-ABA7-0BBECF53858D}" srcOrd="0" destOrd="0" presId="urn:microsoft.com/office/officeart/2005/8/layout/matrix1"/>
    <dgm:cxn modelId="{6A970A17-4669-4458-81EE-87D33BF3F2B0}" type="presParOf" srcId="{FA10609B-0551-46B3-B6EB-A2BA0373DD25}" destId="{10852262-2B63-4771-9147-242FBD992C3B}" srcOrd="0" destOrd="0" presId="urn:microsoft.com/office/officeart/2005/8/layout/matrix1"/>
    <dgm:cxn modelId="{5BF9D133-018A-4EFE-884E-CA38832BF82F}" type="presParOf" srcId="{10852262-2B63-4771-9147-242FBD992C3B}" destId="{8DCB4ABD-1B40-44F3-AB8F-9AB0D831AA33}" srcOrd="0" destOrd="0" presId="urn:microsoft.com/office/officeart/2005/8/layout/matrix1"/>
    <dgm:cxn modelId="{DACCE131-34C4-4663-9E00-750E090BE1A3}" type="presParOf" srcId="{10852262-2B63-4771-9147-242FBD992C3B}" destId="{CB643EB6-3C78-451C-A042-D484B19C3492}" srcOrd="1" destOrd="0" presId="urn:microsoft.com/office/officeart/2005/8/layout/matrix1"/>
    <dgm:cxn modelId="{EDC6023D-65E7-4141-B239-43F2CC1DF867}" type="presParOf" srcId="{10852262-2B63-4771-9147-242FBD992C3B}" destId="{71DC3944-C2CF-458B-A9A6-8B3912D7CCA4}" srcOrd="2" destOrd="0" presId="urn:microsoft.com/office/officeart/2005/8/layout/matrix1"/>
    <dgm:cxn modelId="{FC7EC572-9F3A-4A98-9EE3-1E8A40EC0B9B}" type="presParOf" srcId="{10852262-2B63-4771-9147-242FBD992C3B}" destId="{065AFCDC-A2DA-4C43-B07F-73434B9C5236}" srcOrd="3" destOrd="0" presId="urn:microsoft.com/office/officeart/2005/8/layout/matrix1"/>
    <dgm:cxn modelId="{9EF40D7D-52AE-4598-9280-E989D3583986}" type="presParOf" srcId="{10852262-2B63-4771-9147-242FBD992C3B}" destId="{1751F53A-460B-487F-A775-071B4F91FF78}" srcOrd="4" destOrd="0" presId="urn:microsoft.com/office/officeart/2005/8/layout/matrix1"/>
    <dgm:cxn modelId="{C079291D-83E3-42F5-BCC5-74C2BB4385C7}" type="presParOf" srcId="{10852262-2B63-4771-9147-242FBD992C3B}" destId="{1E87C780-1871-446D-87AB-DB6FB560A2AB}" srcOrd="5" destOrd="0" presId="urn:microsoft.com/office/officeart/2005/8/layout/matrix1"/>
    <dgm:cxn modelId="{0267F28C-ED23-49C8-B67B-F63254A8207F}" type="presParOf" srcId="{10852262-2B63-4771-9147-242FBD992C3B}" destId="{5AA7AA45-DB36-4FB4-B02F-3DE636A93315}" srcOrd="6" destOrd="0" presId="urn:microsoft.com/office/officeart/2005/8/layout/matrix1"/>
    <dgm:cxn modelId="{D57537EE-38A2-47A4-925A-5FE1DBF7D4F6}" type="presParOf" srcId="{10852262-2B63-4771-9147-242FBD992C3B}" destId="{11BBF0B3-48D4-4C56-91D5-13F1B023D1FF}" srcOrd="7" destOrd="0" presId="urn:microsoft.com/office/officeart/2005/8/layout/matrix1"/>
    <dgm:cxn modelId="{3B155A29-A76A-463F-8723-C68BC0B57360}" type="presParOf" srcId="{FA10609B-0551-46B3-B6EB-A2BA0373DD25}" destId="{50266A6F-8EAF-4A55-ABA7-0BBECF5385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6D2FAC-DF96-493C-B725-5315B8896992}" type="doc">
      <dgm:prSet loTypeId="urn:microsoft.com/office/officeart/2005/8/layout/arrow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7FFBD2E-CE57-4424-8EA9-F9E86C9BF94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es-ES" sz="1100" b="1" dirty="0" smtClean="0"/>
        </a:p>
        <a:p>
          <a:pPr algn="just"/>
          <a:r>
            <a:rPr lang="es-ES" sz="1100" b="1" dirty="0" smtClean="0"/>
            <a:t>Insatisfacción </a:t>
          </a:r>
          <a:endParaRPr lang="es-ES" sz="1100" b="1" dirty="0"/>
        </a:p>
      </dgm:t>
    </dgm:pt>
    <dgm:pt modelId="{379A2CA7-55C7-44F5-9E08-7FD070965EA2}" type="parTrans" cxnId="{0A30C125-73C6-4415-993A-08A930EB19B5}">
      <dgm:prSet/>
      <dgm:spPr/>
      <dgm:t>
        <a:bodyPr/>
        <a:lstStyle/>
        <a:p>
          <a:endParaRPr lang="es-ES" sz="1000"/>
        </a:p>
      </dgm:t>
    </dgm:pt>
    <dgm:pt modelId="{42E91659-C574-419B-BC4A-BF06E1883855}" type="sibTrans" cxnId="{0A30C125-73C6-4415-993A-08A930EB19B5}">
      <dgm:prSet/>
      <dgm:spPr/>
      <dgm:t>
        <a:bodyPr/>
        <a:lstStyle/>
        <a:p>
          <a:endParaRPr lang="es-ES" sz="1000"/>
        </a:p>
      </dgm:t>
    </dgm:pt>
    <dgm:pt modelId="{0FA7F8F5-A156-454F-A5C8-89B1AE343BB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b="1" dirty="0" smtClean="0"/>
            <a:t>TANGIBLES:  </a:t>
          </a:r>
          <a:r>
            <a:rPr lang="es-ES" sz="1100" b="0" dirty="0" smtClean="0"/>
            <a:t>Fallas en el mejoramiento </a:t>
          </a:r>
          <a:r>
            <a:rPr lang="es-ES" sz="1100" dirty="0" smtClean="0"/>
            <a:t>y actualización de equipos y sistemas comunicacionales.</a:t>
          </a:r>
          <a:endParaRPr lang="es-ES" sz="1100" b="1" dirty="0"/>
        </a:p>
      </dgm:t>
    </dgm:pt>
    <dgm:pt modelId="{91F37C3E-7245-4569-BA07-ACF732E086CB}" type="parTrans" cxnId="{74EBC4B4-5F31-415D-BC68-1339013BB081}">
      <dgm:prSet/>
      <dgm:spPr/>
      <dgm:t>
        <a:bodyPr/>
        <a:lstStyle/>
        <a:p>
          <a:endParaRPr lang="es-ES" sz="1000"/>
        </a:p>
      </dgm:t>
    </dgm:pt>
    <dgm:pt modelId="{0785C826-2A07-400D-8A74-241A8C9BE052}" type="sibTrans" cxnId="{74EBC4B4-5F31-415D-BC68-1339013BB081}">
      <dgm:prSet/>
      <dgm:spPr/>
      <dgm:t>
        <a:bodyPr/>
        <a:lstStyle/>
        <a:p>
          <a:endParaRPr lang="es-ES" sz="1000"/>
        </a:p>
      </dgm:t>
    </dgm:pt>
    <dgm:pt modelId="{B13635B3-E32B-4FE7-9D78-BA5BF201A54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b="1" dirty="0" smtClean="0"/>
            <a:t>CONFIABILIDAD: </a:t>
          </a:r>
          <a:r>
            <a:rPr lang="es-ES" sz="1100" b="0" dirty="0" smtClean="0"/>
            <a:t>Incomprensión</a:t>
          </a:r>
          <a:r>
            <a:rPr lang="es-ES" sz="1100" dirty="0" smtClean="0"/>
            <a:t> y deficiencia en la prestación del servicio desde la primera vez (Personal administrativo).</a:t>
          </a:r>
          <a:endParaRPr lang="es-ES" sz="1100" b="1" dirty="0"/>
        </a:p>
      </dgm:t>
    </dgm:pt>
    <dgm:pt modelId="{FA22E36D-E714-4D7A-A0FA-E4EDBFC3515C}" type="parTrans" cxnId="{80174F50-992D-49C3-9464-BE3012FC1D26}">
      <dgm:prSet/>
      <dgm:spPr/>
      <dgm:t>
        <a:bodyPr/>
        <a:lstStyle/>
        <a:p>
          <a:endParaRPr lang="es-ES" sz="1000"/>
        </a:p>
      </dgm:t>
    </dgm:pt>
    <dgm:pt modelId="{59DC1B99-4172-4E30-8438-2A836AC4F568}" type="sibTrans" cxnId="{80174F50-992D-49C3-9464-BE3012FC1D26}">
      <dgm:prSet/>
      <dgm:spPr/>
      <dgm:t>
        <a:bodyPr/>
        <a:lstStyle/>
        <a:p>
          <a:endParaRPr lang="es-ES" sz="1000"/>
        </a:p>
      </dgm:t>
    </dgm:pt>
    <dgm:pt modelId="{3AED5544-EEA7-464C-AEA6-252A66C911B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b="1" dirty="0" smtClean="0"/>
            <a:t>RESPUESTA: </a:t>
          </a:r>
          <a:r>
            <a:rPr lang="es-ES" sz="1100" b="0" dirty="0" smtClean="0"/>
            <a:t>L</a:t>
          </a:r>
          <a:r>
            <a:rPr lang="es-ES" sz="1100" dirty="0" smtClean="0"/>
            <a:t>entitud en el tiempo de respuesta, inadecuado tratamiento, falla en la atención y comunicación de cronogramas (trámites administrativos - solicitudes, registro, matriculación  y solución de problemas).</a:t>
          </a:r>
          <a:endParaRPr lang="es-ES" sz="1100" dirty="0"/>
        </a:p>
      </dgm:t>
    </dgm:pt>
    <dgm:pt modelId="{C0E19A4F-1914-4F9B-8F9B-B1BF9BC6317A}" type="parTrans" cxnId="{5DBCF5B3-CB0C-443A-BA57-98160EF50156}">
      <dgm:prSet/>
      <dgm:spPr/>
      <dgm:t>
        <a:bodyPr/>
        <a:lstStyle/>
        <a:p>
          <a:endParaRPr lang="es-ES" sz="1000"/>
        </a:p>
      </dgm:t>
    </dgm:pt>
    <dgm:pt modelId="{D49C987A-0E10-486D-BA1F-4DA14F7EB4FC}" type="sibTrans" cxnId="{5DBCF5B3-CB0C-443A-BA57-98160EF50156}">
      <dgm:prSet/>
      <dgm:spPr/>
      <dgm:t>
        <a:bodyPr/>
        <a:lstStyle/>
        <a:p>
          <a:endParaRPr lang="es-ES" sz="1000"/>
        </a:p>
      </dgm:t>
    </dgm:pt>
    <dgm:pt modelId="{EA0A60F0-431A-42D8-BCE7-9241BE9A397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b="1" dirty="0" smtClean="0"/>
            <a:t>SEGURIDAD: </a:t>
          </a:r>
          <a:r>
            <a:rPr lang="es-ES" sz="1100" b="0" dirty="0" smtClean="0"/>
            <a:t>Desatención</a:t>
          </a:r>
          <a:r>
            <a:rPr lang="es-ES" sz="1100" dirty="0" smtClean="0"/>
            <a:t>, falla en la preparación del personal administrativo para solventar la prestación del servicios e inquietudes de los estudiantes, seguridad en los trámites</a:t>
          </a:r>
          <a:endParaRPr lang="es-ES" sz="1100" dirty="0"/>
        </a:p>
      </dgm:t>
    </dgm:pt>
    <dgm:pt modelId="{18B51E93-237F-4AF2-9975-5E38751149ED}" type="parTrans" cxnId="{C8FE39DE-3F56-4591-90C2-F588C2834C29}">
      <dgm:prSet/>
      <dgm:spPr/>
      <dgm:t>
        <a:bodyPr/>
        <a:lstStyle/>
        <a:p>
          <a:endParaRPr lang="es-ES" sz="1600"/>
        </a:p>
      </dgm:t>
    </dgm:pt>
    <dgm:pt modelId="{4E492879-7A2E-40C4-A26C-DFC0BBC23AC0}" type="sibTrans" cxnId="{C8FE39DE-3F56-4591-90C2-F588C2834C29}">
      <dgm:prSet/>
      <dgm:spPr/>
      <dgm:t>
        <a:bodyPr/>
        <a:lstStyle/>
        <a:p>
          <a:endParaRPr lang="es-ES" sz="1600"/>
        </a:p>
      </dgm:t>
    </dgm:pt>
    <dgm:pt modelId="{BB78A247-6704-4BB2-B61B-770AD7075E4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" sz="1100" b="1" dirty="0" smtClean="0"/>
            <a:t>EMPATÍA: </a:t>
          </a:r>
          <a:r>
            <a:rPr lang="es-ES" sz="1100" b="0" dirty="0" smtClean="0"/>
            <a:t>Falta de Interés de la Universidad hacia el</a:t>
          </a:r>
          <a:r>
            <a:rPr lang="es-ES" sz="1100" dirty="0" smtClean="0"/>
            <a:t> estudiante (decisiones, actividades, proyectos y eventos), horarios convenientes a las necesidades de los estudiantes y atención individualizada.</a:t>
          </a:r>
          <a:endParaRPr lang="es-ES" sz="1100" dirty="0"/>
        </a:p>
      </dgm:t>
    </dgm:pt>
    <dgm:pt modelId="{BD8DAA00-2FA0-4711-A054-FC42A1F46356}" type="parTrans" cxnId="{DBCBAF9D-FF8A-4BB5-86FD-5C1A33DF6A62}">
      <dgm:prSet/>
      <dgm:spPr/>
      <dgm:t>
        <a:bodyPr/>
        <a:lstStyle/>
        <a:p>
          <a:endParaRPr lang="es-ES" sz="1600"/>
        </a:p>
      </dgm:t>
    </dgm:pt>
    <dgm:pt modelId="{CF60F6C5-1308-4583-8333-2C5586E884E0}" type="sibTrans" cxnId="{DBCBAF9D-FF8A-4BB5-86FD-5C1A33DF6A62}">
      <dgm:prSet/>
      <dgm:spPr/>
      <dgm:t>
        <a:bodyPr/>
        <a:lstStyle/>
        <a:p>
          <a:endParaRPr lang="es-ES" sz="1600"/>
        </a:p>
      </dgm:t>
    </dgm:pt>
    <dgm:pt modelId="{FFCEBD14-6B5B-4D18-9E13-D173DA9568C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dirty="0" smtClean="0"/>
            <a:t>Estrategias de Mejoramiento</a:t>
          </a:r>
          <a:endParaRPr lang="es-ES" sz="1100" b="1" dirty="0"/>
        </a:p>
      </dgm:t>
    </dgm:pt>
    <dgm:pt modelId="{937C6393-3ACC-4839-85F2-92E4029D6DBE}" type="parTrans" cxnId="{8415A872-7277-4569-9215-3846F342DDFA}">
      <dgm:prSet/>
      <dgm:spPr/>
      <dgm:t>
        <a:bodyPr/>
        <a:lstStyle/>
        <a:p>
          <a:endParaRPr lang="es-ES" sz="1600"/>
        </a:p>
      </dgm:t>
    </dgm:pt>
    <dgm:pt modelId="{42C6BB8C-9756-4A20-80A5-BAA9A04C67D2}" type="sibTrans" cxnId="{8415A872-7277-4569-9215-3846F342DDFA}">
      <dgm:prSet/>
      <dgm:spPr/>
      <dgm:t>
        <a:bodyPr/>
        <a:lstStyle/>
        <a:p>
          <a:endParaRPr lang="es-ES" sz="1600"/>
        </a:p>
      </dgm:t>
    </dgm:pt>
    <dgm:pt modelId="{2B5D77FC-71E8-471E-A9AD-12FF6FC05A0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100" b="1" dirty="0" smtClean="0"/>
            <a:t>TANGIBLES </a:t>
          </a:r>
          <a:r>
            <a:rPr lang="es-EC" sz="1100" dirty="0" smtClean="0"/>
            <a:t>(14,88%) Mejoramiento  y  actualización permanente de tecnología, instalaciones y canales de comunicación. </a:t>
          </a:r>
          <a:r>
            <a:rPr lang="es-ES" sz="1100" dirty="0" smtClean="0"/>
            <a:t>(funcionales y visualmente atractivos)</a:t>
          </a:r>
          <a:endParaRPr lang="es-ES" sz="1100" dirty="0"/>
        </a:p>
      </dgm:t>
    </dgm:pt>
    <dgm:pt modelId="{9CAA9A02-2716-46FB-8E64-41F623F40F3F}" type="parTrans" cxnId="{28F17765-8A74-4FFA-BAB2-3D238F7201F2}">
      <dgm:prSet/>
      <dgm:spPr/>
      <dgm:t>
        <a:bodyPr/>
        <a:lstStyle/>
        <a:p>
          <a:endParaRPr lang="es-ES" sz="1600"/>
        </a:p>
      </dgm:t>
    </dgm:pt>
    <dgm:pt modelId="{00DD1DC2-1BFD-4492-939C-CA96193C893F}" type="sibTrans" cxnId="{28F17765-8A74-4FFA-BAB2-3D238F7201F2}">
      <dgm:prSet/>
      <dgm:spPr/>
      <dgm:t>
        <a:bodyPr/>
        <a:lstStyle/>
        <a:p>
          <a:endParaRPr lang="es-ES" sz="1600"/>
        </a:p>
      </dgm:t>
    </dgm:pt>
    <dgm:pt modelId="{879CA956-A2B2-4454-81ED-C23D10C5AD8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100" dirty="0" smtClean="0"/>
            <a:t> </a:t>
          </a:r>
          <a:r>
            <a:rPr lang="es-EC" sz="1100" b="1" dirty="0" smtClean="0"/>
            <a:t>RESPUESTA</a:t>
          </a:r>
          <a:r>
            <a:rPr lang="es-EC" sz="1100" dirty="0" smtClean="0"/>
            <a:t>(20,92%) Análisis, evaluación, seguimiento y planes de mejoramiento con respecto a la proactividad (detectando tareas claves y fortaleciendo procesos), ajustadas a las necesidades del usuario. </a:t>
          </a:r>
          <a:endParaRPr lang="es-ES" sz="1100" dirty="0"/>
        </a:p>
      </dgm:t>
    </dgm:pt>
    <dgm:pt modelId="{E0FBB723-367F-42E8-A600-27CA664781AA}" type="parTrans" cxnId="{23805712-A2B0-431D-8690-0AAFDE968E40}">
      <dgm:prSet/>
      <dgm:spPr/>
      <dgm:t>
        <a:bodyPr/>
        <a:lstStyle/>
        <a:p>
          <a:endParaRPr lang="es-ES" sz="1600"/>
        </a:p>
      </dgm:t>
    </dgm:pt>
    <dgm:pt modelId="{2320B39A-E5C8-48DD-A725-45A387D254E6}" type="sibTrans" cxnId="{23805712-A2B0-431D-8690-0AAFDE968E40}">
      <dgm:prSet/>
      <dgm:spPr/>
      <dgm:t>
        <a:bodyPr/>
        <a:lstStyle/>
        <a:p>
          <a:endParaRPr lang="es-ES" sz="1600"/>
        </a:p>
      </dgm:t>
    </dgm:pt>
    <dgm:pt modelId="{FDC8B073-2698-427B-9FDB-6A6DC487BF2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100" b="1" dirty="0" smtClean="0"/>
            <a:t>SEGURIDAD</a:t>
          </a:r>
          <a:r>
            <a:rPr lang="es-EC" sz="1100" dirty="0" smtClean="0"/>
            <a:t>(19,71%) Diseñar un plan capacitación y  formación permanente para el personal.</a:t>
          </a:r>
          <a:endParaRPr lang="es-ES" sz="1100" dirty="0"/>
        </a:p>
      </dgm:t>
    </dgm:pt>
    <dgm:pt modelId="{3489C772-E744-4D29-98EA-FB58E610A3BC}" type="parTrans" cxnId="{52EBF429-2160-43AE-A600-82D62D212431}">
      <dgm:prSet/>
      <dgm:spPr/>
      <dgm:t>
        <a:bodyPr/>
        <a:lstStyle/>
        <a:p>
          <a:endParaRPr lang="es-ES" sz="1600"/>
        </a:p>
      </dgm:t>
    </dgm:pt>
    <dgm:pt modelId="{BCC352E4-2C08-4949-8836-9B35D68D7664}" type="sibTrans" cxnId="{52EBF429-2160-43AE-A600-82D62D212431}">
      <dgm:prSet/>
      <dgm:spPr/>
      <dgm:t>
        <a:bodyPr/>
        <a:lstStyle/>
        <a:p>
          <a:endParaRPr lang="es-ES" sz="1600"/>
        </a:p>
      </dgm:t>
    </dgm:pt>
    <dgm:pt modelId="{225F1F07-4E4E-40BE-84A6-1425EB7E092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s-EC" sz="1100" b="1" dirty="0" smtClean="0"/>
            <a:t>EMPATÍA </a:t>
          </a:r>
          <a:r>
            <a:rPr lang="es-EC" sz="1100" b="0" dirty="0" smtClean="0"/>
            <a:t>(19,07%)</a:t>
          </a:r>
          <a:r>
            <a:rPr lang="es-EC" sz="1100" b="1" dirty="0" smtClean="0"/>
            <a:t> </a:t>
          </a:r>
          <a:r>
            <a:rPr lang="es-EC" sz="1100" dirty="0" smtClean="0"/>
            <a:t>Generar políticas de participación activa del personal y usuarios en el análisis,  mejoras en procesos y servicios y (10%) adaptación de  horarios a las necesidades de los estudiantes.</a:t>
          </a:r>
          <a:endParaRPr lang="es-ES" sz="1100" dirty="0"/>
        </a:p>
      </dgm:t>
    </dgm:pt>
    <dgm:pt modelId="{D5AB754F-FC42-4099-9FC9-FFBC9A1F1671}" type="parTrans" cxnId="{2A687501-6C2B-426D-A231-13716BA7657F}">
      <dgm:prSet/>
      <dgm:spPr/>
      <dgm:t>
        <a:bodyPr/>
        <a:lstStyle/>
        <a:p>
          <a:endParaRPr lang="es-ES"/>
        </a:p>
      </dgm:t>
    </dgm:pt>
    <dgm:pt modelId="{55CEF515-90F7-42CA-866C-448E447C0B1F}" type="sibTrans" cxnId="{2A687501-6C2B-426D-A231-13716BA7657F}">
      <dgm:prSet/>
      <dgm:spPr/>
      <dgm:t>
        <a:bodyPr/>
        <a:lstStyle/>
        <a:p>
          <a:endParaRPr lang="es-ES"/>
        </a:p>
      </dgm:t>
    </dgm:pt>
    <dgm:pt modelId="{EB51EDF4-8C72-4815-8120-ADA33E48710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100" b="1" dirty="0" smtClean="0"/>
            <a:t>CONFIABILIDAD </a:t>
          </a:r>
          <a:r>
            <a:rPr lang="es-EC" sz="1100" b="0" dirty="0" smtClean="0"/>
            <a:t>(25,42%) E</a:t>
          </a:r>
          <a:r>
            <a:rPr lang="es-EC" sz="1100" dirty="0" smtClean="0"/>
            <a:t>valuación permanente de procesos y seguimiento de desempeño del personal. (seguimiento a las solicitudes, quejas y sugerencias).</a:t>
          </a:r>
          <a:endParaRPr lang="es-ES" sz="1100" dirty="0"/>
        </a:p>
      </dgm:t>
    </dgm:pt>
    <dgm:pt modelId="{2006621E-E77D-4468-87B7-5CC26060E70B}" type="parTrans" cxnId="{36C8520E-DCAE-4A25-96E6-4644B76C9A0B}">
      <dgm:prSet/>
      <dgm:spPr/>
      <dgm:t>
        <a:bodyPr/>
        <a:lstStyle/>
        <a:p>
          <a:endParaRPr lang="es-ES"/>
        </a:p>
      </dgm:t>
    </dgm:pt>
    <dgm:pt modelId="{7648C81E-62B2-4408-BF34-762A32C8A8DC}" type="sibTrans" cxnId="{36C8520E-DCAE-4A25-96E6-4644B76C9A0B}">
      <dgm:prSet/>
      <dgm:spPr/>
      <dgm:t>
        <a:bodyPr/>
        <a:lstStyle/>
        <a:p>
          <a:endParaRPr lang="es-ES"/>
        </a:p>
      </dgm:t>
    </dgm:pt>
    <dgm:pt modelId="{A33B7725-F807-4DE4-AD52-CD2B85DA5ED1}" type="pres">
      <dgm:prSet presAssocID="{0E6D2FAC-DF96-493C-B725-5315B88969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C21C27-6E14-45F0-9381-BADCB7DC1948}" type="pres">
      <dgm:prSet presAssocID="{67FFBD2E-CE57-4424-8EA9-F9E86C9BF94C}" presName="upArrow" presStyleLbl="node1" presStyleIdx="0" presStyleCnt="2" custScaleX="49227" custScaleY="60153" custLinFactNeighborX="31149" custLinFactNeighborY="7061"/>
      <dgm:spPr/>
      <dgm:t>
        <a:bodyPr/>
        <a:lstStyle/>
        <a:p>
          <a:endParaRPr lang="es-ES"/>
        </a:p>
      </dgm:t>
    </dgm:pt>
    <dgm:pt modelId="{2A3B2266-F837-40CD-BBFA-47D9622FCD33}" type="pres">
      <dgm:prSet presAssocID="{67FFBD2E-CE57-4424-8EA9-F9E86C9BF94C}" presName="upArrowText" presStyleLbl="revTx" presStyleIdx="0" presStyleCnt="2" custScaleX="121117" custScaleY="96573" custLinFactNeighborX="-20979" custLinFactNeighborY="35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2F17A-5062-4F0D-98CF-247652A5BB6E}" type="pres">
      <dgm:prSet presAssocID="{FFCEBD14-6B5B-4D18-9E13-D173DA9568CA}" presName="downArrow" presStyleLbl="node1" presStyleIdx="1" presStyleCnt="2" custAng="5400000" custScaleX="34853" custScaleY="30283" custLinFactNeighborX="47772" custLinFactNeighborY="-12713"/>
      <dgm:spPr>
        <a:prstGeom prst="bentUpArrow">
          <a:avLst/>
        </a:prstGeom>
      </dgm:spPr>
      <dgm:t>
        <a:bodyPr/>
        <a:lstStyle/>
        <a:p>
          <a:endParaRPr lang="es-ES"/>
        </a:p>
      </dgm:t>
    </dgm:pt>
    <dgm:pt modelId="{16AC0E84-4FD4-4E3F-A8DD-AFBB94E19E46}" type="pres">
      <dgm:prSet presAssocID="{FFCEBD14-6B5B-4D18-9E13-D173DA9568CA}" presName="downArrowText" presStyleLbl="revTx" presStyleIdx="1" presStyleCnt="2" custScaleX="121142" custScaleY="106889" custLinFactNeighborX="-39154" custLinFactNeighborY="-137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2E8E64-536B-4E9D-8F74-6FDE1ED06389}" type="presOf" srcId="{67FFBD2E-CE57-4424-8EA9-F9E86C9BF94C}" destId="{2A3B2266-F837-40CD-BBFA-47D9622FCD33}" srcOrd="0" destOrd="0" presId="urn:microsoft.com/office/officeart/2005/8/layout/arrow4"/>
    <dgm:cxn modelId="{8415A872-7277-4569-9215-3846F342DDFA}" srcId="{0E6D2FAC-DF96-493C-B725-5315B8896992}" destId="{FFCEBD14-6B5B-4D18-9E13-D173DA9568CA}" srcOrd="1" destOrd="0" parTransId="{937C6393-3ACC-4839-85F2-92E4029D6DBE}" sibTransId="{42C6BB8C-9756-4A20-80A5-BAA9A04C67D2}"/>
    <dgm:cxn modelId="{31311D07-82C4-40D0-AFE8-0653449CFA20}" type="presOf" srcId="{2B5D77FC-71E8-471E-A9AD-12FF6FC05A0C}" destId="{16AC0E84-4FD4-4E3F-A8DD-AFBB94E19E46}" srcOrd="0" destOrd="1" presId="urn:microsoft.com/office/officeart/2005/8/layout/arrow4"/>
    <dgm:cxn modelId="{A21C9FC0-3725-451B-AD32-AA9664BC3AD7}" type="presOf" srcId="{B13635B3-E32B-4FE7-9D78-BA5BF201A549}" destId="{2A3B2266-F837-40CD-BBFA-47D9622FCD33}" srcOrd="0" destOrd="2" presId="urn:microsoft.com/office/officeart/2005/8/layout/arrow4"/>
    <dgm:cxn modelId="{DBCBAF9D-FF8A-4BB5-86FD-5C1A33DF6A62}" srcId="{67FFBD2E-CE57-4424-8EA9-F9E86C9BF94C}" destId="{BB78A247-6704-4BB2-B61B-770AD7075E47}" srcOrd="4" destOrd="0" parTransId="{BD8DAA00-2FA0-4711-A054-FC42A1F46356}" sibTransId="{CF60F6C5-1308-4583-8333-2C5586E884E0}"/>
    <dgm:cxn modelId="{5136E876-1FDC-47DD-8A8E-E2AD0297DB7F}" type="presOf" srcId="{BB78A247-6704-4BB2-B61B-770AD7075E47}" destId="{2A3B2266-F837-40CD-BBFA-47D9622FCD33}" srcOrd="0" destOrd="5" presId="urn:microsoft.com/office/officeart/2005/8/layout/arrow4"/>
    <dgm:cxn modelId="{36C8520E-DCAE-4A25-96E6-4644B76C9A0B}" srcId="{FFCEBD14-6B5B-4D18-9E13-D173DA9568CA}" destId="{EB51EDF4-8C72-4815-8120-ADA33E487101}" srcOrd="1" destOrd="0" parTransId="{2006621E-E77D-4468-87B7-5CC26060E70B}" sibTransId="{7648C81E-62B2-4408-BF34-762A32C8A8DC}"/>
    <dgm:cxn modelId="{F541CCEC-F459-4A37-AEAD-30C0608DB76B}" type="presOf" srcId="{EB51EDF4-8C72-4815-8120-ADA33E487101}" destId="{16AC0E84-4FD4-4E3F-A8DD-AFBB94E19E46}" srcOrd="0" destOrd="2" presId="urn:microsoft.com/office/officeart/2005/8/layout/arrow4"/>
    <dgm:cxn modelId="{70340998-4B8C-493D-9604-CFF0A89E9227}" type="presOf" srcId="{FFCEBD14-6B5B-4D18-9E13-D173DA9568CA}" destId="{16AC0E84-4FD4-4E3F-A8DD-AFBB94E19E46}" srcOrd="0" destOrd="0" presId="urn:microsoft.com/office/officeart/2005/8/layout/arrow4"/>
    <dgm:cxn modelId="{BF0E6368-8EA0-4908-BA3C-D8C3097017E5}" type="presOf" srcId="{0FA7F8F5-A156-454F-A5C8-89B1AE343BB2}" destId="{2A3B2266-F837-40CD-BBFA-47D9622FCD33}" srcOrd="0" destOrd="1" presId="urn:microsoft.com/office/officeart/2005/8/layout/arrow4"/>
    <dgm:cxn modelId="{2A687501-6C2B-426D-A231-13716BA7657F}" srcId="{FFCEBD14-6B5B-4D18-9E13-D173DA9568CA}" destId="{225F1F07-4E4E-40BE-84A6-1425EB7E092E}" srcOrd="4" destOrd="0" parTransId="{D5AB754F-FC42-4099-9FC9-FFBC9A1F1671}" sibTransId="{55CEF515-90F7-42CA-866C-448E447C0B1F}"/>
    <dgm:cxn modelId="{FA83FE37-6195-482B-B943-FFF9171C6103}" type="presOf" srcId="{FDC8B073-2698-427B-9FDB-6A6DC487BF2E}" destId="{16AC0E84-4FD4-4E3F-A8DD-AFBB94E19E46}" srcOrd="0" destOrd="4" presId="urn:microsoft.com/office/officeart/2005/8/layout/arrow4"/>
    <dgm:cxn modelId="{D7267024-A3BE-4A0D-B761-D3C815028D26}" type="presOf" srcId="{0E6D2FAC-DF96-493C-B725-5315B8896992}" destId="{A33B7725-F807-4DE4-AD52-CD2B85DA5ED1}" srcOrd="0" destOrd="0" presId="urn:microsoft.com/office/officeart/2005/8/layout/arrow4"/>
    <dgm:cxn modelId="{DF4EC430-04F8-44CA-8057-964DE633DA77}" type="presOf" srcId="{879CA956-A2B2-4454-81ED-C23D10C5AD84}" destId="{16AC0E84-4FD4-4E3F-A8DD-AFBB94E19E46}" srcOrd="0" destOrd="3" presId="urn:microsoft.com/office/officeart/2005/8/layout/arrow4"/>
    <dgm:cxn modelId="{52EBF429-2160-43AE-A600-82D62D212431}" srcId="{FFCEBD14-6B5B-4D18-9E13-D173DA9568CA}" destId="{FDC8B073-2698-427B-9FDB-6A6DC487BF2E}" srcOrd="3" destOrd="0" parTransId="{3489C772-E744-4D29-98EA-FB58E610A3BC}" sibTransId="{BCC352E4-2C08-4949-8836-9B35D68D7664}"/>
    <dgm:cxn modelId="{80174F50-992D-49C3-9464-BE3012FC1D26}" srcId="{67FFBD2E-CE57-4424-8EA9-F9E86C9BF94C}" destId="{B13635B3-E32B-4FE7-9D78-BA5BF201A549}" srcOrd="1" destOrd="0" parTransId="{FA22E36D-E714-4D7A-A0FA-E4EDBFC3515C}" sibTransId="{59DC1B99-4172-4E30-8438-2A836AC4F568}"/>
    <dgm:cxn modelId="{74EBC4B4-5F31-415D-BC68-1339013BB081}" srcId="{67FFBD2E-CE57-4424-8EA9-F9E86C9BF94C}" destId="{0FA7F8F5-A156-454F-A5C8-89B1AE343BB2}" srcOrd="0" destOrd="0" parTransId="{91F37C3E-7245-4569-BA07-ACF732E086CB}" sibTransId="{0785C826-2A07-400D-8A74-241A8C9BE052}"/>
    <dgm:cxn modelId="{0A30C125-73C6-4415-993A-08A930EB19B5}" srcId="{0E6D2FAC-DF96-493C-B725-5315B8896992}" destId="{67FFBD2E-CE57-4424-8EA9-F9E86C9BF94C}" srcOrd="0" destOrd="0" parTransId="{379A2CA7-55C7-44F5-9E08-7FD070965EA2}" sibTransId="{42E91659-C574-419B-BC4A-BF06E1883855}"/>
    <dgm:cxn modelId="{C8FE39DE-3F56-4591-90C2-F588C2834C29}" srcId="{67FFBD2E-CE57-4424-8EA9-F9E86C9BF94C}" destId="{EA0A60F0-431A-42D8-BCE7-9241BE9A3976}" srcOrd="3" destOrd="0" parTransId="{18B51E93-237F-4AF2-9975-5E38751149ED}" sibTransId="{4E492879-7A2E-40C4-A26C-DFC0BBC23AC0}"/>
    <dgm:cxn modelId="{23805712-A2B0-431D-8690-0AAFDE968E40}" srcId="{FFCEBD14-6B5B-4D18-9E13-D173DA9568CA}" destId="{879CA956-A2B2-4454-81ED-C23D10C5AD84}" srcOrd="2" destOrd="0" parTransId="{E0FBB723-367F-42E8-A600-27CA664781AA}" sibTransId="{2320B39A-E5C8-48DD-A725-45A387D254E6}"/>
    <dgm:cxn modelId="{5E1633C8-293E-4B6F-811C-A90C51E50418}" type="presOf" srcId="{3AED5544-EEA7-464C-AEA6-252A66C911B2}" destId="{2A3B2266-F837-40CD-BBFA-47D9622FCD33}" srcOrd="0" destOrd="3" presId="urn:microsoft.com/office/officeart/2005/8/layout/arrow4"/>
    <dgm:cxn modelId="{34F82F36-F5DF-4374-83CA-73E69AA4B643}" type="presOf" srcId="{EA0A60F0-431A-42D8-BCE7-9241BE9A3976}" destId="{2A3B2266-F837-40CD-BBFA-47D9622FCD33}" srcOrd="0" destOrd="4" presId="urn:microsoft.com/office/officeart/2005/8/layout/arrow4"/>
    <dgm:cxn modelId="{28F17765-8A74-4FFA-BAB2-3D238F7201F2}" srcId="{FFCEBD14-6B5B-4D18-9E13-D173DA9568CA}" destId="{2B5D77FC-71E8-471E-A9AD-12FF6FC05A0C}" srcOrd="0" destOrd="0" parTransId="{9CAA9A02-2716-46FB-8E64-41F623F40F3F}" sibTransId="{00DD1DC2-1BFD-4492-939C-CA96193C893F}"/>
    <dgm:cxn modelId="{5DBCF5B3-CB0C-443A-BA57-98160EF50156}" srcId="{67FFBD2E-CE57-4424-8EA9-F9E86C9BF94C}" destId="{3AED5544-EEA7-464C-AEA6-252A66C911B2}" srcOrd="2" destOrd="0" parTransId="{C0E19A4F-1914-4F9B-8F9B-B1BF9BC6317A}" sibTransId="{D49C987A-0E10-486D-BA1F-4DA14F7EB4FC}"/>
    <dgm:cxn modelId="{AC7F67DB-A516-44B2-A823-8A1C21F23738}" type="presOf" srcId="{225F1F07-4E4E-40BE-84A6-1425EB7E092E}" destId="{16AC0E84-4FD4-4E3F-A8DD-AFBB94E19E46}" srcOrd="0" destOrd="5" presId="urn:microsoft.com/office/officeart/2005/8/layout/arrow4"/>
    <dgm:cxn modelId="{8C9CF8E1-DC7F-4D88-982F-151EAF52551A}" type="presParOf" srcId="{A33B7725-F807-4DE4-AD52-CD2B85DA5ED1}" destId="{F9C21C27-6E14-45F0-9381-BADCB7DC1948}" srcOrd="0" destOrd="0" presId="urn:microsoft.com/office/officeart/2005/8/layout/arrow4"/>
    <dgm:cxn modelId="{6EA0E2CE-6E4C-4B09-8B18-5F90754C1F8A}" type="presParOf" srcId="{A33B7725-F807-4DE4-AD52-CD2B85DA5ED1}" destId="{2A3B2266-F837-40CD-BBFA-47D9622FCD33}" srcOrd="1" destOrd="0" presId="urn:microsoft.com/office/officeart/2005/8/layout/arrow4"/>
    <dgm:cxn modelId="{B8FEA7FF-9157-4CFA-BBC5-5655A0FFEBDE}" type="presParOf" srcId="{A33B7725-F807-4DE4-AD52-CD2B85DA5ED1}" destId="{0C22F17A-5062-4F0D-98CF-247652A5BB6E}" srcOrd="2" destOrd="0" presId="urn:microsoft.com/office/officeart/2005/8/layout/arrow4"/>
    <dgm:cxn modelId="{76DCADB7-9110-4589-9F5A-A9E749202BFF}" type="presParOf" srcId="{A33B7725-F807-4DE4-AD52-CD2B85DA5ED1}" destId="{16AC0E84-4FD4-4E3F-A8DD-AFBB94E19E46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6D2FAC-DF96-493C-B725-5315B8896992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5F251FB-EC07-47FB-8F64-AEAF0DE434F5}">
      <dgm:prSet/>
      <dgm:spPr/>
      <dgm:t>
        <a:bodyPr/>
        <a:lstStyle/>
        <a:p>
          <a:r>
            <a:rPr lang="es-EC" dirty="0" smtClean="0"/>
            <a:t>Estudiar la metodología propuesta</a:t>
          </a:r>
          <a:endParaRPr lang="es-ES" dirty="0"/>
        </a:p>
      </dgm:t>
    </dgm:pt>
    <dgm:pt modelId="{A6A5DF9E-F7F2-4F67-A834-FF16A5DFA8D1}" type="parTrans" cxnId="{B8B9B72A-EAC2-4ABA-B5CF-9CB8FE636868}">
      <dgm:prSet/>
      <dgm:spPr/>
      <dgm:t>
        <a:bodyPr/>
        <a:lstStyle/>
        <a:p>
          <a:endParaRPr lang="es-ES"/>
        </a:p>
      </dgm:t>
    </dgm:pt>
    <dgm:pt modelId="{64481D78-13CC-474D-8FB0-18B9326930A2}" type="sibTrans" cxnId="{B8B9B72A-EAC2-4ABA-B5CF-9CB8FE636868}">
      <dgm:prSet/>
      <dgm:spPr/>
      <dgm:t>
        <a:bodyPr/>
        <a:lstStyle/>
        <a:p>
          <a:endParaRPr lang="es-ES"/>
        </a:p>
      </dgm:t>
    </dgm:pt>
    <dgm:pt modelId="{C0048920-5BD3-481B-B80C-5A8C0586C30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es-EC" dirty="0" smtClean="0"/>
            <a:t>Considerar el Modelo SERVQUAL</a:t>
          </a:r>
          <a:endParaRPr lang="es-ES" dirty="0"/>
        </a:p>
      </dgm:t>
    </dgm:pt>
    <dgm:pt modelId="{9C9BE653-4EB5-427D-B62B-CF0EA2F23A1D}" type="parTrans" cxnId="{023505D5-4652-4191-A9FB-AE11E79ED557}">
      <dgm:prSet/>
      <dgm:spPr/>
      <dgm:t>
        <a:bodyPr/>
        <a:lstStyle/>
        <a:p>
          <a:endParaRPr lang="es-ES"/>
        </a:p>
      </dgm:t>
    </dgm:pt>
    <dgm:pt modelId="{D2461CC2-449C-4D92-86B8-C3960328C5FA}" type="sibTrans" cxnId="{023505D5-4652-4191-A9FB-AE11E79ED557}">
      <dgm:prSet/>
      <dgm:spPr/>
      <dgm:t>
        <a:bodyPr/>
        <a:lstStyle/>
        <a:p>
          <a:endParaRPr lang="es-ES"/>
        </a:p>
      </dgm:t>
    </dgm:pt>
    <dgm:pt modelId="{B5DA6180-8448-4D5C-81C6-E75F096ED0A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 smtClean="0"/>
            <a:t>Aprovechar los resultados obtenidos en la aplicación del modelo SERVQUAL (brecha entre expectativa y percepción) y las posibles estrategias formuladas para minimizarlas o eliminarlas.</a:t>
          </a:r>
          <a:endParaRPr lang="es-ES" dirty="0"/>
        </a:p>
      </dgm:t>
    </dgm:pt>
    <dgm:pt modelId="{A9AD49FD-66F2-4163-AA2E-B80FC69C56C8}" type="parTrans" cxnId="{B10AB865-A6F3-4604-96E5-C5E8F3B25006}">
      <dgm:prSet/>
      <dgm:spPr/>
      <dgm:t>
        <a:bodyPr/>
        <a:lstStyle/>
        <a:p>
          <a:endParaRPr lang="es-ES"/>
        </a:p>
      </dgm:t>
    </dgm:pt>
    <dgm:pt modelId="{F2546D01-7A1D-4515-BA0F-35E54F0FD0DF}" type="sibTrans" cxnId="{B10AB865-A6F3-4604-96E5-C5E8F3B25006}">
      <dgm:prSet/>
      <dgm:spPr/>
      <dgm:t>
        <a:bodyPr/>
        <a:lstStyle/>
        <a:p>
          <a:endParaRPr lang="es-ES"/>
        </a:p>
      </dgm:t>
    </dgm:pt>
    <dgm:pt modelId="{BFE7BD5C-0C54-4C6C-9068-A202FAD088B3}">
      <dgm:prSet/>
      <dgm:spPr/>
      <dgm:t>
        <a:bodyPr/>
        <a:lstStyle/>
        <a:p>
          <a:r>
            <a:rPr lang="es-EC" dirty="0" smtClean="0"/>
            <a:t>Avanzar en el estudio en cuanto a periodicidad y amplitud (Departamentos y servicios), al finalizar cada periodo académico.</a:t>
          </a:r>
          <a:endParaRPr lang="es-ES" dirty="0"/>
        </a:p>
      </dgm:t>
    </dgm:pt>
    <dgm:pt modelId="{035AFC72-BAEA-4001-8A30-4C66BD61364D}" type="parTrans" cxnId="{27920857-4723-44C1-8A6F-5C6A3128A631}">
      <dgm:prSet/>
      <dgm:spPr/>
      <dgm:t>
        <a:bodyPr/>
        <a:lstStyle/>
        <a:p>
          <a:endParaRPr lang="es-ES"/>
        </a:p>
      </dgm:t>
    </dgm:pt>
    <dgm:pt modelId="{6DBCDF68-061C-4B52-A76C-BD887841685C}" type="sibTrans" cxnId="{27920857-4723-44C1-8A6F-5C6A3128A631}">
      <dgm:prSet/>
      <dgm:spPr/>
      <dgm:t>
        <a:bodyPr/>
        <a:lstStyle/>
        <a:p>
          <a:endParaRPr lang="es-ES"/>
        </a:p>
      </dgm:t>
    </dgm:pt>
    <dgm:pt modelId="{D2A86FA9-6F40-4E12-8F61-536F33786350}" type="pres">
      <dgm:prSet presAssocID="{0E6D2FAC-DF96-493C-B725-5315B88969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C8D7FF-ED90-416A-85B8-F2F4B7E589FE}" type="pres">
      <dgm:prSet presAssocID="{75F251FB-EC07-47FB-8F64-AEAF0DE434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8A2F0E-9DC8-4A27-9C73-868A7C70D818}" type="pres">
      <dgm:prSet presAssocID="{64481D78-13CC-474D-8FB0-18B9326930A2}" presName="sibTrans" presStyleCnt="0"/>
      <dgm:spPr/>
    </dgm:pt>
    <dgm:pt modelId="{B2E3B92F-E84F-41DF-9017-48B387CE5703}" type="pres">
      <dgm:prSet presAssocID="{C0048920-5BD3-481B-B80C-5A8C0586C3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DFCB36-EDD1-454B-8DFF-B45D9B88A1F4}" type="pres">
      <dgm:prSet presAssocID="{D2461CC2-449C-4D92-86B8-C3960328C5FA}" presName="sibTrans" presStyleCnt="0"/>
      <dgm:spPr/>
    </dgm:pt>
    <dgm:pt modelId="{E73C902E-2BF9-4EFA-AAA4-BC22DE7ADC51}" type="pres">
      <dgm:prSet presAssocID="{BFE7BD5C-0C54-4C6C-9068-A202FAD088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702B15-916C-4A88-A8E8-320E69844937}" type="pres">
      <dgm:prSet presAssocID="{6DBCDF68-061C-4B52-A76C-BD887841685C}" presName="sibTrans" presStyleCnt="0"/>
      <dgm:spPr/>
    </dgm:pt>
    <dgm:pt modelId="{AF02193F-17C4-45AD-864F-AB3893C1CE04}" type="pres">
      <dgm:prSet presAssocID="{B5DA6180-8448-4D5C-81C6-E75F096ED0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181EF6-3F12-4685-8DC6-0123A5B76D18}" type="presOf" srcId="{B5DA6180-8448-4D5C-81C6-E75F096ED0A8}" destId="{AF02193F-17C4-45AD-864F-AB3893C1CE04}" srcOrd="0" destOrd="0" presId="urn:microsoft.com/office/officeart/2005/8/layout/default#1"/>
    <dgm:cxn modelId="{0215EBC3-FC25-4133-AA99-5FA4950BC28D}" type="presOf" srcId="{C0048920-5BD3-481B-B80C-5A8C0586C30B}" destId="{B2E3B92F-E84F-41DF-9017-48B387CE5703}" srcOrd="0" destOrd="0" presId="urn:microsoft.com/office/officeart/2005/8/layout/default#1"/>
    <dgm:cxn modelId="{4010ACF2-2381-4188-AA4A-808C2779CD0F}" type="presOf" srcId="{75F251FB-EC07-47FB-8F64-AEAF0DE434F5}" destId="{3AC8D7FF-ED90-416A-85B8-F2F4B7E589FE}" srcOrd="0" destOrd="0" presId="urn:microsoft.com/office/officeart/2005/8/layout/default#1"/>
    <dgm:cxn modelId="{023505D5-4652-4191-A9FB-AE11E79ED557}" srcId="{0E6D2FAC-DF96-493C-B725-5315B8896992}" destId="{C0048920-5BD3-481B-B80C-5A8C0586C30B}" srcOrd="1" destOrd="0" parTransId="{9C9BE653-4EB5-427D-B62B-CF0EA2F23A1D}" sibTransId="{D2461CC2-449C-4D92-86B8-C3960328C5FA}"/>
    <dgm:cxn modelId="{B8B9B72A-EAC2-4ABA-B5CF-9CB8FE636868}" srcId="{0E6D2FAC-DF96-493C-B725-5315B8896992}" destId="{75F251FB-EC07-47FB-8F64-AEAF0DE434F5}" srcOrd="0" destOrd="0" parTransId="{A6A5DF9E-F7F2-4F67-A834-FF16A5DFA8D1}" sibTransId="{64481D78-13CC-474D-8FB0-18B9326930A2}"/>
    <dgm:cxn modelId="{0BCF68B4-0563-414E-90CF-0DDB76FCE77F}" type="presOf" srcId="{0E6D2FAC-DF96-493C-B725-5315B8896992}" destId="{D2A86FA9-6F40-4E12-8F61-536F33786350}" srcOrd="0" destOrd="0" presId="urn:microsoft.com/office/officeart/2005/8/layout/default#1"/>
    <dgm:cxn modelId="{5F5C25EA-1C0B-4260-BC37-C91A3304A4D6}" type="presOf" srcId="{BFE7BD5C-0C54-4C6C-9068-A202FAD088B3}" destId="{E73C902E-2BF9-4EFA-AAA4-BC22DE7ADC51}" srcOrd="0" destOrd="0" presId="urn:microsoft.com/office/officeart/2005/8/layout/default#1"/>
    <dgm:cxn modelId="{B10AB865-A6F3-4604-96E5-C5E8F3B25006}" srcId="{0E6D2FAC-DF96-493C-B725-5315B8896992}" destId="{B5DA6180-8448-4D5C-81C6-E75F096ED0A8}" srcOrd="3" destOrd="0" parTransId="{A9AD49FD-66F2-4163-AA2E-B80FC69C56C8}" sibTransId="{F2546D01-7A1D-4515-BA0F-35E54F0FD0DF}"/>
    <dgm:cxn modelId="{27920857-4723-44C1-8A6F-5C6A3128A631}" srcId="{0E6D2FAC-DF96-493C-B725-5315B8896992}" destId="{BFE7BD5C-0C54-4C6C-9068-A202FAD088B3}" srcOrd="2" destOrd="0" parTransId="{035AFC72-BAEA-4001-8A30-4C66BD61364D}" sibTransId="{6DBCDF68-061C-4B52-A76C-BD887841685C}"/>
    <dgm:cxn modelId="{AE547D42-7023-4A29-B008-EE352CBAE35D}" type="presParOf" srcId="{D2A86FA9-6F40-4E12-8F61-536F33786350}" destId="{3AC8D7FF-ED90-416A-85B8-F2F4B7E589FE}" srcOrd="0" destOrd="0" presId="urn:microsoft.com/office/officeart/2005/8/layout/default#1"/>
    <dgm:cxn modelId="{AD4D0A2C-ACDA-44A8-9D23-1F3DD24950EA}" type="presParOf" srcId="{D2A86FA9-6F40-4E12-8F61-536F33786350}" destId="{508A2F0E-9DC8-4A27-9C73-868A7C70D818}" srcOrd="1" destOrd="0" presId="urn:microsoft.com/office/officeart/2005/8/layout/default#1"/>
    <dgm:cxn modelId="{1E0ED789-4451-4066-B219-62860510E8FC}" type="presParOf" srcId="{D2A86FA9-6F40-4E12-8F61-536F33786350}" destId="{B2E3B92F-E84F-41DF-9017-48B387CE5703}" srcOrd="2" destOrd="0" presId="urn:microsoft.com/office/officeart/2005/8/layout/default#1"/>
    <dgm:cxn modelId="{4B60CE26-D094-4B2E-8071-C65A7247F498}" type="presParOf" srcId="{D2A86FA9-6F40-4E12-8F61-536F33786350}" destId="{AFDFCB36-EDD1-454B-8DFF-B45D9B88A1F4}" srcOrd="3" destOrd="0" presId="urn:microsoft.com/office/officeart/2005/8/layout/default#1"/>
    <dgm:cxn modelId="{0426DADD-332F-4B40-9C71-B40E33E2EA5E}" type="presParOf" srcId="{D2A86FA9-6F40-4E12-8F61-536F33786350}" destId="{E73C902E-2BF9-4EFA-AAA4-BC22DE7ADC51}" srcOrd="4" destOrd="0" presId="urn:microsoft.com/office/officeart/2005/8/layout/default#1"/>
    <dgm:cxn modelId="{4A5CB787-F98D-4D28-A667-9AD0C3EF2F29}" type="presParOf" srcId="{D2A86FA9-6F40-4E12-8F61-536F33786350}" destId="{78702B15-916C-4A88-A8E8-320E69844937}" srcOrd="5" destOrd="0" presId="urn:microsoft.com/office/officeart/2005/8/layout/default#1"/>
    <dgm:cxn modelId="{DB565140-4FAC-472A-BA19-1BCB7AF161E6}" type="presParOf" srcId="{D2A86FA9-6F40-4E12-8F61-536F33786350}" destId="{AF02193F-17C4-45AD-864F-AB3893C1CE0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5FC1-EDFE-F644-8CA4-DC706811A1EA}">
      <dsp:nvSpPr>
        <dsp:cNvPr id="0" name=""/>
        <dsp:cNvSpPr/>
      </dsp:nvSpPr>
      <dsp:spPr>
        <a:xfrm>
          <a:off x="4831876" y="480575"/>
          <a:ext cx="2850943" cy="14679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2"/>
              </a:solidFill>
            </a:rPr>
            <a:t>ANTECEDENTES</a:t>
          </a:r>
          <a:endParaRPr lang="es-ES" sz="2000" kern="1200" dirty="0">
            <a:solidFill>
              <a:schemeClr val="tx2"/>
            </a:solidFill>
          </a:endParaRPr>
        </a:p>
      </dsp:txBody>
      <dsp:txXfrm>
        <a:off x="4874871" y="523570"/>
        <a:ext cx="2764953" cy="1381966"/>
      </dsp:txXfrm>
    </dsp:sp>
    <dsp:sp modelId="{B5B7199C-49DB-E348-AA2E-D55FA22F0420}">
      <dsp:nvSpPr>
        <dsp:cNvPr id="0" name=""/>
        <dsp:cNvSpPr/>
      </dsp:nvSpPr>
      <dsp:spPr>
        <a:xfrm rot="10768697">
          <a:off x="4096822" y="928484"/>
          <a:ext cx="519451" cy="606755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>
            <a:solidFill>
              <a:schemeClr val="tx1"/>
            </a:solidFill>
          </a:endParaRPr>
        </a:p>
      </dsp:txBody>
      <dsp:txXfrm rot="10800000">
        <a:off x="4252654" y="1049126"/>
        <a:ext cx="363616" cy="364053"/>
      </dsp:txXfrm>
    </dsp:sp>
    <dsp:sp modelId="{4B33C111-C33E-4CEB-B65F-7653C26A69D2}">
      <dsp:nvSpPr>
        <dsp:cNvPr id="0" name=""/>
        <dsp:cNvSpPr/>
      </dsp:nvSpPr>
      <dsp:spPr>
        <a:xfrm>
          <a:off x="5869" y="491717"/>
          <a:ext cx="3845949" cy="15245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LEYES Y ESTATUTOS</a:t>
          </a:r>
          <a:endParaRPr lang="es-E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PNDBV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LOES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CEAACES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Universidad De Las Fuerzas Armadas – ESPE</a:t>
          </a:r>
          <a:endParaRPr lang="es-E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Plan Estratégico Institucional (2012 -2016)</a:t>
          </a:r>
          <a:endParaRPr lang="es-ES" sz="1400" kern="1200" dirty="0"/>
        </a:p>
      </dsp:txBody>
      <dsp:txXfrm>
        <a:off x="50520" y="536368"/>
        <a:ext cx="3756647" cy="1435200"/>
      </dsp:txXfrm>
    </dsp:sp>
    <dsp:sp modelId="{A3E4557E-B699-45AB-B3D9-CEA8E6CB1B19}">
      <dsp:nvSpPr>
        <dsp:cNvPr id="0" name=""/>
        <dsp:cNvSpPr/>
      </dsp:nvSpPr>
      <dsp:spPr>
        <a:xfrm rot="4920694">
          <a:off x="1442500" y="2127183"/>
          <a:ext cx="490608" cy="606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 rot="-5400000">
        <a:off x="1495551" y="2185970"/>
        <a:ext cx="364053" cy="343426"/>
      </dsp:txXfrm>
    </dsp:sp>
    <dsp:sp modelId="{D0E3B445-8A5A-6B42-90A2-F2E1655BCF18}">
      <dsp:nvSpPr>
        <dsp:cNvPr id="0" name=""/>
        <dsp:cNvSpPr/>
      </dsp:nvSpPr>
      <dsp:spPr>
        <a:xfrm>
          <a:off x="329627" y="2938312"/>
          <a:ext cx="2790463" cy="1253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Fin:</a:t>
          </a:r>
          <a:r>
            <a:rPr lang="es-EC" sz="1400" b="0" kern="1200" dirty="0" smtClean="0"/>
            <a:t>  fortalecimiento de los estándares de calidad del servicio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Medio:</a:t>
          </a:r>
          <a:r>
            <a:rPr lang="es-EC" sz="1400" b="0" kern="1200" dirty="0" smtClean="0"/>
            <a:t> evaluación, certificación y  acreditación.</a:t>
          </a:r>
          <a:endParaRPr lang="es-ES" sz="1400" b="0" kern="1200" dirty="0"/>
        </a:p>
      </dsp:txBody>
      <dsp:txXfrm>
        <a:off x="366343" y="2975028"/>
        <a:ext cx="2717031" cy="1180129"/>
      </dsp:txXfrm>
    </dsp:sp>
    <dsp:sp modelId="{1EC117F2-F46D-3742-9D46-9B41D9E5FE0A}">
      <dsp:nvSpPr>
        <dsp:cNvPr id="0" name=""/>
        <dsp:cNvSpPr/>
      </dsp:nvSpPr>
      <dsp:spPr>
        <a:xfrm rot="21575437">
          <a:off x="3295483" y="3279789"/>
          <a:ext cx="293692" cy="606755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>
            <a:solidFill>
              <a:schemeClr val="tx1"/>
            </a:solidFill>
          </a:endParaRPr>
        </a:p>
      </dsp:txBody>
      <dsp:txXfrm>
        <a:off x="3295484" y="3401455"/>
        <a:ext cx="205584" cy="364053"/>
      </dsp:txXfrm>
    </dsp:sp>
    <dsp:sp modelId="{4B6E083D-67C1-CF4B-B60C-E50C1E65B1DD}">
      <dsp:nvSpPr>
        <dsp:cNvPr id="0" name=""/>
        <dsp:cNvSpPr/>
      </dsp:nvSpPr>
      <dsp:spPr>
        <a:xfrm>
          <a:off x="3680875" y="2908131"/>
          <a:ext cx="2637722" cy="1267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Necesidad</a:t>
          </a:r>
          <a:r>
            <a:rPr lang="es-EC" sz="1400" kern="1200" dirty="0" smtClean="0"/>
            <a:t>: analizar el nivel de satisfacción de los servicios que presta la Universidad de las Fuerzas Armadas – ESPE.</a:t>
          </a:r>
          <a:endParaRPr lang="es-ES" sz="1400" kern="1200" dirty="0"/>
        </a:p>
      </dsp:txBody>
      <dsp:txXfrm>
        <a:off x="3717988" y="2945244"/>
        <a:ext cx="2563496" cy="1192899"/>
      </dsp:txXfrm>
    </dsp:sp>
    <dsp:sp modelId="{2E0A6CF9-9A31-EB44-B6D7-A41C582F2726}">
      <dsp:nvSpPr>
        <dsp:cNvPr id="0" name=""/>
        <dsp:cNvSpPr/>
      </dsp:nvSpPr>
      <dsp:spPr>
        <a:xfrm rot="21512347">
          <a:off x="6474419" y="3207440"/>
          <a:ext cx="273977" cy="606755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>
            <a:solidFill>
              <a:schemeClr val="tx1"/>
            </a:solidFill>
          </a:endParaRPr>
        </a:p>
      </dsp:txBody>
      <dsp:txXfrm>
        <a:off x="6474432" y="3329839"/>
        <a:ext cx="191784" cy="364053"/>
      </dsp:txXfrm>
    </dsp:sp>
    <dsp:sp modelId="{68316AF6-A67D-3F49-98FB-17E155B20388}">
      <dsp:nvSpPr>
        <dsp:cNvPr id="0" name=""/>
        <dsp:cNvSpPr/>
      </dsp:nvSpPr>
      <dsp:spPr>
        <a:xfrm>
          <a:off x="6835368" y="2904013"/>
          <a:ext cx="1703784" cy="11382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Contribuirá</a:t>
          </a:r>
          <a:r>
            <a:rPr lang="es-EC" sz="1400" kern="1200" dirty="0" smtClean="0"/>
            <a:t>: Mejoramiento institucional</a:t>
          </a:r>
          <a:endParaRPr lang="es-ES" sz="1400" kern="1200" dirty="0"/>
        </a:p>
      </dsp:txBody>
      <dsp:txXfrm>
        <a:off x="6868707" y="2937352"/>
        <a:ext cx="1637106" cy="1071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3CC14-D721-4F65-8DA5-AD538649E277}">
      <dsp:nvSpPr>
        <dsp:cNvPr id="0" name=""/>
        <dsp:cNvSpPr/>
      </dsp:nvSpPr>
      <dsp:spPr>
        <a:xfrm>
          <a:off x="1503182" y="360039"/>
          <a:ext cx="4219125" cy="21594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50" kern="1200" dirty="0" smtClean="0"/>
            <a:t>Realizar un análisis del nivel de satisfacción de los graduados del Departamento de Ciencias Económicas, Administrativas y de Comercio de la Universidad de las Fuerzas Armadas – ESPE.</a:t>
          </a:r>
          <a:endParaRPr lang="es-ES" sz="1450" kern="1200" dirty="0"/>
        </a:p>
      </dsp:txBody>
      <dsp:txXfrm>
        <a:off x="2557963" y="683954"/>
        <a:ext cx="2408543" cy="1511602"/>
      </dsp:txXfrm>
    </dsp:sp>
    <dsp:sp modelId="{62984B10-9C63-4F56-9C8C-B14B19A074B9}">
      <dsp:nvSpPr>
        <dsp:cNvPr id="0" name=""/>
        <dsp:cNvSpPr/>
      </dsp:nvSpPr>
      <dsp:spPr>
        <a:xfrm>
          <a:off x="847081" y="616388"/>
          <a:ext cx="1647542" cy="1647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GENERAL</a:t>
          </a:r>
          <a:endParaRPr lang="es-ES" sz="1600" kern="1200" dirty="0"/>
        </a:p>
      </dsp:txBody>
      <dsp:txXfrm>
        <a:off x="1088358" y="857665"/>
        <a:ext cx="1164988" cy="1164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E6C03-035B-4A65-B3DF-A3DB31101BD2}">
      <dsp:nvSpPr>
        <dsp:cNvPr id="0" name=""/>
        <dsp:cNvSpPr/>
      </dsp:nvSpPr>
      <dsp:spPr>
        <a:xfrm>
          <a:off x="185654" y="524659"/>
          <a:ext cx="1458772" cy="1344111"/>
        </a:xfrm>
        <a:prstGeom prst="ellipse">
          <a:avLst/>
        </a:prstGeom>
        <a:solidFill>
          <a:srgbClr val="6666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b="1" kern="1200" dirty="0" smtClean="0">
              <a:solidFill>
                <a:schemeClr val="bg1"/>
              </a:solidFill>
            </a:rPr>
            <a:t>ESPECÍFICOS</a:t>
          </a:r>
          <a:endParaRPr lang="es-ES" sz="1450" kern="1200" dirty="0"/>
        </a:p>
      </dsp:txBody>
      <dsp:txXfrm>
        <a:off x="399286" y="721499"/>
        <a:ext cx="1031508" cy="950431"/>
      </dsp:txXfrm>
    </dsp:sp>
    <dsp:sp modelId="{28938816-DBBA-4DFD-9F51-9BEBAF84D1B6}">
      <dsp:nvSpPr>
        <dsp:cNvPr id="0" name=""/>
        <dsp:cNvSpPr/>
      </dsp:nvSpPr>
      <dsp:spPr>
        <a:xfrm rot="5521238">
          <a:off x="1647419" y="1113800"/>
          <a:ext cx="344392" cy="227826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72716A-409D-4AB2-BF1A-89F529CE7035}">
      <dsp:nvSpPr>
        <dsp:cNvPr id="0" name=""/>
        <dsp:cNvSpPr/>
      </dsp:nvSpPr>
      <dsp:spPr>
        <a:xfrm>
          <a:off x="1934312" y="680373"/>
          <a:ext cx="1179348" cy="1146214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kern="1200" dirty="0" smtClean="0"/>
            <a:t>Establecer las bases de la Investigación Científica.</a:t>
          </a:r>
          <a:endParaRPr lang="es-ES" sz="1450" kern="1200" dirty="0"/>
        </a:p>
      </dsp:txBody>
      <dsp:txXfrm>
        <a:off x="1990264" y="736325"/>
        <a:ext cx="1067444" cy="1034310"/>
      </dsp:txXfrm>
    </dsp:sp>
    <dsp:sp modelId="{A6CF2CBC-B736-4680-B421-6C1896952BF4}">
      <dsp:nvSpPr>
        <dsp:cNvPr id="0" name=""/>
        <dsp:cNvSpPr/>
      </dsp:nvSpPr>
      <dsp:spPr>
        <a:xfrm rot="5396136">
          <a:off x="3252934" y="1159506"/>
          <a:ext cx="344392" cy="227826"/>
        </a:xfrm>
        <a:prstGeom prst="triangle">
          <a:avLst/>
        </a:prstGeom>
        <a:solidFill>
          <a:srgbClr val="66663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F9079C-8D8C-427B-BCC2-3F7B3C3BD6A4}">
      <dsp:nvSpPr>
        <dsp:cNvPr id="0" name=""/>
        <dsp:cNvSpPr/>
      </dsp:nvSpPr>
      <dsp:spPr>
        <a:xfrm>
          <a:off x="3589518" y="655926"/>
          <a:ext cx="1762987" cy="1190731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50" kern="1200" dirty="0" smtClean="0"/>
            <a:t>Identificar las teorías de satisfacción, </a:t>
          </a:r>
          <a:r>
            <a:rPr lang="es-ES" sz="1450" kern="1200" dirty="0" smtClean="0"/>
            <a:t>que más se adapte a las necesidades del estudio planteado.</a:t>
          </a:r>
          <a:endParaRPr lang="es-ES" sz="1450" kern="1200" dirty="0"/>
        </a:p>
      </dsp:txBody>
      <dsp:txXfrm>
        <a:off x="3647644" y="714052"/>
        <a:ext cx="1646735" cy="1074479"/>
      </dsp:txXfrm>
    </dsp:sp>
    <dsp:sp modelId="{ABE8768B-D51E-4547-8E44-5EDE8AB578E9}">
      <dsp:nvSpPr>
        <dsp:cNvPr id="0" name=""/>
        <dsp:cNvSpPr/>
      </dsp:nvSpPr>
      <dsp:spPr>
        <a:xfrm rot="5484577">
          <a:off x="5388084" y="1133794"/>
          <a:ext cx="344392" cy="227826"/>
        </a:xfrm>
        <a:prstGeom prst="triangle">
          <a:avLst/>
        </a:prstGeom>
        <a:solidFill>
          <a:srgbClr val="66663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3045F6-24F7-4671-B9AE-C712F79150AB}">
      <dsp:nvSpPr>
        <dsp:cNvPr id="0" name=""/>
        <dsp:cNvSpPr/>
      </dsp:nvSpPr>
      <dsp:spPr>
        <a:xfrm>
          <a:off x="5721675" y="522035"/>
          <a:ext cx="1874663" cy="1566195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50" kern="1200" dirty="0" smtClean="0"/>
            <a:t>Realizar la investigación de mercados, a través de la aplicación del modelo de medición de satisfacción seleccionado</a:t>
          </a:r>
          <a:endParaRPr lang="es-ES" sz="1450" kern="1200" dirty="0"/>
        </a:p>
      </dsp:txBody>
      <dsp:txXfrm>
        <a:off x="5798129" y="598489"/>
        <a:ext cx="1721755" cy="1413287"/>
      </dsp:txXfrm>
    </dsp:sp>
    <dsp:sp modelId="{32AE3F59-F065-4F2B-9C4C-83981AC86C79}">
      <dsp:nvSpPr>
        <dsp:cNvPr id="0" name=""/>
        <dsp:cNvSpPr/>
      </dsp:nvSpPr>
      <dsp:spPr>
        <a:xfrm rot="5398892">
          <a:off x="7613052" y="1196746"/>
          <a:ext cx="344392" cy="227826"/>
        </a:xfrm>
        <a:prstGeom prst="triangle">
          <a:avLst/>
        </a:prstGeom>
        <a:solidFill>
          <a:srgbClr val="666633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468312-EC28-4F8B-9527-44CB9D3D5661}">
      <dsp:nvSpPr>
        <dsp:cNvPr id="0" name=""/>
        <dsp:cNvSpPr/>
      </dsp:nvSpPr>
      <dsp:spPr>
        <a:xfrm>
          <a:off x="7917814" y="808934"/>
          <a:ext cx="982727" cy="991268"/>
        </a:xfrm>
        <a:prstGeom prst="flowChartAlternateProcess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50" kern="1200" dirty="0" smtClean="0"/>
            <a:t>Elaborar una propuesta estratégica</a:t>
          </a:r>
          <a:endParaRPr lang="es-ES" sz="1450" kern="1200" dirty="0"/>
        </a:p>
      </dsp:txBody>
      <dsp:txXfrm>
        <a:off x="7965786" y="856906"/>
        <a:ext cx="886783" cy="895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F454E-4EB8-4C07-A33A-3C269EF512A7}">
      <dsp:nvSpPr>
        <dsp:cNvPr id="0" name=""/>
        <dsp:cNvSpPr/>
      </dsp:nvSpPr>
      <dsp:spPr>
        <a:xfrm>
          <a:off x="2317604" y="2407"/>
          <a:ext cx="1272014" cy="826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kern="1200" dirty="0" smtClean="0"/>
            <a:t>ELEMENTOS TANGIBLES</a:t>
          </a:r>
          <a:endParaRPr lang="es-ES" sz="1300" kern="1200" dirty="0"/>
        </a:p>
      </dsp:txBody>
      <dsp:txXfrm>
        <a:off x="2357965" y="42768"/>
        <a:ext cx="1191292" cy="746087"/>
      </dsp:txXfrm>
    </dsp:sp>
    <dsp:sp modelId="{50EE992F-488B-4A14-BB75-B948C06CD7A5}">
      <dsp:nvSpPr>
        <dsp:cNvPr id="0" name=""/>
        <dsp:cNvSpPr/>
      </dsp:nvSpPr>
      <dsp:spPr>
        <a:xfrm>
          <a:off x="1301357" y="415811"/>
          <a:ext cx="3304507" cy="3304507"/>
        </a:xfrm>
        <a:custGeom>
          <a:avLst/>
          <a:gdLst/>
          <a:ahLst/>
          <a:cxnLst/>
          <a:rect l="0" t="0" r="0" b="0"/>
          <a:pathLst>
            <a:path>
              <a:moveTo>
                <a:pt x="2458759" y="210210"/>
              </a:moveTo>
              <a:arcTo wR="1652253" hR="1652253" stAng="17953045" swAng="1212158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1EA61-8F1D-417A-A33B-B919ECEE2766}">
      <dsp:nvSpPr>
        <dsp:cNvPr id="0" name=""/>
        <dsp:cNvSpPr/>
      </dsp:nvSpPr>
      <dsp:spPr>
        <a:xfrm>
          <a:off x="3888990" y="1144086"/>
          <a:ext cx="1272014" cy="826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kern="1200" dirty="0" smtClean="0"/>
            <a:t>CONFIABILIDAD</a:t>
          </a:r>
          <a:endParaRPr lang="es-ES" sz="1300" kern="1200" dirty="0"/>
        </a:p>
      </dsp:txBody>
      <dsp:txXfrm>
        <a:off x="3929351" y="1184447"/>
        <a:ext cx="1191292" cy="746087"/>
      </dsp:txXfrm>
    </dsp:sp>
    <dsp:sp modelId="{539F5441-4DFF-4404-82D7-2254BD133140}">
      <dsp:nvSpPr>
        <dsp:cNvPr id="0" name=""/>
        <dsp:cNvSpPr/>
      </dsp:nvSpPr>
      <dsp:spPr>
        <a:xfrm>
          <a:off x="1301357" y="415811"/>
          <a:ext cx="3304507" cy="3304507"/>
        </a:xfrm>
        <a:custGeom>
          <a:avLst/>
          <a:gdLst/>
          <a:ahLst/>
          <a:cxnLst/>
          <a:rect l="0" t="0" r="0" b="0"/>
          <a:pathLst>
            <a:path>
              <a:moveTo>
                <a:pt x="3300550" y="1766530"/>
              </a:moveTo>
              <a:arcTo wR="1652253" hR="1652253" stAng="21837958" swAng="1360205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FCD5-319B-46C5-B5A0-1C4E831D9E4B}">
      <dsp:nvSpPr>
        <dsp:cNvPr id="0" name=""/>
        <dsp:cNvSpPr/>
      </dsp:nvSpPr>
      <dsp:spPr>
        <a:xfrm>
          <a:off x="3288774" y="2991362"/>
          <a:ext cx="1272014" cy="826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kern="1200" dirty="0" smtClean="0"/>
            <a:t>CAPACIDAD DE RESPUESTA</a:t>
          </a:r>
          <a:endParaRPr lang="es-ES" sz="1300" kern="1200" dirty="0"/>
        </a:p>
      </dsp:txBody>
      <dsp:txXfrm>
        <a:off x="3329135" y="3031723"/>
        <a:ext cx="1191292" cy="746087"/>
      </dsp:txXfrm>
    </dsp:sp>
    <dsp:sp modelId="{1D140231-FE53-4D57-9922-0E9D5E2706FE}">
      <dsp:nvSpPr>
        <dsp:cNvPr id="0" name=""/>
        <dsp:cNvSpPr/>
      </dsp:nvSpPr>
      <dsp:spPr>
        <a:xfrm>
          <a:off x="1301357" y="415811"/>
          <a:ext cx="3304507" cy="3304507"/>
        </a:xfrm>
        <a:custGeom>
          <a:avLst/>
          <a:gdLst/>
          <a:ahLst/>
          <a:cxnLst/>
          <a:rect l="0" t="0" r="0" b="0"/>
          <a:pathLst>
            <a:path>
              <a:moveTo>
                <a:pt x="1855180" y="3291998"/>
              </a:moveTo>
              <a:arcTo wR="1652253" hR="1652253" stAng="4976714" swAng="846572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9C1DC-770B-4104-9752-5ED14E2A1A00}">
      <dsp:nvSpPr>
        <dsp:cNvPr id="0" name=""/>
        <dsp:cNvSpPr/>
      </dsp:nvSpPr>
      <dsp:spPr>
        <a:xfrm>
          <a:off x="1346434" y="2991362"/>
          <a:ext cx="1272014" cy="826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kern="1200" dirty="0" smtClean="0"/>
            <a:t>SEGURIDAD</a:t>
          </a:r>
          <a:endParaRPr lang="es-ES" sz="1300" kern="1200" dirty="0"/>
        </a:p>
      </dsp:txBody>
      <dsp:txXfrm>
        <a:off x="1386795" y="3031723"/>
        <a:ext cx="1191292" cy="746087"/>
      </dsp:txXfrm>
    </dsp:sp>
    <dsp:sp modelId="{5FC699B0-C8D0-487E-A02C-7C5BF729B695}">
      <dsp:nvSpPr>
        <dsp:cNvPr id="0" name=""/>
        <dsp:cNvSpPr/>
      </dsp:nvSpPr>
      <dsp:spPr>
        <a:xfrm>
          <a:off x="1301357" y="415811"/>
          <a:ext cx="3304507" cy="3304507"/>
        </a:xfrm>
        <a:custGeom>
          <a:avLst/>
          <a:gdLst/>
          <a:ahLst/>
          <a:cxnLst/>
          <a:rect l="0" t="0" r="0" b="0"/>
          <a:pathLst>
            <a:path>
              <a:moveTo>
                <a:pt x="175350" y="2392994"/>
              </a:moveTo>
              <a:arcTo wR="1652253" hR="1652253" stAng="9201836" swAng="1360205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1A9B6-F326-4FAF-9805-A466D1A5D29F}">
      <dsp:nvSpPr>
        <dsp:cNvPr id="0" name=""/>
        <dsp:cNvSpPr/>
      </dsp:nvSpPr>
      <dsp:spPr>
        <a:xfrm>
          <a:off x="746217" y="1144086"/>
          <a:ext cx="1272014" cy="826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kern="1200" dirty="0" smtClean="0"/>
            <a:t>EMPATÍA</a:t>
          </a:r>
          <a:endParaRPr lang="es-ES" sz="1300" kern="1200" dirty="0"/>
        </a:p>
      </dsp:txBody>
      <dsp:txXfrm>
        <a:off x="786578" y="1184447"/>
        <a:ext cx="1191292" cy="746087"/>
      </dsp:txXfrm>
    </dsp:sp>
    <dsp:sp modelId="{99BF9A7F-58B6-48F8-BE1D-7A4B97A51242}">
      <dsp:nvSpPr>
        <dsp:cNvPr id="0" name=""/>
        <dsp:cNvSpPr/>
      </dsp:nvSpPr>
      <dsp:spPr>
        <a:xfrm>
          <a:off x="1301357" y="415811"/>
          <a:ext cx="3304507" cy="3304507"/>
        </a:xfrm>
        <a:custGeom>
          <a:avLst/>
          <a:gdLst/>
          <a:ahLst/>
          <a:cxnLst/>
          <a:rect l="0" t="0" r="0" b="0"/>
          <a:pathLst>
            <a:path>
              <a:moveTo>
                <a:pt x="397368" y="577448"/>
              </a:moveTo>
              <a:arcTo wR="1652253" hR="1652253" stAng="13234797" swAng="1212158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31DE9-AF86-490A-BA3A-085D0E533E98}">
      <dsp:nvSpPr>
        <dsp:cNvPr id="0" name=""/>
        <dsp:cNvSpPr/>
      </dsp:nvSpPr>
      <dsp:spPr>
        <a:xfrm>
          <a:off x="-6025239" y="-921943"/>
          <a:ext cx="7172626" cy="7172626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9050F-37D2-4E2B-89C3-C065AB9881DB}">
      <dsp:nvSpPr>
        <dsp:cNvPr id="0" name=""/>
        <dsp:cNvSpPr/>
      </dsp:nvSpPr>
      <dsp:spPr>
        <a:xfrm>
          <a:off x="600522" y="409673"/>
          <a:ext cx="5229135" cy="819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6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1. DISEÑO DE LA MUESTRA</a:t>
          </a:r>
          <a:endParaRPr lang="es-EC" sz="1800" kern="1200" dirty="0"/>
        </a:p>
      </dsp:txBody>
      <dsp:txXfrm>
        <a:off x="600522" y="409673"/>
        <a:ext cx="5229135" cy="819773"/>
      </dsp:txXfrm>
    </dsp:sp>
    <dsp:sp modelId="{14E0B3A8-6DBB-498B-A465-CBCEE7E7F9C4}">
      <dsp:nvSpPr>
        <dsp:cNvPr id="0" name=""/>
        <dsp:cNvSpPr/>
      </dsp:nvSpPr>
      <dsp:spPr>
        <a:xfrm>
          <a:off x="88164" y="307201"/>
          <a:ext cx="1024716" cy="102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3E5BE-FEEB-4965-A8DC-8B88723E52C2}">
      <dsp:nvSpPr>
        <dsp:cNvPr id="0" name=""/>
        <dsp:cNvSpPr/>
      </dsp:nvSpPr>
      <dsp:spPr>
        <a:xfrm>
          <a:off x="1070517" y="1639546"/>
          <a:ext cx="4759140" cy="819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6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 RECOLECCIÓN DE DATOS</a:t>
          </a:r>
          <a:endParaRPr lang="es-EC" sz="1800" kern="1200" dirty="0"/>
        </a:p>
      </dsp:txBody>
      <dsp:txXfrm>
        <a:off x="1070517" y="1639546"/>
        <a:ext cx="4759140" cy="819773"/>
      </dsp:txXfrm>
    </dsp:sp>
    <dsp:sp modelId="{F32EBDF5-8498-448D-BAE6-D09CFC2CF539}">
      <dsp:nvSpPr>
        <dsp:cNvPr id="0" name=""/>
        <dsp:cNvSpPr/>
      </dsp:nvSpPr>
      <dsp:spPr>
        <a:xfrm>
          <a:off x="558158" y="1537075"/>
          <a:ext cx="1024716" cy="102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78DF-96BA-4683-B92D-6117DB616E1D}">
      <dsp:nvSpPr>
        <dsp:cNvPr id="0" name=""/>
        <dsp:cNvSpPr/>
      </dsp:nvSpPr>
      <dsp:spPr>
        <a:xfrm>
          <a:off x="1070517" y="2869419"/>
          <a:ext cx="4759140" cy="819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6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3. PROCESAMIENTO DE DATOS</a:t>
          </a:r>
          <a:endParaRPr lang="es-EC" sz="1800" kern="1200" dirty="0"/>
        </a:p>
      </dsp:txBody>
      <dsp:txXfrm>
        <a:off x="1070517" y="2869419"/>
        <a:ext cx="4759140" cy="819773"/>
      </dsp:txXfrm>
    </dsp:sp>
    <dsp:sp modelId="{FF413918-556B-4C88-A0D9-15902E367B12}">
      <dsp:nvSpPr>
        <dsp:cNvPr id="0" name=""/>
        <dsp:cNvSpPr/>
      </dsp:nvSpPr>
      <dsp:spPr>
        <a:xfrm>
          <a:off x="558158" y="2766948"/>
          <a:ext cx="1024716" cy="102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EB407-4EB4-4146-8E70-D4F9C82FE0CF}">
      <dsp:nvSpPr>
        <dsp:cNvPr id="0" name=""/>
        <dsp:cNvSpPr/>
      </dsp:nvSpPr>
      <dsp:spPr>
        <a:xfrm>
          <a:off x="600522" y="4099293"/>
          <a:ext cx="5229135" cy="819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0695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4. PRESENTACIÓN DE RESULTADOS</a:t>
          </a:r>
          <a:endParaRPr lang="es-EC" sz="1800" kern="1200" dirty="0"/>
        </a:p>
      </dsp:txBody>
      <dsp:txXfrm>
        <a:off x="600522" y="4099293"/>
        <a:ext cx="5229135" cy="819773"/>
      </dsp:txXfrm>
    </dsp:sp>
    <dsp:sp modelId="{314024E0-409C-49AE-B099-5B4AEF95C862}">
      <dsp:nvSpPr>
        <dsp:cNvPr id="0" name=""/>
        <dsp:cNvSpPr/>
      </dsp:nvSpPr>
      <dsp:spPr>
        <a:xfrm>
          <a:off x="88164" y="3996821"/>
          <a:ext cx="1024716" cy="1024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4ABD-1B40-44F3-AB8F-9AB0D831AA33}">
      <dsp:nvSpPr>
        <dsp:cNvPr id="0" name=""/>
        <dsp:cNvSpPr/>
      </dsp:nvSpPr>
      <dsp:spPr>
        <a:xfrm rot="16200000">
          <a:off x="537331" y="-537331"/>
          <a:ext cx="1481990" cy="255665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Permite detectar específicamente en donde se presentan los niveles de insatisfacción, a través de la diferencia entre expectativas y percepciones, e </a:t>
          </a:r>
          <a:r>
            <a:rPr lang="es-ES" sz="1200" kern="1200" dirty="0" smtClean="0"/>
            <a:t>Identifica áreas que requieren mejoramiento (oportunidades)</a:t>
          </a:r>
          <a:endParaRPr lang="es-ES" sz="1200" kern="1200" dirty="0"/>
        </a:p>
      </dsp:txBody>
      <dsp:txXfrm rot="5400000">
        <a:off x="-1" y="1"/>
        <a:ext cx="2556654" cy="1111492"/>
      </dsp:txXfrm>
    </dsp:sp>
    <dsp:sp modelId="{71DC3944-C2CF-458B-A9A6-8B3912D7CCA4}">
      <dsp:nvSpPr>
        <dsp:cNvPr id="0" name=""/>
        <dsp:cNvSpPr/>
      </dsp:nvSpPr>
      <dsp:spPr>
        <a:xfrm>
          <a:off x="2556654" y="0"/>
          <a:ext cx="2556654" cy="148199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Busca mejorar los aspectos negativos a partir de la percepción de los usuarios</a:t>
          </a:r>
          <a:endParaRPr lang="es-ES" sz="1200" kern="1200" dirty="0"/>
        </a:p>
      </dsp:txBody>
      <dsp:txXfrm>
        <a:off x="2556654" y="0"/>
        <a:ext cx="2556654" cy="1111492"/>
      </dsp:txXfrm>
    </dsp:sp>
    <dsp:sp modelId="{1751F53A-460B-487F-A775-071B4F91FF78}">
      <dsp:nvSpPr>
        <dsp:cNvPr id="0" name=""/>
        <dsp:cNvSpPr/>
      </dsp:nvSpPr>
      <dsp:spPr>
        <a:xfrm rot="10800000">
          <a:off x="0" y="1481990"/>
          <a:ext cx="2556654" cy="148199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Interesante, sencillo y práctico para gestionar la calidad de servicio en lo que tiene que ver con la satisfacción del usuario.</a:t>
          </a:r>
          <a:endParaRPr lang="es-ES" sz="1200" kern="1200" dirty="0"/>
        </a:p>
      </dsp:txBody>
      <dsp:txXfrm rot="10800000">
        <a:off x="0" y="1852488"/>
        <a:ext cx="2556654" cy="1111492"/>
      </dsp:txXfrm>
    </dsp:sp>
    <dsp:sp modelId="{5AA7AA45-DB36-4FB4-B02F-3DE636A93315}">
      <dsp:nvSpPr>
        <dsp:cNvPr id="0" name=""/>
        <dsp:cNvSpPr/>
      </dsp:nvSpPr>
      <dsp:spPr>
        <a:xfrm rot="5400000">
          <a:off x="3093985" y="944658"/>
          <a:ext cx="1481990" cy="255665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No es complejo ponerlo en marcha y puede utilizarse tanto con clientes externos como con clientes internos.</a:t>
          </a:r>
          <a:endParaRPr lang="es-ES" sz="1200" kern="1200" dirty="0"/>
        </a:p>
      </dsp:txBody>
      <dsp:txXfrm rot="-5400000">
        <a:off x="2556653" y="1852488"/>
        <a:ext cx="2556654" cy="1111492"/>
      </dsp:txXfrm>
    </dsp:sp>
    <dsp:sp modelId="{50266A6F-8EAF-4A55-ABA7-0BBECF53858D}">
      <dsp:nvSpPr>
        <dsp:cNvPr id="0" name=""/>
        <dsp:cNvSpPr/>
      </dsp:nvSpPr>
      <dsp:spPr>
        <a:xfrm>
          <a:off x="1613164" y="1095746"/>
          <a:ext cx="2014331" cy="911646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Modelo SERVQUAL</a:t>
          </a:r>
          <a:endParaRPr lang="es-ES" sz="1200" kern="1200" dirty="0"/>
        </a:p>
      </dsp:txBody>
      <dsp:txXfrm>
        <a:off x="1657667" y="1140249"/>
        <a:ext cx="1925325" cy="822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21C27-6E14-45F0-9381-BADCB7DC1948}">
      <dsp:nvSpPr>
        <dsp:cNvPr id="0" name=""/>
        <dsp:cNvSpPr/>
      </dsp:nvSpPr>
      <dsp:spPr>
        <a:xfrm>
          <a:off x="833216" y="657985"/>
          <a:ext cx="1170582" cy="1621757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B2266-F837-40CD-BBFA-47D9622FCD33}">
      <dsp:nvSpPr>
        <dsp:cNvPr id="0" name=""/>
        <dsp:cNvSpPr/>
      </dsp:nvSpPr>
      <dsp:spPr>
        <a:xfrm>
          <a:off x="665484" y="73373"/>
          <a:ext cx="4887400" cy="2603660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Insatisfacción </a:t>
          </a:r>
          <a:endParaRPr lang="es-ES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TANGIBLES:  </a:t>
          </a:r>
          <a:r>
            <a:rPr lang="es-ES" sz="1100" b="0" kern="1200" dirty="0" smtClean="0"/>
            <a:t>Fallas en el mejoramiento </a:t>
          </a:r>
          <a:r>
            <a:rPr lang="es-ES" sz="1100" kern="1200" dirty="0" smtClean="0"/>
            <a:t>y actualización de equipos y sistemas comunicacionales.</a:t>
          </a:r>
          <a:endParaRPr lang="es-ES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CONFIABILIDAD: </a:t>
          </a:r>
          <a:r>
            <a:rPr lang="es-ES" sz="1100" b="0" kern="1200" dirty="0" smtClean="0"/>
            <a:t>Incomprensión</a:t>
          </a:r>
          <a:r>
            <a:rPr lang="es-ES" sz="1100" kern="1200" dirty="0" smtClean="0"/>
            <a:t> y deficiencia en la prestación del servicio desde la primera vez (Personal administrativo).</a:t>
          </a:r>
          <a:endParaRPr lang="es-ES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RESPUESTA: </a:t>
          </a:r>
          <a:r>
            <a:rPr lang="es-ES" sz="1100" b="0" kern="1200" dirty="0" smtClean="0"/>
            <a:t>L</a:t>
          </a:r>
          <a:r>
            <a:rPr lang="es-ES" sz="1100" kern="1200" dirty="0" smtClean="0"/>
            <a:t>entitud en el tiempo de respuesta, inadecuado tratamiento, falla en la atención y comunicación de cronogramas (trámites administrativos - solicitudes, registro, matriculación  y solución de problemas).</a:t>
          </a:r>
          <a:endParaRPr lang="es-ES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SEGURIDAD: </a:t>
          </a:r>
          <a:r>
            <a:rPr lang="es-ES" sz="1100" b="0" kern="1200" dirty="0" smtClean="0"/>
            <a:t>Desatención</a:t>
          </a:r>
          <a:r>
            <a:rPr lang="es-ES" sz="1100" kern="1200" dirty="0" smtClean="0"/>
            <a:t>, falla en la preparación del personal administrativo para solventar la prestación del servicios e inquietudes de los estudiantes, seguridad en los trámites</a:t>
          </a:r>
          <a:endParaRPr lang="es-ES" sz="11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1" kern="1200" dirty="0" smtClean="0"/>
            <a:t>EMPATÍA: </a:t>
          </a:r>
          <a:r>
            <a:rPr lang="es-ES" sz="1100" b="0" kern="1200" dirty="0" smtClean="0"/>
            <a:t>Falta de Interés de la Universidad hacia el</a:t>
          </a:r>
          <a:r>
            <a:rPr lang="es-ES" sz="1100" kern="1200" dirty="0" smtClean="0"/>
            <a:t> estudiante (decisiones, actividades, proyectos y eventos), horarios convenientes a las necesidades de los estudiantes y atención individualizada.</a:t>
          </a:r>
          <a:endParaRPr lang="es-ES" sz="1100" kern="1200" dirty="0"/>
        </a:p>
      </dsp:txBody>
      <dsp:txXfrm>
        <a:off x="665484" y="73373"/>
        <a:ext cx="4887400" cy="2603660"/>
      </dsp:txXfrm>
    </dsp:sp>
    <dsp:sp modelId="{0C22F17A-5062-4F0D-98CF-247652A5BB6E}">
      <dsp:nvSpPr>
        <dsp:cNvPr id="0" name=""/>
        <dsp:cNvSpPr/>
      </dsp:nvSpPr>
      <dsp:spPr>
        <a:xfrm rot="5400000">
          <a:off x="2112779" y="3448249"/>
          <a:ext cx="828779" cy="816446"/>
        </a:xfrm>
        <a:prstGeom prst="bent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C0E84-4FD4-4E3F-A8DD-AFBB94E19E46}">
      <dsp:nvSpPr>
        <dsp:cNvPr id="0" name=""/>
        <dsp:cNvSpPr/>
      </dsp:nvSpPr>
      <dsp:spPr>
        <a:xfrm>
          <a:off x="644947" y="2721150"/>
          <a:ext cx="4888409" cy="2881785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Estrategias de Mejoramiento</a:t>
          </a:r>
          <a:endParaRPr lang="es-ES" sz="11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TANGIBLES </a:t>
          </a:r>
          <a:r>
            <a:rPr lang="es-EC" sz="1100" kern="1200" dirty="0" smtClean="0"/>
            <a:t>(14,88%) Mejoramiento  y  actualización permanente de tecnología, instalaciones y canales de comunicación. </a:t>
          </a:r>
          <a:r>
            <a:rPr lang="es-ES" sz="1100" kern="1200" dirty="0" smtClean="0"/>
            <a:t>(funcionales y visualmente atractivos)</a:t>
          </a:r>
          <a:endParaRPr lang="es-E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CONFIABILIDAD </a:t>
          </a:r>
          <a:r>
            <a:rPr lang="es-EC" sz="1100" b="0" kern="1200" dirty="0" smtClean="0"/>
            <a:t>(25,42%) E</a:t>
          </a:r>
          <a:r>
            <a:rPr lang="es-EC" sz="1100" kern="1200" dirty="0" smtClean="0"/>
            <a:t>valuación permanente de procesos y seguimiento de desempeño del personal. (seguimiento a las solicitudes, quejas y sugerencias).</a:t>
          </a:r>
          <a:endParaRPr lang="es-E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</a:t>
          </a:r>
          <a:r>
            <a:rPr lang="es-EC" sz="1100" b="1" kern="1200" dirty="0" smtClean="0"/>
            <a:t>RESPUESTA</a:t>
          </a:r>
          <a:r>
            <a:rPr lang="es-EC" sz="1100" kern="1200" dirty="0" smtClean="0"/>
            <a:t>(20,92%) Análisis, evaluación, seguimiento y planes de mejoramiento con respecto a la proactividad (detectando tareas claves y fortaleciendo procesos), ajustadas a las necesidades del usuario. </a:t>
          </a:r>
          <a:endParaRPr lang="es-ES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1" kern="1200" dirty="0" smtClean="0"/>
            <a:t>SEGURIDAD</a:t>
          </a:r>
          <a:r>
            <a:rPr lang="es-EC" sz="1100" kern="1200" dirty="0" smtClean="0"/>
            <a:t>(19,71%) Diseñar un plan capacitación y  formación permanente para el personal.</a:t>
          </a:r>
          <a:endParaRPr lang="es-ES" sz="1100" kern="1200" dirty="0"/>
        </a:p>
        <a:p>
          <a:pPr marL="5715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s-EC" sz="1100" b="1" kern="1200" dirty="0" smtClean="0"/>
            <a:t>EMPATÍA </a:t>
          </a:r>
          <a:r>
            <a:rPr lang="es-EC" sz="1100" b="0" kern="1200" dirty="0" smtClean="0"/>
            <a:t>(19,07%)</a:t>
          </a:r>
          <a:r>
            <a:rPr lang="es-EC" sz="1100" b="1" kern="1200" dirty="0" smtClean="0"/>
            <a:t> </a:t>
          </a:r>
          <a:r>
            <a:rPr lang="es-EC" sz="1100" kern="1200" dirty="0" smtClean="0"/>
            <a:t>Generar políticas de participación activa del personal y usuarios en el análisis,  mejoras en procesos y servicios y (10%) adaptación de  horarios a las necesidades de los estudiantes.</a:t>
          </a:r>
          <a:endParaRPr lang="es-ES" sz="1100" kern="1200" dirty="0"/>
        </a:p>
      </dsp:txBody>
      <dsp:txXfrm>
        <a:off x="644947" y="2721150"/>
        <a:ext cx="4888409" cy="28817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8D7FF-ED90-416A-85B8-F2F4B7E589FE}">
      <dsp:nvSpPr>
        <dsp:cNvPr id="0" name=""/>
        <dsp:cNvSpPr/>
      </dsp:nvSpPr>
      <dsp:spPr>
        <a:xfrm>
          <a:off x="905866" y="140"/>
          <a:ext cx="3046275" cy="18277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Estudiar la metodología propuesta</a:t>
          </a:r>
          <a:endParaRPr lang="es-ES" sz="1700" kern="1200" dirty="0"/>
        </a:p>
      </dsp:txBody>
      <dsp:txXfrm>
        <a:off x="905866" y="140"/>
        <a:ext cx="3046275" cy="1827765"/>
      </dsp:txXfrm>
    </dsp:sp>
    <dsp:sp modelId="{B2E3B92F-E84F-41DF-9017-48B387CE5703}">
      <dsp:nvSpPr>
        <dsp:cNvPr id="0" name=""/>
        <dsp:cNvSpPr/>
      </dsp:nvSpPr>
      <dsp:spPr>
        <a:xfrm>
          <a:off x="4256769" y="140"/>
          <a:ext cx="3046275" cy="1827765"/>
        </a:xfrm>
        <a:prstGeom prst="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Considerar el Modelo SERVQUAL</a:t>
          </a:r>
          <a:endParaRPr lang="es-ES" sz="1700" kern="1200" dirty="0"/>
        </a:p>
      </dsp:txBody>
      <dsp:txXfrm>
        <a:off x="4256769" y="140"/>
        <a:ext cx="3046275" cy="1827765"/>
      </dsp:txXfrm>
    </dsp:sp>
    <dsp:sp modelId="{E73C902E-2BF9-4EFA-AAA4-BC22DE7ADC51}">
      <dsp:nvSpPr>
        <dsp:cNvPr id="0" name=""/>
        <dsp:cNvSpPr/>
      </dsp:nvSpPr>
      <dsp:spPr>
        <a:xfrm>
          <a:off x="905866" y="2132533"/>
          <a:ext cx="3046275" cy="18277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Avanzar en el estudio en cuanto a periodicidad y amplitud (Departamentos y servicios), al finalizar cada periodo académico.</a:t>
          </a:r>
          <a:endParaRPr lang="es-ES" sz="1700" kern="1200" dirty="0"/>
        </a:p>
      </dsp:txBody>
      <dsp:txXfrm>
        <a:off x="905866" y="2132533"/>
        <a:ext cx="3046275" cy="1827765"/>
      </dsp:txXfrm>
    </dsp:sp>
    <dsp:sp modelId="{AF02193F-17C4-45AD-864F-AB3893C1CE04}">
      <dsp:nvSpPr>
        <dsp:cNvPr id="0" name=""/>
        <dsp:cNvSpPr/>
      </dsp:nvSpPr>
      <dsp:spPr>
        <a:xfrm>
          <a:off x="4256769" y="2132533"/>
          <a:ext cx="3046275" cy="1827765"/>
        </a:xfrm>
        <a:prstGeom prst="rect">
          <a:avLst/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Aprovechar los resultados obtenidos en la aplicación del modelo SERVQUAL (brecha entre expectativa y percepción) y las posibles estrategias formuladas para minimizarlas o eliminarlas.</a:t>
          </a:r>
          <a:endParaRPr lang="es-ES" sz="1700" kern="1200" dirty="0"/>
        </a:p>
      </dsp:txBody>
      <dsp:txXfrm>
        <a:off x="4256769" y="2132533"/>
        <a:ext cx="3046275" cy="1827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57BC7D-7622-4855-B6E3-815488E27D69}" type="datetimeFigureOut">
              <a:rPr lang="es-EC"/>
              <a:pPr>
                <a:defRPr/>
              </a:pPr>
              <a:t>04/05/2015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DCE0A7-E911-4350-B7BC-F73A929D4DB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619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1800" smtClean="0">
                <a:solidFill>
                  <a:schemeClr val="tx2"/>
                </a:solidFill>
              </a:rPr>
              <a:t>ANTECEDENTES</a:t>
            </a:r>
          </a:p>
          <a:p>
            <a:r>
              <a:rPr lang="es-ES" altLang="es-ES" smtClean="0"/>
              <a:t>PNDBV: </a:t>
            </a:r>
            <a:r>
              <a:rPr lang="es-EC" altLang="es-ES" smtClean="0"/>
              <a:t>Mejorar la calidad de la educación en todos sus niveles y modalidades.</a:t>
            </a:r>
            <a:endParaRPr lang="es-ES" altLang="es-ES" smtClean="0"/>
          </a:p>
          <a:p>
            <a:r>
              <a:rPr lang="es-EC" altLang="es-ES" smtClean="0"/>
              <a:t>LOES: realizar y mantener un seguimiento continuo de los estudiantes graduados de las instituciones educativas de nivel superior</a:t>
            </a:r>
            <a:endParaRPr lang="es-ES" altLang="es-ES" smtClean="0"/>
          </a:p>
          <a:p>
            <a:r>
              <a:rPr lang="es-ES" altLang="es-ES" smtClean="0"/>
              <a:t>CEAACES:</a:t>
            </a:r>
            <a:r>
              <a:rPr lang="es-EC" altLang="es-ES" smtClean="0"/>
              <a:t>Determinar las condiciones generales de las instituciones, programas o carreras a través de la “recopilación sistemática de datos cuantitativos y cualitativos </a:t>
            </a:r>
          </a:p>
          <a:p>
            <a:r>
              <a:rPr lang="es-ES" altLang="es-ES" smtClean="0"/>
              <a:t>ESTATUTO DE LA UNIVERSIDAD DE LAS FUERZAS ARMADAS – ESPE</a:t>
            </a:r>
          </a:p>
          <a:p>
            <a:endParaRPr lang="es-ES" altLang="es-ES" smtClean="0"/>
          </a:p>
          <a:p>
            <a:r>
              <a:rPr lang="es-ES" altLang="es-ES" smtClean="0"/>
              <a:t>P</a:t>
            </a:r>
            <a:r>
              <a:rPr lang="es-EC" altLang="es-ES" smtClean="0"/>
              <a:t>LAN ESTRATÉGICO INSTITUCIONAL (2012 -2016): </a:t>
            </a:r>
          </a:p>
          <a:p>
            <a:r>
              <a:rPr lang="es-EC" altLang="es-ES" b="1" smtClean="0"/>
              <a:t>Objetivo 1.-</a:t>
            </a:r>
            <a:r>
              <a:rPr lang="es-EC" altLang="es-ES" smtClean="0"/>
              <a:t> “Posicionar nacional e internacionalmente a la “ESPE”, </a:t>
            </a:r>
            <a:endParaRPr lang="es-ES" altLang="es-ES" smtClean="0"/>
          </a:p>
          <a:p>
            <a:r>
              <a:rPr lang="es-EC" altLang="es-ES" b="1" smtClean="0"/>
              <a:t>Objetivos Específicos:1.2</a:t>
            </a:r>
            <a:r>
              <a:rPr lang="es-EC" altLang="es-ES" smtClean="0"/>
              <a:t>“Certificando y acreditando a la Institución”, </a:t>
            </a:r>
            <a:r>
              <a:rPr lang="es-EC" altLang="es-ES" b="1" smtClean="0"/>
              <a:t>1.4</a:t>
            </a:r>
            <a:r>
              <a:rPr lang="es-EC" altLang="es-ES" smtClean="0"/>
              <a:t>“Diseñando e implementando sistemas y herramientas tecnológicas que permitan la disponibilidad de la información en tiempo real”  y </a:t>
            </a:r>
            <a:r>
              <a:rPr lang="es-EC" altLang="es-ES" b="1" smtClean="0"/>
              <a:t>1.5</a:t>
            </a:r>
            <a:r>
              <a:rPr lang="es-EC" altLang="es-ES" smtClean="0"/>
              <a:t>“Diseñando e implantando sistemas de gestión institucional”.</a:t>
            </a:r>
            <a:endParaRPr lang="es-ES" altLang="es-ES" smtClean="0"/>
          </a:p>
          <a:p>
            <a:endParaRPr lang="es-EC" altLang="es-ES" smtClean="0"/>
          </a:p>
          <a:p>
            <a:r>
              <a:rPr lang="es-EC" altLang="es-ES" smtClean="0"/>
              <a:t>PLAN DE DESARROLLO ESTRATÉGICO INSTITUCIONAL </a:t>
            </a:r>
          </a:p>
          <a:p>
            <a:r>
              <a:rPr lang="es-EC" altLang="es-ES" b="1" smtClean="0"/>
              <a:t>Objetivo Estratégico 1:</a:t>
            </a:r>
            <a:r>
              <a:rPr lang="es-EC" altLang="es-ES" smtClean="0"/>
              <a:t>Incrementar el reconocimiento de la Universidad de las Fuerzas Armadas – ESPE, como una institución referente en educación superior”.</a:t>
            </a:r>
            <a:r>
              <a:rPr lang="es-ES" altLang="es-ES" smtClean="0"/>
              <a:t> </a:t>
            </a:r>
            <a:r>
              <a:rPr lang="es-EC" altLang="es-ES" b="1" smtClean="0"/>
              <a:t>Estrategia 1 .1.-</a:t>
            </a:r>
            <a:r>
              <a:rPr lang="es-EC" altLang="es-ES" smtClean="0"/>
              <a:t>Alcanzar estándares nacionales e internacionales de calidad</a:t>
            </a:r>
            <a:r>
              <a:rPr lang="es-ES" altLang="es-ES" b="1" smtClean="0"/>
              <a:t>Perspectiva usuario y clientes</a:t>
            </a:r>
            <a:endParaRPr lang="es-ES" altLang="es-ES" smtClean="0"/>
          </a:p>
          <a:p>
            <a:r>
              <a:rPr lang="es-ES" altLang="es-ES" b="1" smtClean="0"/>
              <a:t>Objetivo estratégico 1: </a:t>
            </a:r>
            <a:r>
              <a:rPr lang="es-ES" altLang="es-ES" smtClean="0"/>
              <a:t>Incrementar la calidad de los profesionales y postgraduados</a:t>
            </a:r>
            <a:r>
              <a:rPr lang="es-ES" altLang="es-ES" b="1" smtClean="0"/>
              <a:t>Indicadores 1.2: </a:t>
            </a:r>
            <a:r>
              <a:rPr lang="es-ES" altLang="es-ES" smtClean="0"/>
              <a:t>Indice de satisfaccion de los graduados y postgraduados con la formacion lograda en la universidad</a:t>
            </a:r>
          </a:p>
          <a:p>
            <a:endParaRPr lang="es-ES" altLang="es-ES" smtClean="0"/>
          </a:p>
          <a:p>
            <a:r>
              <a:rPr lang="es-ES" altLang="es-ES" smtClean="0"/>
              <a:t>REGLAMENTO DE SEGUIMIENTO A GRADUADOS: OBJETIVOS ESPECÍFICOS: Planes de mejora académica</a:t>
            </a:r>
          </a:p>
          <a:p>
            <a:r>
              <a:rPr lang="es-EC" altLang="es-ES" smtClean="0"/>
              <a:t>Fin:  ser evaluados, verificar la eficiencia de la educación impartida y obtener la acreditación respectiva.</a:t>
            </a:r>
          </a:p>
          <a:p>
            <a:r>
              <a:rPr lang="es-EC" altLang="es-ES" smtClean="0"/>
              <a:t>-Emitir un juicio o diagnóstico, analizando sus componentes, funciones, procesos,  a fin de que sus resultados sirvan para reformar y mejorar” el sistema de educación superior universitario</a:t>
            </a:r>
            <a:endParaRPr lang="es-ES" altLang="es-ES" smtClean="0"/>
          </a:p>
          <a:p>
            <a:r>
              <a:rPr lang="es-EC" altLang="es-ES" smtClean="0"/>
              <a:t>Necesidad: de realizar esta investigación para determinar el nivel de satisfacción de los estudiantes graduados del CEAC.</a:t>
            </a:r>
            <a:endParaRPr lang="es-ES" altLang="es-ES" smtClean="0"/>
          </a:p>
          <a:p>
            <a:r>
              <a:rPr lang="es-EC" altLang="es-ES" smtClean="0"/>
              <a:t>Contribuirá: plan de mejoras de la carrera y universidad. </a:t>
            </a:r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r>
              <a:rPr lang="es-ES" altLang="es-ES" smtClean="0"/>
              <a:t>Oportunidad del objetivo:</a:t>
            </a:r>
          </a:p>
          <a:p>
            <a:pPr lvl="1"/>
            <a:r>
              <a:rPr lang="es-ES" altLang="es-ES" smtClean="0"/>
              <a:t>La Universidad de las Fuerzas Armadas – ESPE, a fin de lograr el mejoramiento Institucional, requiere conocer el nivel de satisfacción de los estudiantes y graduados del CEAC, </a:t>
            </a:r>
            <a:r>
              <a:rPr lang="es-EC" altLang="es-ES" smtClean="0"/>
              <a:t>determinar las condiciones generales de las institución a través de la recopilación sistemática de datos cuantitativos y cualitativos que permitan emitir un juicio o diagnóstico, analizando componentes, funciones y procesos de los servicios brindados a los servicios brindados a la comunidad universitaria.</a:t>
            </a:r>
            <a:endParaRPr lang="es-ES" altLang="es-ES" smtClean="0"/>
          </a:p>
          <a:p>
            <a:r>
              <a:rPr lang="es-ES" altLang="es-ES" smtClean="0"/>
              <a:t>Viabilidad del objetivo: </a:t>
            </a:r>
          </a:p>
          <a:p>
            <a:pPr lvl="1"/>
            <a:r>
              <a:rPr lang="es-ES" altLang="es-ES" smtClean="0"/>
              <a:t>Para la consecución del objetivo planteado en esta investigación, se cuenta con información que el Departamento del CEAC posee, tanto en libros como en las diferentes Unidades, Servicios y  Departamentos que la Universidad, brinda a la comunidad politécnica. Igualmente conforme la demanda que  presente estudio requiera, se solicitará el apoyo de los estudiantes de los últimos niveles para la realización de encuestas personales, y  la base de datos de los graduados para las encuestas vía internet.</a:t>
            </a:r>
          </a:p>
          <a:p>
            <a:r>
              <a:rPr lang="es-ES" altLang="es-ES" smtClean="0"/>
              <a:t>Importancia del objetivo: </a:t>
            </a:r>
          </a:p>
          <a:p>
            <a:pPr lvl="1"/>
            <a:r>
              <a:rPr lang="es-ES" altLang="es-ES" smtClean="0"/>
              <a:t>El objetivo propuesto es importante en términos académicos y prácticos, a la vez que me posibilitará aplicar los conocimientos adquiridos a lo largo de mi carrera universitaria en Ingeniería en Mercadotecnia, además de ser fuentes de ayuda tanto para el CEAC, como para la Universidad de las Fuerzas Armadas – ESPE, </a:t>
            </a:r>
            <a:r>
              <a:rPr lang="es-EC" altLang="es-ES" smtClean="0"/>
              <a:t>a fin de que sus resultados sirvan para reformar y mejorar el sistema de educación del </a:t>
            </a:r>
            <a:r>
              <a:rPr lang="es-ES" altLang="es-ES" smtClean="0"/>
              <a:t>departamento del CEAC y </a:t>
            </a:r>
            <a:r>
              <a:rPr lang="es-EC" altLang="es-ES" smtClean="0"/>
              <a:t>de la comunidad universitaria</a:t>
            </a:r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C53A45-FB0A-4945-B675-F6F1F4154A7E}" type="slidenum">
              <a:rPr lang="es-EC" altLang="es-ES" smtClean="0"/>
              <a:pPr/>
              <a:t>4</a:t>
            </a:fld>
            <a:endParaRPr lang="es-EC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C" altLang="es-ES" smtClean="0"/>
              <a:t>Considerar el presente estudio enfocado en diagnosticar y analizar el nivel de satisfacción de los graduados del Departamento de Ciencias Económicas, Administrativas y de Comercio de la Universidad de las Fuerzas Armadas – ESPE, y ejecutar la propuesta estratégica que ha arrojado el Modelo SERVQUAL aplicado, a con referencia a la relación existente entre expectativas y percepciones, de acuerdo al peso o importancia de las 5 dimensiones propuestas en el modelo, las cuales los graduados y estudiantes del CEAC jerarquizaron,   y  siguiendo cada uno de los pasos indicados en el presente estudio a fin de mejorar, elevar el nivel de satisfacción del servicio prestado, propiciar el retorno de profesionales formados en este Centro Universitario y sobre todo elevar la categoría de este Centro de Formación Profesional denominado Universidad de las Fuerzas Armadas – ESPE.</a:t>
            </a:r>
            <a:endParaRPr lang="es-ES" altLang="es-ES" smtClean="0"/>
          </a:p>
          <a:p>
            <a:endParaRPr lang="es-EC" altLang="es-ES" smtClean="0"/>
          </a:p>
          <a:p>
            <a:r>
              <a:rPr lang="es-EC" altLang="es-ES" smtClean="0"/>
              <a:t>Adicionalmente se podría avanzar el estudio en cuanto a periodicidad y amplitud, refiriéndonos con esto a realizar los anteriores ejercicios en todos los departamentos y servicios que brinda la Universidad de las Fuerzas Armadas, al finalizar cada periodo académico, cuyo objetivo será ver, el aumento o disminución de satisfacción y con ello se aporta al mejoramiento continuo de la Universidad. </a:t>
            </a:r>
            <a:endParaRPr lang="es-ES" altLang="es-ES" smtClean="0"/>
          </a:p>
          <a:p>
            <a:endParaRPr lang="es-EC" altLang="es-ES" smtClean="0"/>
          </a:p>
          <a:p>
            <a:endParaRPr lang="es-EC" altLang="es-ES" smtClean="0"/>
          </a:p>
          <a:p>
            <a:r>
              <a:rPr lang="es-EC" altLang="es-ES" smtClean="0"/>
              <a:t>Revisar la metodología propuesta en este trabajo de investigación, sus lineamientos y fundamentos, para facilitar el análisis y aplicación de las soluciones a los problemas existentes.</a:t>
            </a:r>
            <a:endParaRPr lang="es-ES" altLang="es-ES" smtClean="0"/>
          </a:p>
          <a:p>
            <a:r>
              <a:rPr lang="es-EC" altLang="es-ES" smtClean="0"/>
              <a:t>Considerar el Modelo SERVQUAL en futuras investigaciones de satisfacción de servicios, ya que posibilita identificar observaciones o deficiencias de una manera rápida, detallada y concisa, además permite determinar la brecha existente entre precepción y expectativa. </a:t>
            </a:r>
            <a:endParaRPr lang="es-ES" altLang="es-ES" smtClean="0"/>
          </a:p>
          <a:p>
            <a:endParaRPr lang="es-EC" altLang="es-ES" smtClean="0"/>
          </a:p>
          <a:p>
            <a:r>
              <a:rPr lang="es-EC" altLang="es-ES" smtClean="0"/>
              <a:t>Aprovechar los resultados obtenidos en la aplicación del modelo SERVQUAL desarrollado en esta investigación, refiriéndose a la brecha entre expectativa y percepción y las posibles estrategias formuladas para minimizarlas o eliminarlas.</a:t>
            </a:r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r>
              <a:rPr lang="es-ES" altLang="es-ES" smtClean="0"/>
              <a:t>2:</a:t>
            </a:r>
          </a:p>
          <a:p>
            <a:r>
              <a:rPr lang="es-EC" altLang="es-ES" smtClean="0"/>
              <a:t>Fin:  ser evaluados, verificar la eficiencia de la educación impartida y obtener la acreditación respectiva.</a:t>
            </a:r>
          </a:p>
          <a:p>
            <a:r>
              <a:rPr lang="es-EC" altLang="es-ES" smtClean="0"/>
              <a:t>-Emitir un juicio o diagnóstico, analizando sus componentes, funciones, procesos,  a fin de que sus resultados sirvan para reformar y mejorar” el sistema de educación superior universitario</a:t>
            </a:r>
            <a:endParaRPr lang="es-ES" altLang="es-ES" smtClean="0"/>
          </a:p>
          <a:p>
            <a:r>
              <a:rPr lang="es-EC" altLang="es-ES" smtClean="0"/>
              <a:t>Necesidad: de realizar esta investigación para determinar el nivel de satisfacción de los estudiantes graduados del CEAC.</a:t>
            </a:r>
            <a:endParaRPr lang="es-ES" altLang="es-ES" smtClean="0"/>
          </a:p>
          <a:p>
            <a:r>
              <a:rPr lang="es-EC" altLang="es-ES" smtClean="0"/>
              <a:t>Contribuirá: plan de mejoras de la carrera y universidad. </a:t>
            </a:r>
            <a:endParaRPr lang="es-ES" altLang="es-ES" smtClean="0"/>
          </a:p>
          <a:p>
            <a:endParaRPr lang="es-ES" alt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668F14-3774-4014-AD7F-AFB07E106E82}" type="slidenum">
              <a:rPr lang="es-EC" altLang="es-ES" smtClean="0"/>
              <a:pPr/>
              <a:t>24</a:t>
            </a:fld>
            <a:endParaRPr lang="es-EC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C" altLang="es-ES" smtClean="0"/>
              <a:t>Considerar el presente estudio enfocado en diagnosticar y analizar el nivel de satisfacción de los graduados del Departamento de Ciencias Económicas, Administrativas y de Comercio de la Universidad de las Fuerzas Armadas – ESPE, y ejecutar la propuesta estratégica que ha arrojado el Modelo SERVQUAL aplicado, a con referencia a la relación existente entre expectativas y percepciones, de acuerdo al peso o importancia de las 5 dimensiones propuestas en el modelo, las cuales los graduados y estudiantes del CEAC jerarquizaron,   y  siguiendo cada uno de los pasos indicados en el presente estudio a fin de mejorar, elevar el nivel de satisfacción del servicio prestado, propiciar el retorno de profesionales formados en este Centro Universitario y sobre todo elevar la categoría de este Centro de Formación Profesional denominado Universidad de las Fuerzas Armadas – ESPE.</a:t>
            </a:r>
            <a:endParaRPr lang="es-ES" altLang="es-ES" smtClean="0"/>
          </a:p>
          <a:p>
            <a:endParaRPr lang="es-EC" altLang="es-ES" smtClean="0"/>
          </a:p>
          <a:p>
            <a:r>
              <a:rPr lang="es-EC" altLang="es-ES" smtClean="0"/>
              <a:t>Adicionalmente se podría avanzar el estudio en cuanto a periodicidad y amplitud, refiriéndonos con esto a realizar los anteriores ejercicios en todos los departamentos y servicios que brinda la Universidad de las Fuerzas Armadas, al finalizar cada periodo académico, cuyo objetivo será ver, el aumento o disminución de satisfacción y con ello se aporta al mejoramiento continuo de la Universidad. </a:t>
            </a:r>
            <a:endParaRPr lang="es-ES" altLang="es-ES" smtClean="0"/>
          </a:p>
          <a:p>
            <a:endParaRPr lang="es-EC" altLang="es-ES" smtClean="0"/>
          </a:p>
          <a:p>
            <a:endParaRPr lang="es-EC" altLang="es-ES" smtClean="0"/>
          </a:p>
          <a:p>
            <a:r>
              <a:rPr lang="es-EC" altLang="es-ES" smtClean="0"/>
              <a:t>Revisar la metodología propuesta en este trabajo de investigación, sus lineamientos y fundamentos, para facilitar el análisis y aplicación de las soluciones a los problemas existentes.</a:t>
            </a:r>
            <a:endParaRPr lang="es-ES" altLang="es-ES" smtClean="0"/>
          </a:p>
          <a:p>
            <a:r>
              <a:rPr lang="es-EC" altLang="es-ES" smtClean="0"/>
              <a:t>Considerar el Modelo SERVQUAL en futuras investigaciones de satisfacción de servicios, ya que posibilita identificar observaciones o deficiencias de una manera rápida, detallada y concisa, además permite determinar la brecha existente entre precepción y expectativa. </a:t>
            </a:r>
            <a:endParaRPr lang="es-ES" altLang="es-ES" smtClean="0"/>
          </a:p>
          <a:p>
            <a:endParaRPr lang="es-EC" altLang="es-ES" smtClean="0"/>
          </a:p>
          <a:p>
            <a:r>
              <a:rPr lang="es-EC" altLang="es-ES" smtClean="0"/>
              <a:t>Aprovechar los resultados obtenidos en la aplicación del modelo SERVQUAL desarrollado en esta investigación, refiriéndose a la brecha entre expectativa y percepción y las posibles estrategias formuladas para minimizarlas o eliminarlas.</a:t>
            </a:r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r>
              <a:rPr lang="es-ES" altLang="es-ES" smtClean="0"/>
              <a:t>2:</a:t>
            </a:r>
          </a:p>
          <a:p>
            <a:r>
              <a:rPr lang="es-EC" altLang="es-ES" smtClean="0"/>
              <a:t>Fin:  ser evaluados, verificar la eficiencia de la educación impartida y obtener la acreditación respectiva.</a:t>
            </a:r>
          </a:p>
          <a:p>
            <a:r>
              <a:rPr lang="es-EC" altLang="es-ES" smtClean="0"/>
              <a:t>-Emitir un juicio o diagnóstico, analizando sus componentes, funciones, procesos,  a fin de que sus resultados sirvan para reformar y mejorar” el sistema de educación superior universitario</a:t>
            </a:r>
            <a:endParaRPr lang="es-ES" altLang="es-ES" smtClean="0"/>
          </a:p>
          <a:p>
            <a:r>
              <a:rPr lang="es-EC" altLang="es-ES" smtClean="0"/>
              <a:t>Necesidad: de realizar esta investigación para determinar el nivel de satisfacción de los estudiantes graduados del CEAC.</a:t>
            </a:r>
            <a:endParaRPr lang="es-ES" altLang="es-ES" smtClean="0"/>
          </a:p>
          <a:p>
            <a:r>
              <a:rPr lang="es-EC" altLang="es-ES" smtClean="0"/>
              <a:t>Contribuirá: plan de mejoras de la carrera y universidad. </a:t>
            </a:r>
            <a:endParaRPr lang="es-ES" altLang="es-ES" smtClean="0"/>
          </a:p>
          <a:p>
            <a:endParaRPr lang="es-ES" altLang="es-ES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B0B3E-B12F-4EC2-99B7-8E2F99990A45}" type="slidenum">
              <a:rPr lang="es-EC" altLang="es-ES" smtClean="0"/>
              <a:pPr/>
              <a:t>25</a:t>
            </a:fld>
            <a:endParaRPr lang="es-EC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Medición del cumplimiento o evaluación del cumplimiento </a:t>
            </a:r>
          </a:p>
          <a:p>
            <a:r>
              <a:rPr lang="es-ES" altLang="es-ES" smtClean="0"/>
              <a:t>Contamos las fallas xq es la manenora en cm tenemos q mejor , desde esta forma vemos las cuanta es  Brecha: mi enfoque eliminar las fallas necesito </a:t>
            </a:r>
          </a:p>
          <a:p>
            <a:r>
              <a:rPr lang="es-ES" altLang="es-ES" smtClean="0"/>
              <a:t>Evaluación del desempeño del proceso , para conocer su nivel de calidad su capacidad para cumplir con lo esperado con las expectativas</a:t>
            </a: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BB3C6-80FE-4FFF-AB87-6B53F1D4001A}" type="slidenum">
              <a:rPr lang="es-EC" altLang="es-ES" smtClean="0"/>
              <a:pPr/>
              <a:t>26</a:t>
            </a:fld>
            <a:endParaRPr lang="es-EC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ES" smtClean="0"/>
              <a:t>Parasuraman, Zeitham y Berry (1985) </a:t>
            </a:r>
            <a:r>
              <a:rPr lang="es-CO" altLang="es-ES" smtClean="0"/>
              <a:t>definen a la calidad del servicio como “la amplitud de la diferencia que exista entre las expectativas o deseos de los usuarios y sus percepciones”.</a:t>
            </a:r>
            <a:endParaRPr lang="es-ES" altLang="es-ES" smtClean="0"/>
          </a:p>
          <a:p>
            <a:pPr lvl="1"/>
            <a:r>
              <a:rPr lang="es-ES_tradnl" altLang="es-ES" smtClean="0"/>
              <a:t>Principal indicador de la calidad de un servicio es la satisfacción del usuario. </a:t>
            </a:r>
            <a:endParaRPr lang="es-ES" altLang="es-ES" smtClean="0"/>
          </a:p>
          <a:p>
            <a:r>
              <a:rPr lang="es-ES" altLang="es-ES" smtClean="0"/>
              <a:t>Mejías y Martínez (2007) define a la  Satisfacción Estudiantil como “el nivel del estado de ánimo que poseen los estudiantes con respecto a su institución, como resultado de la percepción que poseen con respecto al cumplimiento de sus necesidades, expectativas e intereses”. </a:t>
            </a:r>
          </a:p>
          <a:p>
            <a:pPr eaLnBrk="1" fontAlgn="ctr" hangingPunct="1"/>
            <a:endParaRPr lang="es-ES" altLang="es-ES" b="1" smtClean="0"/>
          </a:p>
          <a:p>
            <a:pPr eaLnBrk="1" fontAlgn="ctr" hangingPunct="1"/>
            <a:endParaRPr lang="es-ES" altLang="es-ES" b="1" smtClean="0"/>
          </a:p>
          <a:p>
            <a:pPr eaLnBrk="1" fontAlgn="ctr" hangingPunct="1"/>
            <a:r>
              <a:rPr lang="es-ES" altLang="es-ES" b="1" smtClean="0"/>
              <a:t>ELEMENTOS TANGIBLES</a:t>
            </a:r>
            <a:endParaRPr lang="es-ES" altLang="es-ES" smtClean="0"/>
          </a:p>
          <a:p>
            <a:pPr eaLnBrk="1" fontAlgn="ctr" hangingPunct="1"/>
            <a:r>
              <a:rPr lang="es-EC" altLang="es-ES" smtClean="0"/>
              <a:t>Apariencia de las instalaciones físicas, equipos, personal y materiales de comunicación.</a:t>
            </a:r>
            <a:endParaRPr lang="es-ES" altLang="es-ES" smtClean="0"/>
          </a:p>
          <a:p>
            <a:pPr eaLnBrk="1" fontAlgn="ctr" hangingPunct="1"/>
            <a:r>
              <a:rPr lang="es-ES" altLang="es-ES" b="1" smtClean="0"/>
              <a:t>FIABILIDAD</a:t>
            </a:r>
            <a:endParaRPr lang="es-ES" altLang="es-ES" smtClean="0"/>
          </a:p>
          <a:p>
            <a:pPr eaLnBrk="1" fontAlgn="ctr" hangingPunct="1"/>
            <a:r>
              <a:rPr lang="es-EC" altLang="es-ES" smtClean="0"/>
              <a:t>Habilidad para ejecutar el servicio prometido de forma fiable y cuidadosa.</a:t>
            </a:r>
            <a:endParaRPr lang="es-ES" altLang="es-ES" smtClean="0"/>
          </a:p>
          <a:p>
            <a:pPr eaLnBrk="1" fontAlgn="ctr" hangingPunct="1"/>
            <a:r>
              <a:rPr lang="es-ES" altLang="es-ES" b="1" smtClean="0"/>
              <a:t>CAPACIDAD DE RESPUESTA</a:t>
            </a:r>
            <a:endParaRPr lang="es-ES" altLang="es-ES" smtClean="0"/>
          </a:p>
          <a:p>
            <a:pPr eaLnBrk="1" fontAlgn="ctr" hangingPunct="1"/>
            <a:r>
              <a:rPr lang="es-EC" altLang="es-ES" smtClean="0"/>
              <a:t>Disposición y voluntad de los empleados para ayudar al cliente y proporcionar el servicio.</a:t>
            </a:r>
            <a:endParaRPr lang="es-ES" altLang="es-ES" smtClean="0"/>
          </a:p>
          <a:p>
            <a:pPr eaLnBrk="1" fontAlgn="ctr" hangingPunct="1"/>
            <a:r>
              <a:rPr lang="es-ES" altLang="es-ES" b="1" smtClean="0"/>
              <a:t>SEGURIDAD</a:t>
            </a:r>
            <a:endParaRPr lang="es-ES" altLang="es-ES" smtClean="0"/>
          </a:p>
          <a:p>
            <a:pPr eaLnBrk="1" fontAlgn="ctr" hangingPunct="1"/>
            <a:r>
              <a:rPr lang="es-EC" altLang="es-ES" smtClean="0"/>
              <a:t>Conocimiento y atención mostrados por los empleados y sus habilidades para inspirar credibilidad y confianza.</a:t>
            </a:r>
            <a:endParaRPr lang="es-ES" altLang="es-ES" smtClean="0"/>
          </a:p>
          <a:p>
            <a:pPr eaLnBrk="1" fontAlgn="ctr" hangingPunct="1"/>
            <a:r>
              <a:rPr lang="es-ES" altLang="es-ES" b="1" smtClean="0"/>
              <a:t>EMPATÍA</a:t>
            </a:r>
            <a:endParaRPr lang="es-ES" altLang="es-ES" smtClean="0"/>
          </a:p>
          <a:p>
            <a:pPr eaLnBrk="1" fontAlgn="ctr" hangingPunct="1"/>
            <a:r>
              <a:rPr lang="es-EC" altLang="es-ES" smtClean="0"/>
              <a:t>Atención individualizada que ofrecen las empresas a los usuarios.</a:t>
            </a:r>
            <a:endParaRPr lang="es-ES" altLang="es-ES" smtClean="0"/>
          </a:p>
          <a:p>
            <a:endParaRPr lang="es-ES" alt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062C6-CDBB-48C0-92B6-931E83BCEDCD}" type="slidenum">
              <a:rPr lang="es-EC" altLang="es-ES" smtClean="0"/>
              <a:pPr/>
              <a:t>6</a:t>
            </a:fld>
            <a:endParaRPr lang="es-EC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210C77-1F83-4133-A57C-054F25078D9F}" type="slidenum">
              <a:rPr lang="es-ES" altLang="es-ES" smtClean="0"/>
              <a:pPr/>
              <a:t>11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4B0378-6CC1-4653-B413-5864CD6042F8}" type="slidenum">
              <a:rPr lang="es-ES" altLang="es-ES" smtClean="0"/>
              <a:pPr/>
              <a:t>12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418D9-216C-42F1-869A-D0E33AAB4B5D}" type="slidenum">
              <a:rPr lang="es-EC" altLang="es-ES" smtClean="0"/>
              <a:pPr/>
              <a:t>16</a:t>
            </a:fld>
            <a:endParaRPr lang="es-EC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543EBB-2B0E-4CED-BBD3-2F25410994E9}" type="slidenum">
              <a:rPr lang="es-ES" altLang="es-ES" smtClean="0"/>
              <a:pPr/>
              <a:t>22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C" altLang="es-ES" smtClean="0"/>
              <a:t>Establecer lineamientos, bases y fundamentos antes de comenzar el trabajo práctico para evitar perder tiempo y recursos por errores cometidos durante el desarrollo.</a:t>
            </a:r>
            <a:endParaRPr lang="es-ES" altLang="es-ES" smtClean="0"/>
          </a:p>
          <a:p>
            <a:endParaRPr lang="es-ES" altLang="es-ES" smtClean="0"/>
          </a:p>
          <a:p>
            <a:r>
              <a:rPr lang="es-EC" altLang="es-ES" sz="1000" smtClean="0"/>
              <a:t>La satisfacción universitaria se puede analizar a través de diversas metodologías, sin embargo el modelo más adecuado para la elaboración del cuestionario es el modelo SERVQUAL para  medición de la relación entre expectativas y percepciones, porque permite detectar específicamente en donde se presentan los niveles de insatisfacción a diferencia de otras en las que no se pueden interpretar los resultados. </a:t>
            </a:r>
            <a:endParaRPr lang="es-ES" altLang="es-ES" sz="1000" smtClean="0"/>
          </a:p>
          <a:p>
            <a:r>
              <a:rPr lang="es-EC" altLang="es-ES" sz="1000" smtClean="0"/>
              <a:t>Existe insatisfacción de los graduados y estudiantes del CEAC, por parte de los servicios brindados por la Universidad de las Fuerzas Armadas – ESPE, en 5 de las 5 dimensiones analizadas. </a:t>
            </a:r>
            <a:endParaRPr lang="es-ES" altLang="es-ES" sz="1000" smtClean="0"/>
          </a:p>
          <a:p>
            <a:pPr lvl="1"/>
            <a:r>
              <a:rPr lang="es-EC" altLang="es-ES" sz="800" smtClean="0"/>
              <a:t>Siendo la dimensión de CAPACIDAD DE RESPUESTA la que presenta mayor nivel de insatisfacción (-52,26), seguida por la dimensión de Empatía (-44,01), Confiabilidad ( -41,16) y Seguridad (-39,38), mientras que la Dimensión con menor índice de insatisfacción es la de Elementos Tangibles (-10,34) , por tal motivo estos son insumo para la formulación de acciones correctivas y de mejora. </a:t>
            </a:r>
            <a:endParaRPr lang="es-ES" altLang="es-ES" sz="800" smtClean="0"/>
          </a:p>
          <a:p>
            <a:pPr lvl="1"/>
            <a:r>
              <a:rPr lang="es-EC" altLang="es-ES" sz="800" smtClean="0"/>
              <a:t>En la </a:t>
            </a:r>
            <a:r>
              <a:rPr lang="es-ES" altLang="es-ES" sz="800" smtClean="0"/>
              <a:t>diferencia del total de percepciones y expectativas, Antes de aplicar el peso de jerarquización se determino  que la media aritmética,  resultado de las diferencia entre expectativas y percepciones del promedio del total de dimensiones, es de (-1,80). </a:t>
            </a:r>
          </a:p>
          <a:p>
            <a:pPr lvl="2"/>
            <a:r>
              <a:rPr lang="es-ES" altLang="es-ES" sz="800" smtClean="0"/>
              <a:t>ELEMENTOS TANGIBLES, se encuentra la mayor brecha  en el mejoramiento y actualización permanente de los equipos con los que cuenta la Universidad y  los elementos comunicacionales satisfacen las expectativas de funcionalidad y atractivo visual.</a:t>
            </a:r>
          </a:p>
          <a:p>
            <a:pPr lvl="2"/>
            <a:r>
              <a:rPr lang="es-ES" altLang="es-ES" sz="800" smtClean="0"/>
              <a:t>CONFIABILIDAD, las mayores brechas se encuentran en el servicio que brinda el personal administrativo, falta de comprensión y colaboración en la solución de problemas, y la eficiencia en la prestación de servicios desde la primera vez.</a:t>
            </a:r>
          </a:p>
          <a:p>
            <a:pPr lvl="2"/>
            <a:r>
              <a:rPr lang="es-ES" altLang="es-ES" sz="800" smtClean="0"/>
              <a:t>CAPACIDAD DE RESPUESTA cuyas mayores brechas se encuentran en el aspecto administrativo, evidenciando deficiencias en la adecuada y oportuna comunicación de fechas de culminación el servicio prestado  (solicitudes, registro, matriculación  y solución de problemas), el tiempo de respuesta, tratamiento y atención del mismo.</a:t>
            </a:r>
          </a:p>
          <a:p>
            <a:pPr lvl="2"/>
            <a:r>
              <a:rPr lang="es-ES" altLang="es-ES" sz="800" smtClean="0"/>
              <a:t>SEGURIDAD las mayores brechas detectadas en esta dimensión son las acciones realizadas por parte del personal administrativo en el aspecto atención, educación, falta de seguridad en los trámites administrativos y la suficiencia de conocimientos para dar respuesta a las inquietudes de los estudiantes </a:t>
            </a:r>
          </a:p>
          <a:p>
            <a:pPr lvl="2"/>
            <a:r>
              <a:rPr lang="es-ES" altLang="es-ES" sz="800" smtClean="0"/>
              <a:t>EMPATÍA las mayores brechas mostradas, se encuentran en el interés mostrado por la Universidad hacia el estudiante, si los toma en cuenta en las decisiones, actividades, proyectos y eventos.  También se nota una fuerte brecha en si los horarios los horarios de clase y la atención individualizada por parte del personal administrativo.</a:t>
            </a:r>
          </a:p>
          <a:p>
            <a:r>
              <a:rPr lang="es-EC" altLang="es-ES" sz="1000" smtClean="0"/>
              <a:t>El veinte porciento 20% de correcciones que se tienen que hacer para transformar la insatisfacción de los clientes a satisfacción, se basa en el mejoramiento y  actualización permanente de los equipos y materiales de comunicación enfocados en las necesidades de los estudiantes, mientras que el cincuenta porciento (40%) está dirigido hacia el análisis, evaluación y  seguimiento a la mejora de espacios, servicios y procesos que brinda la universidad, general una política de participación activa del personal en el análisis y mejora de  los procesos y dar el adecuado tratamiento y seguimiento a las solicitudes, quejas y sugerencias, mientras que el veinte (20%) está dirigido al diseñar un plan capacitación y  formación permanente para el personal y a la realización permanente  de procesos de evaluación y seguimiento de desempeño del personal. Por último el veinte porciento (20%) restante se divide equitativamente entre mejorar la imagen de servicios que brinda la universidad (10%) y  mejora de horarios de acuerdo a las necesidades de los estudiantes (10%).</a:t>
            </a:r>
            <a:endParaRPr lang="es-ES" altLang="es-ES" sz="1000" smtClean="0"/>
          </a:p>
          <a:p>
            <a:endParaRPr lang="es-ES" alt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15FC8D-4C01-4EC8-950F-E83892476C71}" type="slidenum">
              <a:rPr lang="es-EC" altLang="es-ES" smtClean="0"/>
              <a:pPr/>
              <a:t>23</a:t>
            </a:fld>
            <a:endParaRPr lang="es-EC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CorelDRAW" r:id="rId3" imgW="9151920" imgH="5621400" progId="CorelDRAW.Graphic.12">
                  <p:embed/>
                </p:oleObj>
              </mc:Choice>
              <mc:Fallback>
                <p:oleObj name="CorelDRAW" r:id="rId3" imgW="9151920" imgH="5621400" progId="CorelDRAW.Graphic.1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300240-C255-4A90-A67F-E4C522857157}" type="datetimeFigureOut">
              <a:rPr lang="es-EC"/>
              <a:pPr>
                <a:defRPr/>
              </a:pPr>
              <a:t>04/05/2015</a:t>
            </a:fld>
            <a:endParaRPr lang="es-EC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B915D5-F85A-4E9F-951D-41A3516D7E0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D3BD2A-74FC-4876-B458-A365D465FC9E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994A8-1E67-43D5-9D89-A8A348B7EA92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pic>
        <p:nvPicPr>
          <p:cNvPr id="6150" name="Picture 26" descr="LOGO ESPE ORIGINAL copia"/>
          <p:cNvPicPr>
            <a:picLocks noChangeAspect="1" noChangeArrowheads="1"/>
          </p:cNvPicPr>
          <p:nvPr/>
        </p:nvPicPr>
        <p:blipFill>
          <a:blip r:embed="rId15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2" r:id="rId12"/>
    <p:sldLayoutId id="2147483893" r:id="rId13"/>
  </p:sldLayoutIdLst>
  <p:transition spd="slow">
    <p:pull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image" Target="../media/image15.jpeg"/><Relationship Id="rId10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png"/><Relationship Id="rId5" Type="http://schemas.openxmlformats.org/officeDocument/2006/relationships/image" Target="../media/image15.jpeg"/><Relationship Id="rId10" Type="http://schemas.openxmlformats.org/officeDocument/2006/relationships/oleObject" Target="../embeddings/oleObject7.bin"/><Relationship Id="rId4" Type="http://schemas.openxmlformats.org/officeDocument/2006/relationships/slide" Target="slide13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hart" Target="../charts/char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52.png"/><Relationship Id="rId5" Type="http://schemas.openxmlformats.org/officeDocument/2006/relationships/diagramData" Target="../diagrams/data6.xml"/><Relationship Id="rId10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uario\Desktop\DEFENSA\defensa%20tesis%2023seg.wmv" TargetMode="Externa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7.jpe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4.xml"/><Relationship Id="rId10" Type="http://schemas.openxmlformats.org/officeDocument/2006/relationships/slide" Target="slide5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11018" t="37073" b="29042"/>
          <a:stretch>
            <a:fillRect/>
          </a:stretch>
        </p:blipFill>
        <p:spPr bwMode="auto">
          <a:xfrm>
            <a:off x="6081713" y="5949950"/>
            <a:ext cx="309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 l="26130" t="18620" r="47189" b="12177"/>
          <a:stretch/>
        </p:blipFill>
        <p:spPr bwMode="auto">
          <a:xfrm>
            <a:off x="1403350" y="1268413"/>
            <a:ext cx="2147888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 rotWithShape="1">
          <a:blip r:embed="rId5" cstate="print"/>
          <a:srcRect l="64234" t="33477" r="9157" b="20997"/>
          <a:stretch/>
        </p:blipFill>
        <p:spPr bwMode="auto">
          <a:xfrm>
            <a:off x="1357313" y="4306888"/>
            <a:ext cx="2193925" cy="164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 rotWithShape="1">
          <a:blip r:embed="rId6" cstate="print"/>
          <a:srcRect l="60236" t="28664" r="12879" b="11422"/>
          <a:stretch/>
        </p:blipFill>
        <p:spPr bwMode="auto">
          <a:xfrm>
            <a:off x="6418263" y="2268538"/>
            <a:ext cx="2271712" cy="284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6" cstate="print"/>
          <a:srcRect l="30051" t="28665" r="43756" b="14342"/>
          <a:stretch/>
        </p:blipFill>
        <p:spPr bwMode="auto">
          <a:xfrm>
            <a:off x="4211638" y="2274888"/>
            <a:ext cx="2212975" cy="2843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7415" name="1 CuadroTexto"/>
          <p:cNvSpPr txBox="1">
            <a:spLocks noChangeArrowheads="1"/>
          </p:cNvSpPr>
          <p:nvPr/>
        </p:nvSpPr>
        <p:spPr bwMode="auto">
          <a:xfrm>
            <a:off x="63500" y="1412875"/>
            <a:ext cx="1057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1200" b="1"/>
              <a:t>SECCIÓN 1 </a:t>
            </a:r>
          </a:p>
        </p:txBody>
      </p:sp>
      <p:sp>
        <p:nvSpPr>
          <p:cNvPr id="17416" name="15 CuadroTexto"/>
          <p:cNvSpPr txBox="1">
            <a:spLocks noChangeArrowheads="1"/>
          </p:cNvSpPr>
          <p:nvPr/>
        </p:nvSpPr>
        <p:spPr bwMode="auto">
          <a:xfrm>
            <a:off x="63500" y="4437063"/>
            <a:ext cx="1057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1200" b="1"/>
              <a:t>SECCIÓN 2 </a:t>
            </a:r>
          </a:p>
        </p:txBody>
      </p:sp>
      <p:sp>
        <p:nvSpPr>
          <p:cNvPr id="17417" name="16 CuadroTexto"/>
          <p:cNvSpPr txBox="1">
            <a:spLocks noChangeArrowheads="1"/>
          </p:cNvSpPr>
          <p:nvPr/>
        </p:nvSpPr>
        <p:spPr bwMode="auto">
          <a:xfrm>
            <a:off x="4211638" y="1689100"/>
            <a:ext cx="1057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1200" b="1"/>
              <a:t>SECCIÓN 3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11638" y="611188"/>
            <a:ext cx="5187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Recolección de datos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altLang="es-ES"/>
          </a:p>
        </p:txBody>
      </p:sp>
      <p:pic>
        <p:nvPicPr>
          <p:cNvPr id="18436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11018" t="37073" b="29042"/>
          <a:stretch>
            <a:fillRect/>
          </a:stretch>
        </p:blipFill>
        <p:spPr bwMode="auto">
          <a:xfrm>
            <a:off x="6045200" y="5949950"/>
            <a:ext cx="309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140200" y="106363"/>
            <a:ext cx="47593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3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Procesamiento de datos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30256"/>
              </p:ext>
            </p:extLst>
          </p:nvPr>
        </p:nvGraphicFramePr>
        <p:xfrm>
          <a:off x="971500" y="764629"/>
          <a:ext cx="2532469" cy="2412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Imagen de mapa de bits" r:id="rId6" imgW="3238952" imgH="2962689" progId="Paint.Picture">
                  <p:embed/>
                </p:oleObj>
              </mc:Choice>
              <mc:Fallback>
                <p:oleObj name="Imagen de mapa de bits" r:id="rId6" imgW="3238952" imgH="296268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00" y="764629"/>
                        <a:ext cx="2532469" cy="2412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4160826" y="535514"/>
            <a:ext cx="4155694" cy="28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9256"/>
              </p:ext>
            </p:extLst>
          </p:nvPr>
        </p:nvGraphicFramePr>
        <p:xfrm>
          <a:off x="3397006" y="3617256"/>
          <a:ext cx="2520350" cy="231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Imagen de mapa de bits" r:id="rId9" imgW="3524742" imgH="3266667" progId="Paint.Picture">
                  <p:embed/>
                </p:oleObj>
              </mc:Choice>
              <mc:Fallback>
                <p:oleObj name="Imagen de mapa de bits" r:id="rId9" imgW="3524742" imgH="32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006" y="3617256"/>
                        <a:ext cx="2520350" cy="2311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3" y="3595433"/>
            <a:ext cx="2380527" cy="233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24" y="836640"/>
            <a:ext cx="1581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55228"/>
              </p:ext>
            </p:extLst>
          </p:nvPr>
        </p:nvGraphicFramePr>
        <p:xfrm>
          <a:off x="6307148" y="3595432"/>
          <a:ext cx="2441431" cy="235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Imagen de mapa de bits" r:id="rId13" imgW="3191320" imgH="3153215" progId="Paint.Picture">
                  <p:embed/>
                </p:oleObj>
              </mc:Choice>
              <mc:Fallback>
                <p:oleObj name="Imagen de mapa de bits" r:id="rId13" imgW="3191320" imgH="3153215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48" y="3595432"/>
                        <a:ext cx="2441431" cy="2354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11018" t="37073" b="29042"/>
          <a:stretch>
            <a:fillRect/>
          </a:stretch>
        </p:blipFill>
        <p:spPr bwMode="auto">
          <a:xfrm>
            <a:off x="6045200" y="5949950"/>
            <a:ext cx="309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55564"/>
              </p:ext>
            </p:extLst>
          </p:nvPr>
        </p:nvGraphicFramePr>
        <p:xfrm>
          <a:off x="755470" y="653588"/>
          <a:ext cx="3240450" cy="2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Imagen de mapa de bits" r:id="rId6" imgW="3457143" imgH="3095238" progId="Paint.Picture">
                  <p:embed/>
                </p:oleObj>
              </mc:Choice>
              <mc:Fallback>
                <p:oleObj name="Imagen de mapa de bits" r:id="rId6" imgW="3457143" imgH="3095238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70" y="653588"/>
                        <a:ext cx="3240450" cy="2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95419"/>
              </p:ext>
            </p:extLst>
          </p:nvPr>
        </p:nvGraphicFramePr>
        <p:xfrm>
          <a:off x="5219700" y="3290888"/>
          <a:ext cx="3600889" cy="265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Imagen de mapa de bits" r:id="rId8" imgW="3753374" imgH="3438095" progId="Paint.Picture">
                  <p:embed/>
                </p:oleObj>
              </mc:Choice>
              <mc:Fallback>
                <p:oleObj name="Imagen de mapa de bits" r:id="rId8" imgW="3753374" imgH="3438095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290888"/>
                        <a:ext cx="3600889" cy="2659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06877"/>
              </p:ext>
            </p:extLst>
          </p:nvPr>
        </p:nvGraphicFramePr>
        <p:xfrm>
          <a:off x="4997450" y="476590"/>
          <a:ext cx="3391080" cy="2637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Imagen de mapa de bits" r:id="rId10" imgW="3990476" imgH="3104762" progId="Paint.Picture">
                  <p:embed/>
                </p:oleObj>
              </mc:Choice>
              <mc:Fallback>
                <p:oleObj name="Imagen de mapa de bits" r:id="rId10" imgW="3990476" imgH="3104762" progId="Paint.Picture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476590"/>
                        <a:ext cx="3391080" cy="2637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" name="Picture 3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 bwMode="auto">
          <a:xfrm>
            <a:off x="431656" y="3140972"/>
            <a:ext cx="4140344" cy="29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5664200" y="149225"/>
            <a:ext cx="2687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Elementos Tangibles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940425" y="3255321"/>
            <a:ext cx="2473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Confiabilidad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60078"/>
              </p:ext>
            </p:extLst>
          </p:nvPr>
        </p:nvGraphicFramePr>
        <p:xfrm>
          <a:off x="827088" y="549275"/>
          <a:ext cx="7524750" cy="2690037"/>
        </p:xfrm>
        <a:graphic>
          <a:graphicData uri="http://schemas.openxmlformats.org/drawingml/2006/table">
            <a:tbl>
              <a:tblPr/>
              <a:tblGrid>
                <a:gridCol w="269788"/>
                <a:gridCol w="3150206"/>
                <a:gridCol w="864159"/>
                <a:gridCol w="792146"/>
                <a:gridCol w="720133"/>
                <a:gridCol w="864159"/>
                <a:gridCol w="864159"/>
              </a:tblGrid>
              <a:tr h="2004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RESULTADO = PECEPCIÓN - EXPECTATIVA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Expectativa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Percepción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Brecha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Satisfacción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Insatisfacción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</a:tr>
              <a:tr h="427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Las Instalaciones físicas de la Universidad  (edificios, salas de informática,  laboratorios, biblioteca, auditorio, gimnasio, baños, zonas verdes,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etc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 son cómodas, limpias y visualmente atractivas.</a:t>
                      </a:r>
                    </a:p>
                  </a:txBody>
                  <a:tcPr marL="78464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50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 universidad cuenta con espacios adecuados para la realización de eventos (científicos, académicos, culturales, deportivos).</a:t>
                      </a:r>
                    </a:p>
                  </a:txBody>
                  <a:tcPr marL="78464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34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Los sitios donde se imparten clases son atractivos y ayudan a crear un ambiente acogedor y adecuado para el aprendizaje (número de mobiliarios, iluminación y ventilación).</a:t>
                      </a:r>
                    </a:p>
                  </a:txBody>
                  <a:tcPr marL="78464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76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 Universidad cuenta con equipos (cómputo, laboratorios, biblioteca, auditorio, etc.) actualizados.</a:t>
                      </a:r>
                    </a:p>
                  </a:txBody>
                  <a:tcPr marL="78464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</a:tr>
              <a:tr h="2789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Los elementos de comunicación (folletos, reportes y similares) son visualmente atractivos y funcionales</a:t>
                      </a:r>
                    </a:p>
                  </a:txBody>
                  <a:tcPr marL="78464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</a:tr>
              <a:tr h="1868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 presentación del personal docente.</a:t>
                      </a:r>
                    </a:p>
                  </a:txBody>
                  <a:tcPr marL="78464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17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Presentación del personal administrativo.</a:t>
                      </a:r>
                    </a:p>
                  </a:txBody>
                  <a:tcPr marL="78464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71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02433"/>
              </p:ext>
            </p:extLst>
          </p:nvPr>
        </p:nvGraphicFramePr>
        <p:xfrm>
          <a:off x="827480" y="3789050"/>
          <a:ext cx="7542212" cy="2727487"/>
        </p:xfrm>
        <a:graphic>
          <a:graphicData uri="http://schemas.openxmlformats.org/drawingml/2006/table">
            <a:tbl>
              <a:tblPr/>
              <a:tblGrid>
                <a:gridCol w="269773"/>
                <a:gridCol w="3167921"/>
                <a:gridCol w="864109"/>
                <a:gridCol w="792100"/>
                <a:gridCol w="720091"/>
                <a:gridCol w="864109"/>
                <a:gridCol w="864109"/>
              </a:tblGrid>
              <a:tr h="200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RESULTADO = PECEPCIÓN - EXPECTATIVA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Expectativa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Percepción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Brecha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Satisfacción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Insatisfacción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311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Cumplimiento del cronograma (horarios de clase, fechas de entrega de notas, actividades extracurriculares) por parte del docente</a:t>
                      </a:r>
                    </a:p>
                  </a:txBody>
                  <a:tcPr marL="78459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7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Atención, entrega de documentación y cumplimiento de horarios de servicio por parte del personal administrativo</a:t>
                      </a:r>
                    </a:p>
                  </a:txBody>
                  <a:tcPr marL="78459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78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Comprensión y colaboración por parte del personal administrativo</a:t>
                      </a:r>
                    </a:p>
                  </a:txBody>
                  <a:tcPr marL="78459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876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Comprensión y colaboración del personal docente frente a problemas de tipo académico</a:t>
                      </a:r>
                    </a:p>
                  </a:txBody>
                  <a:tcPr marL="78459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El personal administrativo de la Universidad realiza bien el servicio desde la primera vez.</a:t>
                      </a:r>
                    </a:p>
                  </a:txBody>
                  <a:tcPr marL="78459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44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Cumplimiento de los servicios de la Unidad de bienestar estudiantil (ayudas económicas, seguro de accidentes, desarrollo estudiantil, bolsa de empleo, etc).</a:t>
                      </a:r>
                    </a:p>
                  </a:txBody>
                  <a:tcPr marL="78459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2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Cumplimiento de  los servicios universitarios (biblioteca, departamento médico - odontológico - farmacia, editorial, residencia, etc).</a:t>
                      </a:r>
                    </a:p>
                  </a:txBody>
                  <a:tcPr marL="78459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8718" marR="8718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092950" y="211157"/>
            <a:ext cx="172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Empatía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380288" y="3316288"/>
            <a:ext cx="1365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Seguridad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22019"/>
              </p:ext>
            </p:extLst>
          </p:nvPr>
        </p:nvGraphicFramePr>
        <p:xfrm>
          <a:off x="337239" y="620610"/>
          <a:ext cx="8496300" cy="2724755"/>
        </p:xfrm>
        <a:graphic>
          <a:graphicData uri="http://schemas.openxmlformats.org/drawingml/2006/table">
            <a:tbl>
              <a:tblPr/>
              <a:tblGrid>
                <a:gridCol w="291136"/>
                <a:gridCol w="4317227"/>
                <a:gridCol w="791987"/>
                <a:gridCol w="791987"/>
                <a:gridCol w="575990"/>
                <a:gridCol w="791987"/>
                <a:gridCol w="935986"/>
              </a:tblGrid>
              <a:tr h="2005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RESULTADO = PECEPCIÓN - EXPECTATIVA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Expectativa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Percepción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Brecha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Satisfacción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Insatisfacción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315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Atención individualizada al estudiante por parte del personal administrativo presta </a:t>
                      </a:r>
                    </a:p>
                  </a:txBody>
                  <a:tcPr marL="78448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90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Cuando es necesaria y solicitada los docentes le dan atención individualizada al estudiante</a:t>
                      </a:r>
                    </a:p>
                  </a:txBody>
                  <a:tcPr marL="78448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1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 Universidad de las Fuerzas Armadas - ESPE muestra interés en el estudiante y los toma en cuenta en las decisiones, actividades, proyectos, eventos, etc.</a:t>
                      </a:r>
                    </a:p>
                  </a:txBody>
                  <a:tcPr marL="78448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64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Los docentes se preocupan por el aprendizaje, motivan el interés por la materia y fomentan la participación de los estudiantes.</a:t>
                      </a:r>
                    </a:p>
                  </a:txBody>
                  <a:tcPr marL="78448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5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Horarios de clase son adecuados a las necesidades de los estudiantes.</a:t>
                      </a:r>
                    </a:p>
                  </a:txBody>
                  <a:tcPr marL="78448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Horarios de atención de los servicios universitarios(biblioteca, departamento médico - odontológico - farmacia,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etc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 cómodos para los estudiantes.</a:t>
                      </a:r>
                    </a:p>
                  </a:txBody>
                  <a:tcPr marL="78448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Equipos de la Universidad (cómputo, laboratorios, biblioteca, auditorio, etc.)  disponibles, accesibles y adecuados a las necesidades de los estudiantes.</a:t>
                      </a:r>
                    </a:p>
                  </a:txBody>
                  <a:tcPr marL="78448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5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8717" marR="8717" marT="87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22978"/>
              </p:ext>
            </p:extLst>
          </p:nvPr>
        </p:nvGraphicFramePr>
        <p:xfrm>
          <a:off x="395420" y="3804774"/>
          <a:ext cx="8458200" cy="2504626"/>
        </p:xfrm>
        <a:graphic>
          <a:graphicData uri="http://schemas.openxmlformats.org/drawingml/2006/table">
            <a:tbl>
              <a:tblPr/>
              <a:tblGrid>
                <a:gridCol w="283291"/>
                <a:gridCol w="4286074"/>
                <a:gridCol w="792170"/>
                <a:gridCol w="792170"/>
                <a:gridCol w="576124"/>
                <a:gridCol w="792170"/>
                <a:gridCol w="936201"/>
              </a:tblGrid>
              <a:tr h="20045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</a:rPr>
                        <a:t>SEGURIDAD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RESULTADO = PECEPCIÓN - EXPECTATIVA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Expectativa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Percepción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Brecha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Satisfacción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Insatisfacción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004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El comportamiento del docente de la Universidad le inspira confianza.</a:t>
                      </a:r>
                    </a:p>
                  </a:txBody>
                  <a:tcPr marL="78466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4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Seguridad en sus trámites administrativos realizados con la Universidad.</a:t>
                      </a:r>
                    </a:p>
                  </a:txBody>
                  <a:tcPr marL="78466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91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Atención, educación y respeto del personal administrativo en el trato con los estudiantes.</a:t>
                      </a:r>
                    </a:p>
                  </a:txBody>
                  <a:tcPr marL="78466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736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Atención, educación y respeto del personal docente en el trato con los estudiantes.</a:t>
                      </a:r>
                    </a:p>
                  </a:txBody>
                  <a:tcPr marL="78466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El personal administrativo posee los suficientes conocimientos para dar respuesta a las inquietudes de los estudiantes.</a:t>
                      </a:r>
                    </a:p>
                  </a:txBody>
                  <a:tcPr marL="78466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0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Los docentes poseen un nivel suficiente y actualizado de conocimientos teóricos y prácticos.</a:t>
                      </a:r>
                    </a:p>
                  </a:txBody>
                  <a:tcPr marL="78466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6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Las notas son asignadas por los docentes siguiendo únicamente criterios de objetividad.</a:t>
                      </a:r>
                    </a:p>
                  </a:txBody>
                  <a:tcPr marL="78466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8719" marR="8719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3" descr="https://encrypted-tbn0.gstatic.com/images?q=tbn:ANd9GcRM5Hcp-WuvPPDfRiRn96dNraXOBOyCiK1F4fFPQKls410Z_kV2ng"/>
          <p:cNvPicPr>
            <a:picLocks noChangeAspect="1" noChangeArrowheads="1"/>
          </p:cNvPicPr>
          <p:nvPr/>
        </p:nvPicPr>
        <p:blipFill>
          <a:blip r:embed="rId2" cstate="print"/>
          <a:srcRect b="12563"/>
          <a:stretch>
            <a:fillRect/>
          </a:stretch>
        </p:blipFill>
        <p:spPr bwMode="auto">
          <a:xfrm>
            <a:off x="3240088" y="4748213"/>
            <a:ext cx="20367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030788" y="636588"/>
            <a:ext cx="3671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Capacidad de Respuesta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58035"/>
              </p:ext>
            </p:extLst>
          </p:nvPr>
        </p:nvGraphicFramePr>
        <p:xfrm>
          <a:off x="468312" y="1074738"/>
          <a:ext cx="8496297" cy="2833595"/>
        </p:xfrm>
        <a:graphic>
          <a:graphicData uri="http://schemas.openxmlformats.org/drawingml/2006/table">
            <a:tbl>
              <a:tblPr/>
              <a:tblGrid>
                <a:gridCol w="217590"/>
                <a:gridCol w="3886098"/>
                <a:gridCol w="864120"/>
                <a:gridCol w="936130"/>
                <a:gridCol w="576080"/>
                <a:gridCol w="936130"/>
                <a:gridCol w="1080149"/>
              </a:tblGrid>
              <a:tr h="2969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RESULTADO = PECEPCIÓN - EXPECTATIVA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Expectativa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Percepción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Brecha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Satisfacción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Insatisfacción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A1C7"/>
                    </a:solidFill>
                  </a:tcPr>
                </a:tc>
              </a:tr>
              <a:tr h="2969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El personal administrativo de la Universidad le comunica cuando concluirá el servicio ofrecido.</a:t>
                      </a:r>
                    </a:p>
                  </a:txBody>
                  <a:tcPr marL="78450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95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Comunicación de la programación académica por parte del personal docente (evaluaciones, exámenes, entrega de notas, etc.)</a:t>
                      </a:r>
                    </a:p>
                  </a:txBody>
                  <a:tcPr marL="78450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45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La atención a solicitudes de documentación, registro y matriculación es tramitada eficazmente y dentro de un tiempo razonable.</a:t>
                      </a:r>
                    </a:p>
                  </a:txBody>
                  <a:tcPr marL="78450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</a:tr>
              <a:tr h="3962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Los docentes realimentan las diversas actividades  dando respuesta a las inquietudes y peticiones, adecuadamente.</a:t>
                      </a:r>
                    </a:p>
                  </a:txBody>
                  <a:tcPr marL="78450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F8F"/>
                    </a:solidFill>
                  </a:tcPr>
                </a:tc>
              </a:tr>
              <a:tr h="22207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Disponibilidad y disposiciñon del personal docente referente a aspectos académicos</a:t>
                      </a:r>
                    </a:p>
                  </a:txBody>
                  <a:tcPr marL="78450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69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Disponibilidad y disposición del personal administrativo frente a las solicitudes de los estudiantes.</a:t>
                      </a:r>
                    </a:p>
                  </a:txBody>
                  <a:tcPr marL="78450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680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8717" marR="8717" marT="8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pic>
        <p:nvPicPr>
          <p:cNvPr id="21587" name="Picture 6" descr="https://encrypted-tbn2.gstatic.com/images?q=tbn:ANd9GcS6knG60iY0WFZj3ktWPcj9uSzNNZry-WJSFx13nGUKMZ02X107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0776">
            <a:off x="646141" y="4156223"/>
            <a:ext cx="24907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8" name="Picture 6" descr="https://encrypted-tbn0.gstatic.com/images?q=tbn:ANd9GcTKAhbF3ZfgcDIehGmeJblNZPSX_9m3t1DzTVIhXykZ1lBjqXY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0000">
            <a:off x="5805615" y="4348106"/>
            <a:ext cx="25987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encrypted-tbn2.gstatic.com/images?q=tbn:ANd9GcTkIXe396Lmhd84m3jHTkh97F30uI04CQxkc-pP06ojQCcMd84LC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480" y="343072"/>
            <a:ext cx="2583830" cy="18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7" name="Picture 2" descr="http://1.bp.blogspot.com/-61CVv3fUHMk/Tp0VHviFLaI/AAAAAAAAAHM/dBBJ3IWdY3Q/s1600/id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35175" y="1758950"/>
            <a:ext cx="19669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814662"/>
              </p:ext>
            </p:extLst>
          </p:nvPr>
        </p:nvGraphicFramePr>
        <p:xfrm>
          <a:off x="338637" y="3140960"/>
          <a:ext cx="8564089" cy="348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716"/>
          <a:stretch/>
        </p:blipFill>
        <p:spPr bwMode="auto">
          <a:xfrm>
            <a:off x="2639310" y="374680"/>
            <a:ext cx="6263416" cy="227965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encrypted-tbn3.gstatic.com/images?q=tbn:ANd9GcQwCklgs0kVgud3-K2AvxbMx6ZrxAR9hCUsOIFR8hy7lvnq8cal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548601"/>
            <a:ext cx="2483710" cy="1559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00" y="326243"/>
            <a:ext cx="4320600" cy="21609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</p:pic>
      <p:graphicFrame>
        <p:nvGraphicFramePr>
          <p:cNvPr id="11" name="2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259632"/>
              </p:ext>
            </p:extLst>
          </p:nvPr>
        </p:nvGraphicFramePr>
        <p:xfrm>
          <a:off x="251400" y="2780910"/>
          <a:ext cx="8751277" cy="381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65377"/>
              </p:ext>
            </p:extLst>
          </p:nvPr>
        </p:nvGraphicFramePr>
        <p:xfrm>
          <a:off x="107950" y="2676525"/>
          <a:ext cx="8750298" cy="3521943"/>
        </p:xfrm>
        <a:graphic>
          <a:graphicData uri="http://schemas.openxmlformats.org/drawingml/2006/table">
            <a:tbl>
              <a:tblPr/>
              <a:tblGrid>
                <a:gridCol w="918532"/>
                <a:gridCol w="1566880"/>
                <a:gridCol w="720102"/>
                <a:gridCol w="792112"/>
                <a:gridCol w="720102"/>
                <a:gridCol w="792112"/>
                <a:gridCol w="792112"/>
                <a:gridCol w="504071"/>
                <a:gridCol w="720102"/>
                <a:gridCol w="720102"/>
                <a:gridCol w="504071"/>
              </a:tblGrid>
              <a:tr h="4610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Dimensiones SERVQUAL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de Satisfacción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0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Ponderación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Puntajes Obtenidos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Puntajes Ponderados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7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DIMENSIÓN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DESCRIPCIÓN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Satisfacción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Insatisfacción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Peso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Expectativas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Percepciones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Brecha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Expectativas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Percepciones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Brecha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E70"/>
                    </a:solidFill>
                  </a:tcPr>
                </a:tc>
              </a:tr>
              <a:tr h="6179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TANGIBLES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lvl="1" indent="0"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apariencia de las instalaciones,  equipamiento, personal y material de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comunicación.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55,66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44,34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6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CONFIABILIDAD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lvl="1" indent="0" algn="l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 cumplir con lo prometido, sin errores ni fallas. El grado de cumplimiento determina la confianza.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77,94</a:t>
                      </a:r>
                      <a:endParaRPr lang="es-E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8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RESPUESTA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1" indent="0"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predisposición y rapidez para ayudar a sus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usuarios.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19,97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5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SEGURIDAD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lvl="1" indent="0"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conocimiento, cortesía y aptitud para transmitir confianza y seguridad.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19,87</a:t>
                      </a:r>
                      <a:endParaRPr lang="es-E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80,13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55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EMPATÍA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lvl="1" indent="0"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cuidado y atención individual que se le proporciona a los usuarios.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23,64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76,36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22,00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4,06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0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Satisfacción Total de Servicio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71,96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</a:tr>
            </a:tbl>
          </a:graphicData>
        </a:graphic>
      </p:graphicFrame>
      <p:pic>
        <p:nvPicPr>
          <p:cNvPr id="22617" name="Picture 5" descr="https://encrypted-tbn0.gstatic.com/images?q=tbn:ANd9GcRG8fVJQBAdNd4fomzTRpwHY8yukdAVgwoFkm_bKqJkfGyjQiE7eQ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22073" y="300048"/>
            <a:ext cx="2703467" cy="18858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0" y="300047"/>
            <a:ext cx="4320600" cy="21609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20102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s://encrypted-tbn2.gstatic.com/images?q=tbn:ANd9GcQwG6HeYv2hMOZantTJ6IQPopGp82QMTk2DyAqisneFR1kIjp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000625"/>
            <a:ext cx="24701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3168650" cy="81915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6 CuadroTexto"/>
          <p:cNvSpPr txBox="1"/>
          <p:nvPr/>
        </p:nvSpPr>
        <p:spPr>
          <a:xfrm>
            <a:off x="519113" y="1268413"/>
            <a:ext cx="81375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CIENCIAS ECONÓMICAS, ADMINISTRATIVAS Y DE COMERCIO</a:t>
            </a:r>
          </a:p>
          <a:p>
            <a:pPr algn="ctr">
              <a:defRPr/>
            </a:pPr>
            <a:endParaRPr lang="es-EC" sz="1600" dirty="0"/>
          </a:p>
          <a:p>
            <a:pPr algn="ctr">
              <a:defRPr/>
            </a:pPr>
            <a:endParaRPr lang="es-EC" sz="1600" b="1" dirty="0"/>
          </a:p>
          <a:p>
            <a:pPr algn="ctr">
              <a:defRPr/>
            </a:pPr>
            <a:r>
              <a:rPr lang="es-EC" sz="1600" b="1" dirty="0"/>
              <a:t>INGENIERÍA EN MERCADOTECNIA</a:t>
            </a:r>
          </a:p>
          <a:p>
            <a:pPr algn="ctr">
              <a:defRPr/>
            </a:pPr>
            <a:endParaRPr lang="es-EC" sz="1600" dirty="0"/>
          </a:p>
          <a:p>
            <a:pPr algn="ctr">
              <a:defRPr/>
            </a:pPr>
            <a:r>
              <a:rPr lang="es-EC" sz="1600" b="1" dirty="0"/>
              <a:t>TEMA:</a:t>
            </a:r>
            <a:r>
              <a:rPr lang="es-EC" sz="1600" dirty="0"/>
              <a:t> ‘ANÁLISIS </a:t>
            </a:r>
            <a:r>
              <a:rPr lang="es-EC" altLang="es-EC" sz="1600" dirty="0"/>
              <a:t>DEL NIVEL DE SATISFACCIÓN DE LOS GRADUADOS DEL DEPARTAMENTO DE CIENCIAS,ECONÓMICAS, ADMINISTRATIVAS Y DE </a:t>
            </a:r>
            <a:r>
              <a:rPr lang="es-EC" altLang="es-EC" sz="1600" dirty="0" smtClean="0"/>
              <a:t>COMERCIO DE LA UNIVERSIDAD DE LAS FUERZAS ARMADAS - ESPE</a:t>
            </a:r>
            <a:r>
              <a:rPr lang="es-EC" sz="1600" dirty="0" smtClean="0"/>
              <a:t>’</a:t>
            </a:r>
            <a:endParaRPr lang="es-EC" sz="1600" dirty="0"/>
          </a:p>
          <a:p>
            <a:pPr algn="ctr">
              <a:defRPr/>
            </a:pPr>
            <a:endParaRPr lang="es-EC" sz="1600" b="1" dirty="0"/>
          </a:p>
          <a:p>
            <a:pPr algn="ctr">
              <a:defRPr/>
            </a:pPr>
            <a:r>
              <a:rPr lang="es-EC" sz="1400" b="1" dirty="0"/>
              <a:t>AUTOR:</a:t>
            </a:r>
            <a:r>
              <a:rPr lang="es-EC" sz="1400" dirty="0"/>
              <a:t> CHUQUIMARCA ARANHA, PAOLA ROCÍO</a:t>
            </a:r>
          </a:p>
          <a:p>
            <a:pPr algn="ctr">
              <a:defRPr/>
            </a:pPr>
            <a:endParaRPr lang="es-EC" sz="1400" dirty="0"/>
          </a:p>
          <a:p>
            <a:pPr algn="ctr">
              <a:defRPr/>
            </a:pPr>
            <a:r>
              <a:rPr lang="es-EC" sz="1400" b="1" dirty="0"/>
              <a:t>DIRECTOR: </a:t>
            </a:r>
            <a:r>
              <a:rPr lang="es-EC" sz="1400" dirty="0"/>
              <a:t>ING. TERAN, MARCELO., MBA</a:t>
            </a:r>
          </a:p>
          <a:p>
            <a:pPr algn="ctr">
              <a:defRPr/>
            </a:pPr>
            <a:r>
              <a:rPr lang="es-EC" sz="1400" b="1" dirty="0"/>
              <a:t>CODIRECTOR: </a:t>
            </a:r>
            <a:r>
              <a:rPr lang="es-EC" sz="1400" dirty="0"/>
              <a:t>ING. JARAMILLO, MARCO., </a:t>
            </a:r>
            <a:r>
              <a:rPr lang="es-ES" sz="1400" dirty="0"/>
              <a:t>MPDE</a:t>
            </a:r>
            <a:endParaRPr lang="es-EC" sz="1400" dirty="0"/>
          </a:p>
          <a:p>
            <a:pPr algn="ctr">
              <a:defRPr/>
            </a:pPr>
            <a:endParaRPr lang="es-EC" sz="1400" dirty="0"/>
          </a:p>
          <a:p>
            <a:pPr algn="ctr">
              <a:defRPr/>
            </a:pPr>
            <a:r>
              <a:rPr lang="es-EC" sz="1400" dirty="0"/>
              <a:t>SANGOLQUÍ, MARZO 2015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49815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7" descr="https://encrypted-tbn0.gstatic.com/images?q=tbn:ANd9GcTUQaCDGq0vNaLNe0idbQJccZLp41j4j0TtO-ExN2sAiuv4Z1pX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3822700"/>
            <a:ext cx="23749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3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149600"/>
            <a:ext cx="51133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https://encrypted-tbn0.gstatic.com/images?q=tbn:ANd9GcRL23yS81_pWPl6ql5tUJqY0_H-1JuE6MFVXa0tUbbpSEpLwM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969963"/>
            <a:ext cx="18002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21367"/>
              </p:ext>
            </p:extLst>
          </p:nvPr>
        </p:nvGraphicFramePr>
        <p:xfrm>
          <a:off x="-1588" y="0"/>
          <a:ext cx="9145587" cy="679921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0763"/>
                <a:gridCol w="2481689"/>
                <a:gridCol w="507411"/>
                <a:gridCol w="575608"/>
                <a:gridCol w="575608"/>
                <a:gridCol w="647558"/>
                <a:gridCol w="503656"/>
                <a:gridCol w="719510"/>
                <a:gridCol w="647558"/>
                <a:gridCol w="503656"/>
                <a:gridCol w="504313"/>
                <a:gridCol w="503670"/>
                <a:gridCol w="179833"/>
                <a:gridCol w="360062"/>
                <a:gridCol w="324692"/>
              </a:tblGrid>
              <a:tr h="6021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NIVEL DE RELACIÓN  </a:t>
                      </a:r>
                      <a:r>
                        <a:rPr lang="es-ES" sz="600" b="1" u="none" strike="noStrike" dirty="0">
                          <a:effectLst/>
                        </a:rPr>
                        <a:t>                                                                                                                 </a:t>
                      </a:r>
                      <a:r>
                        <a:rPr lang="es-ES" sz="700" b="1" u="none" strike="noStrike" dirty="0">
                          <a:effectLst/>
                        </a:rPr>
                        <a:t>Ninguna = 0                                                                                                                                                                                                      Débil = 1                                                                                                                                                                                                      Media = 3                                                                                                                                                                                                           Alta = 5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 smtClean="0">
                          <a:effectLst/>
                        </a:rPr>
                        <a:t>  Mejoramiento     y  </a:t>
                      </a:r>
                      <a:r>
                        <a:rPr lang="es-ES" sz="600" u="none" strike="noStrike" dirty="0">
                          <a:effectLst/>
                        </a:rPr>
                        <a:t>actualización permanente de los equipos 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Materiales de comunicación enfocados en las necesidades de los estudiantes.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Mejorar la imagen de servicios que brinda la universidad.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Crear horarios flexibles en los que cubran las necesidades de los estudiantes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Diseñar un plan capacitación y  formación permanente para el personal 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Realizar en forma permanente procesos de evaluación y seguimiento del desempeño del personal.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Evaluar y dar seguimiento a la mejora de espacios y servicios dispuestos por la Universidad.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Realizar el  seguimiento de las solicitudes, quejas y sugerencias.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Realizar análisis de procesos para detectar tareas claves y fortalecer procesos.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Generar una política de participación del personal  en la mejora de procesos.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Total</a:t>
                      </a:r>
                      <a:endParaRPr lang="es-ES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u="none" strike="noStrike" dirty="0">
                          <a:effectLst/>
                        </a:rPr>
                        <a:t>Porcentaje %</a:t>
                      </a:r>
                      <a:endParaRPr lang="es-ES" sz="6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Sub       Total %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15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 dirty="0">
                          <a:effectLst/>
                        </a:rPr>
                        <a:t>TANGIBLES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8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 dirty="0">
                          <a:effectLst/>
                        </a:rPr>
                        <a:t> 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86D"/>
                    </a:solidFill>
                  </a:tcPr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Instalaciones físicas visualmente cómodas, limpias y visualmente atractivas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2,09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14,88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Espacios adecuados para la realización de eventos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26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2,09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Sitios donde se imparten clases </a:t>
                      </a:r>
                      <a:r>
                        <a:rPr lang="es-CO" sz="700" u="none" strike="noStrike" dirty="0" smtClean="0">
                          <a:effectLst/>
                        </a:rPr>
                        <a:t>adecuados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2,09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4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Equipos actualizado y visualmente atractivos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2,9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06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Materiales de comunicación visualmente atractivos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2,65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6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Presentación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19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1,53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Presentación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1,53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57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CONFIABILIDAD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>
                          <a:effectLst/>
                        </a:rPr>
                        <a:t> 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8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 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B8FF"/>
                    </a:solidFill>
                  </a:tcPr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Cumplimiento de cronograma por los docentes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3,38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25,42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9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Atención por parte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3,54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06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Comprensión y colaboración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Comprensión y colaboración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:El personal administrativo realiza bien su trabajo desde la primera vez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3,38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Servicios de la unidad de bienestar estudiantil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3,86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14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 dirty="0">
                          <a:effectLst/>
                        </a:rPr>
                        <a:t>Servicios universitarios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DE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3,86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15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CAPACIDAD DE RESPUESTA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>
                          <a:effectLst/>
                        </a:rPr>
                        <a:t> </a:t>
                      </a: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85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 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85DB"/>
                    </a:solidFill>
                  </a:tcPr>
                </a:tc>
              </a:tr>
              <a:tr h="12655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Tiempos de respuesta por parte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41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3,3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20,92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16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Comunicación de la programación académica por parte del </a:t>
                      </a:r>
                      <a:r>
                        <a:rPr lang="es-CO" sz="700" u="none" strike="noStrike" dirty="0" smtClean="0">
                          <a:effectLst/>
                        </a:rPr>
                        <a:t> </a:t>
                      </a:r>
                      <a:r>
                        <a:rPr lang="es-CO" sz="700" u="none" strike="noStrike" dirty="0">
                          <a:effectLst/>
                        </a:rPr>
                        <a:t>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43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Atención a solicitudes e documentación, registro y matriculación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3,54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41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Respuesta y retroalimentación por parte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3,54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19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Disponibilidad y eficiencia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3,54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5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Disponibilidad y eficiencia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E9CE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3,54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SEGURIDAD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E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 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E58"/>
                    </a:solidFill>
                  </a:tcPr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El comportamiento del docente de la universidad le inspira confianza.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3,06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19,71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Seguridad en  trámites administrativos realizados con la universidad.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3,7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Atención y educación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2,57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Atención y educación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2,57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Formación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2,98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 dirty="0">
                          <a:effectLst/>
                        </a:rPr>
                        <a:t>Formación 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2,98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Criterios de objetividad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C5FE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1,85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10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EMPATÍA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 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u="none" strike="noStrike" dirty="0">
                          <a:effectLst/>
                        </a:rPr>
                        <a:t> 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B8B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u="none" strike="noStrike" dirty="0">
                          <a:effectLst/>
                        </a:rPr>
                        <a:t>Atención individualizada del personal administrativo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42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3,38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700" b="1" u="none" strike="noStrike" dirty="0">
                          <a:effectLst/>
                        </a:rPr>
                        <a:t>19,07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29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Atención individualizada del personal 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42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3,38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 smtClean="0">
                          <a:effectLst/>
                        </a:rPr>
                        <a:t>El estudiante toma parte de decisiones</a:t>
                      </a:r>
                      <a:r>
                        <a:rPr lang="es-CO" sz="700" u="none" strike="noStrike" dirty="0">
                          <a:effectLst/>
                        </a:rPr>
                        <a:t>, actividades y </a:t>
                      </a:r>
                      <a:r>
                        <a:rPr lang="es-CO" sz="700" u="none" strike="noStrike" dirty="0" smtClean="0">
                          <a:effectLst/>
                        </a:rPr>
                        <a:t>proyectos</a:t>
                      </a:r>
                      <a:r>
                        <a:rPr lang="es-CO" sz="700" u="none" strike="noStrike" baseline="0" dirty="0" smtClean="0">
                          <a:effectLst/>
                        </a:rPr>
                        <a:t> de la </a:t>
                      </a:r>
                      <a:r>
                        <a:rPr lang="es-CO" sz="700" u="none" strike="noStrike" dirty="0" smtClean="0">
                          <a:effectLst/>
                        </a:rPr>
                        <a:t>universidad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4,02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9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Aprendizaje, motivación y participación fomentada por el </a:t>
                      </a:r>
                      <a:r>
                        <a:rPr lang="es-CO" sz="700" u="none" strike="noStrike" dirty="0" smtClean="0">
                          <a:effectLst/>
                        </a:rPr>
                        <a:t>docente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2,17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72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Horarios de clase adecuados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1,77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46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Horarios de atención adecuados de los servicios universitarios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22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1,77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06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34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700" u="none" strike="noStrike" dirty="0">
                          <a:effectLst/>
                        </a:rPr>
                        <a:t>Disponibilidad de los equipos tecnológicos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3934" marR="3934" marT="3934" marB="0" anchor="ctr"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>
                          <a:effectLst/>
                        </a:rPr>
                        <a:t>3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32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u="none" strike="noStrike" dirty="0">
                          <a:effectLst/>
                        </a:rPr>
                        <a:t>2,57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72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400" u="none" strike="noStrike" dirty="0">
                          <a:effectLst/>
                        </a:rPr>
                        <a:t> </a:t>
                      </a:r>
                      <a:endParaRPr lang="es-ES" sz="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ES" sz="700" b="0" u="none" strike="noStrike" dirty="0">
                          <a:effectLst/>
                        </a:rPr>
                        <a:t>TOTAL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108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59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170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101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130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131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150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136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124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134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1243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 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8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ES" sz="700" b="0" u="none" strike="noStrike" dirty="0">
                          <a:effectLst/>
                        </a:rPr>
                        <a:t>PESO %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8,69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4,75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13,68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8,13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10,46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10,54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12,07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>
                          <a:effectLst/>
                        </a:rPr>
                        <a:t>10,94</a:t>
                      </a:r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9,98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10,78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u="none" strike="noStrike" dirty="0">
                          <a:effectLst/>
                        </a:rPr>
                        <a:t> 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854">
                <a:tc>
                  <a:txBody>
                    <a:bodyPr/>
                    <a:lstStyle/>
                    <a:p>
                      <a:pPr algn="l" fontAlgn="ctr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s-ES" sz="700" b="0" u="none" strike="noStrike" dirty="0">
                          <a:effectLst/>
                        </a:rPr>
                        <a:t>PRIORIDAD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8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10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1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9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6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5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2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3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7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u="none" strike="noStrike" dirty="0">
                          <a:effectLst/>
                        </a:rPr>
                        <a:t>4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34" marR="3934" marT="3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 bwMode="auto">
          <a:xfrm>
            <a:off x="700088" y="0"/>
            <a:ext cx="8229600" cy="706438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kern="1200" dirty="0">
                <a:solidFill>
                  <a:schemeClr val="accent6"/>
                </a:solidFill>
                <a:ea typeface="ＭＳ Ｐゴシック" pitchFamily="34" charset="-128"/>
              </a:rPr>
              <a:t>Informe de hipótesis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37978"/>
              </p:ext>
            </p:extLst>
          </p:nvPr>
        </p:nvGraphicFramePr>
        <p:xfrm>
          <a:off x="250825" y="528638"/>
          <a:ext cx="8713788" cy="6284911"/>
        </p:xfrm>
        <a:graphic>
          <a:graphicData uri="http://schemas.openxmlformats.org/drawingml/2006/table">
            <a:tbl>
              <a:tblPr/>
              <a:tblGrid>
                <a:gridCol w="2736745"/>
                <a:gridCol w="5977043"/>
              </a:tblGrid>
              <a:tr h="4272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HIPÓTESIS</a:t>
                      </a: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RESULTADO</a:t>
                      </a: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7064">
                <a:tc>
                  <a:txBody>
                    <a:bodyPr/>
                    <a:lstStyle/>
                    <a:p>
                      <a:pPr marL="177800" lvl="1" indent="0">
                        <a:tabLst/>
                      </a:pPr>
                      <a:r>
                        <a:rPr lang="es-EC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H0: </a:t>
                      </a:r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El nivel de satisfacción de los graduados del Departamento de Ciencias Económicas, Administrativas y de Comercio CEAC de la Universidad de las Fuerzas Armadas – ESPE, es totalmente satisfactorio.</a:t>
                      </a:r>
                      <a:endParaRPr lang="es-ES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SE</a:t>
                      </a:r>
                      <a:r>
                        <a:rPr lang="es-ES" sz="10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RECHAZAN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7" marR="8527" marT="8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2141">
                <a:tc>
                  <a:txBody>
                    <a:bodyPr/>
                    <a:lstStyle/>
                    <a:p>
                      <a:pPr marL="1778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H1:En el </a:t>
                      </a:r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nivel de insatisfacción de los graduados del Departamento del CEAC de la Universidad de las </a:t>
                      </a:r>
                      <a:r>
                        <a:rPr lang="es-EC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Fuerzas</a:t>
                      </a:r>
                      <a:r>
                        <a:rPr lang="es-CO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Armadas</a:t>
                      </a:r>
                      <a:r>
                        <a:rPr lang="es-EC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– ESPE, es bajo en un 20%.</a:t>
                      </a:r>
                      <a:endParaRPr lang="es-ES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lvl="1" indent="0"/>
                      <a:endParaRPr lang="es-EC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6" marR="8526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218">
                <a:tc>
                  <a:txBody>
                    <a:bodyPr/>
                    <a:lstStyle/>
                    <a:p>
                      <a:pPr marL="17145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H2: Las expectativas de los graduados del CEAC frente a los servicios prestados por la Universidad de las Fuerzas Armadas – ESPE son bajas, lo que produce añadido de igual manera a percepciones bajas, lo que conlleva a que exista una relativa satisfacción.</a:t>
                      </a:r>
                      <a:endParaRPr lang="es-ES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8207">
                <a:tc>
                  <a:txBody>
                    <a:bodyPr/>
                    <a:lstStyle/>
                    <a:p>
                      <a:pPr marL="1778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H3: Los graduados y estudiantes del CEAC jerarquizan en primer lugar de importancia a la Dimensión de los Elementos tangibles, al menos con el 40%.</a:t>
                      </a:r>
                      <a:endParaRPr lang="es-ES" sz="10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1" indent="0" algn="l" fontAlgn="ctr"/>
                      <a:endParaRPr lang="es-ES" sz="10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527" marR="8527" marT="8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6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5502275"/>
            <a:ext cx="29527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5900" r="5716"/>
          <a:stretch/>
        </p:blipFill>
        <p:spPr bwMode="auto">
          <a:xfrm>
            <a:off x="3249650" y="2511846"/>
            <a:ext cx="3986720" cy="1451124"/>
          </a:xfrm>
          <a:prstGeom prst="rect">
            <a:avLst/>
          </a:prstGeom>
          <a:ln w="190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40" y="960083"/>
            <a:ext cx="4820366" cy="146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3" y="4077091"/>
            <a:ext cx="4695773" cy="12961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6070600" y="722313"/>
            <a:ext cx="2863850" cy="194945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651" name="Picture 4" descr="http://t2.gstatic.com/images?q=tbn:ANd9GcSE3kBI9X0QIuotqCFlPozISFXHQgpcpFf4ZVUACg9Q_DJ6Eng5"/>
          <p:cNvPicPr>
            <a:picLocks noChangeAspect="1" noChangeArrowheads="1"/>
          </p:cNvPicPr>
          <p:nvPr/>
        </p:nvPicPr>
        <p:blipFill>
          <a:blip r:embed="rId4" cstate="print"/>
          <a:srcRect l="9013" t="2394" r="8981"/>
          <a:stretch>
            <a:fillRect/>
          </a:stretch>
        </p:blipFill>
        <p:spPr bwMode="auto">
          <a:xfrm>
            <a:off x="296863" y="1355725"/>
            <a:ext cx="520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2650" y="61913"/>
            <a:ext cx="8153400" cy="990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dirty="0">
                <a:solidFill>
                  <a:schemeClr val="accent6"/>
                </a:solidFill>
                <a:ea typeface="ＭＳ Ｐゴシック" pitchFamily="34" charset="-128"/>
              </a:rPr>
              <a:t>Conclusiones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521316"/>
              </p:ext>
            </p:extLst>
          </p:nvPr>
        </p:nvGraphicFramePr>
        <p:xfrm>
          <a:off x="942558" y="2573768"/>
          <a:ext cx="5113308" cy="296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7654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2992438"/>
            <a:ext cx="20320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511300" y="7192963"/>
            <a:ext cx="35671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6" name="14 Grupo"/>
          <p:cNvGrpSpPr>
            <a:grpSpLocks/>
          </p:cNvGrpSpPr>
          <p:nvPr/>
        </p:nvGrpSpPr>
        <p:grpSpPr bwMode="auto">
          <a:xfrm>
            <a:off x="1152525" y="1360488"/>
            <a:ext cx="3865563" cy="622300"/>
            <a:chOff x="291648" y="229000"/>
            <a:chExt cx="3864819" cy="622944"/>
          </a:xfrm>
        </p:grpSpPr>
        <p:sp>
          <p:nvSpPr>
            <p:cNvPr id="16" name="15 Rectángulo"/>
            <p:cNvSpPr/>
            <p:nvPr/>
          </p:nvSpPr>
          <p:spPr>
            <a:xfrm>
              <a:off x="291648" y="229000"/>
              <a:ext cx="3864819" cy="62294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91648" y="229000"/>
              <a:ext cx="3864819" cy="62294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400" dirty="0"/>
                <a:t>Establecer lineamientos, bases y fundamentos.</a:t>
              </a:r>
              <a:endParaRPr lang="es-ES" sz="1400" dirty="0"/>
            </a:p>
          </p:txBody>
        </p:sp>
      </p:grpSp>
      <p:pic>
        <p:nvPicPr>
          <p:cNvPr id="27657" name="Picture 4" descr="http://t2.gstatic.com/images?q=tbn:ANd9GcSE3kBI9X0QIuotqCFlPozISFXHQgpcpFf4ZVUACg9Q_DJ6Eng5"/>
          <p:cNvPicPr>
            <a:picLocks noChangeAspect="1" noChangeArrowheads="1"/>
          </p:cNvPicPr>
          <p:nvPr/>
        </p:nvPicPr>
        <p:blipFill>
          <a:blip r:embed="rId4" cstate="print"/>
          <a:srcRect l="9013" t="2394" r="8981"/>
          <a:stretch>
            <a:fillRect/>
          </a:stretch>
        </p:blipFill>
        <p:spPr bwMode="auto">
          <a:xfrm>
            <a:off x="177800" y="2732088"/>
            <a:ext cx="5191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5563" y="96838"/>
            <a:ext cx="61007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C" altLang="es-ES" sz="2400" b="1" i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Presentación de resultados</a:t>
            </a:r>
            <a:endParaRPr lang="es-ES" sz="2400" b="1" i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0575" y="-30163"/>
            <a:ext cx="8153400" cy="990601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dirty="0" smtClean="0">
                <a:solidFill>
                  <a:schemeClr val="accent6"/>
                </a:solidFill>
                <a:ea typeface="ＭＳ Ｐゴシック" pitchFamily="34" charset="-128"/>
              </a:rPr>
              <a:t>Conclusiones</a:t>
            </a:r>
            <a:endParaRPr lang="es-EC" dirty="0">
              <a:solidFill>
                <a:schemeClr val="accent6"/>
              </a:solidFill>
              <a:ea typeface="ＭＳ Ｐゴシック" pitchFamily="34" charset="-128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24437277"/>
              </p:ext>
            </p:extLst>
          </p:nvPr>
        </p:nvGraphicFramePr>
        <p:xfrm>
          <a:off x="30527" y="332570"/>
          <a:ext cx="7205843" cy="561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6" name="Picture 6" descr="https://encrypted-tbn1.gstatic.com/images?q=tbn:ANd9GcRyQlOSWEVIBuUOh4GBzeiKmbb4Xcb3bCAYl3I8R3Kt2EyYIRG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3550" y="3717925"/>
            <a:ext cx="2130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http://t2.gstatic.com/images?q=tbn:ANd9GcSE3kBI9X0QIuotqCFlPozISFXHQgpcpFf4ZVUACg9Q_DJ6Eng5"/>
          <p:cNvPicPr>
            <a:picLocks noChangeAspect="1" noChangeArrowheads="1"/>
          </p:cNvPicPr>
          <p:nvPr/>
        </p:nvPicPr>
        <p:blipFill>
          <a:blip r:embed="rId9" cstate="print"/>
          <a:srcRect l="9013" t="2394" r="8981"/>
          <a:stretch>
            <a:fillRect/>
          </a:stretch>
        </p:blipFill>
        <p:spPr bwMode="auto">
          <a:xfrm>
            <a:off x="76200" y="633413"/>
            <a:ext cx="5207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 descr="http://t2.gstatic.com/images?q=tbn:ANd9GcSE3kBI9X0QIuotqCFlPozISFXHQgpcpFf4ZVUACg9Q_DJ6Eng5"/>
          <p:cNvPicPr>
            <a:picLocks noChangeAspect="1" noChangeArrowheads="1"/>
          </p:cNvPicPr>
          <p:nvPr/>
        </p:nvPicPr>
        <p:blipFill>
          <a:blip r:embed="rId9" cstate="print"/>
          <a:srcRect l="9013" t="2394" r="8981"/>
          <a:stretch>
            <a:fillRect/>
          </a:stretch>
        </p:blipFill>
        <p:spPr bwMode="auto">
          <a:xfrm>
            <a:off x="76200" y="3432175"/>
            <a:ext cx="520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1213" y="638175"/>
            <a:ext cx="8153400" cy="9906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dirty="0">
                <a:solidFill>
                  <a:schemeClr val="accent6"/>
                </a:solidFill>
                <a:ea typeface="ＭＳ Ｐゴシック" pitchFamily="34" charset="-128"/>
              </a:rPr>
              <a:t>Recomendaciones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16220121"/>
              </p:ext>
            </p:extLst>
          </p:nvPr>
        </p:nvGraphicFramePr>
        <p:xfrm>
          <a:off x="-540568" y="170080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700" name="Picture 2" descr="http://api.ning.com/files/vxDwjst1bpMThYVhw9fKytwf8I8LKydEN2zOwygA0BFRB3x6go0Q2PjITjGS9huChGI9NgL7cJNvsy033kStAvmdgRITcAxH/lecturer_w450.jpg"/>
          <p:cNvPicPr>
            <a:picLocks noChangeAspect="1" noChangeArrowheads="1"/>
          </p:cNvPicPr>
          <p:nvPr/>
        </p:nvPicPr>
        <p:blipFill>
          <a:blip r:embed="rId8" cstate="print"/>
          <a:srcRect l="18642"/>
          <a:stretch>
            <a:fillRect/>
          </a:stretch>
        </p:blipFill>
        <p:spPr bwMode="auto">
          <a:xfrm>
            <a:off x="6800850" y="2233613"/>
            <a:ext cx="23431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908050"/>
            <a:ext cx="8153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8800" dirty="0" smtClean="0">
                <a:solidFill>
                  <a:schemeClr val="accent2">
                    <a:lumMod val="75000"/>
                  </a:schemeClr>
                </a:solidFill>
              </a:rPr>
              <a:t>Muchas Gracias</a:t>
            </a:r>
            <a:endParaRPr lang="es-EC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3" name="Picture 2" descr="http://t3.gstatic.com/images?q=tbn:ANd9GcSKN1tN8H-ZlSITYA3hcR1km75_Qr7uSkj6EnF8nS8Xausg2lMF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63232">
            <a:off x="2187575" y="2152650"/>
            <a:ext cx="35290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CuadroTexto"/>
          <p:cNvSpPr txBox="1">
            <a:spLocks noChangeArrowheads="1"/>
          </p:cNvSpPr>
          <p:nvPr/>
        </p:nvSpPr>
        <p:spPr bwMode="auto">
          <a:xfrm>
            <a:off x="4356100" y="766737"/>
            <a:ext cx="46085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1600" i="1">
                <a:solidFill>
                  <a:schemeClr val="bg1"/>
                </a:solidFill>
                <a:latin typeface="Monotype Corsiva" pitchFamily="66" charset="0"/>
              </a:rPr>
              <a:t>“Lo que no se define no se puede medir, lo que no se mide no se puede mejorar y lo que no se mejora se degrada siempre”.</a:t>
            </a:r>
          </a:p>
          <a:p>
            <a:pPr algn="r"/>
            <a:r>
              <a:rPr lang="es-EC" sz="1600" i="1">
                <a:solidFill>
                  <a:schemeClr val="bg1"/>
                </a:solidFill>
                <a:latin typeface="Monotype Corsiva" pitchFamily="66" charset="0"/>
              </a:rPr>
              <a:t>Lord Kelvin</a:t>
            </a:r>
          </a:p>
        </p:txBody>
      </p:sp>
      <p:pic>
        <p:nvPicPr>
          <p:cNvPr id="3" name="defensa tesis 23se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1340710"/>
            <a:ext cx="6926468" cy="47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11018" t="37073" r="8043" b="29042"/>
          <a:stretch>
            <a:fillRect/>
          </a:stretch>
        </p:blipFill>
        <p:spPr bwMode="auto">
          <a:xfrm>
            <a:off x="6732585" y="5949350"/>
            <a:ext cx="223202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 smtClean="0">
                <a:solidFill>
                  <a:schemeClr val="accent6"/>
                </a:solidFill>
                <a:ea typeface="ＭＳ Ｐゴシック" pitchFamily="34" charset="-128"/>
              </a:rPr>
              <a:t>Problema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663151"/>
              </p:ext>
            </p:extLst>
          </p:nvPr>
        </p:nvGraphicFramePr>
        <p:xfrm>
          <a:off x="179512" y="1124744"/>
          <a:ext cx="90936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8" descr="http://www.b1sales.com/wp-content/uploads/2013/04/las-preferencias-de-los-consumido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120650"/>
            <a:ext cx="36004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3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561975"/>
            <a:ext cx="8229600" cy="5619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>
                <a:solidFill>
                  <a:schemeClr val="accent6"/>
                </a:solidFill>
                <a:ea typeface="ＭＳ Ｐゴシック" pitchFamily="34" charset="-128"/>
              </a:rPr>
              <a:t>OBJETIVOS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980729"/>
          <a:ext cx="6275040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0" y="3573016"/>
          <a:ext cx="8900542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4" descr="http://www.posgradoenmarketing.com/wp-content/uploads/2013/04/maestria-a-distancia-en-espa%C3%B1a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7020272" y="1606677"/>
            <a:ext cx="1750315" cy="175031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6" descr="http://www.peopletreespain.com/wp-content/uploads/2013/01/2-1-13-La-Metodolog%C3%ADa.jpg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327265" y="2708920"/>
            <a:ext cx="1594226" cy="94777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5" name="3 Imagen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 bwMode="auto">
          <a:xfrm>
            <a:off x="663575" y="635000"/>
            <a:ext cx="8229600" cy="5619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 smtClean="0">
                <a:solidFill>
                  <a:schemeClr val="accent6"/>
                </a:solidFill>
                <a:ea typeface="ＭＳ Ｐゴシック" pitchFamily="34" charset="-128"/>
              </a:rPr>
              <a:t>Modelo SERVQUAL</a:t>
            </a:r>
            <a:endParaRPr lang="es-ES" altLang="es-ES" dirty="0">
              <a:solidFill>
                <a:schemeClr val="accent6"/>
              </a:solidFill>
              <a:ea typeface="ＭＳ Ｐゴシック" pitchFamily="34" charset="-128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-3060700" y="5113338"/>
            <a:ext cx="2376487" cy="172720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57086"/>
              </p:ext>
            </p:extLst>
          </p:nvPr>
        </p:nvGraphicFramePr>
        <p:xfrm>
          <a:off x="244475" y="811213"/>
          <a:ext cx="4176713" cy="206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933"/>
                <a:gridCol w="2325780"/>
              </a:tblGrid>
              <a:tr h="335347">
                <a:tc gridSpan="2">
                  <a:txBody>
                    <a:bodyPr/>
                    <a:lstStyle/>
                    <a:p>
                      <a:pPr marL="0" marR="0" indent="0" algn="ctr" defTabSz="889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tx1"/>
                          </a:solidFill>
                        </a:rPr>
                        <a:t>CALIDAD DEL SERVICIO</a:t>
                      </a:r>
                    </a:p>
                  </a:txBody>
                  <a:tcPr marL="91446" marR="91446" marT="45733" marB="45733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BF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4587">
                <a:tc gridSpan="2">
                  <a:txBody>
                    <a:bodyPr/>
                    <a:lstStyle/>
                    <a:p>
                      <a:pPr marL="285750" indent="-285750" algn="l" defTabSz="889000">
                        <a:spcAft>
                          <a:spcPct val="35000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Parasuraman, Zeitham y Berry (1985)</a:t>
                      </a:r>
                    </a:p>
                  </a:txBody>
                  <a:tcPr marL="91446" marR="91446" marT="45733" marB="45733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3AF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6991">
                <a:tc>
                  <a:txBody>
                    <a:bodyPr/>
                    <a:lstStyle/>
                    <a:p>
                      <a:pPr lvl="0" algn="ctr" defTabSz="889000"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_tradnl" sz="1600" b="1" kern="1200" dirty="0" smtClean="0">
                          <a:solidFill>
                            <a:schemeClr val="tx1"/>
                          </a:solidFill>
                        </a:rPr>
                        <a:t>Cuestionario: </a:t>
                      </a:r>
                    </a:p>
                    <a:p>
                      <a:pPr marL="285750" lvl="0" indent="-285750" algn="l" defTabSz="889000"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 smtClean="0">
                          <a:solidFill>
                            <a:schemeClr val="tx1"/>
                          </a:solidFill>
                        </a:rPr>
                        <a:t>Expectativa</a:t>
                      </a:r>
                    </a:p>
                    <a:p>
                      <a:pPr marL="285750" lvl="0" indent="-285750" algn="l" defTabSz="889000"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kern="1200" dirty="0" smtClean="0">
                          <a:solidFill>
                            <a:schemeClr val="tx1"/>
                          </a:solidFill>
                        </a:rPr>
                        <a:t>Percepciones</a:t>
                      </a:r>
                    </a:p>
                  </a:txBody>
                  <a:tcPr marL="91446" marR="91446" marT="45733" marB="45733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Escala : Likert 1 al 7 </a:t>
                      </a:r>
                    </a:p>
                    <a:p>
                      <a:pPr lvl="0"/>
                      <a:r>
                        <a:rPr lang="es-ES" sz="1600" dirty="0" smtClean="0"/>
                        <a:t>(</a:t>
                      </a:r>
                      <a:r>
                        <a:rPr lang="es-ES_tradnl" sz="1600" b="0" dirty="0" smtClean="0">
                          <a:solidFill>
                            <a:schemeClr val="tx1"/>
                          </a:solidFill>
                        </a:rPr>
                        <a:t>Totalmente Insatisfactorio a Totalmente Satisfactorio.</a:t>
                      </a:r>
                      <a:endParaRPr lang="es-E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33" marB="45733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3663077" y="1844780"/>
          <a:ext cx="5907223" cy="387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1709738" y="4357688"/>
            <a:ext cx="2836862" cy="1684337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Rectángulo"/>
          <p:cNvSpPr/>
          <p:nvPr/>
        </p:nvSpPr>
        <p:spPr>
          <a:xfrm>
            <a:off x="5724525" y="3184525"/>
            <a:ext cx="1655763" cy="16843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370" tIns="39370" rIns="39370" bIns="39370" spcCol="1270" anchor="ctr"/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DIMENSIONES SERVQUAL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11238" y="3765550"/>
            <a:ext cx="2644775" cy="2039938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332" name="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00" y="2555875"/>
            <a:ext cx="7483475" cy="368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>
              <a:defRPr/>
            </a:pPr>
            <a:r>
              <a:rPr lang="es-ES" sz="2400" b="1" spc="-15" dirty="0">
                <a:solidFill>
                  <a:srgbClr val="009900"/>
                </a:solidFill>
                <a:latin typeface="Lucida Sans Unicode"/>
                <a:cs typeface="Lucida Sans Unicode"/>
              </a:rPr>
              <a:t>SATISFACCIÓN= P</a:t>
            </a:r>
            <a:r>
              <a:rPr lang="es-ES" sz="2400" b="1" spc="-25" dirty="0">
                <a:solidFill>
                  <a:srgbClr val="009900"/>
                </a:solidFill>
                <a:latin typeface="Lucida Sans Unicode"/>
                <a:cs typeface="Lucida Sans Unicode"/>
              </a:rPr>
              <a:t>E</a:t>
            </a:r>
            <a:r>
              <a:rPr lang="es-ES" sz="2400" b="1" spc="-5" dirty="0">
                <a:solidFill>
                  <a:srgbClr val="009900"/>
                </a:solidFill>
                <a:latin typeface="Lucida Sans Unicode"/>
                <a:cs typeface="Lucida Sans Unicode"/>
              </a:rPr>
              <a:t>RCEPCIONE</a:t>
            </a:r>
            <a:r>
              <a:rPr lang="es-ES" sz="2400" b="1" dirty="0">
                <a:solidFill>
                  <a:srgbClr val="009900"/>
                </a:solidFill>
                <a:latin typeface="Lucida Sans Unicode"/>
                <a:cs typeface="Lucida Sans Unicode"/>
              </a:rPr>
              <a:t>S</a:t>
            </a:r>
            <a:r>
              <a:rPr lang="es-ES" sz="2400" b="1" spc="18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s-ES" sz="2400" b="1" dirty="0">
                <a:solidFill>
                  <a:srgbClr val="009900"/>
                </a:solidFill>
                <a:latin typeface="Lucida Sans Unicode"/>
                <a:cs typeface="Lucida Sans Unicode"/>
              </a:rPr>
              <a:t>–</a:t>
            </a:r>
            <a:r>
              <a:rPr lang="es-ES" sz="2400" b="1" spc="-10" dirty="0">
                <a:solidFill>
                  <a:srgbClr val="009900"/>
                </a:solidFill>
                <a:latin typeface="Lucida Sans Unicode"/>
                <a:cs typeface="Lucida Sans Unicode"/>
              </a:rPr>
              <a:t> </a:t>
            </a:r>
            <a:r>
              <a:rPr lang="es-ES" sz="2400" b="1" dirty="0">
                <a:solidFill>
                  <a:srgbClr val="009900"/>
                </a:solidFill>
                <a:latin typeface="Lucida Sans Unicode"/>
                <a:cs typeface="Lucida Sans Unicode"/>
              </a:rPr>
              <a:t>EXPECTATI</a:t>
            </a:r>
            <a:r>
              <a:rPr lang="es-ES" sz="2400" b="1" spc="-15" dirty="0">
                <a:solidFill>
                  <a:srgbClr val="009900"/>
                </a:solidFill>
                <a:latin typeface="Lucida Sans Unicode"/>
                <a:cs typeface="Lucida Sans Unicode"/>
              </a:rPr>
              <a:t>V</a:t>
            </a:r>
            <a:r>
              <a:rPr lang="es-ES" sz="2400" b="1" spc="-5" dirty="0">
                <a:solidFill>
                  <a:srgbClr val="009900"/>
                </a:solidFill>
                <a:latin typeface="Lucida Sans Unicode"/>
                <a:cs typeface="Lucida Sans Unicode"/>
              </a:rPr>
              <a:t>AS</a:t>
            </a:r>
            <a:endParaRPr lang="es-ES" sz="2400" b="1" dirty="0">
              <a:solidFill>
                <a:srgbClr val="009900"/>
              </a:solidFill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188" y="3319463"/>
            <a:ext cx="4745037" cy="368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spc="-15" dirty="0">
                <a:latin typeface="Lucida Sans Unicode"/>
                <a:cs typeface="Lucida Sans Unicode"/>
              </a:rPr>
              <a:t>P</a:t>
            </a:r>
            <a:r>
              <a:rPr sz="2400" spc="-25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rcepcione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&lt;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Expecta</a:t>
            </a:r>
            <a:r>
              <a:rPr sz="2400" spc="-15" dirty="0">
                <a:latin typeface="Lucida Sans Unicode"/>
                <a:cs typeface="Lucida Sans Unicode"/>
              </a:rPr>
              <a:t>t</a:t>
            </a:r>
            <a:r>
              <a:rPr sz="2400" spc="-20" dirty="0">
                <a:latin typeface="Lucida Sans Unicode"/>
                <a:cs typeface="Lucida Sans Unicode"/>
              </a:rPr>
              <a:t>iv</a:t>
            </a:r>
            <a:r>
              <a:rPr sz="2400" spc="-25" dirty="0">
                <a:latin typeface="Lucida Sans Unicode"/>
                <a:cs typeface="Lucida Sans Unicode"/>
              </a:rPr>
              <a:t>a</a:t>
            </a:r>
            <a:r>
              <a:rPr sz="2400" spc="-15" dirty="0">
                <a:latin typeface="Lucida Sans Unicode"/>
                <a:cs typeface="Lucida Sans Unicode"/>
              </a:rPr>
              <a:t>s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8688" y="3357563"/>
            <a:ext cx="2811462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25" dirty="0">
                <a:latin typeface="Lucida Sans Unicode"/>
                <a:cs typeface="Lucida Sans Unicode"/>
              </a:rPr>
              <a:t>INSA</a:t>
            </a:r>
            <a:r>
              <a:rPr sz="2000" spc="-30" dirty="0">
                <a:latin typeface="Lucida Sans Unicode"/>
                <a:cs typeface="Lucida Sans Unicode"/>
              </a:rPr>
              <a:t>T</a:t>
            </a:r>
            <a:r>
              <a:rPr sz="2000" spc="-20" dirty="0">
                <a:latin typeface="Lucida Sans Unicode"/>
                <a:cs typeface="Lucida Sans Unicode"/>
              </a:rPr>
              <a:t>ISFAC</a:t>
            </a:r>
            <a:r>
              <a:rPr sz="2000" spc="-15" dirty="0">
                <a:latin typeface="Lucida Sans Unicode"/>
                <a:cs typeface="Lucida Sans Unicode"/>
              </a:rPr>
              <a:t>C</a:t>
            </a:r>
            <a:r>
              <a:rPr sz="2000" spc="-25" dirty="0">
                <a:latin typeface="Lucida Sans Unicode"/>
                <a:cs typeface="Lucida Sans Unicode"/>
              </a:rPr>
              <a:t>IÓN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713" y="4243388"/>
            <a:ext cx="4743450" cy="368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dirty="0">
                <a:latin typeface="Lucida Sans Unicode"/>
                <a:cs typeface="Lucida Sans Unicode"/>
              </a:rPr>
              <a:t>P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rc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pcione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=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Expec</a:t>
            </a:r>
            <a:r>
              <a:rPr sz="2400" spc="-15" dirty="0">
                <a:latin typeface="Lucida Sans Unicode"/>
                <a:cs typeface="Lucida Sans Unicode"/>
              </a:rPr>
              <a:t>t</a:t>
            </a:r>
            <a:r>
              <a:rPr sz="2400" spc="-5" dirty="0">
                <a:latin typeface="Lucida Sans Unicode"/>
                <a:cs typeface="Lucida Sans Unicode"/>
              </a:rPr>
              <a:t>ati</a:t>
            </a:r>
            <a:r>
              <a:rPr sz="2400" spc="-15" dirty="0">
                <a:latin typeface="Lucida Sans Unicode"/>
                <a:cs typeface="Lucida Sans Unicode"/>
              </a:rPr>
              <a:t>v</a:t>
            </a:r>
            <a:r>
              <a:rPr sz="2400" spc="-5" dirty="0">
                <a:latin typeface="Lucida Sans Unicode"/>
                <a:cs typeface="Lucida Sans Unicode"/>
              </a:rPr>
              <a:t>as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5063" y="4281488"/>
            <a:ext cx="246062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Lucida Sans Unicode"/>
                <a:cs typeface="Lucida Sans Unicode"/>
              </a:rPr>
              <a:t>S</a:t>
            </a:r>
            <a:r>
              <a:rPr sz="2000" spc="-1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TISFACCIÓN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188" y="5168900"/>
            <a:ext cx="4745037" cy="368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400" spc="-15" dirty="0">
                <a:latin typeface="Lucida Sans Unicode"/>
                <a:cs typeface="Lucida Sans Unicode"/>
              </a:rPr>
              <a:t>P</a:t>
            </a:r>
            <a:r>
              <a:rPr sz="2400" spc="-25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rcepcione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&gt;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Expecta</a:t>
            </a:r>
            <a:r>
              <a:rPr sz="2400" spc="-15" dirty="0">
                <a:latin typeface="Lucida Sans Unicode"/>
                <a:cs typeface="Lucida Sans Unicode"/>
              </a:rPr>
              <a:t>t</a:t>
            </a:r>
            <a:r>
              <a:rPr sz="2400" spc="-20" dirty="0">
                <a:latin typeface="Lucida Sans Unicode"/>
                <a:cs typeface="Lucida Sans Unicode"/>
              </a:rPr>
              <a:t>iv</a:t>
            </a:r>
            <a:r>
              <a:rPr sz="2400" spc="-25" dirty="0">
                <a:latin typeface="Lucida Sans Unicode"/>
                <a:cs typeface="Lucida Sans Unicode"/>
              </a:rPr>
              <a:t>a</a:t>
            </a:r>
            <a:r>
              <a:rPr sz="2400" spc="-15" dirty="0">
                <a:latin typeface="Lucida Sans Unicode"/>
                <a:cs typeface="Lucida Sans Unicode"/>
              </a:rPr>
              <a:t>s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4888" y="5207000"/>
            <a:ext cx="2682875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Lucida Sans Unicode"/>
                <a:cs typeface="Lucida Sans Unicode"/>
              </a:rPr>
              <a:t>COM</a:t>
            </a:r>
            <a:r>
              <a:rPr sz="2000" spc="-20" dirty="0">
                <a:latin typeface="Lucida Sans Unicode"/>
                <a:cs typeface="Lucida Sans Unicode"/>
              </a:rPr>
              <a:t>PLACENCIA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03800" y="4229100"/>
            <a:ext cx="720725" cy="428625"/>
          </a:xfrm>
          <a:custGeom>
            <a:avLst/>
            <a:gdLst/>
            <a:ahLst/>
            <a:cxnLst/>
            <a:rect l="l" t="t" r="r" b="b"/>
            <a:pathLst>
              <a:path w="720089" h="428625">
                <a:moveTo>
                  <a:pt x="505724" y="0"/>
                </a:moveTo>
                <a:lnTo>
                  <a:pt x="505724" y="107192"/>
                </a:lnTo>
                <a:lnTo>
                  <a:pt x="0" y="107192"/>
                </a:lnTo>
                <a:lnTo>
                  <a:pt x="0" y="321432"/>
                </a:lnTo>
                <a:lnTo>
                  <a:pt x="505724" y="321432"/>
                </a:lnTo>
                <a:lnTo>
                  <a:pt x="505724" y="428624"/>
                </a:lnTo>
                <a:lnTo>
                  <a:pt x="720089" y="214253"/>
                </a:lnTo>
                <a:lnTo>
                  <a:pt x="505724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14346" name="object 11"/>
          <p:cNvSpPr>
            <a:spLocks/>
          </p:cNvSpPr>
          <p:nvPr/>
        </p:nvSpPr>
        <p:spPr bwMode="auto">
          <a:xfrm>
            <a:off x="4976813" y="4162425"/>
            <a:ext cx="785812" cy="561975"/>
          </a:xfrm>
          <a:custGeom>
            <a:avLst/>
            <a:gdLst>
              <a:gd name="T0" fmla="*/ 502185 w 786764"/>
              <a:gd name="T1" fmla="*/ 0 h 561975"/>
              <a:gd name="T2" fmla="*/ 502185 w 786764"/>
              <a:gd name="T3" fmla="*/ 146044 h 561975"/>
              <a:gd name="T4" fmla="*/ 0 w 786764"/>
              <a:gd name="T5" fmla="*/ 146044 h 561975"/>
              <a:gd name="T6" fmla="*/ 0 w 786764"/>
              <a:gd name="T7" fmla="*/ 415411 h 561975"/>
              <a:gd name="T8" fmla="*/ 502185 w 786764"/>
              <a:gd name="T9" fmla="*/ 415411 h 561975"/>
              <a:gd name="T10" fmla="*/ 502185 w 786764"/>
              <a:gd name="T11" fmla="*/ 561465 h 561975"/>
              <a:gd name="T12" fmla="*/ 581328 w 786764"/>
              <a:gd name="T13" fmla="*/ 481705 h 561975"/>
              <a:gd name="T14" fmla="*/ 534955 w 786764"/>
              <a:gd name="T15" fmla="*/ 481705 h 561975"/>
              <a:gd name="T16" fmla="*/ 534955 w 786764"/>
              <a:gd name="T17" fmla="*/ 382395 h 561975"/>
              <a:gd name="T18" fmla="*/ 32769 w 786764"/>
              <a:gd name="T19" fmla="*/ 382395 h 561975"/>
              <a:gd name="T20" fmla="*/ 32769 w 786764"/>
              <a:gd name="T21" fmla="*/ 179060 h 561975"/>
              <a:gd name="T22" fmla="*/ 534955 w 786764"/>
              <a:gd name="T23" fmla="*/ 179060 h 561975"/>
              <a:gd name="T24" fmla="*/ 534955 w 786764"/>
              <a:gd name="T25" fmla="*/ 79619 h 561975"/>
              <a:gd name="T26" fmla="*/ 581225 w 786764"/>
              <a:gd name="T27" fmla="*/ 79619 h 561975"/>
              <a:gd name="T28" fmla="*/ 502185 w 786764"/>
              <a:gd name="T29" fmla="*/ 0 h 561975"/>
              <a:gd name="T30" fmla="*/ 581225 w 786764"/>
              <a:gd name="T31" fmla="*/ 79619 h 561975"/>
              <a:gd name="T32" fmla="*/ 534955 w 786764"/>
              <a:gd name="T33" fmla="*/ 79619 h 561975"/>
              <a:gd name="T34" fmla="*/ 734546 w 786764"/>
              <a:gd name="T35" fmla="*/ 280668 h 561975"/>
              <a:gd name="T36" fmla="*/ 534955 w 786764"/>
              <a:gd name="T37" fmla="*/ 481705 h 561975"/>
              <a:gd name="T38" fmla="*/ 581328 w 786764"/>
              <a:gd name="T39" fmla="*/ 481705 h 561975"/>
              <a:gd name="T40" fmla="*/ 780812 w 786764"/>
              <a:gd name="T41" fmla="*/ 280668 h 561975"/>
              <a:gd name="T42" fmla="*/ 581225 w 786764"/>
              <a:gd name="T43" fmla="*/ 79619 h 561975"/>
              <a:gd name="T44" fmla="*/ 545788 w 786764"/>
              <a:gd name="T45" fmla="*/ 106289 h 561975"/>
              <a:gd name="T46" fmla="*/ 545788 w 786764"/>
              <a:gd name="T47" fmla="*/ 190109 h 561975"/>
              <a:gd name="T48" fmla="*/ 43756 w 786764"/>
              <a:gd name="T49" fmla="*/ 190109 h 561975"/>
              <a:gd name="T50" fmla="*/ 43756 w 786764"/>
              <a:gd name="T51" fmla="*/ 371346 h 561975"/>
              <a:gd name="T52" fmla="*/ 545788 w 786764"/>
              <a:gd name="T53" fmla="*/ 371346 h 561975"/>
              <a:gd name="T54" fmla="*/ 545788 w 786764"/>
              <a:gd name="T55" fmla="*/ 455166 h 561975"/>
              <a:gd name="T56" fmla="*/ 572146 w 786764"/>
              <a:gd name="T57" fmla="*/ 428615 h 561975"/>
              <a:gd name="T58" fmla="*/ 556772 w 786764"/>
              <a:gd name="T59" fmla="*/ 428615 h 561975"/>
              <a:gd name="T60" fmla="*/ 556772 w 786764"/>
              <a:gd name="T61" fmla="*/ 360416 h 561975"/>
              <a:gd name="T62" fmla="*/ 54588 w 786764"/>
              <a:gd name="T63" fmla="*/ 360416 h 561975"/>
              <a:gd name="T64" fmla="*/ 54588 w 786764"/>
              <a:gd name="T65" fmla="*/ 201039 h 561975"/>
              <a:gd name="T66" fmla="*/ 556772 w 786764"/>
              <a:gd name="T67" fmla="*/ 201039 h 561975"/>
              <a:gd name="T68" fmla="*/ 556772 w 786764"/>
              <a:gd name="T69" fmla="*/ 132840 h 561975"/>
              <a:gd name="T70" fmla="*/ 572164 w 786764"/>
              <a:gd name="T71" fmla="*/ 132840 h 561975"/>
              <a:gd name="T72" fmla="*/ 545788 w 786764"/>
              <a:gd name="T73" fmla="*/ 106289 h 561975"/>
              <a:gd name="T74" fmla="*/ 572164 w 786764"/>
              <a:gd name="T75" fmla="*/ 132840 h 561975"/>
              <a:gd name="T76" fmla="*/ 556772 w 786764"/>
              <a:gd name="T77" fmla="*/ 132840 h 561975"/>
              <a:gd name="T78" fmla="*/ 703650 w 786764"/>
              <a:gd name="T79" fmla="*/ 280668 h 561975"/>
              <a:gd name="T80" fmla="*/ 556772 w 786764"/>
              <a:gd name="T81" fmla="*/ 428615 h 561975"/>
              <a:gd name="T82" fmla="*/ 572146 w 786764"/>
              <a:gd name="T83" fmla="*/ 428615 h 561975"/>
              <a:gd name="T84" fmla="*/ 719024 w 786764"/>
              <a:gd name="T85" fmla="*/ 280668 h 561975"/>
              <a:gd name="T86" fmla="*/ 572164 w 786764"/>
              <a:gd name="T87" fmla="*/ 132840 h 5619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86764"/>
              <a:gd name="T133" fmla="*/ 0 h 561975"/>
              <a:gd name="T134" fmla="*/ 786764 w 786764"/>
              <a:gd name="T135" fmla="*/ 561975 h 56197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86764" h="561975">
                <a:moveTo>
                  <a:pt x="505846" y="0"/>
                </a:moveTo>
                <a:lnTo>
                  <a:pt x="505846" y="146044"/>
                </a:lnTo>
                <a:lnTo>
                  <a:pt x="0" y="146044"/>
                </a:lnTo>
                <a:lnTo>
                  <a:pt x="0" y="415411"/>
                </a:lnTo>
                <a:lnTo>
                  <a:pt x="505846" y="415411"/>
                </a:lnTo>
                <a:lnTo>
                  <a:pt x="505846" y="561465"/>
                </a:lnTo>
                <a:lnTo>
                  <a:pt x="585567" y="481705"/>
                </a:lnTo>
                <a:lnTo>
                  <a:pt x="538855" y="481705"/>
                </a:lnTo>
                <a:lnTo>
                  <a:pt x="538855" y="382395"/>
                </a:lnTo>
                <a:lnTo>
                  <a:pt x="33009" y="382395"/>
                </a:lnTo>
                <a:lnTo>
                  <a:pt x="33009" y="179060"/>
                </a:lnTo>
                <a:lnTo>
                  <a:pt x="538855" y="179060"/>
                </a:lnTo>
                <a:lnTo>
                  <a:pt x="538855" y="79619"/>
                </a:lnTo>
                <a:lnTo>
                  <a:pt x="585463" y="79619"/>
                </a:lnTo>
                <a:lnTo>
                  <a:pt x="505846" y="0"/>
                </a:lnTo>
                <a:close/>
              </a:path>
              <a:path w="786764" h="561975">
                <a:moveTo>
                  <a:pt x="585463" y="79619"/>
                </a:moveTo>
                <a:lnTo>
                  <a:pt x="538855" y="79619"/>
                </a:lnTo>
                <a:lnTo>
                  <a:pt x="739901" y="280668"/>
                </a:lnTo>
                <a:lnTo>
                  <a:pt x="538855" y="481705"/>
                </a:lnTo>
                <a:lnTo>
                  <a:pt x="585567" y="481705"/>
                </a:lnTo>
                <a:lnTo>
                  <a:pt x="786505" y="280668"/>
                </a:lnTo>
                <a:lnTo>
                  <a:pt x="585463" y="79619"/>
                </a:lnTo>
                <a:close/>
              </a:path>
              <a:path w="786764" h="561975">
                <a:moveTo>
                  <a:pt x="549767" y="106289"/>
                </a:moveTo>
                <a:lnTo>
                  <a:pt x="549767" y="190109"/>
                </a:lnTo>
                <a:lnTo>
                  <a:pt x="44074" y="190109"/>
                </a:lnTo>
                <a:lnTo>
                  <a:pt x="44074" y="371346"/>
                </a:lnTo>
                <a:lnTo>
                  <a:pt x="549767" y="371346"/>
                </a:lnTo>
                <a:lnTo>
                  <a:pt x="549767" y="455166"/>
                </a:lnTo>
                <a:lnTo>
                  <a:pt x="576318" y="428615"/>
                </a:lnTo>
                <a:lnTo>
                  <a:pt x="560831" y="428615"/>
                </a:lnTo>
                <a:lnTo>
                  <a:pt x="560831" y="360416"/>
                </a:lnTo>
                <a:lnTo>
                  <a:pt x="54985" y="360416"/>
                </a:lnTo>
                <a:lnTo>
                  <a:pt x="54985" y="201039"/>
                </a:lnTo>
                <a:lnTo>
                  <a:pt x="560831" y="201039"/>
                </a:lnTo>
                <a:lnTo>
                  <a:pt x="560831" y="132840"/>
                </a:lnTo>
                <a:lnTo>
                  <a:pt x="576336" y="132840"/>
                </a:lnTo>
                <a:lnTo>
                  <a:pt x="549767" y="106289"/>
                </a:lnTo>
                <a:close/>
              </a:path>
              <a:path w="786764" h="561975">
                <a:moveTo>
                  <a:pt x="576336" y="132840"/>
                </a:moveTo>
                <a:lnTo>
                  <a:pt x="560831" y="132840"/>
                </a:lnTo>
                <a:lnTo>
                  <a:pt x="708781" y="280668"/>
                </a:lnTo>
                <a:lnTo>
                  <a:pt x="560831" y="428615"/>
                </a:lnTo>
                <a:lnTo>
                  <a:pt x="576318" y="428615"/>
                </a:lnTo>
                <a:lnTo>
                  <a:pt x="724265" y="280668"/>
                </a:lnTo>
                <a:lnTo>
                  <a:pt x="576336" y="132840"/>
                </a:lnTo>
                <a:close/>
              </a:path>
            </a:pathLst>
          </a:custGeom>
          <a:solidFill>
            <a:srgbClr val="1E768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12" name="object 12"/>
          <p:cNvSpPr/>
          <p:nvPr/>
        </p:nvSpPr>
        <p:spPr>
          <a:xfrm>
            <a:off x="5003800" y="3292475"/>
            <a:ext cx="720725" cy="430213"/>
          </a:xfrm>
          <a:custGeom>
            <a:avLst/>
            <a:gdLst/>
            <a:ahLst/>
            <a:cxnLst/>
            <a:rect l="l" t="t" r="r" b="b"/>
            <a:pathLst>
              <a:path w="864235" h="429260">
                <a:moveTo>
                  <a:pt x="649742" y="0"/>
                </a:moveTo>
                <a:lnTo>
                  <a:pt x="649742" y="107198"/>
                </a:lnTo>
                <a:lnTo>
                  <a:pt x="0" y="107198"/>
                </a:lnTo>
                <a:lnTo>
                  <a:pt x="0" y="321442"/>
                </a:lnTo>
                <a:lnTo>
                  <a:pt x="649742" y="321442"/>
                </a:lnTo>
                <a:lnTo>
                  <a:pt x="649742" y="428640"/>
                </a:lnTo>
                <a:lnTo>
                  <a:pt x="864107" y="214396"/>
                </a:lnTo>
                <a:lnTo>
                  <a:pt x="649742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14348" name="object 13"/>
          <p:cNvSpPr>
            <a:spLocks/>
          </p:cNvSpPr>
          <p:nvPr/>
        </p:nvSpPr>
        <p:spPr bwMode="auto">
          <a:xfrm>
            <a:off x="4976813" y="3227388"/>
            <a:ext cx="803275" cy="561975"/>
          </a:xfrm>
          <a:custGeom>
            <a:avLst/>
            <a:gdLst>
              <a:gd name="T0" fmla="*/ 268265 w 930910"/>
              <a:gd name="T1" fmla="*/ 0 h 561975"/>
              <a:gd name="T2" fmla="*/ 268265 w 930910"/>
              <a:gd name="T3" fmla="*/ 146060 h 561975"/>
              <a:gd name="T4" fmla="*/ 0 w 930910"/>
              <a:gd name="T5" fmla="*/ 146060 h 561975"/>
              <a:gd name="T6" fmla="*/ 0 w 930910"/>
              <a:gd name="T7" fmla="*/ 415411 h 561975"/>
              <a:gd name="T8" fmla="*/ 268265 w 930910"/>
              <a:gd name="T9" fmla="*/ 415411 h 561975"/>
              <a:gd name="T10" fmla="*/ 268265 w 930910"/>
              <a:gd name="T11" fmla="*/ 561472 h 561975"/>
              <a:gd name="T12" fmla="*/ 301128 w 930910"/>
              <a:gd name="T13" fmla="*/ 481858 h 561975"/>
              <a:gd name="T14" fmla="*/ 281891 w 930910"/>
              <a:gd name="T15" fmla="*/ 481858 h 561975"/>
              <a:gd name="T16" fmla="*/ 281891 w 930910"/>
              <a:gd name="T17" fmla="*/ 382402 h 561975"/>
              <a:gd name="T18" fmla="*/ 13626 w 930910"/>
              <a:gd name="T19" fmla="*/ 382402 h 561975"/>
              <a:gd name="T20" fmla="*/ 13626 w 930910"/>
              <a:gd name="T21" fmla="*/ 179069 h 561975"/>
              <a:gd name="T22" fmla="*/ 281891 w 930910"/>
              <a:gd name="T23" fmla="*/ 179069 h 561975"/>
              <a:gd name="T24" fmla="*/ 281891 w 930910"/>
              <a:gd name="T25" fmla="*/ 79766 h 561975"/>
              <a:gd name="T26" fmla="*/ 301173 w 930910"/>
              <a:gd name="T27" fmla="*/ 79766 h 561975"/>
              <a:gd name="T28" fmla="*/ 268265 w 930910"/>
              <a:gd name="T29" fmla="*/ 0 h 561975"/>
              <a:gd name="T30" fmla="*/ 301173 w 930910"/>
              <a:gd name="T31" fmla="*/ 79766 h 561975"/>
              <a:gd name="T32" fmla="*/ 281891 w 930910"/>
              <a:gd name="T33" fmla="*/ 79766 h 561975"/>
              <a:gd name="T34" fmla="*/ 364882 w 930910"/>
              <a:gd name="T35" fmla="*/ 280812 h 561975"/>
              <a:gd name="T36" fmla="*/ 281891 w 930910"/>
              <a:gd name="T37" fmla="*/ 481858 h 561975"/>
              <a:gd name="T38" fmla="*/ 301128 w 930910"/>
              <a:gd name="T39" fmla="*/ 481858 h 561975"/>
              <a:gd name="T40" fmla="*/ 384120 w 930910"/>
              <a:gd name="T41" fmla="*/ 280812 h 561975"/>
              <a:gd name="T42" fmla="*/ 301173 w 930910"/>
              <a:gd name="T43" fmla="*/ 79766 h 561975"/>
              <a:gd name="T44" fmla="*/ 286395 w 930910"/>
              <a:gd name="T45" fmla="*/ 106314 h 561975"/>
              <a:gd name="T46" fmla="*/ 286395 w 930910"/>
              <a:gd name="T47" fmla="*/ 190134 h 561975"/>
              <a:gd name="T48" fmla="*/ 18194 w 930910"/>
              <a:gd name="T49" fmla="*/ 190134 h 561975"/>
              <a:gd name="T50" fmla="*/ 18194 w 930910"/>
              <a:gd name="T51" fmla="*/ 371368 h 561975"/>
              <a:gd name="T52" fmla="*/ 286395 w 930910"/>
              <a:gd name="T53" fmla="*/ 371368 h 561975"/>
              <a:gd name="T54" fmla="*/ 286395 w 930910"/>
              <a:gd name="T55" fmla="*/ 455188 h 561975"/>
              <a:gd name="T56" fmla="*/ 297361 w 930910"/>
              <a:gd name="T57" fmla="*/ 428640 h 561975"/>
              <a:gd name="T58" fmla="*/ 290961 w 930910"/>
              <a:gd name="T59" fmla="*/ 428640 h 561975"/>
              <a:gd name="T60" fmla="*/ 290961 w 930910"/>
              <a:gd name="T61" fmla="*/ 360425 h 561975"/>
              <a:gd name="T62" fmla="*/ 22698 w 930910"/>
              <a:gd name="T63" fmla="*/ 360425 h 561975"/>
              <a:gd name="T64" fmla="*/ 22698 w 930910"/>
              <a:gd name="T65" fmla="*/ 201046 h 561975"/>
              <a:gd name="T66" fmla="*/ 290961 w 930910"/>
              <a:gd name="T67" fmla="*/ 201046 h 561975"/>
              <a:gd name="T68" fmla="*/ 290961 w 930910"/>
              <a:gd name="T69" fmla="*/ 132862 h 561975"/>
              <a:gd name="T70" fmla="*/ 297354 w 930910"/>
              <a:gd name="T71" fmla="*/ 132862 h 561975"/>
              <a:gd name="T72" fmla="*/ 286395 w 930910"/>
              <a:gd name="T73" fmla="*/ 106314 h 561975"/>
              <a:gd name="T74" fmla="*/ 297354 w 930910"/>
              <a:gd name="T75" fmla="*/ 132862 h 561975"/>
              <a:gd name="T76" fmla="*/ 290961 w 930910"/>
              <a:gd name="T77" fmla="*/ 132862 h 561975"/>
              <a:gd name="T78" fmla="*/ 352035 w 930910"/>
              <a:gd name="T79" fmla="*/ 280812 h 561975"/>
              <a:gd name="T80" fmla="*/ 290961 w 930910"/>
              <a:gd name="T81" fmla="*/ 428640 h 561975"/>
              <a:gd name="T82" fmla="*/ 297361 w 930910"/>
              <a:gd name="T83" fmla="*/ 428640 h 561975"/>
              <a:gd name="T84" fmla="*/ 358427 w 930910"/>
              <a:gd name="T85" fmla="*/ 280812 h 561975"/>
              <a:gd name="T86" fmla="*/ 297354 w 930910"/>
              <a:gd name="T87" fmla="*/ 132862 h 5619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30910"/>
              <a:gd name="T133" fmla="*/ 0 h 561975"/>
              <a:gd name="T134" fmla="*/ 930910 w 930910"/>
              <a:gd name="T135" fmla="*/ 561975 h 56197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30910" h="561975">
                <a:moveTo>
                  <a:pt x="649864" y="0"/>
                </a:moveTo>
                <a:lnTo>
                  <a:pt x="649864" y="146060"/>
                </a:lnTo>
                <a:lnTo>
                  <a:pt x="0" y="146060"/>
                </a:lnTo>
                <a:lnTo>
                  <a:pt x="0" y="415411"/>
                </a:lnTo>
                <a:lnTo>
                  <a:pt x="649864" y="415411"/>
                </a:lnTo>
                <a:lnTo>
                  <a:pt x="649864" y="561472"/>
                </a:lnTo>
                <a:lnTo>
                  <a:pt x="729477" y="481858"/>
                </a:lnTo>
                <a:lnTo>
                  <a:pt x="682873" y="481858"/>
                </a:lnTo>
                <a:lnTo>
                  <a:pt x="682873" y="382402"/>
                </a:lnTo>
                <a:lnTo>
                  <a:pt x="33009" y="382402"/>
                </a:lnTo>
                <a:lnTo>
                  <a:pt x="33009" y="179069"/>
                </a:lnTo>
                <a:lnTo>
                  <a:pt x="682873" y="179069"/>
                </a:lnTo>
                <a:lnTo>
                  <a:pt x="682873" y="79766"/>
                </a:lnTo>
                <a:lnTo>
                  <a:pt x="729586" y="79766"/>
                </a:lnTo>
                <a:lnTo>
                  <a:pt x="649864" y="0"/>
                </a:lnTo>
                <a:close/>
              </a:path>
              <a:path w="930910" h="561975">
                <a:moveTo>
                  <a:pt x="729586" y="79766"/>
                </a:moveTo>
                <a:lnTo>
                  <a:pt x="682873" y="79766"/>
                </a:lnTo>
                <a:lnTo>
                  <a:pt x="883919" y="280812"/>
                </a:lnTo>
                <a:lnTo>
                  <a:pt x="682873" y="481858"/>
                </a:lnTo>
                <a:lnTo>
                  <a:pt x="729477" y="481858"/>
                </a:lnTo>
                <a:lnTo>
                  <a:pt x="930523" y="280812"/>
                </a:lnTo>
                <a:lnTo>
                  <a:pt x="729586" y="79766"/>
                </a:lnTo>
                <a:close/>
              </a:path>
              <a:path w="930910" h="561975">
                <a:moveTo>
                  <a:pt x="693785" y="106314"/>
                </a:moveTo>
                <a:lnTo>
                  <a:pt x="693785" y="190134"/>
                </a:lnTo>
                <a:lnTo>
                  <a:pt x="44074" y="190134"/>
                </a:lnTo>
                <a:lnTo>
                  <a:pt x="44074" y="371368"/>
                </a:lnTo>
                <a:lnTo>
                  <a:pt x="693785" y="371368"/>
                </a:lnTo>
                <a:lnTo>
                  <a:pt x="693785" y="455188"/>
                </a:lnTo>
                <a:lnTo>
                  <a:pt x="720352" y="428640"/>
                </a:lnTo>
                <a:lnTo>
                  <a:pt x="704849" y="428640"/>
                </a:lnTo>
                <a:lnTo>
                  <a:pt x="704849" y="360425"/>
                </a:lnTo>
                <a:lnTo>
                  <a:pt x="54985" y="360425"/>
                </a:lnTo>
                <a:lnTo>
                  <a:pt x="54985" y="201046"/>
                </a:lnTo>
                <a:lnTo>
                  <a:pt x="704849" y="201046"/>
                </a:lnTo>
                <a:lnTo>
                  <a:pt x="704849" y="132862"/>
                </a:lnTo>
                <a:lnTo>
                  <a:pt x="720333" y="132862"/>
                </a:lnTo>
                <a:lnTo>
                  <a:pt x="693785" y="106314"/>
                </a:lnTo>
                <a:close/>
              </a:path>
              <a:path w="930910" h="561975">
                <a:moveTo>
                  <a:pt x="720333" y="132862"/>
                </a:moveTo>
                <a:lnTo>
                  <a:pt x="704849" y="132862"/>
                </a:lnTo>
                <a:lnTo>
                  <a:pt x="852799" y="280812"/>
                </a:lnTo>
                <a:lnTo>
                  <a:pt x="704849" y="428640"/>
                </a:lnTo>
                <a:lnTo>
                  <a:pt x="720352" y="428640"/>
                </a:lnTo>
                <a:lnTo>
                  <a:pt x="868283" y="280812"/>
                </a:lnTo>
                <a:lnTo>
                  <a:pt x="720333" y="132862"/>
                </a:lnTo>
                <a:close/>
              </a:path>
            </a:pathLst>
          </a:custGeom>
          <a:solidFill>
            <a:srgbClr val="1E768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16" name="object 16"/>
          <p:cNvSpPr/>
          <p:nvPr/>
        </p:nvSpPr>
        <p:spPr>
          <a:xfrm>
            <a:off x="5003800" y="5165725"/>
            <a:ext cx="720725" cy="428625"/>
          </a:xfrm>
          <a:custGeom>
            <a:avLst/>
            <a:gdLst/>
            <a:ahLst/>
            <a:cxnLst/>
            <a:rect l="l" t="t" r="r" b="b"/>
            <a:pathLst>
              <a:path w="720089" h="428625">
                <a:moveTo>
                  <a:pt x="505724" y="0"/>
                </a:moveTo>
                <a:lnTo>
                  <a:pt x="505724" y="107192"/>
                </a:lnTo>
                <a:lnTo>
                  <a:pt x="0" y="107192"/>
                </a:lnTo>
                <a:lnTo>
                  <a:pt x="0" y="321432"/>
                </a:lnTo>
                <a:lnTo>
                  <a:pt x="505724" y="321432"/>
                </a:lnTo>
                <a:lnTo>
                  <a:pt x="505724" y="428624"/>
                </a:lnTo>
                <a:lnTo>
                  <a:pt x="720089" y="214253"/>
                </a:lnTo>
                <a:lnTo>
                  <a:pt x="505724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14350" name="object 17"/>
          <p:cNvSpPr>
            <a:spLocks/>
          </p:cNvSpPr>
          <p:nvPr/>
        </p:nvSpPr>
        <p:spPr bwMode="auto">
          <a:xfrm>
            <a:off x="4976813" y="5099050"/>
            <a:ext cx="785812" cy="561975"/>
          </a:xfrm>
          <a:custGeom>
            <a:avLst/>
            <a:gdLst>
              <a:gd name="T0" fmla="*/ 502185 w 786764"/>
              <a:gd name="T1" fmla="*/ 0 h 561975"/>
              <a:gd name="T2" fmla="*/ 502185 w 786764"/>
              <a:gd name="T3" fmla="*/ 146054 h 561975"/>
              <a:gd name="T4" fmla="*/ 0 w 786764"/>
              <a:gd name="T5" fmla="*/ 146054 h 561975"/>
              <a:gd name="T6" fmla="*/ 0 w 786764"/>
              <a:gd name="T7" fmla="*/ 415421 h 561975"/>
              <a:gd name="T8" fmla="*/ 502185 w 786764"/>
              <a:gd name="T9" fmla="*/ 415421 h 561975"/>
              <a:gd name="T10" fmla="*/ 502185 w 786764"/>
              <a:gd name="T11" fmla="*/ 561475 h 561975"/>
              <a:gd name="T12" fmla="*/ 581328 w 786764"/>
              <a:gd name="T13" fmla="*/ 481715 h 561975"/>
              <a:gd name="T14" fmla="*/ 534955 w 786764"/>
              <a:gd name="T15" fmla="*/ 481715 h 561975"/>
              <a:gd name="T16" fmla="*/ 534955 w 786764"/>
              <a:gd name="T17" fmla="*/ 382405 h 561975"/>
              <a:gd name="T18" fmla="*/ 32769 w 786764"/>
              <a:gd name="T19" fmla="*/ 382405 h 561975"/>
              <a:gd name="T20" fmla="*/ 32769 w 786764"/>
              <a:gd name="T21" fmla="*/ 179069 h 561975"/>
              <a:gd name="T22" fmla="*/ 534955 w 786764"/>
              <a:gd name="T23" fmla="*/ 179069 h 561975"/>
              <a:gd name="T24" fmla="*/ 534955 w 786764"/>
              <a:gd name="T25" fmla="*/ 79628 h 561975"/>
              <a:gd name="T26" fmla="*/ 581231 w 786764"/>
              <a:gd name="T27" fmla="*/ 79628 h 561975"/>
              <a:gd name="T28" fmla="*/ 502185 w 786764"/>
              <a:gd name="T29" fmla="*/ 0 h 561975"/>
              <a:gd name="T30" fmla="*/ 581231 w 786764"/>
              <a:gd name="T31" fmla="*/ 79628 h 561975"/>
              <a:gd name="T32" fmla="*/ 534955 w 786764"/>
              <a:gd name="T33" fmla="*/ 79628 h 561975"/>
              <a:gd name="T34" fmla="*/ 734546 w 786764"/>
              <a:gd name="T35" fmla="*/ 280678 h 561975"/>
              <a:gd name="T36" fmla="*/ 534955 w 786764"/>
              <a:gd name="T37" fmla="*/ 481715 h 561975"/>
              <a:gd name="T38" fmla="*/ 581328 w 786764"/>
              <a:gd name="T39" fmla="*/ 481715 h 561975"/>
              <a:gd name="T40" fmla="*/ 780812 w 786764"/>
              <a:gd name="T41" fmla="*/ 280678 h 561975"/>
              <a:gd name="T42" fmla="*/ 581231 w 786764"/>
              <a:gd name="T43" fmla="*/ 79628 h 561975"/>
              <a:gd name="T44" fmla="*/ 545788 w 786764"/>
              <a:gd name="T45" fmla="*/ 106180 h 561975"/>
              <a:gd name="T46" fmla="*/ 545788 w 786764"/>
              <a:gd name="T47" fmla="*/ 190118 h 561975"/>
              <a:gd name="T48" fmla="*/ 43756 w 786764"/>
              <a:gd name="T49" fmla="*/ 190118 h 561975"/>
              <a:gd name="T50" fmla="*/ 43756 w 786764"/>
              <a:gd name="T51" fmla="*/ 371356 h 561975"/>
              <a:gd name="T52" fmla="*/ 545788 w 786764"/>
              <a:gd name="T53" fmla="*/ 371356 h 561975"/>
              <a:gd name="T54" fmla="*/ 545788 w 786764"/>
              <a:gd name="T55" fmla="*/ 455176 h 561975"/>
              <a:gd name="T56" fmla="*/ 572146 w 786764"/>
              <a:gd name="T57" fmla="*/ 428624 h 561975"/>
              <a:gd name="T58" fmla="*/ 556772 w 786764"/>
              <a:gd name="T59" fmla="*/ 428624 h 561975"/>
              <a:gd name="T60" fmla="*/ 556772 w 786764"/>
              <a:gd name="T61" fmla="*/ 360425 h 561975"/>
              <a:gd name="T62" fmla="*/ 54588 w 786764"/>
              <a:gd name="T63" fmla="*/ 360425 h 561975"/>
              <a:gd name="T64" fmla="*/ 54588 w 786764"/>
              <a:gd name="T65" fmla="*/ 201049 h 561975"/>
              <a:gd name="T66" fmla="*/ 556772 w 786764"/>
              <a:gd name="T67" fmla="*/ 201049 h 561975"/>
              <a:gd name="T68" fmla="*/ 556772 w 786764"/>
              <a:gd name="T69" fmla="*/ 132850 h 561975"/>
              <a:gd name="T70" fmla="*/ 572264 w 786764"/>
              <a:gd name="T71" fmla="*/ 132850 h 561975"/>
              <a:gd name="T72" fmla="*/ 545788 w 786764"/>
              <a:gd name="T73" fmla="*/ 106180 h 561975"/>
              <a:gd name="T74" fmla="*/ 572264 w 786764"/>
              <a:gd name="T75" fmla="*/ 132850 h 561975"/>
              <a:gd name="T76" fmla="*/ 556772 w 786764"/>
              <a:gd name="T77" fmla="*/ 132850 h 561975"/>
              <a:gd name="T78" fmla="*/ 703650 w 786764"/>
              <a:gd name="T79" fmla="*/ 280678 h 561975"/>
              <a:gd name="T80" fmla="*/ 556772 w 786764"/>
              <a:gd name="T81" fmla="*/ 428624 h 561975"/>
              <a:gd name="T82" fmla="*/ 572146 w 786764"/>
              <a:gd name="T83" fmla="*/ 428624 h 561975"/>
              <a:gd name="T84" fmla="*/ 719024 w 786764"/>
              <a:gd name="T85" fmla="*/ 280678 h 561975"/>
              <a:gd name="T86" fmla="*/ 572264 w 786764"/>
              <a:gd name="T87" fmla="*/ 132850 h 5619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86764"/>
              <a:gd name="T133" fmla="*/ 0 h 561975"/>
              <a:gd name="T134" fmla="*/ 786764 w 786764"/>
              <a:gd name="T135" fmla="*/ 561975 h 56197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86764" h="561975">
                <a:moveTo>
                  <a:pt x="505846" y="0"/>
                </a:moveTo>
                <a:lnTo>
                  <a:pt x="505846" y="146054"/>
                </a:lnTo>
                <a:lnTo>
                  <a:pt x="0" y="146054"/>
                </a:lnTo>
                <a:lnTo>
                  <a:pt x="0" y="415421"/>
                </a:lnTo>
                <a:lnTo>
                  <a:pt x="505846" y="415421"/>
                </a:lnTo>
                <a:lnTo>
                  <a:pt x="505846" y="561475"/>
                </a:lnTo>
                <a:lnTo>
                  <a:pt x="585567" y="481715"/>
                </a:lnTo>
                <a:lnTo>
                  <a:pt x="538855" y="481715"/>
                </a:lnTo>
                <a:lnTo>
                  <a:pt x="538855" y="382405"/>
                </a:lnTo>
                <a:lnTo>
                  <a:pt x="33009" y="382405"/>
                </a:lnTo>
                <a:lnTo>
                  <a:pt x="33009" y="179069"/>
                </a:lnTo>
                <a:lnTo>
                  <a:pt x="538855" y="179069"/>
                </a:lnTo>
                <a:lnTo>
                  <a:pt x="538855" y="79628"/>
                </a:lnTo>
                <a:lnTo>
                  <a:pt x="585469" y="79628"/>
                </a:lnTo>
                <a:lnTo>
                  <a:pt x="505846" y="0"/>
                </a:lnTo>
                <a:close/>
              </a:path>
              <a:path w="786764" h="561975">
                <a:moveTo>
                  <a:pt x="585469" y="79628"/>
                </a:moveTo>
                <a:lnTo>
                  <a:pt x="538855" y="79628"/>
                </a:lnTo>
                <a:lnTo>
                  <a:pt x="739901" y="280678"/>
                </a:lnTo>
                <a:lnTo>
                  <a:pt x="538855" y="481715"/>
                </a:lnTo>
                <a:lnTo>
                  <a:pt x="585567" y="481715"/>
                </a:lnTo>
                <a:lnTo>
                  <a:pt x="786505" y="280678"/>
                </a:lnTo>
                <a:lnTo>
                  <a:pt x="585469" y="79628"/>
                </a:lnTo>
                <a:close/>
              </a:path>
              <a:path w="786764" h="561975">
                <a:moveTo>
                  <a:pt x="549767" y="106180"/>
                </a:moveTo>
                <a:lnTo>
                  <a:pt x="549767" y="190118"/>
                </a:lnTo>
                <a:lnTo>
                  <a:pt x="44074" y="190118"/>
                </a:lnTo>
                <a:lnTo>
                  <a:pt x="44074" y="371356"/>
                </a:lnTo>
                <a:lnTo>
                  <a:pt x="549767" y="371356"/>
                </a:lnTo>
                <a:lnTo>
                  <a:pt x="549767" y="455176"/>
                </a:lnTo>
                <a:lnTo>
                  <a:pt x="576318" y="428624"/>
                </a:lnTo>
                <a:lnTo>
                  <a:pt x="560831" y="428624"/>
                </a:lnTo>
                <a:lnTo>
                  <a:pt x="560831" y="360425"/>
                </a:lnTo>
                <a:lnTo>
                  <a:pt x="54985" y="360425"/>
                </a:lnTo>
                <a:lnTo>
                  <a:pt x="54985" y="201049"/>
                </a:lnTo>
                <a:lnTo>
                  <a:pt x="560831" y="201049"/>
                </a:lnTo>
                <a:lnTo>
                  <a:pt x="560831" y="132850"/>
                </a:lnTo>
                <a:lnTo>
                  <a:pt x="576437" y="132850"/>
                </a:lnTo>
                <a:lnTo>
                  <a:pt x="549767" y="106180"/>
                </a:lnTo>
                <a:close/>
              </a:path>
              <a:path w="786764" h="561975">
                <a:moveTo>
                  <a:pt x="576437" y="132850"/>
                </a:moveTo>
                <a:lnTo>
                  <a:pt x="560831" y="132850"/>
                </a:lnTo>
                <a:lnTo>
                  <a:pt x="708781" y="280678"/>
                </a:lnTo>
                <a:lnTo>
                  <a:pt x="560831" y="428624"/>
                </a:lnTo>
                <a:lnTo>
                  <a:pt x="576318" y="428624"/>
                </a:lnTo>
                <a:lnTo>
                  <a:pt x="724265" y="280678"/>
                </a:lnTo>
                <a:lnTo>
                  <a:pt x="576437" y="132850"/>
                </a:lnTo>
                <a:close/>
              </a:path>
            </a:pathLst>
          </a:custGeom>
          <a:solidFill>
            <a:srgbClr val="1E768B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C"/>
          </a:p>
        </p:txBody>
      </p:sp>
      <p:sp>
        <p:nvSpPr>
          <p:cNvPr id="20" name="19 Elipse"/>
          <p:cNvSpPr/>
          <p:nvPr/>
        </p:nvSpPr>
        <p:spPr>
          <a:xfrm>
            <a:off x="6011863" y="3979863"/>
            <a:ext cx="2376487" cy="7826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 dirty="0"/>
          </a:p>
        </p:txBody>
      </p:sp>
      <p:sp>
        <p:nvSpPr>
          <p:cNvPr id="21" name="20 Elipse"/>
          <p:cNvSpPr/>
          <p:nvPr/>
        </p:nvSpPr>
        <p:spPr>
          <a:xfrm>
            <a:off x="6011863" y="4948238"/>
            <a:ext cx="2376487" cy="7508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 dirty="0"/>
          </a:p>
        </p:txBody>
      </p:sp>
      <p:sp>
        <p:nvSpPr>
          <p:cNvPr id="22" name="21 Rectángulo"/>
          <p:cNvSpPr/>
          <p:nvPr/>
        </p:nvSpPr>
        <p:spPr>
          <a:xfrm>
            <a:off x="4932363" y="765175"/>
            <a:ext cx="40306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Resultados SERVQUAL </a:t>
            </a:r>
          </a:p>
        </p:txBody>
      </p:sp>
      <p:pic>
        <p:nvPicPr>
          <p:cNvPr id="1435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" y="33338"/>
            <a:ext cx="472281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/>
          </p:cNvSpPr>
          <p:nvPr/>
        </p:nvSpPr>
        <p:spPr bwMode="auto">
          <a:xfrm>
            <a:off x="1403350" y="1054100"/>
            <a:ext cx="6265863" cy="4824413"/>
          </a:xfrm>
          <a:custGeom>
            <a:avLst/>
            <a:gdLst>
              <a:gd name="T0" fmla="*/ 0 w 6264909"/>
              <a:gd name="T1" fmla="*/ 4822653 h 4824730"/>
              <a:gd name="T2" fmla="*/ 6270188 w 6264909"/>
              <a:gd name="T3" fmla="*/ 4822653 h 4824730"/>
              <a:gd name="T4" fmla="*/ 6270188 w 6264909"/>
              <a:gd name="T5" fmla="*/ 0 h 4824730"/>
              <a:gd name="T6" fmla="*/ 0 w 6264909"/>
              <a:gd name="T7" fmla="*/ 0 h 4824730"/>
              <a:gd name="T8" fmla="*/ 0 w 6264909"/>
              <a:gd name="T9" fmla="*/ 4822653 h 48247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64909"/>
              <a:gd name="T16" fmla="*/ 0 h 4824730"/>
              <a:gd name="T17" fmla="*/ 6264909 w 6264909"/>
              <a:gd name="T18" fmla="*/ 4824730 h 48247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64909" h="4824730">
                <a:moveTo>
                  <a:pt x="0" y="4824557"/>
                </a:moveTo>
                <a:lnTo>
                  <a:pt x="6264463" y="4824557"/>
                </a:lnTo>
                <a:lnTo>
                  <a:pt x="6264463" y="0"/>
                </a:lnTo>
                <a:lnTo>
                  <a:pt x="0" y="0"/>
                </a:lnTo>
                <a:lnTo>
                  <a:pt x="0" y="48245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C"/>
          </a:p>
        </p:txBody>
      </p:sp>
      <p:graphicFrame>
        <p:nvGraphicFramePr>
          <p:cNvPr id="59" name="58 Diagrama"/>
          <p:cNvGraphicFramePr/>
          <p:nvPr/>
        </p:nvGraphicFramePr>
        <p:xfrm>
          <a:off x="2555721" y="836640"/>
          <a:ext cx="5904820" cy="532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59 Rectángulo"/>
          <p:cNvSpPr/>
          <p:nvPr/>
        </p:nvSpPr>
        <p:spPr>
          <a:xfrm>
            <a:off x="71438" y="2681288"/>
            <a:ext cx="31686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APLICACIÓN DEL MODELO SERVQUAL</a:t>
            </a:r>
          </a:p>
        </p:txBody>
      </p:sp>
      <p:pic>
        <p:nvPicPr>
          <p:cNvPr id="15365" name="3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316"/>
              </p:ext>
            </p:extLst>
          </p:nvPr>
        </p:nvGraphicFramePr>
        <p:xfrm>
          <a:off x="4211638" y="1007800"/>
          <a:ext cx="4320912" cy="18451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03688"/>
                <a:gridCol w="1811933"/>
                <a:gridCol w="869161"/>
                <a:gridCol w="936130"/>
              </a:tblGrid>
              <a:tr h="281305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457" marR="44457" marT="0" marB="0" anchor="b">
                    <a:solidFill>
                      <a:srgbClr val="339933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Aplicado al estudio</a:t>
                      </a:r>
                    </a:p>
                  </a:txBody>
                  <a:tcPr marL="44457" marR="44457" marT="0" marB="0" anchor="ctr">
                    <a:solidFill>
                      <a:srgbClr val="33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Z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Nivel de confianza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 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1,96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Universo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4533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Error </a:t>
                      </a:r>
                      <a:r>
                        <a:rPr lang="es-EC" sz="1200" dirty="0" smtClean="0">
                          <a:effectLst/>
                        </a:rPr>
                        <a:t>muestral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 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0,05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Tamaño de la muestra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215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probabilidad </a:t>
                      </a:r>
                      <a:r>
                        <a:rPr lang="es-EC" sz="1200" dirty="0" smtClean="0">
                          <a:effectLst/>
                        </a:rPr>
                        <a:t>de</a:t>
                      </a:r>
                      <a:r>
                        <a:rPr lang="es-EC" sz="1200" baseline="0" dirty="0" smtClean="0">
                          <a:effectLst/>
                        </a:rPr>
                        <a:t> éxito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0,8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</a:tr>
              <a:tr h="269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q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probabilidad </a:t>
                      </a:r>
                      <a:r>
                        <a:rPr lang="es-EC" sz="1200" dirty="0" smtClean="0">
                          <a:effectLst/>
                        </a:rPr>
                        <a:t>de</a:t>
                      </a:r>
                      <a:r>
                        <a:rPr lang="es-EC" sz="1200" baseline="0" dirty="0" smtClean="0">
                          <a:effectLst/>
                        </a:rPr>
                        <a:t> fracaso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q=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0,2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</a:tr>
            </a:tbl>
          </a:graphicData>
        </a:graphic>
      </p:graphicFrame>
      <p:sp>
        <p:nvSpPr>
          <p:cNvPr id="17" name="16 Rectángulo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09125" y="3573020"/>
            <a:ext cx="3275820" cy="580339"/>
          </a:xfrm>
          <a:prstGeom prst="rect">
            <a:avLst/>
          </a:prstGeom>
          <a:blipFill rotWithShape="1">
            <a:blip r:embed="rId2" cstate="print"/>
            <a:srcRect/>
            <a:stretch>
              <a:fillRect b="-186604"/>
            </a:stretch>
          </a:blipFill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26311"/>
              </p:ext>
            </p:extLst>
          </p:nvPr>
        </p:nvGraphicFramePr>
        <p:xfrm>
          <a:off x="395288" y="3284538"/>
          <a:ext cx="5328872" cy="2332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432"/>
                <a:gridCol w="1008140"/>
                <a:gridCol w="989528"/>
                <a:gridCol w="1170772"/>
              </a:tblGrid>
              <a:tr h="5943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CARRERA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GRADUADOS</a:t>
                      </a:r>
                      <a:endParaRPr lang="es-E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ESTUDIANTES</a:t>
                      </a:r>
                      <a:endParaRPr lang="es-E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Estudiantes con mayor o igual a 185 créditos</a:t>
                      </a:r>
                      <a:endParaRPr lang="es-E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</a:tr>
              <a:tr h="476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Ingeniería en Finanzas y Auditoría</a:t>
                      </a:r>
                      <a:endParaRPr lang="es-E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5773738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445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2395" algn="l"/>
                          <a:tab pos="5774055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409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0" indent="-64135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2395" algn="l"/>
                          <a:tab pos="5774055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136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1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Ingeniería en Mercadotecnia</a:t>
                      </a:r>
                      <a:endParaRPr lang="es-E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5774055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219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2395" algn="l"/>
                          <a:tab pos="5774055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549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-62865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2395" algn="l"/>
                          <a:tab pos="5774055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183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31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Ingeniería Comercial</a:t>
                      </a:r>
                      <a:endParaRPr lang="es-E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5774055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447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1125" algn="l"/>
                          <a:tab pos="265113" algn="l"/>
                          <a:tab pos="5773738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732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6463" indent="-906463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2395" algn="l"/>
                          <a:tab pos="5774055" algn="r"/>
                        </a:tabLst>
                      </a:pPr>
                      <a:r>
                        <a:rPr lang="es-ES" sz="1100" dirty="0">
                          <a:effectLst/>
                          <a:latin typeface="Arial"/>
                          <a:ea typeface="Times New Roman"/>
                        </a:rPr>
                        <a:t>244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5774055" algn="r"/>
                        </a:tabLst>
                      </a:pPr>
                      <a:r>
                        <a:rPr lang="es-ES" sz="1100" b="1" dirty="0">
                          <a:effectLst/>
                          <a:latin typeface="Arial"/>
                          <a:ea typeface="Times New Roman"/>
                        </a:rPr>
                        <a:t>1.111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2395" algn="l"/>
                          <a:tab pos="5774055" algn="r"/>
                        </a:tabLst>
                      </a:pPr>
                      <a:r>
                        <a:rPr lang="es-ES" sz="1100" b="1" dirty="0">
                          <a:effectLst/>
                          <a:latin typeface="Arial"/>
                          <a:ea typeface="Times New Roman"/>
                        </a:rPr>
                        <a:t>1.790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6463" indent="-906463" algn="ctr">
                        <a:lnSpc>
                          <a:spcPts val="12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tabLst>
                          <a:tab pos="112395" algn="l"/>
                          <a:tab pos="5774055" algn="r"/>
                        </a:tabLst>
                      </a:pPr>
                      <a:r>
                        <a:rPr lang="es-ES" sz="1100" b="1" dirty="0">
                          <a:effectLst/>
                          <a:latin typeface="Arial"/>
                          <a:ea typeface="Times New Roman"/>
                        </a:rPr>
                        <a:t>563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TOTAL</a:t>
                      </a:r>
                      <a:endParaRPr lang="es-E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 b="1" dirty="0" smtClean="0"/>
                        <a:t>1674</a:t>
                      </a:r>
                      <a:endParaRPr lang="es-ES" sz="1100" b="1" dirty="0"/>
                    </a:p>
                  </a:txBody>
                  <a:tcPr marL="91451" marR="91451" marT="45709" marB="45709" anchor="ctr">
                    <a:lnL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28 Rectángulo"/>
          <p:cNvSpPr/>
          <p:nvPr/>
        </p:nvSpPr>
        <p:spPr>
          <a:xfrm>
            <a:off x="1116013" y="2130425"/>
            <a:ext cx="2700320" cy="35473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40970" tIns="140970" rIns="140970" bIns="140970" spcCol="1270" anchor="ctr"/>
          <a:lstStyle/>
          <a:p>
            <a:pPr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/>
              <a:t>Unidad de Admisión y Registro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157115" y="2433638"/>
            <a:ext cx="2478755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>
                <a:solidFill>
                  <a:schemeClr val="dk1"/>
                </a:solidFill>
                <a:latin typeface="+mn-lt"/>
                <a:cs typeface="+mn-cs"/>
              </a:rPr>
              <a:t>Unidad de </a:t>
            </a:r>
            <a:r>
              <a:rPr lang="es-ES" sz="1400" dirty="0" smtClean="0">
                <a:solidFill>
                  <a:schemeClr val="dk1"/>
                </a:solidFill>
                <a:latin typeface="+mn-lt"/>
                <a:cs typeface="+mn-cs"/>
              </a:rPr>
              <a:t>Bienestar Estudiantil</a:t>
            </a:r>
          </a:p>
          <a:p>
            <a:pPr defTabSz="1644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dk1"/>
                </a:solidFill>
                <a:latin typeface="+mn-lt"/>
                <a:cs typeface="+mn-cs"/>
              </a:rPr>
              <a:t>Departamento del  CEAC</a:t>
            </a:r>
            <a:endParaRPr lang="es-ES" sz="14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0" name="29 Flecha doblada hacia arriba"/>
          <p:cNvSpPr/>
          <p:nvPr/>
        </p:nvSpPr>
        <p:spPr>
          <a:xfrm rot="5400000">
            <a:off x="788988" y="2212975"/>
            <a:ext cx="355600" cy="298450"/>
          </a:xfrm>
          <a:prstGeom prst="bentUp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646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11018" t="37073" b="29042"/>
          <a:stretch>
            <a:fillRect/>
          </a:stretch>
        </p:blipFill>
        <p:spPr bwMode="auto">
          <a:xfrm>
            <a:off x="6477000" y="5949950"/>
            <a:ext cx="27035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Rectángulo"/>
          <p:cNvSpPr/>
          <p:nvPr/>
        </p:nvSpPr>
        <p:spPr>
          <a:xfrm>
            <a:off x="-200025" y="1052513"/>
            <a:ext cx="3352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34" charset="-128"/>
                <a:cs typeface="+mj-cs"/>
              </a:rPr>
              <a:t>Diseño de la muestra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0" y="4153359"/>
            <a:ext cx="3165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56" y="4794709"/>
            <a:ext cx="9683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5 CuadroTexto"/>
          <p:cNvSpPr txBox="1">
            <a:spLocks noChangeArrowheads="1"/>
          </p:cNvSpPr>
          <p:nvPr/>
        </p:nvSpPr>
        <p:spPr bwMode="auto">
          <a:xfrm>
            <a:off x="1519238" y="6381750"/>
            <a:ext cx="33131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61" y="5219805"/>
            <a:ext cx="162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23">
      <a:dk1>
        <a:srgbClr val="000000"/>
      </a:dk1>
      <a:lt1>
        <a:srgbClr val="FFFFFF"/>
      </a:lt1>
      <a:dk2>
        <a:srgbClr val="006000"/>
      </a:dk2>
      <a:lt2>
        <a:srgbClr val="FFFFFF"/>
      </a:lt2>
      <a:accent1>
        <a:srgbClr val="003300"/>
      </a:accent1>
      <a:accent2>
        <a:srgbClr val="00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600"/>
      </a:accent6>
      <a:hlink>
        <a:srgbClr val="729900"/>
      </a:hlink>
      <a:folHlink>
        <a:srgbClr val="00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11933</TotalTime>
  <Words>4545</Words>
  <Application>Microsoft Office PowerPoint</Application>
  <PresentationFormat>Presentación en pantalla (4:3)</PresentationFormat>
  <Paragraphs>1256</Paragraphs>
  <Slides>26</Slides>
  <Notes>12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Diseño predeterminado</vt:lpstr>
      <vt:lpstr>CorelDRAW</vt:lpstr>
      <vt:lpstr>Imagen de Paintbrush</vt:lpstr>
      <vt:lpstr>Presentación de PowerPoint</vt:lpstr>
      <vt:lpstr>Presentación de PowerPoint</vt:lpstr>
      <vt:lpstr>Presentación de PowerPoint</vt:lpstr>
      <vt:lpstr>Problema</vt:lpstr>
      <vt:lpstr>OBJETIVOS</vt:lpstr>
      <vt:lpstr>Modelo SERVQUAL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 de hipótesis</vt:lpstr>
      <vt:lpstr>Conclusiones</vt:lpstr>
      <vt:lpstr>Conclusiones</vt:lpstr>
      <vt:lpstr>Recomendaciones</vt:lpstr>
      <vt:lpstr>Muchas Gracias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Usuario</cp:lastModifiedBy>
  <cp:revision>353</cp:revision>
  <dcterms:created xsi:type="dcterms:W3CDTF">2008-02-13T16:07:44Z</dcterms:created>
  <dcterms:modified xsi:type="dcterms:W3CDTF">2015-05-05T08:57:25Z</dcterms:modified>
</cp:coreProperties>
</file>