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9" r:id="rId4"/>
    <p:sldId id="258" r:id="rId5"/>
    <p:sldId id="264" r:id="rId6"/>
    <p:sldId id="265" r:id="rId7"/>
    <p:sldId id="266" r:id="rId8"/>
    <p:sldId id="267" r:id="rId9"/>
    <p:sldId id="260" r:id="rId10"/>
    <p:sldId id="268" r:id="rId11"/>
    <p:sldId id="269" r:id="rId12"/>
    <p:sldId id="271" r:id="rId13"/>
    <p:sldId id="270" r:id="rId14"/>
    <p:sldId id="272" r:id="rId15"/>
    <p:sldId id="261" r:id="rId16"/>
    <p:sldId id="274" r:id="rId17"/>
    <p:sldId id="296" r:id="rId18"/>
    <p:sldId id="275" r:id="rId19"/>
    <p:sldId id="277" r:id="rId20"/>
    <p:sldId id="278" r:id="rId21"/>
    <p:sldId id="279" r:id="rId22"/>
    <p:sldId id="280" r:id="rId23"/>
    <p:sldId id="282" r:id="rId24"/>
    <p:sldId id="262" r:id="rId25"/>
    <p:sldId id="283" r:id="rId26"/>
    <p:sldId id="284" r:id="rId27"/>
    <p:sldId id="285" r:id="rId28"/>
    <p:sldId id="286" r:id="rId29"/>
    <p:sldId id="288" r:id="rId30"/>
    <p:sldId id="297" r:id="rId31"/>
    <p:sldId id="289" r:id="rId32"/>
    <p:sldId id="290" r:id="rId33"/>
    <p:sldId id="291" r:id="rId34"/>
    <p:sldId id="293" r:id="rId35"/>
    <p:sldId id="263" r:id="rId36"/>
    <p:sldId id="292" r:id="rId37"/>
    <p:sldId id="294" r:id="rId38"/>
    <p:sldId id="29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779" autoAdjust="0"/>
    <p:restoredTop sz="68043" autoAdjust="0"/>
  </p:normalViewPr>
  <p:slideViewPr>
    <p:cSldViewPr snapToGrid="0">
      <p:cViewPr varScale="1">
        <p:scale>
          <a:sx n="63" d="100"/>
          <a:sy n="63" d="100"/>
        </p:scale>
        <p:origin x="1962" y="60"/>
      </p:cViewPr>
      <p:guideLst/>
    </p:cSldViewPr>
  </p:slideViewPr>
  <p:outlineViewPr>
    <p:cViewPr>
      <p:scale>
        <a:sx n="33" d="100"/>
        <a:sy n="33" d="100"/>
      </p:scale>
      <p:origin x="0" y="-65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BDDDF3-8A0F-46B7-8655-F6B804D53C2A}" type="doc">
      <dgm:prSet loTypeId="urn:microsoft.com/office/officeart/2005/8/layout/architecture" loCatId="list" qsTypeId="urn:microsoft.com/office/officeart/2005/8/quickstyle/simple1" qsCatId="simple" csTypeId="urn:microsoft.com/office/officeart/2005/8/colors/accent1_2" csCatId="accent1" phldr="1"/>
      <dgm:spPr/>
      <dgm:t>
        <a:bodyPr/>
        <a:lstStyle/>
        <a:p>
          <a:endParaRPr lang="en-US"/>
        </a:p>
      </dgm:t>
    </dgm:pt>
    <dgm:pt modelId="{360820A0-DE0B-47D7-B18A-DDCD8D84B8F0}">
      <dgm:prSet phldrT="[Text]"/>
      <dgm:spPr/>
      <dgm:t>
        <a:bodyPr/>
        <a:lstStyle/>
        <a:p>
          <a:r>
            <a:rPr lang="es-EC" dirty="0" smtClean="0"/>
            <a:t>Generales y Parámetros</a:t>
          </a:r>
          <a:endParaRPr lang="en-US" dirty="0"/>
        </a:p>
      </dgm:t>
    </dgm:pt>
    <dgm:pt modelId="{2918BDFD-86F9-4D8D-AC4F-90208B6111E8}" type="parTrans" cxnId="{72E0AB56-7F44-4981-92CE-A662D6C23FF4}">
      <dgm:prSet/>
      <dgm:spPr/>
      <dgm:t>
        <a:bodyPr/>
        <a:lstStyle/>
        <a:p>
          <a:endParaRPr lang="en-US"/>
        </a:p>
      </dgm:t>
    </dgm:pt>
    <dgm:pt modelId="{2C584660-8026-41CA-98C5-739388D3717E}" type="sibTrans" cxnId="{72E0AB56-7F44-4981-92CE-A662D6C23FF4}">
      <dgm:prSet/>
      <dgm:spPr/>
      <dgm:t>
        <a:bodyPr/>
        <a:lstStyle/>
        <a:p>
          <a:endParaRPr lang="en-US"/>
        </a:p>
      </dgm:t>
    </dgm:pt>
    <dgm:pt modelId="{D8B34422-9396-4C07-B5C7-A46AA2074EB5}">
      <dgm:prSet phldrT="[Text]"/>
      <dgm:spPr>
        <a:solidFill>
          <a:srgbClr val="00B050"/>
        </a:solidFill>
      </dgm:spPr>
      <dgm:t>
        <a:bodyPr/>
        <a:lstStyle/>
        <a:p>
          <a:r>
            <a:rPr lang="es-EC" dirty="0" smtClean="0"/>
            <a:t>Socios</a:t>
          </a:r>
          <a:endParaRPr lang="en-US" dirty="0"/>
        </a:p>
      </dgm:t>
    </dgm:pt>
    <dgm:pt modelId="{63DAC464-D486-4677-9123-646020C28525}" type="parTrans" cxnId="{9430D0E3-9449-4D59-ADD7-411DC896E2E3}">
      <dgm:prSet/>
      <dgm:spPr/>
      <dgm:t>
        <a:bodyPr/>
        <a:lstStyle/>
        <a:p>
          <a:endParaRPr lang="en-US"/>
        </a:p>
      </dgm:t>
    </dgm:pt>
    <dgm:pt modelId="{C5BDA4E7-F84D-49C0-ADDE-A6EC580A33E4}" type="sibTrans" cxnId="{9430D0E3-9449-4D59-ADD7-411DC896E2E3}">
      <dgm:prSet/>
      <dgm:spPr/>
      <dgm:t>
        <a:bodyPr/>
        <a:lstStyle/>
        <a:p>
          <a:endParaRPr lang="en-US"/>
        </a:p>
      </dgm:t>
    </dgm:pt>
    <dgm:pt modelId="{BCBAD1B2-625C-4435-9F51-B69052C746D1}">
      <dgm:prSet phldrT="[Text]"/>
      <dgm:spPr>
        <a:solidFill>
          <a:schemeClr val="accent6">
            <a:lumMod val="60000"/>
            <a:lumOff val="40000"/>
          </a:schemeClr>
        </a:solidFill>
      </dgm:spPr>
      <dgm:t>
        <a:bodyPr/>
        <a:lstStyle/>
        <a:p>
          <a:r>
            <a:rPr lang="es-EC" dirty="0" smtClean="0"/>
            <a:t>Cajas</a:t>
          </a:r>
          <a:endParaRPr lang="en-US" dirty="0"/>
        </a:p>
      </dgm:t>
    </dgm:pt>
    <dgm:pt modelId="{E2A05A2F-0BDC-422B-8C14-DB8A18E545F4}" type="parTrans" cxnId="{784C9675-580B-4FFA-8558-8C9C9F81F62F}">
      <dgm:prSet/>
      <dgm:spPr/>
      <dgm:t>
        <a:bodyPr/>
        <a:lstStyle/>
        <a:p>
          <a:endParaRPr lang="en-US"/>
        </a:p>
      </dgm:t>
    </dgm:pt>
    <dgm:pt modelId="{2F8129DF-2FCD-44A2-88B7-52329232585B}" type="sibTrans" cxnId="{784C9675-580B-4FFA-8558-8C9C9F81F62F}">
      <dgm:prSet/>
      <dgm:spPr/>
      <dgm:t>
        <a:bodyPr/>
        <a:lstStyle/>
        <a:p>
          <a:endParaRPr lang="en-US"/>
        </a:p>
      </dgm:t>
    </dgm:pt>
    <dgm:pt modelId="{55F608A0-7A76-4572-BF04-B61A59A36998}">
      <dgm:prSet phldrT="[Text]"/>
      <dgm:spPr>
        <a:solidFill>
          <a:schemeClr val="accent2">
            <a:lumMod val="60000"/>
            <a:lumOff val="40000"/>
          </a:schemeClr>
        </a:solidFill>
      </dgm:spPr>
      <dgm:t>
        <a:bodyPr/>
        <a:lstStyle/>
        <a:p>
          <a:r>
            <a:rPr lang="es-EC" dirty="0" smtClean="0"/>
            <a:t>Cuentas</a:t>
          </a:r>
          <a:endParaRPr lang="en-US" dirty="0"/>
        </a:p>
      </dgm:t>
    </dgm:pt>
    <dgm:pt modelId="{DAAD186B-3F38-4253-87CF-F2CFB5202870}" type="parTrans" cxnId="{97879B01-2770-4A93-9891-5CAC08D56B77}">
      <dgm:prSet/>
      <dgm:spPr/>
      <dgm:t>
        <a:bodyPr/>
        <a:lstStyle/>
        <a:p>
          <a:endParaRPr lang="en-US"/>
        </a:p>
      </dgm:t>
    </dgm:pt>
    <dgm:pt modelId="{F6B406D5-21D7-40E2-A1A6-D8C87E25D873}" type="sibTrans" cxnId="{97879B01-2770-4A93-9891-5CAC08D56B77}">
      <dgm:prSet/>
      <dgm:spPr/>
      <dgm:t>
        <a:bodyPr/>
        <a:lstStyle/>
        <a:p>
          <a:endParaRPr lang="en-US"/>
        </a:p>
      </dgm:t>
    </dgm:pt>
    <dgm:pt modelId="{ED48DA19-E864-48B3-B7BE-7F3E2CA32F7A}" type="pres">
      <dgm:prSet presAssocID="{CEBDDDF3-8A0F-46B7-8655-F6B804D53C2A}" presName="Name0" presStyleCnt="0">
        <dgm:presLayoutVars>
          <dgm:chPref val="1"/>
          <dgm:dir/>
          <dgm:animOne val="branch"/>
          <dgm:animLvl val="lvl"/>
          <dgm:resizeHandles/>
        </dgm:presLayoutVars>
      </dgm:prSet>
      <dgm:spPr/>
      <dgm:t>
        <a:bodyPr/>
        <a:lstStyle/>
        <a:p>
          <a:endParaRPr lang="en-US"/>
        </a:p>
      </dgm:t>
    </dgm:pt>
    <dgm:pt modelId="{E044B410-8362-4EF1-BED8-5E4EDECAF5AF}" type="pres">
      <dgm:prSet presAssocID="{360820A0-DE0B-47D7-B18A-DDCD8D84B8F0}" presName="vertOne" presStyleCnt="0"/>
      <dgm:spPr/>
    </dgm:pt>
    <dgm:pt modelId="{3401CF2C-E295-44FA-BB16-4EEB05097B42}" type="pres">
      <dgm:prSet presAssocID="{360820A0-DE0B-47D7-B18A-DDCD8D84B8F0}" presName="txOne" presStyleLbl="node0" presStyleIdx="0" presStyleCnt="1">
        <dgm:presLayoutVars>
          <dgm:chPref val="3"/>
        </dgm:presLayoutVars>
      </dgm:prSet>
      <dgm:spPr/>
      <dgm:t>
        <a:bodyPr/>
        <a:lstStyle/>
        <a:p>
          <a:endParaRPr lang="en-US"/>
        </a:p>
      </dgm:t>
    </dgm:pt>
    <dgm:pt modelId="{C18B451B-1922-46A3-9C03-002959D14103}" type="pres">
      <dgm:prSet presAssocID="{360820A0-DE0B-47D7-B18A-DDCD8D84B8F0}" presName="parTransOne" presStyleCnt="0"/>
      <dgm:spPr/>
    </dgm:pt>
    <dgm:pt modelId="{0598CEA2-2619-4AC6-903D-4CAB0A82A31E}" type="pres">
      <dgm:prSet presAssocID="{360820A0-DE0B-47D7-B18A-DDCD8D84B8F0}" presName="horzOne" presStyleCnt="0"/>
      <dgm:spPr/>
    </dgm:pt>
    <dgm:pt modelId="{E209D8CA-D52F-4D89-BB10-F3048B336E3F}" type="pres">
      <dgm:prSet presAssocID="{D8B34422-9396-4C07-B5C7-A46AA2074EB5}" presName="vertTwo" presStyleCnt="0"/>
      <dgm:spPr/>
    </dgm:pt>
    <dgm:pt modelId="{A475E94A-AE14-481E-81DA-2E6E22943621}" type="pres">
      <dgm:prSet presAssocID="{D8B34422-9396-4C07-B5C7-A46AA2074EB5}" presName="txTwo" presStyleLbl="node2" presStyleIdx="0" presStyleCnt="1">
        <dgm:presLayoutVars>
          <dgm:chPref val="3"/>
        </dgm:presLayoutVars>
      </dgm:prSet>
      <dgm:spPr/>
      <dgm:t>
        <a:bodyPr/>
        <a:lstStyle/>
        <a:p>
          <a:endParaRPr lang="en-US"/>
        </a:p>
      </dgm:t>
    </dgm:pt>
    <dgm:pt modelId="{01083F4B-105B-4907-88AE-66E5F8D393B9}" type="pres">
      <dgm:prSet presAssocID="{D8B34422-9396-4C07-B5C7-A46AA2074EB5}" presName="parTransTwo" presStyleCnt="0"/>
      <dgm:spPr/>
    </dgm:pt>
    <dgm:pt modelId="{267BD8B6-1138-4406-8511-E89C3BD0911D}" type="pres">
      <dgm:prSet presAssocID="{D8B34422-9396-4C07-B5C7-A46AA2074EB5}" presName="horzTwo" presStyleCnt="0"/>
      <dgm:spPr/>
    </dgm:pt>
    <dgm:pt modelId="{7C32EB73-C032-4D9C-9505-863531456668}" type="pres">
      <dgm:prSet presAssocID="{BCBAD1B2-625C-4435-9F51-B69052C746D1}" presName="vertThree" presStyleCnt="0"/>
      <dgm:spPr/>
    </dgm:pt>
    <dgm:pt modelId="{BD024879-8A3B-4586-A9F7-93255C8FE5A0}" type="pres">
      <dgm:prSet presAssocID="{BCBAD1B2-625C-4435-9F51-B69052C746D1}" presName="txThree" presStyleLbl="node3" presStyleIdx="0" presStyleCnt="2">
        <dgm:presLayoutVars>
          <dgm:chPref val="3"/>
        </dgm:presLayoutVars>
      </dgm:prSet>
      <dgm:spPr/>
      <dgm:t>
        <a:bodyPr/>
        <a:lstStyle/>
        <a:p>
          <a:endParaRPr lang="en-US"/>
        </a:p>
      </dgm:t>
    </dgm:pt>
    <dgm:pt modelId="{8611BCBF-3AE7-4874-BBC0-FB1A8E89D7E6}" type="pres">
      <dgm:prSet presAssocID="{BCBAD1B2-625C-4435-9F51-B69052C746D1}" presName="horzThree" presStyleCnt="0"/>
      <dgm:spPr/>
    </dgm:pt>
    <dgm:pt modelId="{6CE13044-EA3C-4D6C-AAAE-74822B329E86}" type="pres">
      <dgm:prSet presAssocID="{2F8129DF-2FCD-44A2-88B7-52329232585B}" presName="sibSpaceThree" presStyleCnt="0"/>
      <dgm:spPr/>
    </dgm:pt>
    <dgm:pt modelId="{158C2F44-5CCD-4385-9B79-205DC741B52A}" type="pres">
      <dgm:prSet presAssocID="{55F608A0-7A76-4572-BF04-B61A59A36998}" presName="vertThree" presStyleCnt="0"/>
      <dgm:spPr/>
    </dgm:pt>
    <dgm:pt modelId="{A5558E02-1578-4698-AE30-66F89B2E6F37}" type="pres">
      <dgm:prSet presAssocID="{55F608A0-7A76-4572-BF04-B61A59A36998}" presName="txThree" presStyleLbl="node3" presStyleIdx="1" presStyleCnt="2">
        <dgm:presLayoutVars>
          <dgm:chPref val="3"/>
        </dgm:presLayoutVars>
      </dgm:prSet>
      <dgm:spPr/>
      <dgm:t>
        <a:bodyPr/>
        <a:lstStyle/>
        <a:p>
          <a:endParaRPr lang="en-US"/>
        </a:p>
      </dgm:t>
    </dgm:pt>
    <dgm:pt modelId="{219809FD-A77E-44D2-AB82-6BA90E1F5089}" type="pres">
      <dgm:prSet presAssocID="{55F608A0-7A76-4572-BF04-B61A59A36998}" presName="horzThree" presStyleCnt="0"/>
      <dgm:spPr/>
    </dgm:pt>
  </dgm:ptLst>
  <dgm:cxnLst>
    <dgm:cxn modelId="{24AE7043-6857-4D16-B48B-CFC9B690631B}" type="presOf" srcId="{BCBAD1B2-625C-4435-9F51-B69052C746D1}" destId="{BD024879-8A3B-4586-A9F7-93255C8FE5A0}" srcOrd="0" destOrd="0" presId="urn:microsoft.com/office/officeart/2005/8/layout/architecture"/>
    <dgm:cxn modelId="{97879B01-2770-4A93-9891-5CAC08D56B77}" srcId="{D8B34422-9396-4C07-B5C7-A46AA2074EB5}" destId="{55F608A0-7A76-4572-BF04-B61A59A36998}" srcOrd="1" destOrd="0" parTransId="{DAAD186B-3F38-4253-87CF-F2CFB5202870}" sibTransId="{F6B406D5-21D7-40E2-A1A6-D8C87E25D873}"/>
    <dgm:cxn modelId="{A7DBEE6C-80B3-4736-BDB8-BC8B093EE45A}" type="presOf" srcId="{D8B34422-9396-4C07-B5C7-A46AA2074EB5}" destId="{A475E94A-AE14-481E-81DA-2E6E22943621}" srcOrd="0" destOrd="0" presId="urn:microsoft.com/office/officeart/2005/8/layout/architecture"/>
    <dgm:cxn modelId="{784C9675-580B-4FFA-8558-8C9C9F81F62F}" srcId="{D8B34422-9396-4C07-B5C7-A46AA2074EB5}" destId="{BCBAD1B2-625C-4435-9F51-B69052C746D1}" srcOrd="0" destOrd="0" parTransId="{E2A05A2F-0BDC-422B-8C14-DB8A18E545F4}" sibTransId="{2F8129DF-2FCD-44A2-88B7-52329232585B}"/>
    <dgm:cxn modelId="{EAFCE84A-2E09-4FBB-99C3-1B08971B1369}" type="presOf" srcId="{55F608A0-7A76-4572-BF04-B61A59A36998}" destId="{A5558E02-1578-4698-AE30-66F89B2E6F37}" srcOrd="0" destOrd="0" presId="urn:microsoft.com/office/officeart/2005/8/layout/architecture"/>
    <dgm:cxn modelId="{815FC258-8DE6-43C4-B9C8-7FFE4CB0E0DB}" type="presOf" srcId="{360820A0-DE0B-47D7-B18A-DDCD8D84B8F0}" destId="{3401CF2C-E295-44FA-BB16-4EEB05097B42}" srcOrd="0" destOrd="0" presId="urn:microsoft.com/office/officeart/2005/8/layout/architecture"/>
    <dgm:cxn modelId="{9430D0E3-9449-4D59-ADD7-411DC896E2E3}" srcId="{360820A0-DE0B-47D7-B18A-DDCD8D84B8F0}" destId="{D8B34422-9396-4C07-B5C7-A46AA2074EB5}" srcOrd="0" destOrd="0" parTransId="{63DAC464-D486-4677-9123-646020C28525}" sibTransId="{C5BDA4E7-F84D-49C0-ADDE-A6EC580A33E4}"/>
    <dgm:cxn modelId="{72E0AB56-7F44-4981-92CE-A662D6C23FF4}" srcId="{CEBDDDF3-8A0F-46B7-8655-F6B804D53C2A}" destId="{360820A0-DE0B-47D7-B18A-DDCD8D84B8F0}" srcOrd="0" destOrd="0" parTransId="{2918BDFD-86F9-4D8D-AC4F-90208B6111E8}" sibTransId="{2C584660-8026-41CA-98C5-739388D3717E}"/>
    <dgm:cxn modelId="{E9DB2A77-7E3B-4B11-BD34-14E96DE37DAA}" type="presOf" srcId="{CEBDDDF3-8A0F-46B7-8655-F6B804D53C2A}" destId="{ED48DA19-E864-48B3-B7BE-7F3E2CA32F7A}" srcOrd="0" destOrd="0" presId="urn:microsoft.com/office/officeart/2005/8/layout/architecture"/>
    <dgm:cxn modelId="{FD557B03-61EF-47D4-A2C7-AA6EC5CF388A}" type="presParOf" srcId="{ED48DA19-E864-48B3-B7BE-7F3E2CA32F7A}" destId="{E044B410-8362-4EF1-BED8-5E4EDECAF5AF}" srcOrd="0" destOrd="0" presId="urn:microsoft.com/office/officeart/2005/8/layout/architecture"/>
    <dgm:cxn modelId="{73F5B6E1-D6EF-4654-A4BA-171D38B84849}" type="presParOf" srcId="{E044B410-8362-4EF1-BED8-5E4EDECAF5AF}" destId="{3401CF2C-E295-44FA-BB16-4EEB05097B42}" srcOrd="0" destOrd="0" presId="urn:microsoft.com/office/officeart/2005/8/layout/architecture"/>
    <dgm:cxn modelId="{46BB0BC4-A55A-4D65-B604-07F5A76A571F}" type="presParOf" srcId="{E044B410-8362-4EF1-BED8-5E4EDECAF5AF}" destId="{C18B451B-1922-46A3-9C03-002959D14103}" srcOrd="1" destOrd="0" presId="urn:microsoft.com/office/officeart/2005/8/layout/architecture"/>
    <dgm:cxn modelId="{4C2A09EE-11EF-4202-9ECF-12FE981F9865}" type="presParOf" srcId="{E044B410-8362-4EF1-BED8-5E4EDECAF5AF}" destId="{0598CEA2-2619-4AC6-903D-4CAB0A82A31E}" srcOrd="2" destOrd="0" presId="urn:microsoft.com/office/officeart/2005/8/layout/architecture"/>
    <dgm:cxn modelId="{FAF44E62-C08A-42E9-8B5D-8ABE2B0DCA68}" type="presParOf" srcId="{0598CEA2-2619-4AC6-903D-4CAB0A82A31E}" destId="{E209D8CA-D52F-4D89-BB10-F3048B336E3F}" srcOrd="0" destOrd="0" presId="urn:microsoft.com/office/officeart/2005/8/layout/architecture"/>
    <dgm:cxn modelId="{984FD0A6-BC67-4A36-BCA5-B72505409B22}" type="presParOf" srcId="{E209D8CA-D52F-4D89-BB10-F3048B336E3F}" destId="{A475E94A-AE14-481E-81DA-2E6E22943621}" srcOrd="0" destOrd="0" presId="urn:microsoft.com/office/officeart/2005/8/layout/architecture"/>
    <dgm:cxn modelId="{3E933EB2-DD3A-4A21-BD7F-946B727FB494}" type="presParOf" srcId="{E209D8CA-D52F-4D89-BB10-F3048B336E3F}" destId="{01083F4B-105B-4907-88AE-66E5F8D393B9}" srcOrd="1" destOrd="0" presId="urn:microsoft.com/office/officeart/2005/8/layout/architecture"/>
    <dgm:cxn modelId="{682D2E92-AF80-45EF-91D2-A35CE8C70CB8}" type="presParOf" srcId="{E209D8CA-D52F-4D89-BB10-F3048B336E3F}" destId="{267BD8B6-1138-4406-8511-E89C3BD0911D}" srcOrd="2" destOrd="0" presId="urn:microsoft.com/office/officeart/2005/8/layout/architecture"/>
    <dgm:cxn modelId="{D7EB7F38-2398-419F-A61E-0EFDA3B49F1E}" type="presParOf" srcId="{267BD8B6-1138-4406-8511-E89C3BD0911D}" destId="{7C32EB73-C032-4D9C-9505-863531456668}" srcOrd="0" destOrd="0" presId="urn:microsoft.com/office/officeart/2005/8/layout/architecture"/>
    <dgm:cxn modelId="{617DCFF3-60BC-4D23-85AD-3B26BD575DE5}" type="presParOf" srcId="{7C32EB73-C032-4D9C-9505-863531456668}" destId="{BD024879-8A3B-4586-A9F7-93255C8FE5A0}" srcOrd="0" destOrd="0" presId="urn:microsoft.com/office/officeart/2005/8/layout/architecture"/>
    <dgm:cxn modelId="{0D5534B6-F6EF-455F-B328-54FEFA8A40E6}" type="presParOf" srcId="{7C32EB73-C032-4D9C-9505-863531456668}" destId="{8611BCBF-3AE7-4874-BBC0-FB1A8E89D7E6}" srcOrd="1" destOrd="0" presId="urn:microsoft.com/office/officeart/2005/8/layout/architecture"/>
    <dgm:cxn modelId="{F8013EAD-98E6-454A-B204-29C3CA6A140C}" type="presParOf" srcId="{267BD8B6-1138-4406-8511-E89C3BD0911D}" destId="{6CE13044-EA3C-4D6C-AAAE-74822B329E86}" srcOrd="1" destOrd="0" presId="urn:microsoft.com/office/officeart/2005/8/layout/architecture"/>
    <dgm:cxn modelId="{773AD39A-7D2B-4579-B6FB-671E447DCD7E}" type="presParOf" srcId="{267BD8B6-1138-4406-8511-E89C3BD0911D}" destId="{158C2F44-5CCD-4385-9B79-205DC741B52A}" srcOrd="2" destOrd="0" presId="urn:microsoft.com/office/officeart/2005/8/layout/architecture"/>
    <dgm:cxn modelId="{90ECA29B-8CB2-41B0-832C-F0FFB0D6D689}" type="presParOf" srcId="{158C2F44-5CCD-4385-9B79-205DC741B52A}" destId="{A5558E02-1578-4698-AE30-66F89B2E6F37}" srcOrd="0" destOrd="0" presId="urn:microsoft.com/office/officeart/2005/8/layout/architecture"/>
    <dgm:cxn modelId="{0F81585A-A99A-4640-BCF7-2F7CC9ADB4BD}" type="presParOf" srcId="{158C2F44-5CCD-4385-9B79-205DC741B52A}" destId="{219809FD-A77E-44D2-AB82-6BA90E1F5089}"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1CF2C-E295-44FA-BB16-4EEB05097B42}">
      <dsp:nvSpPr>
        <dsp:cNvPr id="0" name=""/>
        <dsp:cNvSpPr/>
      </dsp:nvSpPr>
      <dsp:spPr>
        <a:xfrm>
          <a:off x="4700" y="2651376"/>
          <a:ext cx="10039854" cy="115439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s-EC" sz="5000" kern="1200" dirty="0" smtClean="0"/>
            <a:t>Generales y Parámetros</a:t>
          </a:r>
          <a:endParaRPr lang="en-US" sz="5000" kern="1200" dirty="0"/>
        </a:p>
      </dsp:txBody>
      <dsp:txXfrm>
        <a:off x="38511" y="2685187"/>
        <a:ext cx="9972232" cy="1086770"/>
      </dsp:txXfrm>
    </dsp:sp>
    <dsp:sp modelId="{A475E94A-AE14-481E-81DA-2E6E22943621}">
      <dsp:nvSpPr>
        <dsp:cNvPr id="0" name=""/>
        <dsp:cNvSpPr/>
      </dsp:nvSpPr>
      <dsp:spPr>
        <a:xfrm>
          <a:off x="4700" y="1326343"/>
          <a:ext cx="10039854" cy="1154392"/>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s-EC" sz="5000" kern="1200" dirty="0" smtClean="0"/>
            <a:t>Socios</a:t>
          </a:r>
          <a:endParaRPr lang="en-US" sz="5000" kern="1200" dirty="0"/>
        </a:p>
      </dsp:txBody>
      <dsp:txXfrm>
        <a:off x="38511" y="1360154"/>
        <a:ext cx="9972232" cy="1086770"/>
      </dsp:txXfrm>
    </dsp:sp>
    <dsp:sp modelId="{BD024879-8A3B-4586-A9F7-93255C8FE5A0}">
      <dsp:nvSpPr>
        <dsp:cNvPr id="0" name=""/>
        <dsp:cNvSpPr/>
      </dsp:nvSpPr>
      <dsp:spPr>
        <a:xfrm>
          <a:off x="4700" y="1309"/>
          <a:ext cx="4916677" cy="1154392"/>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s-EC" sz="5000" kern="1200" dirty="0" smtClean="0"/>
            <a:t>Cajas</a:t>
          </a:r>
          <a:endParaRPr lang="en-US" sz="5000" kern="1200" dirty="0"/>
        </a:p>
      </dsp:txBody>
      <dsp:txXfrm>
        <a:off x="38511" y="35120"/>
        <a:ext cx="4849055" cy="1086770"/>
      </dsp:txXfrm>
    </dsp:sp>
    <dsp:sp modelId="{A5558E02-1578-4698-AE30-66F89B2E6F37}">
      <dsp:nvSpPr>
        <dsp:cNvPr id="0" name=""/>
        <dsp:cNvSpPr/>
      </dsp:nvSpPr>
      <dsp:spPr>
        <a:xfrm>
          <a:off x="5127878" y="1309"/>
          <a:ext cx="4916677" cy="1154392"/>
        </a:xfrm>
        <a:prstGeom prst="roundRect">
          <a:avLst>
            <a:gd name="adj" fmla="val 10000"/>
          </a:avLst>
        </a:prstGeom>
        <a:solidFill>
          <a:schemeClr val="accent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a:lnSpc>
              <a:spcPct val="90000"/>
            </a:lnSpc>
            <a:spcBef>
              <a:spcPct val="0"/>
            </a:spcBef>
            <a:spcAft>
              <a:spcPct val="35000"/>
            </a:spcAft>
          </a:pPr>
          <a:r>
            <a:rPr lang="es-EC" sz="5000" kern="1200" dirty="0" smtClean="0"/>
            <a:t>Cuentas</a:t>
          </a:r>
          <a:endParaRPr lang="en-US" sz="5000" kern="1200" dirty="0"/>
        </a:p>
      </dsp:txBody>
      <dsp:txXfrm>
        <a:off x="5161689" y="35120"/>
        <a:ext cx="4849055" cy="1086770"/>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549FCC-EBC0-4D92-89B3-564CE24480CB}" type="datetimeFigureOut">
              <a:rPr lang="en-US" smtClean="0"/>
              <a:t>4/17/2015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813B6B-32A5-43C9-B5A3-10FC20740A8A}" type="slidenum">
              <a:rPr lang="en-US" smtClean="0"/>
              <a:t>‹#›</a:t>
            </a:fld>
            <a:endParaRPr lang="en-US"/>
          </a:p>
        </p:txBody>
      </p:sp>
    </p:spTree>
    <p:extLst>
      <p:ext uri="{BB962C8B-B14F-4D97-AF65-F5344CB8AC3E}">
        <p14:creationId xmlns:p14="http://schemas.microsoft.com/office/powerpoint/2010/main" val="2935836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Las cooperativas de ahorro y crédito, son instituciones que se forman</a:t>
            </a:r>
            <a:r>
              <a:rPr lang="es-EC" baseline="0" dirty="0" smtClean="0"/>
              <a:t> por la asociación de un grupo de personas, con el finalidad de brindar servicios financieros, similares a los de un banco, pero con mejores condiciones como menores tasas de interés en préstamos, facilidad en la concesión de préstamos, menos cargos y servicios complementarios como seguros de vida, mortuoria, salud, entre otros.</a:t>
            </a:r>
          </a:p>
          <a:p>
            <a:r>
              <a:rPr lang="es-EC" baseline="0" dirty="0" smtClean="0"/>
              <a:t>La cooperativa PRIMMA Ltda., nace por la asociación de los dueños, empleados y clientes de una empresa que opera en la rama de seguros.  Actualmente, se encuentra operando en Quito y Guayaquil.</a:t>
            </a:r>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4</a:t>
            </a:fld>
            <a:endParaRPr lang="en-US"/>
          </a:p>
        </p:txBody>
      </p:sp>
    </p:spTree>
    <p:extLst>
      <p:ext uri="{BB962C8B-B14F-4D97-AF65-F5344CB8AC3E}">
        <p14:creationId xmlns:p14="http://schemas.microsoft.com/office/powerpoint/2010/main" val="566060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23</a:t>
            </a:fld>
            <a:endParaRPr lang="en-US"/>
          </a:p>
        </p:txBody>
      </p:sp>
    </p:spTree>
    <p:extLst>
      <p:ext uri="{BB962C8B-B14F-4D97-AF65-F5344CB8AC3E}">
        <p14:creationId xmlns:p14="http://schemas.microsoft.com/office/powerpoint/2010/main" val="1387163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25</a:t>
            </a:fld>
            <a:endParaRPr lang="en-US"/>
          </a:p>
        </p:txBody>
      </p:sp>
    </p:spTree>
    <p:extLst>
      <p:ext uri="{BB962C8B-B14F-4D97-AF65-F5344CB8AC3E}">
        <p14:creationId xmlns:p14="http://schemas.microsoft.com/office/powerpoint/2010/main" val="267844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26</a:t>
            </a:fld>
            <a:endParaRPr lang="en-US"/>
          </a:p>
        </p:txBody>
      </p:sp>
    </p:spTree>
    <p:extLst>
      <p:ext uri="{BB962C8B-B14F-4D97-AF65-F5344CB8AC3E}">
        <p14:creationId xmlns:p14="http://schemas.microsoft.com/office/powerpoint/2010/main" val="214489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27</a:t>
            </a:fld>
            <a:endParaRPr lang="en-US"/>
          </a:p>
        </p:txBody>
      </p:sp>
    </p:spTree>
    <p:extLst>
      <p:ext uri="{BB962C8B-B14F-4D97-AF65-F5344CB8AC3E}">
        <p14:creationId xmlns:p14="http://schemas.microsoft.com/office/powerpoint/2010/main" val="283311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28</a:t>
            </a:fld>
            <a:endParaRPr lang="en-US"/>
          </a:p>
        </p:txBody>
      </p:sp>
    </p:spTree>
    <p:extLst>
      <p:ext uri="{BB962C8B-B14F-4D97-AF65-F5344CB8AC3E}">
        <p14:creationId xmlns:p14="http://schemas.microsoft.com/office/powerpoint/2010/main" val="3894061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29</a:t>
            </a:fld>
            <a:endParaRPr lang="en-US"/>
          </a:p>
        </p:txBody>
      </p:sp>
    </p:spTree>
    <p:extLst>
      <p:ext uri="{BB962C8B-B14F-4D97-AF65-F5344CB8AC3E}">
        <p14:creationId xmlns:p14="http://schemas.microsoft.com/office/powerpoint/2010/main" val="13345566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31</a:t>
            </a:fld>
            <a:endParaRPr lang="en-US"/>
          </a:p>
        </p:txBody>
      </p:sp>
    </p:spTree>
    <p:extLst>
      <p:ext uri="{BB962C8B-B14F-4D97-AF65-F5344CB8AC3E}">
        <p14:creationId xmlns:p14="http://schemas.microsoft.com/office/powerpoint/2010/main" val="2001541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32</a:t>
            </a:fld>
            <a:endParaRPr lang="en-US"/>
          </a:p>
        </p:txBody>
      </p:sp>
    </p:spTree>
    <p:extLst>
      <p:ext uri="{BB962C8B-B14F-4D97-AF65-F5344CB8AC3E}">
        <p14:creationId xmlns:p14="http://schemas.microsoft.com/office/powerpoint/2010/main" val="4034160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33</a:t>
            </a:fld>
            <a:endParaRPr lang="en-US"/>
          </a:p>
        </p:txBody>
      </p:sp>
    </p:spTree>
    <p:extLst>
      <p:ext uri="{BB962C8B-B14F-4D97-AF65-F5344CB8AC3E}">
        <p14:creationId xmlns:p14="http://schemas.microsoft.com/office/powerpoint/2010/main" val="4072101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34</a:t>
            </a:fld>
            <a:endParaRPr lang="en-US"/>
          </a:p>
        </p:txBody>
      </p:sp>
    </p:spTree>
    <p:extLst>
      <p:ext uri="{BB962C8B-B14F-4D97-AF65-F5344CB8AC3E}">
        <p14:creationId xmlns:p14="http://schemas.microsoft.com/office/powerpoint/2010/main" val="603321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El módulo de Generales,</a:t>
            </a:r>
            <a:r>
              <a:rPr lang="es-EC" baseline="0" dirty="0" smtClean="0"/>
              <a:t> contempla la gestión de usuarios del sistema y datos que se usan en todo el sistema como son los catálogos. Y el módulo de Parámetros del sistema, está conformado por transacciones que permiten definir como funciona el sistema.</a:t>
            </a:r>
          </a:p>
          <a:p>
            <a:r>
              <a:rPr lang="es-EC" baseline="0" dirty="0" smtClean="0"/>
              <a:t>El modulo de socios permite la administración de la información de los socios.</a:t>
            </a:r>
          </a:p>
          <a:p>
            <a:r>
              <a:rPr lang="es-EC" baseline="0" dirty="0" smtClean="0"/>
              <a:t>Cajas es el encargado de registrar la recepción y entrega de dinero.</a:t>
            </a:r>
          </a:p>
          <a:p>
            <a:r>
              <a:rPr lang="es-EC" baseline="0" dirty="0" smtClean="0"/>
              <a:t>Captaciones a la vista es el encargado de mantener la información de las cuentas de los socios, sus movimientos, saldos, impresión de libretas, emisión de estados e cuenta.</a:t>
            </a:r>
          </a:p>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7</a:t>
            </a:fld>
            <a:endParaRPr lang="en-US"/>
          </a:p>
        </p:txBody>
      </p:sp>
    </p:spTree>
    <p:extLst>
      <p:ext uri="{BB962C8B-B14F-4D97-AF65-F5344CB8AC3E}">
        <p14:creationId xmlns:p14="http://schemas.microsoft.com/office/powerpoint/2010/main" val="1346127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36</a:t>
            </a:fld>
            <a:endParaRPr lang="en-US"/>
          </a:p>
        </p:txBody>
      </p:sp>
    </p:spTree>
    <p:extLst>
      <p:ext uri="{BB962C8B-B14F-4D97-AF65-F5344CB8AC3E}">
        <p14:creationId xmlns:p14="http://schemas.microsoft.com/office/powerpoint/2010/main" val="1840626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37</a:t>
            </a:fld>
            <a:endParaRPr lang="en-US"/>
          </a:p>
        </p:txBody>
      </p:sp>
    </p:spTree>
    <p:extLst>
      <p:ext uri="{BB962C8B-B14F-4D97-AF65-F5344CB8AC3E}">
        <p14:creationId xmlns:p14="http://schemas.microsoft.com/office/powerpoint/2010/main" val="18054290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38</a:t>
            </a:fld>
            <a:endParaRPr lang="en-US"/>
          </a:p>
        </p:txBody>
      </p:sp>
    </p:spTree>
    <p:extLst>
      <p:ext uri="{BB962C8B-B14F-4D97-AF65-F5344CB8AC3E}">
        <p14:creationId xmlns:p14="http://schemas.microsoft.com/office/powerpoint/2010/main" val="2247661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El módulo de Generales,</a:t>
            </a:r>
            <a:r>
              <a:rPr lang="es-EC" baseline="0" dirty="0" smtClean="0"/>
              <a:t> contempla la gestión de usuarios del sistema y datos que se usan en todo el sistema como son los catálogos. Y el módulo de Parámetros del sistema, está conformado por transacciones que permiten definir como funciona el sistema.</a:t>
            </a:r>
          </a:p>
          <a:p>
            <a:r>
              <a:rPr lang="es-EC" baseline="0" dirty="0" smtClean="0"/>
              <a:t>El modulo de socios permite la administración de la información de los socios.</a:t>
            </a:r>
          </a:p>
          <a:p>
            <a:r>
              <a:rPr lang="es-EC" baseline="0" dirty="0" smtClean="0"/>
              <a:t>Cajas es el encargado de registrar la recepción y entrega de dinero.</a:t>
            </a:r>
          </a:p>
          <a:p>
            <a:r>
              <a:rPr lang="es-EC" baseline="0" dirty="0" smtClean="0"/>
              <a:t>Captaciones a la vista es el encargado de mantener la información de las cuentas de los socios, sus movimientos, saldos, impresión de libretas, emisión de estados e cuenta.</a:t>
            </a:r>
          </a:p>
        </p:txBody>
      </p:sp>
      <p:sp>
        <p:nvSpPr>
          <p:cNvPr id="4" name="Slide Number Placeholder 3"/>
          <p:cNvSpPr>
            <a:spLocks noGrp="1"/>
          </p:cNvSpPr>
          <p:nvPr>
            <p:ph type="sldNum" sz="quarter" idx="10"/>
          </p:nvPr>
        </p:nvSpPr>
        <p:spPr/>
        <p:txBody>
          <a:bodyPr/>
          <a:lstStyle/>
          <a:p>
            <a:fld id="{42813B6B-32A5-43C9-B5A3-10FC20740A8A}" type="slidenum">
              <a:rPr lang="en-US" smtClean="0"/>
              <a:t>8</a:t>
            </a:fld>
            <a:endParaRPr lang="en-US"/>
          </a:p>
        </p:txBody>
      </p:sp>
    </p:spTree>
    <p:extLst>
      <p:ext uri="{BB962C8B-B14F-4D97-AF65-F5344CB8AC3E}">
        <p14:creationId xmlns:p14="http://schemas.microsoft.com/office/powerpoint/2010/main" val="2761193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10</a:t>
            </a:fld>
            <a:endParaRPr lang="en-US"/>
          </a:p>
        </p:txBody>
      </p:sp>
    </p:spTree>
    <p:extLst>
      <p:ext uri="{BB962C8B-B14F-4D97-AF65-F5344CB8AC3E}">
        <p14:creationId xmlns:p14="http://schemas.microsoft.com/office/powerpoint/2010/main" val="1692979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12</a:t>
            </a:fld>
            <a:endParaRPr lang="en-US"/>
          </a:p>
        </p:txBody>
      </p:sp>
    </p:spTree>
    <p:extLst>
      <p:ext uri="{BB962C8B-B14F-4D97-AF65-F5344CB8AC3E}">
        <p14:creationId xmlns:p14="http://schemas.microsoft.com/office/powerpoint/2010/main" val="3437740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13</a:t>
            </a:fld>
            <a:endParaRPr lang="en-US"/>
          </a:p>
        </p:txBody>
      </p:sp>
    </p:spTree>
    <p:extLst>
      <p:ext uri="{BB962C8B-B14F-4D97-AF65-F5344CB8AC3E}">
        <p14:creationId xmlns:p14="http://schemas.microsoft.com/office/powerpoint/2010/main" val="31066916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16</a:t>
            </a:fld>
            <a:endParaRPr lang="en-US"/>
          </a:p>
        </p:txBody>
      </p:sp>
    </p:spTree>
    <p:extLst>
      <p:ext uri="{BB962C8B-B14F-4D97-AF65-F5344CB8AC3E}">
        <p14:creationId xmlns:p14="http://schemas.microsoft.com/office/powerpoint/2010/main" val="361511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18</a:t>
            </a:fld>
            <a:endParaRPr lang="en-US"/>
          </a:p>
        </p:txBody>
      </p:sp>
    </p:spTree>
    <p:extLst>
      <p:ext uri="{BB962C8B-B14F-4D97-AF65-F5344CB8AC3E}">
        <p14:creationId xmlns:p14="http://schemas.microsoft.com/office/powerpoint/2010/main" val="426593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813B6B-32A5-43C9-B5A3-10FC20740A8A}" type="slidenum">
              <a:rPr lang="en-US" smtClean="0"/>
              <a:t>22</a:t>
            </a:fld>
            <a:endParaRPr lang="en-US"/>
          </a:p>
        </p:txBody>
      </p:sp>
    </p:spTree>
    <p:extLst>
      <p:ext uri="{BB962C8B-B14F-4D97-AF65-F5344CB8AC3E}">
        <p14:creationId xmlns:p14="http://schemas.microsoft.com/office/powerpoint/2010/main" val="1402123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08737F-4A2F-46B3-B795-152D80DCA33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265436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08737F-4A2F-46B3-B795-152D80DCA33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1076570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08737F-4A2F-46B3-B795-152D80DCA33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2415184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08737F-4A2F-46B3-B795-152D80DCA33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2853116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08737F-4A2F-46B3-B795-152D80DCA334}" type="datetimeFigureOut">
              <a:rPr lang="en-US" smtClean="0"/>
              <a:t>4/17/2015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101054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08737F-4A2F-46B3-B795-152D80DCA334}"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28053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08737F-4A2F-46B3-B795-152D80DCA334}" type="datetimeFigureOut">
              <a:rPr lang="en-US" smtClean="0"/>
              <a:t>4/17/2015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4112647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08737F-4A2F-46B3-B795-152D80DCA334}" type="datetimeFigureOut">
              <a:rPr lang="en-US" smtClean="0"/>
              <a:t>4/17/2015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2345118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8737F-4A2F-46B3-B795-152D80DCA334}" type="datetimeFigureOut">
              <a:rPr lang="en-US" smtClean="0"/>
              <a:t>4/17/2015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151968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8737F-4A2F-46B3-B795-152D80DCA334}"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3342485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08737F-4A2F-46B3-B795-152D80DCA334}" type="datetimeFigureOut">
              <a:rPr lang="en-US" smtClean="0"/>
              <a:t>4/17/2015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166921-942C-4A48-9D28-EB9D25A307A4}" type="slidenum">
              <a:rPr lang="en-US" smtClean="0"/>
              <a:t>‹#›</a:t>
            </a:fld>
            <a:endParaRPr lang="en-US"/>
          </a:p>
        </p:txBody>
      </p:sp>
    </p:spTree>
    <p:extLst>
      <p:ext uri="{BB962C8B-B14F-4D97-AF65-F5344CB8AC3E}">
        <p14:creationId xmlns:p14="http://schemas.microsoft.com/office/powerpoint/2010/main" val="2523968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8737F-4A2F-46B3-B795-152D80DCA334}" type="datetimeFigureOut">
              <a:rPr lang="en-US" smtClean="0"/>
              <a:t>4/17/2015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66921-942C-4A48-9D28-EB9D25A307A4}" type="slidenum">
              <a:rPr lang="en-US" smtClean="0"/>
              <a:t>‹#›</a:t>
            </a:fld>
            <a:endParaRPr lang="en-US"/>
          </a:p>
        </p:txBody>
      </p:sp>
    </p:spTree>
    <p:extLst>
      <p:ext uri="{BB962C8B-B14F-4D97-AF65-F5344CB8AC3E}">
        <p14:creationId xmlns:p14="http://schemas.microsoft.com/office/powerpoint/2010/main" val="3880763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7755" y="1766455"/>
            <a:ext cx="10692245" cy="2098963"/>
          </a:xfrm>
        </p:spPr>
        <p:txBody>
          <a:bodyPr>
            <a:normAutofit fontScale="90000"/>
          </a:bodyPr>
          <a:lstStyle/>
          <a:p>
            <a:r>
              <a:rPr lang="es-ES" sz="4000" b="1" dirty="0" smtClean="0"/>
              <a:t>CARRERA DE INGENIERÍA EN SISTEMAS E INFORMÁTICA</a:t>
            </a:r>
            <a:br>
              <a:rPr lang="es-ES" sz="4000" b="1" dirty="0" smtClean="0"/>
            </a:br>
            <a:r>
              <a:rPr lang="es-ES" sz="2200" b="1" dirty="0"/>
              <a:t/>
            </a:r>
            <a:br>
              <a:rPr lang="es-ES" sz="2200" b="1" dirty="0"/>
            </a:br>
            <a:r>
              <a:rPr lang="es-ES" sz="3300" b="1" dirty="0" smtClean="0"/>
              <a:t>TESIS PREVIO A LA OBTENCIÓN DE TÍTULO DE:</a:t>
            </a:r>
            <a:br>
              <a:rPr lang="es-ES" sz="3300" b="1" dirty="0" smtClean="0"/>
            </a:br>
            <a:r>
              <a:rPr lang="es-ES" sz="3300" b="1" dirty="0" smtClean="0"/>
              <a:t>INGENIERA EN SISTEMAS E INFORMÁTICA</a:t>
            </a:r>
            <a:br>
              <a:rPr lang="es-ES" sz="3300" b="1" dirty="0" smtClean="0"/>
            </a:br>
            <a:endParaRPr lang="en-US" sz="3300" b="1" dirty="0"/>
          </a:p>
        </p:txBody>
      </p:sp>
      <p:sp>
        <p:nvSpPr>
          <p:cNvPr id="3" name="Subtitle 2"/>
          <p:cNvSpPr>
            <a:spLocks noGrp="1"/>
          </p:cNvSpPr>
          <p:nvPr>
            <p:ph type="subTitle" idx="1"/>
          </p:nvPr>
        </p:nvSpPr>
        <p:spPr>
          <a:xfrm>
            <a:off x="1511877" y="3311090"/>
            <a:ext cx="9144000" cy="3131273"/>
          </a:xfrm>
        </p:spPr>
        <p:txBody>
          <a:bodyPr>
            <a:noAutofit/>
          </a:bodyPr>
          <a:lstStyle/>
          <a:p>
            <a:endParaRPr lang="es-ES" sz="2000" b="1" dirty="0" smtClean="0"/>
          </a:p>
          <a:p>
            <a:r>
              <a:rPr lang="es-ES" sz="2000" b="1" dirty="0" smtClean="0"/>
              <a:t>TEMA: “ANÁLISIS, DISEÑO Y CONSTRUCCIÓN DE UN SISTEMA INFORMÁTICO PARA LA COOPERATIVA DE AHORRO Y CRÉDITO PRIMMA LTDA.”</a:t>
            </a:r>
          </a:p>
          <a:p>
            <a:endParaRPr lang="es-ES" sz="2000" b="1" dirty="0" smtClean="0"/>
          </a:p>
          <a:p>
            <a:r>
              <a:rPr lang="es-ES" sz="2000" b="1" dirty="0" smtClean="0"/>
              <a:t>AUTOR: JEHTCY AMZIRA VALLADARES CALLE</a:t>
            </a:r>
          </a:p>
          <a:p>
            <a:endParaRPr lang="es-ES" sz="2000" b="1" dirty="0" smtClean="0"/>
          </a:p>
          <a:p>
            <a:r>
              <a:rPr lang="es-ES" sz="2000" b="1" dirty="0" smtClean="0"/>
              <a:t>DIRECTOR: ING. VILLACÍS, CÉSAR</a:t>
            </a:r>
          </a:p>
          <a:p>
            <a:r>
              <a:rPr lang="es-ES" sz="2000" b="1" dirty="0" smtClean="0"/>
              <a:t>CODIRECTOR: ING. GRANIZO, EVELIO </a:t>
            </a:r>
          </a:p>
          <a:p>
            <a:r>
              <a:rPr lang="es-ES" sz="2000" b="1" dirty="0" smtClean="0"/>
              <a:t>INFORMANTE: ING. GALÁRRAGA, </a:t>
            </a:r>
          </a:p>
          <a:p>
            <a:endParaRPr lang="en-US" sz="2000" b="1" dirty="0"/>
          </a:p>
        </p:txBody>
      </p:sp>
      <p:pic>
        <p:nvPicPr>
          <p:cNvPr id="4" name="0 Imagen"/>
          <p:cNvPicPr/>
          <p:nvPr/>
        </p:nvPicPr>
        <p:blipFill>
          <a:blip r:embed="rId2">
            <a:extLst>
              <a:ext uri="{28A0092B-C50C-407E-A947-70E740481C1C}">
                <a14:useLocalDpi xmlns:a14="http://schemas.microsoft.com/office/drawing/2010/main" val="0"/>
              </a:ext>
            </a:extLst>
          </a:blip>
          <a:stretch>
            <a:fillRect/>
          </a:stretch>
        </p:blipFill>
        <p:spPr>
          <a:xfrm>
            <a:off x="3691299" y="229475"/>
            <a:ext cx="4541619" cy="1256722"/>
          </a:xfrm>
          <a:prstGeom prst="rect">
            <a:avLst/>
          </a:prstGeom>
        </p:spPr>
      </p:pic>
      <p:sp>
        <p:nvSpPr>
          <p:cNvPr id="5" name="TextBox 4"/>
          <p:cNvSpPr txBox="1"/>
          <p:nvPr/>
        </p:nvSpPr>
        <p:spPr>
          <a:xfrm>
            <a:off x="9559636" y="6073031"/>
            <a:ext cx="2192482" cy="369332"/>
          </a:xfrm>
          <a:prstGeom prst="rect">
            <a:avLst/>
          </a:prstGeom>
          <a:noFill/>
        </p:spPr>
        <p:txBody>
          <a:bodyPr wrap="square" rtlCol="0">
            <a:spAutoFit/>
          </a:bodyPr>
          <a:lstStyle/>
          <a:p>
            <a:r>
              <a:rPr lang="es-EC" dirty="0" err="1" smtClean="0"/>
              <a:t>Sangolquí</a:t>
            </a:r>
            <a:r>
              <a:rPr lang="es-EC" dirty="0" smtClean="0"/>
              <a:t>, Abril 2015</a:t>
            </a:r>
            <a:endParaRPr lang="en-US" dirty="0"/>
          </a:p>
        </p:txBody>
      </p:sp>
    </p:spTree>
    <p:extLst>
      <p:ext uri="{BB962C8B-B14F-4D97-AF65-F5344CB8AC3E}">
        <p14:creationId xmlns:p14="http://schemas.microsoft.com/office/powerpoint/2010/main" val="2152499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s-ES" dirty="0" smtClean="0"/>
          </a:p>
          <a:p>
            <a:r>
              <a:rPr lang="es-ES" dirty="0" smtClean="0"/>
              <a:t>Metodología para análisis y diseño orientado a objetos.</a:t>
            </a:r>
          </a:p>
          <a:p>
            <a:r>
              <a:rPr lang="es-ES" dirty="0" smtClean="0"/>
              <a:t>Permite modelar empresas, preparar documentación, diseñar programas y Bases de Datos.</a:t>
            </a:r>
          </a:p>
          <a:p>
            <a:r>
              <a:rPr lang="es-ES" dirty="0" smtClean="0"/>
              <a:t>Ayuda </a:t>
            </a:r>
            <a:r>
              <a:rPr lang="es-ES" dirty="0"/>
              <a:t>a identificar y organizar conceptos del dominio de la </a:t>
            </a:r>
            <a:r>
              <a:rPr lang="es-ES" dirty="0" smtClean="0"/>
              <a:t>aplicación</a:t>
            </a:r>
          </a:p>
          <a:p>
            <a:r>
              <a:rPr lang="es-ES" dirty="0" smtClean="0"/>
              <a:t>Metodología abierta, madura y eficiente.</a:t>
            </a:r>
          </a:p>
          <a:p>
            <a:r>
              <a:rPr lang="es-ES" dirty="0" smtClean="0"/>
              <a:t>Compatible con UML.</a:t>
            </a:r>
          </a:p>
        </p:txBody>
      </p:sp>
      <p:sp>
        <p:nvSpPr>
          <p:cNvPr id="4" name="Title 1"/>
          <p:cNvSpPr>
            <a:spLocks noGrp="1"/>
          </p:cNvSpPr>
          <p:nvPr>
            <p:ph type="title"/>
          </p:nvPr>
        </p:nvSpPr>
        <p:spPr>
          <a:xfrm>
            <a:off x="838200" y="365125"/>
            <a:ext cx="10515600" cy="1325563"/>
          </a:xfrm>
        </p:spPr>
        <p:txBody>
          <a:bodyPr/>
          <a:lstStyle/>
          <a:p>
            <a:pPr algn="r"/>
            <a:r>
              <a:rPr lang="es-EC" dirty="0" smtClean="0">
                <a:solidFill>
                  <a:schemeClr val="accent2">
                    <a:lumMod val="75000"/>
                  </a:schemeClr>
                </a:solidFill>
                <a:latin typeface="Franklin Gothic Heavy" panose="020B0903020102020204" pitchFamily="34" charset="0"/>
              </a:rPr>
              <a:t>METODOLOGÍA OMT</a:t>
            </a:r>
            <a:endParaRPr lang="en-US" dirty="0"/>
          </a:p>
        </p:txBody>
      </p:sp>
      <p:pic>
        <p:nvPicPr>
          <p:cNvPr id="5"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4"/>
          <a:stretch>
            <a:fillRect/>
          </a:stretch>
        </p:blipFill>
        <p:spPr>
          <a:xfrm>
            <a:off x="869488" y="1535426"/>
            <a:ext cx="10484311" cy="276190"/>
          </a:xfrm>
          <a:prstGeom prst="rect">
            <a:avLst/>
          </a:prstGeom>
        </p:spPr>
      </p:pic>
    </p:spTree>
    <p:extLst>
      <p:ext uri="{BB962C8B-B14F-4D97-AF65-F5344CB8AC3E}">
        <p14:creationId xmlns:p14="http://schemas.microsoft.com/office/powerpoint/2010/main" val="224819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urved Left Arrow 23"/>
          <p:cNvSpPr/>
          <p:nvPr/>
        </p:nvSpPr>
        <p:spPr>
          <a:xfrm rot="5622838">
            <a:off x="5129335" y="2171914"/>
            <a:ext cx="1299325" cy="77391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urved Left Arrow 22"/>
          <p:cNvSpPr/>
          <p:nvPr/>
        </p:nvSpPr>
        <p:spPr>
          <a:xfrm rot="5622838">
            <a:off x="6990798" y="4442889"/>
            <a:ext cx="981049" cy="287315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ounded Rectangle 1"/>
          <p:cNvSpPr/>
          <p:nvPr/>
        </p:nvSpPr>
        <p:spPr>
          <a:xfrm>
            <a:off x="289560" y="2438660"/>
            <a:ext cx="3533327" cy="26972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35281" y="2650251"/>
            <a:ext cx="3413010" cy="644320"/>
          </a:xfrm>
          <a:solidFill>
            <a:schemeClr val="accent4">
              <a:lumMod val="60000"/>
              <a:lumOff val="40000"/>
            </a:schemeClr>
          </a:solidFill>
          <a:ln>
            <a:solidFill>
              <a:schemeClr val="tx1"/>
            </a:solidFill>
          </a:ln>
        </p:spPr>
        <p:txBody>
          <a:bodyPr>
            <a:noAutofit/>
          </a:bodyPr>
          <a:lstStyle/>
          <a:p>
            <a:pPr marL="0" indent="0" algn="ctr">
              <a:buNone/>
            </a:pPr>
            <a:r>
              <a:rPr lang="es-ES" sz="2200" b="1" dirty="0" smtClean="0"/>
              <a:t>Conceptualización  del Problema</a:t>
            </a:r>
          </a:p>
        </p:txBody>
      </p:sp>
      <p:sp>
        <p:nvSpPr>
          <p:cNvPr id="4" name="Title 1"/>
          <p:cNvSpPr>
            <a:spLocks noGrp="1"/>
          </p:cNvSpPr>
          <p:nvPr>
            <p:ph type="title"/>
          </p:nvPr>
        </p:nvSpPr>
        <p:spPr>
          <a:xfrm>
            <a:off x="838200" y="365125"/>
            <a:ext cx="10515600" cy="1325563"/>
          </a:xfrm>
        </p:spPr>
        <p:txBody>
          <a:bodyPr/>
          <a:lstStyle/>
          <a:p>
            <a:pPr algn="r"/>
            <a:r>
              <a:rPr lang="es-EC" dirty="0" smtClean="0">
                <a:solidFill>
                  <a:schemeClr val="accent2">
                    <a:lumMod val="75000"/>
                  </a:schemeClr>
                </a:solidFill>
                <a:latin typeface="Franklin Gothic Heavy" panose="020B0903020102020204" pitchFamily="34" charset="0"/>
              </a:rPr>
              <a:t>OMT Ciclo de Vida</a:t>
            </a:r>
            <a:endParaRPr lang="en-US" dirty="0"/>
          </a:p>
        </p:txBody>
      </p:sp>
      <p:pic>
        <p:nvPicPr>
          <p:cNvPr id="5"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3"/>
          <a:stretch>
            <a:fillRect/>
          </a:stretch>
        </p:blipFill>
        <p:spPr>
          <a:xfrm>
            <a:off x="869488" y="1535426"/>
            <a:ext cx="10484311" cy="276190"/>
          </a:xfrm>
          <a:prstGeom prst="rect">
            <a:avLst/>
          </a:prstGeom>
        </p:spPr>
      </p:pic>
      <p:sp>
        <p:nvSpPr>
          <p:cNvPr id="7" name="Rounded Rectangle 6"/>
          <p:cNvSpPr/>
          <p:nvPr/>
        </p:nvSpPr>
        <p:spPr>
          <a:xfrm>
            <a:off x="4488832" y="3416240"/>
            <a:ext cx="3239715" cy="1880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394492" y="4001293"/>
            <a:ext cx="3192905" cy="1880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p:cNvSpPr txBox="1">
            <a:spLocks/>
          </p:cNvSpPr>
          <p:nvPr/>
        </p:nvSpPr>
        <p:spPr>
          <a:xfrm>
            <a:off x="658582" y="3430832"/>
            <a:ext cx="2855495" cy="376154"/>
          </a:xfrm>
          <a:prstGeom prst="rect">
            <a:avLst/>
          </a:prstGeom>
          <a:solidFill>
            <a:schemeClr val="accent4">
              <a:lumMod val="60000"/>
              <a:lumOff val="40000"/>
            </a:schemeClr>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dirty="0" smtClean="0"/>
              <a:t>Modelo de Objetos</a:t>
            </a:r>
          </a:p>
        </p:txBody>
      </p:sp>
      <p:sp>
        <p:nvSpPr>
          <p:cNvPr id="10" name="Content Placeholder 2"/>
          <p:cNvSpPr txBox="1">
            <a:spLocks/>
          </p:cNvSpPr>
          <p:nvPr/>
        </p:nvSpPr>
        <p:spPr>
          <a:xfrm>
            <a:off x="661082" y="4003952"/>
            <a:ext cx="2855495" cy="376154"/>
          </a:xfrm>
          <a:prstGeom prst="rect">
            <a:avLst/>
          </a:prstGeom>
          <a:solidFill>
            <a:schemeClr val="accent4">
              <a:lumMod val="60000"/>
              <a:lumOff val="40000"/>
            </a:schemeClr>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dirty="0" smtClean="0"/>
              <a:t>Modelo Dinámico</a:t>
            </a:r>
          </a:p>
        </p:txBody>
      </p:sp>
      <p:sp>
        <p:nvSpPr>
          <p:cNvPr id="11" name="Content Placeholder 2"/>
          <p:cNvSpPr txBox="1">
            <a:spLocks/>
          </p:cNvSpPr>
          <p:nvPr/>
        </p:nvSpPr>
        <p:spPr>
          <a:xfrm>
            <a:off x="663582" y="4516367"/>
            <a:ext cx="2855495" cy="376154"/>
          </a:xfrm>
          <a:prstGeom prst="rect">
            <a:avLst/>
          </a:prstGeom>
          <a:solidFill>
            <a:schemeClr val="accent4">
              <a:lumMod val="60000"/>
              <a:lumOff val="40000"/>
            </a:schemeClr>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dirty="0" smtClean="0"/>
              <a:t>Modelo de Funcional</a:t>
            </a:r>
          </a:p>
        </p:txBody>
      </p:sp>
      <p:sp>
        <p:nvSpPr>
          <p:cNvPr id="12" name="Content Placeholder 2"/>
          <p:cNvSpPr txBox="1">
            <a:spLocks/>
          </p:cNvSpPr>
          <p:nvPr/>
        </p:nvSpPr>
        <p:spPr>
          <a:xfrm>
            <a:off x="4672460" y="3744440"/>
            <a:ext cx="2855495" cy="376154"/>
          </a:xfrm>
          <a:prstGeom prst="rect">
            <a:avLst/>
          </a:prstGeom>
          <a:solidFill>
            <a:schemeClr val="accent4">
              <a:lumMod val="75000"/>
            </a:schemeClr>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dirty="0" smtClean="0"/>
              <a:t>Diseño del Sistema</a:t>
            </a:r>
          </a:p>
        </p:txBody>
      </p:sp>
      <p:sp>
        <p:nvSpPr>
          <p:cNvPr id="13" name="Content Placeholder 2"/>
          <p:cNvSpPr txBox="1">
            <a:spLocks/>
          </p:cNvSpPr>
          <p:nvPr/>
        </p:nvSpPr>
        <p:spPr>
          <a:xfrm>
            <a:off x="4672460" y="4521132"/>
            <a:ext cx="2855495" cy="376154"/>
          </a:xfrm>
          <a:prstGeom prst="rect">
            <a:avLst/>
          </a:prstGeom>
          <a:solidFill>
            <a:schemeClr val="accent4">
              <a:lumMod val="75000"/>
            </a:schemeClr>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dirty="0" smtClean="0"/>
              <a:t>Diseño de Objetos</a:t>
            </a:r>
          </a:p>
        </p:txBody>
      </p:sp>
      <p:sp>
        <p:nvSpPr>
          <p:cNvPr id="14" name="Content Placeholder 2"/>
          <p:cNvSpPr txBox="1">
            <a:spLocks/>
          </p:cNvSpPr>
          <p:nvPr/>
        </p:nvSpPr>
        <p:spPr>
          <a:xfrm>
            <a:off x="8559186" y="4336533"/>
            <a:ext cx="2855495" cy="376154"/>
          </a:xfrm>
          <a:prstGeom prst="rect">
            <a:avLst/>
          </a:prstGeom>
          <a:solidFill>
            <a:schemeClr val="accent6">
              <a:lumMod val="20000"/>
              <a:lumOff val="80000"/>
            </a:schemeClr>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dirty="0" smtClean="0"/>
              <a:t>Codificación</a:t>
            </a:r>
          </a:p>
        </p:txBody>
      </p:sp>
      <p:sp>
        <p:nvSpPr>
          <p:cNvPr id="15" name="Content Placeholder 2"/>
          <p:cNvSpPr txBox="1">
            <a:spLocks/>
          </p:cNvSpPr>
          <p:nvPr/>
        </p:nvSpPr>
        <p:spPr>
          <a:xfrm>
            <a:off x="8561685" y="4998600"/>
            <a:ext cx="2855495" cy="376154"/>
          </a:xfrm>
          <a:prstGeom prst="rect">
            <a:avLst/>
          </a:prstGeom>
          <a:solidFill>
            <a:schemeClr val="accent6">
              <a:lumMod val="20000"/>
              <a:lumOff val="80000"/>
            </a:schemeClr>
          </a:solidFill>
          <a:ln>
            <a:solidFill>
              <a:schemeClr val="tx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b="1" dirty="0" smtClean="0"/>
              <a:t>Pruebas</a:t>
            </a:r>
          </a:p>
        </p:txBody>
      </p:sp>
      <p:sp>
        <p:nvSpPr>
          <p:cNvPr id="16" name="Right Arrow 15"/>
          <p:cNvSpPr/>
          <p:nvPr/>
        </p:nvSpPr>
        <p:spPr>
          <a:xfrm>
            <a:off x="3898087" y="3998674"/>
            <a:ext cx="539251" cy="2595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7791894" y="4617769"/>
            <a:ext cx="539251" cy="25951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658582" y="1991365"/>
            <a:ext cx="3043988" cy="461665"/>
          </a:xfrm>
          <a:prstGeom prst="rect">
            <a:avLst/>
          </a:prstGeom>
          <a:noFill/>
        </p:spPr>
        <p:txBody>
          <a:bodyPr wrap="square" rtlCol="0">
            <a:spAutoFit/>
          </a:bodyPr>
          <a:lstStyle/>
          <a:p>
            <a:r>
              <a:rPr lang="es-EC" sz="2400" b="1" dirty="0" smtClean="0"/>
              <a:t>ANÁLISIS DE OBJETOS</a:t>
            </a:r>
            <a:endParaRPr lang="en-US" sz="2400" b="1" dirty="0"/>
          </a:p>
        </p:txBody>
      </p:sp>
      <p:sp>
        <p:nvSpPr>
          <p:cNvPr id="19" name="TextBox 18"/>
          <p:cNvSpPr txBox="1"/>
          <p:nvPr/>
        </p:nvSpPr>
        <p:spPr>
          <a:xfrm>
            <a:off x="5417794" y="3016472"/>
            <a:ext cx="2643725" cy="461665"/>
          </a:xfrm>
          <a:prstGeom prst="rect">
            <a:avLst/>
          </a:prstGeom>
          <a:noFill/>
        </p:spPr>
        <p:txBody>
          <a:bodyPr wrap="square" rtlCol="0">
            <a:spAutoFit/>
          </a:bodyPr>
          <a:lstStyle/>
          <a:p>
            <a:r>
              <a:rPr lang="es-EC" sz="2400" b="1" dirty="0" smtClean="0"/>
              <a:t>DISEÑO</a:t>
            </a:r>
            <a:endParaRPr lang="en-US" sz="2400" b="1" dirty="0"/>
          </a:p>
        </p:txBody>
      </p:sp>
      <p:sp>
        <p:nvSpPr>
          <p:cNvPr id="20" name="TextBox 19"/>
          <p:cNvSpPr txBox="1"/>
          <p:nvPr/>
        </p:nvSpPr>
        <p:spPr>
          <a:xfrm>
            <a:off x="8770956" y="3572785"/>
            <a:ext cx="2643725" cy="461665"/>
          </a:xfrm>
          <a:prstGeom prst="rect">
            <a:avLst/>
          </a:prstGeom>
          <a:noFill/>
        </p:spPr>
        <p:txBody>
          <a:bodyPr wrap="square" rtlCol="0">
            <a:spAutoFit/>
          </a:bodyPr>
          <a:lstStyle/>
          <a:p>
            <a:r>
              <a:rPr lang="es-EC" sz="2400" b="1" dirty="0" smtClean="0"/>
              <a:t>IMPLEMENTACIÓN</a:t>
            </a:r>
            <a:endParaRPr lang="en-US" sz="2400" b="1" dirty="0"/>
          </a:p>
        </p:txBody>
      </p:sp>
      <p:sp>
        <p:nvSpPr>
          <p:cNvPr id="21" name="TextBox 20"/>
          <p:cNvSpPr txBox="1"/>
          <p:nvPr/>
        </p:nvSpPr>
        <p:spPr>
          <a:xfrm>
            <a:off x="6079537" y="1920524"/>
            <a:ext cx="5264020" cy="369332"/>
          </a:xfrm>
          <a:prstGeom prst="rect">
            <a:avLst/>
          </a:prstGeom>
          <a:noFill/>
        </p:spPr>
        <p:txBody>
          <a:bodyPr wrap="square" rtlCol="0">
            <a:spAutoFit/>
          </a:bodyPr>
          <a:lstStyle/>
          <a:p>
            <a:pPr marL="285750" indent="-285750" algn="r">
              <a:buFont typeface="Wingdings" panose="05000000000000000000" pitchFamily="2" charset="2"/>
              <a:buChar char="ü"/>
            </a:pPr>
            <a:r>
              <a:rPr lang="es-EC" b="1" dirty="0" smtClean="0">
                <a:solidFill>
                  <a:srgbClr val="002060"/>
                </a:solidFill>
              </a:rPr>
              <a:t>La metodología OMT es incremental e iterativa.</a:t>
            </a:r>
            <a:endParaRPr lang="en-US" b="1" dirty="0">
              <a:solidFill>
                <a:srgbClr val="002060"/>
              </a:solidFill>
            </a:endParaRPr>
          </a:p>
        </p:txBody>
      </p:sp>
    </p:spTree>
    <p:extLst>
      <p:ext uri="{BB962C8B-B14F-4D97-AF65-F5344CB8AC3E}">
        <p14:creationId xmlns:p14="http://schemas.microsoft.com/office/powerpoint/2010/main" val="2725880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pPr algn="r"/>
            <a:r>
              <a:rPr lang="es-EC" dirty="0" smtClean="0">
                <a:solidFill>
                  <a:schemeClr val="accent2">
                    <a:lumMod val="75000"/>
                  </a:schemeClr>
                </a:solidFill>
                <a:latin typeface="Franklin Gothic Heavy" panose="020B0903020102020204" pitchFamily="34" charset="0"/>
              </a:rPr>
              <a:t>ORACLE Base Datos</a:t>
            </a:r>
            <a:endParaRPr lang="en-US" dirty="0"/>
          </a:p>
        </p:txBody>
      </p:sp>
      <p:pic>
        <p:nvPicPr>
          <p:cNvPr id="5"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4"/>
          <a:stretch>
            <a:fillRect/>
          </a:stretch>
        </p:blipFill>
        <p:spPr>
          <a:xfrm>
            <a:off x="869488" y="1459226"/>
            <a:ext cx="10484311" cy="276190"/>
          </a:xfrm>
          <a:prstGeom prst="rect">
            <a:avLst/>
          </a:prstGeom>
        </p:spPr>
      </p:pic>
      <p:sp>
        <p:nvSpPr>
          <p:cNvPr id="29" name="Content Placeholder 28"/>
          <p:cNvSpPr>
            <a:spLocks noGrp="1"/>
          </p:cNvSpPr>
          <p:nvPr>
            <p:ph idx="1"/>
          </p:nvPr>
        </p:nvSpPr>
        <p:spPr>
          <a:xfrm>
            <a:off x="838200" y="1825624"/>
            <a:ext cx="10515600" cy="5032375"/>
          </a:xfrm>
        </p:spPr>
        <p:txBody>
          <a:bodyPr>
            <a:normAutofit fontScale="47500" lnSpcReduction="20000"/>
          </a:bodyPr>
          <a:lstStyle/>
          <a:p>
            <a:r>
              <a:rPr lang="es-ES" sz="4200" dirty="0"/>
              <a:t>Oracle 9i es un Manejador de base de datos relacional (RDBMS) más usado a nivel </a:t>
            </a:r>
            <a:r>
              <a:rPr lang="es-ES" sz="4200" dirty="0" smtClean="0"/>
              <a:t>mundial.</a:t>
            </a:r>
            <a:endParaRPr lang="es-ES" sz="4200" dirty="0"/>
          </a:p>
          <a:p>
            <a:pPr marL="0" indent="0">
              <a:buNone/>
            </a:pPr>
            <a:endParaRPr lang="es-ES" sz="2100" dirty="0"/>
          </a:p>
          <a:p>
            <a:r>
              <a:rPr lang="es-ES" sz="4200" dirty="0"/>
              <a:t>Permite gestionar grandes volúmenes de información.</a:t>
            </a:r>
          </a:p>
          <a:p>
            <a:endParaRPr lang="es-ES" sz="2100" dirty="0"/>
          </a:p>
          <a:p>
            <a:r>
              <a:rPr lang="es-ES" sz="4200" dirty="0"/>
              <a:t>Reduce los riesgos asociados a la </a:t>
            </a:r>
            <a:r>
              <a:rPr lang="es-ES" sz="4200" dirty="0" smtClean="0"/>
              <a:t>pérdida </a:t>
            </a:r>
            <a:r>
              <a:rPr lang="es-ES" sz="4200" dirty="0"/>
              <a:t>de información</a:t>
            </a:r>
            <a:r>
              <a:rPr lang="es-ES" sz="4200" dirty="0" smtClean="0"/>
              <a:t>. </a:t>
            </a:r>
            <a:r>
              <a:rPr lang="es-ES" sz="4200" dirty="0"/>
              <a:t>Total recuperación de la </a:t>
            </a:r>
            <a:r>
              <a:rPr lang="es-ES" sz="4200" dirty="0" smtClean="0"/>
              <a:t>información.</a:t>
            </a:r>
          </a:p>
          <a:p>
            <a:endParaRPr lang="es-ES" sz="2100" dirty="0"/>
          </a:p>
          <a:p>
            <a:r>
              <a:rPr lang="es-ES" sz="4200" dirty="0" smtClean="0"/>
              <a:t>Brinda protección </a:t>
            </a:r>
            <a:r>
              <a:rPr lang="es-ES" sz="4200" dirty="0"/>
              <a:t>y auditoría seguras de </a:t>
            </a:r>
            <a:r>
              <a:rPr lang="es-ES" sz="4200" dirty="0" smtClean="0"/>
              <a:t>datos.</a:t>
            </a:r>
          </a:p>
          <a:p>
            <a:pPr marL="0" indent="0">
              <a:buNone/>
            </a:pPr>
            <a:endParaRPr lang="es-ES" sz="2100" dirty="0"/>
          </a:p>
          <a:p>
            <a:r>
              <a:rPr lang="es-ES" sz="4200" dirty="0" smtClean="0"/>
              <a:t>Puede </a:t>
            </a:r>
            <a:r>
              <a:rPr lang="es-ES" sz="4200" dirty="0"/>
              <a:t>ejecutarse en todas las plataformas, desde una Pc hasta un supercomputador.</a:t>
            </a:r>
          </a:p>
          <a:p>
            <a:endParaRPr lang="es-ES" sz="2100" dirty="0"/>
          </a:p>
          <a:p>
            <a:r>
              <a:rPr lang="es-ES" sz="4200" dirty="0"/>
              <a:t>Cuenta con un lenguaje de diseño de bases de datos muy completo </a:t>
            </a:r>
            <a:r>
              <a:rPr lang="es-ES" sz="4200" dirty="0" smtClean="0"/>
              <a:t>a través de PL/SQL, </a:t>
            </a:r>
            <a:r>
              <a:rPr lang="es-ES" sz="4200" dirty="0"/>
              <a:t>Triggers y </a:t>
            </a:r>
            <a:r>
              <a:rPr lang="es-ES" sz="4200" dirty="0" smtClean="0"/>
              <a:t>Procedimientos Almacenados; con integridad referencial potente.</a:t>
            </a:r>
            <a:endParaRPr lang="es-ES" sz="4200" dirty="0"/>
          </a:p>
          <a:p>
            <a:endParaRPr lang="es-ES" sz="2100" dirty="0"/>
          </a:p>
          <a:p>
            <a:r>
              <a:rPr lang="es-ES" sz="4200" dirty="0"/>
              <a:t>Permite el uso de particiones para la mejora de la </a:t>
            </a:r>
            <a:r>
              <a:rPr lang="es-ES" sz="4200" dirty="0" smtClean="0"/>
              <a:t>eficiencia y replicación.</a:t>
            </a:r>
            <a:endParaRPr lang="es-ES" sz="4200" dirty="0"/>
          </a:p>
          <a:p>
            <a:endParaRPr lang="es-ES" sz="2100" dirty="0"/>
          </a:p>
          <a:p>
            <a:r>
              <a:rPr lang="es-ES" sz="4200" dirty="0" smtClean="0"/>
              <a:t>El </a:t>
            </a:r>
            <a:r>
              <a:rPr lang="es-ES" sz="4200" dirty="0"/>
              <a:t>software del servidor puede ejecutarse en multitud de sistemas operativos</a:t>
            </a:r>
            <a:r>
              <a:rPr lang="es-ES" sz="4200" dirty="0" smtClean="0"/>
              <a:t>.</a:t>
            </a:r>
            <a:endParaRPr lang="es-ES" sz="4200" dirty="0"/>
          </a:p>
        </p:txBody>
      </p:sp>
      <p:pic>
        <p:nvPicPr>
          <p:cNvPr id="30" name="Content Placeholder 21"/>
          <p:cNvPicPr>
            <a:picLocks noChangeAspect="1"/>
          </p:cNvPicPr>
          <p:nvPr/>
        </p:nvPicPr>
        <p:blipFill>
          <a:blip r:embed="rId5"/>
          <a:stretch>
            <a:fillRect/>
          </a:stretch>
        </p:blipFill>
        <p:spPr>
          <a:xfrm>
            <a:off x="10191894" y="5036568"/>
            <a:ext cx="1161905" cy="1742857"/>
          </a:xfrm>
          <a:prstGeom prst="rect">
            <a:avLst/>
          </a:prstGeom>
        </p:spPr>
      </p:pic>
    </p:spTree>
    <p:extLst>
      <p:ext uri="{BB962C8B-B14F-4D97-AF65-F5344CB8AC3E}">
        <p14:creationId xmlns:p14="http://schemas.microsoft.com/office/powerpoint/2010/main" val="582540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365125"/>
            <a:ext cx="10515600" cy="1325563"/>
          </a:xfrm>
        </p:spPr>
        <p:txBody>
          <a:bodyPr/>
          <a:lstStyle/>
          <a:p>
            <a:pPr algn="r"/>
            <a:r>
              <a:rPr lang="es-EC" dirty="0">
                <a:solidFill>
                  <a:schemeClr val="accent2">
                    <a:lumMod val="75000"/>
                  </a:schemeClr>
                </a:solidFill>
                <a:latin typeface="Franklin Gothic Heavy" panose="020B0903020102020204" pitchFamily="34" charset="0"/>
              </a:rPr>
              <a:t>ORACLE </a:t>
            </a:r>
            <a:r>
              <a:rPr lang="es-EC" dirty="0" smtClean="0">
                <a:solidFill>
                  <a:schemeClr val="accent2">
                    <a:lumMod val="75000"/>
                  </a:schemeClr>
                </a:solidFill>
                <a:latin typeface="Franklin Gothic Heavy" panose="020B0903020102020204" pitchFamily="34" charset="0"/>
              </a:rPr>
              <a:t>Developer 6i</a:t>
            </a:r>
            <a:endParaRPr lang="en-US" dirty="0"/>
          </a:p>
        </p:txBody>
      </p:sp>
      <p:pic>
        <p:nvPicPr>
          <p:cNvPr id="5"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4"/>
          <a:stretch>
            <a:fillRect/>
          </a:stretch>
        </p:blipFill>
        <p:spPr>
          <a:xfrm>
            <a:off x="869488" y="1535426"/>
            <a:ext cx="10484311" cy="276190"/>
          </a:xfrm>
          <a:prstGeom prst="rect">
            <a:avLst/>
          </a:prstGeom>
        </p:spPr>
      </p:pic>
      <p:sp>
        <p:nvSpPr>
          <p:cNvPr id="29" name="Content Placeholder 28"/>
          <p:cNvSpPr>
            <a:spLocks noGrp="1"/>
          </p:cNvSpPr>
          <p:nvPr>
            <p:ph idx="1"/>
          </p:nvPr>
        </p:nvSpPr>
        <p:spPr>
          <a:xfrm>
            <a:off x="838200" y="2008505"/>
            <a:ext cx="10515600" cy="4351338"/>
          </a:xfrm>
        </p:spPr>
        <p:txBody>
          <a:bodyPr>
            <a:normAutofit fontScale="92500" lnSpcReduction="10000"/>
          </a:bodyPr>
          <a:lstStyle/>
          <a:p>
            <a:pPr algn="just"/>
            <a:r>
              <a:rPr lang="es-ES" sz="2600" dirty="0"/>
              <a:t>Developer 6i es una herramienta de desarrollo de aplicaciones, que se utiliza con Oracle</a:t>
            </a:r>
            <a:r>
              <a:rPr lang="es-ES" sz="2600" dirty="0" smtClean="0"/>
              <a:t>.</a:t>
            </a:r>
            <a:endParaRPr lang="es-ES" sz="2600" dirty="0"/>
          </a:p>
          <a:p>
            <a:pPr algn="just"/>
            <a:r>
              <a:rPr lang="es-ES" sz="2600" dirty="0" smtClean="0"/>
              <a:t>Permitir </a:t>
            </a:r>
            <a:r>
              <a:rPr lang="es-ES" sz="2600" dirty="0"/>
              <a:t>el desempeño en la manipulación de la base de datos para la realización de aplicaciones competitivas</a:t>
            </a:r>
            <a:r>
              <a:rPr lang="es-ES" sz="2600" dirty="0" smtClean="0"/>
              <a:t>.</a:t>
            </a:r>
            <a:endParaRPr lang="es-ES" sz="2600" dirty="0"/>
          </a:p>
          <a:p>
            <a:pPr algn="just"/>
            <a:r>
              <a:rPr lang="es-ES" sz="2600" dirty="0"/>
              <a:t>Para desarrollar en </a:t>
            </a:r>
            <a:r>
              <a:rPr lang="es-ES" sz="2600" dirty="0" smtClean="0"/>
              <a:t>Forms se utiliza PL/SQL, </a:t>
            </a:r>
            <a:r>
              <a:rPr lang="es-ES" sz="2600" dirty="0"/>
              <a:t>un lenguaje de 5ª generación, bastante potente para tratar y gestionar la base de </a:t>
            </a:r>
            <a:r>
              <a:rPr lang="es-ES" sz="2600" dirty="0" smtClean="0"/>
              <a:t>datos.</a:t>
            </a:r>
          </a:p>
          <a:p>
            <a:pPr algn="just"/>
            <a:r>
              <a:rPr lang="es-ES" sz="2600" dirty="0" smtClean="0"/>
              <a:t>Para el acceso a la base de datos se utiliza SQL.</a:t>
            </a:r>
          </a:p>
          <a:p>
            <a:pPr algn="just"/>
            <a:r>
              <a:rPr lang="es-ES" sz="2600" dirty="0" smtClean="0"/>
              <a:t>Ayuda en la </a:t>
            </a:r>
            <a:r>
              <a:rPr lang="es-ES" sz="2600" dirty="0"/>
              <a:t>generación de código automáticamente</a:t>
            </a:r>
          </a:p>
          <a:p>
            <a:pPr algn="just"/>
            <a:r>
              <a:rPr lang="es-ES" sz="2600" dirty="0" smtClean="0"/>
              <a:t>Posee</a:t>
            </a:r>
            <a:r>
              <a:rPr lang="es-ES" sz="2600" dirty="0"/>
              <a:t>  </a:t>
            </a:r>
            <a:r>
              <a:rPr lang="es-ES" sz="2600" dirty="0" smtClean="0"/>
              <a:t>poderosos diseñadores y wizards que facilitan la creación de las interfaces.</a:t>
            </a:r>
            <a:endParaRPr lang="es-ES" sz="2600" dirty="0"/>
          </a:p>
          <a:p>
            <a:pPr algn="just"/>
            <a:r>
              <a:rPr lang="es-ES" sz="2600" dirty="0"/>
              <a:t> Contexto-sensible la ayuda en línea</a:t>
            </a:r>
          </a:p>
          <a:p>
            <a:pPr algn="just"/>
            <a:r>
              <a:rPr lang="es-ES" sz="2600" dirty="0"/>
              <a:t> </a:t>
            </a:r>
            <a:r>
              <a:rPr lang="es-ES" sz="2600" dirty="0" smtClean="0"/>
              <a:t>Fácil </a:t>
            </a:r>
            <a:r>
              <a:rPr lang="es-ES" sz="2600" dirty="0"/>
              <a:t>uso de procedimientos para guardarlos en </a:t>
            </a:r>
            <a:r>
              <a:rPr lang="es-ES" sz="2600" dirty="0" smtClean="0"/>
              <a:t>el </a:t>
            </a:r>
            <a:r>
              <a:rPr lang="es-ES" sz="2600" dirty="0" smtClean="0"/>
              <a:t>editor.</a:t>
            </a:r>
            <a:endParaRPr lang="es-ES" sz="2600" dirty="0"/>
          </a:p>
          <a:p>
            <a:endParaRPr lang="es-ES" dirty="0" smtClean="0"/>
          </a:p>
          <a:p>
            <a:endParaRPr lang="en-US" dirty="0"/>
          </a:p>
        </p:txBody>
      </p:sp>
    </p:spTree>
    <p:extLst>
      <p:ext uri="{BB962C8B-B14F-4D97-AF65-F5344CB8AC3E}">
        <p14:creationId xmlns:p14="http://schemas.microsoft.com/office/powerpoint/2010/main" val="3657844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dirty="0" smtClean="0"/>
              <a:t> 6i</a:t>
            </a:r>
            <a:endParaRPr lang="en-US" dirty="0"/>
          </a:p>
        </p:txBody>
      </p:sp>
      <p:sp>
        <p:nvSpPr>
          <p:cNvPr id="3" name="Content Placeholder 2"/>
          <p:cNvSpPr>
            <a:spLocks noGrp="1"/>
          </p:cNvSpPr>
          <p:nvPr>
            <p:ph idx="1"/>
          </p:nvPr>
        </p:nvSpPr>
        <p:spPr>
          <a:xfrm>
            <a:off x="838200" y="1825625"/>
            <a:ext cx="10515600" cy="1156292"/>
          </a:xfrm>
        </p:spPr>
        <p:txBody>
          <a:bodyPr/>
          <a:lstStyle/>
          <a:p>
            <a:pPr marL="0" indent="0">
              <a:buNone/>
            </a:pPr>
            <a:r>
              <a:rPr lang="es-ES" dirty="0"/>
              <a:t>Oracle Developer está compuesta por:</a:t>
            </a:r>
          </a:p>
          <a:p>
            <a:endParaRPr lang="en-US"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dirty="0" smtClean="0">
                <a:solidFill>
                  <a:schemeClr val="accent2">
                    <a:lumMod val="75000"/>
                  </a:schemeClr>
                </a:solidFill>
                <a:latin typeface="Franklin Gothic Heavy" panose="020B0903020102020204" pitchFamily="34" charset="0"/>
              </a:rPr>
              <a:t>ORACLE Developer 6</a:t>
            </a:r>
            <a:r>
              <a:rPr lang="es-EC" i="1" dirty="0" smtClean="0">
                <a:solidFill>
                  <a:schemeClr val="accent2">
                    <a:lumMod val="75000"/>
                  </a:schemeClr>
                </a:solidFill>
                <a:latin typeface="Franklin Gothic Heavy" panose="020B0903020102020204" pitchFamily="34" charset="0"/>
              </a:rPr>
              <a:t>i</a:t>
            </a:r>
            <a:endParaRPr lang="en-US" i="1" dirty="0"/>
          </a:p>
        </p:txBody>
      </p:sp>
      <p:pic>
        <p:nvPicPr>
          <p:cNvPr id="5"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3"/>
          <a:stretch>
            <a:fillRect/>
          </a:stretch>
        </p:blipFill>
        <p:spPr>
          <a:xfrm>
            <a:off x="869488" y="1535426"/>
            <a:ext cx="10484311" cy="276190"/>
          </a:xfrm>
          <a:prstGeom prst="rect">
            <a:avLst/>
          </a:prstGeom>
        </p:spPr>
      </p:pic>
      <p:sp>
        <p:nvSpPr>
          <p:cNvPr id="7" name="TextBox 6"/>
          <p:cNvSpPr txBox="1"/>
          <p:nvPr/>
        </p:nvSpPr>
        <p:spPr>
          <a:xfrm>
            <a:off x="1265323" y="2619134"/>
            <a:ext cx="4434437" cy="2369880"/>
          </a:xfrm>
          <a:prstGeom prst="rect">
            <a:avLst/>
          </a:prstGeom>
          <a:noFill/>
        </p:spPr>
        <p:txBody>
          <a:bodyPr wrap="square" rtlCol="0">
            <a:spAutoFit/>
          </a:bodyPr>
          <a:lstStyle/>
          <a:p>
            <a:r>
              <a:rPr lang="es-ES" sz="2600" b="1" dirty="0">
                <a:solidFill>
                  <a:schemeClr val="accent2">
                    <a:lumMod val="75000"/>
                  </a:schemeClr>
                </a:solidFill>
              </a:rPr>
              <a:t>FORMS</a:t>
            </a:r>
          </a:p>
          <a:p>
            <a:pPr lvl="1">
              <a:buFont typeface="Wingdings" panose="05000000000000000000" pitchFamily="2" charset="2"/>
              <a:buChar char="Ø"/>
            </a:pPr>
            <a:r>
              <a:rPr lang="es-ES" sz="2600" dirty="0"/>
              <a:t>Diseño de las formas</a:t>
            </a:r>
          </a:p>
          <a:p>
            <a:pPr lvl="1">
              <a:buFont typeface="Wingdings" panose="05000000000000000000" pitchFamily="2" charset="2"/>
              <a:buChar char="Ø"/>
            </a:pPr>
            <a:r>
              <a:rPr lang="es-ES" sz="2600" dirty="0"/>
              <a:t>Codificación</a:t>
            </a:r>
          </a:p>
          <a:p>
            <a:r>
              <a:rPr lang="es-ES" sz="2600" b="1" dirty="0">
                <a:solidFill>
                  <a:schemeClr val="accent1">
                    <a:lumMod val="75000"/>
                  </a:schemeClr>
                </a:solidFill>
              </a:rPr>
              <a:t>REPORTS</a:t>
            </a:r>
          </a:p>
          <a:p>
            <a:pPr lvl="1">
              <a:buFont typeface="Wingdings" panose="05000000000000000000" pitchFamily="2" charset="2"/>
              <a:buChar char="Ø"/>
            </a:pPr>
            <a:r>
              <a:rPr lang="es-ES" sz="2600" dirty="0"/>
              <a:t>Generación de reportes</a:t>
            </a:r>
          </a:p>
          <a:p>
            <a:endParaRPr lang="en-US" dirty="0"/>
          </a:p>
        </p:txBody>
      </p:sp>
      <p:sp>
        <p:nvSpPr>
          <p:cNvPr id="8" name="TextBox 7"/>
          <p:cNvSpPr txBox="1"/>
          <p:nvPr/>
        </p:nvSpPr>
        <p:spPr>
          <a:xfrm>
            <a:off x="6126883" y="2843603"/>
            <a:ext cx="4434437" cy="2369880"/>
          </a:xfrm>
          <a:prstGeom prst="rect">
            <a:avLst/>
          </a:prstGeom>
          <a:noFill/>
        </p:spPr>
        <p:txBody>
          <a:bodyPr wrap="square" rtlCol="0">
            <a:spAutoFit/>
          </a:bodyPr>
          <a:lstStyle/>
          <a:p>
            <a:pPr marL="457200" indent="-457200">
              <a:buFont typeface="Wingdings" panose="05000000000000000000" pitchFamily="2" charset="2"/>
              <a:buChar char="Ø"/>
            </a:pPr>
            <a:r>
              <a:rPr lang="es-ES" sz="2600" b="1" dirty="0" smtClean="0">
                <a:solidFill>
                  <a:schemeClr val="accent2">
                    <a:lumMod val="75000"/>
                  </a:schemeClr>
                </a:solidFill>
              </a:rPr>
              <a:t>Schema Builder</a:t>
            </a:r>
          </a:p>
          <a:p>
            <a:pPr marL="457200" indent="-457200">
              <a:buFont typeface="Wingdings" panose="05000000000000000000" pitchFamily="2" charset="2"/>
              <a:buChar char="Ø"/>
            </a:pPr>
            <a:r>
              <a:rPr lang="es-ES" sz="2600" b="1" dirty="0" smtClean="0">
                <a:solidFill>
                  <a:schemeClr val="accent2">
                    <a:lumMod val="75000"/>
                  </a:schemeClr>
                </a:solidFill>
              </a:rPr>
              <a:t>Graphics Builder</a:t>
            </a:r>
          </a:p>
          <a:p>
            <a:pPr marL="457200" indent="-457200">
              <a:buFont typeface="Wingdings" panose="05000000000000000000" pitchFamily="2" charset="2"/>
              <a:buChar char="Ø"/>
            </a:pPr>
            <a:r>
              <a:rPr lang="es-ES" sz="2600" b="1" dirty="0" smtClean="0">
                <a:solidFill>
                  <a:schemeClr val="accent2">
                    <a:lumMod val="75000"/>
                  </a:schemeClr>
                </a:solidFill>
              </a:rPr>
              <a:t>Procedure Builder</a:t>
            </a:r>
          </a:p>
          <a:p>
            <a:pPr marL="457200" indent="-457200">
              <a:buFont typeface="Wingdings" panose="05000000000000000000" pitchFamily="2" charset="2"/>
              <a:buChar char="Ø"/>
            </a:pPr>
            <a:r>
              <a:rPr lang="es-ES" sz="2600" b="1" dirty="0" smtClean="0">
                <a:solidFill>
                  <a:schemeClr val="accent2">
                    <a:lumMod val="75000"/>
                  </a:schemeClr>
                </a:solidFill>
              </a:rPr>
              <a:t>Project Builder</a:t>
            </a:r>
          </a:p>
          <a:p>
            <a:pPr marL="457200" indent="-457200">
              <a:buFont typeface="Wingdings" panose="05000000000000000000" pitchFamily="2" charset="2"/>
              <a:buChar char="Ø"/>
            </a:pPr>
            <a:r>
              <a:rPr lang="es-ES" sz="2600" b="1" dirty="0">
                <a:solidFill>
                  <a:schemeClr val="accent2">
                    <a:lumMod val="75000"/>
                  </a:schemeClr>
                </a:solidFill>
              </a:rPr>
              <a:t>Query Builder</a:t>
            </a:r>
          </a:p>
          <a:p>
            <a:endParaRPr lang="en-US" dirty="0"/>
          </a:p>
        </p:txBody>
      </p:sp>
    </p:spTree>
    <p:extLst>
      <p:ext uri="{BB962C8B-B14F-4D97-AF65-F5344CB8AC3E}">
        <p14:creationId xmlns:p14="http://schemas.microsoft.com/office/powerpoint/2010/main" val="9337893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832" y="2796598"/>
            <a:ext cx="2611582" cy="1325563"/>
          </a:xfrm>
        </p:spPr>
        <p:txBody>
          <a:bodyPr>
            <a:normAutofit/>
          </a:bodyPr>
          <a:lstStyle/>
          <a:p>
            <a:r>
              <a:rPr lang="es-EC" dirty="0">
                <a:latin typeface="Franklin Gothic Heavy" panose="020B0903020102020204" pitchFamily="34" charset="0"/>
              </a:rPr>
              <a:t>AGENDA</a:t>
            </a:r>
            <a:endParaRPr lang="en-US" dirty="0">
              <a:latin typeface="Franklin Gothic Heavy" panose="020B0903020102020204" pitchFamily="34" charset="0"/>
            </a:endParaRPr>
          </a:p>
        </p:txBody>
      </p:sp>
      <p:sp>
        <p:nvSpPr>
          <p:cNvPr id="3" name="Content Placeholder 2"/>
          <p:cNvSpPr>
            <a:spLocks noGrp="1"/>
          </p:cNvSpPr>
          <p:nvPr>
            <p:ph idx="1"/>
          </p:nvPr>
        </p:nvSpPr>
        <p:spPr>
          <a:xfrm>
            <a:off x="5714998" y="2026227"/>
            <a:ext cx="6078684" cy="3418608"/>
          </a:xfrm>
        </p:spPr>
        <p:txBody>
          <a:bodyPr>
            <a:normAutofit lnSpcReduction="10000"/>
          </a:bodyPr>
          <a:lstStyle/>
          <a:p>
            <a:r>
              <a:rPr lang="es-ES" sz="3200" dirty="0" smtClean="0">
                <a:solidFill>
                  <a:schemeClr val="accent2">
                    <a:lumMod val="60000"/>
                    <a:lumOff val="40000"/>
                  </a:schemeClr>
                </a:solidFill>
              </a:rPr>
              <a:t>Introducción</a:t>
            </a:r>
          </a:p>
          <a:p>
            <a:r>
              <a:rPr lang="es-ES" sz="3200" dirty="0" smtClean="0">
                <a:solidFill>
                  <a:schemeClr val="accent2">
                    <a:lumMod val="60000"/>
                    <a:lumOff val="40000"/>
                  </a:schemeClr>
                </a:solidFill>
              </a:rPr>
              <a:t>Marco Teórico</a:t>
            </a:r>
          </a:p>
          <a:p>
            <a:r>
              <a:rPr lang="es-ES" sz="4400" b="1" dirty="0" smtClean="0">
                <a:solidFill>
                  <a:schemeClr val="accent2">
                    <a:lumMod val="75000"/>
                  </a:schemeClr>
                </a:solidFill>
              </a:rPr>
              <a:t>Análisis y Diseño</a:t>
            </a:r>
          </a:p>
          <a:p>
            <a:r>
              <a:rPr lang="es-ES" sz="3200" dirty="0" smtClean="0">
                <a:solidFill>
                  <a:schemeClr val="accent2">
                    <a:lumMod val="60000"/>
                    <a:lumOff val="40000"/>
                  </a:schemeClr>
                </a:solidFill>
              </a:rPr>
              <a:t>Implementación</a:t>
            </a:r>
          </a:p>
          <a:p>
            <a:r>
              <a:rPr lang="es-ES" sz="3200" dirty="0">
                <a:solidFill>
                  <a:schemeClr val="accent2">
                    <a:lumMod val="60000"/>
                    <a:lumOff val="40000"/>
                  </a:schemeClr>
                </a:solidFill>
              </a:rPr>
              <a:t>Presentación del </a:t>
            </a:r>
            <a:r>
              <a:rPr lang="es-ES" sz="3200" dirty="0" smtClean="0">
                <a:solidFill>
                  <a:schemeClr val="accent2">
                    <a:lumMod val="60000"/>
                    <a:lumOff val="40000"/>
                  </a:schemeClr>
                </a:solidFill>
              </a:rPr>
              <a:t>Sistema</a:t>
            </a:r>
          </a:p>
          <a:p>
            <a:r>
              <a:rPr lang="es-ES" sz="3200" dirty="0" smtClean="0">
                <a:solidFill>
                  <a:schemeClr val="accent2">
                    <a:lumMod val="60000"/>
                    <a:lumOff val="40000"/>
                  </a:schemeClr>
                </a:solidFill>
              </a:rPr>
              <a:t>Conclusiones y Recomendaciones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751982" y="679713"/>
            <a:ext cx="3888432" cy="1008111"/>
          </a:xfrm>
          <a:prstGeom prst="rect">
            <a:avLst/>
          </a:prstGeom>
          <a:noFill/>
          <a:ln>
            <a:noFill/>
          </a:ln>
        </p:spPr>
      </p:pic>
      <p:sp>
        <p:nvSpPr>
          <p:cNvPr id="5" name="Left Brace 4"/>
          <p:cNvSpPr/>
          <p:nvPr/>
        </p:nvSpPr>
        <p:spPr>
          <a:xfrm>
            <a:off x="4998027" y="1579418"/>
            <a:ext cx="800099" cy="42498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39993" y="6038868"/>
            <a:ext cx="10323751" cy="276190"/>
          </a:xfrm>
          <a:prstGeom prst="rect">
            <a:avLst/>
          </a:prstGeom>
        </p:spPr>
      </p:pic>
      <p:pic>
        <p:nvPicPr>
          <p:cNvPr id="8" name="Picture 7"/>
          <p:cNvPicPr>
            <a:picLocks noChangeAspect="1"/>
          </p:cNvPicPr>
          <p:nvPr/>
        </p:nvPicPr>
        <p:blipFill>
          <a:blip r:embed="rId4"/>
          <a:stretch>
            <a:fillRect/>
          </a:stretch>
        </p:blipFill>
        <p:spPr>
          <a:xfrm>
            <a:off x="2535622" y="3878190"/>
            <a:ext cx="1666875" cy="1638300"/>
          </a:xfrm>
          <a:prstGeom prst="rect">
            <a:avLst/>
          </a:prstGeom>
        </p:spPr>
      </p:pic>
    </p:spTree>
    <p:extLst>
      <p:ext uri="{BB962C8B-B14F-4D97-AF65-F5344CB8AC3E}">
        <p14:creationId xmlns:p14="http://schemas.microsoft.com/office/powerpoint/2010/main" val="2233808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4000" dirty="0" smtClean="0">
                <a:solidFill>
                  <a:schemeClr val="accent2">
                    <a:lumMod val="75000"/>
                  </a:schemeClr>
                </a:solidFill>
                <a:latin typeface="Franklin Gothic Heavy" panose="020B0903020102020204" pitchFamily="34" charset="0"/>
              </a:rPr>
              <a:t>Especificaciones </a:t>
            </a:r>
          </a:p>
          <a:p>
            <a:pPr algn="r"/>
            <a:r>
              <a:rPr lang="es-EC" sz="4000" dirty="0" smtClean="0">
                <a:solidFill>
                  <a:schemeClr val="accent2">
                    <a:lumMod val="75000"/>
                  </a:schemeClr>
                </a:solidFill>
                <a:latin typeface="Franklin Gothic Heavy" panose="020B0903020102020204" pitchFamily="34" charset="0"/>
              </a:rPr>
              <a:t>Funcionales</a:t>
            </a:r>
            <a:endParaRPr lang="en-US" sz="4000" dirty="0"/>
          </a:p>
        </p:txBody>
      </p:sp>
      <p:pic>
        <p:nvPicPr>
          <p:cNvPr id="5"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4"/>
          <a:stretch>
            <a:fillRect/>
          </a:stretch>
        </p:blipFill>
        <p:spPr>
          <a:xfrm>
            <a:off x="869488" y="1535426"/>
            <a:ext cx="10484311" cy="276190"/>
          </a:xfrm>
          <a:prstGeom prst="rect">
            <a:avLst/>
          </a:prstGeom>
        </p:spPr>
      </p:pic>
      <p:sp>
        <p:nvSpPr>
          <p:cNvPr id="2" name="Content Placeholder 1"/>
          <p:cNvSpPr>
            <a:spLocks noGrp="1"/>
          </p:cNvSpPr>
          <p:nvPr>
            <p:ph idx="1"/>
          </p:nvPr>
        </p:nvSpPr>
        <p:spPr/>
        <p:txBody>
          <a:bodyPr/>
          <a:lstStyle/>
          <a:p>
            <a:endParaRPr lang="en-US" dirty="0"/>
          </a:p>
        </p:txBody>
      </p:sp>
      <p:pic>
        <p:nvPicPr>
          <p:cNvPr id="3" name="Picture 2"/>
          <p:cNvPicPr>
            <a:picLocks noChangeAspect="1"/>
          </p:cNvPicPr>
          <p:nvPr/>
        </p:nvPicPr>
        <p:blipFill>
          <a:blip r:embed="rId5"/>
          <a:stretch>
            <a:fillRect/>
          </a:stretch>
        </p:blipFill>
        <p:spPr>
          <a:xfrm>
            <a:off x="6810942" y="1535426"/>
            <a:ext cx="4542857" cy="5285714"/>
          </a:xfrm>
          <a:prstGeom prst="rect">
            <a:avLst/>
          </a:prstGeom>
        </p:spPr>
      </p:pic>
      <p:pic>
        <p:nvPicPr>
          <p:cNvPr id="7" name="Picture 6"/>
          <p:cNvPicPr>
            <a:picLocks noChangeAspect="1"/>
          </p:cNvPicPr>
          <p:nvPr/>
        </p:nvPicPr>
        <p:blipFill>
          <a:blip r:embed="rId6"/>
          <a:stretch>
            <a:fillRect/>
          </a:stretch>
        </p:blipFill>
        <p:spPr>
          <a:xfrm>
            <a:off x="838200" y="1927622"/>
            <a:ext cx="4542857" cy="4571429"/>
          </a:xfrm>
          <a:prstGeom prst="rect">
            <a:avLst/>
          </a:prstGeom>
        </p:spPr>
      </p:pic>
    </p:spTree>
    <p:extLst>
      <p:ext uri="{BB962C8B-B14F-4D97-AF65-F5344CB8AC3E}">
        <p14:creationId xmlns:p14="http://schemas.microsoft.com/office/powerpoint/2010/main" val="25529169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lvl="0" indent="0">
              <a:buNone/>
            </a:pPr>
            <a:r>
              <a:rPr lang="es-MX" dirty="0" smtClean="0"/>
              <a:t>Las especificaciones no funcionales, son las siguientes:</a:t>
            </a:r>
          </a:p>
          <a:p>
            <a:pPr marL="0" lvl="0" indent="0">
              <a:buNone/>
            </a:pPr>
            <a:endParaRPr lang="es-MX" dirty="0" smtClean="0"/>
          </a:p>
          <a:p>
            <a:pPr lvl="0" algn="just"/>
            <a:r>
              <a:rPr lang="es-MX" sz="2600" dirty="0" smtClean="0"/>
              <a:t>Se </a:t>
            </a:r>
            <a:r>
              <a:rPr lang="es-MX" sz="2600" dirty="0"/>
              <a:t>debe garantizar la integridad de la información, de modo que esta solo pueda ser modificada por quien está autorizado para el efecto y de manera controlada.</a:t>
            </a:r>
            <a:endParaRPr lang="en-US" sz="2600" dirty="0"/>
          </a:p>
          <a:p>
            <a:pPr lvl="0" algn="just"/>
            <a:r>
              <a:rPr lang="es-MX" sz="2600" dirty="0"/>
              <a:t>Confidencialidad para que la información esté al alcance solo de aquellas personas autorizadas para su uso.</a:t>
            </a:r>
            <a:endParaRPr lang="en-US" sz="2600" dirty="0"/>
          </a:p>
          <a:p>
            <a:pPr lvl="0" algn="just"/>
            <a:r>
              <a:rPr lang="es-MX" sz="2600" dirty="0"/>
              <a:t>Disponibilidad en el momento que sea requerida.</a:t>
            </a:r>
            <a:endParaRPr lang="en-US" sz="2600" dirty="0"/>
          </a:p>
          <a:p>
            <a:pPr lvl="0" algn="just"/>
            <a:r>
              <a:rPr lang="es-MX" sz="2600" dirty="0"/>
              <a:t>Auditable, de modo que los cambios y registros de datos, por parte de cualquier usuario, puedan ser atribuibles a una persona.</a:t>
            </a:r>
            <a:endParaRPr lang="en-US" sz="2600" dirty="0"/>
          </a:p>
        </p:txBody>
      </p:sp>
      <p:sp>
        <p:nvSpPr>
          <p:cNvPr id="4" name="Title 1"/>
          <p:cNvSpPr txBox="1">
            <a:spLocks/>
          </p:cNvSpPr>
          <p:nvPr/>
        </p:nvSpPr>
        <p:spPr>
          <a:xfrm>
            <a:off x="838200" y="27368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4000" dirty="0" smtClean="0">
                <a:solidFill>
                  <a:schemeClr val="accent2">
                    <a:lumMod val="75000"/>
                  </a:schemeClr>
                </a:solidFill>
                <a:latin typeface="Franklin Gothic Heavy" panose="020B0903020102020204" pitchFamily="34" charset="0"/>
              </a:rPr>
              <a:t>Especificaciones </a:t>
            </a:r>
          </a:p>
          <a:p>
            <a:pPr algn="r"/>
            <a:r>
              <a:rPr lang="es-EC" sz="4000" dirty="0" smtClean="0">
                <a:solidFill>
                  <a:schemeClr val="accent2">
                    <a:lumMod val="75000"/>
                  </a:schemeClr>
                </a:solidFill>
                <a:latin typeface="Franklin Gothic Heavy" panose="020B0903020102020204" pitchFamily="34" charset="0"/>
              </a:rPr>
              <a:t>No Funcionales</a:t>
            </a:r>
            <a:endParaRPr lang="en-US" sz="4000" dirty="0"/>
          </a:p>
        </p:txBody>
      </p:sp>
      <p:pic>
        <p:nvPicPr>
          <p:cNvPr id="5"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3"/>
          <a:stretch>
            <a:fillRect/>
          </a:stretch>
        </p:blipFill>
        <p:spPr>
          <a:xfrm>
            <a:off x="869488" y="1535426"/>
            <a:ext cx="10484311" cy="276190"/>
          </a:xfrm>
          <a:prstGeom prst="rect">
            <a:avLst/>
          </a:prstGeom>
        </p:spPr>
      </p:pic>
    </p:spTree>
    <p:extLst>
      <p:ext uri="{BB962C8B-B14F-4D97-AF65-F5344CB8AC3E}">
        <p14:creationId xmlns:p14="http://schemas.microsoft.com/office/powerpoint/2010/main" val="1121688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69488" y="2412405"/>
            <a:ext cx="304719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Casos de Uso</a:t>
            </a:r>
            <a:endParaRPr lang="en-US" sz="3500" dirty="0"/>
          </a:p>
        </p:txBody>
      </p:sp>
      <p:pic>
        <p:nvPicPr>
          <p:cNvPr id="5"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4"/>
          <a:stretch>
            <a:fillRect/>
          </a:stretch>
        </p:blipFill>
        <p:spPr>
          <a:xfrm>
            <a:off x="869488" y="1535426"/>
            <a:ext cx="10484311" cy="276190"/>
          </a:xfrm>
          <a:prstGeom prst="rect">
            <a:avLst/>
          </a:prstGeom>
        </p:spPr>
      </p:pic>
      <p:sp>
        <p:nvSpPr>
          <p:cNvPr id="7" name="Content Placeholder 6"/>
          <p:cNvSpPr>
            <a:spLocks noGrp="1"/>
          </p:cNvSpPr>
          <p:nvPr>
            <p:ph idx="1"/>
          </p:nvPr>
        </p:nvSpPr>
        <p:spPr>
          <a:xfrm>
            <a:off x="869488" y="3737968"/>
            <a:ext cx="6751320" cy="797243"/>
          </a:xfrm>
        </p:spPr>
        <p:txBody>
          <a:bodyPr/>
          <a:lstStyle/>
          <a:p>
            <a:pPr marL="0" indent="0">
              <a:buNone/>
            </a:pPr>
            <a:r>
              <a:rPr lang="es-EC" dirty="0" smtClean="0"/>
              <a:t>Caso de Uso del Rol Cajero:</a:t>
            </a:r>
            <a:endParaRPr lang="en-US" dirty="0"/>
          </a:p>
        </p:txBody>
      </p:sp>
      <p:pic>
        <p:nvPicPr>
          <p:cNvPr id="9" name="Picture 8"/>
          <p:cNvPicPr>
            <a:picLocks noChangeAspect="1"/>
          </p:cNvPicPr>
          <p:nvPr/>
        </p:nvPicPr>
        <p:blipFill>
          <a:blip r:embed="rId5"/>
          <a:stretch>
            <a:fillRect/>
          </a:stretch>
        </p:blipFill>
        <p:spPr>
          <a:xfrm>
            <a:off x="5049640" y="440722"/>
            <a:ext cx="7000000" cy="5914286"/>
          </a:xfrm>
          <a:prstGeom prst="rect">
            <a:avLst/>
          </a:prstGeom>
        </p:spPr>
      </p:pic>
    </p:spTree>
    <p:extLst>
      <p:ext uri="{BB962C8B-B14F-4D97-AF65-F5344CB8AC3E}">
        <p14:creationId xmlns:p14="http://schemas.microsoft.com/office/powerpoint/2010/main" val="2864574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2900762" y="1891770"/>
            <a:ext cx="6806620" cy="4493790"/>
          </a:xfrm>
          <a:prstGeom prst="rect">
            <a:avLst/>
          </a:prstGeom>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dirty="0" smtClean="0">
                <a:solidFill>
                  <a:schemeClr val="accent2">
                    <a:lumMod val="75000"/>
                  </a:schemeClr>
                </a:solidFill>
                <a:latin typeface="Franklin Gothic Heavy" panose="020B0903020102020204" pitchFamily="34" charset="0"/>
              </a:rPr>
              <a:t>Diagrama de Clases</a:t>
            </a:r>
            <a:endParaRPr lang="en-US"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spTree>
    <p:extLst>
      <p:ext uri="{BB962C8B-B14F-4D97-AF65-F5344CB8AC3E}">
        <p14:creationId xmlns:p14="http://schemas.microsoft.com/office/powerpoint/2010/main" val="414093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832" y="2796598"/>
            <a:ext cx="2611582" cy="1325563"/>
          </a:xfrm>
        </p:spPr>
        <p:txBody>
          <a:bodyPr>
            <a:normAutofit/>
          </a:bodyPr>
          <a:lstStyle/>
          <a:p>
            <a:r>
              <a:rPr lang="es-EC" dirty="0">
                <a:latin typeface="Franklin Gothic Heavy" panose="020B0903020102020204" pitchFamily="34" charset="0"/>
              </a:rPr>
              <a:t>AGENDA</a:t>
            </a:r>
            <a:endParaRPr lang="en-US" dirty="0">
              <a:latin typeface="Franklin Gothic Heavy" panose="020B0903020102020204" pitchFamily="34" charset="0"/>
            </a:endParaRPr>
          </a:p>
        </p:txBody>
      </p:sp>
      <p:sp>
        <p:nvSpPr>
          <p:cNvPr id="3" name="Content Placeholder 2"/>
          <p:cNvSpPr>
            <a:spLocks noGrp="1"/>
          </p:cNvSpPr>
          <p:nvPr>
            <p:ph idx="1"/>
          </p:nvPr>
        </p:nvSpPr>
        <p:spPr>
          <a:xfrm>
            <a:off x="5714998" y="2026227"/>
            <a:ext cx="6078684" cy="3418608"/>
          </a:xfrm>
        </p:spPr>
        <p:txBody>
          <a:bodyPr>
            <a:normAutofit/>
          </a:bodyPr>
          <a:lstStyle/>
          <a:p>
            <a:r>
              <a:rPr lang="es-ES" sz="3200" dirty="0" smtClean="0">
                <a:solidFill>
                  <a:schemeClr val="accent2">
                    <a:lumMod val="75000"/>
                  </a:schemeClr>
                </a:solidFill>
              </a:rPr>
              <a:t>Introducción</a:t>
            </a:r>
          </a:p>
          <a:p>
            <a:r>
              <a:rPr lang="es-ES" sz="3200" dirty="0" smtClean="0">
                <a:solidFill>
                  <a:schemeClr val="accent2">
                    <a:lumMod val="75000"/>
                  </a:schemeClr>
                </a:solidFill>
              </a:rPr>
              <a:t>Marco Teórico</a:t>
            </a:r>
          </a:p>
          <a:p>
            <a:r>
              <a:rPr lang="es-ES" sz="3200" dirty="0" smtClean="0">
                <a:solidFill>
                  <a:schemeClr val="accent2">
                    <a:lumMod val="75000"/>
                  </a:schemeClr>
                </a:solidFill>
              </a:rPr>
              <a:t>Análisis y Diseño</a:t>
            </a:r>
          </a:p>
          <a:p>
            <a:r>
              <a:rPr lang="es-ES" sz="3200" dirty="0" smtClean="0">
                <a:solidFill>
                  <a:schemeClr val="accent2">
                    <a:lumMod val="75000"/>
                  </a:schemeClr>
                </a:solidFill>
              </a:rPr>
              <a:t>Implementación</a:t>
            </a:r>
          </a:p>
          <a:p>
            <a:r>
              <a:rPr lang="es-ES" sz="3200" dirty="0" smtClean="0">
                <a:solidFill>
                  <a:schemeClr val="accent2">
                    <a:lumMod val="75000"/>
                  </a:schemeClr>
                </a:solidFill>
              </a:rPr>
              <a:t>Presentación del Sistema</a:t>
            </a:r>
          </a:p>
          <a:p>
            <a:r>
              <a:rPr lang="es-ES" sz="3200" dirty="0" smtClean="0">
                <a:solidFill>
                  <a:schemeClr val="accent2">
                    <a:lumMod val="75000"/>
                  </a:schemeClr>
                </a:solidFill>
              </a:rPr>
              <a:t>Conclusiones y Recomendaciones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751982" y="679713"/>
            <a:ext cx="3888432" cy="1008111"/>
          </a:xfrm>
          <a:prstGeom prst="rect">
            <a:avLst/>
          </a:prstGeom>
          <a:noFill/>
          <a:ln>
            <a:noFill/>
          </a:ln>
        </p:spPr>
      </p:pic>
      <p:sp>
        <p:nvSpPr>
          <p:cNvPr id="5" name="Left Brace 4"/>
          <p:cNvSpPr/>
          <p:nvPr/>
        </p:nvSpPr>
        <p:spPr>
          <a:xfrm>
            <a:off x="4998027" y="1579418"/>
            <a:ext cx="800099" cy="42498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39993" y="6038868"/>
            <a:ext cx="10323751" cy="276190"/>
          </a:xfrm>
          <a:prstGeom prst="rect">
            <a:avLst/>
          </a:prstGeom>
        </p:spPr>
      </p:pic>
      <p:pic>
        <p:nvPicPr>
          <p:cNvPr id="8" name="Picture 7"/>
          <p:cNvPicPr>
            <a:picLocks noChangeAspect="1"/>
          </p:cNvPicPr>
          <p:nvPr/>
        </p:nvPicPr>
        <p:blipFill>
          <a:blip r:embed="rId4"/>
          <a:stretch>
            <a:fillRect/>
          </a:stretch>
        </p:blipFill>
        <p:spPr>
          <a:xfrm>
            <a:off x="2535622" y="3878190"/>
            <a:ext cx="1666875" cy="1638300"/>
          </a:xfrm>
          <a:prstGeom prst="rect">
            <a:avLst/>
          </a:prstGeom>
        </p:spPr>
      </p:pic>
    </p:spTree>
    <p:extLst>
      <p:ext uri="{BB962C8B-B14F-4D97-AF65-F5344CB8AC3E}">
        <p14:creationId xmlns:p14="http://schemas.microsoft.com/office/powerpoint/2010/main" val="681491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dirty="0" smtClean="0">
                <a:solidFill>
                  <a:schemeClr val="accent2">
                    <a:lumMod val="75000"/>
                  </a:schemeClr>
                </a:solidFill>
                <a:latin typeface="Franklin Gothic Heavy" panose="020B0903020102020204" pitchFamily="34" charset="0"/>
              </a:rPr>
              <a:t>Diagrama Lógico</a:t>
            </a:r>
            <a:endParaRPr lang="en-US" dirty="0"/>
          </a:p>
        </p:txBody>
      </p:sp>
      <p:pic>
        <p:nvPicPr>
          <p:cNvPr id="6"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3"/>
          <a:stretch>
            <a:fillRect/>
          </a:stretch>
        </p:blipFill>
        <p:spPr>
          <a:xfrm>
            <a:off x="869488" y="1535426"/>
            <a:ext cx="10484311" cy="276190"/>
          </a:xfrm>
          <a:prstGeom prst="rect">
            <a:avLst/>
          </a:prstGeom>
        </p:spPr>
      </p:pic>
      <p:pic>
        <p:nvPicPr>
          <p:cNvPr id="8" name="Content Placeholder 7"/>
          <p:cNvPicPr>
            <a:picLocks noGrp="1" noChangeAspect="1"/>
          </p:cNvPicPr>
          <p:nvPr>
            <p:ph idx="1"/>
          </p:nvPr>
        </p:nvPicPr>
        <p:blipFill>
          <a:blip r:embed="rId4"/>
          <a:stretch>
            <a:fillRect/>
          </a:stretch>
        </p:blipFill>
        <p:spPr>
          <a:xfrm>
            <a:off x="1819733" y="1898208"/>
            <a:ext cx="9069741" cy="4216841"/>
          </a:xfrm>
          <a:prstGeom prst="rect">
            <a:avLst/>
          </a:prstGeom>
        </p:spPr>
      </p:pic>
    </p:spTree>
    <p:extLst>
      <p:ext uri="{BB962C8B-B14F-4D97-AF65-F5344CB8AC3E}">
        <p14:creationId xmlns:p14="http://schemas.microsoft.com/office/powerpoint/2010/main" val="40551852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dirty="0" smtClean="0">
                <a:solidFill>
                  <a:schemeClr val="accent2">
                    <a:lumMod val="75000"/>
                  </a:schemeClr>
                </a:solidFill>
                <a:latin typeface="Franklin Gothic Heavy" panose="020B0903020102020204" pitchFamily="34" charset="0"/>
              </a:rPr>
              <a:t>Diagrama Físico</a:t>
            </a:r>
            <a:endParaRPr lang="en-US" dirty="0"/>
          </a:p>
        </p:txBody>
      </p:sp>
      <p:pic>
        <p:nvPicPr>
          <p:cNvPr id="6"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3"/>
          <a:stretch>
            <a:fillRect/>
          </a:stretch>
        </p:blipFill>
        <p:spPr>
          <a:xfrm>
            <a:off x="869488" y="1535426"/>
            <a:ext cx="10484311" cy="276190"/>
          </a:xfrm>
          <a:prstGeom prst="rect">
            <a:avLst/>
          </a:prstGeom>
        </p:spPr>
      </p:pic>
      <p:pic>
        <p:nvPicPr>
          <p:cNvPr id="4" name="Picture 3"/>
          <p:cNvPicPr>
            <a:picLocks noChangeAspect="1"/>
          </p:cNvPicPr>
          <p:nvPr/>
        </p:nvPicPr>
        <p:blipFill>
          <a:blip r:embed="rId4"/>
          <a:stretch>
            <a:fillRect/>
          </a:stretch>
        </p:blipFill>
        <p:spPr>
          <a:xfrm>
            <a:off x="1842369" y="1944681"/>
            <a:ext cx="8652848" cy="4665669"/>
          </a:xfrm>
          <a:prstGeom prst="rect">
            <a:avLst/>
          </a:prstGeom>
        </p:spPr>
      </p:pic>
    </p:spTree>
    <p:extLst>
      <p:ext uri="{BB962C8B-B14F-4D97-AF65-F5344CB8AC3E}">
        <p14:creationId xmlns:p14="http://schemas.microsoft.com/office/powerpoint/2010/main" val="961105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4000" dirty="0" smtClean="0">
                <a:solidFill>
                  <a:schemeClr val="accent2">
                    <a:lumMod val="75000"/>
                  </a:schemeClr>
                </a:solidFill>
                <a:latin typeface="Franklin Gothic Heavy" panose="020B0903020102020204" pitchFamily="34" charset="0"/>
              </a:rPr>
              <a:t>Diagrama Secuencia</a:t>
            </a:r>
            <a:endParaRPr lang="en-US" sz="40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sp>
        <p:nvSpPr>
          <p:cNvPr id="3" name="TextBox 2"/>
          <p:cNvSpPr txBox="1"/>
          <p:nvPr/>
        </p:nvSpPr>
        <p:spPr>
          <a:xfrm>
            <a:off x="838200" y="3154681"/>
            <a:ext cx="3261360" cy="1631216"/>
          </a:xfrm>
          <a:prstGeom prst="rect">
            <a:avLst/>
          </a:prstGeom>
          <a:noFill/>
        </p:spPr>
        <p:txBody>
          <a:bodyPr wrap="square" rtlCol="0">
            <a:spAutoFit/>
          </a:bodyPr>
          <a:lstStyle/>
          <a:p>
            <a:pPr marL="285750" indent="-285750">
              <a:buFont typeface="Wingdings" panose="05000000000000000000" pitchFamily="2" charset="2"/>
              <a:buChar char="ü"/>
            </a:pPr>
            <a:r>
              <a:rPr lang="es-MX" sz="2000" dirty="0">
                <a:solidFill>
                  <a:schemeClr val="accent1">
                    <a:lumMod val="50000"/>
                  </a:schemeClr>
                </a:solidFill>
                <a:effectLst>
                  <a:outerShdw blurRad="50800" dist="50800" dir="5400000" sx="0" sy="0" algn="ctr">
                    <a:srgbClr val="FFFF00"/>
                  </a:outerShdw>
                </a:effectLst>
              </a:rPr>
              <a:t>P</a:t>
            </a:r>
            <a:r>
              <a:rPr lang="es-MX" sz="2000" dirty="0" smtClean="0">
                <a:solidFill>
                  <a:schemeClr val="accent1">
                    <a:lumMod val="50000"/>
                  </a:schemeClr>
                </a:solidFill>
                <a:effectLst>
                  <a:outerShdw blurRad="50800" dist="50800" dir="5400000" sx="0" sy="0" algn="ctr">
                    <a:srgbClr val="FFFF00"/>
                  </a:outerShdw>
                </a:effectLst>
              </a:rPr>
              <a:t>ermite </a:t>
            </a:r>
            <a:r>
              <a:rPr lang="es-MX" sz="2000" dirty="0">
                <a:solidFill>
                  <a:schemeClr val="accent1">
                    <a:lumMod val="50000"/>
                  </a:schemeClr>
                </a:solidFill>
                <a:effectLst>
                  <a:outerShdw blurRad="50800" dist="50800" dir="5400000" sx="0" sy="0" algn="ctr">
                    <a:srgbClr val="FFFF00"/>
                  </a:outerShdw>
                </a:effectLst>
              </a:rPr>
              <a:t>determinar y modelar la interacción entre los objetos que se utilizan a través del </a:t>
            </a:r>
            <a:r>
              <a:rPr lang="es-MX" sz="2000" dirty="0" smtClean="0">
                <a:solidFill>
                  <a:schemeClr val="accent1">
                    <a:lumMod val="50000"/>
                  </a:schemeClr>
                </a:solidFill>
                <a:effectLst>
                  <a:outerShdw blurRad="50800" dist="50800" dir="5400000" sx="0" sy="0" algn="ctr">
                    <a:srgbClr val="FFFF00"/>
                  </a:outerShdw>
                </a:effectLst>
              </a:rPr>
              <a:t>tiempo. </a:t>
            </a:r>
            <a:endParaRPr lang="en-US" sz="2000" dirty="0">
              <a:solidFill>
                <a:schemeClr val="accent1">
                  <a:lumMod val="50000"/>
                </a:schemeClr>
              </a:solidFill>
            </a:endParaRPr>
          </a:p>
        </p:txBody>
      </p:sp>
      <p:pic>
        <p:nvPicPr>
          <p:cNvPr id="4" name="Picture 3"/>
          <p:cNvPicPr>
            <a:picLocks noChangeAspect="1"/>
          </p:cNvPicPr>
          <p:nvPr/>
        </p:nvPicPr>
        <p:blipFill>
          <a:blip r:embed="rId5"/>
          <a:stretch>
            <a:fillRect/>
          </a:stretch>
        </p:blipFill>
        <p:spPr>
          <a:xfrm>
            <a:off x="3886200" y="1898208"/>
            <a:ext cx="7468587" cy="4822631"/>
          </a:xfrm>
          <a:prstGeom prst="rect">
            <a:avLst/>
          </a:prstGeom>
        </p:spPr>
      </p:pic>
    </p:spTree>
    <p:extLst>
      <p:ext uri="{BB962C8B-B14F-4D97-AF65-F5344CB8AC3E}">
        <p14:creationId xmlns:p14="http://schemas.microsoft.com/office/powerpoint/2010/main" val="1763846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4000" dirty="0" smtClean="0">
                <a:solidFill>
                  <a:schemeClr val="accent2">
                    <a:lumMod val="75000"/>
                  </a:schemeClr>
                </a:solidFill>
                <a:latin typeface="Franklin Gothic Heavy" panose="020B0903020102020204" pitchFamily="34" charset="0"/>
              </a:rPr>
              <a:t>Diagrama Estados</a:t>
            </a:r>
            <a:endParaRPr lang="en-US" sz="40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sp>
        <p:nvSpPr>
          <p:cNvPr id="3" name="TextBox 2"/>
          <p:cNvSpPr txBox="1"/>
          <p:nvPr/>
        </p:nvSpPr>
        <p:spPr>
          <a:xfrm>
            <a:off x="1432560" y="5699760"/>
            <a:ext cx="9220200" cy="646331"/>
          </a:xfrm>
          <a:prstGeom prst="rect">
            <a:avLst/>
          </a:prstGeom>
          <a:noFill/>
        </p:spPr>
        <p:txBody>
          <a:bodyPr wrap="square" rtlCol="0">
            <a:spAutoFit/>
          </a:bodyPr>
          <a:lstStyle/>
          <a:p>
            <a:pPr marL="285750" indent="-285750">
              <a:buFont typeface="Wingdings" panose="05000000000000000000" pitchFamily="2" charset="2"/>
              <a:buChar char="ü"/>
            </a:pPr>
            <a:r>
              <a:rPr lang="es-MX" b="1" i="1" dirty="0" smtClean="0">
                <a:solidFill>
                  <a:schemeClr val="accent1">
                    <a:lumMod val="50000"/>
                  </a:schemeClr>
                </a:solidFill>
                <a:effectLst>
                  <a:outerShdw blurRad="50800" dist="50800" dir="5400000" sx="0" sy="0" algn="ctr">
                    <a:srgbClr val="FFFF00"/>
                  </a:outerShdw>
                </a:effectLst>
              </a:rPr>
              <a:t>Permite mostrar </a:t>
            </a:r>
            <a:r>
              <a:rPr lang="es-MX" b="1" i="1" dirty="0">
                <a:solidFill>
                  <a:schemeClr val="accent1">
                    <a:lumMod val="50000"/>
                  </a:schemeClr>
                </a:solidFill>
                <a:effectLst>
                  <a:outerShdw blurRad="50800" dist="50800" dir="5400000" sx="0" sy="0" algn="ctr">
                    <a:srgbClr val="FFFF00"/>
                  </a:outerShdw>
                </a:effectLst>
              </a:rPr>
              <a:t>el conjunto de </a:t>
            </a:r>
            <a:r>
              <a:rPr lang="es-MX" b="1" i="1" dirty="0" smtClean="0">
                <a:solidFill>
                  <a:schemeClr val="accent1">
                    <a:lumMod val="50000"/>
                  </a:schemeClr>
                </a:solidFill>
                <a:effectLst>
                  <a:outerShdw blurRad="50800" dist="50800" dir="5400000" sx="0" sy="0" algn="ctr">
                    <a:srgbClr val="FFFF00"/>
                  </a:outerShdw>
                </a:effectLst>
              </a:rPr>
              <a:t>estados, </a:t>
            </a:r>
            <a:r>
              <a:rPr lang="es-MX" b="1" i="1" dirty="0">
                <a:solidFill>
                  <a:schemeClr val="accent1">
                    <a:lumMod val="50000"/>
                  </a:schemeClr>
                </a:solidFill>
                <a:effectLst>
                  <a:outerShdw blurRad="50800" dist="50800" dir="5400000" sx="0" sy="0" algn="ctr">
                    <a:srgbClr val="FFFF00"/>
                  </a:outerShdw>
                </a:effectLst>
              </a:rPr>
              <a:t>por los cuales pasa un objeto durante su vida en una </a:t>
            </a:r>
            <a:r>
              <a:rPr lang="es-MX" b="1" i="1" dirty="0" smtClean="0">
                <a:solidFill>
                  <a:schemeClr val="accent1">
                    <a:lumMod val="50000"/>
                  </a:schemeClr>
                </a:solidFill>
                <a:effectLst>
                  <a:outerShdw blurRad="50800" dist="50800" dir="5400000" sx="0" sy="0" algn="ctr">
                    <a:srgbClr val="FFFF00"/>
                  </a:outerShdw>
                </a:effectLst>
              </a:rPr>
              <a:t>aplicación, </a:t>
            </a:r>
            <a:r>
              <a:rPr lang="es-MX" b="1" i="1" dirty="0">
                <a:solidFill>
                  <a:schemeClr val="accent1">
                    <a:lumMod val="50000"/>
                  </a:schemeClr>
                </a:solidFill>
                <a:effectLst>
                  <a:outerShdw blurRad="50800" dist="50800" dir="5400000" sx="0" sy="0" algn="ctr">
                    <a:srgbClr val="FFFF00"/>
                  </a:outerShdw>
                </a:effectLst>
              </a:rPr>
              <a:t>en respuesta a eventos y al </a:t>
            </a:r>
            <a:r>
              <a:rPr lang="es-MX" b="1" i="1" dirty="0" smtClean="0">
                <a:solidFill>
                  <a:schemeClr val="accent1">
                    <a:lumMod val="50000"/>
                  </a:schemeClr>
                </a:solidFill>
                <a:effectLst>
                  <a:outerShdw blurRad="50800" dist="50800" dir="5400000" sx="0" sy="0" algn="ctr">
                    <a:srgbClr val="FFFF00"/>
                  </a:outerShdw>
                </a:effectLst>
              </a:rPr>
              <a:t>tiempo.</a:t>
            </a:r>
            <a:endParaRPr lang="en-US" b="1" i="1" dirty="0">
              <a:solidFill>
                <a:schemeClr val="accent1">
                  <a:lumMod val="50000"/>
                </a:schemeClr>
              </a:solidFill>
            </a:endParaRPr>
          </a:p>
        </p:txBody>
      </p:sp>
      <p:pic>
        <p:nvPicPr>
          <p:cNvPr id="8" name="Picture 7"/>
          <p:cNvPicPr>
            <a:picLocks noChangeAspect="1"/>
          </p:cNvPicPr>
          <p:nvPr/>
        </p:nvPicPr>
        <p:blipFill>
          <a:blip r:embed="rId5"/>
          <a:stretch>
            <a:fillRect/>
          </a:stretch>
        </p:blipFill>
        <p:spPr>
          <a:xfrm>
            <a:off x="1029333" y="1925230"/>
            <a:ext cx="10133333" cy="3647619"/>
          </a:xfrm>
          <a:prstGeom prst="rect">
            <a:avLst/>
          </a:prstGeom>
        </p:spPr>
      </p:pic>
    </p:spTree>
    <p:extLst>
      <p:ext uri="{BB962C8B-B14F-4D97-AF65-F5344CB8AC3E}">
        <p14:creationId xmlns:p14="http://schemas.microsoft.com/office/powerpoint/2010/main" val="2050607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832" y="2796598"/>
            <a:ext cx="2611582" cy="1325563"/>
          </a:xfrm>
        </p:spPr>
        <p:txBody>
          <a:bodyPr>
            <a:normAutofit/>
          </a:bodyPr>
          <a:lstStyle/>
          <a:p>
            <a:r>
              <a:rPr lang="es-EC" dirty="0">
                <a:latin typeface="Franklin Gothic Heavy" panose="020B0903020102020204" pitchFamily="34" charset="0"/>
              </a:rPr>
              <a:t>AGENDA</a:t>
            </a:r>
            <a:endParaRPr lang="en-US" dirty="0">
              <a:latin typeface="Franklin Gothic Heavy" panose="020B0903020102020204" pitchFamily="34" charset="0"/>
            </a:endParaRPr>
          </a:p>
        </p:txBody>
      </p:sp>
      <p:sp>
        <p:nvSpPr>
          <p:cNvPr id="3" name="Content Placeholder 2"/>
          <p:cNvSpPr>
            <a:spLocks noGrp="1"/>
          </p:cNvSpPr>
          <p:nvPr>
            <p:ph idx="1"/>
          </p:nvPr>
        </p:nvSpPr>
        <p:spPr>
          <a:xfrm>
            <a:off x="5714998" y="2026227"/>
            <a:ext cx="6078684" cy="3418608"/>
          </a:xfrm>
        </p:spPr>
        <p:txBody>
          <a:bodyPr>
            <a:normAutofit/>
          </a:bodyPr>
          <a:lstStyle/>
          <a:p>
            <a:r>
              <a:rPr lang="es-ES" sz="3200" dirty="0" smtClean="0">
                <a:solidFill>
                  <a:schemeClr val="accent2">
                    <a:lumMod val="60000"/>
                    <a:lumOff val="40000"/>
                  </a:schemeClr>
                </a:solidFill>
              </a:rPr>
              <a:t>Introducción</a:t>
            </a:r>
          </a:p>
          <a:p>
            <a:r>
              <a:rPr lang="es-ES" sz="3200" dirty="0" smtClean="0">
                <a:solidFill>
                  <a:schemeClr val="accent2">
                    <a:lumMod val="60000"/>
                    <a:lumOff val="40000"/>
                  </a:schemeClr>
                </a:solidFill>
              </a:rPr>
              <a:t>Marco Teórico</a:t>
            </a:r>
          </a:p>
          <a:p>
            <a:r>
              <a:rPr lang="es-ES" sz="3200" dirty="0" smtClean="0">
                <a:solidFill>
                  <a:schemeClr val="accent2">
                    <a:lumMod val="60000"/>
                    <a:lumOff val="40000"/>
                  </a:schemeClr>
                </a:solidFill>
              </a:rPr>
              <a:t>Análisis y Diseño</a:t>
            </a:r>
          </a:p>
          <a:p>
            <a:r>
              <a:rPr lang="es-ES" sz="4400" b="1" dirty="0" smtClean="0">
                <a:solidFill>
                  <a:schemeClr val="accent2">
                    <a:lumMod val="75000"/>
                  </a:schemeClr>
                </a:solidFill>
              </a:rPr>
              <a:t>Implementación</a:t>
            </a:r>
          </a:p>
          <a:p>
            <a:r>
              <a:rPr lang="es-ES" sz="3200" dirty="0" smtClean="0">
                <a:solidFill>
                  <a:schemeClr val="accent2">
                    <a:lumMod val="60000"/>
                    <a:lumOff val="40000"/>
                  </a:schemeClr>
                </a:solidFill>
              </a:rPr>
              <a:t>Conclusiones y Recomendaciones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751982" y="679713"/>
            <a:ext cx="3888432" cy="1008111"/>
          </a:xfrm>
          <a:prstGeom prst="rect">
            <a:avLst/>
          </a:prstGeom>
          <a:noFill/>
          <a:ln>
            <a:noFill/>
          </a:ln>
        </p:spPr>
      </p:pic>
      <p:sp>
        <p:nvSpPr>
          <p:cNvPr id="5" name="Left Brace 4"/>
          <p:cNvSpPr/>
          <p:nvPr/>
        </p:nvSpPr>
        <p:spPr>
          <a:xfrm>
            <a:off x="4998027" y="1579418"/>
            <a:ext cx="800099" cy="42498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39993" y="6038868"/>
            <a:ext cx="10323751" cy="276190"/>
          </a:xfrm>
          <a:prstGeom prst="rect">
            <a:avLst/>
          </a:prstGeom>
        </p:spPr>
      </p:pic>
      <p:pic>
        <p:nvPicPr>
          <p:cNvPr id="8" name="Picture 7"/>
          <p:cNvPicPr>
            <a:picLocks noChangeAspect="1"/>
          </p:cNvPicPr>
          <p:nvPr/>
        </p:nvPicPr>
        <p:blipFill>
          <a:blip r:embed="rId4"/>
          <a:stretch>
            <a:fillRect/>
          </a:stretch>
        </p:blipFill>
        <p:spPr>
          <a:xfrm>
            <a:off x="2535622" y="3878190"/>
            <a:ext cx="1666875" cy="1638300"/>
          </a:xfrm>
          <a:prstGeom prst="rect">
            <a:avLst/>
          </a:prstGeom>
        </p:spPr>
      </p:pic>
    </p:spTree>
    <p:extLst>
      <p:ext uri="{BB962C8B-B14F-4D97-AF65-F5344CB8AC3E}">
        <p14:creationId xmlns:p14="http://schemas.microsoft.com/office/powerpoint/2010/main" val="557828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4000" dirty="0" smtClean="0">
                <a:solidFill>
                  <a:schemeClr val="accent2">
                    <a:lumMod val="75000"/>
                  </a:schemeClr>
                </a:solidFill>
                <a:latin typeface="Franklin Gothic Heavy" panose="020B0903020102020204" pitchFamily="34" charset="0"/>
              </a:rPr>
              <a:t>Arquitectura del Sistema</a:t>
            </a:r>
            <a:endParaRPr lang="en-US" sz="40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pic>
        <p:nvPicPr>
          <p:cNvPr id="3" name="Picture 2"/>
          <p:cNvPicPr>
            <a:picLocks noChangeAspect="1"/>
          </p:cNvPicPr>
          <p:nvPr/>
        </p:nvPicPr>
        <p:blipFill>
          <a:blip r:embed="rId5"/>
          <a:stretch>
            <a:fillRect/>
          </a:stretch>
        </p:blipFill>
        <p:spPr>
          <a:xfrm>
            <a:off x="1967428" y="1898209"/>
            <a:ext cx="8257143" cy="4561905"/>
          </a:xfrm>
          <a:prstGeom prst="rect">
            <a:avLst/>
          </a:prstGeom>
        </p:spPr>
      </p:pic>
    </p:spTree>
    <p:extLst>
      <p:ext uri="{BB962C8B-B14F-4D97-AF65-F5344CB8AC3E}">
        <p14:creationId xmlns:p14="http://schemas.microsoft.com/office/powerpoint/2010/main" val="1021638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4000" dirty="0" smtClean="0">
                <a:solidFill>
                  <a:schemeClr val="accent2">
                    <a:lumMod val="75000"/>
                  </a:schemeClr>
                </a:solidFill>
                <a:latin typeface="Franklin Gothic Heavy" panose="020B0903020102020204" pitchFamily="34" charset="0"/>
              </a:rPr>
              <a:t>Diagrama de Despliegue</a:t>
            </a:r>
            <a:endParaRPr lang="en-US" sz="40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sp>
        <p:nvSpPr>
          <p:cNvPr id="3" name="Rectangle 2"/>
          <p:cNvSpPr/>
          <p:nvPr/>
        </p:nvSpPr>
        <p:spPr>
          <a:xfrm>
            <a:off x="794712" y="2860988"/>
            <a:ext cx="2923848" cy="1200329"/>
          </a:xfrm>
          <a:prstGeom prst="rect">
            <a:avLst/>
          </a:prstGeom>
        </p:spPr>
        <p:txBody>
          <a:bodyPr wrap="square">
            <a:spAutoFit/>
          </a:bodyPr>
          <a:lstStyle/>
          <a:p>
            <a:pPr marL="285750" indent="-285750">
              <a:buFont typeface="Wingdings" panose="05000000000000000000" pitchFamily="2" charset="2"/>
              <a:buChar char="ü"/>
            </a:pPr>
            <a:r>
              <a:rPr lang="es-ES" b="1" dirty="0" smtClean="0">
                <a:solidFill>
                  <a:srgbClr val="002060"/>
                </a:solidFill>
              </a:rPr>
              <a:t>Ayuda </a:t>
            </a:r>
            <a:r>
              <a:rPr lang="es-ES" b="1" dirty="0">
                <a:solidFill>
                  <a:srgbClr val="002060"/>
                </a:solidFill>
              </a:rPr>
              <a:t>a modelar el hardware utilizado, dando una visión general de la </a:t>
            </a:r>
            <a:r>
              <a:rPr lang="es-ES" b="1" dirty="0" smtClean="0">
                <a:solidFill>
                  <a:srgbClr val="002060"/>
                </a:solidFill>
              </a:rPr>
              <a:t>instalación.</a:t>
            </a:r>
            <a:endParaRPr lang="en-US" b="1" dirty="0">
              <a:solidFill>
                <a:srgbClr val="002060"/>
              </a:solidFill>
            </a:endParaRPr>
          </a:p>
        </p:txBody>
      </p:sp>
      <p:pic>
        <p:nvPicPr>
          <p:cNvPr id="4" name="Picture 3"/>
          <p:cNvPicPr>
            <a:picLocks noChangeAspect="1"/>
          </p:cNvPicPr>
          <p:nvPr/>
        </p:nvPicPr>
        <p:blipFill>
          <a:blip r:embed="rId5"/>
          <a:stretch>
            <a:fillRect/>
          </a:stretch>
        </p:blipFill>
        <p:spPr>
          <a:xfrm>
            <a:off x="3718560" y="2404174"/>
            <a:ext cx="8038095" cy="3314286"/>
          </a:xfrm>
          <a:prstGeom prst="rect">
            <a:avLst/>
          </a:prstGeom>
        </p:spPr>
      </p:pic>
    </p:spTree>
    <p:extLst>
      <p:ext uri="{BB962C8B-B14F-4D97-AF65-F5344CB8AC3E}">
        <p14:creationId xmlns:p14="http://schemas.microsoft.com/office/powerpoint/2010/main" val="356158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Diagrama de Implementación</a:t>
            </a:r>
            <a:endParaRPr lang="en-US" sz="35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sp>
        <p:nvSpPr>
          <p:cNvPr id="3" name="Rectangle 2"/>
          <p:cNvSpPr/>
          <p:nvPr/>
        </p:nvSpPr>
        <p:spPr>
          <a:xfrm>
            <a:off x="2149242" y="6303109"/>
            <a:ext cx="7269077" cy="369332"/>
          </a:xfrm>
          <a:prstGeom prst="rect">
            <a:avLst/>
          </a:prstGeom>
        </p:spPr>
        <p:txBody>
          <a:bodyPr wrap="square">
            <a:spAutoFit/>
          </a:bodyPr>
          <a:lstStyle/>
          <a:p>
            <a:pPr marL="285750" indent="-285750">
              <a:buFont typeface="Wingdings" panose="05000000000000000000" pitchFamily="2" charset="2"/>
              <a:buChar char="ü"/>
            </a:pPr>
            <a:r>
              <a:rPr lang="es-MX" b="1" dirty="0" smtClean="0">
                <a:solidFill>
                  <a:srgbClr val="002060"/>
                </a:solidFill>
                <a:effectLst>
                  <a:outerShdw blurRad="50800" dist="50800" dir="5400000" sx="0" sy="0" algn="ctr">
                    <a:srgbClr val="FFFF00"/>
                  </a:outerShdw>
                </a:effectLst>
                <a:latin typeface="+mj-lt"/>
                <a:ea typeface="Times New Roman" panose="02020603050405020304" pitchFamily="18" charset="0"/>
              </a:rPr>
              <a:t>Es </a:t>
            </a:r>
            <a:r>
              <a:rPr lang="es-MX" b="1" dirty="0">
                <a:solidFill>
                  <a:srgbClr val="002060"/>
                </a:solidFill>
                <a:effectLst>
                  <a:outerShdw blurRad="50800" dist="50800" dir="5400000" sx="0" sy="0" algn="ctr">
                    <a:srgbClr val="FFFF00"/>
                  </a:outerShdw>
                </a:effectLst>
                <a:latin typeface="+mj-lt"/>
                <a:ea typeface="Times New Roman" panose="02020603050405020304" pitchFamily="18" charset="0"/>
              </a:rPr>
              <a:t>la ilustración de la arquitectura física del hardware y del </a:t>
            </a:r>
            <a:r>
              <a:rPr lang="es-MX" b="1" dirty="0" smtClean="0">
                <a:solidFill>
                  <a:srgbClr val="002060"/>
                </a:solidFill>
                <a:effectLst>
                  <a:outerShdw blurRad="50800" dist="50800" dir="5400000" sx="0" sy="0" algn="ctr">
                    <a:srgbClr val="FFFF00"/>
                  </a:outerShdw>
                </a:effectLst>
                <a:latin typeface="+mj-lt"/>
                <a:ea typeface="Times New Roman" panose="02020603050405020304" pitchFamily="18" charset="0"/>
              </a:rPr>
              <a:t>software.</a:t>
            </a:r>
            <a:endParaRPr lang="en-US" b="1" dirty="0">
              <a:solidFill>
                <a:srgbClr val="002060"/>
              </a:solidFill>
              <a:latin typeface="+mj-lt"/>
            </a:endParaRPr>
          </a:p>
        </p:txBody>
      </p:sp>
      <p:pic>
        <p:nvPicPr>
          <p:cNvPr id="9" name="Picture 8"/>
          <p:cNvPicPr>
            <a:picLocks noChangeAspect="1"/>
          </p:cNvPicPr>
          <p:nvPr/>
        </p:nvPicPr>
        <p:blipFill>
          <a:blip r:embed="rId5"/>
          <a:stretch>
            <a:fillRect/>
          </a:stretch>
        </p:blipFill>
        <p:spPr>
          <a:xfrm>
            <a:off x="1205524" y="1940508"/>
            <a:ext cx="9780952" cy="4257143"/>
          </a:xfrm>
          <a:prstGeom prst="rect">
            <a:avLst/>
          </a:prstGeom>
        </p:spPr>
      </p:pic>
    </p:spTree>
    <p:extLst>
      <p:ext uri="{BB962C8B-B14F-4D97-AF65-F5344CB8AC3E}">
        <p14:creationId xmlns:p14="http://schemas.microsoft.com/office/powerpoint/2010/main" val="455685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Diagrama de Navegación</a:t>
            </a:r>
            <a:endParaRPr lang="en-US" sz="35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pic>
        <p:nvPicPr>
          <p:cNvPr id="4" name="Picture 3"/>
          <p:cNvPicPr>
            <a:picLocks noChangeAspect="1"/>
          </p:cNvPicPr>
          <p:nvPr/>
        </p:nvPicPr>
        <p:blipFill>
          <a:blip r:embed="rId5"/>
          <a:stretch>
            <a:fillRect/>
          </a:stretch>
        </p:blipFill>
        <p:spPr>
          <a:xfrm>
            <a:off x="2133600" y="1822252"/>
            <a:ext cx="7818120" cy="4987300"/>
          </a:xfrm>
          <a:prstGeom prst="rect">
            <a:avLst/>
          </a:prstGeom>
        </p:spPr>
      </p:pic>
    </p:spTree>
    <p:extLst>
      <p:ext uri="{BB962C8B-B14F-4D97-AF65-F5344CB8AC3E}">
        <p14:creationId xmlns:p14="http://schemas.microsoft.com/office/powerpoint/2010/main" val="20122057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Diseño de la Interfaz</a:t>
            </a:r>
            <a:endParaRPr lang="en-US" sz="35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pic>
        <p:nvPicPr>
          <p:cNvPr id="3" name="Picture 2"/>
          <p:cNvPicPr>
            <a:picLocks noChangeAspect="1"/>
          </p:cNvPicPr>
          <p:nvPr/>
        </p:nvPicPr>
        <p:blipFill>
          <a:blip r:embed="rId5"/>
          <a:stretch>
            <a:fillRect/>
          </a:stretch>
        </p:blipFill>
        <p:spPr>
          <a:xfrm>
            <a:off x="2334211" y="1842113"/>
            <a:ext cx="7221270" cy="4941643"/>
          </a:xfrm>
          <a:prstGeom prst="rect">
            <a:avLst/>
          </a:prstGeom>
        </p:spPr>
      </p:pic>
    </p:spTree>
    <p:extLst>
      <p:ext uri="{BB962C8B-B14F-4D97-AF65-F5344CB8AC3E}">
        <p14:creationId xmlns:p14="http://schemas.microsoft.com/office/powerpoint/2010/main" val="4130203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832" y="2796598"/>
            <a:ext cx="2611582" cy="1325563"/>
          </a:xfrm>
        </p:spPr>
        <p:txBody>
          <a:bodyPr>
            <a:normAutofit/>
          </a:bodyPr>
          <a:lstStyle/>
          <a:p>
            <a:r>
              <a:rPr lang="es-EC" dirty="0">
                <a:latin typeface="Franklin Gothic Heavy" panose="020B0903020102020204" pitchFamily="34" charset="0"/>
              </a:rPr>
              <a:t>AGENDA</a:t>
            </a:r>
            <a:endParaRPr lang="en-US" dirty="0">
              <a:latin typeface="Franklin Gothic Heavy" panose="020B0903020102020204" pitchFamily="34" charset="0"/>
            </a:endParaRPr>
          </a:p>
        </p:txBody>
      </p:sp>
      <p:sp>
        <p:nvSpPr>
          <p:cNvPr id="3" name="Content Placeholder 2"/>
          <p:cNvSpPr>
            <a:spLocks noGrp="1"/>
          </p:cNvSpPr>
          <p:nvPr>
            <p:ph idx="1"/>
          </p:nvPr>
        </p:nvSpPr>
        <p:spPr>
          <a:xfrm>
            <a:off x="5714998" y="2026227"/>
            <a:ext cx="6078684" cy="3418608"/>
          </a:xfrm>
        </p:spPr>
        <p:txBody>
          <a:bodyPr>
            <a:normAutofit lnSpcReduction="10000"/>
          </a:bodyPr>
          <a:lstStyle/>
          <a:p>
            <a:r>
              <a:rPr lang="es-ES" sz="4400" b="1" dirty="0" smtClean="0">
                <a:solidFill>
                  <a:schemeClr val="accent2">
                    <a:lumMod val="75000"/>
                  </a:schemeClr>
                </a:solidFill>
              </a:rPr>
              <a:t>Introducción</a:t>
            </a:r>
          </a:p>
          <a:p>
            <a:r>
              <a:rPr lang="es-ES" sz="3200" dirty="0" smtClean="0">
                <a:solidFill>
                  <a:schemeClr val="accent2">
                    <a:lumMod val="60000"/>
                    <a:lumOff val="40000"/>
                  </a:schemeClr>
                </a:solidFill>
              </a:rPr>
              <a:t>Marco Teórico</a:t>
            </a:r>
          </a:p>
          <a:p>
            <a:r>
              <a:rPr lang="es-ES" sz="3200" dirty="0" smtClean="0">
                <a:solidFill>
                  <a:schemeClr val="accent2">
                    <a:lumMod val="60000"/>
                    <a:lumOff val="40000"/>
                  </a:schemeClr>
                </a:solidFill>
              </a:rPr>
              <a:t>Análisis y Diseño</a:t>
            </a:r>
          </a:p>
          <a:p>
            <a:r>
              <a:rPr lang="es-ES" sz="3200" dirty="0" smtClean="0">
                <a:solidFill>
                  <a:schemeClr val="accent2">
                    <a:lumMod val="60000"/>
                    <a:lumOff val="40000"/>
                  </a:schemeClr>
                </a:solidFill>
              </a:rPr>
              <a:t>Implementación</a:t>
            </a:r>
          </a:p>
          <a:p>
            <a:r>
              <a:rPr lang="es-ES" sz="3200" dirty="0">
                <a:solidFill>
                  <a:schemeClr val="accent2">
                    <a:lumMod val="60000"/>
                    <a:lumOff val="40000"/>
                  </a:schemeClr>
                </a:solidFill>
              </a:rPr>
              <a:t>Presentación del Sistema</a:t>
            </a:r>
          </a:p>
          <a:p>
            <a:r>
              <a:rPr lang="es-ES" sz="3200" dirty="0" smtClean="0">
                <a:solidFill>
                  <a:schemeClr val="accent2">
                    <a:lumMod val="60000"/>
                    <a:lumOff val="40000"/>
                  </a:schemeClr>
                </a:solidFill>
              </a:rPr>
              <a:t>Conclusiones y Recomendaciones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751982" y="679713"/>
            <a:ext cx="3888432" cy="1008111"/>
          </a:xfrm>
          <a:prstGeom prst="rect">
            <a:avLst/>
          </a:prstGeom>
          <a:noFill/>
          <a:ln>
            <a:noFill/>
          </a:ln>
        </p:spPr>
      </p:pic>
      <p:sp>
        <p:nvSpPr>
          <p:cNvPr id="5" name="Left Brace 4"/>
          <p:cNvSpPr/>
          <p:nvPr/>
        </p:nvSpPr>
        <p:spPr>
          <a:xfrm>
            <a:off x="4998027" y="1579418"/>
            <a:ext cx="800099" cy="42498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39993" y="6038868"/>
            <a:ext cx="10323751" cy="276190"/>
          </a:xfrm>
          <a:prstGeom prst="rect">
            <a:avLst/>
          </a:prstGeom>
        </p:spPr>
      </p:pic>
      <p:pic>
        <p:nvPicPr>
          <p:cNvPr id="8" name="Picture 7"/>
          <p:cNvPicPr>
            <a:picLocks noChangeAspect="1"/>
          </p:cNvPicPr>
          <p:nvPr/>
        </p:nvPicPr>
        <p:blipFill>
          <a:blip r:embed="rId4"/>
          <a:stretch>
            <a:fillRect/>
          </a:stretch>
        </p:blipFill>
        <p:spPr>
          <a:xfrm>
            <a:off x="2535622" y="3878190"/>
            <a:ext cx="1666875" cy="1638300"/>
          </a:xfrm>
          <a:prstGeom prst="rect">
            <a:avLst/>
          </a:prstGeom>
        </p:spPr>
      </p:pic>
    </p:spTree>
    <p:extLst>
      <p:ext uri="{BB962C8B-B14F-4D97-AF65-F5344CB8AC3E}">
        <p14:creationId xmlns:p14="http://schemas.microsoft.com/office/powerpoint/2010/main" val="14039562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p:cNvPicPr>
          <p:nvPr>
            <p:ph idx="1"/>
          </p:nvPr>
        </p:nvPicPr>
        <p:blipFill>
          <a:blip r:embed="rId2"/>
          <a:stretch>
            <a:fillRect/>
          </a:stretch>
        </p:blipFill>
        <p:spPr>
          <a:xfrm>
            <a:off x="2219780" y="2029865"/>
            <a:ext cx="7960539" cy="4355695"/>
          </a:xfrm>
          <a:prstGeom prst="rect">
            <a:avLst/>
          </a:prstGeom>
        </p:spPr>
      </p:pic>
      <p:sp>
        <p:nvSpPr>
          <p:cNvPr id="5"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Diseño de la Interfaz</a:t>
            </a:r>
            <a:endParaRPr lang="en-US" sz="35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spTree>
    <p:extLst>
      <p:ext uri="{BB962C8B-B14F-4D97-AF65-F5344CB8AC3E}">
        <p14:creationId xmlns:p14="http://schemas.microsoft.com/office/powerpoint/2010/main" val="3113011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2315845"/>
            <a:ext cx="388843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Pruebas del Sistema</a:t>
            </a:r>
            <a:endParaRPr lang="en-US" sz="35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pic>
        <p:nvPicPr>
          <p:cNvPr id="8" name="Picture 7"/>
          <p:cNvPicPr/>
          <p:nvPr/>
        </p:nvPicPr>
        <p:blipFill>
          <a:blip r:embed="rId5"/>
          <a:stretch>
            <a:fillRect/>
          </a:stretch>
        </p:blipFill>
        <p:spPr>
          <a:xfrm>
            <a:off x="5992494" y="404689"/>
            <a:ext cx="5589906" cy="6163751"/>
          </a:xfrm>
          <a:prstGeom prst="rect">
            <a:avLst/>
          </a:prstGeom>
        </p:spPr>
      </p:pic>
      <p:sp>
        <p:nvSpPr>
          <p:cNvPr id="3" name="TextBox 2"/>
          <p:cNvSpPr txBox="1"/>
          <p:nvPr/>
        </p:nvSpPr>
        <p:spPr>
          <a:xfrm>
            <a:off x="869488" y="3566160"/>
            <a:ext cx="4190192" cy="646331"/>
          </a:xfrm>
          <a:prstGeom prst="rect">
            <a:avLst/>
          </a:prstGeom>
          <a:noFill/>
        </p:spPr>
        <p:txBody>
          <a:bodyPr wrap="square" rtlCol="0">
            <a:spAutoFit/>
          </a:bodyPr>
          <a:lstStyle/>
          <a:p>
            <a:pPr marL="285750" indent="-285750">
              <a:buFont typeface="Wingdings" panose="05000000000000000000" pitchFamily="2" charset="2"/>
              <a:buChar char="ü"/>
            </a:pPr>
            <a:r>
              <a:rPr lang="es-EC" b="1" dirty="0" smtClean="0"/>
              <a:t>PRUEBA DE CAJA BLANCA</a:t>
            </a:r>
          </a:p>
          <a:p>
            <a:r>
              <a:rPr lang="es-EC" b="1" dirty="0" smtClean="0"/>
              <a:t>      Código para la prueba</a:t>
            </a:r>
            <a:endParaRPr lang="en-US" b="1" dirty="0"/>
          </a:p>
        </p:txBody>
      </p:sp>
      <p:pic>
        <p:nvPicPr>
          <p:cNvPr id="10" name="Picture 9"/>
          <p:cNvPicPr>
            <a:picLocks noChangeAspect="1"/>
          </p:cNvPicPr>
          <p:nvPr/>
        </p:nvPicPr>
        <p:blipFill>
          <a:blip r:embed="rId6"/>
          <a:stretch>
            <a:fillRect/>
          </a:stretch>
        </p:blipFill>
        <p:spPr>
          <a:xfrm>
            <a:off x="1501361" y="4352074"/>
            <a:ext cx="4314286" cy="1800000"/>
          </a:xfrm>
          <a:prstGeom prst="rect">
            <a:avLst/>
          </a:prstGeom>
        </p:spPr>
      </p:pic>
    </p:spTree>
    <p:extLst>
      <p:ext uri="{BB962C8B-B14F-4D97-AF65-F5344CB8AC3E}">
        <p14:creationId xmlns:p14="http://schemas.microsoft.com/office/powerpoint/2010/main" val="23937441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69488" y="1535426"/>
            <a:ext cx="10484311" cy="276190"/>
          </a:xfrm>
          <a:prstGeom prst="rect">
            <a:avLst/>
          </a:prstGeom>
        </p:spPr>
      </p:pic>
      <p:pic>
        <p:nvPicPr>
          <p:cNvPr id="8" name="Picture 7"/>
          <p:cNvPicPr>
            <a:picLocks noChangeAspect="1"/>
          </p:cNvPicPr>
          <p:nvPr/>
        </p:nvPicPr>
        <p:blipFill>
          <a:blip r:embed="rId4"/>
          <a:stretch>
            <a:fillRect/>
          </a:stretch>
        </p:blipFill>
        <p:spPr>
          <a:xfrm>
            <a:off x="4757920" y="180668"/>
            <a:ext cx="7379350" cy="6677332"/>
          </a:xfrm>
          <a:prstGeom prst="rect">
            <a:avLst/>
          </a:prstGeom>
        </p:spPr>
      </p:pic>
      <p:sp>
        <p:nvSpPr>
          <p:cNvPr id="5" name="Title 1"/>
          <p:cNvSpPr txBox="1">
            <a:spLocks/>
          </p:cNvSpPr>
          <p:nvPr/>
        </p:nvSpPr>
        <p:spPr>
          <a:xfrm>
            <a:off x="838199" y="1812925"/>
            <a:ext cx="313624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Pruebas del Sistema</a:t>
            </a:r>
            <a:endParaRPr lang="en-US" sz="3500" dirty="0"/>
          </a:p>
        </p:txBody>
      </p:sp>
      <p:pic>
        <p:nvPicPr>
          <p:cNvPr id="6" name="3 Imagen"/>
          <p:cNvPicPr/>
          <p:nvPr/>
        </p:nvPicPr>
        <p:blipFill>
          <a:blip r:embed="rId5">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sp>
        <p:nvSpPr>
          <p:cNvPr id="3" name="TextBox 2"/>
          <p:cNvSpPr txBox="1"/>
          <p:nvPr/>
        </p:nvSpPr>
        <p:spPr>
          <a:xfrm>
            <a:off x="671368" y="3093720"/>
            <a:ext cx="4936952" cy="3139321"/>
          </a:xfrm>
          <a:prstGeom prst="rect">
            <a:avLst/>
          </a:prstGeom>
          <a:noFill/>
        </p:spPr>
        <p:txBody>
          <a:bodyPr wrap="square" rtlCol="0">
            <a:spAutoFit/>
          </a:bodyPr>
          <a:lstStyle/>
          <a:p>
            <a:pPr marL="285750" indent="-285750">
              <a:buFont typeface="Wingdings" panose="05000000000000000000" pitchFamily="2" charset="2"/>
              <a:buChar char="ü"/>
            </a:pPr>
            <a:r>
              <a:rPr lang="es-EC" b="1" dirty="0" smtClean="0"/>
              <a:t>PRUEBA DE CAJA BLANCA</a:t>
            </a:r>
          </a:p>
          <a:p>
            <a:r>
              <a:rPr lang="es-EC" b="1" dirty="0"/>
              <a:t> </a:t>
            </a:r>
            <a:r>
              <a:rPr lang="es-EC" b="1" dirty="0" smtClean="0"/>
              <a:t>    Diagrama </a:t>
            </a:r>
            <a:r>
              <a:rPr lang="es-EC" b="1" dirty="0"/>
              <a:t>de Flujo de la Estructura </a:t>
            </a:r>
            <a:r>
              <a:rPr lang="es-EC" b="1" dirty="0" smtClean="0"/>
              <a:t>de</a:t>
            </a:r>
          </a:p>
          <a:p>
            <a:r>
              <a:rPr lang="es-EC" b="1" dirty="0"/>
              <a:t> </a:t>
            </a:r>
            <a:r>
              <a:rPr lang="es-EC" b="1" dirty="0" smtClean="0"/>
              <a:t>    </a:t>
            </a:r>
            <a:r>
              <a:rPr lang="es-EC" b="1" dirty="0"/>
              <a:t>Control de </a:t>
            </a:r>
            <a:r>
              <a:rPr lang="es-EC" b="1" dirty="0" smtClean="0"/>
              <a:t>Programación</a:t>
            </a:r>
          </a:p>
          <a:p>
            <a:endParaRPr lang="es-EC" b="1" i="1" dirty="0"/>
          </a:p>
          <a:p>
            <a:r>
              <a:rPr lang="es-EC" b="1" i="1" dirty="0" smtClean="0"/>
              <a:t>Caminos encontrados:</a:t>
            </a:r>
          </a:p>
          <a:p>
            <a:r>
              <a:rPr lang="es-MX" b="1" dirty="0"/>
              <a:t>Camino 1:</a:t>
            </a:r>
            <a:r>
              <a:rPr lang="es-MX" dirty="0"/>
              <a:t> 1-2-3-4-5-6-20</a:t>
            </a:r>
            <a:endParaRPr lang="en-US" dirty="0"/>
          </a:p>
          <a:p>
            <a:r>
              <a:rPr lang="es-MX" b="1" dirty="0"/>
              <a:t>Camino 2:</a:t>
            </a:r>
            <a:r>
              <a:rPr lang="es-MX" dirty="0"/>
              <a:t> 1-2-3-4-5-7-8-9-20</a:t>
            </a:r>
            <a:endParaRPr lang="en-US" dirty="0"/>
          </a:p>
          <a:p>
            <a:r>
              <a:rPr lang="es-MX" b="1" dirty="0"/>
              <a:t>Camino 3:</a:t>
            </a:r>
            <a:r>
              <a:rPr lang="es-MX" dirty="0"/>
              <a:t> 1-2-3-4-5-7-8-10-11-12-13-14-15-20</a:t>
            </a:r>
            <a:endParaRPr lang="en-US" dirty="0"/>
          </a:p>
          <a:p>
            <a:r>
              <a:rPr lang="es-MX" b="1" dirty="0"/>
              <a:t>Camino 4:</a:t>
            </a:r>
            <a:r>
              <a:rPr lang="es-MX" dirty="0"/>
              <a:t> 1-2-3-4-5-7-8-10-11-12-13-15-20</a:t>
            </a:r>
            <a:endParaRPr lang="en-US" dirty="0"/>
          </a:p>
          <a:p>
            <a:r>
              <a:rPr lang="es-MX" b="1" dirty="0"/>
              <a:t>Camino 5:</a:t>
            </a:r>
            <a:r>
              <a:rPr lang="es-MX" dirty="0"/>
              <a:t> 1-2-3-4-5-7-8-10-11-16-17-18-20</a:t>
            </a:r>
            <a:endParaRPr lang="en-US" dirty="0"/>
          </a:p>
          <a:p>
            <a:r>
              <a:rPr lang="es-MX" b="1" dirty="0"/>
              <a:t>Camino 6:</a:t>
            </a:r>
            <a:r>
              <a:rPr lang="es-MX" dirty="0"/>
              <a:t> </a:t>
            </a:r>
            <a:r>
              <a:rPr lang="es-MX" dirty="0" smtClean="0"/>
              <a:t>1-2-3-4-5-7-8-10-11-16-17-19-20</a:t>
            </a:r>
            <a:endParaRPr lang="en-US" i="1" dirty="0"/>
          </a:p>
        </p:txBody>
      </p:sp>
      <p:sp>
        <p:nvSpPr>
          <p:cNvPr id="2" name="Oval 1"/>
          <p:cNvSpPr/>
          <p:nvPr/>
        </p:nvSpPr>
        <p:spPr>
          <a:xfrm>
            <a:off x="411480" y="5806440"/>
            <a:ext cx="4800600" cy="472440"/>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31546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6614160" y="281995"/>
            <a:ext cx="473963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Pruebas del Sistema</a:t>
            </a:r>
            <a:endParaRPr lang="en-US" sz="3500" dirty="0"/>
          </a:p>
        </p:txBody>
      </p:sp>
      <p:pic>
        <p:nvPicPr>
          <p:cNvPr id="6"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7" name="Picture 6"/>
          <p:cNvPicPr>
            <a:picLocks noChangeAspect="1"/>
          </p:cNvPicPr>
          <p:nvPr/>
        </p:nvPicPr>
        <p:blipFill>
          <a:blip r:embed="rId4"/>
          <a:stretch>
            <a:fillRect/>
          </a:stretch>
        </p:blipFill>
        <p:spPr>
          <a:xfrm>
            <a:off x="869488" y="1535426"/>
            <a:ext cx="10484311" cy="276190"/>
          </a:xfrm>
          <a:prstGeom prst="rect">
            <a:avLst/>
          </a:prstGeom>
        </p:spPr>
      </p:pic>
      <p:pic>
        <p:nvPicPr>
          <p:cNvPr id="2" name="Picture 1"/>
          <p:cNvPicPr>
            <a:picLocks noChangeAspect="1"/>
          </p:cNvPicPr>
          <p:nvPr/>
        </p:nvPicPr>
        <p:blipFill>
          <a:blip r:embed="rId5"/>
          <a:stretch>
            <a:fillRect/>
          </a:stretch>
        </p:blipFill>
        <p:spPr>
          <a:xfrm>
            <a:off x="838200" y="3065047"/>
            <a:ext cx="4168570" cy="2110668"/>
          </a:xfrm>
          <a:prstGeom prst="rect">
            <a:avLst/>
          </a:prstGeom>
        </p:spPr>
      </p:pic>
      <p:sp>
        <p:nvSpPr>
          <p:cNvPr id="4" name="TextBox 3"/>
          <p:cNvSpPr txBox="1"/>
          <p:nvPr/>
        </p:nvSpPr>
        <p:spPr>
          <a:xfrm>
            <a:off x="5867400" y="2475706"/>
            <a:ext cx="4815840" cy="707886"/>
          </a:xfrm>
          <a:prstGeom prst="rect">
            <a:avLst/>
          </a:prstGeom>
          <a:noFill/>
        </p:spPr>
        <p:txBody>
          <a:bodyPr wrap="square" rtlCol="0">
            <a:spAutoFit/>
          </a:bodyPr>
          <a:lstStyle/>
          <a:p>
            <a:pPr marL="285750" indent="-285750">
              <a:buFont typeface="Wingdings" panose="05000000000000000000" pitchFamily="2" charset="2"/>
              <a:buChar char="ü"/>
            </a:pPr>
            <a:r>
              <a:rPr lang="es-EC" sz="2000" dirty="0" smtClean="0"/>
              <a:t>Estas pruebas se basan en los requerimientos de especificaciones.</a:t>
            </a:r>
            <a:endParaRPr lang="en-US" sz="2000" dirty="0"/>
          </a:p>
        </p:txBody>
      </p:sp>
      <p:graphicFrame>
        <p:nvGraphicFramePr>
          <p:cNvPr id="10" name="Table 9"/>
          <p:cNvGraphicFramePr>
            <a:graphicFrameLocks noGrp="1"/>
          </p:cNvGraphicFramePr>
          <p:nvPr>
            <p:extLst>
              <p:ext uri="{D42A27DB-BD31-4B8C-83A1-F6EECF244321}">
                <p14:modId xmlns:p14="http://schemas.microsoft.com/office/powerpoint/2010/main" val="1723323883"/>
              </p:ext>
            </p:extLst>
          </p:nvPr>
        </p:nvGraphicFramePr>
        <p:xfrm>
          <a:off x="5562600" y="3419971"/>
          <a:ext cx="5425440" cy="3017520"/>
        </p:xfrm>
        <a:graphic>
          <a:graphicData uri="http://schemas.openxmlformats.org/drawingml/2006/table">
            <a:tbl>
              <a:tblPr firstRow="1" firstCol="1" bandRow="1">
                <a:tableStyleId>{5C22544A-7EE6-4342-B048-85BDC9FD1C3A}</a:tableStyleId>
              </a:tblPr>
              <a:tblGrid>
                <a:gridCol w="1808480"/>
                <a:gridCol w="1808480"/>
                <a:gridCol w="1808480"/>
              </a:tblGrid>
              <a:tr h="0">
                <a:tc>
                  <a:txBody>
                    <a:bodyPr/>
                    <a:lstStyle/>
                    <a:p>
                      <a:pPr marL="0" marR="0" algn="just">
                        <a:lnSpc>
                          <a:spcPct val="150000"/>
                        </a:lnSpc>
                        <a:spcBef>
                          <a:spcPts val="0"/>
                        </a:spcBef>
                        <a:spcAft>
                          <a:spcPts val="0"/>
                        </a:spcAft>
                      </a:pPr>
                      <a:r>
                        <a:rPr lang="es-MX" sz="1200">
                          <a:effectLst>
                            <a:outerShdw blurRad="50800" dist="50800" dir="5400000" sx="0" sy="0" algn="ctr">
                              <a:srgbClr val="FFFF00"/>
                            </a:outerShdw>
                          </a:effectLst>
                        </a:rPr>
                        <a:t>CASO DE PRUEBA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MX" sz="1200">
                          <a:effectLst>
                            <a:outerShdw blurRad="50800" dist="50800" dir="5400000" sx="0" sy="0" algn="ctr">
                              <a:srgbClr val="FFFF00"/>
                            </a:outerShdw>
                          </a:effectLst>
                        </a:rPr>
                        <a:t>RESULTADO ESPERADO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MX" sz="1200">
                          <a:effectLst>
                            <a:outerShdw blurRad="50800" dist="50800" dir="5400000" sx="0" sy="0" algn="ctr">
                              <a:srgbClr val="FFFF00"/>
                            </a:outerShdw>
                          </a:effectLst>
                        </a:rPr>
                        <a:t>RESULTADO OBTENIDO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a:txBody>
                    <a:bodyPr/>
                    <a:lstStyle/>
                    <a:p>
                      <a:pPr marL="0" marR="0" algn="just">
                        <a:lnSpc>
                          <a:spcPct val="150000"/>
                        </a:lnSpc>
                        <a:spcBef>
                          <a:spcPts val="0"/>
                        </a:spcBef>
                        <a:spcAft>
                          <a:spcPts val="0"/>
                        </a:spcAft>
                      </a:pPr>
                      <a:r>
                        <a:rPr lang="es-MX" sz="1200">
                          <a:effectLst>
                            <a:outerShdw blurRad="50800" dist="50800" dir="5400000" sx="0" sy="0" algn="ctr">
                              <a:srgbClr val="FFFF00"/>
                            </a:outerShdw>
                          </a:effectLst>
                        </a:rPr>
                        <a:t>Cada usuario tiene una clave; esta clave está almacenada en la base de datos.  Una vez que el usuario intenta conectarse, debe verificar que la clave ingresada, sea igual a la clave registrada en la base de datos.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MX" sz="1200" dirty="0">
                          <a:effectLst>
                            <a:outerShdw blurRad="50800" dist="50800" dir="5400000" sx="0" sy="0" algn="ctr">
                              <a:srgbClr val="FFFF00"/>
                            </a:outerShdw>
                          </a:effectLst>
                        </a:rPr>
                        <a:t>Si la clave ingresada no es igual a la clave registrada, entonces, el sistema no debe permitir el ingreso y mostrar un mensaje de error.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150000"/>
                        </a:lnSpc>
                        <a:spcBef>
                          <a:spcPts val="0"/>
                        </a:spcBef>
                        <a:spcAft>
                          <a:spcPts val="0"/>
                        </a:spcAft>
                      </a:pPr>
                      <a:r>
                        <a:rPr lang="es-MX" sz="1200" dirty="0">
                          <a:effectLst>
                            <a:outerShdw blurRad="50800" dist="50800" dir="5400000" sx="0" sy="0" algn="ctr">
                              <a:srgbClr val="FFFF00"/>
                            </a:outerShdw>
                          </a:effectLst>
                        </a:rPr>
                        <a:t>El sistema no permite el ingreso al sistema y muestra un mensaje, indicando que la clave no es correcta.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301956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832" y="2796598"/>
            <a:ext cx="2611582" cy="1325563"/>
          </a:xfrm>
        </p:spPr>
        <p:txBody>
          <a:bodyPr>
            <a:normAutofit/>
          </a:bodyPr>
          <a:lstStyle/>
          <a:p>
            <a:r>
              <a:rPr lang="es-EC" dirty="0">
                <a:latin typeface="Franklin Gothic Heavy" panose="020B0903020102020204" pitchFamily="34" charset="0"/>
              </a:rPr>
              <a:t>AGENDA</a:t>
            </a:r>
            <a:endParaRPr lang="en-US" dirty="0">
              <a:latin typeface="Franklin Gothic Heavy" panose="020B0903020102020204" pitchFamily="34" charset="0"/>
            </a:endParaRPr>
          </a:p>
        </p:txBody>
      </p:sp>
      <p:sp>
        <p:nvSpPr>
          <p:cNvPr id="3" name="Content Placeholder 2"/>
          <p:cNvSpPr>
            <a:spLocks noGrp="1"/>
          </p:cNvSpPr>
          <p:nvPr>
            <p:ph idx="1"/>
          </p:nvPr>
        </p:nvSpPr>
        <p:spPr>
          <a:xfrm>
            <a:off x="5714998" y="2026227"/>
            <a:ext cx="6078684" cy="3418608"/>
          </a:xfrm>
        </p:spPr>
        <p:txBody>
          <a:bodyPr>
            <a:normAutofit lnSpcReduction="10000"/>
          </a:bodyPr>
          <a:lstStyle/>
          <a:p>
            <a:r>
              <a:rPr lang="es-ES" sz="3200" dirty="0">
                <a:solidFill>
                  <a:schemeClr val="accent2">
                    <a:lumMod val="60000"/>
                    <a:lumOff val="40000"/>
                  </a:schemeClr>
                </a:solidFill>
              </a:rPr>
              <a:t>Introducción</a:t>
            </a:r>
          </a:p>
          <a:p>
            <a:r>
              <a:rPr lang="es-ES" sz="3200" dirty="0">
                <a:solidFill>
                  <a:schemeClr val="accent2">
                    <a:lumMod val="60000"/>
                    <a:lumOff val="40000"/>
                  </a:schemeClr>
                </a:solidFill>
              </a:rPr>
              <a:t>Marco Teórico</a:t>
            </a:r>
          </a:p>
          <a:p>
            <a:r>
              <a:rPr lang="es-ES" sz="3200" dirty="0">
                <a:solidFill>
                  <a:schemeClr val="accent2">
                    <a:lumMod val="60000"/>
                    <a:lumOff val="40000"/>
                  </a:schemeClr>
                </a:solidFill>
              </a:rPr>
              <a:t>Análisis y Diseño</a:t>
            </a:r>
          </a:p>
          <a:p>
            <a:r>
              <a:rPr lang="es-ES" sz="3200" dirty="0">
                <a:solidFill>
                  <a:schemeClr val="accent2">
                    <a:lumMod val="60000"/>
                    <a:lumOff val="40000"/>
                  </a:schemeClr>
                </a:solidFill>
              </a:rPr>
              <a:t>Implementación</a:t>
            </a:r>
          </a:p>
          <a:p>
            <a:r>
              <a:rPr lang="es-ES" sz="4100" b="1" dirty="0">
                <a:solidFill>
                  <a:schemeClr val="accent2">
                    <a:lumMod val="75000"/>
                  </a:schemeClr>
                </a:solidFill>
              </a:rPr>
              <a:t>Presentación del </a:t>
            </a:r>
            <a:r>
              <a:rPr lang="es-ES" sz="4100" b="1" dirty="0" smtClean="0">
                <a:solidFill>
                  <a:schemeClr val="accent2">
                    <a:lumMod val="75000"/>
                  </a:schemeClr>
                </a:solidFill>
              </a:rPr>
              <a:t>Sistema</a:t>
            </a:r>
          </a:p>
          <a:p>
            <a:r>
              <a:rPr lang="es-ES" sz="3200" dirty="0">
                <a:solidFill>
                  <a:schemeClr val="accent2">
                    <a:lumMod val="60000"/>
                    <a:lumOff val="40000"/>
                  </a:schemeClr>
                </a:solidFill>
              </a:rPr>
              <a:t>Conclusiones y Recomendaciones</a:t>
            </a:r>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751982" y="679713"/>
            <a:ext cx="3888432" cy="1008111"/>
          </a:xfrm>
          <a:prstGeom prst="rect">
            <a:avLst/>
          </a:prstGeom>
          <a:noFill/>
          <a:ln>
            <a:noFill/>
          </a:ln>
        </p:spPr>
      </p:pic>
      <p:sp>
        <p:nvSpPr>
          <p:cNvPr id="5" name="Left Brace 4"/>
          <p:cNvSpPr/>
          <p:nvPr/>
        </p:nvSpPr>
        <p:spPr>
          <a:xfrm>
            <a:off x="4998027" y="1579418"/>
            <a:ext cx="800099" cy="42498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939993" y="6038868"/>
            <a:ext cx="10323751" cy="276190"/>
          </a:xfrm>
          <a:prstGeom prst="rect">
            <a:avLst/>
          </a:prstGeom>
        </p:spPr>
      </p:pic>
      <p:pic>
        <p:nvPicPr>
          <p:cNvPr id="8" name="Picture 7"/>
          <p:cNvPicPr>
            <a:picLocks noChangeAspect="1"/>
          </p:cNvPicPr>
          <p:nvPr/>
        </p:nvPicPr>
        <p:blipFill>
          <a:blip r:embed="rId5"/>
          <a:stretch>
            <a:fillRect/>
          </a:stretch>
        </p:blipFill>
        <p:spPr>
          <a:xfrm>
            <a:off x="2535622" y="3878190"/>
            <a:ext cx="1666875" cy="1638300"/>
          </a:xfrm>
          <a:prstGeom prst="rect">
            <a:avLst/>
          </a:prstGeom>
        </p:spPr>
      </p:pic>
    </p:spTree>
    <p:extLst>
      <p:ext uri="{BB962C8B-B14F-4D97-AF65-F5344CB8AC3E}">
        <p14:creationId xmlns:p14="http://schemas.microsoft.com/office/powerpoint/2010/main" val="28268338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832" y="2796598"/>
            <a:ext cx="2611582" cy="1325563"/>
          </a:xfrm>
        </p:spPr>
        <p:txBody>
          <a:bodyPr>
            <a:normAutofit/>
          </a:bodyPr>
          <a:lstStyle/>
          <a:p>
            <a:r>
              <a:rPr lang="es-EC" dirty="0">
                <a:latin typeface="Franklin Gothic Heavy" panose="020B0903020102020204" pitchFamily="34" charset="0"/>
              </a:rPr>
              <a:t>AGENDA</a:t>
            </a:r>
            <a:endParaRPr lang="en-US" dirty="0">
              <a:latin typeface="Franklin Gothic Heavy" panose="020B0903020102020204" pitchFamily="34" charset="0"/>
            </a:endParaRPr>
          </a:p>
        </p:txBody>
      </p:sp>
      <p:sp>
        <p:nvSpPr>
          <p:cNvPr id="3" name="Content Placeholder 2"/>
          <p:cNvSpPr>
            <a:spLocks noGrp="1"/>
          </p:cNvSpPr>
          <p:nvPr>
            <p:ph idx="1"/>
          </p:nvPr>
        </p:nvSpPr>
        <p:spPr>
          <a:xfrm>
            <a:off x="5714998" y="2026227"/>
            <a:ext cx="6078684" cy="3418608"/>
          </a:xfrm>
        </p:spPr>
        <p:txBody>
          <a:bodyPr>
            <a:normAutofit fontScale="92500" lnSpcReduction="20000"/>
          </a:bodyPr>
          <a:lstStyle/>
          <a:p>
            <a:r>
              <a:rPr lang="es-ES" sz="3200" dirty="0">
                <a:solidFill>
                  <a:schemeClr val="accent2">
                    <a:lumMod val="60000"/>
                    <a:lumOff val="40000"/>
                  </a:schemeClr>
                </a:solidFill>
              </a:rPr>
              <a:t>Introducción</a:t>
            </a:r>
          </a:p>
          <a:p>
            <a:r>
              <a:rPr lang="es-ES" sz="3200" dirty="0">
                <a:solidFill>
                  <a:schemeClr val="accent2">
                    <a:lumMod val="60000"/>
                    <a:lumOff val="40000"/>
                  </a:schemeClr>
                </a:solidFill>
              </a:rPr>
              <a:t>Marco Teórico</a:t>
            </a:r>
          </a:p>
          <a:p>
            <a:r>
              <a:rPr lang="es-ES" sz="3200" dirty="0">
                <a:solidFill>
                  <a:schemeClr val="accent2">
                    <a:lumMod val="60000"/>
                    <a:lumOff val="40000"/>
                  </a:schemeClr>
                </a:solidFill>
              </a:rPr>
              <a:t>Análisis y Diseño</a:t>
            </a:r>
          </a:p>
          <a:p>
            <a:r>
              <a:rPr lang="es-ES" sz="3200" dirty="0">
                <a:solidFill>
                  <a:schemeClr val="accent2">
                    <a:lumMod val="60000"/>
                    <a:lumOff val="40000"/>
                  </a:schemeClr>
                </a:solidFill>
              </a:rPr>
              <a:t>Implementación</a:t>
            </a:r>
          </a:p>
          <a:p>
            <a:r>
              <a:rPr lang="es-ES" sz="3200" dirty="0">
                <a:solidFill>
                  <a:schemeClr val="accent2">
                    <a:lumMod val="60000"/>
                    <a:lumOff val="40000"/>
                  </a:schemeClr>
                </a:solidFill>
              </a:rPr>
              <a:t>Presentación del </a:t>
            </a:r>
            <a:r>
              <a:rPr lang="es-ES" sz="3200" dirty="0" smtClean="0">
                <a:solidFill>
                  <a:schemeClr val="accent2">
                    <a:lumMod val="60000"/>
                    <a:lumOff val="40000"/>
                  </a:schemeClr>
                </a:solidFill>
              </a:rPr>
              <a:t>Sistema</a:t>
            </a:r>
            <a:endParaRPr lang="es-ES" sz="3200" dirty="0" smtClean="0">
              <a:solidFill>
                <a:schemeClr val="accent2">
                  <a:lumMod val="75000"/>
                </a:schemeClr>
              </a:solidFill>
            </a:endParaRPr>
          </a:p>
          <a:p>
            <a:r>
              <a:rPr lang="es-ES" sz="4400" b="1" dirty="0" smtClean="0">
                <a:solidFill>
                  <a:schemeClr val="accent2">
                    <a:lumMod val="75000"/>
                  </a:schemeClr>
                </a:solidFill>
              </a:rPr>
              <a:t>Conclusiones y Recomendaciones</a:t>
            </a: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751982" y="679713"/>
            <a:ext cx="3888432" cy="1008111"/>
          </a:xfrm>
          <a:prstGeom prst="rect">
            <a:avLst/>
          </a:prstGeom>
          <a:noFill/>
          <a:ln>
            <a:noFill/>
          </a:ln>
        </p:spPr>
      </p:pic>
      <p:sp>
        <p:nvSpPr>
          <p:cNvPr id="5" name="Left Brace 4"/>
          <p:cNvSpPr/>
          <p:nvPr/>
        </p:nvSpPr>
        <p:spPr>
          <a:xfrm>
            <a:off x="4998027" y="1579418"/>
            <a:ext cx="800099" cy="42498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39993" y="6038868"/>
            <a:ext cx="10323751" cy="276190"/>
          </a:xfrm>
          <a:prstGeom prst="rect">
            <a:avLst/>
          </a:prstGeom>
        </p:spPr>
      </p:pic>
      <p:pic>
        <p:nvPicPr>
          <p:cNvPr id="8" name="Picture 7"/>
          <p:cNvPicPr>
            <a:picLocks noChangeAspect="1"/>
          </p:cNvPicPr>
          <p:nvPr/>
        </p:nvPicPr>
        <p:blipFill>
          <a:blip r:embed="rId4"/>
          <a:stretch>
            <a:fillRect/>
          </a:stretch>
        </p:blipFill>
        <p:spPr>
          <a:xfrm>
            <a:off x="2535622" y="3878190"/>
            <a:ext cx="1666875" cy="1638300"/>
          </a:xfrm>
          <a:prstGeom prst="rect">
            <a:avLst/>
          </a:prstGeom>
        </p:spPr>
      </p:pic>
    </p:spTree>
    <p:extLst>
      <p:ext uri="{BB962C8B-B14F-4D97-AF65-F5344CB8AC3E}">
        <p14:creationId xmlns:p14="http://schemas.microsoft.com/office/powerpoint/2010/main" val="35673430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008505"/>
            <a:ext cx="10515600" cy="4351338"/>
          </a:xfrm>
        </p:spPr>
        <p:txBody>
          <a:bodyPr>
            <a:normAutofit/>
          </a:bodyPr>
          <a:lstStyle/>
          <a:p>
            <a:pPr lvl="0" algn="just"/>
            <a:r>
              <a:rPr lang="es-MX" sz="2400" dirty="0">
                <a:effectLst>
                  <a:outerShdw blurRad="50800" dist="50800" dir="5400000" sx="0" sy="0" algn="ctr">
                    <a:srgbClr val="FFFF00"/>
                  </a:outerShdw>
                </a:effectLst>
              </a:rPr>
              <a:t>Al ser los casos de uso la especificación funcional, donde se establece con la cooperativa los límites de lo que se va a desarrollar y de lo que se espera del sistema, es muy importante que se tenga un buen nivel de detalle, sobre todo cuando la parte encargada de hacer el desarrollo, es externa a la cooperativa</a:t>
            </a:r>
            <a:r>
              <a:rPr lang="es-MX" sz="2400" dirty="0" smtClean="0">
                <a:effectLst>
                  <a:outerShdw blurRad="50800" dist="50800" dir="5400000" sx="0" sy="0" algn="ctr">
                    <a:srgbClr val="FFFF00"/>
                  </a:outerShdw>
                </a:effectLst>
              </a:rPr>
              <a:t>.</a:t>
            </a:r>
          </a:p>
          <a:p>
            <a:pPr lvl="0" algn="just"/>
            <a:endParaRPr lang="en-US" sz="2400" dirty="0"/>
          </a:p>
          <a:p>
            <a:pPr lvl="0" algn="just"/>
            <a:r>
              <a:rPr lang="es-MX" sz="2400" dirty="0">
                <a:effectLst>
                  <a:outerShdw blurRad="50800" dist="50800" dir="5400000" sx="0" sy="0" algn="ctr">
                    <a:srgbClr val="FFFF00"/>
                  </a:outerShdw>
                </a:effectLst>
              </a:rPr>
              <a:t>Para el sistema financiero cooperativista, es muy importante que los borrados de información sean a nivel lógico, pues el borrado físico causa pérdida de información y en caso que se necesite recuperar la información borrada se debe </a:t>
            </a:r>
            <a:r>
              <a:rPr lang="es-MX" sz="2400" dirty="0" smtClean="0">
                <a:effectLst>
                  <a:outerShdw blurRad="50800" dist="50800" dir="5400000" sx="0" sy="0" algn="ctr">
                    <a:srgbClr val="FFFF00"/>
                  </a:outerShdw>
                </a:effectLst>
              </a:rPr>
              <a:t>recuperar un </a:t>
            </a:r>
            <a:r>
              <a:rPr lang="es-MX" sz="2400" dirty="0">
                <a:effectLst>
                  <a:outerShdw blurRad="50800" dist="50800" dir="5400000" sx="0" sy="0" algn="ctr">
                    <a:srgbClr val="FFFF00"/>
                  </a:outerShdw>
                </a:effectLst>
              </a:rPr>
              <a:t>backup (única alternativa); lo cual implica pérdida de tiempo, recursos en disco, y recursos humanos tanto en la recuperación de la información como en la revisión de la información recuperada</a:t>
            </a:r>
            <a:r>
              <a:rPr lang="es-MX" sz="2400" dirty="0" smtClean="0">
                <a:effectLst>
                  <a:outerShdw blurRad="50800" dist="50800" dir="5400000" sx="0" sy="0" algn="ctr">
                    <a:srgbClr val="FFFF00"/>
                  </a:outerShdw>
                </a:effectLst>
              </a:rPr>
              <a:t>.</a:t>
            </a:r>
            <a:endParaRPr lang="en-US" sz="24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Conclusiones</a:t>
            </a:r>
            <a:endParaRPr lang="en-US" sz="3500" dirty="0"/>
          </a:p>
        </p:txBody>
      </p:sp>
      <p:pic>
        <p:nvPicPr>
          <p:cNvPr id="5"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4"/>
          <a:stretch>
            <a:fillRect/>
          </a:stretch>
        </p:blipFill>
        <p:spPr>
          <a:xfrm>
            <a:off x="869488" y="1535426"/>
            <a:ext cx="10484311" cy="276190"/>
          </a:xfrm>
          <a:prstGeom prst="rect">
            <a:avLst/>
          </a:prstGeom>
        </p:spPr>
      </p:pic>
    </p:spTree>
    <p:extLst>
      <p:ext uri="{BB962C8B-B14F-4D97-AF65-F5344CB8AC3E}">
        <p14:creationId xmlns:p14="http://schemas.microsoft.com/office/powerpoint/2010/main" val="1791725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2115185"/>
            <a:ext cx="10515600" cy="4351338"/>
          </a:xfrm>
        </p:spPr>
        <p:txBody>
          <a:bodyPr>
            <a:normAutofit/>
          </a:bodyPr>
          <a:lstStyle/>
          <a:p>
            <a:pPr lvl="0" algn="just"/>
            <a:r>
              <a:rPr lang="es-MX" sz="2400" dirty="0"/>
              <a:t>Se recomienda manejar una política adecuada de backups, que le permita a la cooperativa recuperar información frente a fallos en: el sistema informático, base de datos o comunicaciones. La técnica de backup y recovery adoptada por la cooperativa debe ser previamente probada, para asegurarse de que la información puede ser recuperada.</a:t>
            </a:r>
            <a:endParaRPr lang="en-US" sz="2400" dirty="0"/>
          </a:p>
          <a:p>
            <a:pPr marL="0" indent="0" algn="just">
              <a:buNone/>
            </a:pPr>
            <a:endParaRPr lang="en-US" sz="2400" dirty="0"/>
          </a:p>
          <a:p>
            <a:pPr lvl="0" algn="just"/>
            <a:r>
              <a:rPr lang="es-MX" sz="2400" dirty="0"/>
              <a:t>Se recomienda mantener una política adecuada de tunning a la base de datos, en la que se calendarice y ejecute periódicamente esta tarea; esto es con la finalidad de mantener un buen desempeño de las consultas a la base de datos, y de este modo garantizar una </a:t>
            </a:r>
            <a:r>
              <a:rPr lang="es-MX" sz="2400" dirty="0" smtClean="0"/>
              <a:t>respuesta adecuada en el sistema </a:t>
            </a:r>
            <a:r>
              <a:rPr lang="es-MX" sz="2400" dirty="0"/>
              <a:t>informático, en lo que al tiempo se refiere.</a:t>
            </a:r>
            <a:endParaRPr lang="en-US" sz="2400" dirty="0"/>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Recomendaciones</a:t>
            </a:r>
            <a:endParaRPr lang="en-US" sz="3500" dirty="0"/>
          </a:p>
        </p:txBody>
      </p:sp>
      <p:pic>
        <p:nvPicPr>
          <p:cNvPr id="5"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4"/>
          <a:stretch>
            <a:fillRect/>
          </a:stretch>
        </p:blipFill>
        <p:spPr>
          <a:xfrm>
            <a:off x="869488" y="1535426"/>
            <a:ext cx="10484311" cy="276190"/>
          </a:xfrm>
          <a:prstGeom prst="rect">
            <a:avLst/>
          </a:prstGeom>
        </p:spPr>
      </p:pic>
    </p:spTree>
    <p:extLst>
      <p:ext uri="{BB962C8B-B14F-4D97-AF65-F5344CB8AC3E}">
        <p14:creationId xmlns:p14="http://schemas.microsoft.com/office/powerpoint/2010/main" val="2540830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s-EC" sz="3500" dirty="0" smtClean="0">
                <a:solidFill>
                  <a:schemeClr val="accent2">
                    <a:lumMod val="75000"/>
                  </a:schemeClr>
                </a:solidFill>
                <a:latin typeface="Franklin Gothic Heavy" panose="020B0903020102020204" pitchFamily="34" charset="0"/>
              </a:rPr>
              <a:t>FIN</a:t>
            </a:r>
            <a:endParaRPr lang="en-US" sz="3500" dirty="0"/>
          </a:p>
        </p:txBody>
      </p:sp>
      <p:pic>
        <p:nvPicPr>
          <p:cNvPr id="5"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4"/>
          <a:stretch>
            <a:fillRect/>
          </a:stretch>
        </p:blipFill>
        <p:spPr>
          <a:xfrm>
            <a:off x="869488" y="1535426"/>
            <a:ext cx="10484311" cy="276190"/>
          </a:xfrm>
          <a:prstGeom prst="rect">
            <a:avLst/>
          </a:prstGeom>
        </p:spPr>
      </p:pic>
      <p:sp>
        <p:nvSpPr>
          <p:cNvPr id="7" name="Rectangle 6"/>
          <p:cNvSpPr/>
          <p:nvPr/>
        </p:nvSpPr>
        <p:spPr>
          <a:xfrm>
            <a:off x="1221749" y="2967335"/>
            <a:ext cx="9748503" cy="923330"/>
          </a:xfrm>
          <a:prstGeom prst="rect">
            <a:avLst/>
          </a:prstGeom>
          <a:noFill/>
        </p:spPr>
        <p:txBody>
          <a:bodyPr wrap="none" lIns="91440" tIns="45720" rIns="91440" bIns="45720">
            <a:spAutoFit/>
          </a:bodyPr>
          <a:lstStyle/>
          <a:p>
            <a:pPr lvl="0" algn="just"/>
            <a:r>
              <a:rPr lang="es-EC" sz="5400" b="1" i="1" dirty="0">
                <a:solidFill>
                  <a:srgbClr val="00B0F0"/>
                </a:solidFill>
              </a:rPr>
              <a:t>Gracias por la atención brindada.</a:t>
            </a:r>
            <a:endParaRPr lang="en-US" sz="5400" b="1" i="1" dirty="0">
              <a:solidFill>
                <a:srgbClr val="00B0F0"/>
              </a:solidFill>
            </a:endParaRPr>
          </a:p>
        </p:txBody>
      </p:sp>
    </p:spTree>
    <p:extLst>
      <p:ext uri="{BB962C8B-B14F-4D97-AF65-F5344CB8AC3E}">
        <p14:creationId xmlns:p14="http://schemas.microsoft.com/office/powerpoint/2010/main" val="2477019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s-EC" dirty="0" smtClean="0">
                <a:solidFill>
                  <a:schemeClr val="accent2">
                    <a:lumMod val="75000"/>
                  </a:schemeClr>
                </a:solidFill>
                <a:latin typeface="Franklin Gothic Heavy" panose="020B0903020102020204" pitchFamily="34" charset="0"/>
              </a:rPr>
              <a:t>INTRODUCCIÓN</a:t>
            </a:r>
            <a:endParaRPr lang="en-US" dirty="0">
              <a:solidFill>
                <a:schemeClr val="accent2">
                  <a:lumMod val="75000"/>
                </a:schemeClr>
              </a:solidFill>
              <a:latin typeface="Franklin Gothic Heavy" panose="020B0903020102020204" pitchFamily="34" charset="0"/>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458224" y="3099121"/>
            <a:ext cx="2741902" cy="1537655"/>
          </a:xfrm>
        </p:spPr>
      </p:pic>
      <p:pic>
        <p:nvPicPr>
          <p:cNvPr id="4" name="3 Imagen"/>
          <p:cNvPicPr/>
          <p:nvPr/>
        </p:nvPicPr>
        <p:blipFill>
          <a:blip r:embed="rId4">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5" name="Picture 4"/>
          <p:cNvPicPr>
            <a:picLocks noChangeAspect="1"/>
          </p:cNvPicPr>
          <p:nvPr/>
        </p:nvPicPr>
        <p:blipFill>
          <a:blip r:embed="rId5"/>
          <a:stretch>
            <a:fillRect/>
          </a:stretch>
        </p:blipFill>
        <p:spPr>
          <a:xfrm>
            <a:off x="869488" y="1535426"/>
            <a:ext cx="10484311" cy="276190"/>
          </a:xfrm>
          <a:prstGeom prst="rect">
            <a:avLst/>
          </a:prstGeom>
        </p:spPr>
      </p:pic>
      <p:pic>
        <p:nvPicPr>
          <p:cNvPr id="7" name="Picture 6"/>
          <p:cNvPicPr>
            <a:picLocks noChangeAspect="1"/>
          </p:cNvPicPr>
          <p:nvPr/>
        </p:nvPicPr>
        <p:blipFill>
          <a:blip r:embed="rId6"/>
          <a:stretch>
            <a:fillRect/>
          </a:stretch>
        </p:blipFill>
        <p:spPr>
          <a:xfrm>
            <a:off x="2173861" y="3250140"/>
            <a:ext cx="881138" cy="1128081"/>
          </a:xfrm>
          <a:prstGeom prst="rect">
            <a:avLst/>
          </a:prstGeom>
        </p:spPr>
      </p:pic>
      <p:sp>
        <p:nvSpPr>
          <p:cNvPr id="8" name="Curved Right Arrow 7"/>
          <p:cNvSpPr/>
          <p:nvPr/>
        </p:nvSpPr>
        <p:spPr>
          <a:xfrm rot="16200000">
            <a:off x="6917903" y="3528523"/>
            <a:ext cx="730177" cy="262474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urved Left Arrow 9"/>
          <p:cNvSpPr/>
          <p:nvPr/>
        </p:nvSpPr>
        <p:spPr>
          <a:xfrm rot="16200000">
            <a:off x="3576702" y="1675530"/>
            <a:ext cx="634767" cy="213612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p:cNvPicPr>
            <a:picLocks noChangeAspect="1"/>
          </p:cNvPicPr>
          <p:nvPr/>
        </p:nvPicPr>
        <p:blipFill>
          <a:blip r:embed="rId7"/>
          <a:stretch>
            <a:fillRect/>
          </a:stretch>
        </p:blipFill>
        <p:spPr>
          <a:xfrm>
            <a:off x="7200126" y="2743590"/>
            <a:ext cx="2790476" cy="1657143"/>
          </a:xfrm>
          <a:prstGeom prst="rect">
            <a:avLst/>
          </a:prstGeom>
        </p:spPr>
      </p:pic>
      <p:sp>
        <p:nvSpPr>
          <p:cNvPr id="13" name="Rectangle 12"/>
          <p:cNvSpPr/>
          <p:nvPr/>
        </p:nvSpPr>
        <p:spPr>
          <a:xfrm>
            <a:off x="3209289" y="2876308"/>
            <a:ext cx="1348895" cy="430887"/>
          </a:xfrm>
          <a:prstGeom prst="rect">
            <a:avLst/>
          </a:prstGeom>
        </p:spPr>
        <p:txBody>
          <a:bodyPr wrap="none">
            <a:spAutoFit/>
          </a:bodyPr>
          <a:lstStyle/>
          <a:p>
            <a:pPr algn="ctr"/>
            <a:r>
              <a:rPr lang="es-EC" sz="2200" b="1"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Depósitos</a:t>
            </a:r>
            <a:endParaRPr lang="es-EC" sz="22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5" name="Rectangle 14"/>
          <p:cNvSpPr/>
          <p:nvPr/>
        </p:nvSpPr>
        <p:spPr>
          <a:xfrm>
            <a:off x="6576421" y="5408086"/>
            <a:ext cx="1413144" cy="430887"/>
          </a:xfrm>
          <a:prstGeom prst="rect">
            <a:avLst/>
          </a:prstGeom>
        </p:spPr>
        <p:txBody>
          <a:bodyPr wrap="none">
            <a:spAutoFit/>
          </a:bodyPr>
          <a:lstStyle/>
          <a:p>
            <a:pPr algn="ctr"/>
            <a:r>
              <a:rPr lang="es-EC" sz="2200" b="1" dirty="0" smtClean="0">
                <a:ln w="0"/>
                <a:solidFill>
                  <a:srgbClr val="C00000"/>
                </a:solidFill>
                <a:effectLst>
                  <a:reflection blurRad="6350" stA="53000" endA="300" endPos="35500" dir="5400000" sy="-90000" algn="bl" rotWithShape="0"/>
                </a:effectLst>
              </a:rPr>
              <a:t>Préstamos</a:t>
            </a:r>
            <a:endParaRPr lang="es-EC" sz="2200" b="1" dirty="0">
              <a:ln w="0"/>
              <a:solidFill>
                <a:srgbClr val="C00000"/>
              </a:solidFill>
              <a:effectLst>
                <a:reflection blurRad="6350" stA="53000" endA="300" endPos="35500" dir="5400000" sy="-90000" algn="bl" rotWithShape="0"/>
              </a:effectLst>
            </a:endParaRPr>
          </a:p>
        </p:txBody>
      </p:sp>
      <p:sp>
        <p:nvSpPr>
          <p:cNvPr id="3" name="TextBox 2"/>
          <p:cNvSpPr txBox="1"/>
          <p:nvPr/>
        </p:nvSpPr>
        <p:spPr>
          <a:xfrm>
            <a:off x="976130" y="4847396"/>
            <a:ext cx="3276600" cy="830997"/>
          </a:xfrm>
          <a:prstGeom prst="rect">
            <a:avLst/>
          </a:prstGeom>
          <a:noFill/>
        </p:spPr>
        <p:txBody>
          <a:bodyPr wrap="square" rtlCol="0">
            <a:spAutoFit/>
          </a:bodyPr>
          <a:lstStyle/>
          <a:p>
            <a:r>
              <a:rPr lang="es-EC" sz="2400" b="1" dirty="0" smtClean="0">
                <a:solidFill>
                  <a:schemeClr val="accent2">
                    <a:lumMod val="50000"/>
                  </a:schemeClr>
                </a:solidFill>
              </a:rPr>
              <a:t>Que es una cooperativa de ahorro y crédito?</a:t>
            </a:r>
            <a:endParaRPr lang="en-US" sz="2400" b="1" dirty="0">
              <a:solidFill>
                <a:schemeClr val="accent2">
                  <a:lumMod val="50000"/>
                </a:schemeClr>
              </a:solidFill>
            </a:endParaRPr>
          </a:p>
        </p:txBody>
      </p:sp>
    </p:spTree>
    <p:extLst>
      <p:ext uri="{BB962C8B-B14F-4D97-AF65-F5344CB8AC3E}">
        <p14:creationId xmlns:p14="http://schemas.microsoft.com/office/powerpoint/2010/main" val="3206469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s-EC" dirty="0">
                <a:solidFill>
                  <a:schemeClr val="accent2">
                    <a:lumMod val="75000"/>
                  </a:schemeClr>
                </a:solidFill>
                <a:latin typeface="Franklin Gothic Heavy" panose="020B0903020102020204" pitchFamily="34" charset="0"/>
              </a:rPr>
              <a:t>OBJETIVOS</a:t>
            </a:r>
            <a:endParaRPr lang="en-US" dirty="0">
              <a:solidFill>
                <a:schemeClr val="accent2">
                  <a:lumMod val="75000"/>
                </a:schemeClr>
              </a:solidFill>
              <a:latin typeface="Franklin Gothic Heavy" panose="020B0903020102020204" pitchFamily="34" charset="0"/>
            </a:endParaRPr>
          </a:p>
        </p:txBody>
      </p:sp>
      <p:sp>
        <p:nvSpPr>
          <p:cNvPr id="3" name="Content Placeholder 2"/>
          <p:cNvSpPr>
            <a:spLocks noGrp="1"/>
          </p:cNvSpPr>
          <p:nvPr>
            <p:ph idx="1"/>
          </p:nvPr>
        </p:nvSpPr>
        <p:spPr/>
        <p:txBody>
          <a:bodyPr/>
          <a:lstStyle/>
          <a:p>
            <a:pPr marL="0" indent="0">
              <a:buNone/>
            </a:pPr>
            <a:endParaRPr lang="es-EC" sz="3200" b="1" dirty="0" smtClean="0"/>
          </a:p>
          <a:p>
            <a:pPr marL="0" indent="0">
              <a:buNone/>
            </a:pPr>
            <a:r>
              <a:rPr lang="es-EC" sz="3200" b="1" dirty="0" smtClean="0"/>
              <a:t>Objetivo General</a:t>
            </a:r>
          </a:p>
          <a:p>
            <a:pPr marL="0" indent="0">
              <a:buNone/>
            </a:pPr>
            <a:endParaRPr lang="es-EC" sz="3200" b="1" dirty="0" smtClean="0"/>
          </a:p>
          <a:p>
            <a:pPr algn="just"/>
            <a:r>
              <a:rPr lang="es-EC" dirty="0" smtClean="0"/>
              <a:t>Analizar, diseñar e implementar un sistema informático para la Cooperativa de Ahorro y Crédito </a:t>
            </a:r>
            <a:r>
              <a:rPr lang="es-EC" dirty="0" err="1" smtClean="0"/>
              <a:t>Primma</a:t>
            </a:r>
            <a:r>
              <a:rPr lang="es-EC" dirty="0" smtClean="0"/>
              <a:t> Ltda., que cubra los requerimientos básicos de un sistema informático y que a su vez sirva como una plataforma para que en el futuro satisfagan todos sus requerimientos financieros.</a:t>
            </a:r>
            <a:endParaRPr lang="es-EC"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5" name="Picture 4"/>
          <p:cNvPicPr>
            <a:picLocks noChangeAspect="1"/>
          </p:cNvPicPr>
          <p:nvPr/>
        </p:nvPicPr>
        <p:blipFill>
          <a:blip r:embed="rId3"/>
          <a:stretch>
            <a:fillRect/>
          </a:stretch>
        </p:blipFill>
        <p:spPr>
          <a:xfrm>
            <a:off x="869488" y="1535426"/>
            <a:ext cx="10484311" cy="276190"/>
          </a:xfrm>
          <a:prstGeom prst="rect">
            <a:avLst/>
          </a:prstGeom>
        </p:spPr>
      </p:pic>
    </p:spTree>
    <p:extLst>
      <p:ext uri="{BB962C8B-B14F-4D97-AF65-F5344CB8AC3E}">
        <p14:creationId xmlns:p14="http://schemas.microsoft.com/office/powerpoint/2010/main" val="31175741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s-EC" dirty="0">
                <a:solidFill>
                  <a:schemeClr val="accent2">
                    <a:lumMod val="75000"/>
                  </a:schemeClr>
                </a:solidFill>
                <a:latin typeface="Franklin Gothic Heavy" panose="020B0903020102020204" pitchFamily="34" charset="0"/>
              </a:rPr>
              <a:t>OBJETIVOS</a:t>
            </a:r>
            <a:endParaRPr lang="en-US" dirty="0"/>
          </a:p>
        </p:txBody>
      </p:sp>
      <p:sp>
        <p:nvSpPr>
          <p:cNvPr id="3" name="Content Placeholder 2"/>
          <p:cNvSpPr>
            <a:spLocks noGrp="1"/>
          </p:cNvSpPr>
          <p:nvPr>
            <p:ph idx="1"/>
          </p:nvPr>
        </p:nvSpPr>
        <p:spPr/>
        <p:txBody>
          <a:bodyPr>
            <a:normAutofit fontScale="55000" lnSpcReduction="20000"/>
          </a:bodyPr>
          <a:lstStyle/>
          <a:p>
            <a:r>
              <a:rPr lang="es-EC" sz="5100" b="1" dirty="0"/>
              <a:t>Objetivos Específicos</a:t>
            </a:r>
            <a:endParaRPr lang="en-US" sz="5100" b="1" dirty="0"/>
          </a:p>
          <a:p>
            <a:pPr lvl="0" algn="just"/>
            <a:endParaRPr lang="es-MX" dirty="0" smtClean="0"/>
          </a:p>
          <a:p>
            <a:pPr lvl="0" algn="just"/>
            <a:r>
              <a:rPr lang="es-MX" sz="3600" dirty="0" smtClean="0"/>
              <a:t>Establecer </a:t>
            </a:r>
            <a:r>
              <a:rPr lang="es-MX" sz="3600" dirty="0"/>
              <a:t>los requerimientos básicos iniciales desde el punto de vista informático, considerando las necesidades operativas de una cooperativa de ahorro y crédito en la creación de una plataforma adecuada, utilizando la ingeniería de </a:t>
            </a:r>
            <a:r>
              <a:rPr lang="es-MX" sz="3600" dirty="0" smtClean="0"/>
              <a:t>software.</a:t>
            </a:r>
            <a:endParaRPr lang="en-US" sz="3600" dirty="0"/>
          </a:p>
          <a:p>
            <a:pPr marL="0" indent="0" algn="just">
              <a:buNone/>
            </a:pPr>
            <a:endParaRPr lang="en-US" sz="1800" dirty="0"/>
          </a:p>
          <a:p>
            <a:pPr lvl="0" algn="just"/>
            <a:r>
              <a:rPr lang="es-MX" sz="3600" dirty="0"/>
              <a:t>Crear un sistema parametrizable que permita el crecimiento de la </a:t>
            </a:r>
            <a:r>
              <a:rPr lang="es-MX" sz="3600" dirty="0" smtClean="0"/>
              <a:t>cooperativa, </a:t>
            </a:r>
            <a:r>
              <a:rPr lang="es-MX" sz="3600" dirty="0"/>
              <a:t>a través de la creación de productos </a:t>
            </a:r>
            <a:r>
              <a:rPr lang="es-MX" sz="3600" dirty="0" smtClean="0"/>
              <a:t>financieros, </a:t>
            </a:r>
            <a:r>
              <a:rPr lang="es-MX" sz="3600" dirty="0"/>
              <a:t>a la medida de la </a:t>
            </a:r>
            <a:r>
              <a:rPr lang="es-MX" sz="3600" dirty="0" smtClean="0"/>
              <a:t>institución, </a:t>
            </a:r>
            <a:r>
              <a:rPr lang="es-MX" sz="3600" dirty="0"/>
              <a:t>sin necesidad de modificar al sistema informático</a:t>
            </a:r>
            <a:r>
              <a:rPr lang="es-MX" sz="3600" dirty="0" smtClean="0"/>
              <a:t>.</a:t>
            </a:r>
            <a:endParaRPr lang="en-US" sz="3600" dirty="0"/>
          </a:p>
          <a:p>
            <a:pPr marL="0" lvl="0" indent="0" algn="just">
              <a:buNone/>
            </a:pPr>
            <a:r>
              <a:rPr lang="es-MX" sz="1800" dirty="0"/>
              <a:t> </a:t>
            </a:r>
            <a:endParaRPr lang="en-US" sz="1800" dirty="0"/>
          </a:p>
          <a:p>
            <a:pPr lvl="0" algn="just"/>
            <a:r>
              <a:rPr lang="es-MX" sz="3600" dirty="0"/>
              <a:t>Crear una base de datos de socios lo suficientemente completa, con la finalidad de que en el futuro se tengan las herramientas necesarias para calificar al socio, generar reportes con la información requerida por la Superintendencia de Economía Popular o a cualquier otra entidad de control dispuesta por la legislación </a:t>
            </a:r>
            <a:r>
              <a:rPr lang="es-MX" sz="3600" dirty="0" smtClean="0"/>
              <a:t>ecuatoriana, </a:t>
            </a:r>
            <a:r>
              <a:rPr lang="es-MX" sz="3600" dirty="0"/>
              <a:t>sin afectar a la estructura del sistema.</a:t>
            </a:r>
            <a:endParaRPr lang="en-US" sz="3600" dirty="0"/>
          </a:p>
          <a:p>
            <a:pPr marL="0" indent="0" algn="just">
              <a:buNone/>
            </a:pPr>
            <a:r>
              <a:rPr lang="es-MX" sz="3200" dirty="0"/>
              <a:t> </a:t>
            </a:r>
            <a:endParaRPr lang="en-US" sz="1800" dirty="0"/>
          </a:p>
          <a:p>
            <a:pPr lvl="0" algn="just"/>
            <a:r>
              <a:rPr lang="es-MX" sz="3600" dirty="0"/>
              <a:t>Aplicar la metodología OMT para el análisis, diseño e implementación del sistema </a:t>
            </a:r>
            <a:r>
              <a:rPr lang="es-MX" sz="3600" dirty="0" smtClean="0"/>
              <a:t>a </a:t>
            </a:r>
            <a:r>
              <a:rPr lang="es-MX" sz="3600" dirty="0"/>
              <a:t>desarrollar.</a:t>
            </a:r>
            <a:endParaRPr lang="en-US" sz="3600" dirty="0"/>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5" name="Picture 4"/>
          <p:cNvPicPr>
            <a:picLocks noChangeAspect="1"/>
          </p:cNvPicPr>
          <p:nvPr/>
        </p:nvPicPr>
        <p:blipFill>
          <a:blip r:embed="rId3"/>
          <a:stretch>
            <a:fillRect/>
          </a:stretch>
        </p:blipFill>
        <p:spPr>
          <a:xfrm>
            <a:off x="869488" y="1535426"/>
            <a:ext cx="10484311" cy="276190"/>
          </a:xfrm>
          <a:prstGeom prst="rect">
            <a:avLst/>
          </a:prstGeom>
        </p:spPr>
      </p:pic>
    </p:spTree>
    <p:extLst>
      <p:ext uri="{BB962C8B-B14F-4D97-AF65-F5344CB8AC3E}">
        <p14:creationId xmlns:p14="http://schemas.microsoft.com/office/powerpoint/2010/main" val="203346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s-EC" dirty="0" smtClean="0">
                <a:solidFill>
                  <a:schemeClr val="accent2">
                    <a:lumMod val="75000"/>
                  </a:schemeClr>
                </a:solidFill>
                <a:latin typeface="Franklin Gothic Heavy" panose="020B0903020102020204" pitchFamily="34" charset="0"/>
              </a:rPr>
              <a:t>ALCANCE</a:t>
            </a:r>
            <a:endParaRPr lang="en-US" dirty="0"/>
          </a:p>
        </p:txBody>
      </p:sp>
      <p:sp>
        <p:nvSpPr>
          <p:cNvPr id="3" name="Content Placeholder 2"/>
          <p:cNvSpPr>
            <a:spLocks noGrp="1"/>
          </p:cNvSpPr>
          <p:nvPr>
            <p:ph idx="1"/>
          </p:nvPr>
        </p:nvSpPr>
        <p:spPr>
          <a:xfrm>
            <a:off x="792480" y="1825625"/>
            <a:ext cx="10561320" cy="557891"/>
          </a:xfrm>
        </p:spPr>
        <p:txBody>
          <a:bodyPr>
            <a:normAutofit/>
          </a:bodyPr>
          <a:lstStyle/>
          <a:p>
            <a:pPr marL="0" indent="0">
              <a:buNone/>
            </a:pPr>
            <a:r>
              <a:rPr lang="es-EC" sz="3200" dirty="0" smtClean="0"/>
              <a:t>Comprende los siguientes módulos:</a:t>
            </a:r>
          </a:p>
          <a:p>
            <a:pPr marL="0" indent="0">
              <a:buNone/>
            </a:pPr>
            <a:endParaRPr lang="es-EC" sz="3200" dirty="0" smtClean="0"/>
          </a:p>
          <a:p>
            <a:pPr marL="0" indent="0">
              <a:buNone/>
            </a:pPr>
            <a:endParaRPr lang="en-US" dirty="0"/>
          </a:p>
        </p:txBody>
      </p:sp>
      <p:pic>
        <p:nvPicPr>
          <p:cNvPr id="4" name="3 Imagen"/>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5" name="Picture 4"/>
          <p:cNvPicPr>
            <a:picLocks noChangeAspect="1"/>
          </p:cNvPicPr>
          <p:nvPr/>
        </p:nvPicPr>
        <p:blipFill>
          <a:blip r:embed="rId4"/>
          <a:stretch>
            <a:fillRect/>
          </a:stretch>
        </p:blipFill>
        <p:spPr>
          <a:xfrm>
            <a:off x="869488" y="1535426"/>
            <a:ext cx="10484311" cy="276190"/>
          </a:xfrm>
          <a:prstGeom prst="rect">
            <a:avLst/>
          </a:prstGeom>
        </p:spPr>
      </p:pic>
      <p:pic>
        <p:nvPicPr>
          <p:cNvPr id="8" name="Picture 7"/>
          <p:cNvPicPr>
            <a:picLocks noChangeAspect="1"/>
          </p:cNvPicPr>
          <p:nvPr/>
        </p:nvPicPr>
        <p:blipFill>
          <a:blip r:embed="rId5"/>
          <a:stretch>
            <a:fillRect/>
          </a:stretch>
        </p:blipFill>
        <p:spPr>
          <a:xfrm>
            <a:off x="2088378" y="3359749"/>
            <a:ext cx="1876190" cy="1780952"/>
          </a:xfrm>
          <a:prstGeom prst="rect">
            <a:avLst/>
          </a:prstGeom>
        </p:spPr>
      </p:pic>
      <p:pic>
        <p:nvPicPr>
          <p:cNvPr id="9" name="Picture 8"/>
          <p:cNvPicPr>
            <a:picLocks noChangeAspect="1"/>
          </p:cNvPicPr>
          <p:nvPr/>
        </p:nvPicPr>
        <p:blipFill>
          <a:blip r:embed="rId6"/>
          <a:stretch>
            <a:fillRect/>
          </a:stretch>
        </p:blipFill>
        <p:spPr>
          <a:xfrm>
            <a:off x="6392304" y="3551592"/>
            <a:ext cx="1124831" cy="1124831"/>
          </a:xfrm>
          <a:prstGeom prst="rect">
            <a:avLst/>
          </a:prstGeom>
        </p:spPr>
      </p:pic>
      <p:sp>
        <p:nvSpPr>
          <p:cNvPr id="12" name="Rectangle 11"/>
          <p:cNvSpPr/>
          <p:nvPr/>
        </p:nvSpPr>
        <p:spPr>
          <a:xfrm>
            <a:off x="6160680" y="2842857"/>
            <a:ext cx="1358064" cy="63094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500" b="1" cap="none" spc="0" dirty="0" err="1" smtClean="0">
                <a:ln/>
                <a:solidFill>
                  <a:schemeClr val="accent4"/>
                </a:solidFill>
                <a:effectLst/>
              </a:rPr>
              <a:t>Socios</a:t>
            </a:r>
            <a:endParaRPr lang="en-US" sz="3500" b="1" cap="none" spc="0" dirty="0">
              <a:ln/>
              <a:solidFill>
                <a:schemeClr val="accent4"/>
              </a:solidFill>
              <a:effectLst/>
            </a:endParaRPr>
          </a:p>
        </p:txBody>
      </p:sp>
      <p:sp>
        <p:nvSpPr>
          <p:cNvPr id="15" name="Rectangle 14"/>
          <p:cNvSpPr/>
          <p:nvPr/>
        </p:nvSpPr>
        <p:spPr>
          <a:xfrm>
            <a:off x="8885464" y="1946553"/>
            <a:ext cx="1159292" cy="63094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500" b="1" dirty="0" err="1" smtClean="0">
                <a:ln/>
                <a:solidFill>
                  <a:schemeClr val="accent4"/>
                </a:solidFill>
              </a:rPr>
              <a:t>Cajas</a:t>
            </a:r>
            <a:endParaRPr lang="en-US" sz="3500" b="1" dirty="0">
              <a:ln/>
              <a:solidFill>
                <a:schemeClr val="accent4"/>
              </a:solidFill>
            </a:endParaRPr>
          </a:p>
        </p:txBody>
      </p:sp>
      <p:sp>
        <p:nvSpPr>
          <p:cNvPr id="16" name="Rectangle 15"/>
          <p:cNvSpPr/>
          <p:nvPr/>
        </p:nvSpPr>
        <p:spPr>
          <a:xfrm>
            <a:off x="3291261" y="5770227"/>
            <a:ext cx="4219937" cy="630942"/>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C" sz="3500" b="1" cap="none" spc="0" dirty="0" smtClean="0">
                <a:ln/>
                <a:solidFill>
                  <a:schemeClr val="accent4"/>
                </a:solidFill>
                <a:effectLst/>
              </a:rPr>
              <a:t>Captaciones a la Vista</a:t>
            </a:r>
            <a:endParaRPr lang="es-EC" sz="3500" b="1" cap="none" spc="0" dirty="0">
              <a:ln/>
              <a:solidFill>
                <a:schemeClr val="accent4"/>
              </a:solidFill>
              <a:effectLst/>
            </a:endParaRPr>
          </a:p>
        </p:txBody>
      </p:sp>
      <p:pic>
        <p:nvPicPr>
          <p:cNvPr id="17" name="Picture 16"/>
          <p:cNvPicPr>
            <a:picLocks noChangeAspect="1"/>
          </p:cNvPicPr>
          <p:nvPr/>
        </p:nvPicPr>
        <p:blipFill>
          <a:blip r:embed="rId7"/>
          <a:stretch>
            <a:fillRect/>
          </a:stretch>
        </p:blipFill>
        <p:spPr>
          <a:xfrm>
            <a:off x="8590025" y="2583559"/>
            <a:ext cx="2095238" cy="1552381"/>
          </a:xfrm>
          <a:prstGeom prst="rect">
            <a:avLst/>
          </a:prstGeom>
        </p:spPr>
      </p:pic>
      <p:pic>
        <p:nvPicPr>
          <p:cNvPr id="18" name="Picture 17"/>
          <p:cNvPicPr>
            <a:picLocks noChangeAspect="1"/>
          </p:cNvPicPr>
          <p:nvPr/>
        </p:nvPicPr>
        <p:blipFill>
          <a:blip r:embed="rId8"/>
          <a:stretch>
            <a:fillRect/>
          </a:stretch>
        </p:blipFill>
        <p:spPr>
          <a:xfrm>
            <a:off x="7664288" y="5267415"/>
            <a:ext cx="1485714" cy="1104762"/>
          </a:xfrm>
          <a:prstGeom prst="rect">
            <a:avLst/>
          </a:prstGeom>
        </p:spPr>
      </p:pic>
      <p:sp>
        <p:nvSpPr>
          <p:cNvPr id="23" name="Rectangle 22"/>
          <p:cNvSpPr/>
          <p:nvPr/>
        </p:nvSpPr>
        <p:spPr>
          <a:xfrm>
            <a:off x="426720" y="2397525"/>
            <a:ext cx="4822735" cy="116955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C" sz="3500" b="1" dirty="0" smtClean="0">
                <a:ln/>
                <a:solidFill>
                  <a:schemeClr val="accent4"/>
                </a:solidFill>
              </a:rPr>
              <a:t>Generales y Parámetros del Sistema</a:t>
            </a:r>
            <a:endParaRPr lang="en-US" sz="3500" b="1" cap="none" spc="0" dirty="0">
              <a:ln/>
              <a:solidFill>
                <a:schemeClr val="accent4"/>
              </a:solidFill>
              <a:effectLst/>
            </a:endParaRPr>
          </a:p>
        </p:txBody>
      </p:sp>
    </p:spTree>
    <p:extLst>
      <p:ext uri="{BB962C8B-B14F-4D97-AF65-F5344CB8AC3E}">
        <p14:creationId xmlns:p14="http://schemas.microsoft.com/office/powerpoint/2010/main" val="3841523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069903340"/>
              </p:ext>
            </p:extLst>
          </p:nvPr>
        </p:nvGraphicFramePr>
        <p:xfrm>
          <a:off x="935736" y="2191385"/>
          <a:ext cx="10049256" cy="38070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a:spLocks noGrp="1"/>
          </p:cNvSpPr>
          <p:nvPr>
            <p:ph type="title"/>
          </p:nvPr>
        </p:nvSpPr>
        <p:spPr>
          <a:xfrm>
            <a:off x="838200" y="365125"/>
            <a:ext cx="10515600" cy="1325563"/>
          </a:xfrm>
        </p:spPr>
        <p:txBody>
          <a:bodyPr/>
          <a:lstStyle/>
          <a:p>
            <a:pPr algn="r"/>
            <a:r>
              <a:rPr lang="es-EC" dirty="0" smtClean="0">
                <a:solidFill>
                  <a:schemeClr val="accent2">
                    <a:lumMod val="75000"/>
                  </a:schemeClr>
                </a:solidFill>
                <a:latin typeface="Franklin Gothic Heavy" panose="020B0903020102020204" pitchFamily="34" charset="0"/>
              </a:rPr>
              <a:t>ALCANCE</a:t>
            </a:r>
            <a:endParaRPr lang="en-US" dirty="0"/>
          </a:p>
        </p:txBody>
      </p:sp>
      <p:pic>
        <p:nvPicPr>
          <p:cNvPr id="5" name="3 Imagen"/>
          <p:cNvPicPr/>
          <p:nvPr/>
        </p:nvPicPr>
        <p:blipFill>
          <a:blip r:embed="rId8">
            <a:extLst>
              <a:ext uri="{28A0092B-C50C-407E-A947-70E740481C1C}">
                <a14:useLocalDpi xmlns:a14="http://schemas.microsoft.com/office/drawing/2010/main" val="0"/>
              </a:ext>
            </a:extLst>
          </a:blip>
          <a:srcRect/>
          <a:stretch>
            <a:fillRect/>
          </a:stretch>
        </p:blipFill>
        <p:spPr bwMode="auto">
          <a:xfrm>
            <a:off x="838200" y="440722"/>
            <a:ext cx="3888432" cy="1008111"/>
          </a:xfrm>
          <a:prstGeom prst="rect">
            <a:avLst/>
          </a:prstGeom>
          <a:noFill/>
          <a:ln>
            <a:noFill/>
          </a:ln>
        </p:spPr>
      </p:pic>
      <p:pic>
        <p:nvPicPr>
          <p:cNvPr id="6" name="Picture 5"/>
          <p:cNvPicPr>
            <a:picLocks noChangeAspect="1"/>
          </p:cNvPicPr>
          <p:nvPr/>
        </p:nvPicPr>
        <p:blipFill>
          <a:blip r:embed="rId9"/>
          <a:stretch>
            <a:fillRect/>
          </a:stretch>
        </p:blipFill>
        <p:spPr>
          <a:xfrm>
            <a:off x="869488" y="1535426"/>
            <a:ext cx="10484311" cy="276190"/>
          </a:xfrm>
          <a:prstGeom prst="rect">
            <a:avLst/>
          </a:prstGeom>
        </p:spPr>
      </p:pic>
      <p:sp>
        <p:nvSpPr>
          <p:cNvPr id="2" name="Right Arrow 1"/>
          <p:cNvSpPr/>
          <p:nvPr/>
        </p:nvSpPr>
        <p:spPr>
          <a:xfrm>
            <a:off x="274320" y="5273040"/>
            <a:ext cx="563880" cy="2743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urved Up Arrow 2"/>
          <p:cNvSpPr/>
          <p:nvPr/>
        </p:nvSpPr>
        <p:spPr>
          <a:xfrm rot="16200000">
            <a:off x="10622280" y="4251960"/>
            <a:ext cx="1676400" cy="914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71793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8832" y="2796598"/>
            <a:ext cx="2611582" cy="1325563"/>
          </a:xfrm>
        </p:spPr>
        <p:txBody>
          <a:bodyPr>
            <a:normAutofit/>
          </a:bodyPr>
          <a:lstStyle/>
          <a:p>
            <a:r>
              <a:rPr lang="es-EC" dirty="0">
                <a:latin typeface="Franklin Gothic Heavy" panose="020B0903020102020204" pitchFamily="34" charset="0"/>
              </a:rPr>
              <a:t>AGENDA</a:t>
            </a:r>
            <a:endParaRPr lang="en-US" dirty="0">
              <a:latin typeface="Franklin Gothic Heavy" panose="020B0903020102020204" pitchFamily="34" charset="0"/>
            </a:endParaRPr>
          </a:p>
        </p:txBody>
      </p:sp>
      <p:sp>
        <p:nvSpPr>
          <p:cNvPr id="3" name="Content Placeholder 2"/>
          <p:cNvSpPr>
            <a:spLocks noGrp="1"/>
          </p:cNvSpPr>
          <p:nvPr>
            <p:ph idx="1"/>
          </p:nvPr>
        </p:nvSpPr>
        <p:spPr>
          <a:xfrm>
            <a:off x="5714998" y="2026227"/>
            <a:ext cx="6078684" cy="3418608"/>
          </a:xfrm>
        </p:spPr>
        <p:txBody>
          <a:bodyPr>
            <a:normAutofit lnSpcReduction="10000"/>
          </a:bodyPr>
          <a:lstStyle/>
          <a:p>
            <a:r>
              <a:rPr lang="es-ES" sz="3200" b="1" dirty="0">
                <a:solidFill>
                  <a:schemeClr val="accent2">
                    <a:lumMod val="60000"/>
                    <a:lumOff val="40000"/>
                  </a:schemeClr>
                </a:solidFill>
              </a:rPr>
              <a:t>Introducción</a:t>
            </a:r>
          </a:p>
          <a:p>
            <a:r>
              <a:rPr lang="es-ES" sz="4400" b="1" dirty="0">
                <a:solidFill>
                  <a:schemeClr val="accent2">
                    <a:lumMod val="75000"/>
                  </a:schemeClr>
                </a:solidFill>
              </a:rPr>
              <a:t>Marco Teórico</a:t>
            </a:r>
          </a:p>
          <a:p>
            <a:r>
              <a:rPr lang="es-ES" sz="3200" dirty="0">
                <a:solidFill>
                  <a:schemeClr val="accent2">
                    <a:lumMod val="60000"/>
                    <a:lumOff val="40000"/>
                  </a:schemeClr>
                </a:solidFill>
              </a:rPr>
              <a:t>Análisis y Diseño</a:t>
            </a:r>
          </a:p>
          <a:p>
            <a:r>
              <a:rPr lang="es-ES" sz="3200" dirty="0" smtClean="0">
                <a:solidFill>
                  <a:schemeClr val="accent2">
                    <a:lumMod val="60000"/>
                    <a:lumOff val="40000"/>
                  </a:schemeClr>
                </a:solidFill>
              </a:rPr>
              <a:t>Implementación</a:t>
            </a:r>
          </a:p>
          <a:p>
            <a:r>
              <a:rPr lang="es-ES" sz="3200" dirty="0">
                <a:solidFill>
                  <a:schemeClr val="accent2">
                    <a:lumMod val="60000"/>
                    <a:lumOff val="40000"/>
                  </a:schemeClr>
                </a:solidFill>
              </a:rPr>
              <a:t>Presentación del </a:t>
            </a:r>
            <a:r>
              <a:rPr lang="es-ES" sz="3200" dirty="0" smtClean="0">
                <a:solidFill>
                  <a:schemeClr val="accent2">
                    <a:lumMod val="60000"/>
                    <a:lumOff val="40000"/>
                  </a:schemeClr>
                </a:solidFill>
              </a:rPr>
              <a:t>Sistema</a:t>
            </a:r>
            <a:endParaRPr lang="es-ES" sz="3200" dirty="0">
              <a:solidFill>
                <a:schemeClr val="accent2">
                  <a:lumMod val="60000"/>
                  <a:lumOff val="40000"/>
                </a:schemeClr>
              </a:solidFill>
            </a:endParaRPr>
          </a:p>
          <a:p>
            <a:r>
              <a:rPr lang="es-ES" sz="3200" dirty="0">
                <a:solidFill>
                  <a:schemeClr val="accent2">
                    <a:lumMod val="60000"/>
                    <a:lumOff val="40000"/>
                  </a:schemeClr>
                </a:solidFill>
              </a:rPr>
              <a:t>Conclusiones y Recomendaciones</a:t>
            </a:r>
          </a:p>
          <a:p>
            <a:endParaRPr lang="es-ES" sz="3200" dirty="0" smtClean="0">
              <a:solidFill>
                <a:schemeClr val="accent2">
                  <a:lumMod val="60000"/>
                  <a:lumOff val="40000"/>
                </a:schemeClr>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751982" y="679713"/>
            <a:ext cx="3888432" cy="1008111"/>
          </a:xfrm>
          <a:prstGeom prst="rect">
            <a:avLst/>
          </a:prstGeom>
          <a:noFill/>
          <a:ln>
            <a:noFill/>
          </a:ln>
        </p:spPr>
      </p:pic>
      <p:sp>
        <p:nvSpPr>
          <p:cNvPr id="5" name="Left Brace 4"/>
          <p:cNvSpPr/>
          <p:nvPr/>
        </p:nvSpPr>
        <p:spPr>
          <a:xfrm>
            <a:off x="4998027" y="1579418"/>
            <a:ext cx="800099" cy="4249882"/>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39993" y="6038868"/>
            <a:ext cx="10323751" cy="276190"/>
          </a:xfrm>
          <a:prstGeom prst="rect">
            <a:avLst/>
          </a:prstGeom>
        </p:spPr>
      </p:pic>
      <p:pic>
        <p:nvPicPr>
          <p:cNvPr id="8" name="Picture 7"/>
          <p:cNvPicPr>
            <a:picLocks noChangeAspect="1"/>
          </p:cNvPicPr>
          <p:nvPr/>
        </p:nvPicPr>
        <p:blipFill>
          <a:blip r:embed="rId4"/>
          <a:stretch>
            <a:fillRect/>
          </a:stretch>
        </p:blipFill>
        <p:spPr>
          <a:xfrm>
            <a:off x="2535622" y="3878190"/>
            <a:ext cx="1666875" cy="1638300"/>
          </a:xfrm>
          <a:prstGeom prst="rect">
            <a:avLst/>
          </a:prstGeom>
        </p:spPr>
      </p:pic>
    </p:spTree>
    <p:extLst>
      <p:ext uri="{BB962C8B-B14F-4D97-AF65-F5344CB8AC3E}">
        <p14:creationId xmlns:p14="http://schemas.microsoft.com/office/powerpoint/2010/main" val="111096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1619</Words>
  <Application>Microsoft Office PowerPoint</Application>
  <PresentationFormat>Widescreen</PresentationFormat>
  <Paragraphs>238</Paragraphs>
  <Slides>38</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Calibri Light</vt:lpstr>
      <vt:lpstr>Franklin Gothic Heavy</vt:lpstr>
      <vt:lpstr>Times New Roman</vt:lpstr>
      <vt:lpstr>Wingdings</vt:lpstr>
      <vt:lpstr>Office Theme</vt:lpstr>
      <vt:lpstr>CARRERA DE INGENIERÍA EN SISTEMAS E INFORMÁTICA  TESIS PREVIO A LA OBTENCIÓN DE TÍTULO DE: INGENIERA EN SISTEMAS E INFORMÁTICA </vt:lpstr>
      <vt:lpstr>AGENDA</vt:lpstr>
      <vt:lpstr>AGENDA</vt:lpstr>
      <vt:lpstr>INTRODUCCIÓN</vt:lpstr>
      <vt:lpstr>OBJETIVOS</vt:lpstr>
      <vt:lpstr>OBJETIVOS</vt:lpstr>
      <vt:lpstr>ALCANCE</vt:lpstr>
      <vt:lpstr>ALCANCE</vt:lpstr>
      <vt:lpstr>AGENDA</vt:lpstr>
      <vt:lpstr>METODOLOGÍA OMT</vt:lpstr>
      <vt:lpstr>OMT Ciclo de Vida</vt:lpstr>
      <vt:lpstr>ORACLE Base Datos</vt:lpstr>
      <vt:lpstr>ORACLE Developer 6i</vt:lpstr>
      <vt:lpstr> 6i</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AGENDA</vt:lpstr>
      <vt:lpstr>PowerPoint Presentation</vt:lpstr>
      <vt:lpstr>PowerPoint Presentation</vt:lpstr>
      <vt:lpstr>PowerPoint Presentation</vt:lpstr>
    </vt:vector>
  </TitlesOfParts>
  <Company>Temenos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EN SISTEMAS E INFORMÁTICA  TESIS PREVIO A LA OBTENCIÓN DE TÍTULO DE: INGENIERA EN SISTEMAS E INFORMÁTICA</dc:title>
  <dc:creator>Jethcy Valladares</dc:creator>
  <cp:lastModifiedBy>Jethcy Valladares</cp:lastModifiedBy>
  <cp:revision>93</cp:revision>
  <dcterms:created xsi:type="dcterms:W3CDTF">2015-04-09T04:12:45Z</dcterms:created>
  <dcterms:modified xsi:type="dcterms:W3CDTF">2015-04-17T12:15:29Z</dcterms:modified>
</cp:coreProperties>
</file>