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F:\COSTOS%20TESIS%20CARL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bar3DChart>
        <c:barDir val="col"/>
        <c:grouping val="stacked"/>
        <c:varyColors val="0"/>
        <c:ser>
          <c:idx val="0"/>
          <c:order val="0"/>
          <c:invertIfNegative val="0"/>
          <c:cat>
            <c:strRef>
              <c:f>Hoja1!$C$30:$C$31</c:f>
              <c:strCache>
                <c:ptCount val="2"/>
                <c:pt idx="0">
                  <c:v>Precio Oferta de Produccion</c:v>
                </c:pt>
                <c:pt idx="1">
                  <c:v>Total Costos</c:v>
                </c:pt>
              </c:strCache>
            </c:strRef>
          </c:cat>
          <c:val>
            <c:numRef>
              <c:f>Hoja1!$D$30:$D$31</c:f>
              <c:numCache>
                <c:formatCode>0.00</c:formatCode>
                <c:ptCount val="2"/>
                <c:pt idx="0">
                  <c:v>25000</c:v>
                </c:pt>
                <c:pt idx="1">
                  <c:v>10840</c:v>
                </c:pt>
              </c:numCache>
            </c:numRef>
          </c:val>
        </c:ser>
        <c:dLbls>
          <c:showLegendKey val="0"/>
          <c:showVal val="0"/>
          <c:showCatName val="0"/>
          <c:showSerName val="0"/>
          <c:showPercent val="0"/>
          <c:showBubbleSize val="0"/>
        </c:dLbls>
        <c:gapWidth val="150"/>
        <c:shape val="box"/>
        <c:axId val="176939104"/>
        <c:axId val="176939648"/>
        <c:axId val="0"/>
      </c:bar3DChart>
      <c:catAx>
        <c:axId val="176939104"/>
        <c:scaling>
          <c:orientation val="minMax"/>
        </c:scaling>
        <c:delete val="0"/>
        <c:axPos val="b"/>
        <c:numFmt formatCode="General" sourceLinked="0"/>
        <c:majorTickMark val="out"/>
        <c:minorTickMark val="none"/>
        <c:tickLblPos val="nextTo"/>
        <c:crossAx val="176939648"/>
        <c:crosses val="autoZero"/>
        <c:auto val="1"/>
        <c:lblAlgn val="ctr"/>
        <c:lblOffset val="100"/>
        <c:noMultiLvlLbl val="0"/>
      </c:catAx>
      <c:valAx>
        <c:axId val="176939648"/>
        <c:scaling>
          <c:orientation val="minMax"/>
        </c:scaling>
        <c:delete val="0"/>
        <c:axPos val="l"/>
        <c:numFmt formatCode="0.00" sourceLinked="1"/>
        <c:majorTickMark val="out"/>
        <c:minorTickMark val="none"/>
        <c:tickLblPos val="nextTo"/>
        <c:crossAx val="176939104"/>
        <c:crosses val="autoZero"/>
        <c:crossBetween val="between"/>
      </c:valAx>
    </c:plotArea>
    <c:plotVisOnly val="1"/>
    <c:dispBlanksAs val="gap"/>
    <c:showDLblsOverMax val="0"/>
  </c:chart>
  <c:spPr>
    <a:ln w="25400">
      <a:solidFill>
        <a:schemeClr val="tx1"/>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4238BC-EE4E-499C-8721-FB69B8A94B69}"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s-EC"/>
        </a:p>
      </dgm:t>
    </dgm:pt>
    <dgm:pt modelId="{9277126B-F0D3-47DF-99E8-0D2DE9F59E7D}">
      <dgm:prSet phldrT="[Texto]"/>
      <dgm:spPr>
        <a:solidFill>
          <a:srgbClr val="00B050"/>
        </a:solidFill>
      </dgm:spPr>
      <dgm:t>
        <a:bodyPr/>
        <a:lstStyle/>
        <a:p>
          <a:r>
            <a:rPr lang="es-EC" b="0" dirty="0" smtClean="0">
              <a:latin typeface="Times" pitchFamily="18" charset="0"/>
            </a:rPr>
            <a:t>Fundamentos Teóricos</a:t>
          </a:r>
          <a:endParaRPr lang="es-EC" b="0" dirty="0">
            <a:latin typeface="Times" pitchFamily="18" charset="0"/>
          </a:endParaRPr>
        </a:p>
      </dgm:t>
    </dgm:pt>
    <dgm:pt modelId="{61F85A88-9CEE-4124-AFD8-8CF3172C0017}" type="parTrans" cxnId="{313CE81D-118F-4D71-B94C-8F62522833E4}">
      <dgm:prSet/>
      <dgm:spPr/>
      <dgm:t>
        <a:bodyPr/>
        <a:lstStyle/>
        <a:p>
          <a:endParaRPr lang="es-EC" b="0">
            <a:latin typeface="Times" pitchFamily="18" charset="0"/>
          </a:endParaRPr>
        </a:p>
      </dgm:t>
    </dgm:pt>
    <dgm:pt modelId="{C63AD25C-0326-4EB2-A095-4B1E792B9071}" type="sibTrans" cxnId="{313CE81D-118F-4D71-B94C-8F62522833E4}">
      <dgm:prSet>
        <dgm:style>
          <a:lnRef idx="2">
            <a:schemeClr val="dk1"/>
          </a:lnRef>
          <a:fillRef idx="1">
            <a:schemeClr val="lt1"/>
          </a:fillRef>
          <a:effectRef idx="0">
            <a:schemeClr val="dk1"/>
          </a:effectRef>
          <a:fontRef idx="minor">
            <a:schemeClr val="dk1"/>
          </a:fontRef>
        </dgm:style>
      </dgm:prSet>
      <dgm:spPr/>
      <dgm:t>
        <a:bodyPr/>
        <a:lstStyle/>
        <a:p>
          <a:endParaRPr lang="es-EC" b="0" dirty="0">
            <a:latin typeface="Times" pitchFamily="18" charset="0"/>
          </a:endParaRPr>
        </a:p>
      </dgm:t>
    </dgm:pt>
    <dgm:pt modelId="{F6325DF1-ED1A-47E5-B5B9-E028298444E4}">
      <dgm:prSet phldrT="[Texto]"/>
      <dgm:spPr>
        <a:solidFill>
          <a:srgbClr val="00B050"/>
        </a:solidFill>
      </dgm:spPr>
      <dgm:t>
        <a:bodyPr/>
        <a:lstStyle/>
        <a:p>
          <a:r>
            <a:rPr lang="es-EC" b="0" dirty="0" smtClean="0">
              <a:latin typeface="Times" pitchFamily="18" charset="0"/>
            </a:rPr>
            <a:t>Diseño Mecatrónico</a:t>
          </a:r>
          <a:endParaRPr lang="es-EC" b="0" dirty="0">
            <a:latin typeface="Times" pitchFamily="18" charset="0"/>
          </a:endParaRPr>
        </a:p>
      </dgm:t>
    </dgm:pt>
    <dgm:pt modelId="{6BA44153-9A6B-425D-85A4-75A9A282140E}" type="parTrans" cxnId="{01BC3528-B75A-430A-89AC-5098E3F67290}">
      <dgm:prSet/>
      <dgm:spPr/>
      <dgm:t>
        <a:bodyPr/>
        <a:lstStyle/>
        <a:p>
          <a:endParaRPr lang="es-EC" b="0">
            <a:latin typeface="Times" pitchFamily="18" charset="0"/>
          </a:endParaRPr>
        </a:p>
      </dgm:t>
    </dgm:pt>
    <dgm:pt modelId="{4C57417D-3A33-41E5-BF8D-F32C789011AB}" type="sibTrans" cxnId="{01BC3528-B75A-430A-89AC-5098E3F67290}">
      <dgm:prSet>
        <dgm:style>
          <a:lnRef idx="2">
            <a:schemeClr val="dk1"/>
          </a:lnRef>
          <a:fillRef idx="1">
            <a:schemeClr val="lt1"/>
          </a:fillRef>
          <a:effectRef idx="0">
            <a:schemeClr val="dk1"/>
          </a:effectRef>
          <a:fontRef idx="minor">
            <a:schemeClr val="dk1"/>
          </a:fontRef>
        </dgm:style>
      </dgm:prSet>
      <dgm:spPr/>
      <dgm:t>
        <a:bodyPr/>
        <a:lstStyle/>
        <a:p>
          <a:endParaRPr lang="es-EC" b="0" dirty="0">
            <a:latin typeface="Times" pitchFamily="18" charset="0"/>
          </a:endParaRPr>
        </a:p>
      </dgm:t>
    </dgm:pt>
    <dgm:pt modelId="{E96DFEA2-4569-43E4-AB3A-7540D2BD03B3}">
      <dgm:prSet phldrT="[Texto]"/>
      <dgm:spPr>
        <a:solidFill>
          <a:srgbClr val="00B050"/>
        </a:solidFill>
      </dgm:spPr>
      <dgm:t>
        <a:bodyPr/>
        <a:lstStyle/>
        <a:p>
          <a:r>
            <a:rPr lang="es-EC" b="0" dirty="0" smtClean="0">
              <a:latin typeface="Times" pitchFamily="18" charset="0"/>
            </a:rPr>
            <a:t>Implementación y Resultados Obtenidos </a:t>
          </a:r>
          <a:endParaRPr lang="es-EC" b="0" dirty="0">
            <a:latin typeface="Times" pitchFamily="18" charset="0"/>
          </a:endParaRPr>
        </a:p>
      </dgm:t>
    </dgm:pt>
    <dgm:pt modelId="{82787F28-4705-4756-8E79-8E1AFAFB4F1A}" type="parTrans" cxnId="{460D1FF5-2EEE-418F-8EDA-592CD9A7C921}">
      <dgm:prSet/>
      <dgm:spPr/>
      <dgm:t>
        <a:bodyPr/>
        <a:lstStyle/>
        <a:p>
          <a:endParaRPr lang="es-EC" b="0">
            <a:latin typeface="Times" pitchFamily="18" charset="0"/>
          </a:endParaRPr>
        </a:p>
      </dgm:t>
    </dgm:pt>
    <dgm:pt modelId="{3D24E9AE-B1C0-4492-B505-4BB3303F7A0F}" type="sibTrans" cxnId="{460D1FF5-2EEE-418F-8EDA-592CD9A7C921}">
      <dgm:prSet>
        <dgm:style>
          <a:lnRef idx="2">
            <a:schemeClr val="dk1"/>
          </a:lnRef>
          <a:fillRef idx="1">
            <a:schemeClr val="lt1"/>
          </a:fillRef>
          <a:effectRef idx="0">
            <a:schemeClr val="dk1"/>
          </a:effectRef>
          <a:fontRef idx="minor">
            <a:schemeClr val="dk1"/>
          </a:fontRef>
        </dgm:style>
      </dgm:prSet>
      <dgm:spPr/>
      <dgm:t>
        <a:bodyPr/>
        <a:lstStyle/>
        <a:p>
          <a:endParaRPr lang="es-EC" b="0" dirty="0">
            <a:latin typeface="Times" pitchFamily="18" charset="0"/>
          </a:endParaRPr>
        </a:p>
      </dgm:t>
    </dgm:pt>
    <dgm:pt modelId="{43840793-966B-42EA-BA49-2BE3CF7284D5}">
      <dgm:prSet phldrT="[Texto]"/>
      <dgm:spPr>
        <a:solidFill>
          <a:srgbClr val="00B050"/>
        </a:solidFill>
      </dgm:spPr>
      <dgm:t>
        <a:bodyPr/>
        <a:lstStyle/>
        <a:p>
          <a:r>
            <a:rPr lang="es-EC" b="0" dirty="0" smtClean="0">
              <a:latin typeface="Times" pitchFamily="18" charset="0"/>
            </a:rPr>
            <a:t>Análisis Económico Financiero</a:t>
          </a:r>
          <a:endParaRPr lang="es-EC" b="0" dirty="0">
            <a:latin typeface="Times" pitchFamily="18" charset="0"/>
          </a:endParaRPr>
        </a:p>
      </dgm:t>
    </dgm:pt>
    <dgm:pt modelId="{42DE638B-3C4F-454E-B55C-C3FB8CB938D6}" type="parTrans" cxnId="{55EB54BC-1FB3-460A-AA5D-B07B45974BDE}">
      <dgm:prSet/>
      <dgm:spPr/>
      <dgm:t>
        <a:bodyPr/>
        <a:lstStyle/>
        <a:p>
          <a:endParaRPr lang="es-EC" b="0">
            <a:latin typeface="Times" pitchFamily="18" charset="0"/>
          </a:endParaRPr>
        </a:p>
      </dgm:t>
    </dgm:pt>
    <dgm:pt modelId="{1AAB72F1-30E0-4E43-BB82-68398DED67BA}" type="sibTrans" cxnId="{55EB54BC-1FB3-460A-AA5D-B07B45974BDE}">
      <dgm:prSet>
        <dgm:style>
          <a:lnRef idx="2">
            <a:schemeClr val="dk1"/>
          </a:lnRef>
          <a:fillRef idx="1">
            <a:schemeClr val="lt1"/>
          </a:fillRef>
          <a:effectRef idx="0">
            <a:schemeClr val="dk1"/>
          </a:effectRef>
          <a:fontRef idx="minor">
            <a:schemeClr val="dk1"/>
          </a:fontRef>
        </dgm:style>
      </dgm:prSet>
      <dgm:spPr/>
      <dgm:t>
        <a:bodyPr/>
        <a:lstStyle/>
        <a:p>
          <a:endParaRPr lang="es-EC" b="0" dirty="0">
            <a:latin typeface="Times" pitchFamily="18" charset="0"/>
          </a:endParaRPr>
        </a:p>
      </dgm:t>
    </dgm:pt>
    <dgm:pt modelId="{4A92F015-D289-454A-8AD9-6A419B08506F}">
      <dgm:prSet phldrT="[Texto]"/>
      <dgm:spPr>
        <a:solidFill>
          <a:srgbClr val="00B050"/>
        </a:solidFill>
      </dgm:spPr>
      <dgm:t>
        <a:bodyPr/>
        <a:lstStyle/>
        <a:p>
          <a:r>
            <a:rPr lang="es-EC" b="0" dirty="0" smtClean="0">
              <a:latin typeface="Times" pitchFamily="18" charset="0"/>
            </a:rPr>
            <a:t>Conclusiones y Recomendaciones</a:t>
          </a:r>
          <a:endParaRPr lang="es-EC" b="0" dirty="0">
            <a:latin typeface="Times" pitchFamily="18" charset="0"/>
          </a:endParaRPr>
        </a:p>
      </dgm:t>
    </dgm:pt>
    <dgm:pt modelId="{19B3E230-7C04-4491-A035-037AB4B21743}" type="parTrans" cxnId="{6C4113C9-C533-4E11-BCFC-986BE464EA23}">
      <dgm:prSet/>
      <dgm:spPr/>
      <dgm:t>
        <a:bodyPr/>
        <a:lstStyle/>
        <a:p>
          <a:endParaRPr lang="es-EC" b="0">
            <a:latin typeface="Times" pitchFamily="18" charset="0"/>
          </a:endParaRPr>
        </a:p>
      </dgm:t>
    </dgm:pt>
    <dgm:pt modelId="{B87753AC-5A49-4842-8AB1-2B9F5B8400DD}" type="sibTrans" cxnId="{6C4113C9-C533-4E11-BCFC-986BE464EA23}">
      <dgm:prSet>
        <dgm:style>
          <a:lnRef idx="2">
            <a:schemeClr val="dk1"/>
          </a:lnRef>
          <a:fillRef idx="1">
            <a:schemeClr val="lt1"/>
          </a:fillRef>
          <a:effectRef idx="0">
            <a:schemeClr val="dk1"/>
          </a:effectRef>
          <a:fontRef idx="minor">
            <a:schemeClr val="dk1"/>
          </a:fontRef>
        </dgm:style>
      </dgm:prSet>
      <dgm:spPr/>
      <dgm:t>
        <a:bodyPr/>
        <a:lstStyle/>
        <a:p>
          <a:endParaRPr lang="es-EC" b="0" dirty="0">
            <a:latin typeface="Times" pitchFamily="18" charset="0"/>
          </a:endParaRPr>
        </a:p>
      </dgm:t>
    </dgm:pt>
    <dgm:pt modelId="{D177F71A-F7B7-4B63-B3C7-66547131C5EC}" type="pres">
      <dgm:prSet presAssocID="{B14238BC-EE4E-499C-8721-FB69B8A94B69}" presName="hierChild1" presStyleCnt="0">
        <dgm:presLayoutVars>
          <dgm:orgChart val="1"/>
          <dgm:chPref val="1"/>
          <dgm:dir/>
          <dgm:animOne val="branch"/>
          <dgm:animLvl val="lvl"/>
          <dgm:resizeHandles/>
        </dgm:presLayoutVars>
      </dgm:prSet>
      <dgm:spPr/>
      <dgm:t>
        <a:bodyPr/>
        <a:lstStyle/>
        <a:p>
          <a:endParaRPr lang="es-EC"/>
        </a:p>
      </dgm:t>
    </dgm:pt>
    <dgm:pt modelId="{492901E6-1249-4DA2-A104-C1677F900750}" type="pres">
      <dgm:prSet presAssocID="{9277126B-F0D3-47DF-99E8-0D2DE9F59E7D}" presName="hierRoot1" presStyleCnt="0">
        <dgm:presLayoutVars>
          <dgm:hierBranch val="init"/>
        </dgm:presLayoutVars>
      </dgm:prSet>
      <dgm:spPr/>
    </dgm:pt>
    <dgm:pt modelId="{1A9E7BC8-A07B-4B71-A78F-DBF7B720AB4A}" type="pres">
      <dgm:prSet presAssocID="{9277126B-F0D3-47DF-99E8-0D2DE9F59E7D}" presName="rootComposite1" presStyleCnt="0"/>
      <dgm:spPr/>
    </dgm:pt>
    <dgm:pt modelId="{73354BDB-B4CD-44CF-8DCD-B1C5DAA46EFA}" type="pres">
      <dgm:prSet presAssocID="{9277126B-F0D3-47DF-99E8-0D2DE9F59E7D}" presName="rootText1" presStyleLbl="node0" presStyleIdx="0" presStyleCnt="1">
        <dgm:presLayoutVars>
          <dgm:chMax/>
          <dgm:chPref val="3"/>
        </dgm:presLayoutVars>
      </dgm:prSet>
      <dgm:spPr/>
      <dgm:t>
        <a:bodyPr/>
        <a:lstStyle/>
        <a:p>
          <a:endParaRPr lang="es-EC"/>
        </a:p>
      </dgm:t>
    </dgm:pt>
    <dgm:pt modelId="{560BB8B2-A63E-485E-A807-11DA36EB114E}" type="pres">
      <dgm:prSet presAssocID="{9277126B-F0D3-47DF-99E8-0D2DE9F59E7D}" presName="titleText1" presStyleLbl="fgAcc0" presStyleIdx="0" presStyleCnt="1">
        <dgm:presLayoutVars>
          <dgm:chMax val="0"/>
          <dgm:chPref val="0"/>
        </dgm:presLayoutVars>
      </dgm:prSet>
      <dgm:spPr/>
      <dgm:t>
        <a:bodyPr/>
        <a:lstStyle/>
        <a:p>
          <a:endParaRPr lang="es-EC"/>
        </a:p>
      </dgm:t>
    </dgm:pt>
    <dgm:pt modelId="{A5F159CA-5F34-4BD5-B5F5-4DC749F20F52}" type="pres">
      <dgm:prSet presAssocID="{9277126B-F0D3-47DF-99E8-0D2DE9F59E7D}" presName="rootConnector1" presStyleLbl="node1" presStyleIdx="0" presStyleCnt="4"/>
      <dgm:spPr/>
      <dgm:t>
        <a:bodyPr/>
        <a:lstStyle/>
        <a:p>
          <a:endParaRPr lang="es-EC"/>
        </a:p>
      </dgm:t>
    </dgm:pt>
    <dgm:pt modelId="{E32CF9DB-D0B6-4AD2-98D4-76AAD8B5350F}" type="pres">
      <dgm:prSet presAssocID="{9277126B-F0D3-47DF-99E8-0D2DE9F59E7D}" presName="hierChild2" presStyleCnt="0"/>
      <dgm:spPr/>
    </dgm:pt>
    <dgm:pt modelId="{C873CC09-CF16-4363-9DAD-DAD4D7C691A2}" type="pres">
      <dgm:prSet presAssocID="{6BA44153-9A6B-425D-85A4-75A9A282140E}" presName="Name37" presStyleLbl="parChTrans1D2" presStyleIdx="0" presStyleCnt="1"/>
      <dgm:spPr/>
      <dgm:t>
        <a:bodyPr/>
        <a:lstStyle/>
        <a:p>
          <a:endParaRPr lang="es-EC"/>
        </a:p>
      </dgm:t>
    </dgm:pt>
    <dgm:pt modelId="{8A409FB9-A5B5-4089-88B7-DD973636C9DF}" type="pres">
      <dgm:prSet presAssocID="{F6325DF1-ED1A-47E5-B5B9-E028298444E4}" presName="hierRoot2" presStyleCnt="0">
        <dgm:presLayoutVars>
          <dgm:hierBranch val="init"/>
        </dgm:presLayoutVars>
      </dgm:prSet>
      <dgm:spPr/>
    </dgm:pt>
    <dgm:pt modelId="{5B501CC7-41BF-4A07-8636-E310DD25F142}" type="pres">
      <dgm:prSet presAssocID="{F6325DF1-ED1A-47E5-B5B9-E028298444E4}" presName="rootComposite" presStyleCnt="0"/>
      <dgm:spPr/>
    </dgm:pt>
    <dgm:pt modelId="{ADE7BCC2-1CB8-417B-934F-80935C8729D3}" type="pres">
      <dgm:prSet presAssocID="{F6325DF1-ED1A-47E5-B5B9-E028298444E4}" presName="rootText" presStyleLbl="node1" presStyleIdx="0" presStyleCnt="4">
        <dgm:presLayoutVars>
          <dgm:chMax/>
          <dgm:chPref val="3"/>
        </dgm:presLayoutVars>
      </dgm:prSet>
      <dgm:spPr/>
      <dgm:t>
        <a:bodyPr/>
        <a:lstStyle/>
        <a:p>
          <a:endParaRPr lang="es-EC"/>
        </a:p>
      </dgm:t>
    </dgm:pt>
    <dgm:pt modelId="{F0B238BB-25C6-4C93-B7AA-EA5E61E3B0DD}" type="pres">
      <dgm:prSet presAssocID="{F6325DF1-ED1A-47E5-B5B9-E028298444E4}" presName="titleText2" presStyleLbl="fgAcc1" presStyleIdx="0" presStyleCnt="4">
        <dgm:presLayoutVars>
          <dgm:chMax val="0"/>
          <dgm:chPref val="0"/>
        </dgm:presLayoutVars>
      </dgm:prSet>
      <dgm:spPr/>
      <dgm:t>
        <a:bodyPr/>
        <a:lstStyle/>
        <a:p>
          <a:endParaRPr lang="es-EC"/>
        </a:p>
      </dgm:t>
    </dgm:pt>
    <dgm:pt modelId="{8EBCCADD-1ED8-44A4-BD0F-FB8602F84356}" type="pres">
      <dgm:prSet presAssocID="{F6325DF1-ED1A-47E5-B5B9-E028298444E4}" presName="rootConnector" presStyleLbl="node2" presStyleIdx="0" presStyleCnt="0"/>
      <dgm:spPr/>
      <dgm:t>
        <a:bodyPr/>
        <a:lstStyle/>
        <a:p>
          <a:endParaRPr lang="es-EC"/>
        </a:p>
      </dgm:t>
    </dgm:pt>
    <dgm:pt modelId="{C9B5CEE0-546E-4146-95AD-D5E339C4E67C}" type="pres">
      <dgm:prSet presAssocID="{F6325DF1-ED1A-47E5-B5B9-E028298444E4}" presName="hierChild4" presStyleCnt="0"/>
      <dgm:spPr/>
    </dgm:pt>
    <dgm:pt modelId="{CA1B19C3-F8CC-48C6-ADC0-B6C46B14F0CB}" type="pres">
      <dgm:prSet presAssocID="{82787F28-4705-4756-8E79-8E1AFAFB4F1A}" presName="Name37" presStyleLbl="parChTrans1D3" presStyleIdx="0" presStyleCnt="1"/>
      <dgm:spPr/>
      <dgm:t>
        <a:bodyPr/>
        <a:lstStyle/>
        <a:p>
          <a:endParaRPr lang="es-EC"/>
        </a:p>
      </dgm:t>
    </dgm:pt>
    <dgm:pt modelId="{E2DD3DC0-7F58-4EF5-9EED-E8D3C7AB2646}" type="pres">
      <dgm:prSet presAssocID="{E96DFEA2-4569-43E4-AB3A-7540D2BD03B3}" presName="hierRoot2" presStyleCnt="0">
        <dgm:presLayoutVars>
          <dgm:hierBranch val="init"/>
        </dgm:presLayoutVars>
      </dgm:prSet>
      <dgm:spPr/>
    </dgm:pt>
    <dgm:pt modelId="{47B5291D-08C2-434B-9BC7-B86CC5B6C4EF}" type="pres">
      <dgm:prSet presAssocID="{E96DFEA2-4569-43E4-AB3A-7540D2BD03B3}" presName="rootComposite" presStyleCnt="0"/>
      <dgm:spPr/>
    </dgm:pt>
    <dgm:pt modelId="{5746BBCD-9AD3-4205-9980-73CE8AEF898A}" type="pres">
      <dgm:prSet presAssocID="{E96DFEA2-4569-43E4-AB3A-7540D2BD03B3}" presName="rootText" presStyleLbl="node1" presStyleIdx="1" presStyleCnt="4">
        <dgm:presLayoutVars>
          <dgm:chMax/>
          <dgm:chPref val="3"/>
        </dgm:presLayoutVars>
      </dgm:prSet>
      <dgm:spPr/>
      <dgm:t>
        <a:bodyPr/>
        <a:lstStyle/>
        <a:p>
          <a:endParaRPr lang="es-EC"/>
        </a:p>
      </dgm:t>
    </dgm:pt>
    <dgm:pt modelId="{FFEEC3FF-C089-442D-9D82-5FF0C99D0BB5}" type="pres">
      <dgm:prSet presAssocID="{E96DFEA2-4569-43E4-AB3A-7540D2BD03B3}" presName="titleText2" presStyleLbl="fgAcc1" presStyleIdx="1" presStyleCnt="4">
        <dgm:presLayoutVars>
          <dgm:chMax val="0"/>
          <dgm:chPref val="0"/>
        </dgm:presLayoutVars>
      </dgm:prSet>
      <dgm:spPr/>
      <dgm:t>
        <a:bodyPr/>
        <a:lstStyle/>
        <a:p>
          <a:endParaRPr lang="es-EC"/>
        </a:p>
      </dgm:t>
    </dgm:pt>
    <dgm:pt modelId="{08C64E92-A4AD-400E-8EAA-8ABC2C0348C9}" type="pres">
      <dgm:prSet presAssocID="{E96DFEA2-4569-43E4-AB3A-7540D2BD03B3}" presName="rootConnector" presStyleLbl="node3" presStyleIdx="0" presStyleCnt="0"/>
      <dgm:spPr/>
      <dgm:t>
        <a:bodyPr/>
        <a:lstStyle/>
        <a:p>
          <a:endParaRPr lang="es-EC"/>
        </a:p>
      </dgm:t>
    </dgm:pt>
    <dgm:pt modelId="{C050FCAA-D100-4C36-A557-F1705F37FC66}" type="pres">
      <dgm:prSet presAssocID="{E96DFEA2-4569-43E4-AB3A-7540D2BD03B3}" presName="hierChild4" presStyleCnt="0"/>
      <dgm:spPr/>
    </dgm:pt>
    <dgm:pt modelId="{8F2E708E-05C3-4CA8-8ACF-BBACD8FCBF31}" type="pres">
      <dgm:prSet presAssocID="{42DE638B-3C4F-454E-B55C-C3FB8CB938D6}" presName="Name37" presStyleLbl="parChTrans1D4" presStyleIdx="0" presStyleCnt="2"/>
      <dgm:spPr/>
      <dgm:t>
        <a:bodyPr/>
        <a:lstStyle/>
        <a:p>
          <a:endParaRPr lang="es-EC"/>
        </a:p>
      </dgm:t>
    </dgm:pt>
    <dgm:pt modelId="{41F424F7-2224-4971-89E2-51298CF42E05}" type="pres">
      <dgm:prSet presAssocID="{43840793-966B-42EA-BA49-2BE3CF7284D5}" presName="hierRoot2" presStyleCnt="0">
        <dgm:presLayoutVars>
          <dgm:hierBranch val="init"/>
        </dgm:presLayoutVars>
      </dgm:prSet>
      <dgm:spPr/>
    </dgm:pt>
    <dgm:pt modelId="{C2E05437-2D2B-46CE-8CBD-1F149B71F3A5}" type="pres">
      <dgm:prSet presAssocID="{43840793-966B-42EA-BA49-2BE3CF7284D5}" presName="rootComposite" presStyleCnt="0"/>
      <dgm:spPr/>
    </dgm:pt>
    <dgm:pt modelId="{0863557A-AC61-4E4E-824D-07E3CFDF7A9A}" type="pres">
      <dgm:prSet presAssocID="{43840793-966B-42EA-BA49-2BE3CF7284D5}" presName="rootText" presStyleLbl="node1" presStyleIdx="2" presStyleCnt="4">
        <dgm:presLayoutVars>
          <dgm:chMax/>
          <dgm:chPref val="3"/>
        </dgm:presLayoutVars>
      </dgm:prSet>
      <dgm:spPr/>
      <dgm:t>
        <a:bodyPr/>
        <a:lstStyle/>
        <a:p>
          <a:endParaRPr lang="es-EC"/>
        </a:p>
      </dgm:t>
    </dgm:pt>
    <dgm:pt modelId="{D9DAC718-3D72-4643-8253-11E1CF7DF469}" type="pres">
      <dgm:prSet presAssocID="{43840793-966B-42EA-BA49-2BE3CF7284D5}" presName="titleText2" presStyleLbl="fgAcc1" presStyleIdx="2" presStyleCnt="4">
        <dgm:presLayoutVars>
          <dgm:chMax val="0"/>
          <dgm:chPref val="0"/>
        </dgm:presLayoutVars>
      </dgm:prSet>
      <dgm:spPr/>
      <dgm:t>
        <a:bodyPr/>
        <a:lstStyle/>
        <a:p>
          <a:endParaRPr lang="es-EC"/>
        </a:p>
      </dgm:t>
    </dgm:pt>
    <dgm:pt modelId="{5BC3F84A-303C-479B-BF1B-1BBF7AB114A6}" type="pres">
      <dgm:prSet presAssocID="{43840793-966B-42EA-BA49-2BE3CF7284D5}" presName="rootConnector" presStyleLbl="node4" presStyleIdx="0" presStyleCnt="0"/>
      <dgm:spPr/>
      <dgm:t>
        <a:bodyPr/>
        <a:lstStyle/>
        <a:p>
          <a:endParaRPr lang="es-EC"/>
        </a:p>
      </dgm:t>
    </dgm:pt>
    <dgm:pt modelId="{1E1AAF33-9934-4DB7-9EF6-88A362215006}" type="pres">
      <dgm:prSet presAssocID="{43840793-966B-42EA-BA49-2BE3CF7284D5}" presName="hierChild4" presStyleCnt="0"/>
      <dgm:spPr/>
    </dgm:pt>
    <dgm:pt modelId="{D753CAD6-8DF3-407E-A539-F6C1BCE15FAA}" type="pres">
      <dgm:prSet presAssocID="{19B3E230-7C04-4491-A035-037AB4B21743}" presName="Name37" presStyleLbl="parChTrans1D4" presStyleIdx="1" presStyleCnt="2"/>
      <dgm:spPr/>
      <dgm:t>
        <a:bodyPr/>
        <a:lstStyle/>
        <a:p>
          <a:endParaRPr lang="es-EC"/>
        </a:p>
      </dgm:t>
    </dgm:pt>
    <dgm:pt modelId="{0347D625-144E-4E58-A086-5E65D6FC2C1A}" type="pres">
      <dgm:prSet presAssocID="{4A92F015-D289-454A-8AD9-6A419B08506F}" presName="hierRoot2" presStyleCnt="0">
        <dgm:presLayoutVars>
          <dgm:hierBranch val="init"/>
        </dgm:presLayoutVars>
      </dgm:prSet>
      <dgm:spPr/>
    </dgm:pt>
    <dgm:pt modelId="{CCD542D9-3AF8-419C-B70E-E4B4035596DF}" type="pres">
      <dgm:prSet presAssocID="{4A92F015-D289-454A-8AD9-6A419B08506F}" presName="rootComposite" presStyleCnt="0"/>
      <dgm:spPr/>
    </dgm:pt>
    <dgm:pt modelId="{0C50FCF2-B0A7-41F5-9620-958CF83C2B0B}" type="pres">
      <dgm:prSet presAssocID="{4A92F015-D289-454A-8AD9-6A419B08506F}" presName="rootText" presStyleLbl="node1" presStyleIdx="3" presStyleCnt="4">
        <dgm:presLayoutVars>
          <dgm:chMax/>
          <dgm:chPref val="3"/>
        </dgm:presLayoutVars>
      </dgm:prSet>
      <dgm:spPr/>
      <dgm:t>
        <a:bodyPr/>
        <a:lstStyle/>
        <a:p>
          <a:endParaRPr lang="es-EC"/>
        </a:p>
      </dgm:t>
    </dgm:pt>
    <dgm:pt modelId="{6D19EDD0-5FDC-4F66-A91D-52D3F84BF20E}" type="pres">
      <dgm:prSet presAssocID="{4A92F015-D289-454A-8AD9-6A419B08506F}" presName="titleText2" presStyleLbl="fgAcc1" presStyleIdx="3" presStyleCnt="4">
        <dgm:presLayoutVars>
          <dgm:chMax val="0"/>
          <dgm:chPref val="0"/>
        </dgm:presLayoutVars>
      </dgm:prSet>
      <dgm:spPr/>
      <dgm:t>
        <a:bodyPr/>
        <a:lstStyle/>
        <a:p>
          <a:endParaRPr lang="es-EC"/>
        </a:p>
      </dgm:t>
    </dgm:pt>
    <dgm:pt modelId="{1E7DFFC9-9159-40A1-86F6-C22302E4FB29}" type="pres">
      <dgm:prSet presAssocID="{4A92F015-D289-454A-8AD9-6A419B08506F}" presName="rootConnector" presStyleLbl="node4" presStyleIdx="0" presStyleCnt="0"/>
      <dgm:spPr/>
      <dgm:t>
        <a:bodyPr/>
        <a:lstStyle/>
        <a:p>
          <a:endParaRPr lang="es-EC"/>
        </a:p>
      </dgm:t>
    </dgm:pt>
    <dgm:pt modelId="{DC1B9806-9B95-458E-8D14-D9F6F11F1334}" type="pres">
      <dgm:prSet presAssocID="{4A92F015-D289-454A-8AD9-6A419B08506F}" presName="hierChild4" presStyleCnt="0"/>
      <dgm:spPr/>
    </dgm:pt>
    <dgm:pt modelId="{993BA5EE-BC47-4788-944A-C227E012F558}" type="pres">
      <dgm:prSet presAssocID="{4A92F015-D289-454A-8AD9-6A419B08506F}" presName="hierChild5" presStyleCnt="0"/>
      <dgm:spPr/>
    </dgm:pt>
    <dgm:pt modelId="{EAB143CD-5E73-46A9-A089-6417F53E6D50}" type="pres">
      <dgm:prSet presAssocID="{43840793-966B-42EA-BA49-2BE3CF7284D5}" presName="hierChild5" presStyleCnt="0"/>
      <dgm:spPr/>
    </dgm:pt>
    <dgm:pt modelId="{CF1DAA8B-3C23-4795-BCF3-1FFBE5FA6E62}" type="pres">
      <dgm:prSet presAssocID="{E96DFEA2-4569-43E4-AB3A-7540D2BD03B3}" presName="hierChild5" presStyleCnt="0"/>
      <dgm:spPr/>
    </dgm:pt>
    <dgm:pt modelId="{AEDDF1B8-A29E-4FBC-802A-411105F5B726}" type="pres">
      <dgm:prSet presAssocID="{F6325DF1-ED1A-47E5-B5B9-E028298444E4}" presName="hierChild5" presStyleCnt="0"/>
      <dgm:spPr/>
    </dgm:pt>
    <dgm:pt modelId="{FEC8C4DF-CEE3-4E5A-ACC3-CE4EDB3B39D6}" type="pres">
      <dgm:prSet presAssocID="{9277126B-F0D3-47DF-99E8-0D2DE9F59E7D}" presName="hierChild3" presStyleCnt="0"/>
      <dgm:spPr/>
    </dgm:pt>
  </dgm:ptLst>
  <dgm:cxnLst>
    <dgm:cxn modelId="{2D7B380F-318B-4320-8942-E5D613F49B1A}" type="presOf" srcId="{3D24E9AE-B1C0-4492-B505-4BB3303F7A0F}" destId="{FFEEC3FF-C089-442D-9D82-5FF0C99D0BB5}" srcOrd="0" destOrd="0" presId="urn:microsoft.com/office/officeart/2008/layout/NameandTitleOrganizationalChart"/>
    <dgm:cxn modelId="{727F2701-C094-4F47-9AC2-6B65AD51B305}" type="presOf" srcId="{B87753AC-5A49-4842-8AB1-2B9F5B8400DD}" destId="{6D19EDD0-5FDC-4F66-A91D-52D3F84BF20E}" srcOrd="0" destOrd="0" presId="urn:microsoft.com/office/officeart/2008/layout/NameandTitleOrganizationalChart"/>
    <dgm:cxn modelId="{73352A27-DDEF-42E9-BCE5-BAB537E7A249}" type="presOf" srcId="{F6325DF1-ED1A-47E5-B5B9-E028298444E4}" destId="{ADE7BCC2-1CB8-417B-934F-80935C8729D3}" srcOrd="0" destOrd="0" presId="urn:microsoft.com/office/officeart/2008/layout/NameandTitleOrganizationalChart"/>
    <dgm:cxn modelId="{D51CD3EA-83D5-498D-A6CE-A96869D70D4D}" type="presOf" srcId="{4C57417D-3A33-41E5-BF8D-F32C789011AB}" destId="{F0B238BB-25C6-4C93-B7AA-EA5E61E3B0DD}" srcOrd="0" destOrd="0" presId="urn:microsoft.com/office/officeart/2008/layout/NameandTitleOrganizationalChart"/>
    <dgm:cxn modelId="{CA661512-2005-4BAA-A450-8F092107C7EC}" type="presOf" srcId="{B14238BC-EE4E-499C-8721-FB69B8A94B69}" destId="{D177F71A-F7B7-4B63-B3C7-66547131C5EC}" srcOrd="0" destOrd="0" presId="urn:microsoft.com/office/officeart/2008/layout/NameandTitleOrganizationalChart"/>
    <dgm:cxn modelId="{F75939A0-195D-4085-9134-8888BD9C4236}" type="presOf" srcId="{6BA44153-9A6B-425D-85A4-75A9A282140E}" destId="{C873CC09-CF16-4363-9DAD-DAD4D7C691A2}" srcOrd="0" destOrd="0" presId="urn:microsoft.com/office/officeart/2008/layout/NameandTitleOrganizationalChart"/>
    <dgm:cxn modelId="{6C4113C9-C533-4E11-BCFC-986BE464EA23}" srcId="{43840793-966B-42EA-BA49-2BE3CF7284D5}" destId="{4A92F015-D289-454A-8AD9-6A419B08506F}" srcOrd="0" destOrd="0" parTransId="{19B3E230-7C04-4491-A035-037AB4B21743}" sibTransId="{B87753AC-5A49-4842-8AB1-2B9F5B8400DD}"/>
    <dgm:cxn modelId="{9ACC8941-802B-4DCB-BDB8-2F52F68FC1FA}" type="presOf" srcId="{43840793-966B-42EA-BA49-2BE3CF7284D5}" destId="{0863557A-AC61-4E4E-824D-07E3CFDF7A9A}" srcOrd="0" destOrd="0" presId="urn:microsoft.com/office/officeart/2008/layout/NameandTitleOrganizationalChart"/>
    <dgm:cxn modelId="{F6C42EA1-CA3E-482F-9F34-6C21C0B397F8}" type="presOf" srcId="{E96DFEA2-4569-43E4-AB3A-7540D2BD03B3}" destId="{08C64E92-A4AD-400E-8EAA-8ABC2C0348C9}" srcOrd="1" destOrd="0" presId="urn:microsoft.com/office/officeart/2008/layout/NameandTitleOrganizationalChart"/>
    <dgm:cxn modelId="{8532A532-83B5-45F8-8D9B-4EEBB980FEDC}" type="presOf" srcId="{19B3E230-7C04-4491-A035-037AB4B21743}" destId="{D753CAD6-8DF3-407E-A539-F6C1BCE15FAA}" srcOrd="0" destOrd="0" presId="urn:microsoft.com/office/officeart/2008/layout/NameandTitleOrganizationalChart"/>
    <dgm:cxn modelId="{F07A7E86-0984-45D8-A222-52CDC9474C55}" type="presOf" srcId="{4A92F015-D289-454A-8AD9-6A419B08506F}" destId="{1E7DFFC9-9159-40A1-86F6-C22302E4FB29}" srcOrd="1" destOrd="0" presId="urn:microsoft.com/office/officeart/2008/layout/NameandTitleOrganizationalChart"/>
    <dgm:cxn modelId="{01BC3528-B75A-430A-89AC-5098E3F67290}" srcId="{9277126B-F0D3-47DF-99E8-0D2DE9F59E7D}" destId="{F6325DF1-ED1A-47E5-B5B9-E028298444E4}" srcOrd="0" destOrd="0" parTransId="{6BA44153-9A6B-425D-85A4-75A9A282140E}" sibTransId="{4C57417D-3A33-41E5-BF8D-F32C789011AB}"/>
    <dgm:cxn modelId="{1745D535-526D-409F-AA9C-5B427CB1AB90}" type="presOf" srcId="{C63AD25C-0326-4EB2-A095-4B1E792B9071}" destId="{560BB8B2-A63E-485E-A807-11DA36EB114E}" srcOrd="0" destOrd="0" presId="urn:microsoft.com/office/officeart/2008/layout/NameandTitleOrganizationalChart"/>
    <dgm:cxn modelId="{313CE81D-118F-4D71-B94C-8F62522833E4}" srcId="{B14238BC-EE4E-499C-8721-FB69B8A94B69}" destId="{9277126B-F0D3-47DF-99E8-0D2DE9F59E7D}" srcOrd="0" destOrd="0" parTransId="{61F85A88-9CEE-4124-AFD8-8CF3172C0017}" sibTransId="{C63AD25C-0326-4EB2-A095-4B1E792B9071}"/>
    <dgm:cxn modelId="{C51E1954-C29F-45A7-88C7-F27EA354ECF5}" type="presOf" srcId="{F6325DF1-ED1A-47E5-B5B9-E028298444E4}" destId="{8EBCCADD-1ED8-44A4-BD0F-FB8602F84356}" srcOrd="1" destOrd="0" presId="urn:microsoft.com/office/officeart/2008/layout/NameandTitleOrganizationalChart"/>
    <dgm:cxn modelId="{48CA25C5-FE33-4D71-BD79-A28B29A4827A}" type="presOf" srcId="{4A92F015-D289-454A-8AD9-6A419B08506F}" destId="{0C50FCF2-B0A7-41F5-9620-958CF83C2B0B}" srcOrd="0" destOrd="0" presId="urn:microsoft.com/office/officeart/2008/layout/NameandTitleOrganizationalChart"/>
    <dgm:cxn modelId="{30D92CB2-A656-460D-B3C8-CCE1DDD0ECB2}" type="presOf" srcId="{1AAB72F1-30E0-4E43-BB82-68398DED67BA}" destId="{D9DAC718-3D72-4643-8253-11E1CF7DF469}" srcOrd="0" destOrd="0" presId="urn:microsoft.com/office/officeart/2008/layout/NameandTitleOrganizationalChart"/>
    <dgm:cxn modelId="{AEB03EAF-0C97-4960-8EAF-3581F6D45176}" type="presOf" srcId="{E96DFEA2-4569-43E4-AB3A-7540D2BD03B3}" destId="{5746BBCD-9AD3-4205-9980-73CE8AEF898A}" srcOrd="0" destOrd="0" presId="urn:microsoft.com/office/officeart/2008/layout/NameandTitleOrganizationalChart"/>
    <dgm:cxn modelId="{4D7A6527-2B48-4D81-98CE-1FDEF915DDC9}" type="presOf" srcId="{9277126B-F0D3-47DF-99E8-0D2DE9F59E7D}" destId="{73354BDB-B4CD-44CF-8DCD-B1C5DAA46EFA}" srcOrd="0" destOrd="0" presId="urn:microsoft.com/office/officeart/2008/layout/NameandTitleOrganizationalChart"/>
    <dgm:cxn modelId="{2D06EB67-3FD9-41A2-A6BB-5227563665F1}" type="presOf" srcId="{42DE638B-3C4F-454E-B55C-C3FB8CB938D6}" destId="{8F2E708E-05C3-4CA8-8ACF-BBACD8FCBF31}" srcOrd="0" destOrd="0" presId="urn:microsoft.com/office/officeart/2008/layout/NameandTitleOrganizationalChart"/>
    <dgm:cxn modelId="{065D3D49-2102-4895-98AB-C5359AABE7F0}" type="presOf" srcId="{9277126B-F0D3-47DF-99E8-0D2DE9F59E7D}" destId="{A5F159CA-5F34-4BD5-B5F5-4DC749F20F52}" srcOrd="1" destOrd="0" presId="urn:microsoft.com/office/officeart/2008/layout/NameandTitleOrganizationalChart"/>
    <dgm:cxn modelId="{83502738-784F-4694-AB9D-766D45A18DFD}" type="presOf" srcId="{82787F28-4705-4756-8E79-8E1AFAFB4F1A}" destId="{CA1B19C3-F8CC-48C6-ADC0-B6C46B14F0CB}" srcOrd="0" destOrd="0" presId="urn:microsoft.com/office/officeart/2008/layout/NameandTitleOrganizationalChart"/>
    <dgm:cxn modelId="{55EB54BC-1FB3-460A-AA5D-B07B45974BDE}" srcId="{E96DFEA2-4569-43E4-AB3A-7540D2BD03B3}" destId="{43840793-966B-42EA-BA49-2BE3CF7284D5}" srcOrd="0" destOrd="0" parTransId="{42DE638B-3C4F-454E-B55C-C3FB8CB938D6}" sibTransId="{1AAB72F1-30E0-4E43-BB82-68398DED67BA}"/>
    <dgm:cxn modelId="{11D76C70-262D-4BA9-915A-3AEA51D5A1D4}" type="presOf" srcId="{43840793-966B-42EA-BA49-2BE3CF7284D5}" destId="{5BC3F84A-303C-479B-BF1B-1BBF7AB114A6}" srcOrd="1" destOrd="0" presId="urn:microsoft.com/office/officeart/2008/layout/NameandTitleOrganizationalChart"/>
    <dgm:cxn modelId="{460D1FF5-2EEE-418F-8EDA-592CD9A7C921}" srcId="{F6325DF1-ED1A-47E5-B5B9-E028298444E4}" destId="{E96DFEA2-4569-43E4-AB3A-7540D2BD03B3}" srcOrd="0" destOrd="0" parTransId="{82787F28-4705-4756-8E79-8E1AFAFB4F1A}" sibTransId="{3D24E9AE-B1C0-4492-B505-4BB3303F7A0F}"/>
    <dgm:cxn modelId="{E640CA76-9728-4D31-8C80-A981E11F38A4}" type="presParOf" srcId="{D177F71A-F7B7-4B63-B3C7-66547131C5EC}" destId="{492901E6-1249-4DA2-A104-C1677F900750}" srcOrd="0" destOrd="0" presId="urn:microsoft.com/office/officeart/2008/layout/NameandTitleOrganizationalChart"/>
    <dgm:cxn modelId="{735EDEAE-93A1-4657-92F1-23D26B8A37E6}" type="presParOf" srcId="{492901E6-1249-4DA2-A104-C1677F900750}" destId="{1A9E7BC8-A07B-4B71-A78F-DBF7B720AB4A}" srcOrd="0" destOrd="0" presId="urn:microsoft.com/office/officeart/2008/layout/NameandTitleOrganizationalChart"/>
    <dgm:cxn modelId="{D67EEC18-C11A-492F-A7F6-F500979B81F4}" type="presParOf" srcId="{1A9E7BC8-A07B-4B71-A78F-DBF7B720AB4A}" destId="{73354BDB-B4CD-44CF-8DCD-B1C5DAA46EFA}" srcOrd="0" destOrd="0" presId="urn:microsoft.com/office/officeart/2008/layout/NameandTitleOrganizationalChart"/>
    <dgm:cxn modelId="{10424D10-B001-4ACC-BF73-062704DB008E}" type="presParOf" srcId="{1A9E7BC8-A07B-4B71-A78F-DBF7B720AB4A}" destId="{560BB8B2-A63E-485E-A807-11DA36EB114E}" srcOrd="1" destOrd="0" presId="urn:microsoft.com/office/officeart/2008/layout/NameandTitleOrganizationalChart"/>
    <dgm:cxn modelId="{9B0A7542-95B5-4B51-B0EB-9946C650F522}" type="presParOf" srcId="{1A9E7BC8-A07B-4B71-A78F-DBF7B720AB4A}" destId="{A5F159CA-5F34-4BD5-B5F5-4DC749F20F52}" srcOrd="2" destOrd="0" presId="urn:microsoft.com/office/officeart/2008/layout/NameandTitleOrganizationalChart"/>
    <dgm:cxn modelId="{78E57CC8-7284-41AC-86EC-748746AD96B5}" type="presParOf" srcId="{492901E6-1249-4DA2-A104-C1677F900750}" destId="{E32CF9DB-D0B6-4AD2-98D4-76AAD8B5350F}" srcOrd="1" destOrd="0" presId="urn:microsoft.com/office/officeart/2008/layout/NameandTitleOrganizationalChart"/>
    <dgm:cxn modelId="{299BBA44-EBE9-4D32-928E-FF8C1AFA5CB3}" type="presParOf" srcId="{E32CF9DB-D0B6-4AD2-98D4-76AAD8B5350F}" destId="{C873CC09-CF16-4363-9DAD-DAD4D7C691A2}" srcOrd="0" destOrd="0" presId="urn:microsoft.com/office/officeart/2008/layout/NameandTitleOrganizationalChart"/>
    <dgm:cxn modelId="{8D54F1F8-0C4B-48C5-AAE9-CFF2FE887032}" type="presParOf" srcId="{E32CF9DB-D0B6-4AD2-98D4-76AAD8B5350F}" destId="{8A409FB9-A5B5-4089-88B7-DD973636C9DF}" srcOrd="1" destOrd="0" presId="urn:microsoft.com/office/officeart/2008/layout/NameandTitleOrganizationalChart"/>
    <dgm:cxn modelId="{6F79CDC8-3BDC-4FDA-8B11-7E0528D3B1F7}" type="presParOf" srcId="{8A409FB9-A5B5-4089-88B7-DD973636C9DF}" destId="{5B501CC7-41BF-4A07-8636-E310DD25F142}" srcOrd="0" destOrd="0" presId="urn:microsoft.com/office/officeart/2008/layout/NameandTitleOrganizationalChart"/>
    <dgm:cxn modelId="{3F676379-B2D8-4921-966D-D7F79AD893E0}" type="presParOf" srcId="{5B501CC7-41BF-4A07-8636-E310DD25F142}" destId="{ADE7BCC2-1CB8-417B-934F-80935C8729D3}" srcOrd="0" destOrd="0" presId="urn:microsoft.com/office/officeart/2008/layout/NameandTitleOrganizationalChart"/>
    <dgm:cxn modelId="{931F89F3-2E46-4E0C-9BF4-8B2AF8418813}" type="presParOf" srcId="{5B501CC7-41BF-4A07-8636-E310DD25F142}" destId="{F0B238BB-25C6-4C93-B7AA-EA5E61E3B0DD}" srcOrd="1" destOrd="0" presId="urn:microsoft.com/office/officeart/2008/layout/NameandTitleOrganizationalChart"/>
    <dgm:cxn modelId="{03FC0F10-D4F1-4CF6-8C79-D4F6B621EE1E}" type="presParOf" srcId="{5B501CC7-41BF-4A07-8636-E310DD25F142}" destId="{8EBCCADD-1ED8-44A4-BD0F-FB8602F84356}" srcOrd="2" destOrd="0" presId="urn:microsoft.com/office/officeart/2008/layout/NameandTitleOrganizationalChart"/>
    <dgm:cxn modelId="{2C02902C-1D19-4194-A521-1677C893F222}" type="presParOf" srcId="{8A409FB9-A5B5-4089-88B7-DD973636C9DF}" destId="{C9B5CEE0-546E-4146-95AD-D5E339C4E67C}" srcOrd="1" destOrd="0" presId="urn:microsoft.com/office/officeart/2008/layout/NameandTitleOrganizationalChart"/>
    <dgm:cxn modelId="{3E42F109-44A4-4F99-A9ED-B196A526AE0C}" type="presParOf" srcId="{C9B5CEE0-546E-4146-95AD-D5E339C4E67C}" destId="{CA1B19C3-F8CC-48C6-ADC0-B6C46B14F0CB}" srcOrd="0" destOrd="0" presId="urn:microsoft.com/office/officeart/2008/layout/NameandTitleOrganizationalChart"/>
    <dgm:cxn modelId="{728896D7-783C-4F61-A35C-BC07EB153AFF}" type="presParOf" srcId="{C9B5CEE0-546E-4146-95AD-D5E339C4E67C}" destId="{E2DD3DC0-7F58-4EF5-9EED-E8D3C7AB2646}" srcOrd="1" destOrd="0" presId="urn:microsoft.com/office/officeart/2008/layout/NameandTitleOrganizationalChart"/>
    <dgm:cxn modelId="{93BD0CF1-D309-43E5-8212-2B52EDD2C8F5}" type="presParOf" srcId="{E2DD3DC0-7F58-4EF5-9EED-E8D3C7AB2646}" destId="{47B5291D-08C2-434B-9BC7-B86CC5B6C4EF}" srcOrd="0" destOrd="0" presId="urn:microsoft.com/office/officeart/2008/layout/NameandTitleOrganizationalChart"/>
    <dgm:cxn modelId="{DB49915F-2752-455C-AEDB-DB4D1DF72CEC}" type="presParOf" srcId="{47B5291D-08C2-434B-9BC7-B86CC5B6C4EF}" destId="{5746BBCD-9AD3-4205-9980-73CE8AEF898A}" srcOrd="0" destOrd="0" presId="urn:microsoft.com/office/officeart/2008/layout/NameandTitleOrganizationalChart"/>
    <dgm:cxn modelId="{83130593-02B3-4E9F-A9F5-9B4558B48AFF}" type="presParOf" srcId="{47B5291D-08C2-434B-9BC7-B86CC5B6C4EF}" destId="{FFEEC3FF-C089-442D-9D82-5FF0C99D0BB5}" srcOrd="1" destOrd="0" presId="urn:microsoft.com/office/officeart/2008/layout/NameandTitleOrganizationalChart"/>
    <dgm:cxn modelId="{C027FD2E-E7AF-4C3C-A148-47ABF3998E3A}" type="presParOf" srcId="{47B5291D-08C2-434B-9BC7-B86CC5B6C4EF}" destId="{08C64E92-A4AD-400E-8EAA-8ABC2C0348C9}" srcOrd="2" destOrd="0" presId="urn:microsoft.com/office/officeart/2008/layout/NameandTitleOrganizationalChart"/>
    <dgm:cxn modelId="{67BD1428-A8F8-465C-B055-AA996C3DC506}" type="presParOf" srcId="{E2DD3DC0-7F58-4EF5-9EED-E8D3C7AB2646}" destId="{C050FCAA-D100-4C36-A557-F1705F37FC66}" srcOrd="1" destOrd="0" presId="urn:microsoft.com/office/officeart/2008/layout/NameandTitleOrganizationalChart"/>
    <dgm:cxn modelId="{A6F7A83A-51AE-4BDA-94C9-8CE5AA83977B}" type="presParOf" srcId="{C050FCAA-D100-4C36-A557-F1705F37FC66}" destId="{8F2E708E-05C3-4CA8-8ACF-BBACD8FCBF31}" srcOrd="0" destOrd="0" presId="urn:microsoft.com/office/officeart/2008/layout/NameandTitleOrganizationalChart"/>
    <dgm:cxn modelId="{64A87216-E4C3-43B4-9B27-09A5E9164BCD}" type="presParOf" srcId="{C050FCAA-D100-4C36-A557-F1705F37FC66}" destId="{41F424F7-2224-4971-89E2-51298CF42E05}" srcOrd="1" destOrd="0" presId="urn:microsoft.com/office/officeart/2008/layout/NameandTitleOrganizationalChart"/>
    <dgm:cxn modelId="{FABCC244-517D-4061-9B93-C46841CA5FF9}" type="presParOf" srcId="{41F424F7-2224-4971-89E2-51298CF42E05}" destId="{C2E05437-2D2B-46CE-8CBD-1F149B71F3A5}" srcOrd="0" destOrd="0" presId="urn:microsoft.com/office/officeart/2008/layout/NameandTitleOrganizationalChart"/>
    <dgm:cxn modelId="{30531B7A-1CDD-44EF-917E-96126601D0C8}" type="presParOf" srcId="{C2E05437-2D2B-46CE-8CBD-1F149B71F3A5}" destId="{0863557A-AC61-4E4E-824D-07E3CFDF7A9A}" srcOrd="0" destOrd="0" presId="urn:microsoft.com/office/officeart/2008/layout/NameandTitleOrganizationalChart"/>
    <dgm:cxn modelId="{27D9CAD4-DABF-49B8-BD40-690A06B14213}" type="presParOf" srcId="{C2E05437-2D2B-46CE-8CBD-1F149B71F3A5}" destId="{D9DAC718-3D72-4643-8253-11E1CF7DF469}" srcOrd="1" destOrd="0" presId="urn:microsoft.com/office/officeart/2008/layout/NameandTitleOrganizationalChart"/>
    <dgm:cxn modelId="{F712F549-0135-4673-9A91-2FC216574FA4}" type="presParOf" srcId="{C2E05437-2D2B-46CE-8CBD-1F149B71F3A5}" destId="{5BC3F84A-303C-479B-BF1B-1BBF7AB114A6}" srcOrd="2" destOrd="0" presId="urn:microsoft.com/office/officeart/2008/layout/NameandTitleOrganizationalChart"/>
    <dgm:cxn modelId="{68682E17-7547-42A3-91CB-E1B201E1D2B8}" type="presParOf" srcId="{41F424F7-2224-4971-89E2-51298CF42E05}" destId="{1E1AAF33-9934-4DB7-9EF6-88A362215006}" srcOrd="1" destOrd="0" presId="urn:microsoft.com/office/officeart/2008/layout/NameandTitleOrganizationalChart"/>
    <dgm:cxn modelId="{4B200C65-EF53-40E8-86F1-CFACF48B9265}" type="presParOf" srcId="{1E1AAF33-9934-4DB7-9EF6-88A362215006}" destId="{D753CAD6-8DF3-407E-A539-F6C1BCE15FAA}" srcOrd="0" destOrd="0" presId="urn:microsoft.com/office/officeart/2008/layout/NameandTitleOrganizationalChart"/>
    <dgm:cxn modelId="{FB7FBC14-3249-4BBE-AC77-2C3C1A24583F}" type="presParOf" srcId="{1E1AAF33-9934-4DB7-9EF6-88A362215006}" destId="{0347D625-144E-4E58-A086-5E65D6FC2C1A}" srcOrd="1" destOrd="0" presId="urn:microsoft.com/office/officeart/2008/layout/NameandTitleOrganizationalChart"/>
    <dgm:cxn modelId="{BF9BE0B9-2B82-451C-9E78-5211479133AE}" type="presParOf" srcId="{0347D625-144E-4E58-A086-5E65D6FC2C1A}" destId="{CCD542D9-3AF8-419C-B70E-E4B4035596DF}" srcOrd="0" destOrd="0" presId="urn:microsoft.com/office/officeart/2008/layout/NameandTitleOrganizationalChart"/>
    <dgm:cxn modelId="{18B949F4-A03F-46B8-826C-54B06C751360}" type="presParOf" srcId="{CCD542D9-3AF8-419C-B70E-E4B4035596DF}" destId="{0C50FCF2-B0A7-41F5-9620-958CF83C2B0B}" srcOrd="0" destOrd="0" presId="urn:microsoft.com/office/officeart/2008/layout/NameandTitleOrganizationalChart"/>
    <dgm:cxn modelId="{C91E047B-92FC-4E2D-948A-89B699CE42D6}" type="presParOf" srcId="{CCD542D9-3AF8-419C-B70E-E4B4035596DF}" destId="{6D19EDD0-5FDC-4F66-A91D-52D3F84BF20E}" srcOrd="1" destOrd="0" presId="urn:microsoft.com/office/officeart/2008/layout/NameandTitleOrganizationalChart"/>
    <dgm:cxn modelId="{C7E30495-246E-4F2F-8F11-40E3A3F1DC3E}" type="presParOf" srcId="{CCD542D9-3AF8-419C-B70E-E4B4035596DF}" destId="{1E7DFFC9-9159-40A1-86F6-C22302E4FB29}" srcOrd="2" destOrd="0" presId="urn:microsoft.com/office/officeart/2008/layout/NameandTitleOrganizationalChart"/>
    <dgm:cxn modelId="{24728276-0D9B-4404-9E19-3F80365F52F0}" type="presParOf" srcId="{0347D625-144E-4E58-A086-5E65D6FC2C1A}" destId="{DC1B9806-9B95-458E-8D14-D9F6F11F1334}" srcOrd="1" destOrd="0" presId="urn:microsoft.com/office/officeart/2008/layout/NameandTitleOrganizationalChart"/>
    <dgm:cxn modelId="{B7B68966-A7C1-4D3B-B91E-E1D4B7914A27}" type="presParOf" srcId="{0347D625-144E-4E58-A086-5E65D6FC2C1A}" destId="{993BA5EE-BC47-4788-944A-C227E012F558}" srcOrd="2" destOrd="0" presId="urn:microsoft.com/office/officeart/2008/layout/NameandTitleOrganizationalChart"/>
    <dgm:cxn modelId="{7C9C62A5-B765-4CA7-88CD-48E966C161E0}" type="presParOf" srcId="{41F424F7-2224-4971-89E2-51298CF42E05}" destId="{EAB143CD-5E73-46A9-A089-6417F53E6D50}" srcOrd="2" destOrd="0" presId="urn:microsoft.com/office/officeart/2008/layout/NameandTitleOrganizationalChart"/>
    <dgm:cxn modelId="{A5D93A94-B4CC-49B8-A395-C31D5FB21F22}" type="presParOf" srcId="{E2DD3DC0-7F58-4EF5-9EED-E8D3C7AB2646}" destId="{CF1DAA8B-3C23-4795-BCF3-1FFBE5FA6E62}" srcOrd="2" destOrd="0" presId="urn:microsoft.com/office/officeart/2008/layout/NameandTitleOrganizationalChart"/>
    <dgm:cxn modelId="{8DCEFE62-6411-4C98-8D4B-8327915C1FC4}" type="presParOf" srcId="{8A409FB9-A5B5-4089-88B7-DD973636C9DF}" destId="{AEDDF1B8-A29E-4FBC-802A-411105F5B726}" srcOrd="2" destOrd="0" presId="urn:microsoft.com/office/officeart/2008/layout/NameandTitleOrganizationalChart"/>
    <dgm:cxn modelId="{A0F153CD-3D67-4322-A805-9E8BEB70C82D}" type="presParOf" srcId="{492901E6-1249-4DA2-A104-C1677F900750}" destId="{FEC8C4DF-CEE3-4E5A-ACC3-CE4EDB3B39D6}"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3CAD6-8DF3-407E-A539-F6C1BCE15FAA}">
      <dsp:nvSpPr>
        <dsp:cNvPr id="0" name=""/>
        <dsp:cNvSpPr/>
      </dsp:nvSpPr>
      <dsp:spPr>
        <a:xfrm>
          <a:off x="3947783" y="4185559"/>
          <a:ext cx="91440" cy="421778"/>
        </a:xfrm>
        <a:custGeom>
          <a:avLst/>
          <a:gdLst/>
          <a:ahLst/>
          <a:cxnLst/>
          <a:rect l="0" t="0" r="0" b="0"/>
          <a:pathLst>
            <a:path>
              <a:moveTo>
                <a:pt x="45720" y="0"/>
              </a:moveTo>
              <a:lnTo>
                <a:pt x="45720" y="421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E708E-05C3-4CA8-8ACF-BBACD8FCBF31}">
      <dsp:nvSpPr>
        <dsp:cNvPr id="0" name=""/>
        <dsp:cNvSpPr/>
      </dsp:nvSpPr>
      <dsp:spPr>
        <a:xfrm>
          <a:off x="3947783" y="3033778"/>
          <a:ext cx="91440" cy="421778"/>
        </a:xfrm>
        <a:custGeom>
          <a:avLst/>
          <a:gdLst/>
          <a:ahLst/>
          <a:cxnLst/>
          <a:rect l="0" t="0" r="0" b="0"/>
          <a:pathLst>
            <a:path>
              <a:moveTo>
                <a:pt x="45720" y="0"/>
              </a:moveTo>
              <a:lnTo>
                <a:pt x="45720" y="421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1B19C3-F8CC-48C6-ADC0-B6C46B14F0CB}">
      <dsp:nvSpPr>
        <dsp:cNvPr id="0" name=""/>
        <dsp:cNvSpPr/>
      </dsp:nvSpPr>
      <dsp:spPr>
        <a:xfrm>
          <a:off x="3947783" y="1881997"/>
          <a:ext cx="91440" cy="421778"/>
        </a:xfrm>
        <a:custGeom>
          <a:avLst/>
          <a:gdLst/>
          <a:ahLst/>
          <a:cxnLst/>
          <a:rect l="0" t="0" r="0" b="0"/>
          <a:pathLst>
            <a:path>
              <a:moveTo>
                <a:pt x="45720" y="0"/>
              </a:moveTo>
              <a:lnTo>
                <a:pt x="45720" y="421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73CC09-CF16-4363-9DAD-DAD4D7C691A2}">
      <dsp:nvSpPr>
        <dsp:cNvPr id="0" name=""/>
        <dsp:cNvSpPr/>
      </dsp:nvSpPr>
      <dsp:spPr>
        <a:xfrm>
          <a:off x="3947783" y="730217"/>
          <a:ext cx="91440" cy="421778"/>
        </a:xfrm>
        <a:custGeom>
          <a:avLst/>
          <a:gdLst/>
          <a:ahLst/>
          <a:cxnLst/>
          <a:rect l="0" t="0" r="0" b="0"/>
          <a:pathLst>
            <a:path>
              <a:moveTo>
                <a:pt x="45720" y="0"/>
              </a:moveTo>
              <a:lnTo>
                <a:pt x="45720" y="4217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354BDB-B4CD-44CF-8DCD-B1C5DAA46EFA}">
      <dsp:nvSpPr>
        <dsp:cNvPr id="0" name=""/>
        <dsp:cNvSpPr/>
      </dsp:nvSpPr>
      <dsp:spPr>
        <a:xfrm>
          <a:off x="3288535" y="215"/>
          <a:ext cx="1409935" cy="73000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103011" numCol="1" spcCol="1270" anchor="ctr" anchorCtr="0">
          <a:noAutofit/>
        </a:bodyPr>
        <a:lstStyle/>
        <a:p>
          <a:pPr lvl="0" algn="ctr" defTabSz="666750">
            <a:lnSpc>
              <a:spcPct val="90000"/>
            </a:lnSpc>
            <a:spcBef>
              <a:spcPct val="0"/>
            </a:spcBef>
            <a:spcAft>
              <a:spcPct val="35000"/>
            </a:spcAft>
          </a:pPr>
          <a:r>
            <a:rPr lang="es-EC" sz="1500" b="0" kern="1200" dirty="0" smtClean="0">
              <a:latin typeface="Times" pitchFamily="18" charset="0"/>
            </a:rPr>
            <a:t>Fundamentos Teóricos</a:t>
          </a:r>
          <a:endParaRPr lang="es-EC" sz="1500" b="0" kern="1200" dirty="0">
            <a:latin typeface="Times" pitchFamily="18" charset="0"/>
          </a:endParaRPr>
        </a:p>
      </dsp:txBody>
      <dsp:txXfrm>
        <a:off x="3288535" y="215"/>
        <a:ext cx="1409935" cy="730001"/>
      </dsp:txXfrm>
    </dsp:sp>
    <dsp:sp modelId="{560BB8B2-A63E-485E-A807-11DA36EB114E}">
      <dsp:nvSpPr>
        <dsp:cNvPr id="0" name=""/>
        <dsp:cNvSpPr/>
      </dsp:nvSpPr>
      <dsp:spPr>
        <a:xfrm>
          <a:off x="3570522" y="567994"/>
          <a:ext cx="1268941" cy="243333"/>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endParaRPr lang="es-EC" sz="1600" b="0" kern="1200" dirty="0">
            <a:latin typeface="Times" pitchFamily="18" charset="0"/>
          </a:endParaRPr>
        </a:p>
      </dsp:txBody>
      <dsp:txXfrm>
        <a:off x="3570522" y="567994"/>
        <a:ext cx="1268941" cy="243333"/>
      </dsp:txXfrm>
    </dsp:sp>
    <dsp:sp modelId="{ADE7BCC2-1CB8-417B-934F-80935C8729D3}">
      <dsp:nvSpPr>
        <dsp:cNvPr id="0" name=""/>
        <dsp:cNvSpPr/>
      </dsp:nvSpPr>
      <dsp:spPr>
        <a:xfrm>
          <a:off x="3288535" y="1151996"/>
          <a:ext cx="1409935" cy="73000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103011" numCol="1" spcCol="1270" anchor="ctr" anchorCtr="0">
          <a:noAutofit/>
        </a:bodyPr>
        <a:lstStyle/>
        <a:p>
          <a:pPr lvl="0" algn="ctr" defTabSz="666750">
            <a:lnSpc>
              <a:spcPct val="90000"/>
            </a:lnSpc>
            <a:spcBef>
              <a:spcPct val="0"/>
            </a:spcBef>
            <a:spcAft>
              <a:spcPct val="35000"/>
            </a:spcAft>
          </a:pPr>
          <a:r>
            <a:rPr lang="es-EC" sz="1500" b="0" kern="1200" dirty="0" smtClean="0">
              <a:latin typeface="Times" pitchFamily="18" charset="0"/>
            </a:rPr>
            <a:t>Diseño Mecatrónico</a:t>
          </a:r>
          <a:endParaRPr lang="es-EC" sz="1500" b="0" kern="1200" dirty="0">
            <a:latin typeface="Times" pitchFamily="18" charset="0"/>
          </a:endParaRPr>
        </a:p>
      </dsp:txBody>
      <dsp:txXfrm>
        <a:off x="3288535" y="1151996"/>
        <a:ext cx="1409935" cy="730001"/>
      </dsp:txXfrm>
    </dsp:sp>
    <dsp:sp modelId="{F0B238BB-25C6-4C93-B7AA-EA5E61E3B0DD}">
      <dsp:nvSpPr>
        <dsp:cNvPr id="0" name=""/>
        <dsp:cNvSpPr/>
      </dsp:nvSpPr>
      <dsp:spPr>
        <a:xfrm>
          <a:off x="3570522" y="1719775"/>
          <a:ext cx="1268941" cy="243333"/>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endParaRPr lang="es-EC" sz="1600" b="0" kern="1200" dirty="0">
            <a:latin typeface="Times" pitchFamily="18" charset="0"/>
          </a:endParaRPr>
        </a:p>
      </dsp:txBody>
      <dsp:txXfrm>
        <a:off x="3570522" y="1719775"/>
        <a:ext cx="1268941" cy="243333"/>
      </dsp:txXfrm>
    </dsp:sp>
    <dsp:sp modelId="{5746BBCD-9AD3-4205-9980-73CE8AEF898A}">
      <dsp:nvSpPr>
        <dsp:cNvPr id="0" name=""/>
        <dsp:cNvSpPr/>
      </dsp:nvSpPr>
      <dsp:spPr>
        <a:xfrm>
          <a:off x="3288535" y="2303776"/>
          <a:ext cx="1409935" cy="73000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103011" numCol="1" spcCol="1270" anchor="ctr" anchorCtr="0">
          <a:noAutofit/>
        </a:bodyPr>
        <a:lstStyle/>
        <a:p>
          <a:pPr lvl="0" algn="ctr" defTabSz="666750">
            <a:lnSpc>
              <a:spcPct val="90000"/>
            </a:lnSpc>
            <a:spcBef>
              <a:spcPct val="0"/>
            </a:spcBef>
            <a:spcAft>
              <a:spcPct val="35000"/>
            </a:spcAft>
          </a:pPr>
          <a:r>
            <a:rPr lang="es-EC" sz="1500" b="0" kern="1200" dirty="0" smtClean="0">
              <a:latin typeface="Times" pitchFamily="18" charset="0"/>
            </a:rPr>
            <a:t>Implementación y Resultados Obtenidos </a:t>
          </a:r>
          <a:endParaRPr lang="es-EC" sz="1500" b="0" kern="1200" dirty="0">
            <a:latin typeface="Times" pitchFamily="18" charset="0"/>
          </a:endParaRPr>
        </a:p>
      </dsp:txBody>
      <dsp:txXfrm>
        <a:off x="3288535" y="2303776"/>
        <a:ext cx="1409935" cy="730001"/>
      </dsp:txXfrm>
    </dsp:sp>
    <dsp:sp modelId="{FFEEC3FF-C089-442D-9D82-5FF0C99D0BB5}">
      <dsp:nvSpPr>
        <dsp:cNvPr id="0" name=""/>
        <dsp:cNvSpPr/>
      </dsp:nvSpPr>
      <dsp:spPr>
        <a:xfrm>
          <a:off x="3570522" y="2871556"/>
          <a:ext cx="1268941" cy="243333"/>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endParaRPr lang="es-EC" sz="1600" b="0" kern="1200" dirty="0">
            <a:latin typeface="Times" pitchFamily="18" charset="0"/>
          </a:endParaRPr>
        </a:p>
      </dsp:txBody>
      <dsp:txXfrm>
        <a:off x="3570522" y="2871556"/>
        <a:ext cx="1268941" cy="243333"/>
      </dsp:txXfrm>
    </dsp:sp>
    <dsp:sp modelId="{0863557A-AC61-4E4E-824D-07E3CFDF7A9A}">
      <dsp:nvSpPr>
        <dsp:cNvPr id="0" name=""/>
        <dsp:cNvSpPr/>
      </dsp:nvSpPr>
      <dsp:spPr>
        <a:xfrm>
          <a:off x="3288535" y="3455557"/>
          <a:ext cx="1409935" cy="73000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103011" numCol="1" spcCol="1270" anchor="ctr" anchorCtr="0">
          <a:noAutofit/>
        </a:bodyPr>
        <a:lstStyle/>
        <a:p>
          <a:pPr lvl="0" algn="ctr" defTabSz="666750">
            <a:lnSpc>
              <a:spcPct val="90000"/>
            </a:lnSpc>
            <a:spcBef>
              <a:spcPct val="0"/>
            </a:spcBef>
            <a:spcAft>
              <a:spcPct val="35000"/>
            </a:spcAft>
          </a:pPr>
          <a:r>
            <a:rPr lang="es-EC" sz="1500" b="0" kern="1200" dirty="0" smtClean="0">
              <a:latin typeface="Times" pitchFamily="18" charset="0"/>
            </a:rPr>
            <a:t>Análisis Económico Financiero</a:t>
          </a:r>
          <a:endParaRPr lang="es-EC" sz="1500" b="0" kern="1200" dirty="0">
            <a:latin typeface="Times" pitchFamily="18" charset="0"/>
          </a:endParaRPr>
        </a:p>
      </dsp:txBody>
      <dsp:txXfrm>
        <a:off x="3288535" y="3455557"/>
        <a:ext cx="1409935" cy="730001"/>
      </dsp:txXfrm>
    </dsp:sp>
    <dsp:sp modelId="{D9DAC718-3D72-4643-8253-11E1CF7DF469}">
      <dsp:nvSpPr>
        <dsp:cNvPr id="0" name=""/>
        <dsp:cNvSpPr/>
      </dsp:nvSpPr>
      <dsp:spPr>
        <a:xfrm>
          <a:off x="3570522" y="4023337"/>
          <a:ext cx="1268941" cy="243333"/>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endParaRPr lang="es-EC" sz="1600" b="0" kern="1200" dirty="0">
            <a:latin typeface="Times" pitchFamily="18" charset="0"/>
          </a:endParaRPr>
        </a:p>
      </dsp:txBody>
      <dsp:txXfrm>
        <a:off x="3570522" y="4023337"/>
        <a:ext cx="1268941" cy="243333"/>
      </dsp:txXfrm>
    </dsp:sp>
    <dsp:sp modelId="{0C50FCF2-B0A7-41F5-9620-958CF83C2B0B}">
      <dsp:nvSpPr>
        <dsp:cNvPr id="0" name=""/>
        <dsp:cNvSpPr/>
      </dsp:nvSpPr>
      <dsp:spPr>
        <a:xfrm>
          <a:off x="3288535" y="4607338"/>
          <a:ext cx="1409935" cy="73000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103011" numCol="1" spcCol="1270" anchor="ctr" anchorCtr="0">
          <a:noAutofit/>
        </a:bodyPr>
        <a:lstStyle/>
        <a:p>
          <a:pPr lvl="0" algn="ctr" defTabSz="666750">
            <a:lnSpc>
              <a:spcPct val="90000"/>
            </a:lnSpc>
            <a:spcBef>
              <a:spcPct val="0"/>
            </a:spcBef>
            <a:spcAft>
              <a:spcPct val="35000"/>
            </a:spcAft>
          </a:pPr>
          <a:r>
            <a:rPr lang="es-EC" sz="1500" b="0" kern="1200" dirty="0" smtClean="0">
              <a:latin typeface="Times" pitchFamily="18" charset="0"/>
            </a:rPr>
            <a:t>Conclusiones y Recomendaciones</a:t>
          </a:r>
          <a:endParaRPr lang="es-EC" sz="1500" b="0" kern="1200" dirty="0">
            <a:latin typeface="Times" pitchFamily="18" charset="0"/>
          </a:endParaRPr>
        </a:p>
      </dsp:txBody>
      <dsp:txXfrm>
        <a:off x="3288535" y="4607338"/>
        <a:ext cx="1409935" cy="730001"/>
      </dsp:txXfrm>
    </dsp:sp>
    <dsp:sp modelId="{6D19EDD0-5FDC-4F66-A91D-52D3F84BF20E}">
      <dsp:nvSpPr>
        <dsp:cNvPr id="0" name=""/>
        <dsp:cNvSpPr/>
      </dsp:nvSpPr>
      <dsp:spPr>
        <a:xfrm>
          <a:off x="3570522" y="5175117"/>
          <a:ext cx="1268941" cy="243333"/>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endParaRPr lang="es-EC" sz="1600" b="0" kern="1200" dirty="0">
            <a:latin typeface="Times" pitchFamily="18" charset="0"/>
          </a:endParaRPr>
        </a:p>
      </dsp:txBody>
      <dsp:txXfrm>
        <a:off x="3570522" y="5175117"/>
        <a:ext cx="1268941" cy="243333"/>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7B277CEF-1536-4EEB-BA9C-202CD3DE184F}" type="datetimeFigureOut">
              <a:rPr lang="es-EC" smtClean="0"/>
              <a:t>04/05/2015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103208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B277CEF-1536-4EEB-BA9C-202CD3DE184F}" type="datetimeFigureOut">
              <a:rPr lang="es-EC" smtClean="0"/>
              <a:t>04/05/2015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1666718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B277CEF-1536-4EEB-BA9C-202CD3DE184F}" type="datetimeFigureOut">
              <a:rPr lang="es-EC" smtClean="0"/>
              <a:t>04/05/2015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3212229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SPE">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rot="16200000" flipV="1">
            <a:off x="-222526" y="834359"/>
            <a:ext cx="6250054" cy="5197159"/>
          </a:xfrm>
          <a:prstGeom prst="rect">
            <a:avLst/>
          </a:prstGeom>
        </p:spPr>
      </p:pic>
      <p:sp>
        <p:nvSpPr>
          <p:cNvPr id="4" name="Rectángulo 3"/>
          <p:cNvSpPr/>
          <p:nvPr/>
        </p:nvSpPr>
        <p:spPr>
          <a:xfrm rot="16200000" flipV="1">
            <a:off x="-2745031" y="3397237"/>
            <a:ext cx="6250052" cy="71403"/>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5" name="Rectángulo 4"/>
          <p:cNvSpPr/>
          <p:nvPr/>
        </p:nvSpPr>
        <p:spPr>
          <a:xfrm rot="16200000" flipV="1">
            <a:off x="-2847599" y="3387284"/>
            <a:ext cx="6250053" cy="91304"/>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6" name="Imagen 5"/>
          <p:cNvPicPr>
            <a:picLocks noChangeAspect="1"/>
          </p:cNvPicPr>
          <p:nvPr/>
        </p:nvPicPr>
        <p:blipFill>
          <a:blip r:embed="rId3"/>
          <a:stretch>
            <a:fillRect/>
          </a:stretch>
        </p:blipFill>
        <p:spPr>
          <a:xfrm>
            <a:off x="2902501" y="216131"/>
            <a:ext cx="7016331" cy="2186023"/>
          </a:xfrm>
          <a:prstGeom prst="rect">
            <a:avLst/>
          </a:prstGeom>
        </p:spPr>
      </p:pic>
    </p:spTree>
    <p:extLst>
      <p:ext uri="{BB962C8B-B14F-4D97-AF65-F5344CB8AC3E}">
        <p14:creationId xmlns:p14="http://schemas.microsoft.com/office/powerpoint/2010/main" val="41446577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4078580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77419630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3560342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4238528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79444807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9825114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362346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B277CEF-1536-4EEB-BA9C-202CD3DE184F}" type="datetimeFigureOut">
              <a:rPr lang="es-EC" smtClean="0"/>
              <a:t>04/05/2015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2726076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60575999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54139954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7467749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118419698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55116278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416327670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3735526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2315063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7B277CEF-1536-4EEB-BA9C-202CD3DE184F}" type="datetimeFigureOut">
              <a:rPr lang="es-EC" smtClean="0"/>
              <a:t>04/05/2015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193790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7B277CEF-1536-4EEB-BA9C-202CD3DE184F}" type="datetimeFigureOut">
              <a:rPr lang="es-EC" smtClean="0"/>
              <a:t>04/05/2015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3904819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7B277CEF-1536-4EEB-BA9C-202CD3DE184F}" type="datetimeFigureOut">
              <a:rPr lang="es-EC" smtClean="0"/>
              <a:t>04/05/2015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207140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7B277CEF-1536-4EEB-BA9C-202CD3DE184F}" type="datetimeFigureOut">
              <a:rPr lang="es-EC" smtClean="0"/>
              <a:t>04/05/2015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274110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B277CEF-1536-4EEB-BA9C-202CD3DE184F}" type="datetimeFigureOut">
              <a:rPr lang="es-EC" smtClean="0"/>
              <a:t>04/05/2015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344814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B277CEF-1536-4EEB-BA9C-202CD3DE184F}" type="datetimeFigureOut">
              <a:rPr lang="es-EC" smtClean="0"/>
              <a:t>04/05/2015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124085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B277CEF-1536-4EEB-BA9C-202CD3DE184F}" type="datetimeFigureOut">
              <a:rPr lang="es-EC" smtClean="0"/>
              <a:t>04/05/2015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8F4A5B5-563E-4E8A-AB2E-089BB71A406E}" type="slidenum">
              <a:rPr lang="es-EC" smtClean="0"/>
              <a:t>‹Nº›</a:t>
            </a:fld>
            <a:endParaRPr lang="es-EC"/>
          </a:p>
        </p:txBody>
      </p:sp>
    </p:spTree>
    <p:extLst>
      <p:ext uri="{BB962C8B-B14F-4D97-AF65-F5344CB8AC3E}">
        <p14:creationId xmlns:p14="http://schemas.microsoft.com/office/powerpoint/2010/main" val="518097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77CEF-1536-4EEB-BA9C-202CD3DE184F}" type="datetimeFigureOut">
              <a:rPr lang="es-EC" smtClean="0"/>
              <a:t>04/05/2015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F4A5B5-563E-4E8A-AB2E-089BB71A406E}" type="slidenum">
              <a:rPr lang="es-EC" smtClean="0"/>
              <a:t>‹Nº›</a:t>
            </a:fld>
            <a:endParaRPr lang="es-EC"/>
          </a:p>
        </p:txBody>
      </p:sp>
    </p:spTree>
    <p:extLst>
      <p:ext uri="{BB962C8B-B14F-4D97-AF65-F5344CB8AC3E}">
        <p14:creationId xmlns:p14="http://schemas.microsoft.com/office/powerpoint/2010/main" val="3055721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27.xml"/><Relationship Id="rId1" Type="http://schemas.openxmlformats.org/officeDocument/2006/relationships/slideLayout" Target="../slideLayouts/slideLayout21.xml"/><Relationship Id="rId5" Type="http://schemas.openxmlformats.org/officeDocument/2006/relationships/slide" Target="slide4.xml"/><Relationship Id="rId4" Type="http://schemas.openxmlformats.org/officeDocument/2006/relationships/slide" Target="slide3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22.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1.png"/><Relationship Id="rId1" Type="http://schemas.openxmlformats.org/officeDocument/2006/relationships/slideLayout" Target="../slideLayouts/slideLayout23.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5" Type="http://schemas.openxmlformats.org/officeDocument/2006/relationships/slide" Target="slide4.xml"/><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slide" Target="slide1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 Id="rId5" Type="http://schemas.openxmlformats.org/officeDocument/2006/relationships/slide" Target="slide4.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7" Type="http://schemas.openxmlformats.org/officeDocument/2006/relationships/slide" Target="slide4.xml"/><Relationship Id="rId1" Type="http://schemas.openxmlformats.org/officeDocument/2006/relationships/slideLayout" Target="../slideLayouts/slideLayout25.xml"/><Relationship Id="rId6" Type="http://schemas.openxmlformats.org/officeDocument/2006/relationships/slide" Target="slide11.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6.xml"/><Relationship Id="rId5" Type="http://schemas.openxmlformats.org/officeDocument/2006/relationships/slide" Target="slide4.xml"/><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 Id="rId5" Type="http://schemas.openxmlformats.org/officeDocument/2006/relationships/slide" Target="slide4.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7.png"/><Relationship Id="rId1" Type="http://schemas.openxmlformats.org/officeDocument/2006/relationships/slideLayout" Target="../slideLayouts/slideLayout26.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1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 Id="rId5" Type="http://schemas.openxmlformats.org/officeDocument/2006/relationships/slide" Target="slide4.xml"/><Relationship Id="rId4" Type="http://schemas.openxmlformats.org/officeDocument/2006/relationships/slide" Target="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 Id="rId5" Type="http://schemas.openxmlformats.org/officeDocument/2006/relationships/slide" Target="slide4.xml"/><Relationship Id="rId4" Type="http://schemas.openxmlformats.org/officeDocument/2006/relationships/slide" Target="slide11.xml"/></Relationships>
</file>

<file path=ppt/slides/_rels/slide2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slide" Target="slide11.xml"/><Relationship Id="rId5" Type="http://schemas.openxmlformats.org/officeDocument/2006/relationships/slide" Target="slide4.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27.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41.jpeg"/><Relationship Id="rId2" Type="http://schemas.openxmlformats.org/officeDocument/2006/relationships/slide" Target="slide4.xml"/><Relationship Id="rId1" Type="http://schemas.openxmlformats.org/officeDocument/2006/relationships/slideLayout" Target="../slideLayouts/slideLayout2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2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11.xml"/><Relationship Id="rId7" Type="http://schemas.openxmlformats.org/officeDocument/2006/relationships/image" Target="../media/image49.png"/><Relationship Id="rId2" Type="http://schemas.openxmlformats.org/officeDocument/2006/relationships/slide" Target="slide4.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slide" Target="slide6.xml"/><Relationship Id="rId12" Type="http://schemas.openxmlformats.org/officeDocument/2006/relationships/slide" Target="slide54.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slide" Target="slide52.xml"/><Relationship Id="rId5" Type="http://schemas.openxmlformats.org/officeDocument/2006/relationships/diagramColors" Target="../diagrams/colors1.xml"/><Relationship Id="rId10" Type="http://schemas.openxmlformats.org/officeDocument/2006/relationships/slide" Target="slide37.xml"/><Relationship Id="rId4" Type="http://schemas.openxmlformats.org/officeDocument/2006/relationships/diagramQuickStyle" Target="../diagrams/quickStyle1.xml"/><Relationship Id="rId9" Type="http://schemas.openxmlformats.org/officeDocument/2006/relationships/slide" Target="slide1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4.xml"/><Relationship Id="rId1" Type="http://schemas.openxmlformats.org/officeDocument/2006/relationships/slideLayout" Target="../slideLayouts/slideLayout27.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4.xml"/><Relationship Id="rId1" Type="http://schemas.openxmlformats.org/officeDocument/2006/relationships/slideLayout" Target="../slideLayouts/slideLayout27.xml"/><Relationship Id="rId5" Type="http://schemas.openxmlformats.org/officeDocument/2006/relationships/image" Target="../media/image62.jpe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4.xml"/><Relationship Id="rId1" Type="http://schemas.openxmlformats.org/officeDocument/2006/relationships/slideLayout" Target="../slideLayouts/slideLayout27.xml"/><Relationship Id="rId5" Type="http://schemas.openxmlformats.org/officeDocument/2006/relationships/image" Target="../media/image65.emf"/><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slide" Target="slide4.xml"/><Relationship Id="rId1" Type="http://schemas.openxmlformats.org/officeDocument/2006/relationships/slideLayout" Target="../slideLayouts/slideLayout2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4.xml"/><Relationship Id="rId1" Type="http://schemas.openxmlformats.org/officeDocument/2006/relationships/slideLayout" Target="../slideLayouts/slideLayout27.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4.xml"/><Relationship Id="rId1" Type="http://schemas.openxmlformats.org/officeDocument/2006/relationships/slideLayout" Target="../slideLayouts/slideLayout27.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9.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626062" y="3281867"/>
            <a:ext cx="7677998" cy="923330"/>
          </a:xfrm>
          <a:prstGeom prst="rect">
            <a:avLst/>
          </a:prstGeom>
        </p:spPr>
        <p:txBody>
          <a:bodyPr wrap="square">
            <a:spAutoFit/>
          </a:bodyPr>
          <a:lstStyle/>
          <a:p>
            <a:pPr algn="ctr"/>
            <a:r>
              <a:rPr lang="es-EC" b="1" dirty="0" smtClean="0">
                <a:latin typeface="Times New Roman" panose="02020603050405020304" pitchFamily="18" charset="0"/>
                <a:ea typeface="Calibri" panose="020F0502020204030204" pitchFamily="34" charset="0"/>
              </a:rPr>
              <a:t>“</a:t>
            </a:r>
            <a:r>
              <a:rPr lang="es-EC" b="1" dirty="0"/>
              <a:t>DISEÑO, CONSTRUCCIÓN Y AUTOMATIZACIÓN DE LA LÍNEA DE MANUFACTURA DE GAS IRRITANTE,  PARA LA EMPRESA SANTA BÁRBARA E.P</a:t>
            </a:r>
            <a:r>
              <a:rPr lang="es-EC" b="1" dirty="0" smtClean="0"/>
              <a:t>.</a:t>
            </a:r>
            <a:r>
              <a:rPr lang="es-EC" b="1" dirty="0" smtClean="0">
                <a:latin typeface="Times New Roman" panose="02020603050405020304" pitchFamily="18" charset="0"/>
                <a:ea typeface="Calibri" panose="020F0502020204030204" pitchFamily="34" charset="0"/>
              </a:rPr>
              <a:t>”</a:t>
            </a:r>
            <a:endParaRPr lang="es-EC" dirty="0"/>
          </a:p>
        </p:txBody>
      </p:sp>
      <p:sp>
        <p:nvSpPr>
          <p:cNvPr id="9" name="Rectángulo 8"/>
          <p:cNvSpPr/>
          <p:nvPr/>
        </p:nvSpPr>
        <p:spPr>
          <a:xfrm>
            <a:off x="3696483" y="5709966"/>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a:t>
            </a:r>
            <a:r>
              <a:rPr lang="es-EC" b="1" dirty="0" smtClean="0">
                <a:latin typeface="Times New Roman" panose="02020603050405020304" pitchFamily="18" charset="0"/>
                <a:ea typeface="Calibri" panose="020F0502020204030204" pitchFamily="34" charset="0"/>
              </a:rPr>
              <a:t>MAYO 2015</a:t>
            </a:r>
            <a:endParaRPr lang="es-EC" dirty="0">
              <a:latin typeface="Times New Roman" panose="02020603050405020304" pitchFamily="18" charset="0"/>
              <a:ea typeface="Calibri" panose="020F0502020204030204" pitchFamily="34" charset="0"/>
            </a:endParaRPr>
          </a:p>
          <a:p>
            <a:r>
              <a:rPr lang="es-EC" b="1" dirty="0">
                <a:latin typeface="Times New Roman" panose="02020603050405020304" pitchFamily="18" charset="0"/>
                <a:ea typeface="Calibri" panose="020F0502020204030204" pitchFamily="34" charset="0"/>
              </a:rPr>
              <a:t/>
            </a:r>
            <a:br>
              <a:rPr lang="es-EC" b="1" dirty="0">
                <a:latin typeface="Times New Roman" panose="02020603050405020304" pitchFamily="18" charset="0"/>
                <a:ea typeface="Calibri" panose="020F0502020204030204" pitchFamily="34" charset="0"/>
              </a:rPr>
            </a:br>
            <a:endParaRPr lang="es-EC" dirty="0"/>
          </a:p>
        </p:txBody>
      </p:sp>
    </p:spTree>
    <p:extLst>
      <p:ext uri="{BB962C8B-B14F-4D97-AF65-F5344CB8AC3E}">
        <p14:creationId xmlns:p14="http://schemas.microsoft.com/office/powerpoint/2010/main" val="239296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04810" y="3115143"/>
            <a:ext cx="490422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…gracias por su atención </a:t>
            </a:r>
            <a:endParaRPr lang="es-EC" sz="3600" dirty="0">
              <a:latin typeface="Times New Roman" panose="02020603050405020304" pitchFamily="18" charset="0"/>
              <a:cs typeface="Times New Roman" panose="02020603050405020304" pitchFamily="18" charset="0"/>
            </a:endParaRPr>
          </a:p>
        </p:txBody>
      </p:sp>
      <p:sp>
        <p:nvSpPr>
          <p:cNvPr id="5"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1572236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5" y="257646"/>
            <a:ext cx="6344051"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Diseño </a:t>
            </a:r>
            <a:r>
              <a:rPr lang="es-EC" sz="3600" b="1" dirty="0" smtClean="0">
                <a:latin typeface="Times New Roman" panose="02020603050405020304" pitchFamily="18" charset="0"/>
                <a:cs typeface="Times New Roman" panose="02020603050405020304" pitchFamily="18" charset="0"/>
              </a:rPr>
              <a:t>Mecatrónico </a:t>
            </a:r>
            <a:endParaRPr lang="es-EC" sz="3600" b="1"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3956181" y="287578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ángulo redondeado 7">
            <a:hlinkClick r:id="rId2" action="ppaction://hlinksldjump"/>
          </p:cNvPr>
          <p:cNvSpPr/>
          <p:nvPr/>
        </p:nvSpPr>
        <p:spPr>
          <a:xfrm>
            <a:off x="3586843" y="3060446"/>
            <a:ext cx="3695700" cy="1003300"/>
          </a:xfrm>
          <a:prstGeom prst="roundRect">
            <a:avLst/>
          </a:prstGeom>
          <a:solidFill>
            <a:schemeClr val="accent6"/>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C" b="1" dirty="0" smtClean="0"/>
              <a:t>DISEÑO COMPONENTES ELÉCTRICOS Y/O ELECTRÓNICOS</a:t>
            </a:r>
            <a:endParaRPr lang="es-EC" b="1" dirty="0"/>
          </a:p>
        </p:txBody>
      </p:sp>
      <p:sp>
        <p:nvSpPr>
          <p:cNvPr id="9" name="Rectángulo redondeado 8">
            <a:hlinkClick r:id="rId3" action="ppaction://hlinksldjump"/>
          </p:cNvPr>
          <p:cNvSpPr/>
          <p:nvPr/>
        </p:nvSpPr>
        <p:spPr>
          <a:xfrm>
            <a:off x="1593850" y="1384300"/>
            <a:ext cx="3695700" cy="1003300"/>
          </a:xfrm>
          <a:prstGeom prst="roundRect">
            <a:avLst/>
          </a:prstGeom>
          <a:solidFill>
            <a:schemeClr val="accent6"/>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C" b="1" dirty="0" smtClean="0"/>
              <a:t>DISEÑO COMPONENTES MECÁNICO </a:t>
            </a:r>
            <a:endParaRPr lang="es-EC" b="1" dirty="0"/>
          </a:p>
        </p:txBody>
      </p:sp>
      <p:sp>
        <p:nvSpPr>
          <p:cNvPr id="10" name="Rectángulo redondeado 9">
            <a:hlinkClick r:id="rId4" action="ppaction://hlinksldjump"/>
          </p:cNvPr>
          <p:cNvSpPr/>
          <p:nvPr/>
        </p:nvSpPr>
        <p:spPr>
          <a:xfrm>
            <a:off x="6827360" y="4606384"/>
            <a:ext cx="3695700" cy="1003300"/>
          </a:xfrm>
          <a:prstGeom prst="roundRect">
            <a:avLst/>
          </a:prstGeom>
          <a:solidFill>
            <a:schemeClr val="accent6"/>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C" b="1" dirty="0" smtClean="0"/>
              <a:t>DISEÑO DEL SISTEMA DE CONTROL</a:t>
            </a:r>
            <a:endParaRPr lang="es-EC" b="1" dirty="0"/>
          </a:p>
        </p:txBody>
      </p:sp>
      <p:sp>
        <p:nvSpPr>
          <p:cNvPr id="11" name="Interaktive Schaltfläche: Start 20">
            <a:hlinkClick r:id="rId5"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1910550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04324" y="241583"/>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Modelo de diseño mecánico</a:t>
            </a:r>
            <a:endParaRPr lang="es-EC" sz="3200" b="1" dirty="0">
              <a:latin typeface="Times New Roman" panose="02020603050405020304" pitchFamily="18" charset="0"/>
              <a:cs typeface="Times New Roman" panose="02020603050405020304" pitchFamily="18" charset="0"/>
            </a:endParaRPr>
          </a:p>
        </p:txBody>
      </p:sp>
      <p:sp>
        <p:nvSpPr>
          <p:cNvPr id="8" name="Botón de acción: Inicio 7">
            <a:hlinkClick r:id="rId2"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7417" y="1038692"/>
            <a:ext cx="5061782" cy="5603471"/>
          </a:xfrm>
          <a:prstGeom prst="rect">
            <a:avLst/>
          </a:prstGeom>
          <a:noFill/>
          <a:ln>
            <a:noFill/>
          </a:ln>
        </p:spPr>
      </p:pic>
      <p:sp>
        <p:nvSpPr>
          <p:cNvPr id="10" name="Interaktive Schaltfläche: Start 20">
            <a:hlinkClick r:id="rId4"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4266348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04324" y="241583"/>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Transportador Giratorio</a:t>
            </a:r>
            <a:endParaRPr lang="es-EC" sz="3200" b="1" dirty="0">
              <a:latin typeface="Times New Roman" panose="02020603050405020304" pitchFamily="18" charset="0"/>
              <a:cs typeface="Times New Roman" panose="02020603050405020304" pitchFamily="18" charset="0"/>
            </a:endParaRPr>
          </a:p>
        </p:txBody>
      </p:sp>
      <p:pic>
        <p:nvPicPr>
          <p:cNvPr id="55" name="Imagen 54"/>
          <p:cNvPicPr>
            <a:picLocks noChangeAspect="1"/>
          </p:cNvPicPr>
          <p:nvPr/>
        </p:nvPicPr>
        <p:blipFill rotWithShape="1">
          <a:blip r:embed="rId2"/>
          <a:srcRect l="21777" t="22173" r="55020" b="44692"/>
          <a:stretch/>
        </p:blipFill>
        <p:spPr>
          <a:xfrm>
            <a:off x="6678580" y="276682"/>
            <a:ext cx="3992570" cy="3205573"/>
          </a:xfrm>
          <a:prstGeom prst="rect">
            <a:avLst/>
          </a:prstGeom>
        </p:spPr>
      </p:pic>
      <p:pic>
        <p:nvPicPr>
          <p:cNvPr id="56" name="Imagen 55"/>
          <p:cNvPicPr>
            <a:picLocks noChangeAspect="1"/>
          </p:cNvPicPr>
          <p:nvPr/>
        </p:nvPicPr>
        <p:blipFill rotWithShape="1">
          <a:blip r:embed="rId2"/>
          <a:srcRect l="22000" t="56101" r="55020" b="12550"/>
          <a:stretch/>
        </p:blipFill>
        <p:spPr>
          <a:xfrm>
            <a:off x="6678580" y="3482255"/>
            <a:ext cx="4076303" cy="3126485"/>
          </a:xfrm>
          <a:prstGeom prst="rect">
            <a:avLst/>
          </a:prstGeom>
        </p:spPr>
      </p:pic>
      <p:graphicFrame>
        <p:nvGraphicFramePr>
          <p:cNvPr id="57" name="Tabla 56"/>
          <p:cNvGraphicFramePr>
            <a:graphicFrameLocks noGrp="1"/>
          </p:cNvGraphicFramePr>
          <p:nvPr/>
        </p:nvGraphicFramePr>
        <p:xfrm>
          <a:off x="1577281" y="1796712"/>
          <a:ext cx="4268833" cy="2985155"/>
        </p:xfrm>
        <a:graphic>
          <a:graphicData uri="http://schemas.openxmlformats.org/drawingml/2006/table">
            <a:tbl>
              <a:tblPr firstRow="1" firstCol="1" bandRow="1">
                <a:tableStyleId>{C083E6E3-FA7D-4D7B-A595-EF9225AFEA82}</a:tableStyleId>
              </a:tblPr>
              <a:tblGrid>
                <a:gridCol w="1015460"/>
                <a:gridCol w="2108355"/>
                <a:gridCol w="1145018"/>
              </a:tblGrid>
              <a:tr h="270706">
                <a:tc>
                  <a:txBody>
                    <a:bodyPr/>
                    <a:lstStyle/>
                    <a:p>
                      <a:pPr algn="ctr">
                        <a:spcAft>
                          <a:spcPts val="0"/>
                        </a:spcAft>
                      </a:pPr>
                      <a:r>
                        <a:rPr lang="es-EC" sz="1400" dirty="0">
                          <a:effectLst/>
                        </a:rPr>
                        <a:t>No.</a:t>
                      </a:r>
                      <a:endParaRPr lang="es-EC"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a:effectLst/>
                        </a:rPr>
                        <a:t>NOMBRE DE PIEZA</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CANTIDAD</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r h="400981">
                <a:tc>
                  <a:txBody>
                    <a:bodyPr/>
                    <a:lstStyle/>
                    <a:p>
                      <a:pPr algn="ctr">
                        <a:spcAft>
                          <a:spcPts val="0"/>
                        </a:spcAft>
                      </a:pPr>
                      <a:r>
                        <a:rPr lang="es-EC" sz="1400">
                          <a:effectLst/>
                        </a:rPr>
                        <a:t>1-2</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400" dirty="0" smtClean="0">
                          <a:effectLst/>
                        </a:rPr>
                        <a:t>GUIA-DISCO-GIRATORIO</a:t>
                      </a:r>
                      <a:endParaRPr lang="es-EC"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r h="400981">
                <a:tc>
                  <a:txBody>
                    <a:bodyPr/>
                    <a:lstStyle/>
                    <a:p>
                      <a:pPr algn="ctr">
                        <a:spcAft>
                          <a:spcPts val="0"/>
                        </a:spcAft>
                      </a:pPr>
                      <a:r>
                        <a:rPr lang="es-EC" sz="1400">
                          <a:effectLst/>
                        </a:rPr>
                        <a:t>3</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400" dirty="0">
                          <a:effectLst/>
                        </a:rPr>
                        <a:t>ACOPLE-DISCO-GIRATORIO</a:t>
                      </a:r>
                      <a:endParaRPr lang="es-EC"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r h="270706">
                <a:tc>
                  <a:txBody>
                    <a:bodyPr/>
                    <a:lstStyle/>
                    <a:p>
                      <a:pPr algn="ctr">
                        <a:spcAft>
                          <a:spcPts val="0"/>
                        </a:spcAft>
                      </a:pPr>
                      <a:r>
                        <a:rPr lang="es-EC" sz="1400">
                          <a:effectLst/>
                        </a:rPr>
                        <a:t>4</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400" dirty="0">
                          <a:effectLst/>
                        </a:rPr>
                        <a:t>DISCO-GIRATORIO</a:t>
                      </a:r>
                      <a:endParaRPr lang="es-EC"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r h="286581">
                <a:tc>
                  <a:txBody>
                    <a:bodyPr/>
                    <a:lstStyle/>
                    <a:p>
                      <a:pPr algn="ctr">
                        <a:spcAft>
                          <a:spcPts val="0"/>
                        </a:spcAft>
                      </a:pPr>
                      <a:r>
                        <a:rPr lang="es-EC" sz="1400">
                          <a:effectLst/>
                        </a:rPr>
                        <a:t>5</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400" dirty="0">
                          <a:effectLst/>
                        </a:rPr>
                        <a:t>BOCIN</a:t>
                      </a:r>
                      <a:endParaRPr lang="es-EC"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r h="270706">
                <a:tc>
                  <a:txBody>
                    <a:bodyPr/>
                    <a:lstStyle/>
                    <a:p>
                      <a:pPr algn="ctr">
                        <a:spcAft>
                          <a:spcPts val="0"/>
                        </a:spcAft>
                      </a:pPr>
                      <a:r>
                        <a:rPr lang="es-EC" sz="1400">
                          <a:effectLst/>
                        </a:rPr>
                        <a:t>6</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400" dirty="0">
                          <a:effectLst/>
                        </a:rPr>
                        <a:t>EJE</a:t>
                      </a:r>
                      <a:endParaRPr lang="es-EC"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1</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r h="270706">
                <a:tc>
                  <a:txBody>
                    <a:bodyPr/>
                    <a:lstStyle/>
                    <a:p>
                      <a:pPr algn="ctr">
                        <a:spcAft>
                          <a:spcPts val="0"/>
                        </a:spcAft>
                      </a:pPr>
                      <a:r>
                        <a:rPr lang="es-EC" sz="1400">
                          <a:effectLst/>
                        </a:rPr>
                        <a:t>7</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400" dirty="0">
                          <a:effectLst/>
                        </a:rPr>
                        <a:t>UNIONES-GUIA-DISCO</a:t>
                      </a:r>
                      <a:endParaRPr lang="es-EC"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9</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r h="543082">
                <a:tc>
                  <a:txBody>
                    <a:bodyPr/>
                    <a:lstStyle/>
                    <a:p>
                      <a:pPr algn="ctr">
                        <a:spcAft>
                          <a:spcPts val="0"/>
                        </a:spcAft>
                      </a:pPr>
                      <a:r>
                        <a:rPr lang="es-EC" sz="1400">
                          <a:effectLst/>
                        </a:rPr>
                        <a:t>8-9-10-</a:t>
                      </a:r>
                    </a:p>
                    <a:p>
                      <a:pPr algn="ctr">
                        <a:spcAft>
                          <a:spcPts val="0"/>
                        </a:spcAft>
                      </a:pPr>
                      <a:r>
                        <a:rPr lang="es-EC" sz="1400">
                          <a:effectLst/>
                        </a:rPr>
                        <a:t>11-12</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400">
                          <a:effectLst/>
                        </a:rPr>
                        <a:t> </a:t>
                      </a:r>
                    </a:p>
                    <a:p>
                      <a:pPr algn="just">
                        <a:spcAft>
                          <a:spcPts val="0"/>
                        </a:spcAft>
                      </a:pPr>
                      <a:r>
                        <a:rPr lang="es-EC" sz="1400">
                          <a:effectLst/>
                        </a:rPr>
                        <a:t>Tornillo M-10 x 1,5 x 40</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 </a:t>
                      </a:r>
                    </a:p>
                    <a:p>
                      <a:pPr algn="ctr">
                        <a:spcAft>
                          <a:spcPts val="0"/>
                        </a:spcAft>
                      </a:pPr>
                      <a:r>
                        <a:rPr lang="es-EC" sz="1400" dirty="0">
                          <a:effectLst/>
                        </a:rPr>
                        <a:t>21</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r h="270706">
                <a:tc>
                  <a:txBody>
                    <a:bodyPr/>
                    <a:lstStyle/>
                    <a:p>
                      <a:pPr algn="ctr">
                        <a:spcAft>
                          <a:spcPts val="0"/>
                        </a:spcAft>
                      </a:pPr>
                      <a:r>
                        <a:rPr lang="es-EC" sz="1400">
                          <a:effectLst/>
                        </a:rPr>
                        <a:t>13</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400">
                          <a:effectLst/>
                        </a:rPr>
                        <a:t>Rodamiento SKF-7205-BE</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400" dirty="0">
                          <a:effectLst/>
                        </a:rPr>
                        <a:t>2</a:t>
                      </a:r>
                      <a:endParaRPr lang="es-EC" sz="14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60" name="Rectángulo 59"/>
          <p:cNvSpPr/>
          <p:nvPr/>
        </p:nvSpPr>
        <p:spPr>
          <a:xfrm>
            <a:off x="1449728" y="5231953"/>
            <a:ext cx="4747871" cy="646331"/>
          </a:xfrm>
          <a:prstGeom prst="rect">
            <a:avLst/>
          </a:prstGeom>
        </p:spPr>
        <p:txBody>
          <a:bodyPr wrap="square">
            <a:spAutoFit/>
          </a:bodyPr>
          <a:lstStyle/>
          <a:p>
            <a:pPr algn="just"/>
            <a:r>
              <a:rPr lang="es-EC" dirty="0" smtClean="0">
                <a:latin typeface="Times New Roman" panose="02020603050405020304" pitchFamily="18" charset="0"/>
                <a:ea typeface="Times New Roman" panose="02020603050405020304" pitchFamily="18" charset="0"/>
              </a:rPr>
              <a:t>El material con el que esta construido todo el transportador giratorio es de Plástico Nylon 101.</a:t>
            </a:r>
            <a:endParaRPr lang="es-EC" dirty="0"/>
          </a:p>
        </p:txBody>
      </p:sp>
      <p:sp>
        <p:nvSpPr>
          <p:cNvPr id="10" name="Botón de acción: Inicio 9">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Interaktive Schaltfläche: Start 20">
            <a:hlinkClick r:id="rId4"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4074284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04324" y="241583"/>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Transportador Giratorio</a:t>
            </a:r>
            <a:endParaRPr lang="es-EC" sz="3200" b="1" dirty="0">
              <a:latin typeface="Times New Roman" panose="02020603050405020304" pitchFamily="18" charset="0"/>
              <a:cs typeface="Times New Roman" panose="02020603050405020304" pitchFamily="18" charset="0"/>
            </a:endParaRPr>
          </a:p>
        </p:txBody>
      </p:sp>
      <p:pic>
        <p:nvPicPr>
          <p:cNvPr id="13" name="Imagen 12"/>
          <p:cNvPicPr/>
          <p:nvPr/>
        </p:nvPicPr>
        <p:blipFill rotWithShape="1">
          <a:blip r:embed="rId2" cstate="print"/>
          <a:srcRect l="30839" t="18826" r="27737" b="15279"/>
          <a:stretch/>
        </p:blipFill>
        <p:spPr bwMode="auto">
          <a:xfrm>
            <a:off x="1161143" y="1618571"/>
            <a:ext cx="4951571" cy="4450832"/>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3" cstate="print"/>
          <a:srcRect l="32664" t="20774" r="29197" b="18849"/>
          <a:stretch/>
        </p:blipFill>
        <p:spPr bwMode="auto">
          <a:xfrm>
            <a:off x="6112714" y="1618571"/>
            <a:ext cx="5239921" cy="4450832"/>
          </a:xfrm>
          <a:prstGeom prst="rect">
            <a:avLst/>
          </a:prstGeom>
          <a:ln>
            <a:noFill/>
          </a:ln>
          <a:extLst>
            <a:ext uri="{53640926-AAD7-44D8-BBD7-CCE9431645EC}">
              <a14:shadowObscured xmlns:a14="http://schemas.microsoft.com/office/drawing/2010/main"/>
            </a:ext>
          </a:extLst>
        </p:spPr>
      </p:pic>
      <p:sp>
        <p:nvSpPr>
          <p:cNvPr id="9" name="Botón de acción: Inicio 8">
            <a:hlinkClick r:id="rId4"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Interaktive Schaltfläche: Start 20">
            <a:hlinkClick r:id="rId5"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4140604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04324" y="241583"/>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Transportador Giratorio</a:t>
            </a:r>
            <a:endParaRPr lang="es-EC" sz="3200" b="1"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1404324" y="1200023"/>
            <a:ext cx="848698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smtClean="0">
                <a:latin typeface="Times New Roman" panose="02020603050405020304" pitchFamily="18" charset="0"/>
                <a:cs typeface="Times New Roman" panose="02020603050405020304" pitchFamily="18" charset="0"/>
              </a:rPr>
              <a:t>Elemento Crítico</a:t>
            </a:r>
            <a:endParaRPr lang="es-EC" sz="2800" b="1" dirty="0">
              <a:latin typeface="Times New Roman" panose="02020603050405020304" pitchFamily="18" charset="0"/>
              <a:cs typeface="Times New Roman" panose="02020603050405020304" pitchFamily="18" charset="0"/>
            </a:endParaRPr>
          </a:p>
        </p:txBody>
      </p:sp>
      <p:pic>
        <p:nvPicPr>
          <p:cNvPr id="10" name="Imagen 9"/>
          <p:cNvPicPr/>
          <p:nvPr/>
        </p:nvPicPr>
        <p:blipFill rotWithShape="1">
          <a:blip r:embed="rId2" cstate="print"/>
          <a:srcRect l="55292" t="23420" r="21533" b="18994"/>
          <a:stretch/>
        </p:blipFill>
        <p:spPr bwMode="auto">
          <a:xfrm>
            <a:off x="1020433" y="2409756"/>
            <a:ext cx="2047339" cy="2928907"/>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3" cstate="print"/>
          <a:srcRect l="55110" t="28566" r="20255" b="20796"/>
          <a:stretch/>
        </p:blipFill>
        <p:spPr bwMode="auto">
          <a:xfrm>
            <a:off x="3067772" y="2409755"/>
            <a:ext cx="2521659" cy="2928907"/>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4" cstate="print"/>
          <a:srcRect l="68431" t="29215" r="22263" b="23393"/>
          <a:stretch/>
        </p:blipFill>
        <p:spPr bwMode="auto">
          <a:xfrm>
            <a:off x="5589431" y="2409754"/>
            <a:ext cx="976926" cy="302607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ángulo 2"/>
              <p:cNvSpPr/>
              <p:nvPr/>
            </p:nvSpPr>
            <p:spPr>
              <a:xfrm>
                <a:off x="6906438" y="3874210"/>
                <a:ext cx="4494729" cy="2031325"/>
              </a:xfrm>
              <a:prstGeom prst="rect">
                <a:avLst/>
              </a:prstGeom>
            </p:spPr>
            <p:txBody>
              <a:bodyPr wrap="square">
                <a:spAutoFit/>
              </a:bodyPr>
              <a:lstStyle/>
              <a:p>
                <a:pPr algn="just"/>
                <a:r>
                  <a:rPr lang="es-EC" dirty="0" smtClean="0">
                    <a:effectLst/>
                    <a:latin typeface="Times New Roman" panose="02020603050405020304" pitchFamily="18" charset="0"/>
                    <a:ea typeface="Times New Roman" panose="02020603050405020304" pitchFamily="18" charset="0"/>
                  </a:rPr>
                  <a:t>En base al análisis de Elementos Finitos podemos aseverar que la deflexión máxima que se genera es de  </a:t>
                </a:r>
                <a14:m>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𝛿</m:t>
                    </m:r>
                    <m:r>
                      <a:rPr lang="es-EC">
                        <a:effectLst/>
                        <a:latin typeface="Cambria Math" panose="02040503050406030204" pitchFamily="18" charset="0"/>
                        <a:ea typeface="Times New Roman" panose="02020603050405020304" pitchFamily="18" charset="0"/>
                        <a:cs typeface="Times New Roman" panose="02020603050405020304" pitchFamily="18" charset="0"/>
                      </a:rPr>
                      <m:t>=9,8×</m:t>
                    </m:r>
                    <m:sSup>
                      <m:sSupPr>
                        <m:ctrlPr>
                          <a:rPr lang="es-EC" i="1">
                            <a:effectLst/>
                            <a:latin typeface="Cambria Math" panose="02040503050406030204" pitchFamily="18" charset="0"/>
                          </a:rPr>
                        </m:ctrlPr>
                      </m:sSupPr>
                      <m:e>
                        <m:r>
                          <a:rPr lang="es-EC">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EC" i="1">
                        <a:effectLst/>
                        <a:latin typeface="Cambria Math" panose="02040503050406030204" pitchFamily="18" charset="0"/>
                        <a:ea typeface="Times New Roman" panose="02020603050405020304" pitchFamily="18" charset="0"/>
                        <a:cs typeface="Times New Roman" panose="02020603050405020304" pitchFamily="18" charset="0"/>
                      </a:rPr>
                      <m:t>𝑚𝑚</m:t>
                    </m:r>
                  </m:oMath>
                </a14:m>
                <a:r>
                  <a:rPr lang="es-EC" dirty="0">
                    <a:effectLst/>
                    <a:latin typeface="Times New Roman" panose="02020603050405020304" pitchFamily="18" charset="0"/>
                    <a:ea typeface="Times New Roman" panose="02020603050405020304" pitchFamily="18" charset="0"/>
                  </a:rPr>
                  <a:t>. Con el mismo análisis se encontró que el factor de seguridad ante esfuerzos es aproximadamente </a:t>
                </a:r>
                <a14:m>
                  <m:oMath xmlns:m="http://schemas.openxmlformats.org/officeDocument/2006/math">
                    <m:r>
                      <a:rPr lang="es-EC">
                        <a:effectLst/>
                        <a:latin typeface="Cambria Math" panose="02040503050406030204" pitchFamily="18" charset="0"/>
                        <a:ea typeface="Times New Roman" panose="02020603050405020304" pitchFamily="18" charset="0"/>
                        <a:cs typeface="Times New Roman" panose="02020603050405020304" pitchFamily="18" charset="0"/>
                      </a:rPr>
                      <m:t>8,95</m:t>
                    </m:r>
                  </m:oMath>
                </a14:m>
                <a:r>
                  <a:rPr lang="es-EC" dirty="0">
                    <a:effectLst/>
                    <a:latin typeface="Times New Roman" panose="02020603050405020304" pitchFamily="18" charset="0"/>
                    <a:ea typeface="Times New Roman" panose="02020603050405020304" pitchFamily="18" charset="0"/>
                  </a:rPr>
                  <a:t> siendo este el factor de seguridad más bajo del eje.</a:t>
                </a:r>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6906438" y="3874210"/>
                <a:ext cx="4494729" cy="2031325"/>
              </a:xfrm>
              <a:prstGeom prst="rect">
                <a:avLst/>
              </a:prstGeom>
              <a:blipFill rotWithShape="0">
                <a:blip r:embed="rId5"/>
                <a:stretch>
                  <a:fillRect l="-1221" t="-1802" r="-1085" b="-3604"/>
                </a:stretch>
              </a:blipFill>
            </p:spPr>
            <p:txBody>
              <a:bodyPr/>
              <a:lstStyle/>
              <a:p>
                <a:r>
                  <a:rPr lang="es-EC">
                    <a:noFill/>
                  </a:rPr>
                  <a:t> </a:t>
                </a:r>
              </a:p>
            </p:txBody>
          </p:sp>
        </mc:Fallback>
      </mc:AlternateContent>
      <p:graphicFrame>
        <p:nvGraphicFramePr>
          <p:cNvPr id="5" name="Tabla 4"/>
          <p:cNvGraphicFramePr>
            <a:graphicFrameLocks noGrp="1"/>
          </p:cNvGraphicFramePr>
          <p:nvPr/>
        </p:nvGraphicFramePr>
        <p:xfrm>
          <a:off x="7010720" y="1872522"/>
          <a:ext cx="4286164" cy="1582266"/>
        </p:xfrm>
        <a:graphic>
          <a:graphicData uri="http://schemas.openxmlformats.org/drawingml/2006/table">
            <a:tbl>
              <a:tblPr firstRow="1" firstCol="1" bandRow="1">
                <a:tableStyleId>{C083E6E3-FA7D-4D7B-A595-EF9225AFEA82}</a:tableStyleId>
              </a:tblPr>
              <a:tblGrid>
                <a:gridCol w="555307"/>
                <a:gridCol w="2980967"/>
                <a:gridCol w="749890"/>
              </a:tblGrid>
              <a:tr h="363066">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No.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CARGAS APLICADAS AL EJE</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225667">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600" dirty="0">
                          <a:effectLst/>
                          <a:latin typeface="Times New Roman" panose="02020603050405020304" pitchFamily="18" charset="0"/>
                          <a:cs typeface="Times New Roman" panose="02020603050405020304" pitchFamily="18" charset="0"/>
                        </a:rPr>
                        <a:t>TOQUE DE MOTOR [Kg-cm]</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8,5</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25667">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PESO DE DISCOS [</a:t>
                      </a:r>
                      <a:r>
                        <a:rPr lang="es-EC" sz="1600" dirty="0" err="1">
                          <a:effectLst/>
                          <a:latin typeface="Times New Roman" panose="02020603050405020304" pitchFamily="18" charset="0"/>
                          <a:cs typeface="Times New Roman" panose="02020603050405020304" pitchFamily="18" charset="0"/>
                        </a:rPr>
                        <a:t>Kgf</a:t>
                      </a:r>
                      <a:r>
                        <a:rPr lang="es-EC" sz="1600" dirty="0">
                          <a:effectLst/>
                          <a:latin typeface="Times New Roman" panose="02020603050405020304" pitchFamily="18" charset="0"/>
                          <a:cs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40,1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67980">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FUERZA AXIAL GENERADA POR</a:t>
                      </a:r>
                    </a:p>
                    <a:p>
                      <a:pPr algn="just">
                        <a:spcAft>
                          <a:spcPts val="0"/>
                        </a:spcAft>
                      </a:pPr>
                      <a:r>
                        <a:rPr lang="es-EC" sz="1600" dirty="0">
                          <a:effectLst/>
                          <a:latin typeface="Times New Roman" panose="02020603050405020304" pitchFamily="18" charset="0"/>
                          <a:cs typeface="Times New Roman" panose="02020603050405020304" pitchFamily="18" charset="0"/>
                        </a:rPr>
                        <a:t>RODAMIENTOS [</a:t>
                      </a:r>
                      <a:r>
                        <a:rPr lang="es-EC" sz="1600" dirty="0" err="1">
                          <a:effectLst/>
                          <a:latin typeface="Times New Roman" panose="02020603050405020304" pitchFamily="18" charset="0"/>
                          <a:cs typeface="Times New Roman" panose="02020603050405020304" pitchFamily="18" charset="0"/>
                        </a:rPr>
                        <a:t>Kgf</a:t>
                      </a:r>
                      <a:r>
                        <a:rPr lang="es-EC" sz="1600" dirty="0">
                          <a:effectLst/>
                          <a:latin typeface="Times New Roman" panose="02020603050405020304" pitchFamily="18" charset="0"/>
                          <a:cs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 </a:t>
                      </a:r>
                    </a:p>
                    <a:p>
                      <a:pPr algn="ctr">
                        <a:spcAft>
                          <a:spcPts val="0"/>
                        </a:spcAft>
                      </a:pPr>
                      <a:r>
                        <a:rPr lang="es-EC" sz="1600" dirty="0">
                          <a:effectLst/>
                          <a:latin typeface="Times New Roman" panose="02020603050405020304" pitchFamily="18" charset="0"/>
                          <a:cs typeface="Times New Roman" panose="02020603050405020304" pitchFamily="18" charset="0"/>
                        </a:rPr>
                        <a:t>48</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5" name="Botón de acción: Inicio 14">
            <a:hlinkClick r:id="rId6"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Interaktive Schaltfläche: Start 20">
            <a:hlinkClick r:id="rId7"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4185697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04324" y="241583"/>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Estructura de Cabina Hermética</a:t>
            </a:r>
            <a:endParaRPr lang="es-EC" sz="3200" b="1" dirty="0">
              <a:latin typeface="Times New Roman" panose="02020603050405020304" pitchFamily="18" charset="0"/>
              <a:cs typeface="Times New Roman" panose="02020603050405020304" pitchFamily="18" charset="0"/>
            </a:endParaRPr>
          </a:p>
        </p:txBody>
      </p:sp>
      <p:pic>
        <p:nvPicPr>
          <p:cNvPr id="9" name="Imagen 8"/>
          <p:cNvPicPr/>
          <p:nvPr/>
        </p:nvPicPr>
        <p:blipFill rotWithShape="1">
          <a:blip r:embed="rId2"/>
          <a:srcRect l="22507" t="16866" r="18241" b="18731"/>
          <a:stretch/>
        </p:blipFill>
        <p:spPr bwMode="auto">
          <a:xfrm>
            <a:off x="1476095" y="1200023"/>
            <a:ext cx="10060412" cy="49975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Imagen 9"/>
          <p:cNvPicPr/>
          <p:nvPr/>
        </p:nvPicPr>
        <p:blipFill rotWithShape="1">
          <a:blip r:embed="rId3"/>
          <a:srcRect l="37368" t="22151" r="40323" b="43426"/>
          <a:stretch/>
        </p:blipFill>
        <p:spPr>
          <a:xfrm>
            <a:off x="1476095" y="5152573"/>
            <a:ext cx="1204685" cy="1045028"/>
          </a:xfrm>
          <a:prstGeom prst="rect">
            <a:avLst/>
          </a:prstGeom>
        </p:spPr>
      </p:pic>
      <p:sp>
        <p:nvSpPr>
          <p:cNvPr id="11" name="Botón de acción: Inicio 10">
            <a:hlinkClick r:id="rId4"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Interaktive Schaltfläche: Start 20">
            <a:hlinkClick r:id="rId5"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1352964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04324" y="241583"/>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Estructura de Cabina Hermética</a:t>
            </a:r>
            <a:endParaRPr lang="es-EC" sz="3200" b="1"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1404324" y="1200023"/>
            <a:ext cx="848698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smtClean="0">
                <a:latin typeface="Times New Roman" panose="02020603050405020304" pitchFamily="18" charset="0"/>
                <a:cs typeface="Times New Roman" panose="02020603050405020304" pitchFamily="18" charset="0"/>
              </a:rPr>
              <a:t>Elemento Crítico</a:t>
            </a:r>
            <a:endParaRPr lang="es-EC" sz="2800" b="1" dirty="0">
              <a:latin typeface="Times New Roman" panose="02020603050405020304" pitchFamily="18" charset="0"/>
              <a:cs typeface="Times New Roman" panose="02020603050405020304" pitchFamily="18" charset="0"/>
            </a:endParaRPr>
          </a:p>
        </p:txBody>
      </p:sp>
      <p:graphicFrame>
        <p:nvGraphicFramePr>
          <p:cNvPr id="10" name="Tabla 9"/>
          <p:cNvGraphicFramePr>
            <a:graphicFrameLocks noGrp="1"/>
          </p:cNvGraphicFramePr>
          <p:nvPr>
            <p:extLst/>
          </p:nvPr>
        </p:nvGraphicFramePr>
        <p:xfrm>
          <a:off x="6722138" y="1117163"/>
          <a:ext cx="4463277" cy="2682240"/>
        </p:xfrm>
        <a:graphic>
          <a:graphicData uri="http://schemas.openxmlformats.org/drawingml/2006/table">
            <a:tbl>
              <a:tblPr firstRow="1" firstCol="1" bandRow="1">
                <a:tableStyleId>{C083E6E3-FA7D-4D7B-A595-EF9225AFEA82}</a:tableStyleId>
              </a:tblPr>
              <a:tblGrid>
                <a:gridCol w="578253"/>
                <a:gridCol w="2822403"/>
                <a:gridCol w="1062621"/>
              </a:tblGrid>
              <a:tr h="363066">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No.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CARGAS APLICADAS </a:t>
                      </a:r>
                      <a:r>
                        <a:rPr lang="es-EC" sz="1600" baseline="0" dirty="0" smtClean="0">
                          <a:effectLst/>
                          <a:latin typeface="Times New Roman" panose="02020603050405020304" pitchFamily="18" charset="0"/>
                          <a:cs typeface="Times New Roman" panose="02020603050405020304" pitchFamily="18" charset="0"/>
                        </a:rPr>
                        <a:t> A LA ESTRUCTURA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225667">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SEJECION FIJA</a:t>
                      </a:r>
                      <a:r>
                        <a:rPr lang="es-EC"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EN LOS APOYOS DE LA ESTRUCTURA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25667">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FUERZA</a:t>
                      </a:r>
                      <a:r>
                        <a:rPr lang="es-EC"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EJERCIDA EN LOS PERFILES DE LA ESTRUCTURA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dirty="0" smtClean="0">
                          <a:effectLst/>
                          <a:latin typeface="Times New Roman" panose="02020603050405020304" pitchFamily="18" charset="0"/>
                          <a:ea typeface="+mn-ea"/>
                          <a:cs typeface="Times New Roman" panose="02020603050405020304" pitchFamily="18" charset="0"/>
                        </a:rPr>
                        <a:t>4903</a:t>
                      </a:r>
                      <a:r>
                        <a:rPr lang="en-US" sz="1600" dirty="0" smtClean="0">
                          <a:effectLst/>
                          <a:latin typeface="Times New Roman" panose="02020603050405020304" pitchFamily="18" charset="0"/>
                          <a:ea typeface="+mn-ea"/>
                          <a:cs typeface="Times New Roman" panose="02020603050405020304" pitchFamily="18" charset="0"/>
                        </a:rPr>
                        <a:t>[N]</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67980">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3</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SUJECION</a:t>
                      </a:r>
                      <a:r>
                        <a:rPr lang="es-EC"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DE SUELDA EN LOS EXTREMOS DE LA ESTRUCTURA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12" name="Rectángulo 11"/>
              <p:cNvSpPr/>
              <p:nvPr/>
            </p:nvSpPr>
            <p:spPr>
              <a:xfrm>
                <a:off x="6729324" y="4138422"/>
                <a:ext cx="4494729" cy="2031325"/>
              </a:xfrm>
              <a:prstGeom prst="rect">
                <a:avLst/>
              </a:prstGeom>
            </p:spPr>
            <p:txBody>
              <a:bodyPr wrap="square">
                <a:spAutoFit/>
              </a:bodyPr>
              <a:lstStyle/>
              <a:p>
                <a:pPr algn="just"/>
                <a:r>
                  <a:rPr lang="es-EC" dirty="0" smtClean="0">
                    <a:effectLst/>
                    <a:latin typeface="Times New Roman" panose="02020603050405020304" pitchFamily="18" charset="0"/>
                    <a:ea typeface="Times New Roman" panose="02020603050405020304" pitchFamily="18" charset="0"/>
                  </a:rPr>
                  <a:t>En base al análisis de Elementos podemos aseverar que la deflexión máxima que se genera es de  </a:t>
                </a:r>
                <a14:m>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𝛿</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r>
                      <a:rPr lang="en-US" b="0" i="0" smtClean="0">
                        <a:effectLst/>
                        <a:latin typeface="Cambria Math" panose="02040503050406030204" pitchFamily="18" charset="0"/>
                        <a:ea typeface="Times New Roman" panose="02020603050405020304" pitchFamily="18" charset="0"/>
                        <a:cs typeface="Times New Roman" panose="02020603050405020304" pitchFamily="18" charset="0"/>
                      </a:rPr>
                      <m:t>1,96</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effectLst/>
                            <a:latin typeface="Cambria Math" panose="02040503050406030204" pitchFamily="18" charset="0"/>
                          </a:rPr>
                        </m:ctrlPr>
                      </m:sSupPr>
                      <m:e>
                        <m:r>
                          <a:rPr lang="es-EC">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n-US" b="0" i="0" smtClean="0">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es-EC" i="1">
                        <a:effectLst/>
                        <a:latin typeface="Cambria Math" panose="02040503050406030204" pitchFamily="18" charset="0"/>
                        <a:ea typeface="Times New Roman" panose="02020603050405020304" pitchFamily="18" charset="0"/>
                        <a:cs typeface="Times New Roman" panose="02020603050405020304" pitchFamily="18" charset="0"/>
                      </a:rPr>
                      <m:t>𝑚𝑚</m:t>
                    </m:r>
                  </m:oMath>
                </a14:m>
                <a:r>
                  <a:rPr lang="es-EC" dirty="0">
                    <a:effectLst/>
                    <a:latin typeface="Times New Roman" panose="02020603050405020304" pitchFamily="18" charset="0"/>
                    <a:ea typeface="Times New Roman" panose="02020603050405020304" pitchFamily="18" charset="0"/>
                  </a:rPr>
                  <a:t>. Con el mismo análisis se encontró que el factor de seguridad ante esfuerzos es aproximadamente </a:t>
                </a:r>
                <a14:m>
                  <m:oMath xmlns:m="http://schemas.openxmlformats.org/officeDocument/2006/math">
                    <m:r>
                      <a:rPr lang="en-US" b="0" i="1" smtClean="0">
                        <a:effectLst/>
                        <a:latin typeface="Cambria Math" panose="02040503050406030204" pitchFamily="18" charset="0"/>
                        <a:ea typeface="Times New Roman" panose="02020603050405020304" pitchFamily="18" charset="0"/>
                      </a:rPr>
                      <m:t>5</m:t>
                    </m:r>
                  </m:oMath>
                </a14:m>
                <a:r>
                  <a:rPr lang="es-EC" dirty="0" smtClean="0"/>
                  <a:t> con lo que garantizamos el </a:t>
                </a:r>
                <a:r>
                  <a:rPr lang="es-EC" dirty="0" err="1" smtClean="0"/>
                  <a:t>dise</a:t>
                </a:r>
                <a:r>
                  <a:rPr lang="es-ES" dirty="0" err="1" smtClean="0"/>
                  <a:t>ño</a:t>
                </a:r>
                <a:r>
                  <a:rPr lang="es-ES" dirty="0" smtClean="0"/>
                  <a:t> de la estructura.</a:t>
                </a:r>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6729324" y="4138422"/>
                <a:ext cx="4494729" cy="2031325"/>
              </a:xfrm>
              <a:prstGeom prst="rect">
                <a:avLst/>
              </a:prstGeom>
              <a:blipFill rotWithShape="0">
                <a:blip r:embed="rId4"/>
                <a:stretch>
                  <a:fillRect l="-1221" t="-1802" r="-1085" b="-3904"/>
                </a:stretch>
              </a:blipFill>
            </p:spPr>
            <p:txBody>
              <a:bodyPr/>
              <a:lstStyle/>
              <a:p>
                <a:r>
                  <a:rPr lang="es-ES">
                    <a:noFill/>
                  </a:rPr>
                  <a:t> </a:t>
                </a:r>
              </a:p>
            </p:txBody>
          </p:sp>
        </mc:Fallback>
      </mc:AlternateContent>
      <p:pic>
        <p:nvPicPr>
          <p:cNvPr id="13" name="Imagen 12"/>
          <p:cNvPicPr/>
          <p:nvPr/>
        </p:nvPicPr>
        <p:blipFill rotWithShape="1">
          <a:blip r:embed="rId5"/>
          <a:srcRect l="33161" t="26040" r="19214" b="15918"/>
          <a:stretch/>
        </p:blipFill>
        <p:spPr bwMode="auto">
          <a:xfrm>
            <a:off x="1100340" y="2458283"/>
            <a:ext cx="5451871" cy="3711464"/>
          </a:xfrm>
          <a:prstGeom prst="rect">
            <a:avLst/>
          </a:prstGeom>
          <a:ln>
            <a:noFill/>
          </a:ln>
          <a:extLst>
            <a:ext uri="{53640926-AAD7-44D8-BBD7-CCE9431645EC}">
              <a14:shadowObscured xmlns:a14="http://schemas.microsoft.com/office/drawing/2010/main"/>
            </a:ext>
          </a:extLst>
        </p:spPr>
      </p:pic>
      <p:sp>
        <p:nvSpPr>
          <p:cNvPr id="11" name="Botón de acción: Inicio 10">
            <a:hlinkClick r:id="rId6"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Interaktive Schaltfläche: Start 20">
            <a:hlinkClick r:id="rId7"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3847134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04324" y="241583"/>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Sistema de Extracción de Gas</a:t>
            </a:r>
            <a:endParaRPr lang="es-EC"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1047266" y="1736670"/>
                <a:ext cx="5601782" cy="4739503"/>
              </a:xfrm>
              <a:prstGeom prst="rect">
                <a:avLst/>
              </a:prstGeom>
            </p:spPr>
            <p:txBody>
              <a:bodyPr wrap="square">
                <a:spAutoFit/>
              </a:bodyPr>
              <a:lstStyle/>
              <a:p>
                <a:pPr marL="342900" lvl="0" indent="-342900">
                  <a:lnSpc>
                    <a:spcPct val="115000"/>
                  </a:lnSpc>
                  <a:spcAft>
                    <a:spcPts val="0"/>
                  </a:spcAft>
                  <a:buFont typeface="Arial" panose="020B0604020202020204" pitchFamily="34" charset="0"/>
                  <a:buChar char="•"/>
                </a:pPr>
                <a:r>
                  <a:rPr lang="es-EC" dirty="0" smtClean="0">
                    <a:effectLst/>
                    <a:latin typeface="Times New Roman" panose="02020603050405020304" pitchFamily="18" charset="0"/>
                    <a:ea typeface="Times New Roman" panose="02020603050405020304" pitchFamily="18" charset="0"/>
                  </a:rPr>
                  <a:t>Tipo de actividad: Cabina hermética para manufactura de gas irritante.</a:t>
                </a:r>
              </a:p>
              <a:p>
                <a:pPr marL="342900" lvl="0" indent="-342900">
                  <a:lnSpc>
                    <a:spcPct val="115000"/>
                  </a:lnSpc>
                  <a:spcAft>
                    <a:spcPts val="0"/>
                  </a:spcAft>
                  <a:buFont typeface="Arial" panose="020B0604020202020204" pitchFamily="34" charset="0"/>
                  <a:buChar char="•"/>
                </a:pPr>
                <a:r>
                  <a:rPr lang="es-EC" dirty="0">
                    <a:effectLst/>
                    <a:latin typeface="Times New Roman" panose="02020603050405020304" pitchFamily="18" charset="0"/>
                    <a:ea typeface="Times New Roman" panose="02020603050405020304" pitchFamily="18" charset="0"/>
                  </a:rPr>
                  <a:t>Volumen de la cabina </a:t>
                </a:r>
                <a14:m>
                  <m:oMath xmlns:m="http://schemas.openxmlformats.org/officeDocument/2006/math">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𝑉</m:t>
                    </m:r>
                    <m:r>
                      <a:rPr lang="es-EC" i="1">
                        <a:effectLst/>
                        <a:latin typeface="Cambria Math" panose="02040503050406030204" pitchFamily="18" charset="0"/>
                        <a:ea typeface="Times New Roman" panose="02020603050405020304" pitchFamily="18" charset="0"/>
                      </a:rPr>
                      <m:t>)</m:t>
                    </m:r>
                  </m:oMath>
                </a14:m>
                <a:r>
                  <a:rPr lang="es-EC" dirty="0">
                    <a:effectLst/>
                    <a:latin typeface="Times New Roman" panose="02020603050405020304" pitchFamily="18" charset="0"/>
                    <a:ea typeface="Times New Roman" panose="02020603050405020304" pitchFamily="18" charset="0"/>
                  </a:rPr>
                  <a:t>: </a:t>
                </a:r>
                <a14:m>
                  <m:oMath xmlns:m="http://schemas.openxmlformats.org/officeDocument/2006/math">
                    <m:r>
                      <a:rPr lang="es-EC" i="1">
                        <a:effectLst/>
                        <a:latin typeface="Cambria Math" panose="02040503050406030204" pitchFamily="18" charset="0"/>
                        <a:ea typeface="Times New Roman" panose="02020603050405020304" pitchFamily="18" charset="0"/>
                      </a:rPr>
                      <m:t>1,5 </m:t>
                    </m:r>
                    <m:r>
                      <a:rPr lang="es-EC" i="1">
                        <a:effectLst/>
                        <a:latin typeface="Cambria Math" panose="02040503050406030204" pitchFamily="18" charset="0"/>
                        <a:ea typeface="Times New Roman" panose="02020603050405020304" pitchFamily="18" charset="0"/>
                      </a:rPr>
                      <m:t>𝑚</m:t>
                    </m:r>
                    <m:r>
                      <a:rPr lang="es-EC" i="1">
                        <a:effectLst/>
                        <a:latin typeface="Cambria Math" panose="02040503050406030204" pitchFamily="18" charset="0"/>
                        <a:ea typeface="Times New Roman" panose="02020603050405020304" pitchFamily="18" charset="0"/>
                      </a:rPr>
                      <m:t>∗ 1,5 </m:t>
                    </m:r>
                    <m:r>
                      <a:rPr lang="es-EC" i="1">
                        <a:effectLst/>
                        <a:latin typeface="Cambria Math" panose="02040503050406030204" pitchFamily="18" charset="0"/>
                        <a:ea typeface="Times New Roman" panose="02020603050405020304" pitchFamily="18" charset="0"/>
                      </a:rPr>
                      <m:t>𝑚</m:t>
                    </m:r>
                    <m:r>
                      <a:rPr lang="es-EC" i="1">
                        <a:effectLst/>
                        <a:latin typeface="Cambria Math" panose="02040503050406030204" pitchFamily="18" charset="0"/>
                        <a:ea typeface="Times New Roman" panose="02020603050405020304" pitchFamily="18" charset="0"/>
                      </a:rPr>
                      <m:t>∗ 1 </m:t>
                    </m:r>
                    <m:r>
                      <a:rPr lang="es-EC" i="1">
                        <a:effectLst/>
                        <a:latin typeface="Cambria Math" panose="02040503050406030204" pitchFamily="18" charset="0"/>
                        <a:ea typeface="Times New Roman" panose="02020603050405020304" pitchFamily="18" charset="0"/>
                      </a:rPr>
                      <m:t>𝑚</m:t>
                    </m:r>
                    <m:r>
                      <a:rPr lang="es-EC" i="1">
                        <a:effectLst/>
                        <a:latin typeface="Cambria Math" panose="02040503050406030204" pitchFamily="18" charset="0"/>
                        <a:ea typeface="Times New Roman" panose="02020603050405020304" pitchFamily="18" charset="0"/>
                      </a:rPr>
                      <m:t> = 2,25 </m:t>
                    </m:r>
                    <m:sSup>
                      <m:sSupPr>
                        <m:ctrlPr>
                          <a:rPr lang="es-EC" i="1">
                            <a:effectLst/>
                            <a:latin typeface="Cambria Math" panose="02040503050406030204" pitchFamily="18" charset="0"/>
                            <a:ea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rPr>
                          <m:t>𝑚</m:t>
                        </m:r>
                      </m:e>
                      <m:sup>
                        <m:r>
                          <a:rPr lang="es-EC" i="1">
                            <a:effectLst/>
                            <a:latin typeface="Cambria Math" panose="02040503050406030204" pitchFamily="18" charset="0"/>
                            <a:ea typeface="Times New Roman" panose="02020603050405020304" pitchFamily="18" charset="0"/>
                          </a:rPr>
                          <m:t>3</m:t>
                        </m:r>
                      </m:sup>
                    </m:sSup>
                    <m:r>
                      <a:rPr lang="es-EC" i="1">
                        <a:effectLst/>
                        <a:latin typeface="Cambria Math" panose="02040503050406030204" pitchFamily="18" charset="0"/>
                        <a:ea typeface="Times New Roman" panose="02020603050405020304" pitchFamily="18" charset="0"/>
                      </a:rPr>
                      <m:t>.</m:t>
                    </m:r>
                  </m:oMath>
                </a14:m>
                <a:endParaRPr lang="es-EC"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es-EC" dirty="0" err="1">
                    <a:effectLst/>
                    <a:latin typeface="Times New Roman" panose="02020603050405020304" pitchFamily="18" charset="0"/>
                    <a:ea typeface="Times New Roman" panose="02020603050405020304" pitchFamily="18" charset="0"/>
                  </a:rPr>
                  <a:t>Num</a:t>
                </a:r>
                <a:r>
                  <a:rPr lang="es-EC" dirty="0">
                    <a:effectLst/>
                    <a:latin typeface="Times New Roman" panose="02020603050405020304" pitchFamily="18" charset="0"/>
                    <a:ea typeface="Times New Roman" panose="02020603050405020304" pitchFamily="18" charset="0"/>
                  </a:rPr>
                  <a:t>. de renovaciones de aire por hora </a:t>
                </a:r>
                <a14:m>
                  <m:oMath xmlns:m="http://schemas.openxmlformats.org/officeDocument/2006/math">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𝑁</m:t>
                    </m:r>
                    <m:r>
                      <a:rPr lang="es-EC" i="1">
                        <a:effectLst/>
                        <a:latin typeface="Cambria Math" panose="02040503050406030204" pitchFamily="18" charset="0"/>
                        <a:ea typeface="Times New Roman" panose="02020603050405020304" pitchFamily="18" charset="0"/>
                      </a:rPr>
                      <m:t>)</m:t>
                    </m:r>
                  </m:oMath>
                </a14:m>
                <a:r>
                  <a:rPr lang="es-EC" dirty="0">
                    <a:effectLst/>
                    <a:latin typeface="Times New Roman" panose="02020603050405020304" pitchFamily="18" charset="0"/>
                    <a:ea typeface="Times New Roman" panose="02020603050405020304" pitchFamily="18" charset="0"/>
                  </a:rPr>
                  <a:t>: </a:t>
                </a:r>
              </a:p>
              <a:p>
                <a:pPr marL="1348740">
                  <a:lnSpc>
                    <a:spcPct val="115000"/>
                  </a:lnSpc>
                  <a:spcAft>
                    <a:spcPts val="0"/>
                  </a:spcAft>
                </a:pPr>
                <a:r>
                  <a:rPr lang="es-EC" dirty="0">
                    <a:effectLst/>
                    <a:latin typeface="Times New Roman" panose="02020603050405020304" pitchFamily="18" charset="0"/>
                    <a:ea typeface="Times New Roman" panose="02020603050405020304" pitchFamily="18" charset="0"/>
                  </a:rPr>
                  <a:t>Mínimo: </a:t>
                </a:r>
                <a14:m>
                  <m:oMath xmlns:m="http://schemas.openxmlformats.org/officeDocument/2006/math">
                    <m:r>
                      <a:rPr lang="es-EC" i="1">
                        <a:effectLst/>
                        <a:latin typeface="Cambria Math" panose="02040503050406030204" pitchFamily="18" charset="0"/>
                        <a:ea typeface="Times New Roman" panose="02020603050405020304" pitchFamily="18" charset="0"/>
                      </a:rPr>
                      <m:t>40 </m:t>
                    </m:r>
                    <m:r>
                      <a:rPr lang="es-EC" i="1">
                        <a:effectLst/>
                        <a:latin typeface="Cambria Math" panose="02040503050406030204" pitchFamily="18" charset="0"/>
                        <a:ea typeface="Times New Roman" panose="02020603050405020304" pitchFamily="18" charset="0"/>
                      </a:rPr>
                      <m:t>𝑟𝑒𝑛</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h𝑜𝑟𝑎</m:t>
                    </m:r>
                    <m:r>
                      <a:rPr lang="es-EC" i="1">
                        <a:effectLst/>
                        <a:latin typeface="Cambria Math" panose="02040503050406030204" pitchFamily="18" charset="0"/>
                        <a:ea typeface="Times New Roman" panose="02020603050405020304" pitchFamily="18" charset="0"/>
                      </a:rPr>
                      <m:t>.</m:t>
                    </m:r>
                  </m:oMath>
                </a14:m>
                <a:endParaRPr lang="es-EC" dirty="0">
                  <a:effectLst/>
                  <a:latin typeface="Times New Roman" panose="02020603050405020304" pitchFamily="18" charset="0"/>
                  <a:ea typeface="Times New Roman" panose="02020603050405020304" pitchFamily="18" charset="0"/>
                </a:endParaRPr>
              </a:p>
              <a:p>
                <a:pPr marL="1348740">
                  <a:lnSpc>
                    <a:spcPct val="115000"/>
                  </a:lnSpc>
                  <a:spcAft>
                    <a:spcPts val="0"/>
                  </a:spcAft>
                </a:pPr>
                <a:r>
                  <a:rPr lang="es-EC" dirty="0">
                    <a:effectLst/>
                    <a:latin typeface="Times New Roman" panose="02020603050405020304" pitchFamily="18" charset="0"/>
                    <a:ea typeface="Times New Roman" panose="02020603050405020304" pitchFamily="18" charset="0"/>
                  </a:rPr>
                  <a:t>Máximo: </a:t>
                </a:r>
                <a14:m>
                  <m:oMath xmlns:m="http://schemas.openxmlformats.org/officeDocument/2006/math">
                    <m:r>
                      <a:rPr lang="es-EC" i="1">
                        <a:effectLst/>
                        <a:latin typeface="Cambria Math" panose="02040503050406030204" pitchFamily="18" charset="0"/>
                        <a:ea typeface="Times New Roman" panose="02020603050405020304" pitchFamily="18" charset="0"/>
                      </a:rPr>
                      <m:t>60 </m:t>
                    </m:r>
                    <m:r>
                      <a:rPr lang="es-EC" i="1">
                        <a:effectLst/>
                        <a:latin typeface="Cambria Math" panose="02040503050406030204" pitchFamily="18" charset="0"/>
                        <a:ea typeface="Times New Roman" panose="02020603050405020304" pitchFamily="18" charset="0"/>
                      </a:rPr>
                      <m:t>𝑟𝑒𝑛</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h𝑜𝑟𝑎</m:t>
                    </m:r>
                    <m:r>
                      <a:rPr lang="es-EC" i="1">
                        <a:effectLst/>
                        <a:latin typeface="Cambria Math" panose="02040503050406030204" pitchFamily="18" charset="0"/>
                        <a:ea typeface="Times New Roman" panose="02020603050405020304" pitchFamily="18" charset="0"/>
                      </a:rPr>
                      <m:t>.</m:t>
                    </m:r>
                  </m:oMath>
                </a14:m>
                <a:endParaRPr lang="es-EC" dirty="0">
                  <a:effectLst/>
                  <a:latin typeface="Times New Roman" panose="02020603050405020304" pitchFamily="18" charset="0"/>
                  <a:ea typeface="Times New Roman" panose="02020603050405020304" pitchFamily="18" charset="0"/>
                </a:endParaRPr>
              </a:p>
              <a:p>
                <a:pPr marL="1348740">
                  <a:lnSpc>
                    <a:spcPct val="115000"/>
                  </a:lnSpc>
                  <a:spcAft>
                    <a:spcPts val="0"/>
                  </a:spcAft>
                </a:pPr>
                <a:r>
                  <a:rPr lang="es-EC" dirty="0">
                    <a:effectLst/>
                    <a:latin typeface="Times New Roman" panose="02020603050405020304" pitchFamily="18" charset="0"/>
                    <a:ea typeface="Times New Roman" panose="02020603050405020304" pitchFamily="18" charset="0"/>
                  </a:rPr>
                  <a:t>Seleccionamos la máxima.</a:t>
                </a:r>
              </a:p>
              <a:p>
                <a:pPr marL="342900" lvl="0" indent="-342900">
                  <a:lnSpc>
                    <a:spcPct val="115000"/>
                  </a:lnSpc>
                  <a:spcAft>
                    <a:spcPts val="0"/>
                  </a:spcAft>
                  <a:buFont typeface="Arial" panose="020B0604020202020204" pitchFamily="34" charset="0"/>
                  <a:buChar char="•"/>
                </a:pPr>
                <a:r>
                  <a:rPr lang="es-EC" dirty="0">
                    <a:effectLst/>
                    <a:latin typeface="Times New Roman" panose="02020603050405020304" pitchFamily="18" charset="0"/>
                    <a:ea typeface="Times New Roman" panose="02020603050405020304" pitchFamily="18" charset="0"/>
                  </a:rPr>
                  <a:t>Calculo del caudal: </a:t>
                </a:r>
                <a14:m>
                  <m:oMath xmlns:m="http://schemas.openxmlformats.org/officeDocument/2006/math">
                    <m:r>
                      <a:rPr lang="es-EC" i="1">
                        <a:effectLst/>
                        <a:latin typeface="Cambria Math" panose="02040503050406030204" pitchFamily="18" charset="0"/>
                        <a:ea typeface="Times New Roman" panose="02020603050405020304" pitchFamily="18" charset="0"/>
                      </a:rPr>
                      <m:t>𝑄</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𝑉</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𝑁</m:t>
                    </m:r>
                  </m:oMath>
                </a14:m>
                <a:endParaRPr lang="es-EC" dirty="0">
                  <a:effectLst/>
                  <a:latin typeface="Times New Roman" panose="02020603050405020304" pitchFamily="18" charset="0"/>
                  <a:ea typeface="Times New Roman" panose="02020603050405020304" pitchFamily="18" charset="0"/>
                </a:endParaRPr>
              </a:p>
              <a:p>
                <a:pPr marL="1348740">
                  <a:lnSpc>
                    <a:spcPct val="115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𝑄</m:t>
                      </m:r>
                      <m:r>
                        <a:rPr lang="es-EC" i="1">
                          <a:effectLst/>
                          <a:latin typeface="Cambria Math" panose="02040503050406030204" pitchFamily="18" charset="0"/>
                          <a:ea typeface="Times New Roman" panose="02020603050405020304" pitchFamily="18" charset="0"/>
                        </a:rPr>
                        <m:t>=2,25 </m:t>
                      </m:r>
                      <m:sSup>
                        <m:sSupPr>
                          <m:ctrlPr>
                            <a:rPr lang="es-EC" i="1">
                              <a:effectLst/>
                              <a:latin typeface="Cambria Math" panose="02040503050406030204" pitchFamily="18" charset="0"/>
                              <a:ea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rPr>
                            <m:t>𝑚</m:t>
                          </m:r>
                        </m:e>
                        <m:sup>
                          <m:r>
                            <a:rPr lang="es-EC" i="1">
                              <a:effectLst/>
                              <a:latin typeface="Cambria Math" panose="02040503050406030204" pitchFamily="18" charset="0"/>
                              <a:ea typeface="Times New Roman" panose="02020603050405020304" pitchFamily="18" charset="0"/>
                            </a:rPr>
                            <m:t>3</m:t>
                          </m:r>
                        </m:sup>
                      </m:sSup>
                      <m:r>
                        <a:rPr lang="es-EC" i="1">
                          <a:effectLst/>
                          <a:latin typeface="Cambria Math" panose="02040503050406030204" pitchFamily="18" charset="0"/>
                          <a:ea typeface="Times New Roman" panose="02020603050405020304" pitchFamily="18" charset="0"/>
                        </a:rPr>
                        <m:t>∗60</m:t>
                      </m:r>
                      <m:f>
                        <m:fPr>
                          <m:ctrlPr>
                            <a:rPr lang="es-EC" i="1">
                              <a:effectLst/>
                              <a:latin typeface="Cambria Math" panose="02040503050406030204" pitchFamily="18" charset="0"/>
                              <a:ea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rPr>
                            <m:t>𝑟𝑒𝑛</m:t>
                          </m:r>
                        </m:num>
                        <m:den>
                          <m:r>
                            <a:rPr lang="es-EC" i="1">
                              <a:effectLst/>
                              <a:latin typeface="Cambria Math" panose="02040503050406030204" pitchFamily="18" charset="0"/>
                              <a:ea typeface="Times New Roman" panose="02020603050405020304" pitchFamily="18" charset="0"/>
                            </a:rPr>
                            <m:t>h</m:t>
                          </m:r>
                        </m:den>
                      </m:f>
                    </m:oMath>
                  </m:oMathPara>
                </a14:m>
                <a:endParaRPr lang="es-EC" dirty="0">
                  <a:effectLst/>
                  <a:latin typeface="Times New Roman" panose="02020603050405020304" pitchFamily="18" charset="0"/>
                  <a:ea typeface="Times New Roman" panose="02020603050405020304" pitchFamily="18" charset="0"/>
                </a:endParaRPr>
              </a:p>
              <a:p>
                <a:pPr marL="1348740">
                  <a:lnSpc>
                    <a:spcPct val="115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𝑄</m:t>
                      </m:r>
                      <m:r>
                        <a:rPr lang="es-EC" i="1">
                          <a:effectLst/>
                          <a:latin typeface="Cambria Math" panose="02040503050406030204" pitchFamily="18" charset="0"/>
                          <a:ea typeface="Times New Roman" panose="02020603050405020304" pitchFamily="18" charset="0"/>
                        </a:rPr>
                        <m:t>=135</m:t>
                      </m:r>
                      <m:f>
                        <m:fPr>
                          <m:ctrlPr>
                            <a:rPr lang="es-EC" i="1">
                              <a:effectLst/>
                              <a:latin typeface="Cambria Math" panose="02040503050406030204" pitchFamily="18" charset="0"/>
                              <a:ea typeface="Times New Roman" panose="02020603050405020304" pitchFamily="18" charset="0"/>
                            </a:rPr>
                          </m:ctrlPr>
                        </m:fPr>
                        <m:num>
                          <m:sSup>
                            <m:sSupPr>
                              <m:ctrlPr>
                                <a:rPr lang="es-EC" i="1">
                                  <a:effectLst/>
                                  <a:latin typeface="Cambria Math" panose="02040503050406030204" pitchFamily="18" charset="0"/>
                                  <a:ea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rPr>
                                <m:t>𝑚</m:t>
                              </m:r>
                            </m:e>
                            <m:sup>
                              <m:r>
                                <a:rPr lang="es-EC" i="1">
                                  <a:effectLst/>
                                  <a:latin typeface="Cambria Math" panose="02040503050406030204" pitchFamily="18" charset="0"/>
                                  <a:ea typeface="Times New Roman" panose="02020603050405020304" pitchFamily="18" charset="0"/>
                                </a:rPr>
                                <m:t>3</m:t>
                              </m:r>
                            </m:sup>
                          </m:sSup>
                        </m:num>
                        <m:den>
                          <m:r>
                            <a:rPr lang="es-EC" i="1">
                              <a:effectLst/>
                              <a:latin typeface="Cambria Math" panose="02040503050406030204" pitchFamily="18" charset="0"/>
                              <a:ea typeface="Times New Roman" panose="02020603050405020304" pitchFamily="18" charset="0"/>
                            </a:rPr>
                            <m:t>h</m:t>
                          </m:r>
                        </m:den>
                      </m:f>
                    </m:oMath>
                  </m:oMathPara>
                </a14:m>
                <a:endParaRPr lang="es-EC"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es-EC" dirty="0">
                    <a:effectLst/>
                    <a:latin typeface="Times New Roman" panose="02020603050405020304" pitchFamily="18" charset="0"/>
                    <a:ea typeface="Times New Roman" panose="02020603050405020304" pitchFamily="18" charset="0"/>
                  </a:rPr>
                  <a:t>Velocidad del aire para lugares cerrados: </a:t>
                </a:r>
                <a14:m>
                  <m:oMath xmlns:m="http://schemas.openxmlformats.org/officeDocument/2006/math">
                    <m:r>
                      <a:rPr lang="es-EC" i="1">
                        <a:effectLst/>
                        <a:latin typeface="Cambria Math" panose="02040503050406030204" pitchFamily="18" charset="0"/>
                        <a:ea typeface="Times New Roman" panose="02020603050405020304" pitchFamily="18" charset="0"/>
                      </a:rPr>
                      <m:t>8</m:t>
                    </m:r>
                    <m:r>
                      <a:rPr lang="es-EC" i="1">
                        <a:effectLst/>
                        <a:latin typeface="Cambria Math" panose="02040503050406030204" pitchFamily="18" charset="0"/>
                        <a:ea typeface="Times New Roman" panose="02020603050405020304" pitchFamily="18" charset="0"/>
                      </a:rPr>
                      <m:t>𝑚</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𝑠</m:t>
                    </m:r>
                    <m:r>
                      <a:rPr lang="es-EC" i="1">
                        <a:effectLst/>
                        <a:latin typeface="Cambria Math" panose="02040503050406030204" pitchFamily="18" charset="0"/>
                        <a:ea typeface="Times New Roman" panose="02020603050405020304" pitchFamily="18" charset="0"/>
                      </a:rPr>
                      <m:t>.</m:t>
                    </m:r>
                  </m:oMath>
                </a14:m>
                <a:endParaRPr lang="es-EC" dirty="0">
                  <a:effectLst/>
                  <a:latin typeface="Times New Roman" panose="02020603050405020304" pitchFamily="18" charset="0"/>
                  <a:ea typeface="Times New Roman" panose="02020603050405020304" pitchFamily="18" charset="0"/>
                </a:endParaRPr>
              </a:p>
              <a:p>
                <a:pPr marL="342900" lvl="0" indent="-342900">
                  <a:spcAft>
                    <a:spcPts val="0"/>
                  </a:spcAft>
                  <a:buFont typeface="Arial" panose="020B0604020202020204" pitchFamily="34" charset="0"/>
                  <a:buChar char="•"/>
                </a:pPr>
                <a:r>
                  <a:rPr lang="es-EC" dirty="0">
                    <a:effectLst/>
                    <a:latin typeface="Times New Roman" panose="02020603050405020304" pitchFamily="18" charset="0"/>
                    <a:ea typeface="Times New Roman" panose="02020603050405020304" pitchFamily="18" charset="0"/>
                  </a:rPr>
                  <a:t>Tipo de Ventilación: Localizada.</a:t>
                </a:r>
              </a:p>
            </p:txBody>
          </p:sp>
        </mc:Choice>
        <mc:Fallback xmlns="">
          <p:sp>
            <p:nvSpPr>
              <p:cNvPr id="3" name="Rectángulo 2"/>
              <p:cNvSpPr>
                <a:spLocks noRot="1" noChangeAspect="1" noMove="1" noResize="1" noEditPoints="1" noAdjustHandles="1" noChangeArrowheads="1" noChangeShapeType="1" noTextEdit="1"/>
              </p:cNvSpPr>
              <p:nvPr/>
            </p:nvSpPr>
            <p:spPr>
              <a:xfrm>
                <a:off x="1047266" y="1736670"/>
                <a:ext cx="5601782" cy="4739503"/>
              </a:xfrm>
              <a:prstGeom prst="rect">
                <a:avLst/>
              </a:prstGeom>
              <a:blipFill rotWithShape="0">
                <a:blip r:embed="rId2"/>
                <a:stretch>
                  <a:fillRect l="-762" t="-386" b="-115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6649048" y="1738958"/>
                <a:ext cx="5237194" cy="4247317"/>
              </a:xfrm>
              <a:prstGeom prst="rect">
                <a:avLst/>
              </a:prstGeom>
            </p:spPr>
            <p:txBody>
              <a:bodyPr wrap="square">
                <a:spAutoFit/>
              </a:bodyPr>
              <a:lstStyle/>
              <a:p>
                <a:pPr marL="285750" indent="-285750">
                  <a:buFont typeface="Arial" panose="020B0604020202020204" pitchFamily="34" charset="0"/>
                  <a:buChar char="•"/>
                </a:pPr>
                <a:r>
                  <a:rPr lang="es-EC" dirty="0">
                    <a:latin typeface="Times New Roman" panose="02020603050405020304" pitchFamily="18" charset="0"/>
                    <a:ea typeface="Times New Roman" panose="02020603050405020304" pitchFamily="18" charset="0"/>
                  </a:rPr>
                  <a:t>D</a:t>
                </a:r>
                <a:r>
                  <a:rPr lang="es-EC" dirty="0" smtClean="0">
                    <a:effectLst/>
                    <a:latin typeface="Times New Roman" panose="02020603050405020304" pitchFamily="18" charset="0"/>
                    <a:ea typeface="Times New Roman" panose="02020603050405020304" pitchFamily="18" charset="0"/>
                  </a:rPr>
                  <a:t>iámetro mínimo del conducto de extracción es de 78 mm aproximando a 80 </a:t>
                </a:r>
                <a:r>
                  <a:rPr lang="es-EC" dirty="0" err="1" smtClean="0">
                    <a:effectLst/>
                    <a:latin typeface="Times New Roman" panose="02020603050405020304" pitchFamily="18" charset="0"/>
                    <a:ea typeface="Times New Roman" panose="02020603050405020304" pitchFamily="18" charset="0"/>
                  </a:rPr>
                  <a:t>mm.</a:t>
                </a:r>
                <a:endParaRPr lang="es-EC" dirty="0" smtClea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s-EC" dirty="0" smtClean="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EC" dirty="0" smtClean="0"/>
                  <a:t>Perdida </a:t>
                </a:r>
                <a:r>
                  <a:rPr lang="es-EC" dirty="0"/>
                  <a:t>en tramos rectos para conductos rígidos de  </a:t>
                </a:r>
                <a14:m>
                  <m:oMath xmlns:m="http://schemas.openxmlformats.org/officeDocument/2006/math">
                    <m:r>
                      <a:rPr lang="es-EC" i="1">
                        <a:latin typeface="Cambria Math" panose="02040503050406030204" pitchFamily="18" charset="0"/>
                      </a:rPr>
                      <m:t>𝜂</m:t>
                    </m:r>
                    <m:r>
                      <a:rPr lang="es-EC" i="1">
                        <a:latin typeface="Cambria Math" panose="02040503050406030204" pitchFamily="18" charset="0"/>
                      </a:rPr>
                      <m:t>=1,4</m:t>
                    </m:r>
                  </m:oMath>
                </a14:m>
                <a:r>
                  <a:rPr lang="es-EC" dirty="0"/>
                  <a:t> por </a:t>
                </a:r>
                <a:r>
                  <a:rPr lang="es-EC" dirty="0" smtClean="0"/>
                  <a:t>metro.</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dirty="0" smtClean="0"/>
                  <a:t>Transformación a ducto </a:t>
                </a:r>
                <a:r>
                  <a:rPr lang="es-EC" dirty="0"/>
                  <a:t>rectangular de 7,5 x 7 </a:t>
                </a:r>
                <a:r>
                  <a:rPr lang="es-EC" dirty="0" smtClean="0"/>
                  <a:t>cm.</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dirty="0" smtClean="0"/>
                  <a:t>Presión </a:t>
                </a:r>
                <a:r>
                  <a:rPr lang="es-EC" dirty="0"/>
                  <a:t>dinámica </a:t>
                </a:r>
                <a14:m>
                  <m:oMath xmlns:m="http://schemas.openxmlformats.org/officeDocument/2006/math">
                    <m:r>
                      <a:rPr lang="es-EC" i="1">
                        <a:latin typeface="Cambria Math" panose="02040503050406030204" pitchFamily="18" charset="0"/>
                      </a:rPr>
                      <m:t>𝑃𝑑</m:t>
                    </m:r>
                    <m:r>
                      <a:rPr lang="es-EC" i="1">
                        <a:latin typeface="Cambria Math" panose="02040503050406030204" pitchFamily="18" charset="0"/>
                      </a:rPr>
                      <m:t>=</m:t>
                    </m:r>
                    <m:r>
                      <a:rPr lang="es-EC">
                        <a:latin typeface="Cambria Math" panose="02040503050406030204" pitchFamily="18" charset="0"/>
                      </a:rPr>
                      <m:t>3 </m:t>
                    </m:r>
                    <m:r>
                      <m:rPr>
                        <m:sty m:val="p"/>
                      </m:rPr>
                      <a:rPr lang="es-EC">
                        <a:latin typeface="Cambria Math" panose="02040503050406030204" pitchFamily="18" charset="0"/>
                      </a:rPr>
                      <m:t>mm</m:t>
                    </m:r>
                    <m:r>
                      <a:rPr lang="es-EC">
                        <a:latin typeface="Cambria Math" panose="02040503050406030204" pitchFamily="18" charset="0"/>
                      </a:rPr>
                      <m:t> </m:t>
                    </m:r>
                    <m:r>
                      <m:rPr>
                        <m:sty m:val="p"/>
                      </m:rPr>
                      <a:rPr lang="es-EC">
                        <a:latin typeface="Cambria Math" panose="02040503050406030204" pitchFamily="18" charset="0"/>
                      </a:rPr>
                      <m:t>c</m:t>
                    </m:r>
                    <m:r>
                      <a:rPr lang="es-EC">
                        <a:latin typeface="Cambria Math" panose="02040503050406030204" pitchFamily="18" charset="0"/>
                      </a:rPr>
                      <m:t>.</m:t>
                    </m:r>
                    <m:r>
                      <m:rPr>
                        <m:sty m:val="p"/>
                      </m:rPr>
                      <a:rPr lang="es-EC">
                        <a:latin typeface="Cambria Math" panose="02040503050406030204" pitchFamily="18" charset="0"/>
                      </a:rPr>
                      <m:t>d</m:t>
                    </m:r>
                    <m:r>
                      <a:rPr lang="es-EC">
                        <a:latin typeface="Cambria Math" panose="02040503050406030204" pitchFamily="18" charset="0"/>
                      </a:rPr>
                      <m:t>.</m:t>
                    </m:r>
                    <m:r>
                      <m:rPr>
                        <m:sty m:val="p"/>
                      </m:rPr>
                      <a:rPr lang="es-EC">
                        <a:latin typeface="Cambria Math" panose="02040503050406030204" pitchFamily="18" charset="0"/>
                      </a:rPr>
                      <m:t>a</m:t>
                    </m:r>
                    <m:r>
                      <a:rPr lang="es-EC">
                        <a:latin typeface="Cambria Math" panose="02040503050406030204" pitchFamily="18" charset="0"/>
                      </a:rPr>
                      <m:t>.</m:t>
                    </m:r>
                  </m:oMath>
                </a14:m>
                <a:r>
                  <a:rPr lang="es-EC" dirty="0"/>
                  <a:t>  (milímetro de columna de agua</a:t>
                </a:r>
                <a:r>
                  <a:rPr lang="es-EC" dirty="0" smtClean="0"/>
                  <a:t>); </a:t>
                </a:r>
                <a:r>
                  <a:rPr lang="es-EC" dirty="0"/>
                  <a:t>1 mm </a:t>
                </a:r>
                <a:r>
                  <a:rPr lang="es-EC" dirty="0" err="1"/>
                  <a:t>c.d.a</a:t>
                </a:r>
                <a:r>
                  <a:rPr lang="es-EC" dirty="0"/>
                  <a:t> equivale a 9,81 </a:t>
                </a:r>
                <a:r>
                  <a:rPr lang="es-EC" dirty="0" err="1"/>
                  <a:t>Pa</a:t>
                </a:r>
                <a:r>
                  <a:rPr lang="es-EC" dirty="0" smtClean="0"/>
                  <a:t>.</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dirty="0" smtClean="0"/>
                  <a:t>Coeficiente </a:t>
                </a:r>
                <a:r>
                  <a:rPr lang="es-EC" dirty="0"/>
                  <a:t>de perdida de carga en codos </a:t>
                </a:r>
                <a:r>
                  <a:rPr lang="es-EC" dirty="0" smtClean="0"/>
                  <a:t>es </a:t>
                </a:r>
                <a14:m>
                  <m:oMath xmlns:m="http://schemas.openxmlformats.org/officeDocument/2006/math">
                    <m:r>
                      <a:rPr lang="es-EC" i="1">
                        <a:latin typeface="Cambria Math" panose="02040503050406030204" pitchFamily="18" charset="0"/>
                      </a:rPr>
                      <m:t>𝜂</m:t>
                    </m:r>
                    <m:r>
                      <a:rPr lang="es-EC" i="1">
                        <a:latin typeface="Cambria Math" panose="02040503050406030204" pitchFamily="18" charset="0"/>
                      </a:rPr>
                      <m:t>=0,17</m:t>
                    </m:r>
                  </m:oMath>
                </a14:m>
                <a:r>
                  <a:rPr lang="es-EC" dirty="0" smtClean="0"/>
                  <a:t>.</a:t>
                </a:r>
              </a:p>
              <a:p>
                <a:pPr marL="285750" indent="-285750">
                  <a:buFont typeface="Arial" panose="020B0604020202020204" pitchFamily="34" charset="0"/>
                  <a:buChar char="•"/>
                </a:pPr>
                <a:endParaRPr lang="es-EC" dirty="0" smtClean="0"/>
              </a:p>
              <a:p>
                <a:pPr marL="285750" indent="-285750">
                  <a:buFont typeface="Arial" panose="020B0604020202020204" pitchFamily="34" charset="0"/>
                  <a:buChar char="•"/>
                </a:pPr>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6649048" y="1738958"/>
                <a:ext cx="5237194" cy="4247317"/>
              </a:xfrm>
              <a:prstGeom prst="rect">
                <a:avLst/>
              </a:prstGeom>
              <a:blipFill rotWithShape="0">
                <a:blip r:embed="rId3"/>
                <a:stretch>
                  <a:fillRect l="-815" t="-717" r="-2910"/>
                </a:stretch>
              </a:blipFill>
            </p:spPr>
            <p:txBody>
              <a:bodyPr/>
              <a:lstStyle/>
              <a:p>
                <a:r>
                  <a:rPr lang="es-EC">
                    <a:noFill/>
                  </a:rPr>
                  <a:t> </a:t>
                </a:r>
              </a:p>
            </p:txBody>
          </p:sp>
        </mc:Fallback>
      </mc:AlternateContent>
      <p:sp>
        <p:nvSpPr>
          <p:cNvPr id="9" name="CuadroTexto 8"/>
          <p:cNvSpPr txBox="1"/>
          <p:nvPr/>
        </p:nvSpPr>
        <p:spPr>
          <a:xfrm>
            <a:off x="1404324" y="1019904"/>
            <a:ext cx="1944183" cy="523220"/>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Requisitos</a:t>
            </a:r>
            <a:endParaRPr lang="es-EC" sz="28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6978730" y="1019904"/>
            <a:ext cx="1944183" cy="523220"/>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Resultados</a:t>
            </a:r>
            <a:endParaRPr lang="es-EC" sz="2800" b="1" dirty="0">
              <a:latin typeface="Times New Roman" panose="02020603050405020304" pitchFamily="18" charset="0"/>
              <a:cs typeface="Times New Roman" panose="02020603050405020304" pitchFamily="18" charset="0"/>
            </a:endParaRPr>
          </a:p>
        </p:txBody>
      </p:sp>
      <p:sp>
        <p:nvSpPr>
          <p:cNvPr id="11" name="Botón de acción: Inicio 10">
            <a:hlinkClick r:id="rId4"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Interaktive Schaltfläche: Start 20">
            <a:hlinkClick r:id="rId5"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1848837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68718" y="241583"/>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Sistema de Extracción de Gas</a:t>
            </a:r>
            <a:endParaRPr lang="es-EC"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752426" y="1006662"/>
                <a:ext cx="8198390" cy="5012141"/>
              </a:xfrm>
              <a:prstGeom prst="rect">
                <a:avLst/>
              </a:prstGeom>
            </p:spPr>
            <p:txBody>
              <a:bodyPr wrap="square">
                <a:spAutoFit/>
              </a:bodyPr>
              <a:lstStyle/>
              <a:p>
                <a:pPr indent="252095" algn="just">
                  <a:lnSpc>
                    <a:spcPct val="200000"/>
                  </a:lnSpc>
                  <a:spcBef>
                    <a:spcPts val="1200"/>
                  </a:spcBef>
                  <a:spcAft>
                    <a:spcPts val="0"/>
                  </a:spcAft>
                </a:pPr>
                <a:r>
                  <a:rPr lang="es-EC" dirty="0" smtClean="0">
                    <a:effectLst/>
                    <a:latin typeface="Times New Roman" panose="02020603050405020304" pitchFamily="18" charset="0"/>
                    <a:ea typeface="Times New Roman" panose="02020603050405020304" pitchFamily="18" charset="0"/>
                  </a:rPr>
                  <a:t>La pérdida de carga para los tramos rectos por metro lineal es: (Soler&amp;Palau, 2015)</a:t>
                </a:r>
              </a:p>
              <a:p>
                <a:pPr>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𝑃</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𝑡</m:t>
                          </m:r>
                        </m:e>
                        <m:sub>
                          <m:r>
                            <a:rPr lang="es-EC" i="1">
                              <a:effectLst/>
                              <a:latin typeface="Cambria Math" panose="02040503050406030204" pitchFamily="18" charset="0"/>
                              <a:ea typeface="Times New Roman" panose="02020603050405020304" pitchFamily="18" charset="0"/>
                            </a:rPr>
                            <m:t>1</m:t>
                          </m:r>
                        </m:sub>
                      </m:sSub>
                      <m:r>
                        <a:rPr lang="es-EC" i="1">
                          <a:effectLst/>
                          <a:latin typeface="Cambria Math" panose="02040503050406030204" pitchFamily="18" charset="0"/>
                          <a:ea typeface="Times New Roman" panose="02020603050405020304" pitchFamily="18" charset="0"/>
                        </a:rPr>
                        <m:t> = </m:t>
                      </m:r>
                      <m:r>
                        <a:rPr lang="es-EC" i="1">
                          <a:effectLst/>
                          <a:latin typeface="Cambria Math" panose="02040503050406030204" pitchFamily="18" charset="0"/>
                          <a:ea typeface="Times New Roman" panose="02020603050405020304" pitchFamily="18" charset="0"/>
                        </a:rPr>
                        <m:t>𝐿𝑜𝑛𝑔</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𝐶𝑜𝑛𝑑𝑢𝑐𝑡𝑜</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𝑚</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𝑃𝑒𝑟𝑑𝑖𝑑𝑎</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𝑑𝑒</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𝑐𝑎𝑟𝑔𝑎</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𝑒𝑛</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𝑡𝑟𝑎𝑚𝑜𝑠</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𝑟𝑒𝑐𝑡𝑜𝑠</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𝑚</m:t>
                      </m:r>
                      <m:r>
                        <a:rPr lang="es-EC" i="1">
                          <a:effectLst/>
                          <a:latin typeface="Cambria Math" panose="02040503050406030204" pitchFamily="18" charset="0"/>
                          <a:ea typeface="Times New Roman" panose="02020603050405020304" pitchFamily="18" charset="0"/>
                        </a:rPr>
                        <m:t> </m:t>
                      </m:r>
                    </m:oMath>
                  </m:oMathPara>
                </a14:m>
                <a:endParaRPr lang="es-EC" dirty="0">
                  <a:effectLst/>
                  <a:latin typeface="Times New Roman" panose="02020603050405020304" pitchFamily="18" charset="0"/>
                  <a:ea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𝑃𝑡</m:t>
                      </m:r>
                      <m:r>
                        <a:rPr lang="es-EC" i="1">
                          <a:effectLst/>
                          <a:latin typeface="Cambria Math" panose="02040503050406030204" pitchFamily="18" charset="0"/>
                          <a:ea typeface="Times New Roman" panose="02020603050405020304" pitchFamily="18" charset="0"/>
                        </a:rPr>
                        <m:t>1 =</m:t>
                      </m:r>
                      <m:d>
                        <m:dPr>
                          <m:ctrlPr>
                            <a:rPr lang="es-EC" i="1">
                              <a:effectLst/>
                              <a:latin typeface="Cambria Math" panose="02040503050406030204" pitchFamily="18" charset="0"/>
                              <a:ea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rPr>
                            <m:t>1,26+7,33</m:t>
                          </m:r>
                        </m:e>
                      </m:d>
                      <m:r>
                        <a:rPr lang="es-EC" i="1">
                          <a:effectLst/>
                          <a:latin typeface="Cambria Math" panose="02040503050406030204" pitchFamily="18" charset="0"/>
                          <a:ea typeface="Times New Roman" panose="02020603050405020304" pitchFamily="18" charset="0"/>
                        </a:rPr>
                        <m:t>∗1,4</m:t>
                      </m:r>
                    </m:oMath>
                  </m:oMathPara>
                </a14:m>
                <a:endParaRPr lang="es-EC" dirty="0">
                  <a:effectLst/>
                  <a:latin typeface="Times New Roman" panose="02020603050405020304" pitchFamily="18" charset="0"/>
                  <a:ea typeface="Times New Roman" panose="02020603050405020304" pitchFamily="18"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𝑃𝑡</m:t>
                      </m:r>
                      <m:r>
                        <a:rPr lang="es-EC" i="1">
                          <a:effectLst/>
                          <a:latin typeface="Cambria Math" panose="02040503050406030204" pitchFamily="18" charset="0"/>
                          <a:ea typeface="Times New Roman" panose="02020603050405020304" pitchFamily="18" charset="0"/>
                        </a:rPr>
                        <m:t>1 =12,03 </m:t>
                      </m:r>
                      <m:r>
                        <a:rPr lang="es-EC" i="1">
                          <a:effectLst/>
                          <a:latin typeface="Cambria Math" panose="02040503050406030204" pitchFamily="18" charset="0"/>
                          <a:ea typeface="Times New Roman" panose="02020603050405020304" pitchFamily="18" charset="0"/>
                        </a:rPr>
                        <m:t>𝑚𝑚</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𝑐</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𝑑</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𝑎</m:t>
                      </m:r>
                      <m:r>
                        <a:rPr lang="es-EC" i="1">
                          <a:effectLst/>
                          <a:latin typeface="Cambria Math" panose="02040503050406030204" pitchFamily="18" charset="0"/>
                          <a:ea typeface="Times New Roman" panose="02020603050405020304" pitchFamily="18" charset="0"/>
                        </a:rPr>
                        <m:t>.</m:t>
                      </m:r>
                    </m:oMath>
                  </m:oMathPara>
                </a14:m>
                <a:endParaRPr lang="es-EC" dirty="0">
                  <a:effectLst/>
                  <a:latin typeface="Times New Roman" panose="02020603050405020304" pitchFamily="18" charset="0"/>
                  <a:ea typeface="Times New Roman" panose="02020603050405020304" pitchFamily="18" charset="0"/>
                </a:endParaRPr>
              </a:p>
              <a:p>
                <a:pPr indent="252095" algn="just">
                  <a:lnSpc>
                    <a:spcPct val="200000"/>
                  </a:lnSpc>
                  <a:spcBef>
                    <a:spcPts val="1200"/>
                  </a:spcBef>
                  <a:spcAft>
                    <a:spcPts val="0"/>
                  </a:spcAft>
                </a:pPr>
                <a:r>
                  <a:rPr lang="es-EC" dirty="0">
                    <a:effectLst/>
                    <a:latin typeface="Times New Roman" panose="02020603050405020304" pitchFamily="18" charset="0"/>
                    <a:ea typeface="Times New Roman" panose="02020603050405020304" pitchFamily="18" charset="0"/>
                  </a:rPr>
                  <a:t>La perdida por codos encontramos con la fórmula propuesta anteriormente:</a:t>
                </a:r>
              </a:p>
              <a:p>
                <a:pPr>
                  <a:lnSpc>
                    <a:spcPct val="20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𝑃</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𝑡</m:t>
                          </m:r>
                        </m:e>
                        <m:sub>
                          <m:r>
                            <a:rPr lang="es-EC" i="1">
                              <a:effectLst/>
                              <a:latin typeface="Cambria Math" panose="02040503050406030204" pitchFamily="18" charset="0"/>
                              <a:ea typeface="Times New Roman" panose="02020603050405020304" pitchFamily="18" charset="0"/>
                            </a:rPr>
                            <m:t>2</m:t>
                          </m:r>
                        </m:sub>
                      </m:sSub>
                      <m:r>
                        <a:rPr lang="es-EC" i="1">
                          <a:effectLst/>
                          <a:latin typeface="Cambria Math" panose="02040503050406030204" pitchFamily="18" charset="0"/>
                          <a:ea typeface="Times New Roman" panose="02020603050405020304" pitchFamily="18" charset="0"/>
                        </a:rPr>
                        <m:t> = </m:t>
                      </m:r>
                      <m:r>
                        <a:rPr lang="es-EC" i="1">
                          <a:effectLst/>
                          <a:latin typeface="Cambria Math" panose="02040503050406030204" pitchFamily="18" charset="0"/>
                          <a:ea typeface="Times New Roman" panose="02020603050405020304" pitchFamily="18" charset="0"/>
                        </a:rPr>
                        <m:t>𝜂</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𝑥</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𝑃𝑑</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𝑚𝑚</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𝑐</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𝑑</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𝑎</m:t>
                      </m:r>
                      <m:r>
                        <a:rPr lang="es-EC" i="1">
                          <a:effectLst/>
                          <a:latin typeface="Cambria Math" panose="02040503050406030204" pitchFamily="18" charset="0"/>
                          <a:ea typeface="Times New Roman" panose="02020603050405020304" pitchFamily="18" charset="0"/>
                        </a:rPr>
                        <m:t>.)</m:t>
                      </m:r>
                    </m:oMath>
                  </m:oMathPara>
                </a14:m>
                <a:endParaRPr lang="es-EC" dirty="0">
                  <a:effectLst/>
                  <a:latin typeface="Times New Roman" panose="02020603050405020304" pitchFamily="18" charset="0"/>
                  <a:ea typeface="Times New Roman" panose="02020603050405020304" pitchFamily="18" charset="0"/>
                </a:endParaRPr>
              </a:p>
              <a:p>
                <a:pPr>
                  <a:lnSpc>
                    <a:spcPct val="20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𝑃</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𝑡</m:t>
                          </m:r>
                        </m:e>
                        <m:sub>
                          <m:r>
                            <a:rPr lang="es-EC" i="1">
                              <a:effectLst/>
                              <a:latin typeface="Cambria Math" panose="02040503050406030204" pitchFamily="18" charset="0"/>
                              <a:ea typeface="Times New Roman" panose="02020603050405020304" pitchFamily="18" charset="0"/>
                            </a:rPr>
                            <m:t>2</m:t>
                          </m:r>
                        </m:sub>
                      </m:sSub>
                      <m:r>
                        <a:rPr lang="es-EC" i="1">
                          <a:effectLst/>
                          <a:latin typeface="Cambria Math" panose="02040503050406030204" pitchFamily="18" charset="0"/>
                          <a:ea typeface="Times New Roman" panose="02020603050405020304" pitchFamily="18" charset="0"/>
                        </a:rPr>
                        <m:t> =0,17∗3</m:t>
                      </m:r>
                    </m:oMath>
                  </m:oMathPara>
                </a14:m>
                <a:endParaRPr lang="es-EC" dirty="0">
                  <a:effectLst/>
                  <a:latin typeface="Times New Roman" panose="02020603050405020304" pitchFamily="18" charset="0"/>
                  <a:ea typeface="Times New Roman" panose="02020603050405020304" pitchFamily="18" charset="0"/>
                </a:endParaRPr>
              </a:p>
              <a:p>
                <a:pPr>
                  <a:lnSpc>
                    <a:spcPct val="115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𝑃</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𝑡</m:t>
                          </m:r>
                        </m:e>
                        <m:sub>
                          <m:r>
                            <a:rPr lang="es-EC" i="1">
                              <a:effectLst/>
                              <a:latin typeface="Cambria Math" panose="02040503050406030204" pitchFamily="18" charset="0"/>
                              <a:ea typeface="Times New Roman" panose="02020603050405020304" pitchFamily="18" charset="0"/>
                            </a:rPr>
                            <m:t>2</m:t>
                          </m:r>
                        </m:sub>
                      </m:sSub>
                      <m:r>
                        <a:rPr lang="es-EC" i="1">
                          <a:effectLst/>
                          <a:latin typeface="Cambria Math" panose="02040503050406030204" pitchFamily="18" charset="0"/>
                          <a:ea typeface="Times New Roman" panose="02020603050405020304" pitchFamily="18" charset="0"/>
                        </a:rPr>
                        <m:t> =0,51 </m:t>
                      </m:r>
                      <m:r>
                        <a:rPr lang="es-EC" i="1">
                          <a:effectLst/>
                          <a:latin typeface="Cambria Math" panose="02040503050406030204" pitchFamily="18" charset="0"/>
                          <a:ea typeface="Times New Roman" panose="02020603050405020304" pitchFamily="18" charset="0"/>
                        </a:rPr>
                        <m:t>𝑚𝑚</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𝑐</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𝑑</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𝑎</m:t>
                      </m:r>
                      <m:r>
                        <a:rPr lang="es-EC" i="1">
                          <a:effectLst/>
                          <a:latin typeface="Cambria Math" panose="02040503050406030204" pitchFamily="18" charset="0"/>
                          <a:ea typeface="Times New Roman" panose="02020603050405020304" pitchFamily="18" charset="0"/>
                        </a:rPr>
                        <m:t>.</m:t>
                      </m:r>
                    </m:oMath>
                  </m:oMathPara>
                </a14:m>
                <a:endParaRPr lang="es-EC" dirty="0">
                  <a:effectLst/>
                  <a:latin typeface="Times New Roman" panose="02020603050405020304" pitchFamily="18" charset="0"/>
                  <a:ea typeface="Times New Roman" panose="02020603050405020304" pitchFamily="18" charset="0"/>
                </a:endParaRPr>
              </a:p>
              <a:p>
                <a:pPr indent="252095" algn="just">
                  <a:lnSpc>
                    <a:spcPct val="200000"/>
                  </a:lnSpc>
                  <a:spcBef>
                    <a:spcPts val="1200"/>
                  </a:spcBef>
                  <a:spcAft>
                    <a:spcPts val="0"/>
                  </a:spcAft>
                </a:pPr>
                <a:r>
                  <a:rPr lang="es-EC" dirty="0">
                    <a:effectLst/>
                    <a:latin typeface="Times New Roman" panose="02020603050405020304" pitchFamily="18" charset="0"/>
                    <a:ea typeface="Times New Roman" panose="02020603050405020304" pitchFamily="18" charset="0"/>
                  </a:rPr>
                  <a:t>La pérdida de carga total de la instalación resulta ser: </a:t>
                </a:r>
              </a:p>
              <a:p>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𝑃𝑡</m:t>
                      </m:r>
                      <m:r>
                        <a:rPr lang="es-EC" i="1">
                          <a:effectLst/>
                          <a:latin typeface="Cambria Math" panose="02040503050406030204" pitchFamily="18" charset="0"/>
                          <a:ea typeface="Times New Roman" panose="02020603050405020304" pitchFamily="18" charset="0"/>
                          <a:cs typeface="Times New Roman" panose="02020603050405020304" pitchFamily="18" charset="0"/>
                        </a:rPr>
                        <m:t> =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𝑃𝑡</m:t>
                      </m:r>
                      <m:r>
                        <a:rPr lang="es-EC" i="1">
                          <a:effectLst/>
                          <a:latin typeface="Cambria Math" panose="02040503050406030204" pitchFamily="18" charset="0"/>
                          <a:ea typeface="Times New Roman" panose="02020603050405020304" pitchFamily="18" charset="0"/>
                          <a:cs typeface="Times New Roman" panose="02020603050405020304" pitchFamily="18" charset="0"/>
                        </a:rPr>
                        <m:t>1 +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𝑃𝑡</m:t>
                      </m:r>
                      <m:r>
                        <a:rPr lang="es-EC" i="1">
                          <a:effectLst/>
                          <a:latin typeface="Cambria Math" panose="02040503050406030204" pitchFamily="18" charset="0"/>
                          <a:ea typeface="Times New Roman" panose="02020603050405020304" pitchFamily="18" charset="0"/>
                          <a:cs typeface="Times New Roman" panose="02020603050405020304" pitchFamily="18" charset="0"/>
                        </a:rPr>
                        <m:t>2 = 12,03 + 0,51 = 12,54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𝑚𝑚</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𝑐</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𝑑</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752426" y="1006662"/>
                <a:ext cx="8198390" cy="5012141"/>
              </a:xfrm>
              <a:prstGeom prst="rect">
                <a:avLst/>
              </a:prstGeom>
              <a:blipFill rotWithShape="0">
                <a:blip r:embed="rId2"/>
                <a:stretch>
                  <a:fillRect/>
                </a:stretch>
              </a:blipFill>
            </p:spPr>
            <p:txBody>
              <a:bodyPr/>
              <a:lstStyle/>
              <a:p>
                <a:r>
                  <a:rPr lang="es-EC">
                    <a:noFill/>
                  </a:rPr>
                  <a:t> </a:t>
                </a:r>
              </a:p>
            </p:txBody>
          </p:sp>
        </mc:Fallback>
      </mc:AlternateContent>
      <p:pic>
        <p:nvPicPr>
          <p:cNvPr id="11" name="Imagen 10"/>
          <p:cNvPicPr/>
          <p:nvPr/>
        </p:nvPicPr>
        <p:blipFill rotWithShape="1">
          <a:blip r:embed="rId3" cstate="print"/>
          <a:srcRect l="50913" t="32136" r="23540" b="18848"/>
          <a:stretch/>
        </p:blipFill>
        <p:spPr bwMode="auto">
          <a:xfrm>
            <a:off x="8496241" y="2144789"/>
            <a:ext cx="3417570" cy="3686175"/>
          </a:xfrm>
          <a:prstGeom prst="rect">
            <a:avLst/>
          </a:prstGeom>
          <a:ln>
            <a:noFill/>
          </a:ln>
          <a:extLst>
            <a:ext uri="{53640926-AAD7-44D8-BBD7-CCE9431645EC}">
              <a14:shadowObscured xmlns:a14="http://schemas.microsoft.com/office/drawing/2010/main"/>
            </a:ext>
          </a:extLst>
        </p:spPr>
      </p:pic>
      <p:sp>
        <p:nvSpPr>
          <p:cNvPr id="12" name="Botón de acción: Inicio 11">
            <a:hlinkClick r:id="rId4"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Interaktive Schaltfläche: Start 20">
            <a:hlinkClick r:id="rId5"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4286895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57600" y="2515573"/>
            <a:ext cx="6096000" cy="1025922"/>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AUTORES:</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smtClean="0">
                <a:latin typeface="Times New Roman" panose="02020603050405020304" pitchFamily="18" charset="0"/>
                <a:ea typeface="Calibri" panose="020F0502020204030204" pitchFamily="34" charset="0"/>
              </a:rPr>
              <a:t>CARLOS EDUARDO CHANO IZA</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smtClean="0">
                <a:latin typeface="Times New Roman" panose="02020603050405020304" pitchFamily="18" charset="0"/>
                <a:ea typeface="Calibri" panose="020F0502020204030204" pitchFamily="34" charset="0"/>
              </a:rPr>
              <a:t>LENIN XAVIER PAUCAR PICHUCHO</a:t>
            </a:r>
            <a:endParaRPr lang="es-EC" dirty="0">
              <a:latin typeface="Times New Roman" panose="02020603050405020304" pitchFamily="18" charset="0"/>
              <a:ea typeface="Calibri" panose="020F0502020204030204" pitchFamily="34" charset="0"/>
            </a:endParaRPr>
          </a:p>
        </p:txBody>
      </p:sp>
      <p:sp>
        <p:nvSpPr>
          <p:cNvPr id="3" name="Rectángulo 2"/>
          <p:cNvSpPr/>
          <p:nvPr/>
        </p:nvSpPr>
        <p:spPr>
          <a:xfrm>
            <a:off x="3762375" y="4155386"/>
            <a:ext cx="6096000" cy="697627"/>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DIRECTOR: ING. </a:t>
            </a:r>
            <a:r>
              <a:rPr lang="es-EC" b="1" dirty="0" smtClean="0">
                <a:latin typeface="Times New Roman" panose="02020603050405020304" pitchFamily="18" charset="0"/>
                <a:ea typeface="Calibri" panose="020F0502020204030204" pitchFamily="34" charset="0"/>
              </a:rPr>
              <a:t>ALEXANDER IBARRA</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CODIRECTOR: ING. </a:t>
            </a:r>
            <a:r>
              <a:rPr lang="es-EC" b="1" dirty="0" smtClean="0">
                <a:latin typeface="Times New Roman" panose="02020603050405020304" pitchFamily="18" charset="0"/>
                <a:ea typeface="Calibri" panose="020F0502020204030204" pitchFamily="34" charset="0"/>
              </a:rPr>
              <a:t>ANIBAL LÓPEZ</a:t>
            </a:r>
            <a:endParaRPr lang="es-EC" dirty="0">
              <a:latin typeface="Times New Roman" panose="02020603050405020304" pitchFamily="18" charset="0"/>
              <a:ea typeface="Calibri" panose="020F0502020204030204" pitchFamily="34" charset="0"/>
            </a:endParaRPr>
          </a:p>
        </p:txBody>
      </p:sp>
      <p:sp>
        <p:nvSpPr>
          <p:cNvPr id="9" name="Rectángulo 8"/>
          <p:cNvSpPr/>
          <p:nvPr/>
        </p:nvSpPr>
        <p:spPr>
          <a:xfrm>
            <a:off x="3696483" y="5709966"/>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a:t>
            </a:r>
            <a:r>
              <a:rPr lang="es-EC" b="1" dirty="0" smtClean="0">
                <a:latin typeface="Times New Roman" panose="02020603050405020304" pitchFamily="18" charset="0"/>
                <a:ea typeface="Calibri" panose="020F0502020204030204" pitchFamily="34" charset="0"/>
              </a:rPr>
              <a:t>MAYO 2015</a:t>
            </a:r>
            <a:endParaRPr lang="es-EC" dirty="0">
              <a:latin typeface="Times New Roman" panose="02020603050405020304" pitchFamily="18" charset="0"/>
              <a:ea typeface="Calibri" panose="020F0502020204030204" pitchFamily="34" charset="0"/>
            </a:endParaRPr>
          </a:p>
          <a:p>
            <a:r>
              <a:rPr lang="es-EC" b="1" dirty="0">
                <a:latin typeface="Times New Roman" panose="02020603050405020304" pitchFamily="18" charset="0"/>
                <a:ea typeface="Calibri" panose="020F0502020204030204" pitchFamily="34" charset="0"/>
              </a:rPr>
              <a:t/>
            </a:r>
            <a:br>
              <a:rPr lang="es-EC" b="1" dirty="0">
                <a:latin typeface="Times New Roman" panose="02020603050405020304" pitchFamily="18" charset="0"/>
                <a:ea typeface="Calibri" panose="020F0502020204030204" pitchFamily="34" charset="0"/>
              </a:rPr>
            </a:br>
            <a:endParaRPr lang="es-EC" dirty="0"/>
          </a:p>
        </p:txBody>
      </p:sp>
    </p:spTree>
    <p:extLst>
      <p:ext uri="{BB962C8B-B14F-4D97-AF65-F5344CB8AC3E}">
        <p14:creationId xmlns:p14="http://schemas.microsoft.com/office/powerpoint/2010/main" val="466085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4" name="CuadroTexto 3"/>
          <p:cNvSpPr txBox="1"/>
          <p:nvPr/>
        </p:nvSpPr>
        <p:spPr>
          <a:xfrm>
            <a:off x="1417203" y="415447"/>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Sistema de Extracción de Gas</a:t>
            </a:r>
            <a:endParaRPr lang="es-EC"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845712" y="1547752"/>
                <a:ext cx="6289183" cy="3970318"/>
              </a:xfrm>
              <a:prstGeom prst="rect">
                <a:avLst/>
              </a:prstGeom>
            </p:spPr>
            <p:txBody>
              <a:bodyPr wrap="square">
                <a:spAutoFit/>
              </a:bodyPr>
              <a:lstStyle/>
              <a:p>
                <a:pPr marL="342900" lvl="0" indent="-342900" algn="just">
                  <a:lnSpc>
                    <a:spcPct val="200000"/>
                  </a:lnSpc>
                  <a:spcAft>
                    <a:spcPts val="0"/>
                  </a:spcAft>
                  <a:buFont typeface="Wingdings" panose="05000000000000000000" pitchFamily="2" charset="2"/>
                  <a:buChar char=""/>
                </a:pPr>
                <a:r>
                  <a:rPr lang="es-EC" dirty="0" smtClean="0">
                    <a:effectLst/>
                    <a:latin typeface="Times New Roman" panose="02020603050405020304" pitchFamily="18" charset="0"/>
                    <a:ea typeface="Times New Roman" panose="02020603050405020304" pitchFamily="18" charset="0"/>
                  </a:rPr>
                  <a:t>Hertz</a:t>
                </a:r>
                <a:r>
                  <a:rPr lang="es-EC" dirty="0">
                    <a:effectLst/>
                    <a:latin typeface="Times New Roman" panose="02020603050405020304" pitchFamily="18" charset="0"/>
                    <a:ea typeface="Times New Roman" panose="02020603050405020304" pitchFamily="18" charset="0"/>
                  </a:rPr>
                  <a:t>: </a:t>
                </a:r>
                <a14:m>
                  <m:oMath xmlns:m="http://schemas.openxmlformats.org/officeDocument/2006/math">
                    <m:r>
                      <a:rPr lang="es-EC" i="1">
                        <a:effectLst/>
                        <a:latin typeface="Cambria Math" panose="02040503050406030204" pitchFamily="18" charset="0"/>
                        <a:ea typeface="Times New Roman" panose="02020603050405020304" pitchFamily="18" charset="0"/>
                      </a:rPr>
                      <m:t>60 </m:t>
                    </m:r>
                    <m:r>
                      <a:rPr lang="es-EC" i="1">
                        <a:effectLst/>
                        <a:latin typeface="Cambria Math" panose="02040503050406030204" pitchFamily="18" charset="0"/>
                        <a:ea typeface="Times New Roman" panose="02020603050405020304" pitchFamily="18" charset="0"/>
                      </a:rPr>
                      <m:t>𝐻𝑧</m:t>
                    </m:r>
                  </m:oMath>
                </a14:m>
                <a:endParaRPr lang="es-EC" dirty="0">
                  <a:effectLst/>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Wingdings" panose="05000000000000000000" pitchFamily="2" charset="2"/>
                  <a:buChar char=""/>
                </a:pPr>
                <a:r>
                  <a:rPr lang="es-EC" dirty="0">
                    <a:effectLst/>
                    <a:latin typeface="Times New Roman" panose="02020603050405020304" pitchFamily="18" charset="0"/>
                    <a:ea typeface="Times New Roman" panose="02020603050405020304" pitchFamily="18" charset="0"/>
                  </a:rPr>
                  <a:t>Caudal: </a:t>
                </a:r>
                <a14:m>
                  <m:oMath xmlns:m="http://schemas.openxmlformats.org/officeDocument/2006/math">
                    <m:r>
                      <a:rPr lang="es-EC" i="1">
                        <a:effectLst/>
                        <a:latin typeface="Cambria Math" panose="02040503050406030204" pitchFamily="18" charset="0"/>
                        <a:ea typeface="Times New Roman" panose="02020603050405020304" pitchFamily="18" charset="0"/>
                      </a:rPr>
                      <m:t>135 </m:t>
                    </m:r>
                    <m:sSup>
                      <m:sSupPr>
                        <m:ctrlPr>
                          <a:rPr lang="es-EC" i="1">
                            <a:effectLst/>
                            <a:latin typeface="Cambria Math" panose="02040503050406030204" pitchFamily="18" charset="0"/>
                            <a:ea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rPr>
                          <m:t>𝑚</m:t>
                        </m:r>
                      </m:e>
                      <m:sup>
                        <m:r>
                          <a:rPr lang="es-EC" i="1">
                            <a:effectLst/>
                            <a:latin typeface="Cambria Math" panose="02040503050406030204" pitchFamily="18" charset="0"/>
                            <a:ea typeface="Times New Roman" panose="02020603050405020304" pitchFamily="18" charset="0"/>
                          </a:rPr>
                          <m:t>3</m:t>
                        </m:r>
                      </m:sup>
                    </m:sSup>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h</m:t>
                    </m:r>
                  </m:oMath>
                </a14:m>
                <a:endParaRPr lang="es-EC" dirty="0">
                  <a:effectLst/>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Wingdings" panose="05000000000000000000" pitchFamily="2" charset="2"/>
                  <a:buChar char=""/>
                </a:pPr>
                <a:r>
                  <a:rPr lang="es-EC" dirty="0">
                    <a:effectLst/>
                    <a:latin typeface="Times New Roman" panose="02020603050405020304" pitchFamily="18" charset="0"/>
                    <a:ea typeface="Times New Roman" panose="02020603050405020304" pitchFamily="18" charset="0"/>
                  </a:rPr>
                  <a:t>Presión de perdida de carga total: </a:t>
                </a:r>
                <a14:m>
                  <m:oMath xmlns:m="http://schemas.openxmlformats.org/officeDocument/2006/math">
                    <m:r>
                      <a:rPr lang="es-EC" i="1">
                        <a:effectLst/>
                        <a:latin typeface="Cambria Math" panose="02040503050406030204" pitchFamily="18" charset="0"/>
                        <a:ea typeface="Times New Roman" panose="02020603050405020304" pitchFamily="18" charset="0"/>
                      </a:rPr>
                      <m:t>12,54 </m:t>
                    </m:r>
                    <m:r>
                      <a:rPr lang="es-EC" i="1">
                        <a:effectLst/>
                        <a:latin typeface="Cambria Math" panose="02040503050406030204" pitchFamily="18" charset="0"/>
                        <a:ea typeface="Times New Roman" panose="02020603050405020304" pitchFamily="18" charset="0"/>
                      </a:rPr>
                      <m:t>𝑚𝑚</m:t>
                    </m:r>
                    <m:r>
                      <a:rPr lang="es-EC" i="1">
                        <a:effectLst/>
                        <a:latin typeface="Cambria Math" panose="02040503050406030204" pitchFamily="18" charset="0"/>
                        <a:ea typeface="Times New Roman" panose="02020603050405020304" pitchFamily="18" charset="0"/>
                      </a:rPr>
                      <m:t> </m:t>
                    </m:r>
                    <m:r>
                      <a:rPr lang="es-EC" i="1">
                        <a:effectLst/>
                        <a:latin typeface="Cambria Math" panose="02040503050406030204" pitchFamily="18" charset="0"/>
                        <a:ea typeface="Times New Roman" panose="02020603050405020304" pitchFamily="18" charset="0"/>
                      </a:rPr>
                      <m:t>𝑐</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𝑑</m:t>
                    </m:r>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𝑎</m:t>
                    </m:r>
                    <m:r>
                      <a:rPr lang="es-EC" i="1">
                        <a:effectLst/>
                        <a:latin typeface="Cambria Math" panose="02040503050406030204" pitchFamily="18" charset="0"/>
                        <a:ea typeface="Times New Roman" panose="02020603050405020304" pitchFamily="18" charset="0"/>
                      </a:rPr>
                      <m:t>. ó </m:t>
                    </m:r>
                    <m:r>
                      <a:rPr lang="es-EC" i="1">
                        <a:effectLst/>
                        <a:latin typeface="Cambria Math" panose="02040503050406030204" pitchFamily="18" charset="0"/>
                        <a:ea typeface="Times New Roman" panose="02020603050405020304" pitchFamily="18" charset="0"/>
                      </a:rPr>
                      <m:t>𝑚𝑚𝑤𝑔</m:t>
                    </m:r>
                  </m:oMath>
                </a14:m>
                <a:endParaRPr lang="es-EC" dirty="0">
                  <a:effectLst/>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Wingdings" panose="05000000000000000000" pitchFamily="2" charset="2"/>
                  <a:buChar char=""/>
                </a:pPr>
                <a:r>
                  <a:rPr lang="es-EC" dirty="0">
                    <a:effectLst/>
                    <a:latin typeface="Times New Roman" panose="02020603050405020304" pitchFamily="18" charset="0"/>
                    <a:ea typeface="Times New Roman" panose="02020603050405020304" pitchFamily="18" charset="0"/>
                  </a:rPr>
                  <a:t>Condiciones del aire donde operará el extractor: (Sangolquí)</a:t>
                </a:r>
              </a:p>
              <a:p>
                <a:pPr marL="1350645" algn="just">
                  <a:lnSpc>
                    <a:spcPct val="200000"/>
                  </a:lnSpc>
                  <a:spcAft>
                    <a:spcPts val="0"/>
                  </a:spcAft>
                </a:pPr>
                <a:r>
                  <a:rPr lang="es-EC" dirty="0">
                    <a:effectLst/>
                    <a:latin typeface="Times New Roman" panose="02020603050405020304" pitchFamily="18" charset="0"/>
                    <a:ea typeface="Times New Roman" panose="02020603050405020304" pitchFamily="18" charset="0"/>
                  </a:rPr>
                  <a:t>Densidad: </a:t>
                </a:r>
                <a14:m>
                  <m:oMath xmlns:m="http://schemas.openxmlformats.org/officeDocument/2006/math">
                    <m:r>
                      <a:rPr lang="es-EC" i="1">
                        <a:effectLst/>
                        <a:latin typeface="Cambria Math" panose="02040503050406030204" pitchFamily="18" charset="0"/>
                        <a:ea typeface="Times New Roman" panose="02020603050405020304" pitchFamily="18" charset="0"/>
                      </a:rPr>
                      <m:t>0,9537 </m:t>
                    </m:r>
                    <m:r>
                      <a:rPr lang="es-EC" i="1">
                        <a:effectLst/>
                        <a:latin typeface="Cambria Math" panose="02040503050406030204" pitchFamily="18" charset="0"/>
                        <a:ea typeface="Times New Roman" panose="02020603050405020304" pitchFamily="18" charset="0"/>
                      </a:rPr>
                      <m:t>𝐾𝑔</m:t>
                    </m:r>
                    <m:r>
                      <a:rPr lang="es-EC" i="1">
                        <a:effectLst/>
                        <a:latin typeface="Cambria Math" panose="02040503050406030204" pitchFamily="18" charset="0"/>
                        <a:ea typeface="Times New Roman" panose="02020603050405020304" pitchFamily="18" charset="0"/>
                      </a:rPr>
                      <m:t>/</m:t>
                    </m:r>
                    <m:sSup>
                      <m:sSupPr>
                        <m:ctrlPr>
                          <a:rPr lang="es-EC" i="1">
                            <a:effectLst/>
                            <a:latin typeface="Cambria Math" panose="02040503050406030204" pitchFamily="18" charset="0"/>
                            <a:ea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rPr>
                          <m:t>𝑚</m:t>
                        </m:r>
                      </m:e>
                      <m:sup>
                        <m:r>
                          <a:rPr lang="es-EC" i="1">
                            <a:effectLst/>
                            <a:latin typeface="Cambria Math" panose="02040503050406030204" pitchFamily="18" charset="0"/>
                            <a:ea typeface="Times New Roman" panose="02020603050405020304" pitchFamily="18" charset="0"/>
                          </a:rPr>
                          <m:t>3</m:t>
                        </m:r>
                      </m:sup>
                    </m:sSup>
                  </m:oMath>
                </a14:m>
                <a:endParaRPr lang="es-EC" dirty="0">
                  <a:effectLst/>
                  <a:latin typeface="Times New Roman" panose="02020603050405020304" pitchFamily="18" charset="0"/>
                  <a:ea typeface="Times New Roman" panose="02020603050405020304" pitchFamily="18" charset="0"/>
                </a:endParaRPr>
              </a:p>
              <a:p>
                <a:pPr marL="1350645" algn="just">
                  <a:lnSpc>
                    <a:spcPct val="200000"/>
                  </a:lnSpc>
                  <a:spcAft>
                    <a:spcPts val="0"/>
                  </a:spcAft>
                </a:pPr>
                <a:r>
                  <a:rPr lang="es-EC" dirty="0">
                    <a:effectLst/>
                    <a:latin typeface="Times New Roman" panose="02020603050405020304" pitchFamily="18" charset="0"/>
                    <a:ea typeface="Times New Roman" panose="02020603050405020304" pitchFamily="18" charset="0"/>
                  </a:rPr>
                  <a:t>Altitud: </a:t>
                </a:r>
                <a14:m>
                  <m:oMath xmlns:m="http://schemas.openxmlformats.org/officeDocument/2006/math">
                    <m:r>
                      <a:rPr lang="es-EC" i="1">
                        <a:effectLst/>
                        <a:latin typeface="Cambria Math" panose="02040503050406030204" pitchFamily="18" charset="0"/>
                        <a:ea typeface="Times New Roman" panose="02020603050405020304" pitchFamily="18" charset="0"/>
                      </a:rPr>
                      <m:t>2550 </m:t>
                    </m:r>
                    <m:r>
                      <a:rPr lang="es-EC" i="1">
                        <a:effectLst/>
                        <a:latin typeface="Cambria Math" panose="02040503050406030204" pitchFamily="18" charset="0"/>
                        <a:ea typeface="Times New Roman" panose="02020603050405020304" pitchFamily="18" charset="0"/>
                      </a:rPr>
                      <m:t>𝑚𝑠𝑛𝑚</m:t>
                    </m:r>
                  </m:oMath>
                </a14:m>
                <a:endParaRPr lang="es-EC" dirty="0">
                  <a:effectLst/>
                  <a:latin typeface="Times New Roman" panose="02020603050405020304" pitchFamily="18" charset="0"/>
                  <a:ea typeface="Times New Roman" panose="02020603050405020304" pitchFamily="18" charset="0"/>
                </a:endParaRPr>
              </a:p>
              <a:p>
                <a:pPr marL="1350645" algn="just">
                  <a:lnSpc>
                    <a:spcPct val="200000"/>
                  </a:lnSpc>
                  <a:spcAft>
                    <a:spcPts val="0"/>
                  </a:spcAft>
                </a:pPr>
                <a:r>
                  <a:rPr lang="es-EC" dirty="0">
                    <a:effectLst/>
                    <a:latin typeface="Times New Roman" panose="02020603050405020304" pitchFamily="18" charset="0"/>
                    <a:ea typeface="Times New Roman" panose="02020603050405020304" pitchFamily="18" charset="0"/>
                  </a:rPr>
                  <a:t>Temperatura: </a:t>
                </a:r>
                <a14:m>
                  <m:oMath xmlns:m="http://schemas.openxmlformats.org/officeDocument/2006/math">
                    <m:r>
                      <a:rPr lang="es-EC" i="1">
                        <a:effectLst/>
                        <a:latin typeface="Cambria Math" panose="02040503050406030204" pitchFamily="18" charset="0"/>
                        <a:ea typeface="Times New Roman" panose="02020603050405020304" pitchFamily="18" charset="0"/>
                      </a:rPr>
                      <m:t>23 °</m:t>
                    </m:r>
                    <m:r>
                      <a:rPr lang="es-EC" i="1">
                        <a:effectLst/>
                        <a:latin typeface="Cambria Math" panose="02040503050406030204" pitchFamily="18" charset="0"/>
                        <a:ea typeface="Times New Roman" panose="02020603050405020304" pitchFamily="18" charset="0"/>
                      </a:rPr>
                      <m:t>𝐶</m:t>
                    </m:r>
                  </m:oMath>
                </a14:m>
                <a:endParaRPr lang="es-EC" dirty="0">
                  <a:effectLst/>
                  <a:latin typeface="Times New Roman" panose="02020603050405020304" pitchFamily="18" charset="0"/>
                  <a:ea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845712" y="1547752"/>
                <a:ext cx="6289183" cy="3970318"/>
              </a:xfrm>
              <a:prstGeom prst="rect">
                <a:avLst/>
              </a:prstGeom>
              <a:blipFill rotWithShape="0">
                <a:blip r:embed="rId2"/>
                <a:stretch>
                  <a:fillRect l="-679"/>
                </a:stretch>
              </a:blipFill>
            </p:spPr>
            <p:txBody>
              <a:bodyPr/>
              <a:lstStyle/>
              <a:p>
                <a:r>
                  <a:rPr lang="es-EC">
                    <a:noFill/>
                  </a:rPr>
                  <a:t> </a:t>
                </a:r>
              </a:p>
            </p:txBody>
          </p:sp>
        </mc:Fallback>
      </mc:AlternateContent>
      <p:graphicFrame>
        <p:nvGraphicFramePr>
          <p:cNvPr id="9" name="Tabla 8"/>
          <p:cNvGraphicFramePr>
            <a:graphicFrameLocks noGrp="1"/>
          </p:cNvGraphicFramePr>
          <p:nvPr/>
        </p:nvGraphicFramePr>
        <p:xfrm>
          <a:off x="7262807" y="1958214"/>
          <a:ext cx="4623435" cy="3149394"/>
        </p:xfrm>
        <a:graphic>
          <a:graphicData uri="http://schemas.openxmlformats.org/drawingml/2006/table">
            <a:tbl>
              <a:tblPr firstRow="1" firstCol="1" bandRow="1">
                <a:tableStyleId>{C083E6E3-FA7D-4D7B-A595-EF9225AFEA82}</a:tableStyleId>
              </a:tblPr>
              <a:tblGrid>
                <a:gridCol w="556266"/>
                <a:gridCol w="2349920"/>
                <a:gridCol w="1717249"/>
              </a:tblGrid>
              <a:tr h="386039">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No.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0"/>
                        </a:spcAft>
                      </a:pPr>
                      <a:r>
                        <a:rPr lang="es-EC" sz="1600">
                          <a:effectLst/>
                          <a:latin typeface="Times New Roman" panose="02020603050405020304" pitchFamily="18" charset="0"/>
                          <a:cs typeface="Times New Roman" panose="02020603050405020304" pitchFamily="18" charset="0"/>
                        </a:rPr>
                        <a:t>CARACTERÍSTICAS TÉCNICAS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193019">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1</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600" dirty="0">
                          <a:effectLst/>
                          <a:latin typeface="Times New Roman" panose="02020603050405020304" pitchFamily="18" charset="0"/>
                          <a:cs typeface="Times New Roman" panose="02020603050405020304" pitchFamily="18" charset="0"/>
                        </a:rPr>
                        <a:t>MODELO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5BS – 700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6039">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VELOCIDAD [RPM]</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1450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93019">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POTENCIA [W]</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80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93019">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VOLTAJE [V]</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120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93019">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5</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INTENSIDAD [A]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0,31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79058">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CAUDAL DE</a:t>
                      </a:r>
                    </a:p>
                    <a:p>
                      <a:pPr algn="just">
                        <a:spcAft>
                          <a:spcPts val="0"/>
                        </a:spcAft>
                      </a:pPr>
                      <a:r>
                        <a:rPr lang="es-EC" sz="1600" dirty="0">
                          <a:effectLst/>
                          <a:latin typeface="Times New Roman" panose="02020603050405020304" pitchFamily="18" charset="0"/>
                          <a:cs typeface="Times New Roman" panose="02020603050405020304" pitchFamily="18" charset="0"/>
                        </a:rPr>
                        <a:t>DESCARGA [m</a:t>
                      </a:r>
                      <a:r>
                        <a:rPr lang="es-EC" sz="1600" baseline="30000" dirty="0">
                          <a:effectLst/>
                          <a:latin typeface="Times New Roman" panose="02020603050405020304" pitchFamily="18" charset="0"/>
                          <a:cs typeface="Times New Roman" panose="02020603050405020304" pitchFamily="18" charset="0"/>
                        </a:rPr>
                        <a:t>3</a:t>
                      </a:r>
                      <a:r>
                        <a:rPr lang="es-EC" sz="1600" dirty="0">
                          <a:effectLst/>
                          <a:latin typeface="Times New Roman" panose="02020603050405020304" pitchFamily="18" charset="0"/>
                          <a:cs typeface="Times New Roman" panose="02020603050405020304" pitchFamily="18" charset="0"/>
                        </a:rPr>
                        <a:t>/</a:t>
                      </a:r>
                      <a:r>
                        <a:rPr lang="es-EC" sz="1600" dirty="0" err="1">
                          <a:effectLst/>
                          <a:latin typeface="Times New Roman" panose="02020603050405020304" pitchFamily="18" charset="0"/>
                          <a:cs typeface="Times New Roman" panose="02020603050405020304" pitchFamily="18" charset="0"/>
                        </a:rPr>
                        <a:t>hr</a:t>
                      </a:r>
                      <a:r>
                        <a:rPr lang="es-EC" sz="1600" dirty="0">
                          <a:effectLst/>
                          <a:latin typeface="Times New Roman" panose="02020603050405020304" pitchFamily="18" charset="0"/>
                          <a:cs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79058">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7</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PRESIÓN SONORA [dB (A)*]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64</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193019">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8</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a:effectLst/>
                          <a:latin typeface="Times New Roman" panose="02020603050405020304" pitchFamily="18" charset="0"/>
                          <a:cs typeface="Times New Roman" panose="02020603050405020304" pitchFamily="18" charset="0"/>
                        </a:rPr>
                        <a:t>PESO APROX. [kg]</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3</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3" name="Botón de acción: Inicio 12">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Interaktive Schaltfläche: Start 20">
            <a:hlinkClick r:id="rId4"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2151407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04324" y="383250"/>
            <a:ext cx="7213646"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Selección de Actuadores Neumáticos</a:t>
            </a:r>
            <a:endParaRPr lang="es-EC" sz="32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1404324" y="877831"/>
            <a:ext cx="4313896" cy="575542"/>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Cilindros neumáticos  </a:t>
            </a:r>
            <a:endParaRPr lang="es-EC" sz="28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940684" y="1947954"/>
            <a:ext cx="5241175" cy="4524315"/>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s-ES" dirty="0" smtClean="0">
                <a:solidFill>
                  <a:srgbClr val="000000"/>
                </a:solidFill>
                <a:effectLst/>
                <a:latin typeface="Times New Roman" panose="02020603050405020304" pitchFamily="18" charset="0"/>
                <a:ea typeface="Times New Roman" panose="02020603050405020304" pitchFamily="18" charset="0"/>
              </a:rPr>
              <a:t>Debe tener bloqueada la posibilidad de giro del vástago.</a:t>
            </a:r>
            <a:endParaRPr lang="es-EC" dirty="0" smtClean="0">
              <a:effectLst/>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S" dirty="0" smtClean="0">
                <a:solidFill>
                  <a:srgbClr val="000000"/>
                </a:solidFill>
                <a:effectLst/>
                <a:latin typeface="Times New Roman" panose="02020603050405020304" pitchFamily="18" charset="0"/>
                <a:ea typeface="Times New Roman" panose="02020603050405020304" pitchFamily="18" charset="0"/>
              </a:rPr>
              <a:t>El vástago debe soportar el momento flector provocado por el hecho eventual que se produzca rozamiento o choque entre el vástago, envases o válvulas.</a:t>
            </a:r>
            <a:endParaRPr lang="es-EC" dirty="0" smtClean="0">
              <a:effectLst/>
              <a:latin typeface="Times New Roman" panose="02020603050405020304" pitchFamily="18" charset="0"/>
              <a:ea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S" dirty="0" smtClean="0">
                <a:solidFill>
                  <a:srgbClr val="000000"/>
                </a:solidFill>
                <a:effectLst/>
                <a:latin typeface="Times New Roman" panose="02020603050405020304" pitchFamily="18" charset="0"/>
                <a:ea typeface="Times New Roman" panose="02020603050405020304" pitchFamily="18" charset="0"/>
              </a:rPr>
              <a:t>Su longitud de carrera debe ser acorde con las dimensiones de los envases y válvulas.</a:t>
            </a:r>
            <a:endParaRPr lang="es-EC" dirty="0">
              <a:effectLst/>
              <a:latin typeface="Times New Roman" panose="02020603050405020304" pitchFamily="18" charset="0"/>
              <a:ea typeface="Times New Roman" panose="02020603050405020304" pitchFamily="18" charset="0"/>
            </a:endParaRPr>
          </a:p>
        </p:txBody>
      </p:sp>
      <p:sp>
        <p:nvSpPr>
          <p:cNvPr id="5" name="CuadroTexto 4"/>
          <p:cNvSpPr txBox="1"/>
          <p:nvPr/>
        </p:nvSpPr>
        <p:spPr>
          <a:xfrm>
            <a:off x="1404324" y="1494120"/>
            <a:ext cx="4313896" cy="523220"/>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Características </a:t>
            </a:r>
            <a:endParaRPr lang="es-EC" sz="2800" b="1"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8367501" y="1453373"/>
            <a:ext cx="4313896" cy="523220"/>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Análisis</a:t>
            </a:r>
            <a:endParaRPr lang="es-EC" sz="2800" b="1" dirty="0">
              <a:latin typeface="Times New Roman" panose="02020603050405020304" pitchFamily="18" charset="0"/>
              <a:cs typeface="Times New Roman" panose="02020603050405020304" pitchFamily="18" charset="0"/>
            </a:endParaRPr>
          </a:p>
        </p:txBody>
      </p:sp>
      <p:pic>
        <p:nvPicPr>
          <p:cNvPr id="8" name="Imagen 7"/>
          <p:cNvPicPr/>
          <p:nvPr/>
        </p:nvPicPr>
        <p:blipFill rotWithShape="1">
          <a:blip r:embed="rId2" cstate="print"/>
          <a:srcRect l="16423" t="24670" r="66059" b="44817"/>
          <a:stretch/>
        </p:blipFill>
        <p:spPr bwMode="auto">
          <a:xfrm>
            <a:off x="7469747" y="2461941"/>
            <a:ext cx="3334890" cy="3517744"/>
          </a:xfrm>
          <a:prstGeom prst="rect">
            <a:avLst/>
          </a:prstGeom>
          <a:ln>
            <a:noFill/>
          </a:ln>
          <a:extLst>
            <a:ext uri="{53640926-AAD7-44D8-BBD7-CCE9431645EC}">
              <a14:shadowObscured xmlns:a14="http://schemas.microsoft.com/office/drawing/2010/main"/>
            </a:ext>
          </a:extLst>
        </p:spPr>
      </p:pic>
      <p:sp>
        <p:nvSpPr>
          <p:cNvPr id="9" name="Botón de acción: Inicio 8">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Interaktive Schaltfläche: Start 20">
            <a:hlinkClick r:id="rId4"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3840199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12910" y="397306"/>
            <a:ext cx="4313896" cy="523220"/>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Resultados</a:t>
            </a:r>
            <a:endParaRPr lang="es-EC" sz="2800" b="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nvPr>
        </p:nvGraphicFramePr>
        <p:xfrm>
          <a:off x="3499288" y="1057237"/>
          <a:ext cx="5486399" cy="2385060"/>
        </p:xfrm>
        <a:graphic>
          <a:graphicData uri="http://schemas.openxmlformats.org/drawingml/2006/table">
            <a:tbl>
              <a:tblPr firstRow="1" firstCol="1" bandRow="1">
                <a:tableStyleId>{9D7B26C5-4107-4FEC-AEDC-1716B250A1EF}</a:tableStyleId>
              </a:tblPr>
              <a:tblGrid>
                <a:gridCol w="723063"/>
                <a:gridCol w="1708712"/>
                <a:gridCol w="1436612"/>
                <a:gridCol w="1618012"/>
              </a:tblGrid>
              <a:tr h="224155">
                <a:tc>
                  <a:txBody>
                    <a:bodyPr/>
                    <a:lstStyle/>
                    <a:p>
                      <a:pPr algn="ctr">
                        <a:spcAft>
                          <a:spcPts val="0"/>
                        </a:spcAft>
                      </a:pPr>
                      <a:r>
                        <a:rPr lang="es-EC" sz="1200" dirty="0">
                          <a:effectLst/>
                        </a:rPr>
                        <a:t>1</a:t>
                      </a:r>
                      <a:endParaRPr lang="es-E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200">
                          <a:effectLst/>
                        </a:rPr>
                        <a:t>Fuerza necesaria para realizar el trabajo</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dirty="0">
                          <a:effectLst/>
                        </a:rPr>
                        <a:t>F</a:t>
                      </a:r>
                      <a:r>
                        <a:rPr lang="en-US" sz="1200" dirty="0">
                          <a:effectLst/>
                        </a:rPr>
                        <a:t>=m*g</a:t>
                      </a:r>
                      <a:endParaRPr lang="es-E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a:effectLst/>
                        </a:rPr>
                        <a:t>F=1,242*9,8=12,2N</a:t>
                      </a:r>
                      <a:endParaRPr lang="es-ES" sz="1200">
                        <a:effectLst/>
                        <a:latin typeface="Times New Roman" panose="02020603050405020304" pitchFamily="18" charset="0"/>
                        <a:ea typeface="Times New Roman" panose="02020603050405020304" pitchFamily="18" charset="0"/>
                      </a:endParaRPr>
                    </a:p>
                  </a:txBody>
                  <a:tcPr marL="68580" marR="68580" marT="0" marB="0"/>
                </a:tc>
              </a:tr>
              <a:tr h="556260">
                <a:tc>
                  <a:txBody>
                    <a:bodyPr/>
                    <a:lstStyle/>
                    <a:p>
                      <a:pPr algn="ctr">
                        <a:spcAft>
                          <a:spcPts val="0"/>
                        </a:spcAft>
                      </a:pPr>
                      <a:r>
                        <a:rPr lang="es-EC" sz="1200">
                          <a:effectLst/>
                        </a:rPr>
                        <a:t>2</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200">
                          <a:effectLst/>
                        </a:rPr>
                        <a:t>Factor de carga</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a:effectLst/>
                        </a:rPr>
                        <a:t>0,7 para aceleraciones normales</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a:effectLst/>
                        </a:rPr>
                        <a:t>0,7</a:t>
                      </a:r>
                      <a:endParaRPr lang="es-ES" sz="1200">
                        <a:effectLst/>
                        <a:latin typeface="Times New Roman" panose="02020603050405020304" pitchFamily="18" charset="0"/>
                        <a:ea typeface="Times New Roman" panose="02020603050405020304" pitchFamily="18" charset="0"/>
                      </a:endParaRPr>
                    </a:p>
                  </a:txBody>
                  <a:tcPr marL="68580" marR="68580" marT="0" marB="0"/>
                </a:tc>
              </a:tr>
              <a:tr h="205740">
                <a:tc>
                  <a:txBody>
                    <a:bodyPr/>
                    <a:lstStyle/>
                    <a:p>
                      <a:pPr algn="ctr">
                        <a:spcAft>
                          <a:spcPts val="0"/>
                        </a:spcAft>
                      </a:pPr>
                      <a:r>
                        <a:rPr lang="es-EC" sz="1200">
                          <a:effectLst/>
                        </a:rPr>
                        <a:t>3</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200">
                          <a:effectLst/>
                        </a:rPr>
                        <a:t>Rendimiento interno del cilindro por rozamiento de las juntas</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a:effectLst/>
                        </a:rPr>
                        <a:t>Entre 0,8 y 0,9 se puede ver en catálogos comerciales</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a:effectLst/>
                        </a:rPr>
                        <a:t>0,9</a:t>
                      </a:r>
                      <a:endParaRPr lang="es-ES" sz="1200">
                        <a:effectLst/>
                        <a:latin typeface="Times New Roman" panose="02020603050405020304" pitchFamily="18" charset="0"/>
                        <a:ea typeface="Times New Roman" panose="02020603050405020304" pitchFamily="18" charset="0"/>
                      </a:endParaRPr>
                    </a:p>
                  </a:txBody>
                  <a:tcPr marL="68580" marR="68580" marT="0" marB="0"/>
                </a:tc>
              </a:tr>
              <a:tr h="217805">
                <a:tc>
                  <a:txBody>
                    <a:bodyPr/>
                    <a:lstStyle/>
                    <a:p>
                      <a:pPr algn="ctr">
                        <a:spcAft>
                          <a:spcPts val="0"/>
                        </a:spcAft>
                      </a:pPr>
                      <a:r>
                        <a:rPr lang="es-EC" sz="1200">
                          <a:effectLst/>
                        </a:rPr>
                        <a:t>4</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200">
                          <a:effectLst/>
                        </a:rPr>
                        <a:t>Presión manométrica en el cilindro</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a:effectLst/>
                        </a:rPr>
                        <a:t> </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dirty="0">
                          <a:effectLst/>
                        </a:rPr>
                        <a:t>6 bar</a:t>
                      </a:r>
                      <a:endParaRPr lang="es-ES" sz="1200" dirty="0">
                        <a:effectLst/>
                        <a:latin typeface="Times New Roman" panose="02020603050405020304" pitchFamily="18" charset="0"/>
                        <a:ea typeface="Times New Roman" panose="02020603050405020304" pitchFamily="18" charset="0"/>
                      </a:endParaRPr>
                    </a:p>
                  </a:txBody>
                  <a:tcPr marL="68580" marR="68580" marT="0" marB="0"/>
                </a:tc>
              </a:tr>
              <a:tr h="205740">
                <a:tc>
                  <a:txBody>
                    <a:bodyPr/>
                    <a:lstStyle/>
                    <a:p>
                      <a:pPr algn="ctr">
                        <a:spcAft>
                          <a:spcPts val="0"/>
                        </a:spcAft>
                      </a:pPr>
                      <a:r>
                        <a:rPr lang="es-EC" sz="1200">
                          <a:effectLst/>
                        </a:rPr>
                        <a:t>5</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C" sz="1200">
                          <a:effectLst/>
                        </a:rPr>
                        <a:t>Fuerza teórica en el cilindro</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a:effectLst/>
                        </a:rPr>
                        <a:t>Ft=F/λ.µ=A*p</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200" dirty="0">
                          <a:effectLst/>
                        </a:rPr>
                        <a:t>Ft=12,2/0,7*0,9=19,3N</a:t>
                      </a:r>
                      <a:endParaRPr lang="es-ES" sz="12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graphicFrame>
        <p:nvGraphicFramePr>
          <p:cNvPr id="4" name="Tabla 3"/>
          <p:cNvGraphicFramePr>
            <a:graphicFrameLocks noGrp="1"/>
          </p:cNvGraphicFramePr>
          <p:nvPr>
            <p:extLst/>
          </p:nvPr>
        </p:nvGraphicFramePr>
        <p:xfrm>
          <a:off x="2666453" y="4996831"/>
          <a:ext cx="7447755" cy="1097280"/>
        </p:xfrm>
        <a:graphic>
          <a:graphicData uri="http://schemas.openxmlformats.org/drawingml/2006/table">
            <a:tbl>
              <a:tblPr firstRow="1" firstCol="1" bandRow="1">
                <a:tableStyleId>{9D7B26C5-4107-4FEC-AEDC-1716B250A1EF}</a:tableStyleId>
              </a:tblPr>
              <a:tblGrid>
                <a:gridCol w="1990464"/>
                <a:gridCol w="569127"/>
                <a:gridCol w="424672"/>
                <a:gridCol w="538621"/>
                <a:gridCol w="406560"/>
                <a:gridCol w="437835"/>
                <a:gridCol w="484745"/>
                <a:gridCol w="594203"/>
                <a:gridCol w="578566"/>
                <a:gridCol w="625478"/>
                <a:gridCol w="797484"/>
              </a:tblGrid>
              <a:tr h="177800">
                <a:tc>
                  <a:txBody>
                    <a:bodyPr/>
                    <a:lstStyle/>
                    <a:p>
                      <a:pPr>
                        <a:spcAft>
                          <a:spcPts val="0"/>
                        </a:spcAft>
                      </a:pPr>
                      <a:r>
                        <a:rPr lang="es-MX" sz="1200" dirty="0">
                          <a:effectLst/>
                        </a:rPr>
                        <a:t>Fuerzas [N]</a:t>
                      </a:r>
                      <a:endParaRPr lang="es-ES" sz="1200" dirty="0">
                        <a:effectLst/>
                        <a:latin typeface="Times New Roman" panose="02020603050405020304" pitchFamily="18" charset="0"/>
                        <a:ea typeface="Times New Roman" panose="02020603050405020304" pitchFamily="18" charset="0"/>
                      </a:endParaRPr>
                    </a:p>
                  </a:txBody>
                  <a:tcPr marL="68580" marR="68580" marT="0" marB="0"/>
                </a:tc>
                <a:tc gridSpan="10">
                  <a:txBody>
                    <a:bodyPr/>
                    <a:lstStyle/>
                    <a:p>
                      <a:pPr algn="ctr">
                        <a:spcAft>
                          <a:spcPts val="0"/>
                        </a:spcAft>
                      </a:pPr>
                      <a:r>
                        <a:rPr lang="es-MX" sz="1200">
                          <a:effectLst/>
                        </a:rPr>
                        <a:t> </a:t>
                      </a:r>
                      <a:endParaRPr lang="es-E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7800">
                <a:tc>
                  <a:txBody>
                    <a:bodyPr/>
                    <a:lstStyle/>
                    <a:p>
                      <a:pPr>
                        <a:spcAft>
                          <a:spcPts val="0"/>
                        </a:spcAft>
                      </a:pPr>
                      <a:r>
                        <a:rPr lang="es-MX" sz="1200">
                          <a:effectLst/>
                        </a:rPr>
                        <a:t>Diámetro del émbolo [mm]</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dirty="0">
                          <a:effectLst/>
                        </a:rPr>
                        <a:t>12</a:t>
                      </a:r>
                      <a:endParaRPr lang="es-ES" sz="1200" dirty="0">
                        <a:effectLst/>
                        <a:latin typeface="Times New Roman" panose="02020603050405020304" pitchFamily="18" charset="0"/>
                        <a:ea typeface="Times New Roman" panose="02020603050405020304" pitchFamily="18" charset="0"/>
                      </a:endParaRPr>
                    </a:p>
                  </a:txBody>
                  <a:tcPr marL="68580" marR="68580" marT="0" marB="0">
                    <a:solidFill>
                      <a:srgbClr val="00B050"/>
                    </a:solidFill>
                  </a:tcPr>
                </a:tc>
                <a:tc>
                  <a:txBody>
                    <a:bodyPr/>
                    <a:lstStyle/>
                    <a:p>
                      <a:pPr algn="ctr">
                        <a:spcAft>
                          <a:spcPts val="0"/>
                        </a:spcAft>
                      </a:pPr>
                      <a:r>
                        <a:rPr lang="es-MX" sz="1200">
                          <a:effectLst/>
                        </a:rPr>
                        <a:t>16</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20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25</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32</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40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50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63</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80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100</a:t>
                      </a:r>
                      <a:endParaRPr lang="es-ES" sz="1200">
                        <a:effectLst/>
                        <a:latin typeface="Times New Roman" panose="02020603050405020304" pitchFamily="18" charset="0"/>
                        <a:ea typeface="Times New Roman" panose="02020603050405020304" pitchFamily="18" charset="0"/>
                      </a:endParaRPr>
                    </a:p>
                  </a:txBody>
                  <a:tcPr marL="68580" marR="68580" marT="0" marB="0"/>
                </a:tc>
              </a:tr>
              <a:tr h="177800">
                <a:tc>
                  <a:txBody>
                    <a:bodyPr/>
                    <a:lstStyle/>
                    <a:p>
                      <a:pPr>
                        <a:spcAft>
                          <a:spcPts val="0"/>
                        </a:spcAft>
                      </a:pPr>
                      <a:r>
                        <a:rPr lang="es-MX" sz="1200">
                          <a:effectLst/>
                        </a:rPr>
                        <a:t>Fuerza teórica  a [6 bar]</a:t>
                      </a:r>
                      <a:endParaRPr lang="es-ES" sz="1200">
                        <a:effectLst/>
                      </a:endParaRPr>
                    </a:p>
                    <a:p>
                      <a:pPr>
                        <a:spcAft>
                          <a:spcPts val="0"/>
                        </a:spcAft>
                      </a:pPr>
                      <a:r>
                        <a:rPr lang="es-MX" sz="1200">
                          <a:effectLst/>
                        </a:rPr>
                        <a:t>Avance</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dirty="0">
                          <a:effectLst/>
                        </a:rPr>
                        <a:t>68</a:t>
                      </a:r>
                      <a:endParaRPr lang="es-ES" sz="1200" dirty="0">
                        <a:effectLst/>
                        <a:latin typeface="Times New Roman" panose="02020603050405020304" pitchFamily="18" charset="0"/>
                        <a:ea typeface="Times New Roman" panose="02020603050405020304" pitchFamily="18" charset="0"/>
                      </a:endParaRPr>
                    </a:p>
                  </a:txBody>
                  <a:tcPr marL="68580" marR="68580" marT="0" marB="0">
                    <a:solidFill>
                      <a:srgbClr val="00B050"/>
                    </a:solidFill>
                  </a:tcPr>
                </a:tc>
                <a:tc>
                  <a:txBody>
                    <a:bodyPr/>
                    <a:lstStyle/>
                    <a:p>
                      <a:pPr algn="ctr">
                        <a:spcAft>
                          <a:spcPts val="0"/>
                        </a:spcAft>
                      </a:pPr>
                      <a:r>
                        <a:rPr lang="es-MX" sz="1200">
                          <a:effectLst/>
                        </a:rPr>
                        <a:t>121</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188</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295</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482</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754</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1178</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1870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3016</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4712</a:t>
                      </a:r>
                      <a:endParaRPr lang="es-ES" sz="1200">
                        <a:effectLst/>
                        <a:latin typeface="Times New Roman" panose="02020603050405020304" pitchFamily="18" charset="0"/>
                        <a:ea typeface="Times New Roman" panose="02020603050405020304" pitchFamily="18" charset="0"/>
                      </a:endParaRPr>
                    </a:p>
                  </a:txBody>
                  <a:tcPr marL="68580" marR="68580" marT="0" marB="0"/>
                </a:tc>
              </a:tr>
              <a:tr h="177800">
                <a:tc>
                  <a:txBody>
                    <a:bodyPr/>
                    <a:lstStyle/>
                    <a:p>
                      <a:pPr>
                        <a:spcAft>
                          <a:spcPts val="0"/>
                        </a:spcAft>
                      </a:pPr>
                      <a:r>
                        <a:rPr lang="es-MX" sz="1200">
                          <a:effectLst/>
                        </a:rPr>
                        <a:t>Fuerza teórica  a  [6 bar]</a:t>
                      </a:r>
                      <a:endParaRPr lang="es-ES" sz="1200">
                        <a:effectLst/>
                      </a:endParaRPr>
                    </a:p>
                    <a:p>
                      <a:pPr>
                        <a:spcAft>
                          <a:spcPts val="0"/>
                        </a:spcAft>
                      </a:pPr>
                      <a:r>
                        <a:rPr lang="es-MX" sz="1200">
                          <a:effectLst/>
                        </a:rPr>
                        <a:t>Retroceso </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dirty="0">
                          <a:effectLst/>
                        </a:rPr>
                        <a:t>51</a:t>
                      </a:r>
                      <a:endParaRPr lang="es-ES" sz="1200" dirty="0">
                        <a:effectLst/>
                        <a:latin typeface="Times New Roman" panose="02020603050405020304" pitchFamily="18" charset="0"/>
                        <a:ea typeface="Times New Roman" panose="02020603050405020304" pitchFamily="18" charset="0"/>
                      </a:endParaRPr>
                    </a:p>
                  </a:txBody>
                  <a:tcPr marL="68580" marR="68580" marT="0" marB="0">
                    <a:solidFill>
                      <a:srgbClr val="00B050"/>
                    </a:solidFill>
                  </a:tcPr>
                </a:tc>
                <a:tc>
                  <a:txBody>
                    <a:bodyPr/>
                    <a:lstStyle/>
                    <a:p>
                      <a:pPr algn="ctr">
                        <a:spcAft>
                          <a:spcPts val="0"/>
                        </a:spcAft>
                      </a:pPr>
                      <a:r>
                        <a:rPr lang="es-MX" sz="1200">
                          <a:effectLst/>
                        </a:rPr>
                        <a:t>90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141</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247</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415</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686</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1057</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1750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2827</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dirty="0">
                          <a:effectLst/>
                        </a:rPr>
                        <a:t>4418</a:t>
                      </a:r>
                      <a:endParaRPr lang="es-ES" sz="12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5" name="Rectángulo 4"/>
          <p:cNvSpPr/>
          <p:nvPr/>
        </p:nvSpPr>
        <p:spPr>
          <a:xfrm>
            <a:off x="3769744" y="3557812"/>
            <a:ext cx="5241175" cy="1200329"/>
          </a:xfrm>
          <a:prstGeom prst="rect">
            <a:avLst/>
          </a:prstGeom>
        </p:spPr>
        <p:txBody>
          <a:bodyPr wrap="square">
            <a:spAutoFit/>
          </a:bodyPr>
          <a:lstStyle/>
          <a:p>
            <a:pPr lvl="0" algn="just">
              <a:lnSpc>
                <a:spcPct val="200000"/>
              </a:lnSpc>
              <a:spcAft>
                <a:spcPts val="0"/>
              </a:spcAft>
            </a:pPr>
            <a:r>
              <a:rPr lang="es-ES" dirty="0" smtClean="0">
                <a:solidFill>
                  <a:srgbClr val="000000"/>
                </a:solidFill>
                <a:latin typeface="Times New Roman" panose="02020603050405020304" pitchFamily="18" charset="0"/>
                <a:ea typeface="Times New Roman" panose="02020603050405020304" pitchFamily="18" charset="0"/>
              </a:rPr>
              <a:t>Se selecciona un actuador de diámetro 12mm el cual soporta 51 N superior a los 19,3 N calculado.</a:t>
            </a:r>
            <a:endParaRPr lang="es-EC" dirty="0" smtClean="0">
              <a:effectLst/>
              <a:latin typeface="Times New Roman" panose="02020603050405020304" pitchFamily="18" charset="0"/>
              <a:ea typeface="Times New Roman" panose="02020603050405020304" pitchFamily="18" charset="0"/>
            </a:endParaRPr>
          </a:p>
        </p:txBody>
      </p:sp>
      <p:sp>
        <p:nvSpPr>
          <p:cNvPr id="6" name="Botón de acción: Inicio 5">
            <a:hlinkClick r:id="rId2"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Interaktive Schaltfläche: Start 20">
            <a:hlinkClick r:id="rId3"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3649336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83367" y="693520"/>
            <a:ext cx="4313896" cy="523220"/>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Resultados</a:t>
            </a:r>
            <a:endParaRPr lang="es-EC" sz="28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683367" y="1535829"/>
            <a:ext cx="5241175" cy="1754326"/>
          </a:xfrm>
          <a:prstGeom prst="rect">
            <a:avLst/>
          </a:prstGeom>
        </p:spPr>
        <p:txBody>
          <a:bodyPr wrap="square">
            <a:spAutoFit/>
          </a:bodyPr>
          <a:lstStyle/>
          <a:p>
            <a:pPr algn="just">
              <a:lnSpc>
                <a:spcPct val="200000"/>
              </a:lnSpc>
            </a:pPr>
            <a:r>
              <a:rPr lang="es-ES" dirty="0">
                <a:latin typeface="Times" panose="02020603050405020304" pitchFamily="18" charset="0"/>
                <a:cs typeface="Times" panose="02020603050405020304" pitchFamily="18" charset="0"/>
              </a:rPr>
              <a:t>Para realizar la comprobación del amortiguamiento de la carga se calcula la energía cinética a disipar.</a:t>
            </a:r>
          </a:p>
          <a:p>
            <a:pPr lvl="0" algn="just">
              <a:lnSpc>
                <a:spcPct val="200000"/>
              </a:lnSpc>
              <a:spcAft>
                <a:spcPts val="0"/>
              </a:spcAft>
            </a:pPr>
            <a:endParaRPr lang="es-EC" dirty="0" smtClean="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3048000" y="2675461"/>
                <a:ext cx="6096000" cy="1507079"/>
              </a:xfrm>
              <a:prstGeom prst="rect">
                <a:avLst/>
              </a:prstGeom>
            </p:spPr>
            <p:txBody>
              <a:bodyPr>
                <a:spAutoFit/>
              </a:bodyPr>
              <a:lstStyle/>
              <a:p>
                <a:pPr algn="ctr">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S" i="1">
                              <a:solidFill>
                                <a:srgbClr val="000000"/>
                              </a:solidFill>
                              <a:latin typeface="Cambria Math" panose="02040503050406030204" pitchFamily="18" charset="0"/>
                              <a:ea typeface="Times New Roman" panose="02020603050405020304" pitchFamily="18" charset="0"/>
                            </a:rPr>
                          </m:ctrlPr>
                        </m:sSubPr>
                        <m:e>
                          <m:r>
                            <a:rPr lang="es-EC" i="1">
                              <a:solidFill>
                                <a:srgbClr val="000000"/>
                              </a:solidFill>
                              <a:effectLst/>
                              <a:latin typeface="Cambria Math" panose="02040503050406030204" pitchFamily="18" charset="0"/>
                              <a:ea typeface="Times New Roman" panose="02020603050405020304" pitchFamily="18" charset="0"/>
                            </a:rPr>
                            <m:t>𝑚</m:t>
                          </m:r>
                        </m:e>
                        <m:sub>
                          <m:r>
                            <a:rPr lang="es-EC" i="1">
                              <a:solidFill>
                                <a:srgbClr val="000000"/>
                              </a:solidFill>
                              <a:effectLst/>
                              <a:latin typeface="Cambria Math" panose="02040503050406030204" pitchFamily="18" charset="0"/>
                              <a:ea typeface="Times New Roman" panose="02020603050405020304" pitchFamily="18" charset="0"/>
                            </a:rPr>
                            <m:t> </m:t>
                          </m:r>
                        </m:sub>
                      </m:sSub>
                      <m:r>
                        <a:rPr lang="es-EC" i="1">
                          <a:solidFill>
                            <a:srgbClr val="000000"/>
                          </a:solidFill>
                          <a:effectLst/>
                          <a:latin typeface="Cambria Math" panose="02040503050406030204" pitchFamily="18" charset="0"/>
                          <a:ea typeface="Times New Roman" panose="02020603050405020304" pitchFamily="18" charset="0"/>
                        </a:rPr>
                        <m:t>= 1,242+0,230=1,472</m:t>
                      </m:r>
                      <m:r>
                        <a:rPr lang="es-EC" i="1">
                          <a:solidFill>
                            <a:srgbClr val="000000"/>
                          </a:solidFill>
                          <a:effectLst/>
                          <a:latin typeface="Cambria Math" panose="02040503050406030204" pitchFamily="18" charset="0"/>
                          <a:ea typeface="Times New Roman" panose="02020603050405020304" pitchFamily="18" charset="0"/>
                        </a:rPr>
                        <m:t>𝑔</m:t>
                      </m:r>
                    </m:oMath>
                  </m:oMathPara>
                </a14:m>
                <a:endParaRPr lang="es-ES" dirty="0">
                  <a:effectLst/>
                  <a:latin typeface="Times New Roman" panose="02020603050405020304" pitchFamily="18" charset="0"/>
                  <a:ea typeface="Times New Roman" panose="02020603050405020304" pitchFamily="18" charset="0"/>
                </a:endParaRPr>
              </a:p>
              <a:p>
                <a:pPr algn="ctr">
                  <a:lnSpc>
                    <a:spcPct val="200000"/>
                  </a:lnSpc>
                  <a:spcAft>
                    <a:spcPts val="0"/>
                  </a:spcAft>
                </a:pPr>
                <a14:m>
                  <m:oMath xmlns:m="http://schemas.openxmlformats.org/officeDocument/2006/math">
                    <m:sSub>
                      <m:sSubPr>
                        <m:ctrlPr>
                          <a:rPr lang="es-ES" i="1">
                            <a:solidFill>
                              <a:srgbClr val="000000"/>
                            </a:solidFill>
                            <a:effectLst/>
                            <a:latin typeface="Cambria Math" panose="02040503050406030204" pitchFamily="18" charset="0"/>
                            <a:ea typeface="Times New Roman" panose="02020603050405020304" pitchFamily="18" charset="0"/>
                          </a:rPr>
                        </m:ctrlPr>
                      </m:sSubPr>
                      <m:e>
                        <m:r>
                          <a:rPr lang="es-EC" i="1">
                            <a:solidFill>
                              <a:srgbClr val="000000"/>
                            </a:solidFill>
                            <a:effectLst/>
                            <a:latin typeface="Cambria Math" panose="02040503050406030204" pitchFamily="18" charset="0"/>
                            <a:ea typeface="Times New Roman" panose="02020603050405020304" pitchFamily="18" charset="0"/>
                          </a:rPr>
                          <m:t>𝐸</m:t>
                        </m:r>
                      </m:e>
                      <m:sub>
                        <m:r>
                          <a:rPr lang="es-EC" i="1">
                            <a:solidFill>
                              <a:srgbClr val="000000"/>
                            </a:solidFill>
                            <a:effectLst/>
                            <a:latin typeface="Cambria Math" panose="02040503050406030204" pitchFamily="18" charset="0"/>
                            <a:ea typeface="Times New Roman" panose="02020603050405020304" pitchFamily="18" charset="0"/>
                          </a:rPr>
                          <m:t> </m:t>
                        </m:r>
                        <m:r>
                          <a:rPr lang="es-EC" i="1">
                            <a:solidFill>
                              <a:srgbClr val="000000"/>
                            </a:solidFill>
                            <a:effectLst/>
                            <a:latin typeface="Cambria Math" panose="02040503050406030204" pitchFamily="18" charset="0"/>
                            <a:ea typeface="Times New Roman" panose="02020603050405020304" pitchFamily="18" charset="0"/>
                          </a:rPr>
                          <m:t>𝐶</m:t>
                        </m:r>
                      </m:sub>
                    </m:sSub>
                    <m:r>
                      <a:rPr lang="es-EC" i="1">
                        <a:solidFill>
                          <a:srgbClr val="000000"/>
                        </a:solidFill>
                        <a:effectLst/>
                        <a:latin typeface="Cambria Math" panose="02040503050406030204" pitchFamily="18" charset="0"/>
                        <a:ea typeface="Times New Roman" panose="02020603050405020304" pitchFamily="18" charset="0"/>
                      </a:rPr>
                      <m:t>=</m:t>
                    </m:r>
                    <m:f>
                      <m:fPr>
                        <m:ctrlPr>
                          <a:rPr lang="es-ES" i="1">
                            <a:solidFill>
                              <a:srgbClr val="000000"/>
                            </a:solidFill>
                            <a:effectLst/>
                            <a:latin typeface="Cambria Math" panose="02040503050406030204" pitchFamily="18" charset="0"/>
                            <a:ea typeface="Times New Roman" panose="02020603050405020304" pitchFamily="18" charset="0"/>
                          </a:rPr>
                        </m:ctrlPr>
                      </m:fPr>
                      <m:num>
                        <m:r>
                          <a:rPr lang="es-EC" i="1">
                            <a:solidFill>
                              <a:srgbClr val="000000"/>
                            </a:solidFill>
                            <a:effectLst/>
                            <a:latin typeface="Cambria Math" panose="02040503050406030204" pitchFamily="18" charset="0"/>
                            <a:ea typeface="Times New Roman" panose="02020603050405020304" pitchFamily="18" charset="0"/>
                          </a:rPr>
                          <m:t>𝑚</m:t>
                        </m:r>
                        <m:r>
                          <a:rPr lang="es-EC" i="1">
                            <a:solidFill>
                              <a:srgbClr val="000000"/>
                            </a:solidFill>
                            <a:effectLst/>
                            <a:latin typeface="Cambria Math" panose="02040503050406030204" pitchFamily="18" charset="0"/>
                            <a:ea typeface="Times New Roman" panose="02020603050405020304" pitchFamily="18" charset="0"/>
                          </a:rPr>
                          <m:t>·</m:t>
                        </m:r>
                        <m:sSup>
                          <m:sSupPr>
                            <m:ctrlPr>
                              <a:rPr lang="es-ES" i="1">
                                <a:solidFill>
                                  <a:srgbClr val="000000"/>
                                </a:solidFill>
                                <a:effectLst/>
                                <a:latin typeface="Cambria Math" panose="02040503050406030204" pitchFamily="18" charset="0"/>
                                <a:ea typeface="Times New Roman" panose="02020603050405020304" pitchFamily="18" charset="0"/>
                              </a:rPr>
                            </m:ctrlPr>
                          </m:sSupPr>
                          <m:e>
                            <m:r>
                              <a:rPr lang="es-EC" i="1">
                                <a:solidFill>
                                  <a:srgbClr val="000000"/>
                                </a:solidFill>
                                <a:effectLst/>
                                <a:latin typeface="Cambria Math" panose="02040503050406030204" pitchFamily="18" charset="0"/>
                                <a:ea typeface="Times New Roman" panose="02020603050405020304" pitchFamily="18" charset="0"/>
                              </a:rPr>
                              <m:t>𝑣</m:t>
                            </m:r>
                          </m:e>
                          <m:sup>
                            <m:r>
                              <a:rPr lang="es-EC" i="1">
                                <a:solidFill>
                                  <a:srgbClr val="000000"/>
                                </a:solidFill>
                                <a:effectLst/>
                                <a:latin typeface="Cambria Math" panose="02040503050406030204" pitchFamily="18" charset="0"/>
                                <a:ea typeface="Times New Roman" panose="02020603050405020304" pitchFamily="18" charset="0"/>
                              </a:rPr>
                              <m:t>2</m:t>
                            </m:r>
                          </m:sup>
                        </m:sSup>
                      </m:num>
                      <m:den>
                        <m:r>
                          <a:rPr lang="es-EC" i="1">
                            <a:solidFill>
                              <a:srgbClr val="000000"/>
                            </a:solidFill>
                            <a:effectLst/>
                            <a:latin typeface="Cambria Math" panose="02040503050406030204" pitchFamily="18" charset="0"/>
                            <a:ea typeface="Times New Roman" panose="02020603050405020304" pitchFamily="18" charset="0"/>
                          </a:rPr>
                          <m:t>2</m:t>
                        </m:r>
                      </m:den>
                    </m:f>
                  </m:oMath>
                </a14:m>
                <a:r>
                  <a:rPr lang="es-EC" dirty="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s-ES" i="1">
                            <a:solidFill>
                              <a:srgbClr val="000000"/>
                            </a:solidFill>
                            <a:effectLst/>
                            <a:latin typeface="Cambria Math" panose="02040503050406030204" pitchFamily="18" charset="0"/>
                            <a:ea typeface="Times New Roman" panose="02020603050405020304" pitchFamily="18" charset="0"/>
                          </a:rPr>
                        </m:ctrlPr>
                      </m:fPr>
                      <m:num>
                        <m:r>
                          <a:rPr lang="es-EC">
                            <a:solidFill>
                              <a:srgbClr val="000000"/>
                            </a:solidFill>
                            <a:effectLst/>
                            <a:latin typeface="Cambria Math" panose="02040503050406030204" pitchFamily="18" charset="0"/>
                            <a:ea typeface="Times New Roman" panose="02020603050405020304" pitchFamily="18" charset="0"/>
                          </a:rPr>
                          <m:t>1,472</m:t>
                        </m:r>
                        <m:r>
                          <m:rPr>
                            <m:sty m:val="p"/>
                          </m:rPr>
                          <a:rPr lang="es-EC">
                            <a:solidFill>
                              <a:srgbClr val="000000"/>
                            </a:solidFill>
                            <a:effectLst/>
                            <a:latin typeface="Cambria Math" panose="02040503050406030204" pitchFamily="18" charset="0"/>
                            <a:ea typeface="Times New Roman" panose="02020603050405020304" pitchFamily="18" charset="0"/>
                          </a:rPr>
                          <m:t>kg</m:t>
                        </m:r>
                        <m:r>
                          <a:rPr lang="es-EC">
                            <a:solidFill>
                              <a:srgbClr val="000000"/>
                            </a:solidFill>
                            <a:effectLst/>
                            <a:latin typeface="Cambria Math" panose="02040503050406030204" pitchFamily="18" charset="0"/>
                            <a:ea typeface="Times New Roman" panose="02020603050405020304" pitchFamily="18" charset="0"/>
                          </a:rPr>
                          <m:t>·(0,25 </m:t>
                        </m:r>
                        <m:r>
                          <m:rPr>
                            <m:sty m:val="p"/>
                          </m:rPr>
                          <a:rPr lang="es-EC">
                            <a:solidFill>
                              <a:srgbClr val="000000"/>
                            </a:solidFill>
                            <a:effectLst/>
                            <a:latin typeface="Cambria Math" panose="02040503050406030204" pitchFamily="18" charset="0"/>
                            <a:ea typeface="Times New Roman" panose="02020603050405020304" pitchFamily="18" charset="0"/>
                          </a:rPr>
                          <m:t>m</m:t>
                        </m:r>
                        <m:r>
                          <a:rPr lang="es-EC">
                            <a:solidFill>
                              <a:srgbClr val="000000"/>
                            </a:solidFill>
                            <a:effectLst/>
                            <a:latin typeface="Cambria Math" panose="02040503050406030204" pitchFamily="18" charset="0"/>
                            <a:ea typeface="Times New Roman" panose="02020603050405020304" pitchFamily="18" charset="0"/>
                          </a:rPr>
                          <m:t>/</m:t>
                        </m:r>
                        <m:r>
                          <m:rPr>
                            <m:sty m:val="p"/>
                          </m:rPr>
                          <a:rPr lang="es-EC">
                            <a:solidFill>
                              <a:srgbClr val="000000"/>
                            </a:solidFill>
                            <a:effectLst/>
                            <a:latin typeface="Cambria Math" panose="02040503050406030204" pitchFamily="18" charset="0"/>
                            <a:ea typeface="Times New Roman" panose="02020603050405020304" pitchFamily="18" charset="0"/>
                          </a:rPr>
                          <m:t>s</m:t>
                        </m:r>
                        <m:r>
                          <a:rPr lang="es-EC">
                            <a:solidFill>
                              <a:srgbClr val="000000"/>
                            </a:solidFill>
                            <a:effectLst/>
                            <a:latin typeface="Cambria Math" panose="02040503050406030204" pitchFamily="18" charset="0"/>
                            <a:ea typeface="Times New Roman" panose="02020603050405020304" pitchFamily="18" charset="0"/>
                          </a:rPr>
                          <m:t>)² </m:t>
                        </m:r>
                      </m:num>
                      <m:den>
                        <m:r>
                          <a:rPr lang="es-EC" i="1">
                            <a:solidFill>
                              <a:srgbClr val="000000"/>
                            </a:solidFill>
                            <a:effectLst/>
                            <a:latin typeface="Cambria Math" panose="02040503050406030204" pitchFamily="18" charset="0"/>
                            <a:ea typeface="Times New Roman" panose="02020603050405020304" pitchFamily="18" charset="0"/>
                          </a:rPr>
                          <m:t>2</m:t>
                        </m:r>
                      </m:den>
                    </m:f>
                    <m:r>
                      <a:rPr lang="es-EC" i="1">
                        <a:solidFill>
                          <a:srgbClr val="000000"/>
                        </a:solidFill>
                        <a:effectLst/>
                        <a:latin typeface="Cambria Math" panose="02040503050406030204" pitchFamily="18" charset="0"/>
                        <a:ea typeface="Times New Roman" panose="02020603050405020304" pitchFamily="18" charset="0"/>
                      </a:rPr>
                      <m:t>=0,046</m:t>
                    </m:r>
                    <m:r>
                      <a:rPr lang="es-EC" i="1">
                        <a:solidFill>
                          <a:srgbClr val="000000"/>
                        </a:solidFill>
                        <a:effectLst/>
                        <a:latin typeface="Cambria Math" panose="02040503050406030204" pitchFamily="18" charset="0"/>
                        <a:ea typeface="Times New Roman" panose="02020603050405020304" pitchFamily="18" charset="0"/>
                      </a:rPr>
                      <m:t>𝑗</m:t>
                    </m:r>
                  </m:oMath>
                </a14:m>
                <a:endParaRPr lang="es-ES" dirty="0">
                  <a:effectLst/>
                  <a:latin typeface="Times New Roman" panose="02020603050405020304" pitchFamily="18" charset="0"/>
                  <a:ea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3048000" y="2675461"/>
                <a:ext cx="6096000" cy="1507079"/>
              </a:xfrm>
              <a:prstGeom prst="rect">
                <a:avLst/>
              </a:prstGeom>
              <a:blipFill rotWithShape="0">
                <a:blip r:embed="rId2"/>
                <a:stretch>
                  <a:fillRect/>
                </a:stretch>
              </a:blipFill>
            </p:spPr>
            <p:txBody>
              <a:bodyPr/>
              <a:lstStyle/>
              <a:p>
                <a:r>
                  <a:rPr lang="es-ES">
                    <a:noFill/>
                  </a:rPr>
                  <a:t> </a:t>
                </a:r>
              </a:p>
            </p:txBody>
          </p:sp>
        </mc:Fallback>
      </mc:AlternateContent>
      <p:sp>
        <p:nvSpPr>
          <p:cNvPr id="5" name="Rectángulo 4"/>
          <p:cNvSpPr/>
          <p:nvPr/>
        </p:nvSpPr>
        <p:spPr>
          <a:xfrm>
            <a:off x="1683367" y="4345405"/>
            <a:ext cx="6096000" cy="646331"/>
          </a:xfrm>
          <a:prstGeom prst="rect">
            <a:avLst/>
          </a:prstGeom>
        </p:spPr>
        <p:txBody>
          <a:bodyPr>
            <a:spAutoFit/>
          </a:bodyPr>
          <a:lstStyle/>
          <a:p>
            <a:r>
              <a:rPr lang="es-ES" dirty="0">
                <a:solidFill>
                  <a:srgbClr val="000000"/>
                </a:solidFill>
                <a:latin typeface="Times New Roman" panose="02020603050405020304" pitchFamily="18" charset="0"/>
                <a:ea typeface="Times New Roman" panose="02020603050405020304" pitchFamily="18" charset="0"/>
              </a:rPr>
              <a:t>El actuador elegido puede amortiguar 0,09 J así que es apto </a:t>
            </a:r>
            <a:r>
              <a:rPr lang="es-ES" dirty="0" smtClean="0">
                <a:solidFill>
                  <a:srgbClr val="000000"/>
                </a:solidFill>
                <a:latin typeface="Times New Roman" panose="02020603050405020304" pitchFamily="18" charset="0"/>
                <a:ea typeface="Times New Roman" panose="02020603050405020304" pitchFamily="18" charset="0"/>
              </a:rPr>
              <a:t>para </a:t>
            </a:r>
            <a:r>
              <a:rPr lang="es-ES" dirty="0">
                <a:solidFill>
                  <a:srgbClr val="000000"/>
                </a:solidFill>
                <a:latin typeface="Times New Roman" panose="02020603050405020304" pitchFamily="18" charset="0"/>
                <a:ea typeface="Times New Roman" panose="02020603050405020304" pitchFamily="18" charset="0"/>
              </a:rPr>
              <a:t>trabajar a esa velocidad.</a:t>
            </a:r>
            <a:endParaRPr lang="es-ES" dirty="0"/>
          </a:p>
        </p:txBody>
      </p:sp>
      <p:graphicFrame>
        <p:nvGraphicFramePr>
          <p:cNvPr id="6" name="Tabla 5"/>
          <p:cNvGraphicFramePr>
            <a:graphicFrameLocks noGrp="1"/>
          </p:cNvGraphicFramePr>
          <p:nvPr>
            <p:extLst/>
          </p:nvPr>
        </p:nvGraphicFramePr>
        <p:xfrm>
          <a:off x="3616504" y="5159160"/>
          <a:ext cx="5939621" cy="1202670"/>
        </p:xfrm>
        <a:graphic>
          <a:graphicData uri="http://schemas.openxmlformats.org/drawingml/2006/table">
            <a:tbl>
              <a:tblPr firstRow="1" firstCol="1" bandRow="1">
                <a:tableStyleId>{9D7B26C5-4107-4FEC-AEDC-1716B250A1EF}</a:tableStyleId>
              </a:tblPr>
              <a:tblGrid>
                <a:gridCol w="1737296"/>
                <a:gridCol w="412540"/>
                <a:gridCol w="456108"/>
                <a:gridCol w="412540"/>
                <a:gridCol w="412540"/>
                <a:gridCol w="428878"/>
                <a:gridCol w="412540"/>
                <a:gridCol w="412540"/>
                <a:gridCol w="429559"/>
                <a:gridCol w="412540"/>
                <a:gridCol w="412540"/>
              </a:tblGrid>
              <a:tr h="246449">
                <a:tc>
                  <a:txBody>
                    <a:bodyPr/>
                    <a:lstStyle/>
                    <a:p>
                      <a:pPr>
                        <a:spcAft>
                          <a:spcPts val="0"/>
                        </a:spcAft>
                      </a:pPr>
                      <a:r>
                        <a:rPr lang="es-MX" sz="1200" dirty="0">
                          <a:effectLst/>
                        </a:rPr>
                        <a:t>Energía de impacto [J]</a:t>
                      </a:r>
                      <a:endParaRPr lang="es-ES" sz="1200" dirty="0">
                        <a:effectLst/>
                        <a:latin typeface="Times New Roman" panose="02020603050405020304" pitchFamily="18" charset="0"/>
                        <a:ea typeface="Times New Roman" panose="02020603050405020304" pitchFamily="18" charset="0"/>
                      </a:endParaRPr>
                    </a:p>
                  </a:txBody>
                  <a:tcPr marL="68580" marR="68580" marT="0" marB="0"/>
                </a:tc>
                <a:tc gridSpan="10">
                  <a:txBody>
                    <a:bodyPr/>
                    <a:lstStyle/>
                    <a:p>
                      <a:pPr algn="ctr">
                        <a:spcAft>
                          <a:spcPts val="0"/>
                        </a:spcAft>
                      </a:pPr>
                      <a:r>
                        <a:rPr lang="es-MX" sz="1200">
                          <a:effectLst/>
                        </a:rPr>
                        <a:t> </a:t>
                      </a:r>
                      <a:endParaRPr lang="es-E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46449">
                <a:tc>
                  <a:txBody>
                    <a:bodyPr/>
                    <a:lstStyle/>
                    <a:p>
                      <a:pPr>
                        <a:spcAft>
                          <a:spcPts val="0"/>
                        </a:spcAft>
                      </a:pPr>
                      <a:r>
                        <a:rPr lang="es-MX" sz="1200">
                          <a:effectLst/>
                        </a:rPr>
                        <a:t>Diámetro del émbolo</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dirty="0">
                          <a:effectLst/>
                        </a:rPr>
                        <a:t>12</a:t>
                      </a:r>
                      <a:endParaRPr lang="es-ES" sz="1200" dirty="0">
                        <a:effectLst/>
                        <a:latin typeface="Times New Roman" panose="02020603050405020304" pitchFamily="18" charset="0"/>
                        <a:ea typeface="Times New Roman" panose="02020603050405020304" pitchFamily="18" charset="0"/>
                      </a:endParaRPr>
                    </a:p>
                  </a:txBody>
                  <a:tcPr marL="68580" marR="68580" marT="0" marB="0">
                    <a:solidFill>
                      <a:srgbClr val="00B050"/>
                    </a:solidFill>
                  </a:tcPr>
                </a:tc>
                <a:tc>
                  <a:txBody>
                    <a:bodyPr/>
                    <a:lstStyle/>
                    <a:p>
                      <a:pPr algn="ctr">
                        <a:spcAft>
                          <a:spcPts val="0"/>
                        </a:spcAft>
                      </a:pPr>
                      <a:r>
                        <a:rPr lang="es-MX" sz="1200">
                          <a:effectLst/>
                        </a:rPr>
                        <a:t>16</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20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25</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32</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40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50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63</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80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100</a:t>
                      </a:r>
                      <a:endParaRPr lang="es-ES" sz="1200">
                        <a:effectLst/>
                        <a:latin typeface="Times New Roman" panose="02020603050405020304" pitchFamily="18" charset="0"/>
                        <a:ea typeface="Times New Roman" panose="02020603050405020304" pitchFamily="18" charset="0"/>
                      </a:endParaRPr>
                    </a:p>
                  </a:txBody>
                  <a:tcPr marL="68580" marR="68580" marT="0" marB="0"/>
                </a:tc>
              </a:tr>
              <a:tr h="709772">
                <a:tc>
                  <a:txBody>
                    <a:bodyPr/>
                    <a:lstStyle/>
                    <a:p>
                      <a:pPr>
                        <a:spcAft>
                          <a:spcPts val="0"/>
                        </a:spcAft>
                      </a:pPr>
                      <a:r>
                        <a:rPr lang="es-MX" sz="1200">
                          <a:effectLst/>
                        </a:rPr>
                        <a:t>Energía máx. de impacto en las posiciones finales</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dirty="0">
                          <a:effectLst/>
                        </a:rPr>
                        <a:t>0,09</a:t>
                      </a:r>
                      <a:endParaRPr lang="es-ES" sz="1200" dirty="0">
                        <a:effectLst/>
                        <a:latin typeface="Times New Roman" panose="02020603050405020304" pitchFamily="18" charset="0"/>
                        <a:ea typeface="Times New Roman" panose="02020603050405020304" pitchFamily="18" charset="0"/>
                      </a:endParaRPr>
                    </a:p>
                  </a:txBody>
                  <a:tcPr marL="68580" marR="68580" marT="0" marB="0">
                    <a:solidFill>
                      <a:srgbClr val="00B050"/>
                    </a:solidFill>
                  </a:tcPr>
                </a:tc>
                <a:tc>
                  <a:txBody>
                    <a:bodyPr/>
                    <a:lstStyle/>
                    <a:p>
                      <a:pPr algn="ctr">
                        <a:spcAft>
                          <a:spcPts val="0"/>
                        </a:spcAft>
                      </a:pPr>
                      <a:r>
                        <a:rPr lang="es-MX" sz="1200">
                          <a:effectLst/>
                        </a:rPr>
                        <a:t>0,10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0,14</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0,35</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0,40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0,52</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0,64</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0,70</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a:effectLst/>
                        </a:rPr>
                        <a:t>0,75</a:t>
                      </a:r>
                      <a:endParaRPr lang="es-E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MX" sz="1200" dirty="0">
                          <a:effectLst/>
                        </a:rPr>
                        <a:t>1,00</a:t>
                      </a:r>
                      <a:endParaRPr lang="es-ES" sz="12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7" name="Botón de acción: Inicio 6">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Interaktive Schaltfläche: Start 20">
            <a:hlinkClick r:id="rId4"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1418884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CuadroTexto 9"/>
          <p:cNvSpPr txBox="1"/>
          <p:nvPr/>
        </p:nvSpPr>
        <p:spPr>
          <a:xfrm>
            <a:off x="1468717" y="409008"/>
            <a:ext cx="8924533"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Selección de Rodamientos y Tornillos de Sujeción</a:t>
            </a:r>
            <a:endParaRPr lang="es-EC" sz="3200" b="1" dirty="0">
              <a:latin typeface="Times New Roman" panose="02020603050405020304" pitchFamily="18" charset="0"/>
              <a:cs typeface="Times New Roman" panose="02020603050405020304" pitchFamily="18" charset="0"/>
            </a:endParaRPr>
          </a:p>
        </p:txBody>
      </p:sp>
      <p:pic>
        <p:nvPicPr>
          <p:cNvPr id="11" name="Imagen 10"/>
          <p:cNvPicPr/>
          <p:nvPr/>
        </p:nvPicPr>
        <p:blipFill rotWithShape="1">
          <a:blip r:embed="rId2" cstate="print"/>
          <a:srcRect l="55839" t="42523" r="20438" b="21771"/>
          <a:stretch/>
        </p:blipFill>
        <p:spPr bwMode="auto">
          <a:xfrm>
            <a:off x="1955449" y="2196487"/>
            <a:ext cx="3402348" cy="281292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ángulo 2"/>
              <p:cNvSpPr/>
              <p:nvPr/>
            </p:nvSpPr>
            <p:spPr>
              <a:xfrm>
                <a:off x="5903800" y="1163235"/>
                <a:ext cx="6096000" cy="3851632"/>
              </a:xfrm>
              <a:prstGeom prst="rect">
                <a:avLst/>
              </a:prstGeom>
            </p:spPr>
            <p:txBody>
              <a:bodyPr>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𝑆</m:t>
                          </m:r>
                        </m:e>
                        <m:sub>
                          <m:r>
                            <a:rPr lang="es-EC" i="1">
                              <a:effectLst/>
                              <a:latin typeface="Cambria Math" panose="02040503050406030204" pitchFamily="18" charset="0"/>
                              <a:ea typeface="Times New Roman" panose="02020603050405020304" pitchFamily="18" charset="0"/>
                            </a:rPr>
                            <m:t>𝑜</m:t>
                          </m:r>
                        </m:sub>
                      </m:sSub>
                      <m:r>
                        <a:rPr lang="es-EC" i="1">
                          <a:effectLst/>
                          <a:latin typeface="Cambria Math" panose="02040503050406030204" pitchFamily="18" charset="0"/>
                          <a:ea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rPr>
                          </m:ctrlPr>
                        </m:fPr>
                        <m:num>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𝐶</m:t>
                              </m:r>
                            </m:e>
                            <m:sub>
                              <m:r>
                                <a:rPr lang="es-EC" i="1">
                                  <a:effectLst/>
                                  <a:latin typeface="Cambria Math" panose="02040503050406030204" pitchFamily="18" charset="0"/>
                                  <a:ea typeface="Times New Roman" panose="02020603050405020304" pitchFamily="18" charset="0"/>
                                </a:rPr>
                                <m:t>𝑜𝑟</m:t>
                              </m:r>
                            </m:sub>
                          </m:sSub>
                        </m:num>
                        <m:den>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𝑃</m:t>
                              </m:r>
                            </m:e>
                            <m:sub>
                              <m:r>
                                <a:rPr lang="es-EC" i="1">
                                  <a:effectLst/>
                                  <a:latin typeface="Cambria Math" panose="02040503050406030204" pitchFamily="18" charset="0"/>
                                  <a:ea typeface="Times New Roman" panose="02020603050405020304" pitchFamily="18" charset="0"/>
                                </a:rPr>
                                <m:t>𝑜𝑟</m:t>
                              </m:r>
                            </m:sub>
                          </m:sSub>
                        </m:den>
                      </m:f>
                    </m:oMath>
                  </m:oMathPara>
                </a14:m>
                <a:endParaRPr lang="es-EC" dirty="0">
                  <a:effectLst/>
                  <a:latin typeface="Times New Roman" panose="02020603050405020304" pitchFamily="18" charset="0"/>
                  <a:ea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𝑃</m:t>
                          </m:r>
                        </m:e>
                        <m:sub>
                          <m:r>
                            <a:rPr lang="es-EC" i="1">
                              <a:effectLst/>
                              <a:latin typeface="Cambria Math" panose="02040503050406030204" pitchFamily="18" charset="0"/>
                              <a:ea typeface="Times New Roman" panose="02020603050405020304" pitchFamily="18" charset="0"/>
                            </a:rPr>
                            <m:t>𝑜𝑟</m:t>
                          </m:r>
                        </m:sub>
                      </m:sSub>
                      <m:r>
                        <a:rPr lang="es-EC" i="1">
                          <a:effectLst/>
                          <a:latin typeface="Cambria Math" panose="02040503050406030204" pitchFamily="18" charset="0"/>
                          <a:ea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𝐹</m:t>
                          </m:r>
                        </m:e>
                        <m:sub>
                          <m:r>
                            <a:rPr lang="es-EC" i="1">
                              <a:effectLst/>
                              <a:latin typeface="Cambria Math" panose="02040503050406030204" pitchFamily="18" charset="0"/>
                              <a:ea typeface="Times New Roman" panose="02020603050405020304" pitchFamily="18" charset="0"/>
                            </a:rPr>
                            <m:t>𝑟</m:t>
                          </m:r>
                        </m:sub>
                      </m:sSub>
                      <m:r>
                        <a:rPr lang="es-EC" i="1">
                          <a:effectLst/>
                          <a:latin typeface="Cambria Math" panose="02040503050406030204" pitchFamily="18" charset="0"/>
                          <a:ea typeface="Times New Roman" panose="02020603050405020304" pitchFamily="18" charset="0"/>
                        </a:rPr>
                        <m:t>+0,66∗</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𝐹</m:t>
                          </m:r>
                        </m:e>
                        <m:sub>
                          <m:r>
                            <a:rPr lang="es-EC" i="1">
                              <a:effectLst/>
                              <a:latin typeface="Cambria Math" panose="02040503050406030204" pitchFamily="18" charset="0"/>
                              <a:ea typeface="Times New Roman" panose="02020603050405020304" pitchFamily="18" charset="0"/>
                            </a:rPr>
                            <m:t>𝑎</m:t>
                          </m:r>
                        </m:sub>
                      </m:sSub>
                    </m:oMath>
                  </m:oMathPara>
                </a14:m>
                <a:endParaRPr lang="es-EC" dirty="0">
                  <a:effectLst/>
                  <a:latin typeface="Times New Roman" panose="02020603050405020304" pitchFamily="18" charset="0"/>
                  <a:ea typeface="Times New Roman" panose="02020603050405020304" pitchFamily="18" charset="0"/>
                </a:endParaRPr>
              </a:p>
              <a:p>
                <a:pPr indent="449580" algn="just">
                  <a:lnSpc>
                    <a:spcPct val="150000"/>
                  </a:lnSpc>
                  <a:spcAft>
                    <a:spcPts val="0"/>
                  </a:spcAft>
                </a:pPr>
                <a:r>
                  <a:rPr lang="es-EC" dirty="0">
                    <a:effectLst/>
                    <a:latin typeface="Times New Roman" panose="02020603050405020304" pitchFamily="18" charset="0"/>
                    <a:ea typeface="Times New Roman" panose="02020603050405020304" pitchFamily="18" charset="0"/>
                  </a:rPr>
                  <a:t>donde:</a:t>
                </a: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𝐹</m:t>
                          </m:r>
                        </m:e>
                        <m:sub>
                          <m:r>
                            <a:rPr lang="es-EC" i="1">
                              <a:effectLst/>
                              <a:latin typeface="Cambria Math" panose="02040503050406030204" pitchFamily="18" charset="0"/>
                              <a:ea typeface="Times New Roman" panose="02020603050405020304" pitchFamily="18" charset="0"/>
                            </a:rPr>
                            <m:t>𝑟</m:t>
                          </m:r>
                        </m:sub>
                      </m:sSub>
                      <m:r>
                        <a:rPr lang="es-EC" i="1">
                          <a:effectLst/>
                          <a:latin typeface="Cambria Math" panose="02040503050406030204" pitchFamily="18" charset="0"/>
                          <a:ea typeface="Times New Roman" panose="02020603050405020304" pitchFamily="18" charset="0"/>
                        </a:rPr>
                        <m:t>=0 </m:t>
                      </m:r>
                      <m:r>
                        <a:rPr lang="es-EC" i="1">
                          <a:effectLst/>
                          <a:latin typeface="Cambria Math" panose="02040503050406030204" pitchFamily="18" charset="0"/>
                          <a:ea typeface="Times New Roman" panose="02020603050405020304" pitchFamily="18" charset="0"/>
                        </a:rPr>
                        <m:t>𝐾𝑔𝑓</m:t>
                      </m:r>
                    </m:oMath>
                  </m:oMathPara>
                </a14:m>
                <a:endParaRPr lang="es-EC" dirty="0">
                  <a:effectLst/>
                  <a:latin typeface="Times New Roman" panose="02020603050405020304" pitchFamily="18" charset="0"/>
                  <a:ea typeface="Times New Roman" panose="02020603050405020304" pitchFamily="18" charset="0"/>
                </a:endParaRPr>
              </a:p>
              <a:p>
                <a:pPr algn="ctr">
                  <a:lnSpc>
                    <a:spcPct val="150000"/>
                  </a:lnSpc>
                  <a:spcAft>
                    <a:spcPts val="0"/>
                  </a:spcAft>
                  <a:tabLst>
                    <a:tab pos="2790825" algn="l"/>
                  </a:tabLs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𝐹</m:t>
                          </m:r>
                        </m:e>
                        <m:sub>
                          <m:r>
                            <a:rPr lang="es-EC" i="1">
                              <a:effectLst/>
                              <a:latin typeface="Cambria Math" panose="02040503050406030204" pitchFamily="18" charset="0"/>
                              <a:ea typeface="Times New Roman" panose="02020603050405020304" pitchFamily="18" charset="0"/>
                            </a:rPr>
                            <m:t>𝑎</m:t>
                          </m:r>
                        </m:sub>
                      </m:sSub>
                      <m:r>
                        <a:rPr lang="es-EC" i="1">
                          <a:effectLst/>
                          <a:latin typeface="Cambria Math" panose="02040503050406030204" pitchFamily="18" charset="0"/>
                          <a:ea typeface="Times New Roman" panose="02020603050405020304" pitchFamily="18" charset="0"/>
                        </a:rPr>
                        <m:t>=48 </m:t>
                      </m:r>
                      <m:r>
                        <a:rPr lang="es-EC" i="1">
                          <a:effectLst/>
                          <a:latin typeface="Cambria Math" panose="02040503050406030204" pitchFamily="18" charset="0"/>
                          <a:ea typeface="Times New Roman" panose="02020603050405020304" pitchFamily="18" charset="0"/>
                        </a:rPr>
                        <m:t>𝐾𝑔𝑓</m:t>
                      </m:r>
                    </m:oMath>
                  </m:oMathPara>
                </a14:m>
                <a:endParaRPr lang="es-EC" dirty="0">
                  <a:effectLst/>
                  <a:latin typeface="Times New Roman" panose="02020603050405020304" pitchFamily="18" charset="0"/>
                  <a:ea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𝐶</m:t>
                          </m:r>
                        </m:e>
                        <m:sub>
                          <m:r>
                            <a:rPr lang="es-EC" i="1">
                              <a:effectLst/>
                              <a:latin typeface="Cambria Math" panose="02040503050406030204" pitchFamily="18" charset="0"/>
                              <a:ea typeface="Times New Roman" panose="02020603050405020304" pitchFamily="18" charset="0"/>
                            </a:rPr>
                            <m:t>𝑜𝑟</m:t>
                          </m:r>
                        </m:sub>
                      </m:sSub>
                      <m:r>
                        <a:rPr lang="es-EC" i="1">
                          <a:effectLst/>
                          <a:latin typeface="Cambria Math" panose="02040503050406030204" pitchFamily="18" charset="0"/>
                          <a:ea typeface="Times New Roman" panose="02020603050405020304" pitchFamily="18" charset="0"/>
                        </a:rPr>
                        <m:t>=960 </m:t>
                      </m:r>
                      <m:r>
                        <a:rPr lang="es-EC" i="1">
                          <a:effectLst/>
                          <a:latin typeface="Cambria Math" panose="02040503050406030204" pitchFamily="18" charset="0"/>
                          <a:ea typeface="Times New Roman" panose="02020603050405020304" pitchFamily="18" charset="0"/>
                        </a:rPr>
                        <m:t>𝐾𝑔𝑓</m:t>
                      </m:r>
                    </m:oMath>
                  </m:oMathPara>
                </a14:m>
                <a:endParaRPr lang="es-EC" dirty="0">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es-EC" dirty="0">
                    <a:effectLst/>
                    <a:latin typeface="Times New Roman" panose="02020603050405020304" pitchFamily="18" charset="0"/>
                    <a:ea typeface="Times New Roman" panose="02020603050405020304" pitchFamily="18" charset="0"/>
                  </a:rPr>
                  <a:t> </a:t>
                </a: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rPr>
                        <m:t>∴ </m:t>
                      </m:r>
                      <m:sSub>
                        <m:sSubPr>
                          <m:ctrlPr>
                            <a:rPr lang="es-EC" i="1">
                              <a:effectLst/>
                              <a:latin typeface="Cambria Math" panose="02040503050406030204" pitchFamily="18" charset="0"/>
                              <a:ea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rPr>
                            <m:t>𝑆</m:t>
                          </m:r>
                        </m:e>
                        <m:sub>
                          <m:r>
                            <a:rPr lang="es-EC" i="1">
                              <a:effectLst/>
                              <a:latin typeface="Cambria Math" panose="02040503050406030204" pitchFamily="18" charset="0"/>
                              <a:ea typeface="Times New Roman" panose="02020603050405020304" pitchFamily="18" charset="0"/>
                            </a:rPr>
                            <m:t>𝑜</m:t>
                          </m:r>
                        </m:sub>
                      </m:sSub>
                      <m:r>
                        <a:rPr lang="es-EC" i="1">
                          <a:effectLst/>
                          <a:latin typeface="Cambria Math" panose="02040503050406030204" pitchFamily="18" charset="0"/>
                          <a:ea typeface="Times New Roman" panose="02020603050405020304" pitchFamily="18" charset="0"/>
                        </a:rPr>
                        <m:t>=30,3</m:t>
                      </m:r>
                    </m:oMath>
                  </m:oMathPara>
                </a14:m>
                <a:endParaRPr lang="es-EC" dirty="0">
                  <a:effectLst/>
                  <a:latin typeface="Times New Roman" panose="02020603050405020304" pitchFamily="18" charset="0"/>
                  <a:ea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5903800" y="1163235"/>
                <a:ext cx="6096000" cy="3851632"/>
              </a:xfrm>
              <a:prstGeom prst="rect">
                <a:avLst/>
              </a:prstGeom>
              <a:blipFill rotWithShape="0">
                <a:blip r:embed="rId3"/>
                <a:stretch>
                  <a:fillRect/>
                </a:stretch>
              </a:blipFill>
            </p:spPr>
            <p:txBody>
              <a:bodyPr/>
              <a:lstStyle/>
              <a:p>
                <a:r>
                  <a:rPr lang="es-EC">
                    <a:noFill/>
                  </a:rPr>
                  <a:t> </a:t>
                </a:r>
              </a:p>
            </p:txBody>
          </p:sp>
        </mc:Fallback>
      </mc:AlternateContent>
      <p:sp>
        <p:nvSpPr>
          <p:cNvPr id="12" name="Rectángulo redondeado 11"/>
          <p:cNvSpPr/>
          <p:nvPr/>
        </p:nvSpPr>
        <p:spPr>
          <a:xfrm>
            <a:off x="7510350" y="5520347"/>
            <a:ext cx="2882900" cy="812800"/>
          </a:xfrm>
          <a:prstGeom prst="roundRect">
            <a:avLst/>
          </a:prstGeom>
          <a:solidFill>
            <a:schemeClr val="accent6"/>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b="1" dirty="0" smtClean="0"/>
              <a:t>Rodamiento seleccionado: serie 7205BE</a:t>
            </a:r>
          </a:p>
        </p:txBody>
      </p:sp>
      <p:sp>
        <p:nvSpPr>
          <p:cNvPr id="13" name="Botón de acción: Inicio 12">
            <a:hlinkClick r:id="rId4"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Interaktive Schaltfläche: Start 20">
            <a:hlinkClick r:id="rId5"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28710452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60400" y="-177801"/>
            <a:ext cx="112258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CuadroTexto 9"/>
          <p:cNvSpPr txBox="1"/>
          <p:nvPr/>
        </p:nvSpPr>
        <p:spPr>
          <a:xfrm>
            <a:off x="1468717" y="409008"/>
            <a:ext cx="8924533"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Selección de Rodamientos y Tornillos de Sujeción</a:t>
            </a:r>
            <a:endParaRPr lang="es-EC" sz="32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1931513" y="1237986"/>
            <a:ext cx="8873862" cy="1338828"/>
          </a:xfrm>
          <a:prstGeom prst="rect">
            <a:avLst/>
          </a:prstGeom>
        </p:spPr>
        <p:txBody>
          <a:bodyPr wrap="square">
            <a:spAutoFit/>
          </a:bodyPr>
          <a:lstStyle/>
          <a:p>
            <a:pPr indent="252095" algn="just">
              <a:lnSpc>
                <a:spcPct val="150000"/>
              </a:lnSpc>
              <a:spcBef>
                <a:spcPts val="1200"/>
              </a:spcBef>
              <a:spcAft>
                <a:spcPts val="0"/>
              </a:spcAft>
            </a:pPr>
            <a:r>
              <a:rPr lang="es-EC" dirty="0" smtClean="0">
                <a:latin typeface="Times New Roman" panose="02020603050405020304" pitchFamily="18" charset="0"/>
                <a:ea typeface="Times New Roman" panose="02020603050405020304" pitchFamily="18" charset="0"/>
              </a:rPr>
              <a:t>Se selecciona</a:t>
            </a:r>
            <a:r>
              <a:rPr lang="es-EC" dirty="0" smtClean="0">
                <a:effectLst/>
                <a:latin typeface="Times New Roman" panose="02020603050405020304" pitchFamily="18" charset="0"/>
                <a:ea typeface="Times New Roman" panose="02020603050405020304" pitchFamily="18" charset="0"/>
              </a:rPr>
              <a:t> tornillos de sujeción de cabeza hueca (Allen) ya que son utilizados en todos los sistemas modulares para fijar componentes no posicionadores. (Suministros Industriales, 2015)</a:t>
            </a:r>
            <a:endParaRPr lang="es-EC" dirty="0">
              <a:effectLst/>
              <a:latin typeface="Times New Roman" panose="02020603050405020304" pitchFamily="18" charset="0"/>
              <a:ea typeface="Times New Roman" panose="02020603050405020304" pitchFamily="18" charset="0"/>
            </a:endParaRPr>
          </a:p>
        </p:txBody>
      </p:sp>
      <p:sp>
        <p:nvSpPr>
          <p:cNvPr id="5" name="Rectángulo 4"/>
          <p:cNvSpPr/>
          <p:nvPr/>
        </p:nvSpPr>
        <p:spPr>
          <a:xfrm>
            <a:off x="3774660" y="2411116"/>
            <a:ext cx="4997321" cy="507831"/>
          </a:xfrm>
          <a:prstGeom prst="rect">
            <a:avLst/>
          </a:prstGeom>
        </p:spPr>
        <p:txBody>
          <a:bodyPr wrap="square">
            <a:spAutoFit/>
          </a:bodyPr>
          <a:lstStyle/>
          <a:p>
            <a:pPr algn="just">
              <a:lnSpc>
                <a:spcPct val="150000"/>
              </a:lnSpc>
            </a:pPr>
            <a:r>
              <a:rPr lang="es-EC" dirty="0" smtClean="0">
                <a:effectLst/>
                <a:latin typeface="Times New Roman" panose="02020603050405020304" pitchFamily="18" charset="0"/>
                <a:ea typeface="Times New Roman" panose="02020603050405020304" pitchFamily="18" charset="0"/>
              </a:rPr>
              <a:t>Tornillo: DIN 912 M – 10 x 1,5 x 40 – 8.8 </a:t>
            </a:r>
            <a:r>
              <a:rPr lang="es-EC" dirty="0" err="1" smtClean="0">
                <a:effectLst/>
                <a:latin typeface="Times New Roman" panose="02020603050405020304" pitchFamily="18" charset="0"/>
                <a:ea typeface="Times New Roman" panose="02020603050405020304" pitchFamily="18" charset="0"/>
              </a:rPr>
              <a:t>zincado</a:t>
            </a:r>
            <a:r>
              <a:rPr lang="es-EC" dirty="0" smtClean="0">
                <a:effectLst/>
                <a:latin typeface="Times New Roman" panose="02020603050405020304" pitchFamily="18" charset="0"/>
                <a:ea typeface="Times New Roman" panose="02020603050405020304" pitchFamily="18" charset="0"/>
              </a:rPr>
              <a:t>.</a:t>
            </a:r>
            <a:endParaRPr lang="es-EC" dirty="0"/>
          </a:p>
        </p:txBody>
      </p:sp>
      <p:pic>
        <p:nvPicPr>
          <p:cNvPr id="13" name="Imagen 12"/>
          <p:cNvPicPr/>
          <p:nvPr/>
        </p:nvPicPr>
        <p:blipFill rotWithShape="1">
          <a:blip r:embed="rId2" cstate="print"/>
          <a:srcRect l="44526" t="36356" r="5292" b="30859"/>
          <a:stretch/>
        </p:blipFill>
        <p:spPr bwMode="auto">
          <a:xfrm>
            <a:off x="4137683" y="2929857"/>
            <a:ext cx="4271274" cy="1640174"/>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3" cstate="print"/>
          <a:srcRect l="18247" t="42199" r="16242" b="36702"/>
          <a:stretch/>
        </p:blipFill>
        <p:spPr bwMode="auto">
          <a:xfrm>
            <a:off x="3057793" y="4800143"/>
            <a:ext cx="6833182" cy="1355957"/>
          </a:xfrm>
          <a:prstGeom prst="rect">
            <a:avLst/>
          </a:prstGeom>
          <a:ln>
            <a:noFill/>
          </a:ln>
          <a:extLst>
            <a:ext uri="{53640926-AAD7-44D8-BBD7-CCE9431645EC}">
              <a14:shadowObscured xmlns:a14="http://schemas.microsoft.com/office/drawing/2010/main"/>
            </a:ext>
          </a:extLst>
        </p:spPr>
      </p:pic>
      <p:cxnSp>
        <p:nvCxnSpPr>
          <p:cNvPr id="15" name="Conector recto 14"/>
          <p:cNvCxnSpPr/>
          <p:nvPr/>
        </p:nvCxnSpPr>
        <p:spPr>
          <a:xfrm flipH="1">
            <a:off x="6014434" y="4800143"/>
            <a:ext cx="447071" cy="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7" name="Conector recto 16"/>
          <p:cNvCxnSpPr/>
          <p:nvPr/>
        </p:nvCxnSpPr>
        <p:spPr>
          <a:xfrm>
            <a:off x="6474384" y="4790881"/>
            <a:ext cx="0" cy="1378098"/>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26" name="Conector recto 25"/>
          <p:cNvCxnSpPr/>
          <p:nvPr/>
        </p:nvCxnSpPr>
        <p:spPr>
          <a:xfrm flipH="1">
            <a:off x="6024026" y="6156100"/>
            <a:ext cx="447071" cy="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27" name="Conector recto 26"/>
          <p:cNvCxnSpPr/>
          <p:nvPr/>
        </p:nvCxnSpPr>
        <p:spPr>
          <a:xfrm flipH="1">
            <a:off x="6014434" y="4793335"/>
            <a:ext cx="7044" cy="1375644"/>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30" name="Botón de acción: Inicio 29">
            <a:hlinkClick r:id="rId4"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Interaktive Schaltfläche: Start 20">
            <a:hlinkClick r:id="rId5"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312404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04810" y="3115143"/>
            <a:ext cx="490422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…gracias por su atención </a:t>
            </a:r>
            <a:endParaRPr lang="es-EC" sz="3600" dirty="0">
              <a:latin typeface="Times New Roman" panose="02020603050405020304" pitchFamily="18" charset="0"/>
              <a:cs typeface="Times New Roman" panose="02020603050405020304" pitchFamily="18" charset="0"/>
            </a:endParaRPr>
          </a:p>
        </p:txBody>
      </p:sp>
      <p:sp>
        <p:nvSpPr>
          <p:cNvPr id="3"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4" name="Botón de acción: Inicio 3">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41127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68717" y="409008"/>
            <a:ext cx="8924533"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Selección de motores a pasos</a:t>
            </a:r>
            <a:endParaRPr lang="es-EC" sz="3200" b="1" dirty="0">
              <a:latin typeface="Times New Roman" panose="02020603050405020304" pitchFamily="18" charset="0"/>
              <a:cs typeface="Times New Roman" panose="02020603050405020304" pitchFamily="18" charset="0"/>
            </a:endParaRPr>
          </a:p>
        </p:txBody>
      </p:sp>
      <p:pic>
        <p:nvPicPr>
          <p:cNvPr id="9" name="Imagen 8"/>
          <p:cNvPicPr/>
          <p:nvPr/>
        </p:nvPicPr>
        <p:blipFill rotWithShape="1">
          <a:blip r:embed="rId2" cstate="print"/>
          <a:srcRect l="42793" t="20644" r="39564" b="54555"/>
          <a:stretch/>
        </p:blipFill>
        <p:spPr bwMode="auto">
          <a:xfrm>
            <a:off x="1468717" y="1318296"/>
            <a:ext cx="2427619" cy="2094606"/>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2" cstate="print"/>
          <a:srcRect l="65319" t="20565" r="16786" b="54555"/>
          <a:stretch/>
        </p:blipFill>
        <p:spPr bwMode="auto">
          <a:xfrm>
            <a:off x="3896336" y="1288425"/>
            <a:ext cx="2794715" cy="2094606"/>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3" cstate="print"/>
          <a:srcRect l="18978" t="22447" r="31726" b="25016"/>
          <a:stretch/>
        </p:blipFill>
        <p:spPr bwMode="auto">
          <a:xfrm>
            <a:off x="1578664" y="3449177"/>
            <a:ext cx="5009356" cy="3008933"/>
          </a:xfrm>
          <a:prstGeom prst="rect">
            <a:avLst/>
          </a:prstGeom>
          <a:ln>
            <a:noFill/>
          </a:ln>
          <a:extLst>
            <a:ext uri="{53640926-AAD7-44D8-BBD7-CCE9431645EC}">
              <a14:shadowObscured xmlns:a14="http://schemas.microsoft.com/office/drawing/2010/main"/>
            </a:ext>
          </a:extLst>
        </p:spPr>
      </p:pic>
      <p:pic>
        <p:nvPicPr>
          <p:cNvPr id="12" name="Imagen 11" descr="http://b.pololu-files.com/picture/0J4735.1200.jpg?b45720c2ee2ea244f3c482136e8fadd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0210" y="1699117"/>
            <a:ext cx="2159954" cy="2593975"/>
          </a:xfrm>
          <a:prstGeom prst="rect">
            <a:avLst/>
          </a:prstGeom>
          <a:noFill/>
          <a:ln>
            <a:noFill/>
          </a:ln>
        </p:spPr>
      </p:pic>
      <p:sp>
        <p:nvSpPr>
          <p:cNvPr id="13" name="Rectángulo redondeado 12"/>
          <p:cNvSpPr/>
          <p:nvPr/>
        </p:nvSpPr>
        <p:spPr>
          <a:xfrm>
            <a:off x="7639207" y="4564553"/>
            <a:ext cx="3761960" cy="812800"/>
          </a:xfrm>
          <a:prstGeom prst="roundRect">
            <a:avLst/>
          </a:prstGeom>
          <a:solidFill>
            <a:schemeClr val="accent6"/>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000" b="1" dirty="0"/>
              <a:t>Motor a </a:t>
            </a:r>
            <a:r>
              <a:rPr lang="es-EC" sz="2000" b="1" dirty="0" smtClean="0"/>
              <a:t>pasos bipolar SY57STH56-1006 con un torque de 9 kgf.cm</a:t>
            </a:r>
          </a:p>
        </p:txBody>
      </p:sp>
      <p:sp>
        <p:nvSpPr>
          <p:cNvPr id="14" name="Interaktive Schaltfläche: Start 20">
            <a:hlinkClick r:id="rId5"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15" name="Botón de acción: Inicio 14">
            <a:hlinkClick r:id="rId6"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4174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8924533"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Amplificador de pulsos </a:t>
            </a:r>
            <a:r>
              <a:rPr lang="es-ES" sz="3200" b="1" dirty="0" smtClean="0">
                <a:latin typeface="Times New Roman" panose="02020603050405020304" pitchFamily="18" charset="0"/>
                <a:cs typeface="Times New Roman" panose="02020603050405020304" pitchFamily="18" charset="0"/>
              </a:rPr>
              <a:t>STP-DRV-4035</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15" name="Botón de acción: Inicio 14">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 name="Tabla 1"/>
          <p:cNvGraphicFramePr>
            <a:graphicFrameLocks noGrp="1"/>
          </p:cNvGraphicFramePr>
          <p:nvPr/>
        </p:nvGraphicFramePr>
        <p:xfrm>
          <a:off x="5048851" y="2266623"/>
          <a:ext cx="6553560" cy="2725412"/>
        </p:xfrm>
        <a:graphic>
          <a:graphicData uri="http://schemas.openxmlformats.org/drawingml/2006/table">
            <a:tbl>
              <a:tblPr firstRow="1" firstCol="1" bandRow="1">
                <a:tableStyleId>{C083E6E3-FA7D-4D7B-A595-EF9225AFEA82}</a:tableStyleId>
              </a:tblPr>
              <a:tblGrid>
                <a:gridCol w="630213"/>
                <a:gridCol w="5118752"/>
                <a:gridCol w="804595"/>
              </a:tblGrid>
              <a:tr h="453620">
                <a:tc>
                  <a:txBody>
                    <a:bodyPr/>
                    <a:lstStyle/>
                    <a:p>
                      <a:pPr algn="ctr">
                        <a:spcAft>
                          <a:spcPts val="0"/>
                        </a:spcAft>
                      </a:pPr>
                      <a:r>
                        <a:rPr lang="es-EC" sz="1600" dirty="0">
                          <a:effectLst/>
                          <a:latin typeface="Times New Roman" panose="02020603050405020304" pitchFamily="18" charset="0"/>
                          <a:cs typeface="Times New Roman" panose="02020603050405020304" pitchFamily="18" charset="0"/>
                        </a:rPr>
                        <a:t>No.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0"/>
                        </a:spcAft>
                      </a:pPr>
                      <a:r>
                        <a:rPr lang="es-EC" sz="1600">
                          <a:effectLst/>
                          <a:latin typeface="Times New Roman" panose="02020603050405020304" pitchFamily="18" charset="0"/>
                          <a:cs typeface="Times New Roman" panose="02020603050405020304" pitchFamily="18" charset="0"/>
                        </a:rPr>
                        <a:t>CARACTERÍSTICAS DE AMPLIFICADOR DE PULSOS STP-DRV-4035</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453620">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600" dirty="0">
                          <a:effectLst/>
                          <a:latin typeface="Times New Roman" panose="02020603050405020304" pitchFamily="18" charset="0"/>
                          <a:cs typeface="Times New Roman" panose="02020603050405020304" pitchFamily="18" charset="0"/>
                        </a:rPr>
                        <a:t>Accionamientos para motores paso a paso NEMA 17 a 34</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68580" marR="68580" marT="0" marB="0"/>
                </a:tc>
              </a:tr>
              <a:tr h="481608">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Amplificadores de conmutación de 3 estados con MOSFET, para modulación de anchura de pulso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68580" marR="68580" marT="0" marB="0"/>
                </a:tc>
              </a:tr>
              <a:tr h="226810">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Corriente de fase a partir de 0,4 a 3,5 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68580" marR="68580" marT="0" marB="0"/>
                </a:tc>
              </a:tr>
              <a:tr h="453620">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4</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Entradas de pulsos ópticamente aisladas, dirección y permiso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68580" marR="68580" marT="0" marB="0"/>
                </a:tc>
              </a:tr>
              <a:tr h="321072">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5</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Paso de ½, 1/5, 1/10, 1/50 seleccionado por </a:t>
                      </a:r>
                      <a:r>
                        <a:rPr lang="es-EC" sz="1600" dirty="0" err="1">
                          <a:effectLst/>
                          <a:latin typeface="Times New Roman" panose="02020603050405020304" pitchFamily="18" charset="0"/>
                          <a:cs typeface="Times New Roman" panose="02020603050405020304" pitchFamily="18" charset="0"/>
                        </a:rPr>
                        <a:t>switch</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68580" marR="68580" marT="0" marB="0"/>
                </a:tc>
              </a:tr>
              <a:tr h="226810">
                <a:tc>
                  <a:txBody>
                    <a:bodyPr/>
                    <a:lstStyle/>
                    <a:p>
                      <a:pPr algn="ctr">
                        <a:spcAft>
                          <a:spcPts val="0"/>
                        </a:spcAft>
                      </a:pPr>
                      <a:r>
                        <a:rPr lang="es-EC" sz="1600">
                          <a:effectLst/>
                          <a:latin typeface="Times New Roman" panose="02020603050405020304" pitchFamily="18" charset="0"/>
                          <a:cs typeface="Times New Roman" panose="02020603050405020304" pitchFamily="18" charset="0"/>
                        </a:rPr>
                        <a:t>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600" dirty="0">
                          <a:effectLst/>
                          <a:latin typeface="Times New Roman" panose="02020603050405020304" pitchFamily="18" charset="0"/>
                          <a:cs typeface="Times New Roman" panose="02020603050405020304" pitchFamily="18" charset="0"/>
                        </a:rPr>
                        <a:t>Reducción de corriente de 50% automática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 </a:t>
                      </a:r>
                      <a:endParaRPr lang="es-EC" sz="12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pic>
        <p:nvPicPr>
          <p:cNvPr id="16" name="Imagen 15"/>
          <p:cNvPicPr/>
          <p:nvPr/>
        </p:nvPicPr>
        <p:blipFill>
          <a:blip r:embed="rId4">
            <a:extLst>
              <a:ext uri="{28A0092B-C50C-407E-A947-70E740481C1C}">
                <a14:useLocalDpi xmlns:a14="http://schemas.microsoft.com/office/drawing/2010/main" val="0"/>
              </a:ext>
            </a:extLst>
          </a:blip>
          <a:srcRect/>
          <a:stretch>
            <a:fillRect/>
          </a:stretch>
        </p:blipFill>
        <p:spPr bwMode="auto">
          <a:xfrm>
            <a:off x="1324506" y="2188400"/>
            <a:ext cx="3618438" cy="2486629"/>
          </a:xfrm>
          <a:prstGeom prst="rect">
            <a:avLst/>
          </a:prstGeom>
          <a:noFill/>
          <a:ln>
            <a:noFill/>
          </a:ln>
        </p:spPr>
      </p:pic>
    </p:spTree>
    <p:extLst>
      <p:ext uri="{BB962C8B-B14F-4D97-AF65-F5344CB8AC3E}">
        <p14:creationId xmlns:p14="http://schemas.microsoft.com/office/powerpoint/2010/main" val="3452982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8924533"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Diagrama de conexión PLC – DRIVER – Motor </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15" name="Botón de acción: Inicio 14">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p:nvPr/>
        </p:nvPicPr>
        <p:blipFill rotWithShape="1">
          <a:blip r:embed="rId4"/>
          <a:srcRect l="32847" t="22723" r="32299" b="42869"/>
          <a:stretch/>
        </p:blipFill>
        <p:spPr bwMode="auto">
          <a:xfrm>
            <a:off x="2563633" y="1236634"/>
            <a:ext cx="7559160" cy="41853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0950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Objetivos específicos</a:t>
            </a:r>
          </a:p>
        </p:txBody>
      </p:sp>
      <p:sp>
        <p:nvSpPr>
          <p:cNvPr id="3" name="Rectangle 2"/>
          <p:cNvSpPr>
            <a:spLocks noChangeArrowheads="1"/>
          </p:cNvSpPr>
          <p:nvPr/>
        </p:nvSpPr>
        <p:spPr bwMode="auto">
          <a:xfrm>
            <a:off x="3760241" y="2073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7" name="Rectángulo 6"/>
          <p:cNvSpPr/>
          <p:nvPr/>
        </p:nvSpPr>
        <p:spPr>
          <a:xfrm>
            <a:off x="772201" y="6050135"/>
            <a:ext cx="915635" cy="507831"/>
          </a:xfrm>
          <a:prstGeom prst="rect">
            <a:avLst/>
          </a:prstGeom>
        </p:spPr>
        <p:txBody>
          <a:bodyPr wrap="none">
            <a:spAutoFit/>
          </a:bodyPr>
          <a:lstStyle/>
          <a:p>
            <a:pPr>
              <a:lnSpc>
                <a:spcPct val="150000"/>
              </a:lnSpc>
              <a:spcBef>
                <a:spcPts val="960"/>
              </a:spcBef>
              <a:spcAft>
                <a:spcPts val="200"/>
              </a:spcAft>
              <a:tabLst>
                <a:tab pos="252082" algn="l"/>
              </a:tabLst>
            </a:pPr>
            <a:r>
              <a:rPr lang="es-EC" dirty="0">
                <a:solidFill>
                  <a:srgbClr val="000000"/>
                </a:solidFill>
                <a:latin typeface="Times New Roman" panose="02020603050405020304" pitchFamily="18" charset="0"/>
                <a:ea typeface="Calibri" panose="020F0502020204030204" pitchFamily="34" charset="0"/>
              </a:rPr>
              <a:t>(Pág. 4</a:t>
            </a:r>
            <a:r>
              <a:rPr lang="es-EC" dirty="0" smtClean="0">
                <a:solidFill>
                  <a:srgbClr val="000000"/>
                </a:solidFill>
                <a:latin typeface="Times New Roman" panose="02020603050405020304" pitchFamily="18" charset="0"/>
                <a:ea typeface="Calibri" panose="020F0502020204030204" pitchFamily="34" charset="0"/>
              </a:rPr>
              <a:t>)</a:t>
            </a:r>
            <a:endParaRPr lang="es-EC" dirty="0">
              <a:latin typeface="Times New Roman" panose="02020603050405020304" pitchFamily="18" charset="0"/>
              <a:ea typeface="Calibri" panose="020F0502020204030204" pitchFamily="34" charset="0"/>
            </a:endParaRPr>
          </a:p>
        </p:txBody>
      </p:sp>
      <p:sp>
        <p:nvSpPr>
          <p:cNvPr id="8" name="Rectángulo 7"/>
          <p:cNvSpPr/>
          <p:nvPr/>
        </p:nvSpPr>
        <p:spPr>
          <a:xfrm>
            <a:off x="1353710" y="1030135"/>
            <a:ext cx="6909810" cy="1908215"/>
          </a:xfrm>
          <a:prstGeom prst="rect">
            <a:avLst/>
          </a:prstGeom>
        </p:spPr>
        <p:txBody>
          <a:bodyPr wrap="square">
            <a:spAutoFit/>
          </a:bodyPr>
          <a:lstStyle/>
          <a:p>
            <a:pPr marL="342891" lvl="0" indent="-342891" algn="just">
              <a:lnSpc>
                <a:spcPct val="150000"/>
              </a:lnSpc>
              <a:spcBef>
                <a:spcPts val="960"/>
              </a:spcBef>
              <a:spcAft>
                <a:spcPts val="200"/>
              </a:spcAft>
              <a:buFont typeface="Symbol" panose="05050102010706020507" pitchFamily="18" charset="2"/>
              <a:buChar char=""/>
              <a:tabLst>
                <a:tab pos="252088" algn="l"/>
              </a:tabLst>
            </a:pPr>
            <a:r>
              <a:rPr lang="es-ES_tradnl" dirty="0"/>
              <a:t>Diseñar los transportadores giratorios y la estructura de la cabina hermética realizando ensayos mecánicos con la ayuda de un software CAD-CAE para la aprobación de estos componentes.</a:t>
            </a:r>
            <a:endParaRPr lang="es-EC" dirty="0"/>
          </a:p>
          <a:p>
            <a:pPr marL="342891" indent="-342891" algn="just">
              <a:lnSpc>
                <a:spcPct val="150000"/>
              </a:lnSpc>
              <a:spcBef>
                <a:spcPts val="960"/>
              </a:spcBef>
              <a:spcAft>
                <a:spcPts val="200"/>
              </a:spcAft>
              <a:buFont typeface="Symbol" panose="05050102010706020507" pitchFamily="18" charset="2"/>
              <a:buChar char=""/>
              <a:tabLst>
                <a:tab pos="252088" algn="l"/>
              </a:tabLst>
            </a:pPr>
            <a:endParaRPr lang="es-EC" dirty="0">
              <a:latin typeface="Times New Roman" panose="02020603050405020304" pitchFamily="18" charset="0"/>
              <a:ea typeface="Calibri" panose="020F0502020204030204" pitchFamily="34" charset="0"/>
            </a:endParaRPr>
          </a:p>
        </p:txBody>
      </p:sp>
      <p:sp>
        <p:nvSpPr>
          <p:cNvPr id="9" name="Rectángulo 8"/>
          <p:cNvSpPr/>
          <p:nvPr/>
        </p:nvSpPr>
        <p:spPr>
          <a:xfrm>
            <a:off x="2482186" y="2473444"/>
            <a:ext cx="7262315" cy="1338828"/>
          </a:xfrm>
          <a:prstGeom prst="rect">
            <a:avLst/>
          </a:prstGeom>
        </p:spPr>
        <p:txBody>
          <a:bodyPr wrap="square">
            <a:spAutoFit/>
          </a:bodyPr>
          <a:lstStyle/>
          <a:p>
            <a:pPr marL="342891" indent="-342891" algn="just">
              <a:lnSpc>
                <a:spcPct val="150000"/>
              </a:lnSpc>
              <a:spcBef>
                <a:spcPts val="960"/>
              </a:spcBef>
              <a:spcAft>
                <a:spcPts val="200"/>
              </a:spcAft>
              <a:buFont typeface="Symbol" panose="05050102010706020507" pitchFamily="18" charset="2"/>
              <a:buChar char=""/>
              <a:tabLst>
                <a:tab pos="252088" algn="l"/>
              </a:tabLst>
            </a:pPr>
            <a:r>
              <a:rPr lang="es-ES_tradnl" dirty="0"/>
              <a:t>Diseñar un sistema de ventilación que nos permita tener un ambiente de trabajo lo menos contaminado posible cumpliendo normas de seguridad y medioambientales.</a:t>
            </a:r>
            <a:endParaRPr lang="es-EC" dirty="0">
              <a:latin typeface="Times New Roman" panose="02020603050405020304" pitchFamily="18" charset="0"/>
              <a:ea typeface="Calibri" panose="020F0502020204030204" pitchFamily="34" charset="0"/>
            </a:endParaRPr>
          </a:p>
        </p:txBody>
      </p:sp>
      <p:sp>
        <p:nvSpPr>
          <p:cNvPr id="10" name="Rectángulo 9"/>
          <p:cNvSpPr/>
          <p:nvPr/>
        </p:nvSpPr>
        <p:spPr>
          <a:xfrm>
            <a:off x="3944972" y="3972643"/>
            <a:ext cx="7027828" cy="2585323"/>
          </a:xfrm>
          <a:prstGeom prst="rect">
            <a:avLst/>
          </a:prstGeom>
        </p:spPr>
        <p:txBody>
          <a:bodyPr wrap="square">
            <a:spAutoFit/>
          </a:bodyPr>
          <a:lstStyle/>
          <a:p>
            <a:pPr marL="342891" lvl="0" indent="-342891" algn="just">
              <a:lnSpc>
                <a:spcPct val="150000"/>
              </a:lnSpc>
              <a:spcBef>
                <a:spcPts val="960"/>
              </a:spcBef>
              <a:spcAft>
                <a:spcPts val="200"/>
              </a:spcAft>
              <a:buFont typeface="Symbol" panose="05050102010706020507" pitchFamily="18" charset="2"/>
              <a:buChar char=""/>
              <a:tabLst>
                <a:tab pos="252088" algn="l"/>
              </a:tabLst>
            </a:pPr>
            <a:r>
              <a:rPr lang="es-ES_tradnl" dirty="0"/>
              <a:t>Determinar los parámetros del controlador a implementar y dimensionar los componentes  eléctricos y electrónicos como PLC, motores a pasos, electroválvulas y sensores mediante softwares para que el error tenga valores de tolerancias aceptables, que cumplan los requerimientos de la línea de manufactura de aerosoles </a:t>
            </a:r>
            <a:r>
              <a:rPr lang="es-ES_tradnl" dirty="0" smtClean="0"/>
              <a:t>respectivamente</a:t>
            </a:r>
            <a:r>
              <a:rPr lang="es-EC" dirty="0" smtClean="0">
                <a:solidFill>
                  <a:srgbClr val="000000"/>
                </a:solidFill>
                <a:latin typeface="Times New Roman" panose="02020603050405020304" pitchFamily="18" charset="0"/>
                <a:ea typeface="Calibri" panose="020F0502020204030204" pitchFamily="34" charset="0"/>
              </a:rPr>
              <a:t>.</a:t>
            </a: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25264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8924533"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Selección de Sensores</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15" name="Botón de acción: Inicio 14">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p:cNvSpPr/>
          <p:nvPr/>
        </p:nvSpPr>
        <p:spPr>
          <a:xfrm>
            <a:off x="1994817" y="1148602"/>
            <a:ext cx="2674771" cy="646331"/>
          </a:xfrm>
          <a:prstGeom prst="rect">
            <a:avLst/>
          </a:prstGeom>
        </p:spPr>
        <p:txBody>
          <a:bodyPr wrap="none">
            <a:spAutoFit/>
          </a:bodyPr>
          <a:lstStyle/>
          <a:p>
            <a:pPr marL="342900" lvl="0" indent="-342900" algn="just">
              <a:lnSpc>
                <a:spcPct val="200000"/>
              </a:lnSpc>
              <a:spcAft>
                <a:spcPts val="0"/>
              </a:spcAft>
              <a:buFont typeface="Symbol" panose="05050102010706020507" pitchFamily="18" charset="2"/>
              <a:buChar char=""/>
            </a:pPr>
            <a:r>
              <a:rPr lang="es-EC" b="1" dirty="0" smtClean="0">
                <a:effectLst/>
                <a:latin typeface="Times New Roman" panose="02020603050405020304" pitchFamily="18" charset="0"/>
                <a:ea typeface="Times New Roman" panose="02020603050405020304" pitchFamily="18" charset="0"/>
              </a:rPr>
              <a:t>Sensores Ultrasónicos</a:t>
            </a:r>
            <a:endParaRPr lang="es-EC" dirty="0">
              <a:effectLst/>
              <a:latin typeface="Times New Roman" panose="02020603050405020304" pitchFamily="18" charset="0"/>
              <a:ea typeface="Times New Roman" panose="02020603050405020304" pitchFamily="18" charset="0"/>
            </a:endParaRPr>
          </a:p>
        </p:txBody>
      </p:sp>
      <p:pic>
        <p:nvPicPr>
          <p:cNvPr id="10" name="Imagen 9" descr="Sensor de proximidad ultrasónico Sick, 350 → 5000 mm, Analógico, Cilíndrico, Conector M12 de 5 contacto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4749" y="2074293"/>
            <a:ext cx="1247775" cy="1653540"/>
          </a:xfrm>
          <a:prstGeom prst="rect">
            <a:avLst/>
          </a:prstGeom>
          <a:noFill/>
          <a:ln>
            <a:noFill/>
          </a:ln>
        </p:spPr>
      </p:pic>
      <p:sp>
        <p:nvSpPr>
          <p:cNvPr id="4" name="Rectángulo 3"/>
          <p:cNvSpPr/>
          <p:nvPr/>
        </p:nvSpPr>
        <p:spPr>
          <a:xfrm>
            <a:off x="6972169" y="1138105"/>
            <a:ext cx="2482411" cy="646331"/>
          </a:xfrm>
          <a:prstGeom prst="rect">
            <a:avLst/>
          </a:prstGeom>
        </p:spPr>
        <p:txBody>
          <a:bodyPr wrap="none">
            <a:spAutoFit/>
          </a:bodyPr>
          <a:lstStyle/>
          <a:p>
            <a:pPr marL="342900" lvl="0" indent="-342900">
              <a:lnSpc>
                <a:spcPct val="200000"/>
              </a:lnSpc>
              <a:spcAft>
                <a:spcPts val="0"/>
              </a:spcAft>
              <a:buFont typeface="Symbol" panose="05050102010706020507" pitchFamily="18" charset="2"/>
              <a:buChar char=""/>
            </a:pPr>
            <a:r>
              <a:rPr lang="es-EC" b="1" dirty="0" smtClean="0">
                <a:effectLst/>
                <a:latin typeface="Times New Roman" panose="02020603050405020304" pitchFamily="18" charset="0"/>
                <a:ea typeface="Times New Roman" panose="02020603050405020304" pitchFamily="18" charset="0"/>
              </a:rPr>
              <a:t>Sensores Inductivos</a:t>
            </a:r>
            <a:endParaRPr lang="es-EC" dirty="0">
              <a:effectLst/>
              <a:latin typeface="Times New Roman" panose="02020603050405020304" pitchFamily="18" charset="0"/>
              <a:ea typeface="Times New Roman" panose="02020603050405020304" pitchFamily="18" charset="0"/>
            </a:endParaRPr>
          </a:p>
        </p:txBody>
      </p:sp>
      <p:pic>
        <p:nvPicPr>
          <p:cNvPr id="11" name="Imagen 10" descr="https://www.mysick.com/saqqara/thumbnail.aspx?id=im00453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4984" y="1948866"/>
            <a:ext cx="1869440" cy="1704975"/>
          </a:xfrm>
          <a:prstGeom prst="rect">
            <a:avLst/>
          </a:prstGeom>
          <a:noFill/>
          <a:ln>
            <a:noFill/>
          </a:ln>
        </p:spPr>
      </p:pic>
      <p:sp>
        <p:nvSpPr>
          <p:cNvPr id="5" name="Rectángulo 4"/>
          <p:cNvSpPr/>
          <p:nvPr/>
        </p:nvSpPr>
        <p:spPr>
          <a:xfrm>
            <a:off x="6972168" y="3811671"/>
            <a:ext cx="2835071" cy="646331"/>
          </a:xfrm>
          <a:prstGeom prst="rect">
            <a:avLst/>
          </a:prstGeom>
        </p:spPr>
        <p:txBody>
          <a:bodyPr wrap="none">
            <a:spAutoFit/>
          </a:bodyPr>
          <a:lstStyle/>
          <a:p>
            <a:pPr marL="342900" lvl="0" indent="-342900">
              <a:lnSpc>
                <a:spcPct val="200000"/>
              </a:lnSpc>
              <a:spcAft>
                <a:spcPts val="0"/>
              </a:spcAft>
              <a:buFont typeface="Symbol" panose="05050102010706020507" pitchFamily="18" charset="2"/>
              <a:buChar char=""/>
            </a:pPr>
            <a:r>
              <a:rPr lang="es-EC" b="1" dirty="0" smtClean="0">
                <a:effectLst/>
                <a:latin typeface="Times New Roman" panose="02020603050405020304" pitchFamily="18" charset="0"/>
                <a:ea typeface="Times New Roman" panose="02020603050405020304" pitchFamily="18" charset="0"/>
              </a:rPr>
              <a:t>Sensor Resistivo PT100</a:t>
            </a:r>
            <a:endParaRPr lang="es-EC" dirty="0">
              <a:effectLst/>
              <a:latin typeface="Times New Roman" panose="02020603050405020304" pitchFamily="18" charset="0"/>
              <a:ea typeface="Times New Roman" panose="02020603050405020304" pitchFamily="18" charset="0"/>
            </a:endParaRPr>
          </a:p>
        </p:txBody>
      </p:sp>
      <p:pic>
        <p:nvPicPr>
          <p:cNvPr id="12" name="Imagen 11" descr="http://www.gesintsrl.it/immagini/g431_big.jpg"/>
          <p:cNvPicPr/>
          <p:nvPr/>
        </p:nvPicPr>
        <p:blipFill rotWithShape="1">
          <a:blip r:embed="rId6" cstate="print">
            <a:extLst>
              <a:ext uri="{28A0092B-C50C-407E-A947-70E740481C1C}">
                <a14:useLocalDpi xmlns:a14="http://schemas.microsoft.com/office/drawing/2010/main" val="0"/>
              </a:ext>
            </a:extLst>
          </a:blip>
          <a:srcRect t="12844" b="13303"/>
          <a:stretch/>
        </p:blipFill>
        <p:spPr bwMode="auto">
          <a:xfrm>
            <a:off x="7599072" y="4838638"/>
            <a:ext cx="2076450" cy="1533525"/>
          </a:xfrm>
          <a:prstGeom prst="rect">
            <a:avLst/>
          </a:prstGeom>
          <a:noFill/>
          <a:ln>
            <a:noFill/>
          </a:ln>
          <a:extLst>
            <a:ext uri="{53640926-AAD7-44D8-BBD7-CCE9431645EC}">
              <a14:shadowObscured xmlns:a14="http://schemas.microsoft.com/office/drawing/2010/main"/>
            </a:ext>
          </a:extLst>
        </p:spPr>
      </p:pic>
      <p:pic>
        <p:nvPicPr>
          <p:cNvPr id="13" name="Imagen 12" descr="Celda  de carga WLC-SPP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2346" y="4618293"/>
            <a:ext cx="2533650" cy="1753870"/>
          </a:xfrm>
          <a:prstGeom prst="rect">
            <a:avLst/>
          </a:prstGeom>
          <a:noFill/>
          <a:ln>
            <a:noFill/>
          </a:ln>
        </p:spPr>
      </p:pic>
      <p:sp>
        <p:nvSpPr>
          <p:cNvPr id="16" name="Rectángulo 15"/>
          <p:cNvSpPr/>
          <p:nvPr/>
        </p:nvSpPr>
        <p:spPr>
          <a:xfrm>
            <a:off x="1994817" y="3831304"/>
            <a:ext cx="3732753" cy="646331"/>
          </a:xfrm>
          <a:prstGeom prst="rect">
            <a:avLst/>
          </a:prstGeom>
        </p:spPr>
        <p:txBody>
          <a:bodyPr wrap="none">
            <a:spAutoFit/>
          </a:bodyPr>
          <a:lstStyle/>
          <a:p>
            <a:pPr marL="342900" lvl="0" indent="-342900">
              <a:lnSpc>
                <a:spcPct val="200000"/>
              </a:lnSpc>
              <a:spcAft>
                <a:spcPts val="0"/>
              </a:spcAft>
              <a:buFont typeface="Symbol" panose="05050102010706020507" pitchFamily="18" charset="2"/>
              <a:buChar char=""/>
            </a:pPr>
            <a:r>
              <a:rPr lang="es-EC" b="1" dirty="0" smtClean="0">
                <a:effectLst/>
                <a:latin typeface="Times New Roman" panose="02020603050405020304" pitchFamily="18" charset="0"/>
                <a:ea typeface="Times New Roman" panose="02020603050405020304" pitchFamily="18" charset="0"/>
              </a:rPr>
              <a:t>Sensor Resistivo Celda de Carga</a:t>
            </a:r>
            <a:endParaRPr lang="es-EC"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8903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8924533"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Selección de Electroválvulas</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15" name="Botón de acción: Inicio 14">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506" name="Picture 2" descr="http://www.danfoss.com/NR/rdonlyres/817B9B7B-27D2-4A67-ACD9-A709ED9C624D/0/EV220B188x1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530" y="2243703"/>
            <a:ext cx="1790700" cy="1790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2001473" y="1623000"/>
            <a:ext cx="3294813" cy="369332"/>
          </a:xfrm>
          <a:prstGeom prst="rect">
            <a:avLst/>
          </a:prstGeom>
        </p:spPr>
        <p:txBody>
          <a:bodyPr wrap="none">
            <a:spAutoFit/>
          </a:bodyPr>
          <a:lstStyle/>
          <a:p>
            <a:pPr marL="285750" indent="-285750">
              <a:buFont typeface="Arial" panose="020B0604020202020204" pitchFamily="34" charset="0"/>
              <a:buChar char="•"/>
            </a:pPr>
            <a:r>
              <a:rPr lang="es-EC" b="1" dirty="0" smtClean="0">
                <a:latin typeface="Times New Roman" panose="02020603050405020304" pitchFamily="18" charset="0"/>
                <a:ea typeface="Times New Roman" panose="02020603050405020304" pitchFamily="18" charset="0"/>
              </a:rPr>
              <a:t>Electrov</a:t>
            </a:r>
            <a:r>
              <a:rPr lang="es-EC" b="1" dirty="0" smtClean="0">
                <a:effectLst/>
                <a:latin typeface="Times New Roman" panose="02020603050405020304" pitchFamily="18" charset="0"/>
                <a:ea typeface="Times New Roman" panose="02020603050405020304" pitchFamily="18" charset="0"/>
              </a:rPr>
              <a:t>álvula proporcional </a:t>
            </a:r>
            <a:endParaRPr lang="es-EC" b="1" dirty="0"/>
          </a:p>
        </p:txBody>
      </p:sp>
      <p:sp>
        <p:nvSpPr>
          <p:cNvPr id="7" name="Rectángulo 6"/>
          <p:cNvSpPr/>
          <p:nvPr/>
        </p:nvSpPr>
        <p:spPr>
          <a:xfrm>
            <a:off x="6633587" y="1623000"/>
            <a:ext cx="3123612" cy="369332"/>
          </a:xfrm>
          <a:prstGeom prst="rect">
            <a:avLst/>
          </a:prstGeom>
        </p:spPr>
        <p:txBody>
          <a:bodyPr wrap="none">
            <a:spAutoFit/>
          </a:bodyPr>
          <a:lstStyle/>
          <a:p>
            <a:pPr marL="285750" indent="-285750">
              <a:buFont typeface="Arial" panose="020B0604020202020204" pitchFamily="34" charset="0"/>
              <a:buChar char="•"/>
            </a:pPr>
            <a:r>
              <a:rPr lang="es-EC" b="1" dirty="0">
                <a:latin typeface="Times New Roman" panose="02020603050405020304" pitchFamily="18" charset="0"/>
                <a:ea typeface="Times New Roman" panose="02020603050405020304" pitchFamily="18" charset="0"/>
              </a:rPr>
              <a:t>E</a:t>
            </a:r>
            <a:r>
              <a:rPr lang="es-EC" b="1" dirty="0" smtClean="0">
                <a:effectLst/>
                <a:latin typeface="Times New Roman" panose="02020603050405020304" pitchFamily="18" charset="0"/>
                <a:ea typeface="Times New Roman" panose="02020603050405020304" pitchFamily="18" charset="0"/>
              </a:rPr>
              <a:t>lectroválvulas de bloqueo</a:t>
            </a:r>
            <a:endParaRPr lang="es-EC" b="1" dirty="0"/>
          </a:p>
        </p:txBody>
      </p:sp>
      <p:pic>
        <p:nvPicPr>
          <p:cNvPr id="17" name="Imagen 16" descr="http://www.tecnogas.net/assets/images/products/3419/f_elettrovalvola-per-gas-in-ottone.png?1297861216"/>
          <p:cNvPicPr/>
          <p:nvPr/>
        </p:nvPicPr>
        <p:blipFill>
          <a:blip r:embed="rId5">
            <a:extLst>
              <a:ext uri="{28A0092B-C50C-407E-A947-70E740481C1C}">
                <a14:useLocalDpi xmlns:a14="http://schemas.microsoft.com/office/drawing/2010/main" val="0"/>
              </a:ext>
            </a:extLst>
          </a:blip>
          <a:srcRect/>
          <a:stretch>
            <a:fillRect/>
          </a:stretch>
        </p:blipFill>
        <p:spPr bwMode="auto">
          <a:xfrm>
            <a:off x="7511534" y="2243703"/>
            <a:ext cx="1949450" cy="1673225"/>
          </a:xfrm>
          <a:prstGeom prst="rect">
            <a:avLst/>
          </a:prstGeom>
          <a:noFill/>
          <a:ln>
            <a:noFill/>
          </a:ln>
        </p:spPr>
      </p:pic>
      <p:sp>
        <p:nvSpPr>
          <p:cNvPr id="9" name="Rectángulo 8"/>
          <p:cNvSpPr/>
          <p:nvPr/>
        </p:nvSpPr>
        <p:spPr>
          <a:xfrm>
            <a:off x="4563810" y="4168299"/>
            <a:ext cx="3341620" cy="369332"/>
          </a:xfrm>
          <a:prstGeom prst="rect">
            <a:avLst/>
          </a:prstGeom>
        </p:spPr>
        <p:txBody>
          <a:bodyPr wrap="none">
            <a:spAutoFit/>
          </a:bodyPr>
          <a:lstStyle/>
          <a:p>
            <a:pPr marL="285750" indent="-285750">
              <a:buFont typeface="Arial" panose="020B0604020202020204" pitchFamily="34" charset="0"/>
              <a:buChar char="•"/>
            </a:pPr>
            <a:r>
              <a:rPr lang="es-EC" b="1" dirty="0" smtClean="0">
                <a:effectLst/>
                <a:latin typeface="Times New Roman" panose="02020603050405020304" pitchFamily="18" charset="0"/>
                <a:ea typeface="Times New Roman" panose="02020603050405020304" pitchFamily="18" charset="0"/>
              </a:rPr>
              <a:t>Electroválvula neumática 3/2</a:t>
            </a:r>
            <a:endParaRPr lang="es-EC" dirty="0"/>
          </a:p>
        </p:txBody>
      </p:sp>
      <p:pic>
        <p:nvPicPr>
          <p:cNvPr id="19" name="Imagen 18" descr="http://www.sicole.com/uploadfile/product/big/Valvula-solenoide-doble-3-vias-2-posiciones-288.jpg"/>
          <p:cNvPicPr/>
          <p:nvPr/>
        </p:nvPicPr>
        <p:blipFill rotWithShape="1">
          <a:blip r:embed="rId6" cstate="print">
            <a:extLst>
              <a:ext uri="{28A0092B-C50C-407E-A947-70E740481C1C}">
                <a14:useLocalDpi xmlns:a14="http://schemas.microsoft.com/office/drawing/2010/main" val="0"/>
              </a:ext>
            </a:extLst>
          </a:blip>
          <a:srcRect t="20666" b="23000"/>
          <a:stretch/>
        </p:blipFill>
        <p:spPr bwMode="auto">
          <a:xfrm>
            <a:off x="4954445" y="4622870"/>
            <a:ext cx="2609850" cy="1470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544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04810" y="3115143"/>
            <a:ext cx="490422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…gracias por su atención </a:t>
            </a:r>
            <a:endParaRPr lang="es-EC" sz="3600" dirty="0">
              <a:latin typeface="Times New Roman" panose="02020603050405020304" pitchFamily="18" charset="0"/>
              <a:cs typeface="Times New Roman" panose="02020603050405020304" pitchFamily="18" charset="0"/>
            </a:endParaRPr>
          </a:p>
        </p:txBody>
      </p:sp>
      <p:sp>
        <p:nvSpPr>
          <p:cNvPr id="3"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4" name="Botón de acción: Inicio 3">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87616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8924533" cy="1077218"/>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Controlador </a:t>
            </a:r>
            <a:r>
              <a:rPr lang="es-EC" sz="3200" b="1" dirty="0" err="1" smtClean="0">
                <a:latin typeface="Times New Roman" panose="02020603050405020304" pitchFamily="18" charset="0"/>
                <a:cs typeface="Times New Roman" panose="02020603050405020304" pitchFamily="18" charset="0"/>
              </a:rPr>
              <a:t>On</a:t>
            </a:r>
            <a:r>
              <a:rPr lang="es-EC" sz="3200" b="1" dirty="0" smtClean="0">
                <a:latin typeface="Times New Roman" panose="02020603050405020304" pitchFamily="18" charset="0"/>
                <a:cs typeface="Times New Roman" panose="02020603050405020304" pitchFamily="18" charset="0"/>
              </a:rPr>
              <a:t>-Off de temperatura para piscina de control de calidad</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15" name="Botón de acción: Inicio 14">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p:cNvPicPr/>
          <p:nvPr/>
        </p:nvPicPr>
        <p:blipFill rotWithShape="1">
          <a:blip r:embed="rId4" cstate="print">
            <a:extLst>
              <a:ext uri="{28A0092B-C50C-407E-A947-70E740481C1C}">
                <a14:useLocalDpi xmlns:a14="http://schemas.microsoft.com/office/drawing/2010/main" val="0"/>
              </a:ext>
            </a:extLst>
          </a:blip>
          <a:srcRect b="4518"/>
          <a:stretch/>
        </p:blipFill>
        <p:spPr bwMode="auto">
          <a:xfrm>
            <a:off x="2605690" y="1786204"/>
            <a:ext cx="7568619" cy="42926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2464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8924533"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Controlador PID de Nivel de agua</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15" name="Botón de acción: Inicio 14">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p:cNvSpPr/>
          <p:nvPr/>
        </p:nvSpPr>
        <p:spPr>
          <a:xfrm>
            <a:off x="1270714" y="1270044"/>
            <a:ext cx="6984643" cy="1200329"/>
          </a:xfrm>
          <a:prstGeom prst="rect">
            <a:avLst/>
          </a:prstGeom>
        </p:spPr>
        <p:txBody>
          <a:bodyPr wrap="square">
            <a:spAutoFit/>
          </a:bodyPr>
          <a:lstStyle/>
          <a:p>
            <a:pPr marL="742950" lvl="1" indent="-285750" algn="just">
              <a:lnSpc>
                <a:spcPct val="150000"/>
              </a:lnSpc>
              <a:spcAft>
                <a:spcPts val="0"/>
              </a:spcAft>
              <a:buFont typeface="Arial" panose="020B0604020202020204" pitchFamily="34" charset="0"/>
              <a:buChar char="•"/>
            </a:pPr>
            <a:r>
              <a:rPr lang="es-EC" sz="1600" dirty="0" smtClean="0">
                <a:effectLst/>
                <a:latin typeface="Times New Roman" panose="02020603050405020304" pitchFamily="18" charset="0"/>
                <a:ea typeface="Times New Roman" panose="02020603050405020304" pitchFamily="18" charset="0"/>
              </a:rPr>
              <a:t>Modelamiento de la Planta</a:t>
            </a:r>
          </a:p>
          <a:p>
            <a:pPr marL="742950" lvl="1" indent="-285750" algn="just">
              <a:lnSpc>
                <a:spcPct val="150000"/>
              </a:lnSpc>
              <a:spcAft>
                <a:spcPts val="0"/>
              </a:spcAft>
              <a:buFont typeface="Arial" panose="020B0604020202020204" pitchFamily="34" charset="0"/>
              <a:buChar char="•"/>
            </a:pPr>
            <a:r>
              <a:rPr lang="es-EC" sz="1600" dirty="0" smtClean="0">
                <a:effectLst/>
                <a:latin typeface="Times New Roman" panose="02020603050405020304" pitchFamily="18" charset="0"/>
                <a:ea typeface="Times New Roman" panose="02020603050405020304" pitchFamily="18" charset="0"/>
              </a:rPr>
              <a:t>Método de </a:t>
            </a:r>
            <a:r>
              <a:rPr lang="es-EC" sz="1600" dirty="0" err="1" smtClean="0">
                <a:effectLst/>
                <a:latin typeface="Times New Roman" panose="02020603050405020304" pitchFamily="18" charset="0"/>
                <a:ea typeface="Times New Roman" panose="02020603050405020304" pitchFamily="18" charset="0"/>
              </a:rPr>
              <a:t>Ziegler</a:t>
            </a:r>
            <a:r>
              <a:rPr lang="es-EC" sz="1600" dirty="0" smtClean="0">
                <a:effectLst/>
                <a:latin typeface="Times New Roman" panose="02020603050405020304" pitchFamily="18" charset="0"/>
                <a:ea typeface="Times New Roman" panose="02020603050405020304" pitchFamily="18" charset="0"/>
              </a:rPr>
              <a:t> y </a:t>
            </a:r>
            <a:r>
              <a:rPr lang="es-EC" sz="1600" dirty="0" err="1" smtClean="0">
                <a:effectLst/>
                <a:latin typeface="Times New Roman" panose="02020603050405020304" pitchFamily="18" charset="0"/>
                <a:ea typeface="Times New Roman" panose="02020603050405020304" pitchFamily="18" charset="0"/>
              </a:rPr>
              <a:t>Nichols</a:t>
            </a:r>
            <a:r>
              <a:rPr lang="es-EC" sz="1600" dirty="0" smtClean="0">
                <a:effectLst/>
                <a:latin typeface="Times New Roman" panose="02020603050405020304" pitchFamily="18" charset="0"/>
                <a:ea typeface="Times New Roman" panose="02020603050405020304" pitchFamily="18" charset="0"/>
              </a:rPr>
              <a:t> para obtención de parámetros del control</a:t>
            </a:r>
          </a:p>
          <a:p>
            <a:pPr marL="742950" lvl="1" indent="-285750" algn="just">
              <a:lnSpc>
                <a:spcPct val="150000"/>
              </a:lnSpc>
              <a:spcAft>
                <a:spcPts val="0"/>
              </a:spcAft>
              <a:buFont typeface="Arial" panose="020B0604020202020204" pitchFamily="34" charset="0"/>
              <a:buChar char="•"/>
            </a:pPr>
            <a:r>
              <a:rPr lang="es-EC" sz="1600" dirty="0" smtClean="0">
                <a:effectLst/>
                <a:latin typeface="Times New Roman" panose="02020603050405020304" pitchFamily="18" charset="0"/>
                <a:ea typeface="Times New Roman" panose="02020603050405020304" pitchFamily="18" charset="0"/>
              </a:rPr>
              <a:t>Resultados en estado estacionario y transitorio</a:t>
            </a:r>
          </a:p>
        </p:txBody>
      </p:sp>
      <p:pic>
        <p:nvPicPr>
          <p:cNvPr id="9" name="Imagen 8"/>
          <p:cNvPicPr/>
          <p:nvPr/>
        </p:nvPicPr>
        <p:blipFill rotWithShape="1">
          <a:blip r:embed="rId4" cstate="print"/>
          <a:srcRect l="21535" t="5017" r="34116" b="58535"/>
          <a:stretch/>
        </p:blipFill>
        <p:spPr bwMode="auto">
          <a:xfrm>
            <a:off x="1881558" y="2697549"/>
            <a:ext cx="4006058" cy="2438364"/>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Rectángulo 3"/>
              <p:cNvSpPr/>
              <p:nvPr/>
            </p:nvSpPr>
            <p:spPr>
              <a:xfrm>
                <a:off x="2911753" y="5173348"/>
                <a:ext cx="1971630"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b="1" i="1" smtClean="0">
                              <a:latin typeface="Cambria Math" panose="02040503050406030204" pitchFamily="18" charset="0"/>
                            </a:rPr>
                          </m:ctrlPr>
                        </m:fPr>
                        <m:num>
                          <m:d>
                            <m:dPr>
                              <m:begChr m:val=""/>
                              <m:ctrlPr>
                                <a:rPr lang="es-EC" b="1" i="1">
                                  <a:latin typeface="Cambria Math" panose="02040503050406030204" pitchFamily="18" charset="0"/>
                                </a:rPr>
                              </m:ctrlPr>
                            </m:dPr>
                            <m:e>
                              <m:r>
                                <a:rPr lang="es-EC" b="1" i="1">
                                  <a:latin typeface="Cambria Math" panose="02040503050406030204" pitchFamily="18" charset="0"/>
                                </a:rPr>
                                <m:t>𝑸𝒐</m:t>
                              </m:r>
                              <m:r>
                                <a:rPr lang="es-EC" b="0" i="0">
                                  <a:latin typeface="Cambria Math" panose="02040503050406030204" pitchFamily="18" charset="0"/>
                                </a:rPr>
                                <m:t>(</m:t>
                              </m:r>
                              <m:r>
                                <a:rPr lang="es-EC" b="1" i="1">
                                  <a:latin typeface="Cambria Math" panose="02040503050406030204" pitchFamily="18" charset="0"/>
                                </a:rPr>
                                <m:t>𝒔</m:t>
                              </m:r>
                            </m:e>
                          </m:d>
                        </m:num>
                        <m:den>
                          <m:d>
                            <m:dPr>
                              <m:begChr m:val=""/>
                              <m:ctrlPr>
                                <a:rPr lang="es-EC" b="1" i="1">
                                  <a:latin typeface="Cambria Math" panose="02040503050406030204" pitchFamily="18" charset="0"/>
                                </a:rPr>
                              </m:ctrlPr>
                            </m:dPr>
                            <m:e>
                              <m:r>
                                <a:rPr lang="es-EC" b="1" i="1">
                                  <a:latin typeface="Cambria Math" panose="02040503050406030204" pitchFamily="18" charset="0"/>
                                </a:rPr>
                                <m:t>𝑸𝒊</m:t>
                              </m:r>
                              <m:r>
                                <a:rPr lang="es-EC" b="0" i="0">
                                  <a:latin typeface="Cambria Math" panose="02040503050406030204" pitchFamily="18" charset="0"/>
                                </a:rPr>
                                <m:t>(</m:t>
                              </m:r>
                              <m:r>
                                <a:rPr lang="es-EC" b="1" i="1">
                                  <a:latin typeface="Cambria Math" panose="02040503050406030204" pitchFamily="18" charset="0"/>
                                </a:rPr>
                                <m:t>𝒔</m:t>
                              </m:r>
                            </m:e>
                          </m:d>
                        </m:den>
                      </m:f>
                      <m:r>
                        <a:rPr lang="es-EC" b="0" i="0">
                          <a:latin typeface="Cambria Math" panose="02040503050406030204" pitchFamily="18" charset="0"/>
                        </a:rPr>
                        <m:t>=</m:t>
                      </m:r>
                      <m:f>
                        <m:fPr>
                          <m:ctrlPr>
                            <a:rPr lang="es-EC" b="0" i="1">
                              <a:latin typeface="Cambria Math" panose="02040503050406030204" pitchFamily="18" charset="0"/>
                            </a:rPr>
                          </m:ctrlPr>
                        </m:fPr>
                        <m:num>
                          <m:r>
                            <a:rPr lang="es-EC" b="0" i="0">
                              <a:latin typeface="Cambria Math" panose="02040503050406030204" pitchFamily="18" charset="0"/>
                            </a:rPr>
                            <m:t>1</m:t>
                          </m:r>
                        </m:num>
                        <m:den>
                          <m:r>
                            <a:rPr lang="es-EC" b="1" i="1">
                              <a:latin typeface="Cambria Math" panose="02040503050406030204" pitchFamily="18" charset="0"/>
                            </a:rPr>
                            <m:t>𝑹𝑪𝒔</m:t>
                          </m:r>
                          <m:r>
                            <a:rPr lang="es-EC" b="0" i="0">
                              <a:latin typeface="Cambria Math" panose="02040503050406030204" pitchFamily="18" charset="0"/>
                            </a:rPr>
                            <m:t>+1</m:t>
                          </m:r>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911753" y="5173348"/>
                <a:ext cx="1971630" cy="679032"/>
              </a:xfrm>
              <a:prstGeom prst="rect">
                <a:avLst/>
              </a:prstGeom>
              <a:blipFill rotWithShape="0">
                <a:blip r:embed="rId5"/>
                <a:stretch>
                  <a:fillRect/>
                </a:stretch>
              </a:blipFill>
            </p:spPr>
            <p:txBody>
              <a:bodyPr/>
              <a:lstStyle/>
              <a:p>
                <a:r>
                  <a:rPr lang="es-EC">
                    <a:noFill/>
                  </a:rPr>
                  <a:t> </a:t>
                </a:r>
              </a:p>
            </p:txBody>
          </p:sp>
        </mc:Fallback>
      </mc:AlternateContent>
      <p:sp>
        <p:nvSpPr>
          <p:cNvPr id="5" name="Rectángulo 4"/>
          <p:cNvSpPr/>
          <p:nvPr/>
        </p:nvSpPr>
        <p:spPr>
          <a:xfrm>
            <a:off x="1124987" y="6137831"/>
            <a:ext cx="1313180" cy="369332"/>
          </a:xfrm>
          <a:prstGeom prst="rect">
            <a:avLst/>
          </a:prstGeom>
        </p:spPr>
        <p:txBody>
          <a:bodyPr wrap="none">
            <a:spAutoFit/>
          </a:bodyPr>
          <a:lstStyle/>
          <a:p>
            <a:r>
              <a:rPr lang="es-ES" b="0" dirty="0" smtClean="0">
                <a:effectLst/>
                <a:latin typeface="Times New Roman" panose="02020603050405020304" pitchFamily="18" charset="0"/>
                <a:ea typeface="Times New Roman" panose="02020603050405020304" pitchFamily="18" charset="0"/>
              </a:rPr>
              <a:t>(</a:t>
            </a:r>
            <a:r>
              <a:rPr lang="es-ES" b="0" dirty="0" err="1" smtClean="0">
                <a:effectLst/>
                <a:latin typeface="Times New Roman" panose="02020603050405020304" pitchFamily="18" charset="0"/>
                <a:ea typeface="Times New Roman" panose="02020603050405020304" pitchFamily="18" charset="0"/>
              </a:rPr>
              <a:t>Kuo</a:t>
            </a:r>
            <a:r>
              <a:rPr lang="es-ES" b="0" dirty="0" smtClean="0">
                <a:effectLst/>
                <a:latin typeface="Times New Roman" panose="02020603050405020304" pitchFamily="18" charset="0"/>
                <a:ea typeface="Times New Roman" panose="02020603050405020304" pitchFamily="18" charset="0"/>
              </a:rPr>
              <a:t>, 1996)</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2753056" y="5889815"/>
                <a:ext cx="2130327"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𝐺</m:t>
                      </m:r>
                      <m:d>
                        <m:dPr>
                          <m:ctrlPr>
                            <a:rPr lang="es-EC" i="1">
                              <a:latin typeface="Cambria Math" panose="02040503050406030204" pitchFamily="18" charset="0"/>
                            </a:rPr>
                          </m:ctrlPr>
                        </m:dPr>
                        <m:e>
                          <m:r>
                            <a:rPr lang="es-EC" i="1">
                              <a:latin typeface="Cambria Math" panose="02040503050406030204" pitchFamily="18" charset="0"/>
                            </a:rPr>
                            <m:t>𝑠</m:t>
                          </m:r>
                        </m:e>
                      </m:d>
                      <m:r>
                        <a:rPr lang="es-EC" i="0">
                          <a:latin typeface="Cambria Math" panose="02040503050406030204" pitchFamily="18" charset="0"/>
                        </a:rPr>
                        <m:t>= </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7200</m:t>
                          </m:r>
                          <m:r>
                            <a:rPr lang="es-EC" i="1">
                              <a:latin typeface="Cambria Math" panose="02040503050406030204" pitchFamily="18" charset="0"/>
                            </a:rPr>
                            <m:t>𝑠</m:t>
                          </m:r>
                          <m:r>
                            <a:rPr lang="es-EC" i="0">
                              <a:latin typeface="Cambria Math" panose="02040503050406030204" pitchFamily="18" charset="0"/>
                            </a:rPr>
                            <m:t>+ 1</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753056" y="5889815"/>
                <a:ext cx="2130327" cy="617348"/>
              </a:xfrm>
              <a:prstGeom prst="rect">
                <a:avLst/>
              </a:prstGeom>
              <a:blipFill rotWithShape="0">
                <a:blip r:embed="rId6"/>
                <a:stretch>
                  <a:fillRect/>
                </a:stretch>
              </a:blipFill>
            </p:spPr>
            <p:txBody>
              <a:bodyPr/>
              <a:lstStyle/>
              <a:p>
                <a:r>
                  <a:rPr lang="es-EC">
                    <a:noFill/>
                  </a:rPr>
                  <a:t> </a:t>
                </a:r>
              </a:p>
            </p:txBody>
          </p:sp>
        </mc:Fallback>
      </mc:AlternateContent>
      <p:pic>
        <p:nvPicPr>
          <p:cNvPr id="13" name="Imagen 12"/>
          <p:cNvPicPr/>
          <p:nvPr/>
        </p:nvPicPr>
        <p:blipFill rotWithShape="1">
          <a:blip r:embed="rId7" cstate="print"/>
          <a:srcRect l="11042" t="12244" r="8796" b="10219"/>
          <a:stretch/>
        </p:blipFill>
        <p:spPr bwMode="auto">
          <a:xfrm>
            <a:off x="6947914" y="2470373"/>
            <a:ext cx="4654497" cy="210739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Rectángulo 6"/>
              <p:cNvSpPr/>
              <p:nvPr/>
            </p:nvSpPr>
            <p:spPr>
              <a:xfrm>
                <a:off x="6096000" y="4674248"/>
                <a:ext cx="6096000" cy="92333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𝑀𝑝</m:t>
                      </m:r>
                      <m:r>
                        <a:rPr lang="es-EC" i="0">
                          <a:latin typeface="Cambria Math" panose="02040503050406030204" pitchFamily="18" charset="0"/>
                        </a:rPr>
                        <m:t>=33.1%</m:t>
                      </m:r>
                    </m:oMath>
                  </m:oMathPara>
                </a14:m>
                <a:endParaRPr lang="es-EC" i="0"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𝑇𝑠𝑢𝑏𝑖𝑑𝑎</m:t>
                      </m:r>
                      <m:r>
                        <a:rPr lang="es-EC" i="0">
                          <a:latin typeface="Cambria Math" panose="02040503050406030204" pitchFamily="18" charset="0"/>
                        </a:rPr>
                        <m:t>=0.52</m:t>
                      </m:r>
                      <m:r>
                        <a:rPr lang="es-EC" i="1">
                          <a:latin typeface="Cambria Math" panose="02040503050406030204" pitchFamily="18" charset="0"/>
                        </a:rPr>
                        <m:t>𝑠𝑒𝑔</m:t>
                      </m:r>
                    </m:oMath>
                  </m:oMathPara>
                </a14:m>
                <a:endParaRPr lang="es-EC"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𝑇𝑒𝑠𝑡𝑎𝑏𝑙𝑒𝑐𝑖𝑚𝑖𝑒𝑛𝑡𝑜</m:t>
                      </m:r>
                      <m:r>
                        <a:rPr lang="es-EC" i="0">
                          <a:latin typeface="Cambria Math" panose="02040503050406030204" pitchFamily="18" charset="0"/>
                        </a:rPr>
                        <m:t>=4.09</m:t>
                      </m:r>
                      <m:r>
                        <a:rPr lang="es-EC" i="1">
                          <a:latin typeface="Cambria Math" panose="02040503050406030204" pitchFamily="18" charset="0"/>
                        </a:rPr>
                        <m:t>𝑠𝑒𝑔</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6096000" y="4674248"/>
                <a:ext cx="6096000" cy="923330"/>
              </a:xfrm>
              <a:prstGeom prst="rect">
                <a:avLst/>
              </a:prstGeom>
              <a:blipFill rotWithShape="0">
                <a:blip r:embed="rId8"/>
                <a:stretch>
                  <a:fillRect b="-1987"/>
                </a:stretch>
              </a:blipFill>
            </p:spPr>
            <p:txBody>
              <a:bodyPr/>
              <a:lstStyle/>
              <a:p>
                <a:r>
                  <a:rPr lang="es-EC">
                    <a:noFill/>
                  </a:rPr>
                  <a:t> </a:t>
                </a:r>
              </a:p>
            </p:txBody>
          </p:sp>
        </mc:Fallback>
      </mc:AlternateContent>
    </p:spTree>
    <p:extLst>
      <p:ext uri="{BB962C8B-B14F-4D97-AF65-F5344CB8AC3E}">
        <p14:creationId xmlns:p14="http://schemas.microsoft.com/office/powerpoint/2010/main" val="401689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8924533"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Selección de PLC</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15" name="Botón de acción: Inicio 14">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p:cNvSpPr/>
          <p:nvPr/>
        </p:nvSpPr>
        <p:spPr>
          <a:xfrm>
            <a:off x="683106" y="1720805"/>
            <a:ext cx="6096000" cy="2585323"/>
          </a:xfrm>
          <a:prstGeom prst="rect">
            <a:avLst/>
          </a:prstGeom>
        </p:spPr>
        <p:txBody>
          <a:bodyPr>
            <a:spAutoFit/>
          </a:bodyPr>
          <a:lstStyle/>
          <a:p>
            <a:pPr marL="450215">
              <a:lnSpc>
                <a:spcPct val="150000"/>
              </a:lnSpc>
              <a:spcAft>
                <a:spcPts val="0"/>
              </a:spcAft>
            </a:pPr>
            <a:r>
              <a:rPr lang="es-EC" i="0" dirty="0" smtClean="0">
                <a:effectLst/>
                <a:latin typeface="Times New Roman" panose="02020603050405020304" pitchFamily="18" charset="0"/>
                <a:ea typeface="Times New Roman" panose="02020603050405020304" pitchFamily="18" charset="0"/>
              </a:rPr>
              <a:t>	Número de Entradas: 19</a:t>
            </a:r>
            <a:endParaRPr lang="es-EC" sz="1100" i="1" dirty="0" smtClean="0">
              <a:effectLst/>
              <a:latin typeface="Times New Roman" panose="02020603050405020304" pitchFamily="18" charset="0"/>
              <a:ea typeface="Times New Roman" panose="02020603050405020304" pitchFamily="18" charset="0"/>
            </a:endParaRPr>
          </a:p>
          <a:p>
            <a:pPr>
              <a:lnSpc>
                <a:spcPct val="150000"/>
              </a:lnSpc>
              <a:spcAft>
                <a:spcPts val="0"/>
              </a:spcAft>
            </a:pPr>
            <a:r>
              <a:rPr lang="es-EC" dirty="0" smtClean="0">
                <a:effectLst/>
                <a:latin typeface="Times New Roman" panose="02020603050405020304" pitchFamily="18" charset="0"/>
                <a:ea typeface="Times New Roman" panose="02020603050405020304" pitchFamily="18" charset="0"/>
              </a:rPr>
              <a:t>		Entradas Digitales: 15</a:t>
            </a:r>
          </a:p>
          <a:p>
            <a:pPr>
              <a:lnSpc>
                <a:spcPct val="150000"/>
              </a:lnSpc>
              <a:spcAft>
                <a:spcPts val="0"/>
              </a:spcAft>
            </a:pPr>
            <a:r>
              <a:rPr lang="es-EC" dirty="0" smtClean="0">
                <a:effectLst/>
                <a:latin typeface="Times New Roman" panose="02020603050405020304" pitchFamily="18" charset="0"/>
                <a:ea typeface="Times New Roman" panose="02020603050405020304" pitchFamily="18" charset="0"/>
              </a:rPr>
              <a:t>		Entradas Analógicas: 4</a:t>
            </a:r>
          </a:p>
          <a:p>
            <a:pPr>
              <a:lnSpc>
                <a:spcPct val="150000"/>
              </a:lnSpc>
              <a:spcAft>
                <a:spcPts val="0"/>
              </a:spcAft>
            </a:pPr>
            <a:r>
              <a:rPr lang="es-EC" dirty="0" smtClean="0">
                <a:effectLst/>
                <a:latin typeface="Times New Roman" panose="02020603050405020304" pitchFamily="18" charset="0"/>
                <a:ea typeface="Times New Roman" panose="02020603050405020304" pitchFamily="18" charset="0"/>
              </a:rPr>
              <a:t>	Número de Salidas: 28</a:t>
            </a:r>
          </a:p>
          <a:p>
            <a:pPr>
              <a:lnSpc>
                <a:spcPct val="150000"/>
              </a:lnSpc>
              <a:spcAft>
                <a:spcPts val="0"/>
              </a:spcAft>
            </a:pPr>
            <a:r>
              <a:rPr lang="es-EC" dirty="0" smtClean="0">
                <a:effectLst/>
                <a:latin typeface="Times New Roman" panose="02020603050405020304" pitchFamily="18" charset="0"/>
                <a:ea typeface="Times New Roman" panose="02020603050405020304" pitchFamily="18" charset="0"/>
              </a:rPr>
              <a:t>		Salidas Digitales: 27</a:t>
            </a:r>
          </a:p>
          <a:p>
            <a:pPr marL="899160">
              <a:lnSpc>
                <a:spcPct val="150000"/>
              </a:lnSpc>
              <a:spcAft>
                <a:spcPts val="0"/>
              </a:spcAft>
            </a:pPr>
            <a:r>
              <a:rPr lang="es-EC" dirty="0" smtClean="0">
                <a:effectLst/>
                <a:latin typeface="Times New Roman" panose="02020603050405020304" pitchFamily="18" charset="0"/>
                <a:ea typeface="Times New Roman" panose="02020603050405020304" pitchFamily="18" charset="0"/>
              </a:rPr>
              <a:t>		Salidas Análogas: 1</a:t>
            </a:r>
            <a:endParaRPr lang="es-EC" dirty="0">
              <a:effectLst/>
              <a:latin typeface="Times New Roman" panose="02020603050405020304" pitchFamily="18" charset="0"/>
              <a:ea typeface="Times New Roman" panose="02020603050405020304" pitchFamily="18" charset="0"/>
            </a:endParaRPr>
          </a:p>
        </p:txBody>
      </p:sp>
      <p:pic>
        <p:nvPicPr>
          <p:cNvPr id="16" name="Imagen 15"/>
          <p:cNvPicPr/>
          <p:nvPr/>
        </p:nvPicPr>
        <p:blipFill rotWithShape="1">
          <a:blip r:embed="rId4"/>
          <a:srcRect l="67518" t="36680" r="12409" b="44817"/>
          <a:stretch/>
        </p:blipFill>
        <p:spPr bwMode="auto">
          <a:xfrm>
            <a:off x="5827667" y="1526087"/>
            <a:ext cx="5774744" cy="2974758"/>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433590" y="6002831"/>
            <a:ext cx="7448282" cy="369332"/>
          </a:xfrm>
          <a:prstGeom prst="rect">
            <a:avLst/>
          </a:prstGeom>
        </p:spPr>
        <p:txBody>
          <a:bodyPr wrap="square">
            <a:spAutoFit/>
          </a:bodyPr>
          <a:lstStyle/>
          <a:p>
            <a:pPr algn="ctr">
              <a:spcAft>
                <a:spcPts val="1000"/>
              </a:spcAft>
            </a:pPr>
            <a:r>
              <a:rPr lang="es-EC" i="0" dirty="0" smtClean="0">
                <a:effectLst/>
                <a:latin typeface="Times New Roman" panose="02020603050405020304" pitchFamily="18" charset="0"/>
                <a:ea typeface="Times New Roman" panose="02020603050405020304" pitchFamily="18" charset="0"/>
              </a:rPr>
              <a:t>(Rockwell </a:t>
            </a:r>
            <a:r>
              <a:rPr lang="es-EC" i="0" dirty="0" err="1" smtClean="0">
                <a:effectLst/>
                <a:latin typeface="Times New Roman" panose="02020603050405020304" pitchFamily="18" charset="0"/>
                <a:ea typeface="Times New Roman" panose="02020603050405020304" pitchFamily="18" charset="0"/>
              </a:rPr>
              <a:t>Automation</a:t>
            </a:r>
            <a:r>
              <a:rPr lang="es-EC" i="0" dirty="0" smtClean="0">
                <a:effectLst/>
                <a:latin typeface="Times New Roman" panose="02020603050405020304" pitchFamily="18" charset="0"/>
                <a:ea typeface="Times New Roman" panose="02020603050405020304" pitchFamily="18" charset="0"/>
              </a:rPr>
              <a:t>, Inc., Sistema de Control </a:t>
            </a:r>
            <a:r>
              <a:rPr lang="es-EC" i="0" dirty="0" err="1" smtClean="0">
                <a:effectLst/>
                <a:latin typeface="Times New Roman" panose="02020603050405020304" pitchFamily="18" charset="0"/>
                <a:ea typeface="Times New Roman" panose="02020603050405020304" pitchFamily="18" charset="0"/>
              </a:rPr>
              <a:t>logix</a:t>
            </a:r>
            <a:r>
              <a:rPr lang="es-EC" i="0" dirty="0" smtClean="0">
                <a:effectLst/>
                <a:latin typeface="Times New Roman" panose="02020603050405020304" pitchFamily="18" charset="0"/>
                <a:ea typeface="Times New Roman" panose="02020603050405020304" pitchFamily="18" charset="0"/>
              </a:rPr>
              <a:t> 5000, 2015)</a:t>
            </a:r>
            <a:endParaRPr lang="es-EC" sz="11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583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04810" y="3115143"/>
            <a:ext cx="490422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…gracias por su atención </a:t>
            </a:r>
            <a:endParaRPr lang="es-EC" sz="3600" dirty="0">
              <a:latin typeface="Times New Roman" panose="02020603050405020304" pitchFamily="18" charset="0"/>
              <a:cs typeface="Times New Roman" panose="02020603050405020304" pitchFamily="18" charset="0"/>
            </a:endParaRPr>
          </a:p>
        </p:txBody>
      </p:sp>
      <p:sp>
        <p:nvSpPr>
          <p:cNvPr id="3"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4" name="Botón de acción: Inicio 3">
            <a:hlinkClick r:id="rId3" action="ppaction://hlinksldjump" highlightClick="1"/>
          </p:cNvPr>
          <p:cNvSpPr/>
          <p:nvPr/>
        </p:nvSpPr>
        <p:spPr>
          <a:xfrm>
            <a:off x="11046940" y="6310184"/>
            <a:ext cx="354227" cy="33197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716560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8924533"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 la Línea de Manufactura.</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pic>
        <p:nvPicPr>
          <p:cNvPr id="4" name="Imagen 3"/>
          <p:cNvPicPr>
            <a:picLocks noChangeAspect="1"/>
          </p:cNvPicPr>
          <p:nvPr/>
        </p:nvPicPr>
        <p:blipFill rotWithShape="1">
          <a:blip r:embed="rId3"/>
          <a:srcRect l="35812" t="23899" r="26079" b="9551"/>
          <a:stretch/>
        </p:blipFill>
        <p:spPr>
          <a:xfrm>
            <a:off x="1442959" y="1441970"/>
            <a:ext cx="4958366" cy="4868214"/>
          </a:xfrm>
          <a:prstGeom prst="rect">
            <a:avLst/>
          </a:prstGeom>
        </p:spPr>
      </p:pic>
      <p:graphicFrame>
        <p:nvGraphicFramePr>
          <p:cNvPr id="5" name="Tabla 4"/>
          <p:cNvGraphicFramePr>
            <a:graphicFrameLocks noGrp="1"/>
          </p:cNvGraphicFramePr>
          <p:nvPr/>
        </p:nvGraphicFramePr>
        <p:xfrm>
          <a:off x="6837473" y="1876427"/>
          <a:ext cx="5124938" cy="3289718"/>
        </p:xfrm>
        <a:graphic>
          <a:graphicData uri="http://schemas.openxmlformats.org/drawingml/2006/table">
            <a:tbl>
              <a:tblPr firstRow="1" firstCol="1" bandRow="1">
                <a:tableStyleId>{C083E6E3-FA7D-4D7B-A595-EF9225AFEA82}</a:tableStyleId>
              </a:tblPr>
              <a:tblGrid>
                <a:gridCol w="1284202"/>
                <a:gridCol w="2666333"/>
                <a:gridCol w="1174403"/>
              </a:tblGrid>
              <a:tr h="416616">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No.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NOMBRE DE PIEZA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CANTIDAD</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6616">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a:effectLst/>
                          <a:latin typeface="Times New Roman" panose="02020603050405020304" pitchFamily="18" charset="0"/>
                          <a:cs typeface="Times New Roman" panose="02020603050405020304" pitchFamily="18" charset="0"/>
                        </a:rPr>
                        <a:t>LLENADORA DE CAPSAICINA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71423">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2</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FEEDER PARA COLOCADOR DE VÁLVULAS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8308">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CRIMPADORA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2648">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PRESURIZADORA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6616">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TRANSPORTADOR GIRATORIO GRANDE</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6616">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TRANSPORTADOR GIRATORIO PEQUEÑO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78183">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COLOCADOR DE VÁLVULAS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8308">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8</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PAREDES DE CABINA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8308">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9</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a:effectLst/>
                          <a:latin typeface="Times New Roman" panose="02020603050405020304" pitchFamily="18" charset="0"/>
                          <a:cs typeface="Times New Roman" panose="02020603050405020304" pitchFamily="18" charset="0"/>
                        </a:rPr>
                        <a:t>TANQUE DE CAPSAICINA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72629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9182111"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 Maquina de Control de Calidad</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pic>
        <p:nvPicPr>
          <p:cNvPr id="2" name="Imagen 1"/>
          <p:cNvPicPr>
            <a:picLocks noChangeAspect="1"/>
          </p:cNvPicPr>
          <p:nvPr/>
        </p:nvPicPr>
        <p:blipFill rotWithShape="1">
          <a:blip r:embed="rId3"/>
          <a:srcRect l="35614" t="32878" r="26376" b="30678"/>
          <a:stretch/>
        </p:blipFill>
        <p:spPr>
          <a:xfrm>
            <a:off x="6490952" y="2372230"/>
            <a:ext cx="4945488" cy="2665926"/>
          </a:xfrm>
          <a:prstGeom prst="rect">
            <a:avLst/>
          </a:prstGeom>
        </p:spPr>
      </p:pic>
      <p:graphicFrame>
        <p:nvGraphicFramePr>
          <p:cNvPr id="6" name="Tabla 5"/>
          <p:cNvGraphicFramePr>
            <a:graphicFrameLocks noGrp="1"/>
          </p:cNvGraphicFramePr>
          <p:nvPr/>
        </p:nvGraphicFramePr>
        <p:xfrm>
          <a:off x="1352693" y="2805495"/>
          <a:ext cx="4854923" cy="1798597"/>
        </p:xfrm>
        <a:graphic>
          <a:graphicData uri="http://schemas.openxmlformats.org/drawingml/2006/table">
            <a:tbl>
              <a:tblPr firstRow="1" firstCol="1" bandRow="1">
                <a:tableStyleId>{C083E6E3-FA7D-4D7B-A595-EF9225AFEA82}</a:tableStyleId>
              </a:tblPr>
              <a:tblGrid>
                <a:gridCol w="1216542"/>
                <a:gridCol w="2525853"/>
                <a:gridCol w="1112528"/>
              </a:tblGrid>
              <a:tr h="272556">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No.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NOMBRE DE PIEZA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CANTIDAD</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25097">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a:effectLst/>
                          <a:latin typeface="Times New Roman" panose="02020603050405020304" pitchFamily="18" charset="0"/>
                          <a:cs typeface="Times New Roman" panose="02020603050405020304" pitchFamily="18" charset="0"/>
                        </a:rPr>
                        <a:t>TAMBOR ROTATORIO</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6824">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NIQUELINA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6824">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PISCINA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3648">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TRANSPORTADOR GIRATORIO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3648">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CORREDERA PARA ENVASES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85926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p:cNvSpPr txBox="1"/>
          <p:nvPr/>
        </p:nvSpPr>
        <p:spPr>
          <a:xfrm>
            <a:off x="1442959" y="453450"/>
            <a:ext cx="9182111"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 Banda Transportadora</a:t>
            </a:r>
            <a:endParaRPr lang="es-EC" sz="32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pic>
        <p:nvPicPr>
          <p:cNvPr id="4" name="Imagen 3"/>
          <p:cNvPicPr>
            <a:picLocks noChangeAspect="1"/>
          </p:cNvPicPr>
          <p:nvPr/>
        </p:nvPicPr>
        <p:blipFill rotWithShape="1">
          <a:blip r:embed="rId3"/>
          <a:srcRect l="45414" t="33407" r="32414" b="25924"/>
          <a:stretch/>
        </p:blipFill>
        <p:spPr>
          <a:xfrm>
            <a:off x="1691291" y="2021983"/>
            <a:ext cx="2884867" cy="2975020"/>
          </a:xfrm>
          <a:prstGeom prst="rect">
            <a:avLst/>
          </a:prstGeom>
        </p:spPr>
      </p:pic>
      <p:graphicFrame>
        <p:nvGraphicFramePr>
          <p:cNvPr id="5" name="Tabla 4"/>
          <p:cNvGraphicFramePr>
            <a:graphicFrameLocks noGrp="1"/>
          </p:cNvGraphicFramePr>
          <p:nvPr/>
        </p:nvGraphicFramePr>
        <p:xfrm>
          <a:off x="5834540" y="2338685"/>
          <a:ext cx="4957955" cy="1817710"/>
        </p:xfrm>
        <a:graphic>
          <a:graphicData uri="http://schemas.openxmlformats.org/drawingml/2006/table">
            <a:tbl>
              <a:tblPr firstRow="1" firstCol="1" bandRow="1">
                <a:tableStyleId>{C083E6E3-FA7D-4D7B-A595-EF9225AFEA82}</a:tableStyleId>
              </a:tblPr>
              <a:tblGrid>
                <a:gridCol w="1242360"/>
                <a:gridCol w="2579457"/>
                <a:gridCol w="1136138"/>
              </a:tblGrid>
              <a:tr h="288605">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No.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NOMBRE DE PIEZA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CANTIDAD</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27849">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PAREDES LATERALES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6876">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RODILLOS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6876">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PLATINAS DE BANDA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smtClean="0">
                          <a:effectLst/>
                          <a:latin typeface="Times New Roman" panose="02020603050405020304" pitchFamily="18" charset="0"/>
                          <a:cs typeface="Times New Roman" panose="02020603050405020304" pitchFamily="18" charset="0"/>
                        </a:rPr>
                        <a:t>400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3752">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400" dirty="0" smtClean="0">
                          <a:effectLst/>
                          <a:latin typeface="Times New Roman" panose="02020603050405020304" pitchFamily="18" charset="0"/>
                          <a:cs typeface="Times New Roman" panose="02020603050405020304" pitchFamily="18" charset="0"/>
                        </a:rPr>
                        <a:t>ENGRANE</a:t>
                      </a:r>
                      <a:r>
                        <a:rPr lang="es-EC" sz="1400" baseline="0" dirty="0" smtClean="0">
                          <a:effectLst/>
                          <a:latin typeface="Times New Roman" panose="02020603050405020304" pitchFamily="18" charset="0"/>
                          <a:cs typeface="Times New Roman" panose="02020603050405020304" pitchFamily="18" charset="0"/>
                        </a:rPr>
                        <a:t> </a:t>
                      </a:r>
                      <a:r>
                        <a:rPr lang="es-EC" sz="1400" dirty="0" smtClean="0">
                          <a:effectLst/>
                          <a:latin typeface="Times New Roman" panose="02020603050405020304" pitchFamily="18" charset="0"/>
                          <a:cs typeface="Times New Roman" panose="02020603050405020304" pitchFamily="18" charset="0"/>
                        </a:rPr>
                        <a:t>CONEXIÓN </a:t>
                      </a:r>
                      <a:r>
                        <a:rPr lang="es-EC" sz="1400" dirty="0">
                          <a:effectLst/>
                          <a:latin typeface="Times New Roman" panose="02020603050405020304" pitchFamily="18" charset="0"/>
                          <a:cs typeface="Times New Roman" panose="02020603050405020304" pitchFamily="18" charset="0"/>
                        </a:rPr>
                        <a:t>MOTOR</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6876">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a:effectLst/>
                          <a:latin typeface="Times New Roman" panose="02020603050405020304" pitchFamily="18" charset="0"/>
                          <a:cs typeface="Times New Roman" panose="02020603050405020304" pitchFamily="18" charset="0"/>
                        </a:rPr>
                        <a:t>ENGRANE DE BANDA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16876">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a:effectLst/>
                          <a:latin typeface="Times New Roman" panose="02020603050405020304" pitchFamily="18" charset="0"/>
                          <a:cs typeface="Times New Roman" panose="02020603050405020304" pitchFamily="18" charset="0"/>
                        </a:rPr>
                        <a:t>BASE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2</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2218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Diagrama 29"/>
          <p:cNvGraphicFramePr/>
          <p:nvPr>
            <p:extLst>
              <p:ext uri="{D42A27DB-BD31-4B8C-83A1-F6EECF244321}">
                <p14:modId xmlns:p14="http://schemas.microsoft.com/office/powerpoint/2010/main" val="2441606736"/>
              </p:ext>
            </p:extLst>
          </p:nvPr>
        </p:nvGraphicFramePr>
        <p:xfrm>
          <a:off x="2150604" y="111261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6" name="CuadroTexto 45"/>
          <p:cNvSpPr txBox="1"/>
          <p:nvPr/>
        </p:nvSpPr>
        <p:spPr>
          <a:xfrm>
            <a:off x="1353710" y="257643"/>
            <a:ext cx="538999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Modelo descriptivo lineal </a:t>
            </a:r>
          </a:p>
        </p:txBody>
      </p:sp>
      <p:pic>
        <p:nvPicPr>
          <p:cNvPr id="50" name="Imagen 49">
            <a:hlinkClick r:id="rId7" action="ppaction://hlinksldjump"/>
          </p:cNvPr>
          <p:cNvPicPr>
            <a:picLocks noChangeAspect="1"/>
          </p:cNvPicPr>
          <p:nvPr/>
        </p:nvPicPr>
        <p:blipFill>
          <a:blip r:embed="rId8"/>
          <a:stretch>
            <a:fillRect/>
          </a:stretch>
        </p:blipFill>
        <p:spPr>
          <a:xfrm>
            <a:off x="7114251" y="1399727"/>
            <a:ext cx="481626" cy="390178"/>
          </a:xfrm>
          <a:prstGeom prst="rect">
            <a:avLst/>
          </a:prstGeom>
        </p:spPr>
        <p:style>
          <a:lnRef idx="2">
            <a:schemeClr val="dk1"/>
          </a:lnRef>
          <a:fillRef idx="1">
            <a:schemeClr val="lt1"/>
          </a:fillRef>
          <a:effectRef idx="0">
            <a:schemeClr val="dk1"/>
          </a:effectRef>
          <a:fontRef idx="minor">
            <a:schemeClr val="dk1"/>
          </a:fontRef>
        </p:style>
      </p:pic>
      <p:pic>
        <p:nvPicPr>
          <p:cNvPr id="51" name="Imagen 50">
            <a:hlinkClick r:id="rId9" action="ppaction://hlinksldjump"/>
          </p:cNvPr>
          <p:cNvPicPr>
            <a:picLocks noChangeAspect="1"/>
          </p:cNvPicPr>
          <p:nvPr/>
        </p:nvPicPr>
        <p:blipFill>
          <a:blip r:embed="rId8"/>
          <a:stretch>
            <a:fillRect/>
          </a:stretch>
        </p:blipFill>
        <p:spPr>
          <a:xfrm>
            <a:off x="7155424" y="2399899"/>
            <a:ext cx="481626" cy="390178"/>
          </a:xfrm>
          <a:prstGeom prst="rect">
            <a:avLst/>
          </a:prstGeom>
        </p:spPr>
        <p:style>
          <a:lnRef idx="2">
            <a:schemeClr val="dk1"/>
          </a:lnRef>
          <a:fillRef idx="1">
            <a:schemeClr val="lt1"/>
          </a:fillRef>
          <a:effectRef idx="0">
            <a:schemeClr val="dk1"/>
          </a:effectRef>
          <a:fontRef idx="minor">
            <a:schemeClr val="dk1"/>
          </a:fontRef>
        </p:style>
      </p:pic>
      <p:pic>
        <p:nvPicPr>
          <p:cNvPr id="52" name="Imagen 51">
            <a:hlinkClick r:id="rId10" action="ppaction://hlinksldjump"/>
          </p:cNvPr>
          <p:cNvPicPr>
            <a:picLocks noChangeAspect="1"/>
          </p:cNvPicPr>
          <p:nvPr/>
        </p:nvPicPr>
        <p:blipFill>
          <a:blip r:embed="rId8"/>
          <a:stretch>
            <a:fillRect/>
          </a:stretch>
        </p:blipFill>
        <p:spPr>
          <a:xfrm>
            <a:off x="7114251" y="3550109"/>
            <a:ext cx="481626" cy="390178"/>
          </a:xfrm>
          <a:prstGeom prst="rect">
            <a:avLst/>
          </a:prstGeom>
        </p:spPr>
        <p:style>
          <a:lnRef idx="2">
            <a:schemeClr val="dk1"/>
          </a:lnRef>
          <a:fillRef idx="1">
            <a:schemeClr val="lt1"/>
          </a:fillRef>
          <a:effectRef idx="0">
            <a:schemeClr val="dk1"/>
          </a:effectRef>
          <a:fontRef idx="minor">
            <a:schemeClr val="dk1"/>
          </a:fontRef>
        </p:style>
      </p:pic>
      <p:pic>
        <p:nvPicPr>
          <p:cNvPr id="53" name="Imagen 52">
            <a:hlinkClick r:id="rId11" action="ppaction://hlinksldjump"/>
          </p:cNvPr>
          <p:cNvPicPr>
            <a:picLocks noChangeAspect="1"/>
          </p:cNvPicPr>
          <p:nvPr/>
        </p:nvPicPr>
        <p:blipFill>
          <a:blip r:embed="rId8"/>
          <a:stretch>
            <a:fillRect/>
          </a:stretch>
        </p:blipFill>
        <p:spPr>
          <a:xfrm>
            <a:off x="7114251" y="4764630"/>
            <a:ext cx="481626" cy="390178"/>
          </a:xfrm>
          <a:prstGeom prst="rect">
            <a:avLst/>
          </a:prstGeom>
        </p:spPr>
        <p:style>
          <a:lnRef idx="2">
            <a:schemeClr val="dk1"/>
          </a:lnRef>
          <a:fillRef idx="1">
            <a:schemeClr val="lt1"/>
          </a:fillRef>
          <a:effectRef idx="0">
            <a:schemeClr val="dk1"/>
          </a:effectRef>
          <a:fontRef idx="minor">
            <a:schemeClr val="dk1"/>
          </a:fontRef>
        </p:style>
      </p:pic>
      <p:pic>
        <p:nvPicPr>
          <p:cNvPr id="54" name="Imagen 53">
            <a:hlinkClick r:id="rId12" action="ppaction://hlinksldjump"/>
          </p:cNvPr>
          <p:cNvPicPr>
            <a:picLocks noChangeAspect="1"/>
          </p:cNvPicPr>
          <p:nvPr/>
        </p:nvPicPr>
        <p:blipFill>
          <a:blip r:embed="rId8"/>
          <a:stretch>
            <a:fillRect/>
          </a:stretch>
        </p:blipFill>
        <p:spPr>
          <a:xfrm>
            <a:off x="7114251" y="5919616"/>
            <a:ext cx="481626" cy="39017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862187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pic>
        <p:nvPicPr>
          <p:cNvPr id="2" name="Imagen 1"/>
          <p:cNvPicPr>
            <a:picLocks noChangeAspect="1"/>
          </p:cNvPicPr>
          <p:nvPr/>
        </p:nvPicPr>
        <p:blipFill rotWithShape="1">
          <a:blip r:embed="rId3"/>
          <a:srcRect l="45513" t="34463" r="33107" b="32790"/>
          <a:stretch/>
        </p:blipFill>
        <p:spPr>
          <a:xfrm>
            <a:off x="7959143" y="2243440"/>
            <a:ext cx="3395038" cy="2923506"/>
          </a:xfrm>
          <a:prstGeom prst="rect">
            <a:avLst/>
          </a:prstGeom>
        </p:spPr>
      </p:pic>
      <p:sp>
        <p:nvSpPr>
          <p:cNvPr id="9" name="CuadroTexto 8"/>
          <p:cNvSpPr txBox="1"/>
          <p:nvPr/>
        </p:nvSpPr>
        <p:spPr>
          <a:xfrm>
            <a:off x="1442959" y="453450"/>
            <a:ext cx="9182111"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 Extracción de Gases</a:t>
            </a:r>
            <a:endParaRPr lang="es-EC" sz="3200" b="1" dirty="0">
              <a:latin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nvGraphicFramePr>
        <p:xfrm>
          <a:off x="1880727" y="2534680"/>
          <a:ext cx="5035229" cy="1304813"/>
        </p:xfrm>
        <a:graphic>
          <a:graphicData uri="http://schemas.openxmlformats.org/drawingml/2006/table">
            <a:tbl>
              <a:tblPr firstRow="1" firstCol="1" bandRow="1">
                <a:tableStyleId>{C083E6E3-FA7D-4D7B-A595-EF9225AFEA82}</a:tableStyleId>
              </a:tblPr>
              <a:tblGrid>
                <a:gridCol w="1261723"/>
                <a:gridCol w="2619660"/>
                <a:gridCol w="1153846"/>
              </a:tblGrid>
              <a:tr h="285793">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No.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NOMBRE DE PIEZA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CANTIDAD</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64301">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a:effectLst/>
                          <a:latin typeface="Times New Roman" panose="02020603050405020304" pitchFamily="18" charset="0"/>
                          <a:cs typeface="Times New Roman" panose="02020603050405020304" pitchFamily="18" charset="0"/>
                        </a:rPr>
                        <a:t>VENTILADOR</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51573">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MOTOR</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03146">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dirty="0">
                          <a:effectLst/>
                          <a:latin typeface="Times New Roman" panose="02020603050405020304" pitchFamily="18" charset="0"/>
                          <a:cs typeface="Times New Roman" panose="02020603050405020304" pitchFamily="18" charset="0"/>
                        </a:rPr>
                        <a:t>EJE TRANSMISOR DE MOVIMIENTO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2063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182111"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 Armario de Conexión</a:t>
            </a:r>
            <a:endParaRPr lang="es-EC" sz="3200"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3"/>
          <a:srcRect l="45117" t="41505" r="32711" b="21347"/>
          <a:stretch/>
        </p:blipFill>
        <p:spPr>
          <a:xfrm>
            <a:off x="2137892" y="2269199"/>
            <a:ext cx="3265021" cy="3075534"/>
          </a:xfrm>
          <a:prstGeom prst="rect">
            <a:avLst/>
          </a:prstGeom>
        </p:spPr>
      </p:pic>
      <p:graphicFrame>
        <p:nvGraphicFramePr>
          <p:cNvPr id="5" name="Tabla 4"/>
          <p:cNvGraphicFramePr>
            <a:graphicFrameLocks noGrp="1"/>
          </p:cNvGraphicFramePr>
          <p:nvPr/>
        </p:nvGraphicFramePr>
        <p:xfrm>
          <a:off x="6130755" y="2863818"/>
          <a:ext cx="4842045" cy="1475690"/>
        </p:xfrm>
        <a:graphic>
          <a:graphicData uri="http://schemas.openxmlformats.org/drawingml/2006/table">
            <a:tbl>
              <a:tblPr firstRow="1" firstCol="1" bandRow="1">
                <a:tableStyleId>{C083E6E3-FA7D-4D7B-A595-EF9225AFEA82}</a:tableStyleId>
              </a:tblPr>
              <a:tblGrid>
                <a:gridCol w="1213315"/>
                <a:gridCol w="2519153"/>
                <a:gridCol w="1109577"/>
              </a:tblGrid>
              <a:tr h="330143">
                <a:tc>
                  <a:txBody>
                    <a:bodyPr/>
                    <a:lstStyle/>
                    <a:p>
                      <a:pPr algn="ctr">
                        <a:spcAft>
                          <a:spcPts val="1000"/>
                        </a:spcAft>
                      </a:pPr>
                      <a:r>
                        <a:rPr lang="es-EC" sz="1400" dirty="0">
                          <a:effectLst/>
                          <a:latin typeface="Times New Roman" panose="02020603050405020304" pitchFamily="18" charset="0"/>
                          <a:cs typeface="Times New Roman" panose="02020603050405020304" pitchFamily="18" charset="0"/>
                        </a:rPr>
                        <a:t>No.</a:t>
                      </a:r>
                      <a:endParaRPr lang="es-EC" sz="10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000"/>
                        </a:spcAft>
                      </a:pPr>
                      <a:r>
                        <a:rPr lang="es-EC" sz="1400">
                          <a:effectLst/>
                          <a:latin typeface="Times New Roman" panose="02020603050405020304" pitchFamily="18" charset="0"/>
                          <a:cs typeface="Times New Roman" panose="02020603050405020304" pitchFamily="18" charset="0"/>
                        </a:rPr>
                        <a:t>NOMBRE DE PIEZA</a:t>
                      </a:r>
                      <a:endParaRPr lang="es-EC" sz="10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000"/>
                        </a:spcAft>
                      </a:pPr>
                      <a:r>
                        <a:rPr lang="es-EC" sz="1400">
                          <a:effectLst/>
                          <a:latin typeface="Times New Roman" panose="02020603050405020304" pitchFamily="18" charset="0"/>
                          <a:cs typeface="Times New Roman" panose="02020603050405020304" pitchFamily="18" charset="0"/>
                        </a:rPr>
                        <a:t>CANTIDAD</a:t>
                      </a:r>
                      <a:endParaRPr lang="es-EC" sz="10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13810">
                <a:tc>
                  <a:txBody>
                    <a:bodyPr/>
                    <a:lstStyle/>
                    <a:p>
                      <a:pPr algn="ctr">
                        <a:spcAft>
                          <a:spcPts val="1000"/>
                        </a:spcAft>
                      </a:pPr>
                      <a:r>
                        <a:rPr lang="es-EC" sz="1400">
                          <a:effectLst/>
                          <a:latin typeface="Times New Roman" panose="02020603050405020304" pitchFamily="18" charset="0"/>
                          <a:cs typeface="Times New Roman" panose="02020603050405020304" pitchFamily="18" charset="0"/>
                        </a:rPr>
                        <a:t>1</a:t>
                      </a:r>
                      <a:endParaRPr lang="es-EC" sz="10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1000"/>
                        </a:spcAft>
                      </a:pPr>
                      <a:r>
                        <a:rPr lang="es-EC" sz="1400" dirty="0">
                          <a:effectLst/>
                          <a:latin typeface="Times New Roman" panose="02020603050405020304" pitchFamily="18" charset="0"/>
                          <a:cs typeface="Times New Roman" panose="02020603050405020304" pitchFamily="18" charset="0"/>
                        </a:rPr>
                        <a:t>PC CON INTERFAZ GRAFICA HMI</a:t>
                      </a:r>
                      <a:endParaRPr lang="es-EC" sz="10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000"/>
                        </a:spcAft>
                      </a:pPr>
                      <a:r>
                        <a:rPr lang="es-EC" sz="1400">
                          <a:effectLst/>
                          <a:latin typeface="Times New Roman" panose="02020603050405020304" pitchFamily="18" charset="0"/>
                          <a:cs typeface="Times New Roman" panose="02020603050405020304" pitchFamily="18" charset="0"/>
                        </a:rPr>
                        <a:t>1</a:t>
                      </a:r>
                      <a:endParaRPr lang="es-EC" sz="10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74832">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INDICADORES LUMINOSOS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56905">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a:effectLst/>
                          <a:latin typeface="Times New Roman" panose="02020603050405020304" pitchFamily="18" charset="0"/>
                          <a:cs typeface="Times New Roman" panose="02020603050405020304" pitchFamily="18" charset="0"/>
                        </a:rPr>
                        <a:t>BOTONES DE MANDO</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143783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Montaje de la Línea de Manufactura de Gas Irritante</a:t>
            </a:r>
            <a:endParaRPr lang="es-EC" sz="3200"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3"/>
          <a:srcRect l="39970" t="38865" r="26673" b="23107"/>
          <a:stretch/>
        </p:blipFill>
        <p:spPr>
          <a:xfrm>
            <a:off x="6659425" y="2266680"/>
            <a:ext cx="4942986" cy="3168205"/>
          </a:xfrm>
          <a:prstGeom prst="rect">
            <a:avLst/>
          </a:prstGeom>
        </p:spPr>
      </p:pic>
      <p:graphicFrame>
        <p:nvGraphicFramePr>
          <p:cNvPr id="6" name="Tabla 5"/>
          <p:cNvGraphicFramePr>
            <a:graphicFrameLocks noGrp="1"/>
          </p:cNvGraphicFramePr>
          <p:nvPr/>
        </p:nvGraphicFramePr>
        <p:xfrm>
          <a:off x="1442958" y="2761431"/>
          <a:ext cx="4816437" cy="1290955"/>
        </p:xfrm>
        <a:graphic>
          <a:graphicData uri="http://schemas.openxmlformats.org/drawingml/2006/table">
            <a:tbl>
              <a:tblPr firstRow="1" firstCol="1" bandRow="1">
                <a:tableStyleId>{C083E6E3-FA7D-4D7B-A595-EF9225AFEA82}</a:tableStyleId>
              </a:tblPr>
              <a:tblGrid>
                <a:gridCol w="1206898"/>
                <a:gridCol w="2505830"/>
                <a:gridCol w="1103709"/>
              </a:tblGrid>
              <a:tr h="205740">
                <a:tc>
                  <a:txBody>
                    <a:bodyPr/>
                    <a:lstStyle/>
                    <a:p>
                      <a:pPr algn="ctr">
                        <a:spcAft>
                          <a:spcPts val="1000"/>
                        </a:spcAft>
                      </a:pPr>
                      <a:r>
                        <a:rPr lang="es-EC" sz="1400" dirty="0">
                          <a:effectLst/>
                          <a:latin typeface="Times New Roman" panose="02020603050405020304" pitchFamily="18" charset="0"/>
                          <a:cs typeface="Times New Roman" panose="02020603050405020304" pitchFamily="18" charset="0"/>
                        </a:rPr>
                        <a:t>No.</a:t>
                      </a:r>
                      <a:endParaRPr lang="es-EC" sz="10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000"/>
                        </a:spcAft>
                      </a:pPr>
                      <a:r>
                        <a:rPr lang="es-EC" sz="1400">
                          <a:effectLst/>
                          <a:latin typeface="Times New Roman" panose="02020603050405020304" pitchFamily="18" charset="0"/>
                          <a:cs typeface="Times New Roman" panose="02020603050405020304" pitchFamily="18" charset="0"/>
                        </a:rPr>
                        <a:t>NOMBRE DE PIEZA</a:t>
                      </a:r>
                      <a:endParaRPr lang="es-EC" sz="10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000"/>
                        </a:spcAft>
                      </a:pPr>
                      <a:r>
                        <a:rPr lang="es-EC" sz="1400">
                          <a:effectLst/>
                          <a:latin typeface="Times New Roman" panose="02020603050405020304" pitchFamily="18" charset="0"/>
                          <a:cs typeface="Times New Roman" panose="02020603050405020304" pitchFamily="18" charset="0"/>
                        </a:rPr>
                        <a:t>CANTIDAD</a:t>
                      </a:r>
                      <a:endParaRPr lang="es-EC" sz="10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24155">
                <a:tc>
                  <a:txBody>
                    <a:bodyPr/>
                    <a:lstStyle/>
                    <a:p>
                      <a:pPr algn="ctr">
                        <a:spcAft>
                          <a:spcPts val="1000"/>
                        </a:spcAft>
                      </a:pPr>
                      <a:r>
                        <a:rPr lang="es-EC" sz="1400" dirty="0">
                          <a:effectLst/>
                          <a:latin typeface="Times New Roman" panose="02020603050405020304" pitchFamily="18" charset="0"/>
                          <a:cs typeface="Times New Roman" panose="02020603050405020304" pitchFamily="18" charset="0"/>
                        </a:rPr>
                        <a:t>1</a:t>
                      </a:r>
                      <a:endParaRPr lang="es-EC" sz="1000" i="1"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1000"/>
                        </a:spcAft>
                      </a:pPr>
                      <a:r>
                        <a:rPr lang="es-EC" sz="1400">
                          <a:effectLst/>
                          <a:latin typeface="Times New Roman" panose="02020603050405020304" pitchFamily="18" charset="0"/>
                          <a:cs typeface="Times New Roman" panose="02020603050405020304" pitchFamily="18" charset="0"/>
                        </a:rPr>
                        <a:t>PC CON INTERFAZ HMI</a:t>
                      </a:r>
                      <a:endParaRPr lang="es-EC" sz="10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1000"/>
                        </a:spcAft>
                      </a:pPr>
                      <a:r>
                        <a:rPr lang="es-EC" sz="1400">
                          <a:effectLst/>
                          <a:latin typeface="Times New Roman" panose="02020603050405020304" pitchFamily="18" charset="0"/>
                          <a:cs typeface="Times New Roman" panose="02020603050405020304" pitchFamily="18" charset="0"/>
                        </a:rPr>
                        <a:t>1</a:t>
                      </a:r>
                      <a:endParaRPr lang="es-EC" sz="1000" i="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5740">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s-EC" sz="1400" dirty="0">
                          <a:effectLst/>
                          <a:latin typeface="Times New Roman" panose="02020603050405020304" pitchFamily="18" charset="0"/>
                          <a:cs typeface="Times New Roman" panose="02020603050405020304" pitchFamily="18" charset="0"/>
                        </a:rPr>
                        <a:t>CABINA HERMÉTICA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5740">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dirty="0">
                          <a:effectLst/>
                          <a:latin typeface="Times New Roman" panose="02020603050405020304" pitchFamily="18" charset="0"/>
                          <a:cs typeface="Times New Roman" panose="02020603050405020304" pitchFamily="18" charset="0"/>
                        </a:rPr>
                        <a:t>MAQUINA ROTATIVA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5740">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dirty="0">
                          <a:effectLst/>
                          <a:latin typeface="Times New Roman" panose="02020603050405020304" pitchFamily="18" charset="0"/>
                          <a:cs typeface="Times New Roman" panose="02020603050405020304" pitchFamily="18" charset="0"/>
                        </a:rPr>
                        <a:t>PISCINA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5740">
                <a:tc>
                  <a:txBody>
                    <a:bodyPr/>
                    <a:lstStyle/>
                    <a:p>
                      <a:pPr algn="ctr">
                        <a:spcAft>
                          <a:spcPts val="0"/>
                        </a:spcAft>
                      </a:pPr>
                      <a:r>
                        <a:rPr lang="es-EC"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C" sz="1400">
                          <a:effectLst/>
                          <a:latin typeface="Times New Roman" panose="02020603050405020304" pitchFamily="18" charset="0"/>
                          <a:cs typeface="Times New Roman" panose="02020603050405020304" pitchFamily="18" charset="0"/>
                        </a:rPr>
                        <a:t>BANDA TRANSPORTADORA</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400" dirty="0">
                          <a:effectLst/>
                          <a:latin typeface="Times New Roman" panose="02020603050405020304" pitchFamily="18" charset="0"/>
                          <a:cs typeface="Times New Roman" panose="02020603050405020304" pitchFamily="18" charset="0"/>
                        </a:rPr>
                        <a:t>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11518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1077218"/>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 Componentes Electrónicos y/o Eléctricos</a:t>
            </a:r>
            <a:endParaRPr lang="es-EC" sz="32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1442959" y="1623001"/>
            <a:ext cx="7358130" cy="561949"/>
          </a:xfrm>
          <a:prstGeom prst="rect">
            <a:avLst/>
          </a:prstGeom>
        </p:spPr>
        <p:txBody>
          <a:bodyPr wrap="square">
            <a:spAutoFit/>
          </a:bodyPr>
          <a:lstStyle/>
          <a:p>
            <a:pPr marL="285750" lvl="0" indent="-285750" algn="just">
              <a:lnSpc>
                <a:spcPct val="200000"/>
              </a:lnSpc>
              <a:spcAft>
                <a:spcPts val="0"/>
              </a:spcAft>
              <a:buFont typeface="Arial" panose="020B0604020202020204" pitchFamily="34" charset="0"/>
              <a:buChar char="•"/>
            </a:pPr>
            <a:r>
              <a:rPr lang="es-EC" b="1" dirty="0" smtClean="0">
                <a:effectLst/>
                <a:latin typeface="Times New Roman" panose="02020603050405020304" pitchFamily="18" charset="0"/>
                <a:ea typeface="Times New Roman" panose="02020603050405020304" pitchFamily="18" charset="0"/>
              </a:rPr>
              <a:t>Conexión de PLC y los módulos que conforman el </a:t>
            </a:r>
            <a:r>
              <a:rPr lang="es-EC" b="1" dirty="0" err="1" smtClean="0">
                <a:effectLst/>
                <a:latin typeface="Times New Roman" panose="02020603050405020304" pitchFamily="18" charset="0"/>
                <a:ea typeface="Times New Roman" panose="02020603050405020304" pitchFamily="18" charset="0"/>
              </a:rPr>
              <a:t>ControlLogix</a:t>
            </a:r>
            <a:endParaRPr lang="es-EC" dirty="0">
              <a:effectLst/>
              <a:latin typeface="Times New Roman" panose="02020603050405020304" pitchFamily="18" charset="0"/>
              <a:ea typeface="Times New Roman" panose="02020603050405020304" pitchFamily="18" charset="0"/>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6438964" y="2662885"/>
            <a:ext cx="5266436" cy="3518973"/>
          </a:xfrm>
          <a:prstGeom prst="rect">
            <a:avLst/>
          </a:prstGeom>
          <a:noFill/>
          <a:ln>
            <a:no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1442959" y="2352009"/>
            <a:ext cx="4945380" cy="3691255"/>
          </a:xfrm>
          <a:prstGeom prst="rect">
            <a:avLst/>
          </a:prstGeom>
          <a:noFill/>
          <a:ln>
            <a:noFill/>
          </a:ln>
        </p:spPr>
      </p:pic>
    </p:spTree>
    <p:extLst>
      <p:ext uri="{BB962C8B-B14F-4D97-AF65-F5344CB8AC3E}">
        <p14:creationId xmlns:p14="http://schemas.microsoft.com/office/powerpoint/2010/main" val="2063277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1077218"/>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 Componentes Electrónicos y/o Eléctricos</a:t>
            </a:r>
            <a:endParaRPr lang="es-EC" sz="32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1442959" y="1623001"/>
            <a:ext cx="7358130" cy="646331"/>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s-EC" b="1" dirty="0">
                <a:latin typeface="Times New Roman" panose="02020603050405020304" pitchFamily="18" charset="0"/>
                <a:cs typeface="Times New Roman" panose="02020603050405020304" pitchFamily="18" charset="0"/>
              </a:rPr>
              <a:t>Configuración de arranque de motores Estrella - </a:t>
            </a:r>
            <a:r>
              <a:rPr lang="es-EC" b="1" dirty="0" smtClean="0">
                <a:latin typeface="Times New Roman" panose="02020603050405020304" pitchFamily="18" charset="0"/>
                <a:cs typeface="Times New Roman" panose="02020603050405020304" pitchFamily="18" charset="0"/>
              </a:rPr>
              <a:t>Triangulo</a:t>
            </a:r>
            <a:endParaRPr lang="es-EC" dirty="0">
              <a:latin typeface="Times New Roman" panose="02020603050405020304" pitchFamily="18" charset="0"/>
              <a:cs typeface="Times New Roman" panose="02020603050405020304" pitchFamily="18" charset="0"/>
            </a:endParaRPr>
          </a:p>
        </p:txBody>
      </p:sp>
      <p:pic>
        <p:nvPicPr>
          <p:cNvPr id="11" name="Imagen 10"/>
          <p:cNvPicPr/>
          <p:nvPr/>
        </p:nvPicPr>
        <p:blipFill rotWithShape="1">
          <a:blip r:embed="rId3">
            <a:grayscl/>
          </a:blip>
          <a:srcRect l="12957" t="12659" r="45437" b="16252"/>
          <a:stretch/>
        </p:blipFill>
        <p:spPr bwMode="auto">
          <a:xfrm>
            <a:off x="1672013" y="2645061"/>
            <a:ext cx="3232785" cy="3105150"/>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4">
            <a:grayscl/>
          </a:blip>
          <a:srcRect l="12591" t="12335" r="53650" b="11057"/>
          <a:stretch/>
        </p:blipFill>
        <p:spPr bwMode="auto">
          <a:xfrm>
            <a:off x="5367575" y="2450940"/>
            <a:ext cx="3182620" cy="4060190"/>
          </a:xfrm>
          <a:prstGeom prst="rect">
            <a:avLst/>
          </a:prstGeom>
          <a:ln>
            <a:noFill/>
          </a:ln>
          <a:extLst>
            <a:ext uri="{53640926-AAD7-44D8-BBD7-CCE9431645EC}">
              <a14:shadowObscured xmlns:a14="http://schemas.microsoft.com/office/drawing/2010/main"/>
            </a:ext>
          </a:extLst>
        </p:spPr>
      </p:pic>
      <p:pic>
        <p:nvPicPr>
          <p:cNvPr id="13" name="Imagen 12" descr="http://www.infoplc.net/files/imagenes/documentacion/motion/1869_3.jpg"/>
          <p:cNvPicPr/>
          <p:nvPr/>
        </p:nvPicPr>
        <p:blipFill>
          <a:blip r:embed="rId5">
            <a:extLst>
              <a:ext uri="{28A0092B-C50C-407E-A947-70E740481C1C}">
                <a14:useLocalDpi xmlns:a14="http://schemas.microsoft.com/office/drawing/2010/main" val="0"/>
              </a:ext>
            </a:extLst>
          </a:blip>
          <a:srcRect/>
          <a:stretch>
            <a:fillRect/>
          </a:stretch>
        </p:blipFill>
        <p:spPr bwMode="auto">
          <a:xfrm>
            <a:off x="9229725" y="3141774"/>
            <a:ext cx="2311400" cy="1733550"/>
          </a:xfrm>
          <a:prstGeom prst="rect">
            <a:avLst/>
          </a:prstGeom>
          <a:noFill/>
          <a:ln>
            <a:noFill/>
          </a:ln>
        </p:spPr>
      </p:pic>
      <p:sp>
        <p:nvSpPr>
          <p:cNvPr id="2" name="Rectángulo 1"/>
          <p:cNvSpPr/>
          <p:nvPr/>
        </p:nvSpPr>
        <p:spPr>
          <a:xfrm>
            <a:off x="1442959" y="6187497"/>
            <a:ext cx="1531188" cy="369332"/>
          </a:xfrm>
          <a:prstGeom prst="rect">
            <a:avLst/>
          </a:prstGeom>
        </p:spPr>
        <p:txBody>
          <a:bodyPr wrap="none">
            <a:spAutoFit/>
          </a:bodyPr>
          <a:lstStyle/>
          <a:p>
            <a:r>
              <a:rPr lang="es-EC" dirty="0" smtClean="0">
                <a:effectLst/>
                <a:latin typeface="Times New Roman" panose="02020603050405020304" pitchFamily="18" charset="0"/>
                <a:ea typeface="Times New Roman" panose="02020603050405020304" pitchFamily="18" charset="0"/>
              </a:rPr>
              <a:t>(Cortes, 1994)</a:t>
            </a:r>
            <a:endParaRPr lang="es-EC" dirty="0"/>
          </a:p>
        </p:txBody>
      </p:sp>
    </p:spTree>
    <p:extLst>
      <p:ext uri="{BB962C8B-B14F-4D97-AF65-F5344CB8AC3E}">
        <p14:creationId xmlns:p14="http://schemas.microsoft.com/office/powerpoint/2010/main" val="1954114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del Sistema de Control PID</a:t>
            </a:r>
            <a:endParaRPr lang="es-EC" sz="3200" b="1" dirty="0">
              <a:latin typeface="Times New Roman" panose="02020603050405020304" pitchFamily="18" charset="0"/>
              <a:cs typeface="Times New Roman" panose="02020603050405020304" pitchFamily="18" charset="0"/>
            </a:endParaRPr>
          </a:p>
        </p:txBody>
      </p:sp>
      <p:pic>
        <p:nvPicPr>
          <p:cNvPr id="10" name="Imagen 9"/>
          <p:cNvPicPr/>
          <p:nvPr/>
        </p:nvPicPr>
        <p:blipFill rotWithShape="1">
          <a:blip r:embed="rId3"/>
          <a:srcRect l="52190" t="37004" r="14963" b="28263"/>
          <a:stretch/>
        </p:blipFill>
        <p:spPr bwMode="auto">
          <a:xfrm>
            <a:off x="1713865" y="1282933"/>
            <a:ext cx="3277870" cy="1948180"/>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4"/>
          <a:srcRect l="32447" t="35872" r="25089" b="18530"/>
          <a:stretch/>
        </p:blipFill>
        <p:spPr>
          <a:xfrm>
            <a:off x="5331851" y="1623000"/>
            <a:ext cx="6362165" cy="3841028"/>
          </a:xfrm>
          <a:prstGeom prst="rect">
            <a:avLst/>
          </a:prstGeom>
        </p:spPr>
      </p:pic>
      <p:pic>
        <p:nvPicPr>
          <p:cNvPr id="15" name="Imagen 14"/>
          <p:cNvPicPr/>
          <p:nvPr/>
        </p:nvPicPr>
        <p:blipFill>
          <a:blip r:embed="rId5">
            <a:extLst>
              <a:ext uri="{28A0092B-C50C-407E-A947-70E740481C1C}">
                <a14:useLocalDpi xmlns:a14="http://schemas.microsoft.com/office/drawing/2010/main" val="0"/>
              </a:ext>
            </a:extLst>
          </a:blip>
          <a:srcRect/>
          <a:stretch>
            <a:fillRect/>
          </a:stretch>
        </p:blipFill>
        <p:spPr bwMode="auto">
          <a:xfrm>
            <a:off x="2043876" y="3641487"/>
            <a:ext cx="2489488" cy="2050976"/>
          </a:xfrm>
          <a:prstGeom prst="rect">
            <a:avLst/>
          </a:prstGeom>
          <a:noFill/>
          <a:ln>
            <a:noFill/>
          </a:ln>
        </p:spPr>
      </p:pic>
    </p:spTree>
    <p:extLst>
      <p:ext uri="{BB962C8B-B14F-4D97-AF65-F5344CB8AC3E}">
        <p14:creationId xmlns:p14="http://schemas.microsoft.com/office/powerpoint/2010/main" val="109581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Implementación del Sistema de Control ON-OFF</a:t>
            </a:r>
            <a:endParaRPr lang="es-EC" sz="3200" b="1" dirty="0">
              <a:latin typeface="Times New Roman" panose="02020603050405020304" pitchFamily="18" charset="0"/>
              <a:cs typeface="Times New Roman" panose="02020603050405020304" pitchFamily="18" charset="0"/>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2760237" y="1241488"/>
            <a:ext cx="7710286" cy="5400675"/>
          </a:xfrm>
          <a:prstGeom prst="rect">
            <a:avLst/>
          </a:prstGeom>
          <a:noFill/>
          <a:ln>
            <a:noFill/>
          </a:ln>
        </p:spPr>
      </p:pic>
    </p:spTree>
    <p:extLst>
      <p:ext uri="{BB962C8B-B14F-4D97-AF65-F5344CB8AC3E}">
        <p14:creationId xmlns:p14="http://schemas.microsoft.com/office/powerpoint/2010/main" val="3078886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Interfaz HMI - </a:t>
            </a:r>
            <a:r>
              <a:rPr lang="es-EC" sz="3200" b="1" dirty="0" err="1" smtClean="0">
                <a:latin typeface="Times New Roman" panose="02020603050405020304" pitchFamily="18" charset="0"/>
                <a:cs typeface="Times New Roman" panose="02020603050405020304" pitchFamily="18" charset="0"/>
              </a:rPr>
              <a:t>Intouch</a:t>
            </a:r>
            <a:endParaRPr lang="es-EC" sz="3200" b="1" dirty="0">
              <a:latin typeface="Times New Roman" panose="02020603050405020304" pitchFamily="18" charset="0"/>
              <a:cs typeface="Times New Roman" panose="02020603050405020304" pitchFamily="18" charset="0"/>
            </a:endParaRPr>
          </a:p>
        </p:txBody>
      </p:sp>
      <p:pic>
        <p:nvPicPr>
          <p:cNvPr id="6" name="Imagen 5"/>
          <p:cNvPicPr/>
          <p:nvPr/>
        </p:nvPicPr>
        <p:blipFill>
          <a:blip r:embed="rId3"/>
          <a:srcRect l="13933" t="7843" r="9877" b="11530"/>
          <a:stretch>
            <a:fillRect/>
          </a:stretch>
        </p:blipFill>
        <p:spPr bwMode="auto">
          <a:xfrm>
            <a:off x="910710" y="1289500"/>
            <a:ext cx="2489313" cy="1466580"/>
          </a:xfrm>
          <a:prstGeom prst="rect">
            <a:avLst/>
          </a:prstGeom>
          <a:noFill/>
          <a:ln w="9525">
            <a:noFill/>
            <a:miter lim="800000"/>
            <a:headEnd/>
            <a:tailEnd/>
          </a:ln>
        </p:spPr>
      </p:pic>
      <p:pic>
        <p:nvPicPr>
          <p:cNvPr id="7" name="Imagen 6"/>
          <p:cNvPicPr/>
          <p:nvPr/>
        </p:nvPicPr>
        <p:blipFill>
          <a:blip r:embed="rId4"/>
          <a:srcRect/>
          <a:stretch>
            <a:fillRect/>
          </a:stretch>
        </p:blipFill>
        <p:spPr bwMode="auto">
          <a:xfrm>
            <a:off x="3627504" y="1067934"/>
            <a:ext cx="4164214" cy="2589666"/>
          </a:xfrm>
          <a:prstGeom prst="rect">
            <a:avLst/>
          </a:prstGeom>
          <a:noFill/>
          <a:ln w="9525">
            <a:noFill/>
            <a:miter lim="800000"/>
            <a:headEnd/>
            <a:tailEnd/>
          </a:ln>
        </p:spPr>
      </p:pic>
      <p:pic>
        <p:nvPicPr>
          <p:cNvPr id="10" name="Imagen 9"/>
          <p:cNvPicPr/>
          <p:nvPr/>
        </p:nvPicPr>
        <p:blipFill>
          <a:blip r:embed="rId5"/>
          <a:srcRect/>
          <a:stretch>
            <a:fillRect/>
          </a:stretch>
        </p:blipFill>
        <p:spPr bwMode="auto">
          <a:xfrm>
            <a:off x="8010659" y="1067934"/>
            <a:ext cx="3951753" cy="2589666"/>
          </a:xfrm>
          <a:prstGeom prst="rect">
            <a:avLst/>
          </a:prstGeom>
          <a:noFill/>
          <a:ln w="9525">
            <a:noFill/>
            <a:miter lim="800000"/>
            <a:headEnd/>
            <a:tailEnd/>
          </a:ln>
        </p:spPr>
      </p:pic>
      <p:pic>
        <p:nvPicPr>
          <p:cNvPr id="11" name="Imagen 10"/>
          <p:cNvPicPr/>
          <p:nvPr/>
        </p:nvPicPr>
        <p:blipFill>
          <a:blip r:embed="rId6"/>
          <a:srcRect/>
          <a:stretch>
            <a:fillRect/>
          </a:stretch>
        </p:blipFill>
        <p:spPr bwMode="auto">
          <a:xfrm>
            <a:off x="2373913" y="3981941"/>
            <a:ext cx="3666541" cy="2357778"/>
          </a:xfrm>
          <a:prstGeom prst="rect">
            <a:avLst/>
          </a:prstGeom>
          <a:noFill/>
          <a:ln w="9525">
            <a:noFill/>
            <a:miter lim="800000"/>
            <a:headEnd/>
            <a:tailEnd/>
          </a:ln>
        </p:spPr>
      </p:pic>
      <p:pic>
        <p:nvPicPr>
          <p:cNvPr id="12" name="Imagen 11"/>
          <p:cNvPicPr/>
          <p:nvPr/>
        </p:nvPicPr>
        <p:blipFill>
          <a:blip r:embed="rId7"/>
          <a:srcRect l="36508" t="26673" r="26984" b="35670"/>
          <a:stretch>
            <a:fillRect/>
          </a:stretch>
        </p:blipFill>
        <p:spPr bwMode="auto">
          <a:xfrm>
            <a:off x="7271041" y="4661660"/>
            <a:ext cx="2246446" cy="1301257"/>
          </a:xfrm>
          <a:prstGeom prst="rect">
            <a:avLst/>
          </a:prstGeom>
          <a:noFill/>
          <a:ln w="9525">
            <a:noFill/>
            <a:miter lim="800000"/>
            <a:headEnd/>
            <a:tailEnd/>
          </a:ln>
        </p:spPr>
      </p:pic>
    </p:spTree>
    <p:extLst>
      <p:ext uri="{BB962C8B-B14F-4D97-AF65-F5344CB8AC3E}">
        <p14:creationId xmlns:p14="http://schemas.microsoft.com/office/powerpoint/2010/main" val="1769629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Diagrama de Bloques del Funcionamiento del Sistema</a:t>
            </a:r>
            <a:endParaRPr lang="es-EC" sz="3200" b="1" dirty="0">
              <a:latin typeface="Times New Roman" panose="02020603050405020304" pitchFamily="18" charset="0"/>
              <a:cs typeface="Times New Roman" panose="02020603050405020304" pitchFamily="18" charset="0"/>
            </a:endParaRPr>
          </a:p>
        </p:txBody>
      </p:sp>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4000071" y="1507090"/>
            <a:ext cx="4518647" cy="4749163"/>
          </a:xfrm>
          <a:prstGeom prst="rect">
            <a:avLst/>
          </a:prstGeom>
          <a:noFill/>
          <a:ln>
            <a:noFill/>
          </a:ln>
        </p:spPr>
      </p:pic>
    </p:spTree>
    <p:extLst>
      <p:ext uri="{BB962C8B-B14F-4D97-AF65-F5344CB8AC3E}">
        <p14:creationId xmlns:p14="http://schemas.microsoft.com/office/powerpoint/2010/main" val="169947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Diagrama de Bloques del Funcionamiento del Sistema</a:t>
            </a:r>
            <a:endParaRPr lang="es-EC" sz="3200" b="1" dirty="0">
              <a:latin typeface="Times New Roman" panose="02020603050405020304" pitchFamily="18" charset="0"/>
              <a:cs typeface="Times New Roman" panose="02020603050405020304" pitchFamily="18" charset="0"/>
            </a:endParaRPr>
          </a:p>
        </p:txBody>
      </p:sp>
      <p:pic>
        <p:nvPicPr>
          <p:cNvPr id="15" name="Imagen 14"/>
          <p:cNvPicPr/>
          <p:nvPr/>
        </p:nvPicPr>
        <p:blipFill>
          <a:blip r:embed="rId3">
            <a:extLst>
              <a:ext uri="{28A0092B-C50C-407E-A947-70E740481C1C}">
                <a14:useLocalDpi xmlns:a14="http://schemas.microsoft.com/office/drawing/2010/main" val="0"/>
              </a:ext>
            </a:extLst>
          </a:blip>
          <a:srcRect/>
          <a:stretch>
            <a:fillRect/>
          </a:stretch>
        </p:blipFill>
        <p:spPr bwMode="auto">
          <a:xfrm>
            <a:off x="1007367" y="1253689"/>
            <a:ext cx="3165388" cy="5388474"/>
          </a:xfrm>
          <a:prstGeom prst="rect">
            <a:avLst/>
          </a:prstGeom>
          <a:noFill/>
          <a:ln>
            <a:noFill/>
          </a:ln>
        </p:spPr>
      </p:pic>
      <p:pic>
        <p:nvPicPr>
          <p:cNvPr id="16" name="Imagen 15"/>
          <p:cNvPicPr/>
          <p:nvPr/>
        </p:nvPicPr>
        <p:blipFill>
          <a:blip r:embed="rId4">
            <a:extLst>
              <a:ext uri="{28A0092B-C50C-407E-A947-70E740481C1C}">
                <a14:useLocalDpi xmlns:a14="http://schemas.microsoft.com/office/drawing/2010/main" val="0"/>
              </a:ext>
            </a:extLst>
          </a:blip>
          <a:srcRect/>
          <a:stretch>
            <a:fillRect/>
          </a:stretch>
        </p:blipFill>
        <p:spPr bwMode="auto">
          <a:xfrm>
            <a:off x="4390104" y="1038225"/>
            <a:ext cx="4045558" cy="5710305"/>
          </a:xfrm>
          <a:prstGeom prst="rect">
            <a:avLst/>
          </a:prstGeom>
          <a:noFill/>
          <a:ln>
            <a:noFill/>
          </a:ln>
        </p:spPr>
      </p:pic>
      <p:pic>
        <p:nvPicPr>
          <p:cNvPr id="8" name="Imagen 7"/>
          <p:cNvPicPr/>
          <p:nvPr/>
        </p:nvPicPr>
        <p:blipFill>
          <a:blip r:embed="rId5">
            <a:extLst>
              <a:ext uri="{28A0092B-C50C-407E-A947-70E740481C1C}">
                <a14:useLocalDpi xmlns:a14="http://schemas.microsoft.com/office/drawing/2010/main" val="0"/>
              </a:ext>
            </a:extLst>
          </a:blip>
          <a:srcRect/>
          <a:stretch>
            <a:fillRect/>
          </a:stretch>
        </p:blipFill>
        <p:spPr bwMode="auto">
          <a:xfrm>
            <a:off x="8653011" y="1877050"/>
            <a:ext cx="3197985" cy="2694952"/>
          </a:xfrm>
          <a:prstGeom prst="rect">
            <a:avLst/>
          </a:prstGeom>
          <a:noFill/>
          <a:ln>
            <a:noFill/>
          </a:ln>
        </p:spPr>
      </p:pic>
    </p:spTree>
    <p:extLst>
      <p:ext uri="{BB962C8B-B14F-4D97-AF65-F5344CB8AC3E}">
        <p14:creationId xmlns:p14="http://schemas.microsoft.com/office/powerpoint/2010/main" val="77479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04810" y="3115143"/>
            <a:ext cx="490422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…gracias por su atención </a:t>
            </a:r>
            <a:endParaRPr lang="es-EC" sz="3600" dirty="0">
              <a:latin typeface="Times New Roman" panose="02020603050405020304" pitchFamily="18" charset="0"/>
              <a:cs typeface="Times New Roman" panose="02020603050405020304" pitchFamily="18" charset="0"/>
            </a:endParaRPr>
          </a:p>
        </p:txBody>
      </p:sp>
      <p:sp>
        <p:nvSpPr>
          <p:cNvPr id="3"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543024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Protocolo Pruebas</a:t>
            </a:r>
            <a:endParaRPr lang="es-EC" sz="3200" b="1" dirty="0">
              <a:latin typeface="Times New Roman" panose="02020603050405020304" pitchFamily="18" charset="0"/>
              <a:cs typeface="Times New Roman" panose="02020603050405020304" pitchFamily="18" charset="0"/>
            </a:endParaRPr>
          </a:p>
        </p:txBody>
      </p:sp>
      <p:pic>
        <p:nvPicPr>
          <p:cNvPr id="10" name="Imagen 9"/>
          <p:cNvPicPr/>
          <p:nvPr/>
        </p:nvPicPr>
        <p:blipFill rotWithShape="1">
          <a:blip r:embed="rId3"/>
          <a:srcRect l="33759" t="11362" r="33029" b="6513"/>
          <a:stretch/>
        </p:blipFill>
        <p:spPr bwMode="auto">
          <a:xfrm>
            <a:off x="803653" y="1213130"/>
            <a:ext cx="3588041" cy="4968729"/>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4"/>
          <a:srcRect l="33211" t="10387" r="33029" b="5864"/>
          <a:stretch/>
        </p:blipFill>
        <p:spPr bwMode="auto">
          <a:xfrm>
            <a:off x="4481847" y="1213131"/>
            <a:ext cx="3670480" cy="4984124"/>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4971245" y="2704564"/>
            <a:ext cx="1043189" cy="1416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p:cNvPicPr/>
          <p:nvPr/>
        </p:nvPicPr>
        <p:blipFill rotWithShape="1">
          <a:blip r:embed="rId5"/>
          <a:srcRect l="33394" t="11037" r="33212" b="5540"/>
          <a:stretch/>
        </p:blipFill>
        <p:spPr bwMode="auto">
          <a:xfrm>
            <a:off x="8242479" y="1197736"/>
            <a:ext cx="3719932" cy="4984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7517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04810" y="3115143"/>
            <a:ext cx="490422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…gracias por su atención </a:t>
            </a:r>
            <a:endParaRPr lang="es-EC" sz="3600" dirty="0">
              <a:latin typeface="Times New Roman" panose="02020603050405020304" pitchFamily="18" charset="0"/>
              <a:cs typeface="Times New Roman" panose="02020603050405020304" pitchFamily="18" charset="0"/>
            </a:endParaRPr>
          </a:p>
        </p:txBody>
      </p:sp>
      <p:sp>
        <p:nvSpPr>
          <p:cNvPr id="3"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24180528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endParaRPr lang="es-EC" sz="32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6259395" y="5066592"/>
            <a:ext cx="4578439" cy="1200329"/>
          </a:xfrm>
          <a:prstGeom prst="rect">
            <a:avLst/>
          </a:prstGeom>
        </p:spPr>
        <p:txBody>
          <a:bodyPr wrap="square">
            <a:spAutoFit/>
          </a:bodyPr>
          <a:lstStyle/>
          <a:p>
            <a:r>
              <a:rPr lang="es-EC" dirty="0" smtClean="0">
                <a:effectLst/>
                <a:latin typeface="Times New Roman" panose="02020603050405020304" pitchFamily="18" charset="0"/>
                <a:ea typeface="Times New Roman" panose="02020603050405020304" pitchFamily="18" charset="0"/>
              </a:rPr>
              <a:t>El precio de la oferta se basa en el pedido de una producción de 5000 aerosoles de gas pimienta, obteniendo por esa producción un costo de 25000 dólares.</a:t>
            </a:r>
            <a:endParaRPr lang="es-EC" dirty="0"/>
          </a:p>
        </p:txBody>
      </p:sp>
      <p:sp>
        <p:nvSpPr>
          <p:cNvPr id="13" name="CuadroTexto 12"/>
          <p:cNvSpPr txBox="1"/>
          <p:nvPr/>
        </p:nvSpPr>
        <p:spPr>
          <a:xfrm>
            <a:off x="1442959" y="745837"/>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Análisis Económico Financiero</a:t>
            </a:r>
            <a:endParaRPr lang="es-EC" sz="3200" b="1"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nvGraphicFramePr>
        <p:xfrm>
          <a:off x="1288413" y="1870216"/>
          <a:ext cx="4532838" cy="4267200"/>
        </p:xfrm>
        <a:graphic>
          <a:graphicData uri="http://schemas.openxmlformats.org/drawingml/2006/table">
            <a:tbl>
              <a:tblPr firstRow="1" firstCol="1" bandRow="1">
                <a:tableStyleId>{C083E6E3-FA7D-4D7B-A595-EF9225AFEA82}</a:tableStyleId>
              </a:tblPr>
              <a:tblGrid>
                <a:gridCol w="1856105"/>
                <a:gridCol w="939800"/>
                <a:gridCol w="1736933"/>
              </a:tblGrid>
              <a:tr h="200025">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CONCEPTO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VALOR</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PORCENTAJE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spcAft>
                          <a:spcPts val="0"/>
                        </a:spcAft>
                      </a:pPr>
                      <a:r>
                        <a:rPr lang="es-ES" sz="1400">
                          <a:effectLst/>
                          <a:latin typeface="Times New Roman" panose="02020603050405020304" pitchFamily="18" charset="0"/>
                          <a:cs typeface="Times New Roman" panose="02020603050405020304" pitchFamily="18" charset="0"/>
                        </a:rPr>
                        <a:t>Material Electrico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1800,00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22,50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spcAft>
                          <a:spcPts val="0"/>
                        </a:spcAft>
                      </a:pPr>
                      <a:r>
                        <a:rPr lang="es-ES" sz="1400" dirty="0">
                          <a:effectLst/>
                          <a:latin typeface="Times New Roman" panose="02020603050405020304" pitchFamily="18" charset="0"/>
                          <a:cs typeface="Times New Roman" panose="02020603050405020304" pitchFamily="18" charset="0"/>
                        </a:rPr>
                        <a:t>Manufactura de Accesorios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900,00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11,25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spcAft>
                          <a:spcPts val="0"/>
                        </a:spcAft>
                      </a:pPr>
                      <a:r>
                        <a:rPr lang="es-ES" sz="1400">
                          <a:effectLst/>
                          <a:latin typeface="Times New Roman" panose="02020603050405020304" pitchFamily="18" charset="0"/>
                          <a:cs typeface="Times New Roman" panose="02020603050405020304" pitchFamily="18" charset="0"/>
                        </a:rPr>
                        <a:t>Manufactura de Componentes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1000,00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12,5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spcAft>
                          <a:spcPts val="0"/>
                        </a:spcAft>
                      </a:pPr>
                      <a:r>
                        <a:rPr lang="es-ES" sz="1400">
                          <a:effectLst/>
                          <a:latin typeface="Times New Roman" panose="02020603050405020304" pitchFamily="18" charset="0"/>
                          <a:cs typeface="Times New Roman" panose="02020603050405020304" pitchFamily="18" charset="0"/>
                        </a:rPr>
                        <a:t>Material de Sujecion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400,00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spcAft>
                          <a:spcPts val="0"/>
                        </a:spcAft>
                      </a:pPr>
                      <a:r>
                        <a:rPr lang="es-ES" sz="1400">
                          <a:effectLst/>
                          <a:latin typeface="Times New Roman" panose="02020603050405020304" pitchFamily="18" charset="0"/>
                          <a:cs typeface="Times New Roman" panose="02020603050405020304" pitchFamily="18" charset="0"/>
                        </a:rPr>
                        <a:t>Material de Manufactura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1200,00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spcAft>
                          <a:spcPts val="0"/>
                        </a:spcAft>
                      </a:pPr>
                      <a:r>
                        <a:rPr lang="es-ES" sz="1400">
                          <a:effectLst/>
                          <a:latin typeface="Times New Roman" panose="02020603050405020304" pitchFamily="18" charset="0"/>
                          <a:cs typeface="Times New Roman" panose="02020603050405020304" pitchFamily="18" charset="0"/>
                        </a:rPr>
                        <a:t>Accesorios neumaticos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1200,00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spcAft>
                          <a:spcPts val="0"/>
                        </a:spcAft>
                      </a:pPr>
                      <a:r>
                        <a:rPr lang="es-ES" sz="1400">
                          <a:effectLst/>
                          <a:latin typeface="Times New Roman" panose="02020603050405020304" pitchFamily="18" charset="0"/>
                          <a:cs typeface="Times New Roman" panose="02020603050405020304" pitchFamily="18" charset="0"/>
                        </a:rPr>
                        <a:t>Sensores ultrasonicos</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350,00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4,375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spcAft>
                          <a:spcPts val="0"/>
                        </a:spcAft>
                      </a:pPr>
                      <a:r>
                        <a:rPr lang="es-ES" sz="1400">
                          <a:effectLst/>
                          <a:latin typeface="Times New Roman" panose="02020603050405020304" pitchFamily="18" charset="0"/>
                          <a:cs typeface="Times New Roman" panose="02020603050405020304" pitchFamily="18" charset="0"/>
                        </a:rPr>
                        <a:t>Drives motores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800,00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spcAft>
                          <a:spcPts val="0"/>
                        </a:spcAft>
                      </a:pPr>
                      <a:r>
                        <a:rPr lang="es-ES" sz="1400">
                          <a:effectLst/>
                          <a:latin typeface="Times New Roman" panose="02020603050405020304" pitchFamily="18" charset="0"/>
                          <a:cs typeface="Times New Roman" panose="02020603050405020304" pitchFamily="18" charset="0"/>
                        </a:rPr>
                        <a:t>Motores a paso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750,00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9,375</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l">
                        <a:spcAft>
                          <a:spcPts val="0"/>
                        </a:spcAft>
                      </a:pPr>
                      <a:r>
                        <a:rPr lang="es-ES" sz="1400" dirty="0">
                          <a:effectLst/>
                          <a:latin typeface="Times New Roman" panose="02020603050405020304" pitchFamily="18" charset="0"/>
                          <a:cs typeface="Times New Roman" panose="02020603050405020304" pitchFamily="18" charset="0"/>
                        </a:rPr>
                        <a:t>Sensores fin de carrera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120,00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1,5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spcAft>
                          <a:spcPts val="0"/>
                        </a:spcAft>
                      </a:pPr>
                      <a:r>
                        <a:rPr lang="es-ES" sz="1400">
                          <a:effectLst/>
                          <a:latin typeface="Times New Roman" panose="02020603050405020304" pitchFamily="18" charset="0"/>
                          <a:cs typeface="Times New Roman" panose="02020603050405020304" pitchFamily="18" charset="0"/>
                        </a:rPr>
                        <a:t>Otros materiales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450,00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5,625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spcAft>
                          <a:spcPts val="0"/>
                        </a:spcAft>
                      </a:pPr>
                      <a:r>
                        <a:rPr lang="es-ES" sz="1400">
                          <a:effectLst/>
                          <a:latin typeface="Times New Roman" panose="02020603050405020304" pitchFamily="18" charset="0"/>
                          <a:cs typeface="Times New Roman" panose="02020603050405020304" pitchFamily="18" charset="0"/>
                        </a:rPr>
                        <a:t>Actuadores neumaticos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550,00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6,875</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l">
                        <a:spcAft>
                          <a:spcPts val="0"/>
                        </a:spcAft>
                      </a:pPr>
                      <a:r>
                        <a:rPr lang="es-ES" sz="1400" dirty="0">
                          <a:effectLst/>
                          <a:latin typeface="Times New Roman" panose="02020603050405020304" pitchFamily="18" charset="0"/>
                          <a:cs typeface="Times New Roman" panose="02020603050405020304" pitchFamily="18" charset="0"/>
                        </a:rPr>
                        <a:t>Total costo de Materiales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latin typeface="Times New Roman" panose="02020603050405020304" pitchFamily="18" charset="0"/>
                          <a:cs typeface="Times New Roman" panose="02020603050405020304" pitchFamily="18" charset="0"/>
                        </a:rPr>
                        <a:t>9520,00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119</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nvGraphicFramePr>
        <p:xfrm>
          <a:off x="6224514" y="1875367"/>
          <a:ext cx="2324100" cy="1280160"/>
        </p:xfrm>
        <a:graphic>
          <a:graphicData uri="http://schemas.openxmlformats.org/drawingml/2006/table">
            <a:tbl>
              <a:tblPr firstRow="1" firstCol="1" bandRow="1">
                <a:tableStyleId>{C083E6E3-FA7D-4D7B-A595-EF9225AFEA82}</a:tableStyleId>
              </a:tblPr>
              <a:tblGrid>
                <a:gridCol w="1433830"/>
                <a:gridCol w="890270"/>
              </a:tblGrid>
              <a:tr h="200025">
                <a:tc gridSpan="2">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CIF DE PRODUCCIÓN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200025">
                <a:tc>
                  <a:txBody>
                    <a:bodyPr/>
                    <a:lstStyle/>
                    <a:p>
                      <a:pPr>
                        <a:spcAft>
                          <a:spcPts val="0"/>
                        </a:spcAft>
                      </a:pPr>
                      <a:r>
                        <a:rPr lang="es-ES" sz="1400" dirty="0">
                          <a:effectLst/>
                          <a:latin typeface="Times New Roman" panose="02020603050405020304" pitchFamily="18" charset="0"/>
                          <a:cs typeface="Times New Roman" panose="02020603050405020304" pitchFamily="18" charset="0"/>
                        </a:rPr>
                        <a:t>Transporte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220,00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spcAft>
                          <a:spcPts val="0"/>
                        </a:spcAft>
                      </a:pPr>
                      <a:r>
                        <a:rPr lang="es-ES" sz="1400" dirty="0">
                          <a:effectLst/>
                          <a:latin typeface="Times New Roman" panose="02020603050405020304" pitchFamily="18" charset="0"/>
                          <a:cs typeface="Times New Roman" panose="02020603050405020304" pitchFamily="18" charset="0"/>
                        </a:rPr>
                        <a:t>Luz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350,00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spcAft>
                          <a:spcPts val="0"/>
                        </a:spcAft>
                      </a:pPr>
                      <a:r>
                        <a:rPr lang="es-ES" sz="1400" dirty="0">
                          <a:effectLst/>
                          <a:latin typeface="Times New Roman" panose="02020603050405020304" pitchFamily="18" charset="0"/>
                          <a:cs typeface="Times New Roman" panose="02020603050405020304" pitchFamily="18" charset="0"/>
                        </a:rPr>
                        <a:t>Agua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300,00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spcAft>
                          <a:spcPts val="0"/>
                        </a:spcAft>
                      </a:pPr>
                      <a:r>
                        <a:rPr lang="es-ES" sz="1400">
                          <a:effectLst/>
                          <a:latin typeface="Times New Roman" panose="02020603050405020304" pitchFamily="18" charset="0"/>
                          <a:cs typeface="Times New Roman" panose="02020603050405020304" pitchFamily="18" charset="0"/>
                        </a:rPr>
                        <a:t>Alimentación</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450,00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TOTAL CIF</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1320,00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7" name="Tabla 6"/>
          <p:cNvGraphicFramePr>
            <a:graphicFrameLocks noGrp="1"/>
          </p:cNvGraphicFramePr>
          <p:nvPr/>
        </p:nvGraphicFramePr>
        <p:xfrm>
          <a:off x="6168979" y="3554768"/>
          <a:ext cx="3219719" cy="1066800"/>
        </p:xfrm>
        <a:graphic>
          <a:graphicData uri="http://schemas.openxmlformats.org/drawingml/2006/table">
            <a:tbl>
              <a:tblPr firstRow="1" firstCol="1" bandRow="1">
                <a:tableStyleId>{C083E6E3-FA7D-4D7B-A595-EF9225AFEA82}</a:tableStyleId>
              </a:tblPr>
              <a:tblGrid>
                <a:gridCol w="2414026"/>
                <a:gridCol w="805693"/>
              </a:tblGrid>
              <a:tr h="397925">
                <a:tc gridSpan="2">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BENEFICIO COSTO DEL PROYECTO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200025">
                <a:tc>
                  <a:txBody>
                    <a:bodyPr/>
                    <a:lstStyle/>
                    <a:p>
                      <a:pPr>
                        <a:spcAft>
                          <a:spcPts val="0"/>
                        </a:spcAft>
                      </a:pPr>
                      <a:r>
                        <a:rPr lang="es-ES" sz="1400" dirty="0">
                          <a:effectLst/>
                          <a:latin typeface="Times New Roman" panose="02020603050405020304" pitchFamily="18" charset="0"/>
                          <a:cs typeface="Times New Roman" panose="02020603050405020304" pitchFamily="18" charset="0"/>
                        </a:rPr>
                        <a:t>Precio Oferta de Producción</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a:effectLst/>
                          <a:latin typeface="Times New Roman" panose="02020603050405020304" pitchFamily="18" charset="0"/>
                          <a:cs typeface="Times New Roman" panose="02020603050405020304" pitchFamily="18" charset="0"/>
                        </a:rPr>
                        <a:t>25000,00</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spcAft>
                          <a:spcPts val="0"/>
                        </a:spcAft>
                      </a:pPr>
                      <a:r>
                        <a:rPr lang="es-ES" sz="1400" dirty="0">
                          <a:effectLst/>
                          <a:latin typeface="Times New Roman" panose="02020603050405020304" pitchFamily="18" charset="0"/>
                          <a:cs typeface="Times New Roman" panose="02020603050405020304" pitchFamily="18" charset="0"/>
                        </a:rPr>
                        <a:t>Total Costos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latin typeface="Times New Roman" panose="02020603050405020304" pitchFamily="18" charset="0"/>
                          <a:cs typeface="Times New Roman" panose="02020603050405020304" pitchFamily="18" charset="0"/>
                        </a:rPr>
                        <a:t>10840,00</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spcAft>
                          <a:spcPts val="0"/>
                        </a:spcAft>
                      </a:pPr>
                      <a:r>
                        <a:rPr lang="es-ES" sz="1400">
                          <a:effectLst/>
                          <a:latin typeface="Times New Roman" panose="02020603050405020304" pitchFamily="18" charset="0"/>
                          <a:cs typeface="Times New Roman" panose="02020603050405020304" pitchFamily="18" charset="0"/>
                        </a:rPr>
                        <a:t>Beneficio Costo del Proyecto </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400" dirty="0">
                          <a:effectLst/>
                          <a:highlight>
                            <a:srgbClr val="FFFF00"/>
                          </a:highlight>
                          <a:latin typeface="Times New Roman" panose="02020603050405020304" pitchFamily="18" charset="0"/>
                          <a:cs typeface="Times New Roman" panose="02020603050405020304" pitchFamily="18" charset="0"/>
                        </a:rPr>
                        <a:t>2,31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15" name="Gráfico 14"/>
          <p:cNvGraphicFramePr/>
          <p:nvPr/>
        </p:nvGraphicFramePr>
        <p:xfrm>
          <a:off x="8768713" y="1343025"/>
          <a:ext cx="3193698" cy="1941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30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04810" y="3115143"/>
            <a:ext cx="490422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…gracias por su atención </a:t>
            </a:r>
            <a:endParaRPr lang="es-EC" sz="3600" dirty="0">
              <a:latin typeface="Times New Roman" panose="02020603050405020304" pitchFamily="18" charset="0"/>
              <a:cs typeface="Times New Roman" panose="02020603050405020304" pitchFamily="18" charset="0"/>
            </a:endParaRPr>
          </a:p>
        </p:txBody>
      </p:sp>
      <p:sp>
        <p:nvSpPr>
          <p:cNvPr id="3"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34860141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endParaRPr lang="es-EC" sz="3200" b="1"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1442959" y="745837"/>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Conclusiones</a:t>
            </a:r>
            <a:endParaRPr lang="es-EC" sz="3200" b="1" dirty="0">
              <a:latin typeface="Times New Roman" panose="02020603050405020304" pitchFamily="18" charset="0"/>
              <a:cs typeface="Times New Roman" panose="02020603050405020304" pitchFamily="18" charset="0"/>
            </a:endParaRPr>
          </a:p>
        </p:txBody>
      </p:sp>
      <p:sp>
        <p:nvSpPr>
          <p:cNvPr id="8" name="Rectángulo 7"/>
          <p:cNvSpPr/>
          <p:nvPr/>
        </p:nvSpPr>
        <p:spPr>
          <a:xfrm>
            <a:off x="1442959" y="1622999"/>
            <a:ext cx="9401052" cy="383181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smtClean="0">
                <a:effectLst/>
                <a:latin typeface="Times New Roman" panose="02020603050405020304" pitchFamily="18" charset="0"/>
                <a:ea typeface="Times New Roman" panose="02020603050405020304" pitchFamily="18" charset="0"/>
              </a:rPr>
              <a:t>La información teórica del sistema: diseño, funcionamiento, operación, puesta en marcha, protocolo de pruebas esta precisado a lo largo del escrito en forma sintetizada de diagramas, figuras y cuadros de funcionamiento y programación elaborados por los autores.</a:t>
            </a:r>
          </a:p>
          <a:p>
            <a:pPr marL="342900" lvl="0" indent="-342900" algn="just">
              <a:lnSpc>
                <a:spcPct val="150000"/>
              </a:lnSpc>
              <a:spcAft>
                <a:spcPts val="0"/>
              </a:spcAft>
              <a:buFont typeface="Symbol" panose="05050102010706020507" pitchFamily="18" charset="2"/>
              <a:buChar char=""/>
            </a:pPr>
            <a:r>
              <a:rPr lang="es-EC" dirty="0" smtClean="0">
                <a:effectLst/>
                <a:latin typeface="Times New Roman" panose="02020603050405020304" pitchFamily="18" charset="0"/>
                <a:ea typeface="Times New Roman" panose="02020603050405020304" pitchFamily="18" charset="0"/>
              </a:rPr>
              <a:t>La metodología de diseño utilizada para la contemplación y ejecución del presente proyecto fue buscar las necesidades originadas desde el cliente en características técnicas cuantificables.</a:t>
            </a:r>
          </a:p>
          <a:p>
            <a:pPr marL="342900" lvl="0" indent="-342900" algn="just">
              <a:lnSpc>
                <a:spcPct val="150000"/>
              </a:lnSpc>
              <a:spcAft>
                <a:spcPts val="0"/>
              </a:spcAft>
              <a:buFont typeface="Symbol" panose="05050102010706020507" pitchFamily="18" charset="2"/>
              <a:buChar char=""/>
            </a:pPr>
            <a:r>
              <a:rPr lang="es-EC" dirty="0" smtClean="0">
                <a:effectLst/>
                <a:latin typeface="Times New Roman" panose="02020603050405020304" pitchFamily="18" charset="0"/>
                <a:ea typeface="Times New Roman" panose="02020603050405020304" pitchFamily="18" charset="0"/>
              </a:rPr>
              <a:t>El alcance del proyecto sin contar con el  material técnico de dicha planta debido a la criticidad del producto en caso de que llegue a manos inadecuadas se ha cumplido en totalidad, contemplando el uso de softwares que ayudaron a la simulación  del sistema, haciéndolo lo más real posible.</a:t>
            </a:r>
            <a:endParaRPr lang="es-EC"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2773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endParaRPr lang="es-EC" sz="3200" b="1"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1442959" y="745837"/>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Conclusiones</a:t>
            </a:r>
            <a:endParaRPr lang="es-EC" sz="32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269094" y="1603752"/>
            <a:ext cx="9980602" cy="4202882"/>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smtClean="0">
                <a:effectLst/>
                <a:latin typeface="Times New Roman" panose="02020603050405020304" pitchFamily="18" charset="0"/>
                <a:ea typeface="Times New Roman" panose="02020603050405020304" pitchFamily="18" charset="0"/>
              </a:rPr>
              <a:t>La inclusión del software </a:t>
            </a:r>
            <a:r>
              <a:rPr lang="es-EC" dirty="0" err="1" smtClean="0">
                <a:effectLst/>
                <a:latin typeface="Times New Roman" panose="02020603050405020304" pitchFamily="18" charset="0"/>
                <a:ea typeface="Times New Roman" panose="02020603050405020304" pitchFamily="18" charset="0"/>
              </a:rPr>
              <a:t>Solidworks</a:t>
            </a:r>
            <a:r>
              <a:rPr lang="es-EC" dirty="0" smtClean="0">
                <a:effectLst/>
                <a:latin typeface="Times New Roman" panose="02020603050405020304" pitchFamily="18" charset="0"/>
                <a:ea typeface="Times New Roman" panose="02020603050405020304" pitchFamily="18" charset="0"/>
              </a:rPr>
              <a:t> para el desarrollo del diseño mecánico de los diferentes componentes del sistema, fue de gran utilidad ya que se pudo someter a simulaciones virtuales y de esa manera estar seguros de escoger el material correcto, dimensionado, formas etc.</a:t>
            </a:r>
          </a:p>
          <a:p>
            <a:pPr marL="342900" lvl="0" indent="-342900" algn="just">
              <a:lnSpc>
                <a:spcPct val="150000"/>
              </a:lnSpc>
              <a:spcAft>
                <a:spcPts val="0"/>
              </a:spcAft>
              <a:buFont typeface="Symbol" panose="05050102010706020507" pitchFamily="18" charset="2"/>
              <a:buChar char=""/>
            </a:pPr>
            <a:r>
              <a:rPr lang="es-EC" dirty="0" smtClean="0">
                <a:effectLst/>
                <a:latin typeface="Times New Roman" panose="02020603050405020304" pitchFamily="18" charset="0"/>
                <a:ea typeface="Times New Roman" panose="02020603050405020304" pitchFamily="18" charset="0"/>
              </a:rPr>
              <a:t>Al tener </a:t>
            </a:r>
            <a:r>
              <a:rPr lang="es-EC" dirty="0" err="1" smtClean="0">
                <a:effectLst/>
                <a:latin typeface="Times New Roman" panose="02020603050405020304" pitchFamily="18" charset="0"/>
                <a:ea typeface="Times New Roman" panose="02020603050405020304" pitchFamily="18" charset="0"/>
              </a:rPr>
              <a:t>virtualizados</a:t>
            </a:r>
            <a:r>
              <a:rPr lang="es-EC" dirty="0" smtClean="0">
                <a:effectLst/>
                <a:latin typeface="Times New Roman" panose="02020603050405020304" pitchFamily="18" charset="0"/>
                <a:ea typeface="Times New Roman" panose="02020603050405020304" pitchFamily="18" charset="0"/>
              </a:rPr>
              <a:t> los diferentes componentes mecánicos que conforman la línea industrial y específicamente los trasportadores giratorios, esta se convierte en una línea de producción flexible, que no contemple solo la manufactura de aerosoles con gas pimienta, sino también la fabricación de productos conexos, como podría ser aerosoles para diferentes aplicaciones. </a:t>
            </a:r>
          </a:p>
          <a:p>
            <a:pPr marL="285750" indent="-285750" algn="just">
              <a:lnSpc>
                <a:spcPct val="150000"/>
              </a:lnSpc>
              <a:buFont typeface="Arial" panose="020B0604020202020204" pitchFamily="34" charset="0"/>
              <a:buChar char="•"/>
            </a:pPr>
            <a:r>
              <a:rPr lang="es-EC" dirty="0" smtClean="0">
                <a:effectLst/>
                <a:latin typeface="Times New Roman" panose="02020603050405020304" pitchFamily="18" charset="0"/>
                <a:ea typeface="Times New Roman" panose="02020603050405020304" pitchFamily="18" charset="0"/>
              </a:rPr>
              <a:t>La programación del sistema al ser realizada en un PLC, automáticamente se convierte en un sistema flexible capaz de adaptarse a los requerimientos de la empresa, esto hablando en requerimientos cuantificables de producción.</a:t>
            </a:r>
            <a:endParaRPr lang="es-EC" dirty="0"/>
          </a:p>
        </p:txBody>
      </p:sp>
    </p:spTree>
    <p:extLst>
      <p:ext uri="{BB962C8B-B14F-4D97-AF65-F5344CB8AC3E}">
        <p14:creationId xmlns:p14="http://schemas.microsoft.com/office/powerpoint/2010/main" val="138229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33725" y="1038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
        <p:nvSpPr>
          <p:cNvPr id="9" name="CuadroTexto 8"/>
          <p:cNvSpPr txBox="1"/>
          <p:nvPr/>
        </p:nvSpPr>
        <p:spPr>
          <a:xfrm>
            <a:off x="1442959" y="453450"/>
            <a:ext cx="9632872" cy="584775"/>
          </a:xfrm>
          <a:prstGeom prst="rect">
            <a:avLst/>
          </a:prstGeom>
          <a:noFill/>
        </p:spPr>
        <p:txBody>
          <a:bodyPr wrap="square" rtlCol="0">
            <a:spAutoFit/>
          </a:bodyPr>
          <a:lstStyle/>
          <a:p>
            <a:pPr lvl="0"/>
            <a:endParaRPr lang="es-EC" sz="3200" b="1"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1442959" y="470725"/>
            <a:ext cx="9632872" cy="584775"/>
          </a:xfrm>
          <a:prstGeom prst="rect">
            <a:avLst/>
          </a:prstGeom>
          <a:noFill/>
        </p:spPr>
        <p:txBody>
          <a:bodyPr wrap="square" rtlCol="0">
            <a:spAutoFit/>
          </a:bodyPr>
          <a:lstStyle/>
          <a:p>
            <a:pPr lvl="0"/>
            <a:r>
              <a:rPr lang="es-EC" sz="3200" b="1" dirty="0" smtClean="0">
                <a:latin typeface="Times New Roman" panose="02020603050405020304" pitchFamily="18" charset="0"/>
                <a:cs typeface="Times New Roman" panose="02020603050405020304" pitchFamily="18" charset="0"/>
              </a:rPr>
              <a:t>Recomendaciones</a:t>
            </a:r>
            <a:endParaRPr lang="es-EC" sz="32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1195894" y="1275645"/>
            <a:ext cx="10406517" cy="4893647"/>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600" dirty="0" smtClean="0">
                <a:effectLst/>
                <a:latin typeface="Times New Roman" panose="02020603050405020304" pitchFamily="18" charset="0"/>
                <a:ea typeface="Times New Roman" panose="02020603050405020304" pitchFamily="18" charset="0"/>
              </a:rPr>
              <a:t>Se debe seguir todas las instrucciones del protocolo de pruebas antes de comenzar con el funcionamiento normal de la línea industrial, esto se recomienda hacer una vez por semana.</a:t>
            </a:r>
          </a:p>
          <a:p>
            <a:pPr marL="342900" lvl="0" indent="-342900" algn="just">
              <a:lnSpc>
                <a:spcPct val="150000"/>
              </a:lnSpc>
              <a:spcAft>
                <a:spcPts val="0"/>
              </a:spcAft>
              <a:buFont typeface="Symbol" panose="05050102010706020507" pitchFamily="18" charset="2"/>
              <a:buChar char=""/>
            </a:pPr>
            <a:r>
              <a:rPr lang="es-EC" sz="1600" dirty="0" smtClean="0">
                <a:effectLst/>
                <a:latin typeface="Times New Roman" panose="02020603050405020304" pitchFamily="18" charset="0"/>
                <a:ea typeface="Times New Roman" panose="02020603050405020304" pitchFamily="18" charset="0"/>
              </a:rPr>
              <a:t>Si en el caso de presentarse la necesidad de cambiar los tiempos de fabricación, se debe re programar al PLC y esto debe ser realizado por una persona capacitada ya que de lo contrario existe un riesgo en la integridad de todos los componentes que conforman la línea de manufactura.</a:t>
            </a:r>
          </a:p>
          <a:p>
            <a:pPr marL="342900" lvl="0" indent="-342900" algn="just">
              <a:lnSpc>
                <a:spcPct val="150000"/>
              </a:lnSpc>
              <a:spcAft>
                <a:spcPts val="0"/>
              </a:spcAft>
              <a:buFont typeface="Symbol" panose="05050102010706020507" pitchFamily="18" charset="2"/>
              <a:buChar char=""/>
            </a:pPr>
            <a:r>
              <a:rPr lang="es-EC" sz="1600" dirty="0" smtClean="0">
                <a:effectLst/>
                <a:latin typeface="Times New Roman" panose="02020603050405020304" pitchFamily="18" charset="0"/>
                <a:ea typeface="Times New Roman" panose="02020603050405020304" pitchFamily="18" charset="0"/>
              </a:rPr>
              <a:t>Si por motivos de ofertas de  producción que requiera realizar la empresa, se requiere la manufactura de aerosoles de diferentes tamaños y usos, se puede cambiar los transportadores giratorios en base a las medidas de los aerosoles solicitados, al tener digitalizado los transportadores giratorios, se puede fabricar e implementarlos en la línea de manufactura.</a:t>
            </a:r>
          </a:p>
          <a:p>
            <a:pPr marL="342900" lvl="0" indent="-342900" algn="just">
              <a:lnSpc>
                <a:spcPct val="150000"/>
              </a:lnSpc>
              <a:spcAft>
                <a:spcPts val="0"/>
              </a:spcAft>
              <a:buFont typeface="Symbol" panose="05050102010706020507" pitchFamily="18" charset="2"/>
              <a:buChar char=""/>
            </a:pPr>
            <a:r>
              <a:rPr lang="es-EC" sz="1600" dirty="0" smtClean="0">
                <a:effectLst/>
                <a:latin typeface="Times New Roman" panose="02020603050405020304" pitchFamily="18" charset="0"/>
                <a:ea typeface="Times New Roman" panose="02020603050405020304" pitchFamily="18" charset="0"/>
              </a:rPr>
              <a:t>Si existe algún problema con el funcionamiento normal de la línea de manufactura, el operario sabrá de ante mano dónde se está presentando el error y poder revisar el daño, esto gracias a que el sistema tiene integrado la monitorización de alarmas en el panel de control - monitorización PC y también se puede ver en el proceso mismo a través de indicadores luminosos.</a:t>
            </a:r>
            <a:endParaRPr lang="es-EC"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1177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5" y="257646"/>
            <a:ext cx="6344051"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Fundamentos Teóricos</a:t>
            </a:r>
            <a:endParaRPr lang="es-EC" sz="36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1353705" y="1119460"/>
            <a:ext cx="745827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smtClean="0">
                <a:latin typeface="Times New Roman" panose="02020603050405020304" pitchFamily="18" charset="0"/>
                <a:cs typeface="Times New Roman" panose="02020603050405020304" pitchFamily="18" charset="0"/>
              </a:rPr>
              <a:t>Químico Activo (CAPSAICINA)</a:t>
            </a:r>
            <a:endParaRPr lang="es-EC" sz="28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1861967" y="1811848"/>
            <a:ext cx="9435930" cy="923330"/>
          </a:xfrm>
          <a:prstGeom prst="rect">
            <a:avLst/>
          </a:prstGeom>
        </p:spPr>
        <p:txBody>
          <a:bodyPr wrap="square">
            <a:spAutoFit/>
          </a:bodyPr>
          <a:lstStyle/>
          <a:p>
            <a:pPr lvl="0" algn="just">
              <a:lnSpc>
                <a:spcPct val="150000"/>
              </a:lnSpc>
              <a:spcBef>
                <a:spcPts val="960"/>
              </a:spcBef>
              <a:spcAft>
                <a:spcPts val="200"/>
              </a:spcAft>
              <a:tabLst>
                <a:tab pos="252088" algn="l"/>
              </a:tabLst>
            </a:pPr>
            <a:r>
              <a:rPr lang="es-EC" dirty="0"/>
              <a:t>El ingrediente activo del gas irritante es la capsaicina, que es un compuesto derivado de plantas del género capsicum tales como los ajíes, chiles o pimientos</a:t>
            </a:r>
            <a:r>
              <a:rPr lang="es-EC" dirty="0" smtClean="0"/>
              <a:t>. </a:t>
            </a:r>
            <a:r>
              <a:rPr lang="es-EC" dirty="0"/>
              <a:t>(Pino, 2012)</a:t>
            </a:r>
            <a:endParaRPr lang="es-EC" dirty="0">
              <a:latin typeface="Times New Roman" panose="02020603050405020304" pitchFamily="18" charset="0"/>
              <a:ea typeface="Calibri" panose="020F0502020204030204" pitchFamily="34" charset="0"/>
            </a:endParaRPr>
          </a:p>
        </p:txBody>
      </p:sp>
      <p:sp>
        <p:nvSpPr>
          <p:cNvPr id="8" name="CuadroTexto 7"/>
          <p:cNvSpPr txBox="1"/>
          <p:nvPr/>
        </p:nvSpPr>
        <p:spPr>
          <a:xfrm>
            <a:off x="1353704" y="2904346"/>
            <a:ext cx="745827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smtClean="0">
                <a:latin typeface="Times New Roman" panose="02020603050405020304" pitchFamily="18" charset="0"/>
                <a:cs typeface="Times New Roman" panose="02020603050405020304" pitchFamily="18" charset="0"/>
              </a:rPr>
              <a:t>Propelente</a:t>
            </a:r>
            <a:endParaRPr lang="es-EC" sz="2800" b="1" dirty="0">
              <a:latin typeface="Times New Roman" panose="02020603050405020304" pitchFamily="18" charset="0"/>
              <a:cs typeface="Times New Roman" panose="02020603050405020304" pitchFamily="18" charset="0"/>
            </a:endParaRPr>
          </a:p>
        </p:txBody>
      </p:sp>
      <p:sp>
        <p:nvSpPr>
          <p:cNvPr id="9" name="Rectángulo 8"/>
          <p:cNvSpPr/>
          <p:nvPr/>
        </p:nvSpPr>
        <p:spPr>
          <a:xfrm>
            <a:off x="1861967" y="3493622"/>
            <a:ext cx="9435930" cy="923330"/>
          </a:xfrm>
          <a:prstGeom prst="rect">
            <a:avLst/>
          </a:prstGeom>
        </p:spPr>
        <p:txBody>
          <a:bodyPr wrap="square">
            <a:spAutoFit/>
          </a:bodyPr>
          <a:lstStyle/>
          <a:p>
            <a:pPr lvl="0" algn="just">
              <a:lnSpc>
                <a:spcPct val="150000"/>
              </a:lnSpc>
              <a:spcBef>
                <a:spcPts val="960"/>
              </a:spcBef>
              <a:spcAft>
                <a:spcPts val="200"/>
              </a:spcAft>
              <a:tabLst>
                <a:tab pos="252088" algn="l"/>
              </a:tabLst>
            </a:pPr>
            <a:r>
              <a:rPr lang="es-EC" dirty="0" smtClean="0"/>
              <a:t>Para la conformación del aerosol con gas pimienta se utiliza un Refrigerante R134a que es un tipo de propelente no inflamable a una temperatura inferior a los 100 °C. </a:t>
            </a:r>
            <a:r>
              <a:rPr lang="es-EC" dirty="0"/>
              <a:t>(Valdez, 2008)</a:t>
            </a:r>
            <a:endParaRPr lang="es-EC" dirty="0">
              <a:latin typeface="Times New Roman" panose="02020603050405020304" pitchFamily="18" charset="0"/>
              <a:ea typeface="Calibri" panose="020F0502020204030204" pitchFamily="34" charset="0"/>
            </a:endParaRPr>
          </a:p>
        </p:txBody>
      </p:sp>
      <p:sp>
        <p:nvSpPr>
          <p:cNvPr id="12" name="CuadroTexto 11"/>
          <p:cNvSpPr txBox="1"/>
          <p:nvPr/>
        </p:nvSpPr>
        <p:spPr>
          <a:xfrm>
            <a:off x="1353704" y="4470494"/>
            <a:ext cx="745827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smtClean="0">
                <a:latin typeface="Times New Roman" panose="02020603050405020304" pitchFamily="18" charset="0"/>
                <a:cs typeface="Times New Roman" panose="02020603050405020304" pitchFamily="18" charset="0"/>
              </a:rPr>
              <a:t>Requerimiento</a:t>
            </a:r>
            <a:endParaRPr lang="es-EC" sz="28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883391" y="5033335"/>
            <a:ext cx="9457354" cy="1338828"/>
          </a:xfrm>
          <a:prstGeom prst="rect">
            <a:avLst/>
          </a:prstGeom>
        </p:spPr>
        <p:txBody>
          <a:bodyPr wrap="square">
            <a:spAutoFit/>
          </a:bodyPr>
          <a:lstStyle/>
          <a:p>
            <a:pPr lvl="0" algn="just">
              <a:lnSpc>
                <a:spcPct val="150000"/>
              </a:lnSpc>
              <a:spcBef>
                <a:spcPts val="960"/>
              </a:spcBef>
              <a:spcAft>
                <a:spcPts val="200"/>
              </a:spcAft>
              <a:tabLst>
                <a:tab pos="252088" algn="l"/>
              </a:tabLst>
            </a:pPr>
            <a:r>
              <a:rPr lang="es-EC" dirty="0"/>
              <a:t>Para fines de nuestro proyecto se </a:t>
            </a:r>
            <a:r>
              <a:rPr lang="es-EC" dirty="0" smtClean="0"/>
              <a:t>requiere una dispersión tipo NIEBLA, para lo cual la composición debe ser la siguiente: peso </a:t>
            </a:r>
            <a:r>
              <a:rPr lang="es-EC" dirty="0"/>
              <a:t>del químico </a:t>
            </a:r>
            <a:r>
              <a:rPr lang="es-EC" dirty="0" smtClean="0"/>
              <a:t>activo 20 gr </a:t>
            </a:r>
            <a:r>
              <a:rPr lang="es-EC" dirty="0"/>
              <a:t>de capsaicina el cual va a ser medido </a:t>
            </a:r>
            <a:r>
              <a:rPr lang="es-EC" dirty="0" smtClean="0"/>
              <a:t>digitalmente y una </a:t>
            </a:r>
            <a:r>
              <a:rPr lang="es-EC" dirty="0"/>
              <a:t>concentración de propelente de </a:t>
            </a:r>
            <a:r>
              <a:rPr lang="es-EC" dirty="0" smtClean="0"/>
              <a:t>10% del volumen del envase (26,6 ml). </a:t>
            </a:r>
            <a:endParaRPr lang="es-EC" dirty="0">
              <a:latin typeface="Times New Roman" panose="02020603050405020304" pitchFamily="18" charset="0"/>
              <a:ea typeface="Calibri" panose="020F0502020204030204" pitchFamily="34" charset="0"/>
            </a:endParaRPr>
          </a:p>
        </p:txBody>
      </p:sp>
      <p:sp>
        <p:nvSpPr>
          <p:cNvPr id="10" name="Interaktive Schaltfläche: Start 20">
            <a:hlinkClick r:id="rId2"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4183614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413475" y="240242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s-EC" altLang="es-EC" sz="1200">
                <a:latin typeface="Times New Roman" panose="02020603050405020304" pitchFamily="18" charset="0"/>
                <a:ea typeface="Calibri" panose="020F0502020204030204" pitchFamily="34" charset="0"/>
                <a:cs typeface="Times New Roman" panose="02020603050405020304" pitchFamily="18" charset="0"/>
              </a:rPr>
              <a:t/>
            </a:r>
            <a:br>
              <a:rPr lang="es-EC" altLang="es-EC" sz="1200">
                <a:latin typeface="Times New Roman" panose="02020603050405020304" pitchFamily="18" charset="0"/>
                <a:ea typeface="Calibri" panose="020F0502020204030204" pitchFamily="34" charset="0"/>
                <a:cs typeface="Times New Roman" panose="02020603050405020304" pitchFamily="18" charset="0"/>
              </a:rPr>
            </a:br>
            <a:endParaRPr lang="es-EC" altLang="es-EC">
              <a:latin typeface="Arial" panose="020B0604020202020204" pitchFamily="34" charset="0"/>
            </a:endParaRPr>
          </a:p>
        </p:txBody>
      </p:sp>
      <p:sp>
        <p:nvSpPr>
          <p:cNvPr id="12" name="Rectángulo 11">
            <a:hlinkClick r:id="rId2" action="ppaction://hlinksldjump"/>
          </p:cNvPr>
          <p:cNvSpPr/>
          <p:nvPr/>
        </p:nvSpPr>
        <p:spPr>
          <a:xfrm>
            <a:off x="828162" y="6008797"/>
            <a:ext cx="1544077" cy="458074"/>
          </a:xfrm>
          <a:prstGeom prst="rect">
            <a:avLst/>
          </a:prstGeom>
        </p:spPr>
        <p:txBody>
          <a:bodyPr wrap="none">
            <a:spAutoFit/>
          </a:bodyPr>
          <a:lstStyle/>
          <a:p>
            <a:pPr algn="ctr">
              <a:lnSpc>
                <a:spcPct val="150000"/>
              </a:lnSpc>
              <a:spcBef>
                <a:spcPts val="960"/>
              </a:spcBef>
              <a:spcAft>
                <a:spcPts val="800"/>
              </a:spcAft>
              <a:tabLst>
                <a:tab pos="252088" algn="l"/>
              </a:tabLst>
            </a:pPr>
            <a:r>
              <a:rPr lang="es-EC" dirty="0"/>
              <a:t>(Valdez, 2008)</a:t>
            </a:r>
            <a:endParaRPr lang="es-EC" dirty="0">
              <a:latin typeface="Times New Roman" panose="02020603050405020304" pitchFamily="18" charset="0"/>
              <a:ea typeface="Calibri" panose="020F0502020204030204" pitchFamily="34" charset="0"/>
            </a:endParaRPr>
          </a:p>
        </p:txBody>
      </p:sp>
      <p:sp>
        <p:nvSpPr>
          <p:cNvPr id="8" name="CuadroTexto 7"/>
          <p:cNvSpPr txBox="1"/>
          <p:nvPr/>
        </p:nvSpPr>
        <p:spPr>
          <a:xfrm>
            <a:off x="1294311" y="1357694"/>
            <a:ext cx="745827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smtClean="0">
                <a:latin typeface="Times New Roman" panose="02020603050405020304" pitchFamily="18" charset="0"/>
                <a:cs typeface="Times New Roman" panose="02020603050405020304" pitchFamily="18" charset="0"/>
              </a:rPr>
              <a:t>Tipo de Gas Irritante</a:t>
            </a:r>
            <a:endParaRPr lang="es-EC" sz="2800" b="1" dirty="0">
              <a:latin typeface="Times New Roman" panose="02020603050405020304" pitchFamily="18" charset="0"/>
              <a:cs typeface="Times New Roman" panose="02020603050405020304" pitchFamily="18" charset="0"/>
            </a:endParaRPr>
          </a:p>
        </p:txBody>
      </p:sp>
      <p:sp>
        <p:nvSpPr>
          <p:cNvPr id="9" name="Rectángulo 8"/>
          <p:cNvSpPr/>
          <p:nvPr/>
        </p:nvSpPr>
        <p:spPr>
          <a:xfrm>
            <a:off x="1802574" y="1944346"/>
            <a:ext cx="9435930" cy="458074"/>
          </a:xfrm>
          <a:prstGeom prst="rect">
            <a:avLst/>
          </a:prstGeom>
        </p:spPr>
        <p:txBody>
          <a:bodyPr wrap="square">
            <a:spAutoFit/>
          </a:bodyPr>
          <a:lstStyle/>
          <a:p>
            <a:pPr algn="just">
              <a:lnSpc>
                <a:spcPct val="150000"/>
              </a:lnSpc>
              <a:spcBef>
                <a:spcPts val="960"/>
              </a:spcBef>
              <a:spcAft>
                <a:spcPts val="200"/>
              </a:spcAft>
              <a:tabLst>
                <a:tab pos="252088" algn="l"/>
              </a:tabLst>
            </a:pPr>
            <a:r>
              <a:rPr lang="es-EC" dirty="0"/>
              <a:t>El proyecto se versa </a:t>
            </a:r>
            <a:r>
              <a:rPr lang="es-EC" dirty="0" smtClean="0"/>
              <a:t>en un gas irritante de </a:t>
            </a:r>
            <a:r>
              <a:rPr lang="es-EC" dirty="0"/>
              <a:t>tipo </a:t>
            </a:r>
            <a:r>
              <a:rPr lang="es-EC" dirty="0" smtClean="0"/>
              <a:t>Spray, disperso como NIEBLA:</a:t>
            </a:r>
            <a:endParaRPr lang="es-EC" dirty="0">
              <a:latin typeface="Times New Roman" panose="02020603050405020304" pitchFamily="18" charset="0"/>
              <a:ea typeface="Calibri" panose="020F0502020204030204" pitchFamily="34" charset="0"/>
            </a:endParaRPr>
          </a:p>
        </p:txBody>
      </p:sp>
      <p:graphicFrame>
        <p:nvGraphicFramePr>
          <p:cNvPr id="2" name="Tabla 1"/>
          <p:cNvGraphicFramePr>
            <a:graphicFrameLocks noGrp="1"/>
          </p:cNvGraphicFramePr>
          <p:nvPr/>
        </p:nvGraphicFramePr>
        <p:xfrm>
          <a:off x="3598206" y="2679419"/>
          <a:ext cx="5792538" cy="798284"/>
        </p:xfrm>
        <a:graphic>
          <a:graphicData uri="http://schemas.openxmlformats.org/drawingml/2006/table">
            <a:tbl>
              <a:tblPr firstRow="1" firstCol="1" bandRow="1">
                <a:tableStyleId>{C083E6E3-FA7D-4D7B-A595-EF9225AFEA82}</a:tableStyleId>
              </a:tblPr>
              <a:tblGrid>
                <a:gridCol w="486553"/>
                <a:gridCol w="1698667"/>
                <a:gridCol w="1803659"/>
                <a:gridCol w="1803659"/>
              </a:tblGrid>
              <a:tr h="399142">
                <a:tc>
                  <a:txBody>
                    <a:bodyPr/>
                    <a:lstStyle/>
                    <a:p>
                      <a:pPr algn="ctr">
                        <a:spcAft>
                          <a:spcPts val="0"/>
                        </a:spcAft>
                      </a:pPr>
                      <a:r>
                        <a:rPr lang="es-EC" sz="1800" dirty="0">
                          <a:effectLst/>
                        </a:rPr>
                        <a:t>No.</a:t>
                      </a:r>
                      <a:endParaRPr lang="es-EC"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DISPERSIÓN</a:t>
                      </a:r>
                      <a:endParaRPr lang="es-EC"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EFECTIVIDAD</a:t>
                      </a:r>
                      <a:endParaRPr lang="es-EC"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ALCANCE (m.)</a:t>
                      </a:r>
                      <a:endParaRPr lang="es-EC" sz="1800">
                        <a:effectLst/>
                        <a:latin typeface="Times New Roman" panose="02020603050405020304" pitchFamily="18" charset="0"/>
                        <a:ea typeface="Times New Roman" panose="02020603050405020304" pitchFamily="18" charset="0"/>
                      </a:endParaRPr>
                    </a:p>
                  </a:txBody>
                  <a:tcPr marL="68580" marR="68580" marT="0" marB="0"/>
                </a:tc>
              </a:tr>
              <a:tr h="399142">
                <a:tc>
                  <a:txBody>
                    <a:bodyPr/>
                    <a:lstStyle/>
                    <a:p>
                      <a:pPr algn="ctr">
                        <a:spcAft>
                          <a:spcPts val="0"/>
                        </a:spcAft>
                      </a:pPr>
                      <a:r>
                        <a:rPr lang="es-EC" sz="1800" dirty="0" smtClean="0">
                          <a:effectLst/>
                          <a:latin typeface="+mn-lt"/>
                          <a:ea typeface="+mn-ea"/>
                        </a:rPr>
                        <a:t>1</a:t>
                      </a:r>
                      <a:endParaRPr lang="es-EC"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NIEBLA</a:t>
                      </a:r>
                      <a:endParaRPr lang="es-EC"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Mayor</a:t>
                      </a:r>
                      <a:endParaRPr lang="es-EC"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De 2 a 4.</a:t>
                      </a:r>
                      <a:endParaRPr lang="es-EC" sz="18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11" name="CuadroTexto 10"/>
          <p:cNvSpPr txBox="1"/>
          <p:nvPr/>
        </p:nvSpPr>
        <p:spPr>
          <a:xfrm>
            <a:off x="1294311" y="473599"/>
            <a:ext cx="6344051"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Fundamentos Teóricos</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802573" y="4361095"/>
            <a:ext cx="8894455" cy="646331"/>
          </a:xfrm>
          <a:prstGeom prst="rect">
            <a:avLst/>
          </a:prstGeom>
        </p:spPr>
        <p:txBody>
          <a:bodyPr wrap="square">
            <a:spAutoFit/>
          </a:bodyPr>
          <a:lstStyle/>
          <a:p>
            <a:r>
              <a:rPr lang="es-EC" dirty="0">
                <a:latin typeface="Times New Roman" panose="02020603050405020304" pitchFamily="18" charset="0"/>
                <a:ea typeface="Times New Roman" panose="02020603050405020304" pitchFamily="18" charset="0"/>
              </a:rPr>
              <a:t>Las presiones utilizadas en las maquinas durante todo el proceso de fabricación es de </a:t>
            </a:r>
            <a:r>
              <a:rPr lang="es-EC" dirty="0" smtClean="0">
                <a:latin typeface="Times New Roman" panose="02020603050405020304" pitchFamily="18" charset="0"/>
                <a:ea typeface="Times New Roman" panose="02020603050405020304" pitchFamily="18" charset="0"/>
              </a:rPr>
              <a:t>0,6 </a:t>
            </a:r>
            <a:r>
              <a:rPr lang="es-EC" dirty="0" err="1" smtClean="0">
                <a:latin typeface="Times New Roman" panose="02020603050405020304" pitchFamily="18" charset="0"/>
                <a:ea typeface="Times New Roman" panose="02020603050405020304" pitchFamily="18" charset="0"/>
              </a:rPr>
              <a:t>MPa</a:t>
            </a:r>
            <a:r>
              <a:rPr lang="es-EC" dirty="0" smtClean="0">
                <a:latin typeface="Times New Roman" panose="02020603050405020304" pitchFamily="18" charset="0"/>
                <a:ea typeface="Times New Roman" panose="02020603050405020304" pitchFamily="18" charset="0"/>
              </a:rPr>
              <a:t> y la presión interna del envase después del proceso de presurizado es de 0,9 </a:t>
            </a:r>
            <a:r>
              <a:rPr lang="es-EC" dirty="0" err="1" smtClean="0">
                <a:latin typeface="Times New Roman" panose="02020603050405020304" pitchFamily="18" charset="0"/>
                <a:ea typeface="Times New Roman" panose="02020603050405020304" pitchFamily="18" charset="0"/>
              </a:rPr>
              <a:t>MPa</a:t>
            </a:r>
            <a:r>
              <a:rPr lang="es-EC" dirty="0" smtClean="0">
                <a:latin typeface="Times New Roman" panose="02020603050405020304" pitchFamily="18" charset="0"/>
                <a:ea typeface="Times New Roman" panose="02020603050405020304" pitchFamily="18" charset="0"/>
              </a:rPr>
              <a:t>.</a:t>
            </a:r>
            <a:endParaRPr lang="es-EC" dirty="0"/>
          </a:p>
        </p:txBody>
      </p:sp>
      <p:sp>
        <p:nvSpPr>
          <p:cNvPr id="16" name="CuadroTexto 15"/>
          <p:cNvSpPr txBox="1"/>
          <p:nvPr/>
        </p:nvSpPr>
        <p:spPr>
          <a:xfrm>
            <a:off x="1294311" y="3720244"/>
            <a:ext cx="745827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smtClean="0">
                <a:latin typeface="Times New Roman" panose="02020603050405020304" pitchFamily="18" charset="0"/>
                <a:cs typeface="Times New Roman" panose="02020603050405020304" pitchFamily="18" charset="0"/>
              </a:rPr>
              <a:t>Presiones</a:t>
            </a:r>
            <a:endParaRPr lang="es-EC" sz="2800" b="1" dirty="0">
              <a:latin typeface="Times New Roman" panose="02020603050405020304" pitchFamily="18" charset="0"/>
              <a:cs typeface="Times New Roman" panose="02020603050405020304" pitchFamily="18" charset="0"/>
            </a:endParaRPr>
          </a:p>
        </p:txBody>
      </p:sp>
      <p:sp>
        <p:nvSpPr>
          <p:cNvPr id="14" name="Interaktive Schaltfläche: Start 20">
            <a:hlinkClick r:id="rId3"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3148630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5" y="489875"/>
            <a:ext cx="6344051"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Fundamentos Teóricos</a:t>
            </a:r>
            <a:endParaRPr lang="es-EC" sz="3600" b="1" dirty="0">
              <a:latin typeface="Times New Roman" panose="02020603050405020304" pitchFamily="18" charset="0"/>
              <a:cs typeface="Times New Roman" panose="02020603050405020304" pitchFamily="18" charset="0"/>
            </a:endParaRPr>
          </a:p>
        </p:txBody>
      </p:sp>
      <p:pic>
        <p:nvPicPr>
          <p:cNvPr id="3" name="Imagen 2"/>
          <p:cNvPicPr/>
          <p:nvPr/>
        </p:nvPicPr>
        <p:blipFill rotWithShape="1">
          <a:blip r:embed="rId2"/>
          <a:srcRect l="55033" t="19452" r="16039" b="14348"/>
          <a:stretch/>
        </p:blipFill>
        <p:spPr bwMode="auto">
          <a:xfrm>
            <a:off x="6363380" y="2235199"/>
            <a:ext cx="2867705" cy="4136571"/>
          </a:xfrm>
          <a:prstGeom prst="rect">
            <a:avLst/>
          </a:prstGeom>
          <a:ln>
            <a:noFill/>
          </a:ln>
          <a:extLst>
            <a:ext uri="{53640926-AAD7-44D8-BBD7-CCE9431645EC}">
              <a14:shadowObscured xmlns:a14="http://schemas.microsoft.com/office/drawing/2010/main"/>
            </a:ext>
          </a:extLst>
        </p:spPr>
      </p:pic>
      <p:sp>
        <p:nvSpPr>
          <p:cNvPr id="4" name="CuadroTexto 3"/>
          <p:cNvSpPr txBox="1"/>
          <p:nvPr/>
        </p:nvSpPr>
        <p:spPr>
          <a:xfrm>
            <a:off x="1353705" y="1496664"/>
            <a:ext cx="745827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smtClean="0">
                <a:latin typeface="Times New Roman" panose="02020603050405020304" pitchFamily="18" charset="0"/>
                <a:cs typeface="Times New Roman" panose="02020603050405020304" pitchFamily="18" charset="0"/>
              </a:rPr>
              <a:t>Partes</a:t>
            </a:r>
            <a:endParaRPr lang="es-EC" sz="2800" b="1" dirty="0">
              <a:latin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3" cstate="print"/>
          <a:srcRect l="46533" t="25969" r="37956" b="19498"/>
          <a:stretch/>
        </p:blipFill>
        <p:spPr bwMode="auto">
          <a:xfrm>
            <a:off x="3743098" y="3270975"/>
            <a:ext cx="1394960" cy="3100795"/>
          </a:xfrm>
          <a:prstGeom prst="rect">
            <a:avLst/>
          </a:prstGeom>
          <a:ln>
            <a:noFill/>
          </a:ln>
          <a:extLst>
            <a:ext uri="{53640926-AAD7-44D8-BBD7-CCE9431645EC}">
              <a14:shadowObscured xmlns:a14="http://schemas.microsoft.com/office/drawing/2010/main"/>
            </a:ext>
          </a:extLst>
        </p:spPr>
      </p:pic>
      <p:cxnSp>
        <p:nvCxnSpPr>
          <p:cNvPr id="7" name="Conector recto de flecha 6"/>
          <p:cNvCxnSpPr/>
          <p:nvPr/>
        </p:nvCxnSpPr>
        <p:spPr>
          <a:xfrm flipV="1">
            <a:off x="4789318" y="4601029"/>
            <a:ext cx="1574062" cy="26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8" name="Interaktive Schaltfläche: Start 20">
            <a:hlinkClick r:id="rId4"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3713768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5" y="489875"/>
            <a:ext cx="6344051"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Fundamentos Teóricos</a:t>
            </a:r>
            <a:endParaRPr lang="es-EC" sz="36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1353705" y="1395064"/>
            <a:ext cx="8486981" cy="523220"/>
          </a:xfrm>
          <a:prstGeom prst="rect">
            <a:avLst/>
          </a:prstGeom>
          <a:noFill/>
        </p:spPr>
        <p:txBody>
          <a:bodyPr wrap="square" rtlCol="0">
            <a:spAutoFit/>
          </a:bodyPr>
          <a:lstStyle/>
          <a:p>
            <a:pPr marL="457200" indent="-457200">
              <a:buFont typeface="Arial" panose="020B0604020202020204" pitchFamily="34" charset="0"/>
              <a:buChar char="•"/>
            </a:pPr>
            <a:r>
              <a:rPr lang="es-EC" sz="2800" b="1" dirty="0" err="1" smtClean="0">
                <a:latin typeface="Times New Roman" panose="02020603050405020304" pitchFamily="18" charset="0"/>
                <a:cs typeface="Times New Roman" panose="02020603050405020304" pitchFamily="18" charset="0"/>
              </a:rPr>
              <a:t>LayOut</a:t>
            </a:r>
            <a:r>
              <a:rPr lang="es-EC" sz="2800" b="1" dirty="0" smtClean="0">
                <a:latin typeface="Times New Roman" panose="02020603050405020304" pitchFamily="18" charset="0"/>
                <a:cs typeface="Times New Roman" panose="02020603050405020304" pitchFamily="18" charset="0"/>
              </a:rPr>
              <a:t> por distribución por producto o en línea</a:t>
            </a:r>
            <a:endParaRPr lang="es-EC" sz="2800" b="1" dirty="0">
              <a:latin typeface="Times New Roman" panose="02020603050405020304" pitchFamily="18" charset="0"/>
              <a:cs typeface="Times New Roman" panose="02020603050405020304" pitchFamily="18" charset="0"/>
            </a:endParaRPr>
          </a:p>
        </p:txBody>
      </p:sp>
      <p:pic>
        <p:nvPicPr>
          <p:cNvPr id="4" name="Imagen 3" descr="http://www.virtual.unal.edu.co/cursos/sedes/manizales/4100002/lecciones/taxonomia/images/taxonomia2.gif"/>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1566099" y="2852055"/>
            <a:ext cx="4031096" cy="2627087"/>
          </a:xfrm>
          <a:prstGeom prst="rect">
            <a:avLst/>
          </a:prstGeom>
          <a:noFill/>
          <a:ln>
            <a:noFill/>
          </a:ln>
        </p:spPr>
      </p:pic>
      <p:pic>
        <p:nvPicPr>
          <p:cNvPr id="5" name="Imagen 4"/>
          <p:cNvPicPr/>
          <p:nvPr/>
        </p:nvPicPr>
        <p:blipFill rotWithShape="1">
          <a:blip r:embed="rId3" cstate="print">
            <a:extLst>
              <a:ext uri="{28A0092B-C50C-407E-A947-70E740481C1C}">
                <a14:useLocalDpi xmlns:a14="http://schemas.microsoft.com/office/drawing/2010/main" val="0"/>
              </a:ext>
            </a:extLst>
          </a:blip>
          <a:srcRect t="12083" r="49721"/>
          <a:stretch/>
        </p:blipFill>
        <p:spPr bwMode="auto">
          <a:xfrm>
            <a:off x="6095998" y="2177142"/>
            <a:ext cx="5065485" cy="3976915"/>
          </a:xfrm>
          <a:prstGeom prst="rect">
            <a:avLst/>
          </a:prstGeom>
          <a:noFill/>
          <a:ln>
            <a:noFill/>
          </a:ln>
        </p:spPr>
      </p:pic>
      <p:sp>
        <p:nvSpPr>
          <p:cNvPr id="7" name="Rectángulo 6"/>
          <p:cNvSpPr/>
          <p:nvPr/>
        </p:nvSpPr>
        <p:spPr>
          <a:xfrm>
            <a:off x="10769598" y="2852055"/>
            <a:ext cx="522515" cy="1415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p:cNvSpPr/>
          <p:nvPr/>
        </p:nvSpPr>
        <p:spPr>
          <a:xfrm>
            <a:off x="10355942" y="2750453"/>
            <a:ext cx="522515" cy="1197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Interaktive Schaltfläche: Start 20">
            <a:hlinkClick r:id="rId4" action="ppaction://hlinksldjump" highlightClick="1"/>
          </p:cNvPr>
          <p:cNvSpPr/>
          <p:nvPr/>
        </p:nvSpPr>
        <p:spPr>
          <a:xfrm>
            <a:off x="11602411" y="6372163"/>
            <a:ext cx="360000" cy="270000"/>
          </a:xfrm>
          <a:prstGeom prst="actionButtonHome">
            <a:avLst/>
          </a:prstGeom>
          <a:gradFill rotWithShape="1">
            <a:gsLst>
              <a:gs pos="0">
                <a:srgbClr val="999999"/>
              </a:gs>
              <a:gs pos="80000">
                <a:srgbClr val="999999"/>
              </a:gs>
              <a:gs pos="100000">
                <a:srgbClr val="99999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879109"/>
            <a:endParaRPr lang="en-US" sz="1700" kern="0">
              <a:solidFill>
                <a:srgbClr val="FFFFFF"/>
              </a:solidFill>
              <a:latin typeface="Arial Narrow"/>
            </a:endParaRPr>
          </a:p>
        </p:txBody>
      </p:sp>
    </p:spTree>
    <p:extLst>
      <p:ext uri="{BB962C8B-B14F-4D97-AF65-F5344CB8AC3E}">
        <p14:creationId xmlns:p14="http://schemas.microsoft.com/office/powerpoint/2010/main" val="67904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2243</Words>
  <Application>Microsoft Office PowerPoint</Application>
  <PresentationFormat>Panorámica</PresentationFormat>
  <Paragraphs>553</Paragraphs>
  <Slides>56</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56</vt:i4>
      </vt:variant>
    </vt:vector>
  </HeadingPairs>
  <TitlesOfParts>
    <vt:vector size="66" baseType="lpstr">
      <vt:lpstr>Arial</vt:lpstr>
      <vt:lpstr>Arial Narrow</vt:lpstr>
      <vt:lpstr>Calibri</vt:lpstr>
      <vt:lpstr>Calibri Light</vt:lpstr>
      <vt:lpstr>Cambria Math</vt:lpstr>
      <vt:lpstr>Symbol</vt:lpstr>
      <vt:lpstr>Times</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Lexar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LeNnIn XaViEr PaUcAr</dc:creator>
  <cp:lastModifiedBy>Carlitos Edu</cp:lastModifiedBy>
  <cp:revision>5</cp:revision>
  <dcterms:created xsi:type="dcterms:W3CDTF">2015-05-05T00:38:45Z</dcterms:created>
  <dcterms:modified xsi:type="dcterms:W3CDTF">2015-05-05T03:38:31Z</dcterms:modified>
</cp:coreProperties>
</file>