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7" r:id="rId2"/>
    <p:sldId id="258" r:id="rId3"/>
    <p:sldId id="287" r:id="rId4"/>
    <p:sldId id="259" r:id="rId5"/>
    <p:sldId id="263" r:id="rId6"/>
    <p:sldId id="278" r:id="rId7"/>
    <p:sldId id="279" r:id="rId8"/>
    <p:sldId id="280" r:id="rId9"/>
    <p:sldId id="281" r:id="rId10"/>
    <p:sldId id="288" r:id="rId11"/>
    <p:sldId id="289" r:id="rId12"/>
    <p:sldId id="389" r:id="rId13"/>
    <p:sldId id="290" r:id="rId14"/>
    <p:sldId id="292" r:id="rId15"/>
    <p:sldId id="390" r:id="rId16"/>
    <p:sldId id="391" r:id="rId17"/>
    <p:sldId id="282" r:id="rId18"/>
    <p:sldId id="393" r:id="rId19"/>
    <p:sldId id="394" r:id="rId20"/>
    <p:sldId id="396" r:id="rId21"/>
    <p:sldId id="395" r:id="rId22"/>
    <p:sldId id="397" r:id="rId23"/>
    <p:sldId id="398" r:id="rId24"/>
    <p:sldId id="399" r:id="rId25"/>
    <p:sldId id="298" r:id="rId26"/>
    <p:sldId id="400" r:id="rId27"/>
    <p:sldId id="301" r:id="rId28"/>
    <p:sldId id="401" r:id="rId29"/>
    <p:sldId id="402" r:id="rId30"/>
    <p:sldId id="32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366" r:id="rId47"/>
    <p:sldId id="283" r:id="rId48"/>
    <p:sldId id="367" r:id="rId49"/>
    <p:sldId id="368" r:id="rId50"/>
    <p:sldId id="418" r:id="rId51"/>
    <p:sldId id="419" r:id="rId52"/>
    <p:sldId id="420" r:id="rId53"/>
    <p:sldId id="421" r:id="rId54"/>
    <p:sldId id="284" r:id="rId55"/>
    <p:sldId id="372" r:id="rId56"/>
    <p:sldId id="422" r:id="rId57"/>
    <p:sldId id="285" r:id="rId58"/>
    <p:sldId id="373" r:id="rId59"/>
    <p:sldId id="423" r:id="rId60"/>
    <p:sldId id="286" r:id="rId61"/>
    <p:sldId id="424" r:id="rId62"/>
    <p:sldId id="427" r:id="rId63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54" autoAdjust="0"/>
  </p:normalViewPr>
  <p:slideViewPr>
    <p:cSldViewPr snapToGrid="0"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usto\Google%20Drive\TESIS\ESCRITO\SOLIDO%20SEMIINFINI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TEMPERATURA</a:t>
            </a:r>
            <a:r>
              <a:rPr lang="en-US" baseline="0"/>
              <a:t> DE LÁMINA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034922717993585"/>
          <c:y val="0.14043609933373713"/>
          <c:w val="0.61705726888305623"/>
          <c:h val="0.50313076250084132"/>
        </c:manualLayout>
      </c:layout>
      <c:scatterChart>
        <c:scatterStyle val="lineMarker"/>
        <c:varyColors val="0"/>
        <c:ser>
          <c:idx val="0"/>
          <c:order val="0"/>
          <c:tx>
            <c:v>VELOCIDAD MAXIMA</c:v>
          </c:tx>
          <c:spPr>
            <a:ln w="28575">
              <a:solidFill>
                <a:schemeClr val="tx2"/>
              </a:solidFill>
            </a:ln>
          </c:spPr>
          <c:marker>
            <c:symbol val="diamond"/>
            <c:size val="4"/>
          </c:marker>
          <c:xVal>
            <c:numRef>
              <c:f>Hoja1!$A$8:$A$107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xVal>
          <c:yVal>
            <c:numRef>
              <c:f>Hoja1!$C$8:$C$107</c:f>
              <c:numCache>
                <c:formatCode>General</c:formatCode>
                <c:ptCount val="100"/>
                <c:pt idx="0">
                  <c:v>160</c:v>
                </c:pt>
                <c:pt idx="1">
                  <c:v>49.488276745357155</c:v>
                </c:pt>
                <c:pt idx="2">
                  <c:v>41.997535781154454</c:v>
                </c:pt>
                <c:pt idx="3">
                  <c:v>38.497137321431637</c:v>
                </c:pt>
                <c:pt idx="4">
                  <c:v>36.363466079859336</c:v>
                </c:pt>
                <c:pt idx="5">
                  <c:v>34.889153840080155</c:v>
                </c:pt>
                <c:pt idx="6">
                  <c:v>33.79214612696336</c:v>
                </c:pt>
                <c:pt idx="7">
                  <c:v>32.934796896867113</c:v>
                </c:pt>
                <c:pt idx="8">
                  <c:v>32.240865717372571</c:v>
                </c:pt>
                <c:pt idx="9">
                  <c:v>31.66425647659878</c:v>
                </c:pt>
                <c:pt idx="10">
                  <c:v>31.175240763617239</c:v>
                </c:pt>
                <c:pt idx="11">
                  <c:v>30.753670481732627</c:v>
                </c:pt>
                <c:pt idx="12">
                  <c:v>30.385341553155286</c:v>
                </c:pt>
                <c:pt idx="13">
                  <c:v>30.059913846468703</c:v>
                </c:pt>
                <c:pt idx="14">
                  <c:v>29.769656825842162</c:v>
                </c:pt>
                <c:pt idx="15">
                  <c:v>29.50865952324051</c:v>
                </c:pt>
                <c:pt idx="16">
                  <c:v>29.272314470011622</c:v>
                </c:pt>
                <c:pt idx="17">
                  <c:v>29.056969950873111</c:v>
                </c:pt>
                <c:pt idx="18">
                  <c:v>28.859689318918072</c:v>
                </c:pt>
                <c:pt idx="19">
                  <c:v>28.678080476558421</c:v>
                </c:pt>
                <c:pt idx="20">
                  <c:v>28.51017256151556</c:v>
                </c:pt>
                <c:pt idx="21">
                  <c:v>28.354325132137774</c:v>
                </c:pt>
                <c:pt idx="22">
                  <c:v>28.209160191230353</c:v>
                </c:pt>
                <c:pt idx="23">
                  <c:v>28.073510556654355</c:v>
                </c:pt>
                <c:pt idx="24">
                  <c:v>27.946380127069176</c:v>
                </c:pt>
                <c:pt idx="25">
                  <c:v>27.826912933880294</c:v>
                </c:pt>
                <c:pt idx="26">
                  <c:v>27.714368771849706</c:v>
                </c:pt>
                <c:pt idx="27">
                  <c:v>27.608103817047663</c:v>
                </c:pt>
                <c:pt idx="28">
                  <c:v>27.507555069055286</c:v>
                </c:pt>
                <c:pt idx="29">
                  <c:v>27.412227756494531</c:v>
                </c:pt>
                <c:pt idx="30">
                  <c:v>27.321685061112589</c:v>
                </c:pt>
                <c:pt idx="31">
                  <c:v>27.235539672287075</c:v>
                </c:pt>
                <c:pt idx="32">
                  <c:v>27.153446798700543</c:v>
                </c:pt>
                <c:pt idx="33">
                  <c:v>27.075098349061534</c:v>
                </c:pt>
                <c:pt idx="34">
                  <c:v>27.00021805757558</c:v>
                </c:pt>
                <c:pt idx="35">
                  <c:v>26.928557378075993</c:v>
                </c:pt>
                <c:pt idx="36">
                  <c:v>26.859892007563872</c:v>
                </c:pt>
                <c:pt idx="37">
                  <c:v>26.794018928210562</c:v>
                </c:pt>
                <c:pt idx="38">
                  <c:v>26.73075387884893</c:v>
                </c:pt>
                <c:pt idx="39">
                  <c:v>26.669929184159173</c:v>
                </c:pt>
                <c:pt idx="40">
                  <c:v>26.611391883231875</c:v>
                </c:pt>
                <c:pt idx="41">
                  <c:v>26.555002109914597</c:v>
                </c:pt>
                <c:pt idx="42">
                  <c:v>26.500631685864732</c:v>
                </c:pt>
                <c:pt idx="43">
                  <c:v>26.448162894048778</c:v>
                </c:pt>
                <c:pt idx="44">
                  <c:v>26.397487405982588</c:v>
                </c:pt>
                <c:pt idx="45">
                  <c:v>26.348505340425675</c:v>
                </c:pt>
                <c:pt idx="46">
                  <c:v>26.301124434915039</c:v>
                </c:pt>
                <c:pt idx="47">
                  <c:v>26.255259314490445</c:v>
                </c:pt>
                <c:pt idx="48">
                  <c:v>26.210830844420457</c:v>
                </c:pt>
                <c:pt idx="49">
                  <c:v>26.167765555757967</c:v>
                </c:pt>
                <c:pt idx="50">
                  <c:v>26.125995134225548</c:v>
                </c:pt>
                <c:pt idx="51">
                  <c:v>26.085455964358061</c:v>
                </c:pt>
                <c:pt idx="52">
                  <c:v>26.046088721964566</c:v>
                </c:pt>
                <c:pt idx="53">
                  <c:v>26.007838008977615</c:v>
                </c:pt>
                <c:pt idx="54">
                  <c:v>25.970652025573486</c:v>
                </c:pt>
                <c:pt idx="55">
                  <c:v>25.934482275149207</c:v>
                </c:pt>
                <c:pt idx="56">
                  <c:v>25.899283298337252</c:v>
                </c:pt>
                <c:pt idx="57">
                  <c:v>25.865012432738126</c:v>
                </c:pt>
                <c:pt idx="58">
                  <c:v>25.831629595483491</c:v>
                </c:pt>
                <c:pt idx="59">
                  <c:v>25.799097086104439</c:v>
                </c:pt>
                <c:pt idx="60">
                  <c:v>25.767379407508713</c:v>
                </c:pt>
                <c:pt idx="61">
                  <c:v>25.736443103134548</c:v>
                </c:pt>
                <c:pt idx="62">
                  <c:v>25.706256608566093</c:v>
                </c:pt>
                <c:pt idx="63">
                  <c:v>25.676790116138648</c:v>
                </c:pt>
                <c:pt idx="64">
                  <c:v>25.648015451190872</c:v>
                </c:pt>
                <c:pt idx="65">
                  <c:v>25.619905958816844</c:v>
                </c:pt>
                <c:pt idx="66">
                  <c:v>25.59243640006116</c:v>
                </c:pt>
                <c:pt idx="67">
                  <c:v>25.565582856656761</c:v>
                </c:pt>
                <c:pt idx="68">
                  <c:v>25.539322643480887</c:v>
                </c:pt>
                <c:pt idx="69">
                  <c:v>25.513634227997215</c:v>
                </c:pt>
                <c:pt idx="70">
                  <c:v>25.488497156040523</c:v>
                </c:pt>
                <c:pt idx="71">
                  <c:v>25.463891983359417</c:v>
                </c:pt>
                <c:pt idx="72">
                  <c:v>25.439800212396563</c:v>
                </c:pt>
                <c:pt idx="73">
                  <c:v>25.416204233840404</c:v>
                </c:pt>
                <c:pt idx="74">
                  <c:v>25.393087272524383</c:v>
                </c:pt>
                <c:pt idx="75">
                  <c:v>25.370433337306736</c:v>
                </c:pt>
                <c:pt idx="76">
                  <c:v>25.348227174571889</c:v>
                </c:pt>
                <c:pt idx="77">
                  <c:v>25.326454225070393</c:v>
                </c:pt>
                <c:pt idx="78">
                  <c:v>25.305100583799003</c:v>
                </c:pt>
                <c:pt idx="79">
                  <c:v>25.284152962678718</c:v>
                </c:pt>
                <c:pt idx="80">
                  <c:v>25.263598655804003</c:v>
                </c:pt>
                <c:pt idx="81">
                  <c:v>25.243425507056145</c:v>
                </c:pt>
                <c:pt idx="82">
                  <c:v>25.223621879886196</c:v>
                </c:pt>
                <c:pt idx="83">
                  <c:v>25.204176629113931</c:v>
                </c:pt>
                <c:pt idx="84">
                  <c:v>25.185079074559155</c:v>
                </c:pt>
                <c:pt idx="85">
                  <c:v>25.16631897639985</c:v>
                </c:pt>
                <c:pt idx="86">
                  <c:v>25.147886512098353</c:v>
                </c:pt>
                <c:pt idx="87">
                  <c:v>25.129772254783461</c:v>
                </c:pt>
                <c:pt idx="88">
                  <c:v>25.111967152999796</c:v>
                </c:pt>
                <c:pt idx="89">
                  <c:v>25.094462511695326</c:v>
                </c:pt>
                <c:pt idx="90">
                  <c:v>25.077249974382653</c:v>
                </c:pt>
                <c:pt idx="91">
                  <c:v>25.060321506375544</c:v>
                </c:pt>
                <c:pt idx="92">
                  <c:v>25.043669379026937</c:v>
                </c:pt>
                <c:pt idx="93">
                  <c:v>25.027286154904459</c:v>
                </c:pt>
                <c:pt idx="94">
                  <c:v>25.01116467383423</c:v>
                </c:pt>
                <c:pt idx="95">
                  <c:v>24.995298039748036</c:v>
                </c:pt>
                <c:pt idx="96">
                  <c:v>24.979679608291463</c:v>
                </c:pt>
                <c:pt idx="97">
                  <c:v>24.964302975132853</c:v>
                </c:pt>
                <c:pt idx="98">
                  <c:v>24.949161964925736</c:v>
                </c:pt>
                <c:pt idx="99">
                  <c:v>24.934250620896137</c:v>
                </c:pt>
              </c:numCache>
            </c:numRef>
          </c:yVal>
          <c:smooth val="0"/>
        </c:ser>
        <c:ser>
          <c:idx val="1"/>
          <c:order val="1"/>
          <c:tx>
            <c:v>VELOCIDAD MINIMA</c:v>
          </c:tx>
          <c:spPr>
            <a:ln w="28575">
              <a:solidFill>
                <a:srgbClr val="00B050"/>
              </a:solidFill>
            </a:ln>
          </c:spPr>
          <c:marker>
            <c:symbol val="square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Hoja1!$A$8:$A$148</c:f>
              <c:numCache>
                <c:formatCode>General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</c:numCache>
            </c:numRef>
          </c:xVal>
          <c:yVal>
            <c:numRef>
              <c:f>Hoja1!$E$8:$E$148</c:f>
              <c:numCache>
                <c:formatCode>General</c:formatCode>
                <c:ptCount val="141"/>
                <c:pt idx="0">
                  <c:v>160</c:v>
                </c:pt>
                <c:pt idx="1">
                  <c:v>103.7859936612254</c:v>
                </c:pt>
                <c:pt idx="2">
                  <c:v>90.819385834988793</c:v>
                </c:pt>
                <c:pt idx="3">
                  <c:v>83.090441172994304</c:v>
                </c:pt>
                <c:pt idx="4">
                  <c:v>77.682551465403549</c:v>
                </c:pt>
                <c:pt idx="5">
                  <c:v>73.58425422461687</c:v>
                </c:pt>
                <c:pt idx="6">
                  <c:v>70.322431044294035</c:v>
                </c:pt>
                <c:pt idx="7">
                  <c:v>67.637874021209655</c:v>
                </c:pt>
                <c:pt idx="8">
                  <c:v>65.373570917832751</c:v>
                </c:pt>
                <c:pt idx="9">
                  <c:v>63.427497303143014</c:v>
                </c:pt>
                <c:pt idx="10">
                  <c:v>61.729810682768175</c:v>
                </c:pt>
                <c:pt idx="11">
                  <c:v>60.230727823343273</c:v>
                </c:pt>
                <c:pt idx="12">
                  <c:v>58.893598384271911</c:v>
                </c:pt>
                <c:pt idx="13">
                  <c:v>57.690716690605484</c:v>
                </c:pt>
                <c:pt idx="14">
                  <c:v>56.600670493476855</c:v>
                </c:pt>
                <c:pt idx="15">
                  <c:v>55.60659792225573</c:v>
                </c:pt>
                <c:pt idx="16">
                  <c:v>54.695004431108543</c:v>
                </c:pt>
                <c:pt idx="17">
                  <c:v>53.854937685405616</c:v>
                </c:pt>
                <c:pt idx="18">
                  <c:v>53.077398395836212</c:v>
                </c:pt>
                <c:pt idx="19">
                  <c:v>52.354910894672571</c:v>
                </c:pt>
                <c:pt idx="20">
                  <c:v>51.681204420352742</c:v>
                </c:pt>
                <c:pt idx="21">
                  <c:v>51.050972729606542</c:v>
                </c:pt>
                <c:pt idx="22">
                  <c:v>50.459690156170836</c:v>
                </c:pt>
                <c:pt idx="23">
                  <c:v>49.903469023891603</c:v>
                </c:pt>
                <c:pt idx="24">
                  <c:v>49.378947811034323</c:v>
                </c:pt>
                <c:pt idx="25">
                  <c:v>48.883202491536451</c:v>
                </c:pt>
                <c:pt idx="26">
                  <c:v>48.413675560319064</c:v>
                </c:pt>
                <c:pt idx="27">
                  <c:v>47.968118703987841</c:v>
                </c:pt>
                <c:pt idx="28">
                  <c:v>47.544546109792691</c:v>
                </c:pt>
                <c:pt idx="29">
                  <c:v>47.141196147678841</c:v>
                </c:pt>
                <c:pt idx="30">
                  <c:v>46.756499700800418</c:v>
                </c:pt>
                <c:pt idx="31">
                  <c:v>46.389053818357752</c:v>
                </c:pt>
                <c:pt idx="32">
                  <c:v>46.03759966161067</c:v>
                </c:pt>
                <c:pt idx="33">
                  <c:v>45.701003937532334</c:v>
                </c:pt>
                <c:pt idx="34">
                  <c:v>45.378243184542555</c:v>
                </c:pt>
                <c:pt idx="35">
                  <c:v>45.068390405094362</c:v>
                </c:pt>
                <c:pt idx="36">
                  <c:v>44.77060364067745</c:v>
                </c:pt>
                <c:pt idx="37">
                  <c:v>44.484116163341696</c:v>
                </c:pt>
                <c:pt idx="38">
                  <c:v>44.208228019493163</c:v>
                </c:pt>
                <c:pt idx="39">
                  <c:v>43.942298710454565</c:v>
                </c:pt>
                <c:pt idx="40">
                  <c:v>43.685740833045884</c:v>
                </c:pt>
                <c:pt idx="41">
                  <c:v>43.438014534481567</c:v>
                </c:pt>
                <c:pt idx="42">
                  <c:v>43.198622660865624</c:v>
                </c:pt>
                <c:pt idx="43">
                  <c:v>42.967106498799694</c:v>
                </c:pt>
                <c:pt idx="44">
                  <c:v>42.743042026081469</c:v>
                </c:pt>
                <c:pt idx="45">
                  <c:v>42.526036600943598</c:v>
                </c:pt>
                <c:pt idx="46">
                  <c:v>42.315726030343342</c:v>
                </c:pt>
                <c:pt idx="47">
                  <c:v>42.111771966958884</c:v>
                </c:pt>
                <c:pt idx="48">
                  <c:v>41.913859592119081</c:v>
                </c:pt>
                <c:pt idx="49">
                  <c:v>41.721695548200273</c:v>
                </c:pt>
                <c:pt idx="50">
                  <c:v>41.535006089298918</c:v>
                </c:pt>
                <c:pt idx="51">
                  <c:v>41.353535423409312</c:v>
                </c:pt>
                <c:pt idx="52">
                  <c:v>41.177044223060705</c:v>
                </c:pt>
                <c:pt idx="53">
                  <c:v>41.005308284514115</c:v>
                </c:pt>
                <c:pt idx="54">
                  <c:v>40.83811731829087</c:v>
                </c:pt>
                <c:pt idx="55">
                  <c:v>40.675273856067008</c:v>
                </c:pt>
                <c:pt idx="56">
                  <c:v>40.516592260910841</c:v>
                </c:pt>
                <c:pt idx="57">
                  <c:v>40.361897829494126</c:v>
                </c:pt>
                <c:pt idx="58">
                  <c:v>40.211025976325573</c:v>
                </c:pt>
                <c:pt idx="59">
                  <c:v>40.063821491285694</c:v>
                </c:pt>
                <c:pt idx="60">
                  <c:v>39.920137862788181</c:v>
                </c:pt>
                <c:pt idx="61">
                  <c:v>39.779836659817079</c:v>
                </c:pt>
                <c:pt idx="62">
                  <c:v>39.642786966864776</c:v>
                </c:pt>
                <c:pt idx="63">
                  <c:v>39.508864866501824</c:v>
                </c:pt>
                <c:pt idx="64">
                  <c:v>39.377952964891961</c:v>
                </c:pt>
                <c:pt idx="65">
                  <c:v>39.249939956100889</c:v>
                </c:pt>
                <c:pt idx="66">
                  <c:v>39.12472022150007</c:v>
                </c:pt>
                <c:pt idx="67">
                  <c:v>39.002193460965429</c:v>
                </c:pt>
                <c:pt idx="68">
                  <c:v>38.882264352932793</c:v>
                </c:pt>
                <c:pt idx="69">
                  <c:v>38.764842240670475</c:v>
                </c:pt>
                <c:pt idx="70">
                  <c:v>38.649840842413198</c:v>
                </c:pt>
                <c:pt idx="71">
                  <c:v>38.537177983237484</c:v>
                </c:pt>
                <c:pt idx="72">
                  <c:v>38.426775346776878</c:v>
                </c:pt>
                <c:pt idx="73">
                  <c:v>38.318558245060387</c:v>
                </c:pt>
                <c:pt idx="74">
                  <c:v>38.212455404931688</c:v>
                </c:pt>
                <c:pt idx="75">
                  <c:v>38.108398769653945</c:v>
                </c:pt>
                <c:pt idx="76">
                  <c:v>38.006323314438532</c:v>
                </c:pt>
                <c:pt idx="77">
                  <c:v>37.906166874755627</c:v>
                </c:pt>
                <c:pt idx="78">
                  <c:v>37.807869986394394</c:v>
                </c:pt>
                <c:pt idx="79">
                  <c:v>37.71137573632916</c:v>
                </c:pt>
                <c:pt idx="80">
                  <c:v>37.616629623543076</c:v>
                </c:pt>
                <c:pt idx="81">
                  <c:v>37.52357942902853</c:v>
                </c:pt>
                <c:pt idx="82">
                  <c:v>37.432175094258469</c:v>
                </c:pt>
                <c:pt idx="83">
                  <c:v>37.34236860748365</c:v>
                </c:pt>
                <c:pt idx="84">
                  <c:v>37.254113897265881</c:v>
                </c:pt>
                <c:pt idx="85">
                  <c:v>37.167366732709297</c:v>
                </c:pt>
                <c:pt idx="86">
                  <c:v>37.082084629895803</c:v>
                </c:pt>
                <c:pt idx="87">
                  <c:v>36.998226764075753</c:v>
                </c:pt>
                <c:pt idx="88">
                  <c:v>36.915753887196502</c:v>
                </c:pt>
                <c:pt idx="89">
                  <c:v>36.834628250392825</c:v>
                </c:pt>
                <c:pt idx="90">
                  <c:v>36.75481353108637</c:v>
                </c:pt>
                <c:pt idx="91">
                  <c:v>36.67627476437616</c:v>
                </c:pt>
                <c:pt idx="92">
                  <c:v>36.598978278423147</c:v>
                </c:pt>
                <c:pt idx="93">
                  <c:v>36.522891633557663</c:v>
                </c:pt>
                <c:pt idx="94">
                  <c:v>36.447983564857793</c:v>
                </c:pt>
                <c:pt idx="95">
                  <c:v>36.374223927966625</c:v>
                </c:pt>
                <c:pt idx="96">
                  <c:v>36.301583647937605</c:v>
                </c:pt>
                <c:pt idx="97">
                  <c:v>36.230034670904558</c:v>
                </c:pt>
                <c:pt idx="98">
                  <c:v>36.159549918399023</c:v>
                </c:pt>
                <c:pt idx="99">
                  <c:v>36.090103244142369</c:v>
                </c:pt>
                <c:pt idx="100">
                  <c:v>36.021669393155378</c:v>
                </c:pt>
                <c:pt idx="101">
                  <c:v>35.954223963041613</c:v>
                </c:pt>
                <c:pt idx="102">
                  <c:v>35.887743367307053</c:v>
                </c:pt>
                <c:pt idx="103">
                  <c:v>35.822204800591862</c:v>
                </c:pt>
                <c:pt idx="104">
                  <c:v>35.757586205697748</c:v>
                </c:pt>
                <c:pt idx="105">
                  <c:v>35.693866242302363</c:v>
                </c:pt>
                <c:pt idx="106">
                  <c:v>35.63102425725549</c:v>
                </c:pt>
                <c:pt idx="107">
                  <c:v>35.569040256372205</c:v>
                </c:pt>
                <c:pt idx="108">
                  <c:v>35.507894877625176</c:v>
                </c:pt>
                <c:pt idx="109">
                  <c:v>35.447569365659547</c:v>
                </c:pt>
                <c:pt idx="110">
                  <c:v>35.388045547554896</c:v>
                </c:pt>
                <c:pt idx="111">
                  <c:v>35.329305809759319</c:v>
                </c:pt>
                <c:pt idx="112">
                  <c:v>35.271333076130645</c:v>
                </c:pt>
                <c:pt idx="113">
                  <c:v>35.214110787025561</c:v>
                </c:pt>
                <c:pt idx="114">
                  <c:v>35.157622879371388</c:v>
                </c:pt>
                <c:pt idx="115">
                  <c:v>35.101853767673219</c:v>
                </c:pt>
                <c:pt idx="116">
                  <c:v>35.046788325899911</c:v>
                </c:pt>
                <c:pt idx="117">
                  <c:v>34.992411870205217</c:v>
                </c:pt>
                <c:pt idx="118">
                  <c:v>34.938710142435298</c:v>
                </c:pt>
                <c:pt idx="119">
                  <c:v>34.885669294381955</c:v>
                </c:pt>
                <c:pt idx="120">
                  <c:v>34.83327587274573</c:v>
                </c:pt>
                <c:pt idx="121">
                  <c:v>34.781516804763555</c:v>
                </c:pt>
                <c:pt idx="122">
                  <c:v>34.730379384473167</c:v>
                </c:pt>
                <c:pt idx="123">
                  <c:v>34.679851259580118</c:v>
                </c:pt>
                <c:pt idx="124">
                  <c:v>34.629920418892766</c:v>
                </c:pt>
                <c:pt idx="125">
                  <c:v>34.580575180300571</c:v>
                </c:pt>
                <c:pt idx="126">
                  <c:v>34.531804179265123</c:v>
                </c:pt>
                <c:pt idx="127">
                  <c:v>34.48359635780173</c:v>
                </c:pt>
                <c:pt idx="128">
                  <c:v>34.435940953922568</c:v>
                </c:pt>
                <c:pt idx="129">
                  <c:v>34.388827491522136</c:v>
                </c:pt>
                <c:pt idx="130">
                  <c:v>34.342245770682553</c:v>
                </c:pt>
                <c:pt idx="131">
                  <c:v>34.296185858376703</c:v>
                </c:pt>
                <c:pt idx="132">
                  <c:v>34.25063807955172</c:v>
                </c:pt>
                <c:pt idx="133">
                  <c:v>34.205593008575079</c:v>
                </c:pt>
                <c:pt idx="134">
                  <c:v>34.161041461023217</c:v>
                </c:pt>
                <c:pt idx="135">
                  <c:v>34.116974485799062</c:v>
                </c:pt>
                <c:pt idx="136">
                  <c:v>34.073383357562818</c:v>
                </c:pt>
                <c:pt idx="137">
                  <c:v>34.030259569460497</c:v>
                </c:pt>
                <c:pt idx="138">
                  <c:v>33.987594826135705</c:v>
                </c:pt>
                <c:pt idx="139">
                  <c:v>33.945381037015125</c:v>
                </c:pt>
                <c:pt idx="140">
                  <c:v>33.903610309849796</c:v>
                </c:pt>
              </c:numCache>
            </c:numRef>
          </c:yVal>
          <c:smooth val="0"/>
        </c:ser>
        <c:ser>
          <c:idx val="2"/>
          <c:order val="2"/>
          <c:tx>
            <c:v>34°c</c:v>
          </c:tx>
          <c:spPr>
            <a:ln w="28575">
              <a:solidFill>
                <a:srgbClr val="FF0000"/>
              </a:solidFill>
            </a:ln>
          </c:spPr>
          <c:marker>
            <c:symbol val="triangle"/>
            <c:size val="3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</c:spPr>
          </c:marker>
          <c:xVal>
            <c:numRef>
              <c:f>Hoja1!$A$8:$A$148</c:f>
              <c:numCache>
                <c:formatCode>General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</c:numCache>
            </c:numRef>
          </c:xVal>
          <c:yVal>
            <c:numRef>
              <c:f>Hoja1!$F$8:$F$148</c:f>
              <c:numCache>
                <c:formatCode>General</c:formatCode>
                <c:ptCount val="141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34</c:v>
                </c:pt>
                <c:pt idx="17">
                  <c:v>34</c:v>
                </c:pt>
                <c:pt idx="18">
                  <c:v>34</c:v>
                </c:pt>
                <c:pt idx="19">
                  <c:v>34</c:v>
                </c:pt>
                <c:pt idx="20">
                  <c:v>34</c:v>
                </c:pt>
                <c:pt idx="21">
                  <c:v>34</c:v>
                </c:pt>
                <c:pt idx="22">
                  <c:v>34</c:v>
                </c:pt>
                <c:pt idx="23">
                  <c:v>34</c:v>
                </c:pt>
                <c:pt idx="24">
                  <c:v>34</c:v>
                </c:pt>
                <c:pt idx="25">
                  <c:v>34</c:v>
                </c:pt>
                <c:pt idx="26">
                  <c:v>34</c:v>
                </c:pt>
                <c:pt idx="27">
                  <c:v>34</c:v>
                </c:pt>
                <c:pt idx="28">
                  <c:v>34</c:v>
                </c:pt>
                <c:pt idx="29">
                  <c:v>34</c:v>
                </c:pt>
                <c:pt idx="30">
                  <c:v>34</c:v>
                </c:pt>
                <c:pt idx="31">
                  <c:v>34</c:v>
                </c:pt>
                <c:pt idx="32">
                  <c:v>34</c:v>
                </c:pt>
                <c:pt idx="33">
                  <c:v>34</c:v>
                </c:pt>
                <c:pt idx="34">
                  <c:v>34</c:v>
                </c:pt>
                <c:pt idx="35">
                  <c:v>34</c:v>
                </c:pt>
                <c:pt idx="36">
                  <c:v>34</c:v>
                </c:pt>
                <c:pt idx="37">
                  <c:v>34</c:v>
                </c:pt>
                <c:pt idx="38">
                  <c:v>34</c:v>
                </c:pt>
                <c:pt idx="39">
                  <c:v>34</c:v>
                </c:pt>
                <c:pt idx="40">
                  <c:v>34</c:v>
                </c:pt>
                <c:pt idx="41">
                  <c:v>34</c:v>
                </c:pt>
                <c:pt idx="42">
                  <c:v>34</c:v>
                </c:pt>
                <c:pt idx="43">
                  <c:v>34</c:v>
                </c:pt>
                <c:pt idx="44">
                  <c:v>34</c:v>
                </c:pt>
                <c:pt idx="45">
                  <c:v>34</c:v>
                </c:pt>
                <c:pt idx="46">
                  <c:v>34</c:v>
                </c:pt>
                <c:pt idx="47">
                  <c:v>34</c:v>
                </c:pt>
                <c:pt idx="48">
                  <c:v>34</c:v>
                </c:pt>
                <c:pt idx="49">
                  <c:v>34</c:v>
                </c:pt>
                <c:pt idx="50">
                  <c:v>34</c:v>
                </c:pt>
                <c:pt idx="51">
                  <c:v>34</c:v>
                </c:pt>
                <c:pt idx="52">
                  <c:v>34</c:v>
                </c:pt>
                <c:pt idx="53">
                  <c:v>34</c:v>
                </c:pt>
                <c:pt idx="54">
                  <c:v>34</c:v>
                </c:pt>
                <c:pt idx="55">
                  <c:v>34</c:v>
                </c:pt>
                <c:pt idx="56">
                  <c:v>34</c:v>
                </c:pt>
                <c:pt idx="57">
                  <c:v>34</c:v>
                </c:pt>
                <c:pt idx="58">
                  <c:v>34</c:v>
                </c:pt>
                <c:pt idx="59">
                  <c:v>34</c:v>
                </c:pt>
                <c:pt idx="60">
                  <c:v>34</c:v>
                </c:pt>
                <c:pt idx="61">
                  <c:v>34</c:v>
                </c:pt>
                <c:pt idx="62">
                  <c:v>34</c:v>
                </c:pt>
                <c:pt idx="63">
                  <c:v>34</c:v>
                </c:pt>
                <c:pt idx="64">
                  <c:v>34</c:v>
                </c:pt>
                <c:pt idx="65">
                  <c:v>34</c:v>
                </c:pt>
                <c:pt idx="66">
                  <c:v>34</c:v>
                </c:pt>
                <c:pt idx="67">
                  <c:v>34</c:v>
                </c:pt>
                <c:pt idx="68">
                  <c:v>34</c:v>
                </c:pt>
                <c:pt idx="69">
                  <c:v>34</c:v>
                </c:pt>
                <c:pt idx="70">
                  <c:v>34</c:v>
                </c:pt>
                <c:pt idx="71">
                  <c:v>34</c:v>
                </c:pt>
                <c:pt idx="72">
                  <c:v>34</c:v>
                </c:pt>
                <c:pt idx="73">
                  <c:v>34</c:v>
                </c:pt>
                <c:pt idx="74">
                  <c:v>34</c:v>
                </c:pt>
                <c:pt idx="75">
                  <c:v>34</c:v>
                </c:pt>
                <c:pt idx="76">
                  <c:v>34</c:v>
                </c:pt>
                <c:pt idx="77">
                  <c:v>34</c:v>
                </c:pt>
                <c:pt idx="78">
                  <c:v>34</c:v>
                </c:pt>
                <c:pt idx="79">
                  <c:v>34</c:v>
                </c:pt>
                <c:pt idx="80">
                  <c:v>34</c:v>
                </c:pt>
                <c:pt idx="81">
                  <c:v>34</c:v>
                </c:pt>
                <c:pt idx="82">
                  <c:v>34</c:v>
                </c:pt>
                <c:pt idx="83">
                  <c:v>34</c:v>
                </c:pt>
                <c:pt idx="84">
                  <c:v>34</c:v>
                </c:pt>
                <c:pt idx="85">
                  <c:v>34</c:v>
                </c:pt>
                <c:pt idx="86">
                  <c:v>34</c:v>
                </c:pt>
                <c:pt idx="87">
                  <c:v>34</c:v>
                </c:pt>
                <c:pt idx="88">
                  <c:v>34</c:v>
                </c:pt>
                <c:pt idx="89">
                  <c:v>34</c:v>
                </c:pt>
                <c:pt idx="90">
                  <c:v>34</c:v>
                </c:pt>
                <c:pt idx="91">
                  <c:v>34</c:v>
                </c:pt>
                <c:pt idx="92">
                  <c:v>34</c:v>
                </c:pt>
                <c:pt idx="93">
                  <c:v>34</c:v>
                </c:pt>
                <c:pt idx="94">
                  <c:v>34</c:v>
                </c:pt>
                <c:pt idx="95">
                  <c:v>34</c:v>
                </c:pt>
                <c:pt idx="96">
                  <c:v>34</c:v>
                </c:pt>
                <c:pt idx="97">
                  <c:v>34</c:v>
                </c:pt>
                <c:pt idx="98">
                  <c:v>34</c:v>
                </c:pt>
                <c:pt idx="99">
                  <c:v>34</c:v>
                </c:pt>
                <c:pt idx="100">
                  <c:v>34</c:v>
                </c:pt>
                <c:pt idx="101">
                  <c:v>34</c:v>
                </c:pt>
                <c:pt idx="102">
                  <c:v>34</c:v>
                </c:pt>
                <c:pt idx="103">
                  <c:v>34</c:v>
                </c:pt>
                <c:pt idx="104">
                  <c:v>34</c:v>
                </c:pt>
                <c:pt idx="105">
                  <c:v>34</c:v>
                </c:pt>
                <c:pt idx="106">
                  <c:v>34</c:v>
                </c:pt>
                <c:pt idx="107">
                  <c:v>34</c:v>
                </c:pt>
                <c:pt idx="108">
                  <c:v>34</c:v>
                </c:pt>
                <c:pt idx="109">
                  <c:v>34</c:v>
                </c:pt>
                <c:pt idx="110">
                  <c:v>34</c:v>
                </c:pt>
                <c:pt idx="111">
                  <c:v>34</c:v>
                </c:pt>
                <c:pt idx="112">
                  <c:v>34</c:v>
                </c:pt>
                <c:pt idx="113">
                  <c:v>34</c:v>
                </c:pt>
                <c:pt idx="114">
                  <c:v>34</c:v>
                </c:pt>
                <c:pt idx="115">
                  <c:v>34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34</c:v>
                </c:pt>
                <c:pt idx="123">
                  <c:v>34</c:v>
                </c:pt>
                <c:pt idx="124">
                  <c:v>34</c:v>
                </c:pt>
                <c:pt idx="125">
                  <c:v>34</c:v>
                </c:pt>
                <c:pt idx="126">
                  <c:v>34</c:v>
                </c:pt>
                <c:pt idx="127">
                  <c:v>34</c:v>
                </c:pt>
                <c:pt idx="128">
                  <c:v>34</c:v>
                </c:pt>
                <c:pt idx="129">
                  <c:v>34</c:v>
                </c:pt>
                <c:pt idx="130">
                  <c:v>34</c:v>
                </c:pt>
                <c:pt idx="131">
                  <c:v>34</c:v>
                </c:pt>
                <c:pt idx="132">
                  <c:v>34</c:v>
                </c:pt>
                <c:pt idx="133">
                  <c:v>34</c:v>
                </c:pt>
                <c:pt idx="134">
                  <c:v>34</c:v>
                </c:pt>
                <c:pt idx="135">
                  <c:v>34</c:v>
                </c:pt>
                <c:pt idx="136">
                  <c:v>34</c:v>
                </c:pt>
                <c:pt idx="137">
                  <c:v>34</c:v>
                </c:pt>
                <c:pt idx="138">
                  <c:v>34</c:v>
                </c:pt>
                <c:pt idx="139">
                  <c:v>34</c:v>
                </c:pt>
                <c:pt idx="140">
                  <c:v>34</c:v>
                </c:pt>
              </c:numCache>
            </c:numRef>
          </c:yVal>
          <c:smooth val="0"/>
        </c:ser>
        <c:ser>
          <c:idx val="3"/>
          <c:order val="3"/>
          <c:tx>
            <c:v>TEMPERATURA AGUA</c:v>
          </c:tx>
          <c:spPr>
            <a:ln>
              <a:solidFill>
                <a:srgbClr val="00B0F0"/>
              </a:solidFill>
            </a:ln>
          </c:spPr>
          <c:marker>
            <c:symbol val="x"/>
            <c:size val="4"/>
            <c:spPr>
              <a:ln>
                <a:solidFill>
                  <a:srgbClr val="00B0F0"/>
                </a:solidFill>
              </a:ln>
            </c:spPr>
          </c:marker>
          <c:xVal>
            <c:numRef>
              <c:f>Hoja1!$A$8:$A$148</c:f>
              <c:numCache>
                <c:formatCode>General</c:formatCode>
                <c:ptCount val="1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</c:numCache>
            </c:numRef>
          </c:xVal>
          <c:yVal>
            <c:numRef>
              <c:f>Hoja1!$G$8:$G$148</c:f>
              <c:numCache>
                <c:formatCode>General</c:formatCode>
                <c:ptCount val="141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22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22</c:v>
                </c:pt>
                <c:pt idx="47">
                  <c:v>22</c:v>
                </c:pt>
                <c:pt idx="48">
                  <c:v>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22</c:v>
                </c:pt>
                <c:pt idx="78">
                  <c:v>22</c:v>
                </c:pt>
                <c:pt idx="79">
                  <c:v>22</c:v>
                </c:pt>
                <c:pt idx="80">
                  <c:v>22</c:v>
                </c:pt>
                <c:pt idx="81">
                  <c:v>22</c:v>
                </c:pt>
                <c:pt idx="82">
                  <c:v>22</c:v>
                </c:pt>
                <c:pt idx="83">
                  <c:v>22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  <c:pt idx="117">
                  <c:v>22</c:v>
                </c:pt>
                <c:pt idx="118">
                  <c:v>22</c:v>
                </c:pt>
                <c:pt idx="119">
                  <c:v>22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22</c:v>
                </c:pt>
                <c:pt idx="128">
                  <c:v>22</c:v>
                </c:pt>
                <c:pt idx="129">
                  <c:v>22</c:v>
                </c:pt>
                <c:pt idx="130">
                  <c:v>22</c:v>
                </c:pt>
                <c:pt idx="131">
                  <c:v>22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22</c:v>
                </c:pt>
                <c:pt idx="136">
                  <c:v>22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287424"/>
        <c:axId val="527288000"/>
      </c:scatterChart>
      <c:valAx>
        <c:axId val="527287424"/>
        <c:scaling>
          <c:orientation val="minMax"/>
          <c:max val="1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Tiempo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27288000"/>
        <c:crosses val="autoZero"/>
        <c:crossBetween val="midCat"/>
        <c:majorUnit val="20"/>
      </c:valAx>
      <c:valAx>
        <c:axId val="527288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Temperatura (°C)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27287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5517935258092737"/>
          <c:y val="0.75241510195840899"/>
          <c:w val="0.32954286964129481"/>
          <c:h val="0.2459799448145904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Pruebas de enfriamiento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TECHOFIELT 2000</c:v>
          </c:tx>
          <c:spPr>
            <a:ln w="28575">
              <a:solidFill>
                <a:srgbClr val="0070C0"/>
              </a:solidFill>
            </a:ln>
          </c:spPr>
          <c:xVal>
            <c:numRef>
              <c:f>Hoja1!$A$3:$A$10</c:f>
              <c:numCache>
                <c:formatCode>General</c:formatCode>
                <c:ptCount val="8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  <c:pt idx="7">
                  <c:v>165</c:v>
                </c:pt>
              </c:numCache>
            </c:numRef>
          </c:xVal>
          <c:yVal>
            <c:numRef>
              <c:f>Hoja1!$B$3:$B$10</c:f>
              <c:numCache>
                <c:formatCode>General</c:formatCode>
                <c:ptCount val="8"/>
                <c:pt idx="0">
                  <c:v>24.6</c:v>
                </c:pt>
                <c:pt idx="1">
                  <c:v>24.7</c:v>
                </c:pt>
                <c:pt idx="2">
                  <c:v>25.9</c:v>
                </c:pt>
                <c:pt idx="3">
                  <c:v>27.1</c:v>
                </c:pt>
                <c:pt idx="4">
                  <c:v>27</c:v>
                </c:pt>
                <c:pt idx="5">
                  <c:v>28</c:v>
                </c:pt>
                <c:pt idx="6">
                  <c:v>28.3</c:v>
                </c:pt>
                <c:pt idx="7">
                  <c:v>28.4</c:v>
                </c:pt>
              </c:numCache>
            </c:numRef>
          </c:yVal>
          <c:smooth val="0"/>
        </c:ser>
        <c:ser>
          <c:idx val="1"/>
          <c:order val="1"/>
          <c:tx>
            <c:v>IMPERPOL 3000</c:v>
          </c:tx>
          <c:spPr>
            <a:ln w="28575">
              <a:solidFill>
                <a:srgbClr val="FF0000"/>
              </a:solidFill>
            </a:ln>
          </c:spPr>
          <c:xVal>
            <c:numRef>
              <c:f>Hoja1!$A$12:$A$20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  <c:pt idx="7">
                  <c:v>180</c:v>
                </c:pt>
                <c:pt idx="8">
                  <c:v>194</c:v>
                </c:pt>
              </c:numCache>
            </c:numRef>
          </c:xVal>
          <c:yVal>
            <c:numRef>
              <c:f>Hoja1!$B$12:$B$20</c:f>
              <c:numCache>
                <c:formatCode>General</c:formatCode>
                <c:ptCount val="9"/>
                <c:pt idx="0">
                  <c:v>27.6</c:v>
                </c:pt>
                <c:pt idx="1">
                  <c:v>27.7</c:v>
                </c:pt>
                <c:pt idx="2">
                  <c:v>28.1</c:v>
                </c:pt>
                <c:pt idx="3">
                  <c:v>28.9</c:v>
                </c:pt>
                <c:pt idx="4">
                  <c:v>29</c:v>
                </c:pt>
                <c:pt idx="5">
                  <c:v>31</c:v>
                </c:pt>
                <c:pt idx="6">
                  <c:v>31.1</c:v>
                </c:pt>
                <c:pt idx="7">
                  <c:v>31.3</c:v>
                </c:pt>
                <c:pt idx="8">
                  <c:v>31.4</c:v>
                </c:pt>
              </c:numCache>
            </c:numRef>
          </c:yVal>
          <c:smooth val="0"/>
        </c:ser>
        <c:ser>
          <c:idx val="2"/>
          <c:order val="2"/>
          <c:tx>
            <c:v>T. LÍMITE</c:v>
          </c:tx>
          <c:spPr>
            <a:ln w="28575">
              <a:solidFill>
                <a:srgbClr val="92D050"/>
              </a:solidFill>
            </a:ln>
          </c:spPr>
          <c:xVal>
            <c:numRef>
              <c:f>Hoja1!$C$12:$C$13</c:f>
              <c:numCache>
                <c:formatCode>General</c:formatCode>
                <c:ptCount val="2"/>
                <c:pt idx="0">
                  <c:v>0</c:v>
                </c:pt>
                <c:pt idx="1">
                  <c:v>194</c:v>
                </c:pt>
              </c:numCache>
            </c:numRef>
          </c:xVal>
          <c:yVal>
            <c:numRef>
              <c:f>Hoja1!$D$12:$D$13</c:f>
              <c:numCache>
                <c:formatCode>General</c:formatCode>
                <c:ptCount val="2"/>
                <c:pt idx="0">
                  <c:v>34</c:v>
                </c:pt>
                <c:pt idx="1">
                  <c:v>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966208"/>
        <c:axId val="527966784"/>
      </c:scatterChart>
      <c:valAx>
        <c:axId val="527966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Tiempo de producción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27966784"/>
        <c:crosses val="autoZero"/>
        <c:crossBetween val="midCat"/>
      </c:valAx>
      <c:valAx>
        <c:axId val="527966784"/>
        <c:scaling>
          <c:orientation val="minMax"/>
          <c:min val="1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Temperatura</a:t>
                </a:r>
                <a:r>
                  <a:rPr lang="en-US" baseline="0"/>
                  <a:t> de Enrollado [°C]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279662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Posición</a:t>
            </a:r>
            <a:r>
              <a:rPr lang="en-US" baseline="0"/>
              <a:t> bailarina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POSICION BAILARINA</c:v>
          </c:tx>
          <c:spPr>
            <a:ln w="28575">
              <a:solidFill>
                <a:srgbClr val="0070C0"/>
              </a:solidFill>
            </a:ln>
          </c:spPr>
          <c:xVal>
            <c:numRef>
              <c:f>Hoja1!$A$23:$A$31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  <c:pt idx="7">
                  <c:v>180</c:v>
                </c:pt>
                <c:pt idx="8">
                  <c:v>194</c:v>
                </c:pt>
              </c:numCache>
            </c:numRef>
          </c:xVal>
          <c:yVal>
            <c:numRef>
              <c:f>Hoja1!$B$23:$B$31</c:f>
              <c:numCache>
                <c:formatCode>General</c:formatCode>
                <c:ptCount val="9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15.5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</c:numCache>
            </c:numRef>
          </c:yVal>
          <c:smooth val="0"/>
        </c:ser>
        <c:ser>
          <c:idx val="1"/>
          <c:order val="1"/>
          <c:tx>
            <c:v>POSICION IDEAL</c:v>
          </c:tx>
          <c:spPr>
            <a:ln w="28575">
              <a:solidFill>
                <a:srgbClr val="C00000"/>
              </a:solidFill>
            </a:ln>
          </c:spPr>
          <c:xVal>
            <c:numRef>
              <c:f>Hoja1!$A$33:$A$34</c:f>
              <c:numCache>
                <c:formatCode>General</c:formatCode>
                <c:ptCount val="2"/>
                <c:pt idx="0">
                  <c:v>0</c:v>
                </c:pt>
                <c:pt idx="1">
                  <c:v>194</c:v>
                </c:pt>
              </c:numCache>
            </c:numRef>
          </c:xVal>
          <c:yVal>
            <c:numRef>
              <c:f>Hoja1!$B$33:$B$34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968512"/>
        <c:axId val="527969088"/>
      </c:scatterChart>
      <c:valAx>
        <c:axId val="527968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Tiempo de producción [s]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27969088"/>
        <c:crosses val="autoZero"/>
        <c:crossBetween val="midCat"/>
      </c:valAx>
      <c:valAx>
        <c:axId val="527969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Posición</a:t>
                </a:r>
                <a:r>
                  <a:rPr lang="en-US" baseline="0"/>
                  <a:t> [mA]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279685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23A58-276D-4A5B-AE37-58B0336C25E5}" type="doc">
      <dgm:prSet loTypeId="urn:microsoft.com/office/officeart/2005/8/layout/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01D11313-1CD8-42C2-B593-9A296C549B29}">
      <dgm:prSet phldrT="[Texto]" custT="1"/>
      <dgm:spPr/>
      <dgm:t>
        <a:bodyPr/>
        <a:lstStyle/>
        <a:p>
          <a:pPr algn="ctr"/>
          <a:r>
            <a:rPr lang="es-EC" sz="1800" dirty="0" smtClean="0">
              <a:solidFill>
                <a:schemeClr val="tx1"/>
              </a:solidFill>
            </a:rPr>
            <a:t>Impermeabilización </a:t>
          </a:r>
          <a:endParaRPr lang="es-EC" sz="1800" dirty="0">
            <a:solidFill>
              <a:schemeClr val="tx1"/>
            </a:solidFill>
          </a:endParaRPr>
        </a:p>
      </dgm:t>
    </dgm:pt>
    <dgm:pt modelId="{05193416-37CA-4A12-A6BE-67817005EFFC}" type="parTrans" cxnId="{5266747A-2B9D-492C-8B86-DEB7F78B0273}">
      <dgm:prSet/>
      <dgm:spPr/>
      <dgm:t>
        <a:bodyPr/>
        <a:lstStyle/>
        <a:p>
          <a:endParaRPr lang="es-EC"/>
        </a:p>
      </dgm:t>
    </dgm:pt>
    <dgm:pt modelId="{0187A374-9EF9-4131-ABD4-A686271C6D28}" type="sibTrans" cxnId="{5266747A-2B9D-492C-8B86-DEB7F78B0273}">
      <dgm:prSet/>
      <dgm:spPr/>
      <dgm:t>
        <a:bodyPr/>
        <a:lstStyle/>
        <a:p>
          <a:endParaRPr lang="es-EC"/>
        </a:p>
      </dgm:t>
    </dgm:pt>
    <dgm:pt modelId="{3C81ECB7-89CC-40AD-8262-20BF564D1A0A}">
      <dgm:prSet phldrT="[Texto]" custT="1"/>
      <dgm:spPr/>
      <dgm:t>
        <a:bodyPr/>
        <a:lstStyle/>
        <a:p>
          <a:pPr algn="ctr"/>
          <a:r>
            <a:rPr lang="es-EC" sz="1800" dirty="0" smtClean="0">
              <a:solidFill>
                <a:schemeClr val="tx1"/>
              </a:solidFill>
            </a:rPr>
            <a:t>Construcción </a:t>
          </a:r>
          <a:endParaRPr lang="es-EC" sz="1800" dirty="0">
            <a:solidFill>
              <a:schemeClr val="tx1"/>
            </a:solidFill>
          </a:endParaRPr>
        </a:p>
      </dgm:t>
    </dgm:pt>
    <dgm:pt modelId="{B96057AB-F474-413F-BE37-94CF6F6DEBBE}" type="parTrans" cxnId="{9A9CE26E-2152-4A50-90BB-7512ED161769}">
      <dgm:prSet/>
      <dgm:spPr/>
      <dgm:t>
        <a:bodyPr/>
        <a:lstStyle/>
        <a:p>
          <a:endParaRPr lang="es-EC"/>
        </a:p>
      </dgm:t>
    </dgm:pt>
    <dgm:pt modelId="{377E289A-EC5B-42F5-B21E-E148174194BF}" type="sibTrans" cxnId="{9A9CE26E-2152-4A50-90BB-7512ED161769}">
      <dgm:prSet/>
      <dgm:spPr/>
      <dgm:t>
        <a:bodyPr/>
        <a:lstStyle/>
        <a:p>
          <a:endParaRPr lang="es-EC"/>
        </a:p>
      </dgm:t>
    </dgm:pt>
    <dgm:pt modelId="{810F6184-ABB9-4AD6-A169-D2B78634267A}">
      <dgm:prSet phldrT="[Texto]" custT="1"/>
      <dgm:spPr/>
      <dgm:t>
        <a:bodyPr/>
        <a:lstStyle/>
        <a:p>
          <a:pPr algn="ctr"/>
          <a:r>
            <a:rPr lang="es-EC" sz="1800" dirty="0" smtClean="0">
              <a:solidFill>
                <a:schemeClr val="tx1"/>
              </a:solidFill>
            </a:rPr>
            <a:t>Vialidad</a:t>
          </a:r>
          <a:endParaRPr lang="es-EC" sz="1800" dirty="0">
            <a:solidFill>
              <a:schemeClr val="tx1"/>
            </a:solidFill>
          </a:endParaRPr>
        </a:p>
      </dgm:t>
    </dgm:pt>
    <dgm:pt modelId="{3CA951A4-EB79-495E-A695-B2EE06BCDE83}" type="parTrans" cxnId="{3EB899A8-AEBC-4E0B-A9A3-1A5D9BB26F12}">
      <dgm:prSet/>
      <dgm:spPr/>
      <dgm:t>
        <a:bodyPr/>
        <a:lstStyle/>
        <a:p>
          <a:endParaRPr lang="es-EC"/>
        </a:p>
      </dgm:t>
    </dgm:pt>
    <dgm:pt modelId="{B6A034A9-7A88-48F2-87E4-5DDD913FAFC3}" type="sibTrans" cxnId="{3EB899A8-AEBC-4E0B-A9A3-1A5D9BB26F12}">
      <dgm:prSet/>
      <dgm:spPr/>
      <dgm:t>
        <a:bodyPr/>
        <a:lstStyle/>
        <a:p>
          <a:endParaRPr lang="es-EC"/>
        </a:p>
      </dgm:t>
    </dgm:pt>
    <dgm:pt modelId="{7B93700D-CC8E-4ACF-85BB-A3828DBC5A75}" type="pres">
      <dgm:prSet presAssocID="{84B23A58-276D-4A5B-AE37-58B0336C25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EEE35C-0DC1-4D9D-8680-B06C197FAAF4}" type="pres">
      <dgm:prSet presAssocID="{01D11313-1CD8-42C2-B593-9A296C549B29}" presName="parentLin" presStyleCnt="0"/>
      <dgm:spPr/>
    </dgm:pt>
    <dgm:pt modelId="{3B6082A2-A6CB-4B6D-9D5C-3CDBF9CDFE0E}" type="pres">
      <dgm:prSet presAssocID="{01D11313-1CD8-42C2-B593-9A296C549B29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CA28A442-5B41-4919-8B64-F13D5AF139C5}" type="pres">
      <dgm:prSet presAssocID="{01D11313-1CD8-42C2-B593-9A296C549B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287125-CA32-45B9-94CF-675CCA6BB88B}" type="pres">
      <dgm:prSet presAssocID="{01D11313-1CD8-42C2-B593-9A296C549B29}" presName="negativeSpace" presStyleCnt="0"/>
      <dgm:spPr/>
    </dgm:pt>
    <dgm:pt modelId="{B612B61B-D04D-4FA1-8DEB-52D1DABC8025}" type="pres">
      <dgm:prSet presAssocID="{01D11313-1CD8-42C2-B593-9A296C549B29}" presName="childText" presStyleLbl="conFgAcc1" presStyleIdx="0" presStyleCnt="3">
        <dgm:presLayoutVars>
          <dgm:bulletEnabled val="1"/>
        </dgm:presLayoutVars>
      </dgm:prSet>
      <dgm:spPr/>
    </dgm:pt>
    <dgm:pt modelId="{D3B4B7E7-6273-4244-8710-29154E46EB9E}" type="pres">
      <dgm:prSet presAssocID="{0187A374-9EF9-4131-ABD4-A686271C6D28}" presName="spaceBetweenRectangles" presStyleCnt="0"/>
      <dgm:spPr/>
    </dgm:pt>
    <dgm:pt modelId="{C31F498E-D575-4792-9DF2-3311CC90FBCC}" type="pres">
      <dgm:prSet presAssocID="{3C81ECB7-89CC-40AD-8262-20BF564D1A0A}" presName="parentLin" presStyleCnt="0"/>
      <dgm:spPr/>
    </dgm:pt>
    <dgm:pt modelId="{A3D74181-378B-4BB7-A05E-D0F111F9137C}" type="pres">
      <dgm:prSet presAssocID="{3C81ECB7-89CC-40AD-8262-20BF564D1A0A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66731F8-40BA-4E25-BE55-7EE661AB89CC}" type="pres">
      <dgm:prSet presAssocID="{3C81ECB7-89CC-40AD-8262-20BF564D1A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AEE6CE-5E18-410D-8037-E35C02FD612E}" type="pres">
      <dgm:prSet presAssocID="{3C81ECB7-89CC-40AD-8262-20BF564D1A0A}" presName="negativeSpace" presStyleCnt="0"/>
      <dgm:spPr/>
    </dgm:pt>
    <dgm:pt modelId="{1108FB2C-85B5-4FD1-9E7E-CA9D5F026AC1}" type="pres">
      <dgm:prSet presAssocID="{3C81ECB7-89CC-40AD-8262-20BF564D1A0A}" presName="childText" presStyleLbl="conFgAcc1" presStyleIdx="1" presStyleCnt="3">
        <dgm:presLayoutVars>
          <dgm:bulletEnabled val="1"/>
        </dgm:presLayoutVars>
      </dgm:prSet>
      <dgm:spPr/>
    </dgm:pt>
    <dgm:pt modelId="{CD7A5A13-FAB6-487E-AE81-8313835FB3EA}" type="pres">
      <dgm:prSet presAssocID="{377E289A-EC5B-42F5-B21E-E148174194BF}" presName="spaceBetweenRectangles" presStyleCnt="0"/>
      <dgm:spPr/>
    </dgm:pt>
    <dgm:pt modelId="{5FE1F288-D702-42A1-B04B-B82DBCB1C65A}" type="pres">
      <dgm:prSet presAssocID="{810F6184-ABB9-4AD6-A169-D2B78634267A}" presName="parentLin" presStyleCnt="0"/>
      <dgm:spPr/>
    </dgm:pt>
    <dgm:pt modelId="{0400177D-1CCC-411E-B093-2025C225CCC3}" type="pres">
      <dgm:prSet presAssocID="{810F6184-ABB9-4AD6-A169-D2B78634267A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F6F40C10-3BB3-478E-9ACB-C70CD1425EAD}" type="pres">
      <dgm:prSet presAssocID="{810F6184-ABB9-4AD6-A169-D2B7863426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62580A-8960-40CC-BFC3-947141FAB8FB}" type="pres">
      <dgm:prSet presAssocID="{810F6184-ABB9-4AD6-A169-D2B78634267A}" presName="negativeSpace" presStyleCnt="0"/>
      <dgm:spPr/>
    </dgm:pt>
    <dgm:pt modelId="{D7F232BE-BFC3-425F-ADBE-352D4C0CC3D0}" type="pres">
      <dgm:prSet presAssocID="{810F6184-ABB9-4AD6-A169-D2B7863426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F46C32-3541-45B5-AA7D-0E24458FEB3D}" type="presOf" srcId="{3C81ECB7-89CC-40AD-8262-20BF564D1A0A}" destId="{A3D74181-378B-4BB7-A05E-D0F111F9137C}" srcOrd="0" destOrd="0" presId="urn:microsoft.com/office/officeart/2005/8/layout/list1"/>
    <dgm:cxn modelId="{B90E1D4D-72E4-4B72-9C42-525E4E44E274}" type="presOf" srcId="{3C81ECB7-89CC-40AD-8262-20BF564D1A0A}" destId="{166731F8-40BA-4E25-BE55-7EE661AB89CC}" srcOrd="1" destOrd="0" presId="urn:microsoft.com/office/officeart/2005/8/layout/list1"/>
    <dgm:cxn modelId="{3EB899A8-AEBC-4E0B-A9A3-1A5D9BB26F12}" srcId="{84B23A58-276D-4A5B-AE37-58B0336C25E5}" destId="{810F6184-ABB9-4AD6-A169-D2B78634267A}" srcOrd="2" destOrd="0" parTransId="{3CA951A4-EB79-495E-A695-B2EE06BCDE83}" sibTransId="{B6A034A9-7A88-48F2-87E4-5DDD913FAFC3}"/>
    <dgm:cxn modelId="{65796649-1AB6-45BE-BD1A-D10C881A1A9D}" type="presOf" srcId="{810F6184-ABB9-4AD6-A169-D2B78634267A}" destId="{F6F40C10-3BB3-478E-9ACB-C70CD1425EAD}" srcOrd="1" destOrd="0" presId="urn:microsoft.com/office/officeart/2005/8/layout/list1"/>
    <dgm:cxn modelId="{DACDC305-5C36-4FD4-A0CC-B48518DF86D5}" type="presOf" srcId="{01D11313-1CD8-42C2-B593-9A296C549B29}" destId="{CA28A442-5B41-4919-8B64-F13D5AF139C5}" srcOrd="1" destOrd="0" presId="urn:microsoft.com/office/officeart/2005/8/layout/list1"/>
    <dgm:cxn modelId="{5266747A-2B9D-492C-8B86-DEB7F78B0273}" srcId="{84B23A58-276D-4A5B-AE37-58B0336C25E5}" destId="{01D11313-1CD8-42C2-B593-9A296C549B29}" srcOrd="0" destOrd="0" parTransId="{05193416-37CA-4A12-A6BE-67817005EFFC}" sibTransId="{0187A374-9EF9-4131-ABD4-A686271C6D28}"/>
    <dgm:cxn modelId="{4F793D01-4635-42C5-B7B7-CDF4BA4EEC3E}" type="presOf" srcId="{84B23A58-276D-4A5B-AE37-58B0336C25E5}" destId="{7B93700D-CC8E-4ACF-85BB-A3828DBC5A75}" srcOrd="0" destOrd="0" presId="urn:microsoft.com/office/officeart/2005/8/layout/list1"/>
    <dgm:cxn modelId="{0ACA72E1-1A42-433C-9C8C-B50886755C13}" type="presOf" srcId="{810F6184-ABB9-4AD6-A169-D2B78634267A}" destId="{0400177D-1CCC-411E-B093-2025C225CCC3}" srcOrd="0" destOrd="0" presId="urn:microsoft.com/office/officeart/2005/8/layout/list1"/>
    <dgm:cxn modelId="{9A9CE26E-2152-4A50-90BB-7512ED161769}" srcId="{84B23A58-276D-4A5B-AE37-58B0336C25E5}" destId="{3C81ECB7-89CC-40AD-8262-20BF564D1A0A}" srcOrd="1" destOrd="0" parTransId="{B96057AB-F474-413F-BE37-94CF6F6DEBBE}" sibTransId="{377E289A-EC5B-42F5-B21E-E148174194BF}"/>
    <dgm:cxn modelId="{651DE446-E309-4C01-B83A-CFC298303F83}" type="presOf" srcId="{01D11313-1CD8-42C2-B593-9A296C549B29}" destId="{3B6082A2-A6CB-4B6D-9D5C-3CDBF9CDFE0E}" srcOrd="0" destOrd="0" presId="urn:microsoft.com/office/officeart/2005/8/layout/list1"/>
    <dgm:cxn modelId="{914F3355-BDA0-40CE-B086-50A273269865}" type="presParOf" srcId="{7B93700D-CC8E-4ACF-85BB-A3828DBC5A75}" destId="{16EEE35C-0DC1-4D9D-8680-B06C197FAAF4}" srcOrd="0" destOrd="0" presId="urn:microsoft.com/office/officeart/2005/8/layout/list1"/>
    <dgm:cxn modelId="{391623CE-386E-4961-B4B7-4D6BEB799FA9}" type="presParOf" srcId="{16EEE35C-0DC1-4D9D-8680-B06C197FAAF4}" destId="{3B6082A2-A6CB-4B6D-9D5C-3CDBF9CDFE0E}" srcOrd="0" destOrd="0" presId="urn:microsoft.com/office/officeart/2005/8/layout/list1"/>
    <dgm:cxn modelId="{95984AD2-A236-4FEA-B7FE-028C5C28BE3D}" type="presParOf" srcId="{16EEE35C-0DC1-4D9D-8680-B06C197FAAF4}" destId="{CA28A442-5B41-4919-8B64-F13D5AF139C5}" srcOrd="1" destOrd="0" presId="urn:microsoft.com/office/officeart/2005/8/layout/list1"/>
    <dgm:cxn modelId="{C23AC27E-E673-4F4B-ADF9-E402AB249ABD}" type="presParOf" srcId="{7B93700D-CC8E-4ACF-85BB-A3828DBC5A75}" destId="{42287125-CA32-45B9-94CF-675CCA6BB88B}" srcOrd="1" destOrd="0" presId="urn:microsoft.com/office/officeart/2005/8/layout/list1"/>
    <dgm:cxn modelId="{E191675E-D13E-48EC-8D51-046B27E5F324}" type="presParOf" srcId="{7B93700D-CC8E-4ACF-85BB-A3828DBC5A75}" destId="{B612B61B-D04D-4FA1-8DEB-52D1DABC8025}" srcOrd="2" destOrd="0" presId="urn:microsoft.com/office/officeart/2005/8/layout/list1"/>
    <dgm:cxn modelId="{E4C4673E-0EB4-44E3-B1F7-56A5441282C3}" type="presParOf" srcId="{7B93700D-CC8E-4ACF-85BB-A3828DBC5A75}" destId="{D3B4B7E7-6273-4244-8710-29154E46EB9E}" srcOrd="3" destOrd="0" presId="urn:microsoft.com/office/officeart/2005/8/layout/list1"/>
    <dgm:cxn modelId="{21692BC5-3F63-4E70-8B10-7E4E8CF9B401}" type="presParOf" srcId="{7B93700D-CC8E-4ACF-85BB-A3828DBC5A75}" destId="{C31F498E-D575-4792-9DF2-3311CC90FBCC}" srcOrd="4" destOrd="0" presId="urn:microsoft.com/office/officeart/2005/8/layout/list1"/>
    <dgm:cxn modelId="{F6F64318-B17A-4E5D-85E3-EFD383A8EE2D}" type="presParOf" srcId="{C31F498E-D575-4792-9DF2-3311CC90FBCC}" destId="{A3D74181-378B-4BB7-A05E-D0F111F9137C}" srcOrd="0" destOrd="0" presId="urn:microsoft.com/office/officeart/2005/8/layout/list1"/>
    <dgm:cxn modelId="{E4E0F6C2-D863-4E86-BD2F-62153CC0DB21}" type="presParOf" srcId="{C31F498E-D575-4792-9DF2-3311CC90FBCC}" destId="{166731F8-40BA-4E25-BE55-7EE661AB89CC}" srcOrd="1" destOrd="0" presId="urn:microsoft.com/office/officeart/2005/8/layout/list1"/>
    <dgm:cxn modelId="{7B8D6EB8-FBA9-43B5-84A5-43D90AD34183}" type="presParOf" srcId="{7B93700D-CC8E-4ACF-85BB-A3828DBC5A75}" destId="{BEAEE6CE-5E18-410D-8037-E35C02FD612E}" srcOrd="5" destOrd="0" presId="urn:microsoft.com/office/officeart/2005/8/layout/list1"/>
    <dgm:cxn modelId="{BA9272EA-BFD2-48DF-9A6A-B400C6AC159A}" type="presParOf" srcId="{7B93700D-CC8E-4ACF-85BB-A3828DBC5A75}" destId="{1108FB2C-85B5-4FD1-9E7E-CA9D5F026AC1}" srcOrd="6" destOrd="0" presId="urn:microsoft.com/office/officeart/2005/8/layout/list1"/>
    <dgm:cxn modelId="{62CE46E2-EC99-4C26-978D-16754275AA53}" type="presParOf" srcId="{7B93700D-CC8E-4ACF-85BB-A3828DBC5A75}" destId="{CD7A5A13-FAB6-487E-AE81-8313835FB3EA}" srcOrd="7" destOrd="0" presId="urn:microsoft.com/office/officeart/2005/8/layout/list1"/>
    <dgm:cxn modelId="{2B0ADB15-A119-45E3-BFA3-FDB4ED39EE23}" type="presParOf" srcId="{7B93700D-CC8E-4ACF-85BB-A3828DBC5A75}" destId="{5FE1F288-D702-42A1-B04B-B82DBCB1C65A}" srcOrd="8" destOrd="0" presId="urn:microsoft.com/office/officeart/2005/8/layout/list1"/>
    <dgm:cxn modelId="{04FB026C-CBE7-446E-83EE-6C3EED7E1BF8}" type="presParOf" srcId="{5FE1F288-D702-42A1-B04B-B82DBCB1C65A}" destId="{0400177D-1CCC-411E-B093-2025C225CCC3}" srcOrd="0" destOrd="0" presId="urn:microsoft.com/office/officeart/2005/8/layout/list1"/>
    <dgm:cxn modelId="{08D678A7-83B6-4E97-B8BE-72E696B7412E}" type="presParOf" srcId="{5FE1F288-D702-42A1-B04B-B82DBCB1C65A}" destId="{F6F40C10-3BB3-478E-9ACB-C70CD1425EAD}" srcOrd="1" destOrd="0" presId="urn:microsoft.com/office/officeart/2005/8/layout/list1"/>
    <dgm:cxn modelId="{5CB3815E-D5E3-4FE5-932A-533635DABE4B}" type="presParOf" srcId="{7B93700D-CC8E-4ACF-85BB-A3828DBC5A75}" destId="{5562580A-8960-40CC-BFC3-947141FAB8FB}" srcOrd="9" destOrd="0" presId="urn:microsoft.com/office/officeart/2005/8/layout/list1"/>
    <dgm:cxn modelId="{4EC7AD0B-15C4-4B97-914E-5250935AA804}" type="presParOf" srcId="{7B93700D-CC8E-4ACF-85BB-A3828DBC5A75}" destId="{D7F232BE-BFC3-425F-ADBE-352D4C0CC3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CDC86-34FD-484F-9E9B-0B28945B29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7173FF-7CA6-4FFD-9F5E-4A6C634827C1}">
      <dgm:prSet phldrT="[Texto]" custT="1"/>
      <dgm:spPr/>
      <dgm:t>
        <a:bodyPr/>
        <a:lstStyle/>
        <a:p>
          <a:pPr algn="ctr"/>
          <a:r>
            <a:rPr lang="es-EC" sz="2600" noProof="0" dirty="0" smtClean="0"/>
            <a:t>L1 Láminas con armadura</a:t>
          </a:r>
          <a:endParaRPr lang="es-EC" sz="2600" noProof="0" dirty="0"/>
        </a:p>
      </dgm:t>
    </dgm:pt>
    <dgm:pt modelId="{71C9F5BB-AEC0-42C1-9F5F-1D220841E508}" type="parTrans" cxnId="{0CA5A919-0509-4A2C-8AFC-40109F24FE53}">
      <dgm:prSet/>
      <dgm:spPr/>
      <dgm:t>
        <a:bodyPr/>
        <a:lstStyle/>
        <a:p>
          <a:endParaRPr lang="es-EC" noProof="0" dirty="0"/>
        </a:p>
      </dgm:t>
    </dgm:pt>
    <dgm:pt modelId="{F5A9A5F8-EC18-431C-B3E4-0E7E89768D28}" type="sibTrans" cxnId="{0CA5A919-0509-4A2C-8AFC-40109F24FE53}">
      <dgm:prSet/>
      <dgm:spPr/>
      <dgm:t>
        <a:bodyPr/>
        <a:lstStyle/>
        <a:p>
          <a:endParaRPr lang="es-EC" noProof="0" dirty="0"/>
        </a:p>
      </dgm:t>
    </dgm:pt>
    <dgm:pt modelId="{3E4BF4AE-E4BE-4984-8319-A86308FAD501}">
      <dgm:prSet phldrT="[Texto]" custT="1"/>
      <dgm:spPr/>
      <dgm:t>
        <a:bodyPr/>
        <a:lstStyle/>
        <a:p>
          <a:r>
            <a:rPr lang="es-EC" sz="2400" noProof="0" dirty="0" smtClean="0"/>
            <a:t>Laminadora Dr. </a:t>
          </a:r>
          <a:r>
            <a:rPr lang="es-EC" sz="2400" noProof="0" dirty="0" err="1" smtClean="0"/>
            <a:t>Reiser</a:t>
          </a:r>
          <a:endParaRPr lang="es-EC" sz="2400" noProof="0" dirty="0"/>
        </a:p>
      </dgm:t>
    </dgm:pt>
    <dgm:pt modelId="{5EF39FC8-2172-4EEA-A10D-ED6C5FEF3E0F}" type="parTrans" cxnId="{1D7F35C9-68E5-4BBC-9102-0B0143916263}">
      <dgm:prSet/>
      <dgm:spPr/>
      <dgm:t>
        <a:bodyPr/>
        <a:lstStyle/>
        <a:p>
          <a:endParaRPr lang="es-EC" noProof="0" dirty="0"/>
        </a:p>
      </dgm:t>
    </dgm:pt>
    <dgm:pt modelId="{4936E83E-D020-4985-840C-8953971E93DB}" type="sibTrans" cxnId="{1D7F35C9-68E5-4BBC-9102-0B0143916263}">
      <dgm:prSet/>
      <dgm:spPr/>
      <dgm:t>
        <a:bodyPr/>
        <a:lstStyle/>
        <a:p>
          <a:endParaRPr lang="es-EC" noProof="0" dirty="0"/>
        </a:p>
      </dgm:t>
    </dgm:pt>
    <dgm:pt modelId="{D606563F-79DE-4028-A769-AFFD58E25338}">
      <dgm:prSet phldrT="[Texto]" custT="1"/>
      <dgm:spPr/>
      <dgm:t>
        <a:bodyPr/>
        <a:lstStyle/>
        <a:p>
          <a:pPr algn="ctr"/>
          <a:r>
            <a:rPr lang="es-EC" sz="2600" noProof="0" dirty="0" smtClean="0"/>
            <a:t>L2 Láminas sin armadura</a:t>
          </a:r>
          <a:endParaRPr lang="es-EC" sz="2600" noProof="0" dirty="0"/>
        </a:p>
      </dgm:t>
    </dgm:pt>
    <dgm:pt modelId="{B9ED2884-8B71-4840-BEB0-3E455B0E4927}" type="parTrans" cxnId="{CC9006C7-D240-4939-9F6D-B85C0D4ADF51}">
      <dgm:prSet/>
      <dgm:spPr/>
      <dgm:t>
        <a:bodyPr/>
        <a:lstStyle/>
        <a:p>
          <a:endParaRPr lang="es-EC" noProof="0" dirty="0"/>
        </a:p>
      </dgm:t>
    </dgm:pt>
    <dgm:pt modelId="{C9A79257-57FC-4FFF-A548-A3E6A7CD3247}" type="sibTrans" cxnId="{CC9006C7-D240-4939-9F6D-B85C0D4ADF51}">
      <dgm:prSet/>
      <dgm:spPr/>
      <dgm:t>
        <a:bodyPr/>
        <a:lstStyle/>
        <a:p>
          <a:endParaRPr lang="es-EC" noProof="0" dirty="0"/>
        </a:p>
      </dgm:t>
    </dgm:pt>
    <dgm:pt modelId="{7E29B3A4-9EA8-4E6B-A774-F7475C746C0E}">
      <dgm:prSet phldrT="[Texto]" custT="1"/>
      <dgm:spPr/>
      <dgm:t>
        <a:bodyPr/>
        <a:lstStyle/>
        <a:p>
          <a:r>
            <a:rPr lang="es-EC" sz="2400" noProof="0" dirty="0" smtClean="0"/>
            <a:t>Sistemas de control</a:t>
          </a:r>
          <a:endParaRPr lang="es-EC" sz="2400" noProof="0" dirty="0"/>
        </a:p>
      </dgm:t>
    </dgm:pt>
    <dgm:pt modelId="{D279B23D-B198-4B79-A343-6360B8D7CF9D}" type="parTrans" cxnId="{F2356959-64B7-4B83-84E6-D6FF2195054F}">
      <dgm:prSet/>
      <dgm:spPr/>
      <dgm:t>
        <a:bodyPr/>
        <a:lstStyle/>
        <a:p>
          <a:endParaRPr lang="es-EC" noProof="0" dirty="0"/>
        </a:p>
      </dgm:t>
    </dgm:pt>
    <dgm:pt modelId="{1EE4E0A1-8381-4DB1-A1A0-64EE1F9E9393}" type="sibTrans" cxnId="{F2356959-64B7-4B83-84E6-D6FF2195054F}">
      <dgm:prSet/>
      <dgm:spPr/>
      <dgm:t>
        <a:bodyPr/>
        <a:lstStyle/>
        <a:p>
          <a:endParaRPr lang="es-EC" noProof="0" dirty="0"/>
        </a:p>
      </dgm:t>
    </dgm:pt>
    <dgm:pt modelId="{920B10E1-DA5A-41F3-83FC-EEA85EE6AD0F}" type="pres">
      <dgm:prSet presAssocID="{607CDC86-34FD-484F-9E9B-0B28945B29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6CF5DB-2CFF-4D9B-8215-722FC2AF668D}" type="pres">
      <dgm:prSet presAssocID="{B47173FF-7CA6-4FFD-9F5E-4A6C634827C1}" presName="parentText" presStyleLbl="node1" presStyleIdx="0" presStyleCnt="2" custLinFactNeighborX="-561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DB5DA-E711-4760-BCD1-B95DC6AAC045}" type="pres">
      <dgm:prSet presAssocID="{B47173FF-7CA6-4FFD-9F5E-4A6C634827C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8176E-64E2-485F-A7C7-3D7185319CAA}" type="pres">
      <dgm:prSet presAssocID="{D606563F-79DE-4028-A769-AFFD58E253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44E6F-3B2D-4E38-9462-348B671B712C}" type="presOf" srcId="{7E29B3A4-9EA8-4E6B-A774-F7475C746C0E}" destId="{998DB5DA-E711-4760-BCD1-B95DC6AAC045}" srcOrd="0" destOrd="1" presId="urn:microsoft.com/office/officeart/2005/8/layout/vList2"/>
    <dgm:cxn modelId="{0CA5A919-0509-4A2C-8AFC-40109F24FE53}" srcId="{607CDC86-34FD-484F-9E9B-0B28945B29E1}" destId="{B47173FF-7CA6-4FFD-9F5E-4A6C634827C1}" srcOrd="0" destOrd="0" parTransId="{71C9F5BB-AEC0-42C1-9F5F-1D220841E508}" sibTransId="{F5A9A5F8-EC18-431C-B3E4-0E7E89768D28}"/>
    <dgm:cxn modelId="{09674EDF-FF3E-42A0-9B2F-1CE9D7420F90}" type="presOf" srcId="{3E4BF4AE-E4BE-4984-8319-A86308FAD501}" destId="{998DB5DA-E711-4760-BCD1-B95DC6AAC045}" srcOrd="0" destOrd="0" presId="urn:microsoft.com/office/officeart/2005/8/layout/vList2"/>
    <dgm:cxn modelId="{1D7F35C9-68E5-4BBC-9102-0B0143916263}" srcId="{B47173FF-7CA6-4FFD-9F5E-4A6C634827C1}" destId="{3E4BF4AE-E4BE-4984-8319-A86308FAD501}" srcOrd="0" destOrd="0" parTransId="{5EF39FC8-2172-4EEA-A10D-ED6C5FEF3E0F}" sibTransId="{4936E83E-D020-4985-840C-8953971E93DB}"/>
    <dgm:cxn modelId="{F257E8A0-F8EC-499F-92E3-314F0A8FC0E0}" type="presOf" srcId="{607CDC86-34FD-484F-9E9B-0B28945B29E1}" destId="{920B10E1-DA5A-41F3-83FC-EEA85EE6AD0F}" srcOrd="0" destOrd="0" presId="urn:microsoft.com/office/officeart/2005/8/layout/vList2"/>
    <dgm:cxn modelId="{8B2E149F-74ED-4D70-8FA9-F364E466B5A8}" type="presOf" srcId="{D606563F-79DE-4028-A769-AFFD58E25338}" destId="{CF58176E-64E2-485F-A7C7-3D7185319CAA}" srcOrd="0" destOrd="0" presId="urn:microsoft.com/office/officeart/2005/8/layout/vList2"/>
    <dgm:cxn modelId="{F2356959-64B7-4B83-84E6-D6FF2195054F}" srcId="{B47173FF-7CA6-4FFD-9F5E-4A6C634827C1}" destId="{7E29B3A4-9EA8-4E6B-A774-F7475C746C0E}" srcOrd="1" destOrd="0" parTransId="{D279B23D-B198-4B79-A343-6360B8D7CF9D}" sibTransId="{1EE4E0A1-8381-4DB1-A1A0-64EE1F9E9393}"/>
    <dgm:cxn modelId="{703E320F-A149-46C5-8270-70AABDE3D072}" type="presOf" srcId="{B47173FF-7CA6-4FFD-9F5E-4A6C634827C1}" destId="{D06CF5DB-2CFF-4D9B-8215-722FC2AF668D}" srcOrd="0" destOrd="0" presId="urn:microsoft.com/office/officeart/2005/8/layout/vList2"/>
    <dgm:cxn modelId="{CC9006C7-D240-4939-9F6D-B85C0D4ADF51}" srcId="{607CDC86-34FD-484F-9E9B-0B28945B29E1}" destId="{D606563F-79DE-4028-A769-AFFD58E25338}" srcOrd="1" destOrd="0" parTransId="{B9ED2884-8B71-4840-BEB0-3E455B0E4927}" sibTransId="{C9A79257-57FC-4FFF-A548-A3E6A7CD3247}"/>
    <dgm:cxn modelId="{3C196978-2F56-4AAD-8321-BDB92514EF6F}" type="presParOf" srcId="{920B10E1-DA5A-41F3-83FC-EEA85EE6AD0F}" destId="{D06CF5DB-2CFF-4D9B-8215-722FC2AF668D}" srcOrd="0" destOrd="0" presId="urn:microsoft.com/office/officeart/2005/8/layout/vList2"/>
    <dgm:cxn modelId="{47CA6D0C-7139-4924-81BC-F0A8EFB428A8}" type="presParOf" srcId="{920B10E1-DA5A-41F3-83FC-EEA85EE6AD0F}" destId="{998DB5DA-E711-4760-BCD1-B95DC6AAC045}" srcOrd="1" destOrd="0" presId="urn:microsoft.com/office/officeart/2005/8/layout/vList2"/>
    <dgm:cxn modelId="{B27A572D-73A9-4B49-B20A-5148708CB307}" type="presParOf" srcId="{920B10E1-DA5A-41F3-83FC-EEA85EE6AD0F}" destId="{CF58176E-64E2-485F-A7C7-3D7185319C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E6C4A5-D9F8-4E9F-AF7F-9EA280E0654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B0685-6B1F-4CC7-BDAF-3BCA2245BF35}">
      <dgm:prSet phldrT="[Texto]" custT="1"/>
      <dgm:spPr/>
      <dgm:t>
        <a:bodyPr/>
        <a:lstStyle/>
        <a:p>
          <a:pPr algn="ctr"/>
          <a:r>
            <a:rPr lang="en-US" sz="1200" b="1">
              <a:latin typeface="Arial" panose="020B0604020202020204" pitchFamily="34" charset="0"/>
              <a:cs typeface="Arial" panose="020B0604020202020204" pitchFamily="34" charset="0"/>
            </a:rPr>
            <a:t>Láminas con armadura</a:t>
          </a:r>
        </a:p>
      </dgm:t>
    </dgm:pt>
    <dgm:pt modelId="{7656A83A-1F0D-4F6A-92B4-F6E1C81125C3}" type="parTrans" cxnId="{446DF839-D338-40DA-ABED-F14C42ED0B82}">
      <dgm:prSet/>
      <dgm:spPr/>
      <dgm:t>
        <a:bodyPr/>
        <a:lstStyle/>
        <a:p>
          <a:pPr algn="ctr"/>
          <a:endParaRPr lang="en-US"/>
        </a:p>
      </dgm:t>
    </dgm:pt>
    <dgm:pt modelId="{4DFBD580-A80A-4085-85D0-9DF89977F38C}" type="sibTrans" cxnId="{446DF839-D338-40DA-ABED-F14C42ED0B82}">
      <dgm:prSet/>
      <dgm:spPr/>
      <dgm:t>
        <a:bodyPr/>
        <a:lstStyle/>
        <a:p>
          <a:pPr algn="ctr"/>
          <a:endParaRPr lang="en-US"/>
        </a:p>
      </dgm:t>
    </dgm:pt>
    <dgm:pt modelId="{E971BF86-87B7-4879-AB62-E4B8B8AB79C0}">
      <dgm:prSet phldrT="[Texto]" custT="1"/>
      <dgm:spPr/>
      <dgm:t>
        <a:bodyPr/>
        <a:lstStyle/>
        <a:p>
          <a:pPr algn="ctr"/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Láminas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autoprotegidas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AADE2-B57C-4DA7-816B-93BA7C0C8A8F}" type="parTrans" cxnId="{B7F9A6C4-A40B-4089-85E5-3D974528FF70}">
      <dgm:prSet/>
      <dgm:spPr/>
      <dgm:t>
        <a:bodyPr/>
        <a:lstStyle/>
        <a:p>
          <a:pPr algn="ctr"/>
          <a:endParaRPr lang="en-US"/>
        </a:p>
      </dgm:t>
    </dgm:pt>
    <dgm:pt modelId="{29AAB28E-2E71-43E1-8C58-7A46F7CBAE36}" type="sibTrans" cxnId="{B7F9A6C4-A40B-4089-85E5-3D974528FF70}">
      <dgm:prSet/>
      <dgm:spPr/>
      <dgm:t>
        <a:bodyPr/>
        <a:lstStyle/>
        <a:p>
          <a:pPr algn="ctr"/>
          <a:endParaRPr lang="en-US"/>
        </a:p>
      </dgm:t>
    </dgm:pt>
    <dgm:pt modelId="{3D43AA70-B6FF-4C94-8C3E-3F9255140AAD}">
      <dgm:prSet phldrT="[Texto]" custT="1"/>
      <dgm:spPr/>
      <dgm:t>
        <a:bodyPr/>
        <a:lstStyle/>
        <a:p>
          <a:pPr algn="ctr"/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Láminas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sin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autoprotección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C5823-AFAE-4EEF-93AD-55CF1B7498AA}" type="parTrans" cxnId="{86CA72BE-B125-4130-9010-2CD24A457CCA}">
      <dgm:prSet/>
      <dgm:spPr/>
      <dgm:t>
        <a:bodyPr/>
        <a:lstStyle/>
        <a:p>
          <a:pPr algn="ctr"/>
          <a:endParaRPr lang="en-US"/>
        </a:p>
      </dgm:t>
    </dgm:pt>
    <dgm:pt modelId="{5645A53F-9114-4C4F-8D84-92FF864F7B7C}" type="sibTrans" cxnId="{86CA72BE-B125-4130-9010-2CD24A457CCA}">
      <dgm:prSet/>
      <dgm:spPr/>
      <dgm:t>
        <a:bodyPr/>
        <a:lstStyle/>
        <a:p>
          <a:pPr algn="ctr"/>
          <a:endParaRPr lang="en-US"/>
        </a:p>
      </dgm:t>
    </dgm:pt>
    <dgm:pt modelId="{50C9B013-DA7C-4CC7-9BA5-3036646C80CA}">
      <dgm:prSet phldrT="[Texto]" custT="1"/>
      <dgm:spPr/>
      <dgm:t>
        <a:bodyPr/>
        <a:lstStyle/>
        <a:p>
          <a:pPr algn="ctr"/>
          <a:r>
            <a:rPr lang="en-US" sz="1200" b="1" i="0">
              <a:latin typeface="Arial" panose="020B0604020202020204" pitchFamily="34" charset="0"/>
              <a:cs typeface="Arial" panose="020B0604020202020204" pitchFamily="34" charset="0"/>
            </a:rPr>
            <a:t>Láminas sin armadura</a:t>
          </a:r>
        </a:p>
      </dgm:t>
    </dgm:pt>
    <dgm:pt modelId="{6CCE96AD-908F-409D-B615-643A5248B217}" type="parTrans" cxnId="{3EA6DE0D-8EBC-4C67-9118-DFFAB7B50B1E}">
      <dgm:prSet/>
      <dgm:spPr/>
      <dgm:t>
        <a:bodyPr/>
        <a:lstStyle/>
        <a:p>
          <a:pPr algn="ctr"/>
          <a:endParaRPr lang="en-US"/>
        </a:p>
      </dgm:t>
    </dgm:pt>
    <dgm:pt modelId="{FAC673B9-B6A2-4699-9832-DFFB7BB65EBD}" type="sibTrans" cxnId="{3EA6DE0D-8EBC-4C67-9118-DFFAB7B50B1E}">
      <dgm:prSet/>
      <dgm:spPr/>
      <dgm:t>
        <a:bodyPr/>
        <a:lstStyle/>
        <a:p>
          <a:pPr algn="ctr"/>
          <a:endParaRPr lang="en-US"/>
        </a:p>
      </dgm:t>
    </dgm:pt>
    <dgm:pt modelId="{443F9D8A-493F-4AFE-B821-F1EB7F166118}">
      <dgm:prSet phldrT="[Texto]" custT="1"/>
      <dgm:spPr/>
      <dgm:t>
        <a:bodyPr/>
        <a:lstStyle/>
        <a:p>
          <a:pPr algn="ctr"/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Láminas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autoprotegidas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02A9C-69C8-486D-809B-F0138F0A6E61}" type="parTrans" cxnId="{B16D3D75-A53B-44D0-8783-D33A6FEDF64C}">
      <dgm:prSet/>
      <dgm:spPr/>
      <dgm:t>
        <a:bodyPr/>
        <a:lstStyle/>
        <a:p>
          <a:pPr algn="ctr"/>
          <a:endParaRPr lang="en-US"/>
        </a:p>
      </dgm:t>
    </dgm:pt>
    <dgm:pt modelId="{1622817D-8DD9-40AE-9D5C-83E857B79267}" type="sibTrans" cxnId="{B16D3D75-A53B-44D0-8783-D33A6FEDF64C}">
      <dgm:prSet/>
      <dgm:spPr/>
      <dgm:t>
        <a:bodyPr/>
        <a:lstStyle/>
        <a:p>
          <a:pPr algn="ctr"/>
          <a:endParaRPr lang="en-US"/>
        </a:p>
      </dgm:t>
    </dgm:pt>
    <dgm:pt modelId="{EED641C1-A945-4853-B7ED-FF78660798DB}">
      <dgm:prSet phldrT="[Texto]" custT="1"/>
      <dgm:spPr/>
      <dgm:t>
        <a:bodyPr/>
        <a:lstStyle/>
        <a:p>
          <a:pPr algn="ctr"/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Láminas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sin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autoprotección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001C6-929D-42E3-85CB-0016CECE5462}" type="parTrans" cxnId="{C27617C7-1AB1-4D0D-A4DA-AE1E1DECEEDA}">
      <dgm:prSet/>
      <dgm:spPr/>
      <dgm:t>
        <a:bodyPr/>
        <a:lstStyle/>
        <a:p>
          <a:pPr algn="ctr"/>
          <a:endParaRPr lang="en-US"/>
        </a:p>
      </dgm:t>
    </dgm:pt>
    <dgm:pt modelId="{525A4121-727C-4170-BBE9-1416F5288356}" type="sibTrans" cxnId="{C27617C7-1AB1-4D0D-A4DA-AE1E1DECEEDA}">
      <dgm:prSet/>
      <dgm:spPr/>
      <dgm:t>
        <a:bodyPr/>
        <a:lstStyle/>
        <a:p>
          <a:pPr algn="ctr"/>
          <a:endParaRPr lang="en-US"/>
        </a:p>
      </dgm:t>
    </dgm:pt>
    <dgm:pt modelId="{566B1245-05F1-47D0-AAB1-E69FA9D08E5B}">
      <dgm:prSet phldrT="[Texto]" custT="1"/>
      <dgm:spPr/>
      <dgm:t>
        <a:bodyPr/>
        <a:lstStyle/>
        <a:p>
          <a:pPr algn="ctr"/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Recubrimiento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gránulo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mineral o arena.</a:t>
          </a:r>
        </a:p>
      </dgm:t>
    </dgm:pt>
    <dgm:pt modelId="{66C78324-3CAC-4866-9D97-BC0482B0049A}" type="parTrans" cxnId="{366178D1-AC62-451A-AE91-E499212762C7}">
      <dgm:prSet/>
      <dgm:spPr/>
      <dgm:t>
        <a:bodyPr/>
        <a:lstStyle/>
        <a:p>
          <a:pPr algn="ctr"/>
          <a:endParaRPr lang="en-US"/>
        </a:p>
      </dgm:t>
    </dgm:pt>
    <dgm:pt modelId="{A0A3189B-A48F-4E87-A166-7C9BF12C0AE4}" type="sibTrans" cxnId="{366178D1-AC62-451A-AE91-E499212762C7}">
      <dgm:prSet/>
      <dgm:spPr/>
      <dgm:t>
        <a:bodyPr/>
        <a:lstStyle/>
        <a:p>
          <a:pPr algn="ctr"/>
          <a:endParaRPr lang="en-US"/>
        </a:p>
      </dgm:t>
    </dgm:pt>
    <dgm:pt modelId="{EA548D21-42A1-4B5F-9ACB-5AE26B6470FB}">
      <dgm:prSet phldrT="[Texto]" custT="1"/>
      <dgm:spPr/>
      <dgm:t>
        <a:bodyPr/>
        <a:lstStyle/>
        <a:p>
          <a:pPr algn="ctr"/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Recubrimiento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polietileno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termofusible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AA6069-C116-4879-A919-FCDD9F7764F2}" type="parTrans" cxnId="{BB035885-E2BE-4D2E-BDE6-CB65A1F1E9B9}">
      <dgm:prSet/>
      <dgm:spPr/>
      <dgm:t>
        <a:bodyPr/>
        <a:lstStyle/>
        <a:p>
          <a:pPr algn="ctr"/>
          <a:endParaRPr lang="en-US"/>
        </a:p>
      </dgm:t>
    </dgm:pt>
    <dgm:pt modelId="{A83B0E68-F29D-4A73-B8D1-738B4F90FEC6}" type="sibTrans" cxnId="{BB035885-E2BE-4D2E-BDE6-CB65A1F1E9B9}">
      <dgm:prSet/>
      <dgm:spPr/>
      <dgm:t>
        <a:bodyPr/>
        <a:lstStyle/>
        <a:p>
          <a:pPr algn="ctr"/>
          <a:endParaRPr lang="en-US"/>
        </a:p>
      </dgm:t>
    </dgm:pt>
    <dgm:pt modelId="{06843882-8C58-4C0C-8FB8-F22F671C1410}">
      <dgm:prSet phldrT="[Texto]" custT="1"/>
      <dgm:spPr/>
      <dgm:t>
        <a:bodyPr/>
        <a:lstStyle/>
        <a:p>
          <a:pPr algn="ctr"/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Recubrimiento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con foil de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aluminio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B8A04-A694-41FB-AF4F-2D9E8ED9ED2B}" type="parTrans" cxnId="{40628F30-2382-4BBE-8CD2-936B957DEEB1}">
      <dgm:prSet/>
      <dgm:spPr/>
      <dgm:t>
        <a:bodyPr/>
        <a:lstStyle/>
        <a:p>
          <a:pPr algn="ctr"/>
          <a:endParaRPr lang="en-US"/>
        </a:p>
      </dgm:t>
    </dgm:pt>
    <dgm:pt modelId="{745E2E0F-8975-47E8-9D51-B737094E8121}" type="sibTrans" cxnId="{40628F30-2382-4BBE-8CD2-936B957DEEB1}">
      <dgm:prSet/>
      <dgm:spPr/>
      <dgm:t>
        <a:bodyPr/>
        <a:lstStyle/>
        <a:p>
          <a:pPr algn="ctr"/>
          <a:endParaRPr lang="en-US"/>
        </a:p>
      </dgm:t>
    </dgm:pt>
    <dgm:pt modelId="{F014849D-2945-4794-BD37-DF80135FA32B}">
      <dgm:prSet phldrT="[Texto]" custT="1"/>
      <dgm:spPr/>
      <dgm:t>
        <a:bodyPr/>
        <a:lstStyle/>
        <a:p>
          <a:pPr algn="ctr"/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Recubrimiento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polietileno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termofusible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D4433-D681-44F4-8EE5-AA303A9F8FD5}" type="parTrans" cxnId="{58D1C017-6416-4CC3-AAAD-99315EC291BB}">
      <dgm:prSet/>
      <dgm:spPr/>
      <dgm:t>
        <a:bodyPr/>
        <a:lstStyle/>
        <a:p>
          <a:pPr algn="ctr"/>
          <a:endParaRPr lang="en-US"/>
        </a:p>
      </dgm:t>
    </dgm:pt>
    <dgm:pt modelId="{0F4916CA-920E-4CC6-B8A5-9EBE058C8209}" type="sibTrans" cxnId="{58D1C017-6416-4CC3-AAAD-99315EC291BB}">
      <dgm:prSet/>
      <dgm:spPr/>
      <dgm:t>
        <a:bodyPr/>
        <a:lstStyle/>
        <a:p>
          <a:pPr algn="ctr"/>
          <a:endParaRPr lang="en-US"/>
        </a:p>
      </dgm:t>
    </dgm:pt>
    <dgm:pt modelId="{61499ED1-6AB9-4E10-91EC-AD532A842F3D}" type="pres">
      <dgm:prSet presAssocID="{7BE6C4A5-D9F8-4E9F-AF7F-9EA280E065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C265BC-2844-4F16-8CA8-B62A5E23D633}" type="pres">
      <dgm:prSet presAssocID="{893B0685-6B1F-4CC7-BDAF-3BCA2245BF35}" presName="root" presStyleCnt="0"/>
      <dgm:spPr/>
    </dgm:pt>
    <dgm:pt modelId="{30740801-FAF9-4B65-9EB3-ECA92CA12CDA}" type="pres">
      <dgm:prSet presAssocID="{893B0685-6B1F-4CC7-BDAF-3BCA2245BF35}" presName="rootComposite" presStyleCnt="0"/>
      <dgm:spPr/>
    </dgm:pt>
    <dgm:pt modelId="{0D589E72-49DF-4CAF-9654-E82AD81618D9}" type="pres">
      <dgm:prSet presAssocID="{893B0685-6B1F-4CC7-BDAF-3BCA2245BF35}" presName="rootText" presStyleLbl="node1" presStyleIdx="0" presStyleCnt="2" custScaleX="87207" custScaleY="26577"/>
      <dgm:spPr/>
      <dgm:t>
        <a:bodyPr/>
        <a:lstStyle/>
        <a:p>
          <a:endParaRPr lang="en-US"/>
        </a:p>
      </dgm:t>
    </dgm:pt>
    <dgm:pt modelId="{F96A26A5-A574-403B-B01E-8BEA1B324651}" type="pres">
      <dgm:prSet presAssocID="{893B0685-6B1F-4CC7-BDAF-3BCA2245BF35}" presName="rootConnector" presStyleLbl="node1" presStyleIdx="0" presStyleCnt="2"/>
      <dgm:spPr/>
      <dgm:t>
        <a:bodyPr/>
        <a:lstStyle/>
        <a:p>
          <a:endParaRPr lang="en-US"/>
        </a:p>
      </dgm:t>
    </dgm:pt>
    <dgm:pt modelId="{2831F423-1F85-436A-9143-F4ECD93109BA}" type="pres">
      <dgm:prSet presAssocID="{893B0685-6B1F-4CC7-BDAF-3BCA2245BF35}" presName="childShape" presStyleCnt="0"/>
      <dgm:spPr/>
    </dgm:pt>
    <dgm:pt modelId="{05A2C35E-29D5-42D9-B35F-38A75BB2236F}" type="pres">
      <dgm:prSet presAssocID="{67AAADE2-B57C-4DA7-816B-93BA7C0C8A8F}" presName="Name13" presStyleLbl="parChTrans1D2" presStyleIdx="0" presStyleCnt="4"/>
      <dgm:spPr/>
      <dgm:t>
        <a:bodyPr/>
        <a:lstStyle/>
        <a:p>
          <a:endParaRPr lang="en-US"/>
        </a:p>
      </dgm:t>
    </dgm:pt>
    <dgm:pt modelId="{8B5988B7-66E0-4218-8010-90A6ED408749}" type="pres">
      <dgm:prSet presAssocID="{E971BF86-87B7-4879-AB62-E4B8B8AB79C0}" presName="childText" presStyleLbl="bgAcc1" presStyleIdx="0" presStyleCnt="4" custScaleX="96892" custScaleY="45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7D61F-F8E0-4319-9931-B1B9E6121FAB}" type="pres">
      <dgm:prSet presAssocID="{6D1C5823-AFAE-4EEF-93AD-55CF1B7498AA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46593D2-5ACF-4891-86F1-3A4EBA864737}" type="pres">
      <dgm:prSet presAssocID="{3D43AA70-B6FF-4C94-8C3E-3F9255140AAD}" presName="childText" presStyleLbl="bgAcc1" presStyleIdx="1" presStyleCnt="4" custScaleY="43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8063E-CE0F-45BB-A286-A401CC162EA1}" type="pres">
      <dgm:prSet presAssocID="{50C9B013-DA7C-4CC7-9BA5-3036646C80CA}" presName="root" presStyleCnt="0"/>
      <dgm:spPr/>
    </dgm:pt>
    <dgm:pt modelId="{E37053E5-EB9F-47C1-A6AC-9279EBE5863E}" type="pres">
      <dgm:prSet presAssocID="{50C9B013-DA7C-4CC7-9BA5-3036646C80CA}" presName="rootComposite" presStyleCnt="0"/>
      <dgm:spPr/>
    </dgm:pt>
    <dgm:pt modelId="{F0AC7A4C-D4F4-44E7-9968-AF2CF825BB0F}" type="pres">
      <dgm:prSet presAssocID="{50C9B013-DA7C-4CC7-9BA5-3036646C80CA}" presName="rootText" presStyleLbl="node1" presStyleIdx="1" presStyleCnt="2" custScaleX="92138" custScaleY="24335"/>
      <dgm:spPr/>
      <dgm:t>
        <a:bodyPr/>
        <a:lstStyle/>
        <a:p>
          <a:endParaRPr lang="en-US"/>
        </a:p>
      </dgm:t>
    </dgm:pt>
    <dgm:pt modelId="{67D8D36A-4CA2-4C0C-A4F7-2C73F094BCB0}" type="pres">
      <dgm:prSet presAssocID="{50C9B013-DA7C-4CC7-9BA5-3036646C80CA}" presName="rootConnector" presStyleLbl="node1" presStyleIdx="1" presStyleCnt="2"/>
      <dgm:spPr/>
      <dgm:t>
        <a:bodyPr/>
        <a:lstStyle/>
        <a:p>
          <a:endParaRPr lang="en-US"/>
        </a:p>
      </dgm:t>
    </dgm:pt>
    <dgm:pt modelId="{6B90E889-9DE9-4894-AE15-61A6064D2C6E}" type="pres">
      <dgm:prSet presAssocID="{50C9B013-DA7C-4CC7-9BA5-3036646C80CA}" presName="childShape" presStyleCnt="0"/>
      <dgm:spPr/>
    </dgm:pt>
    <dgm:pt modelId="{110A7E14-8A24-4A43-A786-FAFB631866E6}" type="pres">
      <dgm:prSet presAssocID="{86E02A9C-69C8-486D-809B-F0138F0A6E6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B28FB0B-1CE5-479D-9E70-707731CC032F}" type="pres">
      <dgm:prSet presAssocID="{443F9D8A-493F-4AFE-B821-F1EB7F166118}" presName="childText" presStyleLbl="bgAcc1" presStyleIdx="2" presStyleCnt="4" custScaleX="100069" custScaleY="45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9691F-8882-4B36-A5D9-137B10F501DB}" type="pres">
      <dgm:prSet presAssocID="{A50001C6-929D-42E3-85CB-0016CECE5462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59FD90C-E8CC-4F73-9948-57F08263EAC2}" type="pres">
      <dgm:prSet presAssocID="{EED641C1-A945-4853-B7ED-FF78660798DB}" presName="childText" presStyleLbl="bgAcc1" presStyleIdx="3" presStyleCnt="4" custScaleY="43758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35885-E2BE-4D2E-BDE6-CB65A1F1E9B9}" srcId="{3D43AA70-B6FF-4C94-8C3E-3F9255140AAD}" destId="{EA548D21-42A1-4B5F-9ACB-5AE26B6470FB}" srcOrd="0" destOrd="0" parTransId="{D8AA6069-C116-4879-A919-FCDD9F7764F2}" sibTransId="{A83B0E68-F29D-4A73-B8D1-738B4F90FEC6}"/>
    <dgm:cxn modelId="{446DF839-D338-40DA-ABED-F14C42ED0B82}" srcId="{7BE6C4A5-D9F8-4E9F-AF7F-9EA280E06540}" destId="{893B0685-6B1F-4CC7-BDAF-3BCA2245BF35}" srcOrd="0" destOrd="0" parTransId="{7656A83A-1F0D-4F6A-92B4-F6E1C81125C3}" sibTransId="{4DFBD580-A80A-4085-85D0-9DF89977F38C}"/>
    <dgm:cxn modelId="{5354DBE1-A5B3-452D-8572-F32C2B5A1E1A}" type="presOf" srcId="{E971BF86-87B7-4879-AB62-E4B8B8AB79C0}" destId="{8B5988B7-66E0-4218-8010-90A6ED408749}" srcOrd="0" destOrd="0" presId="urn:microsoft.com/office/officeart/2005/8/layout/hierarchy3"/>
    <dgm:cxn modelId="{2B3F01C5-F6B8-4009-802E-3AF0953E2109}" type="presOf" srcId="{443F9D8A-493F-4AFE-B821-F1EB7F166118}" destId="{5B28FB0B-1CE5-479D-9E70-707731CC032F}" srcOrd="0" destOrd="0" presId="urn:microsoft.com/office/officeart/2005/8/layout/hierarchy3"/>
    <dgm:cxn modelId="{C27617C7-1AB1-4D0D-A4DA-AE1E1DECEEDA}" srcId="{50C9B013-DA7C-4CC7-9BA5-3036646C80CA}" destId="{EED641C1-A945-4853-B7ED-FF78660798DB}" srcOrd="1" destOrd="0" parTransId="{A50001C6-929D-42E3-85CB-0016CECE5462}" sibTransId="{525A4121-727C-4170-BBE9-1416F5288356}"/>
    <dgm:cxn modelId="{EBD35EF1-4D7D-4F4B-85F6-6078D67499B2}" type="presOf" srcId="{06843882-8C58-4C0C-8FB8-F22F671C1410}" destId="{5B28FB0B-1CE5-479D-9E70-707731CC032F}" srcOrd="0" destOrd="1" presId="urn:microsoft.com/office/officeart/2005/8/layout/hierarchy3"/>
    <dgm:cxn modelId="{3EA6DE0D-8EBC-4C67-9118-DFFAB7B50B1E}" srcId="{7BE6C4A5-D9F8-4E9F-AF7F-9EA280E06540}" destId="{50C9B013-DA7C-4CC7-9BA5-3036646C80CA}" srcOrd="1" destOrd="0" parTransId="{6CCE96AD-908F-409D-B615-643A5248B217}" sibTransId="{FAC673B9-B6A2-4699-9832-DFFB7BB65EBD}"/>
    <dgm:cxn modelId="{B7F9A6C4-A40B-4089-85E5-3D974528FF70}" srcId="{893B0685-6B1F-4CC7-BDAF-3BCA2245BF35}" destId="{E971BF86-87B7-4879-AB62-E4B8B8AB79C0}" srcOrd="0" destOrd="0" parTransId="{67AAADE2-B57C-4DA7-816B-93BA7C0C8A8F}" sibTransId="{29AAB28E-2E71-43E1-8C58-7A46F7CBAE36}"/>
    <dgm:cxn modelId="{58D1C017-6416-4CC3-AAAD-99315EC291BB}" srcId="{EED641C1-A945-4853-B7ED-FF78660798DB}" destId="{F014849D-2945-4794-BD37-DF80135FA32B}" srcOrd="0" destOrd="0" parTransId="{EF9D4433-D681-44F4-8EE5-AA303A9F8FD5}" sibTransId="{0F4916CA-920E-4CC6-B8A5-9EBE058C8209}"/>
    <dgm:cxn modelId="{FB9D4731-D64D-40D7-B6F8-E5BDD8AD2A06}" type="presOf" srcId="{3D43AA70-B6FF-4C94-8C3E-3F9255140AAD}" destId="{146593D2-5ACF-4891-86F1-3A4EBA864737}" srcOrd="0" destOrd="0" presId="urn:microsoft.com/office/officeart/2005/8/layout/hierarchy3"/>
    <dgm:cxn modelId="{C6A131E2-9C65-4DB9-8733-9CBC5A8C33A9}" type="presOf" srcId="{EA548D21-42A1-4B5F-9ACB-5AE26B6470FB}" destId="{146593D2-5ACF-4891-86F1-3A4EBA864737}" srcOrd="0" destOrd="1" presId="urn:microsoft.com/office/officeart/2005/8/layout/hierarchy3"/>
    <dgm:cxn modelId="{A1DD8738-47D8-4974-A5B9-D481314BB793}" type="presOf" srcId="{50C9B013-DA7C-4CC7-9BA5-3036646C80CA}" destId="{67D8D36A-4CA2-4C0C-A4F7-2C73F094BCB0}" srcOrd="1" destOrd="0" presId="urn:microsoft.com/office/officeart/2005/8/layout/hierarchy3"/>
    <dgm:cxn modelId="{6DBB2931-7251-42F4-A9B1-AAD10583C832}" type="presOf" srcId="{7BE6C4A5-D9F8-4E9F-AF7F-9EA280E06540}" destId="{61499ED1-6AB9-4E10-91EC-AD532A842F3D}" srcOrd="0" destOrd="0" presId="urn:microsoft.com/office/officeart/2005/8/layout/hierarchy3"/>
    <dgm:cxn modelId="{2B6E3648-FF85-48FA-824C-C638B9C230AE}" type="presOf" srcId="{EED641C1-A945-4853-B7ED-FF78660798DB}" destId="{459FD90C-E8CC-4F73-9948-57F08263EAC2}" srcOrd="0" destOrd="0" presId="urn:microsoft.com/office/officeart/2005/8/layout/hierarchy3"/>
    <dgm:cxn modelId="{CD8B2849-6A3D-4171-9A8E-C1612B352DF1}" type="presOf" srcId="{6D1C5823-AFAE-4EEF-93AD-55CF1B7498AA}" destId="{FE87D61F-F8E0-4319-9931-B1B9E6121FAB}" srcOrd="0" destOrd="0" presId="urn:microsoft.com/office/officeart/2005/8/layout/hierarchy3"/>
    <dgm:cxn modelId="{3AC9427C-5715-48F9-9EA5-55BFB00EC0EC}" type="presOf" srcId="{67AAADE2-B57C-4DA7-816B-93BA7C0C8A8F}" destId="{05A2C35E-29D5-42D9-B35F-38A75BB2236F}" srcOrd="0" destOrd="0" presId="urn:microsoft.com/office/officeart/2005/8/layout/hierarchy3"/>
    <dgm:cxn modelId="{B36084F5-CC11-464C-863E-DDE408139212}" type="presOf" srcId="{A50001C6-929D-42E3-85CB-0016CECE5462}" destId="{6A79691F-8882-4B36-A5D9-137B10F501DB}" srcOrd="0" destOrd="0" presId="urn:microsoft.com/office/officeart/2005/8/layout/hierarchy3"/>
    <dgm:cxn modelId="{40628F30-2382-4BBE-8CD2-936B957DEEB1}" srcId="{443F9D8A-493F-4AFE-B821-F1EB7F166118}" destId="{06843882-8C58-4C0C-8FB8-F22F671C1410}" srcOrd="0" destOrd="0" parTransId="{68FB8A04-A694-41FB-AF4F-2D9E8ED9ED2B}" sibTransId="{745E2E0F-8975-47E8-9D51-B737094E8121}"/>
    <dgm:cxn modelId="{86CA72BE-B125-4130-9010-2CD24A457CCA}" srcId="{893B0685-6B1F-4CC7-BDAF-3BCA2245BF35}" destId="{3D43AA70-B6FF-4C94-8C3E-3F9255140AAD}" srcOrd="1" destOrd="0" parTransId="{6D1C5823-AFAE-4EEF-93AD-55CF1B7498AA}" sibTransId="{5645A53F-9114-4C4F-8D84-92FF864F7B7C}"/>
    <dgm:cxn modelId="{0109F66E-7FB5-41F5-B223-2CB2F923CBC3}" type="presOf" srcId="{86E02A9C-69C8-486D-809B-F0138F0A6E61}" destId="{110A7E14-8A24-4A43-A786-FAFB631866E6}" srcOrd="0" destOrd="0" presId="urn:microsoft.com/office/officeart/2005/8/layout/hierarchy3"/>
    <dgm:cxn modelId="{B16D3D75-A53B-44D0-8783-D33A6FEDF64C}" srcId="{50C9B013-DA7C-4CC7-9BA5-3036646C80CA}" destId="{443F9D8A-493F-4AFE-B821-F1EB7F166118}" srcOrd="0" destOrd="0" parTransId="{86E02A9C-69C8-486D-809B-F0138F0A6E61}" sibTransId="{1622817D-8DD9-40AE-9D5C-83E857B79267}"/>
    <dgm:cxn modelId="{91EE0791-517F-4491-9A06-D7FA4DE111D8}" type="presOf" srcId="{F014849D-2945-4794-BD37-DF80135FA32B}" destId="{459FD90C-E8CC-4F73-9948-57F08263EAC2}" srcOrd="0" destOrd="1" presId="urn:microsoft.com/office/officeart/2005/8/layout/hierarchy3"/>
    <dgm:cxn modelId="{64D2B71D-2AE0-4283-899D-8255362271E1}" type="presOf" srcId="{893B0685-6B1F-4CC7-BDAF-3BCA2245BF35}" destId="{0D589E72-49DF-4CAF-9654-E82AD81618D9}" srcOrd="0" destOrd="0" presId="urn:microsoft.com/office/officeart/2005/8/layout/hierarchy3"/>
    <dgm:cxn modelId="{FB35EE1C-B6B6-4A2E-9E37-916D7BD4FFEC}" type="presOf" srcId="{893B0685-6B1F-4CC7-BDAF-3BCA2245BF35}" destId="{F96A26A5-A574-403B-B01E-8BEA1B324651}" srcOrd="1" destOrd="0" presId="urn:microsoft.com/office/officeart/2005/8/layout/hierarchy3"/>
    <dgm:cxn modelId="{366178D1-AC62-451A-AE91-E499212762C7}" srcId="{E971BF86-87B7-4879-AB62-E4B8B8AB79C0}" destId="{566B1245-05F1-47D0-AAB1-E69FA9D08E5B}" srcOrd="0" destOrd="0" parTransId="{66C78324-3CAC-4866-9D97-BC0482B0049A}" sibTransId="{A0A3189B-A48F-4E87-A166-7C9BF12C0AE4}"/>
    <dgm:cxn modelId="{16BB15E6-1811-4B70-BC40-27ACC2878DE6}" type="presOf" srcId="{566B1245-05F1-47D0-AAB1-E69FA9D08E5B}" destId="{8B5988B7-66E0-4218-8010-90A6ED408749}" srcOrd="0" destOrd="1" presId="urn:microsoft.com/office/officeart/2005/8/layout/hierarchy3"/>
    <dgm:cxn modelId="{A161729B-BE72-44DD-B30F-E11ABC38BA71}" type="presOf" srcId="{50C9B013-DA7C-4CC7-9BA5-3036646C80CA}" destId="{F0AC7A4C-D4F4-44E7-9968-AF2CF825BB0F}" srcOrd="0" destOrd="0" presId="urn:microsoft.com/office/officeart/2005/8/layout/hierarchy3"/>
    <dgm:cxn modelId="{5B9407B6-9A21-41D9-B8A4-399DC37D5056}" type="presParOf" srcId="{61499ED1-6AB9-4E10-91EC-AD532A842F3D}" destId="{84C265BC-2844-4F16-8CA8-B62A5E23D633}" srcOrd="0" destOrd="0" presId="urn:microsoft.com/office/officeart/2005/8/layout/hierarchy3"/>
    <dgm:cxn modelId="{53B28431-0F02-41BA-9CB6-3FAE7F6EB330}" type="presParOf" srcId="{84C265BC-2844-4F16-8CA8-B62A5E23D633}" destId="{30740801-FAF9-4B65-9EB3-ECA92CA12CDA}" srcOrd="0" destOrd="0" presId="urn:microsoft.com/office/officeart/2005/8/layout/hierarchy3"/>
    <dgm:cxn modelId="{BE6E8856-8ADE-4C31-834C-87F3E3E4538E}" type="presParOf" srcId="{30740801-FAF9-4B65-9EB3-ECA92CA12CDA}" destId="{0D589E72-49DF-4CAF-9654-E82AD81618D9}" srcOrd="0" destOrd="0" presId="urn:microsoft.com/office/officeart/2005/8/layout/hierarchy3"/>
    <dgm:cxn modelId="{00302702-50EB-4490-8208-AAB7CE8B15B6}" type="presParOf" srcId="{30740801-FAF9-4B65-9EB3-ECA92CA12CDA}" destId="{F96A26A5-A574-403B-B01E-8BEA1B324651}" srcOrd="1" destOrd="0" presId="urn:microsoft.com/office/officeart/2005/8/layout/hierarchy3"/>
    <dgm:cxn modelId="{C20560D9-33C6-4A40-8C1D-BA4C8A567524}" type="presParOf" srcId="{84C265BC-2844-4F16-8CA8-B62A5E23D633}" destId="{2831F423-1F85-436A-9143-F4ECD93109BA}" srcOrd="1" destOrd="0" presId="urn:microsoft.com/office/officeart/2005/8/layout/hierarchy3"/>
    <dgm:cxn modelId="{2DECFF14-136A-4EAA-88EC-A1B22AD9DA52}" type="presParOf" srcId="{2831F423-1F85-436A-9143-F4ECD93109BA}" destId="{05A2C35E-29D5-42D9-B35F-38A75BB2236F}" srcOrd="0" destOrd="0" presId="urn:microsoft.com/office/officeart/2005/8/layout/hierarchy3"/>
    <dgm:cxn modelId="{B8E04A0B-1D8D-43B7-B57A-E0C03065ED57}" type="presParOf" srcId="{2831F423-1F85-436A-9143-F4ECD93109BA}" destId="{8B5988B7-66E0-4218-8010-90A6ED408749}" srcOrd="1" destOrd="0" presId="urn:microsoft.com/office/officeart/2005/8/layout/hierarchy3"/>
    <dgm:cxn modelId="{87564E95-9D2E-4240-B5B6-50AB51E1B847}" type="presParOf" srcId="{2831F423-1F85-436A-9143-F4ECD93109BA}" destId="{FE87D61F-F8E0-4319-9931-B1B9E6121FAB}" srcOrd="2" destOrd="0" presId="urn:microsoft.com/office/officeart/2005/8/layout/hierarchy3"/>
    <dgm:cxn modelId="{AA212924-9F5F-4D3D-B8BA-E48905F47FCB}" type="presParOf" srcId="{2831F423-1F85-436A-9143-F4ECD93109BA}" destId="{146593D2-5ACF-4891-86F1-3A4EBA864737}" srcOrd="3" destOrd="0" presId="urn:microsoft.com/office/officeart/2005/8/layout/hierarchy3"/>
    <dgm:cxn modelId="{229C7F57-FB66-48F7-BD03-F55D0661ED1C}" type="presParOf" srcId="{61499ED1-6AB9-4E10-91EC-AD532A842F3D}" destId="{C428063E-CE0F-45BB-A286-A401CC162EA1}" srcOrd="1" destOrd="0" presId="urn:microsoft.com/office/officeart/2005/8/layout/hierarchy3"/>
    <dgm:cxn modelId="{F7EF3A29-956F-4693-8336-95EC65CAEC23}" type="presParOf" srcId="{C428063E-CE0F-45BB-A286-A401CC162EA1}" destId="{E37053E5-EB9F-47C1-A6AC-9279EBE5863E}" srcOrd="0" destOrd="0" presId="urn:microsoft.com/office/officeart/2005/8/layout/hierarchy3"/>
    <dgm:cxn modelId="{5FA9B752-B3E2-45B2-9E4B-B2C8E2261097}" type="presParOf" srcId="{E37053E5-EB9F-47C1-A6AC-9279EBE5863E}" destId="{F0AC7A4C-D4F4-44E7-9968-AF2CF825BB0F}" srcOrd="0" destOrd="0" presId="urn:microsoft.com/office/officeart/2005/8/layout/hierarchy3"/>
    <dgm:cxn modelId="{7DA7A2AB-0DB5-4B08-A344-7359E60C2A98}" type="presParOf" srcId="{E37053E5-EB9F-47C1-A6AC-9279EBE5863E}" destId="{67D8D36A-4CA2-4C0C-A4F7-2C73F094BCB0}" srcOrd="1" destOrd="0" presId="urn:microsoft.com/office/officeart/2005/8/layout/hierarchy3"/>
    <dgm:cxn modelId="{D9391C9A-BA54-4394-86EC-0D14B2103E84}" type="presParOf" srcId="{C428063E-CE0F-45BB-A286-A401CC162EA1}" destId="{6B90E889-9DE9-4894-AE15-61A6064D2C6E}" srcOrd="1" destOrd="0" presId="urn:microsoft.com/office/officeart/2005/8/layout/hierarchy3"/>
    <dgm:cxn modelId="{7510E597-451F-4787-B876-53751FFF2C51}" type="presParOf" srcId="{6B90E889-9DE9-4894-AE15-61A6064D2C6E}" destId="{110A7E14-8A24-4A43-A786-FAFB631866E6}" srcOrd="0" destOrd="0" presId="urn:microsoft.com/office/officeart/2005/8/layout/hierarchy3"/>
    <dgm:cxn modelId="{E62C63B1-5D40-47C9-8448-023C5C457733}" type="presParOf" srcId="{6B90E889-9DE9-4894-AE15-61A6064D2C6E}" destId="{5B28FB0B-1CE5-479D-9E70-707731CC032F}" srcOrd="1" destOrd="0" presId="urn:microsoft.com/office/officeart/2005/8/layout/hierarchy3"/>
    <dgm:cxn modelId="{3DA05E2E-2F11-453C-8735-E78AF5B6C25F}" type="presParOf" srcId="{6B90E889-9DE9-4894-AE15-61A6064D2C6E}" destId="{6A79691F-8882-4B36-A5D9-137B10F501DB}" srcOrd="2" destOrd="0" presId="urn:microsoft.com/office/officeart/2005/8/layout/hierarchy3"/>
    <dgm:cxn modelId="{E71BD277-FFA3-4675-A467-AA14FAE9A3AF}" type="presParOf" srcId="{6B90E889-9DE9-4894-AE15-61A6064D2C6E}" destId="{459FD90C-E8CC-4F73-9948-57F08263EAC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2B61B-D04D-4FA1-8DEB-52D1DABC8025}">
      <dsp:nvSpPr>
        <dsp:cNvPr id="0" name=""/>
        <dsp:cNvSpPr/>
      </dsp:nvSpPr>
      <dsp:spPr>
        <a:xfrm>
          <a:off x="0" y="198434"/>
          <a:ext cx="398646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8A442-5B41-4919-8B64-F13D5AF139C5}">
      <dsp:nvSpPr>
        <dsp:cNvPr id="0" name=""/>
        <dsp:cNvSpPr/>
      </dsp:nvSpPr>
      <dsp:spPr>
        <a:xfrm>
          <a:off x="199323" y="36074"/>
          <a:ext cx="2790524" cy="3247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75" tIns="0" rIns="10547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Impermeabilización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15175" y="51926"/>
        <a:ext cx="2758820" cy="293016"/>
      </dsp:txXfrm>
    </dsp:sp>
    <dsp:sp modelId="{1108FB2C-85B5-4FD1-9E7E-CA9D5F026AC1}">
      <dsp:nvSpPr>
        <dsp:cNvPr id="0" name=""/>
        <dsp:cNvSpPr/>
      </dsp:nvSpPr>
      <dsp:spPr>
        <a:xfrm>
          <a:off x="0" y="697395"/>
          <a:ext cx="398646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731F8-40BA-4E25-BE55-7EE661AB89CC}">
      <dsp:nvSpPr>
        <dsp:cNvPr id="0" name=""/>
        <dsp:cNvSpPr/>
      </dsp:nvSpPr>
      <dsp:spPr>
        <a:xfrm>
          <a:off x="199323" y="535035"/>
          <a:ext cx="2790524" cy="3247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75" tIns="0" rIns="10547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Construcción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15175" y="550887"/>
        <a:ext cx="2758820" cy="293016"/>
      </dsp:txXfrm>
    </dsp:sp>
    <dsp:sp modelId="{D7F232BE-BFC3-425F-ADBE-352D4C0CC3D0}">
      <dsp:nvSpPr>
        <dsp:cNvPr id="0" name=""/>
        <dsp:cNvSpPr/>
      </dsp:nvSpPr>
      <dsp:spPr>
        <a:xfrm>
          <a:off x="0" y="1196355"/>
          <a:ext cx="398646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40C10-3BB3-478E-9ACB-C70CD1425EAD}">
      <dsp:nvSpPr>
        <dsp:cNvPr id="0" name=""/>
        <dsp:cNvSpPr/>
      </dsp:nvSpPr>
      <dsp:spPr>
        <a:xfrm>
          <a:off x="199323" y="1033995"/>
          <a:ext cx="2790524" cy="3247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75" tIns="0" rIns="10547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Vialidad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15175" y="1049847"/>
        <a:ext cx="2758820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CF5DB-2CFF-4D9B-8215-722FC2AF668D}">
      <dsp:nvSpPr>
        <dsp:cNvPr id="0" name=""/>
        <dsp:cNvSpPr/>
      </dsp:nvSpPr>
      <dsp:spPr>
        <a:xfrm>
          <a:off x="0" y="18350"/>
          <a:ext cx="395605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noProof="0" dirty="0" smtClean="0"/>
            <a:t>L1 Láminas con armadura</a:t>
          </a:r>
          <a:endParaRPr lang="es-EC" sz="2600" kern="1200" noProof="0" dirty="0"/>
        </a:p>
      </dsp:txBody>
      <dsp:txXfrm>
        <a:off x="51175" y="69525"/>
        <a:ext cx="3853700" cy="945970"/>
      </dsp:txXfrm>
    </dsp:sp>
    <dsp:sp modelId="{998DB5DA-E711-4760-BCD1-B95DC6AAC045}">
      <dsp:nvSpPr>
        <dsp:cNvPr id="0" name=""/>
        <dsp:cNvSpPr/>
      </dsp:nvSpPr>
      <dsp:spPr>
        <a:xfrm>
          <a:off x="0" y="1066670"/>
          <a:ext cx="3956050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0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400" kern="1200" noProof="0" dirty="0" smtClean="0"/>
            <a:t>Laminadora Dr. </a:t>
          </a:r>
          <a:r>
            <a:rPr lang="es-EC" sz="2400" kern="1200" noProof="0" dirty="0" err="1" smtClean="0"/>
            <a:t>Reiser</a:t>
          </a:r>
          <a:endParaRPr lang="es-EC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400" kern="1200" noProof="0" dirty="0" smtClean="0"/>
            <a:t>Sistemas de control</a:t>
          </a:r>
          <a:endParaRPr lang="es-EC" sz="2400" kern="1200" noProof="0" dirty="0"/>
        </a:p>
      </dsp:txBody>
      <dsp:txXfrm>
        <a:off x="0" y="1066670"/>
        <a:ext cx="3956050" cy="927360"/>
      </dsp:txXfrm>
    </dsp:sp>
    <dsp:sp modelId="{CF58176E-64E2-485F-A7C7-3D7185319CAA}">
      <dsp:nvSpPr>
        <dsp:cNvPr id="0" name=""/>
        <dsp:cNvSpPr/>
      </dsp:nvSpPr>
      <dsp:spPr>
        <a:xfrm>
          <a:off x="0" y="1994030"/>
          <a:ext cx="395605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noProof="0" dirty="0" smtClean="0"/>
            <a:t>L2 Láminas sin armadura</a:t>
          </a:r>
          <a:endParaRPr lang="es-EC" sz="2600" kern="1200" noProof="0" dirty="0"/>
        </a:p>
      </dsp:txBody>
      <dsp:txXfrm>
        <a:off x="51175" y="2045205"/>
        <a:ext cx="3853700" cy="94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89E72-49DF-4CAF-9654-E82AD81618D9}">
      <dsp:nvSpPr>
        <dsp:cNvPr id="0" name=""/>
        <dsp:cNvSpPr/>
      </dsp:nvSpPr>
      <dsp:spPr>
        <a:xfrm>
          <a:off x="143" y="555790"/>
          <a:ext cx="2565798" cy="39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latin typeface="Arial" panose="020B0604020202020204" pitchFamily="34" charset="0"/>
              <a:cs typeface="Arial" panose="020B0604020202020204" pitchFamily="34" charset="0"/>
            </a:rPr>
            <a:t>Láminas con armadura</a:t>
          </a:r>
        </a:p>
      </dsp:txBody>
      <dsp:txXfrm>
        <a:off x="11594" y="567241"/>
        <a:ext cx="2542896" cy="368071"/>
      </dsp:txXfrm>
    </dsp:sp>
    <dsp:sp modelId="{05A2C35E-29D5-42D9-B35F-38A75BB2236F}">
      <dsp:nvSpPr>
        <dsp:cNvPr id="0" name=""/>
        <dsp:cNvSpPr/>
      </dsp:nvSpPr>
      <dsp:spPr>
        <a:xfrm>
          <a:off x="256723" y="946763"/>
          <a:ext cx="256579" cy="69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719"/>
              </a:lnTo>
              <a:lnTo>
                <a:pt x="256579" y="6997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988B7-66E0-4218-8010-90A6ED408749}">
      <dsp:nvSpPr>
        <dsp:cNvPr id="0" name=""/>
        <dsp:cNvSpPr/>
      </dsp:nvSpPr>
      <dsp:spPr>
        <a:xfrm>
          <a:off x="513303" y="1314538"/>
          <a:ext cx="2280599" cy="663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Láminas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autoprotegidas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Recubrimiento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gránulo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mineral o arena.</a:t>
          </a:r>
        </a:p>
      </dsp:txBody>
      <dsp:txXfrm>
        <a:off x="532748" y="1333983"/>
        <a:ext cx="2241709" cy="625001"/>
      </dsp:txXfrm>
    </dsp:sp>
    <dsp:sp modelId="{FE87D61F-F8E0-4319-9931-B1B9E6121FAB}">
      <dsp:nvSpPr>
        <dsp:cNvPr id="0" name=""/>
        <dsp:cNvSpPr/>
      </dsp:nvSpPr>
      <dsp:spPr>
        <a:xfrm>
          <a:off x="256723" y="946763"/>
          <a:ext cx="256579" cy="171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505"/>
              </a:lnTo>
              <a:lnTo>
                <a:pt x="256579" y="17185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593D2-5ACF-4891-86F1-3A4EBA864737}">
      <dsp:nvSpPr>
        <dsp:cNvPr id="0" name=""/>
        <dsp:cNvSpPr/>
      </dsp:nvSpPr>
      <dsp:spPr>
        <a:xfrm>
          <a:off x="513303" y="2346203"/>
          <a:ext cx="2353754" cy="63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Láminas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sin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autoprotección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Recubrimiento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polietileno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termofusible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993" y="2364893"/>
        <a:ext cx="2316374" cy="600752"/>
      </dsp:txXfrm>
    </dsp:sp>
    <dsp:sp modelId="{F0AC7A4C-D4F4-44E7-9968-AF2CF825BB0F}">
      <dsp:nvSpPr>
        <dsp:cNvPr id="0" name=""/>
        <dsp:cNvSpPr/>
      </dsp:nvSpPr>
      <dsp:spPr>
        <a:xfrm>
          <a:off x="3301490" y="555790"/>
          <a:ext cx="2710877" cy="357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>
              <a:latin typeface="Arial" panose="020B0604020202020204" pitchFamily="34" charset="0"/>
              <a:cs typeface="Arial" panose="020B0604020202020204" pitchFamily="34" charset="0"/>
            </a:rPr>
            <a:t>Láminas sin armadura</a:t>
          </a:r>
        </a:p>
      </dsp:txBody>
      <dsp:txXfrm>
        <a:off x="3311975" y="566275"/>
        <a:ext cx="2689907" cy="337021"/>
      </dsp:txXfrm>
    </dsp:sp>
    <dsp:sp modelId="{110A7E14-8A24-4A43-A786-FAFB631866E6}">
      <dsp:nvSpPr>
        <dsp:cNvPr id="0" name=""/>
        <dsp:cNvSpPr/>
      </dsp:nvSpPr>
      <dsp:spPr>
        <a:xfrm>
          <a:off x="3572577" y="913781"/>
          <a:ext cx="271087" cy="701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661"/>
              </a:lnTo>
              <a:lnTo>
                <a:pt x="271087" y="701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8FB0B-1CE5-479D-9E70-707731CC032F}">
      <dsp:nvSpPr>
        <dsp:cNvPr id="0" name=""/>
        <dsp:cNvSpPr/>
      </dsp:nvSpPr>
      <dsp:spPr>
        <a:xfrm>
          <a:off x="3843665" y="1281556"/>
          <a:ext cx="2355378" cy="667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Láminas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autoprotegidas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Recubrimiento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con foil de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aluminio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3223" y="1301114"/>
        <a:ext cx="2316262" cy="628658"/>
      </dsp:txXfrm>
    </dsp:sp>
    <dsp:sp modelId="{6A79691F-8882-4B36-A5D9-137B10F501DB}">
      <dsp:nvSpPr>
        <dsp:cNvPr id="0" name=""/>
        <dsp:cNvSpPr/>
      </dsp:nvSpPr>
      <dsp:spPr>
        <a:xfrm>
          <a:off x="3572577" y="913781"/>
          <a:ext cx="271087" cy="172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803"/>
              </a:lnTo>
              <a:lnTo>
                <a:pt x="271087" y="17298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FD90C-E8CC-4F73-9948-57F08263EAC2}">
      <dsp:nvSpPr>
        <dsp:cNvPr id="0" name=""/>
        <dsp:cNvSpPr/>
      </dsp:nvSpPr>
      <dsp:spPr>
        <a:xfrm>
          <a:off x="3843665" y="2321724"/>
          <a:ext cx="2353754" cy="643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Láminas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sin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autoprotección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Recubrimiento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polietileno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termofusible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2519" y="2340578"/>
        <a:ext cx="2316046" cy="606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4634-BAF4-4579-A38C-D6FF5BD7005C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40EB-9464-4053-A0D0-DFC25205E1F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0249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1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274077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52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3562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53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356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54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5184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55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43399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56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43399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57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51911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58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37818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59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37818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60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9843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2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76343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8319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17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5282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47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9261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48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53966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49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356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50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356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5C5-E5BD-43DC-B8D9-7E0B20ABA42A}" type="slidenum">
              <a:rPr lang="es-US" smtClean="0"/>
              <a:t>51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356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2610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7032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650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7180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036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0585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141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2204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741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4519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638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FB3F-8C73-43E8-AF9B-02CE3256304B}" type="datetimeFigureOut">
              <a:rPr lang="es-US" smtClean="0"/>
              <a:t>5/5/2015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788C-8AFD-4794-877D-148A859A9A0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5279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8.png"/><Relationship Id="rId7" Type="http://schemas.openxmlformats.org/officeDocument/2006/relationships/image" Target="../media/image3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microsoft.com/office/2007/relationships/hdphoto" Target="../media/hdphoto3.wdp"/><Relationship Id="rId9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9.wmf"/><Relationship Id="rId7" Type="http://schemas.microsoft.com/office/2007/relationships/hdphoto" Target="../media/hdphoto4.wdp"/><Relationship Id="rId12" Type="http://schemas.openxmlformats.org/officeDocument/2006/relationships/image" Target="../media/image4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wmf"/><Relationship Id="rId5" Type="http://schemas.openxmlformats.org/officeDocument/2006/relationships/image" Target="../media/image41.wmf"/><Relationship Id="rId10" Type="http://schemas.openxmlformats.org/officeDocument/2006/relationships/image" Target="../media/image45.wmf"/><Relationship Id="rId4" Type="http://schemas.openxmlformats.org/officeDocument/2006/relationships/image" Target="../media/image40.wmf"/><Relationship Id="rId9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chart" Target="../charts/chart1.xml"/><Relationship Id="rId7" Type="http://schemas.openxmlformats.org/officeDocument/2006/relationships/image" Target="../media/image5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3.png"/><Relationship Id="rId4" Type="http://schemas.openxmlformats.org/officeDocument/2006/relationships/image" Target="../media/image48.wmf"/><Relationship Id="rId9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4.png"/><Relationship Id="rId7" Type="http://schemas.openxmlformats.org/officeDocument/2006/relationships/image" Target="../media/image5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microsoft.com/office/2007/relationships/hdphoto" Target="../media/hdphoto6.wdp"/><Relationship Id="rId4" Type="http://schemas.openxmlformats.org/officeDocument/2006/relationships/image" Target="../media/image55.png"/><Relationship Id="rId9" Type="http://schemas.openxmlformats.org/officeDocument/2006/relationships/image" Target="../media/image5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0.png"/><Relationship Id="rId7" Type="http://schemas.openxmlformats.org/officeDocument/2006/relationships/image" Target="../media/image6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png"/><Relationship Id="rId4" Type="http://schemas.microsoft.com/office/2007/relationships/hdphoto" Target="../media/hdphoto7.wdp"/><Relationship Id="rId9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0.png"/><Relationship Id="rId7" Type="http://schemas.openxmlformats.org/officeDocument/2006/relationships/image" Target="../media/image7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5" Type="http://schemas.microsoft.com/office/2007/relationships/hdphoto" Target="../media/hdphoto8.wdp"/><Relationship Id="rId4" Type="http://schemas.openxmlformats.org/officeDocument/2006/relationships/image" Target="../media/image71.png"/><Relationship Id="rId9" Type="http://schemas.openxmlformats.org/officeDocument/2006/relationships/image" Target="../media/image7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9.png"/><Relationship Id="rId7" Type="http://schemas.openxmlformats.org/officeDocument/2006/relationships/image" Target="../media/image8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wmf"/><Relationship Id="rId5" Type="http://schemas.microsoft.com/office/2007/relationships/hdphoto" Target="../media/hdphoto9.wdp"/><Relationship Id="rId4" Type="http://schemas.openxmlformats.org/officeDocument/2006/relationships/image" Target="../media/image80.png"/><Relationship Id="rId9" Type="http://schemas.openxmlformats.org/officeDocument/2006/relationships/image" Target="../media/image8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5.png"/><Relationship Id="rId7" Type="http://schemas.openxmlformats.org/officeDocument/2006/relationships/image" Target="../media/image8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86.png"/><Relationship Id="rId4" Type="http://schemas.microsoft.com/office/2007/relationships/hdphoto" Target="../media/hdphoto10.wdp"/><Relationship Id="rId9" Type="http://schemas.openxmlformats.org/officeDocument/2006/relationships/image" Target="../media/image8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png"/><Relationship Id="rId7" Type="http://schemas.openxmlformats.org/officeDocument/2006/relationships/image" Target="../media/image9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5" Type="http://schemas.openxmlformats.org/officeDocument/2006/relationships/image" Target="../media/image92.png"/><Relationship Id="rId10" Type="http://schemas.openxmlformats.org/officeDocument/2006/relationships/image" Target="../media/image97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wmf"/><Relationship Id="rId5" Type="http://schemas.openxmlformats.org/officeDocument/2006/relationships/image" Target="../media/image100.png"/><Relationship Id="rId4" Type="http://schemas.openxmlformats.org/officeDocument/2006/relationships/image" Target="../media/image9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image" Target="../media/image112.wmf"/><Relationship Id="rId3" Type="http://schemas.openxmlformats.org/officeDocument/2006/relationships/image" Target="../media/image109.png"/><Relationship Id="rId7" Type="http://schemas.openxmlformats.org/officeDocument/2006/relationships/image" Target="../media/image106.wmf"/><Relationship Id="rId12" Type="http://schemas.openxmlformats.org/officeDocument/2006/relationships/image" Target="../media/image11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wmf"/><Relationship Id="rId11" Type="http://schemas.openxmlformats.org/officeDocument/2006/relationships/image" Target="../media/image110.wmf"/><Relationship Id="rId5" Type="http://schemas.openxmlformats.org/officeDocument/2006/relationships/image" Target="../media/image104.wmf"/><Relationship Id="rId10" Type="http://schemas.openxmlformats.org/officeDocument/2006/relationships/image" Target="../media/image109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png"/><Relationship Id="rId7" Type="http://schemas.openxmlformats.org/officeDocument/2006/relationships/image" Target="../media/image1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wmf"/><Relationship Id="rId5" Type="http://schemas.openxmlformats.org/officeDocument/2006/relationships/image" Target="../media/image128.png"/><Relationship Id="rId4" Type="http://schemas.openxmlformats.org/officeDocument/2006/relationships/image" Target="../media/image12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5.png"/><Relationship Id="rId7" Type="http://schemas.openxmlformats.org/officeDocument/2006/relationships/image" Target="../media/image12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wmf"/><Relationship Id="rId11" Type="http://schemas.openxmlformats.org/officeDocument/2006/relationships/image" Target="../media/image133.wmf"/><Relationship Id="rId5" Type="http://schemas.openxmlformats.org/officeDocument/2006/relationships/image" Target="../media/image127.wmf"/><Relationship Id="rId10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image" Target="../media/image1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40.png"/><Relationship Id="rId7" Type="http://schemas.openxmlformats.org/officeDocument/2006/relationships/image" Target="../media/image14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microsoft.com/office/2007/relationships/hdphoto" Target="../media/hdphoto1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wmf"/><Relationship Id="rId11" Type="http://schemas.openxmlformats.org/officeDocument/2006/relationships/image" Target="../media/image158.wmf"/><Relationship Id="rId5" Type="http://schemas.openxmlformats.org/officeDocument/2006/relationships/image" Target="../media/image152.wmf"/><Relationship Id="rId10" Type="http://schemas.openxmlformats.org/officeDocument/2006/relationships/image" Target="../media/image157.wmf"/><Relationship Id="rId4" Type="http://schemas.openxmlformats.org/officeDocument/2006/relationships/image" Target="../media/image151.wmf"/><Relationship Id="rId9" Type="http://schemas.openxmlformats.org/officeDocument/2006/relationships/image" Target="../media/image15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5" Type="http://schemas.microsoft.com/office/2007/relationships/hdphoto" Target="../media/hdphoto13.wdp"/><Relationship Id="rId4" Type="http://schemas.openxmlformats.org/officeDocument/2006/relationships/image" Target="../media/image1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4.wdp"/><Relationship Id="rId4" Type="http://schemas.openxmlformats.org/officeDocument/2006/relationships/image" Target="../media/image17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5.wdp"/><Relationship Id="rId4" Type="http://schemas.openxmlformats.org/officeDocument/2006/relationships/image" Target="../media/image17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6.wdp"/><Relationship Id="rId4" Type="http://schemas.openxmlformats.org/officeDocument/2006/relationships/image" Target="../media/image17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jpeg"/><Relationship Id="rId5" Type="http://schemas.openxmlformats.org/officeDocument/2006/relationships/image" Target="../media/image174.jpeg"/><Relationship Id="rId4" Type="http://schemas.openxmlformats.org/officeDocument/2006/relationships/image" Target="../media/image1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jpeg"/><Relationship Id="rId5" Type="http://schemas.openxmlformats.org/officeDocument/2006/relationships/image" Target="../media/image177.jpeg"/><Relationship Id="rId4" Type="http://schemas.openxmlformats.org/officeDocument/2006/relationships/chart" Target="../charts/char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20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80" t="-362" r="71" b="307"/>
          <a:stretch/>
        </p:blipFill>
        <p:spPr bwMode="auto">
          <a:xfrm>
            <a:off x="-37790" y="-12879"/>
            <a:ext cx="9169758" cy="687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 CuadroTexto"/>
          <p:cNvSpPr txBox="1"/>
          <p:nvPr/>
        </p:nvSpPr>
        <p:spPr>
          <a:xfrm>
            <a:off x="821979" y="942091"/>
            <a:ext cx="78343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CARRERA DE INGENIERÍA MECÁNICA 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US" b="1" dirty="0" smtClean="0"/>
              <a:t>“</a:t>
            </a:r>
            <a:r>
              <a:rPr lang="es-ES" b="1" dirty="0"/>
              <a:t>DISEÑO, CONSTRUCCIÓN E IMPLEMENTACIÓN DE LA ESTACIÓN DE ENFRIAMIENTO PARA LÁMINAS ASFÁLTICAS IMPERMEABILIZANTES EN LA LÍNEA DE PRODUCCIÓN DE LA PLANTA EL INGA DE LA EMPRESA CHOVA DEL ECUADOR S.A.</a:t>
            </a:r>
            <a:r>
              <a:rPr lang="es-US" b="1" dirty="0" smtClean="0"/>
              <a:t>”</a:t>
            </a:r>
            <a:endParaRPr lang="es-US" dirty="0" smtClean="0"/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s-EC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US" b="1" dirty="0" smtClean="0"/>
              <a:t>FAUSTO ANDRÉS REYES BARRIGA </a:t>
            </a:r>
          </a:p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 </a:t>
            </a:r>
            <a:endParaRPr lang="es-EC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US" b="1" dirty="0"/>
              <a:t>DIRECTOR: INGENIERO </a:t>
            </a:r>
            <a:r>
              <a:rPr lang="es-US" b="1" dirty="0" smtClean="0"/>
              <a:t>JAVIER POZO</a:t>
            </a:r>
            <a:endParaRPr lang="es-US" b="1" dirty="0"/>
          </a:p>
          <a:p>
            <a:pPr algn="ctr"/>
            <a:r>
              <a:rPr lang="es-US" b="1" dirty="0"/>
              <a:t>CODIRECTOR: INGENIERO </a:t>
            </a:r>
            <a:r>
              <a:rPr lang="es-US" b="1" dirty="0" smtClean="0"/>
              <a:t>DAVID LOZA</a:t>
            </a:r>
          </a:p>
          <a:p>
            <a:pPr algn="ctr"/>
            <a:endParaRPr lang="en-US" b="1" dirty="0"/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 </a:t>
            </a:r>
            <a:r>
              <a:rPr lang="es-US" b="1" dirty="0" smtClean="0"/>
              <a:t>SANGOLQUÍ</a:t>
            </a:r>
          </a:p>
          <a:p>
            <a:pPr algn="ctr"/>
            <a:r>
              <a:rPr lang="es-US" b="1" dirty="0" smtClean="0"/>
              <a:t>2015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9551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088" y="153777"/>
            <a:ext cx="7324224" cy="501148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LAMINAS IMPERMEABILIZANTES</a:t>
            </a:r>
            <a:endParaRPr lang="es-EC" sz="3600" b="1" dirty="0"/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971702354"/>
              </p:ext>
            </p:extLst>
          </p:nvPr>
        </p:nvGraphicFramePr>
        <p:xfrm>
          <a:off x="1472406" y="2124074"/>
          <a:ext cx="6199188" cy="354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2125" y="625081"/>
            <a:ext cx="2581275" cy="15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440" y="107779"/>
            <a:ext cx="7324224" cy="501148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PROCESO DE LAMINACIÓN</a:t>
            </a:r>
            <a:endParaRPr lang="es-EC" b="1" dirty="0"/>
          </a:p>
        </p:txBody>
      </p:sp>
      <p:sp>
        <p:nvSpPr>
          <p:cNvPr id="13" name="CuadroTexto 4"/>
          <p:cNvSpPr txBox="1"/>
          <p:nvPr/>
        </p:nvSpPr>
        <p:spPr>
          <a:xfrm>
            <a:off x="266199" y="1193854"/>
            <a:ext cx="861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PREPARACIÓN ASFALTO MODIFICADO </a:t>
            </a:r>
            <a:r>
              <a:rPr lang="es-EC" b="1" dirty="0" smtClean="0">
                <a:sym typeface="Wingdings" panose="05000000000000000000" pitchFamily="2" charset="2"/>
              </a:rPr>
              <a:t> ASFALTO + POLIMEROS + CAOLIN + CARBONATO</a:t>
            </a:r>
            <a:endParaRPr lang="es-EC" b="1" dirty="0"/>
          </a:p>
        </p:txBody>
      </p:sp>
      <p:sp>
        <p:nvSpPr>
          <p:cNvPr id="5" name="4 Flecha abajo"/>
          <p:cNvSpPr/>
          <p:nvPr/>
        </p:nvSpPr>
        <p:spPr>
          <a:xfrm>
            <a:off x="4400550" y="1714500"/>
            <a:ext cx="3429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1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" y="2634933"/>
            <a:ext cx="8999855" cy="15881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286000" y="4579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/>
              <a:t>Línea de laminación con armaduras</a:t>
            </a:r>
            <a:endParaRPr lang="en-US" b="1" dirty="0"/>
          </a:p>
          <a:p>
            <a:pPr algn="ctr"/>
            <a:r>
              <a:rPr lang="es-ES" b="1" dirty="0"/>
              <a:t>Fuente: </a:t>
            </a:r>
            <a:r>
              <a:rPr lang="es-EC" b="1" dirty="0"/>
              <a:t>(IMPTEK, 2014)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06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440" y="107779"/>
            <a:ext cx="7324224" cy="501148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ETAPA DE ENFRIAMIENTO</a:t>
            </a:r>
            <a:endParaRPr lang="es-EC" b="1" dirty="0"/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" y="1296987"/>
            <a:ext cx="323977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635000" y="2570083"/>
            <a:ext cx="342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</a:rPr>
              <a:t>Lamina impermeabilizantes </a:t>
            </a:r>
            <a:r>
              <a:rPr lang="es-EC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con autoprotección</a:t>
            </a:r>
            <a:endParaRPr lang="es-EC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</a:rPr>
              <a:t>Fuente: (</a:t>
            </a:r>
            <a:r>
              <a:rPr lang="es-EC" sz="11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Imptek</a:t>
            </a:r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</a:rPr>
              <a:t>, 2014) </a:t>
            </a:r>
            <a:endParaRPr lang="es-EC" sz="1100" dirty="0"/>
          </a:p>
        </p:txBody>
      </p:sp>
      <p:sp>
        <p:nvSpPr>
          <p:cNvPr id="7" name="6 Flecha derecha"/>
          <p:cNvSpPr/>
          <p:nvPr/>
        </p:nvSpPr>
        <p:spPr>
          <a:xfrm>
            <a:off x="4260850" y="1887537"/>
            <a:ext cx="546100" cy="296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10 Imagen"/>
          <p:cNvPicPr/>
          <p:nvPr/>
        </p:nvPicPr>
        <p:blipFill rotWithShape="1">
          <a:blip r:embed="rId4"/>
          <a:srcRect t="2244"/>
          <a:stretch/>
        </p:blipFill>
        <p:spPr bwMode="auto">
          <a:xfrm>
            <a:off x="4984750" y="1328698"/>
            <a:ext cx="3878898" cy="1672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" y="3568382"/>
            <a:ext cx="3239770" cy="12109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Rectángulo"/>
          <p:cNvSpPr/>
          <p:nvPr/>
        </p:nvSpPr>
        <p:spPr>
          <a:xfrm>
            <a:off x="635000" y="5300583"/>
            <a:ext cx="342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</a:rPr>
              <a:t>Lamina impermeabilizantes </a:t>
            </a:r>
            <a:r>
              <a:rPr lang="es-EC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sin autoprotección</a:t>
            </a:r>
            <a:endParaRPr lang="es-EC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</a:rPr>
              <a:t>Fuente: (</a:t>
            </a:r>
            <a:r>
              <a:rPr lang="es-EC" sz="11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Imptek</a:t>
            </a:r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</a:rPr>
              <a:t>, 2014) </a:t>
            </a:r>
            <a:endParaRPr lang="es-EC" sz="1100" dirty="0"/>
          </a:p>
        </p:txBody>
      </p:sp>
      <p:sp>
        <p:nvSpPr>
          <p:cNvPr id="16" name="15 Flecha derecha"/>
          <p:cNvSpPr/>
          <p:nvPr/>
        </p:nvSpPr>
        <p:spPr>
          <a:xfrm>
            <a:off x="4298950" y="4025422"/>
            <a:ext cx="546100" cy="296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" descr="http://japt.es/globe/PROTOCOLOS/ProtocoloHidrologiaRio_archivos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http://japt.es/globe/PROTOCOLOS/ProtocoloHidrologiaRio_archivos/image0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17 Imagen" descr="http://japt.es/globe/PROTOCOLOS/ProtocoloHidrologiaRio_archivos/image01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61" y="3655535"/>
            <a:ext cx="1590675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7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EVALUACIÓN DE </a:t>
            </a:r>
            <a:r>
              <a:rPr lang="es-EC" sz="3600" b="1" dirty="0" smtClean="0"/>
              <a:t>PARÁMETROS</a:t>
            </a:r>
            <a:endParaRPr lang="es-EC" sz="3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19745" y="1385587"/>
            <a:ext cx="35930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FLUIDO DE ENFRIAMIENTO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Eficacia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Costo del sistema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Costo de operación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Durabilidad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Costo de mantenimiento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Ruido</a:t>
            </a:r>
            <a:endParaRPr lang="en-US" dirty="0"/>
          </a:p>
          <a:p>
            <a:endParaRPr lang="es-EC" b="1" dirty="0" smtClean="0"/>
          </a:p>
          <a:p>
            <a:r>
              <a:rPr lang="es-EC" b="1" dirty="0" smtClean="0"/>
              <a:t> </a:t>
            </a:r>
            <a:endParaRPr lang="es-EC" b="1" dirty="0"/>
          </a:p>
        </p:txBody>
      </p:sp>
      <p:sp>
        <p:nvSpPr>
          <p:cNvPr id="16" name="CuadroTexto 8"/>
          <p:cNvSpPr txBox="1"/>
          <p:nvPr/>
        </p:nvSpPr>
        <p:spPr>
          <a:xfrm>
            <a:off x="4861002" y="970089"/>
            <a:ext cx="3593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FORMA DEL RECIPIENTE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Longitud de enfriamiento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Recirculación del fluido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Seguridad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Costo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Tiempo de llenado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Facilidad de operación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Mantenimiento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Facilidad de limpieza</a:t>
            </a:r>
            <a:endParaRPr lang="en-US" dirty="0"/>
          </a:p>
          <a:p>
            <a:endParaRPr lang="es-EC" b="1" dirty="0" smtClean="0"/>
          </a:p>
          <a:p>
            <a:r>
              <a:rPr lang="es-EC" b="1" dirty="0" smtClean="0"/>
              <a:t>ACTUAL </a:t>
            </a:r>
            <a:r>
              <a:rPr lang="es-EC" b="1" dirty="0" smtClean="0">
                <a:sym typeface="Wingdings" panose="05000000000000000000" pitchFamily="2" charset="2"/>
              </a:rPr>
              <a:t> PISCINA (5x2x2.8 m)</a:t>
            </a:r>
            <a:endParaRPr lang="es-EC" b="1" dirty="0" smtClean="0"/>
          </a:p>
          <a:p>
            <a:r>
              <a:rPr lang="es-EC" b="1" dirty="0" smtClean="0"/>
              <a:t> </a:t>
            </a:r>
            <a:endParaRPr lang="es-EC" b="1" dirty="0"/>
          </a:p>
        </p:txBody>
      </p:sp>
      <p:sp>
        <p:nvSpPr>
          <p:cNvPr id="3" name="2 Flecha abajo"/>
          <p:cNvSpPr/>
          <p:nvPr/>
        </p:nvSpPr>
        <p:spPr>
          <a:xfrm>
            <a:off x="4121748" y="4236283"/>
            <a:ext cx="382137" cy="51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3211681" y="5114077"/>
            <a:ext cx="220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MATRIZ DE DECISIÓN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384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CONDUCCIÓN</a:t>
            </a:r>
            <a:endParaRPr lang="es-EC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572417" y="1645903"/>
                <a:ext cx="1457387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s-ES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s-ES" b="1" i="1">
                              <a:latin typeface="Cambria Math"/>
                            </a:rPr>
                            <m:t>𝒙</m:t>
                          </m:r>
                        </m:sub>
                        <m:sup>
                          <m:r>
                            <a:rPr lang="es-ES" b="1" i="1">
                              <a:latin typeface="Cambria Math"/>
                            </a:rPr>
                            <m:t>′′ </m:t>
                          </m:r>
                        </m:sup>
                      </m:sSubSup>
                      <m:r>
                        <a:rPr lang="es-ES" b="1" i="1">
                          <a:latin typeface="Cambria Math"/>
                        </a:rPr>
                        <m:t>=−</m:t>
                      </m:r>
                      <m:r>
                        <a:rPr lang="es-ES" b="1" i="1">
                          <a:latin typeface="Cambria Math"/>
                        </a:rPr>
                        <m:t>𝒌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/>
                            </a:rPr>
                            <m:t>𝒅𝑻</m:t>
                          </m:r>
                        </m:num>
                        <m:den>
                          <m:r>
                            <a:rPr lang="es-ES" b="1" i="1">
                              <a:latin typeface="Cambria Math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7" y="1645903"/>
                <a:ext cx="1457387" cy="6184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18615" y="965158"/>
            <a:ext cx="2088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ESTADO ESTABLE</a:t>
            </a:r>
          </a:p>
          <a:p>
            <a:r>
              <a:rPr lang="en-US" b="1" dirty="0" smtClean="0"/>
              <a:t>T </a:t>
            </a:r>
            <a:r>
              <a:rPr lang="es-EC" b="1" dirty="0" smtClean="0"/>
              <a:t>independiente</a:t>
            </a:r>
            <a:r>
              <a:rPr lang="en-US" b="1" dirty="0" smtClean="0"/>
              <a:t> t </a:t>
            </a:r>
            <a:endParaRPr lang="en-US" b="1" dirty="0"/>
          </a:p>
        </p:txBody>
      </p:sp>
      <p:pic>
        <p:nvPicPr>
          <p:cNvPr id="18" name="17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2389288" y="965158"/>
            <a:ext cx="1963420" cy="197993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828011" y="2978787"/>
            <a:ext cx="3085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dirty="0"/>
              <a:t>Transferencia unidimensional por </a:t>
            </a:r>
            <a:r>
              <a:rPr lang="es-ES" sz="1200" b="1" dirty="0" smtClean="0"/>
              <a:t>conducción</a:t>
            </a:r>
          </a:p>
          <a:p>
            <a:pPr algn="ctr"/>
            <a:r>
              <a:rPr lang="es-ES" sz="1200" b="1" dirty="0"/>
              <a:t>Fuente: (</a:t>
            </a:r>
            <a:r>
              <a:rPr lang="es-ES" sz="1200" b="1" dirty="0" err="1"/>
              <a:t>Incropera</a:t>
            </a:r>
            <a:r>
              <a:rPr lang="es-ES" sz="1200" b="1" dirty="0"/>
              <a:t> &amp; </a:t>
            </a:r>
            <a:r>
              <a:rPr lang="es-ES" sz="1200" b="1" dirty="0" err="1"/>
              <a:t>DeWitt</a:t>
            </a:r>
            <a:r>
              <a:rPr lang="es-ES" sz="1200" b="1" dirty="0"/>
              <a:t>, 1999)</a:t>
            </a:r>
            <a:endParaRPr lang="en-US" sz="1200" b="1" dirty="0"/>
          </a:p>
        </p:txBody>
      </p:sp>
      <p:sp>
        <p:nvSpPr>
          <p:cNvPr id="19" name="18 Rectángulo"/>
          <p:cNvSpPr/>
          <p:nvPr/>
        </p:nvSpPr>
        <p:spPr>
          <a:xfrm>
            <a:off x="5585009" y="1354958"/>
            <a:ext cx="34861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ESTADO TRANSITORIO</a:t>
            </a:r>
          </a:p>
          <a:p>
            <a:r>
              <a:rPr lang="es-EC" b="1" dirty="0" smtClean="0"/>
              <a:t>t llegar a una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Resistencia interna despreciable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Sólido </a:t>
            </a:r>
            <a:r>
              <a:rPr lang="es-EC" dirty="0" err="1" smtClean="0"/>
              <a:t>semiinfinito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866560" y="4243017"/>
                <a:ext cx="32493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b="1" dirty="0" smtClean="0"/>
                  <a:t>Resistencia interna despreciable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𝑩𝒊</m:t>
                      </m:r>
                      <m:r>
                        <a:rPr lang="en-US" b="1" i="1" smtClean="0">
                          <a:latin typeface="Cambria Math"/>
                        </a:rPr>
                        <m:t> 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60" y="4243017"/>
                <a:ext cx="324935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501" t="-4717" r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20 Rectángulo"/>
          <p:cNvSpPr/>
          <p:nvPr/>
        </p:nvSpPr>
        <p:spPr>
          <a:xfrm>
            <a:off x="6170363" y="5447793"/>
            <a:ext cx="1507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dirty="0" smtClean="0"/>
              <a:t>Superficie de control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Rectángulo"/>
              <p:cNvSpPr/>
              <p:nvPr/>
            </p:nvSpPr>
            <p:spPr>
              <a:xfrm>
                <a:off x="150643" y="4936636"/>
                <a:ext cx="5212925" cy="501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s-ES" sz="14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s-ES" sz="1400" b="1" i="1">
                              <a:latin typeface="Cambria Math"/>
                            </a:rPr>
                            <m:t>𝒔</m:t>
                          </m:r>
                        </m:sub>
                        <m:sup>
                          <m:r>
                            <a:rPr lang="es-ES" sz="1400" b="1" i="1">
                              <a:latin typeface="Cambria Math"/>
                            </a:rPr>
                            <m:t>"</m:t>
                          </m:r>
                        </m:sup>
                      </m:sSubSup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s-ES" sz="1400" b="1" i="1">
                              <a:latin typeface="Cambria Math"/>
                            </a:rPr>
                            <m:t>𝒔</m:t>
                          </m:r>
                          <m:r>
                            <a:rPr lang="es-ES" sz="1400" b="1" i="1">
                              <a:latin typeface="Cambria Math"/>
                            </a:rPr>
                            <m:t>,</m:t>
                          </m:r>
                          <m:r>
                            <a:rPr lang="es-ES" sz="1400" b="1" i="1">
                              <a:latin typeface="Cambria Math"/>
                            </a:rPr>
                            <m:t>𝒉</m:t>
                          </m:r>
                        </m:sub>
                      </m:sSub>
                      <m:r>
                        <a:rPr lang="es-ES" sz="1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ES" sz="1400" b="1" i="1"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es-ES" sz="1400" b="1" i="1">
                              <a:latin typeface="Cambria Math"/>
                            </a:rPr>
                            <m:t>𝒈</m:t>
                          </m:r>
                        </m:sub>
                      </m:sSub>
                      <m:r>
                        <a:rPr lang="es-ES" sz="1400" b="1" i="1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1400" b="1" i="1">
                              <a:latin typeface="Cambria Math"/>
                            </a:rPr>
                            <m:t>𝒉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400" b="1" i="1">
                                  <a:latin typeface="Cambria Math"/>
                                </a:rPr>
                                <m:t>𝑻</m:t>
                              </m:r>
                              <m:r>
                                <a:rPr lang="es-ES" sz="1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s-ES" sz="1400" b="1" i="1">
                                      <a:latin typeface="Cambria Math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400" b="1" i="1">
                              <a:latin typeface="Cambria Math"/>
                            </a:rPr>
                            <m:t>+</m:t>
                          </m:r>
                          <m:r>
                            <a:rPr lang="es-ES" sz="1400" b="1" i="1">
                              <a:latin typeface="Cambria Math"/>
                            </a:rPr>
                            <m:t>𝜺𝝈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s-ES" sz="14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s-ES" sz="1400" b="1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s-ES" sz="1400" b="1" i="1">
                                      <a:latin typeface="Cambria Math"/>
                                    </a:rPr>
                                    <m:t>𝒂𝒍𝒓</m:t>
                                  </m:r>
                                </m:sub>
                                <m:sup>
                                  <m:r>
                                    <a:rPr lang="es-ES" sz="14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s-ES" sz="1400" b="1" i="1">
                              <a:latin typeface="Cambria Math"/>
                            </a:rPr>
                            <m:t>𝒔</m:t>
                          </m:r>
                          <m:r>
                            <a:rPr lang="es-ES" sz="1400" b="1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400" b="1" i="1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s-ES" sz="14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s-ES" sz="1400" b="1" i="1"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sub>
                      </m:sSub>
                      <m:r>
                        <a:rPr lang="es-ES" sz="1400" b="1" i="1">
                          <a:latin typeface="Cambria Math"/>
                        </a:rPr>
                        <m:t>= </m:t>
                      </m:r>
                      <m:r>
                        <a:rPr lang="es-ES" sz="1400" b="1" i="1">
                          <a:latin typeface="Cambria Math"/>
                        </a:rPr>
                        <m:t>𝝆</m:t>
                      </m:r>
                      <m:r>
                        <a:rPr lang="es-ES" sz="1400" b="1" i="1">
                          <a:latin typeface="Cambria Math"/>
                        </a:rPr>
                        <m:t>𝑽𝒄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b="1" i="1">
                              <a:latin typeface="Cambria Math"/>
                            </a:rPr>
                            <m:t>𝒅𝑻</m:t>
                          </m:r>
                        </m:num>
                        <m:den>
                          <m:r>
                            <a:rPr lang="es-ES" sz="1400" b="1" i="1"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2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3" y="4936636"/>
                <a:ext cx="5212925" cy="501548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22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28" y="3495044"/>
            <a:ext cx="3310977" cy="1850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CONDUCCIÓN</a:t>
            </a:r>
            <a:endParaRPr lang="es-EC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3587723" y="861821"/>
                <a:ext cx="19685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b="1" dirty="0" smtClean="0"/>
                  <a:t>Sólido </a:t>
                </a:r>
                <a:r>
                  <a:rPr lang="es-EC" b="1" dirty="0" err="1" smtClean="0"/>
                  <a:t>semiinfinito</a:t>
                </a:r>
                <a:endParaRPr lang="es-EC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𝑩𝒊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23" y="861821"/>
                <a:ext cx="196855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795" t="-4717"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35" y="1846817"/>
            <a:ext cx="2469530" cy="21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Rectángulo"/>
          <p:cNvSpPr/>
          <p:nvPr/>
        </p:nvSpPr>
        <p:spPr>
          <a:xfrm>
            <a:off x="3175085" y="4055112"/>
            <a:ext cx="2793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dirty="0" smtClean="0"/>
              <a:t>Sólido </a:t>
            </a:r>
            <a:r>
              <a:rPr lang="es-ES" sz="1200" b="1" dirty="0" err="1" smtClean="0"/>
              <a:t>semiinfito</a:t>
            </a:r>
            <a:r>
              <a:rPr lang="es-ES" sz="1200" b="1" dirty="0" smtClean="0"/>
              <a:t> con convección externa</a:t>
            </a:r>
          </a:p>
        </p:txBody>
      </p:sp>
    </p:spTree>
    <p:extLst>
      <p:ext uri="{BB962C8B-B14F-4D97-AF65-F5344CB8AC3E}">
        <p14:creationId xmlns:p14="http://schemas.microsoft.com/office/powerpoint/2010/main" val="14774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CONVECCIÓN</a:t>
            </a:r>
            <a:endParaRPr lang="es-EC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901862" y="861821"/>
                <a:ext cx="2728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s-EC" dirty="0" smtClean="0"/>
                  <a:t> entre fluido y un sólido</a:t>
                </a:r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62" y="861821"/>
                <a:ext cx="272876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4" y="1645317"/>
            <a:ext cx="3108897" cy="17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1156331" y="3522848"/>
            <a:ext cx="243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/>
              <a:t>Capa límite sobre una placa </a:t>
            </a:r>
            <a:r>
              <a:rPr lang="es-EC" sz="1200" b="1" dirty="0" smtClean="0"/>
              <a:t>plana</a:t>
            </a:r>
          </a:p>
          <a:p>
            <a:pPr algn="ctr"/>
            <a:r>
              <a:rPr lang="es-ES" sz="1200" b="1" dirty="0"/>
              <a:t>Fuente: (</a:t>
            </a:r>
            <a:r>
              <a:rPr lang="es-ES" sz="1200" b="1" dirty="0" err="1"/>
              <a:t>Incropera</a:t>
            </a:r>
            <a:r>
              <a:rPr lang="es-ES" sz="1200" b="1" dirty="0"/>
              <a:t> &amp; </a:t>
            </a:r>
            <a:r>
              <a:rPr lang="es-ES" sz="1200" b="1" dirty="0" err="1"/>
              <a:t>DeWitt</a:t>
            </a:r>
            <a:r>
              <a:rPr lang="es-ES" sz="1200" b="1" dirty="0"/>
              <a:t>, 1999)</a:t>
            </a:r>
            <a:endParaRPr lang="es-ES" sz="1200" b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5566191" y="861821"/>
            <a:ext cx="306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Condición de no deslizamiento</a:t>
            </a:r>
            <a:endParaRPr lang="en-US" dirty="0"/>
          </a:p>
        </p:txBody>
      </p:sp>
      <p:pic>
        <p:nvPicPr>
          <p:cNvPr id="11" name="1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27" y="1465317"/>
            <a:ext cx="2963660" cy="19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5488121" y="3482452"/>
            <a:ext cx="3407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Condición de no deslizamiento entre placas planas</a:t>
            </a:r>
          </a:p>
        </p:txBody>
      </p:sp>
      <p:pic>
        <p:nvPicPr>
          <p:cNvPr id="13" name="12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62" y="4039103"/>
            <a:ext cx="4537710" cy="16198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928871" y="2247489"/>
                <a:ext cx="1902893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"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𝒉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871" y="2247489"/>
                <a:ext cx="1902893" cy="379656"/>
              </a:xfrm>
              <a:prstGeom prst="rect">
                <a:avLst/>
              </a:prstGeom>
              <a:blipFill rotWithShape="1"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2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cs typeface="Arial" panose="020B0604020202020204" pitchFamily="34" charset="0"/>
              </a:rPr>
              <a:t>DISEÑO</a:t>
            </a:r>
            <a:endParaRPr lang="es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189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19" y="48628"/>
            <a:ext cx="8261250" cy="501148"/>
          </a:xfrm>
        </p:spPr>
        <p:txBody>
          <a:bodyPr>
            <a:noAutofit/>
          </a:bodyPr>
          <a:lstStyle/>
          <a:p>
            <a:r>
              <a:rPr lang="es-EC" sz="2800" b="1" dirty="0" smtClean="0"/>
              <a:t>REQUERIMIENTOS Y EVALUACIÓN DE PARÁMETROS</a:t>
            </a:r>
            <a:endParaRPr lang="es-EC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419" y="4168032"/>
            <a:ext cx="8575148" cy="4351338"/>
          </a:xfrm>
        </p:spPr>
        <p:txBody>
          <a:bodyPr>
            <a:normAutofit/>
          </a:bodyPr>
          <a:lstStyle/>
          <a:p>
            <a:r>
              <a:rPr lang="es-EC" sz="2000" dirty="0" smtClean="0"/>
              <a:t>Factores de ponderación(</a:t>
            </a:r>
            <a:r>
              <a:rPr lang="es-EC" sz="2000" dirty="0" err="1" smtClean="0"/>
              <a:t>Weighting</a:t>
            </a:r>
            <a:r>
              <a:rPr lang="es-EC" sz="2000" dirty="0" smtClean="0"/>
              <a:t> </a:t>
            </a:r>
            <a:r>
              <a:rPr lang="es-EC" sz="2000" dirty="0" err="1" smtClean="0"/>
              <a:t>Factors</a:t>
            </a:r>
            <a:r>
              <a:rPr lang="es-EC" sz="2000" dirty="0" smtClean="0"/>
              <a:t>) </a:t>
            </a:r>
            <a:r>
              <a:rPr lang="es-EC" sz="2000" dirty="0" smtClean="0">
                <a:sym typeface="Wingdings" panose="05000000000000000000" pitchFamily="2" charset="2"/>
              </a:rPr>
              <a:t></a:t>
            </a:r>
            <a:r>
              <a:rPr lang="es-EC" sz="2000" dirty="0" smtClean="0"/>
              <a:t> Matriz de decisión: factores </a:t>
            </a:r>
            <a:r>
              <a:rPr lang="es-EC" sz="2000" dirty="0"/>
              <a:t>de calificación </a:t>
            </a:r>
            <a:r>
              <a:rPr lang="es-EC" sz="2000" dirty="0" smtClean="0"/>
              <a:t>(</a:t>
            </a:r>
            <a:r>
              <a:rPr lang="es-EC" sz="2000" dirty="0"/>
              <a:t>Rating </a:t>
            </a:r>
            <a:r>
              <a:rPr lang="es-EC" sz="2000" dirty="0" err="1"/>
              <a:t>Factors</a:t>
            </a:r>
            <a:r>
              <a:rPr lang="es-EC" sz="2000" dirty="0"/>
              <a:t>): 1 – 10   </a:t>
            </a:r>
          </a:p>
          <a:p>
            <a:r>
              <a:rPr lang="es-EC" sz="2000" dirty="0" smtClean="0"/>
              <a:t>Ponderar los parámetros de decisión </a:t>
            </a:r>
          </a:p>
          <a:p>
            <a:pPr lvl="6"/>
            <a:r>
              <a:rPr lang="es-EC" sz="1200" dirty="0" smtClean="0"/>
              <a:t>1  + Importante </a:t>
            </a:r>
          </a:p>
          <a:p>
            <a:pPr lvl="6"/>
            <a:r>
              <a:rPr lang="es-EC" sz="1200" dirty="0" smtClean="0"/>
              <a:t>0.5 = Importancia </a:t>
            </a:r>
          </a:p>
          <a:p>
            <a:pPr lvl="6"/>
            <a:r>
              <a:rPr lang="es-EC" sz="1200" dirty="0" smtClean="0"/>
              <a:t>0 – Menos importante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9419" y="3638523"/>
            <a:ext cx="515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MATRICES DE EVALUACIÓN</a:t>
            </a:r>
            <a:endParaRPr lang="es-EC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82092"/>
              </p:ext>
            </p:extLst>
          </p:nvPr>
        </p:nvGraphicFramePr>
        <p:xfrm>
          <a:off x="2839769" y="808286"/>
          <a:ext cx="3397258" cy="2415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8294"/>
                <a:gridCol w="1698964"/>
              </a:tblGrid>
              <a:tr h="16573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 dirty="0">
                          <a:effectLst/>
                        </a:rPr>
                        <a:t>Descripción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Requerimiento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94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Requerimientos generales para la estructura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 dirty="0">
                          <a:effectLst/>
                        </a:rPr>
                        <a:t>Desmontable.</a:t>
                      </a:r>
                      <a:endParaRPr lang="en-US" sz="1600" dirty="0">
                        <a:effectLst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 dirty="0">
                          <a:effectLst/>
                        </a:rPr>
                        <a:t>Emplear elementos existentes.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02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Sistema de enfriamiento para láminas asfálticas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Temperatura externa menor a los 34°C en la etapa de enrollado.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59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Sistema de tracción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100" dirty="0">
                          <a:effectLst/>
                        </a:rPr>
                        <a:t>Velocidad de laminación: 40 m/min.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9" name="Conector recto de flecha 14"/>
          <p:cNvCxnSpPr/>
          <p:nvPr/>
        </p:nvCxnSpPr>
        <p:spPr>
          <a:xfrm flipV="1">
            <a:off x="4184584" y="4514742"/>
            <a:ext cx="0" cy="21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189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19" y="-46253"/>
            <a:ext cx="7324224" cy="501148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MATRICES FLUIDO DE ENFRIAMIENTO</a:t>
            </a:r>
            <a:endParaRPr lang="es-EC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73999" y="1659518"/>
            <a:ext cx="515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MATRIZ COMBINEX</a:t>
            </a:r>
            <a:endParaRPr lang="es-EC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838505" y="4702797"/>
            <a:ext cx="515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MATRIZ DE DECISIÓN</a:t>
            </a:r>
            <a:endParaRPr lang="es-EC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01" y="908184"/>
            <a:ext cx="5278607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9" y="3796921"/>
            <a:ext cx="5227856" cy="218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3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cs typeface="Arial" panose="020B0604020202020204" pitchFamily="34" charset="0"/>
              </a:rPr>
              <a:t>GENERALIDADES</a:t>
            </a:r>
            <a:endParaRPr lang="es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189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19" y="-46253"/>
            <a:ext cx="7324224" cy="501148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MATRICES FORMA RECIPIENTE</a:t>
            </a:r>
            <a:endParaRPr lang="es-EC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73999" y="1659518"/>
            <a:ext cx="515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MATRIZ COMBINEX</a:t>
            </a:r>
            <a:endParaRPr lang="es-EC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838505" y="4498077"/>
            <a:ext cx="515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MATRIZ DE DECISIÓN</a:t>
            </a:r>
            <a:endParaRPr lang="es-EC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56" y="673548"/>
            <a:ext cx="5820358" cy="23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2" y="3408383"/>
            <a:ext cx="5097438" cy="25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5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13" y="54556"/>
            <a:ext cx="7324224" cy="501148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DISEÑO TÉRMICO</a:t>
            </a:r>
            <a:endParaRPr lang="es-EC" sz="3200" b="1" dirty="0"/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2306" y="1982337"/>
            <a:ext cx="5819388" cy="244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4103" y="842328"/>
            <a:ext cx="61832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DATOS: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Temperaturas de: laminación (inicial lámina), ambiente,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Velocidades: máxima y mínima</a:t>
            </a:r>
            <a:endParaRPr lang="es-EC" dirty="0"/>
          </a:p>
        </p:txBody>
      </p:sp>
      <p:sp>
        <p:nvSpPr>
          <p:cNvPr id="28" name="27 Rectángulo"/>
          <p:cNvSpPr/>
          <p:nvPr/>
        </p:nvSpPr>
        <p:spPr>
          <a:xfrm>
            <a:off x="3126994" y="4390112"/>
            <a:ext cx="2890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Esquema del enfriamiento de láminas (4K)</a:t>
            </a:r>
          </a:p>
        </p:txBody>
      </p:sp>
      <p:pic>
        <p:nvPicPr>
          <p:cNvPr id="41" name="4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42" y="4667111"/>
            <a:ext cx="15120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41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42" y="5245360"/>
            <a:ext cx="15120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3" name="Imagen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94" y="4769042"/>
            <a:ext cx="1368000" cy="2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Imagen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94" y="5019536"/>
            <a:ext cx="1368000" cy="2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Imagen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94" y="5270030"/>
            <a:ext cx="1368000" cy="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49 Image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23" y="4829036"/>
            <a:ext cx="1943032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50 Imagen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81" y="4852848"/>
            <a:ext cx="1634940" cy="35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13" y="54556"/>
            <a:ext cx="7324224" cy="501148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DISEÑO TÉRMICO</a:t>
            </a:r>
            <a:endParaRPr lang="es-EC" sz="3200" b="1" dirty="0"/>
          </a:p>
        </p:txBody>
      </p:sp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/>
          <a:stretch/>
        </p:blipFill>
        <p:spPr bwMode="auto">
          <a:xfrm>
            <a:off x="261935" y="907998"/>
            <a:ext cx="8620125" cy="3486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Imagen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93" y="5015552"/>
            <a:ext cx="135818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n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02" y="5389464"/>
            <a:ext cx="108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41142" y="4394148"/>
            <a:ext cx="3061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Longitud de enfriamiento máxima disponible</a:t>
            </a:r>
          </a:p>
        </p:txBody>
      </p:sp>
    </p:spTree>
    <p:extLst>
      <p:ext uri="{BB962C8B-B14F-4D97-AF65-F5344CB8AC3E}">
        <p14:creationId xmlns:p14="http://schemas.microsoft.com/office/powerpoint/2010/main" val="32789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13" y="54556"/>
            <a:ext cx="7324224" cy="501148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DISEÑO TÉRMICO</a:t>
            </a:r>
            <a:endParaRPr lang="es-EC" sz="3200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3815" y="1019749"/>
            <a:ext cx="4717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PARA LA VELOCIDAD MÁXIMA DE LAMINACIÓN</a:t>
            </a:r>
            <a:endParaRPr lang="es-EC" b="1" dirty="0"/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1" y="1580439"/>
            <a:ext cx="29527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704264"/>
            <a:ext cx="4953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48" y="1642351"/>
            <a:ext cx="1905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753" y="4328872"/>
            <a:ext cx="3642995" cy="147574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1567000" y="5699040"/>
            <a:ext cx="2184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Esquema de sólido </a:t>
            </a:r>
            <a:r>
              <a:rPr lang="es-EC" sz="1200" b="1" dirty="0" err="1" smtClean="0"/>
              <a:t>semiinfinito</a:t>
            </a:r>
            <a:endParaRPr lang="es-EC" sz="1200" b="1" dirty="0" smtClean="0"/>
          </a:p>
        </p:txBody>
      </p:sp>
      <p:pic>
        <p:nvPicPr>
          <p:cNvPr id="15" name="14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48" y="4766703"/>
            <a:ext cx="43200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75" y="3210309"/>
            <a:ext cx="32040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16 Rectángulo"/>
          <p:cNvSpPr/>
          <p:nvPr/>
        </p:nvSpPr>
        <p:spPr>
          <a:xfrm>
            <a:off x="363815" y="2753315"/>
            <a:ext cx="4664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PARA LA VELOCIDAD MÍNIMA DE LAMINACIÓN</a:t>
            </a:r>
            <a:endParaRPr lang="es-EC" b="1" dirty="0"/>
          </a:p>
        </p:txBody>
      </p:sp>
      <p:pic>
        <p:nvPicPr>
          <p:cNvPr id="18" name="17 Image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81" y="3375352"/>
            <a:ext cx="198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2305640"/>
            <a:ext cx="12960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56" y="3389640"/>
            <a:ext cx="1332000" cy="44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9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13" y="54556"/>
            <a:ext cx="7324224" cy="501148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DISEÑO TÉRMICO</a:t>
            </a:r>
            <a:endParaRPr lang="es-EC" sz="3200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3614979793"/>
              </p:ext>
            </p:extLst>
          </p:nvPr>
        </p:nvGraphicFramePr>
        <p:xfrm>
          <a:off x="-327546" y="742949"/>
          <a:ext cx="5690130" cy="341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2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32" y="1594375"/>
            <a:ext cx="5400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45" y="1973101"/>
            <a:ext cx="14400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32" y="2450772"/>
            <a:ext cx="7200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1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70" y="2832910"/>
            <a:ext cx="16200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0" y="4176216"/>
            <a:ext cx="3926782" cy="1271355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1426420" y="5544873"/>
            <a:ext cx="26223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Longitud de bandejas de enfriamiento</a:t>
            </a: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156" y="4426797"/>
            <a:ext cx="3960000" cy="742896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5543569" y="5544872"/>
            <a:ext cx="2493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Recorrido de lámina en las bandejas</a:t>
            </a:r>
          </a:p>
        </p:txBody>
      </p:sp>
    </p:spTree>
    <p:extLst>
      <p:ext uri="{BB962C8B-B14F-4D97-AF65-F5344CB8AC3E}">
        <p14:creationId xmlns:p14="http://schemas.microsoft.com/office/powerpoint/2010/main" val="27875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/>
              <a:t>DISE</a:t>
            </a:r>
            <a:r>
              <a:rPr lang="es-EC" sz="3600" b="1" dirty="0"/>
              <a:t>ÑO ESTRUCTURAL 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24" y="1084237"/>
            <a:ext cx="6092751" cy="2340000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07"/>
          <a:stretch/>
        </p:blipFill>
        <p:spPr bwMode="auto">
          <a:xfrm>
            <a:off x="2219349" y="4002211"/>
            <a:ext cx="2876550" cy="2065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77463" y="722066"/>
            <a:ext cx="104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MODELO</a:t>
            </a:r>
            <a:endParaRPr lang="es-EC" b="1" dirty="0"/>
          </a:p>
        </p:txBody>
      </p:sp>
      <p:sp>
        <p:nvSpPr>
          <p:cNvPr id="17" name="16 Rectángulo"/>
          <p:cNvSpPr/>
          <p:nvPr/>
        </p:nvSpPr>
        <p:spPr>
          <a:xfrm>
            <a:off x="476170" y="3632879"/>
            <a:ext cx="96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CARGAS</a:t>
            </a:r>
            <a:endParaRPr lang="es-EC" b="1" dirty="0"/>
          </a:p>
        </p:txBody>
      </p:sp>
      <p:pic>
        <p:nvPicPr>
          <p:cNvPr id="18" name="17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86" y="4363677"/>
            <a:ext cx="1800000" cy="28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00" y="4760660"/>
            <a:ext cx="10800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39" y="4980019"/>
            <a:ext cx="1800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91" y="5435239"/>
            <a:ext cx="1800000" cy="20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8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/>
              <a:t>DISE</a:t>
            </a:r>
            <a:r>
              <a:rPr lang="es-EC" sz="3600" b="1" dirty="0"/>
              <a:t>ÑO ESTRUCTURAL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76170" y="794095"/>
            <a:ext cx="96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CARGAS</a:t>
            </a:r>
            <a:endParaRPr lang="es-EC" b="1" dirty="0"/>
          </a:p>
        </p:txBody>
      </p:sp>
      <p:pic>
        <p:nvPicPr>
          <p:cNvPr id="12" name="11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526" y="1215390"/>
            <a:ext cx="5172075" cy="1475740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29" y="1376362"/>
            <a:ext cx="25200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29" y="2086046"/>
            <a:ext cx="25200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4" y="3228975"/>
            <a:ext cx="3209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55" y="3768061"/>
            <a:ext cx="2700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55" y="4276583"/>
            <a:ext cx="234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/>
          <p:cNvPicPr/>
          <p:nvPr/>
        </p:nvPicPr>
        <p:blipFill>
          <a:blip r:embed="rId10"/>
          <a:stretch>
            <a:fillRect/>
          </a:stretch>
        </p:blipFill>
        <p:spPr>
          <a:xfrm>
            <a:off x="5164199" y="3016743"/>
            <a:ext cx="3173730" cy="2519680"/>
          </a:xfrm>
          <a:prstGeom prst="rect">
            <a:avLst/>
          </a:prstGeom>
        </p:spPr>
      </p:pic>
      <p:pic>
        <p:nvPicPr>
          <p:cNvPr id="27" name="26 Imagen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55" y="4934945"/>
            <a:ext cx="270000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3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DISE</a:t>
            </a:r>
            <a:r>
              <a:rPr lang="es-EC" sz="3600" b="1" dirty="0" smtClean="0"/>
              <a:t>ÑO ESTRUCTURAL 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811796"/>
            <a:ext cx="7886700" cy="5576971"/>
          </a:xfrm>
        </p:spPr>
        <p:txBody>
          <a:bodyPr>
            <a:noAutofit/>
          </a:bodyPr>
          <a:lstStyle/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11" name="10 Rectángulo"/>
          <p:cNvSpPr/>
          <p:nvPr/>
        </p:nvSpPr>
        <p:spPr>
          <a:xfrm>
            <a:off x="476170" y="794095"/>
            <a:ext cx="14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SIMULACIÓN</a:t>
            </a:r>
            <a:endParaRPr lang="es-EC" b="1" dirty="0"/>
          </a:p>
        </p:txBody>
      </p:sp>
      <p:pic>
        <p:nvPicPr>
          <p:cNvPr id="14" name="13 Imagen"/>
          <p:cNvPicPr/>
          <p:nvPr/>
        </p:nvPicPr>
        <p:blipFill rotWithShape="1">
          <a:blip r:embed="rId3"/>
          <a:srcRect l="2119"/>
          <a:stretch/>
        </p:blipFill>
        <p:spPr bwMode="auto">
          <a:xfrm>
            <a:off x="407930" y="1578055"/>
            <a:ext cx="3959860" cy="3237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4"/>
          <a:srcRect b="2530"/>
          <a:stretch/>
        </p:blipFill>
        <p:spPr bwMode="auto">
          <a:xfrm>
            <a:off x="4694832" y="1589167"/>
            <a:ext cx="3959860" cy="3215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146658" y="4930724"/>
            <a:ext cx="71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Mallado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072629" y="4899981"/>
            <a:ext cx="3204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Asignación de elementos, restricciones y cargas</a:t>
            </a:r>
          </a:p>
        </p:txBody>
      </p:sp>
    </p:spTree>
    <p:extLst>
      <p:ext uri="{BB962C8B-B14F-4D97-AF65-F5344CB8AC3E}">
        <p14:creationId xmlns:p14="http://schemas.microsoft.com/office/powerpoint/2010/main" val="26239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DISE</a:t>
            </a:r>
            <a:r>
              <a:rPr lang="es-EC" sz="3600" b="1" dirty="0" smtClean="0"/>
              <a:t>ÑO ESTRUCTURAL 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811796"/>
            <a:ext cx="7886700" cy="5576971"/>
          </a:xfrm>
        </p:spPr>
        <p:txBody>
          <a:bodyPr>
            <a:noAutofit/>
          </a:bodyPr>
          <a:lstStyle/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00" y="1036463"/>
            <a:ext cx="6192000" cy="25355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476170" y="794095"/>
            <a:ext cx="1410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RESULTADOS</a:t>
            </a:r>
            <a:endParaRPr lang="es-EC" b="1" dirty="0"/>
          </a:p>
        </p:txBody>
      </p:sp>
      <p:sp>
        <p:nvSpPr>
          <p:cNvPr id="13" name="12 Rectángulo"/>
          <p:cNvSpPr/>
          <p:nvPr/>
        </p:nvSpPr>
        <p:spPr>
          <a:xfrm>
            <a:off x="628570" y="3894413"/>
            <a:ext cx="275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CRITERIOS DE ACEPTACIÓN</a:t>
            </a:r>
            <a:endParaRPr lang="es-EC" b="1" dirty="0"/>
          </a:p>
        </p:txBody>
      </p:sp>
      <p:pic>
        <p:nvPicPr>
          <p:cNvPr id="18" name="17 Imagen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59" y="4263745"/>
            <a:ext cx="1283970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65" y="4518968"/>
            <a:ext cx="10096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02" y="5289789"/>
            <a:ext cx="6381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20 Rectángulo"/>
          <p:cNvSpPr/>
          <p:nvPr/>
        </p:nvSpPr>
        <p:spPr>
          <a:xfrm>
            <a:off x="3240354" y="3638988"/>
            <a:ext cx="2663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Diagrama de esfuerzos en la estructura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191880" y="5924835"/>
            <a:ext cx="2173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Columna empotrada articulada</a:t>
            </a:r>
          </a:p>
        </p:txBody>
      </p:sp>
      <p:pic>
        <p:nvPicPr>
          <p:cNvPr id="23" name="22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46" y="4518968"/>
            <a:ext cx="6286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46" y="5163540"/>
            <a:ext cx="7048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9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DISE</a:t>
            </a:r>
            <a:r>
              <a:rPr lang="es-EC" sz="3600" b="1" dirty="0" smtClean="0"/>
              <a:t>ÑO ESTRUCTURAL </a:t>
            </a:r>
            <a:endParaRPr lang="es-EC" sz="3600" b="1" dirty="0"/>
          </a:p>
        </p:txBody>
      </p:sp>
      <p:sp>
        <p:nvSpPr>
          <p:cNvPr id="12" name="11 Rectángulo"/>
          <p:cNvSpPr/>
          <p:nvPr/>
        </p:nvSpPr>
        <p:spPr>
          <a:xfrm>
            <a:off x="476170" y="794095"/>
            <a:ext cx="1410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RESULTADOS</a:t>
            </a:r>
            <a:endParaRPr lang="es-EC" b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295400"/>
            <a:ext cx="8848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662647"/>
            <a:ext cx="6419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ANTECEDENTES </a:t>
            </a:r>
            <a:endParaRPr lang="es-EC" sz="3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160548"/>
            <a:ext cx="3028950" cy="187642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737100" y="412258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</a:rPr>
              <a:t>Lamina </a:t>
            </a:r>
            <a:r>
              <a:rPr lang="es-EC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impermeabilizantes con armadura</a:t>
            </a:r>
            <a:endParaRPr lang="es-EC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</a:rPr>
              <a:t>Fuente: (Imptek, 2014) </a:t>
            </a:r>
            <a:endParaRPr lang="es-EC" sz="1100" dirty="0"/>
          </a:p>
        </p:txBody>
      </p:sp>
      <p:pic>
        <p:nvPicPr>
          <p:cNvPr id="13" name="12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15" y="1612582"/>
            <a:ext cx="3239770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15" y="2833687"/>
            <a:ext cx="3239770" cy="1181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Diagrama 8"/>
          <p:cNvGraphicFramePr/>
          <p:nvPr>
            <p:extLst>
              <p:ext uri="{D42A27DB-BD31-4B8C-83A1-F6EECF244321}">
                <p14:modId xmlns:p14="http://schemas.microsoft.com/office/powerpoint/2010/main" val="3051425867"/>
              </p:ext>
            </p:extLst>
          </p:nvPr>
        </p:nvGraphicFramePr>
        <p:xfrm>
          <a:off x="1104900" y="3798657"/>
          <a:ext cx="3986463" cy="150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902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DISE</a:t>
            </a:r>
            <a:r>
              <a:rPr lang="es-EC" sz="3600" b="1" dirty="0" smtClean="0"/>
              <a:t>ÑO Y SELECCIÓN DE ELEMENTOS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677948"/>
            <a:ext cx="7886700" cy="5576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1800" b="1" dirty="0" smtClean="0"/>
              <a:t>JUNTAS EMPERNADAS </a:t>
            </a:r>
          </a:p>
          <a:p>
            <a:pPr marL="0" indent="0">
              <a:buNone/>
            </a:pPr>
            <a:endParaRPr lang="es-EC" sz="1800" b="1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1110675"/>
            <a:ext cx="7200000" cy="3976011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862352" y="5304015"/>
            <a:ext cx="1419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Juntas empernadas</a:t>
            </a:r>
          </a:p>
        </p:txBody>
      </p:sp>
    </p:spTree>
    <p:extLst>
      <p:ext uri="{BB962C8B-B14F-4D97-AF65-F5344CB8AC3E}">
        <p14:creationId xmlns:p14="http://schemas.microsoft.com/office/powerpoint/2010/main" val="27725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DISE</a:t>
            </a:r>
            <a:r>
              <a:rPr lang="es-EC" sz="3600" b="1" dirty="0" smtClean="0"/>
              <a:t>ÑO Y SELECCIÓN DE ELEMENTOS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1414721" y="926009"/>
            <a:ext cx="96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JUNTA 1</a:t>
            </a:r>
            <a:endParaRPr lang="es-EC" b="1" dirty="0"/>
          </a:p>
        </p:txBody>
      </p:sp>
      <p:pic>
        <p:nvPicPr>
          <p:cNvPr id="12" name="11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91066" y="1295341"/>
            <a:ext cx="3416935" cy="4679950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1442" y="1110675"/>
            <a:ext cx="3345180" cy="2699385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12" y="4515987"/>
            <a:ext cx="131321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65" y="4130866"/>
            <a:ext cx="79057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65" y="4515987"/>
            <a:ext cx="77152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1" y="4921013"/>
            <a:ext cx="866775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Flecha derecha"/>
          <p:cNvSpPr/>
          <p:nvPr/>
        </p:nvSpPr>
        <p:spPr>
          <a:xfrm>
            <a:off x="5090615" y="4418249"/>
            <a:ext cx="941695" cy="405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DISE</a:t>
            </a:r>
            <a:r>
              <a:rPr lang="es-EC" sz="3600" b="1" dirty="0" smtClean="0"/>
              <a:t>ÑO Y SELECCIÓN DE ELEMENTOS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1414721" y="926009"/>
            <a:ext cx="96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JUNTA 1</a:t>
            </a:r>
            <a:endParaRPr lang="es-EC" b="1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721" y="1566057"/>
            <a:ext cx="2155190" cy="2879725"/>
          </a:xfrm>
          <a:prstGeom prst="rect">
            <a:avLst/>
          </a:prstGeom>
        </p:spPr>
      </p:pic>
      <p:pic>
        <p:nvPicPr>
          <p:cNvPr id="20" name="19 Imagen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346" y="1566057"/>
            <a:ext cx="3778885" cy="2051685"/>
          </a:xfrm>
          <a:prstGeom prst="rect">
            <a:avLst/>
          </a:prstGeom>
        </p:spPr>
      </p:pic>
      <p:pic>
        <p:nvPicPr>
          <p:cNvPr id="21" name="20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" y="4941269"/>
            <a:ext cx="22098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25" y="3424237"/>
            <a:ext cx="2219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63" y="4941269"/>
            <a:ext cx="19240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Flecha derecha"/>
          <p:cNvSpPr/>
          <p:nvPr/>
        </p:nvSpPr>
        <p:spPr>
          <a:xfrm>
            <a:off x="3712191" y="4941269"/>
            <a:ext cx="567155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Flecha abajo"/>
          <p:cNvSpPr/>
          <p:nvPr/>
        </p:nvSpPr>
        <p:spPr>
          <a:xfrm>
            <a:off x="6066429" y="4053385"/>
            <a:ext cx="204715" cy="559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DISE</a:t>
            </a:r>
            <a:r>
              <a:rPr lang="es-EC" sz="3600" b="1" dirty="0" smtClean="0"/>
              <a:t>ÑO Y SELECCIÓN DE ELEMENTOS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691390" y="926009"/>
            <a:ext cx="2110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DISEÑO POR FATIGA</a:t>
            </a:r>
            <a:endParaRPr lang="es-EC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28680"/>
            <a:ext cx="5305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749468" y="2181155"/>
            <a:ext cx="164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Propiedades perno ½”</a:t>
            </a:r>
          </a:p>
          <a:p>
            <a:pPr algn="ctr"/>
            <a:r>
              <a:rPr lang="es-EC" sz="1200" b="1" dirty="0" smtClean="0"/>
              <a:t>Fuente: (Norton, 2011)</a:t>
            </a:r>
          </a:p>
        </p:txBody>
      </p:sp>
      <p:pic>
        <p:nvPicPr>
          <p:cNvPr id="16" name="1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324225"/>
            <a:ext cx="29527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691390" y="2875002"/>
            <a:ext cx="4142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Resistencia a la fatiga corregida del perno</a:t>
            </a:r>
            <a:endParaRPr lang="es-EC" b="1" dirty="0"/>
          </a:p>
        </p:txBody>
      </p:sp>
      <p:pic>
        <p:nvPicPr>
          <p:cNvPr id="17" name="1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0" y="3839390"/>
            <a:ext cx="3221990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4983149"/>
            <a:ext cx="20859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5046510" y="4480846"/>
            <a:ext cx="22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Goodman Modificado</a:t>
            </a:r>
            <a:endParaRPr lang="es-EC" b="1" dirty="0"/>
          </a:p>
        </p:txBody>
      </p:sp>
      <p:pic>
        <p:nvPicPr>
          <p:cNvPr id="25" name="24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49" y="3587086"/>
            <a:ext cx="10763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61" y="3587086"/>
            <a:ext cx="11049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26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11" y="4080796"/>
            <a:ext cx="10668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27 Image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36" y="4029617"/>
            <a:ext cx="1076325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2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DISE</a:t>
            </a:r>
            <a:r>
              <a:rPr lang="es-EC" sz="3600" b="1" dirty="0" smtClean="0"/>
              <a:t>ÑO Y SELECCIÓN DE ELEMENTOS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1985438" y="605936"/>
            <a:ext cx="96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JUNTA 2</a:t>
            </a:r>
            <a:endParaRPr lang="es-EC" b="1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20" y="885901"/>
            <a:ext cx="3166437" cy="4320000"/>
          </a:xfrm>
          <a:prstGeom prst="rect">
            <a:avLst/>
          </a:prstGeom>
        </p:spPr>
      </p:pic>
      <p:pic>
        <p:nvPicPr>
          <p:cNvPr id="20" name="1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83" y="5348692"/>
            <a:ext cx="239283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845" y="1028787"/>
            <a:ext cx="3883025" cy="4319905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6318546" y="605936"/>
            <a:ext cx="96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JUNTA 3</a:t>
            </a:r>
            <a:endParaRPr lang="es-EC" b="1" dirty="0"/>
          </a:p>
        </p:txBody>
      </p:sp>
      <p:pic>
        <p:nvPicPr>
          <p:cNvPr id="24" name="23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82" y="5348692"/>
            <a:ext cx="2338246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9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11" name="10 Rectángulo"/>
          <p:cNvSpPr/>
          <p:nvPr/>
        </p:nvSpPr>
        <p:spPr>
          <a:xfrm>
            <a:off x="702548" y="1602839"/>
            <a:ext cx="220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MOTORREDUCTORES</a:t>
            </a:r>
            <a:endParaRPr lang="es-EC" b="1" dirty="0"/>
          </a:p>
        </p:txBody>
      </p:sp>
      <p:sp>
        <p:nvSpPr>
          <p:cNvPr id="3" name="2 Flecha derecha"/>
          <p:cNvSpPr/>
          <p:nvPr/>
        </p:nvSpPr>
        <p:spPr>
          <a:xfrm>
            <a:off x="3998794" y="637857"/>
            <a:ext cx="1751300" cy="74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 m/min</a:t>
            </a:r>
            <a:endParaRPr lang="en-US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44" y="2242168"/>
            <a:ext cx="6480000" cy="29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702548" y="738197"/>
                <a:ext cx="4592924" cy="773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b="1" dirty="0" smtClean="0"/>
                  <a:t>MOTOR 1 y 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dirty="0" smtClean="0"/>
                  <a:t>En función de la lámina 4K </a:t>
                </a:r>
                <a:r>
                  <a:rPr lang="es-EC" dirty="0" smtClean="0">
                    <a:sym typeface="Wingdings" panose="05000000000000000000" pitchFamily="2" charset="2"/>
                  </a:rPr>
                  <a:t> </a:t>
                </a:r>
                <a:r>
                  <a:rPr lang="es-EC" dirty="0" smtClean="0"/>
                  <a:t>peso </a:t>
                </a:r>
                <a14:m>
                  <m:oMath xmlns:m="http://schemas.openxmlformats.org/officeDocument/2006/math">
                    <m:r>
                      <a:rPr lang="es-EC" b="0" i="0">
                        <a:latin typeface="Cambria Math"/>
                      </a:rPr>
                      <m:t>5.06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C" b="0" i="0">
                            <a:latin typeface="Cambria Math"/>
                          </a:rPr>
                          <m:t>kg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C" b="0" i="0">
                            <a:latin typeface="Cambria Math"/>
                          </a:rPr>
                          <m:t>m</m:t>
                        </m:r>
                      </m:den>
                    </m:f>
                  </m:oMath>
                </a14:m>
                <a:r>
                  <a:rPr lang="es-EC" b="1" dirty="0"/>
                  <a:t> </a:t>
                </a:r>
                <a:endParaRPr lang="es-EC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48" y="738197"/>
                <a:ext cx="4592924" cy="773673"/>
              </a:xfrm>
              <a:prstGeom prst="rect">
                <a:avLst/>
              </a:prstGeom>
              <a:blipFill rotWithShape="1">
                <a:blip r:embed="rId3"/>
                <a:stretch>
                  <a:fillRect l="-1061" t="-3937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56" y="1563947"/>
            <a:ext cx="3124287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92" y="2229201"/>
            <a:ext cx="270459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72" y="2269553"/>
            <a:ext cx="3787146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29" y="2930637"/>
            <a:ext cx="464654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99" y="3640963"/>
            <a:ext cx="2520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53" y="4249951"/>
            <a:ext cx="57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81" y="4685284"/>
            <a:ext cx="252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6" y="4829284"/>
            <a:ext cx="726354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81" y="5403777"/>
            <a:ext cx="252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6" y="5547777"/>
            <a:ext cx="726354" cy="2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6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11" name="10 Rectángulo"/>
          <p:cNvSpPr/>
          <p:nvPr/>
        </p:nvSpPr>
        <p:spPr>
          <a:xfrm>
            <a:off x="702548" y="738197"/>
            <a:ext cx="1431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MOTOR 1 y 2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122971"/>
            <a:ext cx="434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702548" y="2050656"/>
            <a:ext cx="104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PIÑONES</a:t>
            </a:r>
          </a:p>
        </p:txBody>
      </p:sp>
      <p:pic>
        <p:nvPicPr>
          <p:cNvPr id="22" name="21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961831" y="2419988"/>
            <a:ext cx="5220335" cy="1431290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3305441" y="3819137"/>
            <a:ext cx="2533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Esquema de conexión entre piñones </a:t>
            </a:r>
          </a:p>
        </p:txBody>
      </p:sp>
      <p:pic>
        <p:nvPicPr>
          <p:cNvPr id="24" name="23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91" y="4511865"/>
            <a:ext cx="16383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66" y="5081302"/>
            <a:ext cx="590550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6" y="4511865"/>
            <a:ext cx="16383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26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1" y="5081302"/>
            <a:ext cx="590550" cy="16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5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21" name="20 Rectángulo"/>
          <p:cNvSpPr/>
          <p:nvPr/>
        </p:nvSpPr>
        <p:spPr>
          <a:xfrm>
            <a:off x="702548" y="1100519"/>
            <a:ext cx="104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PIÑONES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07023"/>
            <a:ext cx="3657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"/>
          <a:stretch/>
        </p:blipFill>
        <p:spPr bwMode="auto">
          <a:xfrm>
            <a:off x="2869133" y="1415928"/>
            <a:ext cx="1631097" cy="349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360592" y="1891141"/>
                <a:ext cx="74385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1400" dirty="0"/>
                  <a:t>= 40</a:t>
                </a:r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1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1400" dirty="0"/>
                  <a:t>= 40</a:t>
                </a:r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14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S" sz="1400" dirty="0"/>
                  <a:t>= 20</a:t>
                </a:r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14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s-ES" sz="1400" dirty="0"/>
                  <a:t>= </a:t>
                </a:r>
                <a:r>
                  <a:rPr lang="es-ES" sz="1400" dirty="0" smtClean="0"/>
                  <a:t>40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1400" i="1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s-ES" sz="1400" dirty="0"/>
                  <a:t>= 40</a:t>
                </a:r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1400" i="1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s-ES" sz="1400" dirty="0"/>
                  <a:t>= 40</a:t>
                </a:r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1400" i="1">
                            <a:latin typeface="Cambria Math"/>
                          </a:rPr>
                          <m:t>9</m:t>
                        </m:r>
                      </m:sub>
                    </m:sSub>
                  </m:oMath>
                </a14:m>
                <a:r>
                  <a:rPr lang="es-ES" sz="1400" dirty="0"/>
                  <a:t>= 20</a:t>
                </a:r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592" y="1891141"/>
                <a:ext cx="743854" cy="1815882"/>
              </a:xfrm>
              <a:prstGeom prst="rect">
                <a:avLst/>
              </a:prstGeom>
              <a:blipFill rotWithShape="1">
                <a:blip r:embed="rId5"/>
                <a:stretch>
                  <a:fillRect t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16 Imagen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/>
        </p:blipFill>
        <p:spPr bwMode="auto">
          <a:xfrm>
            <a:off x="4813916" y="1307378"/>
            <a:ext cx="151511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17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69" y="2115755"/>
            <a:ext cx="1259208" cy="45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5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21" name="20 Rectángulo"/>
          <p:cNvSpPr/>
          <p:nvPr/>
        </p:nvSpPr>
        <p:spPr>
          <a:xfrm>
            <a:off x="702548" y="589179"/>
            <a:ext cx="1013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FLECHAS</a:t>
            </a:r>
          </a:p>
        </p:txBody>
      </p:sp>
      <p:pic>
        <p:nvPicPr>
          <p:cNvPr id="20" name="19 Imagen"/>
          <p:cNvPicPr/>
          <p:nvPr/>
        </p:nvPicPr>
        <p:blipFill rotWithShape="1">
          <a:blip r:embed="rId3"/>
          <a:srcRect l="914" r="906"/>
          <a:stretch/>
        </p:blipFill>
        <p:spPr bwMode="auto">
          <a:xfrm>
            <a:off x="2052000" y="926009"/>
            <a:ext cx="5039995" cy="2411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21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2781300" y="3090151"/>
            <a:ext cx="3581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ANTECEDENTES </a:t>
            </a:r>
            <a:endParaRPr lang="es-EC" sz="3600" b="1" dirty="0"/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03" y="1776412"/>
            <a:ext cx="2128837" cy="3295649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3333750" y="2916236"/>
            <a:ext cx="8255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59228739"/>
              </p:ext>
            </p:extLst>
          </p:nvPr>
        </p:nvGraphicFramePr>
        <p:xfrm>
          <a:off x="4572000" y="1639886"/>
          <a:ext cx="3956050" cy="306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87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21" name="20 Rectángulo"/>
          <p:cNvSpPr/>
          <p:nvPr/>
        </p:nvSpPr>
        <p:spPr>
          <a:xfrm>
            <a:off x="702548" y="589179"/>
            <a:ext cx="107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FLECHA 1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27" y="779000"/>
            <a:ext cx="2770130" cy="2700000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03" y="915480"/>
            <a:ext cx="4000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76" y="1380570"/>
            <a:ext cx="13716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90" y="2074259"/>
            <a:ext cx="151447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13" y="2538567"/>
            <a:ext cx="14573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14" y="3063367"/>
            <a:ext cx="58102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118" y="3479000"/>
            <a:ext cx="2570548" cy="2700000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39" y="4515359"/>
            <a:ext cx="13906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41" y="4963034"/>
            <a:ext cx="571500" cy="20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7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21" name="20 Rectángulo"/>
          <p:cNvSpPr/>
          <p:nvPr/>
        </p:nvSpPr>
        <p:spPr>
          <a:xfrm>
            <a:off x="702548" y="589179"/>
            <a:ext cx="107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FLECHA 1</a:t>
            </a:r>
          </a:p>
        </p:txBody>
      </p:sp>
      <p:pic>
        <p:nvPicPr>
          <p:cNvPr id="18" name="1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469479" y="1104900"/>
            <a:ext cx="3857625" cy="2190750"/>
          </a:xfrm>
          <a:prstGeom prst="rect">
            <a:avLst/>
          </a:prstGeom>
        </p:spPr>
      </p:pic>
      <p:pic>
        <p:nvPicPr>
          <p:cNvPr id="17412" name="Imagen 6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07" y="1505803"/>
            <a:ext cx="2016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Imagen 6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08" y="1791553"/>
            <a:ext cx="2016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Imagen 60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07" y="2077303"/>
            <a:ext cx="2016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Imagen 60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08" y="2363053"/>
            <a:ext cx="2016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24 Imagen"/>
          <p:cNvPicPr/>
          <p:nvPr/>
        </p:nvPicPr>
        <p:blipFill>
          <a:blip r:embed="rId8"/>
          <a:stretch>
            <a:fillRect/>
          </a:stretch>
        </p:blipFill>
        <p:spPr>
          <a:xfrm>
            <a:off x="2771775" y="2985735"/>
            <a:ext cx="36004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21" name="20 Rectángulo"/>
          <p:cNvSpPr/>
          <p:nvPr/>
        </p:nvSpPr>
        <p:spPr>
          <a:xfrm>
            <a:off x="702548" y="589179"/>
            <a:ext cx="24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MOMENTOS FLECTORES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460"/>
          <a:stretch/>
        </p:blipFill>
        <p:spPr bwMode="auto">
          <a:xfrm>
            <a:off x="88397" y="958513"/>
            <a:ext cx="4500000" cy="4472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19 Imagen" descr="C:\Users\Fausto\Documents\documents\CHOVA\PROPUESTA FINAL\PIÑONES\CALCULOS TMASTER\PLANO Y-Z_moment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/>
          <a:stretch/>
        </p:blipFill>
        <p:spPr bwMode="auto">
          <a:xfrm>
            <a:off x="4565794" y="1110678"/>
            <a:ext cx="4500000" cy="1414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21 Imagen" descr="C:\Users\Fausto\Google Drive\TESIS\ESCRITO\FIGURAS\PLANO X-Z FIN_moment.bmp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/>
          <a:stretch/>
        </p:blipFill>
        <p:spPr bwMode="auto">
          <a:xfrm>
            <a:off x="4553358" y="3116758"/>
            <a:ext cx="4500000" cy="1414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22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93" y="5067886"/>
            <a:ext cx="32400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92" y="5210423"/>
            <a:ext cx="864000" cy="20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7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21" name="20 Rectángulo"/>
          <p:cNvSpPr/>
          <p:nvPr/>
        </p:nvSpPr>
        <p:spPr>
          <a:xfrm>
            <a:off x="702548" y="589179"/>
            <a:ext cx="2426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FACTOR DE SEGURIDAD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65" y="1181100"/>
            <a:ext cx="12600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65" y="1503955"/>
            <a:ext cx="432000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17 Rectángulo"/>
          <p:cNvSpPr/>
          <p:nvPr/>
        </p:nvSpPr>
        <p:spPr>
          <a:xfrm>
            <a:off x="702548" y="1969878"/>
            <a:ext cx="106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SAE 1018</a:t>
            </a:r>
          </a:p>
        </p:txBody>
      </p:sp>
      <p:pic>
        <p:nvPicPr>
          <p:cNvPr id="23" name="22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7" y="2549146"/>
            <a:ext cx="1044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7" y="3000375"/>
            <a:ext cx="1044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99" y="2276475"/>
            <a:ext cx="396000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5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21" name="20 Rectángulo"/>
          <p:cNvSpPr/>
          <p:nvPr/>
        </p:nvSpPr>
        <p:spPr>
          <a:xfrm>
            <a:off x="702548" y="589179"/>
            <a:ext cx="295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SELECCIÓN DE CHUMACERAS</a:t>
            </a:r>
          </a:p>
          <a:p>
            <a:r>
              <a:rPr lang="es-EC" b="1" dirty="0"/>
              <a:t>	</a:t>
            </a:r>
            <a:r>
              <a:rPr lang="es-EC" b="1" dirty="0" smtClean="0"/>
              <a:t>Rodillo ø 800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99" y="1247775"/>
            <a:ext cx="1908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6" y="1660051"/>
            <a:ext cx="21050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98" y="2133386"/>
            <a:ext cx="540000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17" y="2511969"/>
            <a:ext cx="733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26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11" y="2558006"/>
            <a:ext cx="11880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1189599" y="3124253"/>
            <a:ext cx="6764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/>
              <a:t>Del catálogo </a:t>
            </a:r>
            <a:r>
              <a:rPr lang="es-EC" sz="1400" dirty="0" smtClean="0"/>
              <a:t>SKF se </a:t>
            </a:r>
            <a:r>
              <a:rPr lang="es-EC" sz="1400" dirty="0"/>
              <a:t>obtiene una vida nominal requerida de 25000 horas de operación.</a:t>
            </a:r>
            <a:endParaRPr lang="en-US" sz="1400" dirty="0"/>
          </a:p>
        </p:txBody>
      </p:sp>
      <p:pic>
        <p:nvPicPr>
          <p:cNvPr id="28" name="27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29" y="3569316"/>
            <a:ext cx="12600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28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11" y="3569316"/>
            <a:ext cx="12240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29 Imagen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6"/>
          <a:stretch/>
        </p:blipFill>
        <p:spPr bwMode="auto">
          <a:xfrm>
            <a:off x="3132000" y="3955150"/>
            <a:ext cx="2880000" cy="476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30 Imagen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4616925"/>
            <a:ext cx="216000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9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SISTEMA DE TRACCIÓN</a:t>
            </a:r>
            <a:endParaRPr lang="es-EC" sz="36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750094" y="-933875"/>
            <a:ext cx="2106528" cy="20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sp>
        <p:nvSpPr>
          <p:cNvPr id="21" name="20 Rectángulo"/>
          <p:cNvSpPr/>
          <p:nvPr/>
        </p:nvSpPr>
        <p:spPr>
          <a:xfrm>
            <a:off x="702548" y="589179"/>
            <a:ext cx="295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SELECCIÓN DE CHUMACERAS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110675"/>
            <a:ext cx="51149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638851"/>
            <a:ext cx="5095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3775861" y="2113166"/>
            <a:ext cx="1592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Cargas en chumaceras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3622906" y="3591351"/>
            <a:ext cx="1898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Características chumaceras</a:t>
            </a:r>
          </a:p>
          <a:p>
            <a:pPr algn="ctr"/>
            <a:r>
              <a:rPr lang="es-EC" sz="1200" b="1" dirty="0"/>
              <a:t>Fuente: (SKF, 2013)</a:t>
            </a:r>
            <a:endParaRPr lang="es-EC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9512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7632" y="121247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DISE</a:t>
            </a:r>
            <a:r>
              <a:rPr lang="es-EC" sz="3600" b="1" dirty="0" smtClean="0"/>
              <a:t>ÑO ELÉCTRICO Y ELECTRÓNICO  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242" y="691596"/>
            <a:ext cx="7609557" cy="5576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1600" b="1" dirty="0" smtClean="0"/>
              <a:t>	Instrumentación (Entrada)</a:t>
            </a:r>
          </a:p>
          <a:p>
            <a:pPr marL="0" indent="0">
              <a:buNone/>
            </a:pPr>
            <a:r>
              <a:rPr lang="es-EC" sz="1600" b="1" dirty="0" smtClean="0"/>
              <a:t>					</a:t>
            </a:r>
          </a:p>
          <a:p>
            <a:pPr marL="0" indent="0">
              <a:buNone/>
            </a:pPr>
            <a:endParaRPr lang="es-EC" sz="1600" b="1" dirty="0" smtClean="0"/>
          </a:p>
          <a:p>
            <a:pPr marL="0" indent="0">
              <a:buNone/>
            </a:pPr>
            <a:endParaRPr lang="es-EC" sz="1600" b="1" dirty="0"/>
          </a:p>
          <a:p>
            <a:pPr marL="0" indent="0">
              <a:buNone/>
            </a:pPr>
            <a:endParaRPr lang="es-EC" sz="1600" b="1" dirty="0" smtClean="0"/>
          </a:p>
          <a:p>
            <a:pPr marL="0" indent="0">
              <a:buNone/>
            </a:pPr>
            <a:endParaRPr lang="es-EC" sz="1600" b="1" dirty="0"/>
          </a:p>
          <a:p>
            <a:pPr marL="0" indent="0">
              <a:buNone/>
            </a:pPr>
            <a:endParaRPr lang="es-EC" sz="1600" b="1" dirty="0" smtClean="0"/>
          </a:p>
          <a:p>
            <a:pPr marL="0" indent="0">
              <a:buNone/>
            </a:pPr>
            <a:endParaRPr lang="es-EC" sz="1600" b="1" dirty="0" smtClean="0"/>
          </a:p>
          <a:p>
            <a:pPr marL="0" indent="0">
              <a:buNone/>
            </a:pPr>
            <a:r>
              <a:rPr lang="es-EC" sz="1600" b="1" dirty="0" smtClean="0"/>
              <a:t>	Instrumentación (Salida) 			 Control </a:t>
            </a:r>
            <a:endParaRPr lang="es-EC" sz="1600" b="1" dirty="0"/>
          </a:p>
          <a:p>
            <a:pPr marL="0" indent="0">
              <a:buNone/>
            </a:pPr>
            <a:endParaRPr lang="es-EC" sz="1600" b="1" dirty="0" smtClean="0"/>
          </a:p>
          <a:p>
            <a:pPr marL="0" indent="0">
              <a:buNone/>
            </a:pPr>
            <a:endParaRPr lang="es-EC" sz="1600" b="1" dirty="0"/>
          </a:p>
          <a:p>
            <a:pPr marL="0" indent="0">
              <a:buNone/>
            </a:pPr>
            <a:endParaRPr lang="es-EC" sz="1600" b="1" dirty="0" smtClean="0"/>
          </a:p>
          <a:p>
            <a:pPr marL="0" indent="0">
              <a:buNone/>
            </a:pPr>
            <a:endParaRPr lang="es-EC" sz="1600" b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s-EC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s-EC" sz="1600" b="1" dirty="0"/>
          </a:p>
          <a:p>
            <a:pPr marL="0" indent="0">
              <a:buNone/>
            </a:pPr>
            <a:endParaRPr lang="es-EC" sz="1600" b="1" dirty="0" smtClean="0"/>
          </a:p>
          <a:p>
            <a:pPr marL="0" indent="0">
              <a:buNone/>
            </a:pPr>
            <a:endParaRPr lang="es-EC" sz="1600" b="1" dirty="0" smtClean="0"/>
          </a:p>
          <a:p>
            <a:pPr marL="0" indent="0">
              <a:buNone/>
            </a:pPr>
            <a:endParaRPr lang="es-EC" sz="1600" b="1" dirty="0"/>
          </a:p>
          <a:p>
            <a:pPr marL="0" indent="0">
              <a:buNone/>
            </a:pPr>
            <a:endParaRPr lang="es-EC" sz="16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s-EC" sz="1800" b="1" dirty="0" smtClean="0"/>
          </a:p>
          <a:p>
            <a:pPr marL="0" indent="0">
              <a:buNone/>
            </a:pPr>
            <a:endParaRPr lang="es-EC" sz="1800" b="1" dirty="0"/>
          </a:p>
          <a:p>
            <a:pPr marL="0" indent="0">
              <a:buNone/>
            </a:pPr>
            <a:endParaRPr lang="es-EC" sz="1800" b="1" dirty="0" smtClean="0"/>
          </a:p>
          <a:p>
            <a:pPr marL="0" indent="0">
              <a:buNone/>
            </a:pPr>
            <a:endParaRPr lang="es-EC" sz="1800" b="1" dirty="0"/>
          </a:p>
          <a:p>
            <a:pPr marL="0" indent="0">
              <a:buNone/>
            </a:pPr>
            <a:endParaRPr lang="es-EC" sz="1800" b="1" dirty="0" smtClean="0"/>
          </a:p>
          <a:p>
            <a:pPr marL="0" indent="0">
              <a:buNone/>
            </a:pPr>
            <a:endParaRPr lang="es-EC" sz="1800" b="1" dirty="0" smtClean="0"/>
          </a:p>
          <a:p>
            <a:pPr marL="0" indent="0">
              <a:buNone/>
            </a:pPr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s-EC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74436"/>
          <a:stretch/>
        </p:blipFill>
        <p:spPr>
          <a:xfrm>
            <a:off x="5976638" y="5864066"/>
            <a:ext cx="838229" cy="8827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67" y="5967919"/>
            <a:ext cx="505085" cy="39284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r="74436" b="8713"/>
          <a:stretch/>
        </p:blipFill>
        <p:spPr>
          <a:xfrm>
            <a:off x="5997508" y="5967920"/>
            <a:ext cx="838229" cy="80586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47" y="1158765"/>
            <a:ext cx="1044575" cy="13677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-461619" y="2645322"/>
            <a:ext cx="4572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r>
              <a:rPr lang="es-EC" sz="1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BCG05-K1KM01PP</a:t>
            </a:r>
          </a:p>
          <a:p>
            <a:pPr algn="ctr">
              <a:spcAft>
                <a:spcPts val="1000"/>
              </a:spcAft>
            </a:pPr>
            <a:r>
              <a:rPr lang="es-EC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(SICK, 2014)</a:t>
            </a:r>
            <a:endParaRPr lang="es-EC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10" y="4025835"/>
            <a:ext cx="946785" cy="1515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-367019" y="5596498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Variador de </a:t>
            </a:r>
            <a:r>
              <a:rPr lang="es-EC" sz="1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</a:t>
            </a:r>
            <a:endParaRPr lang="es-EC" sz="1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ctr">
              <a:lnSpc>
                <a:spcPct val="150000"/>
              </a:lnSpc>
              <a:spcAft>
                <a:spcPts val="800"/>
              </a:spcAft>
            </a:pP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(EATON , 2014)</a:t>
            </a:r>
            <a:endParaRPr lang="es-EC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agen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74" y="4048823"/>
            <a:ext cx="1624965" cy="132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 17"/>
          <p:cNvSpPr/>
          <p:nvPr/>
        </p:nvSpPr>
        <p:spPr>
          <a:xfrm>
            <a:off x="3707659" y="5390602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PLC</a:t>
            </a:r>
            <a:endParaRPr lang="es-EC" sz="1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ctr">
              <a:lnSpc>
                <a:spcPct val="150000"/>
              </a:lnSpc>
              <a:spcAft>
                <a:spcPts val="800"/>
              </a:spcAft>
            </a:pP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(WAGO </a:t>
            </a:r>
            <a:r>
              <a:rPr lang="es-EC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Corporation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2014)</a:t>
            </a:r>
            <a:endParaRPr lang="es-EC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18 Imagen"/>
          <p:cNvPicPr/>
          <p:nvPr/>
        </p:nvPicPr>
        <p:blipFill>
          <a:blip r:embed="rId8"/>
          <a:stretch>
            <a:fillRect/>
          </a:stretch>
        </p:blipFill>
        <p:spPr>
          <a:xfrm>
            <a:off x="3384744" y="1075122"/>
            <a:ext cx="5220335" cy="20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>
                <a:cs typeface="Arial" panose="020B0604020202020204" pitchFamily="34" charset="0"/>
              </a:rPr>
              <a:t>CONSTRUCCIÓN E IMPLEMENTACIÓN </a:t>
            </a:r>
            <a:endParaRPr lang="es-EC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3403" y="130046"/>
            <a:ext cx="7324224" cy="501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/>
              <a:t>CONSTRUCCIÓN</a:t>
            </a:r>
            <a:endParaRPr lang="es-EC" sz="3600" b="1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44106" y="677948"/>
            <a:ext cx="7609557" cy="5576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s-EC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n-US" dirty="0" smtClean="0"/>
              <a:t> </a:t>
            </a:r>
            <a:endParaRPr lang="es-EC" dirty="0"/>
          </a:p>
        </p:txBody>
      </p:sp>
      <p:pic>
        <p:nvPicPr>
          <p:cNvPr id="2050" name="Picture 2" descr="C:\Users\Fausto\Google Drive\TESIS\ESCRITO\FIGURAS\RENDERIZADO IS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4" t="12256" r="13433" b="13449"/>
          <a:stretch/>
        </p:blipFill>
        <p:spPr bwMode="auto">
          <a:xfrm>
            <a:off x="1748884" y="1182445"/>
            <a:ext cx="5400000" cy="45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44106" y="677948"/>
            <a:ext cx="7609557" cy="5576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600" b="1" dirty="0" smtClean="0"/>
              <a:t>Modificación de elementos existentes</a:t>
            </a:r>
            <a:endParaRPr lang="es-EC" sz="1600" b="1" dirty="0"/>
          </a:p>
          <a:p>
            <a:pPr algn="l"/>
            <a:endParaRPr lang="es-EC" sz="1600" b="1" dirty="0" smtClean="0"/>
          </a:p>
          <a:p>
            <a:endParaRPr lang="es-EC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s-EC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n-US" dirty="0" smtClean="0"/>
              <a:t> </a:t>
            </a:r>
            <a:endParaRPr lang="es-EC" dirty="0"/>
          </a:p>
        </p:txBody>
      </p:sp>
      <p:pic>
        <p:nvPicPr>
          <p:cNvPr id="8" name="7 Imagen" descr="C:\Users\Fausto\Desktop\diagramas de flujo-Model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6" y="931863"/>
            <a:ext cx="4176091" cy="5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3635061" y="1664733"/>
            <a:ext cx="5219700" cy="306451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45" y="116398"/>
            <a:ext cx="7324224" cy="501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/>
              <a:t>CONSTRUCCIÓN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11126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DEFINICIÓN DEL PROBLEMA 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48568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 smtClean="0"/>
              <a:t>Etapa de enfriamiento línea de laminación actual</a:t>
            </a:r>
          </a:p>
          <a:p>
            <a:pPr marL="0" indent="0" algn="ctr">
              <a:buNone/>
            </a:pPr>
            <a:endParaRPr lang="es-EC" dirty="0"/>
          </a:p>
          <a:p>
            <a:pPr algn="ctr"/>
            <a:r>
              <a:rPr lang="es-EC" dirty="0" smtClean="0">
                <a:sym typeface="Wingdings" panose="05000000000000000000" pitchFamily="2" charset="2"/>
              </a:rPr>
              <a:t>Impide aumento de producción</a:t>
            </a:r>
            <a:endParaRPr lang="es-EC" dirty="0">
              <a:sym typeface="Wingdings" panose="05000000000000000000" pitchFamily="2" charset="2"/>
            </a:endParaRPr>
          </a:p>
          <a:p>
            <a:pPr algn="ctr"/>
            <a:r>
              <a:rPr lang="es-EC" dirty="0" smtClean="0"/>
              <a:t>Temperatura en la salida 40°C</a:t>
            </a:r>
            <a:endParaRPr lang="en-US" dirty="0" smtClean="0"/>
          </a:p>
          <a:p>
            <a:pPr algn="ctr"/>
            <a:r>
              <a:rPr lang="es-EC" dirty="0" smtClean="0"/>
              <a:t>Velocidad</a:t>
            </a:r>
            <a:r>
              <a:rPr lang="en-US" dirty="0" smtClean="0"/>
              <a:t> </a:t>
            </a:r>
            <a:r>
              <a:rPr lang="es-EC" dirty="0" smtClean="0"/>
              <a:t>máxima</a:t>
            </a:r>
            <a:r>
              <a:rPr lang="en-US" dirty="0" smtClean="0"/>
              <a:t> </a:t>
            </a:r>
            <a:r>
              <a:rPr lang="en-US" dirty="0" smtClean="0"/>
              <a:t>de 20 m/min</a:t>
            </a:r>
            <a:r>
              <a:rPr lang="es-EC" dirty="0" smtClean="0"/>
              <a:t>  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 smtClean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7110484" y="2866030"/>
            <a:ext cx="0" cy="3002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0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44106" y="677948"/>
            <a:ext cx="7609557" cy="5576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600" b="1" dirty="0"/>
              <a:t>Corte de elementos estructurales</a:t>
            </a:r>
            <a:endParaRPr lang="es-EC" sz="1600" b="1" dirty="0" smtClean="0"/>
          </a:p>
          <a:p>
            <a:endParaRPr lang="es-EC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s-EC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45" y="116398"/>
            <a:ext cx="7324224" cy="501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/>
              <a:t>CONSTRUCCIÓN</a:t>
            </a:r>
            <a:endParaRPr lang="es-EC" sz="3600" b="1" dirty="0"/>
          </a:p>
        </p:txBody>
      </p:sp>
      <p:pic>
        <p:nvPicPr>
          <p:cNvPr id="7" name="6 Imagen" descr="C:\Users\Fausto\Google Drive\TESIS\ESCRITO\FIGURAS\DIAGRAMA 2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7562"/>
          <a:stretch/>
        </p:blipFill>
        <p:spPr bwMode="auto">
          <a:xfrm>
            <a:off x="3152644" y="925735"/>
            <a:ext cx="2784143" cy="52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2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44106" y="677948"/>
            <a:ext cx="7609557" cy="5576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600" b="1" dirty="0"/>
              <a:t>Elaboración de placas roscadas</a:t>
            </a:r>
            <a:endParaRPr lang="es-EC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s-EC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45" y="116398"/>
            <a:ext cx="7324224" cy="501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/>
              <a:t>CONSTRUCCIÓN</a:t>
            </a:r>
            <a:endParaRPr lang="es-EC" sz="3600" b="1" dirty="0"/>
          </a:p>
        </p:txBody>
      </p:sp>
      <p:pic>
        <p:nvPicPr>
          <p:cNvPr id="8" name="7 Imagen" descr="C:\Users\Fausto\Google Drive\TESIS\ESCRITO\FIGURAS\DIAGRAMA 3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3" r="18543"/>
          <a:stretch/>
        </p:blipFill>
        <p:spPr bwMode="auto">
          <a:xfrm>
            <a:off x="3261824" y="912087"/>
            <a:ext cx="2674961" cy="52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44106" y="677948"/>
            <a:ext cx="7609557" cy="5576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b="1" dirty="0"/>
              <a:t>Ensamble y montaje de partes</a:t>
            </a:r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s-EC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45" y="116398"/>
            <a:ext cx="7324224" cy="501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/>
              <a:t>CONSTRUCCIÓN</a:t>
            </a:r>
            <a:endParaRPr lang="es-EC" sz="3600" b="1" dirty="0"/>
          </a:p>
        </p:txBody>
      </p:sp>
      <p:pic>
        <p:nvPicPr>
          <p:cNvPr id="7" name="6 Imagen" descr="C:\Users\Fausto\Google Drive\TESIS\ESCRITO\FIGURAS\DIAGRAMA 4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4" y="1444307"/>
            <a:ext cx="3167380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5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45" y="116398"/>
            <a:ext cx="7324224" cy="501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/>
              <a:t>IMPLEMENTACIÓN</a:t>
            </a:r>
            <a:endParaRPr lang="es-EC" sz="36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7" y="1669185"/>
            <a:ext cx="30861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C:\Users\Fausto\Google Drive\TESIS\FOTOS\CEL\20150206_12015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59" y="837524"/>
            <a:ext cx="134976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Fausto\Google Drive\TESIS\FOTOS\CEL\20150206_1202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87" y="1969540"/>
            <a:ext cx="240042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Fausto\Google Drive\TESIS\FOTOS\CEL\20150129_09122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59" y="3501687"/>
            <a:ext cx="1349762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576257" y="1084998"/>
            <a:ext cx="3018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ELEMENTOS A IMPLEMENTAR</a:t>
            </a:r>
            <a:endParaRPr lang="es-EC" b="1" dirty="0"/>
          </a:p>
        </p:txBody>
      </p:sp>
      <p:sp>
        <p:nvSpPr>
          <p:cNvPr id="12" name="11 Rectángulo"/>
          <p:cNvSpPr/>
          <p:nvPr/>
        </p:nvSpPr>
        <p:spPr>
          <a:xfrm>
            <a:off x="4478750" y="2722914"/>
            <a:ext cx="638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err="1" smtClean="0"/>
              <a:t>Blower</a:t>
            </a:r>
            <a:endParaRPr lang="es-EC" sz="1200" b="1" dirty="0"/>
          </a:p>
        </p:txBody>
      </p:sp>
      <p:sp>
        <p:nvSpPr>
          <p:cNvPr id="13" name="12 Rectángulo"/>
          <p:cNvSpPr/>
          <p:nvPr/>
        </p:nvSpPr>
        <p:spPr>
          <a:xfrm>
            <a:off x="6758512" y="3871281"/>
            <a:ext cx="705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/>
              <a:t>Motor 1</a:t>
            </a:r>
            <a:endParaRPr lang="es-EC" sz="1200" b="1" dirty="0"/>
          </a:p>
        </p:txBody>
      </p:sp>
      <p:sp>
        <p:nvSpPr>
          <p:cNvPr id="14" name="13 Rectángulo"/>
          <p:cNvSpPr/>
          <p:nvPr/>
        </p:nvSpPr>
        <p:spPr>
          <a:xfrm>
            <a:off x="4445054" y="5379685"/>
            <a:ext cx="705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/>
              <a:t>Motor 2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31261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b="1" dirty="0" smtClean="0">
                <a:cs typeface="Arial" panose="020B0604020202020204" pitchFamily="34" charset="0"/>
              </a:rPr>
              <a:t>PRUEBAS</a:t>
            </a:r>
            <a:endParaRPr lang="es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64931"/>
            <a:ext cx="7363326" cy="501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b="1" dirty="0" smtClean="0"/>
              <a:t>PRUEBAS</a:t>
            </a:r>
            <a:endParaRPr lang="es-EC" sz="2400" b="1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44106" y="623356"/>
            <a:ext cx="7609557" cy="557697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C" sz="1600" b="1" dirty="0" smtClean="0"/>
          </a:p>
          <a:p>
            <a:pPr algn="l"/>
            <a:r>
              <a:rPr lang="es-EC" sz="1600" b="1" dirty="0" smtClean="0"/>
              <a:t>PARÁMETROS </a:t>
            </a:r>
            <a:r>
              <a:rPr lang="es-EC" sz="1600" b="1" dirty="0" smtClean="0"/>
              <a:t>DE EVALUACIÓN</a:t>
            </a:r>
          </a:p>
          <a:p>
            <a:r>
              <a:rPr lang="es-EC" sz="1600" b="1" u="sng" dirty="0" smtClean="0"/>
              <a:t>Enfriamiento de láminas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Temperatura del mastico en la balsa de impregnación </a:t>
            </a:r>
            <a:endParaRPr lang="en-US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Temperatura de entrada </a:t>
            </a:r>
            <a:endParaRPr lang="en-US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Temperatura ambiente</a:t>
            </a:r>
            <a:endParaRPr lang="en-US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Temperatura en la salida de la estación </a:t>
            </a:r>
            <a:endParaRPr lang="en-US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Temperatura del agua</a:t>
            </a:r>
            <a:endParaRPr lang="en-US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Temperatura en la entrada de la </a:t>
            </a:r>
            <a:r>
              <a:rPr lang="es-EC" sz="1600" dirty="0" smtClean="0"/>
              <a:t>enrolladora</a:t>
            </a:r>
            <a:endParaRPr lang="en-US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Velocidad de laminación</a:t>
            </a:r>
            <a:endParaRPr lang="en-US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Tiempo transcurrido de producción</a:t>
            </a:r>
            <a:endParaRPr lang="en-US" sz="1600" dirty="0"/>
          </a:p>
          <a:p>
            <a:r>
              <a:rPr lang="es-EC" sz="1600" b="1" u="sng" dirty="0" smtClean="0"/>
              <a:t>Bailarina</a:t>
            </a:r>
            <a:endParaRPr lang="en-US" sz="1600" u="sng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Posición de la bailarina (medición del </a:t>
            </a:r>
            <a:r>
              <a:rPr lang="es-EC" sz="1600" dirty="0" err="1"/>
              <a:t>encoder</a:t>
            </a:r>
            <a:r>
              <a:rPr lang="es-EC" sz="1600" dirty="0"/>
              <a:t>)</a:t>
            </a:r>
            <a:endParaRPr lang="en-US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Velocidad de los motores </a:t>
            </a:r>
            <a:endParaRPr lang="en-US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Tiempo transcurrido de producción</a:t>
            </a:r>
            <a:endParaRPr lang="en-US" sz="1600" dirty="0"/>
          </a:p>
          <a:p>
            <a:endParaRPr lang="en-US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n-US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855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64931"/>
            <a:ext cx="7363326" cy="501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b="1" dirty="0" smtClean="0"/>
              <a:t>EVALUACIÓN DE RESULTADOS</a:t>
            </a:r>
            <a:endParaRPr lang="es-EC" sz="2400" b="1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571475809"/>
              </p:ext>
            </p:extLst>
          </p:nvPr>
        </p:nvGraphicFramePr>
        <p:xfrm>
          <a:off x="772268" y="1186789"/>
          <a:ext cx="4267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7 Imagen" descr="C:\Users\Fausto\Google Drive\TESIS\FOTOS\CEL\20150206_11451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68" y="1274089"/>
            <a:ext cx="1754861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Fausto\Google Drive\TESIS\FOTOS\CEL\20150206_114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329" y="1274089"/>
            <a:ext cx="1754861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5512300" y="784745"/>
            <a:ext cx="809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ANTES</a:t>
            </a:r>
            <a:endParaRPr lang="es-EC" b="1" dirty="0"/>
          </a:p>
        </p:txBody>
      </p:sp>
      <p:sp>
        <p:nvSpPr>
          <p:cNvPr id="10" name="9 Rectángulo"/>
          <p:cNvSpPr/>
          <p:nvPr/>
        </p:nvSpPr>
        <p:spPr>
          <a:xfrm>
            <a:off x="7150462" y="784745"/>
            <a:ext cx="10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DESPUES</a:t>
            </a:r>
            <a:endParaRPr lang="es-EC" b="1" dirty="0"/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227301825"/>
              </p:ext>
            </p:extLst>
          </p:nvPr>
        </p:nvGraphicFramePr>
        <p:xfrm>
          <a:off x="2441404" y="3614089"/>
          <a:ext cx="435292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612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63563"/>
            <a:ext cx="7772400" cy="2387600"/>
          </a:xfrm>
        </p:spPr>
        <p:txBody>
          <a:bodyPr/>
          <a:lstStyle/>
          <a:p>
            <a:r>
              <a:rPr lang="es-EC" b="1" dirty="0" smtClean="0">
                <a:cs typeface="Arial" panose="020B0604020202020204" pitchFamily="34" charset="0"/>
              </a:rPr>
              <a:t>ESTUDIO ECONÓMICO Y FINANCIERO</a:t>
            </a:r>
            <a:endParaRPr lang="es-EC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64931"/>
            <a:ext cx="7363326" cy="501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b="1" dirty="0" smtClean="0"/>
              <a:t>ESTUDIO ECONÓMICO Y FINANCIERO </a:t>
            </a:r>
            <a:endParaRPr lang="es-EC" sz="2400" b="1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59885" y="623159"/>
            <a:ext cx="7609557" cy="1683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600" b="1" dirty="0" smtClean="0"/>
              <a:t>Costo total del proyecto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Costo de materiales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Costo de accesorios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Costo de consumibles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Costo de mano de obra directa</a:t>
            </a:r>
            <a:endParaRPr lang="es-EC" sz="1600" dirty="0"/>
          </a:p>
          <a:p>
            <a:pPr algn="l"/>
            <a:r>
              <a:rPr lang="es-EC" sz="1600" b="1" dirty="0" smtClean="0"/>
              <a:t>Estudio financiero</a:t>
            </a:r>
          </a:p>
          <a:p>
            <a:pPr algn="l">
              <a:lnSpc>
                <a:spcPct val="100000"/>
              </a:lnSpc>
            </a:pPr>
            <a:r>
              <a:rPr lang="es-EC" sz="1600" dirty="0" smtClean="0"/>
              <a:t>Rentabilidad del proyecto </a:t>
            </a:r>
            <a:r>
              <a:rPr lang="es-EC" sz="1600" dirty="0" smtClean="0">
                <a:sym typeface="Wingdings" panose="05000000000000000000" pitchFamily="2" charset="2"/>
              </a:rPr>
              <a:t> T.I.R., V.A.N. y </a:t>
            </a:r>
          </a:p>
          <a:p>
            <a:pPr algn="l">
              <a:lnSpc>
                <a:spcPct val="100000"/>
              </a:lnSpc>
            </a:pPr>
            <a:r>
              <a:rPr lang="es-EC" sz="1600" dirty="0" smtClean="0">
                <a:sym typeface="Wingdings" panose="05000000000000000000" pitchFamily="2" charset="2"/>
              </a:rPr>
              <a:t>Relación Costo – Beneficio</a:t>
            </a:r>
          </a:p>
          <a:p>
            <a:pPr algn="l">
              <a:lnSpc>
                <a:spcPct val="100000"/>
              </a:lnSpc>
            </a:pPr>
            <a:r>
              <a:rPr lang="es-EC" sz="1600" dirty="0" smtClean="0">
                <a:sym typeface="Wingdings" panose="05000000000000000000" pitchFamily="2" charset="2"/>
              </a:rPr>
              <a:t>La implementación de la estación: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sz="1600" dirty="0" smtClean="0">
                <a:sym typeface="Wingdings" panose="05000000000000000000" pitchFamily="2" charset="2"/>
              </a:rPr>
              <a:t>Duplica la velocidad de producción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sz="1600" dirty="0" smtClean="0">
                <a:sym typeface="Wingdings" panose="05000000000000000000" pitchFamily="2" charset="2"/>
              </a:rPr>
              <a:t>Reduce la intervención de operarios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sz="1600" dirty="0" smtClean="0">
                <a:sym typeface="Wingdings" panose="05000000000000000000" pitchFamily="2" charset="2"/>
              </a:rPr>
              <a:t>Reduce en al menos un 50 % </a:t>
            </a:r>
          </a:p>
          <a:p>
            <a:pPr algn="l">
              <a:lnSpc>
                <a:spcPct val="100000"/>
              </a:lnSpc>
            </a:pPr>
            <a:r>
              <a:rPr lang="es-EC" sz="1600" dirty="0">
                <a:sym typeface="Wingdings" panose="05000000000000000000" pitchFamily="2" charset="2"/>
              </a:rPr>
              <a:t> </a:t>
            </a:r>
            <a:r>
              <a:rPr lang="es-EC" sz="1600" dirty="0" smtClean="0">
                <a:sym typeface="Wingdings" panose="05000000000000000000" pitchFamily="2" charset="2"/>
              </a:rPr>
              <a:t>     el producto no conforme (4.46%)</a:t>
            </a:r>
            <a:endParaRPr lang="es-EC" sz="1600" dirty="0" smtClean="0"/>
          </a:p>
          <a:p>
            <a:pPr algn="l"/>
            <a:endParaRPr lang="es-EC" sz="1600" b="1" dirty="0"/>
          </a:p>
          <a:p>
            <a:pPr algn="l"/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s-EC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s-EC" sz="16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b="1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n-US" dirty="0" smtClean="0"/>
              <a:t> </a:t>
            </a:r>
            <a:endParaRPr lang="es-EC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15" y="958258"/>
            <a:ext cx="27051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19" y="3198624"/>
            <a:ext cx="45529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741080" y="5303649"/>
            <a:ext cx="17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Producto no </a:t>
            </a:r>
            <a:r>
              <a:rPr lang="es-ES" sz="1200" b="1" dirty="0" smtClean="0"/>
              <a:t>conforme</a:t>
            </a:r>
          </a:p>
          <a:p>
            <a:r>
              <a:rPr lang="es-ES" sz="1200" b="1" dirty="0" smtClean="0"/>
              <a:t>Fuente: </a:t>
            </a:r>
            <a:r>
              <a:rPr lang="es-EC" sz="1200" b="1" dirty="0"/>
              <a:t>(IMPTEK, 2014)</a:t>
            </a:r>
            <a:r>
              <a:rPr lang="es-ES" sz="1200" b="1" dirty="0" smtClean="0"/>
              <a:t> </a:t>
            </a:r>
            <a:endParaRPr lang="en-US" sz="1200" b="1" dirty="0"/>
          </a:p>
        </p:txBody>
      </p:sp>
      <p:sp>
        <p:nvSpPr>
          <p:cNvPr id="11" name="10 Rectángulo"/>
          <p:cNvSpPr/>
          <p:nvPr/>
        </p:nvSpPr>
        <p:spPr>
          <a:xfrm>
            <a:off x="4847048" y="1991067"/>
            <a:ext cx="1713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Costo</a:t>
            </a:r>
            <a:r>
              <a:rPr lang="en-US" sz="1200" b="1" dirty="0" smtClean="0"/>
              <a:t> total del </a:t>
            </a:r>
            <a:r>
              <a:rPr lang="en-US" sz="1200" b="1" dirty="0" err="1" smtClean="0"/>
              <a:t>proyecto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038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64931"/>
            <a:ext cx="7363326" cy="501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b="1" dirty="0" smtClean="0"/>
              <a:t>ESTUDIO FINANCIERO </a:t>
            </a:r>
            <a:endParaRPr lang="es-EC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559885" y="623159"/>
                <a:ext cx="7609557" cy="16833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s-EC" sz="1800" b="1" dirty="0" smtClean="0"/>
                  <a:t>Producción 2014 láminas con armadura </a:t>
                </a:r>
                <a:r>
                  <a:rPr lang="es-EC" sz="1800" b="1" dirty="0" smtClean="0">
                    <a:sym typeface="Wingdings" panose="05000000000000000000" pitchFamily="2" charset="2"/>
                  </a:rPr>
                  <a:t> 72400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800" b="1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/>
                            <a:sym typeface="Wingdings" panose="05000000000000000000" pitchFamily="2" charset="2"/>
                          </a:rPr>
                          <m:t>𝐦</m:t>
                        </m:r>
                      </m:e>
                      <m:sup>
                        <m:r>
                          <a:rPr lang="en-US" sz="1800" b="1" i="0" smtClean="0">
                            <a:latin typeface="Cambria Math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endParaRPr lang="es-EC" sz="1800" dirty="0" smtClean="0"/>
              </a:p>
              <a:p>
                <a:pPr algn="l"/>
                <a:endParaRPr lang="es-EC" sz="1600" b="1" dirty="0"/>
              </a:p>
              <a:p>
                <a:pPr algn="l"/>
                <a:endParaRPr lang="en-US" sz="1600" b="1" dirty="0" smtClean="0"/>
              </a:p>
              <a:p>
                <a:endParaRPr lang="en-US" sz="1600" b="1" dirty="0" smtClean="0"/>
              </a:p>
              <a:p>
                <a:endParaRPr lang="en-US" sz="1600" b="1" dirty="0" smtClean="0"/>
              </a:p>
              <a:p>
                <a:endParaRPr lang="en-US" sz="1600" b="1" dirty="0" smtClean="0"/>
              </a:p>
              <a:p>
                <a:endParaRPr lang="en-US" sz="1600" b="1" dirty="0" smtClean="0"/>
              </a:p>
              <a:p>
                <a:endParaRPr lang="es-EC" sz="1600" dirty="0" smtClean="0"/>
              </a:p>
              <a:p>
                <a:endParaRPr lang="en-US" sz="1600" dirty="0" smtClean="0"/>
              </a:p>
              <a:p>
                <a:endParaRPr lang="en-US" sz="1600" dirty="0" smtClean="0"/>
              </a:p>
              <a:p>
                <a:endParaRPr lang="en-US" sz="1600" dirty="0" smtClean="0"/>
              </a:p>
              <a:p>
                <a:endParaRPr lang="es-EC" sz="1600" b="1" dirty="0" smtClean="0"/>
              </a:p>
              <a:p>
                <a:endParaRPr lang="es-EC" sz="1600" b="1" dirty="0" smtClean="0"/>
              </a:p>
              <a:p>
                <a:endParaRPr lang="es-EC" sz="1600" b="1" dirty="0" smtClean="0"/>
              </a:p>
              <a:p>
                <a:endParaRPr lang="es-EC" sz="1600" b="1" dirty="0" smtClean="0"/>
              </a:p>
              <a:p>
                <a:endParaRPr lang="es-EC" sz="1600" b="1" dirty="0" smtClean="0"/>
              </a:p>
              <a:p>
                <a:endParaRPr lang="en-US" sz="1800" b="1" dirty="0" smtClean="0"/>
              </a:p>
              <a:p>
                <a:endParaRPr lang="en-US" sz="1800" b="1" dirty="0" smtClean="0"/>
              </a:p>
              <a:p>
                <a:endParaRPr lang="es-EC" sz="1800" b="1" dirty="0" smtClean="0"/>
              </a:p>
              <a:p>
                <a:endParaRPr lang="es-EC" sz="1800" b="1" dirty="0" smtClean="0"/>
              </a:p>
              <a:p>
                <a:endParaRPr lang="es-EC" sz="1800" b="1" dirty="0" smtClean="0"/>
              </a:p>
              <a:p>
                <a:endParaRPr lang="es-EC" sz="1800" b="1" dirty="0" smtClean="0"/>
              </a:p>
              <a:p>
                <a:endParaRPr lang="es-EC" sz="1800" b="1" dirty="0" smtClean="0"/>
              </a:p>
              <a:p>
                <a:endParaRPr lang="es-EC" sz="1800" b="1" dirty="0" smtClean="0"/>
              </a:p>
              <a:p>
                <a:endParaRPr lang="es-EC" sz="1800" b="1" dirty="0" smtClean="0"/>
              </a:p>
              <a:p>
                <a:endParaRPr lang="es-EC" sz="1800" dirty="0" smtClean="0"/>
              </a:p>
              <a:p>
                <a:endParaRPr lang="es-EC" sz="1800" dirty="0" smtClean="0"/>
              </a:p>
              <a:p>
                <a:endParaRPr lang="es-EC" sz="1800" dirty="0" smtClean="0"/>
              </a:p>
              <a:p>
                <a:endParaRPr lang="es-EC" sz="1800" dirty="0" smtClean="0"/>
              </a:p>
              <a:p>
                <a:endParaRPr lang="es-EC" sz="1800" dirty="0" smtClean="0"/>
              </a:p>
              <a:p>
                <a:endParaRPr lang="es-EC" sz="1800" dirty="0" smtClean="0"/>
              </a:p>
              <a:p>
                <a:endParaRPr lang="es-EC" sz="1800" dirty="0" smtClean="0"/>
              </a:p>
              <a:p>
                <a:endParaRPr lang="es-EC" sz="1800" dirty="0" smtClean="0"/>
              </a:p>
              <a:p>
                <a:endParaRPr lang="es-EC" sz="1800" dirty="0" smtClean="0"/>
              </a:p>
              <a:p>
                <a:endParaRPr lang="es-EC" sz="1800" dirty="0" smtClean="0"/>
              </a:p>
              <a:p>
                <a:r>
                  <a:rPr lang="en-US" dirty="0" smtClean="0"/>
                  <a:t> </a:t>
                </a:r>
                <a:endParaRPr lang="es-EC" dirty="0"/>
              </a:p>
            </p:txBody>
          </p:sp>
        </mc:Choice>
        <mc:Fallback xmlns=""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85" y="623159"/>
                <a:ext cx="7609557" cy="1683314"/>
              </a:xfrm>
              <a:prstGeom prst="rect">
                <a:avLst/>
              </a:prstGeom>
              <a:blipFill rotWithShape="1">
                <a:blip r:embed="rId4"/>
                <a:stretch>
                  <a:fillRect l="-721" t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3712886" y="2439037"/>
            <a:ext cx="19068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/>
              <a:t>Beneficio económico anual</a:t>
            </a:r>
            <a:endParaRPr lang="es-EC" sz="1200" b="1" dirty="0"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5076967" y="887105"/>
            <a:ext cx="0" cy="2866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3597876" y="1160903"/>
            <a:ext cx="399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4,46% Producto no conforme </a:t>
            </a:r>
            <a:r>
              <a:rPr lang="es-EC" b="1" dirty="0" smtClean="0">
                <a:sym typeface="Wingdings" panose="05000000000000000000" pitchFamily="2" charset="2"/>
              </a:rPr>
              <a:t> $16145</a:t>
            </a:r>
            <a:endParaRPr lang="en-US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554419"/>
            <a:ext cx="2628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59885" y="2727353"/>
            <a:ext cx="415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Análisis económico proyectado a 10 años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3096685"/>
            <a:ext cx="78390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50" y="4666327"/>
            <a:ext cx="2657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3570570" y="5702391"/>
            <a:ext cx="2191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/>
              <a:t>Índices económico - financieros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16791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OBJETIVOS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13" y="736980"/>
            <a:ext cx="8037678" cy="490387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EC" sz="3200" dirty="0" smtClean="0"/>
              <a:t>Diseñar</a:t>
            </a:r>
            <a:r>
              <a:rPr lang="es-EC" sz="3200" dirty="0"/>
              <a:t>, construir e implementar la estación de enfriamiento para láminas asfálticas </a:t>
            </a:r>
            <a:r>
              <a:rPr lang="es-EC" sz="3200" dirty="0" smtClean="0"/>
              <a:t>impermeabilizantes.</a:t>
            </a:r>
            <a:endParaRPr lang="es-ES" sz="3200" dirty="0" smtClean="0"/>
          </a:p>
          <a:p>
            <a:pPr lvl="0" algn="just">
              <a:lnSpc>
                <a:spcPct val="120000"/>
              </a:lnSpc>
            </a:pPr>
            <a:r>
              <a:rPr lang="es-ES" sz="3200" dirty="0" smtClean="0"/>
              <a:t>Diseñar </a:t>
            </a:r>
            <a:r>
              <a:rPr lang="es-ES" sz="3200" dirty="0"/>
              <a:t>y construir la estructura de soporte para la estación de </a:t>
            </a:r>
            <a:r>
              <a:rPr lang="es-ES" sz="3200" dirty="0" smtClean="0"/>
              <a:t>enfriamiento.</a:t>
            </a:r>
          </a:p>
          <a:p>
            <a:pPr lvl="0" algn="just">
              <a:lnSpc>
                <a:spcPct val="120000"/>
              </a:lnSpc>
            </a:pPr>
            <a:r>
              <a:rPr lang="es-ES" sz="3200" dirty="0" smtClean="0"/>
              <a:t>Diseñar </a:t>
            </a:r>
            <a:r>
              <a:rPr lang="es-ES" sz="3200" dirty="0"/>
              <a:t>y construir el sistema de enfriamiento para láminas no protegidas.</a:t>
            </a:r>
            <a:endParaRPr lang="en-US" sz="3200" dirty="0"/>
          </a:p>
          <a:p>
            <a:pPr lvl="0" algn="just">
              <a:lnSpc>
                <a:spcPct val="120000"/>
              </a:lnSpc>
            </a:pPr>
            <a:r>
              <a:rPr lang="es-ES" sz="3200" dirty="0"/>
              <a:t>Diseñar y construir la estructura para la implementación de la estación de tracción </a:t>
            </a:r>
            <a:r>
              <a:rPr lang="es-ES" sz="3200" dirty="0" smtClean="0"/>
              <a:t>master</a:t>
            </a:r>
            <a:r>
              <a:rPr lang="en-US" sz="3200" dirty="0" smtClean="0"/>
              <a:t>.</a:t>
            </a:r>
            <a:endParaRPr lang="en-US" sz="3200" dirty="0"/>
          </a:p>
          <a:p>
            <a:pPr lvl="0" algn="just">
              <a:lnSpc>
                <a:spcPct val="120000"/>
              </a:lnSpc>
            </a:pPr>
            <a:r>
              <a:rPr lang="es-ES" sz="3200" dirty="0"/>
              <a:t>Aplicar un plan de pruebas de funcionalidad.</a:t>
            </a:r>
            <a:endParaRPr lang="en-US" sz="3200" dirty="0"/>
          </a:p>
          <a:p>
            <a:pPr lvl="0" algn="just">
              <a:lnSpc>
                <a:spcPct val="120000"/>
              </a:lnSpc>
            </a:pPr>
            <a:r>
              <a:rPr lang="es-ES" sz="3200" dirty="0"/>
              <a:t>Realizar un estudio financiero y económico del proyecto.</a:t>
            </a:r>
            <a:endParaRPr lang="en-US" sz="3200" dirty="0"/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861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>
                <a:cs typeface="Arial" panose="020B0604020202020204" pitchFamily="34" charset="0"/>
              </a:rPr>
              <a:t>CONCLUSIONES Y RECOMENDACIONES</a:t>
            </a:r>
            <a:endParaRPr lang="es-EC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26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CONCLUSIONES 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686574"/>
            <a:ext cx="8214561" cy="5136710"/>
          </a:xfrm>
        </p:spPr>
        <p:txBody>
          <a:bodyPr>
            <a:normAutofit/>
          </a:bodyPr>
          <a:lstStyle/>
          <a:p>
            <a:pPr lvl="0" algn="just"/>
            <a:endParaRPr lang="es-EC" sz="2400" dirty="0" smtClean="0"/>
          </a:p>
          <a:p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580030" y="659011"/>
            <a:ext cx="79839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Se diseñó, construyó e implementó la estación de </a:t>
            </a:r>
            <a:r>
              <a:rPr lang="es-ES" sz="2000" dirty="0" smtClean="0"/>
              <a:t>enfriamiento </a:t>
            </a:r>
            <a:r>
              <a:rPr lang="es-ES" sz="2000" dirty="0" smtClean="0">
                <a:sym typeface="Wingdings" panose="05000000000000000000" pitchFamily="2" charset="2"/>
              </a:rPr>
              <a:t> a</a:t>
            </a:r>
            <a:r>
              <a:rPr lang="es-ES" sz="2000" dirty="0" smtClean="0"/>
              <a:t>nálisis </a:t>
            </a:r>
            <a:r>
              <a:rPr lang="es-ES" sz="2000" dirty="0"/>
              <a:t>de transferencia de calor para estado no </a:t>
            </a:r>
            <a:r>
              <a:rPr lang="es-ES" sz="2000" dirty="0" smtClean="0"/>
              <a:t>transitorio.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Se </a:t>
            </a:r>
            <a:r>
              <a:rPr lang="es-ES" sz="2000" dirty="0"/>
              <a:t>diseñó y construyó dos sistemas de </a:t>
            </a:r>
            <a:r>
              <a:rPr lang="es-ES" sz="2000" dirty="0" smtClean="0"/>
              <a:t>enfriamiento.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Se </a:t>
            </a:r>
            <a:r>
              <a:rPr lang="es-ES" sz="2000" dirty="0"/>
              <a:t>diseñó y construyó el sistema de tracción </a:t>
            </a:r>
            <a:r>
              <a:rPr lang="es-ES" sz="2000" dirty="0" smtClean="0"/>
              <a:t>máster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dirty="0" smtClean="0"/>
              <a:t>40 </a:t>
            </a:r>
            <a:r>
              <a:rPr lang="es-ES" sz="2000" dirty="0"/>
              <a:t>m/min y </a:t>
            </a:r>
            <a:r>
              <a:rPr lang="es-ES" sz="2000" dirty="0" smtClean="0"/>
              <a:t>control de </a:t>
            </a:r>
            <a:r>
              <a:rPr lang="es-ES" sz="2000" dirty="0"/>
              <a:t>la tensión de la </a:t>
            </a:r>
            <a:r>
              <a:rPr lang="es-ES" sz="2000" dirty="0" smtClean="0"/>
              <a:t>lámina.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Se </a:t>
            </a:r>
            <a:r>
              <a:rPr lang="es-ES" sz="2000" dirty="0"/>
              <a:t>comprobó, mediante pruebas de funcionalidad, que la temperatura de la lámina sea menor a los 34 °</a:t>
            </a:r>
            <a:r>
              <a:rPr lang="es-ES" sz="2000" dirty="0" smtClean="0"/>
              <a:t>C.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Se </a:t>
            </a:r>
            <a:r>
              <a:rPr lang="es-ES" sz="2000" dirty="0"/>
              <a:t>logró generar la recirculación del agua en el sistema de enfriamiento mediante la disposición en </a:t>
            </a:r>
            <a:r>
              <a:rPr lang="es-ES" sz="2000" dirty="0" smtClean="0"/>
              <a:t>bandejas.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Se implementó un sistema de prensado para las láminas no </a:t>
            </a:r>
            <a:r>
              <a:rPr lang="es-ES" sz="2000" dirty="0" smtClean="0"/>
              <a:t>protegidas.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Se </a:t>
            </a:r>
            <a:r>
              <a:rPr lang="es-ES" sz="2000" dirty="0"/>
              <a:t>requirió una inversión de $ 83 </a:t>
            </a:r>
            <a:r>
              <a:rPr lang="es-ES" sz="2000" dirty="0" smtClean="0"/>
              <a:t>568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dirty="0" smtClean="0"/>
              <a:t>menos </a:t>
            </a:r>
            <a:r>
              <a:rPr lang="es-ES" sz="2000" dirty="0"/>
              <a:t>de los tres primeros años de operación de la máquina.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Se obtiene una beneficio económico de aproximadamente 35 000 dólares </a:t>
            </a:r>
            <a:r>
              <a:rPr lang="es-ES" sz="2000" dirty="0" smtClean="0"/>
              <a:t>anuales.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Se </a:t>
            </a:r>
            <a:r>
              <a:rPr lang="es-ES" sz="2000" dirty="0"/>
              <a:t>redujo la mano de obra </a:t>
            </a:r>
            <a:r>
              <a:rPr lang="es-ES" sz="2000" dirty="0" smtClean="0"/>
              <a:t>directa.</a:t>
            </a:r>
            <a:endParaRPr lang="es-ES" sz="2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lvl="0"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43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26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rmAutofit fontScale="90000"/>
          </a:bodyPr>
          <a:lstStyle/>
          <a:p>
            <a:r>
              <a:rPr lang="es-EC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686574"/>
            <a:ext cx="8214561" cy="513671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" dirty="0" smtClean="0"/>
              <a:t>Revisar </a:t>
            </a:r>
            <a:r>
              <a:rPr lang="es-ES" dirty="0"/>
              <a:t>los planos constructivos, eléctricos y de </a:t>
            </a:r>
            <a:r>
              <a:rPr lang="es-ES" dirty="0" smtClean="0"/>
              <a:t>tuberías.</a:t>
            </a:r>
          </a:p>
          <a:p>
            <a:pPr lvl="0" algn="just"/>
            <a:r>
              <a:rPr lang="es-ES" dirty="0" smtClean="0"/>
              <a:t>Realizar </a:t>
            </a:r>
            <a:r>
              <a:rPr lang="es-ES" dirty="0"/>
              <a:t>periódicamente las acciones de mantenimiento </a:t>
            </a:r>
            <a:r>
              <a:rPr lang="es-ES" dirty="0" smtClean="0"/>
              <a:t>preventivo.</a:t>
            </a:r>
          </a:p>
          <a:p>
            <a:pPr lvl="0" algn="just"/>
            <a:r>
              <a:rPr lang="es-ES" dirty="0" smtClean="0"/>
              <a:t>Tomar </a:t>
            </a:r>
            <a:r>
              <a:rPr lang="es-ES" dirty="0"/>
              <a:t>las debidas precauciones para la operación de los sistemas de tracción.</a:t>
            </a:r>
          </a:p>
          <a:p>
            <a:pPr lvl="0" algn="just"/>
            <a:r>
              <a:rPr lang="es-ES" dirty="0" smtClean="0"/>
              <a:t>Realizar </a:t>
            </a:r>
            <a:r>
              <a:rPr lang="es-ES" dirty="0"/>
              <a:t>pruebas de funcionalidad </a:t>
            </a:r>
            <a:r>
              <a:rPr lang="es-ES" dirty="0" smtClean="0"/>
              <a:t>periódicamente.</a:t>
            </a:r>
          </a:p>
          <a:p>
            <a:pPr lvl="0" algn="just"/>
            <a:r>
              <a:rPr lang="es-ES" dirty="0" smtClean="0"/>
              <a:t>Tomar </a:t>
            </a:r>
            <a:r>
              <a:rPr lang="es-ES" dirty="0"/>
              <a:t>en cuenta el uso del </a:t>
            </a:r>
            <a:r>
              <a:rPr lang="es-ES" dirty="0" smtClean="0"/>
              <a:t>EPP.</a:t>
            </a:r>
          </a:p>
          <a:p>
            <a:pPr lvl="0" algn="just"/>
            <a:r>
              <a:rPr lang="es-ES" dirty="0" smtClean="0"/>
              <a:t>Tomar </a:t>
            </a:r>
            <a:r>
              <a:rPr lang="es-ES" dirty="0"/>
              <a:t>en cuenta todas las precauciones indicadas en las hojas </a:t>
            </a:r>
            <a:r>
              <a:rPr lang="es-ES" dirty="0" smtClean="0"/>
              <a:t>técnicas</a:t>
            </a:r>
            <a:r>
              <a:rPr lang="es-ES" dirty="0" smtClean="0"/>
              <a:t>.</a:t>
            </a:r>
          </a:p>
          <a:p>
            <a:pPr lvl="0" algn="just"/>
            <a:r>
              <a:rPr lang="es-ES" dirty="0" smtClean="0"/>
              <a:t>Se </a:t>
            </a:r>
            <a:r>
              <a:rPr lang="es-ES" dirty="0"/>
              <a:t>recomienda impulsar la relación entre empresa y </a:t>
            </a:r>
            <a:r>
              <a:rPr lang="es-ES" dirty="0" smtClean="0"/>
              <a:t>universidad.</a:t>
            </a:r>
            <a:endParaRPr lang="es-ES" dirty="0"/>
          </a:p>
          <a:p>
            <a:pPr lvl="0" algn="just"/>
            <a:endParaRPr lang="es-EC" sz="2400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06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JUSTIFICACI</a:t>
            </a:r>
            <a:r>
              <a:rPr lang="es-EC" sz="3600" b="1" dirty="0" smtClean="0"/>
              <a:t>ÓN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1248567"/>
            <a:ext cx="8262687" cy="4430337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Reducir la temperatura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Mejora del sistema actual </a:t>
            </a:r>
            <a:r>
              <a:rPr lang="es-EC" dirty="0" smtClean="0">
                <a:sym typeface="Wingdings" panose="05000000000000000000" pitchFamily="2" charset="2"/>
              </a:rPr>
              <a:t> </a:t>
            </a:r>
            <a:r>
              <a:rPr lang="es-EC" dirty="0">
                <a:sym typeface="Wingdings" panose="05000000000000000000" pitchFamily="2" charset="2"/>
              </a:rPr>
              <a:t>r</a:t>
            </a:r>
            <a:r>
              <a:rPr lang="es-EC" dirty="0" smtClean="0"/>
              <a:t>educción de riesgos para el personal y costos de construcción.</a:t>
            </a:r>
          </a:p>
          <a:p>
            <a:pPr algn="just"/>
            <a:endParaRPr lang="es-EC" dirty="0" smtClean="0"/>
          </a:p>
        </p:txBody>
      </p:sp>
      <p:pic>
        <p:nvPicPr>
          <p:cNvPr id="8" name="7 Imagen" descr="C:\Users\Fausto\Google Drive\TESIS\ESCRITO\FIGURAS\FIGURA2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62" b="32618"/>
          <a:stretch/>
        </p:blipFill>
        <p:spPr bwMode="auto">
          <a:xfrm>
            <a:off x="1427956" y="3524250"/>
            <a:ext cx="6288088" cy="1936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20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398" y="88400"/>
            <a:ext cx="7324224" cy="5011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ALCANCE</a:t>
            </a:r>
            <a:endParaRPr lang="es-EC" sz="3600" b="1" dirty="0"/>
          </a:p>
        </p:txBody>
      </p:sp>
      <p:pic>
        <p:nvPicPr>
          <p:cNvPr id="1026" name="Picture 2" descr="C:\Users\Fausto\Google Drive\TESIS\ESCRITO\FIGURAS\RENDERIZADO FRONT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27645" r="4478" b="20348"/>
          <a:stretch/>
        </p:blipFill>
        <p:spPr bwMode="auto">
          <a:xfrm>
            <a:off x="612000" y="1881175"/>
            <a:ext cx="7920000" cy="30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>
                <a:cs typeface="Arial" panose="020B0604020202020204" pitchFamily="34" charset="0"/>
              </a:rPr>
              <a:t>FUNDAMENTACIÓN TEÓRICA</a:t>
            </a:r>
            <a:endParaRPr lang="es-EC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8215</TotalTime>
  <Words>1486</Words>
  <Application>Microsoft Office PowerPoint</Application>
  <PresentationFormat>Presentación en pantalla (4:3)</PresentationFormat>
  <Paragraphs>850</Paragraphs>
  <Slides>62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Tema de Office</vt:lpstr>
      <vt:lpstr>Presentación de PowerPoint</vt:lpstr>
      <vt:lpstr>GENERALIDADES</vt:lpstr>
      <vt:lpstr>ANTECEDENTES </vt:lpstr>
      <vt:lpstr>ANTECEDENTES </vt:lpstr>
      <vt:lpstr>DEFINICIÓN DEL PROBLEMA </vt:lpstr>
      <vt:lpstr>OBJETIVOS</vt:lpstr>
      <vt:lpstr>JUSTIFICACIÓN</vt:lpstr>
      <vt:lpstr>ALCANCE</vt:lpstr>
      <vt:lpstr>FUNDAMENTACIÓN TEÓRICA</vt:lpstr>
      <vt:lpstr>LAMINAS IMPERMEABILIZANTES</vt:lpstr>
      <vt:lpstr>PROCESO DE LAMINACIÓN</vt:lpstr>
      <vt:lpstr>ETAPA DE ENFRIAMIENTO</vt:lpstr>
      <vt:lpstr>EVALUACIÓN DE PARÁMETROS</vt:lpstr>
      <vt:lpstr>CONDUCCIÓN</vt:lpstr>
      <vt:lpstr>CONDUCCIÓN</vt:lpstr>
      <vt:lpstr>CONVECCIÓN</vt:lpstr>
      <vt:lpstr>DISEÑO</vt:lpstr>
      <vt:lpstr>REQUERIMIENTOS Y EVALUACIÓN DE PARÁMETROS</vt:lpstr>
      <vt:lpstr>MATRICES FLUIDO DE ENFRIAMIENTO</vt:lpstr>
      <vt:lpstr>MATRICES FORMA RECIPIENTE</vt:lpstr>
      <vt:lpstr>DISEÑO TÉRMICO</vt:lpstr>
      <vt:lpstr>DISEÑO TÉRMICO</vt:lpstr>
      <vt:lpstr>DISEÑO TÉRMICO</vt:lpstr>
      <vt:lpstr>DISEÑO TÉRMICO</vt:lpstr>
      <vt:lpstr>DISEÑO ESTRUCTURAL </vt:lpstr>
      <vt:lpstr>DISEÑO ESTRUCTURAL </vt:lpstr>
      <vt:lpstr>DISEÑO ESTRUCTURAL </vt:lpstr>
      <vt:lpstr>DISEÑO ESTRUCTURAL </vt:lpstr>
      <vt:lpstr>DISEÑO ESTRUCTURAL </vt:lpstr>
      <vt:lpstr>DISEÑO Y SELECCIÓN DE ELEMENTOS</vt:lpstr>
      <vt:lpstr>DISEÑO Y SELECCIÓN DE ELEMENTOS</vt:lpstr>
      <vt:lpstr>DISEÑO Y SELECCIÓN DE ELEMENTOS</vt:lpstr>
      <vt:lpstr>DISEÑO Y SELECCIÓN DE ELEMENTOS</vt:lpstr>
      <vt:lpstr>DISEÑO Y SELECCIÓN DE ELEMENTOS</vt:lpstr>
      <vt:lpstr>SISTEMA DE TRACCIÓN</vt:lpstr>
      <vt:lpstr>SISTEMA DE TRACCIÓN</vt:lpstr>
      <vt:lpstr>SISTEMA DE TRACCIÓN</vt:lpstr>
      <vt:lpstr>SISTEMA DE TRACCIÓN</vt:lpstr>
      <vt:lpstr>SISTEMA DE TRACCIÓN</vt:lpstr>
      <vt:lpstr>SISTEMA DE TRACCIÓN</vt:lpstr>
      <vt:lpstr>SISTEMA DE TRACCIÓN</vt:lpstr>
      <vt:lpstr>SISTEMA DE TRACCIÓN</vt:lpstr>
      <vt:lpstr>SISTEMA DE TRACCIÓN</vt:lpstr>
      <vt:lpstr>SISTEMA DE TRACCIÓN</vt:lpstr>
      <vt:lpstr>SISTEMA DE TRACCIÓN</vt:lpstr>
      <vt:lpstr>DISEÑO ELÉCTRICO Y ELECTRÓNICO  </vt:lpstr>
      <vt:lpstr>CONSTRUCCIÓN E IMPLEMENTACIÓN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PRUEBAS</vt:lpstr>
      <vt:lpstr>Presentación de PowerPoint</vt:lpstr>
      <vt:lpstr>Presentación de PowerPoint</vt:lpstr>
      <vt:lpstr>ESTUDIO ECONÓMICO Y FINANCIERO</vt:lpstr>
      <vt:lpstr>Presentación de PowerPoint</vt:lpstr>
      <vt:lpstr>Presentación de PowerPoint</vt:lpstr>
      <vt:lpstr>CONCLUSIONES Y RECOMENDACIONES</vt:lpstr>
      <vt:lpstr>CONCLUSIONES  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Irina Garces</dc:creator>
  <cp:lastModifiedBy>Fausto</cp:lastModifiedBy>
  <cp:revision>212</cp:revision>
  <dcterms:created xsi:type="dcterms:W3CDTF">2014-10-02T16:55:15Z</dcterms:created>
  <dcterms:modified xsi:type="dcterms:W3CDTF">2015-05-06T01:27:11Z</dcterms:modified>
</cp:coreProperties>
</file>