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7"/>
  </p:notesMasterIdLst>
  <p:sldIdLst>
    <p:sldId id="292" r:id="rId2"/>
    <p:sldId id="293" r:id="rId3"/>
    <p:sldId id="294" r:id="rId4"/>
    <p:sldId id="295" r:id="rId5"/>
    <p:sldId id="296" r:id="rId6"/>
    <p:sldId id="297" r:id="rId7"/>
    <p:sldId id="298" r:id="rId8"/>
    <p:sldId id="279" r:id="rId9"/>
    <p:sldId id="280" r:id="rId10"/>
    <p:sldId id="281" r:id="rId11"/>
    <p:sldId id="282" r:id="rId12"/>
    <p:sldId id="283" r:id="rId13"/>
    <p:sldId id="284" r:id="rId14"/>
    <p:sldId id="287" r:id="rId15"/>
    <p:sldId id="285" r:id="rId16"/>
    <p:sldId id="286" r:id="rId17"/>
    <p:sldId id="288" r:id="rId18"/>
    <p:sldId id="289" r:id="rId19"/>
    <p:sldId id="290" r:id="rId20"/>
    <p:sldId id="291" r:id="rId21"/>
    <p:sldId id="299" r:id="rId22"/>
    <p:sldId id="300" r:id="rId23"/>
    <p:sldId id="301" r:id="rId24"/>
    <p:sldId id="302" r:id="rId25"/>
    <p:sldId id="303" r:id="rId26"/>
    <p:sldId id="304" r:id="rId27"/>
    <p:sldId id="363" r:id="rId28"/>
    <p:sldId id="364" r:id="rId29"/>
    <p:sldId id="365" r:id="rId30"/>
    <p:sldId id="366" r:id="rId31"/>
    <p:sldId id="367" r:id="rId32"/>
    <p:sldId id="368" r:id="rId33"/>
    <p:sldId id="369" r:id="rId34"/>
    <p:sldId id="370" r:id="rId35"/>
    <p:sldId id="371" r:id="rId36"/>
    <p:sldId id="372" r:id="rId37"/>
    <p:sldId id="373" r:id="rId38"/>
    <p:sldId id="374" r:id="rId39"/>
    <p:sldId id="375" r:id="rId40"/>
    <p:sldId id="376" r:id="rId41"/>
    <p:sldId id="377" r:id="rId42"/>
    <p:sldId id="378" r:id="rId43"/>
    <p:sldId id="379" r:id="rId44"/>
    <p:sldId id="380" r:id="rId45"/>
    <p:sldId id="381" r:id="rId46"/>
    <p:sldId id="382" r:id="rId47"/>
    <p:sldId id="383" r:id="rId48"/>
    <p:sldId id="384" r:id="rId49"/>
    <p:sldId id="385" r:id="rId50"/>
    <p:sldId id="386" r:id="rId51"/>
    <p:sldId id="387" r:id="rId52"/>
    <p:sldId id="388" r:id="rId53"/>
    <p:sldId id="389" r:id="rId54"/>
    <p:sldId id="390" r:id="rId55"/>
    <p:sldId id="391" r:id="rId56"/>
    <p:sldId id="392"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05" r:id="rId114"/>
    <p:sldId id="406" r:id="rId115"/>
    <p:sldId id="405" r:id="rId116"/>
    <p:sldId id="306" r:id="rId117"/>
    <p:sldId id="393" r:id="rId118"/>
    <p:sldId id="394" r:id="rId119"/>
    <p:sldId id="395" r:id="rId120"/>
    <p:sldId id="396" r:id="rId121"/>
    <p:sldId id="397" r:id="rId122"/>
    <p:sldId id="398" r:id="rId123"/>
    <p:sldId id="399" r:id="rId124"/>
    <p:sldId id="400" r:id="rId125"/>
    <p:sldId id="401" r:id="rId126"/>
    <p:sldId id="402" r:id="rId127"/>
    <p:sldId id="403" r:id="rId128"/>
    <p:sldId id="404" r:id="rId129"/>
    <p:sldId id="414" r:id="rId130"/>
    <p:sldId id="407" r:id="rId131"/>
    <p:sldId id="408" r:id="rId132"/>
    <p:sldId id="409" r:id="rId133"/>
    <p:sldId id="410" r:id="rId134"/>
    <p:sldId id="411" r:id="rId135"/>
    <p:sldId id="412" r:id="rId13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8" autoAdjust="0"/>
  </p:normalViewPr>
  <p:slideViewPr>
    <p:cSldViewPr>
      <p:cViewPr varScale="1">
        <p:scale>
          <a:sx n="75" d="100"/>
          <a:sy n="75" d="100"/>
        </p:scale>
        <p:origin x="-1014" y="-84"/>
      </p:cViewPr>
      <p:guideLst>
        <p:guide orient="horz" pos="2160"/>
        <p:guide pos="2880"/>
      </p:guideLst>
    </p:cSldViewPr>
  </p:slideViewPr>
  <p:outlineViewPr>
    <p:cViewPr>
      <p:scale>
        <a:sx n="33" d="100"/>
        <a:sy n="33" d="100"/>
      </p:scale>
      <p:origin x="0" y="198"/>
    </p:cViewPr>
  </p:outlineViewPr>
  <p:notesTextViewPr>
    <p:cViewPr>
      <p:scale>
        <a:sx n="100" d="100"/>
        <a:sy n="100" d="100"/>
      </p:scale>
      <p:origin x="0" y="0"/>
    </p:cViewPr>
  </p:notesTextViewPr>
  <p:sorterViewPr>
    <p:cViewPr>
      <p:scale>
        <a:sx n="66" d="100"/>
        <a:sy n="66" d="100"/>
      </p:scale>
      <p:origin x="0" y="1512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FF7AF2-1B3A-4F79-91F8-C980FBA8773A}" type="datetimeFigureOut">
              <a:rPr lang="es-ES" smtClean="0"/>
              <a:pPr/>
              <a:t>04/05/2010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E89D4E-DD00-492D-9AB5-91FFDE9D4668}"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2E89D4E-DD00-492D-9AB5-91FFDE9D4668}" type="slidenum">
              <a:rPr lang="es-ES" smtClean="0"/>
              <a:pPr/>
              <a:t>58</a:t>
            </a:fld>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2E89D4E-DD00-492D-9AB5-91FFDE9D4668}" type="slidenum">
              <a:rPr lang="es-ES" smtClean="0"/>
              <a:pPr/>
              <a:t>110</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4079D70-4E55-42E5-B901-7F5D876CF579}" type="datetimeFigureOut">
              <a:rPr lang="es-ES" smtClean="0"/>
              <a:pPr/>
              <a:t>04/05/2010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96067F4-8164-4F52-838F-AFB6FDAA3915}"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79D70-4E55-42E5-B901-7F5D876CF579}" type="datetimeFigureOut">
              <a:rPr lang="es-ES" smtClean="0"/>
              <a:pPr/>
              <a:t>04/05/2010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067F4-8164-4F52-838F-AFB6FDAA3915}"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enciclopedia.us.es/index.php/Archivo:Polea_simple_fija.pn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es.wikipedia.org/wiki/Energ%C3%ADa_el%C3%A9ctrica" TargetMode="External"/><Relationship Id="rId2" Type="http://schemas.openxmlformats.org/officeDocument/2006/relationships/hyperlink" Target="http://es.wikipedia.org/wiki/M%C3%A1quina_el%C3%A9ctrica" TargetMode="Externa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hyperlink" Target="http://es.wikipedia.org/wiki/Electromagnetismo" TargetMode="External"/><Relationship Id="rId4" Type="http://schemas.openxmlformats.org/officeDocument/2006/relationships/hyperlink" Target="http://es.wikipedia.org/wiki/Energ%C3%ADa_mec%C3%A1nica"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es.wikipedia.org/wiki/Tuber%C3%ADa" TargetMode="External"/><Relationship Id="rId2" Type="http://schemas.openxmlformats.org/officeDocument/2006/relationships/hyperlink" Target="http://es.wikipedia.org/wiki/Fluido"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es.wikipedia.org/wiki/Cota" TargetMode="External"/><Relationship Id="rId3" Type="http://schemas.openxmlformats.org/officeDocument/2006/relationships/hyperlink" Target="http://es.wikipedia.org/wiki/L%C3%ADnea_de_corriente" TargetMode="External"/><Relationship Id="rId7" Type="http://schemas.openxmlformats.org/officeDocument/2006/relationships/hyperlink" Target="http://es.wikipedia.org/wiki/Gravedad" TargetMode="External"/><Relationship Id="rId2" Type="http://schemas.openxmlformats.org/officeDocument/2006/relationships/hyperlink" Target="http://es.wikipedia.org/wiki/Fluido" TargetMode="External"/><Relationship Id="rId1" Type="http://schemas.openxmlformats.org/officeDocument/2006/relationships/slideLayout" Target="../slideLayouts/slideLayout7.xml"/><Relationship Id="rId6" Type="http://schemas.openxmlformats.org/officeDocument/2006/relationships/hyperlink" Target="http://es.wikipedia.org/wiki/Intensidad_de_la_gravedad" TargetMode="External"/><Relationship Id="rId5" Type="http://schemas.openxmlformats.org/officeDocument/2006/relationships/hyperlink" Target="http://es.wikipedia.org/wiki/Velocidad" TargetMode="External"/><Relationship Id="rId10" Type="http://schemas.openxmlformats.org/officeDocument/2006/relationships/hyperlink" Target="http://es.wikipedia.org/wiki/Densidad_(f%C3%ADsica)" TargetMode="External"/><Relationship Id="rId4" Type="http://schemas.openxmlformats.org/officeDocument/2006/relationships/image" Target="../media/image29.png"/><Relationship Id="rId9" Type="http://schemas.openxmlformats.org/officeDocument/2006/relationships/hyperlink" Target="http://es.wikipedia.org/wiki/Presi%C3%B3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es.wikipedia.org/wiki/Peso_espec%C3%ADfico"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142976" y="642919"/>
            <a:ext cx="7143800" cy="6278642"/>
          </a:xfrm>
          <a:prstGeom prst="rect">
            <a:avLst/>
          </a:prstGeom>
          <a:noFill/>
        </p:spPr>
        <p:txBody>
          <a:bodyPr wrap="square" rtlCol="0">
            <a:spAutoFit/>
          </a:bodyPr>
          <a:lstStyle/>
          <a:p>
            <a:endParaRPr lang="es-ES" sz="2800" b="1" dirty="0" smtClean="0">
              <a:solidFill>
                <a:srgbClr val="FFFF66"/>
              </a:solidFill>
              <a:latin typeface="Arial" pitchFamily="34" charset="0"/>
              <a:cs typeface="Arial" pitchFamily="34" charset="0"/>
            </a:endParaRPr>
          </a:p>
          <a:p>
            <a:endParaRPr lang="es-ES" sz="2800" b="1" dirty="0" smtClean="0">
              <a:solidFill>
                <a:srgbClr val="FFFF66"/>
              </a:solidFill>
              <a:latin typeface="Arial" pitchFamily="34" charset="0"/>
              <a:cs typeface="Arial" pitchFamily="34" charset="0"/>
            </a:endParaRPr>
          </a:p>
          <a:p>
            <a:endParaRPr lang="es-ES" sz="2800" b="1" dirty="0" smtClean="0">
              <a:solidFill>
                <a:srgbClr val="FFFF66"/>
              </a:solidFill>
              <a:latin typeface="Arial" pitchFamily="34" charset="0"/>
              <a:cs typeface="Arial" pitchFamily="34" charset="0"/>
            </a:endParaRPr>
          </a:p>
          <a:p>
            <a:r>
              <a:rPr lang="es-ES" sz="2800" b="1" dirty="0" smtClean="0">
                <a:solidFill>
                  <a:srgbClr val="FFFF66"/>
                </a:solidFill>
                <a:latin typeface="Arial" pitchFamily="34" charset="0"/>
                <a:cs typeface="Arial" pitchFamily="34" charset="0"/>
              </a:rPr>
              <a:t>ESCUELA </a:t>
            </a:r>
            <a:r>
              <a:rPr lang="es-ES" sz="2800" b="1" dirty="0" smtClean="0">
                <a:solidFill>
                  <a:srgbClr val="FFFF66"/>
                </a:solidFill>
                <a:latin typeface="Arial" pitchFamily="34" charset="0"/>
                <a:cs typeface="Arial" pitchFamily="34" charset="0"/>
              </a:rPr>
              <a:t>POLITÉCNICA DEL </a:t>
            </a:r>
            <a:r>
              <a:rPr lang="es-ES" sz="2800" b="1" dirty="0" smtClean="0">
                <a:solidFill>
                  <a:srgbClr val="FFFF66"/>
                </a:solidFill>
                <a:latin typeface="Arial" pitchFamily="34" charset="0"/>
                <a:cs typeface="Arial" pitchFamily="34" charset="0"/>
              </a:rPr>
              <a:t>EJÉRCITO</a:t>
            </a:r>
          </a:p>
          <a:p>
            <a:endParaRPr lang="es-ES" sz="2800" b="1" dirty="0" smtClean="0">
              <a:solidFill>
                <a:srgbClr val="FFFF66"/>
              </a:solidFill>
              <a:latin typeface="Arial" pitchFamily="34" charset="0"/>
              <a:cs typeface="Arial" pitchFamily="34" charset="0"/>
            </a:endParaRPr>
          </a:p>
          <a:p>
            <a:pPr algn="ctr"/>
            <a:r>
              <a:rPr lang="es-ES" sz="2400" b="1" dirty="0" smtClean="0">
                <a:solidFill>
                  <a:srgbClr val="FFFF00"/>
                </a:solidFill>
                <a:latin typeface="Arial" pitchFamily="34" charset="0"/>
                <a:cs typeface="Arial" pitchFamily="34" charset="0"/>
              </a:rPr>
              <a:t>DEPARTAMENTO DE CIENCIAS DE LA ENERGÍA Y MECÁNICA </a:t>
            </a:r>
            <a:endParaRPr lang="es-ES" sz="2400" b="1" dirty="0" smtClean="0">
              <a:solidFill>
                <a:srgbClr val="FFFF00"/>
              </a:solidFill>
              <a:latin typeface="Arial" pitchFamily="34" charset="0"/>
              <a:cs typeface="Arial" pitchFamily="34" charset="0"/>
            </a:endParaRPr>
          </a:p>
          <a:p>
            <a:pPr algn="ctr"/>
            <a:endParaRPr lang="es-ES" sz="2400" b="1" dirty="0" smtClean="0">
              <a:solidFill>
                <a:srgbClr val="FFFF00"/>
              </a:solidFill>
              <a:latin typeface="Arial" pitchFamily="34" charset="0"/>
              <a:cs typeface="Arial" pitchFamily="34" charset="0"/>
            </a:endParaRPr>
          </a:p>
          <a:p>
            <a:pPr algn="ctr"/>
            <a:endParaRPr lang="es-ES" sz="2400" b="1" dirty="0" smtClean="0">
              <a:solidFill>
                <a:srgbClr val="FFFF00"/>
              </a:solidFill>
              <a:latin typeface="Arial" pitchFamily="34" charset="0"/>
              <a:cs typeface="Arial" pitchFamily="34" charset="0"/>
            </a:endParaRPr>
          </a:p>
          <a:p>
            <a:pPr algn="ctr"/>
            <a:r>
              <a:rPr lang="es-ES" sz="2400" b="1" dirty="0" smtClean="0">
                <a:solidFill>
                  <a:srgbClr val="FFFF00"/>
                </a:solidFill>
              </a:rPr>
              <a:t>PROYECTO DE TESIS PREVIO A LA PREVIO DEL TÍTULO DE INGENIERO MECÁNICO</a:t>
            </a:r>
            <a:endParaRPr lang="es-EC" sz="2400" dirty="0" smtClean="0">
              <a:solidFill>
                <a:srgbClr val="FFFF00"/>
              </a:solidFill>
            </a:endParaRPr>
          </a:p>
          <a:p>
            <a:pPr algn="ctr"/>
            <a:endParaRPr lang="es-EC" sz="2400" dirty="0" smtClean="0">
              <a:solidFill>
                <a:srgbClr val="FFFF00"/>
              </a:solidFill>
              <a:latin typeface="Arial" pitchFamily="34" charset="0"/>
              <a:cs typeface="Arial" pitchFamily="34" charset="0"/>
            </a:endParaRPr>
          </a:p>
          <a:p>
            <a:pPr algn="ctr"/>
            <a:r>
              <a:rPr lang="es-ES" sz="2400" b="1" dirty="0" smtClean="0">
                <a:solidFill>
                  <a:srgbClr val="FFFF00"/>
                </a:solidFill>
              </a:rPr>
              <a:t>Sangolquí</a:t>
            </a:r>
            <a:r>
              <a:rPr lang="es-ES" sz="2400" b="1" dirty="0" smtClean="0">
                <a:solidFill>
                  <a:srgbClr val="FFFF00"/>
                </a:solidFill>
              </a:rPr>
              <a:t>, 2010 – 05 – 04  </a:t>
            </a:r>
            <a:endParaRPr lang="es-EC" sz="2400" b="1" dirty="0" smtClean="0">
              <a:solidFill>
                <a:srgbClr val="FFFF00"/>
              </a:solidFill>
            </a:endParaRPr>
          </a:p>
          <a:p>
            <a:pPr algn="ctr"/>
            <a:endParaRPr lang="es-EC" sz="2400" dirty="0" smtClean="0">
              <a:solidFill>
                <a:srgbClr val="FFFF00"/>
              </a:solidFill>
              <a:latin typeface="Arial" pitchFamily="34" charset="0"/>
              <a:cs typeface="Arial" pitchFamily="34" charset="0"/>
            </a:endParaRPr>
          </a:p>
          <a:p>
            <a:endParaRPr lang="es-EC" sz="2800" dirty="0" smtClean="0">
              <a:solidFill>
                <a:srgbClr val="FFFF66"/>
              </a:solidFill>
              <a:latin typeface="Arial" pitchFamily="34" charset="0"/>
              <a:cs typeface="Arial" pitchFamily="34" charset="0"/>
            </a:endParaRPr>
          </a:p>
          <a:p>
            <a:endParaRPr lang="es-EC" dirty="0"/>
          </a:p>
        </p:txBody>
      </p:sp>
      <p:pic>
        <p:nvPicPr>
          <p:cNvPr id="6" name="5 Imagen" descr="espe.JPG"/>
          <p:cNvPicPr>
            <a:picLocks noChangeAspect="1"/>
          </p:cNvPicPr>
          <p:nvPr/>
        </p:nvPicPr>
        <p:blipFill>
          <a:blip r:embed="rId2" cstate="print"/>
          <a:stretch>
            <a:fillRect/>
          </a:stretch>
        </p:blipFill>
        <p:spPr>
          <a:xfrm>
            <a:off x="3857620" y="428604"/>
            <a:ext cx="1429785" cy="128588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357158" y="357166"/>
            <a:ext cx="771530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400" b="1" i="0" u="none" strike="noStrike" cap="none" normalizeH="0" baseline="0" dirty="0" smtClean="0">
                <a:ln>
                  <a:noFill/>
                </a:ln>
                <a:solidFill>
                  <a:srgbClr val="FFC000"/>
                </a:solidFill>
                <a:effectLst/>
                <a:latin typeface="Arial" pitchFamily="34" charset="0"/>
                <a:ea typeface="Times New Roman" pitchFamily="18" charset="0"/>
                <a:cs typeface="Arial" pitchFamily="34" charset="0"/>
              </a:rPr>
              <a:t>CONTROL DE SISTEMAS </a:t>
            </a:r>
            <a:endParaRPr kumimoji="0" lang="es-ES" sz="2400" b="0" i="0" u="none" strike="noStrike" cap="none" normalizeH="0" baseline="0" dirty="0" smtClean="0">
              <a:ln>
                <a:noFill/>
              </a:ln>
              <a:solidFill>
                <a:srgbClr val="FFC000"/>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S" sz="24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24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Consola de control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Características del LOGO!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Módulos de comunicación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Estructura del LOGO! </a:t>
            </a:r>
            <a:endParaRPr kumimoji="0" lang="es-EC" sz="2400" b="0" i="0" u="none" strike="noStrike" cap="none" normalizeH="0" baseline="0" dirty="0" smtClean="0">
              <a:ln>
                <a:noFill/>
              </a:ln>
              <a:solidFill>
                <a:schemeClr val="bg1"/>
              </a:solidFill>
              <a:effectLst/>
              <a:latin typeface="Arial" pitchFamily="34" charset="0"/>
            </a:endParaRPr>
          </a:p>
        </p:txBody>
      </p:sp>
      <p:pic>
        <p:nvPicPr>
          <p:cNvPr id="3" name="2 Imagen" descr="plc2"/>
          <p:cNvPicPr/>
          <p:nvPr/>
        </p:nvPicPr>
        <p:blipFill>
          <a:blip r:embed="rId2" cstate="print"/>
          <a:srcRect/>
          <a:stretch>
            <a:fillRect/>
          </a:stretch>
        </p:blipFill>
        <p:spPr bwMode="auto">
          <a:xfrm>
            <a:off x="1785918" y="2786058"/>
            <a:ext cx="5688805" cy="3425588"/>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5 Imagen" descr="Manguera 7.2.jpg"/>
          <p:cNvPicPr/>
          <p:nvPr/>
        </p:nvPicPr>
        <p:blipFill>
          <a:blip r:embed="rId2" cstate="print"/>
          <a:srcRect/>
          <a:stretch>
            <a:fillRect/>
          </a:stretch>
        </p:blipFill>
        <p:spPr bwMode="auto">
          <a:xfrm>
            <a:off x="1214414" y="571480"/>
            <a:ext cx="6572296" cy="3357586"/>
          </a:xfrm>
          <a:prstGeom prst="rect">
            <a:avLst/>
          </a:prstGeom>
          <a:noFill/>
          <a:ln w="9525">
            <a:noFill/>
            <a:miter lim="800000"/>
            <a:headEnd/>
            <a:tailEnd/>
          </a:ln>
        </p:spPr>
      </p:pic>
      <p:sp>
        <p:nvSpPr>
          <p:cNvPr id="3" name="2 Rectángulo"/>
          <p:cNvSpPr/>
          <p:nvPr/>
        </p:nvSpPr>
        <p:spPr>
          <a:xfrm>
            <a:off x="1785918" y="4429132"/>
            <a:ext cx="5857916" cy="400110"/>
          </a:xfrm>
          <a:prstGeom prst="rect">
            <a:avLst/>
          </a:prstGeom>
        </p:spPr>
        <p:txBody>
          <a:bodyPr wrap="square">
            <a:spAutoFit/>
          </a:bodyPr>
          <a:lstStyle/>
          <a:p>
            <a:pPr algn="ctr"/>
            <a:r>
              <a:rPr lang="es-EC" sz="2000" b="1" dirty="0" smtClean="0">
                <a:solidFill>
                  <a:schemeClr val="bg1"/>
                </a:solidFill>
              </a:rPr>
              <a:t>APLICACIÓN DE DUCHADA DE RINSE – AGUA </a:t>
            </a:r>
            <a:endParaRPr lang="es-ES" sz="2000" b="1" dirty="0">
              <a:solidFill>
                <a:schemeClr val="bg1"/>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TESIS\CAPITULOS\capitulo5\04112009(017).jpg"/>
          <p:cNvPicPr/>
          <p:nvPr/>
        </p:nvPicPr>
        <p:blipFill>
          <a:blip r:embed="rId2" cstate="print"/>
          <a:srcRect l="11719" t="28125" b="14063"/>
          <a:stretch>
            <a:fillRect/>
          </a:stretch>
        </p:blipFill>
        <p:spPr bwMode="auto">
          <a:xfrm>
            <a:off x="1643042" y="714356"/>
            <a:ext cx="6500858" cy="3571900"/>
          </a:xfrm>
          <a:prstGeom prst="rect">
            <a:avLst/>
          </a:prstGeom>
          <a:noFill/>
          <a:ln w="9525">
            <a:noFill/>
            <a:miter lim="800000"/>
            <a:headEnd/>
            <a:tailEnd/>
          </a:ln>
        </p:spPr>
      </p:pic>
      <p:sp>
        <p:nvSpPr>
          <p:cNvPr id="3" name="WordArt 2"/>
          <p:cNvSpPr>
            <a:spLocks noChangeArrowheads="1" noChangeShapeType="1" noTextEdit="1"/>
          </p:cNvSpPr>
          <p:nvPr/>
        </p:nvSpPr>
        <p:spPr bwMode="auto">
          <a:xfrm>
            <a:off x="2143108" y="3071810"/>
            <a:ext cx="5143536" cy="452437"/>
          </a:xfrm>
          <a:prstGeom prst="rect">
            <a:avLst/>
          </a:prstGeom>
        </p:spPr>
        <p:txBody>
          <a:bodyPr wrap="none" fromWordArt="1">
            <a:prstTxWarp prst="textPlain">
              <a:avLst>
                <a:gd name="adj" fmla="val 50000"/>
              </a:avLst>
            </a:prstTxWarp>
          </a:bodyPr>
          <a:lstStyle/>
          <a:p>
            <a:pPr algn="ctr" rtl="0"/>
            <a:r>
              <a:rPr lang="es-ES" sz="3600" kern="10" spc="0" dirty="0" smtClean="0">
                <a:ln w="9525">
                  <a:solidFill>
                    <a:srgbClr val="000000"/>
                  </a:solidFill>
                  <a:round/>
                  <a:headEnd/>
                  <a:tailEnd/>
                </a:ln>
                <a:solidFill>
                  <a:srgbClr val="00B050"/>
                </a:solidFill>
                <a:effectLst/>
                <a:latin typeface="Arial Black"/>
              </a:rPr>
              <a:t>Rinse                      Shampoo</a:t>
            </a:r>
            <a:endParaRPr lang="es-ES" sz="3600" kern="10" spc="0" dirty="0">
              <a:ln w="9525">
                <a:solidFill>
                  <a:srgbClr val="000000"/>
                </a:solidFill>
                <a:round/>
                <a:headEnd/>
                <a:tailEnd/>
              </a:ln>
              <a:solidFill>
                <a:srgbClr val="00B050"/>
              </a:solidFill>
              <a:effectLst/>
              <a:latin typeface="Arial Black"/>
            </a:endParaRPr>
          </a:p>
        </p:txBody>
      </p:sp>
      <p:sp>
        <p:nvSpPr>
          <p:cNvPr id="4" name="AutoShape 3"/>
          <p:cNvSpPr>
            <a:spLocks noChangeArrowheads="1"/>
          </p:cNvSpPr>
          <p:nvPr/>
        </p:nvSpPr>
        <p:spPr bwMode="auto">
          <a:xfrm>
            <a:off x="2000232" y="2143116"/>
            <a:ext cx="685800" cy="547687"/>
          </a:xfrm>
          <a:custGeom>
            <a:avLst/>
            <a:gdLst>
              <a:gd name="G0" fmla="+- 2520 0 0"/>
              <a:gd name="G1" fmla="+- 21600 0 2520"/>
              <a:gd name="G2" fmla="+- 21600 0 252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20" y="10800"/>
                </a:moveTo>
                <a:cubicBezTo>
                  <a:pt x="2520" y="15373"/>
                  <a:pt x="6227" y="19080"/>
                  <a:pt x="10800" y="19080"/>
                </a:cubicBezTo>
                <a:cubicBezTo>
                  <a:pt x="15373" y="19080"/>
                  <a:pt x="19080" y="15373"/>
                  <a:pt x="19080" y="10800"/>
                </a:cubicBezTo>
                <a:cubicBezTo>
                  <a:pt x="19080" y="6227"/>
                  <a:pt x="15373" y="2520"/>
                  <a:pt x="10800" y="2520"/>
                </a:cubicBezTo>
                <a:cubicBezTo>
                  <a:pt x="6227" y="2520"/>
                  <a:pt x="2520" y="6227"/>
                  <a:pt x="2520" y="10800"/>
                </a:cubicBezTo>
                <a:close/>
              </a:path>
            </a:pathLst>
          </a:custGeom>
          <a:solidFill>
            <a:srgbClr val="FFFF00"/>
          </a:solidFill>
          <a:ln w="9525">
            <a:solidFill>
              <a:srgbClr val="FFFF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5" name="AutoShape 4"/>
          <p:cNvSpPr>
            <a:spLocks noChangeArrowheads="1"/>
          </p:cNvSpPr>
          <p:nvPr/>
        </p:nvSpPr>
        <p:spPr bwMode="auto">
          <a:xfrm>
            <a:off x="6072198" y="2428868"/>
            <a:ext cx="685800" cy="547687"/>
          </a:xfrm>
          <a:custGeom>
            <a:avLst/>
            <a:gdLst>
              <a:gd name="G0" fmla="+- 2520 0 0"/>
              <a:gd name="G1" fmla="+- 21600 0 2520"/>
              <a:gd name="G2" fmla="+- 21600 0 252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20" y="10800"/>
                </a:moveTo>
                <a:cubicBezTo>
                  <a:pt x="2520" y="15373"/>
                  <a:pt x="6227" y="19080"/>
                  <a:pt x="10800" y="19080"/>
                </a:cubicBezTo>
                <a:cubicBezTo>
                  <a:pt x="15373" y="19080"/>
                  <a:pt x="19080" y="15373"/>
                  <a:pt x="19080" y="10800"/>
                </a:cubicBezTo>
                <a:cubicBezTo>
                  <a:pt x="19080" y="6227"/>
                  <a:pt x="15373" y="2520"/>
                  <a:pt x="10800" y="2520"/>
                </a:cubicBezTo>
                <a:cubicBezTo>
                  <a:pt x="6227" y="2520"/>
                  <a:pt x="2520" y="6227"/>
                  <a:pt x="2520" y="10800"/>
                </a:cubicBezTo>
                <a:close/>
              </a:path>
            </a:pathLst>
          </a:custGeom>
          <a:solidFill>
            <a:srgbClr val="FFFF00"/>
          </a:solidFill>
          <a:ln w="9525">
            <a:solidFill>
              <a:srgbClr val="FFFF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6" name="5 Rectángulo"/>
          <p:cNvSpPr/>
          <p:nvPr/>
        </p:nvSpPr>
        <p:spPr>
          <a:xfrm>
            <a:off x="1428728" y="4572008"/>
            <a:ext cx="7000924" cy="707886"/>
          </a:xfrm>
          <a:prstGeom prst="rect">
            <a:avLst/>
          </a:prstGeom>
        </p:spPr>
        <p:txBody>
          <a:bodyPr wrap="square">
            <a:spAutoFit/>
          </a:bodyPr>
          <a:lstStyle/>
          <a:p>
            <a:pPr algn="ctr"/>
            <a:r>
              <a:rPr lang="es-EC" sz="2000" b="1" dirty="0" smtClean="0">
                <a:solidFill>
                  <a:schemeClr val="bg1"/>
                </a:solidFill>
              </a:rPr>
              <a:t>INGRESOS DE QUÍMICOS AL LOS CIRCUITOS DE RINSE Y SHAMPOO </a:t>
            </a:r>
            <a:endParaRPr lang="es-ES" sz="2000" dirty="0">
              <a:solidFill>
                <a:schemeClr val="bg1"/>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TESIS\CAPITULOS\capitulo5\04112009(001).jpg"/>
          <p:cNvPicPr/>
          <p:nvPr/>
        </p:nvPicPr>
        <p:blipFill>
          <a:blip r:embed="rId2" cstate="print"/>
          <a:srcRect/>
          <a:stretch>
            <a:fillRect/>
          </a:stretch>
        </p:blipFill>
        <p:spPr bwMode="auto">
          <a:xfrm>
            <a:off x="1643042" y="785794"/>
            <a:ext cx="5715040" cy="4029084"/>
          </a:xfrm>
          <a:prstGeom prst="rect">
            <a:avLst/>
          </a:prstGeom>
          <a:noFill/>
          <a:ln w="9525">
            <a:noFill/>
            <a:miter lim="800000"/>
            <a:headEnd/>
            <a:tailEnd/>
          </a:ln>
        </p:spPr>
      </p:pic>
      <p:sp>
        <p:nvSpPr>
          <p:cNvPr id="3" name="WordArt 2"/>
          <p:cNvSpPr>
            <a:spLocks noChangeArrowheads="1" noChangeShapeType="1" noTextEdit="1"/>
          </p:cNvSpPr>
          <p:nvPr/>
        </p:nvSpPr>
        <p:spPr bwMode="auto">
          <a:xfrm>
            <a:off x="2285984" y="3214686"/>
            <a:ext cx="4572032" cy="571504"/>
          </a:xfrm>
          <a:prstGeom prst="rect">
            <a:avLst/>
          </a:prstGeom>
        </p:spPr>
        <p:txBody>
          <a:bodyPr wrap="none" fromWordArt="1">
            <a:prstTxWarp prst="textPlain">
              <a:avLst>
                <a:gd name="adj" fmla="val 50000"/>
              </a:avLst>
            </a:prstTxWarp>
          </a:bodyPr>
          <a:lstStyle/>
          <a:p>
            <a:pPr algn="ctr" rtl="0"/>
            <a:r>
              <a:rPr lang="es-ES" sz="3600" kern="10" spc="0" smtClean="0">
                <a:ln w="9525">
                  <a:solidFill>
                    <a:srgbClr val="000000"/>
                  </a:solidFill>
                  <a:round/>
                  <a:headEnd/>
                  <a:tailEnd/>
                </a:ln>
                <a:solidFill>
                  <a:srgbClr val="00B050"/>
                </a:solidFill>
                <a:effectLst/>
                <a:latin typeface="Arial Black"/>
              </a:rPr>
              <a:t>Shampoo   Rinse</a:t>
            </a:r>
            <a:endParaRPr lang="es-ES" sz="3600" kern="10" spc="0">
              <a:ln w="9525">
                <a:solidFill>
                  <a:srgbClr val="000000"/>
                </a:solidFill>
                <a:round/>
                <a:headEnd/>
                <a:tailEnd/>
              </a:ln>
              <a:solidFill>
                <a:srgbClr val="00B050"/>
              </a:solidFill>
              <a:effectLst/>
              <a:latin typeface="Arial Black"/>
            </a:endParaRPr>
          </a:p>
        </p:txBody>
      </p:sp>
      <p:sp>
        <p:nvSpPr>
          <p:cNvPr id="4" name="3 Rectángulo"/>
          <p:cNvSpPr/>
          <p:nvPr/>
        </p:nvSpPr>
        <p:spPr>
          <a:xfrm>
            <a:off x="1643042" y="5000636"/>
            <a:ext cx="5572164" cy="461665"/>
          </a:xfrm>
          <a:prstGeom prst="rect">
            <a:avLst/>
          </a:prstGeom>
        </p:spPr>
        <p:txBody>
          <a:bodyPr wrap="square">
            <a:spAutoFit/>
          </a:bodyPr>
          <a:lstStyle/>
          <a:p>
            <a:pPr algn="ctr"/>
            <a:r>
              <a:rPr lang="es-EC" sz="2400" b="1" dirty="0" smtClean="0">
                <a:solidFill>
                  <a:schemeClr val="bg1"/>
                </a:solidFill>
              </a:rPr>
              <a:t>ALMACENAMIENTO DE QUÍMICOS </a:t>
            </a:r>
            <a:endParaRPr lang="es-ES" sz="2400" dirty="0">
              <a:solidFill>
                <a:schemeClr val="bg1"/>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1714480" y="571480"/>
            <a:ext cx="5923353"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800" b="1" i="0" u="none" strike="noStrike" cap="none" normalizeH="0" baseline="0" dirty="0" smtClean="0">
                <a:ln>
                  <a:noFill/>
                </a:ln>
                <a:solidFill>
                  <a:srgbClr val="FFC000"/>
                </a:solidFill>
                <a:effectLst/>
                <a:latin typeface="Arial" pitchFamily="34" charset="0"/>
                <a:ea typeface="Calibri" pitchFamily="34" charset="0"/>
                <a:cs typeface="Arial" pitchFamily="34" charset="0"/>
              </a:rPr>
              <a:t>PRUEBAS DE FUNCIONAMIENTO</a:t>
            </a:r>
            <a:endParaRPr kumimoji="0" lang="es-EC" sz="2800" b="0" i="0" u="none" strike="noStrike" cap="none" normalizeH="0" baseline="0" dirty="0" smtClean="0">
              <a:ln>
                <a:noFill/>
              </a:ln>
              <a:solidFill>
                <a:srgbClr val="FFC000"/>
              </a:solidFill>
              <a:effectLst/>
              <a:latin typeface="Arial" pitchFamily="34" charset="0"/>
            </a:endParaRPr>
          </a:p>
        </p:txBody>
      </p:sp>
      <p:pic>
        <p:nvPicPr>
          <p:cNvPr id="3" name="2 Imagen" descr="C:\Users\USER\Desktop\6.2.jpg"/>
          <p:cNvPicPr/>
          <p:nvPr/>
        </p:nvPicPr>
        <p:blipFill>
          <a:blip r:embed="rId2" cstate="print"/>
          <a:srcRect/>
          <a:stretch>
            <a:fillRect/>
          </a:stretch>
        </p:blipFill>
        <p:spPr bwMode="auto">
          <a:xfrm>
            <a:off x="5929322" y="3143248"/>
            <a:ext cx="2997835" cy="2679700"/>
          </a:xfrm>
          <a:prstGeom prst="rect">
            <a:avLst/>
          </a:prstGeom>
          <a:noFill/>
          <a:ln w="9525">
            <a:noFill/>
            <a:miter lim="800000"/>
            <a:headEnd/>
            <a:tailEnd/>
          </a:ln>
        </p:spPr>
      </p:pic>
      <p:pic>
        <p:nvPicPr>
          <p:cNvPr id="4" name="3 Imagen" descr="C:\Users\INTEL\Desktop\Secuencia de fotos 1\1.jpg"/>
          <p:cNvPicPr/>
          <p:nvPr/>
        </p:nvPicPr>
        <p:blipFill>
          <a:blip r:embed="rId3" cstate="print"/>
          <a:srcRect t="17216"/>
          <a:stretch>
            <a:fillRect/>
          </a:stretch>
        </p:blipFill>
        <p:spPr bwMode="auto">
          <a:xfrm>
            <a:off x="642910" y="3000372"/>
            <a:ext cx="4967638" cy="3069204"/>
          </a:xfrm>
          <a:prstGeom prst="rect">
            <a:avLst/>
          </a:prstGeom>
          <a:noFill/>
          <a:ln w="9525">
            <a:noFill/>
            <a:miter lim="800000"/>
            <a:headEnd/>
            <a:tailEnd/>
          </a:ln>
        </p:spPr>
      </p:pic>
      <p:sp>
        <p:nvSpPr>
          <p:cNvPr id="5" name="4 Rectángulo"/>
          <p:cNvSpPr/>
          <p:nvPr/>
        </p:nvSpPr>
        <p:spPr>
          <a:xfrm>
            <a:off x="2714612" y="2000240"/>
            <a:ext cx="4045210" cy="400110"/>
          </a:xfrm>
          <a:prstGeom prst="rect">
            <a:avLst/>
          </a:prstGeom>
        </p:spPr>
        <p:txBody>
          <a:bodyPr wrap="none">
            <a:spAutoFit/>
          </a:bodyPr>
          <a:lstStyle/>
          <a:p>
            <a:r>
              <a:rPr lang="es-EC" sz="2000" b="1" dirty="0" smtClean="0">
                <a:solidFill>
                  <a:schemeClr val="bg1"/>
                </a:solidFill>
              </a:rPr>
              <a:t>Equipo en estado inicial del proceso </a:t>
            </a:r>
            <a:endParaRPr lang="es-ES" sz="2000" dirty="0">
              <a:solidFill>
                <a:schemeClr val="bg1"/>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Secuencia de fotos 1\4.jpg"/>
          <p:cNvPicPr/>
          <p:nvPr/>
        </p:nvPicPr>
        <p:blipFill>
          <a:blip r:embed="rId2" cstate="print"/>
          <a:srcRect t="15962"/>
          <a:stretch>
            <a:fillRect/>
          </a:stretch>
        </p:blipFill>
        <p:spPr bwMode="auto">
          <a:xfrm>
            <a:off x="357158" y="1285860"/>
            <a:ext cx="4857784" cy="3286148"/>
          </a:xfrm>
          <a:prstGeom prst="rect">
            <a:avLst/>
          </a:prstGeom>
          <a:noFill/>
          <a:ln w="9525">
            <a:noFill/>
            <a:miter lim="800000"/>
            <a:headEnd/>
            <a:tailEnd/>
          </a:ln>
        </p:spPr>
      </p:pic>
      <p:pic>
        <p:nvPicPr>
          <p:cNvPr id="3" name="21 Imagen" descr="6.4.jpg"/>
          <p:cNvPicPr/>
          <p:nvPr/>
        </p:nvPicPr>
        <p:blipFill>
          <a:blip r:embed="rId3" cstate="print"/>
          <a:stretch>
            <a:fillRect/>
          </a:stretch>
        </p:blipFill>
        <p:spPr>
          <a:xfrm>
            <a:off x="5357818" y="3143248"/>
            <a:ext cx="3460827" cy="3357586"/>
          </a:xfrm>
          <a:prstGeom prst="rect">
            <a:avLst/>
          </a:prstGeom>
        </p:spPr>
      </p:pic>
      <p:sp>
        <p:nvSpPr>
          <p:cNvPr id="4" name="3 Rectángulo"/>
          <p:cNvSpPr/>
          <p:nvPr/>
        </p:nvSpPr>
        <p:spPr>
          <a:xfrm>
            <a:off x="2285984" y="642918"/>
            <a:ext cx="5247462" cy="461665"/>
          </a:xfrm>
          <a:prstGeom prst="rect">
            <a:avLst/>
          </a:prstGeom>
        </p:spPr>
        <p:txBody>
          <a:bodyPr wrap="none">
            <a:spAutoFit/>
          </a:bodyPr>
          <a:lstStyle/>
          <a:p>
            <a:r>
              <a:rPr lang="es-EC" sz="2400" b="1" dirty="0" smtClean="0">
                <a:solidFill>
                  <a:srgbClr val="FFC000"/>
                </a:solidFill>
              </a:rPr>
              <a:t>APLICACIÓN DE SHAMPOO EN EL AUTO </a:t>
            </a:r>
            <a:endParaRPr lang="es-ES" sz="2400" dirty="0">
              <a:solidFill>
                <a:srgbClr val="FFC000"/>
              </a:solidFill>
            </a:endParaRPr>
          </a:p>
        </p:txBody>
      </p:sp>
      <p:sp>
        <p:nvSpPr>
          <p:cNvPr id="54273" name="AutoShape 1"/>
          <p:cNvSpPr>
            <a:spLocks noChangeArrowheads="1"/>
          </p:cNvSpPr>
          <p:nvPr/>
        </p:nvSpPr>
        <p:spPr bwMode="auto">
          <a:xfrm rot="21341607">
            <a:off x="2589545" y="3681845"/>
            <a:ext cx="1045547" cy="513623"/>
          </a:xfrm>
          <a:custGeom>
            <a:avLst/>
            <a:gdLst>
              <a:gd name="G0" fmla="+- 1019 0 0"/>
              <a:gd name="G1" fmla="+- 21600 0 1019"/>
              <a:gd name="G2" fmla="+- 21600 0 101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9" y="10800"/>
                </a:moveTo>
                <a:cubicBezTo>
                  <a:pt x="1019" y="16202"/>
                  <a:pt x="5398" y="20581"/>
                  <a:pt x="10800" y="20581"/>
                </a:cubicBezTo>
                <a:cubicBezTo>
                  <a:pt x="16202" y="20581"/>
                  <a:pt x="20581" y="16202"/>
                  <a:pt x="20581" y="10800"/>
                </a:cubicBezTo>
                <a:cubicBezTo>
                  <a:pt x="20581" y="5398"/>
                  <a:pt x="16202" y="1019"/>
                  <a:pt x="10800" y="1019"/>
                </a:cubicBezTo>
                <a:cubicBezTo>
                  <a:pt x="5398" y="1019"/>
                  <a:pt x="1019" y="5398"/>
                  <a:pt x="1019"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C:\Users\INTEL\Desktop\Secuencia de fotos 1\6.jpg"/>
          <p:cNvPicPr/>
          <p:nvPr/>
        </p:nvPicPr>
        <p:blipFill>
          <a:blip r:embed="rId2" cstate="print"/>
          <a:srcRect t="8492" r="11650"/>
          <a:stretch>
            <a:fillRect/>
          </a:stretch>
        </p:blipFill>
        <p:spPr bwMode="auto">
          <a:xfrm>
            <a:off x="1428728" y="714356"/>
            <a:ext cx="6500858" cy="5429288"/>
          </a:xfrm>
          <a:prstGeom prst="rect">
            <a:avLst/>
          </a:prstGeom>
          <a:noFill/>
          <a:ln w="9525">
            <a:noFill/>
            <a:miter lim="800000"/>
            <a:headEnd/>
            <a:tailEnd/>
          </a:ln>
        </p:spPr>
      </p:pic>
      <p:grpSp>
        <p:nvGrpSpPr>
          <p:cNvPr id="2" name="Group 2"/>
          <p:cNvGrpSpPr>
            <a:grpSpLocks/>
          </p:cNvGrpSpPr>
          <p:nvPr/>
        </p:nvGrpSpPr>
        <p:grpSpPr bwMode="auto">
          <a:xfrm>
            <a:off x="1857356" y="1285860"/>
            <a:ext cx="5726045" cy="4299649"/>
            <a:chOff x="2575" y="2475"/>
            <a:chExt cx="5848" cy="4161"/>
          </a:xfrm>
        </p:grpSpPr>
        <p:sp>
          <p:nvSpPr>
            <p:cNvPr id="64515" name="AutoShape 3"/>
            <p:cNvSpPr>
              <a:spLocks noChangeArrowheads="1"/>
            </p:cNvSpPr>
            <p:nvPr/>
          </p:nvSpPr>
          <p:spPr bwMode="auto">
            <a:xfrm>
              <a:off x="6661" y="4411"/>
              <a:ext cx="1515" cy="2156"/>
            </a:xfrm>
            <a:custGeom>
              <a:avLst/>
              <a:gdLst>
                <a:gd name="G0" fmla="+- 1019 0 0"/>
                <a:gd name="G1" fmla="+- 21600 0 1019"/>
                <a:gd name="G2" fmla="+- 21600 0 101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9" y="10800"/>
                  </a:moveTo>
                  <a:cubicBezTo>
                    <a:pt x="1019" y="16202"/>
                    <a:pt x="5398" y="20581"/>
                    <a:pt x="10800" y="20581"/>
                  </a:cubicBezTo>
                  <a:cubicBezTo>
                    <a:pt x="16202" y="20581"/>
                    <a:pt x="20581" y="16202"/>
                    <a:pt x="20581" y="10800"/>
                  </a:cubicBezTo>
                  <a:cubicBezTo>
                    <a:pt x="20581" y="5398"/>
                    <a:pt x="16202" y="1019"/>
                    <a:pt x="10800" y="1019"/>
                  </a:cubicBezTo>
                  <a:cubicBezTo>
                    <a:pt x="5398" y="1019"/>
                    <a:pt x="1019" y="5398"/>
                    <a:pt x="1019"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64516" name="AutoShape 4"/>
            <p:cNvSpPr>
              <a:spLocks noChangeArrowheads="1"/>
            </p:cNvSpPr>
            <p:nvPr/>
          </p:nvSpPr>
          <p:spPr bwMode="auto">
            <a:xfrm>
              <a:off x="2575" y="4480"/>
              <a:ext cx="1635" cy="2156"/>
            </a:xfrm>
            <a:custGeom>
              <a:avLst/>
              <a:gdLst>
                <a:gd name="G0" fmla="+- 1019 0 0"/>
                <a:gd name="G1" fmla="+- 21600 0 1019"/>
                <a:gd name="G2" fmla="+- 21600 0 101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9" y="10800"/>
                  </a:moveTo>
                  <a:cubicBezTo>
                    <a:pt x="1019" y="16202"/>
                    <a:pt x="5398" y="20581"/>
                    <a:pt x="10800" y="20581"/>
                  </a:cubicBezTo>
                  <a:cubicBezTo>
                    <a:pt x="16202" y="20581"/>
                    <a:pt x="20581" y="16202"/>
                    <a:pt x="20581" y="10800"/>
                  </a:cubicBezTo>
                  <a:cubicBezTo>
                    <a:pt x="20581" y="5398"/>
                    <a:pt x="16202" y="1019"/>
                    <a:pt x="10800" y="1019"/>
                  </a:cubicBezTo>
                  <a:cubicBezTo>
                    <a:pt x="5398" y="1019"/>
                    <a:pt x="1019" y="5398"/>
                    <a:pt x="1019"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64517" name="AutoShape 5"/>
            <p:cNvSpPr>
              <a:spLocks noChangeArrowheads="1"/>
            </p:cNvSpPr>
            <p:nvPr/>
          </p:nvSpPr>
          <p:spPr bwMode="auto">
            <a:xfrm>
              <a:off x="2648" y="2475"/>
              <a:ext cx="5775" cy="1440"/>
            </a:xfrm>
            <a:custGeom>
              <a:avLst/>
              <a:gdLst>
                <a:gd name="G0" fmla="+- 456 0 0"/>
                <a:gd name="G1" fmla="+- 21600 0 456"/>
                <a:gd name="G2" fmla="+- 21600 0 4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56" y="10800"/>
                  </a:moveTo>
                  <a:cubicBezTo>
                    <a:pt x="456" y="16513"/>
                    <a:pt x="5087" y="21144"/>
                    <a:pt x="10800" y="21144"/>
                  </a:cubicBezTo>
                  <a:cubicBezTo>
                    <a:pt x="16513" y="21144"/>
                    <a:pt x="21144" y="16513"/>
                    <a:pt x="21144" y="10800"/>
                  </a:cubicBezTo>
                  <a:cubicBezTo>
                    <a:pt x="21144" y="5087"/>
                    <a:pt x="16513" y="456"/>
                    <a:pt x="10800" y="456"/>
                  </a:cubicBezTo>
                  <a:cubicBezTo>
                    <a:pt x="5087" y="456"/>
                    <a:pt x="456" y="5087"/>
                    <a:pt x="456"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gr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Secuencia de fotos 1\8.jpg"/>
          <p:cNvPicPr/>
          <p:nvPr/>
        </p:nvPicPr>
        <p:blipFill>
          <a:blip r:embed="rId2" cstate="print"/>
          <a:srcRect t="13841"/>
          <a:stretch>
            <a:fillRect/>
          </a:stretch>
        </p:blipFill>
        <p:spPr bwMode="auto">
          <a:xfrm>
            <a:off x="285720" y="642918"/>
            <a:ext cx="8429684" cy="57864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Secuencia de fotos 1\9.jpg"/>
          <p:cNvPicPr/>
          <p:nvPr/>
        </p:nvPicPr>
        <p:blipFill>
          <a:blip r:embed="rId2" cstate="print"/>
          <a:srcRect t="10329" b="6807"/>
          <a:stretch>
            <a:fillRect/>
          </a:stretch>
        </p:blipFill>
        <p:spPr bwMode="auto">
          <a:xfrm>
            <a:off x="428596" y="357166"/>
            <a:ext cx="8429684" cy="62151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Secuencia de fotos 1\14.jpg"/>
          <p:cNvPicPr/>
          <p:nvPr/>
        </p:nvPicPr>
        <p:blipFill>
          <a:blip r:embed="rId2" cstate="print"/>
          <a:srcRect l="11017" t="35972" r="21187"/>
          <a:stretch>
            <a:fillRect/>
          </a:stretch>
        </p:blipFill>
        <p:spPr bwMode="auto">
          <a:xfrm>
            <a:off x="928662" y="1142984"/>
            <a:ext cx="7215238" cy="50720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Secuencia de fotos 1\21.jpg"/>
          <p:cNvPicPr/>
          <p:nvPr/>
        </p:nvPicPr>
        <p:blipFill>
          <a:blip r:embed="rId2" cstate="print"/>
          <a:srcRect t="17253"/>
          <a:stretch>
            <a:fillRect/>
          </a:stretch>
        </p:blipFill>
        <p:spPr bwMode="auto">
          <a:xfrm>
            <a:off x="785786" y="714356"/>
            <a:ext cx="7786742" cy="56436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642910" y="-66973"/>
            <a:ext cx="7429552" cy="69249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400" b="1" i="0" u="none" strike="noStrike" cap="none" normalizeH="0" baseline="0" dirty="0" smtClean="0">
                <a:ln>
                  <a:noFill/>
                </a:ln>
                <a:solidFill>
                  <a:srgbClr val="FFC000"/>
                </a:solidFill>
                <a:effectLst/>
                <a:latin typeface="Arial" pitchFamily="34" charset="0"/>
                <a:ea typeface="Times New Roman" pitchFamily="18" charset="0"/>
                <a:cs typeface="Arial" pitchFamily="34" charset="0"/>
              </a:rPr>
              <a:t>MECANISMOS DEL SISTEMA DE LAVADO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rPr>
              <a:t>Mecanismos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S" sz="24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Mecanismos hidráulicos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Motor hidráulico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Bomba hidráulica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Mecanismos Neumáticos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Cilindro de Simple Efecto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Cilindros de doble efecto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Mecanismos electrohidráulicos y </a:t>
            </a:r>
            <a:r>
              <a:rPr kumimoji="0" lang="es-EC" sz="2400" b="0" i="0" u="none" strike="noStrike" cap="none" normalizeH="0" baseline="0" dirty="0" err="1" smtClean="0">
                <a:ln>
                  <a:noFill/>
                </a:ln>
                <a:solidFill>
                  <a:schemeClr val="bg1"/>
                </a:solidFill>
                <a:effectLst/>
                <a:latin typeface="Arial" pitchFamily="34" charset="0"/>
                <a:ea typeface="Calibri" pitchFamily="34" charset="0"/>
                <a:cs typeface="Arial" pitchFamily="34" charset="0"/>
              </a:rPr>
              <a:t>electroneumáticos</a:t>
            </a: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Electroválvulas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S" sz="2400" b="0" i="0" u="none" strike="noStrike" cap="none" normalizeH="0" baseline="0" dirty="0" smtClean="0">
                <a:ln>
                  <a:noFill/>
                </a:ln>
                <a:solidFill>
                  <a:schemeClr val="bg1"/>
                </a:solidFill>
                <a:effectLst/>
                <a:latin typeface="Arial" pitchFamily="34" charset="0"/>
                <a:ea typeface="Times New Roman" pitchFamily="18" charset="0"/>
                <a:cs typeface="Times New Roman" pitchFamily="18" charset="0"/>
              </a:rPr>
              <a:t>Poleas </a:t>
            </a:r>
            <a:endParaRPr kumimoji="0" lang="es-ES" sz="2400" b="0" i="0" u="none" strike="noStrike" cap="none" normalizeH="0" baseline="0" dirty="0" smtClean="0">
              <a:ln>
                <a:noFill/>
              </a:ln>
              <a:solidFill>
                <a:schemeClr val="bg1"/>
              </a:solidFill>
              <a:effectLst/>
              <a:latin typeface="Arial" pitchFamily="34" charset="0"/>
              <a:ea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Times New Roman" pitchFamily="18" charset="0"/>
                <a:cs typeface="Times New Roman" pitchFamily="18" charset="0"/>
              </a:rPr>
              <a:t>Polea simple fija </a:t>
            </a:r>
            <a:endParaRPr kumimoji="0" lang="es-EC" sz="2400" b="0" i="0" u="none" strike="noStrike" cap="none" normalizeH="0" baseline="0" dirty="0" smtClean="0">
              <a:ln>
                <a:noFill/>
              </a:ln>
              <a:solidFill>
                <a:schemeClr val="bg1"/>
              </a:solidFill>
              <a:effectLst/>
              <a:latin typeface="Arial"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Secuencia de fotos 1\24.jpg"/>
          <p:cNvPicPr/>
          <p:nvPr/>
        </p:nvPicPr>
        <p:blipFill>
          <a:blip r:embed="rId3" cstate="print"/>
          <a:srcRect t="9715"/>
          <a:stretch>
            <a:fillRect/>
          </a:stretch>
        </p:blipFill>
        <p:spPr bwMode="auto">
          <a:xfrm>
            <a:off x="571472" y="571480"/>
            <a:ext cx="8572528" cy="6000792"/>
          </a:xfrm>
          <a:prstGeom prst="rect">
            <a:avLst/>
          </a:prstGeom>
          <a:noFill/>
          <a:ln w="9525">
            <a:noFill/>
            <a:miter lim="800000"/>
            <a:headEnd/>
            <a:tailEnd/>
          </a:ln>
        </p:spPr>
      </p:pic>
      <p:sp>
        <p:nvSpPr>
          <p:cNvPr id="65538" name="AutoShape 2"/>
          <p:cNvSpPr>
            <a:spLocks noChangeArrowheads="1"/>
          </p:cNvSpPr>
          <p:nvPr/>
        </p:nvSpPr>
        <p:spPr bwMode="auto">
          <a:xfrm>
            <a:off x="6143636" y="3714752"/>
            <a:ext cx="1100146" cy="2284427"/>
          </a:xfrm>
          <a:custGeom>
            <a:avLst/>
            <a:gdLst>
              <a:gd name="G0" fmla="+- 1019 0 0"/>
              <a:gd name="G1" fmla="+- 21600 0 1019"/>
              <a:gd name="G2" fmla="+- 21600 0 101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9" y="10800"/>
                </a:moveTo>
                <a:cubicBezTo>
                  <a:pt x="1019" y="16202"/>
                  <a:pt x="5398" y="20581"/>
                  <a:pt x="10800" y="20581"/>
                </a:cubicBezTo>
                <a:cubicBezTo>
                  <a:pt x="16202" y="20581"/>
                  <a:pt x="20581" y="16202"/>
                  <a:pt x="20581" y="10800"/>
                </a:cubicBezTo>
                <a:cubicBezTo>
                  <a:pt x="20581" y="5398"/>
                  <a:pt x="16202" y="1019"/>
                  <a:pt x="10800" y="1019"/>
                </a:cubicBezTo>
                <a:cubicBezTo>
                  <a:pt x="5398" y="1019"/>
                  <a:pt x="1019" y="5398"/>
                  <a:pt x="1019"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dirty="0"/>
          </a:p>
        </p:txBody>
      </p:sp>
      <p:sp>
        <p:nvSpPr>
          <p:cNvPr id="65539" name="AutoShape 3"/>
          <p:cNvSpPr>
            <a:spLocks noChangeArrowheads="1"/>
          </p:cNvSpPr>
          <p:nvPr/>
        </p:nvSpPr>
        <p:spPr bwMode="auto">
          <a:xfrm>
            <a:off x="1071538" y="3714752"/>
            <a:ext cx="1308878" cy="2223149"/>
          </a:xfrm>
          <a:custGeom>
            <a:avLst/>
            <a:gdLst>
              <a:gd name="G0" fmla="+- 1019 0 0"/>
              <a:gd name="G1" fmla="+- 21600 0 1019"/>
              <a:gd name="G2" fmla="+- 21600 0 101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9" y="10800"/>
                </a:moveTo>
                <a:cubicBezTo>
                  <a:pt x="1019" y="16202"/>
                  <a:pt x="5398" y="20581"/>
                  <a:pt x="10800" y="20581"/>
                </a:cubicBezTo>
                <a:cubicBezTo>
                  <a:pt x="16202" y="20581"/>
                  <a:pt x="20581" y="16202"/>
                  <a:pt x="20581" y="10800"/>
                </a:cubicBezTo>
                <a:cubicBezTo>
                  <a:pt x="20581" y="5398"/>
                  <a:pt x="16202" y="1019"/>
                  <a:pt x="10800" y="1019"/>
                </a:cubicBezTo>
                <a:cubicBezTo>
                  <a:pt x="5398" y="1019"/>
                  <a:pt x="1019" y="5398"/>
                  <a:pt x="1019"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dirty="0"/>
          </a:p>
        </p:txBody>
      </p:sp>
      <p:sp>
        <p:nvSpPr>
          <p:cNvPr id="65540" name="AutoShape 4"/>
          <p:cNvSpPr>
            <a:spLocks noChangeArrowheads="1"/>
          </p:cNvSpPr>
          <p:nvPr/>
        </p:nvSpPr>
        <p:spPr bwMode="auto">
          <a:xfrm>
            <a:off x="1142976" y="500042"/>
            <a:ext cx="6355308" cy="1049072"/>
          </a:xfrm>
          <a:custGeom>
            <a:avLst/>
            <a:gdLst>
              <a:gd name="G0" fmla="+- 456 0 0"/>
              <a:gd name="G1" fmla="+- 21600 0 456"/>
              <a:gd name="G2" fmla="+- 21600 0 4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56" y="10800"/>
                </a:moveTo>
                <a:cubicBezTo>
                  <a:pt x="456" y="16513"/>
                  <a:pt x="5087" y="21144"/>
                  <a:pt x="10800" y="21144"/>
                </a:cubicBezTo>
                <a:cubicBezTo>
                  <a:pt x="16513" y="21144"/>
                  <a:pt x="21144" y="16513"/>
                  <a:pt x="21144" y="10800"/>
                </a:cubicBezTo>
                <a:cubicBezTo>
                  <a:pt x="21144" y="5087"/>
                  <a:pt x="16513" y="456"/>
                  <a:pt x="10800" y="456"/>
                </a:cubicBezTo>
                <a:cubicBezTo>
                  <a:pt x="5087" y="456"/>
                  <a:pt x="456" y="5087"/>
                  <a:pt x="456"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Secuencia de fotos 1\26.jpg"/>
          <p:cNvPicPr/>
          <p:nvPr/>
        </p:nvPicPr>
        <p:blipFill>
          <a:blip r:embed="rId2" cstate="print"/>
          <a:srcRect t="7092"/>
          <a:stretch>
            <a:fillRect/>
          </a:stretch>
        </p:blipFill>
        <p:spPr bwMode="auto">
          <a:xfrm>
            <a:off x="571472" y="642918"/>
            <a:ext cx="7858180" cy="5572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Secuencia de fotos 1\27.jpg"/>
          <p:cNvPicPr/>
          <p:nvPr/>
        </p:nvPicPr>
        <p:blipFill>
          <a:blip r:embed="rId2" cstate="print"/>
          <a:srcRect t="9882"/>
          <a:stretch>
            <a:fillRect/>
          </a:stretch>
        </p:blipFill>
        <p:spPr bwMode="auto">
          <a:xfrm>
            <a:off x="500034" y="428604"/>
            <a:ext cx="8286808" cy="5786478"/>
          </a:xfrm>
          <a:prstGeom prst="rect">
            <a:avLst/>
          </a:prstGeom>
          <a:noFill/>
          <a:ln w="9525">
            <a:noFill/>
            <a:miter lim="800000"/>
            <a:headEnd/>
            <a:tailEnd/>
          </a:ln>
        </p:spPr>
      </p:pic>
      <p:sp>
        <p:nvSpPr>
          <p:cNvPr id="3" name="2 Rectángulo"/>
          <p:cNvSpPr/>
          <p:nvPr/>
        </p:nvSpPr>
        <p:spPr>
          <a:xfrm>
            <a:off x="2857488" y="6215082"/>
            <a:ext cx="3559949" cy="523220"/>
          </a:xfrm>
          <a:prstGeom prst="rect">
            <a:avLst/>
          </a:prstGeom>
        </p:spPr>
        <p:txBody>
          <a:bodyPr wrap="none">
            <a:spAutoFit/>
          </a:bodyPr>
          <a:lstStyle/>
          <a:p>
            <a:r>
              <a:rPr lang="es-EC" sz="2800" b="1" dirty="0" smtClean="0">
                <a:solidFill>
                  <a:schemeClr val="bg1"/>
                </a:solidFill>
              </a:rPr>
              <a:t>PROCESO TERMINADO</a:t>
            </a:r>
            <a:endParaRPr lang="es-ES" sz="2800" b="1" dirty="0">
              <a:solidFill>
                <a:schemeClr val="bg1"/>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71472" y="428604"/>
            <a:ext cx="8001056" cy="4985980"/>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MANUAL DE OPERACIÓN Y </a:t>
            </a:r>
            <a:r>
              <a:rPr lang="es-EC" sz="2000" b="1" dirty="0" smtClean="0">
                <a:solidFill>
                  <a:srgbClr val="FFFF66"/>
                </a:solidFill>
                <a:latin typeface="Arial" pitchFamily="34" charset="0"/>
                <a:cs typeface="Arial" pitchFamily="34" charset="0"/>
              </a:rPr>
              <a:t>CAPACITACIÓN</a:t>
            </a:r>
          </a:p>
          <a:p>
            <a:endParaRPr lang="es-EC" sz="2000" b="1" dirty="0" smtClean="0">
              <a:solidFill>
                <a:srgbClr val="FFFF66"/>
              </a:solidFill>
              <a:latin typeface="Arial" pitchFamily="34" charset="0"/>
              <a:cs typeface="Arial" pitchFamily="34" charset="0"/>
            </a:endParaRPr>
          </a:p>
          <a:p>
            <a:r>
              <a:rPr lang="es-EC" sz="2000" b="1" dirty="0" smtClean="0">
                <a:solidFill>
                  <a:schemeClr val="bg1"/>
                </a:solidFill>
              </a:rPr>
              <a:t>PRECAUCIONES EN EL VEHÍCULO ANTES DE </a:t>
            </a:r>
            <a:r>
              <a:rPr lang="es-EC" sz="2000" b="1" dirty="0" smtClean="0">
                <a:solidFill>
                  <a:schemeClr val="bg1"/>
                </a:solidFill>
              </a:rPr>
              <a:t>EMPEZAR</a:t>
            </a:r>
          </a:p>
          <a:p>
            <a:endParaRPr lang="es-EC" sz="2000" b="1" dirty="0" smtClean="0">
              <a:solidFill>
                <a:schemeClr val="bg1"/>
              </a:solidFill>
            </a:endParaRPr>
          </a:p>
          <a:p>
            <a:pPr lvl="0">
              <a:buFont typeface="Arial" pitchFamily="34" charset="0"/>
              <a:buChar char="•"/>
            </a:pPr>
            <a:r>
              <a:rPr lang="es-EC" sz="2000" dirty="0" smtClean="0">
                <a:solidFill>
                  <a:schemeClr val="bg1"/>
                </a:solidFill>
              </a:rPr>
              <a:t> Todas  </a:t>
            </a:r>
            <a:r>
              <a:rPr lang="es-EC" sz="2000" dirty="0" smtClean="0">
                <a:solidFill>
                  <a:schemeClr val="bg1"/>
                </a:solidFill>
              </a:rPr>
              <a:t>las ventanas, puertas y techo corredizo del vehículo deben ser muy cerrados</a:t>
            </a:r>
            <a:r>
              <a:rPr lang="es-EC" sz="2000" dirty="0" smtClean="0">
                <a:solidFill>
                  <a:schemeClr val="bg1"/>
                </a:solidFill>
              </a:rPr>
              <a:t>.</a:t>
            </a:r>
          </a:p>
          <a:p>
            <a:pPr lvl="0">
              <a:buFont typeface="Arial" pitchFamily="34" charset="0"/>
              <a:buChar char="•"/>
            </a:pPr>
            <a:endParaRPr lang="es-EC" sz="2000" dirty="0" smtClean="0">
              <a:solidFill>
                <a:schemeClr val="bg1"/>
              </a:solidFill>
            </a:endParaRPr>
          </a:p>
          <a:p>
            <a:pPr lvl="0">
              <a:buFont typeface="Arial" pitchFamily="34" charset="0"/>
              <a:buChar char="•"/>
            </a:pPr>
            <a:r>
              <a:rPr lang="es-EC" sz="2000" dirty="0" smtClean="0">
                <a:solidFill>
                  <a:schemeClr val="bg1"/>
                </a:solidFill>
              </a:rPr>
              <a:t> La </a:t>
            </a:r>
            <a:r>
              <a:rPr lang="es-EC" sz="2000" dirty="0" smtClean="0">
                <a:solidFill>
                  <a:schemeClr val="bg1"/>
                </a:solidFill>
              </a:rPr>
              <a:t>antena debe ser retirada o colocarse en su posición más baja</a:t>
            </a:r>
            <a:r>
              <a:rPr lang="es-EC" sz="2000" dirty="0" smtClean="0">
                <a:solidFill>
                  <a:schemeClr val="bg1"/>
                </a:solidFill>
              </a:rPr>
              <a:t>.</a:t>
            </a:r>
          </a:p>
          <a:p>
            <a:pPr lvl="0">
              <a:buFont typeface="Arial" pitchFamily="34" charset="0"/>
              <a:buChar char="•"/>
            </a:pPr>
            <a:endParaRPr lang="es-EC" sz="2000" dirty="0" smtClean="0">
              <a:solidFill>
                <a:schemeClr val="bg1"/>
              </a:solidFill>
            </a:endParaRPr>
          </a:p>
          <a:p>
            <a:pPr lvl="0">
              <a:buFont typeface="Arial" pitchFamily="34" charset="0"/>
              <a:buChar char="•"/>
            </a:pPr>
            <a:r>
              <a:rPr lang="es-EC" sz="2000" dirty="0" smtClean="0">
                <a:solidFill>
                  <a:schemeClr val="bg1"/>
                </a:solidFill>
              </a:rPr>
              <a:t> Las </a:t>
            </a:r>
            <a:r>
              <a:rPr lang="es-EC" sz="2000" dirty="0" smtClean="0">
                <a:solidFill>
                  <a:schemeClr val="bg1"/>
                </a:solidFill>
              </a:rPr>
              <a:t>salientes afiladas pueden engancharse en los cepillos de tela. Esto debe ser removidos temporalmente, como son las plumas muy largas o accesorios muy largos. </a:t>
            </a:r>
          </a:p>
          <a:p>
            <a:endParaRPr lang="es-EC" sz="2000" dirty="0" smtClean="0">
              <a:solidFill>
                <a:schemeClr val="bg1"/>
              </a:solidFill>
            </a:endParaRPr>
          </a:p>
          <a:p>
            <a:pPr>
              <a:buFont typeface="Arial" pitchFamily="34" charset="0"/>
              <a:buChar char="•"/>
            </a:pPr>
            <a:r>
              <a:rPr lang="es-EC" sz="2000" dirty="0" smtClean="0">
                <a:solidFill>
                  <a:schemeClr val="bg1"/>
                </a:solidFill>
              </a:rPr>
              <a:t> </a:t>
            </a:r>
            <a:r>
              <a:rPr lang="es-EC" sz="2000" dirty="0" smtClean="0">
                <a:solidFill>
                  <a:schemeClr val="bg1"/>
                </a:solidFill>
              </a:rPr>
              <a:t>Los </a:t>
            </a:r>
            <a:r>
              <a:rPr lang="es-EC" sz="2000" dirty="0" smtClean="0">
                <a:solidFill>
                  <a:schemeClr val="bg1"/>
                </a:solidFill>
              </a:rPr>
              <a:t>espejos retrovisores deben de ser retraídos en su posición más cerrada</a:t>
            </a:r>
            <a:endParaRPr lang="es-EC" sz="2000" dirty="0" smtClean="0">
              <a:solidFill>
                <a:schemeClr val="bg1"/>
              </a:solidFill>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4414" y="714356"/>
            <a:ext cx="7643866" cy="4093428"/>
          </a:xfrm>
          <a:prstGeom prst="rect">
            <a:avLst/>
          </a:prstGeom>
          <a:noFill/>
        </p:spPr>
        <p:txBody>
          <a:bodyPr wrap="square" rtlCol="0">
            <a:spAutoFit/>
          </a:bodyPr>
          <a:lstStyle/>
          <a:p>
            <a:r>
              <a:rPr lang="es-EC" sz="2000" b="1" dirty="0" smtClean="0">
                <a:solidFill>
                  <a:srgbClr val="FFFF66"/>
                </a:solidFill>
              </a:rPr>
              <a:t>OPERACIÓN DEL </a:t>
            </a:r>
            <a:r>
              <a:rPr lang="es-EC" sz="2000" b="1" dirty="0" smtClean="0">
                <a:solidFill>
                  <a:srgbClr val="FFFF66"/>
                </a:solidFill>
              </a:rPr>
              <a:t>EQUIPO</a:t>
            </a:r>
          </a:p>
          <a:p>
            <a:endParaRPr lang="es-EC" sz="2000" b="1" dirty="0" smtClean="0">
              <a:solidFill>
                <a:srgbClr val="FFFF66"/>
              </a:solidFill>
            </a:endParaRPr>
          </a:p>
          <a:p>
            <a:endParaRPr lang="es-EC" sz="2000" b="1" dirty="0" smtClean="0">
              <a:solidFill>
                <a:srgbClr val="FFFF66"/>
              </a:solidFill>
            </a:endParaRPr>
          </a:p>
          <a:p>
            <a:r>
              <a:rPr lang="es-EC" sz="2000" b="1" dirty="0" smtClean="0">
                <a:solidFill>
                  <a:schemeClr val="bg1"/>
                </a:solidFill>
              </a:rPr>
              <a:t>El equipo necesita de las siguientes fuentes y conexiones para su operación</a:t>
            </a:r>
            <a:r>
              <a:rPr lang="es-EC" sz="2000" b="1" dirty="0" smtClean="0">
                <a:solidFill>
                  <a:schemeClr val="bg1"/>
                </a:solidFill>
              </a:rPr>
              <a:t>:</a:t>
            </a:r>
          </a:p>
          <a:p>
            <a:endParaRPr lang="es-EC" sz="2000" b="1" dirty="0" smtClean="0">
              <a:solidFill>
                <a:schemeClr val="bg1"/>
              </a:solidFill>
            </a:endParaRPr>
          </a:p>
          <a:p>
            <a:pPr lvl="0">
              <a:buFont typeface="Arial" pitchFamily="34" charset="0"/>
              <a:buChar char="•"/>
            </a:pPr>
            <a:r>
              <a:rPr lang="es-ES" sz="2000" b="1" dirty="0" smtClean="0">
                <a:solidFill>
                  <a:schemeClr val="bg1"/>
                </a:solidFill>
              </a:rPr>
              <a:t> Alimentación </a:t>
            </a:r>
            <a:r>
              <a:rPr lang="es-ES" sz="2000" b="1" dirty="0" smtClean="0">
                <a:solidFill>
                  <a:schemeClr val="bg1"/>
                </a:solidFill>
              </a:rPr>
              <a:t>de energía trifásica de 208/240v</a:t>
            </a:r>
            <a:r>
              <a:rPr lang="es-ES" sz="2000" b="1" dirty="0" smtClean="0">
                <a:solidFill>
                  <a:schemeClr val="bg1"/>
                </a:solidFill>
              </a:rPr>
              <a:t>.</a:t>
            </a:r>
          </a:p>
          <a:p>
            <a:pPr lvl="0">
              <a:buFont typeface="Arial" pitchFamily="34" charset="0"/>
              <a:buChar char="•"/>
            </a:pPr>
            <a:endParaRPr lang="es-ES" sz="2000" b="1" dirty="0" smtClean="0">
              <a:solidFill>
                <a:schemeClr val="bg1"/>
              </a:solidFill>
            </a:endParaRPr>
          </a:p>
          <a:p>
            <a:pPr lvl="0">
              <a:buFont typeface="Arial" pitchFamily="34" charset="0"/>
              <a:buChar char="•"/>
            </a:pPr>
            <a:r>
              <a:rPr lang="es-ES" sz="2000" b="1" dirty="0" smtClean="0">
                <a:solidFill>
                  <a:schemeClr val="bg1"/>
                </a:solidFill>
              </a:rPr>
              <a:t> Conexión </a:t>
            </a:r>
            <a:r>
              <a:rPr lang="es-ES" sz="2000" b="1" dirty="0" smtClean="0">
                <a:solidFill>
                  <a:schemeClr val="bg1"/>
                </a:solidFill>
              </a:rPr>
              <a:t>de aire a presión (compresor de aire) de 90 psi.</a:t>
            </a:r>
            <a:endParaRPr lang="es-EC" sz="2000" b="1" dirty="0" smtClean="0">
              <a:solidFill>
                <a:schemeClr val="bg1"/>
              </a:solidFill>
            </a:endParaRPr>
          </a:p>
          <a:p>
            <a:pPr lvl="0">
              <a:buFont typeface="Arial" pitchFamily="34" charset="0"/>
              <a:buChar char="•"/>
            </a:pPr>
            <a:endParaRPr lang="es-ES" sz="2000" b="1" dirty="0" smtClean="0">
              <a:solidFill>
                <a:schemeClr val="bg1"/>
              </a:solidFill>
            </a:endParaRPr>
          </a:p>
          <a:p>
            <a:pPr lvl="0">
              <a:buFont typeface="Arial" pitchFamily="34" charset="0"/>
              <a:buChar char="•"/>
            </a:pPr>
            <a:r>
              <a:rPr lang="es-ES" sz="2000" b="1" dirty="0" smtClean="0">
                <a:solidFill>
                  <a:schemeClr val="bg1"/>
                </a:solidFill>
              </a:rPr>
              <a:t> Conexión </a:t>
            </a:r>
            <a:r>
              <a:rPr lang="es-ES" sz="2000" b="1" dirty="0" smtClean="0">
                <a:solidFill>
                  <a:schemeClr val="bg1"/>
                </a:solidFill>
              </a:rPr>
              <a:t>de fuente de agua, caudal: 1.73 x 10</a:t>
            </a:r>
            <a:r>
              <a:rPr lang="es-ES" sz="2000" b="1" baseline="30000" dirty="0" smtClean="0">
                <a:solidFill>
                  <a:schemeClr val="bg1"/>
                </a:solidFill>
              </a:rPr>
              <a:t>-3</a:t>
            </a:r>
            <a:r>
              <a:rPr lang="es-ES" sz="2000" b="1" dirty="0" smtClean="0">
                <a:solidFill>
                  <a:schemeClr val="bg1"/>
                </a:solidFill>
              </a:rPr>
              <a:t> m</a:t>
            </a:r>
            <a:r>
              <a:rPr lang="es-ES" sz="2000" b="1" baseline="30000" dirty="0" smtClean="0">
                <a:solidFill>
                  <a:schemeClr val="bg1"/>
                </a:solidFill>
              </a:rPr>
              <a:t>3</a:t>
            </a:r>
            <a:r>
              <a:rPr lang="es-ES" sz="2000" b="1" dirty="0" smtClean="0">
                <a:solidFill>
                  <a:schemeClr val="bg1"/>
                </a:solidFill>
              </a:rPr>
              <a:t>/s, potencia: 1.75 HP.   </a:t>
            </a:r>
            <a:endParaRPr lang="es-EC" sz="2000" b="1" dirty="0" smtClean="0">
              <a:solidFill>
                <a:schemeClr val="bg1"/>
              </a:solidFill>
            </a:endParaRPr>
          </a:p>
          <a:p>
            <a:endParaRPr lang="es-EC" sz="2000" b="1" dirty="0">
              <a:solidFill>
                <a:srgbClr val="FFFF66"/>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42976" y="571480"/>
            <a:ext cx="7000924" cy="5601533"/>
          </a:xfrm>
          <a:prstGeom prst="rect">
            <a:avLst/>
          </a:prstGeom>
          <a:noFill/>
        </p:spPr>
        <p:txBody>
          <a:bodyPr wrap="square" rtlCol="0">
            <a:spAutoFit/>
          </a:bodyPr>
          <a:lstStyle/>
          <a:p>
            <a:r>
              <a:rPr lang="es-EC" sz="2000" b="1" dirty="0" smtClean="0">
                <a:solidFill>
                  <a:srgbClr val="FFFF66"/>
                </a:solidFill>
              </a:rPr>
              <a:t>CONTROLES</a:t>
            </a:r>
          </a:p>
          <a:p>
            <a:endParaRPr lang="es-EC" sz="2000" b="1" dirty="0" smtClean="0">
              <a:solidFill>
                <a:srgbClr val="FFFF66"/>
              </a:solidFill>
            </a:endParaRPr>
          </a:p>
          <a:p>
            <a:r>
              <a:rPr lang="es-EC" sz="2000" b="1" dirty="0" smtClean="0">
                <a:solidFill>
                  <a:schemeClr val="bg1"/>
                </a:solidFill>
              </a:rPr>
              <a:t>INTERRUPTOR </a:t>
            </a:r>
            <a:r>
              <a:rPr lang="es-EC" sz="2000" b="1" dirty="0" smtClean="0">
                <a:solidFill>
                  <a:schemeClr val="bg1"/>
                </a:solidFill>
              </a:rPr>
              <a:t>DE ENCENDIDO </a:t>
            </a:r>
            <a:endParaRPr lang="es-EC" sz="2000" b="1" dirty="0" smtClean="0">
              <a:solidFill>
                <a:schemeClr val="bg1"/>
              </a:solidFill>
            </a:endParaRPr>
          </a:p>
          <a:p>
            <a:endParaRPr lang="es-EC" sz="2000" b="1" dirty="0" smtClean="0">
              <a:solidFill>
                <a:schemeClr val="bg1"/>
              </a:solidFill>
            </a:endParaRPr>
          </a:p>
          <a:p>
            <a:r>
              <a:rPr lang="es-EC" sz="2000" b="1" dirty="0" smtClean="0">
                <a:solidFill>
                  <a:schemeClr val="bg1"/>
                </a:solidFill>
              </a:rPr>
              <a:t>Tiene dos posiciones las cuales son las siguientes:</a:t>
            </a:r>
          </a:p>
          <a:p>
            <a:pPr lvl="0"/>
            <a:r>
              <a:rPr lang="es-EC" sz="2000" b="1" dirty="0" smtClean="0">
                <a:solidFill>
                  <a:schemeClr val="bg1"/>
                </a:solidFill>
              </a:rPr>
              <a:t>OFF – El equipo se encuentra apagado.  </a:t>
            </a:r>
          </a:p>
          <a:p>
            <a:r>
              <a:rPr lang="es-EC" sz="2000" b="1" dirty="0" smtClean="0">
                <a:solidFill>
                  <a:schemeClr val="bg1"/>
                </a:solidFill>
              </a:rPr>
              <a:t> </a:t>
            </a:r>
          </a:p>
          <a:p>
            <a:pPr lvl="0"/>
            <a:r>
              <a:rPr lang="es-EC" sz="2000" b="1" dirty="0" smtClean="0">
                <a:solidFill>
                  <a:schemeClr val="bg1"/>
                </a:solidFill>
              </a:rPr>
              <a:t>ON – El equipo se encuentra encendido y enciende una luz indicadora en el tablero de control. El equipo está listo para arrancar  </a:t>
            </a:r>
            <a:endParaRPr lang="es-EC" sz="2000" b="1" dirty="0" smtClean="0">
              <a:solidFill>
                <a:schemeClr val="bg1"/>
              </a:solidFill>
            </a:endParaRPr>
          </a:p>
          <a:p>
            <a:pPr lvl="0"/>
            <a:endParaRPr lang="es-EC" sz="2000" b="1" dirty="0" smtClean="0">
              <a:solidFill>
                <a:schemeClr val="bg1"/>
              </a:solidFill>
            </a:endParaRPr>
          </a:p>
          <a:p>
            <a:pPr lvl="0"/>
            <a:endParaRPr lang="es-EC" sz="2000" b="1" dirty="0" smtClean="0">
              <a:solidFill>
                <a:schemeClr val="bg1"/>
              </a:solidFill>
            </a:endParaRPr>
          </a:p>
          <a:p>
            <a:pPr lvl="0"/>
            <a:r>
              <a:rPr lang="es-EC" sz="2000" b="1" dirty="0" smtClean="0">
                <a:solidFill>
                  <a:schemeClr val="bg1"/>
                </a:solidFill>
              </a:rPr>
              <a:t>INTERRUPTOR </a:t>
            </a:r>
            <a:r>
              <a:rPr lang="es-EC" sz="2000" b="1" dirty="0" smtClean="0">
                <a:solidFill>
                  <a:schemeClr val="bg1"/>
                </a:solidFill>
              </a:rPr>
              <a:t>DE PARO DE </a:t>
            </a:r>
            <a:r>
              <a:rPr lang="es-EC" sz="2000" b="1" dirty="0" smtClean="0">
                <a:solidFill>
                  <a:schemeClr val="bg1"/>
                </a:solidFill>
              </a:rPr>
              <a:t>EMERGENCIA</a:t>
            </a:r>
          </a:p>
          <a:p>
            <a:pPr lvl="0"/>
            <a:endParaRPr lang="es-EC" sz="2000" b="1" dirty="0" smtClean="0">
              <a:solidFill>
                <a:schemeClr val="bg1"/>
              </a:solidFill>
            </a:endParaRPr>
          </a:p>
          <a:p>
            <a:r>
              <a:rPr lang="es-EC" sz="2000" b="1" dirty="0" smtClean="0">
                <a:solidFill>
                  <a:schemeClr val="bg1"/>
                </a:solidFill>
              </a:rPr>
              <a:t>INTERRUPTOR DE PEDAL</a:t>
            </a:r>
            <a:endParaRPr lang="es-EC" sz="2000" dirty="0" smtClean="0">
              <a:solidFill>
                <a:schemeClr val="bg1"/>
              </a:solidFill>
            </a:endParaRPr>
          </a:p>
          <a:p>
            <a:pPr lvl="0"/>
            <a:endParaRPr lang="es-EC" sz="2000" b="1" dirty="0" smtClean="0">
              <a:solidFill>
                <a:schemeClr val="bg1"/>
              </a:solidFill>
            </a:endParaRPr>
          </a:p>
          <a:p>
            <a:r>
              <a:rPr lang="es-EC" sz="2000" b="1" dirty="0" smtClean="0">
                <a:solidFill>
                  <a:srgbClr val="FFFF66"/>
                </a:solidFill>
              </a:rPr>
              <a:t/>
            </a:r>
            <a:br>
              <a:rPr lang="es-EC" sz="2000" b="1" dirty="0" smtClean="0">
                <a:solidFill>
                  <a:srgbClr val="FFFF66"/>
                </a:solidFill>
              </a:rPr>
            </a:br>
            <a:endParaRPr lang="es-EC" sz="2000" dirty="0">
              <a:solidFill>
                <a:srgbClr val="FFFF66"/>
              </a:solidFill>
            </a:endParaRPr>
          </a:p>
        </p:txBody>
      </p:sp>
      <p:sp>
        <p:nvSpPr>
          <p:cNvPr id="13926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es-EC" sz="1200" b="0" i="0" u="none" strike="noStrike" cap="none" normalizeH="0" baseline="0" smtClean="0">
                <a:ln>
                  <a:noFill/>
                </a:ln>
                <a:solidFill>
                  <a:schemeClr val="tx1"/>
                </a:solidFill>
                <a:effectLst/>
                <a:latin typeface="Arial" pitchFamily="34" charset="0"/>
                <a:ea typeface="Calibri" pitchFamily="34" charset="0"/>
                <a:cs typeface="Arial" pitchFamily="34" charset="0"/>
              </a:rPr>
              <a:t>Tiene dos posiciones las cuales son las siguientes:</a:t>
            </a:r>
            <a:endParaRPr kumimoji="0" lang="es-EC" sz="9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es-EC" sz="1200" b="0" i="0" u="none" strike="noStrike" cap="none" normalizeH="0" baseline="0" smtClean="0">
                <a:ln>
                  <a:noFill/>
                </a:ln>
                <a:solidFill>
                  <a:schemeClr val="tx1"/>
                </a:solidFill>
                <a:effectLst/>
                <a:latin typeface="Arial" pitchFamily="34" charset="0"/>
                <a:ea typeface="Calibri" pitchFamily="34" charset="0"/>
                <a:cs typeface="Arial" pitchFamily="34" charset="0"/>
              </a:rPr>
              <a:t>OFF – El equipo se encuentra apagado.  </a:t>
            </a:r>
            <a:endParaRPr kumimoji="0" lang="es-EC" sz="9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es-EC" sz="1200" b="0" i="0" u="none" strike="noStrike" cap="none" normalizeH="0" baseline="0" smtClean="0">
                <a:ln>
                  <a:noFill/>
                </a:ln>
                <a:solidFill>
                  <a:schemeClr val="tx1"/>
                </a:solidFill>
                <a:effectLst/>
                <a:latin typeface="Arial" pitchFamily="34" charset="0"/>
                <a:ea typeface="Calibri" pitchFamily="34" charset="0"/>
                <a:cs typeface="Arial" pitchFamily="34" charset="0"/>
              </a:rPr>
              <a:t>ON – El equipo se encuentra encendido y enciende una luz indicadora en el tablero de control. El equipo está listo para arrancar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92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es-EC" sz="1200" b="0" i="0" u="none" strike="noStrike" cap="none" normalizeH="0" baseline="0" smtClean="0">
                <a:ln>
                  <a:noFill/>
                </a:ln>
                <a:solidFill>
                  <a:schemeClr val="tx1"/>
                </a:solidFill>
                <a:effectLst/>
                <a:latin typeface="Arial" pitchFamily="34" charset="0"/>
                <a:ea typeface="Calibri" pitchFamily="34" charset="0"/>
                <a:cs typeface="Arial" pitchFamily="34" charset="0"/>
              </a:rPr>
              <a:t>Tiene dos posiciones las cuales son las siguientes:</a:t>
            </a:r>
            <a:endParaRPr kumimoji="0" lang="es-EC" sz="9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es-EC" sz="1200" b="0" i="0" u="none" strike="noStrike" cap="none" normalizeH="0" baseline="0" smtClean="0">
                <a:ln>
                  <a:noFill/>
                </a:ln>
                <a:solidFill>
                  <a:schemeClr val="tx1"/>
                </a:solidFill>
                <a:effectLst/>
                <a:latin typeface="Arial" pitchFamily="34" charset="0"/>
                <a:ea typeface="Calibri" pitchFamily="34" charset="0"/>
                <a:cs typeface="Arial" pitchFamily="34" charset="0"/>
              </a:rPr>
              <a:t>OFF – El equipo se encuentra apagado.  </a:t>
            </a:r>
            <a:endParaRPr kumimoji="0" lang="es-EC" sz="9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es-EC" sz="1200" b="0" i="0" u="none" strike="noStrike" cap="none" normalizeH="0" baseline="0" smtClean="0">
                <a:ln>
                  <a:noFill/>
                </a:ln>
                <a:solidFill>
                  <a:schemeClr val="tx1"/>
                </a:solidFill>
                <a:effectLst/>
                <a:latin typeface="Arial" pitchFamily="34" charset="0"/>
                <a:ea typeface="Calibri" pitchFamily="34" charset="0"/>
                <a:cs typeface="Arial" pitchFamily="34" charset="0"/>
              </a:rPr>
              <a:t>ON – El equipo se encuentra encendido y enciende una luz indicadora en el tablero de control. El equipo está listo para arrancar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28596" y="285728"/>
            <a:ext cx="8358246" cy="5632311"/>
          </a:xfrm>
          <a:prstGeom prst="rect">
            <a:avLst/>
          </a:prstGeom>
          <a:noFill/>
        </p:spPr>
        <p:txBody>
          <a:bodyPr wrap="square" rtlCol="0">
            <a:spAutoFit/>
          </a:bodyPr>
          <a:lstStyle/>
          <a:p>
            <a:pPr algn="just"/>
            <a:r>
              <a:rPr lang="es-EC" sz="2000" b="1" dirty="0" smtClean="0">
                <a:solidFill>
                  <a:srgbClr val="FFFF66"/>
                </a:solidFill>
              </a:rPr>
              <a:t>INFORMACIÓN DE SEGURIDAD </a:t>
            </a:r>
            <a:r>
              <a:rPr lang="es-EC" sz="2000" b="1" dirty="0" smtClean="0">
                <a:solidFill>
                  <a:srgbClr val="FFFF66"/>
                </a:solidFill>
              </a:rPr>
              <a:t>IMPORTANTE</a:t>
            </a:r>
          </a:p>
          <a:p>
            <a:pPr algn="just"/>
            <a:endParaRPr lang="es-EC" sz="2000" b="1" dirty="0" smtClean="0">
              <a:solidFill>
                <a:srgbClr val="FFFF66"/>
              </a:solidFill>
            </a:endParaRPr>
          </a:p>
          <a:p>
            <a:pPr lvl="0" algn="just">
              <a:buFont typeface="Arial" pitchFamily="34" charset="0"/>
              <a:buChar char="•"/>
            </a:pPr>
            <a:r>
              <a:rPr lang="es-EC" sz="2000" b="1" dirty="0" smtClean="0">
                <a:solidFill>
                  <a:schemeClr val="bg1"/>
                </a:solidFill>
              </a:rPr>
              <a:t> Leer </a:t>
            </a:r>
            <a:r>
              <a:rPr lang="es-EC" sz="2000" b="1" dirty="0" smtClean="0">
                <a:solidFill>
                  <a:schemeClr val="bg1"/>
                </a:solidFill>
              </a:rPr>
              <a:t>todas las instrucciones cuidadosamente antes de operar el equipo.</a:t>
            </a:r>
          </a:p>
          <a:p>
            <a:pPr lvl="0" algn="just"/>
            <a:r>
              <a:rPr lang="es-EC" sz="2000" b="1" dirty="0" smtClean="0">
                <a:solidFill>
                  <a:schemeClr val="bg1"/>
                </a:solidFill>
              </a:rPr>
              <a:t>Mantener el área de trabajo limpia y libre de basura. </a:t>
            </a:r>
            <a:endParaRPr lang="es-EC" sz="2000" b="1" dirty="0" smtClean="0">
              <a:solidFill>
                <a:schemeClr val="bg1"/>
              </a:solidFill>
            </a:endParaRPr>
          </a:p>
          <a:p>
            <a:pPr lvl="0" algn="just">
              <a:buFont typeface="Arial" pitchFamily="34" charset="0"/>
              <a:buChar char="•"/>
            </a:pPr>
            <a:r>
              <a:rPr lang="es-EC" sz="2000" b="1" dirty="0" smtClean="0">
                <a:solidFill>
                  <a:schemeClr val="bg1"/>
                </a:solidFill>
              </a:rPr>
              <a:t> ADVERTENCIA</a:t>
            </a:r>
            <a:r>
              <a:rPr lang="es-EC" sz="2000" b="1" dirty="0" smtClean="0">
                <a:solidFill>
                  <a:schemeClr val="bg1"/>
                </a:solidFill>
              </a:rPr>
              <a:t>: No exponerse a partes móviles, tanto al brazo horizontal como a los brazos verticales, como el equipo está instalado cerca de una pared, no apegarse en ella, puede llegar a tener un contacto brusco y agresivo entre los cepillos y la persona en este lugar pues el movimiento del equipo en general no puede ser detenida con las manos.</a:t>
            </a:r>
          </a:p>
          <a:p>
            <a:pPr lvl="0" algn="just">
              <a:buFont typeface="Arial" pitchFamily="34" charset="0"/>
              <a:buChar char="•"/>
            </a:pPr>
            <a:r>
              <a:rPr lang="es-EC" sz="2000" b="1" dirty="0" smtClean="0">
                <a:solidFill>
                  <a:schemeClr val="bg1"/>
                </a:solidFill>
              </a:rPr>
              <a:t> Estar </a:t>
            </a:r>
            <a:r>
              <a:rPr lang="es-EC" sz="2000" b="1" dirty="0" smtClean="0">
                <a:solidFill>
                  <a:schemeClr val="bg1"/>
                </a:solidFill>
              </a:rPr>
              <a:t>atento a los puntos manchados en el suelo y hacer limpieza inmediatamente. </a:t>
            </a:r>
          </a:p>
          <a:p>
            <a:pPr lvl="0" algn="just">
              <a:buFont typeface="Arial" pitchFamily="34" charset="0"/>
              <a:buChar char="•"/>
            </a:pPr>
            <a:r>
              <a:rPr lang="es-EC" sz="2000" b="1" dirty="0" smtClean="0">
                <a:solidFill>
                  <a:schemeClr val="bg1"/>
                </a:solidFill>
              </a:rPr>
              <a:t> Utilizar </a:t>
            </a:r>
            <a:r>
              <a:rPr lang="es-EC" sz="2000" b="1" dirty="0" smtClean="0">
                <a:solidFill>
                  <a:schemeClr val="bg1"/>
                </a:solidFill>
              </a:rPr>
              <a:t>las herramientas adecuadas y de las llaves correctas para los ajustes necesarios. </a:t>
            </a:r>
          </a:p>
          <a:p>
            <a:pPr lvl="0" algn="just">
              <a:buFont typeface="Arial" pitchFamily="34" charset="0"/>
              <a:buChar char="•"/>
            </a:pPr>
            <a:r>
              <a:rPr lang="es-EC" sz="2000" b="1" dirty="0" smtClean="0">
                <a:solidFill>
                  <a:schemeClr val="bg1"/>
                </a:solidFill>
              </a:rPr>
              <a:t> Mantener </a:t>
            </a:r>
            <a:r>
              <a:rPr lang="es-EC" sz="2000" b="1" dirty="0" smtClean="0">
                <a:solidFill>
                  <a:schemeClr val="bg1"/>
                </a:solidFill>
              </a:rPr>
              <a:t>una escalera de mano robusta disponible para el mantenimiento, no subirse en el equipo. </a:t>
            </a:r>
          </a:p>
          <a:p>
            <a:pPr lvl="0" algn="just">
              <a:buFont typeface="Arial" pitchFamily="34" charset="0"/>
              <a:buChar char="•"/>
            </a:pPr>
            <a:r>
              <a:rPr lang="es-EC" sz="2000" b="1" dirty="0" smtClean="0">
                <a:solidFill>
                  <a:schemeClr val="bg1"/>
                </a:solidFill>
              </a:rPr>
              <a:t> Realizar </a:t>
            </a:r>
            <a:r>
              <a:rPr lang="es-EC" sz="2000" b="1" dirty="0" smtClean="0">
                <a:solidFill>
                  <a:schemeClr val="bg1"/>
                </a:solidFill>
              </a:rPr>
              <a:t>inspecciones de seguridad frecuentes de mangueras, cables eléctricos, y el área de trabajo. </a:t>
            </a:r>
          </a:p>
          <a:p>
            <a:pPr algn="just"/>
            <a:endParaRPr lang="es-EC" sz="2000" b="1" dirty="0">
              <a:solidFill>
                <a:schemeClr val="bg1"/>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85786" y="571480"/>
            <a:ext cx="7358114" cy="5324535"/>
          </a:xfrm>
          <a:prstGeom prst="rect">
            <a:avLst/>
          </a:prstGeom>
          <a:noFill/>
        </p:spPr>
        <p:txBody>
          <a:bodyPr wrap="square" rtlCol="0">
            <a:spAutoFit/>
          </a:bodyPr>
          <a:lstStyle/>
          <a:p>
            <a:r>
              <a:rPr lang="es-EC" sz="2000" b="1" dirty="0" smtClean="0">
                <a:solidFill>
                  <a:srgbClr val="FFFF66"/>
                </a:solidFill>
              </a:rPr>
              <a:t>CONTROL DE </a:t>
            </a:r>
            <a:r>
              <a:rPr lang="es-EC" sz="2000" b="1" dirty="0" smtClean="0">
                <a:solidFill>
                  <a:srgbClr val="FFFF66"/>
                </a:solidFill>
              </a:rPr>
              <a:t>SEGURIDAD</a:t>
            </a:r>
          </a:p>
          <a:p>
            <a:endParaRPr lang="es-EC" sz="2000" b="1" dirty="0" smtClean="0">
              <a:solidFill>
                <a:srgbClr val="FFFF66"/>
              </a:solidFill>
            </a:endParaRPr>
          </a:p>
          <a:p>
            <a:r>
              <a:rPr lang="es-EC" sz="2000" b="1" dirty="0" smtClean="0">
                <a:solidFill>
                  <a:schemeClr val="bg1"/>
                </a:solidFill>
              </a:rPr>
              <a:t>Al comienzo de cada día: </a:t>
            </a:r>
            <a:endParaRPr lang="es-EC" sz="2000" b="1" dirty="0" smtClean="0">
              <a:solidFill>
                <a:schemeClr val="bg1"/>
              </a:solidFill>
            </a:endParaRPr>
          </a:p>
          <a:p>
            <a:endParaRPr lang="es-EC" sz="2000" b="1" dirty="0" smtClean="0">
              <a:solidFill>
                <a:schemeClr val="bg1"/>
              </a:solidFill>
            </a:endParaRPr>
          </a:p>
          <a:p>
            <a:pPr lvl="0">
              <a:buFont typeface="Arial" pitchFamily="34" charset="0"/>
              <a:buChar char="•"/>
            </a:pPr>
            <a:r>
              <a:rPr lang="es-EC" sz="2000" b="1" dirty="0" smtClean="0">
                <a:solidFill>
                  <a:schemeClr val="bg1"/>
                </a:solidFill>
              </a:rPr>
              <a:t> Verificar </a:t>
            </a:r>
            <a:r>
              <a:rPr lang="es-EC" sz="2000" b="1" dirty="0" smtClean="0">
                <a:solidFill>
                  <a:schemeClr val="bg1"/>
                </a:solidFill>
              </a:rPr>
              <a:t>que todos manómetros que estén en su configuración correcta. </a:t>
            </a:r>
            <a:endParaRPr lang="es-EC" sz="2000" b="1" dirty="0" smtClean="0">
              <a:solidFill>
                <a:schemeClr val="bg1"/>
              </a:solidFill>
            </a:endParaRPr>
          </a:p>
          <a:p>
            <a:pPr lvl="0"/>
            <a:endParaRPr lang="es-EC" sz="2000" b="1" dirty="0" smtClean="0">
              <a:solidFill>
                <a:schemeClr val="bg1"/>
              </a:solidFill>
            </a:endParaRPr>
          </a:p>
          <a:p>
            <a:pPr lvl="0">
              <a:buFont typeface="Arial" pitchFamily="34" charset="0"/>
              <a:buChar char="•"/>
            </a:pPr>
            <a:r>
              <a:rPr lang="es-EC" sz="2000" b="1" dirty="0" smtClean="0">
                <a:solidFill>
                  <a:schemeClr val="bg1"/>
                </a:solidFill>
              </a:rPr>
              <a:t> Revisar </a:t>
            </a:r>
            <a:r>
              <a:rPr lang="es-EC" sz="2000" b="1" dirty="0" smtClean="0">
                <a:solidFill>
                  <a:schemeClr val="bg1"/>
                </a:solidFill>
              </a:rPr>
              <a:t>todas las mangueras y los cables eléctricos para detectar posibles fugas o daños. </a:t>
            </a:r>
            <a:endParaRPr lang="es-EC" sz="2000" b="1" dirty="0" smtClean="0">
              <a:solidFill>
                <a:schemeClr val="bg1"/>
              </a:solidFill>
            </a:endParaRPr>
          </a:p>
          <a:p>
            <a:pPr lvl="0"/>
            <a:endParaRPr lang="es-EC" sz="2000" b="1" dirty="0" smtClean="0">
              <a:solidFill>
                <a:schemeClr val="bg1"/>
              </a:solidFill>
            </a:endParaRPr>
          </a:p>
          <a:p>
            <a:pPr lvl="0">
              <a:buFont typeface="Arial" pitchFamily="34" charset="0"/>
              <a:buChar char="•"/>
            </a:pPr>
            <a:r>
              <a:rPr lang="es-EC" sz="2000" b="1" dirty="0" smtClean="0">
                <a:solidFill>
                  <a:schemeClr val="bg1"/>
                </a:solidFill>
              </a:rPr>
              <a:t> Comprobar </a:t>
            </a:r>
            <a:r>
              <a:rPr lang="es-EC" sz="2000" b="1" dirty="0" smtClean="0">
                <a:solidFill>
                  <a:schemeClr val="bg1"/>
                </a:solidFill>
              </a:rPr>
              <a:t>si hay objetos extraños o grasa en los cepillos. </a:t>
            </a:r>
          </a:p>
          <a:p>
            <a:pPr lvl="0">
              <a:buFont typeface="Arial" pitchFamily="34" charset="0"/>
              <a:buChar char="•"/>
            </a:pPr>
            <a:endParaRPr lang="es-EC" sz="2000" b="1" dirty="0" smtClean="0">
              <a:solidFill>
                <a:schemeClr val="bg1"/>
              </a:solidFill>
            </a:endParaRPr>
          </a:p>
          <a:p>
            <a:pPr lvl="0">
              <a:buFont typeface="Arial" pitchFamily="34" charset="0"/>
              <a:buChar char="•"/>
            </a:pPr>
            <a:r>
              <a:rPr lang="es-EC" sz="2000" b="1" dirty="0" smtClean="0">
                <a:solidFill>
                  <a:schemeClr val="bg1"/>
                </a:solidFill>
              </a:rPr>
              <a:t> Revisar </a:t>
            </a:r>
            <a:r>
              <a:rPr lang="es-EC" sz="2000" b="1" dirty="0" smtClean="0">
                <a:solidFill>
                  <a:schemeClr val="bg1"/>
                </a:solidFill>
              </a:rPr>
              <a:t>el nivel de fluido hidráulico. </a:t>
            </a:r>
          </a:p>
          <a:p>
            <a:pPr lvl="0">
              <a:buFont typeface="Arial" pitchFamily="34" charset="0"/>
              <a:buChar char="•"/>
            </a:pPr>
            <a:endParaRPr lang="es-EC" sz="2000" b="1" dirty="0" smtClean="0">
              <a:solidFill>
                <a:schemeClr val="bg1"/>
              </a:solidFill>
            </a:endParaRPr>
          </a:p>
          <a:p>
            <a:pPr lvl="0">
              <a:buFont typeface="Arial" pitchFamily="34" charset="0"/>
              <a:buChar char="•"/>
            </a:pPr>
            <a:r>
              <a:rPr lang="es-EC" sz="2000" b="1" dirty="0" smtClean="0">
                <a:solidFill>
                  <a:schemeClr val="bg1"/>
                </a:solidFill>
              </a:rPr>
              <a:t> Asegurar </a:t>
            </a:r>
            <a:r>
              <a:rPr lang="es-EC" sz="2000" b="1" dirty="0" smtClean="0">
                <a:solidFill>
                  <a:schemeClr val="bg1"/>
                </a:solidFill>
              </a:rPr>
              <a:t>que la fuente de agua este correctamente conectada y suministrando adecuadamente. </a:t>
            </a:r>
          </a:p>
          <a:p>
            <a:endParaRPr lang="es-EC" sz="2000" dirty="0">
              <a:solidFill>
                <a:srgbClr val="FFFF66"/>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7158" y="357166"/>
            <a:ext cx="8501122" cy="4708981"/>
          </a:xfrm>
          <a:prstGeom prst="rect">
            <a:avLst/>
          </a:prstGeom>
          <a:noFill/>
        </p:spPr>
        <p:txBody>
          <a:bodyPr wrap="square" rtlCol="0">
            <a:spAutoFit/>
          </a:bodyPr>
          <a:lstStyle/>
          <a:p>
            <a:r>
              <a:rPr lang="es-EC" sz="2000" b="1" dirty="0" smtClean="0">
                <a:solidFill>
                  <a:srgbClr val="FFFF66"/>
                </a:solidFill>
              </a:rPr>
              <a:t>LUBRICACIÓN</a:t>
            </a:r>
          </a:p>
          <a:p>
            <a:endParaRPr lang="es-EC" sz="2000" b="1" dirty="0" smtClean="0">
              <a:solidFill>
                <a:srgbClr val="FFFF66"/>
              </a:solidFill>
            </a:endParaRPr>
          </a:p>
          <a:p>
            <a:endParaRPr lang="es-EC" sz="2000" b="1" dirty="0" smtClean="0">
              <a:solidFill>
                <a:srgbClr val="FFFF66"/>
              </a:solidFill>
            </a:endParaRPr>
          </a:p>
          <a:p>
            <a:r>
              <a:rPr lang="es-EC" sz="2000" b="1" dirty="0" smtClean="0">
                <a:solidFill>
                  <a:schemeClr val="bg1"/>
                </a:solidFill>
              </a:rPr>
              <a:t>Lubricar cada 15 días las siguientes </a:t>
            </a:r>
            <a:r>
              <a:rPr lang="es-EC" sz="2000" b="1" dirty="0" smtClean="0">
                <a:solidFill>
                  <a:schemeClr val="bg1"/>
                </a:solidFill>
              </a:rPr>
              <a:t>partes</a:t>
            </a:r>
          </a:p>
          <a:p>
            <a:r>
              <a:rPr lang="es-EC" sz="2000" b="1" dirty="0" smtClean="0">
                <a:solidFill>
                  <a:schemeClr val="bg1"/>
                </a:solidFill>
              </a:rPr>
              <a:t>Rodamiento de Brazos – 2 puntos cada soporte frontal</a:t>
            </a:r>
            <a:r>
              <a:rPr lang="es-EC" sz="2000" b="1" dirty="0" smtClean="0">
                <a:solidFill>
                  <a:schemeClr val="bg1"/>
                </a:solidFill>
              </a:rPr>
              <a:t>….........................</a:t>
            </a:r>
            <a:r>
              <a:rPr lang="es-EC" sz="2000" b="1" dirty="0" smtClean="0">
                <a:solidFill>
                  <a:schemeClr val="bg1"/>
                </a:solidFill>
              </a:rPr>
              <a:t>Total 4 </a:t>
            </a:r>
          </a:p>
          <a:p>
            <a:r>
              <a:rPr lang="es-EC" sz="2000" b="1" dirty="0" smtClean="0">
                <a:solidFill>
                  <a:schemeClr val="bg1"/>
                </a:solidFill>
              </a:rPr>
              <a:t>Ejes Cepillo central – 2 puntos, arriba y abajo</a:t>
            </a:r>
            <a:r>
              <a:rPr lang="es-EC" sz="2000" b="1" dirty="0" smtClean="0">
                <a:solidFill>
                  <a:schemeClr val="bg1"/>
                </a:solidFill>
              </a:rPr>
              <a:t>……………..…........................</a:t>
            </a:r>
            <a:r>
              <a:rPr lang="es-EC" sz="2000" b="1" dirty="0" smtClean="0">
                <a:solidFill>
                  <a:schemeClr val="bg1"/>
                </a:solidFill>
              </a:rPr>
              <a:t>Total 8 </a:t>
            </a:r>
          </a:p>
          <a:p>
            <a:r>
              <a:rPr lang="es-EC" sz="2000" b="1" dirty="0" smtClean="0">
                <a:solidFill>
                  <a:schemeClr val="bg1"/>
                </a:solidFill>
              </a:rPr>
              <a:t>Brazos laterales – 2 puntos, arriba y abajo, cada brazo</a:t>
            </a:r>
            <a:r>
              <a:rPr lang="es-EC" sz="2000" b="1" dirty="0" smtClean="0">
                <a:solidFill>
                  <a:schemeClr val="bg1"/>
                </a:solidFill>
              </a:rPr>
              <a:t>……………….………….</a:t>
            </a:r>
            <a:r>
              <a:rPr lang="es-EC" sz="2000" b="1" u="sng" dirty="0" smtClean="0">
                <a:solidFill>
                  <a:schemeClr val="bg1"/>
                </a:solidFill>
              </a:rPr>
              <a:t>Total 8</a:t>
            </a:r>
            <a:r>
              <a:rPr lang="es-EC" sz="2000" b="1" dirty="0" smtClean="0">
                <a:solidFill>
                  <a:schemeClr val="bg1"/>
                </a:solidFill>
              </a:rPr>
              <a:t> </a:t>
            </a:r>
            <a:br>
              <a:rPr lang="es-EC" sz="2000" b="1" dirty="0" smtClean="0">
                <a:solidFill>
                  <a:schemeClr val="bg1"/>
                </a:solidFill>
              </a:rPr>
            </a:br>
            <a:r>
              <a:rPr lang="es-EC" sz="2000" b="1" dirty="0" smtClean="0">
                <a:solidFill>
                  <a:schemeClr val="bg1"/>
                </a:solidFill>
              </a:rPr>
              <a:t>									</a:t>
            </a:r>
            <a:r>
              <a:rPr lang="es-EC" sz="2000" b="1" dirty="0" smtClean="0">
                <a:solidFill>
                  <a:schemeClr val="bg1"/>
                </a:solidFill>
              </a:rPr>
              <a:t>                 </a:t>
            </a:r>
            <a:r>
              <a:rPr lang="es-EC" sz="2000" b="1" dirty="0" smtClean="0">
                <a:solidFill>
                  <a:schemeClr val="bg1"/>
                </a:solidFill>
              </a:rPr>
              <a:t>	                   </a:t>
            </a:r>
            <a:r>
              <a:rPr lang="es-EC" sz="2000" b="1" dirty="0" smtClean="0">
                <a:solidFill>
                  <a:schemeClr val="bg1"/>
                </a:solidFill>
              </a:rPr>
              <a:t>                                                                                                Total </a:t>
            </a:r>
            <a:r>
              <a:rPr lang="es-EC" sz="2000" b="1" dirty="0" smtClean="0">
                <a:solidFill>
                  <a:schemeClr val="bg1"/>
                </a:solidFill>
              </a:rPr>
              <a:t>20</a:t>
            </a:r>
          </a:p>
          <a:p>
            <a:pPr lvl="0"/>
            <a:endParaRPr lang="es-EC" sz="2000" b="1" dirty="0" smtClean="0">
              <a:solidFill>
                <a:schemeClr val="bg1"/>
              </a:solidFill>
            </a:endParaRPr>
          </a:p>
          <a:p>
            <a:pPr lvl="0"/>
            <a:endParaRPr lang="es-EC" sz="2000" b="1" dirty="0" smtClean="0">
              <a:solidFill>
                <a:schemeClr val="bg1"/>
              </a:solidFill>
            </a:endParaRPr>
          </a:p>
          <a:p>
            <a:pPr lvl="0"/>
            <a:r>
              <a:rPr lang="es-EC" sz="2000" b="1" dirty="0" smtClean="0">
                <a:solidFill>
                  <a:schemeClr val="bg1"/>
                </a:solidFill>
              </a:rPr>
              <a:t>Lubricar </a:t>
            </a:r>
            <a:r>
              <a:rPr lang="es-EC" sz="2000" b="1" dirty="0" smtClean="0">
                <a:solidFill>
                  <a:schemeClr val="bg1"/>
                </a:solidFill>
              </a:rPr>
              <a:t>las siguientes partes mensualmente. </a:t>
            </a:r>
          </a:p>
          <a:p>
            <a:r>
              <a:rPr lang="es-EC" sz="2000" b="1" dirty="0" smtClean="0">
                <a:solidFill>
                  <a:schemeClr val="bg1"/>
                </a:solidFill>
              </a:rPr>
              <a:t/>
            </a:r>
            <a:br>
              <a:rPr lang="es-EC" sz="2000" b="1" dirty="0" smtClean="0">
                <a:solidFill>
                  <a:schemeClr val="bg1"/>
                </a:solidFill>
              </a:rPr>
            </a:br>
            <a:r>
              <a:rPr lang="es-EC" sz="2000" b="1" dirty="0" smtClean="0">
                <a:solidFill>
                  <a:schemeClr val="bg1"/>
                </a:solidFill>
              </a:rPr>
              <a:t>Enlaces de cilindros de aire – 1 en cada extremo, cilindros de aire</a:t>
            </a:r>
            <a:r>
              <a:rPr lang="es-EC" sz="2000" b="1" dirty="0" smtClean="0">
                <a:solidFill>
                  <a:schemeClr val="bg1"/>
                </a:solidFill>
              </a:rPr>
              <a:t>……..….</a:t>
            </a:r>
            <a:r>
              <a:rPr lang="es-EC" sz="2000" b="1" dirty="0" smtClean="0">
                <a:solidFill>
                  <a:schemeClr val="bg1"/>
                </a:solidFill>
              </a:rPr>
              <a:t>Total 8</a:t>
            </a:r>
          </a:p>
          <a:p>
            <a:endParaRPr lang="es-EC" sz="2000" b="1" dirty="0">
              <a:solidFill>
                <a:schemeClr val="bg1"/>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28596" y="428604"/>
            <a:ext cx="8429684" cy="5324535"/>
          </a:xfrm>
          <a:prstGeom prst="rect">
            <a:avLst/>
          </a:prstGeom>
          <a:noFill/>
        </p:spPr>
        <p:txBody>
          <a:bodyPr wrap="square" rtlCol="0">
            <a:spAutoFit/>
          </a:bodyPr>
          <a:lstStyle/>
          <a:p>
            <a:r>
              <a:rPr lang="es-EC" sz="2000" b="1" dirty="0" smtClean="0">
                <a:solidFill>
                  <a:srgbClr val="FFFF66"/>
                </a:solidFill>
              </a:rPr>
              <a:t>SISTEMA </a:t>
            </a:r>
            <a:r>
              <a:rPr lang="es-EC" sz="2000" b="1" dirty="0" smtClean="0">
                <a:solidFill>
                  <a:srgbClr val="FFFF66"/>
                </a:solidFill>
              </a:rPr>
              <a:t>HIDRÁULICO</a:t>
            </a:r>
          </a:p>
          <a:p>
            <a:endParaRPr lang="es-EC" sz="2000" b="1" dirty="0" smtClean="0">
              <a:solidFill>
                <a:srgbClr val="FFFF66"/>
              </a:solidFill>
            </a:endParaRPr>
          </a:p>
          <a:p>
            <a:r>
              <a:rPr lang="es-EC" sz="2000" b="1" dirty="0" smtClean="0">
                <a:solidFill>
                  <a:schemeClr val="bg1"/>
                </a:solidFill>
              </a:rPr>
              <a:t>El fluido hidráulico utilizado es SAE 10 con antioxidantes. El indicador de aceite es visible y se encuentra en de la parte trasera izquierda. Utilizar una llave de  para quitar el tapón en la parte superior del tanque. </a:t>
            </a:r>
          </a:p>
          <a:p>
            <a:r>
              <a:rPr lang="es-EC" sz="2000" b="1" dirty="0" smtClean="0">
                <a:solidFill>
                  <a:schemeClr val="bg1"/>
                </a:solidFill>
              </a:rPr>
              <a:t>PRECAUCIÓN: No permitir que materiales extraños entren en el sistema hidráulico. </a:t>
            </a:r>
            <a:endParaRPr lang="es-EC" sz="2000" b="1" dirty="0" smtClean="0">
              <a:solidFill>
                <a:schemeClr val="bg1"/>
              </a:solidFill>
            </a:endParaRPr>
          </a:p>
          <a:p>
            <a:endParaRPr lang="es-EC" sz="2000" b="1" dirty="0" smtClean="0">
              <a:solidFill>
                <a:schemeClr val="bg1"/>
              </a:solidFill>
            </a:endParaRPr>
          </a:p>
          <a:p>
            <a:endParaRPr lang="es-EC" sz="2000" b="1" dirty="0" smtClean="0">
              <a:solidFill>
                <a:schemeClr val="bg1"/>
              </a:solidFill>
            </a:endParaRPr>
          </a:p>
          <a:p>
            <a:r>
              <a:rPr lang="es-EC" sz="2000" b="1" dirty="0" smtClean="0">
                <a:solidFill>
                  <a:schemeClr val="bg1"/>
                </a:solidFill>
              </a:rPr>
              <a:t>UNIDAD DE AJUSTE DE VELOCIDAD</a:t>
            </a:r>
          </a:p>
          <a:p>
            <a:endParaRPr lang="es-EC" sz="2000" b="1" dirty="0" smtClean="0">
              <a:solidFill>
                <a:schemeClr val="bg1"/>
              </a:solidFill>
            </a:endParaRPr>
          </a:p>
          <a:p>
            <a:r>
              <a:rPr lang="es-EC" sz="2000" b="1" dirty="0" smtClean="0">
                <a:solidFill>
                  <a:schemeClr val="bg1"/>
                </a:solidFill>
              </a:rPr>
              <a:t>PRECAUCIÓN</a:t>
            </a:r>
            <a:r>
              <a:rPr lang="es-EC" sz="2000" dirty="0" smtClean="0">
                <a:solidFill>
                  <a:schemeClr val="bg1"/>
                </a:solidFill>
              </a:rPr>
              <a:t>: No aflojar la guía de la válvula por debajo de la tuerca de la válvula o habrá fuga. </a:t>
            </a:r>
          </a:p>
          <a:p>
            <a:r>
              <a:rPr lang="es-EC" sz="2000" dirty="0" smtClean="0">
                <a:solidFill>
                  <a:schemeClr val="bg1"/>
                </a:solidFill>
              </a:rPr>
              <a:t>Colocar una marca en cada botón de la válvula para hacer un seguimiento de su posición. Cierre las dos válvulas por completo, luego las abren 2 </a:t>
            </a:r>
            <a:r>
              <a:rPr lang="es-EC" sz="2000" b="1" dirty="0" smtClean="0">
                <a:solidFill>
                  <a:schemeClr val="bg1"/>
                </a:solidFill>
              </a:rPr>
              <a:t> </a:t>
            </a:r>
            <a:r>
              <a:rPr lang="es-EC" sz="2000" dirty="0" smtClean="0">
                <a:solidFill>
                  <a:schemeClr val="bg1"/>
                </a:solidFill>
              </a:rPr>
              <a:t>vueltas.</a:t>
            </a:r>
          </a:p>
          <a:p>
            <a:endParaRPr lang="es-EC" sz="2000" b="1" dirty="0" smtClean="0">
              <a:solidFill>
                <a:schemeClr val="bg1"/>
              </a:solidFill>
            </a:endParaRPr>
          </a:p>
          <a:p>
            <a:endParaRPr lang="es-EC" sz="2000" dirty="0">
              <a:solidFill>
                <a:srgbClr val="FFFF66"/>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2 Imagen" descr="4.jpg"/>
          <p:cNvPicPr/>
          <p:nvPr/>
        </p:nvPicPr>
        <p:blipFill>
          <a:blip r:embed="rId2" cstate="print"/>
          <a:stretch>
            <a:fillRect/>
          </a:stretch>
        </p:blipFill>
        <p:spPr>
          <a:xfrm>
            <a:off x="857224" y="500042"/>
            <a:ext cx="7715304" cy="5715039"/>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00100" y="428604"/>
            <a:ext cx="7572428" cy="1200329"/>
          </a:xfrm>
          <a:prstGeom prst="rect">
            <a:avLst/>
          </a:prstGeom>
          <a:noFill/>
        </p:spPr>
        <p:txBody>
          <a:bodyPr wrap="square" rtlCol="0">
            <a:spAutoFit/>
          </a:bodyPr>
          <a:lstStyle/>
          <a:p>
            <a:r>
              <a:rPr lang="es-EC" b="1" dirty="0" smtClean="0">
                <a:solidFill>
                  <a:srgbClr val="FFFF66"/>
                </a:solidFill>
              </a:rPr>
              <a:t>SIMBOLOGÍA DE SEGURIDAD </a:t>
            </a:r>
          </a:p>
          <a:p>
            <a:endParaRPr lang="es-EC" b="1" dirty="0" smtClean="0">
              <a:solidFill>
                <a:srgbClr val="FFFF66"/>
              </a:solidFill>
            </a:endParaRPr>
          </a:p>
          <a:p>
            <a:r>
              <a:rPr lang="es-EC" b="1" dirty="0" smtClean="0">
                <a:solidFill>
                  <a:schemeClr val="bg1"/>
                </a:solidFill>
              </a:rPr>
              <a:t>Señalización de seguridad eléctrica</a:t>
            </a:r>
            <a:endParaRPr lang="es-EC" dirty="0" smtClean="0">
              <a:solidFill>
                <a:schemeClr val="bg1"/>
              </a:solidFill>
            </a:endParaRPr>
          </a:p>
          <a:p>
            <a:endParaRPr lang="es-EC" dirty="0"/>
          </a:p>
        </p:txBody>
      </p:sp>
      <p:pic>
        <p:nvPicPr>
          <p:cNvPr id="4" name="0 Imagen" descr="7.2.jpg"/>
          <p:cNvPicPr/>
          <p:nvPr/>
        </p:nvPicPr>
        <p:blipFill>
          <a:blip r:embed="rId2" cstate="print"/>
          <a:stretch>
            <a:fillRect/>
          </a:stretch>
        </p:blipFill>
        <p:spPr>
          <a:xfrm>
            <a:off x="2928926" y="2143116"/>
            <a:ext cx="3643338" cy="3071834"/>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1538" y="500042"/>
            <a:ext cx="6929486" cy="369332"/>
          </a:xfrm>
          <a:prstGeom prst="rect">
            <a:avLst/>
          </a:prstGeom>
          <a:noFill/>
        </p:spPr>
        <p:txBody>
          <a:bodyPr wrap="square" rtlCol="0">
            <a:spAutoFit/>
          </a:bodyPr>
          <a:lstStyle/>
          <a:p>
            <a:r>
              <a:rPr lang="es-EC" b="1" dirty="0" smtClean="0">
                <a:solidFill>
                  <a:schemeClr val="bg1"/>
                </a:solidFill>
              </a:rPr>
              <a:t>Señalización “prohibido el paso</a:t>
            </a:r>
            <a:endParaRPr lang="es-EC" dirty="0">
              <a:solidFill>
                <a:schemeClr val="bg1"/>
              </a:solidFill>
            </a:endParaRPr>
          </a:p>
        </p:txBody>
      </p:sp>
      <p:pic>
        <p:nvPicPr>
          <p:cNvPr id="3" name="1 Imagen" descr="7.3.jpg"/>
          <p:cNvPicPr/>
          <p:nvPr/>
        </p:nvPicPr>
        <p:blipFill>
          <a:blip r:embed="rId2" cstate="print"/>
          <a:stretch>
            <a:fillRect/>
          </a:stretch>
        </p:blipFill>
        <p:spPr>
          <a:xfrm>
            <a:off x="3929058" y="1285860"/>
            <a:ext cx="1214446" cy="1928826"/>
          </a:xfrm>
          <a:prstGeom prst="rect">
            <a:avLst/>
          </a:prstGeom>
        </p:spPr>
      </p:pic>
      <p:sp>
        <p:nvSpPr>
          <p:cNvPr id="4" name="3 CuadroTexto"/>
          <p:cNvSpPr txBox="1"/>
          <p:nvPr/>
        </p:nvSpPr>
        <p:spPr>
          <a:xfrm>
            <a:off x="1071538" y="3429000"/>
            <a:ext cx="4000528" cy="369332"/>
          </a:xfrm>
          <a:prstGeom prst="rect">
            <a:avLst/>
          </a:prstGeom>
          <a:noFill/>
        </p:spPr>
        <p:txBody>
          <a:bodyPr wrap="square" rtlCol="0">
            <a:spAutoFit/>
          </a:bodyPr>
          <a:lstStyle/>
          <a:p>
            <a:r>
              <a:rPr lang="es-EC" b="1" dirty="0" smtClean="0">
                <a:solidFill>
                  <a:schemeClr val="bg1"/>
                </a:solidFill>
              </a:rPr>
              <a:t>Equipo de seguridad</a:t>
            </a:r>
            <a:endParaRPr lang="es-EC" dirty="0">
              <a:solidFill>
                <a:schemeClr val="bg1"/>
              </a:solidFill>
            </a:endParaRPr>
          </a:p>
        </p:txBody>
      </p:sp>
      <p:pic>
        <p:nvPicPr>
          <p:cNvPr id="5" name="3 Imagen" descr="7.5.jpg"/>
          <p:cNvPicPr/>
          <p:nvPr/>
        </p:nvPicPr>
        <p:blipFill>
          <a:blip r:embed="rId3" cstate="print"/>
          <a:stretch>
            <a:fillRect/>
          </a:stretch>
        </p:blipFill>
        <p:spPr>
          <a:xfrm>
            <a:off x="2928926" y="4071942"/>
            <a:ext cx="3447818" cy="2099145"/>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4414" y="642918"/>
            <a:ext cx="7143800" cy="4401205"/>
          </a:xfrm>
          <a:prstGeom prst="rect">
            <a:avLst/>
          </a:prstGeom>
          <a:noFill/>
        </p:spPr>
        <p:txBody>
          <a:bodyPr wrap="square" rtlCol="0">
            <a:spAutoFit/>
          </a:bodyPr>
          <a:lstStyle/>
          <a:p>
            <a:r>
              <a:rPr lang="es-EC" sz="2000" b="1" dirty="0" smtClean="0">
                <a:solidFill>
                  <a:srgbClr val="FFFF66"/>
                </a:solidFill>
              </a:rPr>
              <a:t>PROCESOS DE </a:t>
            </a:r>
            <a:r>
              <a:rPr lang="es-EC" sz="2000" b="1" dirty="0" smtClean="0">
                <a:solidFill>
                  <a:srgbClr val="FFFF66"/>
                </a:solidFill>
              </a:rPr>
              <a:t>MANTENIMIENTO</a:t>
            </a:r>
          </a:p>
          <a:p>
            <a:endParaRPr lang="es-EC" sz="2000" b="1" dirty="0" smtClean="0">
              <a:solidFill>
                <a:srgbClr val="FFFF66"/>
              </a:solidFill>
            </a:endParaRPr>
          </a:p>
          <a:p>
            <a:r>
              <a:rPr lang="es-EC" sz="2000" b="1" dirty="0" smtClean="0">
                <a:solidFill>
                  <a:schemeClr val="bg1"/>
                </a:solidFill>
              </a:rPr>
              <a:t>MANTENIMIENTO </a:t>
            </a:r>
            <a:r>
              <a:rPr lang="es-EC" sz="2000" b="1" dirty="0" smtClean="0">
                <a:solidFill>
                  <a:schemeClr val="bg1"/>
                </a:solidFill>
              </a:rPr>
              <a:t>PREVENTIVO</a:t>
            </a:r>
          </a:p>
          <a:p>
            <a:pPr lvl="0"/>
            <a:r>
              <a:rPr lang="es-EC" sz="2000" dirty="0" smtClean="0">
                <a:solidFill>
                  <a:schemeClr val="bg1"/>
                </a:solidFill>
              </a:rPr>
              <a:t>Cuidado y limpieza a cargo del operador. </a:t>
            </a:r>
          </a:p>
          <a:p>
            <a:pPr lvl="0"/>
            <a:r>
              <a:rPr lang="es-EC" sz="2000" dirty="0" smtClean="0">
                <a:solidFill>
                  <a:schemeClr val="bg1"/>
                </a:solidFill>
              </a:rPr>
              <a:t>Inspección sistemática por el superior y el personal técnico. </a:t>
            </a:r>
          </a:p>
          <a:p>
            <a:r>
              <a:rPr lang="es-EC" sz="2000" dirty="0" smtClean="0">
                <a:solidFill>
                  <a:schemeClr val="bg1"/>
                </a:solidFill>
              </a:rPr>
              <a:t>La ejecución de los servicios de mantenimiento periódicos </a:t>
            </a:r>
            <a:r>
              <a:rPr lang="es-EC" sz="2000" dirty="0" smtClean="0">
                <a:solidFill>
                  <a:schemeClr val="bg1"/>
                </a:solidFill>
              </a:rPr>
              <a:t>prescriptos</a:t>
            </a:r>
          </a:p>
          <a:p>
            <a:endParaRPr lang="es-EC" sz="2000" dirty="0" smtClean="0">
              <a:solidFill>
                <a:schemeClr val="bg1"/>
              </a:solidFill>
            </a:endParaRPr>
          </a:p>
          <a:p>
            <a:endParaRPr lang="es-EC" sz="2000" dirty="0" smtClean="0">
              <a:solidFill>
                <a:schemeClr val="bg1"/>
              </a:solidFill>
            </a:endParaRPr>
          </a:p>
          <a:p>
            <a:r>
              <a:rPr lang="es-EC" sz="2000" b="1" dirty="0" smtClean="0">
                <a:solidFill>
                  <a:schemeClr val="bg1"/>
                </a:solidFill>
              </a:rPr>
              <a:t>MANTENIMIENTO </a:t>
            </a:r>
            <a:r>
              <a:rPr lang="es-EC" sz="2000" b="1" dirty="0" smtClean="0">
                <a:solidFill>
                  <a:schemeClr val="bg1"/>
                </a:solidFill>
              </a:rPr>
              <a:t>CORRECTIVO</a:t>
            </a:r>
          </a:p>
          <a:p>
            <a:r>
              <a:rPr lang="es-EC" sz="2000" dirty="0" smtClean="0">
                <a:solidFill>
                  <a:schemeClr val="bg1"/>
                </a:solidFill>
              </a:rPr>
              <a:t>Es el que se realiza para restituir a un equipo sus condiciones de funcionamiento normales mediante la ejecución de operaciones de cambio de partes, reparación, reacondicionamiento, ajustes, calibraciones, modificaciones y asistencias técnicas necesarias</a:t>
            </a:r>
            <a:endParaRPr lang="es-EC" sz="2000" dirty="0">
              <a:solidFill>
                <a:schemeClr val="bg1"/>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28662" y="785794"/>
            <a:ext cx="7358114" cy="4093428"/>
          </a:xfrm>
          <a:prstGeom prst="rect">
            <a:avLst/>
          </a:prstGeom>
        </p:spPr>
        <p:txBody>
          <a:bodyPr wrap="square">
            <a:spAutoFit/>
          </a:bodyPr>
          <a:lstStyle/>
          <a:p>
            <a:r>
              <a:rPr lang="es-EC" sz="2000" b="1" dirty="0" smtClean="0">
                <a:solidFill>
                  <a:srgbClr val="FFFF66"/>
                </a:solidFill>
              </a:rPr>
              <a:t>ESCALONES DE </a:t>
            </a:r>
            <a:r>
              <a:rPr lang="es-EC" sz="2000" b="1" dirty="0" smtClean="0">
                <a:solidFill>
                  <a:srgbClr val="FFFF66"/>
                </a:solidFill>
              </a:rPr>
              <a:t>MANTENIMIENTO</a:t>
            </a:r>
          </a:p>
          <a:p>
            <a:endParaRPr lang="es-EC" sz="2000" b="1" dirty="0" smtClean="0">
              <a:solidFill>
                <a:srgbClr val="FFFF66"/>
              </a:solidFill>
            </a:endParaRPr>
          </a:p>
          <a:p>
            <a:endParaRPr lang="es-EC" sz="2000" b="1" dirty="0" smtClean="0">
              <a:solidFill>
                <a:srgbClr val="FFFF66"/>
              </a:solidFill>
            </a:endParaRPr>
          </a:p>
          <a:p>
            <a:r>
              <a:rPr lang="es-EC" sz="2000" b="1" dirty="0" smtClean="0">
                <a:solidFill>
                  <a:schemeClr val="bg1"/>
                </a:solidFill>
              </a:rPr>
              <a:t>PRIMER </a:t>
            </a:r>
            <a:r>
              <a:rPr lang="es-EC" sz="2000" b="1" dirty="0" smtClean="0">
                <a:solidFill>
                  <a:schemeClr val="bg1"/>
                </a:solidFill>
              </a:rPr>
              <a:t>ESCALÓN</a:t>
            </a:r>
          </a:p>
          <a:p>
            <a:endParaRPr lang="es-EC" sz="2000" b="1" dirty="0" smtClean="0">
              <a:solidFill>
                <a:schemeClr val="bg1"/>
              </a:solidFill>
            </a:endParaRPr>
          </a:p>
          <a:p>
            <a:r>
              <a:rPr lang="es-EC" sz="2000" b="1" dirty="0" smtClean="0">
                <a:solidFill>
                  <a:schemeClr val="bg1"/>
                </a:solidFill>
              </a:rPr>
              <a:t>SEGUNDO ESCALÓN</a:t>
            </a:r>
          </a:p>
          <a:p>
            <a:endParaRPr lang="es-EC" sz="2000" b="1" dirty="0" smtClean="0">
              <a:solidFill>
                <a:schemeClr val="bg1"/>
              </a:solidFill>
            </a:endParaRPr>
          </a:p>
          <a:p>
            <a:r>
              <a:rPr lang="es-EC" sz="2000" b="1" dirty="0" smtClean="0">
                <a:solidFill>
                  <a:schemeClr val="bg1"/>
                </a:solidFill>
              </a:rPr>
              <a:t>TERCER ESCALÓN</a:t>
            </a:r>
          </a:p>
          <a:p>
            <a:endParaRPr lang="es-EC" sz="2000" b="1" dirty="0" smtClean="0">
              <a:solidFill>
                <a:schemeClr val="bg1"/>
              </a:solidFill>
            </a:endParaRPr>
          </a:p>
          <a:p>
            <a:r>
              <a:rPr lang="es-EC" sz="2000" b="1" dirty="0" smtClean="0">
                <a:solidFill>
                  <a:schemeClr val="bg1"/>
                </a:solidFill>
              </a:rPr>
              <a:t>CUARTO ESCALÓN</a:t>
            </a:r>
            <a:endParaRPr lang="es-EC" sz="2000" dirty="0" smtClean="0">
              <a:solidFill>
                <a:schemeClr val="bg1"/>
              </a:solidFill>
            </a:endParaRPr>
          </a:p>
          <a:p>
            <a:endParaRPr lang="es-EC" sz="2000" b="1" dirty="0" smtClean="0">
              <a:solidFill>
                <a:schemeClr val="bg1"/>
              </a:solidFill>
            </a:endParaRPr>
          </a:p>
          <a:p>
            <a:r>
              <a:rPr lang="es-EC" sz="2000" b="1" dirty="0" smtClean="0">
                <a:solidFill>
                  <a:schemeClr val="bg1"/>
                </a:solidFill>
              </a:rPr>
              <a:t>QUINTO ESCALÓN </a:t>
            </a:r>
            <a:endParaRPr lang="es-EC" sz="2000" dirty="0" smtClean="0">
              <a:solidFill>
                <a:schemeClr val="bg1"/>
              </a:solidFill>
            </a:endParaRPr>
          </a:p>
          <a:p>
            <a:endParaRPr lang="es-EC" sz="2000" dirty="0">
              <a:solidFill>
                <a:srgbClr val="FFFF66"/>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1538" y="714356"/>
            <a:ext cx="6715172" cy="4401205"/>
          </a:xfrm>
          <a:prstGeom prst="rect">
            <a:avLst/>
          </a:prstGeom>
          <a:noFill/>
        </p:spPr>
        <p:txBody>
          <a:bodyPr wrap="square" rtlCol="0">
            <a:spAutoFit/>
          </a:bodyPr>
          <a:lstStyle/>
          <a:p>
            <a:r>
              <a:rPr lang="es-ES" sz="2000" b="1" dirty="0" smtClean="0">
                <a:solidFill>
                  <a:srgbClr val="FFFF66"/>
                </a:solidFill>
              </a:rPr>
              <a:t>EVALUACIÓN </a:t>
            </a:r>
            <a:r>
              <a:rPr lang="es-ES" sz="2000" b="1" dirty="0" smtClean="0">
                <a:solidFill>
                  <a:srgbClr val="FFFF66"/>
                </a:solidFill>
              </a:rPr>
              <a:t>ECONÓMICA</a:t>
            </a:r>
          </a:p>
          <a:p>
            <a:endParaRPr lang="es-ES" sz="2000" b="1" dirty="0" smtClean="0">
              <a:solidFill>
                <a:srgbClr val="FFFF66"/>
              </a:solidFill>
            </a:endParaRPr>
          </a:p>
          <a:p>
            <a:endParaRPr lang="es-ES" sz="2000" b="1" dirty="0" smtClean="0">
              <a:solidFill>
                <a:schemeClr val="bg1"/>
              </a:solidFill>
            </a:endParaRPr>
          </a:p>
          <a:p>
            <a:endParaRPr lang="es-ES" sz="2000" b="1" dirty="0" smtClean="0">
              <a:solidFill>
                <a:schemeClr val="bg1"/>
              </a:solidFill>
            </a:endParaRPr>
          </a:p>
          <a:p>
            <a:r>
              <a:rPr lang="es-ES" sz="2000" b="1" dirty="0" smtClean="0">
                <a:solidFill>
                  <a:schemeClr val="bg1"/>
                </a:solidFill>
              </a:rPr>
              <a:t>VALOR </a:t>
            </a:r>
            <a:r>
              <a:rPr lang="es-ES" sz="2000" b="1" dirty="0" smtClean="0">
                <a:solidFill>
                  <a:schemeClr val="bg1"/>
                </a:solidFill>
              </a:rPr>
              <a:t>ACTUAL </a:t>
            </a:r>
            <a:r>
              <a:rPr lang="es-ES" sz="2000" b="1" dirty="0" smtClean="0">
                <a:solidFill>
                  <a:schemeClr val="bg1"/>
                </a:solidFill>
              </a:rPr>
              <a:t>NETO (VAN)</a:t>
            </a:r>
          </a:p>
          <a:p>
            <a:endParaRPr lang="es-ES" sz="2000" b="1" dirty="0" smtClean="0">
              <a:solidFill>
                <a:schemeClr val="bg1"/>
              </a:solidFill>
            </a:endParaRPr>
          </a:p>
          <a:p>
            <a:endParaRPr lang="es-ES" sz="2000" b="1" dirty="0" smtClean="0">
              <a:solidFill>
                <a:schemeClr val="bg1"/>
              </a:solidFill>
            </a:endParaRPr>
          </a:p>
          <a:p>
            <a:r>
              <a:rPr lang="es-ES" sz="2000" b="1" dirty="0" smtClean="0">
                <a:solidFill>
                  <a:schemeClr val="bg1"/>
                </a:solidFill>
              </a:rPr>
              <a:t>TASA INTERNA DE RETORNO (TIR</a:t>
            </a:r>
            <a:r>
              <a:rPr lang="es-ES" sz="2000" b="1" dirty="0" smtClean="0">
                <a:solidFill>
                  <a:schemeClr val="bg1"/>
                </a:solidFill>
              </a:rPr>
              <a:t>)</a:t>
            </a:r>
          </a:p>
          <a:p>
            <a:endParaRPr lang="es-ES" sz="2000" b="1" dirty="0" smtClean="0">
              <a:solidFill>
                <a:schemeClr val="bg1"/>
              </a:solidFill>
            </a:endParaRPr>
          </a:p>
          <a:p>
            <a:endParaRPr lang="es-ES" sz="2000" b="1" dirty="0" smtClean="0">
              <a:solidFill>
                <a:schemeClr val="bg1"/>
              </a:solidFill>
            </a:endParaRPr>
          </a:p>
          <a:p>
            <a:r>
              <a:rPr lang="es-ES" sz="2000" b="1" dirty="0" smtClean="0">
                <a:solidFill>
                  <a:schemeClr val="bg1"/>
                </a:solidFill>
              </a:rPr>
              <a:t>PUNTO DE EQUILIBRIO</a:t>
            </a:r>
          </a:p>
          <a:p>
            <a:endParaRPr lang="es-ES" sz="2000" b="1" dirty="0" smtClean="0">
              <a:solidFill>
                <a:schemeClr val="bg1"/>
              </a:solidFill>
            </a:endParaRPr>
          </a:p>
          <a:p>
            <a:endParaRPr lang="es-ES" sz="2000" b="1" dirty="0" smtClean="0">
              <a:solidFill>
                <a:schemeClr val="bg1"/>
              </a:solidFill>
            </a:endParaRPr>
          </a:p>
          <a:p>
            <a:r>
              <a:rPr lang="es-ES" sz="2000" b="1" dirty="0" smtClean="0">
                <a:solidFill>
                  <a:schemeClr val="bg1"/>
                </a:solidFill>
              </a:rPr>
              <a:t>RELACIÓN: COSTO / BENEFICIO</a:t>
            </a:r>
            <a:endParaRPr lang="es-EC" sz="2000" dirty="0">
              <a:solidFill>
                <a:schemeClr val="bg1"/>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noChangeArrowheads="1"/>
          </p:cNvPicPr>
          <p:nvPr/>
        </p:nvPicPr>
        <p:blipFill>
          <a:blip r:embed="rId2" cstate="print"/>
          <a:srcRect/>
          <a:stretch>
            <a:fillRect/>
          </a:stretch>
        </p:blipFill>
        <p:spPr bwMode="auto">
          <a:xfrm>
            <a:off x="3071802" y="714356"/>
            <a:ext cx="3381375" cy="495300"/>
          </a:xfrm>
          <a:prstGeom prst="rect">
            <a:avLst/>
          </a:prstGeom>
          <a:noFill/>
          <a:ln w="9525">
            <a:noFill/>
            <a:miter lim="800000"/>
            <a:headEnd/>
            <a:tailEnd/>
          </a:ln>
        </p:spPr>
      </p:pic>
      <p:sp>
        <p:nvSpPr>
          <p:cNvPr id="4" name="3 CuadroTexto"/>
          <p:cNvSpPr txBox="1"/>
          <p:nvPr/>
        </p:nvSpPr>
        <p:spPr>
          <a:xfrm>
            <a:off x="928662" y="1500174"/>
            <a:ext cx="5643602" cy="369332"/>
          </a:xfrm>
          <a:prstGeom prst="rect">
            <a:avLst/>
          </a:prstGeom>
          <a:noFill/>
        </p:spPr>
        <p:txBody>
          <a:bodyPr wrap="square" rtlCol="0">
            <a:spAutoFit/>
          </a:bodyPr>
          <a:lstStyle/>
          <a:p>
            <a:r>
              <a:rPr lang="es-ES" b="1" dirty="0" smtClean="0">
                <a:solidFill>
                  <a:srgbClr val="FFFF66"/>
                </a:solidFill>
              </a:rPr>
              <a:t>COSTO DE LAVADO DE AUTO PARA LA EMPRESA</a:t>
            </a:r>
            <a:endParaRPr lang="es-EC" dirty="0">
              <a:solidFill>
                <a:srgbClr val="FFFF66"/>
              </a:solidFill>
            </a:endParaRPr>
          </a:p>
        </p:txBody>
      </p:sp>
      <p:pic>
        <p:nvPicPr>
          <p:cNvPr id="143362" name="Picture 2"/>
          <p:cNvPicPr>
            <a:picLocks noChangeAspect="1" noChangeArrowheads="1"/>
          </p:cNvPicPr>
          <p:nvPr/>
        </p:nvPicPr>
        <p:blipFill>
          <a:blip r:embed="rId3" cstate="print"/>
          <a:srcRect/>
          <a:stretch>
            <a:fillRect/>
          </a:stretch>
        </p:blipFill>
        <p:spPr bwMode="auto">
          <a:xfrm>
            <a:off x="3214678" y="1928803"/>
            <a:ext cx="3167620" cy="2500330"/>
          </a:xfrm>
          <a:prstGeom prst="rect">
            <a:avLst/>
          </a:prstGeom>
          <a:noFill/>
          <a:ln w="9525">
            <a:noFill/>
            <a:miter lim="800000"/>
            <a:headEnd/>
            <a:tailEnd/>
          </a:ln>
        </p:spPr>
      </p:pic>
      <p:sp>
        <p:nvSpPr>
          <p:cNvPr id="6" name="5 CuadroTexto"/>
          <p:cNvSpPr txBox="1"/>
          <p:nvPr/>
        </p:nvSpPr>
        <p:spPr>
          <a:xfrm>
            <a:off x="1142976" y="4500570"/>
            <a:ext cx="4357718" cy="369332"/>
          </a:xfrm>
          <a:prstGeom prst="rect">
            <a:avLst/>
          </a:prstGeom>
          <a:noFill/>
        </p:spPr>
        <p:txBody>
          <a:bodyPr wrap="square" rtlCol="0">
            <a:spAutoFit/>
          </a:bodyPr>
          <a:lstStyle/>
          <a:p>
            <a:r>
              <a:rPr lang="es-ES" b="1" dirty="0" smtClean="0">
                <a:solidFill>
                  <a:schemeClr val="bg1"/>
                </a:solidFill>
              </a:rPr>
              <a:t>RENTABILIDAD </a:t>
            </a:r>
            <a:endParaRPr lang="es-EC" dirty="0">
              <a:solidFill>
                <a:schemeClr val="bg1"/>
              </a:solidFill>
            </a:endParaRPr>
          </a:p>
        </p:txBody>
      </p:sp>
      <p:pic>
        <p:nvPicPr>
          <p:cNvPr id="143363" name="Picture 3"/>
          <p:cNvPicPr>
            <a:picLocks noChangeAspect="1" noChangeArrowheads="1"/>
          </p:cNvPicPr>
          <p:nvPr/>
        </p:nvPicPr>
        <p:blipFill>
          <a:blip r:embed="rId4" cstate="print"/>
          <a:srcRect/>
          <a:stretch>
            <a:fillRect/>
          </a:stretch>
        </p:blipFill>
        <p:spPr bwMode="auto">
          <a:xfrm>
            <a:off x="3143240" y="4929198"/>
            <a:ext cx="2571750" cy="666750"/>
          </a:xfrm>
          <a:prstGeom prst="rect">
            <a:avLst/>
          </a:prstGeom>
          <a:noFill/>
          <a:ln w="9525">
            <a:noFill/>
            <a:miter lim="800000"/>
            <a:headEnd/>
            <a:tailEnd/>
          </a:ln>
        </p:spPr>
      </p:pic>
      <p:sp>
        <p:nvSpPr>
          <p:cNvPr id="8" name="7 CuadroTexto"/>
          <p:cNvSpPr txBox="1"/>
          <p:nvPr/>
        </p:nvSpPr>
        <p:spPr>
          <a:xfrm>
            <a:off x="1643042" y="5786454"/>
            <a:ext cx="6858048" cy="646331"/>
          </a:xfrm>
          <a:prstGeom prst="rect">
            <a:avLst/>
          </a:prstGeom>
          <a:noFill/>
        </p:spPr>
        <p:txBody>
          <a:bodyPr wrap="square" rtlCol="0">
            <a:spAutoFit/>
          </a:bodyPr>
          <a:lstStyle/>
          <a:p>
            <a:r>
              <a:rPr lang="es-ES" b="1" dirty="0" smtClean="0">
                <a:solidFill>
                  <a:schemeClr val="bg1"/>
                </a:solidFill>
              </a:rPr>
              <a:t>Significa que la rentabilidad por cada auto lavado es de 41.5%. </a:t>
            </a:r>
            <a:endParaRPr lang="es-EC" b="1" dirty="0" smtClean="0">
              <a:solidFill>
                <a:schemeClr val="bg1"/>
              </a:solidFill>
            </a:endParaRPr>
          </a:p>
          <a:p>
            <a:endParaRPr lang="es-EC"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85918" y="642918"/>
            <a:ext cx="6643734" cy="677108"/>
          </a:xfrm>
          <a:prstGeom prst="rect">
            <a:avLst/>
          </a:prstGeom>
          <a:noFill/>
        </p:spPr>
        <p:txBody>
          <a:bodyPr wrap="square" rtlCol="0">
            <a:spAutoFit/>
          </a:bodyPr>
          <a:lstStyle/>
          <a:p>
            <a:r>
              <a:rPr lang="es-ES" sz="2000" b="1" dirty="0" smtClean="0">
                <a:solidFill>
                  <a:srgbClr val="FFFF66"/>
                </a:solidFill>
              </a:rPr>
              <a:t>RESULTADOS GENERALES</a:t>
            </a:r>
            <a:endParaRPr lang="es-EC" sz="2000" dirty="0" smtClean="0">
              <a:solidFill>
                <a:srgbClr val="FFFF66"/>
              </a:solidFill>
            </a:endParaRPr>
          </a:p>
          <a:p>
            <a:endParaRPr lang="es-EC" dirty="0"/>
          </a:p>
        </p:txBody>
      </p:sp>
      <p:pic>
        <p:nvPicPr>
          <p:cNvPr id="142337" name="Picture 1"/>
          <p:cNvPicPr>
            <a:picLocks noChangeAspect="1" noChangeArrowheads="1"/>
          </p:cNvPicPr>
          <p:nvPr/>
        </p:nvPicPr>
        <p:blipFill>
          <a:blip r:embed="rId2" cstate="print"/>
          <a:srcRect/>
          <a:stretch>
            <a:fillRect/>
          </a:stretch>
        </p:blipFill>
        <p:spPr bwMode="auto">
          <a:xfrm>
            <a:off x="1285852" y="1428736"/>
            <a:ext cx="6832699" cy="2000264"/>
          </a:xfrm>
          <a:prstGeom prst="rect">
            <a:avLst/>
          </a:prstGeom>
          <a:noFill/>
          <a:ln w="9525">
            <a:noFill/>
            <a:miter lim="800000"/>
            <a:headEnd/>
            <a:tailEnd/>
          </a:ln>
        </p:spPr>
      </p:pic>
      <p:sp>
        <p:nvSpPr>
          <p:cNvPr id="4" name="3 CuadroTexto"/>
          <p:cNvSpPr txBox="1"/>
          <p:nvPr/>
        </p:nvSpPr>
        <p:spPr>
          <a:xfrm>
            <a:off x="1285852" y="3714752"/>
            <a:ext cx="4786346" cy="369332"/>
          </a:xfrm>
          <a:prstGeom prst="rect">
            <a:avLst/>
          </a:prstGeom>
          <a:noFill/>
        </p:spPr>
        <p:txBody>
          <a:bodyPr wrap="square" rtlCol="0">
            <a:spAutoFit/>
          </a:bodyPr>
          <a:lstStyle/>
          <a:p>
            <a:r>
              <a:rPr lang="es-ES" b="1" dirty="0" smtClean="0">
                <a:solidFill>
                  <a:srgbClr val="FFFF66"/>
                </a:solidFill>
              </a:rPr>
              <a:t>COMPARACIÓN DE LAVADO</a:t>
            </a:r>
            <a:endParaRPr lang="es-EC" dirty="0">
              <a:solidFill>
                <a:srgbClr val="FFFF66"/>
              </a:solidFill>
            </a:endParaRPr>
          </a:p>
        </p:txBody>
      </p:sp>
      <p:pic>
        <p:nvPicPr>
          <p:cNvPr id="142338" name="Picture 2"/>
          <p:cNvPicPr>
            <a:picLocks noChangeAspect="1" noChangeArrowheads="1"/>
          </p:cNvPicPr>
          <p:nvPr/>
        </p:nvPicPr>
        <p:blipFill>
          <a:blip r:embed="rId3" cstate="print"/>
          <a:srcRect/>
          <a:stretch>
            <a:fillRect/>
          </a:stretch>
        </p:blipFill>
        <p:spPr bwMode="auto">
          <a:xfrm>
            <a:off x="2285984" y="4214818"/>
            <a:ext cx="5311332" cy="1643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00100" y="642918"/>
            <a:ext cx="7500990" cy="400110"/>
          </a:xfrm>
          <a:prstGeom prst="rect">
            <a:avLst/>
          </a:prstGeom>
          <a:noFill/>
        </p:spPr>
        <p:txBody>
          <a:bodyPr wrap="square" rtlCol="0">
            <a:spAutoFit/>
          </a:bodyPr>
          <a:lstStyle/>
          <a:p>
            <a:r>
              <a:rPr lang="es-EC" sz="2000" b="1" dirty="0" smtClean="0">
                <a:solidFill>
                  <a:srgbClr val="FFFF66"/>
                </a:solidFill>
              </a:rPr>
              <a:t>ANALISIS COMPARATIVO</a:t>
            </a:r>
            <a:endParaRPr lang="es-EC" sz="2000" dirty="0">
              <a:solidFill>
                <a:srgbClr val="FFFF66"/>
              </a:solidFill>
            </a:endParaRPr>
          </a:p>
        </p:txBody>
      </p:sp>
      <p:pic>
        <p:nvPicPr>
          <p:cNvPr id="3" name="19 Imagen" descr="8.1.jpg"/>
          <p:cNvPicPr/>
          <p:nvPr/>
        </p:nvPicPr>
        <p:blipFill>
          <a:blip r:embed="rId2" cstate="print"/>
          <a:stretch>
            <a:fillRect/>
          </a:stretch>
        </p:blipFill>
        <p:spPr>
          <a:xfrm>
            <a:off x="2357422" y="1857364"/>
            <a:ext cx="4509364" cy="3371354"/>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28596" y="500042"/>
            <a:ext cx="8286808" cy="5355312"/>
          </a:xfrm>
          <a:prstGeom prst="rect">
            <a:avLst/>
          </a:prstGeom>
          <a:noFill/>
        </p:spPr>
        <p:txBody>
          <a:bodyPr wrap="square" rtlCol="0">
            <a:spAutoFit/>
          </a:bodyPr>
          <a:lstStyle/>
          <a:p>
            <a:r>
              <a:rPr lang="es-ES" b="1" dirty="0" smtClean="0">
                <a:solidFill>
                  <a:srgbClr val="FFFF66"/>
                </a:solidFill>
              </a:rPr>
              <a:t>Descripción</a:t>
            </a:r>
          </a:p>
          <a:p>
            <a:endParaRPr lang="es-EC" b="1" dirty="0" smtClean="0">
              <a:solidFill>
                <a:srgbClr val="FFFF66"/>
              </a:solidFill>
            </a:endParaRPr>
          </a:p>
          <a:p>
            <a:r>
              <a:rPr lang="es-EC" b="1" dirty="0" smtClean="0">
                <a:solidFill>
                  <a:schemeClr val="bg1"/>
                </a:solidFill>
              </a:rPr>
              <a:t>Gran oportunidad de negocio remato un equipo de lavado de a $48500.00 Este equipo en el mercado vale $ 110000.00 </a:t>
            </a:r>
            <a:endParaRPr lang="es-EC" b="1" dirty="0" smtClean="0">
              <a:solidFill>
                <a:schemeClr val="bg1"/>
              </a:solidFill>
            </a:endParaRPr>
          </a:p>
          <a:p>
            <a:endParaRPr lang="es-EC" b="1" dirty="0" smtClean="0">
              <a:solidFill>
                <a:schemeClr val="bg1"/>
              </a:solidFill>
            </a:endParaRPr>
          </a:p>
          <a:p>
            <a:r>
              <a:rPr lang="es-EC" b="1" dirty="0" smtClean="0">
                <a:solidFill>
                  <a:schemeClr val="bg1"/>
                </a:solidFill>
              </a:rPr>
              <a:t>Características técnicas</a:t>
            </a:r>
          </a:p>
          <a:p>
            <a:pPr lvl="0"/>
            <a:endParaRPr lang="es-EC" b="1" dirty="0" smtClean="0">
              <a:solidFill>
                <a:schemeClr val="bg1"/>
              </a:solidFill>
            </a:endParaRPr>
          </a:p>
          <a:p>
            <a:pPr lvl="0">
              <a:buFont typeface="Arial" pitchFamily="34" charset="0"/>
              <a:buChar char="•"/>
            </a:pPr>
            <a:r>
              <a:rPr lang="es-EC" b="1" dirty="0" smtClean="0">
                <a:solidFill>
                  <a:schemeClr val="bg1"/>
                </a:solidFill>
              </a:rPr>
              <a:t> Es </a:t>
            </a:r>
            <a:r>
              <a:rPr lang="es-EC" b="1" dirty="0" smtClean="0">
                <a:solidFill>
                  <a:schemeClr val="bg1"/>
                </a:solidFill>
              </a:rPr>
              <a:t>un equipo 5 cepillos</a:t>
            </a:r>
          </a:p>
          <a:p>
            <a:pPr lvl="0"/>
            <a:endParaRPr lang="es-EC" b="1" dirty="0" smtClean="0">
              <a:solidFill>
                <a:schemeClr val="bg1"/>
              </a:solidFill>
            </a:endParaRPr>
          </a:p>
          <a:p>
            <a:pPr lvl="0">
              <a:buFont typeface="Arial" pitchFamily="34" charset="0"/>
              <a:buChar char="•"/>
            </a:pPr>
            <a:r>
              <a:rPr lang="es-EC" b="1" dirty="0" smtClean="0">
                <a:solidFill>
                  <a:schemeClr val="bg1"/>
                </a:solidFill>
              </a:rPr>
              <a:t> </a:t>
            </a:r>
            <a:r>
              <a:rPr lang="es-EC" b="1" dirty="0" smtClean="0">
                <a:solidFill>
                  <a:schemeClr val="bg1"/>
                </a:solidFill>
              </a:rPr>
              <a:t>2 </a:t>
            </a:r>
            <a:r>
              <a:rPr lang="es-EC" b="1" dirty="0" smtClean="0">
                <a:solidFill>
                  <a:schemeClr val="bg1"/>
                </a:solidFill>
              </a:rPr>
              <a:t>turbinas</a:t>
            </a:r>
          </a:p>
          <a:p>
            <a:pPr lvl="0"/>
            <a:endParaRPr lang="es-EC" b="1" dirty="0" smtClean="0">
              <a:solidFill>
                <a:schemeClr val="bg1"/>
              </a:solidFill>
            </a:endParaRPr>
          </a:p>
          <a:p>
            <a:pPr lvl="0">
              <a:buFont typeface="Arial" pitchFamily="34" charset="0"/>
              <a:buChar char="•"/>
            </a:pPr>
            <a:r>
              <a:rPr lang="es-EC" b="1" dirty="0" smtClean="0">
                <a:solidFill>
                  <a:schemeClr val="bg1"/>
                </a:solidFill>
              </a:rPr>
              <a:t> 1.8 </a:t>
            </a:r>
            <a:r>
              <a:rPr lang="es-EC" b="1" dirty="0" smtClean="0">
                <a:solidFill>
                  <a:schemeClr val="bg1"/>
                </a:solidFill>
              </a:rPr>
              <a:t>toneladas de peso </a:t>
            </a:r>
          </a:p>
          <a:p>
            <a:pPr lvl="0"/>
            <a:endParaRPr lang="es-EC" b="1" dirty="0" smtClean="0">
              <a:solidFill>
                <a:schemeClr val="bg1"/>
              </a:solidFill>
            </a:endParaRPr>
          </a:p>
          <a:p>
            <a:pPr lvl="0">
              <a:buFont typeface="Arial" pitchFamily="34" charset="0"/>
              <a:buChar char="•"/>
            </a:pPr>
            <a:r>
              <a:rPr lang="es-EC" b="1" dirty="0" smtClean="0">
                <a:solidFill>
                  <a:schemeClr val="bg1"/>
                </a:solidFill>
              </a:rPr>
              <a:t> El </a:t>
            </a:r>
            <a:r>
              <a:rPr lang="es-EC" b="1" dirty="0" smtClean="0">
                <a:solidFill>
                  <a:schemeClr val="bg1"/>
                </a:solidFill>
              </a:rPr>
              <a:t>equipo tiene una capacidad de lavas hasta 200 autos por día.</a:t>
            </a:r>
          </a:p>
          <a:p>
            <a:pPr lvl="0"/>
            <a:endParaRPr lang="es-EC" b="1" dirty="0" smtClean="0">
              <a:solidFill>
                <a:schemeClr val="bg1"/>
              </a:solidFill>
            </a:endParaRPr>
          </a:p>
          <a:p>
            <a:pPr lvl="0">
              <a:buFont typeface="Arial" pitchFamily="34" charset="0"/>
              <a:buChar char="•"/>
            </a:pPr>
            <a:r>
              <a:rPr lang="es-EC" b="1" dirty="0" smtClean="0">
                <a:solidFill>
                  <a:schemeClr val="bg1"/>
                </a:solidFill>
              </a:rPr>
              <a:t> El </a:t>
            </a:r>
            <a:r>
              <a:rPr lang="es-EC" b="1" dirty="0" smtClean="0">
                <a:solidFill>
                  <a:schemeClr val="bg1"/>
                </a:solidFill>
              </a:rPr>
              <a:t>equipo </a:t>
            </a:r>
            <a:r>
              <a:rPr lang="es-EC" b="1" dirty="0" smtClean="0">
                <a:solidFill>
                  <a:schemeClr val="bg1"/>
                </a:solidFill>
              </a:rPr>
              <a:t>de acero </a:t>
            </a:r>
            <a:r>
              <a:rPr lang="es-EC" b="1" dirty="0" smtClean="0">
                <a:solidFill>
                  <a:schemeClr val="bg1"/>
                </a:solidFill>
              </a:rPr>
              <a:t>inoxidable</a:t>
            </a:r>
          </a:p>
          <a:p>
            <a:pPr lvl="0"/>
            <a:endParaRPr lang="es-EC" b="1" dirty="0" smtClean="0">
              <a:solidFill>
                <a:schemeClr val="bg1"/>
              </a:solidFill>
            </a:endParaRPr>
          </a:p>
          <a:p>
            <a:pPr lvl="0">
              <a:buFont typeface="Arial" pitchFamily="34" charset="0"/>
              <a:buChar char="•"/>
            </a:pPr>
            <a:r>
              <a:rPr lang="es-EC" b="1" dirty="0" smtClean="0">
                <a:solidFill>
                  <a:schemeClr val="bg1"/>
                </a:solidFill>
              </a:rPr>
              <a:t> Trabaja </a:t>
            </a:r>
            <a:r>
              <a:rPr lang="es-EC" b="1" dirty="0" smtClean="0">
                <a:solidFill>
                  <a:schemeClr val="bg1"/>
                </a:solidFill>
              </a:rPr>
              <a:t>automáticamente solo</a:t>
            </a:r>
          </a:p>
          <a:p>
            <a:endParaRPr lang="es-EC"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28662" y="500042"/>
            <a:ext cx="7143800" cy="646331"/>
          </a:xfrm>
          <a:prstGeom prst="rect">
            <a:avLst/>
          </a:prstGeom>
          <a:noFill/>
        </p:spPr>
        <p:txBody>
          <a:bodyPr wrap="square" rtlCol="0">
            <a:spAutoFit/>
          </a:bodyPr>
          <a:lstStyle/>
          <a:p>
            <a:r>
              <a:rPr lang="es-ES" b="1" dirty="0" smtClean="0">
                <a:solidFill>
                  <a:srgbClr val="FFFF66"/>
                </a:solidFill>
              </a:rPr>
              <a:t>COSTO FINAL DE LA COMPRA E IMPORTACIÓN DEL CAR WASH </a:t>
            </a:r>
            <a:endParaRPr lang="es-EC" dirty="0" smtClean="0">
              <a:solidFill>
                <a:srgbClr val="FFFF66"/>
              </a:solidFill>
            </a:endParaRPr>
          </a:p>
          <a:p>
            <a:endParaRPr lang="es-EC" dirty="0"/>
          </a:p>
        </p:txBody>
      </p:sp>
      <p:pic>
        <p:nvPicPr>
          <p:cNvPr id="152578" name="Picture 2"/>
          <p:cNvPicPr>
            <a:picLocks noChangeAspect="1" noChangeArrowheads="1"/>
          </p:cNvPicPr>
          <p:nvPr/>
        </p:nvPicPr>
        <p:blipFill>
          <a:blip r:embed="rId2" cstate="print"/>
          <a:srcRect/>
          <a:stretch>
            <a:fillRect/>
          </a:stretch>
        </p:blipFill>
        <p:spPr bwMode="auto">
          <a:xfrm>
            <a:off x="2857488" y="1214422"/>
            <a:ext cx="3143272" cy="32953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l="10326" t="12434" r="8786" b="16542"/>
          <a:stretch>
            <a:fillRect/>
          </a:stretch>
        </p:blipFill>
        <p:spPr bwMode="auto">
          <a:xfrm>
            <a:off x="785786" y="785794"/>
            <a:ext cx="7938542" cy="535785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34" y="357166"/>
            <a:ext cx="8143932" cy="5293757"/>
          </a:xfrm>
          <a:prstGeom prst="rect">
            <a:avLst/>
          </a:prstGeom>
          <a:noFill/>
        </p:spPr>
        <p:txBody>
          <a:bodyPr wrap="square" rtlCol="0">
            <a:spAutoFit/>
          </a:bodyPr>
          <a:lstStyle/>
          <a:p>
            <a:r>
              <a:rPr lang="es-EC" sz="2000" b="1" dirty="0" smtClean="0">
                <a:solidFill>
                  <a:srgbClr val="FFFF66"/>
                </a:solidFill>
              </a:rPr>
              <a:t>CONCLUSIONES Y </a:t>
            </a:r>
            <a:r>
              <a:rPr lang="es-EC" sz="2000" b="1" dirty="0" smtClean="0">
                <a:solidFill>
                  <a:srgbClr val="FFFF66"/>
                </a:solidFill>
              </a:rPr>
              <a:t>RECOMENDACIONES</a:t>
            </a:r>
          </a:p>
          <a:p>
            <a:endParaRPr lang="es-EC" sz="2000" b="1" dirty="0" smtClean="0">
              <a:solidFill>
                <a:srgbClr val="FFFF66"/>
              </a:solidFill>
            </a:endParaRPr>
          </a:p>
          <a:p>
            <a:pPr lvl="0">
              <a:buFont typeface="Arial" pitchFamily="34" charset="0"/>
              <a:buChar char="•"/>
            </a:pPr>
            <a:r>
              <a:rPr lang="es-EC" sz="2000" b="1" dirty="0" smtClean="0">
                <a:solidFill>
                  <a:schemeClr val="bg1"/>
                </a:solidFill>
              </a:rPr>
              <a:t> Se </a:t>
            </a:r>
            <a:r>
              <a:rPr lang="es-EC" sz="2000" b="1" dirty="0" smtClean="0">
                <a:solidFill>
                  <a:schemeClr val="bg1"/>
                </a:solidFill>
              </a:rPr>
              <a:t>desarrollo un sistema automático para el lavado express automotriz con la ayuda de un PLC LOGO!, llegando a ser una maquina confiable para el lavado de autos medianos en general a partir de un “Car Polisher” reciclado.</a:t>
            </a:r>
          </a:p>
          <a:p>
            <a:r>
              <a:rPr lang="es-EC" sz="2000" b="1" dirty="0" smtClean="0">
                <a:solidFill>
                  <a:schemeClr val="bg1"/>
                </a:solidFill>
              </a:rPr>
              <a:t>   </a:t>
            </a:r>
          </a:p>
          <a:p>
            <a:pPr lvl="0">
              <a:buFont typeface="Arial" pitchFamily="34" charset="0"/>
              <a:buChar char="•"/>
            </a:pPr>
            <a:r>
              <a:rPr lang="es-EC" sz="2000" b="1" dirty="0" smtClean="0">
                <a:solidFill>
                  <a:schemeClr val="bg1"/>
                </a:solidFill>
              </a:rPr>
              <a:t> Se </a:t>
            </a:r>
            <a:r>
              <a:rPr lang="es-EC" sz="2000" b="1" dirty="0" smtClean="0">
                <a:solidFill>
                  <a:schemeClr val="bg1"/>
                </a:solidFill>
              </a:rPr>
              <a:t>realizo ejercicios experimentales y teóricos, diseñando así un sistema hídrico mixto entre mangueras y tuberías, para controlar la velocidad de flujo, se utilizo tuberías de 1’’ y ½´´, tanto de PVC como hierro galvanizado, además se implemento mangueras de presión de 1´´, ½´´ y ¾´´, a partir del flujo desde la bomba de agua en adelante, se fue aminorando el diámetro de la tubería y mangueras, dando así la presión adecuada y junto a la geometría interna del aspersor generar el abanico de riego de agua necesario.</a:t>
            </a:r>
          </a:p>
          <a:p>
            <a:endParaRPr lang="es-EC" sz="2000" dirty="0" smtClean="0">
              <a:solidFill>
                <a:srgbClr val="FFFF66"/>
              </a:solidFill>
            </a:endParaRPr>
          </a:p>
          <a:p>
            <a:endParaRPr lang="es-EC"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28662" y="857232"/>
            <a:ext cx="7500990" cy="4708981"/>
          </a:xfrm>
          <a:prstGeom prst="rect">
            <a:avLst/>
          </a:prstGeom>
          <a:noFill/>
        </p:spPr>
        <p:txBody>
          <a:bodyPr wrap="square" rtlCol="0">
            <a:spAutoFit/>
          </a:bodyPr>
          <a:lstStyle/>
          <a:p>
            <a:pPr lvl="0" algn="just"/>
            <a:r>
              <a:rPr lang="es-EC" sz="2000" b="1" dirty="0" smtClean="0">
                <a:solidFill>
                  <a:schemeClr val="bg1"/>
                </a:solidFill>
              </a:rPr>
              <a:t>Se logro el cambio del sistema eléctrico manejado de forma manual a un sistema electrónico automático comandado por el controlador lógico programable PLC LOGO!. utilizando su respectiva programación se puede variar sistemas de operación tales como tiempos de operación, variación de presión entre otros     </a:t>
            </a:r>
          </a:p>
          <a:p>
            <a:pPr algn="just"/>
            <a:r>
              <a:rPr lang="es-EC" sz="2000" b="1" dirty="0" smtClean="0">
                <a:solidFill>
                  <a:schemeClr val="bg1"/>
                </a:solidFill>
              </a:rPr>
              <a:t> </a:t>
            </a:r>
          </a:p>
          <a:p>
            <a:pPr lvl="0" algn="just"/>
            <a:r>
              <a:rPr lang="es-EC" sz="2000" b="1" dirty="0" smtClean="0">
                <a:solidFill>
                  <a:schemeClr val="bg1"/>
                </a:solidFill>
              </a:rPr>
              <a:t>El tiempo de operación del equipo de lavado automático del auto no supera los cuatro minutos, con esto ofrecemos una optimización del tiempo del cliente.</a:t>
            </a:r>
          </a:p>
          <a:p>
            <a:pPr algn="just"/>
            <a:r>
              <a:rPr lang="es-EC" sz="2000" b="1" dirty="0" smtClean="0">
                <a:solidFill>
                  <a:schemeClr val="bg1"/>
                </a:solidFill>
              </a:rPr>
              <a:t> </a:t>
            </a:r>
          </a:p>
          <a:p>
            <a:pPr algn="just"/>
            <a:r>
              <a:rPr lang="es-EC" sz="2000" b="1" dirty="0" smtClean="0">
                <a:solidFill>
                  <a:schemeClr val="bg1"/>
                </a:solidFill>
              </a:rPr>
              <a:t> </a:t>
            </a:r>
          </a:p>
          <a:p>
            <a:pPr algn="just"/>
            <a:r>
              <a:rPr lang="es-EC" sz="2000" b="1" dirty="0" smtClean="0">
                <a:solidFill>
                  <a:schemeClr val="bg1"/>
                </a:solidFill>
              </a:rPr>
              <a:t>Los datos estadísticos permitieron descubrir que este proyecto es totalmente viable, con una alta posibilidad de crecimiento como negocio dando como resultado una excelente oportunidad de empleo y creando fuentes de trabajo</a:t>
            </a:r>
            <a:endParaRPr lang="es-EC" sz="2000" b="1" dirty="0">
              <a:solidFill>
                <a:schemeClr val="bg1"/>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00100" y="1643050"/>
            <a:ext cx="7286676" cy="1938992"/>
          </a:xfrm>
          <a:prstGeom prst="rect">
            <a:avLst/>
          </a:prstGeom>
          <a:noFill/>
        </p:spPr>
        <p:txBody>
          <a:bodyPr wrap="square" rtlCol="0">
            <a:spAutoFit/>
          </a:bodyPr>
          <a:lstStyle/>
          <a:p>
            <a:pPr lvl="0" algn="just"/>
            <a:r>
              <a:rPr lang="es-EC" sz="2000" b="1" dirty="0" smtClean="0">
                <a:solidFill>
                  <a:schemeClr val="bg1"/>
                </a:solidFill>
              </a:rPr>
              <a:t>En el diseño e implementación del car wash se determino una jerarquía de tipos de mantenimiento a fin de que la maquina opere sin ningún problema, este orden es el siguiente:</a:t>
            </a:r>
          </a:p>
          <a:p>
            <a:pPr algn="just"/>
            <a:r>
              <a:rPr lang="es-EC" sz="2000" b="1" dirty="0" smtClean="0">
                <a:solidFill>
                  <a:schemeClr val="bg1"/>
                </a:solidFill>
              </a:rPr>
              <a:t>Mantenimiento preventivo.</a:t>
            </a:r>
          </a:p>
          <a:p>
            <a:pPr algn="just"/>
            <a:r>
              <a:rPr lang="es-EC" sz="2000" b="1" dirty="0" smtClean="0">
                <a:solidFill>
                  <a:schemeClr val="bg1"/>
                </a:solidFill>
              </a:rPr>
              <a:t>Mantenimiento predictivo.</a:t>
            </a:r>
          </a:p>
          <a:p>
            <a:pPr algn="just"/>
            <a:r>
              <a:rPr lang="es-EC" sz="2000" b="1" dirty="0" smtClean="0">
                <a:solidFill>
                  <a:schemeClr val="bg1"/>
                </a:solidFill>
              </a:rPr>
              <a:t>Mantenimiento </a:t>
            </a:r>
            <a:r>
              <a:rPr lang="es-EC" sz="2000" b="1" dirty="0" smtClean="0">
                <a:solidFill>
                  <a:schemeClr val="bg1"/>
                </a:solidFill>
              </a:rPr>
              <a:t>correctivo</a:t>
            </a:r>
            <a:endParaRPr lang="es-EC" sz="2000" b="1" dirty="0">
              <a:solidFill>
                <a:schemeClr val="bg1"/>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7224" y="428604"/>
            <a:ext cx="7715304" cy="5878532"/>
          </a:xfrm>
          <a:prstGeom prst="rect">
            <a:avLst/>
          </a:prstGeom>
          <a:noFill/>
        </p:spPr>
        <p:txBody>
          <a:bodyPr wrap="square" rtlCol="0">
            <a:spAutoFit/>
          </a:bodyPr>
          <a:lstStyle/>
          <a:p>
            <a:r>
              <a:rPr lang="es-EC" sz="2000" b="1" dirty="0" smtClean="0">
                <a:solidFill>
                  <a:srgbClr val="FFFF66"/>
                </a:solidFill>
              </a:rPr>
              <a:t>RECOMENDACIONES </a:t>
            </a:r>
            <a:endParaRPr lang="es-EC" sz="2000" dirty="0" smtClean="0">
              <a:solidFill>
                <a:srgbClr val="FFFF66"/>
              </a:solidFill>
            </a:endParaRPr>
          </a:p>
          <a:p>
            <a:r>
              <a:rPr lang="es-EC" b="1" dirty="0" smtClean="0">
                <a:solidFill>
                  <a:schemeClr val="bg1"/>
                </a:solidFill>
              </a:rPr>
              <a:t> </a:t>
            </a:r>
            <a:endParaRPr lang="es-EC" dirty="0" smtClean="0">
              <a:solidFill>
                <a:schemeClr val="bg1"/>
              </a:solidFill>
            </a:endParaRPr>
          </a:p>
          <a:p>
            <a:pPr lvl="0" algn="just"/>
            <a:r>
              <a:rPr lang="es-EC" sz="2000" b="1" dirty="0" smtClean="0">
                <a:solidFill>
                  <a:schemeClr val="bg1"/>
                </a:solidFill>
              </a:rPr>
              <a:t>Se recomienda verificar que todos los circuitos eléctricos, electrónicos, hidráulicos e hídricos estén correctamente conectados y ajustados antes de encender y operar el car wash</a:t>
            </a:r>
          </a:p>
          <a:p>
            <a:pPr algn="just"/>
            <a:r>
              <a:rPr lang="es-EC" sz="2000" b="1" dirty="0" smtClean="0">
                <a:solidFill>
                  <a:schemeClr val="bg1"/>
                </a:solidFill>
              </a:rPr>
              <a:t> </a:t>
            </a:r>
          </a:p>
          <a:p>
            <a:pPr lvl="0" algn="just"/>
            <a:r>
              <a:rPr lang="es-EC" sz="2000" b="1" dirty="0" smtClean="0">
                <a:solidFill>
                  <a:schemeClr val="bg1"/>
                </a:solidFill>
              </a:rPr>
              <a:t>Se recomienda revisar las mangueras de fluido hidráulico e hídrico que no haya fugas para no perder la presión necesaria de operación de la máquina    </a:t>
            </a:r>
          </a:p>
          <a:p>
            <a:pPr algn="just"/>
            <a:r>
              <a:rPr lang="es-EC" sz="2000" b="1" dirty="0" smtClean="0">
                <a:solidFill>
                  <a:schemeClr val="bg1"/>
                </a:solidFill>
              </a:rPr>
              <a:t> </a:t>
            </a:r>
          </a:p>
          <a:p>
            <a:pPr lvl="0" algn="just"/>
            <a:r>
              <a:rPr lang="es-EC" sz="2000" b="1" dirty="0" smtClean="0">
                <a:solidFill>
                  <a:schemeClr val="bg1"/>
                </a:solidFill>
              </a:rPr>
              <a:t>Se recomienda que el operador de la maquina debe verificar que el carro se encuentra listo para ser lavado, esto quiere decir que este con los retrovisores, espejos, ventanas, puertas y cajuelas cerradas.</a:t>
            </a:r>
          </a:p>
          <a:p>
            <a:pPr algn="just"/>
            <a:r>
              <a:rPr lang="es-EC" sz="2000" b="1" dirty="0" smtClean="0">
                <a:solidFill>
                  <a:schemeClr val="bg1"/>
                </a:solidFill>
              </a:rPr>
              <a:t> </a:t>
            </a:r>
          </a:p>
          <a:p>
            <a:pPr lvl="0" algn="just"/>
            <a:r>
              <a:rPr lang="es-EC" sz="2000" b="1" dirty="0" smtClean="0">
                <a:solidFill>
                  <a:schemeClr val="bg1"/>
                </a:solidFill>
              </a:rPr>
              <a:t>Se recomienda verificar que este despejado de algún objeto extraño la zona de viaje del equipo del car wash, incluyendo a algún curioso que se encuentre en ese momento, la maquina solo debe estar controlada únicamente por el operador .</a:t>
            </a:r>
          </a:p>
          <a:p>
            <a:endParaRPr lang="es-EC" dirty="0">
              <a:solidFill>
                <a:schemeClr val="bg1"/>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1538" y="654209"/>
            <a:ext cx="7286676" cy="5632311"/>
          </a:xfrm>
          <a:prstGeom prst="rect">
            <a:avLst/>
          </a:prstGeom>
          <a:noFill/>
        </p:spPr>
        <p:txBody>
          <a:bodyPr wrap="square" rtlCol="0">
            <a:spAutoFit/>
          </a:bodyPr>
          <a:lstStyle/>
          <a:p>
            <a:pPr lvl="0" algn="just"/>
            <a:r>
              <a:rPr lang="es-EC" sz="2000" b="1" dirty="0" smtClean="0">
                <a:solidFill>
                  <a:schemeClr val="bg1"/>
                </a:solidFill>
              </a:rPr>
              <a:t>Se recomienda  por motivos de seguridad sacar las plumas, y si los brazos de las mismas superan una longitud mayor a 40 cm, de igual manera se sugiere sacarlos a fin de que no sufran algún accidente al tener contacto con el cepillo horizontal del car wash.</a:t>
            </a:r>
          </a:p>
          <a:p>
            <a:pPr algn="just"/>
            <a:r>
              <a:rPr lang="es-EC" sz="2000" b="1" dirty="0" smtClean="0">
                <a:solidFill>
                  <a:schemeClr val="bg1"/>
                </a:solidFill>
              </a:rPr>
              <a:t> </a:t>
            </a:r>
          </a:p>
          <a:p>
            <a:pPr lvl="0" algn="just"/>
            <a:r>
              <a:rPr lang="es-EC" sz="2000" b="1" dirty="0" smtClean="0">
                <a:solidFill>
                  <a:schemeClr val="bg1"/>
                </a:solidFill>
              </a:rPr>
              <a:t>Cuando el car wash entre en operación se recomienda apagar el vehículo hasta nueva orden, ya que existen algunos vehículos que tienen sensores de lluvia, al estar en movimiento las plumas y en operación el car wash, puede sufrir un accidente el vehículo.</a:t>
            </a:r>
          </a:p>
          <a:p>
            <a:pPr algn="just"/>
            <a:r>
              <a:rPr lang="es-EC" sz="2000" b="1" dirty="0" smtClean="0">
                <a:solidFill>
                  <a:schemeClr val="bg1"/>
                </a:solidFill>
              </a:rPr>
              <a:t> </a:t>
            </a:r>
          </a:p>
          <a:p>
            <a:pPr lvl="0" algn="just"/>
            <a:r>
              <a:rPr lang="es-EC" sz="2000" b="1" dirty="0" smtClean="0">
                <a:solidFill>
                  <a:schemeClr val="bg1"/>
                </a:solidFill>
              </a:rPr>
              <a:t>Si las esquinas de las placas del vehículo se encuentran sobresalidas a la superficie del mismo, se recomienda sacarlos para que no se doblen.</a:t>
            </a:r>
          </a:p>
          <a:p>
            <a:pPr algn="just"/>
            <a:r>
              <a:rPr lang="es-EC" sz="2000" b="1" dirty="0" smtClean="0">
                <a:solidFill>
                  <a:schemeClr val="bg1"/>
                </a:solidFill>
              </a:rPr>
              <a:t> </a:t>
            </a:r>
          </a:p>
          <a:p>
            <a:pPr lvl="0" algn="just"/>
            <a:r>
              <a:rPr lang="es-EC" sz="2000" b="1" dirty="0" smtClean="0">
                <a:solidFill>
                  <a:schemeClr val="bg1"/>
                </a:solidFill>
              </a:rPr>
              <a:t>Se recomienda realizar un mantenimiento de revisión de lubricación y engrasado nada mes, mantener limpio todo el sistema de operación de la máquina  </a:t>
            </a:r>
          </a:p>
          <a:p>
            <a:pPr algn="just"/>
            <a:endParaRPr lang="es-EC" sz="2000" b="1" dirty="0">
              <a:solidFill>
                <a:schemeClr val="bg1"/>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643306" y="2857496"/>
            <a:ext cx="1857388" cy="584775"/>
          </a:xfrm>
          <a:prstGeom prst="rect">
            <a:avLst/>
          </a:prstGeom>
          <a:noFill/>
        </p:spPr>
        <p:txBody>
          <a:bodyPr wrap="square" rtlCol="0">
            <a:spAutoFit/>
          </a:bodyPr>
          <a:lstStyle/>
          <a:p>
            <a:r>
              <a:rPr lang="es-EC" sz="3200" dirty="0" smtClean="0">
                <a:solidFill>
                  <a:schemeClr val="bg1"/>
                </a:solidFill>
              </a:rPr>
              <a:t>GRACIAS</a:t>
            </a:r>
            <a:endParaRPr lang="es-EC" sz="32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enciclopedia.us.es/images/thumb/1/1e/Polea_simple_fija.png/160px-Polea_simple_fija.png">
            <a:hlinkClick r:id="rId2" tooltip="&quot;Polea simple fija.&quot;"/>
          </p:cNvPr>
          <p:cNvPicPr/>
          <p:nvPr/>
        </p:nvPicPr>
        <p:blipFill>
          <a:blip r:embed="rId3" cstate="print"/>
          <a:srcRect/>
          <a:stretch>
            <a:fillRect/>
          </a:stretch>
        </p:blipFill>
        <p:spPr bwMode="auto">
          <a:xfrm>
            <a:off x="2000232" y="357166"/>
            <a:ext cx="4714908" cy="600079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500034" y="642918"/>
            <a:ext cx="821537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C" sz="2400" b="1" i="0" u="none" strike="noStrike" cap="none" normalizeH="0" baseline="0" dirty="0" smtClean="0">
                <a:ln>
                  <a:noFill/>
                </a:ln>
                <a:solidFill>
                  <a:srgbClr val="FFC000"/>
                </a:solidFill>
                <a:effectLst/>
                <a:latin typeface="Arial" pitchFamily="34" charset="0"/>
                <a:ea typeface="Calibri" pitchFamily="34" charset="0"/>
                <a:cs typeface="Arial" pitchFamily="34" charset="0"/>
              </a:rPr>
              <a:t>EQUIPOS Y ACCESORIOS A UTILIZARSE EN LA MAQUINA “CAR WASH” </a:t>
            </a:r>
          </a:p>
          <a:p>
            <a:pPr marL="0" marR="0" lvl="0" indent="0" algn="just" defTabSz="914400" rtl="0" eaLnBrk="1" fontAlgn="base" latinLnBrk="0" hangingPunct="1">
              <a:lnSpc>
                <a:spcPct val="150000"/>
              </a:lnSpc>
              <a:spcBef>
                <a:spcPct val="0"/>
              </a:spcBef>
              <a:spcAft>
                <a:spcPct val="0"/>
              </a:spcAft>
              <a:buClrTx/>
              <a:buSzTx/>
              <a:buFontTx/>
              <a:buNone/>
              <a:tabLst/>
            </a:pP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Equipos neumáticos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Compresor de aire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Equipos hidráulicos</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Bomba de presión de agua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Bombas dosificadoras de químicos </a:t>
            </a:r>
            <a:endParaRPr kumimoji="0" lang="es-EC" sz="2400" b="0" i="0" u="none" strike="noStrike" cap="none" normalizeH="0" baseline="0" dirty="0" smtClean="0">
              <a:ln>
                <a:noFill/>
              </a:ln>
              <a:solidFill>
                <a:schemeClr val="bg1"/>
              </a:solidFill>
              <a:effectLst/>
              <a:latin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cstate="print"/>
          <a:srcRect/>
          <a:stretch>
            <a:fillRect/>
          </a:stretch>
        </p:blipFill>
        <p:spPr bwMode="auto">
          <a:xfrm>
            <a:off x="1214414" y="571480"/>
            <a:ext cx="6269219" cy="5286412"/>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t="2570" b="24436"/>
          <a:stretch>
            <a:fillRect/>
          </a:stretch>
        </p:blipFill>
        <p:spPr bwMode="auto">
          <a:xfrm>
            <a:off x="785786" y="500042"/>
            <a:ext cx="7382968" cy="578647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Bomba Adosadora"/>
          <p:cNvPicPr/>
          <p:nvPr/>
        </p:nvPicPr>
        <p:blipFill>
          <a:blip r:embed="rId2" cstate="print"/>
          <a:srcRect/>
          <a:stretch>
            <a:fillRect/>
          </a:stretch>
        </p:blipFill>
        <p:spPr bwMode="auto">
          <a:xfrm>
            <a:off x="2643174" y="500042"/>
            <a:ext cx="4353954" cy="5286412"/>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500034" y="428604"/>
            <a:ext cx="8143932"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C" sz="2400" b="1" i="0" u="none" strike="noStrike" cap="none" normalizeH="0" baseline="0" dirty="0" smtClean="0">
                <a:ln>
                  <a:noFill/>
                </a:ln>
                <a:solidFill>
                  <a:srgbClr val="FFC000"/>
                </a:solidFill>
                <a:effectLst/>
                <a:latin typeface="Arial" pitchFamily="34" charset="0"/>
                <a:ea typeface="Calibri" pitchFamily="34" charset="0"/>
                <a:cs typeface="Arial" pitchFamily="34" charset="0"/>
              </a:rPr>
              <a:t>INSTRUMENTOS DE MEDICIÓN A USAR EN LOS ENSAYOS MECÁNICOS </a:t>
            </a:r>
          </a:p>
          <a:p>
            <a:pPr marL="0" marR="0" lvl="0" indent="0" algn="ctr" defTabSz="914400" rtl="0" eaLnBrk="1" fontAlgn="base" latinLnBrk="0" hangingPunct="1">
              <a:lnSpc>
                <a:spcPct val="150000"/>
              </a:lnSpc>
              <a:spcBef>
                <a:spcPct val="0"/>
              </a:spcBef>
              <a:spcAft>
                <a:spcPct val="0"/>
              </a:spcAft>
              <a:buClrTx/>
              <a:buSzTx/>
              <a:buFontTx/>
              <a:buNone/>
              <a:tabLst/>
            </a:pPr>
            <a:endParaRPr kumimoji="0" lang="es-ES" sz="2400" b="0" i="0" u="none" strike="noStrike" cap="none" normalizeH="0" baseline="0" dirty="0" smtClean="0">
              <a:ln>
                <a:noFill/>
              </a:ln>
              <a:solidFill>
                <a:srgbClr val="FFC000"/>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Concepto de presión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S"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Presión Absoluta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S"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Presión Atmosférica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S"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Presión Manométrica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Manómetros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Manómetros para sistemas hidráulicos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Manómetros para sistemas neumáticos </a:t>
            </a:r>
            <a:endParaRPr kumimoji="0" lang="es-EC" sz="2400" b="0" i="0" u="none" strike="noStrike" cap="none" normalizeH="0" baseline="0" dirty="0" smtClean="0">
              <a:ln>
                <a:noFill/>
              </a:ln>
              <a:solidFill>
                <a:schemeClr val="bg1"/>
              </a:solidFill>
              <a:effectLst/>
              <a:latin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1538" y="1749217"/>
            <a:ext cx="7286676" cy="3816429"/>
          </a:xfrm>
          <a:prstGeom prst="rect">
            <a:avLst/>
          </a:prstGeom>
          <a:noFill/>
        </p:spPr>
        <p:txBody>
          <a:bodyPr wrap="square" rtlCol="0">
            <a:spAutoFit/>
          </a:bodyPr>
          <a:lstStyle/>
          <a:p>
            <a:pPr algn="just"/>
            <a:r>
              <a:rPr lang="es-ES" b="1" dirty="0" smtClean="0">
                <a:solidFill>
                  <a:schemeClr val="bg1"/>
                </a:solidFill>
                <a:latin typeface="Arial" pitchFamily="34" charset="0"/>
                <a:cs typeface="Arial" pitchFamily="34" charset="0"/>
              </a:rPr>
              <a:t>Tema del proyecto:</a:t>
            </a:r>
          </a:p>
          <a:p>
            <a:pPr algn="ctr"/>
            <a:endParaRPr lang="es-ES" sz="2800" b="1" dirty="0" smtClean="0">
              <a:solidFill>
                <a:schemeClr val="bg1"/>
              </a:solidFill>
              <a:latin typeface="Arial" pitchFamily="34" charset="0"/>
              <a:cs typeface="Arial" pitchFamily="34" charset="0"/>
            </a:endParaRPr>
          </a:p>
          <a:p>
            <a:pPr algn="ctr"/>
            <a:r>
              <a:rPr lang="es-ES" sz="2800" b="1" dirty="0" smtClean="0">
                <a:solidFill>
                  <a:srgbClr val="FFFF66"/>
                </a:solidFill>
                <a:latin typeface="Arial" pitchFamily="34" charset="0"/>
                <a:cs typeface="Arial" pitchFamily="34" charset="0"/>
              </a:rPr>
              <a:t>“</a:t>
            </a:r>
            <a:r>
              <a:rPr lang="es-ES" sz="2800" b="1" dirty="0" smtClean="0">
                <a:solidFill>
                  <a:srgbClr val="FFFF66"/>
                </a:solidFill>
                <a:latin typeface="Arial" pitchFamily="34" charset="0"/>
                <a:cs typeface="Arial" pitchFamily="34" charset="0"/>
              </a:rPr>
              <a:t>AUTOMATIZACIÓN E IMPLEMENTACIÓN DE UN SISTEMA DE LAVADO EXPRESS DE AUTOS “CAR WASH” CON APLICACIÓN DE AGUA, AGENTE LIMPIADOR (SHAMPOO), Y AGENTE ABRILLANTADOR (RINSE) A PARTIR DE UN EQUIPO POLLISHER RECICLADO”</a:t>
            </a:r>
            <a:endParaRPr lang="es-EC" sz="2800" dirty="0">
              <a:solidFill>
                <a:srgbClr val="FFFF6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descr="Manometros Neumaticos"/>
          <p:cNvPicPr/>
          <p:nvPr/>
        </p:nvPicPr>
        <p:blipFill>
          <a:blip r:embed="rId2" cstate="print"/>
          <a:stretch>
            <a:fillRect/>
          </a:stretch>
        </p:blipFill>
        <p:spPr bwMode="auto">
          <a:xfrm>
            <a:off x="1071538" y="1071546"/>
            <a:ext cx="6715172" cy="371477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1538" y="571480"/>
            <a:ext cx="7286676" cy="1938992"/>
          </a:xfrm>
          <a:prstGeom prst="rect">
            <a:avLst/>
          </a:prstGeom>
          <a:noFill/>
        </p:spPr>
        <p:txBody>
          <a:bodyPr wrap="square" rtlCol="0">
            <a:spAutoFit/>
          </a:bodyPr>
          <a:lstStyle/>
          <a:p>
            <a:r>
              <a:rPr lang="es-EC" sz="2400" b="1" dirty="0" smtClean="0">
                <a:solidFill>
                  <a:srgbClr val="FFFF66"/>
                </a:solidFill>
                <a:latin typeface="Arial" pitchFamily="34" charset="0"/>
                <a:cs typeface="Arial" pitchFamily="34" charset="0"/>
              </a:rPr>
              <a:t>ESTADO TÉCNICO DEL </a:t>
            </a:r>
            <a:r>
              <a:rPr lang="es-EC" sz="2400" b="1" dirty="0" smtClean="0">
                <a:solidFill>
                  <a:srgbClr val="FFFF66"/>
                </a:solidFill>
                <a:latin typeface="Arial" pitchFamily="34" charset="0"/>
                <a:cs typeface="Arial" pitchFamily="34" charset="0"/>
              </a:rPr>
              <a:t>EQUIPO</a:t>
            </a:r>
          </a:p>
          <a:p>
            <a:endParaRPr lang="es-EC" sz="2400" b="1" dirty="0" smtClean="0">
              <a:solidFill>
                <a:srgbClr val="FFFF66"/>
              </a:solidFill>
              <a:latin typeface="Arial" pitchFamily="34" charset="0"/>
              <a:cs typeface="Arial" pitchFamily="34" charset="0"/>
            </a:endParaRPr>
          </a:p>
          <a:p>
            <a:r>
              <a:rPr lang="es-EC" sz="2400" b="1" dirty="0" smtClean="0">
                <a:solidFill>
                  <a:schemeClr val="bg1"/>
                </a:solidFill>
                <a:latin typeface="Arial" pitchFamily="34" charset="0"/>
                <a:cs typeface="Arial" pitchFamily="34" charset="0"/>
              </a:rPr>
              <a:t>CEPILLOS </a:t>
            </a:r>
            <a:r>
              <a:rPr lang="es-EC" sz="2400" b="1" dirty="0" smtClean="0">
                <a:solidFill>
                  <a:schemeClr val="bg1"/>
                </a:solidFill>
                <a:latin typeface="Arial" pitchFamily="34" charset="0"/>
                <a:cs typeface="Arial" pitchFamily="34" charset="0"/>
              </a:rPr>
              <a:t>VERTICALES</a:t>
            </a:r>
          </a:p>
          <a:p>
            <a:endParaRPr lang="es-EC" sz="2400" dirty="0" smtClean="0">
              <a:solidFill>
                <a:schemeClr val="bg1"/>
              </a:solidFill>
              <a:latin typeface="Arial" pitchFamily="34" charset="0"/>
              <a:cs typeface="Arial" pitchFamily="34" charset="0"/>
            </a:endParaRPr>
          </a:p>
          <a:p>
            <a:r>
              <a:rPr lang="es-EC" sz="2400" b="1" dirty="0" smtClean="0">
                <a:solidFill>
                  <a:srgbClr val="FFFF66"/>
                </a:solidFill>
                <a:latin typeface="Arial" pitchFamily="34" charset="0"/>
                <a:cs typeface="Arial" pitchFamily="34" charset="0"/>
              </a:rPr>
              <a:t> </a:t>
            </a:r>
            <a:endParaRPr lang="es-EC" sz="2400" dirty="0">
              <a:solidFill>
                <a:srgbClr val="FFFF66"/>
              </a:solidFill>
              <a:latin typeface="Arial" pitchFamily="34" charset="0"/>
              <a:cs typeface="Arial" pitchFamily="34" charset="0"/>
            </a:endParaRPr>
          </a:p>
        </p:txBody>
      </p:sp>
      <p:pic>
        <p:nvPicPr>
          <p:cNvPr id="3" name="12 Imagen" descr="G M H.jpg"/>
          <p:cNvPicPr/>
          <p:nvPr/>
        </p:nvPicPr>
        <p:blipFill>
          <a:blip r:embed="rId2" cstate="print"/>
          <a:stretch>
            <a:fillRect/>
          </a:stretch>
        </p:blipFill>
        <p:spPr>
          <a:xfrm>
            <a:off x="2000232" y="2143116"/>
            <a:ext cx="5715040" cy="400052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4414" y="428604"/>
            <a:ext cx="7429552" cy="1200329"/>
          </a:xfrm>
          <a:prstGeom prst="rect">
            <a:avLst/>
          </a:prstGeom>
          <a:noFill/>
        </p:spPr>
        <p:txBody>
          <a:bodyPr wrap="square" rtlCol="0">
            <a:spAutoFit/>
          </a:bodyPr>
          <a:lstStyle/>
          <a:p>
            <a:pPr algn="just"/>
            <a:r>
              <a:rPr lang="es-EC" b="1" dirty="0" smtClean="0">
                <a:solidFill>
                  <a:schemeClr val="bg1"/>
                </a:solidFill>
                <a:latin typeface="Arial" pitchFamily="34" charset="0"/>
                <a:cs typeface="Arial" pitchFamily="34" charset="0"/>
              </a:rPr>
              <a:t>La longitud de estos cepillos es de 1.50 m. pero existe otra distancia que separa al cepillo con el suelo que es de 0.15 m. lo cual da una neta total de 1.65 m.</a:t>
            </a:r>
          </a:p>
          <a:p>
            <a:endParaRPr lang="es-EC" dirty="0"/>
          </a:p>
        </p:txBody>
      </p:sp>
      <p:pic>
        <p:nvPicPr>
          <p:cNvPr id="3" name="2 Imagen" descr="Cepillo Vertical.png"/>
          <p:cNvPicPr/>
          <p:nvPr/>
        </p:nvPicPr>
        <p:blipFill>
          <a:blip r:embed="rId2" cstate="print"/>
          <a:stretch>
            <a:fillRect/>
          </a:stretch>
        </p:blipFill>
        <p:spPr>
          <a:xfrm>
            <a:off x="2714612" y="1714488"/>
            <a:ext cx="3895385" cy="464706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42976" y="500042"/>
            <a:ext cx="7143800" cy="1231106"/>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CEPILLO HORIZONTAL</a:t>
            </a:r>
            <a:endParaRPr lang="es-EC" sz="2000" dirty="0" smtClean="0">
              <a:solidFill>
                <a:srgbClr val="FFFF66"/>
              </a:solidFill>
              <a:latin typeface="Arial" pitchFamily="34" charset="0"/>
              <a:cs typeface="Arial" pitchFamily="34" charset="0"/>
            </a:endParaRPr>
          </a:p>
          <a:p>
            <a:endParaRPr lang="es-EC" dirty="0" smtClean="0"/>
          </a:p>
          <a:p>
            <a:pPr algn="just"/>
            <a:r>
              <a:rPr lang="es-EC" b="1" dirty="0" smtClean="0">
                <a:solidFill>
                  <a:schemeClr val="bg1"/>
                </a:solidFill>
                <a:latin typeface="Arial" pitchFamily="34" charset="0"/>
                <a:cs typeface="Arial" pitchFamily="34" charset="0"/>
              </a:rPr>
              <a:t>Este cepillo horizontal se mueve de abajo hacia arriba y viceversa, esto se debe a la altura superficial del auto</a:t>
            </a:r>
            <a:endParaRPr lang="es-EC" b="1" dirty="0">
              <a:solidFill>
                <a:schemeClr val="bg1"/>
              </a:solidFill>
              <a:latin typeface="Arial" pitchFamily="34" charset="0"/>
              <a:cs typeface="Arial" pitchFamily="34" charset="0"/>
            </a:endParaRPr>
          </a:p>
        </p:txBody>
      </p:sp>
      <p:pic>
        <p:nvPicPr>
          <p:cNvPr id="3" name="4 Imagen" descr="Motor Cepillo H..png"/>
          <p:cNvPicPr/>
          <p:nvPr/>
        </p:nvPicPr>
        <p:blipFill>
          <a:blip r:embed="rId2" cstate="print"/>
          <a:stretch>
            <a:fillRect/>
          </a:stretch>
        </p:blipFill>
        <p:spPr>
          <a:xfrm>
            <a:off x="1285852" y="2143116"/>
            <a:ext cx="7072362" cy="342902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28662" y="571480"/>
            <a:ext cx="7429552" cy="984885"/>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SISTEMA Y MECANISMO GIRATORIO DE </a:t>
            </a:r>
            <a:r>
              <a:rPr lang="es-EC" sz="2000" b="1" dirty="0" smtClean="0">
                <a:solidFill>
                  <a:srgbClr val="FFFF66"/>
                </a:solidFill>
                <a:latin typeface="Arial" pitchFamily="34" charset="0"/>
                <a:cs typeface="Arial" pitchFamily="34" charset="0"/>
              </a:rPr>
              <a:t>POLEAS</a:t>
            </a:r>
          </a:p>
          <a:p>
            <a:r>
              <a:rPr lang="es-EC" sz="2000" b="1" dirty="0" smtClean="0">
                <a:solidFill>
                  <a:schemeClr val="bg1"/>
                </a:solidFill>
              </a:rPr>
              <a:t>Es una máquina simple que </a:t>
            </a:r>
            <a:r>
              <a:rPr lang="es-EC" sz="2000" b="1" dirty="0" smtClean="0">
                <a:solidFill>
                  <a:schemeClr val="bg1"/>
                </a:solidFill>
              </a:rPr>
              <a:t>sirve para transmitir una fuerza.</a:t>
            </a:r>
            <a:endParaRPr lang="es-EC" sz="2000" b="1" dirty="0" smtClean="0">
              <a:solidFill>
                <a:schemeClr val="bg1"/>
              </a:solidFill>
              <a:latin typeface="Arial" pitchFamily="34" charset="0"/>
              <a:cs typeface="Arial" pitchFamily="34" charset="0"/>
            </a:endParaRPr>
          </a:p>
          <a:p>
            <a:endParaRPr lang="es-EC" dirty="0"/>
          </a:p>
        </p:txBody>
      </p:sp>
      <p:pic>
        <p:nvPicPr>
          <p:cNvPr id="3" name="5 Imagen" descr="Poleas del Sistema.png"/>
          <p:cNvPicPr/>
          <p:nvPr/>
        </p:nvPicPr>
        <p:blipFill>
          <a:blip r:embed="rId2" cstate="print"/>
          <a:stretch>
            <a:fillRect/>
          </a:stretch>
        </p:blipFill>
        <p:spPr>
          <a:xfrm>
            <a:off x="2357422" y="1571612"/>
            <a:ext cx="5023537" cy="432686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7158" y="428604"/>
            <a:ext cx="8643998" cy="2862322"/>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BRAZOS DEL </a:t>
            </a:r>
            <a:r>
              <a:rPr lang="es-EC" sz="2000" b="1" dirty="0" smtClean="0">
                <a:solidFill>
                  <a:srgbClr val="FFFF66"/>
                </a:solidFill>
                <a:latin typeface="Arial" pitchFamily="34" charset="0"/>
                <a:cs typeface="Arial" pitchFamily="34" charset="0"/>
              </a:rPr>
              <a:t>SISTEMA</a:t>
            </a:r>
          </a:p>
          <a:p>
            <a:endParaRPr lang="es-EC" sz="2000" b="1" dirty="0" smtClean="0">
              <a:solidFill>
                <a:srgbClr val="FFFF66"/>
              </a:solidFill>
              <a:latin typeface="Arial" pitchFamily="34" charset="0"/>
              <a:cs typeface="Arial" pitchFamily="34" charset="0"/>
            </a:endParaRPr>
          </a:p>
          <a:p>
            <a:pPr algn="just"/>
            <a:r>
              <a:rPr lang="es-EC" sz="2000" b="1" dirty="0" smtClean="0">
                <a:solidFill>
                  <a:schemeClr val="bg1"/>
                </a:solidFill>
                <a:latin typeface="Arial" pitchFamily="34" charset="0"/>
                <a:cs typeface="Arial" pitchFamily="34" charset="0"/>
              </a:rPr>
              <a:t>Los brazos del sistema de Car wash tienen como función dos aspectos:</a:t>
            </a:r>
          </a:p>
          <a:p>
            <a:pPr lvl="0" algn="just">
              <a:buFont typeface="Arial" pitchFamily="34" charset="0"/>
              <a:buChar char="•"/>
            </a:pPr>
            <a:r>
              <a:rPr lang="es-EC" sz="2000" b="1" dirty="0" smtClean="0">
                <a:solidFill>
                  <a:schemeClr val="bg1"/>
                </a:solidFill>
                <a:latin typeface="Arial" pitchFamily="34" charset="0"/>
                <a:cs typeface="Arial" pitchFamily="34" charset="0"/>
              </a:rPr>
              <a:t> Sostener </a:t>
            </a:r>
            <a:r>
              <a:rPr lang="es-EC" sz="2000" b="1" dirty="0" smtClean="0">
                <a:solidFill>
                  <a:schemeClr val="bg1"/>
                </a:solidFill>
                <a:latin typeface="Arial" pitchFamily="34" charset="0"/>
                <a:cs typeface="Arial" pitchFamily="34" charset="0"/>
              </a:rPr>
              <a:t>los cepillos verticales.</a:t>
            </a:r>
          </a:p>
          <a:p>
            <a:pPr algn="just">
              <a:buFont typeface="Arial" pitchFamily="34" charset="0"/>
              <a:buChar char="•"/>
            </a:pPr>
            <a:r>
              <a:rPr lang="es-EC" sz="2000" b="1" dirty="0" smtClean="0">
                <a:solidFill>
                  <a:schemeClr val="bg1"/>
                </a:solidFill>
                <a:latin typeface="Arial" pitchFamily="34" charset="0"/>
                <a:cs typeface="Arial" pitchFamily="34" charset="0"/>
              </a:rPr>
              <a:t> Proporcionar </a:t>
            </a:r>
            <a:r>
              <a:rPr lang="es-EC" sz="2000" b="1" dirty="0" smtClean="0">
                <a:solidFill>
                  <a:schemeClr val="bg1"/>
                </a:solidFill>
                <a:latin typeface="Arial" pitchFamily="34" charset="0"/>
                <a:cs typeface="Arial" pitchFamily="34" charset="0"/>
              </a:rPr>
              <a:t>un movimiento rotacional según como sea el movimiento del carro del sistema del Car wash, este movimiento puede ser desde adentro hacia afuera y viceversa con respecto al carro del sistema</a:t>
            </a:r>
            <a:endParaRPr lang="es-EC" sz="2000" b="1" dirty="0">
              <a:solidFill>
                <a:schemeClr val="bg1"/>
              </a:solidFill>
              <a:latin typeface="Arial" pitchFamily="34" charset="0"/>
              <a:cs typeface="Arial" pitchFamily="34" charset="0"/>
            </a:endParaRPr>
          </a:p>
        </p:txBody>
      </p:sp>
      <p:pic>
        <p:nvPicPr>
          <p:cNvPr id="5" name="7 Imagen" descr="Brazo.png"/>
          <p:cNvPicPr/>
          <p:nvPr/>
        </p:nvPicPr>
        <p:blipFill>
          <a:blip r:embed="rId2" cstate="print"/>
          <a:stretch>
            <a:fillRect/>
          </a:stretch>
        </p:blipFill>
        <p:spPr>
          <a:xfrm>
            <a:off x="2214546" y="3429000"/>
            <a:ext cx="4732233" cy="263401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4414" y="500042"/>
            <a:ext cx="7215238" cy="1908215"/>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CILINDROS DE </a:t>
            </a:r>
            <a:r>
              <a:rPr lang="es-EC" sz="2000" b="1" dirty="0" smtClean="0">
                <a:solidFill>
                  <a:srgbClr val="FFFF66"/>
                </a:solidFill>
                <a:latin typeface="Arial" pitchFamily="34" charset="0"/>
                <a:cs typeface="Arial" pitchFamily="34" charset="0"/>
              </a:rPr>
              <a:t>PISTÓN</a:t>
            </a:r>
          </a:p>
          <a:p>
            <a:pPr algn="just"/>
            <a:r>
              <a:rPr lang="es-EC" sz="2000" b="1" dirty="0" smtClean="0">
                <a:solidFill>
                  <a:schemeClr val="bg1"/>
                </a:solidFill>
              </a:rPr>
              <a:t>Los cilindros son de doble efecto, esto quiere decir que el émbolo tiene que realizar una misión también al retornar a su posición inicial, su esfuerzo neumático dispone una fuerza útil en ambas direcciones</a:t>
            </a:r>
            <a:r>
              <a:rPr lang="es-EC" sz="2000" b="1" dirty="0" smtClean="0">
                <a:solidFill>
                  <a:schemeClr val="bg1"/>
                </a:solidFill>
                <a:latin typeface="Arial" pitchFamily="34" charset="0"/>
                <a:cs typeface="Arial" pitchFamily="34" charset="0"/>
              </a:rPr>
              <a:t> </a:t>
            </a:r>
            <a:endParaRPr lang="es-EC" sz="2000" b="1" dirty="0" smtClean="0">
              <a:solidFill>
                <a:schemeClr val="bg1"/>
              </a:solidFill>
              <a:latin typeface="Arial" pitchFamily="34" charset="0"/>
              <a:cs typeface="Arial" pitchFamily="34" charset="0"/>
            </a:endParaRPr>
          </a:p>
          <a:p>
            <a:endParaRPr lang="es-EC" dirty="0"/>
          </a:p>
        </p:txBody>
      </p:sp>
      <p:pic>
        <p:nvPicPr>
          <p:cNvPr id="101377" name="Picture 1"/>
          <p:cNvPicPr>
            <a:picLocks noChangeAspect="1" noChangeArrowheads="1"/>
          </p:cNvPicPr>
          <p:nvPr/>
        </p:nvPicPr>
        <p:blipFill>
          <a:blip r:embed="rId2" cstate="print"/>
          <a:srcRect/>
          <a:stretch>
            <a:fillRect/>
          </a:stretch>
        </p:blipFill>
        <p:spPr bwMode="auto">
          <a:xfrm>
            <a:off x="1428728" y="2643182"/>
            <a:ext cx="6932046" cy="3214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7224" y="357166"/>
            <a:ext cx="7715304" cy="2246769"/>
          </a:xfrm>
          <a:prstGeom prst="rect">
            <a:avLst/>
          </a:prstGeom>
          <a:noFill/>
        </p:spPr>
        <p:txBody>
          <a:bodyPr wrap="square" rtlCol="0">
            <a:spAutoFit/>
          </a:bodyPr>
          <a:lstStyle/>
          <a:p>
            <a:pPr algn="just"/>
            <a:r>
              <a:rPr lang="es-EC" sz="2000" b="1" dirty="0" smtClean="0">
                <a:solidFill>
                  <a:srgbClr val="FFFF66"/>
                </a:solidFill>
                <a:latin typeface="Arial" pitchFamily="34" charset="0"/>
                <a:cs typeface="Arial" pitchFamily="34" charset="0"/>
              </a:rPr>
              <a:t>SISTEMA </a:t>
            </a:r>
            <a:r>
              <a:rPr lang="es-EC" sz="2000" b="1" dirty="0" smtClean="0">
                <a:solidFill>
                  <a:srgbClr val="FFFF66"/>
                </a:solidFill>
                <a:latin typeface="Arial" pitchFamily="34" charset="0"/>
                <a:cs typeface="Arial" pitchFamily="34" charset="0"/>
              </a:rPr>
              <a:t>ELÉCTRICO</a:t>
            </a:r>
          </a:p>
          <a:p>
            <a:pPr algn="just"/>
            <a:r>
              <a:rPr lang="es-EC" sz="2000" b="1" dirty="0" smtClean="0">
                <a:solidFill>
                  <a:schemeClr val="bg1"/>
                </a:solidFill>
                <a:latin typeface="Arial" pitchFamily="34" charset="0"/>
                <a:cs typeface="Arial" pitchFamily="34" charset="0"/>
              </a:rPr>
              <a:t>Este sistema eléctrico se encuentra operativo y se compone de las siguientes </a:t>
            </a:r>
            <a:r>
              <a:rPr lang="es-EC" sz="2000" b="1" dirty="0" smtClean="0">
                <a:solidFill>
                  <a:schemeClr val="bg1"/>
                </a:solidFill>
                <a:latin typeface="Arial" pitchFamily="34" charset="0"/>
                <a:cs typeface="Arial" pitchFamily="34" charset="0"/>
              </a:rPr>
              <a:t>partes</a:t>
            </a:r>
          </a:p>
          <a:p>
            <a:pPr algn="just"/>
            <a:endParaRPr lang="es-EC" sz="2000" b="1" dirty="0" smtClean="0">
              <a:solidFill>
                <a:srgbClr val="FFFF66"/>
              </a:solidFill>
            </a:endParaRPr>
          </a:p>
          <a:p>
            <a:pPr algn="just"/>
            <a:r>
              <a:rPr lang="es-EC" sz="2000" b="1" dirty="0" smtClean="0">
                <a:solidFill>
                  <a:srgbClr val="FFFF66"/>
                </a:solidFill>
              </a:rPr>
              <a:t>CONTACTOR</a:t>
            </a:r>
            <a:endParaRPr lang="es-EC" sz="2000" dirty="0" smtClean="0">
              <a:solidFill>
                <a:srgbClr val="FFFF66"/>
              </a:solidFill>
            </a:endParaRPr>
          </a:p>
          <a:p>
            <a:pPr algn="just"/>
            <a:r>
              <a:rPr lang="es-EC" sz="2000" b="1" dirty="0" smtClean="0">
                <a:solidFill>
                  <a:schemeClr val="bg1"/>
                </a:solidFill>
              </a:rPr>
              <a:t>Un contactor es un elemento conductor que tiene por objetivo establecer o interrumpir el paso de corriente</a:t>
            </a:r>
            <a:endParaRPr lang="es-EC" sz="2000" b="1" dirty="0">
              <a:solidFill>
                <a:schemeClr val="bg1"/>
              </a:solidFill>
              <a:latin typeface="Arial" pitchFamily="34" charset="0"/>
              <a:cs typeface="Arial" pitchFamily="34" charset="0"/>
            </a:endParaRPr>
          </a:p>
        </p:txBody>
      </p:sp>
      <p:pic>
        <p:nvPicPr>
          <p:cNvPr id="117762" name="Picture 2"/>
          <p:cNvPicPr>
            <a:picLocks noChangeAspect="1" noChangeArrowheads="1"/>
          </p:cNvPicPr>
          <p:nvPr/>
        </p:nvPicPr>
        <p:blipFill>
          <a:blip r:embed="rId2" cstate="print"/>
          <a:srcRect/>
          <a:stretch>
            <a:fillRect/>
          </a:stretch>
        </p:blipFill>
        <p:spPr bwMode="auto">
          <a:xfrm>
            <a:off x="1785918" y="3000372"/>
            <a:ext cx="5857916" cy="3274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85786" y="285728"/>
            <a:ext cx="7572428" cy="1292662"/>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RELÉ </a:t>
            </a:r>
            <a:r>
              <a:rPr lang="es-EC" sz="2000" b="1" dirty="0" smtClean="0">
                <a:solidFill>
                  <a:srgbClr val="FFFF66"/>
                </a:solidFill>
                <a:latin typeface="Arial" pitchFamily="34" charset="0"/>
                <a:cs typeface="Arial" pitchFamily="34" charset="0"/>
              </a:rPr>
              <a:t>TÉRMICO</a:t>
            </a:r>
          </a:p>
          <a:p>
            <a:endParaRPr lang="es-EC" sz="2000" b="1" dirty="0" smtClean="0">
              <a:solidFill>
                <a:srgbClr val="FFFF66"/>
              </a:solidFill>
              <a:latin typeface="Arial" pitchFamily="34" charset="0"/>
              <a:cs typeface="Arial" pitchFamily="34" charset="0"/>
            </a:endParaRPr>
          </a:p>
          <a:p>
            <a:r>
              <a:rPr lang="es-EC" sz="2000" b="1" dirty="0" smtClean="0">
                <a:solidFill>
                  <a:schemeClr val="bg1"/>
                </a:solidFill>
              </a:rPr>
              <a:t>Se emplean para la protección de motores trifásicos</a:t>
            </a:r>
            <a:endParaRPr lang="es-EC" sz="2000" b="1" dirty="0" smtClean="0">
              <a:solidFill>
                <a:schemeClr val="bg1"/>
              </a:solidFill>
              <a:latin typeface="Arial" pitchFamily="34" charset="0"/>
              <a:cs typeface="Arial" pitchFamily="34" charset="0"/>
            </a:endParaRPr>
          </a:p>
          <a:p>
            <a:endParaRPr lang="es-EC" dirty="0"/>
          </a:p>
        </p:txBody>
      </p:sp>
      <p:pic>
        <p:nvPicPr>
          <p:cNvPr id="116737" name="Picture 1"/>
          <p:cNvPicPr>
            <a:picLocks noChangeAspect="1" noChangeArrowheads="1"/>
          </p:cNvPicPr>
          <p:nvPr/>
        </p:nvPicPr>
        <p:blipFill>
          <a:blip r:embed="rId2" cstate="print"/>
          <a:srcRect/>
          <a:stretch>
            <a:fillRect/>
          </a:stretch>
        </p:blipFill>
        <p:spPr bwMode="auto">
          <a:xfrm>
            <a:off x="1285852" y="2000240"/>
            <a:ext cx="6758015" cy="307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28662" y="428604"/>
            <a:ext cx="7358114" cy="1231106"/>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TRASFORMADOR 220 v A 110 v</a:t>
            </a:r>
            <a:endParaRPr lang="es-EC" sz="2000" dirty="0" smtClean="0">
              <a:solidFill>
                <a:srgbClr val="FFFF66"/>
              </a:solidFill>
              <a:latin typeface="Arial" pitchFamily="34" charset="0"/>
              <a:cs typeface="Arial" pitchFamily="34" charset="0"/>
            </a:endParaRPr>
          </a:p>
          <a:p>
            <a:r>
              <a:rPr lang="es-EC" b="1" dirty="0" smtClean="0">
                <a:solidFill>
                  <a:schemeClr val="bg1"/>
                </a:solidFill>
                <a:latin typeface="Arial" pitchFamily="34" charset="0"/>
                <a:cs typeface="Arial" pitchFamily="34" charset="0"/>
              </a:rPr>
              <a:t>Se denomina transformador a una </a:t>
            </a:r>
            <a:r>
              <a:rPr lang="es-EC" b="1" dirty="0" smtClean="0">
                <a:solidFill>
                  <a:schemeClr val="bg1"/>
                </a:solidFill>
                <a:latin typeface="Arial" pitchFamily="34" charset="0"/>
                <a:cs typeface="Arial" pitchFamily="34" charset="0"/>
              </a:rPr>
              <a:t>máquina eléctrica que </a:t>
            </a:r>
            <a:r>
              <a:rPr lang="es-EC" b="1" dirty="0" smtClean="0">
                <a:solidFill>
                  <a:schemeClr val="bg1"/>
                </a:solidFill>
                <a:latin typeface="Arial" pitchFamily="34" charset="0"/>
                <a:cs typeface="Arial" pitchFamily="34" charset="0"/>
              </a:rPr>
              <a:t>permite aumentar o disminuir </a:t>
            </a:r>
            <a:r>
              <a:rPr lang="es-EC" b="1" dirty="0" smtClean="0">
                <a:solidFill>
                  <a:schemeClr val="bg1"/>
                </a:solidFill>
                <a:latin typeface="Arial" pitchFamily="34" charset="0"/>
                <a:cs typeface="Arial" pitchFamily="34" charset="0"/>
              </a:rPr>
              <a:t>la tensión en </a:t>
            </a:r>
            <a:r>
              <a:rPr lang="es-EC" b="1" dirty="0" smtClean="0">
                <a:solidFill>
                  <a:schemeClr val="bg1"/>
                </a:solidFill>
                <a:latin typeface="Arial" pitchFamily="34" charset="0"/>
                <a:cs typeface="Arial" pitchFamily="34" charset="0"/>
              </a:rPr>
              <a:t>un circuito eléctrico de </a:t>
            </a:r>
            <a:r>
              <a:rPr lang="es-EC" b="1" dirty="0" smtClean="0">
                <a:solidFill>
                  <a:schemeClr val="bg1"/>
                </a:solidFill>
                <a:latin typeface="Arial" pitchFamily="34" charset="0"/>
                <a:cs typeface="Arial" pitchFamily="34" charset="0"/>
              </a:rPr>
              <a:t>corriente alterna </a:t>
            </a:r>
            <a:endParaRPr lang="es-EC" b="1" dirty="0">
              <a:solidFill>
                <a:schemeClr val="bg1"/>
              </a:solidFill>
              <a:latin typeface="Arial" pitchFamily="34" charset="0"/>
              <a:cs typeface="Arial" pitchFamily="34" charset="0"/>
            </a:endParaRPr>
          </a:p>
        </p:txBody>
      </p:sp>
      <p:pic>
        <p:nvPicPr>
          <p:cNvPr id="115713" name="Picture 1"/>
          <p:cNvPicPr>
            <a:picLocks noChangeAspect="1" noChangeArrowheads="1"/>
          </p:cNvPicPr>
          <p:nvPr/>
        </p:nvPicPr>
        <p:blipFill>
          <a:blip r:embed="rId2" cstate="print"/>
          <a:srcRect/>
          <a:stretch>
            <a:fillRect/>
          </a:stretch>
        </p:blipFill>
        <p:spPr bwMode="auto">
          <a:xfrm>
            <a:off x="2285984" y="2285992"/>
            <a:ext cx="5457825" cy="379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1538" y="642918"/>
            <a:ext cx="7429552" cy="5786199"/>
          </a:xfrm>
          <a:prstGeom prst="rect">
            <a:avLst/>
          </a:prstGeom>
          <a:noFill/>
        </p:spPr>
        <p:txBody>
          <a:bodyPr wrap="square" rtlCol="0">
            <a:spAutoFit/>
          </a:bodyPr>
          <a:lstStyle/>
          <a:p>
            <a:pPr marL="0" lvl="1"/>
            <a:r>
              <a:rPr lang="es-EC" b="1" dirty="0" smtClean="0">
                <a:solidFill>
                  <a:srgbClr val="FFFF66"/>
                </a:solidFill>
                <a:latin typeface="Arial" pitchFamily="34" charset="0"/>
                <a:cs typeface="Arial" pitchFamily="34" charset="0"/>
              </a:rPr>
              <a:t>ANTECEDENTES:</a:t>
            </a:r>
          </a:p>
          <a:p>
            <a:pPr marL="0" lvl="1"/>
            <a:endParaRPr lang="es-EC" b="1" dirty="0" smtClean="0">
              <a:solidFill>
                <a:srgbClr val="FFFF66"/>
              </a:solidFill>
              <a:latin typeface="Arial" pitchFamily="34" charset="0"/>
              <a:cs typeface="Arial" pitchFamily="34" charset="0"/>
            </a:endParaRPr>
          </a:p>
          <a:p>
            <a:pPr marL="0" lvl="1"/>
            <a:endParaRPr lang="es-EC" b="1" dirty="0" smtClean="0">
              <a:solidFill>
                <a:srgbClr val="FFFF66"/>
              </a:solidFill>
              <a:latin typeface="Arial" pitchFamily="34" charset="0"/>
              <a:cs typeface="Arial" pitchFamily="34" charset="0"/>
            </a:endParaRPr>
          </a:p>
          <a:p>
            <a:pPr marL="0" lvl="1" algn="just"/>
            <a:r>
              <a:rPr lang="es-EC" sz="2000" b="1" dirty="0" smtClean="0">
                <a:solidFill>
                  <a:schemeClr val="bg1"/>
                </a:solidFill>
                <a:latin typeface="Arial" pitchFamily="34" charset="0"/>
                <a:cs typeface="Arial" pitchFamily="34" charset="0"/>
              </a:rPr>
              <a:t>La ingeniería en el campo de la industria automotriz se encuentra en estos momentos en una actividad muy </a:t>
            </a:r>
            <a:r>
              <a:rPr lang="es-EC" sz="2000" b="1" dirty="0" smtClean="0">
                <a:solidFill>
                  <a:schemeClr val="bg1"/>
                </a:solidFill>
                <a:latin typeface="Arial" pitchFamily="34" charset="0"/>
                <a:cs typeface="Arial" pitchFamily="34" charset="0"/>
              </a:rPr>
              <a:t>competitiva.</a:t>
            </a:r>
          </a:p>
          <a:p>
            <a:pPr marL="0" lvl="1" algn="just"/>
            <a:r>
              <a:rPr lang="es-EC" sz="2000" b="1" dirty="0" smtClean="0">
                <a:solidFill>
                  <a:schemeClr val="bg1"/>
                </a:solidFill>
                <a:latin typeface="Arial" pitchFamily="34" charset="0"/>
                <a:cs typeface="Arial" pitchFamily="34" charset="0"/>
              </a:rPr>
              <a:t>Los costos y el tiempo de diseño de estas soluciones es vital al momento de ejecutar un determinado </a:t>
            </a:r>
            <a:r>
              <a:rPr lang="es-EC" sz="2000" b="1" dirty="0" smtClean="0">
                <a:solidFill>
                  <a:schemeClr val="bg1"/>
                </a:solidFill>
                <a:latin typeface="Arial" pitchFamily="34" charset="0"/>
                <a:cs typeface="Arial" pitchFamily="34" charset="0"/>
              </a:rPr>
              <a:t>proyecto.</a:t>
            </a:r>
          </a:p>
          <a:p>
            <a:pPr marL="0" lvl="1" algn="just"/>
            <a:r>
              <a:rPr lang="es-EC" sz="2000" b="1" dirty="0" smtClean="0">
                <a:solidFill>
                  <a:schemeClr val="bg1"/>
                </a:solidFill>
                <a:latin typeface="Arial" pitchFamily="34" charset="0"/>
                <a:cs typeface="Arial" pitchFamily="34" charset="0"/>
              </a:rPr>
              <a:t>La meta del proyecto a realizarse a partir de este equipo es crear un sistema que llegue a efectuar un lavado automotriz </a:t>
            </a:r>
            <a:r>
              <a:rPr lang="es-EC" sz="2000" b="1" dirty="0" smtClean="0">
                <a:solidFill>
                  <a:schemeClr val="bg1"/>
                </a:solidFill>
                <a:latin typeface="Arial" pitchFamily="34" charset="0"/>
                <a:cs typeface="Arial" pitchFamily="34" charset="0"/>
              </a:rPr>
              <a:t>autónomo.</a:t>
            </a:r>
          </a:p>
          <a:p>
            <a:pPr marL="0" lvl="1" algn="just"/>
            <a:r>
              <a:rPr lang="es-EC" sz="2000" b="1" dirty="0" smtClean="0">
                <a:solidFill>
                  <a:schemeClr val="bg1"/>
                </a:solidFill>
                <a:latin typeface="Arial" pitchFamily="34" charset="0"/>
                <a:cs typeface="Arial" pitchFamily="34" charset="0"/>
              </a:rPr>
              <a:t>Para aplicar el funcionamiento automático del Sistema de Lavado car wash nos vamos a apoyar en un </a:t>
            </a:r>
            <a:r>
              <a:rPr lang="es-EC" sz="2000" b="1" dirty="0" smtClean="0">
                <a:solidFill>
                  <a:schemeClr val="bg1"/>
                </a:solidFill>
                <a:latin typeface="Arial" pitchFamily="34" charset="0"/>
                <a:cs typeface="Arial" pitchFamily="34" charset="0"/>
              </a:rPr>
              <a:t>PLC.</a:t>
            </a:r>
          </a:p>
          <a:p>
            <a:pPr marL="0" lvl="1" algn="just"/>
            <a:r>
              <a:rPr lang="es-EC" sz="2000" b="1" dirty="0" smtClean="0">
                <a:solidFill>
                  <a:schemeClr val="bg1"/>
                </a:solidFill>
                <a:latin typeface="Arial" pitchFamily="34" charset="0"/>
                <a:cs typeface="Arial" pitchFamily="34" charset="0"/>
              </a:rPr>
              <a:t>El presente proyecto va viabilizado al ahorro tanto de agua y energía en los distintos procesos para obtener un servicio competitivo de calidad y cuidando el medio ambiente. </a:t>
            </a:r>
          </a:p>
          <a:p>
            <a:pPr marL="0" lvl="1"/>
            <a:endParaRPr lang="es-EC" b="1" dirty="0" smtClean="0">
              <a:solidFill>
                <a:schemeClr val="bg1"/>
              </a:solidFill>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42910" y="571480"/>
            <a:ext cx="7858180" cy="1600438"/>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FUSIBLES</a:t>
            </a:r>
          </a:p>
          <a:p>
            <a:r>
              <a:rPr lang="es-EC" sz="2000" dirty="0" smtClean="0">
                <a:solidFill>
                  <a:schemeClr val="bg1"/>
                </a:solidFill>
                <a:latin typeface="Arial" pitchFamily="34" charset="0"/>
                <a:cs typeface="Arial" pitchFamily="34" charset="0"/>
              </a:rPr>
              <a:t>Es un </a:t>
            </a:r>
            <a:r>
              <a:rPr lang="es-EC" sz="2000" dirty="0" smtClean="0">
                <a:solidFill>
                  <a:schemeClr val="bg1"/>
                </a:solidFill>
                <a:latin typeface="Arial" pitchFamily="34" charset="0"/>
                <a:cs typeface="Arial" pitchFamily="34" charset="0"/>
              </a:rPr>
              <a:t>filamento o lámina de </a:t>
            </a:r>
            <a:r>
              <a:rPr lang="es-EC" sz="2000" dirty="0" smtClean="0">
                <a:solidFill>
                  <a:schemeClr val="bg1"/>
                </a:solidFill>
                <a:latin typeface="Arial" pitchFamily="34" charset="0"/>
                <a:cs typeface="Arial" pitchFamily="34" charset="0"/>
              </a:rPr>
              <a:t>un metal o aleación de bajo punto de fusión que </a:t>
            </a:r>
            <a:r>
              <a:rPr lang="es-EC" sz="2000" dirty="0" smtClean="0">
                <a:solidFill>
                  <a:schemeClr val="bg1"/>
                </a:solidFill>
                <a:latin typeface="Arial" pitchFamily="34" charset="0"/>
                <a:cs typeface="Arial" pitchFamily="34" charset="0"/>
              </a:rPr>
              <a:t>se intercala en un punto determinado de una instalación eléctrica para que se funda</a:t>
            </a:r>
          </a:p>
          <a:p>
            <a:endParaRPr lang="es-EC" dirty="0"/>
          </a:p>
        </p:txBody>
      </p:sp>
      <p:pic>
        <p:nvPicPr>
          <p:cNvPr id="3" name="9 Imagen" descr="Fusibles F P.jpg"/>
          <p:cNvPicPr/>
          <p:nvPr/>
        </p:nvPicPr>
        <p:blipFill>
          <a:blip r:embed="rId2" cstate="print"/>
          <a:stretch>
            <a:fillRect/>
          </a:stretch>
        </p:blipFill>
        <p:spPr>
          <a:xfrm>
            <a:off x="2000232" y="2571744"/>
            <a:ext cx="5214974" cy="321471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85786" y="642918"/>
            <a:ext cx="8001056" cy="1015663"/>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PULSADOR DE </a:t>
            </a:r>
            <a:r>
              <a:rPr lang="es-EC" sz="2000" b="1" dirty="0" smtClean="0">
                <a:solidFill>
                  <a:srgbClr val="FFFF66"/>
                </a:solidFill>
                <a:latin typeface="Arial" pitchFamily="34" charset="0"/>
                <a:cs typeface="Arial" pitchFamily="34" charset="0"/>
              </a:rPr>
              <a:t>ENCENDIDO</a:t>
            </a:r>
          </a:p>
          <a:p>
            <a:r>
              <a:rPr lang="es-EC" sz="2000" b="1" dirty="0" smtClean="0">
                <a:solidFill>
                  <a:schemeClr val="bg1"/>
                </a:solidFill>
                <a:latin typeface="Arial" pitchFamily="34" charset="0"/>
                <a:cs typeface="Arial" pitchFamily="34" charset="0"/>
              </a:rPr>
              <a:t>Es un dispositivo utilizado para arrancar el curso de </a:t>
            </a:r>
            <a:r>
              <a:rPr lang="es-EC" sz="2000" b="1" dirty="0" smtClean="0">
                <a:solidFill>
                  <a:schemeClr val="bg1"/>
                </a:solidFill>
                <a:latin typeface="Arial" pitchFamily="34" charset="0"/>
                <a:cs typeface="Arial" pitchFamily="34" charset="0"/>
              </a:rPr>
              <a:t>una corriente eléctrica </a:t>
            </a:r>
            <a:endParaRPr lang="es-EC" sz="2000" b="1" dirty="0">
              <a:solidFill>
                <a:schemeClr val="bg1"/>
              </a:solidFill>
              <a:latin typeface="Arial" pitchFamily="34" charset="0"/>
              <a:cs typeface="Arial" pitchFamily="34" charset="0"/>
            </a:endParaRPr>
          </a:p>
        </p:txBody>
      </p:sp>
      <p:pic>
        <p:nvPicPr>
          <p:cNvPr id="3" name="8 Imagen" descr="Boton Start.jpg"/>
          <p:cNvPicPr/>
          <p:nvPr/>
        </p:nvPicPr>
        <p:blipFill>
          <a:blip r:embed="rId2" cstate="print"/>
          <a:stretch>
            <a:fillRect/>
          </a:stretch>
        </p:blipFill>
        <p:spPr>
          <a:xfrm>
            <a:off x="3421465" y="2275484"/>
            <a:ext cx="3007923" cy="308234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28662" y="642918"/>
            <a:ext cx="7786742" cy="1600438"/>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PULSADOR DE </a:t>
            </a:r>
            <a:r>
              <a:rPr lang="es-EC" sz="2000" b="1" dirty="0" smtClean="0">
                <a:solidFill>
                  <a:srgbClr val="FFFF66"/>
                </a:solidFill>
                <a:latin typeface="Arial" pitchFamily="34" charset="0"/>
                <a:cs typeface="Arial" pitchFamily="34" charset="0"/>
              </a:rPr>
              <a:t>PARO</a:t>
            </a:r>
          </a:p>
          <a:p>
            <a:r>
              <a:rPr lang="es-EC" sz="2000" b="1" dirty="0" smtClean="0">
                <a:solidFill>
                  <a:schemeClr val="bg1"/>
                </a:solidFill>
              </a:rPr>
              <a:t>Con la introducción de los PLC de seguridad, la lógica electrónica que cumple con los requisitos de estándares, puede utilizarse en el circuito de paro de emergencia</a:t>
            </a:r>
            <a:endParaRPr lang="es-EC" sz="2000" b="1" dirty="0" smtClean="0">
              <a:solidFill>
                <a:schemeClr val="bg1"/>
              </a:solidFill>
              <a:latin typeface="Arial" pitchFamily="34" charset="0"/>
              <a:cs typeface="Arial" pitchFamily="34" charset="0"/>
            </a:endParaRPr>
          </a:p>
          <a:p>
            <a:endParaRPr lang="es-EC" dirty="0"/>
          </a:p>
        </p:txBody>
      </p:sp>
      <p:pic>
        <p:nvPicPr>
          <p:cNvPr id="3" name="10 Imagen" descr="Boton Emergencia F P.jpg"/>
          <p:cNvPicPr/>
          <p:nvPr/>
        </p:nvPicPr>
        <p:blipFill>
          <a:blip r:embed="rId2" cstate="print"/>
          <a:stretch>
            <a:fillRect/>
          </a:stretch>
        </p:blipFill>
        <p:spPr>
          <a:xfrm>
            <a:off x="3602298" y="2365154"/>
            <a:ext cx="2969966" cy="327842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1538" y="642918"/>
            <a:ext cx="7572428" cy="1292662"/>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RELÉS</a:t>
            </a:r>
          </a:p>
          <a:p>
            <a:r>
              <a:rPr lang="es-EC" sz="2000" b="1" dirty="0" smtClean="0">
                <a:solidFill>
                  <a:schemeClr val="bg1"/>
                </a:solidFill>
              </a:rPr>
              <a:t>Es un dispositivo electromecánico, que funciona como un interruptor controlado por un circuito eléctrico</a:t>
            </a:r>
            <a:endParaRPr lang="es-EC" sz="2000" b="1" dirty="0" smtClean="0">
              <a:solidFill>
                <a:schemeClr val="bg1"/>
              </a:solidFill>
              <a:latin typeface="Arial" pitchFamily="34" charset="0"/>
              <a:cs typeface="Arial" pitchFamily="34" charset="0"/>
            </a:endParaRPr>
          </a:p>
          <a:p>
            <a:endParaRPr lang="es-EC" dirty="0"/>
          </a:p>
        </p:txBody>
      </p:sp>
      <p:pic>
        <p:nvPicPr>
          <p:cNvPr id="111617" name="Picture 1"/>
          <p:cNvPicPr>
            <a:picLocks noChangeAspect="1" noChangeArrowheads="1"/>
          </p:cNvPicPr>
          <p:nvPr/>
        </p:nvPicPr>
        <p:blipFill>
          <a:blip r:embed="rId2" cstate="print"/>
          <a:srcRect/>
          <a:stretch>
            <a:fillRect/>
          </a:stretch>
        </p:blipFill>
        <p:spPr bwMode="auto">
          <a:xfrm>
            <a:off x="2143124" y="2076450"/>
            <a:ext cx="5636039" cy="313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28596" y="500042"/>
            <a:ext cx="8286808" cy="1015663"/>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TEMPORIZADORES</a:t>
            </a:r>
          </a:p>
          <a:p>
            <a:r>
              <a:rPr lang="es-ES" sz="2000" b="1" dirty="0" smtClean="0">
                <a:solidFill>
                  <a:schemeClr val="bg1"/>
                </a:solidFill>
              </a:rPr>
              <a:t>Es en aparato que se </a:t>
            </a:r>
            <a:r>
              <a:rPr lang="es-ES" sz="2000" b="1" dirty="0" smtClean="0">
                <a:solidFill>
                  <a:schemeClr val="bg1"/>
                </a:solidFill>
              </a:rPr>
              <a:t>puede regular la conexión ó desconexión de un circuito eléctrico pasado un tiempo</a:t>
            </a:r>
            <a:endParaRPr lang="es-EC" sz="2000" b="1" dirty="0">
              <a:solidFill>
                <a:schemeClr val="bg1"/>
              </a:solidFill>
              <a:latin typeface="Arial" pitchFamily="34" charset="0"/>
              <a:cs typeface="Arial" pitchFamily="34" charset="0"/>
            </a:endParaRPr>
          </a:p>
        </p:txBody>
      </p:sp>
      <p:pic>
        <p:nvPicPr>
          <p:cNvPr id="110593" name="Picture 1"/>
          <p:cNvPicPr>
            <a:picLocks noChangeAspect="1" noChangeArrowheads="1"/>
          </p:cNvPicPr>
          <p:nvPr/>
        </p:nvPicPr>
        <p:blipFill>
          <a:blip r:embed="rId2" cstate="print"/>
          <a:srcRect/>
          <a:stretch>
            <a:fillRect/>
          </a:stretch>
        </p:blipFill>
        <p:spPr bwMode="auto">
          <a:xfrm>
            <a:off x="1285852" y="2214554"/>
            <a:ext cx="6514869" cy="25384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00166" y="571480"/>
            <a:ext cx="7000924" cy="1323439"/>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INTERRUPTOR </a:t>
            </a:r>
            <a:r>
              <a:rPr lang="es-EC" sz="2000" b="1" dirty="0" smtClean="0">
                <a:solidFill>
                  <a:srgbClr val="FFFF66"/>
                </a:solidFill>
                <a:latin typeface="Arial" pitchFamily="34" charset="0"/>
                <a:cs typeface="Arial" pitchFamily="34" charset="0"/>
              </a:rPr>
              <a:t>NEUMÁTICO</a:t>
            </a:r>
          </a:p>
          <a:p>
            <a:r>
              <a:rPr lang="es-EC" sz="2000" b="1" dirty="0" smtClean="0">
                <a:solidFill>
                  <a:schemeClr val="bg1"/>
                </a:solidFill>
              </a:rPr>
              <a:t>El Interruptor neumático es un elemento que actúa mediante topes de fin de carrera los mismos que se encuentran en un cilindro neumático</a:t>
            </a:r>
            <a:endParaRPr lang="es-EC" sz="2000" b="1" dirty="0">
              <a:solidFill>
                <a:schemeClr val="bg1"/>
              </a:solidFill>
              <a:latin typeface="Arial" pitchFamily="34" charset="0"/>
              <a:cs typeface="Arial" pitchFamily="34" charset="0"/>
            </a:endParaRPr>
          </a:p>
        </p:txBody>
      </p:sp>
      <p:pic>
        <p:nvPicPr>
          <p:cNvPr id="3" name="7 Imagen" descr="Switch.jpg"/>
          <p:cNvPicPr/>
          <p:nvPr/>
        </p:nvPicPr>
        <p:blipFill>
          <a:blip r:embed="rId2" cstate="print"/>
          <a:stretch>
            <a:fillRect/>
          </a:stretch>
        </p:blipFill>
        <p:spPr>
          <a:xfrm>
            <a:off x="2885790" y="2176839"/>
            <a:ext cx="4472292" cy="3466739"/>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7224" y="500042"/>
            <a:ext cx="6429420" cy="400110"/>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TRANSFORMACIÓN DE ENERGÍA</a:t>
            </a:r>
            <a:endParaRPr lang="es-EC" sz="2000" dirty="0">
              <a:solidFill>
                <a:srgbClr val="FFFF66"/>
              </a:solidFill>
              <a:latin typeface="Arial" pitchFamily="34" charset="0"/>
              <a:cs typeface="Arial" pitchFamily="34" charset="0"/>
            </a:endParaRPr>
          </a:p>
        </p:txBody>
      </p:sp>
      <p:pic>
        <p:nvPicPr>
          <p:cNvPr id="108545" name="Picture 1"/>
          <p:cNvPicPr>
            <a:picLocks noChangeAspect="1" noChangeArrowheads="1"/>
          </p:cNvPicPr>
          <p:nvPr/>
        </p:nvPicPr>
        <p:blipFill>
          <a:blip r:embed="rId2" cstate="print"/>
          <a:srcRect/>
          <a:stretch>
            <a:fillRect/>
          </a:stretch>
        </p:blipFill>
        <p:spPr bwMode="auto">
          <a:xfrm>
            <a:off x="857224" y="2071678"/>
            <a:ext cx="7621954" cy="21955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28662" y="714356"/>
            <a:ext cx="7500990" cy="923330"/>
          </a:xfrm>
          <a:prstGeom prst="rect">
            <a:avLst/>
          </a:prstGeom>
          <a:noFill/>
        </p:spPr>
        <p:txBody>
          <a:bodyPr wrap="square" rtlCol="0">
            <a:spAutoFit/>
          </a:bodyPr>
          <a:lstStyle/>
          <a:p>
            <a:r>
              <a:rPr lang="es-EC" b="1" dirty="0" smtClean="0">
                <a:solidFill>
                  <a:srgbClr val="FFFF66"/>
                </a:solidFill>
              </a:rPr>
              <a:t>MOTOR </a:t>
            </a:r>
            <a:r>
              <a:rPr lang="es-EC" b="1" dirty="0" smtClean="0">
                <a:solidFill>
                  <a:srgbClr val="FFFF66"/>
                </a:solidFill>
              </a:rPr>
              <a:t>ELÉCTRICO</a:t>
            </a:r>
          </a:p>
          <a:p>
            <a:r>
              <a:rPr lang="es-EC" b="1" dirty="0" smtClean="0">
                <a:solidFill>
                  <a:schemeClr val="bg1"/>
                </a:solidFill>
              </a:rPr>
              <a:t>Un motor eléctrico es una </a:t>
            </a:r>
            <a:r>
              <a:rPr lang="es-EC" b="1" u="sng" dirty="0" smtClean="0">
                <a:solidFill>
                  <a:schemeClr val="bg1"/>
                </a:solidFill>
                <a:hlinkClick r:id="rId2" tooltip="Máquina eléctrica"/>
              </a:rPr>
              <a:t>máquina </a:t>
            </a:r>
            <a:r>
              <a:rPr lang="es-EC" b="1" dirty="0" smtClean="0">
                <a:solidFill>
                  <a:schemeClr val="bg1"/>
                </a:solidFill>
              </a:rPr>
              <a:t>que transforma </a:t>
            </a:r>
            <a:r>
              <a:rPr lang="es-EC" b="1" u="sng" dirty="0" smtClean="0">
                <a:solidFill>
                  <a:schemeClr val="bg1"/>
                </a:solidFill>
                <a:hlinkClick r:id="rId3" tooltip="Energía eléctrica"/>
              </a:rPr>
              <a:t>energía eléctrica</a:t>
            </a:r>
            <a:r>
              <a:rPr lang="es-EC" b="1" dirty="0" smtClean="0">
                <a:solidFill>
                  <a:schemeClr val="bg1"/>
                </a:solidFill>
              </a:rPr>
              <a:t> en </a:t>
            </a:r>
            <a:r>
              <a:rPr lang="es-EC" b="1" u="sng" dirty="0" smtClean="0">
                <a:solidFill>
                  <a:schemeClr val="bg1"/>
                </a:solidFill>
                <a:hlinkClick r:id="rId4" tooltip="Energía mecánica"/>
              </a:rPr>
              <a:t>energía mecánica</a:t>
            </a:r>
            <a:r>
              <a:rPr lang="es-EC" b="1" dirty="0" smtClean="0">
                <a:solidFill>
                  <a:schemeClr val="bg1"/>
                </a:solidFill>
              </a:rPr>
              <a:t> por medio de interacciones </a:t>
            </a:r>
            <a:r>
              <a:rPr lang="es-EC" b="1" u="sng" dirty="0" smtClean="0">
                <a:solidFill>
                  <a:schemeClr val="bg1"/>
                </a:solidFill>
                <a:hlinkClick r:id="rId5" tooltip="Electromagnetismo"/>
              </a:rPr>
              <a:t>electromagnéticas</a:t>
            </a:r>
            <a:endParaRPr lang="es-EC" b="1" dirty="0">
              <a:solidFill>
                <a:schemeClr val="bg1"/>
              </a:solidFill>
            </a:endParaRPr>
          </a:p>
        </p:txBody>
      </p:sp>
      <p:pic>
        <p:nvPicPr>
          <p:cNvPr id="107521" name="Picture 1"/>
          <p:cNvPicPr>
            <a:picLocks noChangeAspect="1" noChangeArrowheads="1"/>
          </p:cNvPicPr>
          <p:nvPr/>
        </p:nvPicPr>
        <p:blipFill>
          <a:blip r:embed="rId6" cstate="print"/>
          <a:srcRect/>
          <a:stretch>
            <a:fillRect/>
          </a:stretch>
        </p:blipFill>
        <p:spPr bwMode="auto">
          <a:xfrm>
            <a:off x="1500188" y="1924050"/>
            <a:ext cx="6717185" cy="329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57290" y="714356"/>
            <a:ext cx="6786610" cy="1631216"/>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ELECTROVÁLVULA </a:t>
            </a:r>
            <a:r>
              <a:rPr lang="es-EC" sz="2000" b="1" dirty="0" smtClean="0">
                <a:solidFill>
                  <a:srgbClr val="FFFF66"/>
                </a:solidFill>
                <a:latin typeface="Arial" pitchFamily="34" charset="0"/>
                <a:cs typeface="Arial" pitchFamily="34" charset="0"/>
              </a:rPr>
              <a:t>SELECTORA</a:t>
            </a:r>
          </a:p>
          <a:p>
            <a:r>
              <a:rPr lang="es-EC" sz="2000" b="1" dirty="0" smtClean="0">
                <a:solidFill>
                  <a:schemeClr val="bg1"/>
                </a:solidFill>
              </a:rPr>
              <a:t>Es </a:t>
            </a:r>
            <a:r>
              <a:rPr lang="es-EC" sz="2000" b="1" dirty="0" smtClean="0">
                <a:solidFill>
                  <a:schemeClr val="bg1"/>
                </a:solidFill>
              </a:rPr>
              <a:t>un dispositivo diseñado para controlar el flujo de un </a:t>
            </a:r>
            <a:r>
              <a:rPr lang="es-EC" sz="2000" b="1" u="sng" dirty="0" smtClean="0">
                <a:solidFill>
                  <a:schemeClr val="bg1"/>
                </a:solidFill>
                <a:hlinkClick r:id="rId2" tooltip="Fluido"/>
              </a:rPr>
              <a:t>fluido</a:t>
            </a:r>
            <a:r>
              <a:rPr lang="es-EC" sz="2000" b="1" dirty="0" smtClean="0">
                <a:solidFill>
                  <a:schemeClr val="bg1"/>
                </a:solidFill>
              </a:rPr>
              <a:t> a través de un conducto como puede ser una </a:t>
            </a:r>
            <a:r>
              <a:rPr lang="es-EC" sz="2000" b="1" u="sng" dirty="0" smtClean="0">
                <a:solidFill>
                  <a:schemeClr val="bg1"/>
                </a:solidFill>
                <a:hlinkClick r:id="rId3" tooltip="Tubería"/>
              </a:rPr>
              <a:t>tubería</a:t>
            </a:r>
            <a:r>
              <a:rPr lang="es-EC" sz="2000" b="1" dirty="0" smtClean="0">
                <a:solidFill>
                  <a:schemeClr val="bg1"/>
                </a:solidFill>
              </a:rPr>
              <a:t>. Una electroválvula tiene dos partes fundamentales: el solenoide y la válvula</a:t>
            </a:r>
            <a:endParaRPr lang="es-EC" sz="2000" b="1" dirty="0">
              <a:solidFill>
                <a:schemeClr val="bg1"/>
              </a:solidFill>
              <a:latin typeface="Arial" pitchFamily="34" charset="0"/>
              <a:cs typeface="Arial" pitchFamily="34" charset="0"/>
            </a:endParaRPr>
          </a:p>
        </p:txBody>
      </p:sp>
      <p:pic>
        <p:nvPicPr>
          <p:cNvPr id="118786" name="Picture 2"/>
          <p:cNvPicPr>
            <a:picLocks noChangeAspect="1" noChangeArrowheads="1"/>
          </p:cNvPicPr>
          <p:nvPr/>
        </p:nvPicPr>
        <p:blipFill>
          <a:blip r:embed="rId4" cstate="print"/>
          <a:srcRect/>
          <a:stretch>
            <a:fillRect/>
          </a:stretch>
        </p:blipFill>
        <p:spPr bwMode="auto">
          <a:xfrm>
            <a:off x="1357290" y="2571744"/>
            <a:ext cx="6947824" cy="2714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7224" y="500042"/>
            <a:ext cx="7643866" cy="5016758"/>
          </a:xfrm>
          <a:prstGeom prst="rect">
            <a:avLst/>
          </a:prstGeom>
        </p:spPr>
        <p:txBody>
          <a:bodyPr wrap="square">
            <a:spAutoFit/>
          </a:bodyPr>
          <a:lstStyle/>
          <a:p>
            <a:r>
              <a:rPr lang="es-EC" sz="2000" b="1" dirty="0" smtClean="0">
                <a:solidFill>
                  <a:srgbClr val="FFFF66"/>
                </a:solidFill>
                <a:latin typeface="Arial" pitchFamily="34" charset="0"/>
                <a:cs typeface="Arial" pitchFamily="34" charset="0"/>
              </a:rPr>
              <a:t>CÁLCULO DE POTENCIA DEL SISTEMA </a:t>
            </a:r>
            <a:r>
              <a:rPr lang="es-EC" sz="2000" b="1" dirty="0" smtClean="0">
                <a:solidFill>
                  <a:srgbClr val="FFFF66"/>
                </a:solidFill>
                <a:latin typeface="Arial" pitchFamily="34" charset="0"/>
                <a:cs typeface="Arial" pitchFamily="34" charset="0"/>
              </a:rPr>
              <a:t>HÍDRICO</a:t>
            </a:r>
          </a:p>
          <a:p>
            <a:endParaRPr lang="es-EC" sz="2000" b="1" dirty="0" smtClean="0">
              <a:solidFill>
                <a:srgbClr val="FFFF66"/>
              </a:solidFill>
              <a:latin typeface="Arial" pitchFamily="34" charset="0"/>
              <a:cs typeface="Arial" pitchFamily="34" charset="0"/>
            </a:endParaRPr>
          </a:p>
          <a:p>
            <a:endParaRPr lang="es-EC" sz="2000" b="1" dirty="0" smtClean="0">
              <a:solidFill>
                <a:srgbClr val="FFFF66"/>
              </a:solidFill>
              <a:latin typeface="Arial" pitchFamily="34" charset="0"/>
              <a:cs typeface="Arial" pitchFamily="34" charset="0"/>
            </a:endParaRPr>
          </a:p>
          <a:p>
            <a:r>
              <a:rPr lang="es-EC" sz="2000" b="1" dirty="0" smtClean="0">
                <a:solidFill>
                  <a:schemeClr val="bg1"/>
                </a:solidFill>
                <a:latin typeface="Arial" pitchFamily="34" charset="0"/>
                <a:cs typeface="Arial" pitchFamily="34" charset="0"/>
              </a:rPr>
              <a:t>Los factores que afectan la elección de la velocidad son</a:t>
            </a:r>
            <a:r>
              <a:rPr lang="es-EC" sz="2000" b="1" dirty="0" smtClean="0">
                <a:solidFill>
                  <a:schemeClr val="bg1"/>
                </a:solidFill>
                <a:latin typeface="Arial" pitchFamily="34" charset="0"/>
                <a:cs typeface="Arial" pitchFamily="34" charset="0"/>
              </a:rPr>
              <a:t>:</a:t>
            </a:r>
          </a:p>
          <a:p>
            <a:endParaRPr lang="es-EC" sz="2000" b="1" dirty="0" smtClean="0">
              <a:solidFill>
                <a:schemeClr val="bg1"/>
              </a:solidFill>
              <a:latin typeface="Arial" pitchFamily="34" charset="0"/>
              <a:cs typeface="Arial" pitchFamily="34" charset="0"/>
            </a:endParaRPr>
          </a:p>
          <a:p>
            <a:pPr lvl="0">
              <a:buFont typeface="Arial" pitchFamily="34" charset="0"/>
              <a:buChar char="•"/>
            </a:pPr>
            <a:r>
              <a:rPr lang="es-EC" sz="2000" b="1" dirty="0" smtClean="0">
                <a:solidFill>
                  <a:schemeClr val="bg1"/>
                </a:solidFill>
                <a:latin typeface="Arial" pitchFamily="34" charset="0"/>
                <a:cs typeface="Arial" pitchFamily="34" charset="0"/>
              </a:rPr>
              <a:t> Tipo </a:t>
            </a:r>
            <a:r>
              <a:rPr lang="es-EC" sz="2000" b="1" dirty="0" smtClean="0">
                <a:solidFill>
                  <a:schemeClr val="bg1"/>
                </a:solidFill>
                <a:latin typeface="Arial" pitchFamily="34" charset="0"/>
                <a:cs typeface="Arial" pitchFamily="34" charset="0"/>
              </a:rPr>
              <a:t>de fluido</a:t>
            </a:r>
            <a:r>
              <a:rPr lang="es-EC" sz="2000" b="1" dirty="0" smtClean="0">
                <a:solidFill>
                  <a:schemeClr val="bg1"/>
                </a:solidFill>
                <a:latin typeface="Arial" pitchFamily="34" charset="0"/>
                <a:cs typeface="Arial" pitchFamily="34" charset="0"/>
              </a:rPr>
              <a:t>.</a:t>
            </a:r>
          </a:p>
          <a:p>
            <a:pPr lvl="0">
              <a:buFont typeface="Arial" pitchFamily="34" charset="0"/>
              <a:buChar char="•"/>
            </a:pPr>
            <a:endParaRPr lang="es-EC" sz="2000" b="1" dirty="0" smtClean="0">
              <a:solidFill>
                <a:schemeClr val="bg1"/>
              </a:solidFill>
              <a:latin typeface="Arial" pitchFamily="34" charset="0"/>
              <a:cs typeface="Arial" pitchFamily="34" charset="0"/>
            </a:endParaRPr>
          </a:p>
          <a:p>
            <a:pPr lvl="0">
              <a:buFont typeface="Arial" pitchFamily="34" charset="0"/>
              <a:buChar char="•"/>
            </a:pPr>
            <a:r>
              <a:rPr lang="es-EC" sz="2000" b="1" dirty="0" smtClean="0">
                <a:solidFill>
                  <a:schemeClr val="bg1"/>
                </a:solidFill>
                <a:latin typeface="Arial" pitchFamily="34" charset="0"/>
                <a:cs typeface="Arial" pitchFamily="34" charset="0"/>
              </a:rPr>
              <a:t> Longitud </a:t>
            </a:r>
            <a:r>
              <a:rPr lang="es-EC" sz="2000" b="1" dirty="0" smtClean="0">
                <a:solidFill>
                  <a:schemeClr val="bg1"/>
                </a:solidFill>
                <a:latin typeface="Arial" pitchFamily="34" charset="0"/>
                <a:cs typeface="Arial" pitchFamily="34" charset="0"/>
              </a:rPr>
              <a:t>del sistema de flujo</a:t>
            </a:r>
            <a:r>
              <a:rPr lang="es-EC" sz="2000" b="1" dirty="0" smtClean="0">
                <a:solidFill>
                  <a:schemeClr val="bg1"/>
                </a:solidFill>
                <a:latin typeface="Arial" pitchFamily="34" charset="0"/>
                <a:cs typeface="Arial" pitchFamily="34" charset="0"/>
              </a:rPr>
              <a:t>.</a:t>
            </a:r>
          </a:p>
          <a:p>
            <a:pPr lvl="0">
              <a:buFont typeface="Arial" pitchFamily="34" charset="0"/>
              <a:buChar char="•"/>
            </a:pPr>
            <a:endParaRPr lang="es-EC" sz="2000" b="1" dirty="0" smtClean="0">
              <a:solidFill>
                <a:schemeClr val="bg1"/>
              </a:solidFill>
              <a:latin typeface="Arial" pitchFamily="34" charset="0"/>
              <a:cs typeface="Arial" pitchFamily="34" charset="0"/>
            </a:endParaRPr>
          </a:p>
          <a:p>
            <a:pPr lvl="0">
              <a:buFont typeface="Arial" pitchFamily="34" charset="0"/>
              <a:buChar char="•"/>
            </a:pPr>
            <a:r>
              <a:rPr lang="es-EC" sz="2000" b="1" dirty="0" smtClean="0">
                <a:solidFill>
                  <a:schemeClr val="bg1"/>
                </a:solidFill>
                <a:latin typeface="Arial" pitchFamily="34" charset="0"/>
                <a:cs typeface="Arial" pitchFamily="34" charset="0"/>
              </a:rPr>
              <a:t> El </a:t>
            </a:r>
            <a:r>
              <a:rPr lang="es-EC" sz="2000" b="1" dirty="0" smtClean="0">
                <a:solidFill>
                  <a:schemeClr val="bg1"/>
                </a:solidFill>
                <a:latin typeface="Arial" pitchFamily="34" charset="0"/>
                <a:cs typeface="Arial" pitchFamily="34" charset="0"/>
              </a:rPr>
              <a:t>tipo de Ducto y tubería</a:t>
            </a:r>
            <a:r>
              <a:rPr lang="es-EC" sz="2000" b="1" dirty="0" smtClean="0">
                <a:solidFill>
                  <a:schemeClr val="bg1"/>
                </a:solidFill>
                <a:latin typeface="Arial" pitchFamily="34" charset="0"/>
                <a:cs typeface="Arial" pitchFamily="34" charset="0"/>
              </a:rPr>
              <a:t>.</a:t>
            </a:r>
          </a:p>
          <a:p>
            <a:pPr lvl="0">
              <a:buFont typeface="Arial" pitchFamily="34" charset="0"/>
              <a:buChar char="•"/>
            </a:pPr>
            <a:endParaRPr lang="es-EC" sz="2000" b="1" dirty="0" smtClean="0">
              <a:solidFill>
                <a:schemeClr val="bg1"/>
              </a:solidFill>
              <a:latin typeface="Arial" pitchFamily="34" charset="0"/>
              <a:cs typeface="Arial" pitchFamily="34" charset="0"/>
            </a:endParaRPr>
          </a:p>
          <a:p>
            <a:pPr lvl="0">
              <a:buFont typeface="Arial" pitchFamily="34" charset="0"/>
              <a:buChar char="•"/>
            </a:pPr>
            <a:r>
              <a:rPr lang="es-EC" sz="2000" b="1" dirty="0" smtClean="0">
                <a:solidFill>
                  <a:schemeClr val="bg1"/>
                </a:solidFill>
                <a:latin typeface="Arial" pitchFamily="34" charset="0"/>
                <a:cs typeface="Arial" pitchFamily="34" charset="0"/>
              </a:rPr>
              <a:t> La </a:t>
            </a:r>
            <a:r>
              <a:rPr lang="es-EC" sz="2000" b="1" dirty="0" smtClean="0">
                <a:solidFill>
                  <a:schemeClr val="bg1"/>
                </a:solidFill>
                <a:latin typeface="Arial" pitchFamily="34" charset="0"/>
                <a:cs typeface="Arial" pitchFamily="34" charset="0"/>
              </a:rPr>
              <a:t>caída de presión permisible</a:t>
            </a:r>
            <a:r>
              <a:rPr lang="es-EC" sz="2000" b="1" dirty="0" smtClean="0">
                <a:solidFill>
                  <a:schemeClr val="bg1"/>
                </a:solidFill>
                <a:latin typeface="Arial" pitchFamily="34" charset="0"/>
                <a:cs typeface="Arial" pitchFamily="34" charset="0"/>
              </a:rPr>
              <a:t>.</a:t>
            </a:r>
          </a:p>
          <a:p>
            <a:pPr lvl="0">
              <a:buFont typeface="Arial" pitchFamily="34" charset="0"/>
              <a:buChar char="•"/>
            </a:pPr>
            <a:endParaRPr lang="es-EC" sz="2000" b="1" dirty="0" smtClean="0">
              <a:solidFill>
                <a:schemeClr val="bg1"/>
              </a:solidFill>
              <a:latin typeface="Arial" pitchFamily="34" charset="0"/>
              <a:cs typeface="Arial" pitchFamily="34" charset="0"/>
            </a:endParaRPr>
          </a:p>
          <a:p>
            <a:pPr lvl="0">
              <a:buFont typeface="Arial" pitchFamily="34" charset="0"/>
              <a:buChar char="•"/>
            </a:pPr>
            <a:r>
              <a:rPr lang="es-EC" sz="2000" b="1" dirty="0" smtClean="0">
                <a:solidFill>
                  <a:schemeClr val="bg1"/>
                </a:solidFill>
                <a:latin typeface="Arial" pitchFamily="34" charset="0"/>
                <a:cs typeface="Arial" pitchFamily="34" charset="0"/>
              </a:rPr>
              <a:t> Bombas</a:t>
            </a:r>
            <a:r>
              <a:rPr lang="es-EC" sz="2000" b="1" dirty="0" smtClean="0">
                <a:solidFill>
                  <a:schemeClr val="bg1"/>
                </a:solidFill>
                <a:latin typeface="Arial" pitchFamily="34" charset="0"/>
                <a:cs typeface="Arial" pitchFamily="34" charset="0"/>
              </a:rPr>
              <a:t>, accesorios, válvulas que puedan conectar para manejar las velocidades específicas.</a:t>
            </a:r>
          </a:p>
          <a:p>
            <a:endParaRPr lang="es-EC" sz="2000" dirty="0">
              <a:solidFill>
                <a:srgbClr val="FFFF6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7224" y="1285860"/>
            <a:ext cx="7643866" cy="3077766"/>
          </a:xfrm>
          <a:prstGeom prst="rect">
            <a:avLst/>
          </a:prstGeom>
          <a:noFill/>
        </p:spPr>
        <p:txBody>
          <a:bodyPr wrap="square" rtlCol="0">
            <a:spAutoFit/>
          </a:bodyPr>
          <a:lstStyle/>
          <a:p>
            <a:pPr marL="0" lvl="1"/>
            <a:r>
              <a:rPr lang="es-EC" b="1" dirty="0" smtClean="0">
                <a:solidFill>
                  <a:srgbClr val="FFFF66"/>
                </a:solidFill>
              </a:rPr>
              <a:t>DEFINICIÓN DEL PROBLEMA </a:t>
            </a:r>
            <a:r>
              <a:rPr lang="es-EC" b="1" dirty="0" smtClean="0">
                <a:solidFill>
                  <a:srgbClr val="FFFF66"/>
                </a:solidFill>
              </a:rPr>
              <a:t>:</a:t>
            </a:r>
          </a:p>
          <a:p>
            <a:pPr marL="0" lvl="1"/>
            <a:endParaRPr lang="es-EC" sz="1400" b="1" dirty="0" smtClean="0">
              <a:solidFill>
                <a:srgbClr val="FFFF66"/>
              </a:solidFill>
            </a:endParaRPr>
          </a:p>
          <a:p>
            <a:pPr marL="0" lvl="1"/>
            <a:endParaRPr lang="es-EC" sz="1400" b="1" dirty="0" smtClean="0">
              <a:solidFill>
                <a:srgbClr val="FFFF66"/>
              </a:solidFill>
            </a:endParaRPr>
          </a:p>
          <a:p>
            <a:pPr marL="0" lvl="1"/>
            <a:endParaRPr lang="es-EC" sz="1400" b="1" dirty="0" smtClean="0">
              <a:solidFill>
                <a:srgbClr val="FFFF66"/>
              </a:solidFill>
            </a:endParaRPr>
          </a:p>
          <a:p>
            <a:pPr marL="0" lvl="1"/>
            <a:endParaRPr lang="es-EC" sz="1400" dirty="0" smtClean="0">
              <a:solidFill>
                <a:srgbClr val="FFFF66"/>
              </a:solidFill>
            </a:endParaRPr>
          </a:p>
          <a:p>
            <a:pPr algn="just"/>
            <a:r>
              <a:rPr lang="es-EC" sz="2000" b="1" dirty="0" smtClean="0">
                <a:solidFill>
                  <a:schemeClr val="bg1"/>
                </a:solidFill>
                <a:latin typeface="Arial" pitchFamily="34" charset="0"/>
                <a:cs typeface="Arial" pitchFamily="34" charset="0"/>
              </a:rPr>
              <a:t>Actualmente el tiempo se ha convertido en una unidad de ahorro y dinero</a:t>
            </a:r>
            <a:r>
              <a:rPr lang="es-EC" sz="2000" b="1" dirty="0" smtClean="0">
                <a:solidFill>
                  <a:schemeClr val="bg1"/>
                </a:solidFill>
                <a:latin typeface="Arial" pitchFamily="34" charset="0"/>
                <a:cs typeface="Arial" pitchFamily="34" charset="0"/>
              </a:rPr>
              <a:t>, </a:t>
            </a:r>
            <a:r>
              <a:rPr lang="es-EC" sz="2000" b="1" dirty="0" smtClean="0">
                <a:solidFill>
                  <a:schemeClr val="bg1"/>
                </a:solidFill>
                <a:latin typeface="Arial" pitchFamily="34" charset="0"/>
                <a:cs typeface="Arial" pitchFamily="34" charset="0"/>
              </a:rPr>
              <a:t>El presente proyecto tiene como meta el dar una solución al problema de tiempo para ejecutar uno de los mantenimientos del automotor </a:t>
            </a:r>
            <a:r>
              <a:rPr lang="es-EC" sz="2000" b="1" dirty="0" smtClean="0">
                <a:solidFill>
                  <a:schemeClr val="bg1"/>
                </a:solidFill>
                <a:latin typeface="Arial" pitchFamily="34" charset="0"/>
                <a:cs typeface="Arial" pitchFamily="34" charset="0"/>
              </a:rPr>
              <a:t>.</a:t>
            </a:r>
          </a:p>
          <a:p>
            <a:pPr algn="just"/>
            <a:r>
              <a:rPr lang="es-EC" sz="2000" b="1" dirty="0" smtClean="0">
                <a:solidFill>
                  <a:schemeClr val="bg1"/>
                </a:solidFill>
                <a:latin typeface="Arial" pitchFamily="34" charset="0"/>
                <a:cs typeface="Arial" pitchFamily="34" charset="0"/>
              </a:rPr>
              <a:t>Lo que se pretende es desarrollar algoritmos y sistemas complementarios que permitan la implementación del PLC</a:t>
            </a:r>
            <a:endParaRPr lang="es-EC"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00100" y="428604"/>
            <a:ext cx="7500990" cy="1015663"/>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PRINCIPIO DE </a:t>
            </a:r>
            <a:r>
              <a:rPr lang="es-EC" sz="2000" b="1" dirty="0" smtClean="0">
                <a:solidFill>
                  <a:srgbClr val="FFFF66"/>
                </a:solidFill>
                <a:latin typeface="Arial" pitchFamily="34" charset="0"/>
                <a:cs typeface="Arial" pitchFamily="34" charset="0"/>
              </a:rPr>
              <a:t>BERNOULLI</a:t>
            </a:r>
          </a:p>
          <a:p>
            <a:r>
              <a:rPr lang="es-EC" sz="2000" b="1" dirty="0" smtClean="0">
                <a:solidFill>
                  <a:schemeClr val="bg1"/>
                </a:solidFill>
              </a:rPr>
              <a:t>describe el comportamiento de un </a:t>
            </a:r>
            <a:r>
              <a:rPr lang="es-EC" sz="2000" b="1" u="sng" dirty="0" smtClean="0">
                <a:solidFill>
                  <a:schemeClr val="bg1"/>
                </a:solidFill>
                <a:hlinkClick r:id="rId2" tooltip="Fluido"/>
              </a:rPr>
              <a:t>fluido</a:t>
            </a:r>
            <a:r>
              <a:rPr lang="es-EC" sz="2000" b="1" dirty="0" smtClean="0">
                <a:solidFill>
                  <a:schemeClr val="bg1"/>
                </a:solidFill>
              </a:rPr>
              <a:t> moviéndose a lo largo de una </a:t>
            </a:r>
            <a:r>
              <a:rPr lang="es-EC" sz="2000" b="1" u="sng" dirty="0" smtClean="0">
                <a:solidFill>
                  <a:schemeClr val="bg1"/>
                </a:solidFill>
                <a:hlinkClick r:id="rId3" tooltip="Línea de corriente"/>
              </a:rPr>
              <a:t>línea de corriente</a:t>
            </a:r>
            <a:endParaRPr lang="es-EC" sz="2000" b="1" dirty="0">
              <a:solidFill>
                <a:schemeClr val="bg1"/>
              </a:solidFill>
              <a:latin typeface="Arial" pitchFamily="34" charset="0"/>
              <a:cs typeface="Arial" pitchFamily="34" charset="0"/>
            </a:endParaRPr>
          </a:p>
        </p:txBody>
      </p:sp>
      <p:pic>
        <p:nvPicPr>
          <p:cNvPr id="3" name="2 Imagen" descr="&#10;\frac{V^2 \rho}{2}+{P}+{\rho g z}=constante&#10;"/>
          <p:cNvPicPr/>
          <p:nvPr/>
        </p:nvPicPr>
        <p:blipFill>
          <a:blip r:embed="rId4" cstate="print"/>
          <a:srcRect/>
          <a:stretch>
            <a:fillRect/>
          </a:stretch>
        </p:blipFill>
        <p:spPr bwMode="auto">
          <a:xfrm>
            <a:off x="2428860" y="1571612"/>
            <a:ext cx="4133236" cy="1357322"/>
          </a:xfrm>
          <a:prstGeom prst="rect">
            <a:avLst/>
          </a:prstGeom>
          <a:noFill/>
          <a:ln w="9525">
            <a:noFill/>
            <a:miter lim="800000"/>
            <a:headEnd/>
            <a:tailEnd/>
          </a:ln>
        </p:spPr>
      </p:pic>
      <p:sp>
        <p:nvSpPr>
          <p:cNvPr id="4" name="3 CuadroTexto"/>
          <p:cNvSpPr txBox="1"/>
          <p:nvPr/>
        </p:nvSpPr>
        <p:spPr>
          <a:xfrm>
            <a:off x="1428728" y="3857628"/>
            <a:ext cx="7072362" cy="2031325"/>
          </a:xfrm>
          <a:prstGeom prst="rect">
            <a:avLst/>
          </a:prstGeom>
          <a:noFill/>
        </p:spPr>
        <p:txBody>
          <a:bodyPr wrap="square" rtlCol="0">
            <a:spAutoFit/>
          </a:bodyPr>
          <a:lstStyle/>
          <a:p>
            <a:r>
              <a:rPr lang="es-ES" b="1" dirty="0" smtClean="0">
                <a:solidFill>
                  <a:schemeClr val="bg1"/>
                </a:solidFill>
              </a:rPr>
              <a:t>Donde:</a:t>
            </a:r>
            <a:endParaRPr lang="es-EC" b="1" dirty="0" smtClean="0">
              <a:solidFill>
                <a:schemeClr val="bg1"/>
              </a:solidFill>
            </a:endParaRPr>
          </a:p>
          <a:p>
            <a:pPr lvl="0"/>
            <a:r>
              <a:rPr lang="es-EC" b="1" i="1" dirty="0" smtClean="0">
                <a:solidFill>
                  <a:schemeClr val="bg1"/>
                </a:solidFill>
              </a:rPr>
              <a:t>V</a:t>
            </a:r>
            <a:r>
              <a:rPr lang="es-EC" b="1" dirty="0" smtClean="0">
                <a:solidFill>
                  <a:schemeClr val="bg1"/>
                </a:solidFill>
              </a:rPr>
              <a:t> = </a:t>
            </a:r>
            <a:r>
              <a:rPr lang="es-EC" b="1" dirty="0" smtClean="0">
                <a:solidFill>
                  <a:schemeClr val="bg1"/>
                </a:solidFill>
                <a:hlinkClick r:id="rId5" tooltip="Velocidad"/>
              </a:rPr>
              <a:t>velocidad</a:t>
            </a:r>
            <a:r>
              <a:rPr lang="es-EC" b="1" dirty="0" smtClean="0">
                <a:solidFill>
                  <a:schemeClr val="bg1"/>
                </a:solidFill>
              </a:rPr>
              <a:t> del fluido en la sección considerada. </a:t>
            </a:r>
          </a:p>
          <a:p>
            <a:pPr lvl="0"/>
            <a:r>
              <a:rPr lang="es-EC" b="1" i="1" dirty="0" smtClean="0">
                <a:solidFill>
                  <a:schemeClr val="bg1"/>
                </a:solidFill>
              </a:rPr>
              <a:t>g</a:t>
            </a:r>
            <a:r>
              <a:rPr lang="es-EC" b="1" dirty="0" smtClean="0">
                <a:solidFill>
                  <a:schemeClr val="bg1"/>
                </a:solidFill>
              </a:rPr>
              <a:t> = </a:t>
            </a:r>
            <a:r>
              <a:rPr lang="es-EC" b="1" dirty="0" smtClean="0">
                <a:solidFill>
                  <a:schemeClr val="bg1"/>
                </a:solidFill>
                <a:hlinkClick r:id="rId6" tooltip="Intensidad de la gravedad"/>
              </a:rPr>
              <a:t>aceleración gravitatoria</a:t>
            </a:r>
            <a:r>
              <a:rPr lang="es-EC" b="1" dirty="0" smtClean="0">
                <a:solidFill>
                  <a:schemeClr val="bg1"/>
                </a:solidFill>
              </a:rPr>
              <a:t> </a:t>
            </a:r>
          </a:p>
          <a:p>
            <a:pPr lvl="0"/>
            <a:r>
              <a:rPr lang="es-EC" b="1" i="1" dirty="0" smtClean="0">
                <a:solidFill>
                  <a:schemeClr val="bg1"/>
                </a:solidFill>
              </a:rPr>
              <a:t>z</a:t>
            </a:r>
            <a:r>
              <a:rPr lang="es-EC" b="1" dirty="0" smtClean="0">
                <a:solidFill>
                  <a:schemeClr val="bg1"/>
                </a:solidFill>
              </a:rPr>
              <a:t> = altura en la dirección de la </a:t>
            </a:r>
            <a:r>
              <a:rPr lang="es-EC" b="1" dirty="0" smtClean="0">
                <a:solidFill>
                  <a:schemeClr val="bg1"/>
                </a:solidFill>
                <a:hlinkClick r:id="rId7" tooltip="Gravedad"/>
              </a:rPr>
              <a:t>gravedad</a:t>
            </a:r>
            <a:r>
              <a:rPr lang="es-EC" b="1" dirty="0" smtClean="0">
                <a:solidFill>
                  <a:schemeClr val="bg1"/>
                </a:solidFill>
              </a:rPr>
              <a:t> desde una </a:t>
            </a:r>
            <a:r>
              <a:rPr lang="es-EC" b="1" dirty="0" smtClean="0">
                <a:solidFill>
                  <a:schemeClr val="bg1"/>
                </a:solidFill>
                <a:hlinkClick r:id="rId8" tooltip="Cota"/>
              </a:rPr>
              <a:t>cota</a:t>
            </a:r>
            <a:r>
              <a:rPr lang="es-EC" b="1" dirty="0" smtClean="0">
                <a:solidFill>
                  <a:schemeClr val="bg1"/>
                </a:solidFill>
              </a:rPr>
              <a:t> de referencia. </a:t>
            </a:r>
          </a:p>
          <a:p>
            <a:pPr lvl="0"/>
            <a:r>
              <a:rPr lang="es-EC" b="1" i="1" dirty="0" smtClean="0">
                <a:solidFill>
                  <a:schemeClr val="bg1"/>
                </a:solidFill>
              </a:rPr>
              <a:t>P</a:t>
            </a:r>
            <a:r>
              <a:rPr lang="es-EC" b="1" dirty="0" smtClean="0">
                <a:solidFill>
                  <a:schemeClr val="bg1"/>
                </a:solidFill>
              </a:rPr>
              <a:t> = </a:t>
            </a:r>
            <a:r>
              <a:rPr lang="es-EC" b="1" dirty="0" smtClean="0">
                <a:solidFill>
                  <a:schemeClr val="bg1"/>
                </a:solidFill>
                <a:hlinkClick r:id="rId9" tooltip="Presión"/>
              </a:rPr>
              <a:t>presión</a:t>
            </a:r>
            <a:r>
              <a:rPr lang="es-EC" b="1" dirty="0" smtClean="0">
                <a:solidFill>
                  <a:schemeClr val="bg1"/>
                </a:solidFill>
              </a:rPr>
              <a:t> a lo largo de la línea de corriente. </a:t>
            </a:r>
          </a:p>
          <a:p>
            <a:pPr lvl="0"/>
            <a:r>
              <a:rPr lang="es-EC" b="1" dirty="0" smtClean="0">
                <a:solidFill>
                  <a:schemeClr val="bg1"/>
                </a:solidFill>
              </a:rPr>
              <a:t>ρ = </a:t>
            </a:r>
            <a:r>
              <a:rPr lang="es-EC" b="1" dirty="0" smtClean="0">
                <a:solidFill>
                  <a:schemeClr val="bg1"/>
                </a:solidFill>
                <a:hlinkClick r:id="rId10" tooltip="Densidad (física)"/>
              </a:rPr>
              <a:t>densidad</a:t>
            </a:r>
            <a:r>
              <a:rPr lang="es-EC" b="1" dirty="0" smtClean="0">
                <a:solidFill>
                  <a:schemeClr val="bg1"/>
                </a:solidFill>
              </a:rPr>
              <a:t> del fluido. </a:t>
            </a:r>
          </a:p>
          <a:p>
            <a:endParaRPr lang="es-EC"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00100" y="500042"/>
            <a:ext cx="7429552" cy="400110"/>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FORMA ENERGÉTICA DE LA ECUACIÓN DE BERNOULLI</a:t>
            </a:r>
            <a:endParaRPr lang="es-EC" sz="2000" b="1" dirty="0">
              <a:solidFill>
                <a:srgbClr val="FFFF66"/>
              </a:solidFill>
              <a:latin typeface="Arial" pitchFamily="34" charset="0"/>
              <a:cs typeface="Arial" pitchFamily="34" charset="0"/>
            </a:endParaRPr>
          </a:p>
        </p:txBody>
      </p:sp>
      <p:pic>
        <p:nvPicPr>
          <p:cNvPr id="3" name="231 Imagen" descr="3.jpg"/>
          <p:cNvPicPr/>
          <p:nvPr/>
        </p:nvPicPr>
        <p:blipFill>
          <a:blip r:embed="rId2" cstate="print"/>
          <a:stretch>
            <a:fillRect/>
          </a:stretch>
        </p:blipFill>
        <p:spPr>
          <a:xfrm>
            <a:off x="2071670" y="1142984"/>
            <a:ext cx="4500594" cy="928694"/>
          </a:xfrm>
          <a:prstGeom prst="rect">
            <a:avLst/>
          </a:prstGeom>
        </p:spPr>
      </p:pic>
      <p:sp>
        <p:nvSpPr>
          <p:cNvPr id="4" name="3 CuadroTexto"/>
          <p:cNvSpPr txBox="1"/>
          <p:nvPr/>
        </p:nvSpPr>
        <p:spPr>
          <a:xfrm>
            <a:off x="500034" y="2500306"/>
            <a:ext cx="8215370" cy="2831544"/>
          </a:xfrm>
          <a:prstGeom prst="rect">
            <a:avLst/>
          </a:prstGeom>
          <a:noFill/>
        </p:spPr>
        <p:txBody>
          <a:bodyPr wrap="square" rtlCol="0">
            <a:spAutoFit/>
          </a:bodyPr>
          <a:lstStyle/>
          <a:p>
            <a:r>
              <a:rPr lang="es-ES" sz="2000" b="1" dirty="0" smtClean="0">
                <a:solidFill>
                  <a:schemeClr val="bg1"/>
                </a:solidFill>
                <a:latin typeface="Arial" pitchFamily="34" charset="0"/>
                <a:cs typeface="Arial" pitchFamily="34" charset="0"/>
              </a:rPr>
              <a:t>donde:</a:t>
            </a:r>
            <a:endParaRPr lang="es-EC" sz="2000" b="1" dirty="0" smtClean="0">
              <a:solidFill>
                <a:schemeClr val="bg1"/>
              </a:solidFill>
              <a:latin typeface="Arial" pitchFamily="34" charset="0"/>
              <a:cs typeface="Arial" pitchFamily="34" charset="0"/>
            </a:endParaRPr>
          </a:p>
          <a:p>
            <a:pPr lvl="0"/>
            <a:r>
              <a:rPr lang="es-EC" sz="2000" b="1" dirty="0" smtClean="0">
                <a:solidFill>
                  <a:schemeClr val="bg1"/>
                </a:solidFill>
                <a:latin typeface="Arial" pitchFamily="34" charset="0"/>
                <a:cs typeface="Arial" pitchFamily="34" charset="0"/>
              </a:rPr>
              <a:t>γ es el </a:t>
            </a:r>
            <a:r>
              <a:rPr lang="es-EC" sz="2000" b="1" dirty="0" smtClean="0">
                <a:solidFill>
                  <a:schemeClr val="bg1"/>
                </a:solidFill>
                <a:latin typeface="Arial" pitchFamily="34" charset="0"/>
                <a:cs typeface="Arial" pitchFamily="34" charset="0"/>
                <a:hlinkClick r:id="rId3" tooltip="Peso específico"/>
              </a:rPr>
              <a:t>peso específico</a:t>
            </a:r>
            <a:r>
              <a:rPr lang="es-EC" sz="2000" b="1" dirty="0" smtClean="0">
                <a:solidFill>
                  <a:schemeClr val="bg1"/>
                </a:solidFill>
                <a:latin typeface="Arial" pitchFamily="34" charset="0"/>
                <a:cs typeface="Arial" pitchFamily="34" charset="0"/>
              </a:rPr>
              <a:t> (γ = </a:t>
            </a:r>
            <a:r>
              <a:rPr lang="es-EC" sz="2000" b="1" dirty="0" err="1" smtClean="0">
                <a:solidFill>
                  <a:schemeClr val="bg1"/>
                </a:solidFill>
                <a:latin typeface="Arial" pitchFamily="34" charset="0"/>
                <a:cs typeface="Arial" pitchFamily="34" charset="0"/>
              </a:rPr>
              <a:t>ρ</a:t>
            </a:r>
            <a:r>
              <a:rPr lang="es-EC" sz="2000" b="1" i="1" dirty="0" err="1" smtClean="0">
                <a:solidFill>
                  <a:schemeClr val="bg1"/>
                </a:solidFill>
                <a:latin typeface="Arial" pitchFamily="34" charset="0"/>
                <a:cs typeface="Arial" pitchFamily="34" charset="0"/>
              </a:rPr>
              <a:t>g</a:t>
            </a:r>
            <a:r>
              <a:rPr lang="es-EC" sz="2000" b="1" dirty="0" smtClean="0">
                <a:solidFill>
                  <a:schemeClr val="bg1"/>
                </a:solidFill>
                <a:latin typeface="Arial" pitchFamily="34" charset="0"/>
                <a:cs typeface="Arial" pitchFamily="34" charset="0"/>
              </a:rPr>
              <a:t>). </a:t>
            </a:r>
          </a:p>
          <a:p>
            <a:pPr lvl="0"/>
            <a:r>
              <a:rPr lang="es-EC" sz="2000" b="1" i="1" dirty="0" smtClean="0">
                <a:solidFill>
                  <a:schemeClr val="bg1"/>
                </a:solidFill>
                <a:latin typeface="Arial" pitchFamily="34" charset="0"/>
                <a:cs typeface="Arial" pitchFamily="34" charset="0"/>
              </a:rPr>
              <a:t>W</a:t>
            </a:r>
            <a:r>
              <a:rPr lang="es-EC" sz="2000" b="1" dirty="0" smtClean="0">
                <a:solidFill>
                  <a:schemeClr val="bg1"/>
                </a:solidFill>
                <a:latin typeface="Arial" pitchFamily="34" charset="0"/>
                <a:cs typeface="Arial" pitchFamily="34" charset="0"/>
              </a:rPr>
              <a:t> es una medida de la energía que se le suministra al fluido. </a:t>
            </a:r>
          </a:p>
          <a:p>
            <a:r>
              <a:rPr lang="es-EC" sz="2000" b="1" i="1" dirty="0" err="1" smtClean="0">
                <a:solidFill>
                  <a:schemeClr val="bg1"/>
                </a:solidFill>
                <a:latin typeface="Arial" pitchFamily="34" charset="0"/>
                <a:cs typeface="Arial" pitchFamily="34" charset="0"/>
              </a:rPr>
              <a:t>h</a:t>
            </a:r>
            <a:r>
              <a:rPr lang="es-EC" sz="2000" b="1" i="1" baseline="-25000" dirty="0" err="1" smtClean="0">
                <a:solidFill>
                  <a:schemeClr val="bg1"/>
                </a:solidFill>
                <a:latin typeface="Arial" pitchFamily="34" charset="0"/>
                <a:cs typeface="Arial" pitchFamily="34" charset="0"/>
              </a:rPr>
              <a:t>f</a:t>
            </a:r>
            <a:r>
              <a:rPr lang="es-EC" sz="2000" b="1" dirty="0" smtClean="0">
                <a:solidFill>
                  <a:schemeClr val="bg1"/>
                </a:solidFill>
                <a:latin typeface="Arial" pitchFamily="34" charset="0"/>
                <a:cs typeface="Arial" pitchFamily="34" charset="0"/>
              </a:rPr>
              <a:t> es una medida de la energía empleada en vencer las fuerzas de fricción a través del recorrido del </a:t>
            </a:r>
            <a:r>
              <a:rPr lang="es-EC" sz="2000" b="1" dirty="0" smtClean="0">
                <a:solidFill>
                  <a:schemeClr val="bg1"/>
                </a:solidFill>
                <a:latin typeface="Arial" pitchFamily="34" charset="0"/>
                <a:cs typeface="Arial" pitchFamily="34" charset="0"/>
              </a:rPr>
              <a:t>fluido</a:t>
            </a:r>
          </a:p>
          <a:p>
            <a:pPr lvl="0"/>
            <a:r>
              <a:rPr lang="es-EC" sz="2000" b="1" dirty="0" smtClean="0">
                <a:solidFill>
                  <a:schemeClr val="bg1"/>
                </a:solidFill>
                <a:latin typeface="Arial" pitchFamily="34" charset="0"/>
                <a:cs typeface="Arial" pitchFamily="34" charset="0"/>
              </a:rPr>
              <a:t>Los subíndices 1 y 2 indican si los valores están dados para el comienzo o el final del volumen de control respectivamente. </a:t>
            </a:r>
          </a:p>
          <a:p>
            <a:pPr lvl="0"/>
            <a:r>
              <a:rPr lang="en-US" sz="2000" b="1" dirty="0" smtClean="0">
                <a:solidFill>
                  <a:schemeClr val="bg1"/>
                </a:solidFill>
                <a:latin typeface="Arial" pitchFamily="34" charset="0"/>
                <a:cs typeface="Arial" pitchFamily="34" charset="0"/>
              </a:rPr>
              <a:t>g = 9,81 m/s</a:t>
            </a:r>
            <a:r>
              <a:rPr lang="en-US" sz="2000" b="1" baseline="30000" dirty="0" smtClean="0">
                <a:solidFill>
                  <a:schemeClr val="bg1"/>
                </a:solidFill>
                <a:latin typeface="Arial" pitchFamily="34" charset="0"/>
                <a:cs typeface="Arial" pitchFamily="34" charset="0"/>
              </a:rPr>
              <a:t>2</a:t>
            </a:r>
            <a:r>
              <a:rPr lang="en-US" sz="2000" b="1" dirty="0" smtClean="0">
                <a:solidFill>
                  <a:schemeClr val="bg1"/>
                </a:solidFill>
                <a:latin typeface="Arial" pitchFamily="34" charset="0"/>
                <a:cs typeface="Arial" pitchFamily="34" charset="0"/>
              </a:rPr>
              <a:t> y </a:t>
            </a:r>
            <a:r>
              <a:rPr lang="en-US" sz="2000" b="1" dirty="0" err="1" smtClean="0">
                <a:solidFill>
                  <a:schemeClr val="bg1"/>
                </a:solidFill>
                <a:latin typeface="Arial" pitchFamily="34" charset="0"/>
                <a:cs typeface="Arial" pitchFamily="34" charset="0"/>
              </a:rPr>
              <a:t>g</a:t>
            </a:r>
            <a:r>
              <a:rPr lang="en-US" sz="2000" b="1" baseline="-25000" dirty="0" err="1" smtClean="0">
                <a:solidFill>
                  <a:schemeClr val="bg1"/>
                </a:solidFill>
                <a:latin typeface="Arial" pitchFamily="34" charset="0"/>
                <a:cs typeface="Arial" pitchFamily="34" charset="0"/>
              </a:rPr>
              <a:t>c</a:t>
            </a:r>
            <a:r>
              <a:rPr lang="en-US" sz="2000" b="1" dirty="0" smtClean="0">
                <a:solidFill>
                  <a:schemeClr val="bg1"/>
                </a:solidFill>
                <a:latin typeface="Arial" pitchFamily="34" charset="0"/>
                <a:cs typeface="Arial" pitchFamily="34" charset="0"/>
              </a:rPr>
              <a:t> = 1 </a:t>
            </a:r>
            <a:r>
              <a:rPr lang="en-US" sz="2000" b="1" dirty="0" err="1" smtClean="0">
                <a:solidFill>
                  <a:schemeClr val="bg1"/>
                </a:solidFill>
                <a:latin typeface="Arial" pitchFamily="34" charset="0"/>
                <a:cs typeface="Arial" pitchFamily="34" charset="0"/>
              </a:rPr>
              <a:t>kg·m</a:t>
            </a:r>
            <a:r>
              <a:rPr lang="en-US" sz="2000" b="1" dirty="0" smtClean="0">
                <a:solidFill>
                  <a:schemeClr val="bg1"/>
                </a:solidFill>
                <a:latin typeface="Arial" pitchFamily="34" charset="0"/>
                <a:cs typeface="Arial" pitchFamily="34" charset="0"/>
              </a:rPr>
              <a:t>/(N·s</a:t>
            </a:r>
            <a:r>
              <a:rPr lang="en-US" sz="2000" b="1" baseline="30000" dirty="0" smtClean="0">
                <a:solidFill>
                  <a:schemeClr val="bg1"/>
                </a:solidFill>
                <a:latin typeface="Arial" pitchFamily="34" charset="0"/>
                <a:cs typeface="Arial" pitchFamily="34" charset="0"/>
              </a:rPr>
              <a:t>2</a:t>
            </a:r>
            <a:r>
              <a:rPr lang="en-US" sz="2000" b="1" dirty="0" smtClean="0">
                <a:solidFill>
                  <a:schemeClr val="bg1"/>
                </a:solidFill>
                <a:latin typeface="Arial" pitchFamily="34" charset="0"/>
                <a:cs typeface="Arial" pitchFamily="34" charset="0"/>
              </a:rPr>
              <a:t>) </a:t>
            </a:r>
            <a:endParaRPr lang="es-EC" sz="2000" b="1" dirty="0" smtClean="0">
              <a:solidFill>
                <a:schemeClr val="bg1"/>
              </a:solidFill>
              <a:latin typeface="Arial" pitchFamily="34" charset="0"/>
              <a:cs typeface="Arial" pitchFamily="34" charset="0"/>
            </a:endParaRPr>
          </a:p>
          <a:p>
            <a:endParaRPr lang="es-EC" b="1"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43042" y="642918"/>
            <a:ext cx="5857916" cy="677108"/>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CONCENTRACIÓN SÚBITA</a:t>
            </a:r>
            <a:endParaRPr lang="es-EC" sz="2000" dirty="0" smtClean="0">
              <a:solidFill>
                <a:srgbClr val="FFFF66"/>
              </a:solidFill>
              <a:latin typeface="Arial" pitchFamily="34" charset="0"/>
              <a:cs typeface="Arial" pitchFamily="34" charset="0"/>
            </a:endParaRPr>
          </a:p>
          <a:p>
            <a:endParaRPr lang="es-EC" dirty="0"/>
          </a:p>
        </p:txBody>
      </p:sp>
      <p:pic>
        <p:nvPicPr>
          <p:cNvPr id="119810" name="Picture 2"/>
          <p:cNvPicPr>
            <a:picLocks noChangeAspect="1" noChangeArrowheads="1"/>
          </p:cNvPicPr>
          <p:nvPr/>
        </p:nvPicPr>
        <p:blipFill>
          <a:blip r:embed="rId2" cstate="print"/>
          <a:srcRect/>
          <a:stretch>
            <a:fillRect/>
          </a:stretch>
        </p:blipFill>
        <p:spPr bwMode="auto">
          <a:xfrm>
            <a:off x="3000364" y="1285861"/>
            <a:ext cx="1643074" cy="833984"/>
          </a:xfrm>
          <a:prstGeom prst="rect">
            <a:avLst/>
          </a:prstGeom>
          <a:noFill/>
          <a:ln w="9525">
            <a:noFill/>
            <a:miter lim="800000"/>
            <a:headEnd/>
            <a:tailEnd/>
          </a:ln>
        </p:spPr>
      </p:pic>
      <p:sp>
        <p:nvSpPr>
          <p:cNvPr id="4" name="3 CuadroTexto"/>
          <p:cNvSpPr txBox="1"/>
          <p:nvPr/>
        </p:nvSpPr>
        <p:spPr>
          <a:xfrm>
            <a:off x="857224" y="2357430"/>
            <a:ext cx="6786610" cy="400110"/>
          </a:xfrm>
          <a:prstGeom prst="rect">
            <a:avLst/>
          </a:prstGeom>
          <a:noFill/>
        </p:spPr>
        <p:txBody>
          <a:bodyPr wrap="square" rtlCol="0">
            <a:spAutoFit/>
          </a:bodyPr>
          <a:lstStyle/>
          <a:p>
            <a:r>
              <a:rPr lang="es-EC" sz="2000" b="1" dirty="0" smtClean="0">
                <a:solidFill>
                  <a:srgbClr val="FFFF66"/>
                </a:solidFill>
                <a:latin typeface="Arial" pitchFamily="34" charset="0"/>
                <a:cs typeface="Arial" pitchFamily="34" charset="0"/>
              </a:rPr>
              <a:t>Ensayos para determinar el volumen de un aspersor</a:t>
            </a:r>
            <a:endParaRPr lang="es-EC" sz="2000" dirty="0">
              <a:solidFill>
                <a:srgbClr val="FFFF66"/>
              </a:solidFill>
              <a:latin typeface="Arial" pitchFamily="34" charset="0"/>
              <a:cs typeface="Arial" pitchFamily="34" charset="0"/>
            </a:endParaRPr>
          </a:p>
        </p:txBody>
      </p:sp>
      <p:pic>
        <p:nvPicPr>
          <p:cNvPr id="119811" name="Picture 3"/>
          <p:cNvPicPr>
            <a:picLocks noChangeAspect="1" noChangeArrowheads="1"/>
          </p:cNvPicPr>
          <p:nvPr/>
        </p:nvPicPr>
        <p:blipFill>
          <a:blip r:embed="rId3" cstate="print"/>
          <a:srcRect/>
          <a:stretch>
            <a:fillRect/>
          </a:stretch>
        </p:blipFill>
        <p:spPr bwMode="auto">
          <a:xfrm>
            <a:off x="2500298" y="2928934"/>
            <a:ext cx="3514750" cy="29289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85852" y="428604"/>
            <a:ext cx="6858048" cy="369332"/>
          </a:xfrm>
          <a:prstGeom prst="rect">
            <a:avLst/>
          </a:prstGeom>
          <a:noFill/>
        </p:spPr>
        <p:txBody>
          <a:bodyPr wrap="square" rtlCol="0">
            <a:spAutoFit/>
          </a:bodyPr>
          <a:lstStyle/>
          <a:p>
            <a:r>
              <a:rPr lang="es-EC" b="1" dirty="0" smtClean="0">
                <a:solidFill>
                  <a:schemeClr val="bg1"/>
                </a:solidFill>
              </a:rPr>
              <a:t>Q</a:t>
            </a:r>
            <a:r>
              <a:rPr lang="es-EC" b="1" baseline="-25000" dirty="0" smtClean="0">
                <a:solidFill>
                  <a:schemeClr val="bg1"/>
                </a:solidFill>
              </a:rPr>
              <a:t>1 </a:t>
            </a:r>
            <a:r>
              <a:rPr lang="es-EC" b="1" dirty="0" smtClean="0">
                <a:solidFill>
                  <a:schemeClr val="bg1"/>
                </a:solidFill>
              </a:rPr>
              <a:t>es el caudal del aspersor</a:t>
            </a:r>
            <a:endParaRPr lang="es-EC" b="1" dirty="0">
              <a:solidFill>
                <a:schemeClr val="bg1"/>
              </a:solidFill>
            </a:endParaRPr>
          </a:p>
        </p:txBody>
      </p:sp>
      <p:pic>
        <p:nvPicPr>
          <p:cNvPr id="122881" name="Picture 1"/>
          <p:cNvPicPr>
            <a:picLocks noChangeAspect="1" noChangeArrowheads="1"/>
          </p:cNvPicPr>
          <p:nvPr/>
        </p:nvPicPr>
        <p:blipFill>
          <a:blip r:embed="rId2" cstate="print"/>
          <a:srcRect/>
          <a:stretch>
            <a:fillRect/>
          </a:stretch>
        </p:blipFill>
        <p:spPr bwMode="auto">
          <a:xfrm>
            <a:off x="2857488" y="1071546"/>
            <a:ext cx="2943225" cy="1247775"/>
          </a:xfrm>
          <a:prstGeom prst="rect">
            <a:avLst/>
          </a:prstGeom>
          <a:noFill/>
          <a:ln w="9525">
            <a:noFill/>
            <a:miter lim="800000"/>
            <a:headEnd/>
            <a:tailEnd/>
          </a:ln>
        </p:spPr>
      </p:pic>
      <p:sp>
        <p:nvSpPr>
          <p:cNvPr id="4" name="3 CuadroTexto"/>
          <p:cNvSpPr txBox="1"/>
          <p:nvPr/>
        </p:nvSpPr>
        <p:spPr>
          <a:xfrm>
            <a:off x="571472" y="2786058"/>
            <a:ext cx="8072494" cy="646331"/>
          </a:xfrm>
          <a:prstGeom prst="rect">
            <a:avLst/>
          </a:prstGeom>
          <a:noFill/>
        </p:spPr>
        <p:txBody>
          <a:bodyPr wrap="square" rtlCol="0">
            <a:spAutoFit/>
          </a:bodyPr>
          <a:lstStyle/>
          <a:p>
            <a:r>
              <a:rPr lang="es-EC" b="1" dirty="0" smtClean="0">
                <a:solidFill>
                  <a:schemeClr val="bg1"/>
                </a:solidFill>
                <a:latin typeface="Arial" pitchFamily="34" charset="0"/>
                <a:cs typeface="Arial" pitchFamily="34" charset="0"/>
              </a:rPr>
              <a:t>Se calcula la velocidad de salida (v</a:t>
            </a:r>
            <a:r>
              <a:rPr lang="es-EC" b="1" baseline="-25000" dirty="0" smtClean="0">
                <a:solidFill>
                  <a:schemeClr val="bg1"/>
                </a:solidFill>
                <a:latin typeface="Arial" pitchFamily="34" charset="0"/>
                <a:cs typeface="Arial" pitchFamily="34" charset="0"/>
              </a:rPr>
              <a:t>s</a:t>
            </a:r>
            <a:r>
              <a:rPr lang="es-EC" b="1" dirty="0" smtClean="0">
                <a:solidFill>
                  <a:schemeClr val="bg1"/>
                </a:solidFill>
                <a:latin typeface="Arial" pitchFamily="34" charset="0"/>
                <a:cs typeface="Arial" pitchFamily="34" charset="0"/>
              </a:rPr>
              <a:t>) de agua en el área mínima del aspersor</a:t>
            </a:r>
            <a:endParaRPr lang="es-EC" b="1" dirty="0">
              <a:solidFill>
                <a:schemeClr val="bg1"/>
              </a:solidFill>
              <a:latin typeface="Arial" pitchFamily="34" charset="0"/>
              <a:cs typeface="Arial" pitchFamily="34" charset="0"/>
            </a:endParaRPr>
          </a:p>
        </p:txBody>
      </p:sp>
      <p:pic>
        <p:nvPicPr>
          <p:cNvPr id="122882" name="Picture 2"/>
          <p:cNvPicPr>
            <a:picLocks noChangeAspect="1" noChangeArrowheads="1"/>
          </p:cNvPicPr>
          <p:nvPr/>
        </p:nvPicPr>
        <p:blipFill>
          <a:blip r:embed="rId3" cstate="print"/>
          <a:srcRect/>
          <a:stretch>
            <a:fillRect/>
          </a:stretch>
        </p:blipFill>
        <p:spPr bwMode="auto">
          <a:xfrm>
            <a:off x="2857487" y="3714752"/>
            <a:ext cx="3630731" cy="1714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4414" y="571480"/>
            <a:ext cx="6643734" cy="369332"/>
          </a:xfrm>
          <a:prstGeom prst="rect">
            <a:avLst/>
          </a:prstGeom>
          <a:noFill/>
        </p:spPr>
        <p:txBody>
          <a:bodyPr wrap="square" rtlCol="0">
            <a:spAutoFit/>
          </a:bodyPr>
          <a:lstStyle/>
          <a:p>
            <a:r>
              <a:rPr lang="es-EC" b="1" dirty="0" smtClean="0">
                <a:solidFill>
                  <a:srgbClr val="FFFF66"/>
                </a:solidFill>
              </a:rPr>
              <a:t>RELACIÓN DE VELOCIDADES Y ÁREAS DE FLUJO</a:t>
            </a:r>
            <a:endParaRPr lang="es-EC" dirty="0">
              <a:solidFill>
                <a:srgbClr val="FFFF66"/>
              </a:solidFill>
            </a:endParaRPr>
          </a:p>
        </p:txBody>
      </p:sp>
      <p:pic>
        <p:nvPicPr>
          <p:cNvPr id="121857" name="Picture 1"/>
          <p:cNvPicPr>
            <a:picLocks noChangeAspect="1" noChangeArrowheads="1"/>
          </p:cNvPicPr>
          <p:nvPr/>
        </p:nvPicPr>
        <p:blipFill>
          <a:blip r:embed="rId2" cstate="print"/>
          <a:srcRect/>
          <a:stretch>
            <a:fillRect/>
          </a:stretch>
        </p:blipFill>
        <p:spPr bwMode="auto">
          <a:xfrm>
            <a:off x="2643174" y="1142984"/>
            <a:ext cx="3752850" cy="1952625"/>
          </a:xfrm>
          <a:prstGeom prst="rect">
            <a:avLst/>
          </a:prstGeom>
          <a:noFill/>
          <a:ln w="9525">
            <a:noFill/>
            <a:miter lim="800000"/>
            <a:headEnd/>
            <a:tailEnd/>
          </a:ln>
        </p:spPr>
      </p:pic>
      <p:pic>
        <p:nvPicPr>
          <p:cNvPr id="121858" name="Picture 2"/>
          <p:cNvPicPr>
            <a:picLocks noChangeAspect="1" noChangeArrowheads="1"/>
          </p:cNvPicPr>
          <p:nvPr/>
        </p:nvPicPr>
        <p:blipFill>
          <a:blip r:embed="rId3" cstate="print"/>
          <a:srcRect/>
          <a:stretch>
            <a:fillRect/>
          </a:stretch>
        </p:blipFill>
        <p:spPr bwMode="auto">
          <a:xfrm>
            <a:off x="2786050" y="3714752"/>
            <a:ext cx="3357586" cy="210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4414" y="785794"/>
            <a:ext cx="6858048" cy="369332"/>
          </a:xfrm>
          <a:prstGeom prst="rect">
            <a:avLst/>
          </a:prstGeom>
          <a:noFill/>
        </p:spPr>
        <p:txBody>
          <a:bodyPr wrap="square" rtlCol="0">
            <a:spAutoFit/>
          </a:bodyPr>
          <a:lstStyle/>
          <a:p>
            <a:r>
              <a:rPr lang="es-EC" b="1" dirty="0" smtClean="0">
                <a:solidFill>
                  <a:schemeClr val="bg1"/>
                </a:solidFill>
              </a:rPr>
              <a:t>SE DETERMINA EL NÚMERO DE REYNOLDS (RE).</a:t>
            </a:r>
            <a:endParaRPr lang="es-EC" b="1" dirty="0">
              <a:solidFill>
                <a:schemeClr val="bg1"/>
              </a:solidFill>
            </a:endParaRPr>
          </a:p>
        </p:txBody>
      </p:sp>
      <p:pic>
        <p:nvPicPr>
          <p:cNvPr id="3" name="282 Imagen" descr="Ec. 3.jpg"/>
          <p:cNvPicPr/>
          <p:nvPr/>
        </p:nvPicPr>
        <p:blipFill>
          <a:blip r:embed="rId2" cstate="print"/>
          <a:stretch>
            <a:fillRect/>
          </a:stretch>
        </p:blipFill>
        <p:spPr>
          <a:xfrm>
            <a:off x="3643306" y="1500174"/>
            <a:ext cx="1857388" cy="1000132"/>
          </a:xfrm>
          <a:prstGeom prst="rect">
            <a:avLst/>
          </a:prstGeom>
        </p:spPr>
      </p:pic>
      <p:sp>
        <p:nvSpPr>
          <p:cNvPr id="4" name="3 CuadroTexto"/>
          <p:cNvSpPr txBox="1"/>
          <p:nvPr/>
        </p:nvSpPr>
        <p:spPr>
          <a:xfrm>
            <a:off x="1428728" y="2928934"/>
            <a:ext cx="4714908" cy="1477328"/>
          </a:xfrm>
          <a:prstGeom prst="rect">
            <a:avLst/>
          </a:prstGeom>
          <a:noFill/>
        </p:spPr>
        <p:txBody>
          <a:bodyPr wrap="square" rtlCol="0">
            <a:spAutoFit/>
          </a:bodyPr>
          <a:lstStyle/>
          <a:p>
            <a:r>
              <a:rPr lang="es-EC" b="1" dirty="0" smtClean="0">
                <a:solidFill>
                  <a:schemeClr val="bg1"/>
                </a:solidFill>
              </a:rPr>
              <a:t>Donde:</a:t>
            </a:r>
          </a:p>
          <a:p>
            <a:r>
              <a:rPr lang="es-EC" b="1" dirty="0" smtClean="0">
                <a:solidFill>
                  <a:schemeClr val="bg1"/>
                </a:solidFill>
              </a:rPr>
              <a:t>vs: Velocidad del fluido.</a:t>
            </a:r>
          </a:p>
          <a:p>
            <a:r>
              <a:rPr lang="es-EC" b="1" dirty="0" err="1" smtClean="0">
                <a:solidFill>
                  <a:schemeClr val="bg1"/>
                </a:solidFill>
              </a:rPr>
              <a:t>ds</a:t>
            </a:r>
            <a:r>
              <a:rPr lang="es-EC" b="1" dirty="0" smtClean="0">
                <a:solidFill>
                  <a:schemeClr val="bg1"/>
                </a:solidFill>
              </a:rPr>
              <a:t>: Diámetro de la tubería</a:t>
            </a:r>
            <a:r>
              <a:rPr lang="es-EC" b="1" dirty="0" smtClean="0">
                <a:solidFill>
                  <a:schemeClr val="bg1"/>
                </a:solidFill>
              </a:rPr>
              <a:t>.</a:t>
            </a:r>
          </a:p>
          <a:p>
            <a:r>
              <a:rPr lang="es-EC" b="1" dirty="0" smtClean="0">
                <a:solidFill>
                  <a:schemeClr val="bg1"/>
                </a:solidFill>
              </a:rPr>
              <a:t>µ: Densidad del agua: 1x10</a:t>
            </a:r>
            <a:r>
              <a:rPr lang="es-EC" b="1" baseline="30000" dirty="0" smtClean="0">
                <a:solidFill>
                  <a:schemeClr val="bg1"/>
                </a:solidFill>
              </a:rPr>
              <a:t>-6  </a:t>
            </a:r>
            <a:endParaRPr lang="es-EC" b="1" dirty="0" smtClean="0">
              <a:solidFill>
                <a:schemeClr val="bg1"/>
              </a:solidFill>
            </a:endParaRPr>
          </a:p>
          <a:p>
            <a:endParaRPr lang="es-EC" b="1" dirty="0">
              <a:solidFill>
                <a:schemeClr val="bg1"/>
              </a:solidFill>
            </a:endParaRPr>
          </a:p>
        </p:txBody>
      </p:sp>
      <p:pic>
        <p:nvPicPr>
          <p:cNvPr id="120833" name="Picture 1"/>
          <p:cNvPicPr>
            <a:picLocks noChangeAspect="1" noChangeArrowheads="1"/>
          </p:cNvPicPr>
          <p:nvPr/>
        </p:nvPicPr>
        <p:blipFill>
          <a:blip r:embed="rId3" cstate="print"/>
          <a:srcRect/>
          <a:stretch>
            <a:fillRect/>
          </a:stretch>
        </p:blipFill>
        <p:spPr bwMode="auto">
          <a:xfrm>
            <a:off x="2857488" y="4500570"/>
            <a:ext cx="3857652" cy="857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14480" y="642918"/>
            <a:ext cx="6143668" cy="400110"/>
          </a:xfrm>
          <a:prstGeom prst="rect">
            <a:avLst/>
          </a:prstGeom>
          <a:noFill/>
        </p:spPr>
        <p:txBody>
          <a:bodyPr wrap="square" rtlCol="0">
            <a:spAutoFit/>
          </a:bodyPr>
          <a:lstStyle/>
          <a:p>
            <a:r>
              <a:rPr lang="es-EC" sz="2000" b="1" dirty="0" smtClean="0">
                <a:solidFill>
                  <a:srgbClr val="FFFF66"/>
                </a:solidFill>
              </a:rPr>
              <a:t>ECUACIÓN DE DARCY</a:t>
            </a:r>
            <a:endParaRPr lang="es-EC" sz="2000" b="1" dirty="0">
              <a:solidFill>
                <a:srgbClr val="FFFF66"/>
              </a:solidFill>
            </a:endParaRPr>
          </a:p>
        </p:txBody>
      </p:sp>
      <p:pic>
        <p:nvPicPr>
          <p:cNvPr id="126978" name="Picture 2"/>
          <p:cNvPicPr>
            <a:picLocks noChangeAspect="1" noChangeArrowheads="1"/>
          </p:cNvPicPr>
          <p:nvPr/>
        </p:nvPicPr>
        <p:blipFill>
          <a:blip r:embed="rId2" cstate="print"/>
          <a:srcRect/>
          <a:stretch>
            <a:fillRect/>
          </a:stretch>
        </p:blipFill>
        <p:spPr bwMode="auto">
          <a:xfrm>
            <a:off x="1857355" y="1428736"/>
            <a:ext cx="5972217" cy="928694"/>
          </a:xfrm>
          <a:prstGeom prst="rect">
            <a:avLst/>
          </a:prstGeom>
          <a:noFill/>
          <a:ln w="9525">
            <a:noFill/>
            <a:miter lim="800000"/>
            <a:headEnd/>
            <a:tailEnd/>
          </a:ln>
        </p:spPr>
      </p:pic>
      <p:sp>
        <p:nvSpPr>
          <p:cNvPr id="4" name="3 CuadroTexto"/>
          <p:cNvSpPr txBox="1"/>
          <p:nvPr/>
        </p:nvSpPr>
        <p:spPr>
          <a:xfrm>
            <a:off x="1142976" y="2714620"/>
            <a:ext cx="5429288" cy="2031325"/>
          </a:xfrm>
          <a:prstGeom prst="rect">
            <a:avLst/>
          </a:prstGeom>
          <a:noFill/>
        </p:spPr>
        <p:txBody>
          <a:bodyPr wrap="square" rtlCol="0">
            <a:spAutoFit/>
          </a:bodyPr>
          <a:lstStyle/>
          <a:p>
            <a:r>
              <a:rPr lang="es-EC" b="1" dirty="0" smtClean="0">
                <a:solidFill>
                  <a:schemeClr val="bg1"/>
                </a:solidFill>
              </a:rPr>
              <a:t>Donde:</a:t>
            </a:r>
          </a:p>
          <a:p>
            <a:r>
              <a:rPr lang="es-EC" b="1" dirty="0" err="1" smtClean="0">
                <a:solidFill>
                  <a:schemeClr val="bg1"/>
                </a:solidFill>
              </a:rPr>
              <a:t>hL</a:t>
            </a:r>
            <a:r>
              <a:rPr lang="es-EC" b="1" dirty="0" smtClean="0">
                <a:solidFill>
                  <a:schemeClr val="bg1"/>
                </a:solidFill>
              </a:rPr>
              <a:t>: Perdida de energía debido a la fricción.</a:t>
            </a:r>
          </a:p>
          <a:p>
            <a:r>
              <a:rPr lang="es-EC" b="1" dirty="0" smtClean="0">
                <a:solidFill>
                  <a:schemeClr val="bg1"/>
                </a:solidFill>
              </a:rPr>
              <a:t>L: Longitud de la corriente de flujo.</a:t>
            </a:r>
          </a:p>
          <a:p>
            <a:r>
              <a:rPr lang="es-EC" b="1" dirty="0" smtClean="0">
                <a:solidFill>
                  <a:schemeClr val="bg1"/>
                </a:solidFill>
              </a:rPr>
              <a:t>D: Diámetro del conducto.</a:t>
            </a:r>
          </a:p>
          <a:p>
            <a:r>
              <a:rPr lang="es-EC" b="1" dirty="0" smtClean="0">
                <a:solidFill>
                  <a:schemeClr val="bg1"/>
                </a:solidFill>
              </a:rPr>
              <a:t>v: velocidad de flujo.</a:t>
            </a:r>
          </a:p>
          <a:p>
            <a:r>
              <a:rPr lang="es-EC" b="1" dirty="0" smtClean="0">
                <a:solidFill>
                  <a:schemeClr val="bg1"/>
                </a:solidFill>
              </a:rPr>
              <a:t>ƒ: factor de fricción (a dimensional).</a:t>
            </a:r>
          </a:p>
          <a:p>
            <a:endParaRPr lang="es-EC" dirty="0"/>
          </a:p>
        </p:txBody>
      </p:sp>
      <p:pic>
        <p:nvPicPr>
          <p:cNvPr id="126979" name="Picture 3"/>
          <p:cNvPicPr>
            <a:picLocks noChangeAspect="1" noChangeArrowheads="1"/>
          </p:cNvPicPr>
          <p:nvPr/>
        </p:nvPicPr>
        <p:blipFill>
          <a:blip r:embed="rId3" cstate="print"/>
          <a:srcRect/>
          <a:stretch>
            <a:fillRect/>
          </a:stretch>
        </p:blipFill>
        <p:spPr bwMode="auto">
          <a:xfrm>
            <a:off x="3571868" y="4714884"/>
            <a:ext cx="2244344" cy="928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28728" y="714356"/>
            <a:ext cx="6858048" cy="400110"/>
          </a:xfrm>
          <a:prstGeom prst="rect">
            <a:avLst/>
          </a:prstGeom>
          <a:noFill/>
        </p:spPr>
        <p:txBody>
          <a:bodyPr wrap="square" rtlCol="0">
            <a:spAutoFit/>
          </a:bodyPr>
          <a:lstStyle/>
          <a:p>
            <a:r>
              <a:rPr lang="es-EC" sz="2000" b="1" dirty="0" smtClean="0">
                <a:solidFill>
                  <a:srgbClr val="FFFF66"/>
                </a:solidFill>
              </a:rPr>
              <a:t>RUGOSIDAD DE ALGUNOS MATERIALES EN TUBERÍAS</a:t>
            </a:r>
            <a:endParaRPr lang="es-EC" sz="2000" dirty="0">
              <a:solidFill>
                <a:srgbClr val="FFFF66"/>
              </a:solidFill>
            </a:endParaRPr>
          </a:p>
        </p:txBody>
      </p:sp>
      <p:pic>
        <p:nvPicPr>
          <p:cNvPr id="128002" name="Picture 2"/>
          <p:cNvPicPr>
            <a:picLocks noChangeAspect="1" noChangeArrowheads="1"/>
          </p:cNvPicPr>
          <p:nvPr/>
        </p:nvPicPr>
        <p:blipFill>
          <a:blip r:embed="rId2" cstate="print"/>
          <a:srcRect/>
          <a:stretch>
            <a:fillRect/>
          </a:stretch>
        </p:blipFill>
        <p:spPr bwMode="auto">
          <a:xfrm>
            <a:off x="2143108" y="1285860"/>
            <a:ext cx="4286280" cy="2143140"/>
          </a:xfrm>
          <a:prstGeom prst="rect">
            <a:avLst/>
          </a:prstGeom>
          <a:noFill/>
          <a:ln w="9525">
            <a:noFill/>
            <a:miter lim="800000"/>
            <a:headEnd/>
            <a:tailEnd/>
          </a:ln>
        </p:spPr>
      </p:pic>
      <p:sp>
        <p:nvSpPr>
          <p:cNvPr id="12800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Rugosidad relativa (Rr).</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4 CuadroTexto"/>
          <p:cNvSpPr txBox="1"/>
          <p:nvPr/>
        </p:nvSpPr>
        <p:spPr>
          <a:xfrm>
            <a:off x="1571604" y="3857629"/>
            <a:ext cx="2786082" cy="646331"/>
          </a:xfrm>
          <a:prstGeom prst="rect">
            <a:avLst/>
          </a:prstGeom>
          <a:noFill/>
        </p:spPr>
        <p:txBody>
          <a:bodyPr wrap="square" rtlCol="0">
            <a:spAutoFit/>
          </a:bodyPr>
          <a:lstStyle/>
          <a:p>
            <a:r>
              <a:rPr lang="es-EC" b="1" dirty="0" smtClean="0">
                <a:solidFill>
                  <a:srgbClr val="FFFF66"/>
                </a:solidFill>
              </a:rPr>
              <a:t>Rugosidad relativa (</a:t>
            </a:r>
            <a:r>
              <a:rPr lang="es-EC" b="1" dirty="0" err="1" smtClean="0">
                <a:solidFill>
                  <a:srgbClr val="FFFF66"/>
                </a:solidFill>
              </a:rPr>
              <a:t>Rr</a:t>
            </a:r>
            <a:r>
              <a:rPr lang="es-EC" b="1" dirty="0" smtClean="0">
                <a:solidFill>
                  <a:srgbClr val="FFFF66"/>
                </a:solidFill>
              </a:rPr>
              <a:t>).</a:t>
            </a:r>
          </a:p>
          <a:p>
            <a:endParaRPr lang="es-EC" dirty="0"/>
          </a:p>
        </p:txBody>
      </p:sp>
      <p:pic>
        <p:nvPicPr>
          <p:cNvPr id="128004" name="Picture 4"/>
          <p:cNvPicPr>
            <a:picLocks noChangeAspect="1" noChangeArrowheads="1"/>
          </p:cNvPicPr>
          <p:nvPr/>
        </p:nvPicPr>
        <p:blipFill>
          <a:blip r:embed="rId3" cstate="print"/>
          <a:srcRect/>
          <a:stretch>
            <a:fillRect/>
          </a:stretch>
        </p:blipFill>
        <p:spPr bwMode="auto">
          <a:xfrm>
            <a:off x="3714743" y="4572008"/>
            <a:ext cx="1688535" cy="928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14348" y="500042"/>
            <a:ext cx="7786742" cy="400110"/>
          </a:xfrm>
          <a:prstGeom prst="rect">
            <a:avLst/>
          </a:prstGeom>
          <a:noFill/>
        </p:spPr>
        <p:txBody>
          <a:bodyPr wrap="square" rtlCol="0">
            <a:spAutoFit/>
          </a:bodyPr>
          <a:lstStyle/>
          <a:p>
            <a:r>
              <a:rPr lang="es-EC" sz="2000" b="1" dirty="0" smtClean="0">
                <a:solidFill>
                  <a:srgbClr val="FFFF66"/>
                </a:solidFill>
              </a:rPr>
              <a:t>DIAGRAMA DE MOODY PARA ENCONTRAR Ƒ</a:t>
            </a:r>
            <a:endParaRPr lang="es-EC" sz="2000" b="1" dirty="0">
              <a:solidFill>
                <a:srgbClr val="FFFF66"/>
              </a:solidFill>
            </a:endParaRPr>
          </a:p>
        </p:txBody>
      </p:sp>
      <p:pic>
        <p:nvPicPr>
          <p:cNvPr id="134145" name="Picture 1"/>
          <p:cNvPicPr>
            <a:picLocks noChangeAspect="1" noChangeArrowheads="1"/>
          </p:cNvPicPr>
          <p:nvPr/>
        </p:nvPicPr>
        <p:blipFill>
          <a:blip r:embed="rId2" cstate="print"/>
          <a:srcRect/>
          <a:stretch>
            <a:fillRect/>
          </a:stretch>
        </p:blipFill>
        <p:spPr bwMode="auto">
          <a:xfrm>
            <a:off x="936722" y="1266824"/>
            <a:ext cx="7778682" cy="4733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p:cNvPicPr>
            <a:picLocks noChangeAspect="1" noChangeArrowheads="1"/>
          </p:cNvPicPr>
          <p:nvPr/>
        </p:nvPicPr>
        <p:blipFill>
          <a:blip r:embed="rId2" cstate="print"/>
          <a:srcRect/>
          <a:stretch>
            <a:fillRect/>
          </a:stretch>
        </p:blipFill>
        <p:spPr bwMode="auto">
          <a:xfrm>
            <a:off x="1500166" y="1785926"/>
            <a:ext cx="6115943" cy="25717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7224" y="571480"/>
            <a:ext cx="7572428" cy="5632311"/>
          </a:xfrm>
          <a:prstGeom prst="rect">
            <a:avLst/>
          </a:prstGeom>
          <a:noFill/>
        </p:spPr>
        <p:txBody>
          <a:bodyPr wrap="square" rtlCol="0">
            <a:spAutoFit/>
          </a:bodyPr>
          <a:lstStyle/>
          <a:p>
            <a:pPr lvl="1" algn="just"/>
            <a:r>
              <a:rPr lang="es-EC" b="1" dirty="0" smtClean="0">
                <a:solidFill>
                  <a:srgbClr val="FFFF66"/>
                </a:solidFill>
              </a:rPr>
              <a:t>OBJETIVOS</a:t>
            </a:r>
            <a:endParaRPr lang="es-EC" sz="1400" dirty="0" smtClean="0">
              <a:solidFill>
                <a:srgbClr val="FFFF66"/>
              </a:solidFill>
            </a:endParaRPr>
          </a:p>
          <a:p>
            <a:pPr algn="just"/>
            <a:r>
              <a:rPr lang="es-EC" b="1" dirty="0" smtClean="0">
                <a:solidFill>
                  <a:srgbClr val="FFFF66"/>
                </a:solidFill>
              </a:rPr>
              <a:t> </a:t>
            </a:r>
            <a:endParaRPr lang="es-EC" sz="1400" dirty="0" smtClean="0">
              <a:solidFill>
                <a:srgbClr val="FFFF66"/>
              </a:solidFill>
            </a:endParaRPr>
          </a:p>
          <a:p>
            <a:pPr lvl="2" algn="just"/>
            <a:r>
              <a:rPr lang="es-EC" b="1" dirty="0" smtClean="0">
                <a:solidFill>
                  <a:srgbClr val="FFFF66"/>
                </a:solidFill>
              </a:rPr>
              <a:t>OBJETIVO GENERAL</a:t>
            </a:r>
            <a:endParaRPr lang="es-EC" sz="1600" dirty="0" smtClean="0">
              <a:solidFill>
                <a:srgbClr val="FFFF66"/>
              </a:solidFill>
            </a:endParaRPr>
          </a:p>
          <a:p>
            <a:pPr algn="just"/>
            <a:r>
              <a:rPr lang="es-EC" b="1" dirty="0" smtClean="0">
                <a:solidFill>
                  <a:schemeClr val="bg1"/>
                </a:solidFill>
                <a:latin typeface="Arial" pitchFamily="34" charset="0"/>
                <a:cs typeface="Arial" pitchFamily="34" charset="0"/>
              </a:rPr>
              <a:t>Desarrollar un sistema automático de lavado express automotriz de cepillos rotatorios  car wash   sistema confiable que tendrá operación a partir de un abrillantador automotriz “Car Polisher” Reciclado.</a:t>
            </a:r>
            <a:endParaRPr lang="es-EC" sz="1600" b="1" dirty="0" smtClean="0">
              <a:solidFill>
                <a:schemeClr val="bg1"/>
              </a:solidFill>
              <a:latin typeface="Arial" pitchFamily="34" charset="0"/>
              <a:cs typeface="Arial" pitchFamily="34" charset="0"/>
            </a:endParaRPr>
          </a:p>
          <a:p>
            <a:pPr lvl="2" algn="just"/>
            <a:r>
              <a:rPr lang="es-EC" b="1" dirty="0" smtClean="0">
                <a:solidFill>
                  <a:srgbClr val="FFFF66"/>
                </a:solidFill>
              </a:rPr>
              <a:t>OBJETIVOS ESPECÍFICOS</a:t>
            </a:r>
            <a:endParaRPr lang="es-EC" sz="1600" dirty="0" smtClean="0">
              <a:solidFill>
                <a:srgbClr val="FFFF66"/>
              </a:solidFill>
            </a:endParaRPr>
          </a:p>
          <a:p>
            <a:pPr algn="just"/>
            <a:r>
              <a:rPr lang="es-EC" b="1" dirty="0" smtClean="0"/>
              <a:t> </a:t>
            </a:r>
            <a:endParaRPr lang="es-EC" sz="1600" dirty="0" smtClean="0"/>
          </a:p>
          <a:p>
            <a:pPr lvl="0" algn="just">
              <a:buFont typeface="Arial" pitchFamily="34" charset="0"/>
              <a:buChar char="•"/>
            </a:pPr>
            <a:r>
              <a:rPr lang="es-EC" b="1" dirty="0" smtClean="0">
                <a:solidFill>
                  <a:schemeClr val="bg1"/>
                </a:solidFill>
                <a:latin typeface="Arial" pitchFamily="34" charset="0"/>
                <a:cs typeface="Arial" pitchFamily="34" charset="0"/>
              </a:rPr>
              <a:t> Diseñar </a:t>
            </a:r>
            <a:r>
              <a:rPr lang="es-EC" b="1" dirty="0" smtClean="0">
                <a:solidFill>
                  <a:schemeClr val="bg1"/>
                </a:solidFill>
                <a:latin typeface="Arial" pitchFamily="34" charset="0"/>
                <a:cs typeface="Arial" pitchFamily="34" charset="0"/>
              </a:rPr>
              <a:t>el circuito de riego para el agente limpiador (Shampoo-Agua) así como también un circuito de riego para el agente abrillantador (Rinse-Agua) con criterio técnico.</a:t>
            </a:r>
            <a:endParaRPr lang="es-EC" sz="1600" b="1" dirty="0" smtClean="0">
              <a:solidFill>
                <a:schemeClr val="bg1"/>
              </a:solidFill>
              <a:latin typeface="Arial" pitchFamily="34" charset="0"/>
              <a:cs typeface="Arial" pitchFamily="34" charset="0"/>
            </a:endParaRPr>
          </a:p>
          <a:p>
            <a:pPr lvl="0" algn="just">
              <a:buFont typeface="Arial" pitchFamily="34" charset="0"/>
              <a:buChar char="•"/>
            </a:pPr>
            <a:r>
              <a:rPr lang="es-EC" b="1" dirty="0" smtClean="0">
                <a:solidFill>
                  <a:schemeClr val="bg1"/>
                </a:solidFill>
                <a:latin typeface="Arial" pitchFamily="34" charset="0"/>
                <a:cs typeface="Arial" pitchFamily="34" charset="0"/>
              </a:rPr>
              <a:t> Desarrollar </a:t>
            </a:r>
            <a:r>
              <a:rPr lang="es-EC" b="1" dirty="0" smtClean="0">
                <a:solidFill>
                  <a:schemeClr val="bg1"/>
                </a:solidFill>
                <a:latin typeface="Arial" pitchFamily="34" charset="0"/>
                <a:cs typeface="Arial" pitchFamily="34" charset="0"/>
              </a:rPr>
              <a:t>un programa en computadora que controle los procesos  de lavado del auto.</a:t>
            </a:r>
            <a:endParaRPr lang="es-EC" sz="1600" b="1" dirty="0" smtClean="0">
              <a:solidFill>
                <a:schemeClr val="bg1"/>
              </a:solidFill>
              <a:latin typeface="Arial" pitchFamily="34" charset="0"/>
              <a:cs typeface="Arial" pitchFamily="34" charset="0"/>
            </a:endParaRPr>
          </a:p>
          <a:p>
            <a:pPr lvl="0" algn="just">
              <a:buFont typeface="Arial" pitchFamily="34" charset="0"/>
              <a:buChar char="•"/>
            </a:pPr>
            <a:r>
              <a:rPr lang="es-EC" b="1" dirty="0" smtClean="0">
                <a:solidFill>
                  <a:schemeClr val="bg1"/>
                </a:solidFill>
                <a:latin typeface="Arial" pitchFamily="34" charset="0"/>
                <a:cs typeface="Arial" pitchFamily="34" charset="0"/>
              </a:rPr>
              <a:t> Implementar </a:t>
            </a:r>
            <a:r>
              <a:rPr lang="es-EC" b="1" dirty="0" smtClean="0">
                <a:solidFill>
                  <a:schemeClr val="bg1"/>
                </a:solidFill>
                <a:latin typeface="Arial" pitchFamily="34" charset="0"/>
                <a:cs typeface="Arial" pitchFamily="34" charset="0"/>
              </a:rPr>
              <a:t>un sistema de control que active y domine los dispositivos utilizados.</a:t>
            </a:r>
            <a:endParaRPr lang="es-EC" sz="1600" b="1" dirty="0" smtClean="0">
              <a:solidFill>
                <a:schemeClr val="bg1"/>
              </a:solidFill>
              <a:latin typeface="Arial" pitchFamily="34" charset="0"/>
              <a:cs typeface="Arial" pitchFamily="34" charset="0"/>
            </a:endParaRPr>
          </a:p>
          <a:p>
            <a:pPr lvl="0" algn="just">
              <a:buFont typeface="Arial" pitchFamily="34" charset="0"/>
              <a:buChar char="•"/>
            </a:pPr>
            <a:r>
              <a:rPr lang="es-EC" b="1" dirty="0" smtClean="0">
                <a:solidFill>
                  <a:schemeClr val="bg1"/>
                </a:solidFill>
                <a:latin typeface="Arial" pitchFamily="34" charset="0"/>
                <a:cs typeface="Arial" pitchFamily="34" charset="0"/>
              </a:rPr>
              <a:t> Realizar </a:t>
            </a:r>
            <a:r>
              <a:rPr lang="es-EC" b="1" dirty="0" smtClean="0">
                <a:solidFill>
                  <a:schemeClr val="bg1"/>
                </a:solidFill>
                <a:latin typeface="Arial" pitchFamily="34" charset="0"/>
                <a:cs typeface="Arial" pitchFamily="34" charset="0"/>
              </a:rPr>
              <a:t>el mantenimiento preventivo correctivo y predictivo de este sistema empezando con el equipo reciclado y posteriormente con los sistemas implementados.</a:t>
            </a:r>
            <a:endParaRPr lang="es-EC" sz="1600" b="1" dirty="0" smtClean="0">
              <a:solidFill>
                <a:schemeClr val="bg1"/>
              </a:solidFill>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34" y="500042"/>
            <a:ext cx="6786610" cy="677108"/>
          </a:xfrm>
          <a:prstGeom prst="rect">
            <a:avLst/>
          </a:prstGeom>
          <a:noFill/>
        </p:spPr>
        <p:txBody>
          <a:bodyPr wrap="square" rtlCol="0">
            <a:spAutoFit/>
          </a:bodyPr>
          <a:lstStyle/>
          <a:p>
            <a:r>
              <a:rPr lang="es-EC" sz="2000" b="1" dirty="0" smtClean="0">
                <a:solidFill>
                  <a:srgbClr val="FFFF66"/>
                </a:solidFill>
              </a:rPr>
              <a:t>ANÁLISIS DE LA PÉRDIDA DE ENERGÍA POR FRICCIÓN</a:t>
            </a:r>
            <a:endParaRPr lang="es-EC" sz="2000" dirty="0" smtClean="0">
              <a:solidFill>
                <a:srgbClr val="FFFF66"/>
              </a:solidFill>
            </a:endParaRPr>
          </a:p>
          <a:p>
            <a:endParaRPr lang="es-EC" dirty="0"/>
          </a:p>
        </p:txBody>
      </p:sp>
      <p:pic>
        <p:nvPicPr>
          <p:cNvPr id="132097" name="Picture 1"/>
          <p:cNvPicPr>
            <a:picLocks noChangeAspect="1" noChangeArrowheads="1"/>
          </p:cNvPicPr>
          <p:nvPr/>
        </p:nvPicPr>
        <p:blipFill>
          <a:blip r:embed="rId2" cstate="print"/>
          <a:srcRect/>
          <a:stretch>
            <a:fillRect/>
          </a:stretch>
        </p:blipFill>
        <p:spPr bwMode="auto">
          <a:xfrm>
            <a:off x="500034" y="1000108"/>
            <a:ext cx="8235214" cy="53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noChangeArrowheads="1"/>
          </p:cNvPicPr>
          <p:nvPr/>
        </p:nvPicPr>
        <p:blipFill>
          <a:blip r:embed="rId2" cstate="print"/>
          <a:srcRect/>
          <a:stretch>
            <a:fillRect/>
          </a:stretch>
        </p:blipFill>
        <p:spPr bwMode="auto">
          <a:xfrm>
            <a:off x="1000100" y="571480"/>
            <a:ext cx="7613339" cy="4357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spect="1" noChangeArrowheads="1"/>
          </p:cNvPicPr>
          <p:nvPr/>
        </p:nvPicPr>
        <p:blipFill>
          <a:blip r:embed="rId2" cstate="print"/>
          <a:srcRect/>
          <a:stretch>
            <a:fillRect/>
          </a:stretch>
        </p:blipFill>
        <p:spPr bwMode="auto">
          <a:xfrm>
            <a:off x="1071538" y="428604"/>
            <a:ext cx="6858048" cy="60424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p:cNvPicPr>
            <a:picLocks noChangeAspect="1" noChangeArrowheads="1"/>
          </p:cNvPicPr>
          <p:nvPr/>
        </p:nvPicPr>
        <p:blipFill>
          <a:blip r:embed="rId2" cstate="print"/>
          <a:srcRect/>
          <a:stretch>
            <a:fillRect/>
          </a:stretch>
        </p:blipFill>
        <p:spPr bwMode="auto">
          <a:xfrm>
            <a:off x="1071538" y="642918"/>
            <a:ext cx="7022458" cy="50006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1714480" y="571480"/>
            <a:ext cx="6286544" cy="2182974"/>
          </a:xfrm>
          <a:prstGeom prst="rect">
            <a:avLst/>
          </a:prstGeom>
          <a:noFill/>
          <a:ln w="9525">
            <a:noFill/>
            <a:miter lim="800000"/>
            <a:headEnd/>
            <a:tailEnd/>
          </a:ln>
        </p:spPr>
      </p:pic>
      <p:sp>
        <p:nvSpPr>
          <p:cNvPr id="5" name="4 CuadroTexto"/>
          <p:cNvSpPr txBox="1"/>
          <p:nvPr/>
        </p:nvSpPr>
        <p:spPr>
          <a:xfrm>
            <a:off x="1000100" y="3286124"/>
            <a:ext cx="7572428" cy="2215991"/>
          </a:xfrm>
          <a:prstGeom prst="rect">
            <a:avLst/>
          </a:prstGeom>
          <a:noFill/>
        </p:spPr>
        <p:txBody>
          <a:bodyPr wrap="square" rtlCol="0">
            <a:spAutoFit/>
          </a:bodyPr>
          <a:lstStyle/>
          <a:p>
            <a:r>
              <a:rPr lang="es-EC" sz="2000" b="1" dirty="0" smtClean="0">
                <a:solidFill>
                  <a:schemeClr val="bg1"/>
                </a:solidFill>
              </a:rPr>
              <a:t>Calculo de la presión del sistema </a:t>
            </a:r>
          </a:p>
          <a:p>
            <a:r>
              <a:rPr lang="es-EC" sz="2000" b="1" dirty="0" smtClean="0">
                <a:solidFill>
                  <a:schemeClr val="bg1"/>
                </a:solidFill>
              </a:rPr>
              <a:t>Densidad del agua: </a:t>
            </a:r>
          </a:p>
          <a:p>
            <a:r>
              <a:rPr lang="en-US" sz="2000" b="1" dirty="0" err="1" smtClean="0">
                <a:solidFill>
                  <a:schemeClr val="bg1"/>
                </a:solidFill>
              </a:rPr>
              <a:t>Volumen</a:t>
            </a:r>
            <a:r>
              <a:rPr lang="en-US" sz="2000" b="1" dirty="0" smtClean="0">
                <a:solidFill>
                  <a:schemeClr val="bg1"/>
                </a:solidFill>
              </a:rPr>
              <a:t> (</a:t>
            </a:r>
            <a:r>
              <a:rPr lang="en-US" sz="2000" b="1" dirty="0" err="1" smtClean="0">
                <a:solidFill>
                  <a:schemeClr val="bg1"/>
                </a:solidFill>
              </a:rPr>
              <a:t>Vt</a:t>
            </a:r>
            <a:r>
              <a:rPr lang="en-US" sz="2000" b="1" dirty="0" smtClean="0">
                <a:solidFill>
                  <a:schemeClr val="bg1"/>
                </a:solidFill>
              </a:rPr>
              <a:t>): 0.0178 m</a:t>
            </a:r>
            <a:r>
              <a:rPr lang="en-US" sz="2000" b="1" baseline="30000" dirty="0" smtClean="0">
                <a:solidFill>
                  <a:schemeClr val="bg1"/>
                </a:solidFill>
              </a:rPr>
              <a:t>3</a:t>
            </a:r>
            <a:r>
              <a:rPr lang="en-US" sz="2000" b="1" dirty="0" smtClean="0">
                <a:solidFill>
                  <a:schemeClr val="bg1"/>
                </a:solidFill>
              </a:rPr>
              <a:t> .</a:t>
            </a:r>
            <a:endParaRPr lang="es-EC" sz="2000" b="1" dirty="0" smtClean="0">
              <a:solidFill>
                <a:schemeClr val="bg1"/>
              </a:solidFill>
            </a:endParaRPr>
          </a:p>
          <a:p>
            <a:r>
              <a:rPr lang="en-US" sz="2000" b="1" dirty="0" smtClean="0">
                <a:solidFill>
                  <a:schemeClr val="bg1"/>
                </a:solidFill>
              </a:rPr>
              <a:t>g = 9,8 m/s</a:t>
            </a:r>
            <a:r>
              <a:rPr lang="en-US" sz="2000" b="1" baseline="30000" dirty="0" smtClean="0">
                <a:solidFill>
                  <a:schemeClr val="bg1"/>
                </a:solidFill>
              </a:rPr>
              <a:t>2</a:t>
            </a:r>
            <a:r>
              <a:rPr lang="en-US" sz="2000" b="1" dirty="0" smtClean="0">
                <a:solidFill>
                  <a:schemeClr val="bg1"/>
                </a:solidFill>
              </a:rPr>
              <a:t> .</a:t>
            </a:r>
            <a:endParaRPr lang="es-EC" sz="2000" b="1" dirty="0" smtClean="0">
              <a:solidFill>
                <a:schemeClr val="bg1"/>
              </a:solidFill>
            </a:endParaRPr>
          </a:p>
          <a:p>
            <a:r>
              <a:rPr lang="es-EC" sz="2000" b="1" dirty="0" smtClean="0">
                <a:solidFill>
                  <a:schemeClr val="bg1"/>
                </a:solidFill>
              </a:rPr>
              <a:t>Area de la tubería (At) 1´´ = 5 x 10</a:t>
            </a:r>
            <a:r>
              <a:rPr lang="es-EC" sz="2000" b="1" baseline="30000" dirty="0" smtClean="0">
                <a:solidFill>
                  <a:schemeClr val="bg1"/>
                </a:solidFill>
              </a:rPr>
              <a:t>-4</a:t>
            </a:r>
            <a:r>
              <a:rPr lang="es-EC" sz="2000" b="1" dirty="0" smtClean="0">
                <a:solidFill>
                  <a:schemeClr val="bg1"/>
                </a:solidFill>
              </a:rPr>
              <a:t> m</a:t>
            </a:r>
            <a:r>
              <a:rPr lang="es-EC" sz="2000" b="1" baseline="30000" dirty="0" smtClean="0">
                <a:solidFill>
                  <a:schemeClr val="bg1"/>
                </a:solidFill>
              </a:rPr>
              <a:t>2</a:t>
            </a:r>
            <a:endParaRPr lang="es-EC" sz="2000" b="1" dirty="0" smtClean="0">
              <a:solidFill>
                <a:schemeClr val="bg1"/>
              </a:solidFill>
            </a:endParaRPr>
          </a:p>
          <a:p>
            <a:r>
              <a:rPr lang="es-EC" sz="2000" b="1" dirty="0" smtClean="0">
                <a:solidFill>
                  <a:schemeClr val="bg1"/>
                </a:solidFill>
              </a:rPr>
              <a:t>Se determina la presión del sistema:</a:t>
            </a:r>
          </a:p>
          <a:p>
            <a:endParaRPr lang="es-EC" dirty="0"/>
          </a:p>
        </p:txBody>
      </p:sp>
      <p:pic>
        <p:nvPicPr>
          <p:cNvPr id="135171" name="Picture 3"/>
          <p:cNvPicPr>
            <a:picLocks noChangeAspect="1" noChangeArrowheads="1"/>
          </p:cNvPicPr>
          <p:nvPr/>
        </p:nvPicPr>
        <p:blipFill>
          <a:blip r:embed="rId3" cstate="print"/>
          <a:srcRect/>
          <a:stretch>
            <a:fillRect/>
          </a:stretch>
        </p:blipFill>
        <p:spPr bwMode="auto">
          <a:xfrm>
            <a:off x="3571868" y="5214950"/>
            <a:ext cx="1777546" cy="857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2571736" y="500042"/>
            <a:ext cx="3790950" cy="1190625"/>
          </a:xfrm>
          <a:prstGeom prst="rect">
            <a:avLst/>
          </a:prstGeom>
          <a:noFill/>
          <a:ln w="9525">
            <a:noFill/>
            <a:miter lim="800000"/>
            <a:headEnd/>
            <a:tailEnd/>
          </a:ln>
        </p:spPr>
      </p:pic>
      <p:sp>
        <p:nvSpPr>
          <p:cNvPr id="3" name="2 CuadroTexto"/>
          <p:cNvSpPr txBox="1"/>
          <p:nvPr/>
        </p:nvSpPr>
        <p:spPr>
          <a:xfrm>
            <a:off x="1142976" y="2214554"/>
            <a:ext cx="6858048" cy="2031325"/>
          </a:xfrm>
          <a:prstGeom prst="rect">
            <a:avLst/>
          </a:prstGeom>
          <a:noFill/>
        </p:spPr>
        <p:txBody>
          <a:bodyPr wrap="square" rtlCol="0">
            <a:spAutoFit/>
          </a:bodyPr>
          <a:lstStyle/>
          <a:p>
            <a:r>
              <a:rPr lang="es-EC" b="1" dirty="0" smtClean="0">
                <a:solidFill>
                  <a:schemeClr val="bg1"/>
                </a:solidFill>
              </a:rPr>
              <a:t>P2 = 3,492 x 10</a:t>
            </a:r>
            <a:r>
              <a:rPr lang="es-EC" b="1" baseline="30000" dirty="0" smtClean="0">
                <a:solidFill>
                  <a:schemeClr val="bg1"/>
                </a:solidFill>
              </a:rPr>
              <a:t>5 </a:t>
            </a:r>
            <a:r>
              <a:rPr lang="es-EC" b="1" dirty="0" smtClean="0">
                <a:solidFill>
                  <a:schemeClr val="bg1"/>
                </a:solidFill>
              </a:rPr>
              <a:t>Pa. (50,64 PSI</a:t>
            </a:r>
            <a:r>
              <a:rPr lang="es-EC" b="1" dirty="0" smtClean="0">
                <a:solidFill>
                  <a:schemeClr val="bg1"/>
                </a:solidFill>
              </a:rPr>
              <a:t>)</a:t>
            </a:r>
          </a:p>
          <a:p>
            <a:r>
              <a:rPr lang="es-EC" b="1" dirty="0" smtClean="0">
                <a:solidFill>
                  <a:schemeClr val="bg1"/>
                </a:solidFill>
              </a:rPr>
              <a:t>h1 es la altura desde el nivel del aspersor hasta el tanque de agua.</a:t>
            </a:r>
          </a:p>
          <a:p>
            <a:r>
              <a:rPr lang="en-US" b="1" dirty="0" smtClean="0">
                <a:solidFill>
                  <a:schemeClr val="bg1"/>
                </a:solidFill>
              </a:rPr>
              <a:t>h1 = 4,74 m.</a:t>
            </a:r>
            <a:endParaRPr lang="es-EC" b="1" dirty="0" smtClean="0">
              <a:solidFill>
                <a:schemeClr val="bg1"/>
              </a:solidFill>
            </a:endParaRPr>
          </a:p>
          <a:p>
            <a:r>
              <a:rPr lang="en-US" b="1" dirty="0" err="1" smtClean="0">
                <a:solidFill>
                  <a:schemeClr val="bg1"/>
                </a:solidFill>
              </a:rPr>
              <a:t>hL</a:t>
            </a:r>
            <a:r>
              <a:rPr lang="en-US" b="1" dirty="0" smtClean="0">
                <a:solidFill>
                  <a:schemeClr val="bg1"/>
                </a:solidFill>
              </a:rPr>
              <a:t> = 8,69 m.</a:t>
            </a:r>
            <a:endParaRPr lang="es-EC" b="1" dirty="0" smtClean="0">
              <a:solidFill>
                <a:schemeClr val="bg1"/>
              </a:solidFill>
            </a:endParaRPr>
          </a:p>
          <a:p>
            <a:endParaRPr lang="es-EC" dirty="0" smtClean="0"/>
          </a:p>
          <a:p>
            <a:endParaRPr lang="es-EC" b="1" dirty="0" smtClean="0">
              <a:solidFill>
                <a:schemeClr val="bg1"/>
              </a:solidFill>
            </a:endParaRPr>
          </a:p>
          <a:p>
            <a:endParaRPr lang="es-EC" dirty="0"/>
          </a:p>
        </p:txBody>
      </p:sp>
      <p:pic>
        <p:nvPicPr>
          <p:cNvPr id="136195" name="Picture 3"/>
          <p:cNvPicPr>
            <a:picLocks noChangeAspect="1" noChangeArrowheads="1"/>
          </p:cNvPicPr>
          <p:nvPr/>
        </p:nvPicPr>
        <p:blipFill>
          <a:blip r:embed="rId3" cstate="print"/>
          <a:srcRect/>
          <a:stretch>
            <a:fillRect/>
          </a:stretch>
        </p:blipFill>
        <p:spPr bwMode="auto">
          <a:xfrm>
            <a:off x="2500298" y="3571876"/>
            <a:ext cx="3695700" cy="1123950"/>
          </a:xfrm>
          <a:prstGeom prst="rect">
            <a:avLst/>
          </a:prstGeom>
          <a:noFill/>
          <a:ln w="9525">
            <a:noFill/>
            <a:miter lim="800000"/>
            <a:headEnd/>
            <a:tailEnd/>
          </a:ln>
        </p:spPr>
      </p:pic>
      <p:sp>
        <p:nvSpPr>
          <p:cNvPr id="5" name="4 CuadroTexto"/>
          <p:cNvSpPr txBox="1"/>
          <p:nvPr/>
        </p:nvSpPr>
        <p:spPr>
          <a:xfrm>
            <a:off x="1357290" y="5143512"/>
            <a:ext cx="5214974" cy="646331"/>
          </a:xfrm>
          <a:prstGeom prst="rect">
            <a:avLst/>
          </a:prstGeom>
          <a:noFill/>
        </p:spPr>
        <p:txBody>
          <a:bodyPr wrap="square" rtlCol="0">
            <a:spAutoFit/>
          </a:bodyPr>
          <a:lstStyle/>
          <a:p>
            <a:r>
              <a:rPr lang="es-EC" b="1" dirty="0" smtClean="0">
                <a:solidFill>
                  <a:schemeClr val="bg1"/>
                </a:solidFill>
              </a:rPr>
              <a:t>H = 44.76 m. </a:t>
            </a:r>
          </a:p>
          <a:p>
            <a:endParaRPr lang="es-EC"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85852" y="714356"/>
            <a:ext cx="7000924" cy="646331"/>
          </a:xfrm>
          <a:prstGeom prst="rect">
            <a:avLst/>
          </a:prstGeom>
          <a:noFill/>
        </p:spPr>
        <p:txBody>
          <a:bodyPr wrap="square" rtlCol="0">
            <a:spAutoFit/>
          </a:bodyPr>
          <a:lstStyle/>
          <a:p>
            <a:r>
              <a:rPr lang="es-EC" b="1" dirty="0" smtClean="0">
                <a:solidFill>
                  <a:srgbClr val="FFFF66"/>
                </a:solidFill>
              </a:rPr>
              <a:t>CÁLCULO DE LA POTENCIA.</a:t>
            </a:r>
          </a:p>
          <a:p>
            <a:endParaRPr lang="es-EC" dirty="0"/>
          </a:p>
        </p:txBody>
      </p:sp>
      <p:pic>
        <p:nvPicPr>
          <p:cNvPr id="137218" name="Picture 2"/>
          <p:cNvPicPr>
            <a:picLocks noChangeAspect="1" noChangeArrowheads="1"/>
          </p:cNvPicPr>
          <p:nvPr/>
        </p:nvPicPr>
        <p:blipFill>
          <a:blip r:embed="rId2" cstate="print"/>
          <a:srcRect/>
          <a:stretch>
            <a:fillRect/>
          </a:stretch>
        </p:blipFill>
        <p:spPr bwMode="auto">
          <a:xfrm>
            <a:off x="1928794" y="1357298"/>
            <a:ext cx="4500594" cy="3375446"/>
          </a:xfrm>
          <a:prstGeom prst="rect">
            <a:avLst/>
          </a:prstGeom>
          <a:noFill/>
          <a:ln w="9525">
            <a:noFill/>
            <a:miter lim="800000"/>
            <a:headEnd/>
            <a:tailEnd/>
          </a:ln>
        </p:spPr>
      </p:pic>
      <p:sp>
        <p:nvSpPr>
          <p:cNvPr id="4" name="3 CuadroTexto"/>
          <p:cNvSpPr txBox="1"/>
          <p:nvPr/>
        </p:nvSpPr>
        <p:spPr>
          <a:xfrm>
            <a:off x="642910" y="5143512"/>
            <a:ext cx="7858180" cy="646331"/>
          </a:xfrm>
          <a:prstGeom prst="rect">
            <a:avLst/>
          </a:prstGeom>
          <a:noFill/>
        </p:spPr>
        <p:txBody>
          <a:bodyPr wrap="square" rtlCol="0">
            <a:spAutoFit/>
          </a:bodyPr>
          <a:lstStyle/>
          <a:p>
            <a:r>
              <a:rPr lang="es-EC" b="1" dirty="0" smtClean="0">
                <a:solidFill>
                  <a:schemeClr val="bg1"/>
                </a:solidFill>
              </a:rPr>
              <a:t>Por lo tanto se necesita una bomba con una potencia mínima de 1.02 Hp.</a:t>
            </a:r>
          </a:p>
          <a:p>
            <a:endParaRPr lang="es-EC"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28596" y="357166"/>
            <a:ext cx="8501122" cy="1714512"/>
          </a:xfrm>
        </p:spPr>
        <p:txBody>
          <a:bodyPr>
            <a:normAutofit/>
          </a:bodyPr>
          <a:lstStyle/>
          <a:p>
            <a:r>
              <a:rPr lang="es-ES" sz="2000" b="1" u="sng" dirty="0" smtClean="0">
                <a:solidFill>
                  <a:srgbClr val="FFC000"/>
                </a:solidFill>
                <a:latin typeface="Arial" pitchFamily="34" charset="0"/>
                <a:cs typeface="Arial" pitchFamily="34" charset="0"/>
              </a:rPr>
              <a:t>AUTOMATISMO ELÉCTRICO Y SISTEMA DE CONTROL </a:t>
            </a:r>
            <a:br>
              <a:rPr lang="es-ES" sz="2000" b="1" u="sng" dirty="0" smtClean="0">
                <a:solidFill>
                  <a:srgbClr val="FFC000"/>
                </a:solidFill>
                <a:latin typeface="Arial" pitchFamily="34" charset="0"/>
                <a:cs typeface="Arial" pitchFamily="34" charset="0"/>
              </a:rPr>
            </a:br>
            <a:r>
              <a:rPr lang="es-ES" sz="2000" b="1" u="sng" dirty="0" smtClean="0">
                <a:solidFill>
                  <a:srgbClr val="FFC000"/>
                </a:solidFill>
                <a:latin typeface="Arial" pitchFamily="34" charset="0"/>
                <a:cs typeface="Arial" pitchFamily="34" charset="0"/>
              </a:rPr>
              <a:t>e</a:t>
            </a:r>
            <a:br>
              <a:rPr lang="es-ES" sz="2000" b="1" u="sng" dirty="0" smtClean="0">
                <a:solidFill>
                  <a:srgbClr val="FFC000"/>
                </a:solidFill>
                <a:latin typeface="Arial" pitchFamily="34" charset="0"/>
                <a:cs typeface="Arial" pitchFamily="34" charset="0"/>
              </a:rPr>
            </a:br>
            <a:r>
              <a:rPr lang="es-ES" sz="2000" b="1" u="sng" dirty="0" smtClean="0">
                <a:solidFill>
                  <a:srgbClr val="FFC000"/>
                </a:solidFill>
                <a:latin typeface="Arial" pitchFamily="34" charset="0"/>
                <a:cs typeface="Arial" pitchFamily="34" charset="0"/>
              </a:rPr>
              <a:t> </a:t>
            </a:r>
            <a:r>
              <a:rPr lang="es-EC" sz="2000" b="1" u="sng" dirty="0" smtClean="0">
                <a:solidFill>
                  <a:srgbClr val="FFC000"/>
                </a:solidFill>
                <a:latin typeface="Arial" pitchFamily="34" charset="0"/>
                <a:cs typeface="Arial" pitchFamily="34" charset="0"/>
              </a:rPr>
              <a:t>IMPLEMENTACIÓN DE SISTEMAS COMPLEMENTARIOS</a:t>
            </a:r>
            <a:endParaRPr lang="es-ES" sz="2000" b="1" u="sng" dirty="0" smtClean="0">
              <a:solidFill>
                <a:srgbClr val="FFC000"/>
              </a:solidFill>
              <a:latin typeface="Arial" pitchFamily="34" charset="0"/>
              <a:cs typeface="Arial" pitchFamily="34" charset="0"/>
            </a:endParaRPr>
          </a:p>
        </p:txBody>
      </p:sp>
      <p:sp>
        <p:nvSpPr>
          <p:cNvPr id="3" name="2 Subtítulo"/>
          <p:cNvSpPr>
            <a:spLocks noGrp="1"/>
          </p:cNvSpPr>
          <p:nvPr>
            <p:ph type="subTitle" idx="1"/>
          </p:nvPr>
        </p:nvSpPr>
        <p:spPr>
          <a:xfrm>
            <a:off x="500034" y="2143116"/>
            <a:ext cx="8215370" cy="4357718"/>
          </a:xfrm>
        </p:spPr>
        <p:txBody>
          <a:bodyPr>
            <a:noAutofit/>
          </a:bodyPr>
          <a:lstStyle/>
          <a:p>
            <a:endParaRPr lang="es-ES" sz="2200" b="1" dirty="0" smtClean="0">
              <a:solidFill>
                <a:schemeClr val="bg1"/>
              </a:solidFill>
              <a:latin typeface="Arial" pitchFamily="34" charset="0"/>
              <a:cs typeface="Arial" pitchFamily="34" charset="0"/>
            </a:endParaRPr>
          </a:p>
          <a:p>
            <a:pPr algn="just"/>
            <a:r>
              <a:rPr lang="es-ES" sz="2200" b="1" dirty="0" smtClean="0">
                <a:solidFill>
                  <a:schemeClr val="bg1"/>
                </a:solidFill>
                <a:latin typeface="Arial" pitchFamily="34" charset="0"/>
                <a:cs typeface="Arial" pitchFamily="34" charset="0"/>
              </a:rPr>
              <a:t>Dentro de los procesos industriales, uno de los avances tecnológicos que más ventajas y recursos ofrece en la actualidad es la automatización, y dentro de ésta, el automatismo eléctrico.</a:t>
            </a:r>
          </a:p>
          <a:p>
            <a:pPr algn="just"/>
            <a:endParaRPr lang="es-ES" sz="2200" b="1" dirty="0" smtClean="0">
              <a:solidFill>
                <a:schemeClr val="bg1"/>
              </a:solidFill>
              <a:latin typeface="Arial" pitchFamily="34" charset="0"/>
              <a:cs typeface="Arial" pitchFamily="34" charset="0"/>
            </a:endParaRPr>
          </a:p>
          <a:p>
            <a:pPr algn="just"/>
            <a:r>
              <a:rPr lang="es-ES" sz="2200" b="1" dirty="0" smtClean="0">
                <a:solidFill>
                  <a:schemeClr val="bg1"/>
                </a:solidFill>
                <a:latin typeface="Arial" pitchFamily="34" charset="0"/>
                <a:cs typeface="Arial" pitchFamily="34" charset="0"/>
              </a:rPr>
              <a:t>Un automatismo eléctrico es un conjunto de módulos cableados entre sí, formando un sistema de control único que permite realizar, sin la actuación del hombre, una serie de procesos o secuencias lógicas sobre un sistema de potencia</a:t>
            </a:r>
            <a:r>
              <a:rPr lang="es-ES" sz="2200" dirty="0" smtClean="0">
                <a:solidFill>
                  <a:schemeClr val="tx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14348" y="214290"/>
            <a:ext cx="7772400" cy="898521"/>
          </a:xfrm>
        </p:spPr>
        <p:txBody>
          <a:bodyPr>
            <a:normAutofit/>
          </a:bodyPr>
          <a:lstStyle/>
          <a:p>
            <a:r>
              <a:rPr lang="es-ES" sz="3200" b="1" dirty="0" smtClean="0">
                <a:solidFill>
                  <a:srgbClr val="FFFF00"/>
                </a:solidFill>
                <a:latin typeface="Arial" pitchFamily="34" charset="0"/>
                <a:cs typeface="Arial" pitchFamily="34" charset="0"/>
              </a:rPr>
              <a:t>Principio de un sistema automático</a:t>
            </a:r>
            <a:r>
              <a:rPr lang="es-ES" sz="3200" b="1" dirty="0" smtClean="0">
                <a:latin typeface="Arial" pitchFamily="34" charset="0"/>
                <a:cs typeface="Arial" pitchFamily="34" charset="0"/>
              </a:rPr>
              <a:t>.</a:t>
            </a:r>
            <a:endParaRPr lang="es-ES" sz="3200" dirty="0">
              <a:latin typeface="Arial" pitchFamily="34" charset="0"/>
              <a:cs typeface="Arial" pitchFamily="34" charset="0"/>
            </a:endParaRPr>
          </a:p>
        </p:txBody>
      </p:sp>
      <p:sp>
        <p:nvSpPr>
          <p:cNvPr id="3" name="2 Subtítulo"/>
          <p:cNvSpPr>
            <a:spLocks noGrp="1"/>
          </p:cNvSpPr>
          <p:nvPr>
            <p:ph type="subTitle" idx="1"/>
          </p:nvPr>
        </p:nvSpPr>
        <p:spPr>
          <a:xfrm>
            <a:off x="1357290" y="1071546"/>
            <a:ext cx="6486548" cy="5429288"/>
          </a:xfrm>
        </p:spPr>
        <p:txBody>
          <a:bodyPr>
            <a:noAutofit/>
          </a:bodyPr>
          <a:lstStyle/>
          <a:p>
            <a:r>
              <a:rPr lang="es-ES" sz="2200" dirty="0" smtClean="0">
                <a:solidFill>
                  <a:schemeClr val="bg1"/>
                </a:solidFill>
                <a:latin typeface="Arial" pitchFamily="34" charset="0"/>
                <a:cs typeface="Arial" pitchFamily="34" charset="0"/>
              </a:rPr>
              <a:t>Todo </a:t>
            </a:r>
            <a:r>
              <a:rPr lang="es-ES" sz="2200" dirty="0">
                <a:solidFill>
                  <a:schemeClr val="bg1"/>
                </a:solidFill>
                <a:latin typeface="Arial" pitchFamily="34" charset="0"/>
                <a:cs typeface="Arial" pitchFamily="34" charset="0"/>
              </a:rPr>
              <a:t>sistema automático por simple que éste sea se basa en el concepto de bucle o lazo, tal y como se representa en la siguiente figura</a:t>
            </a:r>
            <a:r>
              <a:rPr lang="es-ES" sz="2200" dirty="0" smtClean="0">
                <a:solidFill>
                  <a:schemeClr val="bg1"/>
                </a:solidFill>
                <a:latin typeface="Arial" pitchFamily="34" charset="0"/>
                <a:cs typeface="Arial" pitchFamily="34" charset="0"/>
              </a:rPr>
              <a:t>.</a:t>
            </a:r>
          </a:p>
          <a:p>
            <a:endParaRPr lang="es-ES" sz="2200" dirty="0" smtClean="0">
              <a:solidFill>
                <a:schemeClr val="tx1"/>
              </a:solidFill>
              <a:latin typeface="Arial" pitchFamily="34" charset="0"/>
              <a:cs typeface="Arial" pitchFamily="34" charset="0"/>
            </a:endParaRPr>
          </a:p>
          <a:p>
            <a:endParaRPr lang="es-ES" sz="2200" dirty="0" smtClean="0">
              <a:solidFill>
                <a:schemeClr val="tx1"/>
              </a:solidFill>
              <a:latin typeface="Arial" pitchFamily="34" charset="0"/>
              <a:cs typeface="Arial" pitchFamily="34" charset="0"/>
            </a:endParaRPr>
          </a:p>
          <a:p>
            <a:endParaRPr lang="es-ES" sz="2200" dirty="0">
              <a:solidFill>
                <a:schemeClr val="tx1"/>
              </a:solidFill>
              <a:latin typeface="Arial" pitchFamily="34" charset="0"/>
              <a:cs typeface="Arial" pitchFamily="34" charset="0"/>
            </a:endParaRPr>
          </a:p>
          <a:p>
            <a:endParaRPr lang="es-ES" sz="2200" dirty="0">
              <a:solidFill>
                <a:schemeClr val="tx1"/>
              </a:solidFill>
              <a:latin typeface="Arial" pitchFamily="34" charset="0"/>
              <a:cs typeface="Arial" pitchFamily="34" charset="0"/>
            </a:endParaRPr>
          </a:p>
          <a:p>
            <a:r>
              <a:rPr lang="es-ES" sz="2200" dirty="0" smtClean="0">
                <a:latin typeface="Arial" pitchFamily="34" charset="0"/>
                <a:cs typeface="Arial" pitchFamily="34" charset="0"/>
              </a:rPr>
              <a:t/>
            </a:r>
            <a:br>
              <a:rPr lang="es-ES" sz="2200" dirty="0" smtClean="0">
                <a:latin typeface="Arial" pitchFamily="34" charset="0"/>
                <a:cs typeface="Arial" pitchFamily="34" charset="0"/>
              </a:rPr>
            </a:br>
            <a:endParaRPr lang="es-ES" sz="2200" dirty="0" smtClean="0">
              <a:latin typeface="Arial" pitchFamily="34" charset="0"/>
              <a:cs typeface="Arial" pitchFamily="34" charset="0"/>
            </a:endParaRPr>
          </a:p>
          <a:p>
            <a:endParaRPr lang="es-ES" sz="2200" dirty="0">
              <a:solidFill>
                <a:schemeClr val="tx1"/>
              </a:solidFill>
              <a:latin typeface="Arial" pitchFamily="34" charset="0"/>
              <a:cs typeface="Arial" pitchFamily="34" charset="0"/>
            </a:endParaRPr>
          </a:p>
          <a:p>
            <a:endParaRPr lang="es-ES" sz="2200" dirty="0" smtClean="0">
              <a:solidFill>
                <a:schemeClr val="tx1"/>
              </a:solidFill>
              <a:latin typeface="Arial" pitchFamily="34" charset="0"/>
              <a:cs typeface="Arial" pitchFamily="34" charset="0"/>
            </a:endParaRPr>
          </a:p>
          <a:p>
            <a:endParaRPr lang="es-ES" sz="2200" dirty="0">
              <a:solidFill>
                <a:schemeClr val="tx1"/>
              </a:solidFill>
              <a:latin typeface="Arial" pitchFamily="34" charset="0"/>
              <a:cs typeface="Arial" pitchFamily="34" charset="0"/>
            </a:endParaRPr>
          </a:p>
          <a:p>
            <a:endParaRPr lang="es-ES" sz="2200" dirty="0" smtClean="0">
              <a:solidFill>
                <a:schemeClr val="tx1"/>
              </a:solidFill>
              <a:latin typeface="Arial" pitchFamily="34" charset="0"/>
              <a:cs typeface="Arial" pitchFamily="34" charset="0"/>
            </a:endParaRPr>
          </a:p>
          <a:p>
            <a:r>
              <a:rPr lang="es-ES" sz="2200" dirty="0" smtClean="0">
                <a:solidFill>
                  <a:schemeClr val="tx1"/>
                </a:solidFill>
                <a:latin typeface="Arial" pitchFamily="34" charset="0"/>
                <a:cs typeface="Arial" pitchFamily="34" charset="0"/>
              </a:rPr>
              <a:t> </a:t>
            </a:r>
            <a:r>
              <a:rPr lang="es-ES" sz="2200" b="1" dirty="0">
                <a:solidFill>
                  <a:schemeClr val="bg1"/>
                </a:solidFill>
                <a:latin typeface="Arial" pitchFamily="34" charset="0"/>
                <a:cs typeface="Arial" pitchFamily="34" charset="0"/>
              </a:rPr>
              <a:t>Esquema de bucle de un sistema automático</a:t>
            </a:r>
            <a:endParaRPr lang="es-ES" sz="2200" dirty="0">
              <a:solidFill>
                <a:schemeClr val="bg1"/>
              </a:solidFill>
              <a:latin typeface="Arial" pitchFamily="34" charset="0"/>
              <a:cs typeface="Arial" pitchFamily="34" charset="0"/>
            </a:endParaRPr>
          </a:p>
        </p:txBody>
      </p:sp>
      <p:pic>
        <p:nvPicPr>
          <p:cNvPr id="4" name="3 Imagen"/>
          <p:cNvPicPr/>
          <p:nvPr/>
        </p:nvPicPr>
        <p:blipFill>
          <a:blip r:embed="rId3" cstate="print"/>
          <a:srcRect l="31708" t="38900" r="12439" b="16699"/>
          <a:stretch>
            <a:fillRect/>
          </a:stretch>
        </p:blipFill>
        <p:spPr bwMode="auto">
          <a:xfrm>
            <a:off x="1142976" y="2428868"/>
            <a:ext cx="6786610" cy="32861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14290"/>
            <a:ext cx="8115328" cy="989034"/>
          </a:xfrm>
        </p:spPr>
        <p:txBody>
          <a:bodyPr>
            <a:normAutofit/>
          </a:bodyPr>
          <a:lstStyle/>
          <a:p>
            <a:r>
              <a:rPr lang="es-ES" sz="3200" b="1" dirty="0" smtClean="0">
                <a:solidFill>
                  <a:srgbClr val="FFFF00"/>
                </a:solidFill>
              </a:rPr>
              <a:t>Necesidades de automatización.</a:t>
            </a:r>
            <a:endParaRPr lang="es-ES" sz="3200" dirty="0">
              <a:solidFill>
                <a:srgbClr val="FFFF00"/>
              </a:solidFill>
            </a:endParaRPr>
          </a:p>
        </p:txBody>
      </p:sp>
      <p:sp>
        <p:nvSpPr>
          <p:cNvPr id="3" name="2 Marcador de contenido"/>
          <p:cNvSpPr>
            <a:spLocks noGrp="1"/>
          </p:cNvSpPr>
          <p:nvPr>
            <p:ph idx="1"/>
          </p:nvPr>
        </p:nvSpPr>
        <p:spPr>
          <a:xfrm>
            <a:off x="428596" y="1142984"/>
            <a:ext cx="8229600" cy="1500197"/>
          </a:xfrm>
        </p:spPr>
        <p:txBody>
          <a:bodyPr>
            <a:noAutofit/>
          </a:bodyPr>
          <a:lstStyle/>
          <a:p>
            <a:pPr algn="just">
              <a:buNone/>
            </a:pPr>
            <a:r>
              <a:rPr lang="es-ES" sz="2200" dirty="0" smtClean="0">
                <a:solidFill>
                  <a:schemeClr val="bg1"/>
                </a:solidFill>
                <a:latin typeface="Arial" pitchFamily="34" charset="0"/>
                <a:cs typeface="Arial" pitchFamily="34" charset="0"/>
              </a:rPr>
              <a:t>	La necesidad surge por controlar la automatización de la secuenciación y la lógica para la realización de los pasos que conllevan al lavado externo del auto, es decir de las operaciones de que se componen</a:t>
            </a:r>
            <a:r>
              <a:rPr lang="es-ES" sz="2200" dirty="0" smtClean="0">
                <a:latin typeface="Arial" pitchFamily="34" charset="0"/>
                <a:cs typeface="Arial" pitchFamily="34" charset="0"/>
              </a:rPr>
              <a:t>.</a:t>
            </a:r>
          </a:p>
        </p:txBody>
      </p:sp>
      <p:sp>
        <p:nvSpPr>
          <p:cNvPr id="5" name="2 Marcador de contenido"/>
          <p:cNvSpPr txBox="1">
            <a:spLocks/>
          </p:cNvSpPr>
          <p:nvPr/>
        </p:nvSpPr>
        <p:spPr>
          <a:xfrm>
            <a:off x="842994" y="2857496"/>
            <a:ext cx="7800972" cy="3357586"/>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bg1"/>
                </a:solidFill>
                <a:effectLst/>
                <a:uLnTx/>
                <a:uFillTx/>
                <a:latin typeface="Arial" pitchFamily="34" charset="0"/>
                <a:cs typeface="Arial" pitchFamily="34" charset="0"/>
              </a:rPr>
              <a:t>Los sistemas a automatizar son los siguientes: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400" b="0" i="0" u="none" strike="noStrike" kern="1200" cap="none" spc="0" normalizeH="0" baseline="0" noProof="0" dirty="0" smtClean="0">
              <a:ln>
                <a:noFill/>
              </a:ln>
              <a:solidFill>
                <a:schemeClr val="bg1"/>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1" u="none" strike="noStrike" kern="1200" cap="none" spc="0" normalizeH="0" baseline="0" noProof="0" dirty="0" smtClean="0">
                <a:ln>
                  <a:noFill/>
                </a:ln>
                <a:solidFill>
                  <a:schemeClr val="bg1"/>
                </a:solidFill>
                <a:effectLst/>
                <a:uLnTx/>
                <a:uFillTx/>
                <a:latin typeface="Arial" pitchFamily="34" charset="0"/>
                <a:cs typeface="Arial" pitchFamily="34" charset="0"/>
              </a:rPr>
              <a:t>Sistema neumático de apertura y cierre de brazos.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400" b="1" i="1" u="none" strike="noStrike" kern="1200" cap="none" spc="0" normalizeH="0" baseline="0" noProof="0" dirty="0" smtClean="0">
              <a:ln>
                <a:noFill/>
              </a:ln>
              <a:solidFill>
                <a:schemeClr val="bg1"/>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1" u="none" strike="noStrike" kern="1200" cap="none" spc="0" normalizeH="0" baseline="0" noProof="0" dirty="0" smtClean="0">
                <a:ln>
                  <a:noFill/>
                </a:ln>
                <a:solidFill>
                  <a:schemeClr val="bg1"/>
                </a:solidFill>
                <a:effectLst/>
                <a:uLnTx/>
                <a:uFillTx/>
                <a:latin typeface="Arial" pitchFamily="34" charset="0"/>
                <a:cs typeface="Arial" pitchFamily="34" charset="0"/>
              </a:rPr>
              <a:t>Sistema hidráulico de inyección de agua, shampoo y rinse.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400" b="1" i="1" u="none" strike="noStrike" kern="1200" cap="none" spc="0" normalizeH="0" baseline="0" noProof="0" dirty="0" smtClean="0">
              <a:ln>
                <a:noFill/>
              </a:ln>
              <a:solidFill>
                <a:schemeClr val="bg1"/>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1" u="none" strike="noStrike" kern="1200" cap="none" spc="0" normalizeH="0" baseline="0" noProof="0" dirty="0" smtClean="0">
                <a:ln>
                  <a:noFill/>
                </a:ln>
                <a:solidFill>
                  <a:schemeClr val="bg1"/>
                </a:solidFill>
                <a:effectLst/>
                <a:uLnTx/>
                <a:uFillTx/>
                <a:latin typeface="Arial" pitchFamily="34" charset="0"/>
                <a:cs typeface="Arial" pitchFamily="34" charset="0"/>
              </a:rPr>
              <a:t>Sistema hidráulico de movimiento de la estructura y rotación de cepillos.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400" b="1" i="1" u="none" strike="noStrike" kern="1200" cap="none" spc="0" normalizeH="0" baseline="0" noProof="0" dirty="0" smtClean="0">
              <a:ln>
                <a:noFill/>
              </a:ln>
              <a:solidFill>
                <a:schemeClr val="bg1"/>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1" u="none" strike="noStrike" kern="1200" cap="none" spc="0" normalizeH="0" baseline="0" noProof="0" dirty="0" smtClean="0">
                <a:ln>
                  <a:noFill/>
                </a:ln>
                <a:solidFill>
                  <a:schemeClr val="bg1"/>
                </a:solidFill>
                <a:effectLst/>
                <a:uLnTx/>
                <a:uFillTx/>
                <a:latin typeface="Arial" pitchFamily="34" charset="0"/>
                <a:cs typeface="Arial" pitchFamily="34" charset="0"/>
              </a:rPr>
              <a:t>Sistema de semáforo indicador de procesos.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2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71472" y="571480"/>
            <a:ext cx="8072494" cy="4093428"/>
          </a:xfrm>
          <a:prstGeom prst="rect">
            <a:avLst/>
          </a:prstGeom>
          <a:noFill/>
        </p:spPr>
        <p:txBody>
          <a:bodyPr wrap="square" rtlCol="0">
            <a:spAutoFit/>
          </a:bodyPr>
          <a:lstStyle/>
          <a:p>
            <a:pPr marL="0" lvl="1"/>
            <a:r>
              <a:rPr lang="es-EC" sz="2000" b="1" dirty="0" smtClean="0">
                <a:solidFill>
                  <a:srgbClr val="FFFF66"/>
                </a:solidFill>
                <a:latin typeface="Arial" pitchFamily="34" charset="0"/>
                <a:cs typeface="Arial" pitchFamily="34" charset="0"/>
              </a:rPr>
              <a:t>ALCANCE DEL PROYECTO </a:t>
            </a:r>
            <a:endParaRPr lang="es-EC" sz="2000" b="1" dirty="0" smtClean="0">
              <a:solidFill>
                <a:srgbClr val="FFFF66"/>
              </a:solidFill>
              <a:latin typeface="Arial" pitchFamily="34" charset="0"/>
              <a:cs typeface="Arial" pitchFamily="34" charset="0"/>
            </a:endParaRPr>
          </a:p>
          <a:p>
            <a:pPr marL="0" lvl="1"/>
            <a:endParaRPr lang="es-EC" sz="2000" b="1" dirty="0" smtClean="0">
              <a:solidFill>
                <a:srgbClr val="FFFF66"/>
              </a:solidFill>
              <a:latin typeface="Arial" pitchFamily="34" charset="0"/>
              <a:cs typeface="Arial" pitchFamily="34" charset="0"/>
            </a:endParaRPr>
          </a:p>
          <a:p>
            <a:pPr marL="0" lvl="1"/>
            <a:endParaRPr lang="es-EC" sz="2000" b="1" dirty="0" smtClean="0">
              <a:solidFill>
                <a:srgbClr val="FFFF66"/>
              </a:solidFill>
              <a:latin typeface="Arial" pitchFamily="34" charset="0"/>
              <a:cs typeface="Arial" pitchFamily="34" charset="0"/>
            </a:endParaRPr>
          </a:p>
          <a:p>
            <a:pPr marL="0" lvl="1"/>
            <a:endParaRPr lang="es-EC" sz="2000" b="1" dirty="0" smtClean="0">
              <a:solidFill>
                <a:srgbClr val="FFFF66"/>
              </a:solidFill>
              <a:latin typeface="Arial" pitchFamily="34" charset="0"/>
              <a:cs typeface="Arial" pitchFamily="34" charset="0"/>
            </a:endParaRPr>
          </a:p>
          <a:p>
            <a:pPr marL="0" lvl="1"/>
            <a:endParaRPr lang="es-EC" sz="2000" dirty="0" smtClean="0">
              <a:solidFill>
                <a:srgbClr val="FFFF66"/>
              </a:solidFill>
              <a:latin typeface="Arial" pitchFamily="34" charset="0"/>
              <a:cs typeface="Arial" pitchFamily="34" charset="0"/>
            </a:endParaRPr>
          </a:p>
          <a:p>
            <a:pPr algn="just"/>
            <a:r>
              <a:rPr lang="es-EC" sz="2000" b="1" dirty="0" smtClean="0">
                <a:solidFill>
                  <a:schemeClr val="bg1"/>
                </a:solidFill>
                <a:latin typeface="Arial" pitchFamily="34" charset="0"/>
                <a:cs typeface="Arial" pitchFamily="34" charset="0"/>
              </a:rPr>
              <a:t>Si bien se pretende facilitar el servicio de lavado automotriz y dar una solución al problema de falta de tiempo para un eficiente servicio, se indica que en este trabajo se estudiará y realizará  la implementación de un PLC que mediante, actuadores electromecánicos, diseños de circuitos tanto neumáticos como hidráulicos y la automatización del lavado eficaz para autos pequeños y medianos enfocándose a la optimización de los recursos e insumos que vamos a utilizar</a:t>
            </a:r>
            <a:endParaRPr lang="es-EC"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28596" y="428605"/>
            <a:ext cx="835824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Estudio previo: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Teniendo en cuenta que partimos de un equipo “Car Polisher” reciclado</a:t>
            </a:r>
            <a:r>
              <a:rPr kumimoji="0" lang="es-ES" sz="2000" b="0" i="0" u="none" strike="noStrike" cap="none" normalizeH="0" dirty="0" smtClean="0">
                <a:ln>
                  <a:noFill/>
                </a:ln>
                <a:solidFill>
                  <a:schemeClr val="bg1"/>
                </a:solidFill>
                <a:effectLst/>
                <a:latin typeface="Arial" pitchFamily="34" charset="0"/>
                <a:ea typeface="Times New Roman" pitchFamily="18" charset="0"/>
                <a:cs typeface="Arial" pitchFamily="34" charset="0"/>
              </a:rPr>
              <a:t> </a:t>
            </a: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que remueve una capa exterior de cera previamente aplicada, de forma semiautomática, teniendo que viajar en rieles.</a:t>
            </a:r>
          </a:p>
          <a:p>
            <a:pPr marL="0" marR="0" lvl="0" indent="0" algn="ctr" defTabSz="914400" rtl="0" eaLnBrk="0" fontAlgn="base" latinLnBrk="0" hangingPunct="0">
              <a:lnSpc>
                <a:spcPct val="100000"/>
              </a:lnSpc>
              <a:spcBef>
                <a:spcPct val="0"/>
              </a:spcBef>
              <a:spcAft>
                <a:spcPct val="0"/>
              </a:spcAft>
              <a:buClrTx/>
              <a:buSzTx/>
              <a:buFontTx/>
              <a:buNone/>
              <a:tabLst/>
            </a:pPr>
            <a:endParaRPr lang="es-ES" sz="2000" dirty="0" smtClean="0">
              <a:solidFill>
                <a:schemeClr val="bg1"/>
              </a:solidFill>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s-ES" sz="2000" dirty="0" smtClean="0">
                <a:solidFill>
                  <a:schemeClr val="bg1"/>
                </a:solidFill>
                <a:latin typeface="Arial" pitchFamily="34" charset="0"/>
                <a:ea typeface="Times New Roman" pitchFamily="18" charset="0"/>
                <a:cs typeface="Arial" pitchFamily="34" charset="0"/>
              </a:rPr>
              <a:t>Hay que tener en cuenta las siguientes</a:t>
            </a:r>
            <a:r>
              <a:rPr kumimoji="0" lang="es-ES" sz="2000" b="0" i="0" u="none" strike="noStrike" cap="none" normalizeH="0" dirty="0" smtClean="0">
                <a:ln>
                  <a:noFill/>
                </a:ln>
                <a:solidFill>
                  <a:schemeClr val="bg1"/>
                </a:solidFill>
                <a:effectLst/>
                <a:latin typeface="Arial" pitchFamily="34" charset="0"/>
                <a:ea typeface="Times New Roman" pitchFamily="18" charset="0"/>
                <a:cs typeface="Arial" pitchFamily="34" charset="0"/>
              </a:rPr>
              <a:t> consideraciones:</a:t>
            </a:r>
          </a:p>
          <a:p>
            <a:pPr marL="0" marR="0" lvl="0" indent="0" algn="ctr" defTabSz="914400" rtl="0" eaLnBrk="0" fontAlgn="base" latinLnBrk="0" hangingPunct="0">
              <a:lnSpc>
                <a:spcPct val="100000"/>
              </a:lnSpc>
              <a:spcBef>
                <a:spcPct val="0"/>
              </a:spcBef>
              <a:spcAft>
                <a:spcPct val="0"/>
              </a:spcAft>
              <a:buClrTx/>
              <a:buSzTx/>
              <a:buFontTx/>
              <a:buNone/>
              <a:tabLst/>
            </a:pPr>
            <a:endParaRPr lang="es-ES" sz="2000" dirty="0" smtClean="0">
              <a:solidFill>
                <a:schemeClr val="bg1"/>
              </a:solidFill>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 typeface="Arial" pitchFamily="34" charset="0"/>
              <a:buChar char="•"/>
              <a:tabLst/>
            </a:pPr>
            <a:r>
              <a:rPr lang="es-ES" sz="2000" dirty="0" smtClean="0">
                <a:solidFill>
                  <a:schemeClr val="bg1"/>
                </a:solidFill>
                <a:latin typeface="Arial" pitchFamily="34" charset="0"/>
                <a:ea typeface="Times New Roman" pitchFamily="18" charset="0"/>
                <a:cs typeface="Arial" pitchFamily="34" charset="0"/>
              </a:rPr>
              <a:t> A</a:t>
            </a:r>
            <a:r>
              <a:rPr kumimoji="0" lang="es-ES" sz="2000" b="0" i="0" u="none" strike="noStrike" cap="none" normalizeH="0" dirty="0" smtClean="0">
                <a:ln>
                  <a:noFill/>
                </a:ln>
                <a:solidFill>
                  <a:schemeClr val="bg1"/>
                </a:solidFill>
                <a:effectLst/>
                <a:latin typeface="Arial" pitchFamily="34" charset="0"/>
                <a:ea typeface="Times New Roman" pitchFamily="18" charset="0"/>
                <a:cs typeface="Arial" pitchFamily="34" charset="0"/>
              </a:rPr>
              <a:t>lternativas practicas, en lo posible vamos a manejar señales digitales y no analógicas.</a:t>
            </a:r>
          </a:p>
          <a:p>
            <a:pPr marL="0" marR="0" lvl="0" indent="0" algn="ctr" defTabSz="914400" rtl="0" eaLnBrk="0" fontAlgn="base" latinLnBrk="0" hangingPunct="0">
              <a:lnSpc>
                <a:spcPct val="100000"/>
              </a:lnSpc>
              <a:spcBef>
                <a:spcPct val="0"/>
              </a:spcBef>
              <a:spcAft>
                <a:spcPct val="0"/>
              </a:spcAft>
              <a:buClrTx/>
              <a:buSzTx/>
              <a:tabLst/>
            </a:pPr>
            <a:r>
              <a:rPr kumimoji="0" lang="es-ES" sz="2000" b="0" i="0" u="none" strike="noStrike" cap="none" normalizeH="0" dirty="0" smtClean="0">
                <a:ln>
                  <a:noFill/>
                </a:ln>
                <a:solidFill>
                  <a:schemeClr val="bg1"/>
                </a:solidFill>
                <a:effectLst/>
                <a:latin typeface="Arial" pitchFamily="34" charset="0"/>
                <a:ea typeface="Times New Roman" pitchFamily="18"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 typeface="Arial" pitchFamily="34" charset="0"/>
              <a:buChar char="•"/>
              <a:tabLst/>
            </a:pPr>
            <a:r>
              <a:rPr kumimoji="0" lang="es-ES" sz="2000" b="0" i="0" u="none" strike="noStrike" cap="none" normalizeH="0" dirty="0" smtClean="0">
                <a:ln>
                  <a:noFill/>
                </a:ln>
                <a:solidFill>
                  <a:schemeClr val="bg1"/>
                </a:solidFill>
                <a:effectLst/>
                <a:latin typeface="Arial" pitchFamily="34" charset="0"/>
                <a:ea typeface="Times New Roman" pitchFamily="18" charset="0"/>
                <a:cs typeface="Arial" pitchFamily="34" charset="0"/>
              </a:rPr>
              <a:t> </a:t>
            </a:r>
            <a:r>
              <a:rPr lang="es-ES" sz="2000" dirty="0" smtClean="0">
                <a:solidFill>
                  <a:schemeClr val="bg1"/>
                </a:solidFill>
                <a:latin typeface="Arial" pitchFamily="34" charset="0"/>
                <a:ea typeface="Times New Roman" pitchFamily="18" charset="0"/>
                <a:cs typeface="Arial" pitchFamily="34" charset="0"/>
              </a:rPr>
              <a:t>D</a:t>
            </a:r>
            <a:r>
              <a:rPr kumimoji="0" lang="es-ES" sz="2000" b="0" i="0" u="none" strike="noStrike" cap="none" normalizeH="0" dirty="0" smtClean="0">
                <a:ln>
                  <a:noFill/>
                </a:ln>
                <a:solidFill>
                  <a:schemeClr val="bg1"/>
                </a:solidFill>
                <a:effectLst/>
                <a:latin typeface="Arial" pitchFamily="34" charset="0"/>
                <a:ea typeface="Times New Roman" pitchFamily="18" charset="0"/>
                <a:cs typeface="Arial" pitchFamily="34" charset="0"/>
              </a:rPr>
              <a:t>isponibilidad en el mercado de elementos a implementar.</a:t>
            </a:r>
          </a:p>
          <a:p>
            <a:pPr marL="0" marR="0" lvl="0" indent="0" algn="ctr" defTabSz="914400" rtl="0" eaLnBrk="0" fontAlgn="base" latinLnBrk="0" hangingPunct="0">
              <a:lnSpc>
                <a:spcPct val="100000"/>
              </a:lnSpc>
              <a:spcBef>
                <a:spcPct val="0"/>
              </a:spcBef>
              <a:spcAft>
                <a:spcPct val="0"/>
              </a:spcAft>
              <a:buClrTx/>
              <a:buSzTx/>
              <a:buFont typeface="Arial" pitchFamily="34" charset="0"/>
              <a:buChar char="•"/>
              <a:tabLst/>
            </a:pPr>
            <a:endParaRPr kumimoji="0" lang="es-ES" sz="2000" b="0" i="0" u="none" strike="noStrike" cap="none" normalizeH="0" dirty="0" smtClean="0">
              <a:ln>
                <a:noFill/>
              </a:ln>
              <a:solidFill>
                <a:schemeClr val="bg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 typeface="Arial" pitchFamily="34" charset="0"/>
              <a:buChar char="•"/>
              <a:tabLst/>
            </a:pPr>
            <a:r>
              <a:rPr kumimoji="0" lang="es-ES" sz="2000" b="0" i="0" u="none" strike="noStrike" cap="none" normalizeH="0" dirty="0" smtClean="0">
                <a:ln>
                  <a:noFill/>
                </a:ln>
                <a:solidFill>
                  <a:schemeClr val="bg1"/>
                </a:solidFill>
                <a:effectLst/>
                <a:latin typeface="Arial" pitchFamily="34" charset="0"/>
                <a:ea typeface="Times New Roman" pitchFamily="18" charset="0"/>
                <a:cs typeface="Arial" pitchFamily="34" charset="0"/>
              </a:rPr>
              <a:t> Por facilidad de transformación de energía, buscamos que funcionen a 110v.</a:t>
            </a:r>
          </a:p>
          <a:p>
            <a:pPr marL="0" marR="0" lvl="0" indent="0" algn="ctr" defTabSz="914400" rtl="0" eaLnBrk="0" fontAlgn="base" latinLnBrk="0" hangingPunct="0">
              <a:lnSpc>
                <a:spcPct val="100000"/>
              </a:lnSpc>
              <a:spcBef>
                <a:spcPct val="0"/>
              </a:spcBef>
              <a:spcAft>
                <a:spcPct val="0"/>
              </a:spcAft>
              <a:buClrTx/>
              <a:buSzTx/>
              <a:buFont typeface="Arial" pitchFamily="34" charset="0"/>
              <a:buChar char="•"/>
              <a:tabLst/>
            </a:pPr>
            <a:endParaRPr lang="es-ES" sz="2000" baseline="0" dirty="0" smtClean="0">
              <a:solidFill>
                <a:schemeClr val="bg1"/>
              </a:solidFill>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 typeface="Arial" pitchFamily="34" charset="0"/>
              <a:buChar char="•"/>
              <a:tabLst/>
            </a:pPr>
            <a:r>
              <a:rPr lang="es-ES" sz="2000" dirty="0" smtClean="0">
                <a:solidFill>
                  <a:schemeClr val="bg1"/>
                </a:solidFill>
                <a:latin typeface="Arial" pitchFamily="34" charset="0"/>
                <a:ea typeface="Times New Roman" pitchFamily="18" charset="0"/>
                <a:cs typeface="Arial" pitchFamily="34" charset="0"/>
              </a:rPr>
              <a:t> Costos de elementos, validar la relación costo/beneficio de elementos especiales.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9092008(004)"/>
          <p:cNvPicPr>
            <a:picLocks noChangeAspect="1" noChangeArrowheads="1"/>
          </p:cNvPicPr>
          <p:nvPr/>
        </p:nvPicPr>
        <p:blipFill>
          <a:blip r:embed="rId2" cstate="print"/>
          <a:srcRect/>
          <a:stretch>
            <a:fillRect/>
          </a:stretch>
        </p:blipFill>
        <p:spPr bwMode="auto">
          <a:xfrm>
            <a:off x="766770" y="571480"/>
            <a:ext cx="7448568" cy="55864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214290"/>
            <a:ext cx="8215370" cy="3143272"/>
          </a:xfrm>
        </p:spPr>
        <p:txBody>
          <a:bodyPr>
            <a:normAutofit/>
          </a:bodyPr>
          <a:lstStyle/>
          <a:p>
            <a:pPr algn="ctr">
              <a:buNone/>
            </a:pPr>
            <a:r>
              <a:rPr lang="es-ES" sz="2200" b="1" u="sng" dirty="0" smtClean="0">
                <a:solidFill>
                  <a:srgbClr val="FFFF00"/>
                </a:solidFill>
                <a:latin typeface="Arial" pitchFamily="34" charset="0"/>
                <a:cs typeface="Arial" pitchFamily="34" charset="0"/>
              </a:rPr>
              <a:t>Sistema neumático de apertura y cierre de brazos donde descansan los cepillos giratorios.</a:t>
            </a:r>
          </a:p>
          <a:p>
            <a:pPr lvl="0" algn="just">
              <a:buNone/>
            </a:pPr>
            <a:r>
              <a:rPr lang="es-ES" sz="2200" b="1" i="1" dirty="0" smtClean="0">
                <a:latin typeface="Arial" pitchFamily="34" charset="0"/>
                <a:cs typeface="Arial" pitchFamily="34" charset="0"/>
              </a:rPr>
              <a:t>    </a:t>
            </a:r>
            <a:r>
              <a:rPr lang="es-ES" sz="2200" b="1" i="1" dirty="0" smtClean="0">
                <a:solidFill>
                  <a:schemeClr val="bg1"/>
                </a:solidFill>
                <a:latin typeface="Arial" pitchFamily="34" charset="0"/>
                <a:cs typeface="Arial" pitchFamily="34" charset="0"/>
              </a:rPr>
              <a:t>Antecedente: </a:t>
            </a:r>
            <a:endParaRPr lang="es-ES" sz="2200" dirty="0" smtClean="0">
              <a:solidFill>
                <a:schemeClr val="bg1"/>
              </a:solidFill>
              <a:latin typeface="Arial" pitchFamily="34" charset="0"/>
              <a:cs typeface="Arial" pitchFamily="34" charset="0"/>
            </a:endParaRPr>
          </a:p>
          <a:p>
            <a:pPr>
              <a:buNone/>
            </a:pPr>
            <a:r>
              <a:rPr lang="es-ES" sz="2200" dirty="0" smtClean="0">
                <a:solidFill>
                  <a:schemeClr val="bg1"/>
                </a:solidFill>
                <a:latin typeface="Arial" pitchFamily="34" charset="0"/>
                <a:cs typeface="Arial" pitchFamily="34" charset="0"/>
              </a:rPr>
              <a:t>     El sistema neumático de apertura de brazos original consta de tres válvulas del tipo 3/2 manuales que están dispuestas de la siguiente manera.</a:t>
            </a:r>
          </a:p>
          <a:p>
            <a:endParaRPr lang="es-ES" dirty="0"/>
          </a:p>
        </p:txBody>
      </p:sp>
      <p:sp>
        <p:nvSpPr>
          <p:cNvPr id="5" name="4 Rectángulo"/>
          <p:cNvSpPr/>
          <p:nvPr/>
        </p:nvSpPr>
        <p:spPr>
          <a:xfrm>
            <a:off x="714348" y="2643182"/>
            <a:ext cx="4714908" cy="2492990"/>
          </a:xfrm>
          <a:prstGeom prst="rect">
            <a:avLst/>
          </a:prstGeom>
        </p:spPr>
        <p:txBody>
          <a:bodyPr wrap="square">
            <a:spAutoFit/>
          </a:bodyPr>
          <a:lstStyle/>
          <a:p>
            <a:pPr>
              <a:buNone/>
            </a:pPr>
            <a:endParaRPr lang="es-ES" dirty="0" smtClean="0"/>
          </a:p>
          <a:p>
            <a:pPr lvl="0">
              <a:buFont typeface="Arial" charset="0"/>
              <a:buChar char="•"/>
            </a:pPr>
            <a:r>
              <a:rPr lang="es-ES" dirty="0" smtClean="0">
                <a:solidFill>
                  <a:schemeClr val="bg1"/>
                </a:solidFill>
              </a:rPr>
              <a:t> </a:t>
            </a:r>
            <a:r>
              <a:rPr lang="es-ES" sz="2000" dirty="0" smtClean="0">
                <a:solidFill>
                  <a:schemeClr val="bg1"/>
                </a:solidFill>
                <a:latin typeface="Arial" pitchFamily="34" charset="0"/>
                <a:cs typeface="Arial" pitchFamily="34" charset="0"/>
              </a:rPr>
              <a:t>La primera es para el brazo del cepillo central.</a:t>
            </a:r>
          </a:p>
          <a:p>
            <a:pPr lvl="0">
              <a:buFont typeface="Arial" charset="0"/>
              <a:buChar char="•"/>
            </a:pPr>
            <a:r>
              <a:rPr lang="es-ES" sz="2000" dirty="0" smtClean="0">
                <a:solidFill>
                  <a:schemeClr val="bg1"/>
                </a:solidFill>
                <a:latin typeface="Arial" pitchFamily="34" charset="0"/>
                <a:cs typeface="Arial" pitchFamily="34" charset="0"/>
              </a:rPr>
              <a:t> La segunda es para el par de brazos frontal.</a:t>
            </a:r>
          </a:p>
          <a:p>
            <a:pPr lvl="0">
              <a:buFont typeface="Arial" charset="0"/>
              <a:buChar char="•"/>
            </a:pPr>
            <a:r>
              <a:rPr lang="es-ES" sz="2000" dirty="0" smtClean="0">
                <a:solidFill>
                  <a:schemeClr val="bg1"/>
                </a:solidFill>
                <a:latin typeface="Arial" pitchFamily="34" charset="0"/>
                <a:cs typeface="Arial" pitchFamily="34" charset="0"/>
              </a:rPr>
              <a:t> La tercera es para el par de brazos posterior.</a:t>
            </a:r>
          </a:p>
          <a:p>
            <a:pPr algn="ctr">
              <a:buNone/>
            </a:pPr>
            <a:endParaRPr lang="es-ES" b="1" dirty="0" smtClean="0">
              <a:latin typeface="Arial" pitchFamily="34" charset="0"/>
              <a:cs typeface="Arial" pitchFamily="34" charset="0"/>
            </a:endParaRPr>
          </a:p>
        </p:txBody>
      </p:sp>
      <p:pic>
        <p:nvPicPr>
          <p:cNvPr id="6" name="3 Marcador de contenido" descr="C:\Users\INTEL\Desktop\MAU\FOTOS CELL\06102009(008).jpg"/>
          <p:cNvPicPr>
            <a:picLocks/>
          </p:cNvPicPr>
          <p:nvPr/>
        </p:nvPicPr>
        <p:blipFill>
          <a:blip r:embed="rId2" cstate="print"/>
          <a:srcRect/>
          <a:stretch>
            <a:fillRect/>
          </a:stretch>
        </p:blipFill>
        <p:spPr bwMode="auto">
          <a:xfrm>
            <a:off x="5715008" y="2500306"/>
            <a:ext cx="2500330" cy="3786214"/>
          </a:xfrm>
          <a:prstGeom prst="rect">
            <a:avLst/>
          </a:prstGeom>
          <a:noFill/>
          <a:ln w="9525">
            <a:noFill/>
            <a:miter lim="800000"/>
            <a:headEnd/>
            <a:tailEnd/>
          </a:ln>
        </p:spPr>
      </p:pic>
      <p:sp>
        <p:nvSpPr>
          <p:cNvPr id="7" name="WordArt 2"/>
          <p:cNvSpPr>
            <a:spLocks noChangeArrowheads="1" noChangeShapeType="1" noTextEdit="1"/>
          </p:cNvSpPr>
          <p:nvPr/>
        </p:nvSpPr>
        <p:spPr bwMode="auto">
          <a:xfrm>
            <a:off x="6215074" y="3429000"/>
            <a:ext cx="176213" cy="500066"/>
          </a:xfrm>
          <a:prstGeom prst="rect">
            <a:avLst/>
          </a:prstGeom>
        </p:spPr>
        <p:txBody>
          <a:bodyPr wrap="none" fromWordArt="1">
            <a:prstTxWarp prst="textPlain">
              <a:avLst>
                <a:gd name="adj" fmla="val 50000"/>
              </a:avLst>
            </a:prstTxWarp>
          </a:bodyPr>
          <a:lstStyle/>
          <a:p>
            <a:pPr algn="ctr" rtl="0"/>
            <a:r>
              <a:rPr lang="es-ES" sz="3600" kern="10" spc="0" dirty="0" smtClean="0">
                <a:ln w="9525">
                  <a:solidFill>
                    <a:srgbClr val="000000"/>
                  </a:solidFill>
                  <a:round/>
                  <a:headEnd/>
                  <a:tailEnd/>
                </a:ln>
                <a:solidFill>
                  <a:srgbClr val="FFFFFF"/>
                </a:solidFill>
                <a:effectLst/>
                <a:latin typeface="Arial Black"/>
              </a:rPr>
              <a:t>1</a:t>
            </a:r>
            <a:endParaRPr lang="es-ES" sz="3600" kern="10" spc="0" dirty="0">
              <a:ln w="9525">
                <a:solidFill>
                  <a:srgbClr val="000000"/>
                </a:solidFill>
                <a:round/>
                <a:headEnd/>
                <a:tailEnd/>
              </a:ln>
              <a:solidFill>
                <a:srgbClr val="FFFFFF"/>
              </a:solidFill>
              <a:effectLst/>
              <a:latin typeface="Arial Black"/>
            </a:endParaRPr>
          </a:p>
        </p:txBody>
      </p:sp>
      <p:sp>
        <p:nvSpPr>
          <p:cNvPr id="8" name="WordArt 3"/>
          <p:cNvSpPr>
            <a:spLocks noChangeArrowheads="1" noChangeShapeType="1" noTextEdit="1"/>
          </p:cNvSpPr>
          <p:nvPr/>
        </p:nvSpPr>
        <p:spPr bwMode="auto">
          <a:xfrm>
            <a:off x="6215074" y="4643446"/>
            <a:ext cx="261938" cy="357190"/>
          </a:xfrm>
          <a:prstGeom prst="rect">
            <a:avLst/>
          </a:prstGeom>
        </p:spPr>
        <p:txBody>
          <a:bodyPr wrap="none" fromWordArt="1">
            <a:prstTxWarp prst="textPlain">
              <a:avLst>
                <a:gd name="adj" fmla="val 50000"/>
              </a:avLst>
            </a:prstTxWarp>
          </a:bodyPr>
          <a:lstStyle/>
          <a:p>
            <a:pPr algn="ctr" rtl="0"/>
            <a:r>
              <a:rPr lang="es-ES" sz="3600" kern="10" spc="0" dirty="0" smtClean="0">
                <a:ln w="9525">
                  <a:solidFill>
                    <a:srgbClr val="000000"/>
                  </a:solidFill>
                  <a:round/>
                  <a:headEnd/>
                  <a:tailEnd/>
                </a:ln>
                <a:solidFill>
                  <a:srgbClr val="FFFFFF"/>
                </a:solidFill>
                <a:effectLst/>
                <a:latin typeface="Arial Black"/>
              </a:rPr>
              <a:t>2</a:t>
            </a:r>
            <a:endParaRPr lang="es-ES" sz="3600" kern="10" spc="0" dirty="0">
              <a:ln w="9525">
                <a:solidFill>
                  <a:srgbClr val="000000"/>
                </a:solidFill>
                <a:round/>
                <a:headEnd/>
                <a:tailEnd/>
              </a:ln>
              <a:solidFill>
                <a:srgbClr val="FFFFFF"/>
              </a:solidFill>
              <a:effectLst/>
              <a:latin typeface="Arial Black"/>
            </a:endParaRPr>
          </a:p>
        </p:txBody>
      </p:sp>
      <p:sp>
        <p:nvSpPr>
          <p:cNvPr id="9" name="WordArt 4"/>
          <p:cNvSpPr>
            <a:spLocks noChangeArrowheads="1" noChangeShapeType="1" noTextEdit="1"/>
          </p:cNvSpPr>
          <p:nvPr/>
        </p:nvSpPr>
        <p:spPr bwMode="auto">
          <a:xfrm>
            <a:off x="6286512" y="5643578"/>
            <a:ext cx="190500" cy="357190"/>
          </a:xfrm>
          <a:prstGeom prst="rect">
            <a:avLst/>
          </a:prstGeom>
        </p:spPr>
        <p:txBody>
          <a:bodyPr wrap="none" fromWordArt="1">
            <a:prstTxWarp prst="textPlain">
              <a:avLst>
                <a:gd name="adj" fmla="val 50000"/>
              </a:avLst>
            </a:prstTxWarp>
          </a:bodyPr>
          <a:lstStyle/>
          <a:p>
            <a:pPr algn="ctr" rtl="0"/>
            <a:r>
              <a:rPr lang="es-ES" sz="3600" kern="10" spc="0" dirty="0" smtClean="0">
                <a:ln w="9525">
                  <a:solidFill>
                    <a:srgbClr val="000000"/>
                  </a:solidFill>
                  <a:round/>
                  <a:headEnd/>
                  <a:tailEnd/>
                </a:ln>
                <a:solidFill>
                  <a:srgbClr val="FFFFFF"/>
                </a:solidFill>
                <a:effectLst/>
                <a:latin typeface="Arial Black"/>
              </a:rPr>
              <a:t>3</a:t>
            </a:r>
            <a:endParaRPr lang="es-ES" sz="3600" kern="10" spc="0" dirty="0">
              <a:ln w="9525">
                <a:solidFill>
                  <a:srgbClr val="000000"/>
                </a:solidFill>
                <a:round/>
                <a:headEnd/>
                <a:tailEnd/>
              </a:ln>
              <a:solidFill>
                <a:srgbClr val="FFFFFF"/>
              </a:solidFill>
              <a:effectLst/>
              <a:latin typeface="Arial Black"/>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C:\Users\INTEL\Desktop\MAU\FOTOS CELL\06102009(009).jpg"/>
          <p:cNvPicPr/>
          <p:nvPr/>
        </p:nvPicPr>
        <p:blipFill>
          <a:blip r:embed="rId2" cstate="print"/>
          <a:srcRect/>
          <a:stretch>
            <a:fillRect/>
          </a:stretch>
        </p:blipFill>
        <p:spPr bwMode="auto">
          <a:xfrm>
            <a:off x="2928926" y="571480"/>
            <a:ext cx="3500463" cy="5072098"/>
          </a:xfrm>
          <a:prstGeom prst="rect">
            <a:avLst/>
          </a:prstGeom>
          <a:noFill/>
          <a:ln w="9525">
            <a:noFill/>
            <a:miter lim="800000"/>
            <a:headEnd/>
            <a:tailEnd/>
          </a:ln>
        </p:spPr>
      </p:pic>
      <p:sp>
        <p:nvSpPr>
          <p:cNvPr id="9" name="8 Rectángulo"/>
          <p:cNvSpPr/>
          <p:nvPr/>
        </p:nvSpPr>
        <p:spPr>
          <a:xfrm>
            <a:off x="3001270" y="5929330"/>
            <a:ext cx="2723823" cy="400110"/>
          </a:xfrm>
          <a:prstGeom prst="rect">
            <a:avLst/>
          </a:prstGeom>
        </p:spPr>
        <p:txBody>
          <a:bodyPr wrap="none">
            <a:spAutoFit/>
          </a:bodyPr>
          <a:lstStyle/>
          <a:p>
            <a:pPr algn="ctr">
              <a:buNone/>
            </a:pPr>
            <a:r>
              <a:rPr lang="es-ES" b="1" dirty="0" smtClean="0">
                <a:latin typeface="Arial" pitchFamily="34" charset="0"/>
                <a:cs typeface="Arial" pitchFamily="34" charset="0"/>
              </a:rPr>
              <a:t> </a:t>
            </a:r>
            <a:r>
              <a:rPr lang="es-ES" b="1" dirty="0" smtClean="0">
                <a:solidFill>
                  <a:schemeClr val="bg1"/>
                </a:solidFill>
                <a:latin typeface="Arial" pitchFamily="34" charset="0"/>
                <a:cs typeface="Arial" pitchFamily="34" charset="0"/>
              </a:rPr>
              <a:t>Válvulas </a:t>
            </a:r>
            <a:r>
              <a:rPr lang="es-ES" sz="2000" b="1" dirty="0" smtClean="0">
                <a:solidFill>
                  <a:schemeClr val="bg1"/>
                </a:solidFill>
                <a:latin typeface="Arial" pitchFamily="34" charset="0"/>
                <a:cs typeface="Arial" pitchFamily="34" charset="0"/>
              </a:rPr>
              <a:t>neumáticas</a:t>
            </a:r>
            <a:r>
              <a:rPr lang="es-ES" b="1" dirty="0" smtClean="0">
                <a:solidFill>
                  <a:schemeClr val="bg1"/>
                </a:solidFill>
                <a:latin typeface="Arial" pitchFamily="34" charset="0"/>
                <a:cs typeface="Arial" pitchFamily="34" charset="0"/>
              </a:rPr>
              <a:t> </a:t>
            </a:r>
            <a:endParaRPr lang="es-ES"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NTEL\Desktop\Nueva carpeta\02032010(006).jpg"/>
          <p:cNvPicPr>
            <a:picLocks noChangeAspect="1" noChangeArrowheads="1"/>
          </p:cNvPicPr>
          <p:nvPr/>
        </p:nvPicPr>
        <p:blipFill>
          <a:blip r:embed="rId2" cstate="print"/>
          <a:srcRect t="25075" b="16418"/>
          <a:stretch>
            <a:fillRect/>
          </a:stretch>
        </p:blipFill>
        <p:spPr bwMode="auto">
          <a:xfrm>
            <a:off x="595285" y="857232"/>
            <a:ext cx="7977243" cy="3500462"/>
          </a:xfrm>
          <a:prstGeom prst="rect">
            <a:avLst/>
          </a:prstGeom>
          <a:noFill/>
        </p:spPr>
      </p:pic>
      <p:sp>
        <p:nvSpPr>
          <p:cNvPr id="3" name="2 CuadroTexto"/>
          <p:cNvSpPr txBox="1"/>
          <p:nvPr/>
        </p:nvSpPr>
        <p:spPr>
          <a:xfrm>
            <a:off x="1897695" y="5143512"/>
            <a:ext cx="4456668" cy="400110"/>
          </a:xfrm>
          <a:prstGeom prst="rect">
            <a:avLst/>
          </a:prstGeom>
          <a:noFill/>
        </p:spPr>
        <p:txBody>
          <a:bodyPr wrap="none" rtlCol="0">
            <a:spAutoFit/>
          </a:bodyPr>
          <a:lstStyle/>
          <a:p>
            <a:pPr algn="ctr"/>
            <a:r>
              <a:rPr lang="es-ES" sz="2000" b="1" dirty="0" smtClean="0">
                <a:solidFill>
                  <a:schemeClr val="bg1"/>
                </a:solidFill>
                <a:latin typeface="Arial" pitchFamily="34" charset="0"/>
                <a:cs typeface="Arial" pitchFamily="34" charset="0"/>
              </a:rPr>
              <a:t>Cilindro neumático de doble efecto</a:t>
            </a:r>
            <a:endParaRPr lang="es-ES"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626121"/>
          </a:xfrm>
        </p:spPr>
        <p:txBody>
          <a:bodyPr>
            <a:normAutofit/>
          </a:bodyPr>
          <a:lstStyle/>
          <a:p>
            <a:pPr lvl="0">
              <a:buNone/>
            </a:pPr>
            <a:r>
              <a:rPr lang="es-ES" sz="2000" b="1" dirty="0" smtClean="0">
                <a:latin typeface="Arial" pitchFamily="34" charset="0"/>
                <a:cs typeface="Arial" pitchFamily="34" charset="0"/>
              </a:rPr>
              <a:t>    </a:t>
            </a:r>
            <a:r>
              <a:rPr lang="es-ES" sz="2000" b="1" dirty="0" smtClean="0">
                <a:solidFill>
                  <a:srgbClr val="FFFF00"/>
                </a:solidFill>
                <a:latin typeface="Arial" pitchFamily="34" charset="0"/>
                <a:cs typeface="Arial" pitchFamily="34" charset="0"/>
              </a:rPr>
              <a:t>Solución:</a:t>
            </a:r>
          </a:p>
          <a:p>
            <a:pPr lvl="0" algn="just">
              <a:buNone/>
            </a:pPr>
            <a:r>
              <a:rPr lang="es-ES" sz="2000" dirty="0" smtClean="0">
                <a:latin typeface="Arial" pitchFamily="34" charset="0"/>
                <a:cs typeface="Arial" pitchFamily="34" charset="0"/>
              </a:rPr>
              <a:t>     </a:t>
            </a:r>
            <a:r>
              <a:rPr lang="es-ES" sz="2000" b="1" dirty="0" smtClean="0">
                <a:solidFill>
                  <a:schemeClr val="bg1"/>
                </a:solidFill>
                <a:latin typeface="Arial" pitchFamily="34" charset="0"/>
                <a:cs typeface="Arial" pitchFamily="34" charset="0"/>
              </a:rPr>
              <a:t>Electroválvula neumática : </a:t>
            </a:r>
            <a:r>
              <a:rPr lang="es-ES" sz="2000" dirty="0" smtClean="0">
                <a:solidFill>
                  <a:schemeClr val="bg1"/>
                </a:solidFill>
                <a:latin typeface="Arial" pitchFamily="34" charset="0"/>
                <a:cs typeface="Arial" pitchFamily="34" charset="0"/>
              </a:rPr>
              <a:t>Una señal activa la electroválvula neumática que dirige los flujos de aire que controlan la apertura y cierre de los brazos.</a:t>
            </a:r>
          </a:p>
          <a:p>
            <a:pPr lvl="0" algn="just">
              <a:buNone/>
            </a:pPr>
            <a:endParaRPr lang="es-ES" sz="2000" dirty="0" smtClean="0">
              <a:latin typeface="Arial" pitchFamily="34" charset="0"/>
              <a:cs typeface="Arial" pitchFamily="34" charset="0"/>
            </a:endParaRPr>
          </a:p>
          <a:p>
            <a:endParaRPr lang="es-ES" dirty="0" smtClean="0"/>
          </a:p>
          <a:p>
            <a:endParaRPr lang="es-ES" dirty="0" smtClean="0"/>
          </a:p>
          <a:p>
            <a:endParaRPr lang="es-ES" dirty="0" smtClean="0"/>
          </a:p>
          <a:p>
            <a:endParaRPr lang="es-ES" dirty="0" smtClean="0"/>
          </a:p>
          <a:p>
            <a:endParaRPr lang="es-ES" dirty="0" smtClean="0"/>
          </a:p>
          <a:p>
            <a:endParaRPr lang="es-ES" dirty="0" smtClean="0"/>
          </a:p>
          <a:p>
            <a:pPr algn="ctr">
              <a:buNone/>
            </a:pPr>
            <a:r>
              <a:rPr lang="es-ES" sz="2000" b="1" dirty="0" smtClean="0">
                <a:solidFill>
                  <a:schemeClr val="bg1"/>
                </a:solidFill>
                <a:latin typeface="Arial" pitchFamily="34" charset="0"/>
                <a:cs typeface="Arial" pitchFamily="34" charset="0"/>
              </a:rPr>
              <a:t>Electroválvula neumática</a:t>
            </a:r>
            <a:endParaRPr lang="es-ES" sz="2000" dirty="0">
              <a:solidFill>
                <a:schemeClr val="bg1"/>
              </a:solidFill>
            </a:endParaRPr>
          </a:p>
        </p:txBody>
      </p:sp>
      <p:pic>
        <p:nvPicPr>
          <p:cNvPr id="6" name="5 Imagen"/>
          <p:cNvPicPr/>
          <p:nvPr/>
        </p:nvPicPr>
        <p:blipFill>
          <a:blip r:embed="rId2" cstate="print"/>
          <a:srcRect/>
          <a:stretch>
            <a:fillRect/>
          </a:stretch>
        </p:blipFill>
        <p:spPr bwMode="auto">
          <a:xfrm>
            <a:off x="1500166" y="2071678"/>
            <a:ext cx="6215106" cy="3500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l="1940" t="46118" r="14286"/>
          <a:stretch>
            <a:fillRect/>
          </a:stretch>
        </p:blipFill>
        <p:spPr bwMode="auto">
          <a:xfrm>
            <a:off x="1643042" y="285728"/>
            <a:ext cx="5614494" cy="2643206"/>
          </a:xfrm>
          <a:prstGeom prst="rect">
            <a:avLst/>
          </a:prstGeom>
          <a:solidFill>
            <a:schemeClr val="bg1"/>
          </a:solidFill>
          <a:ln w="9525">
            <a:solidFill>
              <a:schemeClr val="tx1"/>
            </a:solidFill>
            <a:miter lim="800000"/>
            <a:headEnd/>
            <a:tailEnd/>
          </a:ln>
        </p:spPr>
      </p:pic>
      <p:pic>
        <p:nvPicPr>
          <p:cNvPr id="5" name="4 Imagen"/>
          <p:cNvPicPr/>
          <p:nvPr/>
        </p:nvPicPr>
        <p:blipFill>
          <a:blip r:embed="rId3" cstate="print"/>
          <a:srcRect l="1940" t="46353" r="7407"/>
          <a:stretch>
            <a:fillRect/>
          </a:stretch>
        </p:blipFill>
        <p:spPr bwMode="auto">
          <a:xfrm>
            <a:off x="1643042" y="3071810"/>
            <a:ext cx="5615941" cy="2571768"/>
          </a:xfrm>
          <a:prstGeom prst="rect">
            <a:avLst/>
          </a:prstGeom>
          <a:solidFill>
            <a:schemeClr val="bg1"/>
          </a:solidFill>
          <a:ln w="9525">
            <a:solidFill>
              <a:schemeClr val="tx1"/>
            </a:solidFill>
            <a:miter lim="800000"/>
            <a:headEnd/>
            <a:tailEnd/>
          </a:ln>
        </p:spPr>
      </p:pic>
      <p:sp>
        <p:nvSpPr>
          <p:cNvPr id="6" name="5 Rectángulo"/>
          <p:cNvSpPr/>
          <p:nvPr/>
        </p:nvSpPr>
        <p:spPr>
          <a:xfrm>
            <a:off x="928662" y="5715016"/>
            <a:ext cx="7072362" cy="646331"/>
          </a:xfrm>
          <a:prstGeom prst="rect">
            <a:avLst/>
          </a:prstGeom>
        </p:spPr>
        <p:txBody>
          <a:bodyPr wrap="square">
            <a:spAutoFit/>
          </a:bodyPr>
          <a:lstStyle/>
          <a:p>
            <a:pPr algn="ctr"/>
            <a:r>
              <a:rPr lang="es-ES" b="1" dirty="0" smtClean="0">
                <a:solidFill>
                  <a:schemeClr val="bg1"/>
                </a:solidFill>
              </a:rPr>
              <a:t>Esquema del circuito neumático de uno de los 5 cilindros, estado inicial donde se abre el brazo.</a:t>
            </a:r>
            <a:endParaRPr lang="es-ES" b="1" dirty="0">
              <a:solidFill>
                <a:schemeClr val="bg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l="1587" t="46104" r="5192"/>
          <a:stretch>
            <a:fillRect/>
          </a:stretch>
        </p:blipFill>
        <p:spPr bwMode="auto">
          <a:xfrm>
            <a:off x="1571604" y="285728"/>
            <a:ext cx="5934077" cy="2571768"/>
          </a:xfrm>
          <a:prstGeom prst="rect">
            <a:avLst/>
          </a:prstGeom>
          <a:solidFill>
            <a:schemeClr val="bg1"/>
          </a:solidFill>
          <a:ln w="9525">
            <a:solidFill>
              <a:schemeClr val="tx1"/>
            </a:solidFill>
            <a:miter lim="800000"/>
            <a:headEnd/>
            <a:tailEnd/>
          </a:ln>
        </p:spPr>
      </p:pic>
      <p:pic>
        <p:nvPicPr>
          <p:cNvPr id="3" name="2 Imagen"/>
          <p:cNvPicPr/>
          <p:nvPr/>
        </p:nvPicPr>
        <p:blipFill>
          <a:blip r:embed="rId3" cstate="print"/>
          <a:srcRect l="2026" t="45841" r="1289"/>
          <a:stretch>
            <a:fillRect/>
          </a:stretch>
        </p:blipFill>
        <p:spPr bwMode="auto">
          <a:xfrm>
            <a:off x="1571604" y="3000372"/>
            <a:ext cx="5929354" cy="2714644"/>
          </a:xfrm>
          <a:prstGeom prst="rect">
            <a:avLst/>
          </a:prstGeom>
          <a:solidFill>
            <a:schemeClr val="bg1"/>
          </a:solidFill>
          <a:ln w="9525">
            <a:solidFill>
              <a:schemeClr val="tx1"/>
            </a:solidFill>
            <a:miter lim="800000"/>
            <a:headEnd/>
            <a:tailEnd/>
          </a:ln>
        </p:spPr>
      </p:pic>
      <p:sp>
        <p:nvSpPr>
          <p:cNvPr id="4" name="3 Rectángulo"/>
          <p:cNvSpPr/>
          <p:nvPr/>
        </p:nvSpPr>
        <p:spPr>
          <a:xfrm>
            <a:off x="1500166" y="5929330"/>
            <a:ext cx="6786610" cy="646331"/>
          </a:xfrm>
          <a:prstGeom prst="rect">
            <a:avLst/>
          </a:prstGeom>
        </p:spPr>
        <p:txBody>
          <a:bodyPr wrap="square">
            <a:spAutoFit/>
          </a:bodyPr>
          <a:lstStyle/>
          <a:p>
            <a:pPr algn="ctr"/>
            <a:r>
              <a:rPr lang="es-ES" b="1" dirty="0" smtClean="0">
                <a:solidFill>
                  <a:schemeClr val="bg1"/>
                </a:solidFill>
              </a:rPr>
              <a:t>Esquema del circuito neumático de uno de los 5 cilindros, estado donde se cierra el brazo</a:t>
            </a:r>
            <a:r>
              <a:rPr lang="es-ES" dirty="0" smtClean="0">
                <a:solidFill>
                  <a:schemeClr val="bg1"/>
                </a:solidFill>
              </a:rPr>
              <a:t>.</a:t>
            </a:r>
            <a:endParaRPr lang="es-ES"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TESIS\CAPITULOS\capitulo5\25102009(013).jpg"/>
          <p:cNvPicPr/>
          <p:nvPr/>
        </p:nvPicPr>
        <p:blipFill>
          <a:blip r:embed="rId2" cstate="print"/>
          <a:srcRect l="12595" t="14453" r="18891" b="27539"/>
          <a:stretch>
            <a:fillRect/>
          </a:stretch>
        </p:blipFill>
        <p:spPr bwMode="auto">
          <a:xfrm>
            <a:off x="642910" y="1000108"/>
            <a:ext cx="3786214" cy="4572032"/>
          </a:xfrm>
          <a:prstGeom prst="rect">
            <a:avLst/>
          </a:prstGeom>
          <a:noFill/>
          <a:ln w="9525">
            <a:noFill/>
            <a:miter lim="800000"/>
            <a:headEnd/>
            <a:tailEnd/>
          </a:ln>
        </p:spPr>
      </p:pic>
      <p:pic>
        <p:nvPicPr>
          <p:cNvPr id="3" name="2 Imagen" descr="C:\Users\INTEL\Desktop\TESIS\CAPITULOS\capitulo5\25102009(002).jpg"/>
          <p:cNvPicPr/>
          <p:nvPr/>
        </p:nvPicPr>
        <p:blipFill>
          <a:blip r:embed="rId3" cstate="print"/>
          <a:srcRect l="13672" r="31445"/>
          <a:stretch>
            <a:fillRect/>
          </a:stretch>
        </p:blipFill>
        <p:spPr bwMode="auto">
          <a:xfrm>
            <a:off x="4635483" y="1000109"/>
            <a:ext cx="3937045" cy="4572032"/>
          </a:xfrm>
          <a:prstGeom prst="rect">
            <a:avLst/>
          </a:prstGeom>
          <a:noFill/>
          <a:ln w="9525">
            <a:noFill/>
            <a:miter lim="800000"/>
            <a:headEnd/>
            <a:tailEnd/>
          </a:ln>
        </p:spPr>
      </p:pic>
      <p:sp>
        <p:nvSpPr>
          <p:cNvPr id="4" name="3 Rectángulo"/>
          <p:cNvSpPr/>
          <p:nvPr/>
        </p:nvSpPr>
        <p:spPr>
          <a:xfrm>
            <a:off x="2214546" y="5857892"/>
            <a:ext cx="4583306" cy="369332"/>
          </a:xfrm>
          <a:prstGeom prst="rect">
            <a:avLst/>
          </a:prstGeom>
        </p:spPr>
        <p:txBody>
          <a:bodyPr wrap="none">
            <a:spAutoFit/>
          </a:bodyPr>
          <a:lstStyle/>
          <a:p>
            <a:r>
              <a:rPr lang="es-ES" b="1" dirty="0" smtClean="0">
                <a:solidFill>
                  <a:schemeClr val="bg1"/>
                </a:solidFill>
                <a:latin typeface="Arial" pitchFamily="34" charset="0"/>
                <a:cs typeface="Arial" pitchFamily="34" charset="0"/>
              </a:rPr>
              <a:t>Electroválvula de movimiento de brazos</a:t>
            </a:r>
            <a:endParaRPr lang="es-ES"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857916"/>
          </a:xfrm>
        </p:spPr>
        <p:txBody>
          <a:bodyPr>
            <a:normAutofit fontScale="92500" lnSpcReduction="20000"/>
          </a:bodyPr>
          <a:lstStyle/>
          <a:p>
            <a:pPr lvl="0" algn="ctr">
              <a:buNone/>
            </a:pPr>
            <a:r>
              <a:rPr lang="es-ES" sz="2000" b="1" u="sng" dirty="0" smtClean="0">
                <a:solidFill>
                  <a:srgbClr val="FFFF00"/>
                </a:solidFill>
                <a:latin typeface="Arial" pitchFamily="34" charset="0"/>
                <a:cs typeface="Arial" pitchFamily="34" charset="0"/>
              </a:rPr>
              <a:t>Sistema hidráulico de inyección de agua, shampoo y rinse.</a:t>
            </a:r>
          </a:p>
          <a:p>
            <a:pPr lvl="0"/>
            <a:endParaRPr lang="es-ES" sz="2000" b="1" dirty="0" smtClean="0">
              <a:latin typeface="Arial" pitchFamily="34" charset="0"/>
              <a:cs typeface="Arial" pitchFamily="34" charset="0"/>
            </a:endParaRPr>
          </a:p>
          <a:p>
            <a:pPr lvl="0">
              <a:buNone/>
            </a:pPr>
            <a:r>
              <a:rPr lang="es-ES" sz="2000" dirty="0" smtClean="0">
                <a:latin typeface="Arial" pitchFamily="34" charset="0"/>
                <a:cs typeface="Arial" pitchFamily="34" charset="0"/>
              </a:rPr>
              <a:t>     </a:t>
            </a:r>
            <a:r>
              <a:rPr lang="es-ES" sz="2000" dirty="0" smtClean="0">
                <a:solidFill>
                  <a:schemeClr val="bg1"/>
                </a:solidFill>
                <a:latin typeface="Arial" pitchFamily="34" charset="0"/>
                <a:cs typeface="Arial" pitchFamily="34" charset="0"/>
              </a:rPr>
              <a:t>Mediante un circuito de riego diseñado para el mejor aprovechamiento  de los fluidos, implementamos bombas y electroválvulas que el PLC va a activar mediante contactores de shampoo y rinse en el momento que sean programados.</a:t>
            </a:r>
          </a:p>
          <a:p>
            <a:pPr lvl="0">
              <a:buNone/>
            </a:pPr>
            <a:endParaRPr lang="es-ES" sz="2000" dirty="0" smtClean="0">
              <a:solidFill>
                <a:schemeClr val="bg1"/>
              </a:solidFill>
              <a:latin typeface="Arial" pitchFamily="34" charset="0"/>
              <a:cs typeface="Arial" pitchFamily="34" charset="0"/>
            </a:endParaRPr>
          </a:p>
          <a:p>
            <a:pPr lvl="0" algn="just"/>
            <a:r>
              <a:rPr lang="es-ES" sz="2000" b="1" dirty="0" smtClean="0">
                <a:solidFill>
                  <a:srgbClr val="FFC000"/>
                </a:solidFill>
                <a:latin typeface="Arial" pitchFamily="34" charset="0"/>
                <a:cs typeface="Arial" pitchFamily="34" charset="0"/>
              </a:rPr>
              <a:t>Contactores de inyección de shampoo y rinse:</a:t>
            </a:r>
            <a:r>
              <a:rPr lang="es-ES" sz="2000" dirty="0" smtClean="0">
                <a:solidFill>
                  <a:srgbClr val="FFC000"/>
                </a:solidFill>
                <a:latin typeface="Arial" pitchFamily="34" charset="0"/>
                <a:cs typeface="Arial" pitchFamily="34" charset="0"/>
              </a:rPr>
              <a:t> </a:t>
            </a:r>
            <a:r>
              <a:rPr lang="es-ES" sz="2000" dirty="0" smtClean="0">
                <a:solidFill>
                  <a:schemeClr val="bg1"/>
                </a:solidFill>
                <a:latin typeface="Arial" pitchFamily="34" charset="0"/>
                <a:cs typeface="Arial" pitchFamily="34" charset="0"/>
              </a:rPr>
              <a:t>Esta señal activa el relé del circuito de potencia que va a activar la válvula hidráulica correspondiente al shampoo o rinse junto con la bomba dosadora del químico correspondiente con la bomba de agua que alimentara al circuito de riego.</a:t>
            </a:r>
          </a:p>
          <a:p>
            <a:pPr lvl="0"/>
            <a:endParaRPr lang="es-ES" sz="2000" dirty="0" smtClean="0"/>
          </a:p>
          <a:p>
            <a:pPr lvl="0"/>
            <a:endParaRPr lang="es-ES" sz="2000" dirty="0" smtClean="0"/>
          </a:p>
          <a:p>
            <a:pPr lvl="0"/>
            <a:endParaRPr lang="es-ES" sz="2000" dirty="0" smtClean="0"/>
          </a:p>
          <a:p>
            <a:pPr lvl="0"/>
            <a:endParaRPr lang="es-ES" sz="2000" dirty="0" smtClean="0"/>
          </a:p>
          <a:p>
            <a:pPr lvl="0"/>
            <a:endParaRPr lang="es-ES" sz="2000" dirty="0" smtClean="0"/>
          </a:p>
          <a:p>
            <a:pPr lvl="0"/>
            <a:endParaRPr lang="es-ES" sz="2000" dirty="0" smtClean="0"/>
          </a:p>
          <a:p>
            <a:pPr lvl="0"/>
            <a:endParaRPr lang="es-ES" sz="2000" dirty="0" smtClean="0"/>
          </a:p>
          <a:p>
            <a:pPr lvl="0"/>
            <a:endParaRPr lang="es-ES" sz="2000" dirty="0" smtClean="0"/>
          </a:p>
          <a:p>
            <a:pPr lvl="0" algn="ctr">
              <a:buNone/>
            </a:pPr>
            <a:r>
              <a:rPr lang="es-ES" sz="2000" b="1" dirty="0" smtClean="0">
                <a:solidFill>
                  <a:schemeClr val="bg1"/>
                </a:solidFill>
                <a:latin typeface="Arial" pitchFamily="34" charset="0"/>
                <a:cs typeface="Arial" pitchFamily="34" charset="0"/>
              </a:rPr>
              <a:t>Esquema de conexión de inyección de shampoo.</a:t>
            </a:r>
          </a:p>
          <a:p>
            <a:endParaRPr lang="es-ES" dirty="0"/>
          </a:p>
        </p:txBody>
      </p:sp>
      <p:pic>
        <p:nvPicPr>
          <p:cNvPr id="4" name="3 Imagen"/>
          <p:cNvPicPr/>
          <p:nvPr/>
        </p:nvPicPr>
        <p:blipFill>
          <a:blip r:embed="rId2" cstate="print"/>
          <a:srcRect l="20345" t="33668" r="10292" b="26937"/>
          <a:stretch>
            <a:fillRect/>
          </a:stretch>
        </p:blipFill>
        <p:spPr bwMode="auto">
          <a:xfrm>
            <a:off x="1714480" y="3607865"/>
            <a:ext cx="5857916" cy="2107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00100" y="785794"/>
            <a:ext cx="7500990" cy="5324535"/>
          </a:xfrm>
          <a:prstGeom prst="rect">
            <a:avLst/>
          </a:prstGeom>
          <a:noFill/>
        </p:spPr>
        <p:txBody>
          <a:bodyPr wrap="square" rtlCol="0">
            <a:spAutoFit/>
          </a:bodyPr>
          <a:lstStyle/>
          <a:p>
            <a:pPr algn="just"/>
            <a:r>
              <a:rPr lang="es-EC" sz="2000" b="1" dirty="0" smtClean="0">
                <a:solidFill>
                  <a:srgbClr val="FFFF66"/>
                </a:solidFill>
                <a:latin typeface="Arial" pitchFamily="34" charset="0"/>
                <a:cs typeface="Arial" pitchFamily="34" charset="0"/>
              </a:rPr>
              <a:t>JUSTIFICACIÓN E </a:t>
            </a:r>
            <a:r>
              <a:rPr lang="es-EC" sz="2000" b="1" dirty="0" smtClean="0">
                <a:solidFill>
                  <a:srgbClr val="FFFF66"/>
                </a:solidFill>
                <a:latin typeface="Arial" pitchFamily="34" charset="0"/>
                <a:cs typeface="Arial" pitchFamily="34" charset="0"/>
              </a:rPr>
              <a:t>IMPORTANCIA</a:t>
            </a:r>
          </a:p>
          <a:p>
            <a:pPr algn="just"/>
            <a:endParaRPr lang="es-EC" sz="2000" dirty="0" smtClean="0">
              <a:latin typeface="Arial" pitchFamily="34" charset="0"/>
              <a:cs typeface="Arial" pitchFamily="34" charset="0"/>
            </a:endParaRPr>
          </a:p>
          <a:p>
            <a:pPr algn="just"/>
            <a:endParaRPr lang="es-EC" sz="2000" dirty="0" smtClean="0">
              <a:latin typeface="Arial" pitchFamily="34" charset="0"/>
              <a:cs typeface="Arial" pitchFamily="34" charset="0"/>
            </a:endParaRPr>
          </a:p>
          <a:p>
            <a:pPr algn="just"/>
            <a:r>
              <a:rPr lang="es-EC" sz="2000" b="1" dirty="0" smtClean="0">
                <a:solidFill>
                  <a:schemeClr val="bg1"/>
                </a:solidFill>
                <a:latin typeface="Arial" pitchFamily="34" charset="0"/>
                <a:cs typeface="Arial" pitchFamily="34" charset="0"/>
              </a:rPr>
              <a:t>Lavar </a:t>
            </a:r>
            <a:r>
              <a:rPr lang="es-EC" sz="2000" b="1" dirty="0" smtClean="0">
                <a:solidFill>
                  <a:schemeClr val="bg1"/>
                </a:solidFill>
                <a:latin typeface="Arial" pitchFamily="34" charset="0"/>
                <a:cs typeface="Arial" pitchFamily="34" charset="0"/>
              </a:rPr>
              <a:t>el automóvil en casa es una práctica cada vez menos común debido </a:t>
            </a:r>
            <a:r>
              <a:rPr lang="es-EC" sz="2000" b="1" dirty="0" smtClean="0">
                <a:solidFill>
                  <a:schemeClr val="bg1"/>
                </a:solidFill>
                <a:latin typeface="Arial" pitchFamily="34" charset="0"/>
                <a:cs typeface="Arial" pitchFamily="34" charset="0"/>
              </a:rPr>
              <a:t>a </a:t>
            </a:r>
            <a:r>
              <a:rPr lang="es-EC" sz="2000" b="1" dirty="0" smtClean="0">
                <a:solidFill>
                  <a:schemeClr val="bg1"/>
                </a:solidFill>
                <a:latin typeface="Arial" pitchFamily="34" charset="0"/>
                <a:cs typeface="Arial" pitchFamily="34" charset="0"/>
              </a:rPr>
              <a:t>la escasez de </a:t>
            </a:r>
            <a:r>
              <a:rPr lang="es-EC" sz="2000" b="1" dirty="0" smtClean="0">
                <a:solidFill>
                  <a:schemeClr val="bg1"/>
                </a:solidFill>
                <a:latin typeface="Arial" pitchFamily="34" charset="0"/>
                <a:cs typeface="Arial" pitchFamily="34" charset="0"/>
              </a:rPr>
              <a:t>tiempo.</a:t>
            </a:r>
          </a:p>
          <a:p>
            <a:pPr algn="just"/>
            <a:r>
              <a:rPr lang="es-EC" sz="2000" b="1" dirty="0" smtClean="0">
                <a:solidFill>
                  <a:schemeClr val="bg1"/>
                </a:solidFill>
                <a:latin typeface="Arial" pitchFamily="34" charset="0"/>
                <a:cs typeface="Arial" pitchFamily="34" charset="0"/>
              </a:rPr>
              <a:t>Es de conocimiento general que el lavado completo manual de autos requiere de tiempos de espera elevados que pueden superar los 70 </a:t>
            </a:r>
            <a:r>
              <a:rPr lang="es-EC" sz="2000" b="1" dirty="0" smtClean="0">
                <a:solidFill>
                  <a:schemeClr val="bg1"/>
                </a:solidFill>
                <a:latin typeface="Arial" pitchFamily="34" charset="0"/>
                <a:cs typeface="Arial" pitchFamily="34" charset="0"/>
              </a:rPr>
              <a:t>minutos.</a:t>
            </a:r>
          </a:p>
          <a:p>
            <a:pPr algn="just"/>
            <a:r>
              <a:rPr lang="es-EC" sz="2000" b="1" dirty="0" smtClean="0">
                <a:solidFill>
                  <a:schemeClr val="bg1"/>
                </a:solidFill>
                <a:latin typeface="Arial" pitchFamily="34" charset="0"/>
                <a:cs typeface="Arial" pitchFamily="34" charset="0"/>
              </a:rPr>
              <a:t>El lavado automático de autos de cepillos giratorios, es un servicio que la sociedad exige por eficiencia y optimización de </a:t>
            </a:r>
            <a:r>
              <a:rPr lang="es-EC" sz="2000" b="1" dirty="0" smtClean="0">
                <a:solidFill>
                  <a:schemeClr val="bg1"/>
                </a:solidFill>
                <a:latin typeface="Arial" pitchFamily="34" charset="0"/>
                <a:cs typeface="Arial" pitchFamily="34" charset="0"/>
              </a:rPr>
              <a:t>tiempo.</a:t>
            </a:r>
          </a:p>
          <a:p>
            <a:pPr algn="just"/>
            <a:r>
              <a:rPr lang="es-EC" sz="2000" b="1" dirty="0" smtClean="0">
                <a:solidFill>
                  <a:schemeClr val="bg1"/>
                </a:solidFill>
                <a:latin typeface="Arial" pitchFamily="34" charset="0"/>
                <a:cs typeface="Arial" pitchFamily="34" charset="0"/>
              </a:rPr>
              <a:t>El parque automotor de Quito tiene un alto nivel de mantenimiento vehicular así como en otras ciudades del país. </a:t>
            </a:r>
          </a:p>
          <a:p>
            <a:pPr algn="just"/>
            <a:r>
              <a:rPr lang="es-EC" sz="2000" b="1" dirty="0" smtClean="0">
                <a:solidFill>
                  <a:schemeClr val="bg1"/>
                </a:solidFill>
                <a:latin typeface="Arial" pitchFamily="34" charset="0"/>
                <a:cs typeface="Arial" pitchFamily="34" charset="0"/>
              </a:rPr>
              <a:t>Generar fuentes de trabajo en general, es una idea rentable de negocio y ecológica.</a:t>
            </a:r>
          </a:p>
          <a:p>
            <a:pPr algn="just"/>
            <a:endParaRPr lang="es-EC"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3" descr="Solenoide_3"/>
          <p:cNvPicPr>
            <a:picLocks noChangeAspect="1" noChangeArrowheads="1"/>
          </p:cNvPicPr>
          <p:nvPr/>
        </p:nvPicPr>
        <p:blipFill>
          <a:blip r:embed="rId2" cstate="print"/>
          <a:srcRect l="17076" r="36882" b="19334"/>
          <a:stretch>
            <a:fillRect/>
          </a:stretch>
        </p:blipFill>
        <p:spPr bwMode="auto">
          <a:xfrm>
            <a:off x="2643174" y="714356"/>
            <a:ext cx="3857652" cy="4657100"/>
          </a:xfrm>
          <a:prstGeom prst="rect">
            <a:avLst/>
          </a:prstGeom>
          <a:noFill/>
        </p:spPr>
      </p:pic>
      <p:sp>
        <p:nvSpPr>
          <p:cNvPr id="3" name="Rectangle 3"/>
          <p:cNvSpPr>
            <a:spLocks noChangeArrowheads="1"/>
          </p:cNvSpPr>
          <p:nvPr/>
        </p:nvSpPr>
        <p:spPr bwMode="auto">
          <a:xfrm>
            <a:off x="2143108" y="5286388"/>
            <a:ext cx="4847802"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1" i="0" u="none" strike="noStrike" cap="none" normalizeH="0" baseline="0" dirty="0" smtClean="0">
                <a:ln>
                  <a:noFill/>
                </a:ln>
                <a:solidFill>
                  <a:schemeClr val="bg1"/>
                </a:solidFill>
                <a:effectLst/>
                <a:latin typeface="Arial" pitchFamily="34" charset="0"/>
                <a:ea typeface="Calibri" pitchFamily="34" charset="0"/>
                <a:cs typeface="Arial" pitchFamily="34" charset="0"/>
              </a:rPr>
              <a:t> </a:t>
            </a:r>
            <a:endParaRPr kumimoji="0" lang="es-EC" sz="2400" b="1" i="0" u="none" strike="noStrike" cap="none" normalizeH="0" baseline="0" dirty="0" smtClean="0">
              <a:ln>
                <a:noFill/>
              </a:ln>
              <a:solidFill>
                <a:schemeClr val="bg1"/>
              </a:solidFill>
              <a:effectLst/>
              <a:latin typeface="Arial" pitchFamily="34" charset="0"/>
              <a:ea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2400" b="1" i="0" u="none" strike="noStrike" cap="none" normalizeH="0" baseline="0" dirty="0" smtClean="0">
                <a:ln>
                  <a:noFill/>
                </a:ln>
                <a:solidFill>
                  <a:schemeClr val="bg1"/>
                </a:solidFill>
                <a:effectLst/>
                <a:latin typeface="Arial" pitchFamily="34" charset="0"/>
                <a:ea typeface="Calibri" pitchFamily="34" charset="0"/>
              </a:rPr>
              <a:t> Válvula hidráulica de químicos </a:t>
            </a:r>
            <a:endParaRPr kumimoji="0" lang="es-EC" sz="2400" b="0" i="0" u="none" strike="noStrike" cap="none" normalizeH="0" baseline="0" dirty="0" smtClean="0">
              <a:ln>
                <a:noFill/>
              </a:ln>
              <a:solidFill>
                <a:schemeClr val="bg1"/>
              </a:solidFill>
              <a:effectLst/>
              <a:latin typeface="Arial"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TESIS\CAPITULOS\capitulo5\04112009(016).jpg"/>
          <p:cNvPicPr/>
          <p:nvPr/>
        </p:nvPicPr>
        <p:blipFill>
          <a:blip r:embed="rId2" cstate="print"/>
          <a:srcRect l="13281" t="23177" r="12500" b="19792"/>
          <a:stretch>
            <a:fillRect/>
          </a:stretch>
        </p:blipFill>
        <p:spPr bwMode="auto">
          <a:xfrm>
            <a:off x="714348" y="642918"/>
            <a:ext cx="7929617" cy="4786346"/>
          </a:xfrm>
          <a:prstGeom prst="rect">
            <a:avLst/>
          </a:prstGeom>
          <a:noFill/>
          <a:ln w="9525">
            <a:noFill/>
            <a:miter lim="800000"/>
            <a:headEnd/>
            <a:tailEnd/>
          </a:ln>
        </p:spPr>
      </p:pic>
      <p:sp>
        <p:nvSpPr>
          <p:cNvPr id="3074" name="WordArt 2"/>
          <p:cNvSpPr>
            <a:spLocks noChangeArrowheads="1" noChangeShapeType="1" noTextEdit="1"/>
          </p:cNvSpPr>
          <p:nvPr/>
        </p:nvSpPr>
        <p:spPr bwMode="auto">
          <a:xfrm>
            <a:off x="2571736" y="1500174"/>
            <a:ext cx="4572000" cy="452438"/>
          </a:xfrm>
          <a:prstGeom prst="rect">
            <a:avLst/>
          </a:prstGeom>
        </p:spPr>
        <p:txBody>
          <a:bodyPr wrap="none" fromWordArt="1">
            <a:prstTxWarp prst="textPlain">
              <a:avLst>
                <a:gd name="adj" fmla="val 50000"/>
              </a:avLst>
            </a:prstTxWarp>
          </a:bodyPr>
          <a:lstStyle/>
          <a:p>
            <a:pPr algn="ctr" rtl="0"/>
            <a:r>
              <a:rPr lang="es-ES" sz="3600" kern="10" spc="0" dirty="0" smtClean="0">
                <a:ln w="9525">
                  <a:solidFill>
                    <a:srgbClr val="000000"/>
                  </a:solidFill>
                  <a:round/>
                  <a:headEnd/>
                  <a:tailEnd/>
                </a:ln>
                <a:solidFill>
                  <a:srgbClr val="00B050"/>
                </a:solidFill>
                <a:effectLst/>
                <a:latin typeface="Arial Black"/>
              </a:rPr>
              <a:t>Rinse                      Shampoo</a:t>
            </a:r>
            <a:endParaRPr lang="es-ES" sz="3600" kern="10" spc="0" dirty="0">
              <a:ln w="9525">
                <a:solidFill>
                  <a:srgbClr val="000000"/>
                </a:solidFill>
                <a:round/>
                <a:headEnd/>
                <a:tailEnd/>
              </a:ln>
              <a:solidFill>
                <a:srgbClr val="00B050"/>
              </a:solidFill>
              <a:effectLst/>
              <a:latin typeface="Arial Black"/>
            </a:endParaRPr>
          </a:p>
        </p:txBody>
      </p:sp>
      <p:sp>
        <p:nvSpPr>
          <p:cNvPr id="4" name="3 Rectángulo"/>
          <p:cNvSpPr/>
          <p:nvPr/>
        </p:nvSpPr>
        <p:spPr>
          <a:xfrm>
            <a:off x="714348" y="5715016"/>
            <a:ext cx="7786742" cy="707886"/>
          </a:xfrm>
          <a:prstGeom prst="rect">
            <a:avLst/>
          </a:prstGeom>
        </p:spPr>
        <p:txBody>
          <a:bodyPr wrap="square">
            <a:spAutoFit/>
          </a:bodyPr>
          <a:lstStyle/>
          <a:p>
            <a:pPr algn="ctr"/>
            <a:r>
              <a:rPr lang="es-ES" sz="2000" b="1" dirty="0" smtClean="0">
                <a:solidFill>
                  <a:schemeClr val="bg1"/>
                </a:solidFill>
                <a:latin typeface="Arial" pitchFamily="34" charset="0"/>
                <a:cs typeface="Arial" pitchFamily="34" charset="0"/>
              </a:rPr>
              <a:t>Electroválvulas: izquierda es de rinse y la derecha es de shampoo</a:t>
            </a:r>
            <a:endParaRPr lang="es-ES"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TESIS\CAPITULOS\capitulo5\04112009.jpg"/>
          <p:cNvPicPr/>
          <p:nvPr/>
        </p:nvPicPr>
        <p:blipFill>
          <a:blip r:embed="rId2" cstate="print"/>
          <a:srcRect l="18056" r="12500"/>
          <a:stretch>
            <a:fillRect/>
          </a:stretch>
        </p:blipFill>
        <p:spPr bwMode="auto">
          <a:xfrm>
            <a:off x="5143504" y="2857496"/>
            <a:ext cx="3571900" cy="3000396"/>
          </a:xfrm>
          <a:prstGeom prst="rect">
            <a:avLst/>
          </a:prstGeom>
          <a:noFill/>
          <a:ln w="9525">
            <a:noFill/>
            <a:miter lim="800000"/>
            <a:headEnd/>
            <a:tailEnd/>
          </a:ln>
        </p:spPr>
      </p:pic>
      <p:sp>
        <p:nvSpPr>
          <p:cNvPr id="4098" name="WordArt 2"/>
          <p:cNvSpPr>
            <a:spLocks noChangeArrowheads="1" noChangeShapeType="1" noTextEdit="1"/>
          </p:cNvSpPr>
          <p:nvPr/>
        </p:nvSpPr>
        <p:spPr bwMode="auto">
          <a:xfrm>
            <a:off x="5429256" y="5429264"/>
            <a:ext cx="2871784" cy="374649"/>
          </a:xfrm>
          <a:prstGeom prst="rect">
            <a:avLst/>
          </a:prstGeom>
        </p:spPr>
        <p:txBody>
          <a:bodyPr wrap="none" fromWordArt="1">
            <a:prstTxWarp prst="textPlain">
              <a:avLst>
                <a:gd name="adj" fmla="val 50000"/>
              </a:avLst>
            </a:prstTxWarp>
          </a:bodyPr>
          <a:lstStyle/>
          <a:p>
            <a:pPr algn="ctr" rtl="0"/>
            <a:r>
              <a:rPr lang="es-ES" sz="3600" kern="10" spc="0" dirty="0" smtClean="0">
                <a:ln w="9525">
                  <a:solidFill>
                    <a:srgbClr val="000000"/>
                  </a:solidFill>
                  <a:round/>
                  <a:headEnd/>
                  <a:tailEnd/>
                </a:ln>
                <a:solidFill>
                  <a:srgbClr val="00B050"/>
                </a:solidFill>
                <a:effectLst/>
                <a:latin typeface="Arial Black"/>
              </a:rPr>
              <a:t>Shampoo   Rinse</a:t>
            </a:r>
            <a:endParaRPr lang="es-ES" sz="3600" kern="10" spc="0" dirty="0">
              <a:ln w="9525">
                <a:solidFill>
                  <a:srgbClr val="000000"/>
                </a:solidFill>
                <a:round/>
                <a:headEnd/>
                <a:tailEnd/>
              </a:ln>
              <a:solidFill>
                <a:srgbClr val="00B050"/>
              </a:solidFill>
              <a:effectLst/>
              <a:latin typeface="Arial Black"/>
            </a:endParaRPr>
          </a:p>
        </p:txBody>
      </p:sp>
      <p:sp>
        <p:nvSpPr>
          <p:cNvPr id="4" name="3 Rectángulo"/>
          <p:cNvSpPr/>
          <p:nvPr/>
        </p:nvSpPr>
        <p:spPr>
          <a:xfrm>
            <a:off x="2500298" y="6000768"/>
            <a:ext cx="4586512" cy="400110"/>
          </a:xfrm>
          <a:prstGeom prst="rect">
            <a:avLst/>
          </a:prstGeom>
        </p:spPr>
        <p:txBody>
          <a:bodyPr wrap="none">
            <a:spAutoFit/>
          </a:bodyPr>
          <a:lstStyle/>
          <a:p>
            <a:pPr algn="ctr"/>
            <a:r>
              <a:rPr lang="es-ES" sz="2000" b="1" dirty="0" smtClean="0">
                <a:solidFill>
                  <a:schemeClr val="bg1"/>
                </a:solidFill>
                <a:latin typeface="Arial" pitchFamily="34" charset="0"/>
                <a:cs typeface="Arial" pitchFamily="34" charset="0"/>
              </a:rPr>
              <a:t>Bombas dosificadoras de químico</a:t>
            </a:r>
            <a:r>
              <a:rPr lang="es-ES" sz="2000" b="1" dirty="0" smtClean="0">
                <a:latin typeface="Arial" pitchFamily="34" charset="0"/>
                <a:cs typeface="Arial" pitchFamily="34" charset="0"/>
              </a:rPr>
              <a:t>.</a:t>
            </a:r>
            <a:endParaRPr lang="es-ES" sz="2000" b="1" dirty="0">
              <a:latin typeface="Arial" pitchFamily="34" charset="0"/>
              <a:cs typeface="Arial" pitchFamily="34" charset="0"/>
            </a:endParaRPr>
          </a:p>
        </p:txBody>
      </p:sp>
      <p:pic>
        <p:nvPicPr>
          <p:cNvPr id="5" name="4 Imagen" descr="C:\Users\INTEL\Desktop\TESIS\CAPITULOS\capitulo5\25102009(009).jpg"/>
          <p:cNvPicPr/>
          <p:nvPr/>
        </p:nvPicPr>
        <p:blipFill>
          <a:blip r:embed="rId3" cstate="print"/>
          <a:srcRect l="6606" t="9895" r="14116" b="14063"/>
          <a:stretch>
            <a:fillRect/>
          </a:stretch>
        </p:blipFill>
        <p:spPr bwMode="auto">
          <a:xfrm>
            <a:off x="928662" y="714356"/>
            <a:ext cx="3929090" cy="2500330"/>
          </a:xfrm>
          <a:prstGeom prst="rect">
            <a:avLst/>
          </a:prstGeom>
          <a:noFill/>
          <a:ln w="9525">
            <a:noFill/>
            <a:miter lim="800000"/>
            <a:headEnd/>
            <a:tailEnd/>
          </a:ln>
        </p:spPr>
      </p:pic>
      <p:sp>
        <p:nvSpPr>
          <p:cNvPr id="9217" name="WordArt 1"/>
          <p:cNvSpPr>
            <a:spLocks noChangeArrowheads="1" noChangeShapeType="1" noTextEdit="1"/>
          </p:cNvSpPr>
          <p:nvPr/>
        </p:nvSpPr>
        <p:spPr bwMode="auto">
          <a:xfrm>
            <a:off x="1357290" y="2643182"/>
            <a:ext cx="2949575" cy="357190"/>
          </a:xfrm>
          <a:prstGeom prst="rect">
            <a:avLst/>
          </a:prstGeom>
        </p:spPr>
        <p:txBody>
          <a:bodyPr wrap="none" fromWordArt="1">
            <a:prstTxWarp prst="textPlain">
              <a:avLst>
                <a:gd name="adj" fmla="val 50000"/>
              </a:avLst>
            </a:prstTxWarp>
          </a:bodyPr>
          <a:lstStyle/>
          <a:p>
            <a:pPr algn="ctr" rtl="0"/>
            <a:r>
              <a:rPr lang="es-ES" sz="3600" kern="10" spc="0" dirty="0" smtClean="0">
                <a:ln w="9525">
                  <a:solidFill>
                    <a:srgbClr val="000000"/>
                  </a:solidFill>
                  <a:round/>
                  <a:headEnd/>
                  <a:tailEnd/>
                </a:ln>
                <a:solidFill>
                  <a:srgbClr val="00B050"/>
                </a:solidFill>
                <a:effectLst/>
                <a:latin typeface="Arial Black"/>
              </a:rPr>
              <a:t>Shampoo   Rinse</a:t>
            </a:r>
            <a:endParaRPr lang="es-ES" sz="3600" kern="10" spc="0" dirty="0">
              <a:ln w="9525">
                <a:solidFill>
                  <a:srgbClr val="000000"/>
                </a:solidFill>
                <a:round/>
                <a:headEnd/>
                <a:tailEnd/>
              </a:ln>
              <a:solidFill>
                <a:srgbClr val="00B050"/>
              </a:solidFill>
              <a:effectLst/>
              <a:latin typeface="Arial Black"/>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t="2570" b="24436"/>
          <a:stretch>
            <a:fillRect/>
          </a:stretch>
        </p:blipFill>
        <p:spPr bwMode="auto">
          <a:xfrm>
            <a:off x="500034" y="571480"/>
            <a:ext cx="7858180" cy="4857784"/>
          </a:xfrm>
          <a:prstGeom prst="rect">
            <a:avLst/>
          </a:prstGeom>
          <a:noFill/>
          <a:ln w="9525">
            <a:noFill/>
            <a:miter lim="800000"/>
            <a:headEnd/>
            <a:tailEnd/>
          </a:ln>
        </p:spPr>
      </p:pic>
      <p:sp>
        <p:nvSpPr>
          <p:cNvPr id="3" name="2 Rectángulo"/>
          <p:cNvSpPr/>
          <p:nvPr/>
        </p:nvSpPr>
        <p:spPr>
          <a:xfrm>
            <a:off x="3357554" y="5715016"/>
            <a:ext cx="2095445" cy="400110"/>
          </a:xfrm>
          <a:prstGeom prst="rect">
            <a:avLst/>
          </a:prstGeom>
        </p:spPr>
        <p:txBody>
          <a:bodyPr wrap="none">
            <a:spAutoFit/>
          </a:bodyPr>
          <a:lstStyle/>
          <a:p>
            <a:pPr algn="ctr"/>
            <a:r>
              <a:rPr lang="es-ES" sz="2000" b="1" dirty="0" smtClean="0">
                <a:solidFill>
                  <a:schemeClr val="bg1"/>
                </a:solidFill>
                <a:latin typeface="Arial" pitchFamily="34" charset="0"/>
                <a:cs typeface="Arial" pitchFamily="34" charset="0"/>
              </a:rPr>
              <a:t>Bomba de agua</a:t>
            </a:r>
            <a:endParaRPr lang="es-ES" sz="20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57166"/>
            <a:ext cx="8229600" cy="5768997"/>
          </a:xfrm>
        </p:spPr>
        <p:txBody>
          <a:bodyPr/>
          <a:lstStyle/>
          <a:p>
            <a:pPr algn="ctr">
              <a:buNone/>
            </a:pPr>
            <a:r>
              <a:rPr lang="es-ES" sz="2000" b="1" u="sng" dirty="0" smtClean="0">
                <a:solidFill>
                  <a:srgbClr val="FFFF00"/>
                </a:solidFill>
                <a:latin typeface="Arial" pitchFamily="34" charset="0"/>
                <a:cs typeface="Arial" pitchFamily="34" charset="0"/>
              </a:rPr>
              <a:t>Sistema hidráulico de movimiento de la estructura y rotación de cepillos.</a:t>
            </a:r>
          </a:p>
          <a:p>
            <a:pPr lvl="0" algn="just">
              <a:buNone/>
            </a:pPr>
            <a:r>
              <a:rPr lang="es-ES" sz="2000" dirty="0" smtClean="0">
                <a:latin typeface="Arial" pitchFamily="34" charset="0"/>
                <a:cs typeface="Arial" pitchFamily="34" charset="0"/>
              </a:rPr>
              <a:t>	</a:t>
            </a:r>
            <a:r>
              <a:rPr lang="es-ES" sz="2000" dirty="0" smtClean="0">
                <a:solidFill>
                  <a:schemeClr val="bg1"/>
                </a:solidFill>
                <a:latin typeface="Arial" pitchFamily="34" charset="0"/>
                <a:cs typeface="Arial" pitchFamily="34" charset="0"/>
              </a:rPr>
              <a:t>Necesitamos que el PLC mande una señal de Interruptor pulsador de encendido al tablero de control original modificado. Lo que nos permite encender el motor eléctrico que mueve bomba hidráulica que impulsa los motores hidráulicos de movimiento de cepillos y transportación del equipo, iniciando la secuencia de movimiento de ida y vuelta.</a:t>
            </a:r>
          </a:p>
          <a:p>
            <a:endParaRPr lang="es-ES" dirty="0"/>
          </a:p>
        </p:txBody>
      </p:sp>
      <p:pic>
        <p:nvPicPr>
          <p:cNvPr id="6" name="5 Imagen" descr="C:\Users\INTEL\Desktop\TESIS\CAPITULOS\capitulo5\25102009(007).jpg"/>
          <p:cNvPicPr/>
          <p:nvPr/>
        </p:nvPicPr>
        <p:blipFill>
          <a:blip r:embed="rId2" cstate="print"/>
          <a:srcRect l="22943" r="21268"/>
          <a:stretch>
            <a:fillRect/>
          </a:stretch>
        </p:blipFill>
        <p:spPr bwMode="auto">
          <a:xfrm>
            <a:off x="1571604" y="3000372"/>
            <a:ext cx="3143272" cy="3357586"/>
          </a:xfrm>
          <a:prstGeom prst="rect">
            <a:avLst/>
          </a:prstGeom>
          <a:noFill/>
          <a:ln w="9525">
            <a:noFill/>
            <a:miter lim="800000"/>
            <a:headEnd/>
            <a:tailEnd/>
          </a:ln>
        </p:spPr>
      </p:pic>
      <p:pic>
        <p:nvPicPr>
          <p:cNvPr id="7" name="6 Imagen" descr="C:\Users\INTEL\Desktop\MAU\FOTOS CELL\06102009(005).jpg"/>
          <p:cNvPicPr/>
          <p:nvPr/>
        </p:nvPicPr>
        <p:blipFill>
          <a:blip r:embed="rId3" cstate="print"/>
          <a:srcRect l="17391" r="15652"/>
          <a:stretch>
            <a:fillRect/>
          </a:stretch>
        </p:blipFill>
        <p:spPr bwMode="auto">
          <a:xfrm>
            <a:off x="5072066" y="3000372"/>
            <a:ext cx="3000397" cy="3357586"/>
          </a:xfrm>
          <a:prstGeom prst="rect">
            <a:avLst/>
          </a:prstGeom>
          <a:noFill/>
          <a:ln w="9525">
            <a:noFill/>
            <a:miter lim="800000"/>
            <a:headEnd/>
            <a:tailEnd/>
          </a:ln>
        </p:spPr>
      </p:pic>
      <p:sp>
        <p:nvSpPr>
          <p:cNvPr id="5122" name="AutoShape 2"/>
          <p:cNvSpPr>
            <a:spLocks noChangeArrowheads="1"/>
          </p:cNvSpPr>
          <p:nvPr/>
        </p:nvSpPr>
        <p:spPr bwMode="auto">
          <a:xfrm>
            <a:off x="2643174" y="3500438"/>
            <a:ext cx="1182265" cy="1011333"/>
          </a:xfrm>
          <a:custGeom>
            <a:avLst/>
            <a:gdLst>
              <a:gd name="G0" fmla="+- 821 0 0"/>
              <a:gd name="G1" fmla="+- 21600 0 821"/>
              <a:gd name="G2" fmla="+- 21600 0 8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21" y="10800"/>
                </a:moveTo>
                <a:cubicBezTo>
                  <a:pt x="821" y="16311"/>
                  <a:pt x="5289" y="20779"/>
                  <a:pt x="10800" y="20779"/>
                </a:cubicBezTo>
                <a:cubicBezTo>
                  <a:pt x="16311" y="20779"/>
                  <a:pt x="20779" y="16311"/>
                  <a:pt x="20779" y="10800"/>
                </a:cubicBezTo>
                <a:cubicBezTo>
                  <a:pt x="20779" y="5289"/>
                  <a:pt x="16311" y="821"/>
                  <a:pt x="10800" y="821"/>
                </a:cubicBezTo>
                <a:cubicBezTo>
                  <a:pt x="5289" y="821"/>
                  <a:pt x="821" y="5289"/>
                  <a:pt x="821"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dirty="0"/>
          </a:p>
        </p:txBody>
      </p:sp>
      <p:sp>
        <p:nvSpPr>
          <p:cNvPr id="5123" name="AutoShape 3"/>
          <p:cNvSpPr>
            <a:spLocks noChangeArrowheads="1"/>
          </p:cNvSpPr>
          <p:nvPr/>
        </p:nvSpPr>
        <p:spPr bwMode="auto">
          <a:xfrm>
            <a:off x="6000760" y="3357562"/>
            <a:ext cx="1381151" cy="1362084"/>
          </a:xfrm>
          <a:custGeom>
            <a:avLst/>
            <a:gdLst>
              <a:gd name="G0" fmla="+- 821 0 0"/>
              <a:gd name="G1" fmla="+- 21600 0 821"/>
              <a:gd name="G2" fmla="+- 21600 0 8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21" y="10800"/>
                </a:moveTo>
                <a:cubicBezTo>
                  <a:pt x="821" y="16311"/>
                  <a:pt x="5289" y="20779"/>
                  <a:pt x="10800" y="20779"/>
                </a:cubicBezTo>
                <a:cubicBezTo>
                  <a:pt x="16311" y="20779"/>
                  <a:pt x="20779" y="16311"/>
                  <a:pt x="20779" y="10800"/>
                </a:cubicBezTo>
                <a:cubicBezTo>
                  <a:pt x="20779" y="5289"/>
                  <a:pt x="16311" y="821"/>
                  <a:pt x="10800" y="821"/>
                </a:cubicBezTo>
                <a:cubicBezTo>
                  <a:pt x="5289" y="821"/>
                  <a:pt x="821" y="5289"/>
                  <a:pt x="821"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642910" y="137769"/>
            <a:ext cx="778674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lang="es-ES" sz="2000" b="1" u="sng" dirty="0" smtClean="0">
                <a:solidFill>
                  <a:srgbClr val="FFFF00"/>
                </a:solidFill>
                <a:latin typeface="Arial" pitchFamily="34" charset="0"/>
                <a:ea typeface="Times New Roman" pitchFamily="18" charset="0"/>
                <a:cs typeface="Arial" pitchFamily="34" charset="0"/>
              </a:rPr>
              <a:t>S</a:t>
            </a:r>
            <a:r>
              <a:rPr kumimoji="0" lang="es-ES" sz="2000" b="1" i="0" u="sng" strike="noStrike" cap="none" normalizeH="0" baseline="0" dirty="0" smtClean="0">
                <a:ln>
                  <a:noFill/>
                </a:ln>
                <a:solidFill>
                  <a:srgbClr val="FFFF00"/>
                </a:solidFill>
                <a:effectLst/>
                <a:latin typeface="Arial" pitchFamily="34" charset="0"/>
                <a:ea typeface="Times New Roman" pitchFamily="18" charset="0"/>
                <a:cs typeface="Arial" pitchFamily="34" charset="0"/>
              </a:rPr>
              <a:t>emáforo señalizador de situación: </a:t>
            </a:r>
          </a:p>
          <a:p>
            <a:pPr marL="0" marR="0" lvl="0" indent="0" algn="l" defTabSz="914400" rtl="0" eaLnBrk="1" fontAlgn="base" latinLnBrk="0" hangingPunct="1">
              <a:lnSpc>
                <a:spcPct val="100000"/>
              </a:lnSpc>
              <a:spcBef>
                <a:spcPct val="0"/>
              </a:spcBef>
              <a:spcAft>
                <a:spcPct val="0"/>
              </a:spcAft>
              <a:buClrTx/>
              <a:buSzTx/>
              <a:buFontTx/>
              <a:buChar char="•"/>
              <a:tabLst/>
            </a:pPr>
            <a:endParaRPr lang="es-ES" sz="2000" b="1" dirty="0" smtClean="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Necesitamos señales de aviso para los usuarios del equipo, que nos indiquen en que situación se encuentra el equipo las cuales son las siguientes:</a:t>
            </a:r>
            <a:endParaRPr kumimoji="0" lang="es-ES"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69" name="Imagen 19"/>
          <p:cNvPicPr>
            <a:picLocks noChangeAspect="1" noChangeArrowheads="1"/>
          </p:cNvPicPr>
          <p:nvPr/>
        </p:nvPicPr>
        <p:blipFill>
          <a:blip r:embed="rId2" cstate="print"/>
          <a:srcRect/>
          <a:stretch>
            <a:fillRect/>
          </a:stretch>
        </p:blipFill>
        <p:spPr bwMode="auto">
          <a:xfrm>
            <a:off x="2714612" y="3714752"/>
            <a:ext cx="3714776" cy="1715232"/>
          </a:xfrm>
          <a:prstGeom prst="rect">
            <a:avLst/>
          </a:prstGeom>
          <a:noFill/>
        </p:spPr>
      </p:pic>
      <p:sp>
        <p:nvSpPr>
          <p:cNvPr id="7171" name="Rectangle 3"/>
          <p:cNvSpPr>
            <a:spLocks noChangeArrowheads="1"/>
          </p:cNvSpPr>
          <p:nvPr/>
        </p:nvSpPr>
        <p:spPr bwMode="auto">
          <a:xfrm>
            <a:off x="714347" y="1852528"/>
            <a:ext cx="7786743"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s-ES"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Luz Verde:</a:t>
            </a: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Esta señal indica que el equipo se encuentra listo para funcionar.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Luz Roja:</a:t>
            </a: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Indica que no se debe mover el vehículo.</a:t>
            </a:r>
            <a:endParaRPr kumimoji="0" lang="es-ES"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Luz Naranja:</a:t>
            </a: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Indica que se ha terminado el trabajo y tiene que seguir adelante. </a:t>
            </a:r>
            <a:endParaRPr kumimoji="0" lang="es-ES"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sz="2000" b="1" dirty="0" smtClean="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sz="2000" b="1" dirty="0" smtClean="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sz="2000" b="1" dirty="0" smtClean="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Esquema de Semáforo indicador de situación.</a:t>
            </a:r>
            <a:r>
              <a:rPr kumimoji="0" lang="es-ES" sz="2000" b="0" i="0" u="none" strike="noStrike" cap="none" normalizeH="0" baseline="0" dirty="0" smtClean="0">
                <a:ln>
                  <a:noFill/>
                </a:ln>
                <a:solidFill>
                  <a:schemeClr val="bg1"/>
                </a:solidFill>
                <a:effectLst/>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28596" y="874454"/>
            <a:ext cx="800105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Decisión final. </a:t>
            </a:r>
            <a:endParaRPr kumimoji="0" lang="es-ES" sz="20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charset="0"/>
              <a:buChar char="•"/>
              <a:tabLst/>
            </a:pPr>
            <a:r>
              <a:rPr kumimoji="0" lang="es-E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Elegimos un PLC</a:t>
            </a:r>
            <a:r>
              <a:rPr kumimoji="0" lang="es-ES" sz="2000" b="0" i="0" u="none" strike="noStrike" cap="none" normalizeH="0" dirty="0" smtClean="0">
                <a:ln>
                  <a:noFill/>
                </a:ln>
                <a:solidFill>
                  <a:schemeClr val="bg1"/>
                </a:solidFill>
                <a:effectLst/>
                <a:latin typeface="Arial" pitchFamily="34" charset="0"/>
                <a:ea typeface="Times New Roman" pitchFamily="18" charset="0"/>
                <a:cs typeface="Arial" pitchFamily="34" charset="0"/>
              </a:rPr>
              <a:t> </a:t>
            </a: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Siemens modelo LOGO! el cual tiene las características necesarias para nuestra automatización siendo capaz de manejar señales digitales. Con capacidad de ampliación en entradas y salidas.</a:t>
            </a:r>
          </a:p>
          <a:p>
            <a:pPr marL="0" marR="0" lvl="0" indent="0" algn="just" defTabSz="914400" rtl="0" eaLnBrk="0" fontAlgn="base" latinLnBrk="0" hangingPunct="0">
              <a:lnSpc>
                <a:spcPct val="100000"/>
              </a:lnSpc>
              <a:spcBef>
                <a:spcPct val="0"/>
              </a:spcBef>
              <a:spcAft>
                <a:spcPct val="0"/>
              </a:spcAft>
              <a:buClrTx/>
              <a:buSzTx/>
              <a:buFont typeface="Arial" charset="0"/>
              <a:buChar char="•"/>
              <a:tabLst/>
            </a:pPr>
            <a:endPar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charset="0"/>
              <a:buChar char="•"/>
              <a:tabLst/>
            </a:pPr>
            <a:r>
              <a:rPr lang="es-ES" sz="2000" dirty="0" smtClean="0">
                <a:solidFill>
                  <a:schemeClr val="bg1"/>
                </a:solidFill>
                <a:latin typeface="Arial" pitchFamily="34" charset="0"/>
                <a:ea typeface="Times New Roman" pitchFamily="18" charset="0"/>
                <a:cs typeface="Arial" pitchFamily="34" charset="0"/>
              </a:rPr>
              <a:t> </a:t>
            </a: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Al tener un sistema base con características reutilizables confiables hemos decidido mantener el sistema electromecánico de movimiento del equipo y giro de cepillos. El cual va a ser controlado por el PLC en el programa diseñado para su perfecto funcionamiento.</a:t>
            </a:r>
          </a:p>
          <a:p>
            <a:pPr marL="0" marR="0" lvl="0" indent="0" algn="just" defTabSz="914400" rtl="0" eaLnBrk="0" fontAlgn="base" latinLnBrk="0" hangingPunct="0">
              <a:lnSpc>
                <a:spcPct val="100000"/>
              </a:lnSpc>
              <a:spcBef>
                <a:spcPct val="0"/>
              </a:spcBef>
              <a:spcAft>
                <a:spcPct val="0"/>
              </a:spcAft>
              <a:buClrTx/>
              <a:buSzTx/>
              <a:buFont typeface="Arial" charset="0"/>
              <a:buChar char="•"/>
              <a:tabLst/>
            </a:pPr>
            <a:endParaRPr lang="es-ES" sz="2000" dirty="0" smtClean="0">
              <a:solidFill>
                <a:schemeClr val="bg1"/>
              </a:solidFill>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charset="0"/>
              <a:buChar char="•"/>
              <a:tabLst/>
            </a:pPr>
            <a:r>
              <a:rPr kumimoji="0" lang="es-ES" sz="2000" b="0" i="0" u="none" strike="noStrike" cap="none" normalizeH="0" dirty="0" smtClean="0">
                <a:ln>
                  <a:noFill/>
                </a:ln>
                <a:solidFill>
                  <a:schemeClr val="bg1"/>
                </a:solidFill>
                <a:effectLst/>
                <a:latin typeface="Arial" pitchFamily="34" charset="0"/>
                <a:ea typeface="Times New Roman" pitchFamily="18" charset="0"/>
                <a:cs typeface="Arial" pitchFamily="34" charset="0"/>
              </a:rPr>
              <a:t> </a:t>
            </a: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Hemos decidido implementar un sensor de nivel de aceite hidráulico con la finalidad de precautelar el funcionamiento del sistema, es decir funcionara el equipo solo si el aceite se encuentra en un óptimo nivel de funcionamiento.</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2910" y="142853"/>
            <a:ext cx="7929618" cy="6555641"/>
          </a:xfrm>
          <a:prstGeom prst="rect">
            <a:avLst/>
          </a:prstGeom>
        </p:spPr>
        <p:txBody>
          <a:bodyPr wrap="square">
            <a:spAutoFit/>
          </a:bodyPr>
          <a:lstStyle/>
          <a:p>
            <a:pPr lvl="0" algn="just" eaLnBrk="0" fontAlgn="base" hangingPunct="0">
              <a:spcBef>
                <a:spcPct val="0"/>
              </a:spcBef>
              <a:spcAft>
                <a:spcPct val="0"/>
              </a:spcAft>
              <a:buFont typeface="Arial" charset="0"/>
              <a:buChar char="•"/>
            </a:pPr>
            <a:r>
              <a:rPr lang="es-ES" sz="2000" dirty="0" smtClean="0">
                <a:latin typeface="Arial" pitchFamily="34" charset="0"/>
                <a:ea typeface="Times New Roman" pitchFamily="18" charset="0"/>
                <a:cs typeface="Arial" pitchFamily="34" charset="0"/>
              </a:rPr>
              <a:t> </a:t>
            </a:r>
            <a:r>
              <a:rPr lang="es-ES" sz="2000" dirty="0" smtClean="0">
                <a:solidFill>
                  <a:schemeClr val="bg1"/>
                </a:solidFill>
                <a:latin typeface="Arial" pitchFamily="34" charset="0"/>
                <a:ea typeface="Times New Roman" pitchFamily="18" charset="0"/>
                <a:cs typeface="Arial" pitchFamily="34" charset="0"/>
              </a:rPr>
              <a:t>También hemos de elegir los actuadores y sensores necesarios que cumplan las características necesarias, detallados a continuación:</a:t>
            </a:r>
          </a:p>
          <a:p>
            <a:pPr lvl="1" algn="just" eaLnBrk="0" fontAlgn="base" hangingPunct="0">
              <a:spcBef>
                <a:spcPct val="0"/>
              </a:spcBef>
              <a:spcAft>
                <a:spcPct val="0"/>
              </a:spcAft>
            </a:pPr>
            <a:r>
              <a:rPr lang="es-ES" sz="2000" dirty="0" smtClean="0">
                <a:solidFill>
                  <a:srgbClr val="FFFF00"/>
                </a:solidFill>
                <a:latin typeface="Arial" pitchFamily="34" charset="0"/>
                <a:cs typeface="Arial" pitchFamily="34" charset="0"/>
              </a:rPr>
              <a:t>SENSORES: </a:t>
            </a:r>
          </a:p>
          <a:p>
            <a:pPr lvl="1" algn="just" eaLnBrk="0" fontAlgn="base" hangingPunct="0">
              <a:spcBef>
                <a:spcPct val="0"/>
              </a:spcBef>
              <a:spcAft>
                <a:spcPct val="0"/>
              </a:spcAft>
            </a:pPr>
            <a:endParaRPr lang="es-ES" sz="2000" dirty="0" smtClean="0">
              <a:latin typeface="Arial" pitchFamily="34" charset="0"/>
              <a:cs typeface="Arial" pitchFamily="34" charset="0"/>
            </a:endParaRP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Interruptor tipo antena de presencia del vehículo.</a:t>
            </a: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Sensor de nivel tipo boya, interruptor. </a:t>
            </a: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Contactor normalmente cerrado, paro de emergencia.</a:t>
            </a:r>
          </a:p>
          <a:p>
            <a:pPr marL="971550" lvl="1" indent="-514350" algn="just" eaLnBrk="0" fontAlgn="base" hangingPunct="0">
              <a:spcBef>
                <a:spcPct val="0"/>
              </a:spcBef>
              <a:spcAft>
                <a:spcPct val="0"/>
              </a:spcAft>
              <a:buFont typeface="+mj-lt"/>
              <a:buAutoNum type="romanUcPeriod"/>
            </a:pPr>
            <a:endParaRPr lang="es-ES" sz="2000" dirty="0" smtClean="0">
              <a:latin typeface="Arial" pitchFamily="34" charset="0"/>
              <a:cs typeface="Arial" pitchFamily="34" charset="0"/>
            </a:endParaRPr>
          </a:p>
          <a:p>
            <a:pPr marL="971550" lvl="1" indent="-514350" algn="just" eaLnBrk="0" fontAlgn="base" hangingPunct="0">
              <a:spcBef>
                <a:spcPct val="0"/>
              </a:spcBef>
              <a:spcAft>
                <a:spcPct val="0"/>
              </a:spcAft>
            </a:pPr>
            <a:r>
              <a:rPr lang="es-ES" sz="2000" dirty="0" smtClean="0">
                <a:solidFill>
                  <a:srgbClr val="FFFF00"/>
                </a:solidFill>
                <a:latin typeface="Arial" pitchFamily="34" charset="0"/>
                <a:cs typeface="Arial" pitchFamily="34" charset="0"/>
              </a:rPr>
              <a:t>ACTUADORES:</a:t>
            </a:r>
          </a:p>
          <a:p>
            <a:pPr marL="971550" lvl="1" indent="-514350" algn="just" eaLnBrk="0" fontAlgn="base" hangingPunct="0">
              <a:spcBef>
                <a:spcPct val="0"/>
              </a:spcBef>
              <a:spcAft>
                <a:spcPct val="0"/>
              </a:spcAft>
            </a:pPr>
            <a:endParaRPr lang="es-ES" sz="2000" dirty="0" smtClean="0">
              <a:latin typeface="Arial" pitchFamily="34" charset="0"/>
              <a:cs typeface="Arial" pitchFamily="34" charset="0"/>
            </a:endParaRP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Solenoide hidráulica de Shampoo.</a:t>
            </a: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Solenoide hidráulica de Rinse.</a:t>
            </a: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Bomba dosificadora de Shampoo.</a:t>
            </a: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Bomba dosificadora de Rinse.</a:t>
            </a: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Bomba de presión de agua.</a:t>
            </a: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Señal de encendido de Sistema Original.</a:t>
            </a: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Luces indicadoras de estado tipo SEMAFORO.</a:t>
            </a: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Electroválvula de apertura y cierre de cepillos.</a:t>
            </a:r>
          </a:p>
          <a:p>
            <a:pPr marL="971550" lvl="1" indent="-514350" algn="just" eaLnBrk="0" fontAlgn="base" hangingPunct="0">
              <a:spcBef>
                <a:spcPct val="0"/>
              </a:spcBef>
              <a:spcAft>
                <a:spcPct val="0"/>
              </a:spcAft>
              <a:buFont typeface="+mj-lt"/>
              <a:buAutoNum type="romanUcPeriod"/>
            </a:pPr>
            <a:r>
              <a:rPr lang="es-ES" sz="2000" dirty="0" smtClean="0">
                <a:solidFill>
                  <a:schemeClr val="bg1"/>
                </a:solidFill>
                <a:latin typeface="Arial" pitchFamily="34" charset="0"/>
                <a:cs typeface="Arial" pitchFamily="34" charset="0"/>
              </a:rPr>
              <a:t>Señal de pulso de paro de funcionamiento del equipo.</a:t>
            </a:r>
          </a:p>
          <a:p>
            <a:pPr marL="971550" lvl="1" indent="-514350" algn="just" eaLnBrk="0" fontAlgn="base" hangingPunct="0">
              <a:spcBef>
                <a:spcPct val="0"/>
              </a:spcBef>
              <a:spcAft>
                <a:spcPct val="0"/>
              </a:spcAft>
              <a:buFont typeface="+mj-lt"/>
              <a:buAutoNum type="romanUcPeriod"/>
            </a:pPr>
            <a:endParaRPr lang="es-ES"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a:stretch>
            <a:fillRect/>
          </a:stretch>
        </p:blipFill>
        <p:spPr bwMode="auto">
          <a:xfrm>
            <a:off x="2643174" y="1500174"/>
            <a:ext cx="4243894" cy="4586309"/>
          </a:xfrm>
          <a:prstGeom prst="rect">
            <a:avLst/>
          </a:prstGeom>
          <a:noFill/>
          <a:ln w="9525">
            <a:noFill/>
            <a:miter lim="800000"/>
            <a:headEnd/>
            <a:tailEnd/>
          </a:ln>
        </p:spPr>
      </p:pic>
      <p:sp>
        <p:nvSpPr>
          <p:cNvPr id="3" name="2 Rectángulo"/>
          <p:cNvSpPr/>
          <p:nvPr/>
        </p:nvSpPr>
        <p:spPr>
          <a:xfrm>
            <a:off x="3786182" y="571480"/>
            <a:ext cx="1772216" cy="523220"/>
          </a:xfrm>
          <a:prstGeom prst="rect">
            <a:avLst/>
          </a:prstGeom>
        </p:spPr>
        <p:txBody>
          <a:bodyPr wrap="none">
            <a:spAutoFit/>
          </a:bodyPr>
          <a:lstStyle/>
          <a:p>
            <a:r>
              <a:rPr lang="es-EC" sz="2800" b="1" dirty="0" smtClean="0">
                <a:solidFill>
                  <a:schemeClr val="bg1"/>
                </a:solidFill>
              </a:rPr>
              <a:t>PLC LOGO!</a:t>
            </a:r>
            <a:endParaRPr lang="es-ES" sz="2800" b="1" dirty="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642910" y="500042"/>
            <a:ext cx="757242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En nuestro caso vamos a utilizar el PLC LOGO! BASIC 230 </a:t>
            </a:r>
            <a:r>
              <a:rPr kumimoji="0" lang="es-EC" sz="2000" b="0" i="0" u="none" strike="noStrike" cap="none" normalizeH="0" baseline="0" dirty="0" err="1" smtClean="0">
                <a:ln>
                  <a:noFill/>
                </a:ln>
                <a:solidFill>
                  <a:schemeClr val="bg1"/>
                </a:solidFill>
                <a:effectLst/>
                <a:latin typeface="Arial" pitchFamily="34" charset="0"/>
                <a:ea typeface="Calibri" pitchFamily="34" charset="0"/>
                <a:cs typeface="Arial" pitchFamily="34" charset="0"/>
              </a:rPr>
              <a:t>Rc</a:t>
            </a: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de Siemens con alimentación a 110 v. y un módulo de ampliación de 4 entradas y salidas; seleccionado gracias a su comodidad de programación, compatibilidad con la PC, recepción de datos y  costos aceptables.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EC" sz="2000" b="0" i="0" u="none" strike="noStrike" cap="none" normalizeH="0" baseline="0" dirty="0" smtClean="0">
              <a:ln>
                <a:noFill/>
              </a:ln>
              <a:solidFill>
                <a:schemeClr val="bg1"/>
              </a:solidFill>
              <a:effectLst/>
              <a:latin typeface="Arial" pitchFamily="34" charset="0"/>
              <a:ea typeface="Calibri" pitchFamily="34" charset="0"/>
            </a:endParaRPr>
          </a:p>
          <a:p>
            <a:pPr lvl="0" algn="just" eaLnBrk="0" fontAlgn="base" hangingPunct="0">
              <a:spcBef>
                <a:spcPct val="0"/>
              </a:spcBef>
              <a:spcAft>
                <a:spcPct val="0"/>
              </a:spcAft>
            </a:pPr>
            <a:r>
              <a:rPr kumimoji="0" lang="es-EC" sz="2000" b="0" i="0" u="none" strike="noStrike" cap="none" normalizeH="0" baseline="0" dirty="0" smtClean="0">
                <a:ln>
                  <a:noFill/>
                </a:ln>
                <a:solidFill>
                  <a:schemeClr val="bg1"/>
                </a:solidFill>
                <a:effectLst/>
                <a:latin typeface="Arial" pitchFamily="34" charset="0"/>
                <a:ea typeface="Calibri" pitchFamily="34" charset="0"/>
              </a:rPr>
              <a:t>El LOGO! es el módulo lógico universal de Siemens el mismo que tiene la capacidad de controlar los procesos totales utilizados </a:t>
            </a:r>
            <a:r>
              <a:rPr lang="es-EC" sz="2000" dirty="0" smtClean="0">
                <a:solidFill>
                  <a:schemeClr val="bg1"/>
                </a:solidFill>
                <a:latin typeface="Arial" pitchFamily="34" charset="0"/>
                <a:ea typeface="Calibri" pitchFamily="34" charset="0"/>
              </a:rPr>
              <a:t>digitalmente</a:t>
            </a:r>
            <a:r>
              <a:rPr kumimoji="0" lang="es-EC" sz="2000" b="0" i="0" u="none" strike="noStrike" cap="none" normalizeH="0" baseline="0" dirty="0" smtClean="0">
                <a:ln>
                  <a:noFill/>
                </a:ln>
                <a:solidFill>
                  <a:schemeClr val="bg1"/>
                </a:solidFill>
                <a:effectLst/>
                <a:latin typeface="Arial" pitchFamily="34" charset="0"/>
                <a:ea typeface="Calibri" pitchFamily="34" charset="0"/>
              </a:rPr>
              <a:t> para el lavado automático de car wash</a:t>
            </a:r>
            <a:r>
              <a:rPr lang="es-ES" sz="2000" dirty="0" smtClean="0">
                <a:solidFill>
                  <a:schemeClr val="bg1"/>
                </a:solidFill>
                <a:latin typeface="Arial" pitchFamily="34" charset="0"/>
                <a:ea typeface="Calibri" pitchFamily="34" charset="0"/>
              </a:rPr>
              <a:t>.</a:t>
            </a:r>
            <a:endParaRPr kumimoji="0" lang="es-ES" sz="2000" b="0" i="0" u="none" strike="noStrike" cap="none" normalizeH="0" baseline="0" dirty="0" smtClean="0">
              <a:ln>
                <a:noFill/>
              </a:ln>
              <a:solidFill>
                <a:schemeClr val="bg1"/>
              </a:solidFill>
              <a:effectLst/>
              <a:latin typeface="Arial" pitchFamily="34" charset="0"/>
            </a:endParaRPr>
          </a:p>
        </p:txBody>
      </p:sp>
      <p:pic>
        <p:nvPicPr>
          <p:cNvPr id="4" name="3 Imagen"/>
          <p:cNvPicPr/>
          <p:nvPr/>
        </p:nvPicPr>
        <p:blipFill>
          <a:blip r:embed="rId2" cstate="print"/>
          <a:srcRect l="27680" t="42945" r="27522" b="15718"/>
          <a:stretch>
            <a:fillRect/>
          </a:stretch>
        </p:blipFill>
        <p:spPr bwMode="auto">
          <a:xfrm>
            <a:off x="1643042" y="3429000"/>
            <a:ext cx="5143536" cy="30003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0034" y="285728"/>
            <a:ext cx="785818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pPr>
            <a:r>
              <a:rPr kumimoji="0" lang="es-EC" sz="2400" b="1" i="0" u="none" strike="noStrike" cap="none" normalizeH="0" baseline="0" dirty="0" smtClean="0">
                <a:ln>
                  <a:noFill/>
                </a:ln>
                <a:solidFill>
                  <a:srgbClr val="FFC000"/>
                </a:solidFill>
                <a:effectLst/>
                <a:latin typeface="Arial" pitchFamily="34" charset="0"/>
                <a:ea typeface="Calibri" pitchFamily="34" charset="0"/>
                <a:cs typeface="Arial" pitchFamily="34" charset="0"/>
              </a:rPr>
              <a:t>MARCO TEÓRICO </a:t>
            </a:r>
            <a:endParaRPr kumimoji="0" lang="es-ES" sz="2400" b="0" i="0" u="none" strike="noStrike" cap="none" normalizeH="0" baseline="0" dirty="0" smtClean="0">
              <a:ln>
                <a:noFill/>
              </a:ln>
              <a:solidFill>
                <a:srgbClr val="FFC000"/>
              </a:solidFill>
              <a:effectLst/>
              <a:latin typeface="Arial" pitchFamily="34" charset="0"/>
            </a:endParaRPr>
          </a:p>
          <a:p>
            <a:pPr marL="0" marR="0" lvl="0" indent="0" algn="just" defTabSz="914400" rtl="0" eaLnBrk="0" fontAlgn="base" latinLnBrk="0" hangingPunct="0">
              <a:spcBef>
                <a:spcPct val="0"/>
              </a:spcBef>
              <a:spcAft>
                <a:spcPct val="0"/>
              </a:spcAft>
              <a:buClrTx/>
              <a:buSzTx/>
              <a:buFontTx/>
              <a:buNone/>
              <a:tabLst/>
            </a:pPr>
            <a:endPar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ESTUDIO DE LA TEORÍA DEL SISTEMA DE LAVADO “CAR WASH”</a:t>
            </a:r>
          </a:p>
          <a:p>
            <a:pPr marL="0" marR="0" lvl="0" indent="0" algn="just" defTabSz="914400" rtl="0" eaLnBrk="0" fontAlgn="base" latinLnBrk="0" hangingPunct="0">
              <a:spcBef>
                <a:spcPct val="0"/>
              </a:spcBef>
              <a:spcAft>
                <a:spcPct val="0"/>
              </a:spcAft>
              <a:buClrTx/>
              <a:buSzTx/>
              <a:buFontTx/>
              <a:buNone/>
              <a:tabLst/>
            </a:pP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FORMAS DE LAVADO </a:t>
            </a:r>
          </a:p>
          <a:p>
            <a:pPr marL="0" marR="0" lvl="0" indent="0" algn="just" defTabSz="914400" rtl="0" eaLnBrk="0" fontAlgn="base" latinLnBrk="0" hangingPunct="0">
              <a:spcBef>
                <a:spcPct val="0"/>
              </a:spcBef>
              <a:spcAft>
                <a:spcPct val="0"/>
              </a:spcAft>
              <a:buClrTx/>
              <a:buSzTx/>
              <a:buFontTx/>
              <a:buChar char="•"/>
              <a:tabLst/>
            </a:pPr>
            <a:r>
              <a:rPr kumimoji="0" lang="en-US"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Hand car wash</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spcBef>
                <a:spcPct val="0"/>
              </a:spcBef>
              <a:spcAft>
                <a:spcPct val="0"/>
              </a:spcAft>
              <a:buClrTx/>
              <a:buSzTx/>
              <a:buFontTx/>
              <a:buChar char="•"/>
              <a:tabLst/>
            </a:pPr>
            <a:r>
              <a:rPr kumimoji="0" lang="en-US"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Car Wash </a:t>
            </a:r>
            <a:r>
              <a:rPr kumimoji="0" lang="en-US" sz="2400" b="0" i="0" u="none" strike="noStrike" cap="none" normalizeH="0" baseline="0" dirty="0" err="1" smtClean="0">
                <a:ln>
                  <a:noFill/>
                </a:ln>
                <a:solidFill>
                  <a:schemeClr val="bg1"/>
                </a:solidFill>
                <a:effectLst/>
                <a:latin typeface="Arial" pitchFamily="34" charset="0"/>
                <a:ea typeface="Calibri" pitchFamily="34" charset="0"/>
                <a:cs typeface="Arial" pitchFamily="34" charset="0"/>
              </a:rPr>
              <a:t>automática</a:t>
            </a:r>
            <a:r>
              <a:rPr kumimoji="0" lang="en-US"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de </a:t>
            </a:r>
            <a:r>
              <a:rPr kumimoji="0" lang="en-US" sz="2400" b="0" i="0" u="none" strike="noStrike" cap="none" normalizeH="0" baseline="0" dirty="0" err="1" smtClean="0">
                <a:ln>
                  <a:noFill/>
                </a:ln>
                <a:solidFill>
                  <a:schemeClr val="bg1"/>
                </a:solidFill>
                <a:effectLst/>
                <a:latin typeface="Arial" pitchFamily="34" charset="0"/>
                <a:ea typeface="Calibri" pitchFamily="34" charset="0"/>
                <a:cs typeface="Arial" pitchFamily="34" charset="0"/>
              </a:rPr>
              <a:t>cepillos</a:t>
            </a:r>
            <a:r>
              <a:rPr kumimoji="0" lang="en-US"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a:t>
            </a:r>
            <a:r>
              <a:rPr kumimoji="0" lang="en-US" sz="2400" b="0" i="0" u="none" strike="noStrike" cap="none" normalizeH="0" baseline="0" dirty="0" err="1" smtClean="0">
                <a:ln>
                  <a:noFill/>
                </a:ln>
                <a:solidFill>
                  <a:schemeClr val="bg1"/>
                </a:solidFill>
                <a:effectLst/>
                <a:latin typeface="Arial" pitchFamily="34" charset="0"/>
                <a:ea typeface="Calibri" pitchFamily="34" charset="0"/>
                <a:cs typeface="Arial" pitchFamily="34" charset="0"/>
              </a:rPr>
              <a:t>giratorios</a:t>
            </a:r>
            <a:r>
              <a:rPr kumimoji="0" lang="en-US"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spcBef>
                <a:spcPct val="0"/>
              </a:spcBef>
              <a:spcAft>
                <a:spcPct val="0"/>
              </a:spcAft>
              <a:buClrTx/>
              <a:buSzTx/>
              <a:buFontTx/>
              <a:buChar char="•"/>
              <a:tabLst/>
            </a:pPr>
            <a:r>
              <a:rPr kumimoji="0" lang="en-US"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Touch – less car wash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spcBef>
                <a:spcPct val="0"/>
              </a:spcBef>
              <a:spcAft>
                <a:spcPct val="0"/>
              </a:spcAft>
              <a:buClrTx/>
              <a:buSzTx/>
              <a:buFontTx/>
              <a:buChar char="•"/>
              <a:tabLst/>
            </a:pPr>
            <a:r>
              <a:rPr kumimoji="0" lang="en-US"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Waterless car wash o dry Wash </a:t>
            </a:r>
            <a:endParaRPr kumimoji="0" lang="en-US" sz="2400" b="0" i="0" u="none" strike="noStrike" cap="none" normalizeH="0" baseline="0" dirty="0" smtClean="0">
              <a:ln>
                <a:noFill/>
              </a:ln>
              <a:solidFill>
                <a:schemeClr val="bg1"/>
              </a:solidFill>
              <a:effectLst/>
              <a:latin typeface="Arial" pitchFamily="34" charset="0"/>
            </a:endParaRPr>
          </a:p>
        </p:txBody>
      </p:sp>
      <p:sp>
        <p:nvSpPr>
          <p:cNvPr id="2" name="Rectangle 2"/>
          <p:cNvSpPr>
            <a:spLocks noChangeArrowheads="1"/>
          </p:cNvSpPr>
          <p:nvPr/>
        </p:nvSpPr>
        <p:spPr bwMode="auto">
          <a:xfrm>
            <a:off x="571472" y="4357694"/>
            <a:ext cx="764386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0850" algn="l"/>
              </a:tabLst>
            </a:pPr>
            <a:r>
              <a:rPr kumimoji="0" lang="es-EC" sz="2400" b="1" i="0" u="none" strike="noStrike" cap="none" normalizeH="0" baseline="0" dirty="0" smtClean="0">
                <a:ln>
                  <a:noFill/>
                </a:ln>
                <a:solidFill>
                  <a:schemeClr val="bg1"/>
                </a:solidFill>
                <a:effectLst/>
                <a:latin typeface="Arial" pitchFamily="34" charset="0"/>
                <a:ea typeface="Calibri" pitchFamily="34" charset="0"/>
                <a:cs typeface="Arial" pitchFamily="34" charset="0"/>
              </a:rPr>
              <a:t>PROCESOS DE LAVADO </a:t>
            </a:r>
          </a:p>
          <a:p>
            <a:pPr marL="0" marR="0" lvl="0" indent="0" algn="l" defTabSz="914400" rtl="0" eaLnBrk="0" fontAlgn="base" latinLnBrk="0" hangingPunct="0">
              <a:lnSpc>
                <a:spcPct val="100000"/>
              </a:lnSpc>
              <a:spcBef>
                <a:spcPct val="0"/>
              </a:spcBef>
              <a:spcAft>
                <a:spcPct val="0"/>
              </a:spcAft>
              <a:buClrTx/>
              <a:buSzTx/>
              <a:buFontTx/>
              <a:buChar char="•"/>
              <a:tabLst>
                <a:tab pos="450850" algn="l"/>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Proceso de lavado convencional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0850" algn="l"/>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Proceso de lavado de un Car Wash automática de cepillos giratorios </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0850" algn="l"/>
              </a:tabLst>
            </a:pPr>
            <a:endParaRPr kumimoji="0" lang="es-ES" sz="24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500034" y="857232"/>
            <a:ext cx="7643834"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90488" algn="ctr" defTabSz="914400" rtl="0" eaLnBrk="1" fontAlgn="base" latinLnBrk="0" hangingPunct="1">
              <a:lnSpc>
                <a:spcPct val="100000"/>
              </a:lnSpc>
              <a:spcBef>
                <a:spcPct val="0"/>
              </a:spcBef>
              <a:spcAft>
                <a:spcPct val="0"/>
              </a:spcAft>
              <a:buClrTx/>
              <a:buSzTx/>
              <a:buFontTx/>
              <a:buNone/>
              <a:tabLst/>
            </a:pPr>
            <a:r>
              <a:rPr kumimoji="0" lang="es-EC" sz="2000" b="1" i="0" u="none" strike="noStrike" cap="none" normalizeH="0" baseline="0" dirty="0" smtClean="0">
                <a:ln>
                  <a:noFill/>
                </a:ln>
                <a:solidFill>
                  <a:srgbClr val="FFC000"/>
                </a:solidFill>
                <a:effectLst/>
                <a:latin typeface="Arial" pitchFamily="34" charset="0"/>
                <a:ea typeface="Calibri" pitchFamily="34" charset="0"/>
                <a:cs typeface="Arial" pitchFamily="34" charset="0"/>
              </a:rPr>
              <a:t>CARACTERÍSTICAS DEL LOGO!</a:t>
            </a:r>
          </a:p>
          <a:p>
            <a:pPr marL="0" marR="0" lvl="0" indent="90488"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Control.</a:t>
            </a:r>
            <a:endParaRPr kumimoji="0" lang="es-ES" sz="20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Unidad de manejo e indicación con iluminación de fondo.</a:t>
            </a:r>
            <a:endParaRPr kumimoji="0" lang="es-ES" sz="20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Fuente de alimentación.</a:t>
            </a:r>
            <a:endParaRPr kumimoji="0" lang="es-ES" sz="20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Interfaz para módulos de ampliación.</a:t>
            </a:r>
            <a:endParaRPr kumimoji="0" lang="es-ES" sz="20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Interfaz para módulo de programación (</a:t>
            </a:r>
            <a:r>
              <a:rPr kumimoji="0" lang="es-EC" sz="2000" b="0" i="0" u="none" strike="noStrike" cap="none" normalizeH="0" baseline="0" dirty="0" err="1" smtClean="0">
                <a:ln>
                  <a:noFill/>
                </a:ln>
                <a:solidFill>
                  <a:schemeClr val="bg1"/>
                </a:solidFill>
                <a:effectLst/>
                <a:latin typeface="Arial" pitchFamily="34" charset="0"/>
                <a:ea typeface="Calibri" pitchFamily="34" charset="0"/>
                <a:cs typeface="Arial" pitchFamily="34" charset="0"/>
              </a:rPr>
              <a:t>Card</a:t>
            </a: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y cable para PC.</a:t>
            </a:r>
            <a:endParaRPr kumimoji="0" lang="es-ES" sz="20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Funciones básicas muy utilizadas reprogramadas, p.ej. para conexión retardada, desconexión retardada, relés de corriente, e interruptor de software.</a:t>
            </a:r>
            <a:endParaRPr kumimoji="0" lang="es-ES" sz="20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Temporizador.</a:t>
            </a:r>
            <a:endParaRPr kumimoji="0" lang="es-ES" sz="20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Marcas digitales y analógicas.</a:t>
            </a:r>
            <a:endParaRPr lang="es-EC" sz="2000" dirty="0" smtClean="0">
              <a:solidFill>
                <a:schemeClr val="bg1"/>
              </a:solidFill>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s-EC" sz="2000" dirty="0" smtClean="0">
                <a:solidFill>
                  <a:schemeClr val="bg1"/>
                </a:solidFill>
                <a:latin typeface="Arial" pitchFamily="34" charset="0"/>
                <a:ea typeface="Calibri" pitchFamily="34" charset="0"/>
                <a:cs typeface="Arial" pitchFamily="34" charset="0"/>
              </a:rPr>
              <a:t> </a:t>
            </a:r>
            <a:r>
              <a:rPr kumimoji="0" lang="es-EC" sz="2000" b="0" i="0" u="none" strike="noStrike" cap="none" normalizeH="0" baseline="0" dirty="0" smtClean="0">
                <a:ln>
                  <a:noFill/>
                </a:ln>
                <a:solidFill>
                  <a:schemeClr val="bg1"/>
                </a:solidFill>
                <a:effectLst/>
                <a:latin typeface="Arial" pitchFamily="34" charset="0"/>
                <a:ea typeface="Calibri" pitchFamily="34" charset="0"/>
              </a:rPr>
              <a:t>Entradas y salidas en función del modelo</a:t>
            </a:r>
            <a:r>
              <a:rPr lang="es-ES" sz="2000" dirty="0" smtClean="0">
                <a:solidFill>
                  <a:schemeClr val="bg1"/>
                </a:solidFill>
                <a:latin typeface="Arial" pitchFamily="34" charset="0"/>
                <a:ea typeface="Calibri" pitchFamily="34" charset="0"/>
              </a:rPr>
              <a:t>.</a:t>
            </a:r>
            <a:endParaRPr kumimoji="0" lang="es-ES" sz="20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p:cNvSpPr>
            <a:spLocks/>
          </p:cNvSpPr>
          <p:nvPr/>
        </p:nvSpPr>
        <p:spPr bwMode="auto">
          <a:xfrm rot="-5400000">
            <a:off x="4208688" y="3649435"/>
            <a:ext cx="440871" cy="3286148"/>
          </a:xfrm>
          <a:prstGeom prst="leftBrace">
            <a:avLst>
              <a:gd name="adj1" fmla="val 57060"/>
              <a:gd name="adj2" fmla="val 50000"/>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75779" name="AutoShape 3"/>
          <p:cNvSpPr>
            <a:spLocks/>
          </p:cNvSpPr>
          <p:nvPr/>
        </p:nvSpPr>
        <p:spPr bwMode="auto">
          <a:xfrm rot="-16200000">
            <a:off x="4204606" y="-275571"/>
            <a:ext cx="449036" cy="3286150"/>
          </a:xfrm>
          <a:prstGeom prst="leftBrace">
            <a:avLst>
              <a:gd name="adj1" fmla="val 56023"/>
              <a:gd name="adj2" fmla="val 50000"/>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75780" name="Text Box 4"/>
          <p:cNvSpPr txBox="1">
            <a:spLocks noChangeArrowheads="1"/>
          </p:cNvSpPr>
          <p:nvPr/>
        </p:nvSpPr>
        <p:spPr bwMode="auto">
          <a:xfrm>
            <a:off x="3857620" y="857232"/>
            <a:ext cx="1357322" cy="395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bg1"/>
                </a:solidFill>
                <a:effectLst/>
                <a:latin typeface="Arial" pitchFamily="34" charset="0"/>
              </a:rPr>
              <a:t>8 SALIDAS </a:t>
            </a:r>
          </a:p>
        </p:txBody>
      </p:sp>
      <p:sp>
        <p:nvSpPr>
          <p:cNvPr id="75781" name="Text Box 5"/>
          <p:cNvSpPr txBox="1">
            <a:spLocks noChangeArrowheads="1"/>
          </p:cNvSpPr>
          <p:nvPr/>
        </p:nvSpPr>
        <p:spPr bwMode="auto">
          <a:xfrm>
            <a:off x="3857620" y="5500702"/>
            <a:ext cx="1651204" cy="4082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Arial" pitchFamily="34" charset="0"/>
              </a:rPr>
              <a:t>4 </a:t>
            </a:r>
            <a:r>
              <a:rPr kumimoji="0" lang="es-ES" i="0" u="none" strike="noStrike" cap="none" normalizeH="0" baseline="0" dirty="0" smtClean="0">
                <a:ln>
                  <a:noFill/>
                </a:ln>
                <a:solidFill>
                  <a:schemeClr val="bg1"/>
                </a:solidFill>
                <a:effectLst/>
                <a:latin typeface="Arial" pitchFamily="34" charset="0"/>
              </a:rPr>
              <a:t>ENTRADAS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bg1"/>
              </a:solidFill>
              <a:effectLst/>
              <a:latin typeface="Arial" pitchFamily="34" charset="0"/>
            </a:endParaRPr>
          </a:p>
        </p:txBody>
      </p:sp>
      <p:pic>
        <p:nvPicPr>
          <p:cNvPr id="6" name="5 Imagen"/>
          <p:cNvPicPr/>
          <p:nvPr/>
        </p:nvPicPr>
        <p:blipFill>
          <a:blip r:embed="rId2" cstate="print"/>
          <a:srcRect/>
          <a:stretch>
            <a:fillRect/>
          </a:stretch>
        </p:blipFill>
        <p:spPr bwMode="auto">
          <a:xfrm>
            <a:off x="2714612" y="1571612"/>
            <a:ext cx="3478610" cy="3380014"/>
          </a:xfrm>
          <a:prstGeom prst="rect">
            <a:avLst/>
          </a:prstGeom>
          <a:noFill/>
          <a:ln w="9525">
            <a:noFill/>
            <a:miter lim="800000"/>
            <a:headEnd/>
            <a:tailEnd/>
          </a:ln>
        </p:spPr>
      </p:pic>
      <p:cxnSp>
        <p:nvCxnSpPr>
          <p:cNvPr id="75782" name="AutoShape 6"/>
          <p:cNvCxnSpPr>
            <a:cxnSpLocks noChangeShapeType="1"/>
          </p:cNvCxnSpPr>
          <p:nvPr/>
        </p:nvCxnSpPr>
        <p:spPr bwMode="auto">
          <a:xfrm rot="10800000">
            <a:off x="5786447" y="2357430"/>
            <a:ext cx="957267" cy="77788"/>
          </a:xfrm>
          <a:prstGeom prst="straightConnector1">
            <a:avLst/>
          </a:prstGeom>
          <a:noFill/>
          <a:ln w="9525">
            <a:solidFill>
              <a:srgbClr val="000000"/>
            </a:solidFill>
            <a:round/>
            <a:headEnd/>
            <a:tailEnd type="triangle" w="med" len="med"/>
          </a:ln>
        </p:spPr>
      </p:cxnSp>
      <p:sp>
        <p:nvSpPr>
          <p:cNvPr id="9" name="Text Box 4"/>
          <p:cNvSpPr txBox="1">
            <a:spLocks noChangeArrowheads="1"/>
          </p:cNvSpPr>
          <p:nvPr/>
        </p:nvSpPr>
        <p:spPr bwMode="auto">
          <a:xfrm>
            <a:off x="6786578" y="2071678"/>
            <a:ext cx="1571636" cy="10001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fontAlgn="base">
              <a:spcBef>
                <a:spcPct val="0"/>
              </a:spcBef>
              <a:spcAft>
                <a:spcPts val="1000"/>
              </a:spcAft>
            </a:pPr>
            <a:r>
              <a:rPr lang="es-ES" sz="2000" dirty="0" smtClean="0">
                <a:solidFill>
                  <a:schemeClr val="bg1"/>
                </a:solidFill>
                <a:latin typeface="Calibri" pitchFamily="34" charset="0"/>
              </a:rPr>
              <a:t>Conexión al computador</a:t>
            </a:r>
            <a:endParaRPr lang="es-ES" sz="2000" dirty="0" smtClean="0">
              <a:solidFill>
                <a:schemeClr val="bg1"/>
              </a:solidFill>
              <a:latin typeface="Arial"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71670" y="1571612"/>
            <a:ext cx="5043508" cy="4100690"/>
          </a:xfrm>
          <a:prstGeom prst="rect">
            <a:avLst/>
          </a:prstGeom>
          <a:noFill/>
          <a:ln w="9525">
            <a:noFill/>
            <a:miter lim="800000"/>
            <a:headEnd/>
            <a:tailEnd/>
          </a:ln>
          <a:effectLst/>
        </p:spPr>
      </p:pic>
      <p:sp>
        <p:nvSpPr>
          <p:cNvPr id="3" name="2 Rectángulo"/>
          <p:cNvSpPr/>
          <p:nvPr/>
        </p:nvSpPr>
        <p:spPr>
          <a:xfrm>
            <a:off x="1928794" y="571480"/>
            <a:ext cx="5543505" cy="461665"/>
          </a:xfrm>
          <a:prstGeom prst="rect">
            <a:avLst/>
          </a:prstGeom>
        </p:spPr>
        <p:txBody>
          <a:bodyPr wrap="none">
            <a:spAutoFit/>
          </a:bodyPr>
          <a:lstStyle/>
          <a:p>
            <a:r>
              <a:rPr lang="es-ES" sz="2400" b="1" dirty="0" smtClean="0">
                <a:solidFill>
                  <a:srgbClr val="FFC000"/>
                </a:solidFill>
              </a:rPr>
              <a:t>CABLE DE PC A CONTROLADOR PLC LOGO!</a:t>
            </a:r>
            <a:endParaRPr lang="es-ES" sz="2400" b="1" dirty="0">
              <a:solidFill>
                <a:srgbClr val="FFC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57158" y="785794"/>
            <a:ext cx="8501122"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400" b="1" i="0" u="none" strike="noStrike" cap="none" normalizeH="0" baseline="0" dirty="0" smtClean="0">
                <a:ln>
                  <a:noFill/>
                </a:ln>
                <a:solidFill>
                  <a:srgbClr val="FFC000"/>
                </a:solidFill>
                <a:effectLst/>
                <a:latin typeface="Arial" pitchFamily="34" charset="0"/>
                <a:ea typeface="Calibri" pitchFamily="34" charset="0"/>
                <a:cs typeface="Arial" pitchFamily="34" charset="0"/>
              </a:rPr>
              <a:t>PROGRAMACIÓN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Dependiendo del fabricante, los lenguajes de programación son muy diversos, sin embargo, suelen tener alguna relación más o menos directa con los lenguajes que</a:t>
            </a:r>
            <a:r>
              <a:rPr kumimoji="0" lang="es-EC" sz="2400" b="0" i="0" u="none" strike="noStrike" cap="none" normalizeH="0" dirty="0" smtClean="0">
                <a:ln>
                  <a:noFill/>
                </a:ln>
                <a:solidFill>
                  <a:schemeClr val="bg1"/>
                </a:solidFill>
                <a:effectLst/>
                <a:latin typeface="Arial" pitchFamily="34" charset="0"/>
                <a:ea typeface="Calibri" pitchFamily="34" charset="0"/>
                <a:cs typeface="Arial" pitchFamily="34" charset="0"/>
              </a:rPr>
              <a:t> utilizan la lógica matemática.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Los elementos importantes en un programa para PLC son: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Contactos normalmente abiertos y cerrados.</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Bobinas.</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Temporizadores (</a:t>
            </a:r>
            <a:r>
              <a:rPr kumimoji="0" lang="es-EC" sz="2400" b="0" i="0" u="none" strike="noStrike" cap="none" normalizeH="0" baseline="0" dirty="0" err="1" smtClean="0">
                <a:ln>
                  <a:noFill/>
                </a:ln>
                <a:solidFill>
                  <a:schemeClr val="bg1"/>
                </a:solidFill>
                <a:effectLst/>
                <a:latin typeface="Arial" pitchFamily="34" charset="0"/>
                <a:ea typeface="Calibri" pitchFamily="34" charset="0"/>
                <a:cs typeface="Arial" pitchFamily="34" charset="0"/>
              </a:rPr>
              <a:t>Timers</a:t>
            </a: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a:t>
            </a:r>
            <a:endParaRPr kumimoji="0" lang="es-ES"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400" b="0" i="0" u="none" strike="noStrike" cap="none" normalizeH="0" baseline="0" dirty="0" smtClean="0">
                <a:ln>
                  <a:noFill/>
                </a:ln>
                <a:solidFill>
                  <a:schemeClr val="bg1"/>
                </a:solidFill>
                <a:effectLst/>
                <a:latin typeface="Arial" pitchFamily="34" charset="0"/>
                <a:ea typeface="Calibri" pitchFamily="34" charset="0"/>
                <a:cs typeface="Arial" pitchFamily="34" charset="0"/>
              </a:rPr>
              <a:t>Contadores.</a:t>
            </a:r>
            <a:endParaRPr kumimoji="0" lang="es-EC" sz="2400" b="0" i="0" u="none" strike="noStrike" cap="none" normalizeH="0" baseline="0" dirty="0" smtClean="0">
              <a:ln>
                <a:noFill/>
              </a:ln>
              <a:solidFill>
                <a:schemeClr val="bg1"/>
              </a:solidFill>
              <a:effectLst/>
              <a:latin typeface="Arial"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285720" y="428604"/>
            <a:ext cx="7929586"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400" b="1" i="0" u="none" strike="noStrike" cap="none" normalizeH="0" baseline="0" dirty="0" smtClean="0">
                <a:ln>
                  <a:noFill/>
                </a:ln>
                <a:solidFill>
                  <a:srgbClr val="FFC000"/>
                </a:solidFill>
                <a:effectLst/>
                <a:latin typeface="Arial" pitchFamily="34" charset="0"/>
                <a:ea typeface="Calibri" pitchFamily="34" charset="0"/>
                <a:cs typeface="Arial" pitchFamily="34" charset="0"/>
              </a:rPr>
              <a:t>Funciones básicas</a:t>
            </a:r>
          </a:p>
          <a:p>
            <a:pPr marL="0" marR="0" lvl="0" indent="0" algn="l" defTabSz="914400" rtl="0" eaLnBrk="1" fontAlgn="base" latinLnBrk="0" hangingPunct="1">
              <a:lnSpc>
                <a:spcPct val="150000"/>
              </a:lnSpc>
              <a:spcBef>
                <a:spcPct val="0"/>
              </a:spcBef>
              <a:spcAft>
                <a:spcPct val="0"/>
              </a:spcAft>
              <a:buClrTx/>
              <a:buSzTx/>
              <a:buFontTx/>
              <a:buNone/>
              <a:tabLst/>
            </a:pPr>
            <a:endParaRPr lang="es-EC" sz="2400" b="1" dirty="0" smtClean="0">
              <a:solidFill>
                <a:schemeClr val="bg1"/>
              </a:solidFill>
              <a:latin typeface="Arial" pitchFamily="34"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Char char="-"/>
              <a:tabLst/>
            </a:pPr>
            <a:r>
              <a:rPr lang="es-EC" sz="2400" b="1" dirty="0" smtClean="0">
                <a:solidFill>
                  <a:schemeClr val="bg1"/>
                </a:solidFill>
                <a:latin typeface="Arial" pitchFamily="34" charset="0"/>
                <a:cs typeface="Arial" pitchFamily="34" charset="0"/>
              </a:rPr>
              <a:t>OR</a:t>
            </a:r>
          </a:p>
          <a:p>
            <a:pPr marL="0" marR="0" lvl="0" indent="0" algn="l" defTabSz="914400" rtl="0" eaLnBrk="1" fontAlgn="base" latinLnBrk="0" hangingPunct="1">
              <a:lnSpc>
                <a:spcPct val="150000"/>
              </a:lnSpc>
              <a:spcBef>
                <a:spcPct val="0"/>
              </a:spcBef>
              <a:spcAft>
                <a:spcPct val="0"/>
              </a:spcAft>
              <a:buClrTx/>
              <a:buSzTx/>
              <a:buFontTx/>
              <a:buChar char="-"/>
              <a:tabLst/>
            </a:pPr>
            <a:r>
              <a:rPr kumimoji="0" lang="es-EC" sz="2400" b="1" i="0" u="none" strike="noStrike" cap="none" normalizeH="0" baseline="0" dirty="0" smtClean="0">
                <a:ln>
                  <a:noFill/>
                </a:ln>
                <a:solidFill>
                  <a:schemeClr val="bg1"/>
                </a:solidFill>
                <a:effectLst/>
                <a:latin typeface="Arial" pitchFamily="34" charset="0"/>
                <a:cs typeface="Arial" pitchFamily="34" charset="0"/>
              </a:rPr>
              <a:t>NOR</a:t>
            </a:r>
          </a:p>
          <a:p>
            <a:pPr marL="0" marR="0" lvl="0" indent="0" algn="l" defTabSz="914400" rtl="0" eaLnBrk="1" fontAlgn="base" latinLnBrk="0" hangingPunct="1">
              <a:lnSpc>
                <a:spcPct val="150000"/>
              </a:lnSpc>
              <a:spcBef>
                <a:spcPct val="0"/>
              </a:spcBef>
              <a:spcAft>
                <a:spcPct val="0"/>
              </a:spcAft>
              <a:buClrTx/>
              <a:buSzTx/>
              <a:buFontTx/>
              <a:buChar char="-"/>
              <a:tabLst/>
            </a:pPr>
            <a:r>
              <a:rPr lang="es-EC" sz="2400" b="1" dirty="0" smtClean="0">
                <a:solidFill>
                  <a:schemeClr val="bg1"/>
                </a:solidFill>
                <a:latin typeface="Arial" pitchFamily="34" charset="0"/>
                <a:cs typeface="Arial" pitchFamily="34" charset="0"/>
              </a:rPr>
              <a:t>XOR</a:t>
            </a:r>
          </a:p>
          <a:p>
            <a:pPr marL="0" marR="0" lvl="0" indent="0" algn="l" defTabSz="914400" rtl="0" eaLnBrk="1" fontAlgn="base" latinLnBrk="0" hangingPunct="1">
              <a:lnSpc>
                <a:spcPct val="150000"/>
              </a:lnSpc>
              <a:spcBef>
                <a:spcPct val="0"/>
              </a:spcBef>
              <a:spcAft>
                <a:spcPct val="0"/>
              </a:spcAft>
              <a:buClrTx/>
              <a:buSzTx/>
              <a:buFontTx/>
              <a:buChar char="-"/>
              <a:tabLst/>
            </a:pPr>
            <a:r>
              <a:rPr kumimoji="0" lang="es-EC" sz="2400" b="1" i="0" u="none" strike="noStrike" cap="none" normalizeH="0" baseline="0" dirty="0" smtClean="0">
                <a:ln>
                  <a:noFill/>
                </a:ln>
                <a:solidFill>
                  <a:schemeClr val="bg1"/>
                </a:solidFill>
                <a:effectLst/>
                <a:latin typeface="Arial" pitchFamily="34" charset="0"/>
                <a:cs typeface="Arial" pitchFamily="34" charset="0"/>
              </a:rPr>
              <a:t>NOT</a:t>
            </a:r>
          </a:p>
          <a:p>
            <a:pPr marL="0" marR="0" lvl="0" indent="0" algn="l" defTabSz="914400" rtl="0" eaLnBrk="1" fontAlgn="base" latinLnBrk="0" hangingPunct="1">
              <a:lnSpc>
                <a:spcPct val="150000"/>
              </a:lnSpc>
              <a:spcBef>
                <a:spcPct val="0"/>
              </a:spcBef>
              <a:spcAft>
                <a:spcPct val="0"/>
              </a:spcAft>
              <a:buClrTx/>
              <a:buSzTx/>
              <a:buFontTx/>
              <a:buChar char="-"/>
              <a:tabLst/>
            </a:pPr>
            <a:r>
              <a:rPr lang="es-EC" sz="2400" b="1" dirty="0" smtClean="0">
                <a:solidFill>
                  <a:schemeClr val="bg1"/>
                </a:solidFill>
                <a:latin typeface="Arial" pitchFamily="34" charset="0"/>
                <a:cs typeface="Arial" pitchFamily="34" charset="0"/>
              </a:rPr>
              <a:t>AND </a:t>
            </a:r>
          </a:p>
          <a:p>
            <a:pPr marL="0" marR="0" lvl="0" indent="0" algn="l" defTabSz="914400" rtl="0" eaLnBrk="1" fontAlgn="base" latinLnBrk="0" hangingPunct="1">
              <a:lnSpc>
                <a:spcPct val="150000"/>
              </a:lnSpc>
              <a:spcBef>
                <a:spcPct val="0"/>
              </a:spcBef>
              <a:spcAft>
                <a:spcPct val="0"/>
              </a:spcAft>
              <a:buClrTx/>
              <a:buSzTx/>
              <a:buFontTx/>
              <a:buChar char="-"/>
              <a:tabLst/>
            </a:pPr>
            <a:r>
              <a:rPr kumimoji="0" lang="es-EC" sz="2400" b="1" i="0" u="none" strike="noStrike" cap="none" normalizeH="0" baseline="0" dirty="0" smtClean="0">
                <a:ln>
                  <a:noFill/>
                </a:ln>
                <a:solidFill>
                  <a:schemeClr val="bg1"/>
                </a:solidFill>
                <a:effectLst/>
                <a:latin typeface="Arial" pitchFamily="34" charset="0"/>
                <a:cs typeface="Arial" pitchFamily="34" charset="0"/>
              </a:rPr>
              <a:t>AND</a:t>
            </a:r>
            <a:r>
              <a:rPr kumimoji="0" lang="es-EC" sz="2400" b="1" i="0" u="none" strike="noStrike" cap="none" normalizeH="0" dirty="0" smtClean="0">
                <a:ln>
                  <a:noFill/>
                </a:ln>
                <a:solidFill>
                  <a:schemeClr val="bg1"/>
                </a:solidFill>
                <a:effectLst/>
                <a:latin typeface="Arial" pitchFamily="34" charset="0"/>
                <a:cs typeface="Arial" pitchFamily="34" charset="0"/>
              </a:rPr>
              <a:t> con evaluación de flancos.</a:t>
            </a:r>
          </a:p>
          <a:p>
            <a:pPr marL="0" marR="0" lvl="0" indent="0" algn="l" defTabSz="914400" rtl="0" eaLnBrk="1" fontAlgn="base" latinLnBrk="0" hangingPunct="1">
              <a:lnSpc>
                <a:spcPct val="150000"/>
              </a:lnSpc>
              <a:spcBef>
                <a:spcPct val="0"/>
              </a:spcBef>
              <a:spcAft>
                <a:spcPct val="0"/>
              </a:spcAft>
              <a:buClrTx/>
              <a:buSzTx/>
              <a:buFontTx/>
              <a:buChar char="-"/>
              <a:tabLst/>
            </a:pPr>
            <a:r>
              <a:rPr kumimoji="0" lang="es-EC" sz="2400" b="1" i="0" u="none" strike="noStrike" cap="none" normalizeH="0" dirty="0" smtClean="0">
                <a:ln>
                  <a:noFill/>
                </a:ln>
                <a:solidFill>
                  <a:schemeClr val="bg1"/>
                </a:solidFill>
                <a:effectLst/>
                <a:latin typeface="Arial" pitchFamily="34" charset="0"/>
                <a:cs typeface="Arial" pitchFamily="34" charset="0"/>
              </a:rPr>
              <a:t>NAND</a:t>
            </a:r>
          </a:p>
          <a:p>
            <a:pPr marL="0" marR="0" lvl="0" indent="0" algn="l" defTabSz="914400" rtl="0" eaLnBrk="1" fontAlgn="base" latinLnBrk="0" hangingPunct="1">
              <a:lnSpc>
                <a:spcPct val="150000"/>
              </a:lnSpc>
              <a:spcBef>
                <a:spcPct val="0"/>
              </a:spcBef>
              <a:spcAft>
                <a:spcPct val="0"/>
              </a:spcAft>
              <a:buClrTx/>
              <a:buSzTx/>
              <a:buFontTx/>
              <a:buChar char="-"/>
              <a:tabLst/>
            </a:pPr>
            <a:r>
              <a:rPr kumimoji="0" lang="es-EC" sz="2400" b="1" i="0" u="none" strike="noStrike" cap="none" normalizeH="0" dirty="0" smtClean="0">
                <a:ln>
                  <a:noFill/>
                </a:ln>
                <a:solidFill>
                  <a:schemeClr val="bg1"/>
                </a:solidFill>
                <a:effectLst/>
                <a:latin typeface="Arial" pitchFamily="34" charset="0"/>
                <a:cs typeface="Arial" pitchFamily="34" charset="0"/>
              </a:rPr>
              <a:t>NAND con evaluación de flancos. </a:t>
            </a:r>
            <a:endParaRPr kumimoji="0" lang="es-ES" sz="2400" b="0" i="0" u="none" strike="noStrike" cap="none" normalizeH="0" baseline="0" dirty="0" smtClean="0">
              <a:ln>
                <a:noFill/>
              </a:ln>
              <a:solidFill>
                <a:schemeClr val="bg1"/>
              </a:solidFill>
              <a:effectLst/>
              <a:latin typeface="Arial"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c1.jpg"/>
          <p:cNvPicPr/>
          <p:nvPr/>
        </p:nvPicPr>
        <p:blipFill>
          <a:blip r:embed="rId2" cstate="print"/>
          <a:srcRect/>
          <a:stretch>
            <a:fillRect/>
          </a:stretch>
        </p:blipFill>
        <p:spPr bwMode="auto">
          <a:xfrm>
            <a:off x="1643042" y="428604"/>
            <a:ext cx="5981727" cy="5857916"/>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INTEL\Desktop\c2.jpg"/>
          <p:cNvPicPr/>
          <p:nvPr/>
        </p:nvPicPr>
        <p:blipFill>
          <a:blip r:embed="rId2" cstate="print"/>
          <a:srcRect/>
          <a:stretch>
            <a:fillRect/>
          </a:stretch>
        </p:blipFill>
        <p:spPr bwMode="auto">
          <a:xfrm>
            <a:off x="1571604" y="428604"/>
            <a:ext cx="6223377" cy="5857916"/>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intel\Escritorio\Plano programa.JPG"/>
          <p:cNvPicPr>
            <a:picLocks noChangeAspect="1" noChangeArrowheads="1"/>
          </p:cNvPicPr>
          <p:nvPr/>
        </p:nvPicPr>
        <p:blipFill>
          <a:blip r:embed="rId2" cstate="print"/>
          <a:srcRect/>
          <a:stretch>
            <a:fillRect/>
          </a:stretch>
        </p:blipFill>
        <p:spPr bwMode="auto">
          <a:xfrm>
            <a:off x="0" y="571480"/>
            <a:ext cx="9144000" cy="5364832"/>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14678" y="285728"/>
            <a:ext cx="3045642" cy="461665"/>
          </a:xfrm>
          <a:prstGeom prst="rect">
            <a:avLst/>
          </a:prstGeom>
        </p:spPr>
        <p:txBody>
          <a:bodyPr wrap="none">
            <a:spAutoFit/>
          </a:bodyPr>
          <a:lstStyle/>
          <a:p>
            <a:pPr algn="ctr"/>
            <a:r>
              <a:rPr lang="es-EC" sz="2400" b="1" dirty="0" smtClean="0">
                <a:solidFill>
                  <a:srgbClr val="FFC000"/>
                </a:solidFill>
              </a:rPr>
              <a:t>TABLERO DE CONTROL</a:t>
            </a:r>
            <a:endParaRPr lang="es-ES" sz="2400" b="1" dirty="0">
              <a:solidFill>
                <a:srgbClr val="FFC000"/>
              </a:solidFill>
            </a:endParaRPr>
          </a:p>
        </p:txBody>
      </p:sp>
      <p:pic>
        <p:nvPicPr>
          <p:cNvPr id="3" name="22 Imagen" descr="5.1.jpg"/>
          <p:cNvPicPr/>
          <p:nvPr/>
        </p:nvPicPr>
        <p:blipFill>
          <a:blip r:embed="rId2" cstate="print"/>
          <a:srcRect l="6944" t="2966" r="6944" b="8051"/>
          <a:stretch>
            <a:fillRect/>
          </a:stretch>
        </p:blipFill>
        <p:spPr>
          <a:xfrm>
            <a:off x="1857356" y="714356"/>
            <a:ext cx="4857784" cy="4286280"/>
          </a:xfrm>
          <a:prstGeom prst="rect">
            <a:avLst/>
          </a:prstGeom>
        </p:spPr>
      </p:pic>
      <p:sp>
        <p:nvSpPr>
          <p:cNvPr id="4" name="Rectangle 1"/>
          <p:cNvSpPr>
            <a:spLocks noChangeArrowheads="1"/>
          </p:cNvSpPr>
          <p:nvPr/>
        </p:nvSpPr>
        <p:spPr bwMode="auto">
          <a:xfrm>
            <a:off x="285720" y="5143512"/>
            <a:ext cx="821533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1. Señales de entrada al PLC.</a:t>
            </a:r>
            <a:endParaRPr kumimoji="0" lang="es-ES" sz="20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lang="es-EC" sz="2000" dirty="0" smtClean="0">
                <a:solidFill>
                  <a:schemeClr val="bg1"/>
                </a:solidFill>
                <a:latin typeface="Arial" pitchFamily="34" charset="0"/>
                <a:ea typeface="Calibri" pitchFamily="34" charset="0"/>
                <a:cs typeface="Arial" pitchFamily="34" charset="0"/>
              </a:rPr>
              <a:t>2. </a:t>
            </a: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Señales de salida del PLC.</a:t>
            </a:r>
            <a:endParaRPr kumimoji="0" lang="es-ES" sz="20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3. Relés actuadores de control a  potencia.</a:t>
            </a:r>
            <a:endParaRPr kumimoji="0" lang="es-ES" sz="20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4. Tomas de conexiones de potencia de señales de entrada y salida.</a:t>
            </a:r>
            <a:endParaRPr kumimoji="0" lang="es-EC" sz="20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3 Imagen" descr="5.4.jpg"/>
          <p:cNvPicPr/>
          <p:nvPr/>
        </p:nvPicPr>
        <p:blipFill>
          <a:blip r:embed="rId2" cstate="print"/>
          <a:stretch>
            <a:fillRect/>
          </a:stretch>
        </p:blipFill>
        <p:spPr>
          <a:xfrm>
            <a:off x="2357422" y="1142984"/>
            <a:ext cx="5108550" cy="5474384"/>
          </a:xfrm>
          <a:prstGeom prst="rect">
            <a:avLst/>
          </a:prstGeom>
        </p:spPr>
      </p:pic>
      <p:sp>
        <p:nvSpPr>
          <p:cNvPr id="4" name="3 Rectángulo"/>
          <p:cNvSpPr/>
          <p:nvPr/>
        </p:nvSpPr>
        <p:spPr>
          <a:xfrm>
            <a:off x="1357290" y="357166"/>
            <a:ext cx="7572428" cy="707886"/>
          </a:xfrm>
          <a:prstGeom prst="rect">
            <a:avLst/>
          </a:prstGeom>
        </p:spPr>
        <p:txBody>
          <a:bodyPr wrap="square">
            <a:spAutoFit/>
          </a:bodyPr>
          <a:lstStyle/>
          <a:p>
            <a:pPr algn="ctr"/>
            <a:r>
              <a:rPr lang="es-EC" sz="2000" b="1" dirty="0" smtClean="0">
                <a:solidFill>
                  <a:srgbClr val="FFC000"/>
                </a:solidFill>
              </a:rPr>
              <a:t>Secuencia de comando del paro de emergencia hasta el pulsador del tablero de control original </a:t>
            </a:r>
            <a:endParaRPr lang="es-ES" sz="2000" dirty="0">
              <a:solidFill>
                <a:srgbClr val="FFC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a:stretch>
            <a:fillRect/>
          </a:stretch>
        </p:blipFill>
        <p:spPr bwMode="auto">
          <a:xfrm>
            <a:off x="928662" y="928670"/>
            <a:ext cx="7215238" cy="5429288"/>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86116" y="428604"/>
            <a:ext cx="2474395" cy="461665"/>
          </a:xfrm>
          <a:prstGeom prst="rect">
            <a:avLst/>
          </a:prstGeom>
        </p:spPr>
        <p:txBody>
          <a:bodyPr wrap="none">
            <a:spAutoFit/>
          </a:bodyPr>
          <a:lstStyle/>
          <a:p>
            <a:r>
              <a:rPr lang="es-EC" sz="2400" b="1" dirty="0" smtClean="0">
                <a:solidFill>
                  <a:srgbClr val="FFC000"/>
                </a:solidFill>
              </a:rPr>
              <a:t>Pedal del sistema </a:t>
            </a:r>
            <a:endParaRPr lang="es-ES" sz="2400" dirty="0">
              <a:solidFill>
                <a:srgbClr val="FFC000"/>
              </a:solidFill>
            </a:endParaRPr>
          </a:p>
        </p:txBody>
      </p:sp>
      <p:pic>
        <p:nvPicPr>
          <p:cNvPr id="3" name="2 Imagen" descr="C:\Users\USER\Desktop\25032010(002).jpg"/>
          <p:cNvPicPr/>
          <p:nvPr/>
        </p:nvPicPr>
        <p:blipFill>
          <a:blip r:embed="rId2" cstate="print"/>
          <a:srcRect/>
          <a:stretch>
            <a:fillRect/>
          </a:stretch>
        </p:blipFill>
        <p:spPr bwMode="auto">
          <a:xfrm>
            <a:off x="857224" y="1071546"/>
            <a:ext cx="4357718" cy="3500462"/>
          </a:xfrm>
          <a:prstGeom prst="rect">
            <a:avLst/>
          </a:prstGeom>
          <a:noFill/>
          <a:ln w="9525">
            <a:noFill/>
            <a:miter lim="800000"/>
            <a:headEnd/>
            <a:tailEnd/>
          </a:ln>
        </p:spPr>
      </p:pic>
      <p:pic>
        <p:nvPicPr>
          <p:cNvPr id="4" name="3 Imagen" descr="C:\Users\USER\Desktop\25032010(005).jpg"/>
          <p:cNvPicPr/>
          <p:nvPr/>
        </p:nvPicPr>
        <p:blipFill>
          <a:blip r:embed="rId3" cstate="print"/>
          <a:srcRect/>
          <a:stretch>
            <a:fillRect/>
          </a:stretch>
        </p:blipFill>
        <p:spPr bwMode="auto">
          <a:xfrm>
            <a:off x="5500694" y="2857496"/>
            <a:ext cx="2804649" cy="3097829"/>
          </a:xfrm>
          <a:prstGeom prst="rect">
            <a:avLst/>
          </a:prstGeom>
          <a:noFill/>
          <a:ln w="9525">
            <a:noFill/>
            <a:miter lim="800000"/>
            <a:headEnd/>
            <a:tailEnd/>
          </a:ln>
        </p:spPr>
      </p:pic>
      <p:sp>
        <p:nvSpPr>
          <p:cNvPr id="49154" name="Rectangle 2"/>
          <p:cNvSpPr>
            <a:spLocks noChangeArrowheads="1"/>
          </p:cNvSpPr>
          <p:nvPr/>
        </p:nvSpPr>
        <p:spPr bwMode="auto">
          <a:xfrm>
            <a:off x="6929454" y="4429132"/>
            <a:ext cx="438150" cy="881062"/>
          </a:xfrm>
          <a:prstGeom prst="rect">
            <a:avLst/>
          </a:prstGeom>
          <a:noFill/>
          <a:ln w="19050">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endParaRPr lang="es-ES"/>
          </a:p>
        </p:txBody>
      </p:sp>
      <p:cxnSp>
        <p:nvCxnSpPr>
          <p:cNvPr id="49155" name="AutoShape 3"/>
          <p:cNvCxnSpPr>
            <a:cxnSpLocks noChangeShapeType="1"/>
          </p:cNvCxnSpPr>
          <p:nvPr/>
        </p:nvCxnSpPr>
        <p:spPr bwMode="auto">
          <a:xfrm flipV="1">
            <a:off x="7143768" y="3714752"/>
            <a:ext cx="0" cy="681038"/>
          </a:xfrm>
          <a:prstGeom prst="straightConnector1">
            <a:avLst/>
          </a:prstGeom>
          <a:noFill/>
          <a:ln w="12700">
            <a:solidFill>
              <a:srgbClr val="000000"/>
            </a:solidFill>
            <a:prstDash val="dash"/>
            <a:round/>
            <a:headEnd/>
            <a:tailEnd type="oval" w="med" len="med"/>
          </a:ln>
        </p:spPr>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428596" y="285728"/>
            <a:ext cx="778674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ctr" defTabSz="914400" rtl="0" eaLnBrk="1" fontAlgn="base" latinLnBrk="0" hangingPunct="1">
              <a:lnSpc>
                <a:spcPct val="100000"/>
              </a:lnSpc>
              <a:spcBef>
                <a:spcPct val="0"/>
              </a:spcBef>
              <a:spcAft>
                <a:spcPct val="0"/>
              </a:spcAft>
              <a:buClrTx/>
              <a:buSzTx/>
              <a:tabLst/>
            </a:pPr>
            <a:r>
              <a:rPr kumimoji="0" lang="es-EC" sz="2400" b="1" i="0" u="none" strike="noStrike" cap="none" normalizeH="0" baseline="0" dirty="0" smtClean="0">
                <a:ln>
                  <a:noFill/>
                </a:ln>
                <a:solidFill>
                  <a:srgbClr val="FFC000"/>
                </a:solidFill>
                <a:effectLst/>
                <a:latin typeface="Arial" pitchFamily="34" charset="0"/>
                <a:ea typeface="Calibri" pitchFamily="34" charset="0"/>
                <a:cs typeface="Arial" pitchFamily="34" charset="0"/>
              </a:rPr>
              <a:t>CONTACTOR ENCENDIDO DE MOVIMIENTO DEL EQUIPO </a:t>
            </a:r>
            <a:endParaRPr kumimoji="0" lang="es-EC" sz="2400" b="0" i="0" u="none" strike="noStrike" cap="none" normalizeH="0" baseline="0" dirty="0" smtClean="0">
              <a:ln>
                <a:noFill/>
              </a:ln>
              <a:solidFill>
                <a:srgbClr val="FFC000"/>
              </a:solidFill>
              <a:effectLst/>
              <a:latin typeface="Arial" pitchFamily="34" charset="0"/>
            </a:endParaRPr>
          </a:p>
        </p:txBody>
      </p:sp>
      <p:pic>
        <p:nvPicPr>
          <p:cNvPr id="3" name="53 Imagen" descr="5.6.jpg"/>
          <p:cNvPicPr/>
          <p:nvPr/>
        </p:nvPicPr>
        <p:blipFill>
          <a:blip r:embed="rId2" cstate="print"/>
          <a:srcRect l="5479" t="4267" r="6849" b="20000"/>
          <a:stretch>
            <a:fillRect/>
          </a:stretch>
        </p:blipFill>
        <p:spPr>
          <a:xfrm>
            <a:off x="1785918" y="1142984"/>
            <a:ext cx="5572164" cy="5286412"/>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C:\Users\INTEL\Desktop\TESIS\CAPITULOS\capitulo5\04112009(002).jpg"/>
          <p:cNvPicPr/>
          <p:nvPr/>
        </p:nvPicPr>
        <p:blipFill>
          <a:blip r:embed="rId2" cstate="print"/>
          <a:srcRect l="16602" r="30273" b="17241"/>
          <a:stretch>
            <a:fillRect/>
          </a:stretch>
        </p:blipFill>
        <p:spPr bwMode="auto">
          <a:xfrm>
            <a:off x="642910" y="857232"/>
            <a:ext cx="2202057" cy="2714625"/>
          </a:xfrm>
          <a:prstGeom prst="rect">
            <a:avLst/>
          </a:prstGeom>
          <a:noFill/>
          <a:ln w="9525">
            <a:noFill/>
            <a:miter lim="800000"/>
            <a:headEnd/>
            <a:tailEnd/>
          </a:ln>
        </p:spPr>
      </p:pic>
      <p:pic>
        <p:nvPicPr>
          <p:cNvPr id="4" name="3 Imagen" descr="C:\Users\INTEL\Desktop\TESIS\CAPITULOS\capitulo5\04112009(004).jpg"/>
          <p:cNvPicPr/>
          <p:nvPr/>
        </p:nvPicPr>
        <p:blipFill>
          <a:blip r:embed="rId3" cstate="print"/>
          <a:srcRect l="13281" t="4655" r="33594" b="10677"/>
          <a:stretch>
            <a:fillRect/>
          </a:stretch>
        </p:blipFill>
        <p:spPr bwMode="auto">
          <a:xfrm>
            <a:off x="2857488" y="857232"/>
            <a:ext cx="2037725" cy="2714625"/>
          </a:xfrm>
          <a:prstGeom prst="rect">
            <a:avLst/>
          </a:prstGeom>
          <a:noFill/>
          <a:ln w="9525">
            <a:noFill/>
            <a:miter lim="800000"/>
            <a:headEnd/>
            <a:tailEnd/>
          </a:ln>
        </p:spPr>
      </p:pic>
      <p:pic>
        <p:nvPicPr>
          <p:cNvPr id="5" name="4 Imagen" descr="C:\Users\INTEL\Desktop\TESIS\CAPITULOS\capitulo5\04112009(009).jpg"/>
          <p:cNvPicPr/>
          <p:nvPr/>
        </p:nvPicPr>
        <p:blipFill>
          <a:blip r:embed="rId4" cstate="print"/>
          <a:srcRect t="11719" b="14844"/>
          <a:stretch>
            <a:fillRect/>
          </a:stretch>
        </p:blipFill>
        <p:spPr bwMode="auto">
          <a:xfrm>
            <a:off x="4214810" y="3786190"/>
            <a:ext cx="4139483" cy="2506328"/>
          </a:xfrm>
          <a:prstGeom prst="rect">
            <a:avLst/>
          </a:prstGeom>
          <a:noFill/>
          <a:ln w="9525">
            <a:noFill/>
            <a:miter lim="800000"/>
            <a:headEnd/>
            <a:tailEnd/>
          </a:ln>
        </p:spPr>
      </p:pic>
      <p:sp>
        <p:nvSpPr>
          <p:cNvPr id="51202" name="AutoShape 2"/>
          <p:cNvSpPr>
            <a:spLocks noChangeArrowheads="1"/>
          </p:cNvSpPr>
          <p:nvPr/>
        </p:nvSpPr>
        <p:spPr bwMode="auto">
          <a:xfrm>
            <a:off x="4500562" y="5786454"/>
            <a:ext cx="685800" cy="547687"/>
          </a:xfrm>
          <a:custGeom>
            <a:avLst/>
            <a:gdLst>
              <a:gd name="G0" fmla="+- 1320 0 0"/>
              <a:gd name="G1" fmla="+- 21600 0 1320"/>
              <a:gd name="G2" fmla="+- 21600 0 132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0" y="10800"/>
                </a:moveTo>
                <a:cubicBezTo>
                  <a:pt x="1320" y="16036"/>
                  <a:pt x="5564" y="20280"/>
                  <a:pt x="10800" y="20280"/>
                </a:cubicBezTo>
                <a:cubicBezTo>
                  <a:pt x="16036" y="20280"/>
                  <a:pt x="20280" y="16036"/>
                  <a:pt x="20280" y="10800"/>
                </a:cubicBezTo>
                <a:cubicBezTo>
                  <a:pt x="20280" y="5564"/>
                  <a:pt x="16036" y="1320"/>
                  <a:pt x="10800" y="1320"/>
                </a:cubicBezTo>
                <a:cubicBezTo>
                  <a:pt x="5564" y="1320"/>
                  <a:pt x="1320" y="5564"/>
                  <a:pt x="1320" y="10800"/>
                </a:cubicBezTo>
                <a:close/>
              </a:path>
            </a:pathLst>
          </a:custGeom>
          <a:solidFill>
            <a:srgbClr val="FFFF00"/>
          </a:solidFill>
          <a:ln w="9525">
            <a:solidFill>
              <a:srgbClr val="FFFF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51203" name="AutoShape 3"/>
          <p:cNvSpPr>
            <a:spLocks noChangeArrowheads="1"/>
          </p:cNvSpPr>
          <p:nvPr/>
        </p:nvSpPr>
        <p:spPr bwMode="auto">
          <a:xfrm>
            <a:off x="6858016" y="4500570"/>
            <a:ext cx="685800" cy="547687"/>
          </a:xfrm>
          <a:custGeom>
            <a:avLst/>
            <a:gdLst>
              <a:gd name="G0" fmla="+- 1320 0 0"/>
              <a:gd name="G1" fmla="+- 21600 0 1320"/>
              <a:gd name="G2" fmla="+- 21600 0 132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0" y="10800"/>
                </a:moveTo>
                <a:cubicBezTo>
                  <a:pt x="1320" y="16036"/>
                  <a:pt x="5564" y="20280"/>
                  <a:pt x="10800" y="20280"/>
                </a:cubicBezTo>
                <a:cubicBezTo>
                  <a:pt x="16036" y="20280"/>
                  <a:pt x="20280" y="16036"/>
                  <a:pt x="20280" y="10800"/>
                </a:cubicBezTo>
                <a:cubicBezTo>
                  <a:pt x="20280" y="5564"/>
                  <a:pt x="16036" y="1320"/>
                  <a:pt x="10800" y="1320"/>
                </a:cubicBezTo>
                <a:cubicBezTo>
                  <a:pt x="5564" y="1320"/>
                  <a:pt x="1320" y="5564"/>
                  <a:pt x="1320" y="10800"/>
                </a:cubicBezTo>
                <a:close/>
              </a:path>
            </a:pathLst>
          </a:custGeom>
          <a:solidFill>
            <a:srgbClr val="FFFF00"/>
          </a:solidFill>
          <a:ln w="9525">
            <a:solidFill>
              <a:srgbClr val="FFFF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51204" name="AutoShape 4"/>
          <p:cNvSpPr>
            <a:spLocks noChangeArrowheads="1"/>
          </p:cNvSpPr>
          <p:nvPr/>
        </p:nvSpPr>
        <p:spPr bwMode="auto">
          <a:xfrm>
            <a:off x="7643834" y="5715016"/>
            <a:ext cx="685800" cy="547687"/>
          </a:xfrm>
          <a:custGeom>
            <a:avLst/>
            <a:gdLst>
              <a:gd name="G0" fmla="+- 1320 0 0"/>
              <a:gd name="G1" fmla="+- 21600 0 1320"/>
              <a:gd name="G2" fmla="+- 21600 0 132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0" y="10800"/>
                </a:moveTo>
                <a:cubicBezTo>
                  <a:pt x="1320" y="16036"/>
                  <a:pt x="5564" y="20280"/>
                  <a:pt x="10800" y="20280"/>
                </a:cubicBezTo>
                <a:cubicBezTo>
                  <a:pt x="16036" y="20280"/>
                  <a:pt x="20280" y="16036"/>
                  <a:pt x="20280" y="10800"/>
                </a:cubicBezTo>
                <a:cubicBezTo>
                  <a:pt x="20280" y="5564"/>
                  <a:pt x="16036" y="1320"/>
                  <a:pt x="10800" y="1320"/>
                </a:cubicBezTo>
                <a:cubicBezTo>
                  <a:pt x="5564" y="1320"/>
                  <a:pt x="1320" y="5564"/>
                  <a:pt x="1320" y="10800"/>
                </a:cubicBezTo>
                <a:close/>
              </a:path>
            </a:pathLst>
          </a:custGeom>
          <a:solidFill>
            <a:srgbClr val="FFFF00"/>
          </a:solidFill>
          <a:ln w="9525">
            <a:solidFill>
              <a:srgbClr val="FFFF00"/>
            </a:solidFill>
            <a:round/>
            <a:headEnd/>
            <a:tailEnd/>
          </a:ln>
        </p:spPr>
        <p:txBody>
          <a:bodyPr vert="horz" wrap="square" lIns="91440" tIns="45720" rIns="91440" bIns="45720" numCol="1" anchor="t" anchorCtr="0" compatLnSpc="1">
            <a:prstTxWarp prst="textNoShape">
              <a:avLst/>
            </a:prstTxWarp>
          </a:bodyPr>
          <a:lstStyle/>
          <a:p>
            <a:endParaRPr lang="es-ES"/>
          </a:p>
        </p:txBody>
      </p:sp>
      <p:sp>
        <p:nvSpPr>
          <p:cNvPr id="9" name="8 Rectángulo"/>
          <p:cNvSpPr/>
          <p:nvPr/>
        </p:nvSpPr>
        <p:spPr>
          <a:xfrm>
            <a:off x="1857356" y="357166"/>
            <a:ext cx="6458499" cy="461665"/>
          </a:xfrm>
          <a:prstGeom prst="rect">
            <a:avLst/>
          </a:prstGeom>
        </p:spPr>
        <p:txBody>
          <a:bodyPr wrap="none">
            <a:spAutoFit/>
          </a:bodyPr>
          <a:lstStyle/>
          <a:p>
            <a:r>
              <a:rPr lang="es-EC" sz="2400" b="1" dirty="0" smtClean="0">
                <a:solidFill>
                  <a:srgbClr val="FFC000"/>
                </a:solidFill>
              </a:rPr>
              <a:t>PERNOS SUJETADORES AL TABLERO DE CONTROL </a:t>
            </a:r>
            <a:endParaRPr lang="es-ES" sz="2400" dirty="0">
              <a:solidFill>
                <a:srgbClr val="FFC00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4 Imagen" descr="5.7.jpg"/>
          <p:cNvPicPr/>
          <p:nvPr/>
        </p:nvPicPr>
        <p:blipFill>
          <a:blip r:embed="rId2" cstate="print"/>
          <a:stretch>
            <a:fillRect/>
          </a:stretch>
        </p:blipFill>
        <p:spPr>
          <a:xfrm>
            <a:off x="1714480" y="642918"/>
            <a:ext cx="5929354" cy="5857916"/>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00100" y="571480"/>
            <a:ext cx="7429552" cy="461665"/>
          </a:xfrm>
          <a:prstGeom prst="rect">
            <a:avLst/>
          </a:prstGeom>
        </p:spPr>
        <p:txBody>
          <a:bodyPr wrap="square">
            <a:spAutoFit/>
          </a:bodyPr>
          <a:lstStyle/>
          <a:p>
            <a:pPr algn="ctr"/>
            <a:r>
              <a:rPr lang="es-EC" sz="2400" b="1" dirty="0" smtClean="0">
                <a:solidFill>
                  <a:srgbClr val="FFC000"/>
                </a:solidFill>
              </a:rPr>
              <a:t>IMPLEMENTACIÓN DE LOS SISTEMAS DE RIEGO</a:t>
            </a:r>
            <a:endParaRPr lang="es-ES" sz="2400" dirty="0">
              <a:solidFill>
                <a:srgbClr val="FFC000"/>
              </a:solidFill>
            </a:endParaRPr>
          </a:p>
        </p:txBody>
      </p:sp>
      <p:sp>
        <p:nvSpPr>
          <p:cNvPr id="3" name="Rectangle 1"/>
          <p:cNvSpPr>
            <a:spLocks noChangeArrowheads="1"/>
          </p:cNvSpPr>
          <p:nvPr/>
        </p:nvSpPr>
        <p:spPr bwMode="auto">
          <a:xfrm>
            <a:off x="571472" y="1357298"/>
            <a:ext cx="7715304"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Para realizar la implementación del sistema de riego se utilizan diferentes materiales de mangueras y tuberías.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Entre los tipos de materiales disponibles en el mercado se encuentran materiales metálicos y polímeros hierro galvanizado o plásticos como</a:t>
            </a:r>
            <a:r>
              <a:rPr kumimoji="0" lang="es-EC" sz="2000" b="0" i="0" u="none" strike="noStrike" cap="none" normalizeH="0" dirty="0" smtClean="0">
                <a:ln>
                  <a:noFill/>
                </a:ln>
                <a:solidFill>
                  <a:schemeClr val="bg1"/>
                </a:solidFill>
                <a:effectLst/>
                <a:latin typeface="Arial" pitchFamily="34" charset="0"/>
                <a:ea typeface="Calibri" pitchFamily="34" charset="0"/>
                <a:cs typeface="Arial" pitchFamily="34" charset="0"/>
              </a:rPr>
              <a:t> pvc</a:t>
            </a:r>
            <a:r>
              <a:rPr kumimoji="0" lang="es-EC" sz="2000" b="0" i="0" u="none" strike="noStrike" cap="none" normalizeH="0" baseline="0" dirty="0" smtClean="0">
                <a:ln>
                  <a:noFill/>
                </a:ln>
                <a:solidFill>
                  <a:schemeClr val="bg1"/>
                </a:solidFill>
                <a:effectLst/>
                <a:latin typeface="Arial" pitchFamily="34" charset="0"/>
                <a:ea typeface="Calibri" pitchFamily="34" charset="0"/>
                <a:cs typeface="Arial" pitchFamily="34" charset="0"/>
              </a:rPr>
              <a:t>.</a:t>
            </a:r>
            <a:endParaRPr kumimoji="0" lang="es-ES" sz="2000" b="0" i="0" u="none" strike="noStrike" cap="none" normalizeH="0" baseline="0" dirty="0" smtClean="0">
              <a:ln>
                <a:noFill/>
              </a:ln>
              <a:solidFill>
                <a:schemeClr val="bg1"/>
              </a:solidFill>
              <a:effectLst/>
              <a:latin typeface="Arial" pitchFamily="34" charset="0"/>
              <a:ea typeface="Calibri" pitchFamily="34" charset="0"/>
              <a:cs typeface="Arial" pitchFamily="34" charset="0"/>
            </a:endParaRPr>
          </a:p>
          <a:p>
            <a:pPr lvl="0" algn="just" eaLnBrk="0" fontAlgn="base" hangingPunct="0">
              <a:spcBef>
                <a:spcPct val="0"/>
              </a:spcBef>
              <a:spcAft>
                <a:spcPct val="0"/>
              </a:spcAft>
              <a:buFontTx/>
              <a:buChar char="-"/>
            </a:pPr>
            <a:endParaRPr lang="es-ES" sz="2000" dirty="0" smtClean="0">
              <a:solidFill>
                <a:schemeClr val="bg1"/>
              </a:solidFill>
              <a:latin typeface="Arial" pitchFamily="34" charset="0"/>
              <a:cs typeface="Arial" pitchFamily="34" charset="0"/>
            </a:endParaRPr>
          </a:p>
          <a:p>
            <a:pPr lvl="0" algn="just" eaLnBrk="0" fontAlgn="base" hangingPunct="0">
              <a:spcBef>
                <a:spcPct val="0"/>
              </a:spcBef>
              <a:spcAft>
                <a:spcPct val="0"/>
              </a:spcAft>
            </a:pPr>
            <a:r>
              <a:rPr lang="es-MX" sz="2000" b="1" dirty="0" smtClean="0">
                <a:solidFill>
                  <a:schemeClr val="bg1"/>
                </a:solidFill>
              </a:rPr>
              <a:t>ELEMENTOS.</a:t>
            </a:r>
          </a:p>
          <a:p>
            <a:pPr lvl="0" algn="just" eaLnBrk="0" fontAlgn="base" hangingPunct="0">
              <a:spcBef>
                <a:spcPct val="0"/>
              </a:spcBef>
              <a:spcAft>
                <a:spcPct val="0"/>
              </a:spcAft>
            </a:pPr>
            <a:endParaRPr lang="es-MX" sz="2000" b="1" dirty="0" smtClean="0">
              <a:solidFill>
                <a:schemeClr val="bg1"/>
              </a:solidFill>
            </a:endParaRPr>
          </a:p>
          <a:p>
            <a:pPr lvl="0" algn="just" eaLnBrk="0" fontAlgn="base" hangingPunct="0">
              <a:spcBef>
                <a:spcPct val="0"/>
              </a:spcBef>
              <a:spcAft>
                <a:spcPct val="0"/>
              </a:spcAft>
              <a:buFontTx/>
              <a:buChar char="-"/>
            </a:pPr>
            <a:r>
              <a:rPr lang="es-MX" sz="2000" b="1" dirty="0" smtClean="0">
                <a:solidFill>
                  <a:schemeClr val="bg1"/>
                </a:solidFill>
              </a:rPr>
              <a:t>TUBERIA PVC</a:t>
            </a:r>
          </a:p>
          <a:p>
            <a:pPr lvl="0" algn="just" eaLnBrk="0" fontAlgn="base" hangingPunct="0">
              <a:spcBef>
                <a:spcPct val="0"/>
              </a:spcBef>
              <a:spcAft>
                <a:spcPct val="0"/>
              </a:spcAft>
              <a:buFontTx/>
              <a:buChar char="-"/>
            </a:pPr>
            <a:r>
              <a:rPr lang="es-MX" sz="2000" b="1" dirty="0" smtClean="0">
                <a:solidFill>
                  <a:schemeClr val="bg1"/>
                </a:solidFill>
              </a:rPr>
              <a:t>MANGUERAS</a:t>
            </a:r>
          </a:p>
          <a:p>
            <a:pPr lvl="0" algn="just" eaLnBrk="0" fontAlgn="base" hangingPunct="0">
              <a:spcBef>
                <a:spcPct val="0"/>
              </a:spcBef>
              <a:spcAft>
                <a:spcPct val="0"/>
              </a:spcAft>
              <a:buFontTx/>
              <a:buChar char="-"/>
            </a:pPr>
            <a:r>
              <a:rPr lang="es-MX" sz="2000" b="1" dirty="0" smtClean="0">
                <a:solidFill>
                  <a:schemeClr val="bg1"/>
                </a:solidFill>
              </a:rPr>
              <a:t>REDUCTORES DE DIÁMETRO DE TUBERÍA </a:t>
            </a:r>
          </a:p>
          <a:p>
            <a:pPr lvl="0" algn="just" eaLnBrk="0" fontAlgn="base" hangingPunct="0">
              <a:spcBef>
                <a:spcPct val="0"/>
              </a:spcBef>
              <a:spcAft>
                <a:spcPct val="0"/>
              </a:spcAft>
              <a:buFontTx/>
              <a:buChar char="-"/>
            </a:pPr>
            <a:r>
              <a:rPr lang="es-MX" sz="2000" b="1" dirty="0" smtClean="0">
                <a:solidFill>
                  <a:schemeClr val="bg1"/>
                </a:solidFill>
              </a:rPr>
              <a:t>UNIONES TIPO PVC y CPVC</a:t>
            </a:r>
          </a:p>
          <a:p>
            <a:pPr lvl="0" algn="just" eaLnBrk="0" fontAlgn="base" hangingPunct="0">
              <a:spcBef>
                <a:spcPct val="0"/>
              </a:spcBef>
              <a:spcAft>
                <a:spcPct val="0"/>
              </a:spcAft>
            </a:pPr>
            <a:endParaRPr kumimoji="0" lang="es-EC" sz="2000" b="1"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Imagen" descr="Flauta.jpg"/>
          <p:cNvPicPr/>
          <p:nvPr/>
        </p:nvPicPr>
        <p:blipFill>
          <a:blip r:embed="rId2" cstate="print"/>
          <a:srcRect/>
          <a:stretch>
            <a:fillRect/>
          </a:stretch>
        </p:blipFill>
        <p:spPr bwMode="auto">
          <a:xfrm>
            <a:off x="1857356" y="2685532"/>
            <a:ext cx="5491091" cy="3743864"/>
          </a:xfrm>
          <a:prstGeom prst="rect">
            <a:avLst/>
          </a:prstGeom>
          <a:noFill/>
          <a:ln w="9525">
            <a:noFill/>
            <a:miter lim="800000"/>
            <a:headEnd/>
            <a:tailEnd/>
          </a:ln>
        </p:spPr>
      </p:pic>
      <p:sp>
        <p:nvSpPr>
          <p:cNvPr id="3" name="2 Rectángulo"/>
          <p:cNvSpPr/>
          <p:nvPr/>
        </p:nvSpPr>
        <p:spPr>
          <a:xfrm>
            <a:off x="1000100" y="1071546"/>
            <a:ext cx="7715304" cy="1569660"/>
          </a:xfrm>
          <a:prstGeom prst="rect">
            <a:avLst/>
          </a:prstGeom>
        </p:spPr>
        <p:txBody>
          <a:bodyPr wrap="square">
            <a:spAutoFit/>
          </a:bodyPr>
          <a:lstStyle/>
          <a:p>
            <a:pPr algn="just"/>
            <a:r>
              <a:rPr lang="es-EC" sz="2400" b="1" dirty="0" smtClean="0">
                <a:solidFill>
                  <a:schemeClr val="bg1"/>
                </a:solidFill>
              </a:rPr>
              <a:t>En la flauta se encuentran una serie de elementos, tiene por función realizar una distribución de aguas de una forma organizada de tal modo que según la orden que envíe el PLC, actúen las solenoides.</a:t>
            </a:r>
            <a:endParaRPr lang="es-ES" sz="2400" b="1" dirty="0">
              <a:solidFill>
                <a:schemeClr val="bg1"/>
              </a:solidFill>
            </a:endParaRPr>
          </a:p>
        </p:txBody>
      </p:sp>
      <p:sp>
        <p:nvSpPr>
          <p:cNvPr id="4" name="3 Rectángulo"/>
          <p:cNvSpPr/>
          <p:nvPr/>
        </p:nvSpPr>
        <p:spPr>
          <a:xfrm>
            <a:off x="2786050" y="500042"/>
            <a:ext cx="3991157" cy="461665"/>
          </a:xfrm>
          <a:prstGeom prst="rect">
            <a:avLst/>
          </a:prstGeom>
        </p:spPr>
        <p:txBody>
          <a:bodyPr wrap="none">
            <a:spAutoFit/>
          </a:bodyPr>
          <a:lstStyle/>
          <a:p>
            <a:r>
              <a:rPr lang="es-EC" sz="2400" b="1" dirty="0" smtClean="0">
                <a:solidFill>
                  <a:srgbClr val="FFC000"/>
                </a:solidFill>
              </a:rPr>
              <a:t>TUBERÍA PRINCIPAL (FLAUTA) </a:t>
            </a:r>
            <a:endParaRPr lang="es-ES" sz="2400" dirty="0">
              <a:solidFill>
                <a:srgbClr val="FFC00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71736" y="357166"/>
            <a:ext cx="4139082" cy="369332"/>
          </a:xfrm>
          <a:prstGeom prst="rect">
            <a:avLst/>
          </a:prstGeom>
        </p:spPr>
        <p:txBody>
          <a:bodyPr wrap="none">
            <a:spAutoFit/>
          </a:bodyPr>
          <a:lstStyle/>
          <a:p>
            <a:r>
              <a:rPr lang="es-EC" b="1" dirty="0" smtClean="0">
                <a:solidFill>
                  <a:srgbClr val="FFC000"/>
                </a:solidFill>
              </a:rPr>
              <a:t>Elementos de la tubería principal (flauta) </a:t>
            </a:r>
            <a:endParaRPr lang="es-ES" dirty="0">
              <a:solidFill>
                <a:srgbClr val="FFC000"/>
              </a:solidFill>
            </a:endParaRPr>
          </a:p>
        </p:txBody>
      </p:sp>
      <p:graphicFrame>
        <p:nvGraphicFramePr>
          <p:cNvPr id="3" name="2 Tabla"/>
          <p:cNvGraphicFramePr>
            <a:graphicFrameLocks noGrp="1"/>
          </p:cNvGraphicFramePr>
          <p:nvPr/>
        </p:nvGraphicFramePr>
        <p:xfrm>
          <a:off x="1857356" y="928670"/>
          <a:ext cx="5214974" cy="5572176"/>
        </p:xfrm>
        <a:graphic>
          <a:graphicData uri="http://schemas.openxmlformats.org/drawingml/2006/table">
            <a:tbl>
              <a:tblPr/>
              <a:tblGrid>
                <a:gridCol w="418306"/>
                <a:gridCol w="4796668"/>
              </a:tblGrid>
              <a:tr h="348261">
                <a:tc>
                  <a:txBody>
                    <a:bodyPr/>
                    <a:lstStyle/>
                    <a:p>
                      <a:pPr algn="l">
                        <a:lnSpc>
                          <a:spcPct val="150000"/>
                        </a:lnSpc>
                        <a:spcAft>
                          <a:spcPts val="1000"/>
                        </a:spcAft>
                      </a:pPr>
                      <a:r>
                        <a:rPr lang="es-EC" sz="1400" b="1" dirty="0">
                          <a:solidFill>
                            <a:schemeClr val="bg1"/>
                          </a:solidFill>
                          <a:latin typeface="Arial"/>
                          <a:ea typeface="Calibri"/>
                          <a:cs typeface="Times New Roman"/>
                        </a:rPr>
                        <a:t>1</a:t>
                      </a:r>
                      <a:endParaRPr lang="es-ES" sz="1400" b="1"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Base de la Flauta, tubo de 1” de diámetro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2</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T de 1” diámetro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3</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Solenoide de apertura de agua – shampoo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4</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Solenoide de apertura de agua – rinse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5</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Bases de sujeción de las solenoides de 1” de diámetro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6</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Unión universal de 1” de diámetro (Polímero)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7</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Tubo metálico de 1” de diámetro con 4 agujeros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8</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Unión tubo – manguera de ¾” de diámetro (Polímero)</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9</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Reductor de medida de tubo de 1” a ¾”</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10</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Reductor de medida de tubo de 1” a ¾”</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 11</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T de ¾” de diámetro (Polímero)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12</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Neplo de unión de ¾”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13</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T de ¾” de diámetro (Polímero)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14</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Neplo de unión de ¾”</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15</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a:solidFill>
                            <a:schemeClr val="bg1"/>
                          </a:solidFill>
                          <a:latin typeface="Arial"/>
                          <a:ea typeface="Calibri"/>
                          <a:cs typeface="Times New Roman"/>
                        </a:rPr>
                        <a:t>T de ¾” de diámetro (Metálico )  </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261">
                <a:tc>
                  <a:txBody>
                    <a:bodyPr/>
                    <a:lstStyle/>
                    <a:p>
                      <a:pPr algn="l">
                        <a:lnSpc>
                          <a:spcPct val="150000"/>
                        </a:lnSpc>
                        <a:spcAft>
                          <a:spcPts val="1000"/>
                        </a:spcAft>
                      </a:pPr>
                      <a:r>
                        <a:rPr lang="es-EC" sz="1400" b="1">
                          <a:solidFill>
                            <a:schemeClr val="bg1"/>
                          </a:solidFill>
                          <a:latin typeface="Arial"/>
                          <a:ea typeface="Calibri"/>
                          <a:cs typeface="Times New Roman"/>
                        </a:rPr>
                        <a:t>16</a:t>
                      </a:r>
                      <a:endParaRPr lang="es-ES" sz="1400" b="1">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1000"/>
                        </a:spcAft>
                      </a:pPr>
                      <a:r>
                        <a:rPr lang="es-EC" sz="1400" b="1" dirty="0">
                          <a:solidFill>
                            <a:schemeClr val="bg1"/>
                          </a:solidFill>
                          <a:latin typeface="Arial"/>
                          <a:ea typeface="Calibri"/>
                          <a:cs typeface="Times New Roman"/>
                        </a:rPr>
                        <a:t>Unión tubo – manguera de ¾” de diámetro (Polímero)</a:t>
                      </a:r>
                      <a:endParaRPr lang="es-ES" sz="1400" b="1"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Imagen" descr="Manguera 1.1.jpg"/>
          <p:cNvPicPr/>
          <p:nvPr/>
        </p:nvPicPr>
        <p:blipFill>
          <a:blip r:embed="rId2" cstate="print"/>
          <a:srcRect/>
          <a:stretch>
            <a:fillRect/>
          </a:stretch>
        </p:blipFill>
        <p:spPr bwMode="auto">
          <a:xfrm>
            <a:off x="500034" y="357166"/>
            <a:ext cx="3643338" cy="2357454"/>
          </a:xfrm>
          <a:prstGeom prst="rect">
            <a:avLst/>
          </a:prstGeom>
          <a:noFill/>
          <a:ln w="9525">
            <a:noFill/>
            <a:miter lim="800000"/>
            <a:headEnd/>
            <a:tailEnd/>
          </a:ln>
        </p:spPr>
      </p:pic>
      <p:pic>
        <p:nvPicPr>
          <p:cNvPr id="3" name="2 Imagen" descr="Manguera 1.2.jpg"/>
          <p:cNvPicPr/>
          <p:nvPr/>
        </p:nvPicPr>
        <p:blipFill>
          <a:blip r:embed="rId3" cstate="print"/>
          <a:srcRect/>
          <a:stretch>
            <a:fillRect/>
          </a:stretch>
        </p:blipFill>
        <p:spPr bwMode="auto">
          <a:xfrm>
            <a:off x="4786314" y="357166"/>
            <a:ext cx="3865213" cy="2357454"/>
          </a:xfrm>
          <a:prstGeom prst="rect">
            <a:avLst/>
          </a:prstGeom>
          <a:noFill/>
          <a:ln w="9525">
            <a:noFill/>
            <a:miter lim="800000"/>
            <a:headEnd/>
            <a:tailEnd/>
          </a:ln>
        </p:spPr>
      </p:pic>
      <p:pic>
        <p:nvPicPr>
          <p:cNvPr id="4" name="3 Imagen" descr="Manguera 2.1.jpg"/>
          <p:cNvPicPr/>
          <p:nvPr/>
        </p:nvPicPr>
        <p:blipFill>
          <a:blip r:embed="rId4" cstate="print"/>
          <a:srcRect/>
          <a:stretch>
            <a:fillRect/>
          </a:stretch>
        </p:blipFill>
        <p:spPr bwMode="auto">
          <a:xfrm>
            <a:off x="500035" y="3500438"/>
            <a:ext cx="3643338" cy="2431412"/>
          </a:xfrm>
          <a:prstGeom prst="rect">
            <a:avLst/>
          </a:prstGeom>
          <a:noFill/>
          <a:ln w="9525">
            <a:noFill/>
            <a:miter lim="800000"/>
            <a:headEnd/>
            <a:tailEnd/>
          </a:ln>
        </p:spPr>
      </p:pic>
      <p:pic>
        <p:nvPicPr>
          <p:cNvPr id="5" name="4 Imagen" descr="Manguera 2.2.jpg"/>
          <p:cNvPicPr/>
          <p:nvPr/>
        </p:nvPicPr>
        <p:blipFill>
          <a:blip r:embed="rId5" cstate="print"/>
          <a:srcRect/>
          <a:stretch>
            <a:fillRect/>
          </a:stretch>
        </p:blipFill>
        <p:spPr bwMode="auto">
          <a:xfrm>
            <a:off x="4857752" y="3071810"/>
            <a:ext cx="3599180" cy="3054350"/>
          </a:xfrm>
          <a:prstGeom prst="rect">
            <a:avLst/>
          </a:prstGeom>
          <a:noFill/>
          <a:ln w="9525">
            <a:noFill/>
            <a:miter lim="800000"/>
            <a:headEnd/>
            <a:tailEnd/>
          </a:ln>
        </p:spPr>
      </p:pic>
      <p:cxnSp>
        <p:nvCxnSpPr>
          <p:cNvPr id="6" name="5 Conector angular"/>
          <p:cNvCxnSpPr/>
          <p:nvPr/>
        </p:nvCxnSpPr>
        <p:spPr>
          <a:xfrm flipV="1">
            <a:off x="3643306" y="928670"/>
            <a:ext cx="4000528" cy="285752"/>
          </a:xfrm>
          <a:prstGeom prst="bentConnector3">
            <a:avLst>
              <a:gd name="adj1" fmla="val 50000"/>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angular"/>
          <p:cNvCxnSpPr/>
          <p:nvPr/>
        </p:nvCxnSpPr>
        <p:spPr>
          <a:xfrm rot="5400000">
            <a:off x="3286116" y="2928934"/>
            <a:ext cx="2143140" cy="1143008"/>
          </a:xfrm>
          <a:prstGeom prst="bentConnector3">
            <a:avLst>
              <a:gd name="adj1" fmla="val 20707"/>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angular"/>
          <p:cNvCxnSpPr/>
          <p:nvPr/>
        </p:nvCxnSpPr>
        <p:spPr>
          <a:xfrm flipV="1">
            <a:off x="785786" y="4286256"/>
            <a:ext cx="5929354" cy="857256"/>
          </a:xfrm>
          <a:prstGeom prst="bentConnector3">
            <a:avLst>
              <a:gd name="adj1" fmla="val 72787"/>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2357422" y="6143644"/>
            <a:ext cx="3712619" cy="369332"/>
          </a:xfrm>
          <a:prstGeom prst="rect">
            <a:avLst/>
          </a:prstGeom>
        </p:spPr>
        <p:txBody>
          <a:bodyPr wrap="none">
            <a:spAutoFit/>
          </a:bodyPr>
          <a:lstStyle/>
          <a:p>
            <a:r>
              <a:rPr lang="es-EC" b="1" dirty="0" smtClean="0">
                <a:solidFill>
                  <a:schemeClr val="bg1"/>
                </a:solidFill>
              </a:rPr>
              <a:t>SISTEMA DE RIEGO DE RINSE – AGUA</a:t>
            </a:r>
            <a:endParaRPr lang="es-ES" dirty="0">
              <a:solidFill>
                <a:schemeClr val="bg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 Imagen" descr="Manguera 5.1.jpg"/>
          <p:cNvPicPr/>
          <p:nvPr/>
        </p:nvPicPr>
        <p:blipFill>
          <a:blip r:embed="rId2" cstate="print"/>
          <a:srcRect b="24324"/>
          <a:stretch>
            <a:fillRect/>
          </a:stretch>
        </p:blipFill>
        <p:spPr bwMode="auto">
          <a:xfrm>
            <a:off x="571472" y="357166"/>
            <a:ext cx="3786214" cy="2286016"/>
          </a:xfrm>
          <a:prstGeom prst="rect">
            <a:avLst/>
          </a:prstGeom>
          <a:noFill/>
          <a:ln w="9525">
            <a:noFill/>
            <a:miter lim="800000"/>
            <a:headEnd/>
            <a:tailEnd/>
          </a:ln>
        </p:spPr>
      </p:pic>
      <p:pic>
        <p:nvPicPr>
          <p:cNvPr id="3" name="16 Imagen" descr="Manguera 5.2.jpg"/>
          <p:cNvPicPr/>
          <p:nvPr/>
        </p:nvPicPr>
        <p:blipFill>
          <a:blip r:embed="rId3" cstate="print"/>
          <a:srcRect b="13889"/>
          <a:stretch>
            <a:fillRect/>
          </a:stretch>
        </p:blipFill>
        <p:spPr bwMode="auto">
          <a:xfrm>
            <a:off x="4714876" y="357166"/>
            <a:ext cx="3864606" cy="2214578"/>
          </a:xfrm>
          <a:prstGeom prst="rect">
            <a:avLst/>
          </a:prstGeom>
          <a:noFill/>
          <a:ln w="9525">
            <a:noFill/>
            <a:miter lim="800000"/>
            <a:headEnd/>
            <a:tailEnd/>
          </a:ln>
        </p:spPr>
      </p:pic>
      <p:pic>
        <p:nvPicPr>
          <p:cNvPr id="4" name="20 Imagen" descr="Manguera 11.2.jpg"/>
          <p:cNvPicPr/>
          <p:nvPr/>
        </p:nvPicPr>
        <p:blipFill>
          <a:blip r:embed="rId4" cstate="print"/>
          <a:srcRect/>
          <a:stretch>
            <a:fillRect/>
          </a:stretch>
        </p:blipFill>
        <p:spPr bwMode="auto">
          <a:xfrm>
            <a:off x="857224" y="2928934"/>
            <a:ext cx="3429024" cy="2571768"/>
          </a:xfrm>
          <a:prstGeom prst="rect">
            <a:avLst/>
          </a:prstGeom>
          <a:noFill/>
          <a:ln w="9525">
            <a:noFill/>
            <a:miter lim="800000"/>
            <a:headEnd/>
            <a:tailEnd/>
          </a:ln>
        </p:spPr>
      </p:pic>
      <p:pic>
        <p:nvPicPr>
          <p:cNvPr id="5" name="21 Imagen" descr="Manguera 10.1.jpg"/>
          <p:cNvPicPr/>
          <p:nvPr/>
        </p:nvPicPr>
        <p:blipFill>
          <a:blip r:embed="rId5" cstate="print"/>
          <a:srcRect r="20408"/>
          <a:stretch>
            <a:fillRect/>
          </a:stretch>
        </p:blipFill>
        <p:spPr bwMode="auto">
          <a:xfrm>
            <a:off x="5286380" y="2857496"/>
            <a:ext cx="2428892" cy="2643206"/>
          </a:xfrm>
          <a:prstGeom prst="rect">
            <a:avLst/>
          </a:prstGeom>
          <a:noFill/>
          <a:ln w="9525">
            <a:noFill/>
            <a:miter lim="800000"/>
            <a:headEnd/>
            <a:tailEnd/>
          </a:ln>
        </p:spPr>
      </p:pic>
      <p:sp>
        <p:nvSpPr>
          <p:cNvPr id="6" name="5 Rectángulo"/>
          <p:cNvSpPr/>
          <p:nvPr/>
        </p:nvSpPr>
        <p:spPr>
          <a:xfrm>
            <a:off x="2571736" y="5786454"/>
            <a:ext cx="3712619" cy="369332"/>
          </a:xfrm>
          <a:prstGeom prst="rect">
            <a:avLst/>
          </a:prstGeom>
        </p:spPr>
        <p:txBody>
          <a:bodyPr wrap="none">
            <a:spAutoFit/>
          </a:bodyPr>
          <a:lstStyle/>
          <a:p>
            <a:r>
              <a:rPr lang="es-EC" b="1" dirty="0" smtClean="0">
                <a:solidFill>
                  <a:schemeClr val="bg1"/>
                </a:solidFill>
              </a:rPr>
              <a:t>SISTEMA DE RIEGO DE RINSE – AGUA</a:t>
            </a:r>
            <a:endParaRPr lang="es-ES" dirty="0">
              <a:solidFill>
                <a:schemeClr val="bg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Imagen" descr="Manguera 6.1.jpg"/>
          <p:cNvPicPr/>
          <p:nvPr/>
        </p:nvPicPr>
        <p:blipFill>
          <a:blip r:embed="rId2" cstate="print"/>
          <a:srcRect/>
          <a:stretch>
            <a:fillRect/>
          </a:stretch>
        </p:blipFill>
        <p:spPr bwMode="auto">
          <a:xfrm>
            <a:off x="500034" y="428604"/>
            <a:ext cx="4071966" cy="2857520"/>
          </a:xfrm>
          <a:prstGeom prst="rect">
            <a:avLst/>
          </a:prstGeom>
          <a:noFill/>
          <a:ln w="9525">
            <a:noFill/>
            <a:miter lim="800000"/>
            <a:headEnd/>
            <a:tailEnd/>
          </a:ln>
        </p:spPr>
      </p:pic>
      <p:pic>
        <p:nvPicPr>
          <p:cNvPr id="3" name="18 Imagen" descr="Manguera 6.2.jpg"/>
          <p:cNvPicPr/>
          <p:nvPr/>
        </p:nvPicPr>
        <p:blipFill>
          <a:blip r:embed="rId3" cstate="print"/>
          <a:srcRect/>
          <a:stretch>
            <a:fillRect/>
          </a:stretch>
        </p:blipFill>
        <p:spPr bwMode="auto">
          <a:xfrm>
            <a:off x="4500562" y="2571744"/>
            <a:ext cx="4258009" cy="3147356"/>
          </a:xfrm>
          <a:prstGeom prst="rect">
            <a:avLst/>
          </a:prstGeom>
          <a:noFill/>
          <a:ln w="9525">
            <a:noFill/>
            <a:miter lim="800000"/>
            <a:headEnd/>
            <a:tailEnd/>
          </a:ln>
        </p:spPr>
      </p:pic>
      <p:sp>
        <p:nvSpPr>
          <p:cNvPr id="4" name="3 Rectángulo"/>
          <p:cNvSpPr/>
          <p:nvPr/>
        </p:nvSpPr>
        <p:spPr>
          <a:xfrm>
            <a:off x="1214414" y="6143644"/>
            <a:ext cx="5857916" cy="400110"/>
          </a:xfrm>
          <a:prstGeom prst="rect">
            <a:avLst/>
          </a:prstGeom>
        </p:spPr>
        <p:txBody>
          <a:bodyPr wrap="square">
            <a:spAutoFit/>
          </a:bodyPr>
          <a:lstStyle/>
          <a:p>
            <a:pPr algn="ctr"/>
            <a:r>
              <a:rPr lang="es-EC" sz="2000" b="1" dirty="0" smtClean="0">
                <a:solidFill>
                  <a:schemeClr val="bg1"/>
                </a:solidFill>
              </a:rPr>
              <a:t>APLICACIÓN DE DUCHADA DE RINSE – AGUA </a:t>
            </a:r>
            <a:endParaRPr lang="es-ES" sz="2000" b="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TotalTime>
  <Words>4188</Words>
  <Application>Microsoft Office PowerPoint</Application>
  <PresentationFormat>Presentación en pantalla (4:3)</PresentationFormat>
  <Paragraphs>631</Paragraphs>
  <Slides>135</Slides>
  <Notes>2</Notes>
  <HiddenSlides>0</HiddenSlides>
  <MMClips>0</MMClips>
  <ScaleCrop>false</ScaleCrop>
  <HeadingPairs>
    <vt:vector size="4" baseType="variant">
      <vt:variant>
        <vt:lpstr>Tema</vt:lpstr>
      </vt:variant>
      <vt:variant>
        <vt:i4>1</vt:i4>
      </vt:variant>
      <vt:variant>
        <vt:lpstr>Títulos de diapositiva</vt:lpstr>
      </vt:variant>
      <vt:variant>
        <vt:i4>135</vt:i4>
      </vt:variant>
    </vt:vector>
  </HeadingPairs>
  <TitlesOfParts>
    <vt:vector size="136"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AUTOMATISMO ELÉCTRICO Y SISTEMA DE CONTROL  e  IMPLEMENTACIÓN DE SISTEMAS COMPLEMENTARIOS</vt:lpstr>
      <vt:lpstr>Principio de un sistema automático.</vt:lpstr>
      <vt:lpstr>Necesidades de automatización.</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INTEL</dc:creator>
  <cp:lastModifiedBy>USER</cp:lastModifiedBy>
  <cp:revision>67</cp:revision>
  <dcterms:created xsi:type="dcterms:W3CDTF">2010-03-31T17:22:01Z</dcterms:created>
  <dcterms:modified xsi:type="dcterms:W3CDTF">2010-05-04T11:01:58Z</dcterms:modified>
</cp:coreProperties>
</file>