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3" r:id="rId16"/>
    <p:sldId id="279" r:id="rId17"/>
    <p:sldId id="280" r:id="rId18"/>
    <p:sldId id="270" r:id="rId19"/>
    <p:sldId id="271" r:id="rId20"/>
    <p:sldId id="272" r:id="rId21"/>
    <p:sldId id="275" r:id="rId22"/>
    <p:sldId id="276" r:id="rId23"/>
    <p:sldId id="274" r:id="rId24"/>
    <p:sldId id="277" r:id="rId25"/>
    <p:sldId id="278" r:id="rId26"/>
    <p:sldId id="281" r:id="rId27"/>
    <p:sldId id="282" r:id="rId28"/>
    <p:sldId id="285" r:id="rId29"/>
    <p:sldId id="283" r:id="rId30"/>
    <p:sldId id="284" r:id="rId31"/>
    <p:sldId id="286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ropbox\MAESTRIA%20ROMAN\TESIS%20ROMAN\TESIS\DATOS%20TABLAS%20COCINA%20SOLAR_te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ropbox\MAESTRIA%20ROMAN\TESIS%20ROMAN\TESIS\experimento%20cvh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ropbox\MAESTRIA%20ROMAN\TESIS%20ROMAN\TESIS\experimento%20cvh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aseline="0"/>
              <a:t>CALDERO SOLAR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1"/>
          <c:order val="0"/>
          <c:tx>
            <c:v>Tamb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experimento!$E$28:$E$40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cat>
          <c:val>
            <c:numRef>
              <c:f>experimento!$G$28:$G$40</c:f>
              <c:numCache>
                <c:formatCode>General</c:formatCode>
                <c:ptCount val="13"/>
                <c:pt idx="0">
                  <c:v>21</c:v>
                </c:pt>
                <c:pt idx="1">
                  <c:v>22</c:v>
                </c:pt>
                <c:pt idx="2">
                  <c:v>22</c:v>
                </c:pt>
                <c:pt idx="3">
                  <c:v>21</c:v>
                </c:pt>
                <c:pt idx="4">
                  <c:v>21</c:v>
                </c:pt>
                <c:pt idx="5">
                  <c:v>22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22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</c:numCache>
            </c:numRef>
          </c:val>
          <c:smooth val="0"/>
        </c:ser>
        <c:ser>
          <c:idx val="2"/>
          <c:order val="1"/>
          <c:tx>
            <c:v>TA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experimento!$E$28:$E$40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cat>
          <c:val>
            <c:numRef>
              <c:f>experimento!$H$28:$H$40</c:f>
              <c:numCache>
                <c:formatCode>General</c:formatCode>
                <c:ptCount val="13"/>
                <c:pt idx="0">
                  <c:v>31.9</c:v>
                </c:pt>
                <c:pt idx="1">
                  <c:v>44.3</c:v>
                </c:pt>
                <c:pt idx="2">
                  <c:v>70.5</c:v>
                </c:pt>
                <c:pt idx="3">
                  <c:v>82.3</c:v>
                </c:pt>
                <c:pt idx="4">
                  <c:v>83.9</c:v>
                </c:pt>
                <c:pt idx="5">
                  <c:v>85.4</c:v>
                </c:pt>
                <c:pt idx="6">
                  <c:v>85.4</c:v>
                </c:pt>
                <c:pt idx="7">
                  <c:v>89.3</c:v>
                </c:pt>
                <c:pt idx="8">
                  <c:v>84</c:v>
                </c:pt>
                <c:pt idx="9">
                  <c:v>85.9</c:v>
                </c:pt>
                <c:pt idx="10">
                  <c:v>81</c:v>
                </c:pt>
                <c:pt idx="11">
                  <c:v>84.4</c:v>
                </c:pt>
                <c:pt idx="12">
                  <c:v>86.5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63216"/>
        <c:axId val="120263776"/>
      </c:lineChart>
      <c:lineChart>
        <c:grouping val="stacked"/>
        <c:varyColors val="0"/>
        <c:ser>
          <c:idx val="3"/>
          <c:order val="2"/>
          <c:tx>
            <c:v>RADIACIÓN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experimento!$E$28:$E$40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cat>
          <c:val>
            <c:numRef>
              <c:f>experimento!$J$28:$J$40</c:f>
              <c:numCache>
                <c:formatCode>General</c:formatCode>
                <c:ptCount val="13"/>
                <c:pt idx="0">
                  <c:v>898</c:v>
                </c:pt>
                <c:pt idx="1">
                  <c:v>896</c:v>
                </c:pt>
                <c:pt idx="2">
                  <c:v>902</c:v>
                </c:pt>
                <c:pt idx="3">
                  <c:v>904</c:v>
                </c:pt>
                <c:pt idx="4">
                  <c:v>910</c:v>
                </c:pt>
                <c:pt idx="5">
                  <c:v>913</c:v>
                </c:pt>
                <c:pt idx="6">
                  <c:v>706</c:v>
                </c:pt>
                <c:pt idx="7">
                  <c:v>950</c:v>
                </c:pt>
                <c:pt idx="8">
                  <c:v>953</c:v>
                </c:pt>
                <c:pt idx="9">
                  <c:v>928</c:v>
                </c:pt>
                <c:pt idx="10">
                  <c:v>840</c:v>
                </c:pt>
                <c:pt idx="11">
                  <c:v>1000</c:v>
                </c:pt>
                <c:pt idx="12">
                  <c:v>1003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64896"/>
        <c:axId val="120264336"/>
      </c:lineChart>
      <c:catAx>
        <c:axId val="12026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Tiempo de Calentamiento (minutos)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0263776"/>
        <c:crosses val="autoZero"/>
        <c:auto val="1"/>
        <c:lblAlgn val="ctr"/>
        <c:lblOffset val="100"/>
        <c:noMultiLvlLbl val="0"/>
      </c:catAx>
      <c:valAx>
        <c:axId val="12026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Temperatura ºC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0263216"/>
        <c:crosses val="autoZero"/>
        <c:crossBetween val="between"/>
      </c:valAx>
      <c:valAx>
        <c:axId val="1202643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RADIANCION (W/m2)</a:t>
                </a:r>
              </a:p>
            </c:rich>
          </c:tx>
          <c:layout>
            <c:manualLayout>
              <c:xMode val="edge"/>
              <c:yMode val="edge"/>
              <c:x val="0.74837467191601048"/>
              <c:y val="0.267365121026538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0264896"/>
        <c:crosses val="max"/>
        <c:crossBetween val="between"/>
      </c:valAx>
      <c:catAx>
        <c:axId val="12026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264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200" b="1" i="0" baseline="0">
                <a:effectLst/>
              </a:rPr>
              <a:t>TEMPERATURAS</a:t>
            </a:r>
            <a:endParaRPr lang="es-EC" sz="12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200"/>
              <a:t>ZONA</a:t>
            </a:r>
            <a:r>
              <a:rPr lang="es-EC" sz="1200" baseline="0"/>
              <a:t> DE FRICCIÓN</a:t>
            </a:r>
          </a:p>
        </c:rich>
      </c:tx>
      <c:layout>
        <c:manualLayout>
          <c:xMode val="edge"/>
          <c:yMode val="edge"/>
          <c:x val="0.3389084292750259"/>
          <c:y val="2.737476047084588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ACERO</c:v>
          </c:tx>
          <c:marker>
            <c:symbol val="none"/>
          </c:marker>
          <c:cat>
            <c:numRef>
              <c:f>'DATOS FISICO'!$D$6:$D$19</c:f>
              <c:numCache>
                <c:formatCode>h:mm</c:formatCode>
                <c:ptCount val="14"/>
                <c:pt idx="0">
                  <c:v>0.48958333333333331</c:v>
                </c:pt>
                <c:pt idx="1">
                  <c:v>0.49305555555555558</c:v>
                </c:pt>
                <c:pt idx="2">
                  <c:v>0.49652777777777801</c:v>
                </c:pt>
                <c:pt idx="3">
                  <c:v>0.5</c:v>
                </c:pt>
                <c:pt idx="4">
                  <c:v>0.50347222222222199</c:v>
                </c:pt>
                <c:pt idx="5">
                  <c:v>0.50694444444444497</c:v>
                </c:pt>
                <c:pt idx="6">
                  <c:v>0.51041666666666696</c:v>
                </c:pt>
                <c:pt idx="7">
                  <c:v>0.51388888888888895</c:v>
                </c:pt>
                <c:pt idx="8">
                  <c:v>0.51736111111111105</c:v>
                </c:pt>
                <c:pt idx="9">
                  <c:v>0.52083333333333404</c:v>
                </c:pt>
                <c:pt idx="10">
                  <c:v>0.52430555555555602</c:v>
                </c:pt>
                <c:pt idx="11">
                  <c:v>0.52777777777777801</c:v>
                </c:pt>
                <c:pt idx="12">
                  <c:v>0.531250000000001</c:v>
                </c:pt>
                <c:pt idx="13">
                  <c:v>0.53472222222222299</c:v>
                </c:pt>
              </c:numCache>
            </c:numRef>
          </c:cat>
          <c:val>
            <c:numRef>
              <c:f>'DATOS FISICO'!$M$6:$M$19</c:f>
              <c:numCache>
                <c:formatCode>General</c:formatCode>
                <c:ptCount val="14"/>
                <c:pt idx="0">
                  <c:v>126</c:v>
                </c:pt>
                <c:pt idx="1">
                  <c:v>180</c:v>
                </c:pt>
                <c:pt idx="2">
                  <c:v>171</c:v>
                </c:pt>
                <c:pt idx="3">
                  <c:v>192</c:v>
                </c:pt>
                <c:pt idx="4">
                  <c:v>205</c:v>
                </c:pt>
                <c:pt idx="5">
                  <c:v>238</c:v>
                </c:pt>
                <c:pt idx="6">
                  <c:v>255</c:v>
                </c:pt>
                <c:pt idx="7">
                  <c:v>262</c:v>
                </c:pt>
                <c:pt idx="8">
                  <c:v>223</c:v>
                </c:pt>
                <c:pt idx="9">
                  <c:v>245</c:v>
                </c:pt>
                <c:pt idx="10">
                  <c:v>240</c:v>
                </c:pt>
                <c:pt idx="11">
                  <c:v>252</c:v>
                </c:pt>
                <c:pt idx="12">
                  <c:v>253</c:v>
                </c:pt>
                <c:pt idx="13">
                  <c:v>246</c:v>
                </c:pt>
              </c:numCache>
            </c:numRef>
          </c:val>
          <c:smooth val="0"/>
        </c:ser>
        <c:ser>
          <c:idx val="1"/>
          <c:order val="1"/>
          <c:tx>
            <c:v>BRONCE</c:v>
          </c:tx>
          <c:marker>
            <c:symbol val="none"/>
          </c:marker>
          <c:cat>
            <c:numRef>
              <c:f>'DATOS FISICO'!$D$6:$D$19</c:f>
              <c:numCache>
                <c:formatCode>h:mm</c:formatCode>
                <c:ptCount val="14"/>
                <c:pt idx="0">
                  <c:v>0.48958333333333331</c:v>
                </c:pt>
                <c:pt idx="1">
                  <c:v>0.49305555555555558</c:v>
                </c:pt>
                <c:pt idx="2">
                  <c:v>0.49652777777777801</c:v>
                </c:pt>
                <c:pt idx="3">
                  <c:v>0.5</c:v>
                </c:pt>
                <c:pt idx="4">
                  <c:v>0.50347222222222199</c:v>
                </c:pt>
                <c:pt idx="5">
                  <c:v>0.50694444444444497</c:v>
                </c:pt>
                <c:pt idx="6">
                  <c:v>0.51041666666666696</c:v>
                </c:pt>
                <c:pt idx="7">
                  <c:v>0.51388888888888895</c:v>
                </c:pt>
                <c:pt idx="8">
                  <c:v>0.51736111111111105</c:v>
                </c:pt>
                <c:pt idx="9">
                  <c:v>0.52083333333333404</c:v>
                </c:pt>
                <c:pt idx="10">
                  <c:v>0.52430555555555602</c:v>
                </c:pt>
                <c:pt idx="11">
                  <c:v>0.52777777777777801</c:v>
                </c:pt>
                <c:pt idx="12">
                  <c:v>0.531250000000001</c:v>
                </c:pt>
                <c:pt idx="13">
                  <c:v>0.53472222222222299</c:v>
                </c:pt>
              </c:numCache>
            </c:numRef>
          </c:cat>
          <c:val>
            <c:numRef>
              <c:f>'DATOS FISICO'!$N$6:$N$19</c:f>
              <c:numCache>
                <c:formatCode>General</c:formatCode>
                <c:ptCount val="14"/>
                <c:pt idx="0">
                  <c:v>130</c:v>
                </c:pt>
                <c:pt idx="1">
                  <c:v>148</c:v>
                </c:pt>
                <c:pt idx="2">
                  <c:v>163</c:v>
                </c:pt>
                <c:pt idx="3">
                  <c:v>196</c:v>
                </c:pt>
                <c:pt idx="4">
                  <c:v>201</c:v>
                </c:pt>
                <c:pt idx="5">
                  <c:v>243</c:v>
                </c:pt>
                <c:pt idx="6">
                  <c:v>256</c:v>
                </c:pt>
                <c:pt idx="7">
                  <c:v>251</c:v>
                </c:pt>
                <c:pt idx="8">
                  <c:v>273</c:v>
                </c:pt>
                <c:pt idx="9">
                  <c:v>271</c:v>
                </c:pt>
                <c:pt idx="10">
                  <c:v>273</c:v>
                </c:pt>
                <c:pt idx="11">
                  <c:v>268</c:v>
                </c:pt>
                <c:pt idx="12">
                  <c:v>274</c:v>
                </c:pt>
                <c:pt idx="13">
                  <c:v>273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267696"/>
        <c:axId val="120268256"/>
      </c:lineChart>
      <c:catAx>
        <c:axId val="120267696"/>
        <c:scaling>
          <c:orientation val="minMax"/>
        </c:scaling>
        <c:delete val="0"/>
        <c:axPos val="b"/>
        <c:majorGridlines/>
        <c:numFmt formatCode="h:mm" sourceLinked="1"/>
        <c:majorTickMark val="out"/>
        <c:minorTickMark val="none"/>
        <c:tickLblPos val="nextTo"/>
        <c:crossAx val="120268256"/>
        <c:crosses val="autoZero"/>
        <c:auto val="1"/>
        <c:lblAlgn val="ctr"/>
        <c:lblOffset val="100"/>
        <c:noMultiLvlLbl val="0"/>
      </c:catAx>
      <c:valAx>
        <c:axId val="120268256"/>
        <c:scaling>
          <c:orientation val="minMax"/>
        </c:scaling>
        <c:delete val="0"/>
        <c:axPos val="l"/>
        <c:majorGridlines/>
        <c:numFmt formatCode="#\°\C" sourceLinked="0"/>
        <c:majorTickMark val="out"/>
        <c:minorTickMark val="none"/>
        <c:tickLblPos val="nextTo"/>
        <c:crossAx val="1202676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 rtl="0">
            <a:defRPr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200"/>
              <a:t>Curva</a:t>
            </a:r>
            <a:r>
              <a:rPr lang="es-ES" sz="1200" baseline="0"/>
              <a:t> Corriente de Fase vs RPM</a:t>
            </a:r>
            <a:endParaRPr lang="es-ES" sz="1200"/>
          </a:p>
        </c:rich>
      </c:tx>
      <c:layout>
        <c:manualLayout>
          <c:xMode val="edge"/>
          <c:yMode val="edge"/>
          <c:x val="0.36000368530132459"/>
          <c:y val="6.5439681231461442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REVOLUCIONES</c:v>
          </c:tx>
          <c:marker>
            <c:symbol val="none"/>
          </c:marker>
          <c:cat>
            <c:numRef>
              <c:f>'DATOS FISICO'!$D$6:$D$19</c:f>
              <c:numCache>
                <c:formatCode>h:mm</c:formatCode>
                <c:ptCount val="14"/>
                <c:pt idx="0">
                  <c:v>0.48958333333333331</c:v>
                </c:pt>
                <c:pt idx="1">
                  <c:v>0.49305555555555558</c:v>
                </c:pt>
                <c:pt idx="2">
                  <c:v>0.49652777777777801</c:v>
                </c:pt>
                <c:pt idx="3">
                  <c:v>0.5</c:v>
                </c:pt>
                <c:pt idx="4">
                  <c:v>0.50347222222222199</c:v>
                </c:pt>
                <c:pt idx="5">
                  <c:v>0.50694444444444497</c:v>
                </c:pt>
                <c:pt idx="6">
                  <c:v>0.51041666666666696</c:v>
                </c:pt>
                <c:pt idx="7">
                  <c:v>0.51388888888888895</c:v>
                </c:pt>
                <c:pt idx="8">
                  <c:v>0.51736111111111105</c:v>
                </c:pt>
                <c:pt idx="9">
                  <c:v>0.52083333333333404</c:v>
                </c:pt>
                <c:pt idx="10">
                  <c:v>0.52430555555555602</c:v>
                </c:pt>
                <c:pt idx="11">
                  <c:v>0.52777777777777801</c:v>
                </c:pt>
                <c:pt idx="12">
                  <c:v>0.531250000000001</c:v>
                </c:pt>
                <c:pt idx="13">
                  <c:v>0.53472222222222299</c:v>
                </c:pt>
              </c:numCache>
            </c:numRef>
          </c:cat>
          <c:val>
            <c:numRef>
              <c:f>'DATOS FISICO'!$E$6:$E$19</c:f>
              <c:numCache>
                <c:formatCode>General</c:formatCode>
                <c:ptCount val="14"/>
                <c:pt idx="0">
                  <c:v>760</c:v>
                </c:pt>
                <c:pt idx="1">
                  <c:v>740</c:v>
                </c:pt>
                <c:pt idx="2">
                  <c:v>810</c:v>
                </c:pt>
                <c:pt idx="3">
                  <c:v>765</c:v>
                </c:pt>
                <c:pt idx="4">
                  <c:v>746</c:v>
                </c:pt>
                <c:pt idx="5">
                  <c:v>654</c:v>
                </c:pt>
                <c:pt idx="6">
                  <c:v>659</c:v>
                </c:pt>
                <c:pt idx="7">
                  <c:v>619</c:v>
                </c:pt>
                <c:pt idx="8">
                  <c:v>722</c:v>
                </c:pt>
                <c:pt idx="9">
                  <c:v>720</c:v>
                </c:pt>
                <c:pt idx="10">
                  <c:v>706</c:v>
                </c:pt>
                <c:pt idx="11">
                  <c:v>678</c:v>
                </c:pt>
                <c:pt idx="12">
                  <c:v>721</c:v>
                </c:pt>
                <c:pt idx="13">
                  <c:v>709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71056"/>
        <c:axId val="120271616"/>
      </c:lineChart>
      <c:lineChart>
        <c:grouping val="standard"/>
        <c:varyColors val="0"/>
        <c:ser>
          <c:idx val="1"/>
          <c:order val="1"/>
          <c:tx>
            <c:v>CORRIENTE DE FASE</c:v>
          </c:tx>
          <c:marker>
            <c:symbol val="none"/>
          </c:marker>
          <c:cat>
            <c:numRef>
              <c:f>'DATOS FISICO'!$D$6:$D$19</c:f>
              <c:numCache>
                <c:formatCode>h:mm</c:formatCode>
                <c:ptCount val="14"/>
                <c:pt idx="0">
                  <c:v>0.48958333333333331</c:v>
                </c:pt>
                <c:pt idx="1">
                  <c:v>0.49305555555555558</c:v>
                </c:pt>
                <c:pt idx="2">
                  <c:v>0.49652777777777801</c:v>
                </c:pt>
                <c:pt idx="3">
                  <c:v>0.5</c:v>
                </c:pt>
                <c:pt idx="4">
                  <c:v>0.50347222222222199</c:v>
                </c:pt>
                <c:pt idx="5">
                  <c:v>0.50694444444444497</c:v>
                </c:pt>
                <c:pt idx="6">
                  <c:v>0.51041666666666696</c:v>
                </c:pt>
                <c:pt idx="7">
                  <c:v>0.51388888888888895</c:v>
                </c:pt>
                <c:pt idx="8">
                  <c:v>0.51736111111111105</c:v>
                </c:pt>
                <c:pt idx="9">
                  <c:v>0.52083333333333404</c:v>
                </c:pt>
                <c:pt idx="10">
                  <c:v>0.52430555555555602</c:v>
                </c:pt>
                <c:pt idx="11">
                  <c:v>0.52777777777777801</c:v>
                </c:pt>
                <c:pt idx="12">
                  <c:v>0.531250000000001</c:v>
                </c:pt>
                <c:pt idx="13">
                  <c:v>0.53472222222222299</c:v>
                </c:pt>
              </c:numCache>
            </c:numRef>
          </c:cat>
          <c:val>
            <c:numRef>
              <c:f>'DATOS FISICO'!$F$6:$F$19</c:f>
              <c:numCache>
                <c:formatCode>General</c:formatCode>
                <c:ptCount val="14"/>
                <c:pt idx="0">
                  <c:v>14.3</c:v>
                </c:pt>
                <c:pt idx="1">
                  <c:v>15.6</c:v>
                </c:pt>
                <c:pt idx="2">
                  <c:v>9.3000000000000007</c:v>
                </c:pt>
                <c:pt idx="3">
                  <c:v>11.7</c:v>
                </c:pt>
                <c:pt idx="4">
                  <c:v>12.4</c:v>
                </c:pt>
                <c:pt idx="5">
                  <c:v>16</c:v>
                </c:pt>
                <c:pt idx="6">
                  <c:v>15.9</c:v>
                </c:pt>
                <c:pt idx="7">
                  <c:v>16.2</c:v>
                </c:pt>
                <c:pt idx="8">
                  <c:v>13</c:v>
                </c:pt>
                <c:pt idx="9">
                  <c:v>12.7</c:v>
                </c:pt>
                <c:pt idx="10">
                  <c:v>13.5</c:v>
                </c:pt>
                <c:pt idx="11">
                  <c:v>13</c:v>
                </c:pt>
                <c:pt idx="12">
                  <c:v>12.4</c:v>
                </c:pt>
                <c:pt idx="13">
                  <c:v>12.6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72736"/>
        <c:axId val="120272176"/>
      </c:lineChart>
      <c:catAx>
        <c:axId val="120271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HORA</a:t>
                </a: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crossAx val="120271616"/>
        <c:crosses val="autoZero"/>
        <c:auto val="1"/>
        <c:lblAlgn val="ctr"/>
        <c:lblOffset val="100"/>
        <c:noMultiLvlLbl val="0"/>
      </c:catAx>
      <c:valAx>
        <c:axId val="120271616"/>
        <c:scaling>
          <c:orientation val="minMax"/>
        </c:scaling>
        <c:delete val="0"/>
        <c:axPos val="l"/>
        <c:majorGridlines/>
        <c:numFmt formatCode="#&quot; rpm&quot;" sourceLinked="0"/>
        <c:majorTickMark val="out"/>
        <c:minorTickMark val="none"/>
        <c:tickLblPos val="nextTo"/>
        <c:crossAx val="120271056"/>
        <c:crosses val="autoZero"/>
        <c:crossBetween val="between"/>
      </c:valAx>
      <c:valAx>
        <c:axId val="120272176"/>
        <c:scaling>
          <c:orientation val="minMax"/>
        </c:scaling>
        <c:delete val="0"/>
        <c:axPos val="r"/>
        <c:numFmt formatCode="#&quot; Amp&quot;" sourceLinked="0"/>
        <c:majorTickMark val="out"/>
        <c:minorTickMark val="none"/>
        <c:tickLblPos val="nextTo"/>
        <c:crossAx val="120272736"/>
        <c:crosses val="max"/>
        <c:crossBetween val="between"/>
      </c:valAx>
      <c:catAx>
        <c:axId val="120272736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12027217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35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26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11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49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91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723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182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79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35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42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8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40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5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01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25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12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6A17-EC33-445E-A3AA-A7DDB36832C9}" type="datetimeFigureOut">
              <a:rPr lang="es-ES" smtClean="0"/>
              <a:t>13/02/2015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B6C4E0-033B-4C16-8974-AAEA3475D8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64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Hoja_de_c_lculo_de_Microsoft_Excel1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Hoja_de_c_lculo_de_Microsoft_Excel2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package" Target="../embeddings/Hoja_de_c_lculo_de_Microsoft_Excel3.xls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package" Target="../embeddings/Hoja_de_c_lculo_de_Microsoft_Excel4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package" Target="../embeddings/Hoja_de_c_lculo_de_Microsoft_Excel5.xls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CARACTERIZACIÓN DE UN CALDERO DE VAPORIZACIÓN HORIZONTAL Y UN CALDERO DE VAPORIZACIÓN POR RADIACIÓN SOLAR CONCENTRADA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MAESTRÍA EN ENERGÍAS RENOVABLES</a:t>
            </a:r>
          </a:p>
          <a:p>
            <a:r>
              <a:rPr lang="es-ES" dirty="0" smtClean="0"/>
              <a:t> PROMOCIÓN II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58" y="5370490"/>
            <a:ext cx="3773389" cy="1487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Caldero de vaporización horizontal por fricción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S_tradnl" sz="2800" b="1" i="1" smtClean="0">
                    <a:solidFill>
                      <a:schemeClr val="tx1"/>
                    </a:solidFill>
                  </a:rPr>
                  <a:t>BALANCE DE ENERGÍA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3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sz="3200" i="1">
                              <a:latin typeface="Cambria Math"/>
                            </a:rPr>
                            <m:t>𝑒𝑛𝑡𝑟𝑎</m:t>
                          </m:r>
                        </m:sub>
                      </m:sSub>
                      <m:r>
                        <a:rPr lang="es-ES_tradnl" sz="3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3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sz="3200" i="1">
                              <a:latin typeface="Cambria Math"/>
                            </a:rPr>
                            <m:t>𝑠𝑎𝑙𝑒</m:t>
                          </m:r>
                        </m:sub>
                      </m:sSub>
                      <m:r>
                        <a:rPr lang="es-ES_tradnl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3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sz="3200" i="1">
                              <a:latin typeface="Cambria Math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es-ES_tradnl" i="1" dirty="0" smtClean="0"/>
              </a:p>
              <a:p>
                <a:endParaRPr lang="es-ES_tradnl" i="1" dirty="0" smtClean="0"/>
              </a:p>
              <a:p>
                <a:pPr marL="0" indent="0">
                  <a:buNone/>
                </a:pPr>
                <a:r>
                  <a:rPr lang="es-ES" smtClean="0"/>
                  <a:t>En Donde: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𝑎𝑐𝑐</m:t>
                          </m:r>
                        </m:sub>
                      </m:sSub>
                      <m:r>
                        <a:rPr lang="es-ES_tradnl" sz="2400" i="1">
                          <a:latin typeface="Cambria Math"/>
                        </a:rPr>
                        <m:t>=</m:t>
                      </m:r>
                      <m:r>
                        <a:rPr lang="es-ES_tradnl" sz="2400" i="1">
                          <a:latin typeface="Cambria Math"/>
                        </a:rPr>
                        <m:t>𝐴</m:t>
                      </m:r>
                      <m:r>
                        <a:rPr lang="es-ES_tradnl" sz="2400" i="1">
                          <a:latin typeface="Cambria Math"/>
                        </a:rPr>
                        <m:t> </m:t>
                      </m:r>
                      <m:r>
                        <a:rPr lang="es-ES_tradnl" sz="2400" i="1">
                          <a:latin typeface="Cambria Math"/>
                        </a:rPr>
                        <m:t>𝑑𝑥</m:t>
                      </m:r>
                      <m:r>
                        <a:rPr lang="es-ES_tradnl" sz="2400" i="1">
                          <a:latin typeface="Cambria Math"/>
                        </a:rPr>
                        <m:t>  </m:t>
                      </m:r>
                      <m:r>
                        <a:rPr lang="es-ES_tradnl" sz="2400" i="1">
                          <a:latin typeface="Cambria Math"/>
                        </a:rPr>
                        <m:t>𝜌</m:t>
                      </m:r>
                      <m:r>
                        <a:rPr lang="es-ES_tradnl" sz="2400" i="1">
                          <a:latin typeface="Cambria Math"/>
                        </a:rPr>
                        <m:t>  </m:t>
                      </m:r>
                      <m:r>
                        <a:rPr lang="es-ES_tradnl" sz="2400" i="1">
                          <a:latin typeface="Cambria Math"/>
                        </a:rPr>
                        <m:t>𝐶𝑝</m:t>
                      </m:r>
                      <m:r>
                        <a:rPr lang="es-ES_tradnl" sz="2400" i="1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sz="2400" i="1">
                              <a:latin typeface="Cambria Math"/>
                            </a:rPr>
                            <m:t>𝜕</m:t>
                          </m:r>
                          <m:r>
                            <a:rPr lang="es-ES_tradnl" sz="2400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s-ES_tradnl" sz="2400" i="1">
                              <a:latin typeface="Cambria Math"/>
                            </a:rPr>
                            <m:t>𝜕</m:t>
                          </m:r>
                          <m:r>
                            <a:rPr lang="es-ES_tradnl" sz="24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ES_tradnl" i="1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8" t="-14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Caldero de vaporización horizontal por fricción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903533" y="2020456"/>
                <a:ext cx="8348313" cy="317686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s-ES" sz="3200" b="1" dirty="0" smtClean="0">
                    <a:solidFill>
                      <a:schemeClr val="tx1"/>
                    </a:solidFill>
                  </a:rPr>
                  <a:t>Temperatura a </a:t>
                </a:r>
                <a:r>
                  <a:rPr lang="es-ES" sz="3200" b="1" dirty="0">
                    <a:solidFill>
                      <a:schemeClr val="tx1"/>
                    </a:solidFill>
                  </a:rPr>
                  <a:t>l</a:t>
                </a:r>
                <a:r>
                  <a:rPr lang="es-ES" sz="3200" b="1" dirty="0" smtClean="0">
                    <a:solidFill>
                      <a:schemeClr val="tx1"/>
                    </a:solidFill>
                  </a:rPr>
                  <a:t>o </a:t>
                </a:r>
                <a:r>
                  <a:rPr lang="es-ES" sz="3200" b="1" dirty="0">
                    <a:solidFill>
                      <a:schemeClr val="tx1"/>
                    </a:solidFill>
                  </a:rPr>
                  <a:t>l</a:t>
                </a:r>
                <a:r>
                  <a:rPr lang="es-ES" sz="3200" b="1" dirty="0" smtClean="0">
                    <a:solidFill>
                      <a:schemeClr val="tx1"/>
                    </a:solidFill>
                  </a:rPr>
                  <a:t>argo del eje del Caldero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3200" i="1">
                          <a:latin typeface="Cambria Math"/>
                        </a:rPr>
                        <m:t>𝑘</m:t>
                      </m:r>
                      <m:r>
                        <a:rPr lang="es-ES_tradnl" sz="3200" i="1">
                          <a:latin typeface="Cambria Math"/>
                        </a:rPr>
                        <m:t> </m:t>
                      </m:r>
                      <m:r>
                        <a:rPr lang="es-ES_tradnl" sz="3200" i="1">
                          <a:latin typeface="Cambria Math"/>
                        </a:rPr>
                        <m:t>𝐴</m:t>
                      </m:r>
                      <m:r>
                        <a:rPr lang="es-ES_tradnl" sz="32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_tradnl" sz="32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_tradnl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_tradnl" sz="3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s-E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_tradnl" sz="32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s-ES_tradnl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_tradnl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_tradnl" sz="3200" i="1">
                          <a:latin typeface="Cambria Math"/>
                        </a:rPr>
                        <m:t>−</m:t>
                      </m:r>
                      <m:r>
                        <a:rPr lang="es-ES_tradnl" sz="3200" i="1">
                          <a:latin typeface="Cambria Math"/>
                        </a:rPr>
                        <m:t>𝑈</m:t>
                      </m:r>
                      <m:r>
                        <a:rPr lang="es-ES_tradnl" sz="3200" i="1">
                          <a:latin typeface="Cambria Math"/>
                        </a:rPr>
                        <m:t> </m:t>
                      </m:r>
                      <m:r>
                        <a:rPr lang="es-ES_tradnl" sz="3200" i="1">
                          <a:latin typeface="Cambria Math"/>
                        </a:rPr>
                        <m:t>𝜋</m:t>
                      </m:r>
                      <m:r>
                        <a:rPr lang="es-ES_tradnl" sz="3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32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ES_tradnl" sz="32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s-ES_tradnl" sz="3200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_tradnl" sz="3200" i="1">
                              <a:latin typeface="Cambria Math"/>
                            </a:rPr>
                            <m:t>𝑇</m:t>
                          </m:r>
                          <m:r>
                            <a:rPr lang="es-ES_tradnl" sz="3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_tradnl" sz="32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s-ES_tradnl" sz="3200" i="1">
                          <a:latin typeface="Cambria Math"/>
                        </a:rPr>
                        <m:t>=</m:t>
                      </m:r>
                      <m:r>
                        <a:rPr lang="es-ES_tradnl" sz="3200" i="1">
                          <a:latin typeface="Cambria Math"/>
                        </a:rPr>
                        <m:t>𝐴</m:t>
                      </m:r>
                      <m:r>
                        <a:rPr lang="es-ES_tradnl" sz="3200" i="1">
                          <a:latin typeface="Cambria Math"/>
                        </a:rPr>
                        <m:t>  </m:t>
                      </m:r>
                      <m:r>
                        <a:rPr lang="es-ES_tradnl" sz="3200" i="1">
                          <a:latin typeface="Cambria Math"/>
                        </a:rPr>
                        <m:t>𝜌</m:t>
                      </m:r>
                      <m:r>
                        <a:rPr lang="es-ES_tradnl" sz="3200" i="1">
                          <a:latin typeface="Cambria Math"/>
                        </a:rPr>
                        <m:t>  </m:t>
                      </m:r>
                      <m:r>
                        <a:rPr lang="es-ES_tradnl" sz="3200" i="1">
                          <a:latin typeface="Cambria Math"/>
                        </a:rPr>
                        <m:t>𝐶𝑝</m:t>
                      </m:r>
                      <m:r>
                        <a:rPr lang="es-ES_tradnl" sz="3200" i="1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sz="3200" i="1">
                              <a:latin typeface="Cambria Math"/>
                            </a:rPr>
                            <m:t>𝜕</m:t>
                          </m:r>
                          <m:r>
                            <a:rPr lang="es-ES_tradnl" sz="3200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s-ES_tradnl" sz="3200" i="1">
                              <a:latin typeface="Cambria Math"/>
                            </a:rPr>
                            <m:t>𝜕</m:t>
                          </m:r>
                          <m:r>
                            <a:rPr lang="es-ES_tradnl" sz="32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ES" sz="32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S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s-ES" dirty="0" smtClean="0">
                    <a:solidFill>
                      <a:schemeClr val="bg2">
                        <a:lumMod val="50000"/>
                      </a:schemeClr>
                    </a:solidFill>
                  </a:rPr>
                  <a:t>Cuya solución es:</a:t>
                </a:r>
              </a:p>
              <a:p>
                <a:pPr marL="0" indent="0">
                  <a:buNone/>
                </a:pPr>
                <a:endParaRPr lang="es-ES_tradnl" sz="2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2800" i="1">
                          <a:latin typeface="Cambria Math"/>
                        </a:rPr>
                        <m:t>𝜃</m:t>
                      </m:r>
                      <m:r>
                        <a:rPr lang="es-ES_tradnl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_tradnl" sz="2800" i="1">
                                  <a:latin typeface="Cambria Math"/>
                                </a:rPr>
                                <m:t>1  </m:t>
                              </m:r>
                            </m:sub>
                          </m:sSub>
                          <m:r>
                            <a:rPr lang="es-ES_tradnl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_tradnl" sz="2800" i="1">
                              <a:latin typeface="Cambria Math"/>
                            </a:rPr>
                            <m:t>−</m:t>
                          </m:r>
                          <m:r>
                            <a:rPr lang="es-ES_tradnl" sz="2800" i="1">
                              <a:latin typeface="Cambria Math"/>
                            </a:rPr>
                            <m:t>𝑚𝑥</m:t>
                          </m:r>
                        </m:sup>
                      </m:sSup>
                      <m:r>
                        <a:rPr lang="es-ES_tradnl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_tradnl" sz="2800" i="1">
                                  <a:latin typeface="Cambria Math"/>
                                </a:rPr>
                                <m:t>2  </m:t>
                              </m:r>
                            </m:sub>
                          </m:sSub>
                          <m:r>
                            <a:rPr lang="es-ES_tradnl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_tradnl" sz="2800" i="1">
                              <a:latin typeface="Cambria Math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s-ES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s-E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3533" y="2020456"/>
                <a:ext cx="8348313" cy="3176868"/>
              </a:xfrm>
              <a:blipFill rotWithShape="0">
                <a:blip r:embed="rId2"/>
                <a:stretch>
                  <a:fillRect l="-1679" t="-229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4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EXPERIMENTO CALDERO SOLAR</a:t>
            </a:r>
            <a:endParaRPr lang="es-ES" dirty="0"/>
          </a:p>
        </p:txBody>
      </p:sp>
      <p:pic>
        <p:nvPicPr>
          <p:cNvPr id="4" name="Marcador de contenido 3" descr="http://www.embassyecuador.eu/site/images/articulos/mapa_geografico_ec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97728" y="1797628"/>
            <a:ext cx="5439961" cy="362104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77334" y="2069981"/>
            <a:ext cx="2826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UBICACIÓN:</a:t>
            </a:r>
          </a:p>
          <a:p>
            <a:r>
              <a:rPr lang="es-ES" dirty="0" smtClean="0"/>
              <a:t>Cuenca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b="1" dirty="0" smtClean="0"/>
              <a:t>COORDENADAS</a:t>
            </a:r>
            <a:r>
              <a:rPr lang="es-ES" dirty="0" smtClean="0"/>
              <a:t>:</a:t>
            </a:r>
          </a:p>
          <a:p>
            <a:r>
              <a:rPr lang="es-ES" dirty="0" smtClean="0"/>
              <a:t>2°53'S; 79°00'O</a:t>
            </a:r>
          </a:p>
          <a:p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04" y="4147272"/>
            <a:ext cx="163830" cy="1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1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944" y="505692"/>
            <a:ext cx="8596668" cy="1320800"/>
          </a:xfrm>
        </p:spPr>
        <p:txBody>
          <a:bodyPr/>
          <a:lstStyle/>
          <a:p>
            <a:r>
              <a:rPr lang="es-ES" dirty="0"/>
              <a:t>EXPERIMENTO CALDERO SOLAR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1433947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Datos Obtenidos: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454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06291"/>
              </p:ext>
            </p:extLst>
          </p:nvPr>
        </p:nvGraphicFramePr>
        <p:xfrm>
          <a:off x="3347604" y="1826492"/>
          <a:ext cx="5496792" cy="3632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Hoja de cálculo" r:id="rId4" imgW="4686300" imgH="3076665" progId="Excel.Sheet.12">
                  <p:embed/>
                </p:oleObj>
              </mc:Choice>
              <mc:Fallback>
                <p:oleObj name="Hoja de cálculo" r:id="rId4" imgW="4686300" imgH="307666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04" y="1826492"/>
                        <a:ext cx="5496792" cy="3632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1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EXPERIMENTO CALDERO SOLAR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910" y="1270000"/>
            <a:ext cx="9602789" cy="460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Observaciones Experimentales:</a:t>
            </a:r>
          </a:p>
          <a:p>
            <a:r>
              <a:rPr lang="es-ES" sz="2400" b="1" dirty="0" smtClean="0"/>
              <a:t>El </a:t>
            </a:r>
            <a:r>
              <a:rPr lang="es-ES" sz="2400" b="1" dirty="0"/>
              <a:t>equipo debe tener libre acceso a la luz </a:t>
            </a:r>
            <a:r>
              <a:rPr lang="es-ES" sz="2400" b="1" dirty="0" smtClean="0"/>
              <a:t>solar.</a:t>
            </a:r>
            <a:endParaRPr lang="es-ES" sz="2400" b="1" dirty="0"/>
          </a:p>
          <a:p>
            <a:r>
              <a:rPr lang="es-ES" sz="2400" b="1" dirty="0" smtClean="0"/>
              <a:t>Se </a:t>
            </a:r>
            <a:r>
              <a:rPr lang="es-ES" sz="2400" b="1" dirty="0"/>
              <a:t>debe pesar y medir el líquido previo a la realización del </a:t>
            </a:r>
            <a:r>
              <a:rPr lang="es-ES" sz="2400" b="1" dirty="0" smtClean="0"/>
              <a:t>ensayo.</a:t>
            </a:r>
            <a:endParaRPr lang="es-ES" sz="2400" b="1" dirty="0"/>
          </a:p>
          <a:p>
            <a:r>
              <a:rPr lang="es-ES" sz="2400" b="1" dirty="0" smtClean="0"/>
              <a:t>La </a:t>
            </a:r>
            <a:r>
              <a:rPr lang="es-ES" sz="2400" b="1" dirty="0"/>
              <a:t>sombra del caldero, ayuda a la correcta orientación del concentrador.</a:t>
            </a:r>
          </a:p>
          <a:p>
            <a:r>
              <a:rPr lang="es-ES" sz="2400" b="1" dirty="0" smtClean="0"/>
              <a:t>Es </a:t>
            </a:r>
            <a:r>
              <a:rPr lang="es-ES" sz="2400" b="1" dirty="0"/>
              <a:t>conveniente registrar los momentos en los que no se tiene brillo de la luz del </a:t>
            </a:r>
            <a:r>
              <a:rPr lang="es-ES" sz="2400" b="1" dirty="0" smtClean="0"/>
              <a:t>sol.</a:t>
            </a:r>
            <a:endParaRPr lang="es-ES" sz="2400" b="1" dirty="0"/>
          </a:p>
          <a:p>
            <a:r>
              <a:rPr lang="es-ES" sz="2400" b="1" dirty="0" smtClean="0"/>
              <a:t>Será </a:t>
            </a:r>
            <a:r>
              <a:rPr lang="es-ES" sz="2400" b="1" dirty="0"/>
              <a:t>conveniente asimismo realizar la medición de la velocidad del </a:t>
            </a:r>
            <a:r>
              <a:rPr lang="es-ES" sz="2400" b="1" dirty="0" smtClean="0"/>
              <a:t>viento.</a:t>
            </a:r>
            <a:endParaRPr lang="es-ES" sz="2400" b="1" dirty="0"/>
          </a:p>
        </p:txBody>
      </p:sp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3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EXPERIMENTO SOLAR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645009"/>
              </p:ext>
            </p:extLst>
          </p:nvPr>
        </p:nvGraphicFramePr>
        <p:xfrm>
          <a:off x="677690" y="1652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0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</a:t>
            </a:r>
            <a:r>
              <a:rPr lang="es-ES" dirty="0"/>
              <a:t>EXPERIMENTO SOLAR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7143" y="2834684"/>
            <a:ext cx="14732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388039"/>
              </p:ext>
            </p:extLst>
          </p:nvPr>
        </p:nvGraphicFramePr>
        <p:xfrm>
          <a:off x="2137144" y="2834685"/>
          <a:ext cx="6736860" cy="169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Hoja de cálculo" r:id="rId4" imgW="3476557" imgH="980985" progId="Excel.Sheet.12">
                  <p:embed/>
                </p:oleObj>
              </mc:Choice>
              <mc:Fallback>
                <p:oleObj name="Hoja de cálculo" r:id="rId4" imgW="3476557" imgH="980985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144" y="2834685"/>
                        <a:ext cx="6736860" cy="1692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4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</a:t>
            </a:r>
            <a:r>
              <a:rPr lang="es-ES" dirty="0"/>
              <a:t>EXPERIMENTO SOLAR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83327" y="2346037"/>
            <a:ext cx="60059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1" u="none" strike="noStrike" cap="none" normalizeH="0" baseline="0" dirty="0" smtClean="0" bmk="_Toc41064067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Eficiencia en los diferentes ensayos del Caldero Solar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01852"/>
              </p:ext>
            </p:extLst>
          </p:nvPr>
        </p:nvGraphicFramePr>
        <p:xfrm>
          <a:off x="1683327" y="3210791"/>
          <a:ext cx="5922816" cy="98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Hoja de cálculo" r:id="rId4" imgW="4219643" imgH="790665" progId="Excel.Sheet.12">
                  <p:embed/>
                </p:oleObj>
              </mc:Choice>
              <mc:Fallback>
                <p:oleObj name="Hoja de cálculo" r:id="rId4" imgW="4219643" imgH="790665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27" y="3210791"/>
                        <a:ext cx="5922816" cy="987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81991" y="43789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Estos resultados permiten obtener como promedio de eficiencia del caldero el valor de 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64.85%.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2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EXPERIMENTO CALDERO POR FRICCIÓN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445278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UBICACIÓN:</a:t>
            </a:r>
          </a:p>
          <a:p>
            <a:pPr marL="0" indent="0">
              <a:buNone/>
            </a:pPr>
            <a:r>
              <a:rPr lang="es-ES" dirty="0" smtClean="0"/>
              <a:t>Quito (Sur de la Ciudad)</a:t>
            </a:r>
            <a:endParaRPr lang="es-ES" dirty="0"/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tx1"/>
                </a:solidFill>
              </a:rPr>
              <a:t>LUGAR DE TRABAJO:</a:t>
            </a:r>
          </a:p>
          <a:p>
            <a:pPr marL="0" indent="0">
              <a:buNone/>
            </a:pPr>
            <a:r>
              <a:rPr lang="es-ES" dirty="0" smtClean="0"/>
              <a:t>Taller de Mecánica Industrial con equipo de Torno para la experimentación.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5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EXPERIMENTO CALDERO POR FRICCIÓN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0205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Datos Obtenidos: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329347"/>
              </p:ext>
            </p:extLst>
          </p:nvPr>
        </p:nvGraphicFramePr>
        <p:xfrm>
          <a:off x="2031540" y="1904095"/>
          <a:ext cx="6119038" cy="3712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Hoja de cálculo" r:id="rId4" imgW="5143500" imgH="3457575" progId="Excel.Sheet.12">
                  <p:embed/>
                </p:oleObj>
              </mc:Choice>
              <mc:Fallback>
                <p:oleObj name="Hoja de cálculo" r:id="rId4" imgW="5143500" imgH="345757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540" y="1904095"/>
                        <a:ext cx="6119038" cy="3712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800"/>
              <a:t>Caracterización  energética  entre un caldero de vaporización por radiación solar concentrada y un generador de vapor de tipo horizontal</a:t>
            </a:r>
            <a:endParaRPr lang="es-ES" sz="2800"/>
          </a:p>
        </p:txBody>
      </p:sp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EXPERIMENTO CALDERO </a:t>
            </a:r>
            <a:r>
              <a:rPr lang="es-ES" dirty="0" smtClean="0"/>
              <a:t>POR FRICCIÓN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692444" cy="2919411"/>
          </a:xfrm>
        </p:spPr>
        <p:txBody>
          <a:bodyPr>
            <a:normAutofit/>
          </a:bodyPr>
          <a:lstStyle/>
          <a:p>
            <a:pPr lvl="0" algn="just"/>
            <a:r>
              <a:rPr lang="es-EC" dirty="0" smtClean="0"/>
              <a:t>Los </a:t>
            </a:r>
            <a:r>
              <a:rPr lang="es-EC" dirty="0"/>
              <a:t>parámetros de temperatura en cada punto del cuerpo del caldero, al ser tomados con el equipo láser, producen una lectura </a:t>
            </a:r>
            <a:r>
              <a:rPr lang="es-EC" dirty="0" smtClean="0"/>
              <a:t>errada.</a:t>
            </a:r>
            <a:r>
              <a:rPr lang="es-EC" dirty="0"/>
              <a:t> </a:t>
            </a:r>
            <a:endParaRPr lang="es-ES" dirty="0"/>
          </a:p>
          <a:p>
            <a:pPr lvl="0" algn="just"/>
            <a:r>
              <a:rPr lang="es-EC" dirty="0"/>
              <a:t>Los lectores de presión del experimento a la salida del vapor, presentan lecturas erradas debido a que el vapor se concentra en la parte alta </a:t>
            </a:r>
            <a:r>
              <a:rPr lang="es-EC" dirty="0" smtClean="0"/>
              <a:t>de la tubería.</a:t>
            </a:r>
            <a:endParaRPr lang="es-ES" dirty="0"/>
          </a:p>
          <a:p>
            <a:pPr algn="just"/>
            <a:r>
              <a:rPr lang="es-EC" dirty="0"/>
              <a:t>A medida que nos acercamos a la temperatura de descarga de vapor, se empiezan a observar fugas mínimas de vapor por los puntos de </a:t>
            </a:r>
            <a:r>
              <a:rPr lang="es-EC" dirty="0" smtClean="0"/>
              <a:t>acoplamiento.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7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EXPERIMENTO </a:t>
            </a:r>
            <a:r>
              <a:rPr lang="es-ES" dirty="0"/>
              <a:t>CALDERO POR FRICCIÓN</a:t>
            </a:r>
          </a:p>
        </p:txBody>
      </p:sp>
      <p:pic>
        <p:nvPicPr>
          <p:cNvPr id="4" name="Marcador de contenido 3" descr="C:\Users\HP\Dropbox\MAESTRIA ROMAN\LABORATORIO_260614\TI_00000\IR000270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43" y="1494543"/>
            <a:ext cx="5175249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8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EXPERIMENTO </a:t>
            </a:r>
            <a:r>
              <a:rPr lang="es-ES" dirty="0"/>
              <a:t>CALDERO POR FRICCIÓN</a:t>
            </a:r>
          </a:p>
        </p:txBody>
      </p:sp>
      <p:pic>
        <p:nvPicPr>
          <p:cNvPr id="4" name="Marcador de contenido 3" descr="C:\Users\HP\Dropbox\MAESTRIA ROMAN\LABORATORIO_260614\TI_00000\IR000310.BMP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" b="8186"/>
          <a:stretch/>
        </p:blipFill>
        <p:spPr bwMode="auto">
          <a:xfrm>
            <a:off x="2180079" y="1584855"/>
            <a:ext cx="5591178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9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</a:t>
            </a:r>
            <a:r>
              <a:rPr lang="es-ES" dirty="0"/>
              <a:t>CALDERO POR FRICCIÓN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940065"/>
              </p:ext>
            </p:extLst>
          </p:nvPr>
        </p:nvGraphicFramePr>
        <p:xfrm>
          <a:off x="677334" y="1641299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8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CALDERO POR FRICCIÓN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551653"/>
              </p:ext>
            </p:extLst>
          </p:nvPr>
        </p:nvGraphicFramePr>
        <p:xfrm>
          <a:off x="677690" y="1584855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2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CALDERO POR FRICCIÓN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493155"/>
              </p:ext>
            </p:extLst>
          </p:nvPr>
        </p:nvGraphicFramePr>
        <p:xfrm>
          <a:off x="2088573" y="2163473"/>
          <a:ext cx="5524675" cy="176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Hoja de cálculo" r:id="rId4" imgW="3829185" imgH="1362165" progId="Excel.Sheet.12">
                  <p:embed/>
                </p:oleObj>
              </mc:Choice>
              <mc:Fallback>
                <p:oleObj name="Hoja de cálculo" r:id="rId4" imgW="3829185" imgH="136216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573" y="2163473"/>
                        <a:ext cx="5524675" cy="1764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2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CALDERO POR FRICCIÓN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54190"/>
                <a:ext cx="8240888" cy="358326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s-ES" dirty="0" smtClean="0"/>
                  <a:t>Calor necesario para la producción de vapor:</a:t>
                </a:r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1.28</m:t>
                          </m:r>
                          <m:r>
                            <a:rPr lang="es-EC" i="1">
                              <a:latin typeface="Cambria Math"/>
                            </a:rPr>
                            <m:t>𝐾𝑔</m:t>
                          </m:r>
                          <m:r>
                            <a:rPr lang="es-EC" i="1">
                              <a:latin typeface="Cambria Math"/>
                            </a:rPr>
                            <m:t>∙4184∙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80−20</m:t>
                              </m:r>
                            </m:e>
                          </m:d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45∙60</m:t>
                          </m:r>
                        </m:den>
                      </m:f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=119.01 </m:t>
                      </m:r>
                      <m:r>
                        <a:rPr lang="es-EC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r>
                  <a:rPr lang="es-ES" dirty="0" smtClean="0"/>
                  <a:t>Las pérdidas se calculan a continuación:</a:t>
                </a:r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=10∙0.18849∙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102.49−20</m:t>
                          </m:r>
                        </m:e>
                      </m:d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=155.48</m:t>
                      </m:r>
                      <m:r>
                        <a:rPr lang="es-EC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54190"/>
                <a:ext cx="8240888" cy="3583268"/>
              </a:xfrm>
              <a:blipFill rotWithShape="0">
                <a:blip r:embed="rId2"/>
                <a:stretch>
                  <a:fillRect l="-296" t="-8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8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CALDERO POR FRICCIÓN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C" dirty="0"/>
                  <a:t>El calor necesario es la suma de los anteriores</a:t>
                </a:r>
                <a:r>
                  <a:rPr lang="es-EC" dirty="0" smtClean="0"/>
                  <a:t>:</a:t>
                </a:r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=119.01+155.48</m:t>
                      </m:r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s-EC" sz="2400" b="1" i="1">
                              <a:latin typeface="Cambria Math"/>
                            </a:rPr>
                            <m:t>𝑵</m:t>
                          </m:r>
                        </m:sub>
                      </m:sSub>
                      <m:r>
                        <a:rPr lang="es-EC" sz="2400" b="1" i="1">
                          <a:latin typeface="Cambria Math"/>
                        </a:rPr>
                        <m:t>=</m:t>
                      </m:r>
                      <m:r>
                        <a:rPr lang="es-EC" sz="2400" b="1" i="1">
                          <a:latin typeface="Cambria Math"/>
                        </a:rPr>
                        <m:t>𝟐𝟕𝟒</m:t>
                      </m:r>
                      <m:r>
                        <a:rPr lang="es-EC" sz="2400" b="1" i="1">
                          <a:latin typeface="Cambria Math"/>
                        </a:rPr>
                        <m:t>.</m:t>
                      </m:r>
                      <m:r>
                        <a:rPr lang="es-EC" sz="2400" b="1" i="1">
                          <a:latin typeface="Cambria Math"/>
                        </a:rPr>
                        <m:t>𝟒𝟗</m:t>
                      </m:r>
                      <m:r>
                        <a:rPr lang="es-EC" sz="2400" b="1" i="1">
                          <a:latin typeface="Cambria Math"/>
                        </a:rPr>
                        <m:t> </m:t>
                      </m:r>
                      <m:r>
                        <a:rPr lang="es-EC" sz="2400" b="1" i="1">
                          <a:latin typeface="Cambria Math"/>
                        </a:rPr>
                        <m:t>𝑾</m:t>
                      </m:r>
                    </m:oMath>
                  </m:oMathPara>
                </a14:m>
                <a:endParaRPr lang="es-ES" sz="2400" b="1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9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CALDERO POR FRICCIÓN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235496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𝑐𝑎𝑙𝑑𝑒𝑟𝑜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119.01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274.49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=0.43356</m:t>
                      </m:r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latin typeface="Cambria Math"/>
                            </a:rPr>
                            <m:t>𝜼</m:t>
                          </m:r>
                        </m:e>
                        <m:sub>
                          <m:r>
                            <a:rPr lang="es-EC" sz="2400" b="1" i="1">
                              <a:latin typeface="Cambria Math"/>
                            </a:rPr>
                            <m:t>𝒄𝒂𝒍𝒅𝒆𝒓𝒐</m:t>
                          </m:r>
                        </m:sub>
                      </m:sSub>
                      <m:r>
                        <a:rPr lang="es-EC" sz="2400" b="1" i="1">
                          <a:latin typeface="Cambria Math"/>
                        </a:rPr>
                        <m:t>=</m:t>
                      </m:r>
                      <m:r>
                        <a:rPr lang="es-EC" sz="2400" b="1" i="1">
                          <a:latin typeface="Cambria Math"/>
                        </a:rPr>
                        <m:t>𝟒𝟑</m:t>
                      </m:r>
                      <m:r>
                        <a:rPr lang="es-EC" sz="2400" b="1" i="1">
                          <a:latin typeface="Cambria Math"/>
                        </a:rPr>
                        <m:t>.</m:t>
                      </m:r>
                      <m:r>
                        <a:rPr lang="es-EC" sz="2400" b="1" i="1">
                          <a:latin typeface="Cambria Math"/>
                        </a:rPr>
                        <m:t>𝟑</m:t>
                      </m:r>
                      <m:r>
                        <a:rPr lang="es-EC" sz="2400" b="1" i="1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es-ES" sz="2400" b="1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235496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9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CALDERO POR FRICCIÓN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8737599" cy="3436643"/>
              </a:xfrm>
            </p:spPr>
            <p:txBody>
              <a:bodyPr/>
              <a:lstStyle/>
              <a:p>
                <a:r>
                  <a:rPr lang="es-ES" dirty="0" smtClean="0"/>
                  <a:t>Se puede calcular el calor en el punto de fricción:</a:t>
                </a:r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∙</m:t>
                      </m:r>
                      <m:r>
                        <a:rPr lang="es-EC" i="1">
                          <a:latin typeface="Cambria Math"/>
                        </a:rPr>
                        <m:t>𝜋</m:t>
                      </m:r>
                      <m:r>
                        <a:rPr lang="es-EC" i="1">
                          <a:latin typeface="Cambria Math"/>
                        </a:rPr>
                        <m:t>∙0.18∙1,702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x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s-EC" i="1">
                          <a:latin typeface="Cambria Math"/>
                        </a:rPr>
                        <m:t>∙75.4∙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0.07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0.015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sz="24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s-EC" sz="2400" b="1" i="1">
                              <a:latin typeface="Cambria Math"/>
                            </a:rPr>
                            <m:t>𝒇</m:t>
                          </m:r>
                        </m:sub>
                      </m:sSub>
                      <m:r>
                        <a:rPr lang="es-EC" sz="2400" b="1" i="1">
                          <a:latin typeface="Cambria Math"/>
                        </a:rPr>
                        <m:t>=</m:t>
                      </m:r>
                      <m:r>
                        <a:rPr lang="es-EC" sz="2400" b="1" i="1">
                          <a:latin typeface="Cambria Math"/>
                        </a:rPr>
                        <m:t>𝟏𝟎𝟓𝟒</m:t>
                      </m:r>
                      <m:r>
                        <a:rPr lang="es-EC" sz="2400" b="1" i="1">
                          <a:latin typeface="Cambria Math"/>
                        </a:rPr>
                        <m:t>,</m:t>
                      </m:r>
                      <m:r>
                        <a:rPr lang="es-EC" sz="2400" b="1" i="1">
                          <a:latin typeface="Cambria Math"/>
                        </a:rPr>
                        <m:t>𝟔𝟕</m:t>
                      </m:r>
                      <m:r>
                        <a:rPr lang="es-EC" sz="2400" b="1" i="1">
                          <a:latin typeface="Cambria Math"/>
                        </a:rPr>
                        <m:t> </m:t>
                      </m:r>
                      <m:r>
                        <a:rPr lang="es-EC" sz="2400" b="1" i="1">
                          <a:latin typeface="Cambria Math"/>
                        </a:rPr>
                        <m:t>𝑾</m:t>
                      </m:r>
                    </m:oMath>
                  </m:oMathPara>
                </a14:m>
                <a:endParaRPr lang="es-ES" sz="2400" b="1" dirty="0" smtClean="0"/>
              </a:p>
              <a:p>
                <a:pPr marL="0" indent="0">
                  <a:buNone/>
                </a:pPr>
                <a:r>
                  <a:rPr lang="es-ES" dirty="0" smtClean="0"/>
                  <a:t>Y con este dato calculamos la eficiencia mecánica: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𝑚𝑒𝑐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274.49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1054.67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=0.26026</m:t>
                      </m:r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800" b="1" i="1">
                              <a:latin typeface="Cambria Math"/>
                            </a:rPr>
                            <m:t>𝜼</m:t>
                          </m:r>
                        </m:e>
                        <m:sub>
                          <m:r>
                            <a:rPr lang="es-EC" sz="2800" b="1" i="1">
                              <a:latin typeface="Cambria Math"/>
                            </a:rPr>
                            <m:t>𝒎𝒆𝒄</m:t>
                          </m:r>
                        </m:sub>
                      </m:sSub>
                      <m:r>
                        <a:rPr lang="es-EC" sz="2800" b="1" i="1">
                          <a:latin typeface="Cambria Math"/>
                        </a:rPr>
                        <m:t>=</m:t>
                      </m:r>
                      <m:r>
                        <a:rPr lang="es-EC" sz="2800" b="1" i="1">
                          <a:latin typeface="Cambria Math"/>
                        </a:rPr>
                        <m:t>𝟐𝟔</m:t>
                      </m:r>
                      <m:r>
                        <a:rPr lang="es-EC" sz="2800" b="1" i="1">
                          <a:latin typeface="Cambria Math"/>
                        </a:rPr>
                        <m:t>.</m:t>
                      </m:r>
                      <m:r>
                        <a:rPr lang="es-EC" sz="2800" b="1" i="1">
                          <a:latin typeface="Cambria Math"/>
                        </a:rPr>
                        <m:t>𝟎𝟐</m:t>
                      </m:r>
                      <m:r>
                        <a:rPr lang="es-EC" sz="2800" b="1" i="1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es-ES" sz="2800" b="1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sz="2400" b="1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8737599" cy="3436643"/>
              </a:xfrm>
              <a:blipFill rotWithShape="0">
                <a:blip r:embed="rId2"/>
                <a:stretch>
                  <a:fillRect l="-558" t="-10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5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ESPECIFICOS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s-ES_tradnl" smtClean="0"/>
              <a:t>Analizar las </a:t>
            </a:r>
            <a:r>
              <a:rPr lang="es-ES_tradnl"/>
              <a:t>variables de generación de vapor entre un caldero de vaporización por radiación solar concentrada y un generador de vapor horizontal</a:t>
            </a:r>
            <a:endParaRPr lang="es-ES"/>
          </a:p>
          <a:p>
            <a:pPr lvl="0" algn="just"/>
            <a:r>
              <a:rPr lang="es-ES_tradnl" smtClean="0"/>
              <a:t>Extraer </a:t>
            </a:r>
            <a:r>
              <a:rPr lang="es-ES_tradnl"/>
              <a:t>parámetros de los ensayos de campo, para determinar el comportamiento y los valores de eficiencia en cada caso</a:t>
            </a:r>
            <a:r>
              <a:rPr lang="es-ES_tradnl" smtClean="0"/>
              <a:t>.</a:t>
            </a:r>
            <a:endParaRPr lang="es-ES" dirty="0"/>
          </a:p>
          <a:p>
            <a:pPr lvl="0" algn="just"/>
            <a:r>
              <a:rPr lang="es-ES_tradnl" dirty="0"/>
              <a:t>Realizar el modelado matemático de ambas opciones en función de los </a:t>
            </a:r>
            <a:r>
              <a:rPr lang="es-ES_tradnl" dirty="0" smtClean="0"/>
              <a:t>datos </a:t>
            </a:r>
            <a:r>
              <a:rPr lang="es-ES_tradnl" dirty="0"/>
              <a:t>y parámetros de experimentación.</a:t>
            </a:r>
            <a:endParaRPr lang="es-ES"/>
          </a:p>
          <a:p>
            <a:pPr lvl="0" algn="just"/>
            <a:r>
              <a:rPr lang="es-ES_tradnl" smtClean="0"/>
              <a:t>Evaluar </a:t>
            </a:r>
            <a:r>
              <a:rPr lang="es-ES_tradnl"/>
              <a:t>los resultados obtenidos y proponer la alternativa a usar, de entre las dos opciones de generación de vapor analizadas</a:t>
            </a:r>
            <a:r>
              <a:rPr lang="es-ES_tradnl" smtClean="0"/>
              <a:t>.</a:t>
            </a:r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6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CALDERO POR FRICCIÓN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S" dirty="0" smtClean="0"/>
                  <a:t>La eficiencia del conjunto:</a:t>
                </a:r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𝑐𝑎𝑙𝑑𝑒𝑟𝑜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𝑚𝑒𝑐</m:t>
                          </m:r>
                        </m:sub>
                      </m:sSub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=0.433∙0.26026</m:t>
                      </m:r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=0.1126</m:t>
                      </m:r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latin typeface="Cambria Math"/>
                            </a:rPr>
                            <m:t>𝜼</m:t>
                          </m:r>
                        </m:e>
                        <m:sub>
                          <m:r>
                            <a:rPr lang="es-EC" sz="2400" b="1" i="1"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s-EC" sz="2400" b="1" i="1">
                          <a:latin typeface="Cambria Math"/>
                        </a:rPr>
                        <m:t>=</m:t>
                      </m:r>
                      <m:r>
                        <a:rPr lang="es-EC" sz="2400" b="1" i="1">
                          <a:latin typeface="Cambria Math"/>
                        </a:rPr>
                        <m:t>𝟏𝟏</m:t>
                      </m:r>
                      <m:r>
                        <a:rPr lang="es-EC" sz="2400" b="1" i="1">
                          <a:latin typeface="Cambria Math"/>
                        </a:rPr>
                        <m:t>.</m:t>
                      </m:r>
                      <m:r>
                        <a:rPr lang="es-EC" sz="2400" b="1" i="1">
                          <a:latin typeface="Cambria Math"/>
                        </a:rPr>
                        <m:t>𝟐𝟔</m:t>
                      </m:r>
                      <m:r>
                        <a:rPr lang="es-EC" sz="2400" b="1" i="1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es-ES" sz="2400" b="1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9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794933" y="1682044"/>
            <a:ext cx="8353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/>
              <a:t>“Intenta no volverte un hombre de éxito, sino un hombre de valor”</a:t>
            </a:r>
          </a:p>
          <a:p>
            <a:r>
              <a:rPr lang="es-ES" dirty="0" smtClean="0"/>
              <a:t>Albert Einstein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90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ALCANCE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800"/>
              <a:t>Obtener valores experimentales para realizar la comparación de los parámetros de cada uno de los equipos analizados y determinar con ello la eficiencia de cada uno</a:t>
            </a:r>
            <a:r>
              <a:rPr lang="es-ES_tradnl" sz="2800" smtClean="0"/>
              <a:t>.</a:t>
            </a:r>
            <a:endParaRPr lang="es-ES" sz="2800"/>
          </a:p>
        </p:txBody>
      </p:sp>
      <p:sp>
        <p:nvSpPr>
          <p:cNvPr id="4" name="Elipse 3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4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CALDERO DE VAPORIZACIÓN CON CONCENTRADOR PARABÓLICO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784764"/>
            <a:ext cx="8534400" cy="2566169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Prototipo Analizado (Guasumba , José 2005)</a:t>
            </a:r>
            <a:endParaRPr lang="es-ES" dirty="0"/>
          </a:p>
        </p:txBody>
      </p:sp>
      <p:pic>
        <p:nvPicPr>
          <p:cNvPr id="4098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16705" r="24985" b="22272"/>
          <a:stretch>
            <a:fillRect/>
          </a:stretch>
        </p:blipFill>
        <p:spPr bwMode="auto">
          <a:xfrm>
            <a:off x="3090999" y="1930400"/>
            <a:ext cx="4066157" cy="309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3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CALDERO DE VAPORIZACIÓN CON CONCENTRADOR PARABÓLICO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S" sz="2800" b="1" i="1" dirty="0" smtClean="0">
                    <a:solidFill>
                      <a:schemeClr val="tx1"/>
                    </a:solidFill>
                  </a:rPr>
                  <a:t>Balance de Energía</a:t>
                </a:r>
              </a:p>
              <a:p>
                <a:pPr marL="0" indent="0">
                  <a:buNone/>
                </a:pPr>
                <a:endParaRPr lang="es-ES" sz="2800" b="1" i="1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s-ES_tradnl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𝑎𝑏𝑠</m:t>
                          </m:r>
                        </m:sub>
                      </m:sSub>
                      <m:r>
                        <a:rPr lang="es-ES_tradnl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s-ES_tradnl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𝑎𝑏𝑠</m:t>
                          </m:r>
                        </m:sub>
                      </m:sSub>
                      <m:r>
                        <a:rPr lang="es-ES_tradnl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_tradnl" sz="2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s-ES_tradnl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_tradnl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ES" sz="2400" dirty="0" smtClean="0"/>
              </a:p>
              <a:p>
                <a:pPr marL="0" indent="0">
                  <a:buNone/>
                </a:pPr>
                <a:r>
                  <a:rPr lang="es-ES" sz="2400" dirty="0" smtClean="0"/>
                  <a:t>En donde:</a:t>
                </a:r>
                <a:endParaRPr lang="es-ES" sz="2400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𝑎𝑏𝑠</m:t>
                          </m:r>
                        </m:sub>
                      </m:sSub>
                      <m:r>
                        <a:rPr lang="es-ES_tradnl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s-ES_tradnl" sz="2400" i="1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s-ES" sz="2400" dirty="0" smtClean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8" t="-14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2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066" y="65141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/>
              <a:t>CALDERO DE VAPORIZACIÓN CON CONCENTRADOR </a:t>
            </a:r>
            <a:r>
              <a:rPr lang="es-ES" dirty="0" smtClean="0"/>
              <a:t>PARABÓLICO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27631"/>
            <a:ext cx="8534400" cy="4062076"/>
          </a:xfrm>
        </p:spPr>
        <p:txBody>
          <a:bodyPr/>
          <a:lstStyle/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Eficiencia Óptica</a:t>
            </a:r>
            <a:endParaRPr lang="es-ES" sz="2800" b="1" dirty="0" smtClean="0">
              <a:solidFill>
                <a:schemeClr val="tx1"/>
              </a:solidFill>
            </a:endParaRPr>
          </a:p>
          <a:p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Todos </a:t>
            </a:r>
            <a:r>
              <a:rPr lang="es-ES" dirty="0"/>
              <a:t>estos parámetros son adimensionales y sus valores típicos son del orden de 0,90 a 0,95 con excepción </a:t>
            </a:r>
            <a:r>
              <a:rPr lang="es-ES" dirty="0" smtClean="0"/>
              <a:t>de    </a:t>
            </a:r>
            <a:r>
              <a:rPr lang="es-ES" dirty="0"/>
              <a:t>cuyo valor está entre 0,75 y 0,85 según la calidad del reflector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93916"/>
              </p:ext>
            </p:extLst>
          </p:nvPr>
        </p:nvGraphicFramePr>
        <p:xfrm>
          <a:off x="3174899" y="2468365"/>
          <a:ext cx="4051374" cy="1089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cuación" r:id="rId3" imgW="901309" imgH="228501" progId="Equation.3">
                  <p:embed/>
                </p:oleObj>
              </mc:Choice>
              <mc:Fallback>
                <p:oleObj name="Ecuación" r:id="rId3" imgW="901309" imgH="22850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899" y="2468365"/>
                        <a:ext cx="4051374" cy="1089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509" y="4123324"/>
            <a:ext cx="264472" cy="2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CALDERO DE VAPORIZACIÓN CON CONCENTRADOR PARABÓLICO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Eficiencia </a:t>
            </a:r>
            <a:r>
              <a:rPr lang="es-ES" sz="2800" b="1" dirty="0" smtClean="0">
                <a:solidFill>
                  <a:schemeClr val="tx1"/>
                </a:solidFill>
              </a:rPr>
              <a:t>del Colector</a:t>
            </a:r>
            <a:endParaRPr lang="es-ES" sz="2800" b="1" dirty="0">
              <a:solidFill>
                <a:schemeClr val="tx1"/>
              </a:solidFill>
            </a:endParaRP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Viene </a:t>
            </a:r>
            <a:r>
              <a:rPr lang="es-ES" dirty="0"/>
              <a:t>dada por:</a:t>
            </a:r>
          </a:p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76513"/>
              </p:ext>
            </p:extLst>
          </p:nvPr>
        </p:nvGraphicFramePr>
        <p:xfrm>
          <a:off x="3702579" y="2628900"/>
          <a:ext cx="2797079" cy="167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cuación" r:id="rId3" imgW="710891" imgH="431613" progId="Equation.3">
                  <p:embed/>
                </p:oleObj>
              </mc:Choice>
              <mc:Fallback>
                <p:oleObj name="Ecuació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579" y="2628900"/>
                        <a:ext cx="2797079" cy="1672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ipse 4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2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Caldero de vaporización horizontal por fricción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65" y="1930400"/>
            <a:ext cx="7086619" cy="2331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551673" y="4325235"/>
            <a:ext cx="641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Prototipo CVH (Guasumba, José; 2014)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894118" y="571500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140037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389421" y="5711535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638805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884724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134108" y="5708070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376563" y="5701144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622482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871866" y="5697679"/>
            <a:ext cx="187037" cy="1766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7121250" y="5687288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890653" y="598170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136572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385956" y="597823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635340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881259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130643" y="597477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373098" y="596784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6619017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6868401" y="596438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7117785" y="5953989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4901044" y="624147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146963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396347" y="6238011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645731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891650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141034" y="6234546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383489" y="6227620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629408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878792" y="6224155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7128176" y="6213764"/>
            <a:ext cx="187037" cy="176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4907970" y="6477004"/>
            <a:ext cx="187037" cy="176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4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574</Words>
  <Application>Microsoft Office PowerPoint</Application>
  <PresentationFormat>Panorámica</PresentationFormat>
  <Paragraphs>159</Paragraphs>
  <Slides>31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Ecuación</vt:lpstr>
      <vt:lpstr>Hoja de cálculo</vt:lpstr>
      <vt:lpstr>CARACTERIZACIÓN DE UN CALDERO DE VAPORIZACIÓN HORIZONTAL Y UN CALDERO DE VAPORIZACIÓN POR RADIACIÓN SOLAR CONCENTRADA</vt:lpstr>
      <vt:lpstr>OBJETIVO</vt:lpstr>
      <vt:lpstr>OBJETIVOS ESPECIFICOS</vt:lpstr>
      <vt:lpstr>ALCANCE</vt:lpstr>
      <vt:lpstr>CALDERO DE VAPORIZACIÓN CON CONCENTRADOR PARABÓLICO</vt:lpstr>
      <vt:lpstr>CALDERO DE VAPORIZACIÓN CON CONCENTRADOR PARABÓLICO</vt:lpstr>
      <vt:lpstr>CALDERO DE VAPORIZACIÓN CON CONCENTRADOR PARABÓLICO</vt:lpstr>
      <vt:lpstr>CALDERO DE VAPORIZACIÓN CON CONCENTRADOR PARABÓLICO</vt:lpstr>
      <vt:lpstr>Caldero de vaporización horizontal por fricción</vt:lpstr>
      <vt:lpstr>Caldero de vaporización horizontal por fricción</vt:lpstr>
      <vt:lpstr>Caldero de vaporización horizontal por fricción</vt:lpstr>
      <vt:lpstr>EXPERIMENTO CALDERO SOLAR</vt:lpstr>
      <vt:lpstr>EXPERIMENTO CALDERO SOLAR</vt:lpstr>
      <vt:lpstr>EXPERIMENTO CALDERO SOLAR</vt:lpstr>
      <vt:lpstr>RESULTADOS EXPERIMENTO SOLAR</vt:lpstr>
      <vt:lpstr>RESULTADOS EXPERIMENTO SOLAR</vt:lpstr>
      <vt:lpstr>RESULTADOS EXPERIMENTO SOLAR</vt:lpstr>
      <vt:lpstr>EXPERIMENTO CALDERO POR FRICCIÓN</vt:lpstr>
      <vt:lpstr>EXPERIMENTO CALDERO POR FRICCIÓN</vt:lpstr>
      <vt:lpstr>EXPERIMENTO CALDERO POR FRICCIÓN</vt:lpstr>
      <vt:lpstr>EXPERIMENTO CALDERO POR FRICCIÓN</vt:lpstr>
      <vt:lpstr>EXPERIMENTO CALDERO POR FRICCIÓN</vt:lpstr>
      <vt:lpstr>RESULTADOS CALDERO POR FRICCIÓN</vt:lpstr>
      <vt:lpstr>RESULTADOS CALDERO POR FRICCIÓN</vt:lpstr>
      <vt:lpstr>RESULTADOS CALDERO POR FRICCIÓN</vt:lpstr>
      <vt:lpstr>RESULTADOS CALDERO POR FRICCIÓN</vt:lpstr>
      <vt:lpstr>RESULTADOS CALDERO POR FRICCIÓN</vt:lpstr>
      <vt:lpstr>RESULTADOS CALDERO POR FRICCIÓN</vt:lpstr>
      <vt:lpstr>RESULTADOS CALDERO POR FRICCIÓN</vt:lpstr>
      <vt:lpstr>RESULTADOS CALDERO POR FRICCIÓN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DE UN CALDERO DE VAPORIZACIÓN HORIZONTAL Y UN CALDERO DE VAPORIZACIÓN POR RADIACIÓN SOLAR CONCENTRADA</dc:title>
  <dc:creator>HP</dc:creator>
  <cp:lastModifiedBy>MAURICIO ROMÁN BUÑAY ANDRADE</cp:lastModifiedBy>
  <cp:revision>26</cp:revision>
  <dcterms:created xsi:type="dcterms:W3CDTF">2015-02-12T16:03:50Z</dcterms:created>
  <dcterms:modified xsi:type="dcterms:W3CDTF">2015-02-13T14:13:46Z</dcterms:modified>
</cp:coreProperties>
</file>