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5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1.xml" ContentType="application/vnd.openxmlformats-officedocument.presentationml.notesSlide+xml"/>
  <Override PartName="/ppt/tags/tag6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tags/tag7.xml" ContentType="application/vnd.openxmlformats-officedocument.presentationml.tags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60" r:id="rId3"/>
    <p:sldMasterId id="2147483751" r:id="rId4"/>
    <p:sldMasterId id="2147483686" r:id="rId5"/>
    <p:sldMasterId id="2147483699" r:id="rId6"/>
    <p:sldMasterId id="2147483712" r:id="rId7"/>
    <p:sldMasterId id="2147483725" r:id="rId8"/>
    <p:sldMasterId id="2147483738" r:id="rId9"/>
    <p:sldMasterId id="2147483764" r:id="rId10"/>
  </p:sldMasterIdLst>
  <p:notesMasterIdLst>
    <p:notesMasterId r:id="rId75"/>
  </p:notesMasterIdLst>
  <p:handoutMasterIdLst>
    <p:handoutMasterId r:id="rId76"/>
  </p:handoutMasterIdLst>
  <p:sldIdLst>
    <p:sldId id="698" r:id="rId11"/>
    <p:sldId id="699" r:id="rId12"/>
    <p:sldId id="646" r:id="rId13"/>
    <p:sldId id="638" r:id="rId14"/>
    <p:sldId id="639" r:id="rId15"/>
    <p:sldId id="640" r:id="rId16"/>
    <p:sldId id="641" r:id="rId17"/>
    <p:sldId id="642" r:id="rId18"/>
    <p:sldId id="643" r:id="rId19"/>
    <p:sldId id="644" r:id="rId20"/>
    <p:sldId id="393" r:id="rId21"/>
    <p:sldId id="645" r:id="rId22"/>
    <p:sldId id="648" r:id="rId23"/>
    <p:sldId id="649" r:id="rId24"/>
    <p:sldId id="651" r:id="rId25"/>
    <p:sldId id="653" r:id="rId26"/>
    <p:sldId id="654" r:id="rId27"/>
    <p:sldId id="655" r:id="rId28"/>
    <p:sldId id="656" r:id="rId29"/>
    <p:sldId id="657" r:id="rId30"/>
    <p:sldId id="658" r:id="rId31"/>
    <p:sldId id="660" r:id="rId32"/>
    <p:sldId id="659" r:id="rId33"/>
    <p:sldId id="661" r:id="rId34"/>
    <p:sldId id="662" r:id="rId35"/>
    <p:sldId id="663" r:id="rId36"/>
    <p:sldId id="664" r:id="rId37"/>
    <p:sldId id="666" r:id="rId38"/>
    <p:sldId id="667" r:id="rId39"/>
    <p:sldId id="665" r:id="rId40"/>
    <p:sldId id="668" r:id="rId41"/>
    <p:sldId id="669" r:id="rId42"/>
    <p:sldId id="670" r:id="rId43"/>
    <p:sldId id="672" r:id="rId44"/>
    <p:sldId id="671" r:id="rId45"/>
    <p:sldId id="673" r:id="rId46"/>
    <p:sldId id="674" r:id="rId47"/>
    <p:sldId id="675" r:id="rId48"/>
    <p:sldId id="676" r:id="rId49"/>
    <p:sldId id="677" r:id="rId50"/>
    <p:sldId id="679" r:id="rId51"/>
    <p:sldId id="706" r:id="rId52"/>
    <p:sldId id="707" r:id="rId53"/>
    <p:sldId id="680" r:id="rId54"/>
    <p:sldId id="708" r:id="rId55"/>
    <p:sldId id="681" r:id="rId56"/>
    <p:sldId id="682" r:id="rId57"/>
    <p:sldId id="684" r:id="rId58"/>
    <p:sldId id="683" r:id="rId59"/>
    <p:sldId id="685" r:id="rId60"/>
    <p:sldId id="686" r:id="rId61"/>
    <p:sldId id="687" r:id="rId62"/>
    <p:sldId id="688" r:id="rId63"/>
    <p:sldId id="690" r:id="rId64"/>
    <p:sldId id="689" r:id="rId65"/>
    <p:sldId id="691" r:id="rId66"/>
    <p:sldId id="701" r:id="rId67"/>
    <p:sldId id="702" r:id="rId68"/>
    <p:sldId id="692" r:id="rId69"/>
    <p:sldId id="693" r:id="rId70"/>
    <p:sldId id="694" r:id="rId71"/>
    <p:sldId id="696" r:id="rId72"/>
    <p:sldId id="695" r:id="rId73"/>
    <p:sldId id="697" r:id="rId74"/>
  </p:sldIdLst>
  <p:sldSz cx="9144000" cy="6858000" type="screen4x3"/>
  <p:notesSz cx="6858000" cy="9144000"/>
  <p:custDataLst>
    <p:tags r:id="rId77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B368"/>
    <a:srgbClr val="B5A64B"/>
    <a:srgbClr val="CEB032"/>
    <a:srgbClr val="FFFF99"/>
    <a:srgbClr val="FFFFCC"/>
    <a:srgbClr val="6A4242"/>
    <a:srgbClr val="5D3231"/>
    <a:srgbClr val="582F2E"/>
    <a:srgbClr val="FFFFFF"/>
    <a:srgbClr val="374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8" autoAdjust="0"/>
    <p:restoredTop sz="99823" autoAdjust="0"/>
  </p:normalViewPr>
  <p:slideViewPr>
    <p:cSldViewPr showGuides="1">
      <p:cViewPr>
        <p:scale>
          <a:sx n="55" d="100"/>
          <a:sy n="55" d="100"/>
        </p:scale>
        <p:origin x="-11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tags" Target="tags/tag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3D7DD-5993-4B47-8238-606F100BD0B5}" type="datetimeFigureOut">
              <a:rPr lang="es-EC" smtClean="0"/>
              <a:pPr/>
              <a:t>24/09/2013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EC481-48C8-488C-848A-DC12ADAB43A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1330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5DDDB-D77B-460B-9CE8-12854A1D50D8}" type="datetimeFigureOut">
              <a:rPr lang="es-ES" smtClean="0"/>
              <a:pPr/>
              <a:t>24/09/2013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D0D70-9559-4590-91EF-988F2D9C8D7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720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400" kern="120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C" sz="800" kern="120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1371600" algn="l" defTabSz="914400" rtl="0" eaLnBrk="1" latinLnBrk="0" hangingPunct="1">
      <a:defRPr lang="es-EC" sz="1200" kern="120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6175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12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13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14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15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6175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18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19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20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21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22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23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24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25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26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27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28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29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30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31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32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33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34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35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36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37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38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39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40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751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41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42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43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44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751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45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46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47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48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49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50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51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52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53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54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55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56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57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58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59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60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61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62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63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64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75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>
                <a:solidFill>
                  <a:prstClr val="black"/>
                </a:solidFill>
              </a:rPr>
              <a:pPr/>
              <a:t>10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0D70-9559-4590-91EF-988F2D9C8D75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617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7891-1EBA-4E05-BC7A-FA6ECE3CD32C}" type="datetime1">
              <a:rPr lang="es-ES" smtClean="0"/>
              <a:t>24/09/2013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9B8D-3928-4FC6-817E-D70BDC12EC73}" type="datetime1">
              <a:rPr lang="es-ES" smtClean="0"/>
              <a:t>24/09/2013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D3969-9A17-454D-A18A-59EADE8F7F8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995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2C93-2F7F-4097-A86A-858332E26FF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908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6E43-C8AF-43DA-A3C6-C79A96F3827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499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EDEF-6651-4358-ADC5-3A61D3925FC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184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FADA-C2E2-46E1-9222-7C3B93B9D47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794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1DD5-0787-4029-A707-413BD3A1974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205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20B2-B955-4C89-BB2B-F60FD85E2E3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211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303B-0273-4A29-98C3-94625D1F228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578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7891-1EBA-4E05-BC7A-FA6ECE3CD32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004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78AA-2770-4775-9CA2-2F47F81A1FE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3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F763-15F1-4A7E-B3E7-1883D7E9D1A8}" type="datetime1">
              <a:rPr lang="es-ES" smtClean="0"/>
              <a:t>24/09/2013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6771-7EBE-4B9B-A2B0-5DA015A3748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712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DE7D-A6A2-42FC-8D57-10E688A49F3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614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C5F7-9F04-4831-9865-E3EEB6EA1CC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354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B65B-F9A1-4939-97E7-B6A600B363F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7328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90BD-FCF9-4C14-9CE7-A525C1A4A04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351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89C6-749D-4DEB-9C27-E4BB3F1ED3C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87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1027-BB57-4606-A542-8D8CDC7E54E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4356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9B8D-3928-4FC6-817E-D70BDC12EC7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723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F763-15F1-4A7E-B3E7-1883D7E9D1A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5138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F244-C0E6-4AE6-A53B-81D4E949205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36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F244-C0E6-4AE6-A53B-81D4E9492050}" type="datetime1">
              <a:rPr lang="es-ES" smtClean="0"/>
              <a:t>24/09/2013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EFF0-D25F-4948-8382-C8711C1CE520}" type="datetime1">
              <a:rPr lang="es-ES" smtClean="0"/>
              <a:t>24/09/2013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DCDA-28D2-494B-9F1D-C5FDE642A1F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1C63-0F6B-4875-92B9-04C8DB3E46CF}" type="datetime1">
              <a:rPr lang="es-ES" smtClean="0"/>
              <a:t>24/09/2013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DCDA-28D2-494B-9F1D-C5FDE642A1F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FDD2-13BC-4299-B1DC-B9D6F31A4920}" type="datetime1">
              <a:rPr lang="es-ES" smtClean="0"/>
              <a:t>24/09/2013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DCDA-28D2-494B-9F1D-C5FDE642A1F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6B5C-A92B-43C6-B842-3E908110B741}" type="datetime1">
              <a:rPr lang="es-ES" smtClean="0"/>
              <a:t>24/09/2013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DCDA-28D2-494B-9F1D-C5FDE642A1F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D106-58FF-4674-9D12-2F7D7A1ECCA5}" type="datetime1">
              <a:rPr lang="es-ES" smtClean="0"/>
              <a:t>24/09/2013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DCDA-28D2-494B-9F1D-C5FDE642A1F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E079-71E6-4A7E-8949-5AC41F5357F6}" type="datetime1">
              <a:rPr lang="es-ES" smtClean="0"/>
              <a:t>24/09/2013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DCDA-28D2-494B-9F1D-C5FDE642A1F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81E5-E95E-436F-9510-CEC007E265AD}" type="datetime1">
              <a:rPr lang="es-ES" smtClean="0"/>
              <a:t>24/09/2013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DCDA-28D2-494B-9F1D-C5FDE642A1F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78AA-2770-4775-9CA2-2F47F81A1FE2}" type="datetime1">
              <a:rPr lang="es-ES" smtClean="0"/>
              <a:t>24/09/2013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D06C-6EC3-435D-BEF6-7AF983EEF09C}" type="datetime1">
              <a:rPr lang="es-ES" smtClean="0"/>
              <a:t>24/09/2013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DCDA-28D2-494B-9F1D-C5FDE642A1F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B114-AE5D-4F77-977D-675DA7FE0C94}" type="datetime1">
              <a:rPr lang="es-ES" smtClean="0"/>
              <a:t>24/09/2013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DCDA-28D2-494B-9F1D-C5FDE642A1F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0E84-7E91-4DF8-BC43-F11A1ED9E0D6}" type="datetime1">
              <a:rPr lang="es-ES" smtClean="0"/>
              <a:t>24/09/2013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DCDA-28D2-494B-9F1D-C5FDE642A1F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DA8F-89FA-454F-B2EF-345DD0C3B85E}" type="datetime1">
              <a:rPr lang="es-ES" smtClean="0"/>
              <a:t>24/09/2013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DCDA-28D2-494B-9F1D-C5FDE642A1F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7E44-BC87-486F-BD4E-FFE763F46690}" type="datetime1">
              <a:rPr lang="es-ES" smtClean="0"/>
              <a:t>24/09/2013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DCDA-28D2-494B-9F1D-C5FDE642A1F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4EE2-F31A-4DEF-AEAF-6ECF3893E60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6 Imagen" descr="FOTO 1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592"/>
            <a:ext cx="928694" cy="9286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6033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ED0-B5F5-464B-88D0-F4C9666693B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59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0D4F-D7E4-4762-AEB7-A6D9BD74316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84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6626-3082-467F-BC2C-3EBC52CEE36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149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10B2-137C-449B-907E-1FF0E373E22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0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6771-7EBE-4B9B-A2B0-5DA015A3748F}" type="datetime1">
              <a:rPr lang="es-ES" smtClean="0"/>
              <a:t>24/09/2013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4127-F40E-4A1E-825E-E18116FB2D0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58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0FF6-2714-46A2-98D9-B4E578C8564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9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828D-25B9-4AA1-8D1F-9D364BE4C09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0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8A3F-2E6D-4CAF-B14E-B3EE8E25A84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787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80E1-DFDE-4A3D-BE2A-61FB94E3969B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164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3811-40B5-4F44-9498-00F79EFBE6D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517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0A6B-F874-487B-BCF2-2DB4A24C0220}" type="datetime1">
              <a:rPr lang="es-ES" smtClean="0"/>
              <a:t>24/09/2013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1F84-6A1F-4E98-A2B4-2F02026B00D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3010-B543-4D51-875B-BB54F0AC78B8}" type="datetime1">
              <a:rPr lang="es-ES" smtClean="0"/>
              <a:t>24/09/2013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1F84-6A1F-4E98-A2B4-2F02026B00D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FAA0-7ACC-4D52-997D-5339EAF30F96}" type="datetime1">
              <a:rPr lang="es-ES" smtClean="0"/>
              <a:t>24/09/2013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1F84-6A1F-4E98-A2B4-2F02026B00D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59CE-5290-4F84-B96B-38FB1732DE0A}" type="datetime1">
              <a:rPr lang="es-ES" smtClean="0"/>
              <a:t>24/09/2013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1F84-6A1F-4E98-A2B4-2F02026B00D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DE7D-A6A2-42FC-8D57-10E688A49F3D}" type="datetime1">
              <a:rPr lang="es-ES" smtClean="0"/>
              <a:t>24/09/2013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6D48-2EC0-4BA0-9FBD-3DFEB86DA109}" type="datetime1">
              <a:rPr lang="es-ES" smtClean="0"/>
              <a:t>24/09/2013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1F84-6A1F-4E98-A2B4-2F02026B00D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E385-30CE-4513-808F-BA65E5E3B5BC}" type="datetime1">
              <a:rPr lang="es-ES" smtClean="0"/>
              <a:t>24/09/2013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1F84-6A1F-4E98-A2B4-2F02026B00D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BEED-A67C-4F8F-8565-3D630DB6F085}" type="datetime1">
              <a:rPr lang="es-ES" smtClean="0"/>
              <a:t>24/09/2013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1F84-6A1F-4E98-A2B4-2F02026B00D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9B4A-3DAA-4538-8806-537ECDEDDAD9}" type="datetime1">
              <a:rPr lang="es-ES" smtClean="0"/>
              <a:t>24/09/2013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1F84-6A1F-4E98-A2B4-2F02026B00D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B2FE-7618-4AD3-B1A3-2B5BD41D05B7}" type="datetime1">
              <a:rPr lang="es-ES" smtClean="0"/>
              <a:t>24/09/2013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1F84-6A1F-4E98-A2B4-2F02026B00D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43B5-8723-42B3-ACCA-550CE76C8006}" type="datetime1">
              <a:rPr lang="es-ES" smtClean="0"/>
              <a:t>24/09/2013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1F84-6A1F-4E98-A2B4-2F02026B00D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D3FD-FCDC-491D-86DB-3000BB9431FD}" type="datetime1">
              <a:rPr lang="es-ES" smtClean="0"/>
              <a:t>24/09/2013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1F84-6A1F-4E98-A2B4-2F02026B00D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D3D2-92A7-4913-86CA-3C2BFCB88753}" type="datetime1">
              <a:rPr lang="es-ES" smtClean="0"/>
              <a:t>24/09/2013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1F84-6A1F-4E98-A2B4-2F02026B00D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3525-692C-40D0-A4E1-2A409BE484DC}" type="datetime1">
              <a:rPr lang="es-ES" smtClean="0"/>
              <a:t>24/09/2013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22C-91F6-4595-B6DF-AECFF96BD87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F022-370F-4024-A01E-F1F546E6104A}" type="datetime1">
              <a:rPr lang="es-ES" smtClean="0"/>
              <a:t>24/09/2013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22C-91F6-4595-B6DF-AECFF96BD87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C5F7-9F04-4831-9865-E3EEB6EA1CCD}" type="datetime1">
              <a:rPr lang="es-ES" smtClean="0"/>
              <a:t>24/09/2013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7FE-D2DF-409E-8F2A-5B63E90CB0AD}" type="datetime1">
              <a:rPr lang="es-ES" smtClean="0"/>
              <a:t>24/09/2013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22C-91F6-4595-B6DF-AECFF96BD87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0C7D-2489-4447-9A24-AE53DDEAEA0E}" type="datetime1">
              <a:rPr lang="es-ES" smtClean="0"/>
              <a:t>24/09/2013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22C-91F6-4595-B6DF-AECFF96BD87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E4D6-D3C5-4AA4-92ED-C1A49F1813FC}" type="datetime1">
              <a:rPr lang="es-ES" smtClean="0"/>
              <a:t>24/09/2013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22C-91F6-4595-B6DF-AECFF96BD87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4EB9-7249-4B68-9F09-F579C9FCBA88}" type="datetime1">
              <a:rPr lang="es-ES" smtClean="0"/>
              <a:t>24/09/2013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22C-91F6-4595-B6DF-AECFF96BD87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8A26-5227-45BD-A090-5A0D8E7043F4}" type="datetime1">
              <a:rPr lang="es-ES" smtClean="0"/>
              <a:t>24/09/2013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22C-91F6-4595-B6DF-AECFF96BD87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CBF1-B2BE-4846-A677-455087BF821E}" type="datetime1">
              <a:rPr lang="es-ES" smtClean="0"/>
              <a:t>24/09/2013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22C-91F6-4595-B6DF-AECFF96BD87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237F-2838-4DD2-B02E-F5E5289B9438}" type="datetime1">
              <a:rPr lang="es-ES" smtClean="0"/>
              <a:t>24/09/2013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22C-91F6-4595-B6DF-AECFF96BD87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B67E-0764-4DFB-BFC8-BE572B86A051}" type="datetime1">
              <a:rPr lang="es-ES" smtClean="0"/>
              <a:t>24/09/2013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22C-91F6-4595-B6DF-AECFF96BD87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E45D-9956-46B6-86F3-98F649CC1F61}" type="datetime1">
              <a:rPr lang="es-ES" smtClean="0"/>
              <a:t>24/09/2013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22C-91F6-4595-B6DF-AECFF96BD87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4F93-799A-4659-AA41-2AEDA433447E}" type="datetime1">
              <a:rPr lang="es-ES" smtClean="0"/>
              <a:t>24/09/2013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722C-91F6-4595-B6DF-AECFF96BD87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B65B-F9A1-4939-97E7-B6A600B363F9}" type="datetime1">
              <a:rPr lang="es-ES" smtClean="0"/>
              <a:t>24/09/2013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2632-C071-4A1C-B1C8-AE9330CCEB1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356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29EF-667C-4024-A09A-9E966194C45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037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6527-F1C3-496B-BFE6-606BB3DD784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636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F23A-00B1-4213-A7C8-B5AB02240C2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331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2A36-A10B-4FCE-802A-3E847F05BCB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57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FA8D-F9DA-4727-B299-718A36480B2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546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FAD7-50F8-4CFE-9688-EAA7C63D0C3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368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2125-E21D-45F5-9693-E7BD4154C94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28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AB66-F120-40DE-BCDE-7C55CE580E6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776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0A2D-9484-4130-8DFA-200A641B03D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3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90BD-FCF9-4C14-9CE7-A525C1A4A04E}" type="datetime1">
              <a:rPr lang="es-ES" smtClean="0"/>
              <a:t>24/09/2013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9E0-CD71-4C65-99E9-5E82D8F651A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382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A959-7D3D-442D-8E64-D117ED5499D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794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D4D2-3AF6-4E66-AEAA-6359C48FA77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930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2A3F-BDAE-47B0-9C4C-F41C1CEB296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086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87B9-C1B7-472F-AA29-ED6ED88B244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570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95CF-1EBB-42C5-9605-EA28CDB465F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078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2821-9547-4212-AB18-CE63C802417B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257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7BD7-66F1-4C04-BF58-BD9DF478875B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151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E4CD-96FA-4425-8DFA-8138F3BE014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751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9863-BEAE-4DEF-AFF1-785A9CFEDA6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1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89C6-749D-4DEB-9C27-E4BB3F1ED3CA}" type="datetime1">
              <a:rPr lang="es-ES" smtClean="0"/>
              <a:t>24/09/2013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BB76-E921-43E5-9A35-55343FE723C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301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F0FD-271E-4B6F-BB00-64D54D7BE34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249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2259-6B2E-43B0-AB44-F898ED15FD6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08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5913-173D-44E4-A58D-CF56D99E247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080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6E50-FB0A-4A48-9F62-78331A4495E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007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723B-42EF-4A57-97D7-3B958A66689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557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3D0E-C0F8-4C24-993C-CD068B8597F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910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9190-EA5D-4377-8BE7-45FDFF8EAAF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402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772-28F5-4697-899A-2C514E71CCD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66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D8F5-97D3-48C6-B728-9F537B7A1B5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1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1027-BB57-4606-A542-8D8CDC7E54E3}" type="datetime1">
              <a:rPr lang="es-ES" smtClean="0"/>
              <a:t>24/09/2013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C234-628E-467D-807E-5938207708E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462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4969-D2A3-4B83-BDBA-376DA5B69EA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311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0E25-8263-4A8E-B75B-1FAE94860AE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804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C889-5B92-40F5-9C49-7ACAF8AB2C8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321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7000-B888-4B26-87F9-76185CD27FEB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213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C463-2EC9-40CD-82AF-0BF2339C65D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696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2283-E75A-4500-B66C-78F2090BFBF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515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56B9-0AC0-4FFE-AC93-0D6BC2D1410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91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8FFD5-6D40-4102-B9FC-02FB3B4195B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866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2ACD-B1D7-4398-939A-F403735F078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8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91A3A-D22E-44C4-84BB-FC589CB36292}" type="datetime1">
              <a:rPr lang="es-ES" smtClean="0"/>
              <a:t>24/09/2013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9938A-3826-483D-B7A4-A79548B23344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6 Imagen" descr="FOTO 1"/>
          <p:cNvPicPr/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5536" y="101908"/>
            <a:ext cx="931860" cy="7994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2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91A3A-D22E-44C4-84BB-FC589CB3629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6 Imagen" descr="FOTO 1"/>
          <p:cNvPicPr/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5536" y="101908"/>
            <a:ext cx="931860" cy="7994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8335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E4B99-9FE6-4F17-8C23-CC671379E9EE}" type="datetime1">
              <a:rPr lang="es-ES" smtClean="0"/>
              <a:t>24/09/2013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2DCDA-28D2-494B-9F1D-C5FDE642A1F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DE686-BB6E-4E02-B254-A4756072DA7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7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ECD7D-3BBA-4023-8FA5-EFB6E7548F39}" type="datetime1">
              <a:rPr lang="es-ES" smtClean="0"/>
              <a:t>24/09/2013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D1F84-6A1F-4E98-A2B4-2F02026B00D7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923B0-12A5-4592-846C-15AFC9FDE864}" type="datetime1">
              <a:rPr lang="es-ES" smtClean="0"/>
              <a:t>24/09/2013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9722C-91F6-4595-B6DF-AECFF96BD87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C6D03-2ECE-4213-9E34-C8D50F811BB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8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33364-8D66-406E-90E8-86DE198B2AA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9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89D29-E334-4136-840A-F2EC4DE1662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9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75EB-8244-4B60-B532-6D324E5FA14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24/09/2013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7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85.xml"/><Relationship Id="rId1" Type="http://schemas.openxmlformats.org/officeDocument/2006/relationships/tags" Target="../tags/tag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85.xml"/><Relationship Id="rId1" Type="http://schemas.openxmlformats.org/officeDocument/2006/relationships/tags" Target="../tags/tag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2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2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9.png"/><Relationship Id="rId4" Type="http://schemas.openxmlformats.org/officeDocument/2006/relationships/image" Target="../media/image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85.xml"/><Relationship Id="rId1" Type="http://schemas.openxmlformats.org/officeDocument/2006/relationships/tags" Target="../tags/tag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-24"/>
            <a:ext cx="9144000" cy="23437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611560" y="2929638"/>
            <a:ext cx="7920880" cy="370870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>
            <a:outerShdw blurRad="38100" dist="381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2500" u="sng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MAESTRÍA DE GESTIÓN DE CALIDAD Y PRODUCTIVIDAD MGCP-VII</a:t>
            </a:r>
          </a:p>
          <a:p>
            <a:pPr algn="ctr">
              <a:spcBef>
                <a:spcPct val="0"/>
              </a:spcBef>
              <a:defRPr/>
            </a:pPr>
            <a:endParaRPr lang="es-ES" sz="250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s-ES" sz="2500" b="1" kern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Proponentes:</a:t>
            </a:r>
          </a:p>
          <a:p>
            <a:pPr algn="ctr">
              <a:spcBef>
                <a:spcPct val="0"/>
              </a:spcBef>
              <a:defRPr/>
            </a:pPr>
            <a:r>
              <a:rPr lang="es-ES" sz="2500" b="1" kern="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Crnl.</a:t>
            </a:r>
            <a:r>
              <a:rPr lang="es-ES" sz="2500" b="1" kern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 Luis Altamirano</a:t>
            </a:r>
          </a:p>
          <a:p>
            <a:pPr algn="ctr">
              <a:spcBef>
                <a:spcPct val="0"/>
              </a:spcBef>
              <a:defRPr/>
            </a:pPr>
            <a:r>
              <a:rPr lang="es-ES" sz="2500" b="1" kern="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Crnl.</a:t>
            </a:r>
            <a:r>
              <a:rPr lang="es-ES" sz="2500" b="1" kern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 Alex </a:t>
            </a:r>
            <a:r>
              <a:rPr lang="es-ES" sz="2500" b="1" kern="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Balseca</a:t>
            </a:r>
            <a:endParaRPr lang="es-ES" sz="2500" b="1" kern="0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es-ES" sz="250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s-ES" sz="20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Tema: </a:t>
            </a:r>
            <a:r>
              <a:rPr lang="es-MX" sz="20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DISEÑO Y ESTANDARIZACIÓN DE PROCESOS CRÍTICOS </a:t>
            </a:r>
            <a:r>
              <a:rPr lang="es-ES" sz="20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 LA CADENA DE VALOR DE LA 27.BA</a:t>
            </a:r>
          </a:p>
          <a:p>
            <a:pPr algn="ctr">
              <a:spcBef>
                <a:spcPct val="0"/>
              </a:spcBef>
              <a:defRPr/>
            </a:pPr>
            <a:endParaRPr lang="es-EC" sz="20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3 Imagen" descr="FOTO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14290"/>
            <a:ext cx="1857388" cy="1857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559938A-3826-483D-B7A4-A79548B23344}" type="slidenum">
              <a:rPr lang="es-ES" sz="2800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s-ES" sz="2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51421"/>
      </p:ext>
    </p:extLst>
  </p:cSld>
  <p:clrMapOvr>
    <a:masterClrMapping/>
  </p:clrMapOvr>
  <p:transition advTm="195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948324" y="188640"/>
            <a:ext cx="3423876" cy="400110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INTRODUCCIÓN</a:t>
            </a:r>
            <a:endParaRPr lang="es-ES" sz="2000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0" y="827420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</a:t>
            </a: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OBJETIVOS DE LA INVESTIGACIÓN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611560" y="2780928"/>
            <a:ext cx="7920880" cy="3168352"/>
          </a:xfrm>
          <a:prstGeom prst="round2DiagRect">
            <a:avLst>
              <a:gd name="adj1" fmla="val 5687"/>
              <a:gd name="adj2" fmla="val 0"/>
            </a:avLst>
          </a:prstGeom>
          <a:solidFill>
            <a:srgbClr val="FFFFFF">
              <a:alpha val="20000"/>
            </a:srgbClr>
          </a:solidFill>
          <a:ln w="28575" cap="flat" cmpd="sng" algn="ctr">
            <a:solidFill>
              <a:srgbClr val="000000">
                <a:alpha val="32941"/>
              </a:srgbClr>
            </a:solidFill>
            <a:prstDash val="solid"/>
          </a:ln>
          <a:effectLst>
            <a:glow rad="101600">
              <a:srgbClr val="FFFFFF">
                <a:alpha val="56078"/>
              </a:srgbClr>
            </a:glow>
          </a:effectLst>
        </p:spPr>
        <p:txBody>
          <a:bodyPr rtlCol="0" anchor="ctr"/>
          <a:lstStyle/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700" b="1" kern="0" dirty="0" smtClean="0">
                <a:latin typeface="Calibri"/>
                <a:ea typeface="Calibri"/>
                <a:cs typeface="Times New Roman"/>
              </a:rPr>
              <a:t>DESCRIBIR LA SITUACIÓN ACTUAL DE LA 27.BA.</a:t>
            </a:r>
          </a:p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700" b="1" kern="0" dirty="0" smtClean="0">
                <a:latin typeface="Calibri"/>
                <a:ea typeface="Calibri"/>
                <a:cs typeface="Times New Roman"/>
              </a:rPr>
              <a:t>ANALIZAR EL DIRECCIONAMIENTO ESTRATÉGICO DE LA 27.BA </a:t>
            </a:r>
          </a:p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700" b="1" kern="0" dirty="0" smtClean="0">
                <a:latin typeface="Calibri"/>
                <a:ea typeface="Calibri"/>
                <a:cs typeface="Times New Roman"/>
              </a:rPr>
              <a:t>DISEÑAR EL MAPA DE PROCESOS DE LA 27.BA</a:t>
            </a:r>
          </a:p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700" b="1" kern="0" dirty="0" smtClean="0">
                <a:latin typeface="Calibri"/>
                <a:ea typeface="Calibri"/>
                <a:cs typeface="Times New Roman"/>
              </a:rPr>
              <a:t>DEFINIR LOS PROCESOS CRÍTICOS DE LA 27.BA</a:t>
            </a:r>
          </a:p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700" b="1" kern="0" dirty="0" smtClean="0">
                <a:latin typeface="Calibri"/>
                <a:ea typeface="Calibri"/>
                <a:cs typeface="Times New Roman"/>
              </a:rPr>
              <a:t>LEVANTAR LA INFORMACIÓN DE LOS PROCESOS CRÍTICOS DE LA 27.BA</a:t>
            </a:r>
          </a:p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700" b="1" kern="0" dirty="0" smtClean="0">
                <a:latin typeface="Calibri"/>
                <a:ea typeface="Calibri"/>
                <a:cs typeface="Times New Roman"/>
              </a:rPr>
              <a:t>ESTANDARIZAR LOS PROCESOS CRÍTICOS DE LA 27 BA</a:t>
            </a:r>
          </a:p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700" b="1" kern="0" dirty="0" smtClean="0">
                <a:latin typeface="Calibri"/>
                <a:ea typeface="Calibri"/>
                <a:cs typeface="Times New Roman"/>
              </a:rPr>
              <a:t>ESTABLECER UN SISTEMA DE MEDICIÓN DE LOS PROCESOS CRÍTICOS DE LA 27.BA.</a:t>
            </a:r>
            <a:endParaRPr lang="es-EC" sz="1700" b="1" kern="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14 Abrir llave"/>
          <p:cNvSpPr/>
          <p:nvPr/>
        </p:nvSpPr>
        <p:spPr>
          <a:xfrm rot="5400000" flipV="1">
            <a:off x="4277339" y="-1759674"/>
            <a:ext cx="589322" cy="8208912"/>
          </a:xfrm>
          <a:prstGeom prst="leftBrace">
            <a:avLst>
              <a:gd name="adj1" fmla="val 51779"/>
              <a:gd name="adj2" fmla="val 50419"/>
            </a:avLst>
          </a:prstGeom>
          <a:gradFill flip="none" rotWithShape="1">
            <a:gsLst>
              <a:gs pos="0">
                <a:sysClr val="window" lastClr="FFFFFF">
                  <a:alpha val="0"/>
                </a:sysClr>
              </a:gs>
              <a:gs pos="100000">
                <a:sysClr val="window" lastClr="FFFFFF">
                  <a:alpha val="83000"/>
                </a:sysClr>
              </a:gs>
              <a:gs pos="100000">
                <a:srgbClr val="FFFFFF">
                  <a:shade val="100000"/>
                  <a:satMod val="115000"/>
                  <a:alpha val="56000"/>
                </a:srgb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76200" dist="76200" dir="7680000" algn="tl" rotWithShape="0">
              <a:prstClr val="black">
                <a:alpha val="60000"/>
              </a:prst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s-ES" sz="1000" b="1" kern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3283706" y="1484784"/>
            <a:ext cx="2584438" cy="751510"/>
            <a:chOff x="3571738" y="1988841"/>
            <a:chExt cx="2008374" cy="603172"/>
          </a:xfrm>
        </p:grpSpPr>
        <p:sp>
          <p:nvSpPr>
            <p:cNvPr id="12" name="15 Marcador de contenido"/>
            <p:cNvSpPr txBox="1">
              <a:spLocks/>
            </p:cNvSpPr>
            <p:nvPr/>
          </p:nvSpPr>
          <p:spPr bwMode="auto">
            <a:xfrm>
              <a:off x="3571738" y="1988841"/>
              <a:ext cx="2008374" cy="432047"/>
            </a:xfrm>
            <a:prstGeom prst="round2SameRect">
              <a:avLst>
                <a:gd name="adj1" fmla="val 16667"/>
                <a:gd name="adj2" fmla="val 44798"/>
              </a:avLst>
            </a:prstGeom>
            <a:gradFill flip="none" rotWithShape="1">
              <a:gsLst>
                <a:gs pos="0">
                  <a:srgbClr val="864646">
                    <a:shade val="30000"/>
                    <a:satMod val="115000"/>
                  </a:srgbClr>
                </a:gs>
                <a:gs pos="50000">
                  <a:srgbClr val="864646">
                    <a:shade val="67500"/>
                    <a:satMod val="115000"/>
                  </a:srgbClr>
                </a:gs>
                <a:gs pos="100000">
                  <a:srgbClr val="B25A5A"/>
                </a:gs>
              </a:gsLst>
              <a:lin ang="2700000" scaled="1"/>
              <a:tileRect/>
            </a:gradFill>
            <a:ln w="6350" algn="ctr">
              <a:solidFill>
                <a:srgbClr val="663434">
                  <a:alpha val="46001"/>
                </a:srgbClr>
              </a:solidFill>
              <a:round/>
              <a:headEnd/>
              <a:tailEnd/>
            </a:ln>
            <a:effectLst>
              <a:glow rad="101600">
                <a:schemeClr val="bg1">
                  <a:alpha val="60000"/>
                </a:schemeClr>
              </a:glow>
              <a:outerShdw blurRad="114300" dist="63500" dir="3600000" algn="ctr" rotWithShape="0">
                <a:sysClr val="windowText" lastClr="000000"/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contourW="38100">
              <a:bevelT w="158750" prst="artDeco"/>
              <a:bevelB w="0" h="171450"/>
              <a:contourClr>
                <a:srgbClr val="4D1C1B"/>
              </a:contourClr>
            </a:sp3d>
          </p:spPr>
          <p:txBody>
            <a:bodyPr/>
            <a:lstStyle/>
            <a:p>
              <a:pPr algn="ctr" eaLnBrk="0" hangingPunct="0">
                <a:lnSpc>
                  <a:spcPct val="130000"/>
                </a:lnSpc>
                <a:buClr>
                  <a:srgbClr val="1A4F80"/>
                </a:buClr>
                <a:buSzPct val="200000"/>
                <a:defRPr/>
              </a:pPr>
              <a:endParaRPr lang="es-EC" sz="1900" kern="0" spc="3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9" name="8 CuadroTexto"/>
            <p:cNvSpPr txBox="1"/>
            <p:nvPr/>
          </p:nvSpPr>
          <p:spPr bwMode="auto">
            <a:xfrm>
              <a:off x="3754156" y="2073259"/>
              <a:ext cx="1695386" cy="5187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12700" dir="5400000" algn="ctr" rotWithShape="0">
                <a:sysClr val="windowText" lastClr="000000"/>
              </a:outerShdw>
            </a:effectLst>
          </p:spPr>
          <p:txBody>
            <a:bodyPr wrap="square">
              <a:spAutoFit/>
            </a:bodyPr>
            <a:lstStyle>
              <a:defPPr>
                <a:defRPr lang="es-ES"/>
              </a:defPPr>
              <a:lvl1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2B200"/>
                </a:buClr>
                <a:buSzPct val="100000"/>
                <a:defRPr sz="2800" b="1" kern="0">
                  <a:ln w="11430">
                    <a:noFill/>
                  </a:ln>
                  <a:solidFill>
                    <a:srgbClr val="FFFF00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</a:effectLst>
                  <a:cs typeface="Times New Roman" pitchFamily="18" charset="0"/>
                </a:defRPr>
              </a:lvl1pPr>
            </a:lstStyle>
            <a:p>
              <a:pPr>
                <a:lnSpc>
                  <a:spcPct val="90000"/>
                </a:lnSpc>
                <a:defRPr/>
              </a:pPr>
              <a:r>
                <a:rPr lang="es-MX" sz="2000" spc="300" dirty="0" smtClean="0">
                  <a:solidFill>
                    <a:prstClr val="white"/>
                  </a:solidFill>
                </a:rPr>
                <a:t>ESPECÍFICOS</a:t>
              </a:r>
              <a:endParaRPr lang="es-CO" sz="2000" spc="3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10</a:t>
            </a:fld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8244408" y="27089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495472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58218" y="906813"/>
            <a:ext cx="7968938" cy="1900095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C" sz="4800" b="1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PARTE  II</a:t>
            </a:r>
          </a:p>
          <a:p>
            <a:pPr marL="0" lvl="1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C" sz="4800" b="1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SUSTENTO TEÓRICO</a:t>
            </a:r>
            <a:endParaRPr lang="es-EC" sz="4800" dirty="0" smtClean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686808" y="2884492"/>
            <a:ext cx="7940348" cy="2016000"/>
            <a:chOff x="686808" y="2884492"/>
            <a:chExt cx="7940348" cy="2016000"/>
          </a:xfrm>
        </p:grpSpPr>
        <p:sp>
          <p:nvSpPr>
            <p:cNvPr id="13" name="12 Rectángulo"/>
            <p:cNvSpPr/>
            <p:nvPr/>
          </p:nvSpPr>
          <p:spPr>
            <a:xfrm>
              <a:off x="686808" y="2884492"/>
              <a:ext cx="7940348" cy="2016000"/>
            </a:xfrm>
            <a:prstGeom prst="rect">
              <a:avLst/>
            </a:prstGeom>
            <a:ln>
              <a:noFill/>
            </a:ln>
            <a:effectLst>
              <a:outerShdw blurRad="228600" dist="139700" dir="5400000" algn="ctr" rotWithShape="0">
                <a:schemeClr val="tx1">
                  <a:alpha val="39000"/>
                </a:scheme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4" name="Picture 2" descr="D:\_OTRO DG_2009\IMAGENES\IMAGENES PEPA\Fotos Rediseño Ago-2009\Armas Eje\Fotos Artilleria\177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7584" y="2996953"/>
              <a:ext cx="2400267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D:\_OTRO DG_2009\IMAGENES\IMAGENES PEPA\Fotos Rediseño Ago-2009\Armas Eje\Fotos Artilleria\ART.MEMORIAS (1)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248" y="2996953"/>
              <a:ext cx="2376264" cy="178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D:\_OTRO DG_2009\IMAGENES\IMAGENES PEPA\Fotos Rediseño Ago-2009\Armas Eje\Fotos Artilleria\TIRO ENGABAO2005 120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3528" y="2996953"/>
              <a:ext cx="2576904" cy="178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11</a:t>
            </a:fld>
            <a:endParaRPr lang="es-E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5036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948324" y="188640"/>
            <a:ext cx="3423876" cy="400110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000" kern="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SUSTENTO </a:t>
            </a:r>
            <a:r>
              <a:rPr lang="es-EC" sz="2000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TEÓRICO </a:t>
            </a:r>
            <a:endParaRPr lang="es-EC" sz="2000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0" y="692696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es-ES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ANÁLISIS  SITUACIONAL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0" y="1907540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</a:t>
            </a: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CADENA DE VALOR 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Redondear rectángulo de esquina diagonal"/>
          <p:cNvSpPr/>
          <p:nvPr/>
        </p:nvSpPr>
        <p:spPr>
          <a:xfrm>
            <a:off x="168648" y="2327815"/>
            <a:ext cx="8784976" cy="4485561"/>
          </a:xfrm>
          <a:prstGeom prst="round2DiagRect">
            <a:avLst>
              <a:gd name="adj1" fmla="val 11912"/>
              <a:gd name="adj2" fmla="val 0"/>
            </a:avLst>
          </a:prstGeom>
          <a:solidFill>
            <a:srgbClr val="FFFFFF">
              <a:alpha val="20000"/>
            </a:srgbClr>
          </a:solidFill>
          <a:ln w="28575" cap="flat" cmpd="sng" algn="ctr">
            <a:solidFill>
              <a:srgbClr val="000000">
                <a:alpha val="32941"/>
              </a:srgbClr>
            </a:solidFill>
            <a:prstDash val="solid"/>
          </a:ln>
          <a:effectLst>
            <a:glow rad="101600">
              <a:srgbClr val="FFFFFF">
                <a:alpha val="56078"/>
              </a:srgbClr>
            </a:glow>
          </a:effectLst>
        </p:spPr>
        <p:txBody>
          <a:bodyPr rtlCol="0" anchor="ctr">
            <a:spAutoFit/>
          </a:bodyPr>
          <a:lstStyle/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700" b="1" kern="0" dirty="0" smtClean="0">
                <a:latin typeface="Calibri"/>
                <a:ea typeface="Calibri"/>
                <a:cs typeface="Times New Roman"/>
              </a:rPr>
              <a:t>MICHAEL PORTER: CONJUNTO DE ACTIVIDADES (DISE-FAB-COMERC-APY PROD)</a:t>
            </a:r>
          </a:p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700" b="1" kern="0" dirty="0" smtClean="0">
                <a:latin typeface="Calibri"/>
                <a:ea typeface="Calibri"/>
                <a:cs typeface="Times New Roman"/>
              </a:rPr>
              <a:t>ESTA CADENA DE VALOR + ACTIV. INDIVIDUALES = HIST, ECON Y ESTRATEGIA.</a:t>
            </a:r>
            <a:endParaRPr lang="es-EC" sz="1700" b="1" kern="0" dirty="0" smtClean="0">
              <a:latin typeface="Calibri"/>
              <a:ea typeface="Calibri"/>
              <a:cs typeface="Times New Roman"/>
            </a:endParaRPr>
          </a:p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700" b="1" kern="0" dirty="0" smtClean="0">
                <a:latin typeface="Calibri"/>
                <a:ea typeface="Calibri"/>
                <a:cs typeface="Times New Roman"/>
              </a:rPr>
              <a:t>LAS ACTIVIDADES DE LA C. V. SE DIVIDEN EN DOS GRANDES GRUPOS: </a:t>
            </a:r>
            <a:r>
              <a:rPr lang="es-EC" sz="1700" b="1" kern="0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PRIMARIAS Y DE APOYO. </a:t>
            </a:r>
          </a:p>
          <a:p>
            <a:pPr marL="0" lvl="1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C" sz="1700" b="1" kern="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lvl="1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C" sz="1700" b="1" kern="0" dirty="0" smtClean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C" sz="1700" b="1" kern="0" dirty="0" smtClean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C" sz="1700" b="1" kern="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C" sz="1700" b="1" kern="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C" sz="1700" b="1" kern="0" dirty="0" smtClean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763960" y="1196752"/>
            <a:ext cx="1935832" cy="504056"/>
          </a:xfrm>
          <a:prstGeom prst="round2DiagRect">
            <a:avLst>
              <a:gd name="adj1" fmla="val 11912"/>
              <a:gd name="adj2" fmla="val 0"/>
            </a:avLst>
          </a:prstGeom>
          <a:solidFill>
            <a:srgbClr val="FFFFFF">
              <a:alpha val="20000"/>
            </a:srgbClr>
          </a:solidFill>
          <a:ln w="28575" cap="flat" cmpd="sng" algn="ctr">
            <a:solidFill>
              <a:srgbClr val="000000">
                <a:alpha val="32941"/>
              </a:srgbClr>
            </a:solidFill>
            <a:prstDash val="solid"/>
          </a:ln>
          <a:effectLst>
            <a:glow rad="101600">
              <a:srgbClr val="FFFFFF">
                <a:alpha val="56078"/>
              </a:srgbClr>
            </a:glow>
          </a:effectLst>
        </p:spPr>
        <p:txBody>
          <a:bodyPr rtlCol="0" anchor="ctr"/>
          <a:lstStyle/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700" b="1" kern="0" dirty="0" smtClean="0">
                <a:latin typeface="Calibri"/>
                <a:ea typeface="Calibri"/>
                <a:cs typeface="Times New Roman"/>
              </a:rPr>
              <a:t>ANÁLISIS FODA</a:t>
            </a:r>
            <a:endParaRPr lang="es-EC" sz="1700" b="1" kern="0" dirty="0" smtClean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11 Redondear rectángulo de esquina diagonal"/>
          <p:cNvSpPr/>
          <p:nvPr/>
        </p:nvSpPr>
        <p:spPr>
          <a:xfrm>
            <a:off x="3779912" y="1196752"/>
            <a:ext cx="4968552" cy="504056"/>
          </a:xfrm>
          <a:prstGeom prst="round2DiagRect">
            <a:avLst>
              <a:gd name="adj1" fmla="val 11912"/>
              <a:gd name="adj2" fmla="val 0"/>
            </a:avLst>
          </a:prstGeom>
          <a:solidFill>
            <a:srgbClr val="FFFFFF">
              <a:alpha val="20000"/>
            </a:srgbClr>
          </a:solidFill>
          <a:ln w="28575" cap="flat" cmpd="sng" algn="ctr">
            <a:solidFill>
              <a:srgbClr val="000000">
                <a:alpha val="32941"/>
              </a:srgbClr>
            </a:solidFill>
            <a:prstDash val="solid"/>
          </a:ln>
          <a:effectLst>
            <a:glow rad="101600">
              <a:srgbClr val="FFFFFF">
                <a:alpha val="56078"/>
              </a:srgbClr>
            </a:glow>
          </a:effectLst>
        </p:spPr>
        <p:txBody>
          <a:bodyPr rtlCol="0" anchor="ctr"/>
          <a:lstStyle/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700" b="1" kern="0" dirty="0" smtClean="0">
                <a:latin typeface="Calibri"/>
                <a:ea typeface="Calibri"/>
                <a:cs typeface="Times New Roman"/>
              </a:rPr>
              <a:t>DIRECCIONAMIENTO ESTRATÉGICO/M, V, O, P, V</a:t>
            </a:r>
            <a:endParaRPr lang="es-EC" sz="1700" b="1" kern="0" dirty="0" smtClean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3" name="12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76" y="4077072"/>
            <a:ext cx="5907968" cy="259228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12</a:t>
            </a:fld>
            <a:endParaRPr lang="es-ES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8143900" y="-27384"/>
            <a:ext cx="1108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Medios</a:t>
            </a:r>
          </a:p>
          <a:p>
            <a:r>
              <a:rPr lang="es-ES" dirty="0" err="1" smtClean="0"/>
              <a:t>Guias</a:t>
            </a:r>
            <a:r>
              <a:rPr lang="es-ES" dirty="0" smtClean="0"/>
              <a:t>/TD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-36512" y="14487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Desa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621450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948324" y="188640"/>
            <a:ext cx="3423876" cy="400110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000" kern="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SUSTENTO </a:t>
            </a:r>
            <a:r>
              <a:rPr lang="es-EC" sz="2000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TEÓRICO </a:t>
            </a:r>
            <a:endParaRPr lang="es-EC" sz="2000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764704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es-ES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ADMINISTRACIÓN POR PROCESOS 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0 Imagen" descr="Tesis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5616" y="1700808"/>
            <a:ext cx="6882656" cy="4198986"/>
          </a:xfrm>
          <a:prstGeom prst="rect">
            <a:avLst/>
          </a:prstGeom>
          <a:noFill/>
          <a:ln>
            <a:noFill/>
          </a:ln>
          <a:effectLst>
            <a:outerShdw blurRad="114300" dist="127000" dir="2700000" algn="ctr" rotWithShape="0">
              <a:schemeClr val="tx1">
                <a:alpha val="35000"/>
              </a:schemeClr>
            </a:outerShdw>
          </a:effectLst>
        </p:spPr>
      </p:pic>
      <p:sp>
        <p:nvSpPr>
          <p:cNvPr id="9" name="8 Redondear rectángulo de esquina diagonal"/>
          <p:cNvSpPr/>
          <p:nvPr/>
        </p:nvSpPr>
        <p:spPr>
          <a:xfrm>
            <a:off x="971600" y="6165304"/>
            <a:ext cx="7200800" cy="504056"/>
          </a:xfrm>
          <a:prstGeom prst="round2DiagRect">
            <a:avLst>
              <a:gd name="adj1" fmla="val 11912"/>
              <a:gd name="adj2" fmla="val 0"/>
            </a:avLst>
          </a:prstGeom>
          <a:solidFill>
            <a:srgbClr val="FFFFFF">
              <a:alpha val="20000"/>
            </a:srgbClr>
          </a:solidFill>
          <a:ln w="28575" cap="flat" cmpd="sng" algn="ctr">
            <a:solidFill>
              <a:srgbClr val="000000">
                <a:alpha val="32941"/>
              </a:srgbClr>
            </a:solidFill>
            <a:prstDash val="solid"/>
          </a:ln>
          <a:effectLst>
            <a:glow rad="101600">
              <a:srgbClr val="FFFFFF">
                <a:alpha val="56078"/>
              </a:srgbClr>
            </a:glow>
          </a:effectLst>
        </p:spPr>
        <p:txBody>
          <a:bodyPr rtlCol="0" anchor="ctr"/>
          <a:lstStyle/>
          <a:p>
            <a:pPr marL="285750" lvl="1" indent="-285750" algn="just" fontAlgn="base"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700" b="1" kern="0" dirty="0" smtClean="0">
                <a:latin typeface="Calibri"/>
                <a:ea typeface="Calibri"/>
                <a:cs typeface="Times New Roman"/>
              </a:rPr>
              <a:t>INTEGRACIÓN SISTÉMICA DE ACTIVIDADES/ DISEÑO, CONTROL Y MEJORA</a:t>
            </a:r>
          </a:p>
        </p:txBody>
      </p:sp>
      <p:sp>
        <p:nvSpPr>
          <p:cNvPr id="13" name="12 Redondear rectángulo de esquina diagonal"/>
          <p:cNvSpPr/>
          <p:nvPr/>
        </p:nvSpPr>
        <p:spPr>
          <a:xfrm>
            <a:off x="6300192" y="1772816"/>
            <a:ext cx="1512168" cy="504056"/>
          </a:xfrm>
          <a:prstGeom prst="round2DiagRect">
            <a:avLst>
              <a:gd name="adj1" fmla="val 11912"/>
              <a:gd name="adj2" fmla="val 0"/>
            </a:avLst>
          </a:prstGeom>
          <a:solidFill>
            <a:srgbClr val="FFFFFF">
              <a:alpha val="20000"/>
            </a:srgbClr>
          </a:solidFill>
          <a:ln w="28575" cap="flat" cmpd="sng" algn="ctr">
            <a:solidFill>
              <a:srgbClr val="000000">
                <a:alpha val="32941"/>
              </a:srgbClr>
            </a:solidFill>
            <a:prstDash val="solid"/>
          </a:ln>
          <a:effectLst>
            <a:glow rad="101600">
              <a:srgbClr val="FFFFFF">
                <a:alpha val="56078"/>
              </a:srgbClr>
            </a:glow>
          </a:effectLst>
        </p:spPr>
        <p:txBody>
          <a:bodyPr rtlCol="0" anchor="ctr"/>
          <a:lstStyle/>
          <a:p>
            <a:pPr marL="285750" lvl="1" indent="-285750" algn="just" fontAlgn="base">
              <a:buClr>
                <a:srgbClr val="C0504D">
                  <a:lumMod val="75000"/>
                </a:srgbClr>
              </a:buClr>
              <a:buSzPct val="130000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700" b="1" kern="0" dirty="0" err="1" smtClean="0">
                <a:latin typeface="Calibri"/>
                <a:ea typeface="Calibri"/>
                <a:cs typeface="Times New Roman"/>
              </a:rPr>
              <a:t>Enfoque</a:t>
            </a:r>
            <a:r>
              <a:rPr lang="en-US" sz="1700" b="1" kern="0" dirty="0" smtClean="0">
                <a:latin typeface="Calibri"/>
                <a:ea typeface="Calibri"/>
                <a:cs typeface="Times New Roman"/>
              </a:rPr>
              <a:t> Total</a:t>
            </a:r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2132112" y="1268760"/>
            <a:ext cx="4888160" cy="360040"/>
          </a:xfrm>
          <a:prstGeom prst="round2DiagRect">
            <a:avLst>
              <a:gd name="adj1" fmla="val 11912"/>
              <a:gd name="adj2" fmla="val 0"/>
            </a:avLst>
          </a:prstGeom>
          <a:solidFill>
            <a:srgbClr val="FFFFFF">
              <a:alpha val="20000"/>
            </a:srgbClr>
          </a:solidFill>
          <a:ln w="28575" cap="flat" cmpd="sng" algn="ctr">
            <a:solidFill>
              <a:srgbClr val="000000">
                <a:alpha val="32941"/>
              </a:srgbClr>
            </a:solidFill>
            <a:prstDash val="solid"/>
          </a:ln>
          <a:effectLst>
            <a:glow rad="101600">
              <a:srgbClr val="FFFFFF">
                <a:alpha val="56078"/>
              </a:srgbClr>
            </a:glow>
          </a:effectLst>
        </p:spPr>
        <p:txBody>
          <a:bodyPr rtlCol="0" anchor="ctr"/>
          <a:lstStyle/>
          <a:p>
            <a:pPr marL="285750" lvl="1" indent="-285750" algn="just" fontAlgn="base"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700" b="1" kern="0" dirty="0" smtClean="0">
                <a:latin typeface="Calibri"/>
                <a:ea typeface="Calibri"/>
                <a:cs typeface="Times New Roman"/>
              </a:rPr>
              <a:t>COMPETITIVIDAD/ MEJORAMIENTO CONTINUO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13</a:t>
            </a:fld>
            <a:endParaRPr lang="es-ES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115616" y="414908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Org</a:t>
            </a:r>
            <a:r>
              <a:rPr lang="es-ES" dirty="0" smtClean="0"/>
              <a:t>. Vanguardia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843808" y="39237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Ident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8172400" y="2276872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Rz</a:t>
            </a:r>
            <a:r>
              <a:rPr lang="es-ES" dirty="0" smtClean="0"/>
              <a:t>/</a:t>
            </a:r>
            <a:r>
              <a:rPr lang="es-ES" dirty="0" err="1" smtClean="0"/>
              <a:t>Emp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756301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948324" y="188640"/>
            <a:ext cx="3423876" cy="400110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000" kern="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SUSTENTO </a:t>
            </a:r>
            <a:r>
              <a:rPr lang="es-EC" sz="2000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TEÓRICO </a:t>
            </a:r>
            <a:endParaRPr lang="es-EC" sz="2000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764704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</a:t>
            </a: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DEFINICIONES DE PROCESOS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107504" y="4437112"/>
            <a:ext cx="5364596" cy="1728192"/>
          </a:xfrm>
          <a:prstGeom prst="round2DiagRect">
            <a:avLst>
              <a:gd name="adj1" fmla="val 14282"/>
              <a:gd name="adj2" fmla="val 0"/>
            </a:avLst>
          </a:prstGeom>
          <a:solidFill>
            <a:srgbClr val="FFFFFF">
              <a:alpha val="20000"/>
            </a:srgbClr>
          </a:solidFill>
          <a:ln w="28575" cap="flat" cmpd="sng" algn="ctr">
            <a:solidFill>
              <a:srgbClr val="000000">
                <a:alpha val="32941"/>
              </a:srgbClr>
            </a:solidFill>
            <a:prstDash val="solid"/>
          </a:ln>
          <a:effectLst>
            <a:glow rad="101600">
              <a:srgbClr val="FFFFFF">
                <a:alpha val="56078"/>
              </a:srgbClr>
            </a:glow>
          </a:effectLst>
        </p:spPr>
        <p:txBody>
          <a:bodyPr rtlCol="0" anchor="ctr"/>
          <a:lstStyle/>
          <a:p>
            <a:pPr marL="285750" lvl="1" indent="-285750" algn="just" fontAlgn="base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500" b="1" kern="0" dirty="0" smtClean="0">
                <a:latin typeface="Calibri"/>
                <a:ea typeface="Calibri"/>
                <a:cs typeface="Times New Roman"/>
              </a:rPr>
              <a:t>PROCESOS ESTRATÉGICOS, GOBERNANTES, GERENCIALES</a:t>
            </a:r>
          </a:p>
          <a:p>
            <a:pPr marL="285750" lvl="1" indent="-285750" algn="just" fontAlgn="base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500" b="1" kern="0" dirty="0" smtClean="0">
                <a:latin typeface="Calibri"/>
                <a:ea typeface="Calibri"/>
                <a:cs typeface="Times New Roman"/>
              </a:rPr>
              <a:t>PROCESOS OPERACIONALES, FUNDAMENTALES O MISIONALES.</a:t>
            </a:r>
          </a:p>
          <a:p>
            <a:pPr marL="285750" lvl="1" indent="-285750" algn="just" fontAlgn="base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500" b="1" kern="0" dirty="0" smtClean="0">
                <a:latin typeface="Calibri"/>
                <a:ea typeface="Calibri"/>
                <a:cs typeface="Times New Roman"/>
              </a:rPr>
              <a:t>PROCESOS DE APOYO. (Interrelación)</a:t>
            </a:r>
          </a:p>
          <a:p>
            <a:pPr marL="285750" lvl="1" indent="-285750" algn="just" fontAlgn="base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500" b="1" kern="0" dirty="0" smtClean="0">
                <a:latin typeface="Calibri"/>
                <a:ea typeface="Calibri"/>
                <a:cs typeface="Times New Roman"/>
              </a:rPr>
              <a:t>MAPA GENERAL DE PROCESOS: DESCRIPCIÓN + DETALLADA…..ACT.  Y RELACIÓN (CLIENTES EXT/PROV/GI)</a:t>
            </a:r>
            <a:endParaRPr lang="es-EC" sz="1500" b="1" kern="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5 Imagen" descr="TESIS1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8104" y="4077072"/>
            <a:ext cx="3456384" cy="2443366"/>
          </a:xfrm>
          <a:prstGeom prst="rect">
            <a:avLst/>
          </a:prstGeom>
          <a:noFill/>
          <a:ln>
            <a:noFill/>
          </a:ln>
          <a:effectLst>
            <a:outerShdw blurRad="114300" dist="127000" dir="2700000" algn="ctr" rotWithShape="0">
              <a:schemeClr val="tx1">
                <a:alpha val="35000"/>
              </a:schemeClr>
            </a:outerShdw>
          </a:effectLst>
        </p:spPr>
      </p:pic>
      <p:sp>
        <p:nvSpPr>
          <p:cNvPr id="10" name="9 Redondear rectángulo de esquina diagonal"/>
          <p:cNvSpPr/>
          <p:nvPr/>
        </p:nvSpPr>
        <p:spPr>
          <a:xfrm>
            <a:off x="4572000" y="2060848"/>
            <a:ext cx="4356484" cy="1080120"/>
          </a:xfrm>
          <a:prstGeom prst="round2DiagRect">
            <a:avLst>
              <a:gd name="adj1" fmla="val 14282"/>
              <a:gd name="adj2" fmla="val 0"/>
            </a:avLst>
          </a:prstGeom>
          <a:solidFill>
            <a:srgbClr val="FFFFFF">
              <a:alpha val="20000"/>
            </a:srgbClr>
          </a:solidFill>
          <a:ln w="28575" cap="flat" cmpd="sng" algn="ctr">
            <a:solidFill>
              <a:srgbClr val="000000">
                <a:alpha val="32941"/>
              </a:srgbClr>
            </a:solidFill>
            <a:prstDash val="solid"/>
          </a:ln>
          <a:effectLst>
            <a:glow rad="101600">
              <a:srgbClr val="FFFFFF">
                <a:alpha val="56078"/>
              </a:srgbClr>
            </a:glow>
          </a:effectLst>
        </p:spPr>
        <p:txBody>
          <a:bodyPr rtlCol="0" anchor="ctr"/>
          <a:lstStyle/>
          <a:p>
            <a:pPr marL="285750" lvl="1" indent="-285750" algn="just" fontAlgn="base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 b="1" kern="0" dirty="0" smtClean="0">
                <a:latin typeface="Calibri"/>
                <a:ea typeface="Calibri"/>
                <a:cs typeface="Times New Roman"/>
              </a:rPr>
              <a:t>CONJUNTO DE ACTIVIDADES QUE CONVIERTEN INSUMOS…..EN PRODUCTOS O SERVICIOS DE MAYOR VALOR PARA EL CLIENTE</a:t>
            </a:r>
            <a:endParaRPr lang="es-EC" sz="1600" b="1" kern="0" dirty="0" smtClean="0">
              <a:latin typeface="Calibri"/>
              <a:ea typeface="Calibri"/>
              <a:cs typeface="Times New Roman"/>
            </a:endParaRPr>
          </a:p>
        </p:txBody>
      </p:sp>
      <p:pic>
        <p:nvPicPr>
          <p:cNvPr id="11" name="10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12776"/>
            <a:ext cx="3848669" cy="231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14</a:t>
            </a:fld>
            <a:endParaRPr lang="es-ES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0" y="4005064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Anali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643852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948324" y="292586"/>
            <a:ext cx="3423876" cy="400110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000" kern="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SUSTENTO </a:t>
            </a:r>
            <a:r>
              <a:rPr lang="es-EC" sz="2000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TEÓRICO </a:t>
            </a:r>
            <a:endParaRPr lang="es-EC" sz="2000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1126070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r>
              <a:rPr lang="es-ES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INDICADORES DE GESTIÓN DE PROCESOS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Redondear rectángulo de esquina diagonal"/>
          <p:cNvSpPr/>
          <p:nvPr/>
        </p:nvSpPr>
        <p:spPr>
          <a:xfrm>
            <a:off x="611560" y="2852936"/>
            <a:ext cx="7920880" cy="3214710"/>
          </a:xfrm>
          <a:prstGeom prst="round2DiagRect">
            <a:avLst>
              <a:gd name="adj1" fmla="val 10197"/>
              <a:gd name="adj2" fmla="val 0"/>
            </a:avLst>
          </a:prstGeom>
          <a:solidFill>
            <a:srgbClr val="FFFFFF">
              <a:alpha val="20000"/>
            </a:srgbClr>
          </a:solidFill>
          <a:ln w="28575" cap="flat" cmpd="sng" algn="ctr">
            <a:solidFill>
              <a:srgbClr val="000000">
                <a:alpha val="32941"/>
              </a:srgbClr>
            </a:solidFill>
            <a:prstDash val="solid"/>
          </a:ln>
          <a:effectLst>
            <a:glow rad="101600">
              <a:srgbClr val="FFFFFF">
                <a:alpha val="56078"/>
              </a:srgbClr>
            </a:glow>
          </a:effectLst>
        </p:spPr>
        <p:txBody>
          <a:bodyPr rtlCol="0" anchor="ctr"/>
          <a:lstStyle/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700" b="1" kern="0" dirty="0" smtClean="0">
                <a:latin typeface="Calibri"/>
                <a:ea typeface="Calibri"/>
                <a:cs typeface="Times New Roman"/>
              </a:rPr>
              <a:t>LOS INDICADORES SON COMPARABLES A UN </a:t>
            </a:r>
            <a:r>
              <a:rPr lang="es-EC" sz="1700" b="1" kern="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CONJUNTO DE INSTANTÁNEAS TOMADAS A UN PROCESO</a:t>
            </a:r>
            <a:r>
              <a:rPr lang="es-EC" sz="1700" b="1" kern="0" dirty="0" smtClean="0">
                <a:latin typeface="Calibri"/>
                <a:ea typeface="Calibri"/>
                <a:cs typeface="Times New Roman"/>
              </a:rPr>
              <a:t> A  INTERVALOS REGULARES DE TIEMPO, MOSTRANDO LOS DISTINTOS </a:t>
            </a:r>
            <a:r>
              <a:rPr lang="es-EC" sz="1700" b="1" kern="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ESTADOS EN EL TIEMPO DE LAS VARIABLES.</a:t>
            </a:r>
            <a:r>
              <a:rPr lang="es-EC" sz="1700" b="1" kern="0" dirty="0" smtClean="0">
                <a:latin typeface="Calibri"/>
                <a:ea typeface="Calibri"/>
                <a:cs typeface="Times New Roman"/>
              </a:rPr>
              <a:t> </a:t>
            </a:r>
          </a:p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700" b="1" kern="0" dirty="0" smtClean="0">
                <a:latin typeface="Calibri"/>
                <a:ea typeface="Calibri"/>
                <a:cs typeface="Times New Roman"/>
              </a:rPr>
              <a:t>UN INDICADOR PUEDE SER:</a:t>
            </a:r>
          </a:p>
          <a:p>
            <a:pPr marL="742950" lvl="2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700" b="1" kern="0" dirty="0" smtClean="0">
                <a:latin typeface="Calibri"/>
                <a:ea typeface="Calibri"/>
                <a:cs typeface="Times New Roman"/>
              </a:rPr>
              <a:t>UNA RELACIÓN MATEMÁTICA ENTRE MEDIDAS</a:t>
            </a:r>
          </a:p>
          <a:p>
            <a:pPr marL="742950" lvl="2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700" b="1" kern="0" dirty="0" smtClean="0">
                <a:latin typeface="Calibri"/>
                <a:ea typeface="Calibri"/>
                <a:cs typeface="Times New Roman"/>
              </a:rPr>
              <a:t>EL SUMINISTRO DE INFORMACIÓN ACERCA DEL ESTADO DE UN PRODUCTO, PROCESO O SISTEMA</a:t>
            </a:r>
          </a:p>
        </p:txBody>
      </p:sp>
      <p:sp>
        <p:nvSpPr>
          <p:cNvPr id="11" name="10 Abrir llave"/>
          <p:cNvSpPr/>
          <p:nvPr/>
        </p:nvSpPr>
        <p:spPr>
          <a:xfrm rot="5400000" flipV="1">
            <a:off x="4277339" y="-1460915"/>
            <a:ext cx="589322" cy="8208912"/>
          </a:xfrm>
          <a:prstGeom prst="leftBrace">
            <a:avLst>
              <a:gd name="adj1" fmla="val 51779"/>
              <a:gd name="adj2" fmla="val 50419"/>
            </a:avLst>
          </a:prstGeom>
          <a:gradFill flip="none" rotWithShape="1">
            <a:gsLst>
              <a:gs pos="0">
                <a:sysClr val="window" lastClr="FFFFFF">
                  <a:alpha val="0"/>
                </a:sysClr>
              </a:gs>
              <a:gs pos="100000">
                <a:sysClr val="window" lastClr="FFFFFF">
                  <a:alpha val="83000"/>
                </a:sysClr>
              </a:gs>
              <a:gs pos="100000">
                <a:srgbClr val="FFFFFF">
                  <a:shade val="100000"/>
                  <a:satMod val="115000"/>
                  <a:alpha val="56000"/>
                </a:srgb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76200" dist="76200" dir="7680000" algn="tl" rotWithShape="0">
              <a:prstClr val="black">
                <a:alpha val="60000"/>
              </a:prst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s-ES" sz="1000" b="1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15 Marcador de contenido"/>
          <p:cNvSpPr txBox="1">
            <a:spLocks/>
          </p:cNvSpPr>
          <p:nvPr/>
        </p:nvSpPr>
        <p:spPr bwMode="auto">
          <a:xfrm>
            <a:off x="2779650" y="1772816"/>
            <a:ext cx="3592550" cy="538300"/>
          </a:xfrm>
          <a:prstGeom prst="round2SameRect">
            <a:avLst>
              <a:gd name="adj1" fmla="val 16667"/>
              <a:gd name="adj2" fmla="val 44798"/>
            </a:avLst>
          </a:prstGeom>
          <a:gradFill flip="none" rotWithShape="1">
            <a:gsLst>
              <a:gs pos="0">
                <a:srgbClr val="864646">
                  <a:shade val="30000"/>
                  <a:satMod val="115000"/>
                </a:srgbClr>
              </a:gs>
              <a:gs pos="50000">
                <a:srgbClr val="864646">
                  <a:shade val="67500"/>
                  <a:satMod val="115000"/>
                </a:srgbClr>
              </a:gs>
              <a:gs pos="100000">
                <a:srgbClr val="B25A5A"/>
              </a:gs>
            </a:gsLst>
            <a:lin ang="2700000" scaled="1"/>
            <a:tileRect/>
          </a:gradFill>
          <a:ln w="6350" algn="ctr">
            <a:solidFill>
              <a:srgbClr val="663434">
                <a:alpha val="46001"/>
              </a:srgbClr>
            </a:solidFill>
            <a:round/>
            <a:headEnd/>
            <a:tailEnd/>
          </a:ln>
          <a:effectLst>
            <a:glow rad="101600">
              <a:schemeClr val="bg1">
                <a:alpha val="60000"/>
              </a:schemeClr>
            </a:glow>
            <a:outerShdw blurRad="114300" dist="63500" dir="3600000" algn="ctr" rotWithShape="0">
              <a:sysClr val="windowText" lastClr="000000"/>
            </a:outerShdw>
          </a:effectLst>
          <a:scene3d>
            <a:camera prst="orthographicFront"/>
            <a:lightRig rig="threePt" dir="t">
              <a:rot lat="0" lon="0" rev="4200000"/>
            </a:lightRig>
          </a:scene3d>
          <a:sp3d contourW="38100">
            <a:bevelT w="158750" prst="artDeco"/>
            <a:bevelB w="0" h="171450"/>
            <a:contourClr>
              <a:srgbClr val="4D1C1B"/>
            </a:contourClr>
          </a:sp3d>
        </p:spPr>
        <p:txBody>
          <a:bodyPr/>
          <a:lstStyle/>
          <a:p>
            <a:pPr algn="ctr" eaLnBrk="0" hangingPunct="0">
              <a:lnSpc>
                <a:spcPct val="130000"/>
              </a:lnSpc>
              <a:buClr>
                <a:srgbClr val="1A4F80"/>
              </a:buClr>
              <a:buSzPct val="200000"/>
              <a:defRPr/>
            </a:pPr>
            <a:endParaRPr lang="es-EC" sz="1900" kern="0" spc="3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 bwMode="auto">
          <a:xfrm>
            <a:off x="2976939" y="1844824"/>
            <a:ext cx="323779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2B200"/>
              </a:buClr>
              <a:buSzPct val="100000"/>
              <a:defRPr sz="2800" b="1" kern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</a:effectLst>
                <a:cs typeface="Times New Roman" pitchFamily="18" charset="0"/>
              </a:defRPr>
            </a:lvl1pPr>
          </a:lstStyle>
          <a:p>
            <a:pPr marL="0" lvl="2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2B200"/>
              </a:buClr>
              <a:buSzPct val="100000"/>
              <a:defRPr/>
            </a:pPr>
            <a:r>
              <a:rPr lang="es-EC" sz="2000" b="1" kern="0" dirty="0" smtClean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</a:effectLst>
                <a:cs typeface="Times New Roman" pitchFamily="18" charset="0"/>
              </a:rPr>
              <a:t>INDICADORES</a:t>
            </a:r>
            <a:endParaRPr lang="es-EC" sz="2000" b="1" kern="0" dirty="0">
              <a:ln w="11430"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</a:effectLst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920880" y="6525344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Dato</a:t>
            </a:r>
            <a:r>
              <a:rPr lang="en-US" dirty="0" smtClean="0"/>
              <a:t>  </a:t>
            </a:r>
            <a:r>
              <a:rPr lang="en-US" dirty="0" err="1" smtClean="0"/>
              <a:t>estad</a:t>
            </a:r>
            <a:r>
              <a:rPr lang="en-US" dirty="0" smtClean="0"/>
              <a:t>.</a:t>
            </a:r>
            <a:endParaRPr lang="es-EC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15</a:t>
            </a:fld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55247964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58218" y="906813"/>
            <a:ext cx="7968938" cy="1900095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C" sz="4800" b="1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PARTE  III</a:t>
            </a:r>
          </a:p>
          <a:p>
            <a:pPr marL="0" lvl="1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C" sz="4800" b="1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APLICACIÓN</a:t>
            </a:r>
            <a:endParaRPr lang="es-EC" sz="4800" dirty="0" smtClean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686808" y="2884492"/>
            <a:ext cx="7940348" cy="2016000"/>
            <a:chOff x="686808" y="2884492"/>
            <a:chExt cx="7940348" cy="2016000"/>
          </a:xfrm>
        </p:grpSpPr>
        <p:sp>
          <p:nvSpPr>
            <p:cNvPr id="13" name="12 Rectángulo"/>
            <p:cNvSpPr/>
            <p:nvPr/>
          </p:nvSpPr>
          <p:spPr>
            <a:xfrm>
              <a:off x="686808" y="2884492"/>
              <a:ext cx="7940348" cy="2016000"/>
            </a:xfrm>
            <a:prstGeom prst="rect">
              <a:avLst/>
            </a:prstGeom>
            <a:ln>
              <a:noFill/>
            </a:ln>
            <a:effectLst>
              <a:outerShdw blurRad="228600" dist="139700" dir="5400000" algn="ctr" rotWithShape="0">
                <a:schemeClr val="tx1">
                  <a:alpha val="39000"/>
                </a:scheme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4" name="Picture 2" descr="D:\_OTRO DG_2009\IMAGENES\IMAGENES PEPA\Fotos Rediseño Ago-2009\Armas Eje\Fotos Artilleria\177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7584" y="2996953"/>
              <a:ext cx="2400267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D:\_OTRO DG_2009\IMAGENES\IMAGENES PEPA\Fotos Rediseño Ago-2009\Armas Eje\Fotos Artilleria\ART.MEMORIAS (1)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248" y="2996953"/>
              <a:ext cx="2376264" cy="178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D:\_OTRO DG_2009\IMAGENES\IMAGENES PEPA\Fotos Rediseño Ago-2009\Armas Eje\Fotos Artilleria\TIRO ENGABAO2005 120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3528" y="2996953"/>
              <a:ext cx="2576904" cy="178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16</a:t>
            </a:fld>
            <a:endParaRPr lang="es-E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989664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15 Marcador de contenido"/>
          <p:cNvSpPr txBox="1">
            <a:spLocks/>
          </p:cNvSpPr>
          <p:nvPr/>
        </p:nvSpPr>
        <p:spPr bwMode="auto">
          <a:xfrm>
            <a:off x="3491880" y="6052646"/>
            <a:ext cx="1979337" cy="544706"/>
          </a:xfrm>
          <a:prstGeom prst="round2Same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181D11"/>
              </a:gs>
              <a:gs pos="50000">
                <a:srgbClr val="6C8B47"/>
              </a:gs>
              <a:gs pos="87000">
                <a:srgbClr val="232C12"/>
              </a:gs>
            </a:gsLst>
            <a:lin ang="2700000" scaled="1"/>
            <a:tileRect/>
          </a:gradFill>
          <a:ln w="38100">
            <a:solidFill>
              <a:srgbClr val="ABC674"/>
            </a:solidFill>
          </a:ln>
          <a:effectLst>
            <a:outerShdw blurRad="152400" dist="63500" dir="48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49788D"/>
              </a:buClr>
              <a:buSzPct val="200000"/>
              <a:defRPr/>
            </a:pPr>
            <a:endParaRPr lang="es-EC" sz="17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948324" y="188640"/>
            <a:ext cx="3423876" cy="400110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000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APLICACIÓN</a:t>
            </a:r>
            <a:endParaRPr lang="es-EC" sz="2000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692696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es-ES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ANÁLISIS DE LA SITUACIÓN ACTUAL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Redondear rectángulo de esquina diagonal"/>
          <p:cNvSpPr/>
          <p:nvPr/>
        </p:nvSpPr>
        <p:spPr>
          <a:xfrm>
            <a:off x="107504" y="2131531"/>
            <a:ext cx="2988332" cy="2161565"/>
          </a:xfrm>
          <a:prstGeom prst="round2DiagRect">
            <a:avLst>
              <a:gd name="adj1" fmla="val 12280"/>
              <a:gd name="adj2" fmla="val 0"/>
            </a:avLst>
          </a:prstGeom>
          <a:solidFill>
            <a:srgbClr val="FFFFFF">
              <a:alpha val="20000"/>
            </a:srgbClr>
          </a:solidFill>
          <a:ln w="28575" cap="flat" cmpd="sng" algn="ctr">
            <a:solidFill>
              <a:srgbClr val="000000">
                <a:alpha val="32941"/>
              </a:srgbClr>
            </a:solidFill>
            <a:prstDash val="solid"/>
          </a:ln>
          <a:effectLst>
            <a:glow rad="101600">
              <a:srgbClr val="FFFFFF">
                <a:alpha val="56078"/>
              </a:srgbClr>
            </a:glow>
          </a:effectLst>
        </p:spPr>
        <p:txBody>
          <a:bodyPr rtlCol="0" anchor="ctr"/>
          <a:lstStyle/>
          <a:p>
            <a:pPr marL="285750" lvl="1" indent="-285750" algn="just" fontAlgn="base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400" b="1" kern="0" dirty="0" smtClean="0">
                <a:latin typeface="Calibri"/>
                <a:ea typeface="Calibri"/>
                <a:cs typeface="Times New Roman"/>
              </a:rPr>
              <a:t> ESTRATEGIA DA </a:t>
            </a:r>
            <a:r>
              <a:rPr lang="es-EC" sz="1400" b="1" kern="0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(MINI-MINI) </a:t>
            </a:r>
          </a:p>
          <a:p>
            <a:pPr marL="285750" lvl="1" indent="-285750" algn="just" fontAlgn="base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400" b="1" kern="0" dirty="0" smtClean="0">
                <a:latin typeface="Calibri"/>
                <a:ea typeface="Calibri"/>
                <a:cs typeface="Times New Roman"/>
              </a:rPr>
              <a:t> ESTRATEGIA DO </a:t>
            </a:r>
            <a:r>
              <a:rPr lang="es-EC" sz="1400" b="1" kern="0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(MINI-MAXI). </a:t>
            </a:r>
          </a:p>
          <a:p>
            <a:pPr marL="285750" lvl="1" indent="-285750" algn="just" fontAlgn="base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400" b="1" kern="0" dirty="0" smtClean="0">
                <a:latin typeface="Calibri"/>
                <a:ea typeface="Calibri"/>
                <a:cs typeface="Times New Roman"/>
              </a:rPr>
              <a:t> ESTRATEGIA FA </a:t>
            </a:r>
            <a:r>
              <a:rPr lang="es-EC" sz="1400" b="1" kern="0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(MAXI-MINI). </a:t>
            </a:r>
          </a:p>
          <a:p>
            <a:pPr marL="285750" lvl="1" indent="-285750" algn="just" fontAlgn="base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400" b="1" kern="0" dirty="0" smtClean="0">
                <a:latin typeface="Calibri"/>
                <a:ea typeface="Calibri"/>
                <a:cs typeface="Times New Roman"/>
              </a:rPr>
              <a:t> ESTRATEGIA FO </a:t>
            </a:r>
            <a:r>
              <a:rPr lang="es-EC" sz="1400" b="1" kern="0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(MAXI-MAXI). </a:t>
            </a:r>
            <a:endParaRPr lang="es-EC" sz="1400" b="1" kern="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323528" y="1268760"/>
            <a:ext cx="2260158" cy="544706"/>
            <a:chOff x="1087706" y="1268760"/>
            <a:chExt cx="2260158" cy="544706"/>
          </a:xfrm>
        </p:grpSpPr>
        <p:sp>
          <p:nvSpPr>
            <p:cNvPr id="7" name="15 Marcador de contenido"/>
            <p:cNvSpPr txBox="1">
              <a:spLocks/>
            </p:cNvSpPr>
            <p:nvPr/>
          </p:nvSpPr>
          <p:spPr bwMode="auto">
            <a:xfrm>
              <a:off x="1087706" y="1268760"/>
              <a:ext cx="2260158" cy="544706"/>
            </a:xfrm>
            <a:prstGeom prst="round2SameRect">
              <a:avLst>
                <a:gd name="adj1" fmla="val 16667"/>
                <a:gd name="adj2" fmla="val 50000"/>
              </a:avLst>
            </a:prstGeom>
            <a:gradFill flip="none" rotWithShape="1">
              <a:gsLst>
                <a:gs pos="0">
                  <a:srgbClr val="181D11"/>
                </a:gs>
                <a:gs pos="50000">
                  <a:srgbClr val="6C8B47"/>
                </a:gs>
                <a:gs pos="87000">
                  <a:srgbClr val="232C12"/>
                </a:gs>
              </a:gsLst>
              <a:lin ang="2700000" scaled="1"/>
              <a:tileRect/>
            </a:gradFill>
            <a:ln w="38100">
              <a:solidFill>
                <a:srgbClr val="ABC674"/>
              </a:solidFill>
            </a:ln>
            <a:effectLst>
              <a:outerShdw blurRad="152400" dist="63500" dir="4800000" algn="ctr" rotWithShape="0">
                <a:schemeClr val="tx1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49788D"/>
                </a:buClr>
                <a:buSzPct val="200000"/>
                <a:defRPr/>
              </a:pPr>
              <a:endParaRPr lang="es-EC" sz="1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1114600" y="1329151"/>
              <a:ext cx="2233264" cy="369332"/>
            </a:xfrm>
            <a:prstGeom prst="roundRect">
              <a:avLst>
                <a:gd name="adj" fmla="val 0"/>
              </a:avLst>
            </a:prstGeom>
            <a:noFill/>
            <a:ln w="57150" algn="ctr">
              <a:noFill/>
              <a:miter lim="800000"/>
              <a:headEnd/>
              <a:tailEnd/>
            </a:ln>
            <a:effectLst>
              <a:outerShdw blurRad="50800" dist="12700" dir="6600000" algn="ctr" rotWithShape="0">
                <a:sysClr val="windowText" lastClr="000000"/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C" b="1" kern="0" dirty="0" smtClean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prstClr val="black">
                        <a:alpha val="40000"/>
                      </a:prst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ANÁLISIS </a:t>
              </a:r>
              <a:endParaRPr lang="es-EC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6516216" y="1268760"/>
            <a:ext cx="2260158" cy="544706"/>
            <a:chOff x="3968026" y="1268760"/>
            <a:chExt cx="2260158" cy="544706"/>
          </a:xfrm>
        </p:grpSpPr>
        <p:sp>
          <p:nvSpPr>
            <p:cNvPr id="11" name="15 Marcador de contenido"/>
            <p:cNvSpPr txBox="1">
              <a:spLocks/>
            </p:cNvSpPr>
            <p:nvPr/>
          </p:nvSpPr>
          <p:spPr bwMode="auto">
            <a:xfrm>
              <a:off x="3968026" y="1268760"/>
              <a:ext cx="2260158" cy="544706"/>
            </a:xfrm>
            <a:prstGeom prst="round2SameRect">
              <a:avLst>
                <a:gd name="adj1" fmla="val 16667"/>
                <a:gd name="adj2" fmla="val 50000"/>
              </a:avLst>
            </a:prstGeom>
            <a:gradFill flip="none" rotWithShape="1">
              <a:gsLst>
                <a:gs pos="0">
                  <a:srgbClr val="181D11"/>
                </a:gs>
                <a:gs pos="50000">
                  <a:srgbClr val="6C8B47"/>
                </a:gs>
                <a:gs pos="87000">
                  <a:srgbClr val="232C12"/>
                </a:gs>
              </a:gsLst>
              <a:lin ang="2700000" scaled="1"/>
              <a:tileRect/>
            </a:gradFill>
            <a:ln w="38100">
              <a:solidFill>
                <a:srgbClr val="ABC674"/>
              </a:solidFill>
            </a:ln>
            <a:effectLst>
              <a:outerShdw blurRad="152400" dist="63500" dir="4800000" algn="ctr" rotWithShape="0">
                <a:schemeClr val="tx1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49788D"/>
                </a:buClr>
                <a:buSzPct val="200000"/>
                <a:defRPr/>
              </a:pPr>
              <a:endParaRPr lang="es-EC" sz="1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3994920" y="1340768"/>
              <a:ext cx="2233264" cy="369332"/>
            </a:xfrm>
            <a:prstGeom prst="roundRect">
              <a:avLst>
                <a:gd name="adj" fmla="val 0"/>
              </a:avLst>
            </a:prstGeom>
            <a:noFill/>
            <a:ln w="57150" algn="ctr">
              <a:noFill/>
              <a:miter lim="800000"/>
              <a:headEnd/>
              <a:tailEnd/>
            </a:ln>
            <a:effectLst>
              <a:outerShdw blurRad="50800" dist="12700" dir="6600000" algn="ctr" rotWithShape="0">
                <a:sysClr val="windowText" lastClr="000000"/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C" b="1" kern="0" dirty="0" smtClean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prstClr val="black">
                        <a:alpha val="40000"/>
                      </a:prst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OBJETIVOS</a:t>
              </a:r>
              <a:endParaRPr lang="es-EC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3275856" y="1300118"/>
            <a:ext cx="2260158" cy="544706"/>
            <a:chOff x="6704330" y="1268760"/>
            <a:chExt cx="2260158" cy="544706"/>
          </a:xfrm>
        </p:grpSpPr>
        <p:sp>
          <p:nvSpPr>
            <p:cNvPr id="13" name="15 Marcador de contenido"/>
            <p:cNvSpPr txBox="1">
              <a:spLocks/>
            </p:cNvSpPr>
            <p:nvPr/>
          </p:nvSpPr>
          <p:spPr bwMode="auto">
            <a:xfrm>
              <a:off x="6704330" y="1268760"/>
              <a:ext cx="2260158" cy="544706"/>
            </a:xfrm>
            <a:prstGeom prst="round2SameRect">
              <a:avLst>
                <a:gd name="adj1" fmla="val 16667"/>
                <a:gd name="adj2" fmla="val 50000"/>
              </a:avLst>
            </a:prstGeom>
            <a:gradFill flip="none" rotWithShape="1">
              <a:gsLst>
                <a:gs pos="0">
                  <a:srgbClr val="181D11"/>
                </a:gs>
                <a:gs pos="50000">
                  <a:srgbClr val="6C8B47"/>
                </a:gs>
                <a:gs pos="87000">
                  <a:srgbClr val="232C12"/>
                </a:gs>
              </a:gsLst>
              <a:lin ang="2700000" scaled="1"/>
              <a:tileRect/>
            </a:gradFill>
            <a:ln w="38100">
              <a:solidFill>
                <a:srgbClr val="ABC674"/>
              </a:solidFill>
            </a:ln>
            <a:effectLst>
              <a:outerShdw blurRad="152400" dist="63500" dir="4800000" algn="ctr" rotWithShape="0">
                <a:schemeClr val="tx1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49788D"/>
                </a:buClr>
                <a:buSzPct val="200000"/>
                <a:defRPr/>
              </a:pPr>
              <a:endParaRPr lang="es-EC" sz="1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6731224" y="1356447"/>
              <a:ext cx="2233264" cy="369332"/>
            </a:xfrm>
            <a:prstGeom prst="roundRect">
              <a:avLst>
                <a:gd name="adj" fmla="val 0"/>
              </a:avLst>
            </a:prstGeom>
            <a:noFill/>
            <a:ln w="57150" algn="ctr">
              <a:noFill/>
              <a:miter lim="800000"/>
              <a:headEnd/>
              <a:tailEnd/>
            </a:ln>
            <a:effectLst>
              <a:outerShdw blurRad="50800" dist="12700" dir="6600000" algn="ctr" rotWithShape="0">
                <a:sysClr val="windowText" lastClr="000000"/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C" b="1" kern="0" dirty="0" smtClean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prstClr val="black">
                        <a:alpha val="40000"/>
                      </a:prst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ESTRATEGIAS</a:t>
              </a:r>
              <a:endParaRPr lang="es-EC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14 Flecha abajo"/>
          <p:cNvSpPr/>
          <p:nvPr/>
        </p:nvSpPr>
        <p:spPr>
          <a:xfrm rot="16200000">
            <a:off x="2831245" y="1318013"/>
            <a:ext cx="324748" cy="443638"/>
          </a:xfrm>
          <a:prstGeom prst="downArrow">
            <a:avLst>
              <a:gd name="adj1" fmla="val 50000"/>
              <a:gd name="adj2" fmla="val 52813"/>
            </a:avLst>
          </a:prstGeom>
          <a:gradFill flip="none" rotWithShape="1">
            <a:gsLst>
              <a:gs pos="0">
                <a:srgbClr val="FFFFFF">
                  <a:shade val="30000"/>
                  <a:satMod val="115000"/>
                  <a:alpha val="0"/>
                </a:srgbClr>
              </a:gs>
              <a:gs pos="84000">
                <a:sysClr val="window" lastClr="FFFFFF">
                  <a:alpha val="97000"/>
                </a:sysClr>
              </a:gs>
              <a:gs pos="100000">
                <a:sysClr val="window" lastClr="FFFFFF"/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7" name="16 Flecha abajo"/>
          <p:cNvSpPr/>
          <p:nvPr/>
        </p:nvSpPr>
        <p:spPr>
          <a:xfrm rot="16200000">
            <a:off x="5927589" y="1318013"/>
            <a:ext cx="324748" cy="443638"/>
          </a:xfrm>
          <a:prstGeom prst="downArrow">
            <a:avLst>
              <a:gd name="adj1" fmla="val 50000"/>
              <a:gd name="adj2" fmla="val 52813"/>
            </a:avLst>
          </a:prstGeom>
          <a:gradFill flip="none" rotWithShape="1">
            <a:gsLst>
              <a:gs pos="0">
                <a:srgbClr val="FFFFFF">
                  <a:shade val="30000"/>
                  <a:satMod val="115000"/>
                  <a:alpha val="0"/>
                </a:srgbClr>
              </a:gs>
              <a:gs pos="84000">
                <a:sysClr val="window" lastClr="FFFFFF">
                  <a:alpha val="97000"/>
                </a:sysClr>
              </a:gs>
              <a:gs pos="100000">
                <a:sysClr val="window" lastClr="FFFFFF"/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1741638" y="4643844"/>
            <a:ext cx="5494657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ANÁLISIS DEL DIRECCIONAMIENTO ESTRATÉGICO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15 Marcador de contenido"/>
          <p:cNvSpPr txBox="1">
            <a:spLocks/>
          </p:cNvSpPr>
          <p:nvPr/>
        </p:nvSpPr>
        <p:spPr bwMode="auto">
          <a:xfrm>
            <a:off x="4248847" y="5332566"/>
            <a:ext cx="1979337" cy="544706"/>
          </a:xfrm>
          <a:prstGeom prst="round2Same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181D11"/>
              </a:gs>
              <a:gs pos="50000">
                <a:srgbClr val="6C8B47"/>
              </a:gs>
              <a:gs pos="87000">
                <a:srgbClr val="232C12"/>
              </a:gs>
            </a:gsLst>
            <a:lin ang="2700000" scaled="1"/>
            <a:tileRect/>
          </a:gradFill>
          <a:ln w="38100">
            <a:solidFill>
              <a:srgbClr val="ABC674"/>
            </a:solidFill>
          </a:ln>
          <a:effectLst>
            <a:outerShdw blurRad="152400" dist="63500" dir="48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49788D"/>
              </a:buClr>
              <a:buSzPct val="200000"/>
              <a:defRPr/>
            </a:pPr>
            <a:endParaRPr lang="es-EC" sz="17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15 Marcador de contenido"/>
          <p:cNvSpPr txBox="1">
            <a:spLocks/>
          </p:cNvSpPr>
          <p:nvPr/>
        </p:nvSpPr>
        <p:spPr bwMode="auto">
          <a:xfrm>
            <a:off x="2195736" y="5332566"/>
            <a:ext cx="1800200" cy="544706"/>
          </a:xfrm>
          <a:prstGeom prst="round2Same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181D11"/>
              </a:gs>
              <a:gs pos="50000">
                <a:srgbClr val="6C8B47"/>
              </a:gs>
              <a:gs pos="87000">
                <a:srgbClr val="232C12"/>
              </a:gs>
            </a:gsLst>
            <a:lin ang="2700000" scaled="1"/>
            <a:tileRect/>
          </a:gradFill>
          <a:ln w="38100">
            <a:solidFill>
              <a:srgbClr val="ABC674"/>
            </a:solidFill>
          </a:ln>
          <a:effectLst>
            <a:outerShdw blurRad="152400" dist="63500" dir="48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49788D"/>
              </a:buClr>
              <a:buSzPct val="200000"/>
              <a:defRPr/>
            </a:pPr>
            <a:endParaRPr lang="es-EC" sz="17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15 Marcador de contenido"/>
          <p:cNvSpPr txBox="1">
            <a:spLocks/>
          </p:cNvSpPr>
          <p:nvPr/>
        </p:nvSpPr>
        <p:spPr bwMode="auto">
          <a:xfrm>
            <a:off x="107504" y="5332566"/>
            <a:ext cx="1872208" cy="544706"/>
          </a:xfrm>
          <a:prstGeom prst="round2Same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181D11"/>
              </a:gs>
              <a:gs pos="50000">
                <a:srgbClr val="6C8B47"/>
              </a:gs>
              <a:gs pos="87000">
                <a:srgbClr val="232C12"/>
              </a:gs>
            </a:gsLst>
            <a:lin ang="2700000" scaled="1"/>
            <a:tileRect/>
          </a:gradFill>
          <a:ln w="38100">
            <a:solidFill>
              <a:srgbClr val="ABC674"/>
            </a:solidFill>
          </a:ln>
          <a:effectLst>
            <a:outerShdw blurRad="152400" dist="63500" dir="48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49788D"/>
              </a:buClr>
              <a:buSzPct val="200000"/>
              <a:defRPr/>
            </a:pPr>
            <a:endParaRPr lang="es-EC" sz="17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15 Marcador de contenido"/>
          <p:cNvSpPr txBox="1">
            <a:spLocks/>
          </p:cNvSpPr>
          <p:nvPr/>
        </p:nvSpPr>
        <p:spPr bwMode="auto">
          <a:xfrm>
            <a:off x="6551712" y="5301208"/>
            <a:ext cx="2052736" cy="544706"/>
          </a:xfrm>
          <a:prstGeom prst="round2Same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181D11"/>
              </a:gs>
              <a:gs pos="50000">
                <a:srgbClr val="6C8B47"/>
              </a:gs>
              <a:gs pos="87000">
                <a:srgbClr val="232C12"/>
              </a:gs>
            </a:gsLst>
            <a:lin ang="2700000" scaled="1"/>
            <a:tileRect/>
          </a:gradFill>
          <a:ln w="38100">
            <a:solidFill>
              <a:srgbClr val="ABC674"/>
            </a:solidFill>
          </a:ln>
          <a:effectLst>
            <a:outerShdw blurRad="152400" dist="63500" dir="48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49788D"/>
              </a:buClr>
              <a:buSzPct val="200000"/>
              <a:defRPr/>
            </a:pPr>
            <a:endParaRPr lang="es-EC" sz="17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4139952" y="5445224"/>
            <a:ext cx="2233264" cy="369332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OBJETIVOS</a:t>
            </a:r>
            <a:endParaRPr lang="es-EC" b="1" kern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1978696" y="5435932"/>
            <a:ext cx="2233264" cy="369332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VISIÓN</a:t>
            </a:r>
            <a:endParaRPr lang="es-EC" b="1" kern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-36512" y="5435932"/>
            <a:ext cx="2233264" cy="369332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ISIÓN</a:t>
            </a:r>
            <a:endParaRPr lang="es-EC" b="1" kern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6443192" y="5435932"/>
            <a:ext cx="2233264" cy="369332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POLÍTICAS</a:t>
            </a:r>
            <a:endParaRPr lang="es-EC" b="1" kern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3418856" y="6156012"/>
            <a:ext cx="2233264" cy="369332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VALORES</a:t>
            </a:r>
            <a:endParaRPr lang="es-EC" b="1" kern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30 Redondear rectángulo de esquina diagonal"/>
          <p:cNvSpPr/>
          <p:nvPr/>
        </p:nvSpPr>
        <p:spPr>
          <a:xfrm>
            <a:off x="5508104" y="2060848"/>
            <a:ext cx="3600400" cy="2161565"/>
          </a:xfrm>
          <a:prstGeom prst="round2DiagRect">
            <a:avLst>
              <a:gd name="adj1" fmla="val 12280"/>
              <a:gd name="adj2" fmla="val 0"/>
            </a:avLst>
          </a:prstGeom>
          <a:solidFill>
            <a:srgbClr val="FFFFFF">
              <a:alpha val="20000"/>
            </a:srgbClr>
          </a:solidFill>
          <a:ln w="28575" cap="flat" cmpd="sng" algn="ctr">
            <a:solidFill>
              <a:srgbClr val="000000">
                <a:alpha val="32941"/>
              </a:srgbClr>
            </a:solidFill>
            <a:prstDash val="solid"/>
          </a:ln>
          <a:effectLst>
            <a:glow rad="101600">
              <a:srgbClr val="FFFFFF">
                <a:alpha val="56078"/>
              </a:srgbClr>
            </a:glow>
          </a:effectLst>
        </p:spPr>
        <p:txBody>
          <a:bodyPr rtlCol="0" anchor="ctr"/>
          <a:lstStyle/>
          <a:p>
            <a:pPr marL="285750" lvl="1" indent="-285750" algn="just" fontAlgn="base"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600" b="1" kern="0" dirty="0" err="1" smtClean="0">
                <a:latin typeface="Calibri"/>
                <a:ea typeface="Calibri"/>
                <a:cs typeface="Times New Roman"/>
              </a:rPr>
              <a:t>Matener</a:t>
            </a:r>
            <a:r>
              <a:rPr lang="es-EC" sz="1600" b="1" kern="0" dirty="0">
                <a:latin typeface="Calibri"/>
                <a:ea typeface="Calibri"/>
                <a:cs typeface="Times New Roman"/>
              </a:rPr>
              <a:t> </a:t>
            </a:r>
            <a:r>
              <a:rPr lang="es-EC" sz="1600" b="1" kern="0" dirty="0" smtClean="0">
                <a:latin typeface="Calibri"/>
                <a:ea typeface="Calibri"/>
                <a:cs typeface="Times New Roman"/>
              </a:rPr>
              <a:t>elevado grado de </a:t>
            </a:r>
            <a:r>
              <a:rPr lang="es-EC" sz="1600" b="1" kern="0" dirty="0" err="1" smtClean="0">
                <a:latin typeface="Calibri"/>
                <a:ea typeface="Calibri"/>
                <a:cs typeface="Times New Roman"/>
              </a:rPr>
              <a:t>preparaciòn</a:t>
            </a:r>
            <a:r>
              <a:rPr lang="es-EC" sz="1600" b="1" kern="0" dirty="0" smtClean="0">
                <a:latin typeface="Calibri"/>
                <a:ea typeface="Calibri"/>
                <a:cs typeface="Times New Roman"/>
              </a:rPr>
              <a:t> militar, alistamiento de Unidades.</a:t>
            </a:r>
          </a:p>
          <a:p>
            <a:pPr marL="0" lvl="1" algn="just" fontAlgn="base">
              <a:buClr>
                <a:srgbClr val="C0504D">
                  <a:lumMod val="75000"/>
                </a:srgbClr>
              </a:buClr>
              <a:buSzPct val="130000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C" sz="1600" b="1" kern="0" dirty="0" smtClean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285750" lvl="1" indent="-285750" algn="just" fontAlgn="base"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600" b="1" kern="0" dirty="0" smtClean="0">
                <a:latin typeface="Calibri"/>
                <a:ea typeface="Calibri"/>
                <a:cs typeface="Times New Roman"/>
              </a:rPr>
              <a:t>Mantener el material y equipo en óptimas condiciones</a:t>
            </a:r>
            <a:r>
              <a:rPr lang="es-EC" sz="1600" b="1" kern="0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. </a:t>
            </a:r>
          </a:p>
          <a:p>
            <a:pPr marL="285750" lvl="1" indent="-285750" algn="just" fontAlgn="base"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C" sz="1600" b="1" kern="0" dirty="0" smtClean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285750" lvl="1" indent="-285750" algn="just" fontAlgn="base"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600" b="1" kern="0" dirty="0" smtClean="0">
                <a:latin typeface="Calibri"/>
                <a:ea typeface="Calibri"/>
                <a:cs typeface="Times New Roman"/>
              </a:rPr>
              <a:t>Coordinar el </a:t>
            </a:r>
            <a:r>
              <a:rPr lang="es-EC" sz="1600" b="1" kern="0" dirty="0" err="1" smtClean="0">
                <a:latin typeface="Calibri"/>
                <a:ea typeface="Calibri"/>
                <a:cs typeface="Times New Roman"/>
              </a:rPr>
              <a:t>Apy</a:t>
            </a:r>
            <a:r>
              <a:rPr lang="es-EC" sz="1600" b="1" kern="0" dirty="0" smtClean="0">
                <a:latin typeface="Calibri"/>
                <a:ea typeface="Calibri"/>
                <a:cs typeface="Times New Roman"/>
              </a:rPr>
              <a:t>.  de fuego orgánico y no orgánico </a:t>
            </a:r>
            <a:r>
              <a:rPr lang="es-EC" sz="1600" b="1" kern="0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. 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3419872" y="2852936"/>
            <a:ext cx="158417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31 Estrategias</a:t>
            </a:r>
            <a:endParaRPr lang="es-ES" dirty="0"/>
          </a:p>
        </p:txBody>
      </p:sp>
      <p:sp>
        <p:nvSpPr>
          <p:cNvPr id="33" name="32 Flecha abajo"/>
          <p:cNvSpPr/>
          <p:nvPr/>
        </p:nvSpPr>
        <p:spPr>
          <a:xfrm>
            <a:off x="4139952" y="2060849"/>
            <a:ext cx="27943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17</a:t>
            </a:fld>
            <a:endParaRPr lang="es-ES" sz="2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07504" y="6525344"/>
            <a:ext cx="135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ANAL/REC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830800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948324" y="188640"/>
            <a:ext cx="3423876" cy="400110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000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APLICACIÓN</a:t>
            </a:r>
            <a:endParaRPr lang="es-EC" sz="2000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620688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</a:t>
            </a: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LEVANTAMIENTO DE LOS PROCESOS ACTUALES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0" y="1090529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LEVANTAMIENTO DE EXPECTATIVAS DE LOS INVOLUCRADOS: </a:t>
            </a:r>
            <a:endParaRPr lang="es-EC" b="1" kern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3093772" y="1666593"/>
            <a:ext cx="3062404" cy="394255"/>
          </a:xfrm>
          <a:prstGeom prst="roundRect">
            <a:avLst>
              <a:gd name="adj" fmla="val 34719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0" lvl="1" algn="ctr"/>
            <a:r>
              <a:rPr lang="es-EC" sz="1400" b="1" dirty="0">
                <a:solidFill>
                  <a:schemeClr val="bg1"/>
                </a:solidFill>
              </a:rPr>
              <a:t>LEVANTAMIENTO DE INFORMACIÓN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25399"/>
              </p:ext>
            </p:extLst>
          </p:nvPr>
        </p:nvGraphicFramePr>
        <p:xfrm>
          <a:off x="467544" y="2708921"/>
          <a:ext cx="8261680" cy="396043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165100" dist="50800" dir="5400000" algn="ctr" rotWithShape="0">
                    <a:schemeClr val="tx1">
                      <a:alpha val="56000"/>
                    </a:schemeClr>
                  </a:outerShdw>
                </a:effectLst>
              </a:tblPr>
              <a:tblGrid>
                <a:gridCol w="521944"/>
                <a:gridCol w="3327849"/>
                <a:gridCol w="4411887"/>
              </a:tblGrid>
              <a:tr h="3933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n-lt"/>
                          <a:ea typeface="Times New Roman"/>
                        </a:rPr>
                        <a:t>Ord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n-lt"/>
                          <a:ea typeface="Times New Roman"/>
                        </a:rPr>
                        <a:t>Metas / Objetivos: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n-lt"/>
                          <a:ea typeface="Times New Roman"/>
                        </a:rPr>
                        <a:t>Observaciones: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</a:tr>
              <a:tr h="12739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+mn-lt"/>
                          <a:ea typeface="Times New Roman"/>
                        </a:rPr>
                        <a:t>Suministrar la instrucción militar al personal profesional y de conscriptos. </a:t>
                      </a:r>
                    </a:p>
                    <a:p>
                      <a:pPr marL="2914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b="1">
                          <a:effectLst/>
                          <a:latin typeface="+mn-lt"/>
                          <a:ea typeface="Times New Roman"/>
                        </a:rPr>
                        <a:t>Considerar la planificación para la instrucción y adiestramiento del personal de oficiales y voluntarios bajo el concepto de “instrucción al personal profesional”</a:t>
                      </a:r>
                    </a:p>
                    <a:p>
                      <a:pPr marL="2914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191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+mn-lt"/>
                          <a:ea typeface="Times New Roman"/>
                        </a:rPr>
                        <a:t>Planificar el empleo de los medios de artillería en las operaciones de guerra externa (COTA)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b="1" dirty="0">
                          <a:effectLst/>
                          <a:latin typeface="+mn-lt"/>
                          <a:ea typeface="Times New Roman"/>
                        </a:rPr>
                        <a:t>Planificar el empleo de los medios de artillería, una vez que el PMTD de la unidad de maniobra (III.DE) ha dado inicio o éste ha concluido.</a:t>
                      </a:r>
                    </a:p>
                    <a:p>
                      <a:pPr marL="1498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739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n-lt"/>
                          <a:ea typeface="Times New Roman"/>
                        </a:rPr>
                        <a:t>Planificar los fuegos de artillería (COTA)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b="1" dirty="0">
                          <a:effectLst/>
                          <a:latin typeface="+mn-lt"/>
                          <a:ea typeface="Times New Roman"/>
                        </a:rPr>
                        <a:t>Se refiere a las actividades que se cumplen para la elaboración del Plan de Fuegos de Artillería.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400" b="1" dirty="0">
                          <a:effectLst/>
                          <a:latin typeface="+mn-lt"/>
                          <a:ea typeface="Times New Roman"/>
                        </a:rPr>
                        <a:t>Es ejecutado por el COTA (Centro de Operaciones Tácticas de la Artillería Divisionaria) en el elemento de Dirección de Tiro durante operaciones.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3562872" y="2204864"/>
            <a:ext cx="2233264" cy="369332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i="1" kern="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Ejemplificación: </a:t>
            </a:r>
          </a:p>
        </p:txBody>
      </p:sp>
      <p:sp>
        <p:nvSpPr>
          <p:cNvPr id="8" name="7 Flecha derecha"/>
          <p:cNvSpPr/>
          <p:nvPr/>
        </p:nvSpPr>
        <p:spPr>
          <a:xfrm>
            <a:off x="27296" y="4714884"/>
            <a:ext cx="571472" cy="35719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18</a:t>
            </a:fld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55720925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948324" y="188640"/>
            <a:ext cx="3423876" cy="400110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000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APLICACIÓN</a:t>
            </a:r>
            <a:endParaRPr lang="es-EC" sz="2000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620688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</a:t>
            </a: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LEVANTAMIENTO DE LOS PROCESOS ACTUALES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0" y="1090529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LEVANTAMIENTO DE EXPECTATIVAS DE LOS INVOLUCRADOS: </a:t>
            </a:r>
            <a:endParaRPr lang="es-EC" b="1" kern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203719"/>
              </p:ext>
            </p:extLst>
          </p:nvPr>
        </p:nvGraphicFramePr>
        <p:xfrm>
          <a:off x="857224" y="2000240"/>
          <a:ext cx="7574910" cy="4742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9" r:id="rId5" imgW="8851631" imgH="5503676" progId="Visio.Drawing.11">
                  <p:embed/>
                </p:oleObj>
              </mc:Choice>
              <mc:Fallback>
                <p:oleObj r:id="rId5" imgW="8851631" imgH="5503676" progId="Visio.Drawing.11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2000240"/>
                        <a:ext cx="7574910" cy="4742118"/>
                      </a:xfrm>
                      <a:prstGeom prst="rect">
                        <a:avLst/>
                      </a:prstGeom>
                      <a:solidFill>
                        <a:srgbClr val="FFFFFF">
                          <a:alpha val="2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9 Rectángulo redondeado"/>
          <p:cNvSpPr/>
          <p:nvPr/>
        </p:nvSpPr>
        <p:spPr>
          <a:xfrm>
            <a:off x="3453812" y="1500174"/>
            <a:ext cx="2342324" cy="394255"/>
          </a:xfrm>
          <a:prstGeom prst="roundRect">
            <a:avLst>
              <a:gd name="adj" fmla="val 34719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0" lvl="1" algn="ctr"/>
            <a:r>
              <a:rPr lang="es-EC" sz="1400" b="1" dirty="0" smtClean="0">
                <a:solidFill>
                  <a:schemeClr val="bg1"/>
                </a:solidFill>
              </a:rPr>
              <a:t>ÁRBOL DE NECESIDADES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19</a:t>
            </a:fld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82919110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857224" y="237652"/>
            <a:ext cx="7603208" cy="7007772"/>
            <a:chOff x="3010450" y="908720"/>
            <a:chExt cx="6674118" cy="5472608"/>
          </a:xfrm>
        </p:grpSpPr>
        <p:sp>
          <p:nvSpPr>
            <p:cNvPr id="60" name="Arc 11"/>
            <p:cNvSpPr>
              <a:spLocks/>
            </p:cNvSpPr>
            <p:nvPr/>
          </p:nvSpPr>
          <p:spPr bwMode="auto">
            <a:xfrm flipH="1">
              <a:off x="3010450" y="908720"/>
              <a:ext cx="6674118" cy="5472608"/>
            </a:xfrm>
            <a:prstGeom prst="roundRect">
              <a:avLst>
                <a:gd name="adj" fmla="val 47453"/>
              </a:avLst>
            </a:prstGeom>
            <a:gradFill flip="none" rotWithShape="1">
              <a:gsLst>
                <a:gs pos="37000">
                  <a:schemeClr val="tx1">
                    <a:alpha val="7000"/>
                  </a:schemeClr>
                </a:gs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73000"/>
                  </a:schemeClr>
                </a:gs>
              </a:gsLst>
              <a:lin ang="0" scaled="1"/>
              <a:tileRect/>
            </a:gradFill>
            <a:ln w="38100">
              <a:noFill/>
              <a:prstDash val="sysDot"/>
              <a:round/>
              <a:headEnd/>
              <a:tailEnd/>
            </a:ln>
            <a:effectLst>
              <a:softEdge rad="317500"/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AR" sz="1200" b="1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46" name="Arc 11"/>
            <p:cNvSpPr>
              <a:spLocks/>
            </p:cNvSpPr>
            <p:nvPr/>
          </p:nvSpPr>
          <p:spPr bwMode="auto">
            <a:xfrm flipH="1">
              <a:off x="3289592" y="1484784"/>
              <a:ext cx="2139664" cy="4176464"/>
            </a:xfrm>
            <a:custGeom>
              <a:avLst/>
              <a:gdLst>
                <a:gd name="T0" fmla="*/ 2147483647 w 21600"/>
                <a:gd name="T1" fmla="*/ 0 h 38721"/>
                <a:gd name="T2" fmla="*/ 2147483647 w 21600"/>
                <a:gd name="T3" fmla="*/ 2147483647 h 38721"/>
                <a:gd name="T4" fmla="*/ 0 w 21600"/>
                <a:gd name="T5" fmla="*/ 2147483647 h 38721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721"/>
                <a:gd name="T11" fmla="*/ 21600 w 21600"/>
                <a:gd name="T12" fmla="*/ 38721 h 387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721" fill="none" extrusionOk="0">
                  <a:moveTo>
                    <a:pt x="9850" y="0"/>
                  </a:moveTo>
                  <a:cubicBezTo>
                    <a:pt x="17063" y="3696"/>
                    <a:pt x="21600" y="11118"/>
                    <a:pt x="21600" y="19223"/>
                  </a:cubicBezTo>
                  <a:cubicBezTo>
                    <a:pt x="21600" y="27551"/>
                    <a:pt x="16811" y="35137"/>
                    <a:pt x="9294" y="38721"/>
                  </a:cubicBezTo>
                </a:path>
                <a:path w="21600" h="38721" stroke="0" extrusionOk="0">
                  <a:moveTo>
                    <a:pt x="9850" y="0"/>
                  </a:moveTo>
                  <a:cubicBezTo>
                    <a:pt x="17063" y="3696"/>
                    <a:pt x="21600" y="11118"/>
                    <a:pt x="21600" y="19223"/>
                  </a:cubicBezTo>
                  <a:cubicBezTo>
                    <a:pt x="21600" y="27551"/>
                    <a:pt x="16811" y="35137"/>
                    <a:pt x="9294" y="38721"/>
                  </a:cubicBezTo>
                  <a:lnTo>
                    <a:pt x="0" y="19223"/>
                  </a:lnTo>
                  <a:close/>
                </a:path>
              </a:pathLst>
            </a:custGeom>
            <a:noFill/>
            <a:ln w="38100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AR" sz="1200" b="1" kern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</p:grpSp>
      <p:sp>
        <p:nvSpPr>
          <p:cNvPr id="10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flipH="1">
            <a:off x="2508231" y="717202"/>
            <a:ext cx="432888" cy="435406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outerShdw blurRad="114300" dist="101600" dir="672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002818" y="717202"/>
            <a:ext cx="373643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000" kern="0" dirty="0" smtClean="0">
                <a:ln w="11430">
                  <a:solidFill>
                    <a:sysClr val="windowText" lastClr="000000">
                      <a:lumMod val="95000"/>
                      <a:lumOff val="5000"/>
                    </a:sysClr>
                  </a:solidFill>
                </a:ln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PARTE I : INTRODUCCIÓN</a:t>
            </a:r>
            <a:endParaRPr lang="es-EC" sz="2000" kern="0" dirty="0">
              <a:ln w="11430">
                <a:solidFill>
                  <a:sysClr val="windowText" lastClr="000000">
                    <a:lumMod val="95000"/>
                    <a:lumOff val="5000"/>
                  </a:sysClr>
                </a:solidFill>
              </a:ln>
              <a:solidFill>
                <a:schemeClr val="bg1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13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flipH="1">
            <a:off x="1285852" y="2071678"/>
            <a:ext cx="432888" cy="435406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outerShdw blurRad="114300" dist="101600" dir="672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1780439" y="2118976"/>
            <a:ext cx="373643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kern="0" dirty="0" smtClean="0">
                <a:ln w="11430">
                  <a:solidFill>
                    <a:sysClr val="windowText" lastClr="000000">
                      <a:lumMod val="95000"/>
                      <a:lumOff val="5000"/>
                    </a:sysClr>
                  </a:solidFill>
                </a:ln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PARTE II:  SUSTENTO TEÓRICO</a:t>
            </a:r>
            <a:endParaRPr lang="es-EC" sz="2000" kern="0" dirty="0">
              <a:ln w="11430">
                <a:solidFill>
                  <a:sysClr val="windowText" lastClr="000000">
                    <a:lumMod val="95000"/>
                    <a:lumOff val="5000"/>
                  </a:sysClr>
                </a:solidFill>
              </a:ln>
              <a:solidFill>
                <a:schemeClr val="bg1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15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flipH="1">
            <a:off x="1071538" y="3558320"/>
            <a:ext cx="432888" cy="435406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outerShdw blurRad="114300" dist="101600" dir="672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1566125" y="3558320"/>
            <a:ext cx="487944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000" kern="0" dirty="0" smtClean="0">
                <a:ln w="11430">
                  <a:solidFill>
                    <a:sysClr val="windowText" lastClr="000000">
                      <a:lumMod val="95000"/>
                      <a:lumOff val="5000"/>
                    </a:sysClr>
                  </a:solidFill>
                </a:ln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PARTE III:  APLICACIÓN </a:t>
            </a:r>
            <a:endParaRPr lang="es-EC" sz="2000" kern="0" dirty="0">
              <a:ln w="11430">
                <a:solidFill>
                  <a:sysClr val="windowText" lastClr="000000">
                    <a:lumMod val="95000"/>
                    <a:lumOff val="5000"/>
                  </a:sysClr>
                </a:solidFill>
              </a:ln>
              <a:solidFill>
                <a:schemeClr val="bg1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17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flipH="1">
            <a:off x="2428892" y="5993990"/>
            <a:ext cx="432888" cy="435406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outerShdw blurRad="114300" dist="101600" dir="672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891947" y="5993990"/>
            <a:ext cx="582345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000" kern="0" dirty="0" smtClean="0">
                <a:ln w="11430">
                  <a:solidFill>
                    <a:sysClr val="windowText" lastClr="000000">
                      <a:lumMod val="95000"/>
                      <a:lumOff val="5000"/>
                    </a:sysClr>
                  </a:solidFill>
                </a:ln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PARTE V:  MANUAL DE PROCESOS</a:t>
            </a:r>
            <a:endParaRPr lang="es-EC" sz="2000" kern="0" dirty="0">
              <a:ln w="11430">
                <a:solidFill>
                  <a:sysClr val="windowText" lastClr="000000">
                    <a:lumMod val="95000"/>
                    <a:lumOff val="5000"/>
                  </a:sysClr>
                </a:solidFill>
              </a:ln>
              <a:solidFill>
                <a:schemeClr val="bg1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284328" y="188640"/>
            <a:ext cx="4094886" cy="46166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2400" kern="0" spc="300" dirty="0" smtClean="0">
                <a:solidFill>
                  <a:srgbClr val="FFFF00"/>
                </a:solidFill>
                <a:latin typeface="Impact" pitchFamily="34" charset="0"/>
              </a:rPr>
              <a:t>SUMARIO</a:t>
            </a:r>
            <a:endParaRPr lang="es-ES" sz="2400" kern="0" spc="3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19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flipH="1">
            <a:off x="1357322" y="4922420"/>
            <a:ext cx="432888" cy="435406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>
            <a:outerShdw blurRad="114300" dist="101600" dir="6720000" algn="ctr" rotWithShape="0">
              <a:sysClr val="windowText" lastClr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2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820377" y="4922420"/>
            <a:ext cx="582345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000" kern="0" dirty="0" smtClean="0">
                <a:ln w="11430">
                  <a:solidFill>
                    <a:sysClr val="windowText" lastClr="000000">
                      <a:lumMod val="95000"/>
                      <a:lumOff val="5000"/>
                    </a:sysClr>
                  </a:solidFill>
                </a:ln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PARTE IV: CONCLUSIONES Y RECOMENDA</a:t>
            </a:r>
            <a:r>
              <a:rPr lang="es-EC" sz="2000" kern="0" dirty="0">
                <a:ln w="11430">
                  <a:solidFill>
                    <a:sysClr val="windowText" lastClr="000000">
                      <a:lumMod val="95000"/>
                      <a:lumOff val="5000"/>
                    </a:sysClr>
                  </a:solidFill>
                </a:ln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C</a:t>
            </a:r>
            <a:r>
              <a:rPr lang="es-EC" sz="2000" kern="0" dirty="0" smtClean="0">
                <a:ln w="11430">
                  <a:solidFill>
                    <a:sysClr val="windowText" lastClr="000000">
                      <a:lumMod val="95000"/>
                      <a:lumOff val="5000"/>
                    </a:sysClr>
                  </a:solidFill>
                </a:ln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IONES</a:t>
            </a:r>
            <a:endParaRPr lang="es-EC" sz="2000" kern="0" dirty="0">
              <a:ln w="11430">
                <a:solidFill>
                  <a:sysClr val="windowText" lastClr="000000">
                    <a:lumMod val="95000"/>
                    <a:lumOff val="5000"/>
                  </a:sysClr>
                </a:solidFill>
              </a:ln>
              <a:solidFill>
                <a:schemeClr val="bg1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ES" sz="2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23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948324" y="188640"/>
            <a:ext cx="3423876" cy="400110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000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APLICACIÓN</a:t>
            </a:r>
            <a:endParaRPr lang="es-EC" sz="2000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620688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</a:t>
            </a: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LEVANTAMIENTO DE LOS PROCESOS ACTUALES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0" y="1090529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LEVANTAMIENTO DE EXPECTATIVAS DE LOS INVOLUCRADOS: </a:t>
            </a:r>
            <a:endParaRPr lang="es-EC" b="1" kern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9 Rectángulo redondeado"/>
          <p:cNvSpPr/>
          <p:nvPr/>
        </p:nvSpPr>
        <p:spPr>
          <a:xfrm>
            <a:off x="3522052" y="1500174"/>
            <a:ext cx="2342324" cy="394255"/>
          </a:xfrm>
          <a:prstGeom prst="roundRect">
            <a:avLst>
              <a:gd name="adj" fmla="val 34719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0" lvl="1" algn="ctr"/>
            <a:r>
              <a:rPr lang="es-EC" sz="1400" b="1" dirty="0" smtClean="0">
                <a:solidFill>
                  <a:schemeClr val="bg1"/>
                </a:solidFill>
              </a:rPr>
              <a:t>ÁRBOL DE NECESIDADES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911810"/>
              </p:ext>
            </p:extLst>
          </p:nvPr>
        </p:nvGraphicFramePr>
        <p:xfrm>
          <a:off x="1071538" y="2000240"/>
          <a:ext cx="7067377" cy="4680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2" r:id="rId5" imgW="8577101" imgH="5669415" progId="Visio.Drawing.11">
                  <p:embed/>
                </p:oleObj>
              </mc:Choice>
              <mc:Fallback>
                <p:oleObj r:id="rId5" imgW="8577101" imgH="5669415" progId="Visio.Drawing.11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2000240"/>
                        <a:ext cx="7067377" cy="4680069"/>
                      </a:xfrm>
                      <a:prstGeom prst="rect">
                        <a:avLst/>
                      </a:prstGeom>
                      <a:solidFill>
                        <a:srgbClr val="FFFFFF">
                          <a:alpha val="2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262740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948324" y="188640"/>
            <a:ext cx="3423876" cy="400110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000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APLICACIÓN</a:t>
            </a:r>
            <a:endParaRPr lang="es-EC" sz="2000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620688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</a:t>
            </a: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LEVANTAMIENTO DE LOS PROCESOS ACTUALES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0" y="1090529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LEVANTAMIENTO DE EXPECTATIVAS DE LOS INVOLUCRADOS: </a:t>
            </a:r>
            <a:endParaRPr lang="es-EC" b="1" kern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9 Rectángulo redondeado"/>
          <p:cNvSpPr/>
          <p:nvPr/>
        </p:nvSpPr>
        <p:spPr>
          <a:xfrm>
            <a:off x="3453812" y="1500174"/>
            <a:ext cx="2342324" cy="394255"/>
          </a:xfrm>
          <a:prstGeom prst="roundRect">
            <a:avLst>
              <a:gd name="adj" fmla="val 34719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0" lvl="1" algn="ctr"/>
            <a:r>
              <a:rPr lang="es-EC" sz="1400" b="1" dirty="0" smtClean="0">
                <a:solidFill>
                  <a:schemeClr val="bg1"/>
                </a:solidFill>
              </a:rPr>
              <a:t>ÁRBOL DE NECESIDADES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934707"/>
              </p:ext>
            </p:extLst>
          </p:nvPr>
        </p:nvGraphicFramePr>
        <p:xfrm>
          <a:off x="816280" y="2032581"/>
          <a:ext cx="7319658" cy="4754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5" r:id="rId5" imgW="10294735" imgH="6879257" progId="Visio.Drawing.11">
                  <p:embed/>
                </p:oleObj>
              </mc:Choice>
              <mc:Fallback>
                <p:oleObj r:id="rId5" imgW="10294735" imgH="6879257" progId="Visio.Drawing.11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80" y="2032581"/>
                        <a:ext cx="7319658" cy="4754005"/>
                      </a:xfrm>
                      <a:prstGeom prst="rect">
                        <a:avLst/>
                      </a:prstGeom>
                      <a:solidFill>
                        <a:srgbClr val="FFFFFF">
                          <a:alpha val="2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21</a:t>
            </a:fld>
            <a:endParaRPr lang="es-ES" sz="2800"/>
          </a:p>
        </p:txBody>
      </p:sp>
    </p:spTree>
    <p:extLst>
      <p:ext uri="{BB962C8B-B14F-4D97-AF65-F5344CB8AC3E}">
        <p14:creationId xmlns:p14="http://schemas.microsoft.com/office/powerpoint/2010/main" val="206481942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3347864" y="514465"/>
            <a:ext cx="2520280" cy="394255"/>
          </a:xfrm>
          <a:prstGeom prst="roundRect">
            <a:avLst>
              <a:gd name="adj" fmla="val 34719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0" lvl="1" algn="ctr"/>
            <a:r>
              <a:rPr lang="es-EC" sz="1400" b="1" dirty="0" smtClean="0">
                <a:solidFill>
                  <a:schemeClr val="bg1"/>
                </a:solidFill>
              </a:rPr>
              <a:t>MATRIZ  SIPOC  MACRO</a:t>
            </a:r>
            <a:endParaRPr lang="es-EC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032509"/>
              </p:ext>
            </p:extLst>
          </p:nvPr>
        </p:nvGraphicFramePr>
        <p:xfrm>
          <a:off x="0" y="1268760"/>
          <a:ext cx="9144000" cy="54006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241300" dist="101600" dir="5400000" algn="ctr" rotWithShape="0">
                    <a:schemeClr val="tx1">
                      <a:alpha val="50000"/>
                    </a:schemeClr>
                  </a:outerShdw>
                </a:effectLst>
              </a:tblPr>
              <a:tblGrid>
                <a:gridCol w="1403648"/>
                <a:gridCol w="2182693"/>
                <a:gridCol w="1365341"/>
                <a:gridCol w="2827664"/>
                <a:gridCol w="1364654"/>
              </a:tblGrid>
              <a:tr h="426364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7675" algn="l"/>
                        </a:tabLs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PROVEEDOR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ENTRADA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PROCESO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SALIDA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CLIENTE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</a:tr>
              <a:tr h="2368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III-DE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PAA III.DE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Revisión de Planes Instructivos y documentos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Propuesta del PAA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JEM / 27.BA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10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Comando General del Ejército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PAA del CGE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Solicitud  de modificación de fecha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III.DE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10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Direcciones del CGE , COT,  III.DE,  COAD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Directivas / Planes / Instructivos / documentos varios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Proponer las actividades anuales en el campo de operaciones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Propuesta para cambio de fecha (coordinación)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Unidades subordinadas.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3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Comando y E.M. (27.BA)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Disposición y/o requerimiento de actividades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Propuesta (coordinación) para cambio de fecha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E.M de la 27.BA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47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Unidades subordinadas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Requerimiento de actividades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1843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COMIT-ART / COMIL-4 / BAL-III-DE / otras unidades militares.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Otros requerimientos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Propuesta del PAA. (Operaciones)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10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Entidades externas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Requerimientos o actividades ejecutadas (Informe Anual de actividades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Elipse"/>
          <p:cNvSpPr/>
          <p:nvPr/>
        </p:nvSpPr>
        <p:spPr>
          <a:xfrm>
            <a:off x="4085582" y="2571744"/>
            <a:ext cx="357158" cy="3571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1</a:t>
            </a:r>
            <a:endParaRPr lang="es-EC" b="1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22</a:t>
            </a:fld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22976697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3525820" y="370449"/>
            <a:ext cx="2342324" cy="394255"/>
          </a:xfrm>
          <a:prstGeom prst="roundRect">
            <a:avLst>
              <a:gd name="adj" fmla="val 34719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0" lvl="1" algn="ctr"/>
            <a:r>
              <a:rPr lang="es-EC" sz="1400" b="1" dirty="0" smtClean="0">
                <a:solidFill>
                  <a:schemeClr val="bg1"/>
                </a:solidFill>
              </a:rPr>
              <a:t>MATRIZ  SIPOC  MACRO</a:t>
            </a:r>
            <a:endParaRPr lang="es-EC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322456"/>
              </p:ext>
            </p:extLst>
          </p:nvPr>
        </p:nvGraphicFramePr>
        <p:xfrm>
          <a:off x="0" y="1268761"/>
          <a:ext cx="9144000" cy="518457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101600" dist="101600" dir="5400000" algn="ctr" rotWithShape="0">
                    <a:schemeClr val="tx1">
                      <a:alpha val="48000"/>
                    </a:schemeClr>
                  </a:outerShdw>
                </a:effectLst>
              </a:tblPr>
              <a:tblGrid>
                <a:gridCol w="1244282"/>
                <a:gridCol w="2342058"/>
                <a:gridCol w="1365341"/>
                <a:gridCol w="2827666"/>
                <a:gridCol w="1364653"/>
              </a:tblGrid>
              <a:tr h="450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 smtClean="0">
                          <a:effectLst/>
                          <a:latin typeface="+mn-lt"/>
                          <a:ea typeface="Times New Roman"/>
                        </a:rPr>
                        <a:t>PROVEEDOR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ENTRADA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PROCESO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SALIDA 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CLIENTE 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</a:tr>
              <a:tr h="676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Sección de Artillería del COT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Información / disposiciones / regulaciones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Consolidación de necesidades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Plan de Fuegos de </a:t>
                      </a:r>
                      <a:r>
                        <a:rPr lang="es-EC" sz="1300" b="1" dirty="0" smtClean="0">
                          <a:effectLst/>
                          <a:latin typeface="+mn-lt"/>
                          <a:ea typeface="Times New Roman"/>
                        </a:rPr>
                        <a:t>Artillería </a:t>
                      </a: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al Plan de Operaciones de la III.DE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III-DE / CCAF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76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III-DE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Plan de Apoyo de Fuegos al Plan de Operaciones de la III-DE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Ordenes de Fuegos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Unidades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01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CAF (Coordinador de apoyo de fuegos)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Plan Provisional de apoyo de fuegos de artillería de la III-DE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Planificar y Conducir los fuegos de artillería (COTA)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Pedidos de Fuego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CCAF III-DE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016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III-DE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Plan de Operaciones de la III-DE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RPI (Requerimientos prioritarios de inteligencia)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BLB.27 / Unidades / otras agencias disponibles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5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BLB.27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Lista de Blancos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352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Brigadas y unidades de maniobra dependientes de la III-DE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Planes de Fuegos de Artillería (Una vez elaborados)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Elaborar el plan de Fuegos de Artillería / Ordenes / Pedidos de Fuegos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Elipse"/>
          <p:cNvSpPr/>
          <p:nvPr/>
        </p:nvSpPr>
        <p:spPr>
          <a:xfrm>
            <a:off x="4085582" y="3058162"/>
            <a:ext cx="357158" cy="3571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9</a:t>
            </a:r>
            <a:endParaRPr lang="es-EC" b="1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23</a:t>
            </a:fld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17913579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3525820" y="188640"/>
            <a:ext cx="2342324" cy="394255"/>
          </a:xfrm>
          <a:prstGeom prst="roundRect">
            <a:avLst>
              <a:gd name="adj" fmla="val 34719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0" lvl="1" algn="ctr"/>
            <a:r>
              <a:rPr lang="es-EC" sz="1400" b="1" dirty="0" smtClean="0">
                <a:solidFill>
                  <a:schemeClr val="bg1"/>
                </a:solidFill>
              </a:rPr>
              <a:t>MATRIZ  SIPOC  MACRO</a:t>
            </a:r>
            <a:endParaRPr lang="es-EC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052317"/>
              </p:ext>
            </p:extLst>
          </p:nvPr>
        </p:nvGraphicFramePr>
        <p:xfrm>
          <a:off x="0" y="956171"/>
          <a:ext cx="9143999" cy="578519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177800" dist="101600" dir="5400000" algn="ctr" rotWithShape="0">
                    <a:schemeClr val="tx1">
                      <a:alpha val="46000"/>
                    </a:schemeClr>
                  </a:outerShdw>
                </a:effectLst>
              </a:tblPr>
              <a:tblGrid>
                <a:gridCol w="1187624"/>
                <a:gridCol w="2448272"/>
                <a:gridCol w="2160240"/>
                <a:gridCol w="1872208"/>
                <a:gridCol w="1475655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PROVEEDOR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ENTRADA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PROCESO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SALIDA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CLIENTE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</a:tr>
              <a:tr h="475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III-DE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PMTD de la Maniobra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Recepción de la Directiva de Planeamiento (Primera Operación del Plan de Campaña)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Organización para el combate de artillería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III-DE / COTA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13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B-3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Situación actual de los medios de apoyo de fuego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Medidas de coordinación de apoyo de fuego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III-DE / COTA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51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B-3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Planificación del empleo de los medios de apoyo de fuego (actualización)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Planificación y Ejecución de la Coordinación de Fuegos  (CCAF)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Regulaciones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COTA / Unidades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5879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Recomendación de artillería para los CA de la maniobra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III-DE / D-3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5175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Plan de Apoyo de Fuegos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III-DE / Brigadas de combate /27-BA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1381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Organización para el combate / Ordenes de Fuego / Pedidos de fuegos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Necesidades de artillería de campo para la maniobra (Órdenes)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COTA 27.BA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5175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Otras necesidades de apoyo (AE / FAE / Morteros Pesados / etc.) (Pedidos u Ordenes)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Oficiales de enlace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3 Elipse"/>
          <p:cNvSpPr/>
          <p:nvPr/>
        </p:nvSpPr>
        <p:spPr>
          <a:xfrm>
            <a:off x="4476496" y="2945780"/>
            <a:ext cx="500034" cy="47277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300" b="1" dirty="0" smtClean="0"/>
              <a:t>10</a:t>
            </a:r>
            <a:endParaRPr lang="es-EC" sz="1300" b="1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236326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3525820" y="442457"/>
            <a:ext cx="2342324" cy="394255"/>
          </a:xfrm>
          <a:prstGeom prst="roundRect">
            <a:avLst>
              <a:gd name="adj" fmla="val 34719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0" lvl="1" algn="ctr"/>
            <a:r>
              <a:rPr lang="es-EC" sz="1400" b="1" dirty="0" smtClean="0">
                <a:solidFill>
                  <a:schemeClr val="bg1"/>
                </a:solidFill>
              </a:rPr>
              <a:t>MATRIZ  SIPOC  MACRO</a:t>
            </a:r>
            <a:endParaRPr lang="es-EC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005283"/>
              </p:ext>
            </p:extLst>
          </p:nvPr>
        </p:nvGraphicFramePr>
        <p:xfrm>
          <a:off x="14283" y="1412777"/>
          <a:ext cx="9129717" cy="504055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101600" dist="101600" dir="5400000" algn="ctr" rotWithShape="0">
                    <a:schemeClr val="tx1">
                      <a:alpha val="45000"/>
                    </a:schemeClr>
                  </a:outerShdw>
                </a:effectLst>
              </a:tblPr>
              <a:tblGrid>
                <a:gridCol w="1173342"/>
                <a:gridCol w="2376264"/>
                <a:gridCol w="2016224"/>
                <a:gridCol w="1872208"/>
                <a:gridCol w="1691679"/>
              </a:tblGrid>
              <a:tr h="434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PROVEEDOR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ENTRADA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PROCESO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SALIDA 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CLIENTE 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</a:tr>
              <a:tr h="772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III-DE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Orden del escalón superior o cambio de situación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Recepción de la Misión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Guía inicial del Comandante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EM 27.BA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30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B-3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Resultados de Ejercicios Tácticos (Informes / Recomendaciones)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Orden Preparatoria 1 (Formato Anexo G página 140)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EM 27.BA / Unidades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75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EM 27.BA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Lecciones aprendidas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12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Planificar y Ejecutar operaciones de defensa interna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Guía del Comandante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EM 27.BA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518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Orden Preparatoria 2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EM 27.BA Unidades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7277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Orden de Marcha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Unidades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51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Plan u Orden de Operaciones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RICC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EM 27 BA /Unidades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420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Plan u Orden de Operaciones / Otros Planes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EM 27.BA / Unidades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Elipse"/>
          <p:cNvSpPr/>
          <p:nvPr/>
        </p:nvSpPr>
        <p:spPr>
          <a:xfrm>
            <a:off x="4344038" y="3054964"/>
            <a:ext cx="500034" cy="47277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300" b="1" dirty="0" smtClean="0"/>
              <a:t>12</a:t>
            </a:r>
            <a:endParaRPr lang="es-EC" sz="1300" b="1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25</a:t>
            </a:fld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95501102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3525820" y="188640"/>
            <a:ext cx="2342324" cy="394255"/>
          </a:xfrm>
          <a:prstGeom prst="roundRect">
            <a:avLst>
              <a:gd name="adj" fmla="val 34719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0" lvl="1" algn="ctr"/>
            <a:r>
              <a:rPr lang="es-EC" sz="1400" b="1" dirty="0" smtClean="0">
                <a:solidFill>
                  <a:schemeClr val="bg1"/>
                </a:solidFill>
              </a:rPr>
              <a:t>MATRIZ  SIPOC  MACRO</a:t>
            </a:r>
            <a:endParaRPr lang="es-EC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116393"/>
              </p:ext>
            </p:extLst>
          </p:nvPr>
        </p:nvGraphicFramePr>
        <p:xfrm>
          <a:off x="0" y="764704"/>
          <a:ext cx="9144000" cy="590465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101600" dist="101600" dir="5400000" algn="ctr" rotWithShape="0">
                    <a:schemeClr val="tx1">
                      <a:alpha val="46000"/>
                    </a:schemeClr>
                  </a:outerShdw>
                </a:effectLst>
              </a:tblPr>
              <a:tblGrid>
                <a:gridCol w="1244282"/>
                <a:gridCol w="2342058"/>
                <a:gridCol w="1365341"/>
                <a:gridCol w="2827665"/>
                <a:gridCol w="1364654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PROVEEDOR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ENTRADA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PROCESO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SALIDA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CLIENTE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</a:tr>
              <a:tr h="817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III-DE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Instructivo para la planificación y ejecución de ejercicios tácticos / Directiva de Instrucción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Elaboración del Cronograma de planificación (plan de trabajo)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Instructivo del Ejercicio (nivel 27.BA)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JEM 27.BA / E.M de la 27.BA / Unidades /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8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B-3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Lecciones aprendidas ejercicios anteriores.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Plan de Trabajo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JEM 27.BA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8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B-3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Programa General de Instrucción de la 27.BA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13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Participar en ejercicios de cuarteles generales y maniobras militares dispuestos por la III.DE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Informe Final del Ejercicio. (Lecciones aprendidas y puntos de enseñanza)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III-DE / B-3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4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Oficial SEPRAC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Normas de Seguridad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Lista de requerimientos y necesidades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CAL.27 / U.Adm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55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B-4 / </a:t>
                      </a:r>
                      <a:r>
                        <a:rPr lang="es-EC" sz="1300" b="1" dirty="0" err="1">
                          <a:effectLst/>
                          <a:latin typeface="+mn-lt"/>
                          <a:ea typeface="Times New Roman"/>
                        </a:rPr>
                        <a:t>Cmdtes</a:t>
                      </a: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 de Unidad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Situación de medios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Ejercicio: Índice de documentos 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Organización del ejercicio/ Designación de funciones/ Situación general / Croquis de la situación general/ Situación inicial de los medios / Croquis de la orientación topográfica / Estudio táctico sobre las condiciones meteorológicas y del terreno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/ Situación General (o Guerra en Desarrollo) / Primera Situación Particular/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Situaciones Particulares y/o Continuada.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Unidades participantes / E.M 27.BA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4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B-1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Situación de personal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Elaboración del Informe Final del Ejercicio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3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E.M 27.BA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  <a:latin typeface="+mn-lt"/>
                          <a:ea typeface="Times New Roman"/>
                        </a:rPr>
                        <a:t>Informaciones para elaboración del ejercicio y situaciones</a:t>
                      </a:r>
                    </a:p>
                  </a:txBody>
                  <a:tcPr marL="66877" marR="66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Elipse"/>
          <p:cNvSpPr/>
          <p:nvPr/>
        </p:nvSpPr>
        <p:spPr>
          <a:xfrm>
            <a:off x="4017342" y="2986724"/>
            <a:ext cx="500034" cy="47277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300" b="1" dirty="0" smtClean="0"/>
              <a:t>13</a:t>
            </a:r>
            <a:endParaRPr lang="es-EC" sz="1300" b="1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819537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3237788" y="298441"/>
            <a:ext cx="2918388" cy="394255"/>
          </a:xfrm>
          <a:prstGeom prst="roundRect">
            <a:avLst>
              <a:gd name="adj" fmla="val 34719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0" lvl="1" algn="ctr"/>
            <a:r>
              <a:rPr lang="es-EC" sz="1500" b="1" dirty="0" smtClean="0">
                <a:solidFill>
                  <a:schemeClr val="bg1"/>
                </a:solidFill>
              </a:rPr>
              <a:t>DIAGRAMA  DE  AFINIDADES</a:t>
            </a:r>
            <a:endParaRPr lang="es-EC" sz="1500" b="1" dirty="0">
              <a:solidFill>
                <a:schemeClr val="bg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0" y="937217"/>
            <a:ext cx="8354514" cy="5439346"/>
          </a:xfrm>
          <a:prstGeom prst="rect">
            <a:avLst/>
          </a:prstGeom>
          <a:noFill/>
          <a:ln>
            <a:noFill/>
          </a:ln>
          <a:effectLst>
            <a:outerShdw blurRad="127000" dist="50800" dir="2700000" algn="ctr" rotWithShape="0">
              <a:schemeClr val="tx1">
                <a:alpha val="5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491880" y="980728"/>
            <a:ext cx="2088232" cy="4320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PLANIFICAR OPERACIONES DE GUERRA EXTERNA</a:t>
            </a:r>
            <a:endParaRPr lang="es-EC" sz="1050" b="1" dirty="0"/>
          </a:p>
        </p:txBody>
      </p:sp>
      <p:sp>
        <p:nvSpPr>
          <p:cNvPr id="5" name="4 Rectángulo"/>
          <p:cNvSpPr/>
          <p:nvPr/>
        </p:nvSpPr>
        <p:spPr>
          <a:xfrm>
            <a:off x="3491880" y="3140968"/>
            <a:ext cx="2088232" cy="4320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PLANIFICAR OPERACIONES DE DEFENSA INTERNA</a:t>
            </a:r>
            <a:endParaRPr lang="es-EC" sz="1050" b="1" dirty="0"/>
          </a:p>
        </p:txBody>
      </p:sp>
      <p:sp>
        <p:nvSpPr>
          <p:cNvPr id="6" name="5 Rectángulo"/>
          <p:cNvSpPr/>
          <p:nvPr/>
        </p:nvSpPr>
        <p:spPr>
          <a:xfrm>
            <a:off x="3505528" y="4752440"/>
            <a:ext cx="2088232" cy="4320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EJECUTAR ENTRENAMIENTO</a:t>
            </a:r>
            <a:endParaRPr lang="es-EC" sz="1050" b="1" dirty="0"/>
          </a:p>
        </p:txBody>
      </p:sp>
      <p:sp>
        <p:nvSpPr>
          <p:cNvPr id="7" name="6 Rectángulo"/>
          <p:cNvSpPr/>
          <p:nvPr/>
        </p:nvSpPr>
        <p:spPr>
          <a:xfrm>
            <a:off x="786640" y="4553832"/>
            <a:ext cx="2088232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INSTRUCCIÓN Y CAPACITACION</a:t>
            </a:r>
            <a:endParaRPr lang="es-EC" sz="1050" b="1" dirty="0"/>
          </a:p>
        </p:txBody>
      </p:sp>
      <p:sp>
        <p:nvSpPr>
          <p:cNvPr id="8" name="7 Rectángulo"/>
          <p:cNvSpPr/>
          <p:nvPr/>
        </p:nvSpPr>
        <p:spPr>
          <a:xfrm>
            <a:off x="3635896" y="5949280"/>
            <a:ext cx="2088232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1050" b="1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27</a:t>
            </a:fld>
            <a:endParaRPr lang="es-ES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8532440" y="446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C.V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190325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3237788" y="188640"/>
            <a:ext cx="2918388" cy="394255"/>
          </a:xfrm>
          <a:prstGeom prst="roundRect">
            <a:avLst>
              <a:gd name="adj" fmla="val 34719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0" lvl="1" algn="ctr"/>
            <a:r>
              <a:rPr lang="es-EC" sz="1500" b="1" dirty="0" smtClean="0">
                <a:solidFill>
                  <a:schemeClr val="bg1"/>
                </a:solidFill>
              </a:rPr>
              <a:t>DIAGRAMA  DE  RELACIONES</a:t>
            </a:r>
            <a:endParaRPr lang="es-EC" sz="15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r="9167"/>
          <a:stretch/>
        </p:blipFill>
        <p:spPr bwMode="auto">
          <a:xfrm>
            <a:off x="428595" y="1000108"/>
            <a:ext cx="8502139" cy="5669250"/>
          </a:xfrm>
          <a:prstGeom prst="rect">
            <a:avLst/>
          </a:prstGeom>
          <a:noFill/>
          <a:ln>
            <a:noFill/>
          </a:ln>
          <a:effectLst>
            <a:outerShdw blurRad="127000" dist="50800" dir="2700000" algn="ctr" rotWithShape="0">
              <a:schemeClr val="tx1">
                <a:alpha val="5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28</a:t>
            </a:fld>
            <a:endParaRPr lang="es-ES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8422178" y="-27384"/>
            <a:ext cx="83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SEC PRO.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880612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620688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es-ES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PRIORIZACIÓN DE PROCESOS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948324" y="188640"/>
            <a:ext cx="3423876" cy="400110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000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APLICACIÓN</a:t>
            </a:r>
            <a:endParaRPr lang="es-EC" sz="2000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028609"/>
              </p:ext>
            </p:extLst>
          </p:nvPr>
        </p:nvGraphicFramePr>
        <p:xfrm>
          <a:off x="-1" y="1196752"/>
          <a:ext cx="9144000" cy="417646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88900" dist="63500" dir="5400000" algn="ctr" rotWithShape="0">
                    <a:schemeClr val="tx1">
                      <a:alpha val="44000"/>
                    </a:schemeClr>
                  </a:outerShdw>
                </a:effectLst>
              </a:tblPr>
              <a:tblGrid>
                <a:gridCol w="1921662"/>
                <a:gridCol w="1232402"/>
                <a:gridCol w="1151652"/>
                <a:gridCol w="1214137"/>
                <a:gridCol w="1171840"/>
                <a:gridCol w="1214137"/>
                <a:gridCol w="1238170"/>
              </a:tblGrid>
              <a:tr h="223673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FACTORES DE PRIORIZACIÓN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81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PROCESOS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Ejercicio de mando institucional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Impacto en la imagen de la Institución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Contribución a la misión del Escalón Superior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Aporte a los objetivos estratégicos 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Repercusión Social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Total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3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Planificación Institucional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15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3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Control de Gestión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7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Instrucción Capacitación y Cultura física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7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Planificación de Operaciones y Ejercicios Tácticos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21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1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Administrar y evaluar operaciones y ejercicios tácticos 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21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3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Comunicaciones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3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Logística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8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3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Inteligencia 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3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Seprac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12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3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Comunicación Social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14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3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Asesoría Jurídica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3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Gestión Administrativa 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0175" marR="40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330655"/>
              </p:ext>
            </p:extLst>
          </p:nvPr>
        </p:nvGraphicFramePr>
        <p:xfrm>
          <a:off x="3212440" y="5517232"/>
          <a:ext cx="3159760" cy="117094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88900" dist="63500" dir="5400000" algn="ctr" rotWithShape="0">
                    <a:schemeClr val="tx1">
                      <a:alpha val="44000"/>
                    </a:schemeClr>
                  </a:outerShdw>
                </a:effectLst>
              </a:tblPr>
              <a:tblGrid>
                <a:gridCol w="1122045"/>
                <a:gridCol w="2037715"/>
              </a:tblGrid>
              <a:tr h="21844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ESCALA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Valor 1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No Fundamental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Valor 2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Poco importante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Valor 3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Medianamente importante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Valor 4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Muy Importante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Valor 5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Fundamental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7 Flecha derecha"/>
          <p:cNvSpPr/>
          <p:nvPr/>
        </p:nvSpPr>
        <p:spPr>
          <a:xfrm>
            <a:off x="8038264" y="2551256"/>
            <a:ext cx="288032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Flecha derecha"/>
          <p:cNvSpPr/>
          <p:nvPr/>
        </p:nvSpPr>
        <p:spPr>
          <a:xfrm>
            <a:off x="8038264" y="2911296"/>
            <a:ext cx="288032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Flecha derecha"/>
          <p:cNvSpPr/>
          <p:nvPr/>
        </p:nvSpPr>
        <p:spPr>
          <a:xfrm>
            <a:off x="8038264" y="3343344"/>
            <a:ext cx="288032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29</a:t>
            </a:fld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8645096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58218" y="906813"/>
            <a:ext cx="7968938" cy="1900095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C" sz="4800" b="1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PARTE  I</a:t>
            </a:r>
          </a:p>
          <a:p>
            <a:pPr marL="0" lvl="1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C" sz="4800" b="1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INTRODUCCIÓN</a:t>
            </a:r>
            <a:endParaRPr lang="es-EC" sz="4800" dirty="0" smtClean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6808" y="2884492"/>
            <a:ext cx="7940348" cy="2016000"/>
            <a:chOff x="686808" y="2884492"/>
            <a:chExt cx="7940348" cy="2016000"/>
          </a:xfrm>
        </p:grpSpPr>
        <p:sp>
          <p:nvSpPr>
            <p:cNvPr id="7" name="6 Rectángulo"/>
            <p:cNvSpPr/>
            <p:nvPr/>
          </p:nvSpPr>
          <p:spPr>
            <a:xfrm>
              <a:off x="686808" y="2884492"/>
              <a:ext cx="7940348" cy="2016000"/>
            </a:xfrm>
            <a:prstGeom prst="rect">
              <a:avLst/>
            </a:prstGeom>
            <a:ln>
              <a:noFill/>
            </a:ln>
            <a:effectLst>
              <a:outerShdw blurRad="228600" dist="139700" dir="5400000" algn="ctr" rotWithShape="0">
                <a:schemeClr val="tx1">
                  <a:alpha val="39000"/>
                </a:scheme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8434" name="Picture 2" descr="D:\_OTRO DG_2009\IMAGENES\IMAGENES PEPA\Fotos Rediseño Ago-2009\Armas Eje\Fotos Artilleria\177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7584" y="2996953"/>
              <a:ext cx="2400267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5" name="Picture 3" descr="D:\_OTRO DG_2009\IMAGENES\IMAGENES PEPA\Fotos Rediseño Ago-2009\Armas Eje\Fotos Artilleria\ART.MEMORIAS (1)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248" y="2996953"/>
              <a:ext cx="2376264" cy="178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6" name="Picture 4" descr="D:\_OTRO DG_2009\IMAGENES\IMAGENES PEPA\Fotos Rediseño Ago-2009\Armas Eje\Fotos Artilleria\TIRO ENGABAO2005 120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3528" y="2996953"/>
              <a:ext cx="2576904" cy="178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3</a:t>
            </a:fld>
            <a:endParaRPr lang="es-E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402199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827420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s-ES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DEFINICIÓN DEL MAPA DE MACRO PROCESOS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948324" y="188640"/>
            <a:ext cx="3423876" cy="400110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000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APLICACIÓN</a:t>
            </a:r>
            <a:endParaRPr lang="es-EC" sz="2000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20660"/>
              </p:ext>
            </p:extLst>
          </p:nvPr>
        </p:nvGraphicFramePr>
        <p:xfrm>
          <a:off x="540692" y="1652166"/>
          <a:ext cx="8103274" cy="501719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101600" dist="101600" dir="5400000" algn="ctr" rotWithShape="0">
                    <a:schemeClr val="tx1">
                      <a:alpha val="45000"/>
                    </a:schemeClr>
                  </a:outerShdw>
                </a:effectLst>
              </a:tblPr>
              <a:tblGrid>
                <a:gridCol w="3192199"/>
                <a:gridCol w="4911075"/>
              </a:tblGrid>
              <a:tr h="385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MACRO- PROCESOS </a:t>
                      </a:r>
                      <a:endParaRPr lang="es-EC" sz="15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PROCESOS</a:t>
                      </a:r>
                      <a:r>
                        <a:rPr lang="es-ES" sz="15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5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</a:tr>
              <a:tr h="38593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GOBERNANTES</a:t>
                      </a:r>
                      <a:endParaRPr lang="es-EC" sz="15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Planificación Institucional</a:t>
                      </a:r>
                      <a:endParaRPr lang="es-EC" sz="15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593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Control de Gestión</a:t>
                      </a:r>
                      <a:endParaRPr lang="es-EC" sz="15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593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FUNDAMENTALES O PRIMARIOS</a:t>
                      </a:r>
                      <a:endParaRPr lang="es-EC" sz="15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Instrucción, </a:t>
                      </a:r>
                      <a:r>
                        <a:rPr lang="es-ES" sz="15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Capacitación y Cultura física</a:t>
                      </a:r>
                      <a:endParaRPr lang="es-EC" sz="15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593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Planificación de Operaciones y Ejercicios Tácticos</a:t>
                      </a:r>
                      <a:endParaRPr lang="es-EC" sz="15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593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Administrar y </a:t>
                      </a:r>
                      <a:r>
                        <a:rPr lang="es-ES" sz="15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evaluar: </a:t>
                      </a:r>
                      <a:r>
                        <a:rPr lang="es-ES" sz="15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operaciones y ejercicios tácticos </a:t>
                      </a:r>
                      <a:endParaRPr lang="es-EC" sz="15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5938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APOYO</a:t>
                      </a:r>
                      <a:endParaRPr lang="es-EC" sz="15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Comunicaciones</a:t>
                      </a:r>
                      <a:endParaRPr lang="es-EC" sz="15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593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Logística</a:t>
                      </a:r>
                      <a:endParaRPr lang="es-EC" sz="15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593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Inteligencia </a:t>
                      </a:r>
                      <a:endParaRPr lang="es-EC" sz="15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593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Seprac (Seguridad y prevención de accidentes)</a:t>
                      </a:r>
                      <a:endParaRPr lang="es-EC" sz="15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593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Comunicación Social</a:t>
                      </a:r>
                      <a:endParaRPr lang="es-EC" sz="15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593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Asesoría Jurídica</a:t>
                      </a:r>
                      <a:endParaRPr lang="es-EC" sz="15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593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5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Gestión Administrativa </a:t>
                      </a:r>
                      <a:endParaRPr lang="es-EC" sz="15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60361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404664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</a:t>
            </a: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PROCESOS DE LA CADENA DE VALOR DE LA BRIGADA 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948324" y="44624"/>
            <a:ext cx="3423876" cy="400110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000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APLICACIÓN</a:t>
            </a:r>
            <a:endParaRPr lang="es-EC" sz="2000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764704"/>
            <a:ext cx="9144000" cy="307777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1400" b="1" kern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DESPLIEGUE</a:t>
            </a:r>
            <a:endParaRPr lang="es-EC" sz="1400" b="1" kern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2481"/>
            <a:ext cx="9144000" cy="578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31</a:t>
            </a:fld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21506125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332656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</a:t>
            </a: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PROCESOS DE LA CADENA DE VALOR DE LA BRIGADA 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948324" y="-27384"/>
            <a:ext cx="3423876" cy="400110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000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APLICACIÓN</a:t>
            </a:r>
            <a:endParaRPr lang="es-EC" sz="2000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0" y="692696"/>
            <a:ext cx="9144000" cy="307777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1400" b="1" kern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DESPLIEGUE</a:t>
            </a:r>
            <a:endParaRPr lang="es-EC" sz="1400" b="1" kern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Elipse"/>
          <p:cNvSpPr/>
          <p:nvPr/>
        </p:nvSpPr>
        <p:spPr>
          <a:xfrm>
            <a:off x="2786050" y="4143380"/>
            <a:ext cx="214314" cy="2143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Elipse"/>
          <p:cNvSpPr/>
          <p:nvPr/>
        </p:nvSpPr>
        <p:spPr>
          <a:xfrm>
            <a:off x="4286248" y="5286388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Elipse"/>
          <p:cNvSpPr/>
          <p:nvPr/>
        </p:nvSpPr>
        <p:spPr>
          <a:xfrm>
            <a:off x="6044902" y="6044910"/>
            <a:ext cx="214314" cy="21431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4" name="13 Imagen"/>
          <p:cNvPicPr/>
          <p:nvPr/>
        </p:nvPicPr>
        <p:blipFill>
          <a:blip r:embed="rId4"/>
          <a:srcRect l="16439" t="14492" r="12905" b="8006"/>
          <a:stretch>
            <a:fillRect/>
          </a:stretch>
        </p:blipFill>
        <p:spPr bwMode="auto">
          <a:xfrm>
            <a:off x="0" y="1000473"/>
            <a:ext cx="9144000" cy="5857527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/>
        </p:spPr>
      </p:pic>
      <p:sp>
        <p:nvSpPr>
          <p:cNvPr id="15" name="Cuadro de texto 2"/>
          <p:cNvSpPr txBox="1">
            <a:spLocks noChangeArrowheads="1"/>
          </p:cNvSpPr>
          <p:nvPr/>
        </p:nvSpPr>
        <p:spPr bwMode="auto">
          <a:xfrm>
            <a:off x="2691279" y="3537580"/>
            <a:ext cx="296545" cy="25146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s-EC" sz="1200" dirty="0">
                <a:effectLst/>
                <a:latin typeface="Times New Roman"/>
                <a:ea typeface="Times New Roman"/>
              </a:rPr>
              <a:t>C</a:t>
            </a:r>
            <a:endParaRPr lang="es-E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6" name="Cuadro de texto 2"/>
          <p:cNvSpPr txBox="1">
            <a:spLocks noChangeArrowheads="1"/>
          </p:cNvSpPr>
          <p:nvPr/>
        </p:nvSpPr>
        <p:spPr bwMode="auto">
          <a:xfrm>
            <a:off x="4211960" y="5172174"/>
            <a:ext cx="248920" cy="273050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s-EC" sz="1100">
                <a:effectLst/>
                <a:latin typeface="Times New Roman"/>
                <a:ea typeface="Times New Roman"/>
              </a:rPr>
              <a:t>D</a:t>
            </a:r>
            <a:endParaRPr lang="es-ES" sz="1200">
              <a:effectLst/>
              <a:latin typeface="Times New Roman"/>
              <a:ea typeface="Times New Roman"/>
            </a:endParaRPr>
          </a:p>
        </p:txBody>
      </p:sp>
      <p:sp>
        <p:nvSpPr>
          <p:cNvPr id="17" name="Cuadro de texto 2"/>
          <p:cNvSpPr txBox="1">
            <a:spLocks noChangeArrowheads="1"/>
          </p:cNvSpPr>
          <p:nvPr/>
        </p:nvSpPr>
        <p:spPr bwMode="auto">
          <a:xfrm>
            <a:off x="6084168" y="5916384"/>
            <a:ext cx="248920" cy="24892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s-EC" sz="1100">
                <a:effectLst/>
                <a:latin typeface="Times New Roman"/>
                <a:ea typeface="Times New Roman"/>
              </a:rPr>
              <a:t>E</a:t>
            </a:r>
            <a:endParaRPr lang="es-ES" sz="1200">
              <a:effectLst/>
              <a:latin typeface="Times New Roman"/>
              <a:ea typeface="Times New Roman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32</a:t>
            </a:fld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21261907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332656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</a:t>
            </a: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PROCESOS DE LA CADENA DE VALOR DE LA BRIGADA 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948324" y="44624"/>
            <a:ext cx="3423876" cy="400110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000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APLICACIÓN</a:t>
            </a:r>
            <a:endParaRPr lang="es-EC" sz="2000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0" y="692696"/>
            <a:ext cx="9144000" cy="307777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1400" b="1" kern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DESPLIEGUE  IDEF0  (ANEXO “F”)</a:t>
            </a:r>
            <a:endParaRPr lang="es-EC" sz="1400" b="1" kern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7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" r="25073" b="6655"/>
          <a:stretch/>
        </p:blipFill>
        <p:spPr bwMode="auto">
          <a:xfrm>
            <a:off x="0" y="1000474"/>
            <a:ext cx="9144000" cy="58575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39700" dist="38100" dir="5400000" algn="ctr" rotWithShape="0">
              <a:schemeClr val="tx1">
                <a:alpha val="76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uadro de texto 2"/>
          <p:cNvSpPr txBox="1">
            <a:spLocks noChangeArrowheads="1"/>
          </p:cNvSpPr>
          <p:nvPr/>
        </p:nvSpPr>
        <p:spPr bwMode="auto">
          <a:xfrm>
            <a:off x="2987824" y="3681596"/>
            <a:ext cx="438785" cy="25146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s-EC" sz="1200">
                <a:effectLst/>
                <a:latin typeface="Times New Roman"/>
                <a:ea typeface="Times New Roman"/>
              </a:rPr>
              <a:t>C.1</a:t>
            </a:r>
            <a:endParaRPr lang="es-ES" sz="1200">
              <a:effectLst/>
              <a:latin typeface="Times New Roman"/>
              <a:ea typeface="Times New Roman"/>
            </a:endParaRPr>
          </a:p>
        </p:txBody>
      </p:sp>
      <p:sp>
        <p:nvSpPr>
          <p:cNvPr id="13" name="Cuadro de texto 2"/>
          <p:cNvSpPr txBox="1">
            <a:spLocks noChangeArrowheads="1"/>
          </p:cNvSpPr>
          <p:nvPr/>
        </p:nvSpPr>
        <p:spPr bwMode="auto">
          <a:xfrm>
            <a:off x="4781287" y="5265772"/>
            <a:ext cx="438785" cy="25146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s-EC" sz="1200">
                <a:effectLst/>
                <a:latin typeface="Times New Roman"/>
                <a:ea typeface="Times New Roman"/>
              </a:rPr>
              <a:t>C.2</a:t>
            </a:r>
            <a:endParaRPr lang="es-ES" sz="1200">
              <a:effectLst/>
              <a:latin typeface="Times New Roman"/>
              <a:ea typeface="Times New Roman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33</a:t>
            </a:fld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6022502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260648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</a:t>
            </a: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PROCESOS DE LA CADENA DE VALOR DE LA BRIGADA 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948324" y="-27384"/>
            <a:ext cx="3423876" cy="400110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000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APLICACIÓN</a:t>
            </a:r>
            <a:endParaRPr lang="es-EC" sz="2000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0" y="548680"/>
            <a:ext cx="9144000" cy="307777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1400" b="1" kern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DESPLIEGUE</a:t>
            </a:r>
            <a:endParaRPr lang="es-EC" sz="1400" b="1" kern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8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" r="24867" b="7273"/>
          <a:stretch/>
        </p:blipFill>
        <p:spPr bwMode="auto">
          <a:xfrm>
            <a:off x="0" y="856457"/>
            <a:ext cx="9144000" cy="6001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39700" dist="38100" dir="5400000" algn="ctr" rotWithShape="0">
              <a:schemeClr val="tx1">
                <a:alpha val="76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uadro de texto 2"/>
          <p:cNvSpPr txBox="1">
            <a:spLocks noChangeArrowheads="1"/>
          </p:cNvSpPr>
          <p:nvPr/>
        </p:nvSpPr>
        <p:spPr bwMode="auto">
          <a:xfrm>
            <a:off x="2267744" y="2492896"/>
            <a:ext cx="438785" cy="251460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s-EC" sz="1200">
                <a:effectLst/>
                <a:latin typeface="Times New Roman"/>
                <a:ea typeface="Times New Roman"/>
              </a:rPr>
              <a:t>D.1</a:t>
            </a:r>
            <a:endParaRPr lang="es-ES" sz="1200">
              <a:effectLst/>
              <a:latin typeface="Times New Roman"/>
              <a:ea typeface="Times New Roman"/>
            </a:endParaRPr>
          </a:p>
        </p:txBody>
      </p:sp>
      <p:sp>
        <p:nvSpPr>
          <p:cNvPr id="13" name="Cuadro de texto 2"/>
          <p:cNvSpPr txBox="1">
            <a:spLocks noChangeArrowheads="1"/>
          </p:cNvSpPr>
          <p:nvPr/>
        </p:nvSpPr>
        <p:spPr bwMode="auto">
          <a:xfrm>
            <a:off x="4139952" y="3645024"/>
            <a:ext cx="438785" cy="251460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s-EC" sz="1200" dirty="0">
                <a:effectLst/>
                <a:latin typeface="Times New Roman"/>
                <a:ea typeface="Times New Roman"/>
              </a:rPr>
              <a:t>D.2</a:t>
            </a:r>
            <a:endParaRPr lang="es-E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4" name="Cuadro de texto 2"/>
          <p:cNvSpPr txBox="1">
            <a:spLocks noChangeArrowheads="1"/>
          </p:cNvSpPr>
          <p:nvPr/>
        </p:nvSpPr>
        <p:spPr bwMode="auto">
          <a:xfrm>
            <a:off x="6149439" y="5553804"/>
            <a:ext cx="438785" cy="251460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s-EC" sz="1200">
                <a:effectLst/>
                <a:latin typeface="Times New Roman"/>
                <a:ea typeface="Times New Roman"/>
              </a:rPr>
              <a:t>D.3</a:t>
            </a:r>
            <a:endParaRPr lang="es-ES" sz="1200">
              <a:effectLst/>
              <a:latin typeface="Times New Roman"/>
              <a:ea typeface="Times New Roman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34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51556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260648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</a:t>
            </a: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PROCESOS DE LA CADENA DE VALOR DE LA BRIGADA 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948324" y="-27384"/>
            <a:ext cx="3423876" cy="400110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000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APLICACIÓN</a:t>
            </a:r>
            <a:endParaRPr lang="es-EC" sz="2000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0" y="548680"/>
            <a:ext cx="9144000" cy="307777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1400" b="1" kern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DESPLIEGUE  </a:t>
            </a:r>
            <a:endParaRPr lang="es-EC" sz="1400" b="1" kern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9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r="24827" b="6966"/>
          <a:stretch/>
        </p:blipFill>
        <p:spPr bwMode="auto">
          <a:xfrm>
            <a:off x="0" y="856457"/>
            <a:ext cx="9144000" cy="6001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39700" dist="38100" dir="5400000" algn="ctr" rotWithShape="0">
              <a:schemeClr val="tx1">
                <a:alpha val="76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uadro de texto 2"/>
          <p:cNvSpPr txBox="1">
            <a:spLocks noChangeArrowheads="1"/>
          </p:cNvSpPr>
          <p:nvPr/>
        </p:nvSpPr>
        <p:spPr bwMode="auto">
          <a:xfrm>
            <a:off x="2555776" y="2564904"/>
            <a:ext cx="403225" cy="25146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s-EC" sz="1200" dirty="0">
                <a:effectLst/>
                <a:latin typeface="Times New Roman"/>
                <a:ea typeface="Times New Roman"/>
              </a:rPr>
              <a:t>E.1</a:t>
            </a:r>
            <a:endParaRPr lang="es-E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Cuadro de texto 2"/>
          <p:cNvSpPr txBox="1">
            <a:spLocks noChangeArrowheads="1"/>
          </p:cNvSpPr>
          <p:nvPr/>
        </p:nvSpPr>
        <p:spPr bwMode="auto">
          <a:xfrm>
            <a:off x="4672831" y="3645024"/>
            <a:ext cx="403225" cy="25146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s-EC" sz="1200" dirty="0" smtClean="0">
                <a:effectLst/>
                <a:latin typeface="Times New Roman"/>
                <a:ea typeface="Times New Roman"/>
              </a:rPr>
              <a:t>E.2</a:t>
            </a:r>
            <a:endParaRPr lang="es-E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4" name="Cuadro de texto 2"/>
          <p:cNvSpPr txBox="1">
            <a:spLocks noChangeArrowheads="1"/>
          </p:cNvSpPr>
          <p:nvPr/>
        </p:nvSpPr>
        <p:spPr bwMode="auto">
          <a:xfrm>
            <a:off x="6473031" y="4689708"/>
            <a:ext cx="403225" cy="25146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s-EC" sz="1200" dirty="0" smtClean="0">
                <a:effectLst/>
                <a:latin typeface="Times New Roman"/>
                <a:ea typeface="Times New Roman"/>
              </a:rPr>
              <a:t>E.3</a:t>
            </a:r>
            <a:endParaRPr lang="es-E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35</a:t>
            </a:fld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71158920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404664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</a:t>
            </a: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PROCESOS DE LA CADENA DE VALOR DE LA BRIGADA 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948324" y="44624"/>
            <a:ext cx="3423876" cy="400110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000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APLICACIÓN</a:t>
            </a:r>
            <a:endParaRPr lang="es-EC" sz="2000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0" y="764704"/>
            <a:ext cx="9144000" cy="307777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1400" b="1" kern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DIAGRAMA </a:t>
            </a:r>
            <a:r>
              <a:rPr lang="es-EC" sz="1400" b="1" kern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</a:t>
            </a:r>
            <a:r>
              <a:rPr lang="es-EC" sz="1400" b="1" kern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MACROPROCESOS Y PROCESOS</a:t>
            </a:r>
            <a:endParaRPr lang="es-EC" sz="1400" b="1" kern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7 Imagen"/>
          <p:cNvPicPr/>
          <p:nvPr/>
        </p:nvPicPr>
        <p:blipFill rotWithShape="1">
          <a:blip r:embed="rId4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rcRect l="14474" r="13159"/>
          <a:stretch/>
        </p:blipFill>
        <p:spPr bwMode="auto">
          <a:xfrm>
            <a:off x="1619672" y="1072481"/>
            <a:ext cx="5904656" cy="574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50800" dir="5400000" algn="ctr" rotWithShape="0">
              <a:schemeClr val="tx1">
                <a:alpha val="69000"/>
              </a:schemeClr>
            </a:outerShdw>
          </a:effec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36</a:t>
            </a:fld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6569664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620688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</a:t>
            </a: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PROCESOS DE LA CADENA DE VALOR DE LA BRIGADA 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948324" y="188640"/>
            <a:ext cx="3423876" cy="400110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000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APLICACIÓN</a:t>
            </a:r>
            <a:endParaRPr lang="es-EC" sz="2000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0" y="1090529"/>
            <a:ext cx="9144000" cy="307777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1400" b="1" kern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INVENTARIO  DE  PROCESOS  (LISTAS  MAESTRAS) </a:t>
            </a:r>
            <a:endParaRPr lang="es-EC" sz="1400" b="1" kern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911764"/>
              </p:ext>
            </p:extLst>
          </p:nvPr>
        </p:nvGraphicFramePr>
        <p:xfrm>
          <a:off x="-1" y="1686338"/>
          <a:ext cx="9144002" cy="4766998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101600" dist="76200" dir="5400000" algn="ctr" rotWithShape="0">
                    <a:schemeClr val="tx1">
                      <a:alpha val="45000"/>
                    </a:schemeClr>
                  </a:outerShdw>
                </a:effectLst>
              </a:tblPr>
              <a:tblGrid>
                <a:gridCol w="1259633"/>
                <a:gridCol w="1008112"/>
                <a:gridCol w="1224136"/>
                <a:gridCol w="1440160"/>
                <a:gridCol w="504056"/>
                <a:gridCol w="3707905"/>
              </a:tblGrid>
              <a:tr h="294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  <a:latin typeface="+mn-lt"/>
                          <a:ea typeface="Times New Roman"/>
                        </a:rPr>
                        <a:t>Macro proceso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769" marR="617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  <a:latin typeface="+mn-lt"/>
                          <a:ea typeface="Times New Roman"/>
                        </a:rPr>
                        <a:t>Proceso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769" marR="617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  <a:latin typeface="+mn-lt"/>
                          <a:ea typeface="Times New Roman"/>
                        </a:rPr>
                        <a:t>Subproceso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769" marR="617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  <a:latin typeface="+mn-lt"/>
                          <a:ea typeface="Times New Roman"/>
                        </a:rPr>
                        <a:t>Procedimiento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769" marR="617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  <a:latin typeface="+mn-lt"/>
                          <a:ea typeface="Times New Roman"/>
                        </a:rPr>
                        <a:t>N°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769" marR="617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  <a:latin typeface="+mn-lt"/>
                          <a:ea typeface="Times New Roman"/>
                        </a:rPr>
                        <a:t>Actividades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769" marR="617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</a:tr>
              <a:tr h="117636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  <a:latin typeface="+mn-lt"/>
                          <a:ea typeface="Times New Roman"/>
                        </a:rPr>
                        <a:t>Planificación de Operaciones y Ejercicios (Tácticos y de Tiro)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769" marR="617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  <a:latin typeface="+mn-lt"/>
                          <a:ea typeface="Times New Roman"/>
                        </a:rPr>
                        <a:t>Planificar Operaciones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769" marR="617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  <a:latin typeface="+mn-lt"/>
                          <a:ea typeface="Times New Roman"/>
                        </a:rPr>
                        <a:t>Planificar el empleo de los medios (GE/DI)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769" marR="617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  <a:latin typeface="+mn-lt"/>
                          <a:ea typeface="Times New Roman"/>
                        </a:rPr>
                        <a:t>Elaborar la guía inicial del comandante y la orden preparatoria N° 1.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769" marR="617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 b="1">
                          <a:effectLst/>
                          <a:latin typeface="+mn-lt"/>
                          <a:ea typeface="Times New Roman"/>
                        </a:rPr>
                        <a:t>29</a:t>
                      </a:r>
                      <a:endParaRPr lang="es-EC" sz="13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769" marR="617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-1746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300" b="1" dirty="0">
                          <a:effectLst/>
                          <a:latin typeface="+mn-lt"/>
                          <a:ea typeface="Times New Roman"/>
                          <a:cs typeface="Symbol"/>
                        </a:rPr>
                        <a:t>Recepción de la Misión 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  <a:cs typeface="Symbol"/>
                      </a:endParaRPr>
                    </a:p>
                    <a:p>
                      <a:pPr marL="174625" lvl="0" indent="-1746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300" b="1" dirty="0">
                          <a:effectLst/>
                          <a:latin typeface="+mn-lt"/>
                          <a:ea typeface="Times New Roman"/>
                          <a:cs typeface="Symbol"/>
                        </a:rPr>
                        <a:t>Recopilación de información y análisis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  <a:cs typeface="Symbol"/>
                      </a:endParaRPr>
                    </a:p>
                    <a:p>
                      <a:pPr marL="174625" lvl="0" indent="-1746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300" b="1" dirty="0">
                          <a:effectLst/>
                          <a:latin typeface="+mn-lt"/>
                          <a:ea typeface="Times New Roman"/>
                          <a:cs typeface="Symbol"/>
                        </a:rPr>
                        <a:t>Intercambio de información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  <a:cs typeface="Symbol"/>
                      </a:endParaRPr>
                    </a:p>
                    <a:p>
                      <a:pPr marL="174625" lvl="0" indent="-1746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300" b="1" dirty="0">
                          <a:effectLst/>
                          <a:latin typeface="+mn-lt"/>
                          <a:ea typeface="Times New Roman"/>
                          <a:cs typeface="Symbol"/>
                        </a:rPr>
                        <a:t>Emisión de la Guía Inicial del Comandante  y la Orden Preparatoria </a:t>
                      </a:r>
                      <a:r>
                        <a:rPr lang="es-ES" sz="1300" b="1" dirty="0" smtClean="0">
                          <a:effectLst/>
                          <a:latin typeface="+mn-lt"/>
                          <a:ea typeface="Times New Roman"/>
                          <a:cs typeface="Symbol"/>
                        </a:rPr>
                        <a:t>N°1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  <a:cs typeface="Symbol"/>
                      </a:endParaRPr>
                    </a:p>
                  </a:txBody>
                  <a:tcPr marL="61769" marR="617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965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  <a:latin typeface="+mn-lt"/>
                          <a:ea typeface="Times New Roman"/>
                        </a:rPr>
                        <a:t>Realizar el análisis de la misión.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769" marR="617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 b="1">
                          <a:effectLst/>
                          <a:latin typeface="+mn-lt"/>
                          <a:ea typeface="Times New Roman"/>
                        </a:rPr>
                        <a:t>30</a:t>
                      </a:r>
                      <a:endParaRPr lang="es-EC" sz="13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1769" marR="617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-1746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300" b="1" dirty="0">
                          <a:effectLst/>
                          <a:latin typeface="+mn-lt"/>
                          <a:ea typeface="Times New Roman"/>
                          <a:cs typeface="Symbol"/>
                        </a:rPr>
                        <a:t>Analizar la orden del Escalón Superior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  <a:cs typeface="Symbol"/>
                      </a:endParaRPr>
                    </a:p>
                    <a:p>
                      <a:pPr marL="174625" lvl="0" indent="-1746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300" b="1" dirty="0">
                          <a:effectLst/>
                          <a:latin typeface="+mn-lt"/>
                          <a:ea typeface="Times New Roman"/>
                          <a:cs typeface="Symbol"/>
                        </a:rPr>
                        <a:t>Conducir el PICB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  <a:cs typeface="Symbol"/>
                      </a:endParaRPr>
                    </a:p>
                    <a:p>
                      <a:pPr marL="174625" lvl="0" indent="-1746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300" b="1" dirty="0">
                          <a:effectLst/>
                          <a:latin typeface="+mn-lt"/>
                          <a:ea typeface="Times New Roman"/>
                          <a:cs typeface="Symbol"/>
                        </a:rPr>
                        <a:t>Determinar las Tareas Prescritas y Deducidas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  <a:cs typeface="Symbol"/>
                      </a:endParaRPr>
                    </a:p>
                    <a:p>
                      <a:pPr marL="174625" lvl="0" indent="-1746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300" b="1" dirty="0">
                          <a:effectLst/>
                          <a:latin typeface="+mn-lt"/>
                          <a:ea typeface="Times New Roman"/>
                          <a:cs typeface="Symbol"/>
                        </a:rPr>
                        <a:t>Determinar los Recursos Disponible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  <a:cs typeface="Symbol"/>
                      </a:endParaRPr>
                    </a:p>
                    <a:p>
                      <a:pPr marL="174625" lvl="0" indent="-1746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300" b="1" dirty="0">
                          <a:effectLst/>
                          <a:latin typeface="+mn-lt"/>
                          <a:ea typeface="Times New Roman"/>
                          <a:cs typeface="Symbol"/>
                        </a:rPr>
                        <a:t>Determinar las limitaciones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  <a:cs typeface="Symbol"/>
                      </a:endParaRPr>
                    </a:p>
                    <a:p>
                      <a:pPr marL="174625" lvl="0" indent="-1746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300" b="1" dirty="0">
                          <a:effectLst/>
                          <a:latin typeface="+mn-lt"/>
                          <a:ea typeface="Times New Roman"/>
                          <a:cs typeface="Symbol"/>
                        </a:rPr>
                        <a:t>Identificar los hechos y suposiciones críticas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  <a:cs typeface="Symbol"/>
                      </a:endParaRPr>
                    </a:p>
                    <a:p>
                      <a:pPr marL="174625" lvl="0" indent="-1746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300" b="1" dirty="0">
                          <a:effectLst/>
                          <a:latin typeface="+mn-lt"/>
                          <a:ea typeface="Times New Roman"/>
                          <a:cs typeface="Symbol"/>
                        </a:rPr>
                        <a:t>Conducir la evaluación de riesgo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  <a:cs typeface="Symbol"/>
                      </a:endParaRPr>
                    </a:p>
                    <a:p>
                      <a:pPr marL="174625" lvl="0" indent="-1746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300" b="1" dirty="0">
                          <a:effectLst/>
                          <a:latin typeface="+mn-lt"/>
                          <a:ea typeface="Times New Roman"/>
                          <a:cs typeface="Symbol"/>
                        </a:rPr>
                        <a:t>Determina los RICC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  <a:cs typeface="Symbol"/>
                      </a:endParaRPr>
                    </a:p>
                    <a:p>
                      <a:pPr marL="174625" lvl="0" indent="-1746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300" b="1" dirty="0">
                          <a:effectLst/>
                          <a:latin typeface="+mn-lt"/>
                          <a:ea typeface="Times New Roman"/>
                          <a:cs typeface="Symbol"/>
                        </a:rPr>
                        <a:t>Determinar el Plan Inicial de Reconocimiento. 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  <a:cs typeface="Symbol"/>
                      </a:endParaRPr>
                    </a:p>
                    <a:p>
                      <a:pPr marL="174625" lvl="0" indent="-1746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300" b="1" dirty="0">
                          <a:effectLst/>
                          <a:latin typeface="+mn-lt"/>
                          <a:ea typeface="Times New Roman"/>
                          <a:cs typeface="Symbol"/>
                        </a:rPr>
                        <a:t>Evaluar el Plan  de Uso del tiempo disponible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  <a:cs typeface="Symbol"/>
                      </a:endParaRPr>
                    </a:p>
                    <a:p>
                      <a:pPr marL="174625" lvl="0" indent="-1746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300" b="1" dirty="0">
                          <a:effectLst/>
                          <a:latin typeface="+mn-lt"/>
                          <a:ea typeface="Times New Roman"/>
                          <a:cs typeface="Symbol"/>
                        </a:rPr>
                        <a:t>Elaborar la Misión </a:t>
                      </a:r>
                      <a:r>
                        <a:rPr lang="es-ES" sz="1300" b="1" dirty="0" err="1">
                          <a:effectLst/>
                          <a:latin typeface="+mn-lt"/>
                          <a:ea typeface="Times New Roman"/>
                          <a:cs typeface="Symbol"/>
                        </a:rPr>
                        <a:t>Reestructurada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  <a:cs typeface="Symbol"/>
                      </a:endParaRPr>
                    </a:p>
                    <a:p>
                      <a:pPr marL="174625" lvl="0" indent="-1746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300" b="1" dirty="0">
                          <a:effectLst/>
                          <a:latin typeface="+mn-lt"/>
                          <a:ea typeface="Times New Roman"/>
                          <a:cs typeface="Symbol"/>
                        </a:rPr>
                        <a:t>Desarrollar la intención del comandante.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  <a:cs typeface="Symbol"/>
                      </a:endParaRPr>
                    </a:p>
                    <a:p>
                      <a:pPr marL="174625" lvl="0" indent="-1746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300" b="1" dirty="0">
                          <a:effectLst/>
                          <a:latin typeface="+mn-lt"/>
                          <a:ea typeface="Times New Roman"/>
                          <a:cs typeface="Symbol"/>
                        </a:rPr>
                        <a:t>Elaborar y emitir la guía de planeamiento. 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  <a:cs typeface="Symbol"/>
                      </a:endParaRPr>
                    </a:p>
                    <a:p>
                      <a:pPr marL="174625" lvl="0" indent="-1746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300" b="1" dirty="0">
                          <a:effectLst/>
                          <a:latin typeface="+mn-lt"/>
                          <a:ea typeface="Times New Roman"/>
                          <a:cs typeface="Symbol"/>
                        </a:rPr>
                        <a:t>Emitir la Orden Preparatoria. 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  <a:cs typeface="Symbol"/>
                      </a:endParaRPr>
                    </a:p>
                    <a:p>
                      <a:pPr marL="174625" lvl="0" indent="-174625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300" b="1" dirty="0">
                          <a:effectLst/>
                          <a:latin typeface="+mn-lt"/>
                          <a:ea typeface="Times New Roman"/>
                          <a:cs typeface="Symbol"/>
                        </a:rPr>
                        <a:t>Verificar hechos y suposiciones. 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  <a:cs typeface="Symbol"/>
                      </a:endParaRPr>
                    </a:p>
                  </a:txBody>
                  <a:tcPr marL="61769" marR="617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7 Flecha derecha"/>
          <p:cNvSpPr/>
          <p:nvPr/>
        </p:nvSpPr>
        <p:spPr>
          <a:xfrm>
            <a:off x="5000628" y="2714620"/>
            <a:ext cx="357190" cy="21431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37</a:t>
            </a:fld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90218644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948324" y="188640"/>
            <a:ext cx="3423876" cy="400110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000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APLICACIÓN</a:t>
            </a:r>
            <a:endParaRPr lang="es-EC" sz="2000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620688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es-ES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PROPUESTA DE MEDICIÓN DE PROCESOS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1691680" y="1286808"/>
            <a:ext cx="5760640" cy="307777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1400" b="1" kern="0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MACRO PROCESO:   </a:t>
            </a:r>
            <a:r>
              <a:rPr lang="es-EC" sz="1400" b="1" kern="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INSTRUCCIÓN CAPACITACIÓN Y CULTURA FÍSICA</a:t>
            </a:r>
            <a:endParaRPr lang="es-EC" sz="1400" b="1" kern="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691680" y="1681063"/>
            <a:ext cx="5760640" cy="307777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1400" b="1" kern="0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PROCESO:   </a:t>
            </a:r>
            <a:r>
              <a:rPr lang="es-EC" sz="1400" b="1" kern="0" dirty="0" smtClean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INSTRUIR Y CAPACITAR AL PERSONAL MILITAR</a:t>
            </a:r>
            <a:endParaRPr lang="es-EC" sz="1400" b="1" kern="0" dirty="0">
              <a:ln w="18415" cmpd="sng">
                <a:noFill/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410367"/>
              </p:ext>
            </p:extLst>
          </p:nvPr>
        </p:nvGraphicFramePr>
        <p:xfrm>
          <a:off x="1" y="2225692"/>
          <a:ext cx="9143998" cy="408362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101600" dist="50800" dir="5400000" algn="ctr" rotWithShape="0">
                    <a:schemeClr val="tx1">
                      <a:alpha val="56000"/>
                    </a:schemeClr>
                  </a:outerShdw>
                </a:effectLst>
              </a:tblPr>
              <a:tblGrid>
                <a:gridCol w="1472853"/>
                <a:gridCol w="1488489"/>
                <a:gridCol w="1333093"/>
                <a:gridCol w="1429692"/>
                <a:gridCol w="1182738"/>
                <a:gridCol w="1266634"/>
                <a:gridCol w="970499"/>
              </a:tblGrid>
              <a:tr h="648072"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DESCRIPTOR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DEFINICIÓN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FÓRMULA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UNIDAD DE MEDIDA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FRECUENCIA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FUENTE 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META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</a:tr>
              <a:tr h="1653644"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Nota final de ejercicios de instrucción de unidad 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Es el promedio de las notas de instrucción aplicadas a las evaluaciones al final de cada fase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Sumatoria de notas de las unidades / total de notas obtenidas 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Número entero o decimal en 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una Escala 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 0 a 20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Al final de cada período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Registro de instrucción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81912"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Cumplimiento de horas de Instrucción 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Es el grado de cumplimiento del programa de instrucción 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(total de horas ejecutadas / total de hora planificadas) x 100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Porcentaje de cumplimiento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Trimestral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Cuadro horario planificado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9705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Registro de Instrucción.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90%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s-ES" sz="2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9433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948324" y="188640"/>
            <a:ext cx="3423876" cy="400110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000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APLICACIÓN</a:t>
            </a:r>
            <a:endParaRPr lang="es-EC" sz="2000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620688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7. </a:t>
            </a: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ESTANDARIZACIÓN  DE  PROCESOS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683568" y="4643446"/>
            <a:ext cx="7849888" cy="1872807"/>
          </a:xfrm>
          <a:prstGeom prst="round2DiagRect">
            <a:avLst>
              <a:gd name="adj1" fmla="val 7843"/>
              <a:gd name="adj2" fmla="val 0"/>
            </a:avLst>
          </a:prstGeom>
          <a:solidFill>
            <a:srgbClr val="FFFFFF">
              <a:alpha val="20000"/>
            </a:srgbClr>
          </a:solidFill>
          <a:ln w="28575" cap="flat" cmpd="sng" algn="ctr">
            <a:solidFill>
              <a:srgbClr val="000000">
                <a:alpha val="32941"/>
              </a:srgbClr>
            </a:solidFill>
            <a:prstDash val="solid"/>
          </a:ln>
          <a:effectLst>
            <a:glow rad="101600">
              <a:srgbClr val="FFFFFF">
                <a:alpha val="56078"/>
              </a:srgbClr>
            </a:glow>
          </a:effectLst>
        </p:spPr>
        <p:txBody>
          <a:bodyPr rtlCol="0" anchor="ctr"/>
          <a:lstStyle/>
          <a:p>
            <a:pPr marL="285750" lvl="1" indent="-285750" algn="just" fontAlgn="base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b="1" kern="0" dirty="0" smtClean="0">
                <a:latin typeface="Calibri"/>
                <a:ea typeface="Calibri"/>
                <a:cs typeface="Times New Roman"/>
              </a:rPr>
              <a:t>DURANTE EL PRESENTE ESTUDIO SE PROCEDIÓ A ESTABLECER LOS MACRO-PROCESOS DE LA CADENA DE VALOR, SUS PROCESOS, SUB PROCESOS Y  PROCEDIMIENTOS. </a:t>
            </a:r>
          </a:p>
          <a:p>
            <a:pPr marL="285750" lvl="1" indent="-285750" algn="just" fontAlgn="base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b="1" kern="0" dirty="0" smtClean="0">
                <a:latin typeface="Calibri"/>
                <a:ea typeface="Calibri"/>
                <a:cs typeface="Times New Roman"/>
              </a:rPr>
              <a:t>SE DESGLOSÓ UN TOTAL DE 3 MACRO-PROCESOS, 8 PROCESOS, 18 SUB PROCESOS Y 54 PROCEDIMIENTOS. </a:t>
            </a:r>
            <a:endParaRPr lang="es-EC" b="1" kern="0" dirty="0">
              <a:latin typeface="Calibri"/>
              <a:ea typeface="Calibri"/>
              <a:cs typeface="Times New Roman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2516276" y="1394879"/>
            <a:ext cx="4287972" cy="2905102"/>
            <a:chOff x="2516276" y="1394879"/>
            <a:chExt cx="4287972" cy="2905102"/>
          </a:xfrm>
        </p:grpSpPr>
        <p:pic>
          <p:nvPicPr>
            <p:cNvPr id="19460" name="Picture 4" descr="http://seldata.sel.inf.uc3m.es/eventos/gestionprocesos2012/gestion_procesos_2012/Procesos_TI_files/manual-de-procesos-y-funcione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6276" y="1394879"/>
              <a:ext cx="4287972" cy="2905102"/>
            </a:xfrm>
            <a:prstGeom prst="rect">
              <a:avLst/>
            </a:prstGeom>
            <a:noFill/>
            <a:effectLst>
              <a:outerShdw blurRad="215900" dist="50800" dir="5400000" algn="ctr" rotWithShape="0">
                <a:schemeClr val="tx1">
                  <a:alpha val="67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3429000"/>
              <a:ext cx="776456" cy="727928"/>
            </a:xfrm>
            <a:prstGeom prst="rect">
              <a:avLst/>
            </a:prstGeom>
            <a:noFill/>
            <a:ln>
              <a:noFill/>
            </a:ln>
            <a:effectLst>
              <a:outerShdw blurRad="177800" dist="50800" dir="5400000" algn="ctr" rotWithShape="0">
                <a:schemeClr val="tx1">
                  <a:alpha val="55000"/>
                </a:schemeClr>
              </a:outerShdw>
            </a:effectLst>
          </p:spPr>
        </p:pic>
      </p:grp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s-ES" sz="2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3172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dondear rectángulo de esquina diagonal"/>
          <p:cNvSpPr/>
          <p:nvPr/>
        </p:nvSpPr>
        <p:spPr>
          <a:xfrm>
            <a:off x="539552" y="3168770"/>
            <a:ext cx="8064896" cy="2420470"/>
          </a:xfrm>
          <a:prstGeom prst="round2DiagRect">
            <a:avLst>
              <a:gd name="adj1" fmla="val 7638"/>
              <a:gd name="adj2" fmla="val 0"/>
            </a:avLst>
          </a:prstGeom>
          <a:solidFill>
            <a:srgbClr val="FFFFFF">
              <a:alpha val="20000"/>
            </a:srgbClr>
          </a:solidFill>
          <a:ln w="28575" cap="flat" cmpd="sng" algn="ctr">
            <a:solidFill>
              <a:srgbClr val="000000">
                <a:alpha val="32941"/>
              </a:srgbClr>
            </a:solidFill>
            <a:prstDash val="solid"/>
          </a:ln>
          <a:effectLst>
            <a:glow rad="101600">
              <a:srgbClr val="FFFFFF">
                <a:alpha val="56078"/>
              </a:srgbClr>
            </a:glow>
          </a:effectLst>
        </p:spPr>
        <p:txBody>
          <a:bodyPr rtlCol="0" anchor="ctr"/>
          <a:lstStyle/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600" b="1" u="sng" kern="0" dirty="0" smtClean="0">
                <a:latin typeface="Calibri"/>
                <a:ea typeface="Calibri"/>
                <a:cs typeface="Times New Roman"/>
              </a:rPr>
              <a:t>CONSTITUIRSE EN UNA UNIDAD DE APOYO DE FUEGOS ALTAMENTE OPERATIVA</a:t>
            </a:r>
            <a:r>
              <a:rPr lang="es-EC" sz="1600" b="1" kern="0" dirty="0" smtClean="0">
                <a:latin typeface="Calibri"/>
                <a:ea typeface="Calibri"/>
                <a:cs typeface="Times New Roman"/>
              </a:rPr>
              <a:t>, CON </a:t>
            </a:r>
            <a:r>
              <a:rPr lang="es-EC" sz="1600" b="1" u="sng" kern="0" dirty="0" smtClean="0">
                <a:latin typeface="Calibri"/>
                <a:ea typeface="Calibri"/>
                <a:cs typeface="Times New Roman"/>
              </a:rPr>
              <a:t>PERSONAL CALIFICADO</a:t>
            </a:r>
            <a:r>
              <a:rPr lang="es-EC" sz="1600" b="1" kern="0" dirty="0" smtClean="0">
                <a:latin typeface="Calibri"/>
                <a:ea typeface="Calibri"/>
                <a:cs typeface="Times New Roman"/>
              </a:rPr>
              <a:t> Y CON ELEVADO NIVEL DE PREPARACIÓN TÉCNICA Y TÁCTICA, </a:t>
            </a:r>
            <a:r>
              <a:rPr lang="es-EC" sz="1600" b="1" u="sng" kern="0" dirty="0" smtClean="0">
                <a:latin typeface="Calibri"/>
                <a:ea typeface="Calibri"/>
                <a:cs typeface="Times New Roman"/>
              </a:rPr>
              <a:t>DOTADA CON EQUIPO DE ELEVADA TECNOLOGÍA</a:t>
            </a:r>
            <a:r>
              <a:rPr lang="es-EC" sz="1600" b="1" kern="0" dirty="0" smtClean="0">
                <a:latin typeface="Calibri"/>
                <a:ea typeface="Calibri"/>
                <a:cs typeface="Times New Roman"/>
              </a:rPr>
              <a:t> CON </a:t>
            </a:r>
            <a:r>
              <a:rPr lang="es-EC" sz="1600" b="1" u="sng" kern="0" dirty="0" smtClean="0">
                <a:latin typeface="Calibri"/>
                <a:ea typeface="Calibri"/>
                <a:cs typeface="Times New Roman"/>
              </a:rPr>
              <a:t>CAPACIDAD DE LOCALIZAR Y BATIR BLANCOS</a:t>
            </a:r>
            <a:r>
              <a:rPr lang="es-EC" sz="1600" b="1" kern="0" dirty="0" smtClean="0">
                <a:latin typeface="Calibri"/>
                <a:ea typeface="Calibri"/>
                <a:cs typeface="Times New Roman"/>
              </a:rPr>
              <a:t> EN TODO EL </a:t>
            </a:r>
            <a:r>
              <a:rPr lang="es-EC" sz="1600" b="1" u="sng" kern="0" dirty="0" smtClean="0">
                <a:latin typeface="Calibri"/>
                <a:ea typeface="Calibri"/>
                <a:cs typeface="Times New Roman"/>
              </a:rPr>
              <a:t>CAMPO DE BATALLA Y DE IMPEDIR A LA AMENAZA AÉREA</a:t>
            </a:r>
            <a:r>
              <a:rPr lang="es-EC" sz="1600" b="1" kern="0" dirty="0" smtClean="0">
                <a:latin typeface="Calibri"/>
                <a:ea typeface="Calibri"/>
                <a:cs typeface="Times New Roman"/>
              </a:rPr>
              <a:t> EL CUMPLIMIENTO DE SU MISIÓN. </a:t>
            </a:r>
            <a:r>
              <a:rPr lang="es-EC" sz="1600" b="1" u="sng" kern="0" dirty="0" smtClean="0">
                <a:latin typeface="Calibri"/>
                <a:ea typeface="Calibri"/>
                <a:cs typeface="Times New Roman"/>
              </a:rPr>
              <a:t>PARALELAMENTE DESARROLLARÁ MISIONES DE DEFENSA INTERNA</a:t>
            </a:r>
            <a:r>
              <a:rPr lang="es-EC" sz="1600" b="1" kern="0" dirty="0" smtClean="0">
                <a:latin typeface="Calibri"/>
                <a:ea typeface="Calibri"/>
                <a:cs typeface="Times New Roman"/>
              </a:rPr>
              <a:t> CONTRIBUYENDO AL ESFUERZO DEL ESTADO DE </a:t>
            </a:r>
            <a:r>
              <a:rPr lang="es-EC" sz="1600" b="1" u="sng" kern="0" dirty="0" smtClean="0">
                <a:latin typeface="Calibri"/>
                <a:ea typeface="Calibri"/>
                <a:cs typeface="Times New Roman"/>
              </a:rPr>
              <a:t>MANTENER UNA SOCIEDAD SEGURA OBSERVANDO</a:t>
            </a:r>
            <a:r>
              <a:rPr lang="es-EC" sz="1600" b="1" kern="0" dirty="0" smtClean="0">
                <a:latin typeface="Calibri"/>
                <a:ea typeface="Calibri"/>
                <a:cs typeface="Times New Roman"/>
              </a:rPr>
              <a:t> FUNDAMENTALMENTE LOS </a:t>
            </a:r>
            <a:r>
              <a:rPr lang="es-EC" sz="1600" b="1" u="sng" kern="0" dirty="0" smtClean="0">
                <a:latin typeface="Calibri"/>
                <a:ea typeface="Calibri"/>
                <a:cs typeface="Times New Roman"/>
              </a:rPr>
              <a:t>DERECHOS HUMANOS Y DERECHO INTERNACIONAL HUMANITARIO</a:t>
            </a:r>
            <a:r>
              <a:rPr lang="es-EC" sz="1600" b="1" kern="0" dirty="0" smtClean="0">
                <a:latin typeface="Calibri"/>
                <a:ea typeface="Calibri"/>
                <a:cs typeface="Times New Roman"/>
              </a:rPr>
              <a:t>, EN LOS CASOS QUE SEA APLICABLE. </a:t>
            </a:r>
            <a:endParaRPr lang="es-EC" sz="1600" b="1" kern="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948324" y="188640"/>
            <a:ext cx="3423876" cy="400110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INTRODUCCIÓN</a:t>
            </a:r>
            <a:endParaRPr lang="es-ES" sz="2000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0" y="827420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ANTECEDENTES</a:t>
            </a:r>
            <a:endParaRPr lang="es-ES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3608055" y="1676146"/>
            <a:ext cx="1917388" cy="826990"/>
            <a:chOff x="7564505" y="5567921"/>
            <a:chExt cx="1273337" cy="854915"/>
          </a:xfrm>
        </p:grpSpPr>
        <p:sp>
          <p:nvSpPr>
            <p:cNvPr id="22" name="21 Elipse"/>
            <p:cNvSpPr/>
            <p:nvPr/>
          </p:nvSpPr>
          <p:spPr>
            <a:xfrm>
              <a:off x="7564505" y="5567921"/>
              <a:ext cx="1273337" cy="854915"/>
            </a:xfrm>
            <a:prstGeom prst="ellipse">
              <a:avLst/>
            </a:prstGeom>
            <a:solidFill>
              <a:srgbClr val="D2BC84"/>
            </a:solidFill>
            <a:ln w="25400" cap="flat" cmpd="sng" algn="ctr">
              <a:noFill/>
              <a:prstDash val="solid"/>
            </a:ln>
            <a:effectLst>
              <a:outerShdw blurRad="177800" dist="38100" dir="5400000" algn="ctr" rotWithShape="0">
                <a:sysClr val="windowText" lastClr="000000">
                  <a:alpha val="83000"/>
                </a:sys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/>
              <a:endParaRPr lang="es-EC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22 Elipse"/>
            <p:cNvSpPr/>
            <p:nvPr/>
          </p:nvSpPr>
          <p:spPr>
            <a:xfrm>
              <a:off x="7628661" y="5633699"/>
              <a:ext cx="1132562" cy="717560"/>
            </a:xfrm>
            <a:prstGeom prst="ellipse">
              <a:avLst/>
            </a:prstGeom>
            <a:gradFill flip="none" rotWithShape="1">
              <a:gsLst>
                <a:gs pos="0">
                  <a:srgbClr val="C0504D">
                    <a:lumMod val="0"/>
                    <a:lumOff val="100000"/>
                  </a:srgbClr>
                </a:gs>
                <a:gs pos="26000">
                  <a:srgbClr val="D7A645">
                    <a:lumMod val="100000"/>
                  </a:srgbClr>
                </a:gs>
                <a:gs pos="48000">
                  <a:srgbClr val="997637"/>
                </a:gs>
                <a:gs pos="68000">
                  <a:srgbClr val="644E27">
                    <a:lumMod val="100000"/>
                  </a:srgbClr>
                </a:gs>
                <a:gs pos="100000">
                  <a:srgbClr val="2F2617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outerShdw blurRad="50800" dist="12700" dir="5400000" algn="ctr" rotWithShape="0">
                <a:sysClr val="windowText" lastClr="000000"/>
              </a:outerShdw>
            </a:effectLst>
            <a:scene3d>
              <a:camera prst="orthographicFront"/>
              <a:lightRig rig="threePt" dir="t"/>
            </a:scene3d>
            <a:sp3d>
              <a:bevelT w="165100" h="44450" prst="coolSlant"/>
              <a:bevelB/>
            </a:sp3d>
          </p:spPr>
          <p:txBody>
            <a:bodyPr rtlCol="0" anchor="ctr"/>
            <a:lstStyle/>
            <a:p>
              <a:pPr algn="ctr"/>
              <a:endParaRPr lang="es-EC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4" name="23 CuadroTexto"/>
          <p:cNvSpPr txBox="1"/>
          <p:nvPr/>
        </p:nvSpPr>
        <p:spPr bwMode="auto">
          <a:xfrm>
            <a:off x="3907459" y="1902748"/>
            <a:ext cx="1309836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2B200"/>
              </a:buClr>
              <a:buSzPct val="100000"/>
              <a:defRPr sz="2800" b="1" kern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</a:effectLst>
                <a:cs typeface="Times New Roman" pitchFamily="18" charset="0"/>
              </a:defRPr>
            </a:lvl1pPr>
          </a:lstStyle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2B200"/>
              </a:buClr>
              <a:buSzPct val="100000"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</a:effectLst>
                <a:uLnTx/>
                <a:uFillTx/>
                <a:cs typeface="Times New Roman" pitchFamily="18" charset="0"/>
              </a:rPr>
              <a:t>VISIÓN</a:t>
            </a:r>
            <a:endParaRPr kumimoji="0" lang="es-CO" sz="2400" b="1" i="0" u="none" strike="noStrike" kern="0" cap="none" spc="0" normalizeH="0" baseline="0" noProof="0" dirty="0">
              <a:ln w="11430"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</a:effectLst>
              <a:uLnTx/>
              <a:uFillTx/>
              <a:cs typeface="Times New Roman" pitchFamily="18" charset="0"/>
            </a:endParaRPr>
          </a:p>
        </p:txBody>
      </p:sp>
      <p:sp>
        <p:nvSpPr>
          <p:cNvPr id="26" name="25 Flecha abajo"/>
          <p:cNvSpPr/>
          <p:nvPr/>
        </p:nvSpPr>
        <p:spPr>
          <a:xfrm>
            <a:off x="4355102" y="2538826"/>
            <a:ext cx="432050" cy="522367"/>
          </a:xfrm>
          <a:prstGeom prst="downArrow">
            <a:avLst>
              <a:gd name="adj1" fmla="val 50000"/>
              <a:gd name="adj2" fmla="val 54904"/>
            </a:avLst>
          </a:prstGeom>
          <a:gradFill flip="none" rotWithShape="1">
            <a:gsLst>
              <a:gs pos="0">
                <a:sysClr val="window" lastClr="FFFFFF">
                  <a:alpha val="3000"/>
                </a:sysClr>
              </a:gs>
              <a:gs pos="89000">
                <a:sysClr val="window" lastClr="FFFFFF">
                  <a:alpha val="85000"/>
                </a:sysClr>
              </a:gs>
              <a:gs pos="100000">
                <a:sysClr val="window" lastClr="FFFFFF"/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kern="0">
              <a:solidFill>
                <a:prstClr val="black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4</a:t>
            </a:fld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83775948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58218" y="682071"/>
            <a:ext cx="7968938" cy="2349579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C" sz="4000" b="1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prstClr val="black">
                      <a:alpha val="60000"/>
                    </a:prst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PARTE  IV</a:t>
            </a:r>
          </a:p>
          <a:p>
            <a:pPr marL="0" lvl="1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C" sz="4000" b="1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prstClr val="black">
                      <a:alpha val="60000"/>
                    </a:prst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CONCLUSIONES Y RECOMENDACIONES</a:t>
            </a:r>
            <a:endParaRPr lang="es-EC" sz="4000" dirty="0" smtClean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prstClr val="black">
                    <a:alpha val="60000"/>
                  </a:prst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686808" y="2884492"/>
            <a:ext cx="7940348" cy="2016000"/>
            <a:chOff x="686808" y="2884492"/>
            <a:chExt cx="7940348" cy="2016000"/>
          </a:xfrm>
        </p:grpSpPr>
        <p:sp>
          <p:nvSpPr>
            <p:cNvPr id="13" name="12 Rectángulo"/>
            <p:cNvSpPr/>
            <p:nvPr/>
          </p:nvSpPr>
          <p:spPr>
            <a:xfrm>
              <a:off x="686808" y="2884492"/>
              <a:ext cx="7940348" cy="2016000"/>
            </a:xfrm>
            <a:prstGeom prst="rect">
              <a:avLst/>
            </a:prstGeom>
            <a:ln>
              <a:noFill/>
            </a:ln>
            <a:effectLst>
              <a:outerShdw blurRad="228600" dist="139700" dir="5400000" algn="ctr" rotWithShape="0">
                <a:schemeClr val="tx1">
                  <a:alpha val="39000"/>
                </a:scheme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4" name="Picture 2" descr="D:\_OTRO DG_2009\IMAGENES\IMAGENES PEPA\Fotos Rediseño Ago-2009\Armas Eje\Fotos Artilleria\177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7584" y="2996953"/>
              <a:ext cx="2400267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D:\_OTRO DG_2009\IMAGENES\IMAGENES PEPA\Fotos Rediseño Ago-2009\Armas Eje\Fotos Artilleria\ART.MEMORIAS (1)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248" y="2996953"/>
              <a:ext cx="2376264" cy="178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D:\_OTRO DG_2009\IMAGENES\IMAGENES PEPA\Fotos Rediseño Ago-2009\Armas Eje\Fotos Artilleria\TIRO ENGABAO2005 120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3528" y="2996953"/>
              <a:ext cx="2576904" cy="178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s-ES" sz="2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370808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dondear rectángulo de esquina diagonal"/>
          <p:cNvSpPr/>
          <p:nvPr/>
        </p:nvSpPr>
        <p:spPr>
          <a:xfrm>
            <a:off x="611560" y="1844824"/>
            <a:ext cx="7920880" cy="4464496"/>
          </a:xfrm>
          <a:prstGeom prst="round2DiagRect">
            <a:avLst>
              <a:gd name="adj1" fmla="val 5125"/>
              <a:gd name="adj2" fmla="val 0"/>
            </a:avLst>
          </a:prstGeom>
          <a:solidFill>
            <a:srgbClr val="FFFFFF">
              <a:alpha val="20000"/>
            </a:srgbClr>
          </a:solidFill>
          <a:ln w="28575" cap="flat" cmpd="sng" algn="ctr">
            <a:solidFill>
              <a:srgbClr val="000000">
                <a:alpha val="32941"/>
              </a:srgbClr>
            </a:solidFill>
            <a:prstDash val="solid"/>
          </a:ln>
          <a:effectLst>
            <a:glow rad="101600">
              <a:srgbClr val="FFFFFF">
                <a:alpha val="56078"/>
              </a:srgbClr>
            </a:glow>
          </a:effectLst>
        </p:spPr>
        <p:txBody>
          <a:bodyPr rtlCol="0" anchor="ctr"/>
          <a:lstStyle/>
          <a:p>
            <a:pPr marL="285750" lvl="1" indent="-285750" algn="just" fontAlgn="base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dirty="0"/>
              <a:t> </a:t>
            </a:r>
            <a:r>
              <a:rPr lang="es-EC" b="1" dirty="0" smtClean="0"/>
              <a:t>LA DETERMINACIÓN DE </a:t>
            </a:r>
            <a:r>
              <a:rPr lang="es-EC" b="1" dirty="0" smtClean="0"/>
              <a:t>LAS VARIABLES FODA, </a:t>
            </a:r>
            <a:r>
              <a:rPr lang="es-EC" b="1" dirty="0" smtClean="0"/>
              <a:t>CON LA CONSTRUCCIÓN DE MATRICES DE EVALUACIÓN; </a:t>
            </a:r>
            <a:r>
              <a:rPr lang="es-EC" b="1" dirty="0" smtClean="0">
                <a:solidFill>
                  <a:srgbClr val="FF0000"/>
                </a:solidFill>
              </a:rPr>
              <a:t>DETERMINARON ESTRATEGIAS IDEALES</a:t>
            </a:r>
            <a:r>
              <a:rPr lang="es-EC" b="1" dirty="0" smtClean="0"/>
              <a:t> PARA EL CUMPLIMIENTO DE OBJETIVOS</a:t>
            </a:r>
            <a:r>
              <a:rPr lang="es-EC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. </a:t>
            </a:r>
          </a:p>
          <a:p>
            <a:pPr marL="285750" lvl="1" indent="-285750" algn="just" fontAlgn="base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b="1" dirty="0" smtClean="0"/>
              <a:t>EL </a:t>
            </a:r>
            <a:r>
              <a:rPr lang="es-EC" b="1" dirty="0" smtClean="0">
                <a:solidFill>
                  <a:srgbClr val="FF0000"/>
                </a:solidFill>
              </a:rPr>
              <a:t>DIRECCIONAMIENTO ESTRATÉGICO</a:t>
            </a:r>
            <a:r>
              <a:rPr lang="es-EC" b="1" dirty="0" smtClean="0"/>
              <a:t> PERMITIÓ VERIFICAR LA VISIÓN, MISIÓN, OBJETIVOS, POLÍTICAS Y VALORES, EN CUANTO A SU CONTENIDO Y REQUISITOS</a:t>
            </a:r>
            <a:r>
              <a:rPr lang="es-EC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. </a:t>
            </a:r>
          </a:p>
          <a:p>
            <a:pPr marL="285750" lvl="1" indent="-285750" algn="just" fontAlgn="base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SE ESTABLECIÓ UN TOTAL </a:t>
            </a:r>
            <a:r>
              <a:rPr lang="es-EC" b="1" kern="0" dirty="0" smtClean="0">
                <a:solidFill>
                  <a:srgbClr val="FF0000"/>
                </a:solidFill>
                <a:ea typeface="Calibri"/>
                <a:cs typeface="Times New Roman"/>
              </a:rPr>
              <a:t>23 ÁRBOLES DE NECESIDAD</a:t>
            </a:r>
            <a:r>
              <a:rPr lang="es-EC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. ESTOS PRESENTAN APROXIMADAMENTE ENTRE </a:t>
            </a:r>
            <a:r>
              <a:rPr lang="es-EC" b="1" kern="0" dirty="0" smtClean="0">
                <a:solidFill>
                  <a:srgbClr val="FF0000"/>
                </a:solidFill>
                <a:ea typeface="Calibri"/>
                <a:cs typeface="Times New Roman"/>
              </a:rPr>
              <a:t>TRES A CINCO NIVELES DE PROFUNDIDAD</a:t>
            </a:r>
            <a:r>
              <a:rPr lang="es-EC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. CADA UNO DE ESTOS ÁRBOLES </a:t>
            </a:r>
            <a:r>
              <a:rPr lang="es-EC" b="1" kern="0" dirty="0" smtClean="0">
                <a:solidFill>
                  <a:srgbClr val="FF0000"/>
                </a:solidFill>
                <a:ea typeface="Calibri"/>
                <a:cs typeface="Times New Roman"/>
              </a:rPr>
              <a:t>PERMITIÓ ESTABLECER LAS</a:t>
            </a:r>
            <a:r>
              <a:rPr lang="es-EC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s-EC" b="1" kern="0" dirty="0" smtClean="0">
                <a:solidFill>
                  <a:srgbClr val="FF0000"/>
                </a:solidFill>
                <a:ea typeface="Calibri"/>
                <a:cs typeface="Times New Roman"/>
              </a:rPr>
              <a:t>MATRICES SIPOC</a:t>
            </a:r>
            <a:r>
              <a:rPr lang="es-EC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, DEFINIENDO EL PROVEEDOR, ENTRADA, PROCESO, SALIDA Y CLIENTE</a:t>
            </a:r>
          </a:p>
          <a:p>
            <a:pPr marL="0" lvl="1" algn="just" fontAlgn="base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rgbClr val="C0504D">
                  <a:lumMod val="75000"/>
                </a:srgbClr>
              </a:buClr>
              <a:buSzPct val="130000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C" b="1" dirty="0" smtClean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547664" y="580618"/>
            <a:ext cx="5728132" cy="400110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000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CONCLUSIONES Y RECOMENDACIONES</a:t>
            </a:r>
            <a:endParaRPr lang="es-EC" sz="2000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s-ES" sz="2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2355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dondear rectángulo de esquina diagonal"/>
          <p:cNvSpPr/>
          <p:nvPr/>
        </p:nvSpPr>
        <p:spPr>
          <a:xfrm>
            <a:off x="611560" y="1844824"/>
            <a:ext cx="7920880" cy="4320480"/>
          </a:xfrm>
          <a:prstGeom prst="round2DiagRect">
            <a:avLst>
              <a:gd name="adj1" fmla="val 5125"/>
              <a:gd name="adj2" fmla="val 0"/>
            </a:avLst>
          </a:prstGeom>
          <a:solidFill>
            <a:srgbClr val="FFFFFF">
              <a:alpha val="20000"/>
            </a:srgbClr>
          </a:solidFill>
          <a:ln w="28575" cap="flat" cmpd="sng" algn="ctr">
            <a:solidFill>
              <a:srgbClr val="000000">
                <a:alpha val="32941"/>
              </a:srgbClr>
            </a:solidFill>
            <a:prstDash val="solid"/>
          </a:ln>
          <a:effectLst>
            <a:glow rad="101600">
              <a:srgbClr val="FFFFFF">
                <a:alpha val="56078"/>
              </a:srgbClr>
            </a:glow>
          </a:effectLst>
        </p:spPr>
        <p:txBody>
          <a:bodyPr rtlCol="0" anchor="ctr"/>
          <a:lstStyle/>
          <a:p>
            <a:pPr marL="0" lvl="1" algn="just" fontAlgn="base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rgbClr val="C0504D">
                  <a:lumMod val="75000"/>
                </a:srgbClr>
              </a:buClr>
              <a:buSzPct val="130000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C" b="1" kern="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0" lvl="1" indent="-285750" algn="just" fontAlgn="base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b="1" dirty="0" smtClean="0"/>
              <a:t>EL MODELAMIENTO DEL NEGOCIO DESDE LA VISIÓN SISTEMÁTICA DE PROCESOS, SE CUMPLIÓ MEDIANTE LA DETERMINACIÓN DEL MACRO-FLUJO DEL NEGOCIO </a:t>
            </a:r>
            <a:r>
              <a:rPr lang="es-EC" b="1" dirty="0" smtClean="0">
                <a:solidFill>
                  <a:srgbClr val="FF0000"/>
                </a:solidFill>
              </a:rPr>
              <a:t>(MAPA DE PROCESOS), </a:t>
            </a:r>
            <a:r>
              <a:rPr lang="es-EC" b="1" dirty="0" smtClean="0"/>
              <a:t>CON </a:t>
            </a:r>
            <a:r>
              <a:rPr lang="es-EC" b="1" dirty="0" smtClean="0">
                <a:solidFill>
                  <a:srgbClr val="FF0000"/>
                </a:solidFill>
              </a:rPr>
              <a:t>DOS (2)</a:t>
            </a:r>
            <a:r>
              <a:rPr lang="es-EC" b="1" dirty="0" smtClean="0"/>
              <a:t> PROCESOS GOBERNANTES, </a:t>
            </a:r>
            <a:r>
              <a:rPr lang="es-EC" b="1" dirty="0" smtClean="0">
                <a:solidFill>
                  <a:srgbClr val="FF0000"/>
                </a:solidFill>
              </a:rPr>
              <a:t>TRES (3)</a:t>
            </a:r>
            <a:r>
              <a:rPr lang="es-EC" b="1" dirty="0" smtClean="0"/>
              <a:t> PROCESOS FUNDAMENTALES O PRIMARIOS, Y  </a:t>
            </a:r>
            <a:r>
              <a:rPr lang="es-EC" b="1" dirty="0" smtClean="0">
                <a:solidFill>
                  <a:srgbClr val="FF0000"/>
                </a:solidFill>
              </a:rPr>
              <a:t>SIETE</a:t>
            </a:r>
            <a:r>
              <a:rPr lang="es-EC" b="1" dirty="0" smtClean="0"/>
              <a:t> </a:t>
            </a:r>
            <a:r>
              <a:rPr lang="es-EC" b="1" dirty="0" smtClean="0">
                <a:solidFill>
                  <a:srgbClr val="FF0000"/>
                </a:solidFill>
              </a:rPr>
              <a:t>(7)</a:t>
            </a:r>
            <a:r>
              <a:rPr lang="es-EC" b="1" dirty="0" smtClean="0"/>
              <a:t> PROCESOS DE APOYO.</a:t>
            </a:r>
          </a:p>
          <a:p>
            <a:pPr marL="285750" lvl="1" indent="-285750" algn="just" fontAlgn="base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LOS </a:t>
            </a:r>
            <a:r>
              <a:rPr lang="es-EC" b="1" kern="0" dirty="0">
                <a:solidFill>
                  <a:srgbClr val="FF0000"/>
                </a:solidFill>
                <a:ea typeface="Calibri"/>
                <a:cs typeface="Times New Roman"/>
              </a:rPr>
              <a:t>MACRO-PROCESOS</a:t>
            </a:r>
            <a:r>
              <a:rPr lang="es-EC" b="1" kern="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s-EC" b="1" dirty="0">
                <a:solidFill>
                  <a:srgbClr val="FF0000"/>
                </a:solidFill>
              </a:rPr>
              <a:t>FUNDAMENTALES O PRIMARIOS </a:t>
            </a:r>
            <a:r>
              <a:rPr lang="es-EC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QUE </a:t>
            </a:r>
            <a:r>
              <a:rPr lang="es-EC" b="1" kern="0" dirty="0">
                <a:solidFill>
                  <a:prstClr val="black"/>
                </a:solidFill>
                <a:ea typeface="Calibri"/>
                <a:cs typeface="Times New Roman"/>
              </a:rPr>
              <a:t>SE HAN CONSIDERADO, POR SU IMPORTANCIA Y LA VALORACIÓN DE LAS VARIABLES ESTABLECIDAS SON LOS SIGUIENTES: </a:t>
            </a:r>
            <a:endParaRPr lang="es-EC" b="1" kern="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0" lvl="1" indent="-285750" algn="just" fontAlgn="base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F7919"/>
              </a:buClr>
              <a:buSzPct val="110000"/>
              <a:buFont typeface="Wingdings" pitchFamily="2" charset="2"/>
              <a:buChar char="v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b="1" kern="0" dirty="0">
                <a:solidFill>
                  <a:srgbClr val="FF0000"/>
                </a:solidFill>
                <a:ea typeface="Calibri"/>
                <a:cs typeface="Times New Roman"/>
              </a:rPr>
              <a:t>INSTRUCCIÓN , CAPACITACIÓN Y CULTURA FÍSICA;</a:t>
            </a:r>
          </a:p>
          <a:p>
            <a:pPr marL="285750" lvl="1" indent="-285750" algn="just" fontAlgn="base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F7919"/>
              </a:buClr>
              <a:buSzPct val="110000"/>
              <a:buFont typeface="Wingdings" pitchFamily="2" charset="2"/>
              <a:buChar char="v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b="1" kern="0" dirty="0">
                <a:solidFill>
                  <a:srgbClr val="FF0000"/>
                </a:solidFill>
                <a:ea typeface="Calibri"/>
                <a:cs typeface="Times New Roman"/>
              </a:rPr>
              <a:t>PLANIFICACIÓN DE OPERACIONES Y EJERCICIOS (TÁCTICOS Y DE TIRO); Y </a:t>
            </a:r>
          </a:p>
          <a:p>
            <a:pPr marL="285750" lvl="1" indent="-285750" algn="just" fontAlgn="base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F7919"/>
              </a:buClr>
              <a:buSzPct val="110000"/>
              <a:buFont typeface="Wingdings" pitchFamily="2" charset="2"/>
              <a:buChar char="v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b="1" kern="0" dirty="0">
                <a:solidFill>
                  <a:srgbClr val="FF0000"/>
                </a:solidFill>
                <a:ea typeface="Calibri"/>
                <a:cs typeface="Times New Roman"/>
              </a:rPr>
              <a:t>ADMINISTRAR Y EVALUAR OPERACIONES,  ACTIVIDADES VARIAS Y EJERCICIOS.</a:t>
            </a:r>
          </a:p>
          <a:p>
            <a:pPr marL="285750" lvl="1" indent="-285750" algn="just" fontAlgn="base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C" b="1" dirty="0" smtClean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691680" y="796642"/>
            <a:ext cx="5728132" cy="400110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000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CONCLUSIONES Y RECOMENDACIONES</a:t>
            </a:r>
            <a:endParaRPr lang="es-EC" sz="2000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s-ES" sz="2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51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dondear rectángulo de esquina diagonal"/>
          <p:cNvSpPr/>
          <p:nvPr/>
        </p:nvSpPr>
        <p:spPr>
          <a:xfrm>
            <a:off x="539552" y="1412776"/>
            <a:ext cx="8064896" cy="4464496"/>
          </a:xfrm>
          <a:prstGeom prst="round2DiagRect">
            <a:avLst>
              <a:gd name="adj1" fmla="val 7032"/>
              <a:gd name="adj2" fmla="val 0"/>
            </a:avLst>
          </a:prstGeom>
          <a:solidFill>
            <a:srgbClr val="FFFFFF">
              <a:alpha val="20000"/>
            </a:srgbClr>
          </a:solidFill>
          <a:ln w="28575" cap="flat" cmpd="sng" algn="ctr">
            <a:solidFill>
              <a:srgbClr val="000000">
                <a:alpha val="32941"/>
              </a:srgbClr>
            </a:solidFill>
            <a:prstDash val="solid"/>
          </a:ln>
          <a:effectLst>
            <a:glow rad="101600">
              <a:srgbClr val="FFFFFF">
                <a:alpha val="56078"/>
              </a:srgbClr>
            </a:glow>
          </a:effectLst>
        </p:spPr>
        <p:txBody>
          <a:bodyPr rtlCol="0" anchor="ctr"/>
          <a:lstStyle/>
          <a:p>
            <a:pPr marL="0" lvl="1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C" sz="2000" dirty="0" smtClean="0"/>
          </a:p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2000" b="1" dirty="0" smtClean="0"/>
              <a:t>SE ELABORÓ EL </a:t>
            </a:r>
            <a:r>
              <a:rPr lang="es-EC" sz="2000" b="1" dirty="0" smtClean="0">
                <a:solidFill>
                  <a:srgbClr val="FF0000"/>
                </a:solidFill>
              </a:rPr>
              <a:t>MANUAL DE PROCESOS</a:t>
            </a:r>
            <a:r>
              <a:rPr lang="es-EC" sz="2000" b="1" dirty="0" smtClean="0"/>
              <a:t> QUE SE PROPONE EN EL </a:t>
            </a:r>
            <a:r>
              <a:rPr lang="es-EC" sz="2000" b="1" dirty="0" smtClean="0">
                <a:solidFill>
                  <a:srgbClr val="FF0000"/>
                </a:solidFill>
              </a:rPr>
              <a:t>ANEXO "B</a:t>
            </a:r>
            <a:r>
              <a:rPr lang="es-EC" sz="2000" b="1" dirty="0">
                <a:solidFill>
                  <a:srgbClr val="FF0000"/>
                </a:solidFill>
              </a:rPr>
              <a:t> </a:t>
            </a:r>
            <a:r>
              <a:rPr lang="es-EC" sz="2000" b="1" dirty="0" smtClean="0">
                <a:solidFill>
                  <a:srgbClr val="FF0000"/>
                </a:solidFill>
              </a:rPr>
              <a:t>"</a:t>
            </a:r>
          </a:p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2000" b="1" dirty="0" smtClean="0">
                <a:solidFill>
                  <a:srgbClr val="FF0000"/>
                </a:solidFill>
              </a:rPr>
              <a:t>SE </a:t>
            </a:r>
            <a:r>
              <a:rPr lang="es-EC" sz="2000" b="1" dirty="0">
                <a:solidFill>
                  <a:srgbClr val="FF0000"/>
                </a:solidFill>
              </a:rPr>
              <a:t>CUMPLIERON LOS OBJETIVOS DE LA INVESTIGACIÓN</a:t>
            </a:r>
            <a:r>
              <a:rPr lang="es-EC" sz="2000" b="1" dirty="0"/>
              <a:t>, DESDE EL LEVANTAMIENTO DE LA SITUACIÓN ACTUAL, EL ANÁLISIS DEL DIRECCIONAMIENTO ESTRATÉGICO, EL DISEÑO DEL MAPA DE PROCESOS Y LA DEFINICIÓN, LEVANTAMIENTO Y ESTANDARIZACIÓN DE LOS PROCESOS CRÍTICOS, ASÍ COMO DE SU SISTEMA DE MEDICIÓN</a:t>
            </a:r>
            <a:r>
              <a:rPr lang="es-EC" sz="2000" dirty="0" smtClean="0"/>
              <a:t>.</a:t>
            </a:r>
          </a:p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2000" b="1" dirty="0">
                <a:solidFill>
                  <a:srgbClr val="FF0000"/>
                </a:solidFill>
              </a:rPr>
              <a:t>REVISAR LOS INSTRUCTIVOS INTERNOS</a:t>
            </a:r>
            <a:r>
              <a:rPr lang="es-EC" sz="2000" b="1" dirty="0"/>
              <a:t>, TODA VEZ QUE EN MUCHOS DE ELLOS CONSTAN DISPOSICIONES QUE YA NO SE ENCUENTRAN EN VIGENCIA, PERO PERSISTEN EN CIERTAS NORMAS ESCRITAS COMO LAS </a:t>
            </a:r>
            <a:r>
              <a:rPr lang="es-EC" sz="2000" b="1" dirty="0">
                <a:solidFill>
                  <a:srgbClr val="FF0000"/>
                </a:solidFill>
              </a:rPr>
              <a:t>NAP</a:t>
            </a:r>
            <a:r>
              <a:rPr lang="es-EC" sz="2000" b="1" dirty="0"/>
              <a:t> Y LOS </a:t>
            </a:r>
            <a:r>
              <a:rPr lang="es-EC" sz="2000" b="1" dirty="0">
                <a:solidFill>
                  <a:srgbClr val="FF0000"/>
                </a:solidFill>
              </a:rPr>
              <a:t>PON</a:t>
            </a:r>
            <a:r>
              <a:rPr lang="es-EC" sz="2000" b="1" dirty="0"/>
              <a:t>. </a:t>
            </a:r>
            <a:r>
              <a:rPr lang="es-EC" sz="2000" dirty="0" smtClean="0"/>
              <a:t> </a:t>
            </a:r>
            <a:endParaRPr lang="es-EC" sz="2000" b="1" dirty="0" smtClean="0"/>
          </a:p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C" sz="2000" b="1" dirty="0" smtClean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619672" y="652626"/>
            <a:ext cx="5728132" cy="400110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000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CONCLUSIONES Y RECOMENDACIONES</a:t>
            </a:r>
            <a:endParaRPr lang="es-EC" sz="2000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s-ES" sz="2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91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58218" y="1002513"/>
            <a:ext cx="7968938" cy="1708695"/>
          </a:xfrm>
          <a:prstGeom prst="roundRect">
            <a:avLst>
              <a:gd name="adj" fmla="val 16667"/>
            </a:avLst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C" sz="4400" b="1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prstClr val="black">
                      <a:alpha val="60000"/>
                    </a:prst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PARTE  V</a:t>
            </a:r>
          </a:p>
          <a:p>
            <a:pPr marL="0" lvl="1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C" sz="4400" b="1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prstClr val="black">
                      <a:alpha val="60000"/>
                    </a:prst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MANUAL DE PROCESOS</a:t>
            </a:r>
            <a:endParaRPr lang="es-EC" sz="4400" dirty="0" smtClean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prstClr val="black">
                    <a:alpha val="60000"/>
                  </a:prst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686808" y="2884492"/>
            <a:ext cx="7940348" cy="2016000"/>
            <a:chOff x="686808" y="2884492"/>
            <a:chExt cx="7940348" cy="2016000"/>
          </a:xfrm>
        </p:grpSpPr>
        <p:sp>
          <p:nvSpPr>
            <p:cNvPr id="13" name="12 Rectángulo"/>
            <p:cNvSpPr/>
            <p:nvPr/>
          </p:nvSpPr>
          <p:spPr>
            <a:xfrm>
              <a:off x="686808" y="2884492"/>
              <a:ext cx="7940348" cy="2016000"/>
            </a:xfrm>
            <a:prstGeom prst="rect">
              <a:avLst/>
            </a:prstGeom>
            <a:ln>
              <a:noFill/>
            </a:ln>
            <a:effectLst>
              <a:outerShdw blurRad="228600" dist="139700" dir="5400000" algn="ctr" rotWithShape="0">
                <a:schemeClr val="tx1">
                  <a:alpha val="39000"/>
                </a:scheme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4" name="Picture 2" descr="D:\_OTRO DG_2009\IMAGENES\IMAGENES PEPA\Fotos Rediseño Ago-2009\Armas Eje\Fotos Artilleria\177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7584" y="2996953"/>
              <a:ext cx="2400267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D:\_OTRO DG_2009\IMAGENES\IMAGENES PEPA\Fotos Rediseño Ago-2009\Armas Eje\Fotos Artilleria\ART.MEMORIAS (1)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248" y="2996953"/>
              <a:ext cx="2376264" cy="178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D:\_OTRO DG_2009\IMAGENES\IMAGENES PEPA\Fotos Rediseño Ago-2009\Armas Eje\Fotos Artilleria\TIRO ENGABAO2005 120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3528" y="2996953"/>
              <a:ext cx="2576904" cy="178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s-ES" sz="2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890325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908720"/>
            <a:ext cx="9144000" cy="523220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2800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MANUAL DE PROCESOS</a:t>
            </a:r>
            <a:endParaRPr lang="es-EC" sz="2800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Redondear rectángulo de esquina diagonal"/>
          <p:cNvSpPr/>
          <p:nvPr/>
        </p:nvSpPr>
        <p:spPr>
          <a:xfrm>
            <a:off x="611559" y="2564904"/>
            <a:ext cx="7992889" cy="4032449"/>
          </a:xfrm>
          <a:prstGeom prst="round2DiagRect">
            <a:avLst>
              <a:gd name="adj1" fmla="val 4385"/>
              <a:gd name="adj2" fmla="val 0"/>
            </a:avLst>
          </a:prstGeom>
          <a:solidFill>
            <a:srgbClr val="FFFFFF">
              <a:alpha val="20000"/>
            </a:srgbClr>
          </a:solidFill>
          <a:ln w="28575" cap="flat" cmpd="sng" algn="ctr">
            <a:solidFill>
              <a:srgbClr val="000000">
                <a:alpha val="32941"/>
              </a:srgbClr>
            </a:solidFill>
            <a:prstDash val="solid"/>
          </a:ln>
          <a:effectLst>
            <a:glow rad="101600">
              <a:srgbClr val="FFFFFF">
                <a:alpha val="56078"/>
              </a:srgbClr>
            </a:glow>
          </a:effectLst>
        </p:spPr>
        <p:txBody>
          <a:bodyPr rtlCol="0" anchor="ctr"/>
          <a:lstStyle/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SATISFACER LAS </a:t>
            </a:r>
            <a:r>
              <a:rPr lang="es-EC" b="1" u="sng" kern="0" dirty="0" smtClean="0">
                <a:solidFill>
                  <a:prstClr val="black"/>
                </a:solidFill>
                <a:ea typeface="Calibri"/>
                <a:cs typeface="Times New Roman"/>
              </a:rPr>
              <a:t>NECESIDADES REALES DE LA BRIGADA DE ARTILLERÍA</a:t>
            </a:r>
            <a:r>
              <a:rPr lang="es-EC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CONTARÁ CON </a:t>
            </a:r>
            <a:r>
              <a:rPr lang="es-EC" b="1" u="sng" kern="0" dirty="0" smtClean="0">
                <a:solidFill>
                  <a:prstClr val="black"/>
                </a:solidFill>
                <a:ea typeface="Calibri"/>
                <a:cs typeface="Times New Roman"/>
              </a:rPr>
              <a:t>INSTRUMENTOS APROPIADOS DE USO, MANEJO Y CONSERVACIÓN DE PROCESOS.</a:t>
            </a:r>
          </a:p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FACILITARÁ LOS TRÁMITES MEDIANTE UNA ADECUADA DIAGRAMACIÓN.</a:t>
            </a:r>
          </a:p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b="1" u="sng" kern="0" dirty="0" smtClean="0">
                <a:solidFill>
                  <a:prstClr val="black"/>
                </a:solidFill>
                <a:ea typeface="Calibri"/>
                <a:cs typeface="Times New Roman"/>
              </a:rPr>
              <a:t>PERMITIRÁ UNA REDACCIÓN BREVE, SIMPLIFICADA Y COMPRENSIBLE</a:t>
            </a:r>
            <a:r>
              <a:rPr lang="es-EC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b="1" u="sng" kern="0" dirty="0" smtClean="0">
                <a:solidFill>
                  <a:prstClr val="black"/>
                </a:solidFill>
                <a:ea typeface="Calibri"/>
                <a:cs typeface="Times New Roman"/>
              </a:rPr>
              <a:t>FACILITARÁ SU USO AL CLIENTE INTERNO Y EXTERNO</a:t>
            </a:r>
            <a:r>
              <a:rPr lang="es-EC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SERÁ LO SUFICIENTEMENTE FLEXIBLE PARA CUBRIR DIVERSAS SITUACIONES.</a:t>
            </a:r>
          </a:p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TENDRÁ UNA REVISIÓN Y ACTUALIZACIÓN CONTINUA</a:t>
            </a:r>
            <a:endParaRPr lang="es-EC" b="1" kern="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7 Redondear rectángulo de esquina diagonal"/>
          <p:cNvSpPr/>
          <p:nvPr/>
        </p:nvSpPr>
        <p:spPr>
          <a:xfrm>
            <a:off x="3580143" y="1700808"/>
            <a:ext cx="2288001" cy="612068"/>
          </a:xfrm>
          <a:prstGeom prst="round2DiagRect">
            <a:avLst>
              <a:gd name="adj1" fmla="val 18262"/>
              <a:gd name="adj2" fmla="val 0"/>
            </a:avLst>
          </a:prstGeom>
          <a:solidFill>
            <a:srgbClr val="FFC000">
              <a:alpha val="14118"/>
            </a:srgbClr>
          </a:solidFill>
          <a:ln w="57150" cap="flat" cmpd="sng" algn="ctr">
            <a:solidFill>
              <a:srgbClr val="604310">
                <a:alpha val="27843"/>
              </a:srgbClr>
            </a:solidFill>
            <a:prstDash val="solid"/>
          </a:ln>
          <a:effectLst>
            <a:glow rad="101600">
              <a:srgbClr val="FFFFFF">
                <a:alpha val="56078"/>
              </a:srgbClr>
            </a:glow>
          </a:effectLst>
        </p:spPr>
        <p:txBody>
          <a:bodyPr rtlCol="0" anchor="ctr"/>
          <a:lstStyle/>
          <a:p>
            <a:pPr marL="285750" lvl="1" indent="-285750" algn="just" fontAlgn="base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9F7919"/>
              </a:buClr>
              <a:buSzPct val="110000"/>
              <a:buFont typeface="Wingdings" pitchFamily="2" charset="2"/>
              <a:buChar char="v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600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CARACTERÍSTICAS:</a:t>
            </a:r>
            <a:endParaRPr lang="es-EC" sz="1600" b="1" kern="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s-ES" sz="2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32172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004108" y="188640"/>
            <a:ext cx="7600340" cy="369332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RESULTADO DE LA ESTANDARIZACIÓN DE PROCESOS</a:t>
            </a:r>
            <a:endParaRPr lang="es-EC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620688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MANUAL DE PROCESOS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22 Redondear rectángulo de esquina diagonal"/>
          <p:cNvSpPr/>
          <p:nvPr/>
        </p:nvSpPr>
        <p:spPr>
          <a:xfrm>
            <a:off x="395536" y="1414285"/>
            <a:ext cx="3096344" cy="39425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A4242"/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95250" lvl="1"/>
            <a:r>
              <a:rPr lang="es-EC" sz="1400" b="1" dirty="0" smtClean="0">
                <a:solidFill>
                  <a:srgbClr val="FFFF00"/>
                </a:solidFill>
              </a:rPr>
              <a:t>1. </a:t>
            </a:r>
            <a:r>
              <a:rPr lang="es-EC" sz="1400" b="1" dirty="0" smtClean="0">
                <a:solidFill>
                  <a:prstClr val="white"/>
                </a:solidFill>
              </a:rPr>
              <a:t>CARACTERIZACIÓN DE LA UNIDAD</a:t>
            </a:r>
            <a:endParaRPr lang="es-EC" sz="1400" b="1" dirty="0">
              <a:solidFill>
                <a:prstClr val="white"/>
              </a:solidFill>
            </a:endParaRPr>
          </a:p>
        </p:txBody>
      </p:sp>
      <p:sp>
        <p:nvSpPr>
          <p:cNvPr id="8" name="7 Redondear rectángulo de esquina diagonal"/>
          <p:cNvSpPr/>
          <p:nvPr/>
        </p:nvSpPr>
        <p:spPr>
          <a:xfrm>
            <a:off x="683568" y="2638421"/>
            <a:ext cx="8136904" cy="1728192"/>
          </a:xfrm>
          <a:prstGeom prst="round2DiagRect">
            <a:avLst>
              <a:gd name="adj1" fmla="val 9074"/>
              <a:gd name="adj2" fmla="val 0"/>
            </a:avLst>
          </a:prstGeom>
          <a:solidFill>
            <a:srgbClr val="FFFFFF">
              <a:alpha val="20000"/>
            </a:srgbClr>
          </a:solidFill>
          <a:ln w="28575" cap="flat" cmpd="sng" algn="ctr">
            <a:solidFill>
              <a:srgbClr val="000000">
                <a:alpha val="32941"/>
              </a:srgbClr>
            </a:solidFill>
            <a:prstDash val="solid"/>
          </a:ln>
          <a:effectLst>
            <a:glow rad="101600">
              <a:srgbClr val="FFFFFF">
                <a:alpha val="56078"/>
              </a:srgbClr>
            </a:glow>
          </a:effectLst>
        </p:spPr>
        <p:txBody>
          <a:bodyPr rtlCol="0" anchor="ctr"/>
          <a:lstStyle/>
          <a:p>
            <a:pPr marL="285750" lvl="1" indent="-285750" algn="just" fontAlgn="base"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350" b="1" kern="0" dirty="0" smtClean="0">
                <a:solidFill>
                  <a:srgbClr val="FF0000"/>
                </a:solidFill>
                <a:ea typeface="Calibri"/>
                <a:cs typeface="Times New Roman"/>
              </a:rPr>
              <a:t>SUMINISTRAR INFORMACIÓN</a:t>
            </a:r>
            <a:r>
              <a:rPr lang="es-EC" sz="1350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 SOBRE </a:t>
            </a:r>
            <a:r>
              <a:rPr lang="es-EC" sz="1350" b="1" kern="0" dirty="0" smtClean="0">
                <a:solidFill>
                  <a:srgbClr val="FF0000"/>
                </a:solidFill>
                <a:ea typeface="Calibri"/>
                <a:cs typeface="Times New Roman"/>
              </a:rPr>
              <a:t>TRES</a:t>
            </a:r>
            <a:r>
              <a:rPr lang="es-EC" sz="1350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 DIFERENTES </a:t>
            </a:r>
            <a:r>
              <a:rPr lang="es-EC" sz="1350" b="1" kern="0" dirty="0" smtClean="0">
                <a:solidFill>
                  <a:srgbClr val="FF0000"/>
                </a:solidFill>
                <a:ea typeface="Calibri"/>
                <a:cs typeface="Times New Roman"/>
              </a:rPr>
              <a:t>MACRO-PROCESOS </a:t>
            </a:r>
            <a:r>
              <a:rPr lang="es-EC" sz="1350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DE LA CADENA DE VALOR DE LA 27.BA., CON SUS RESPECTIVOS PROCESOS Y PROCEDIMIENTOS. </a:t>
            </a:r>
          </a:p>
          <a:p>
            <a:pPr marL="285750" lvl="1" indent="-285750" algn="just" fontAlgn="base"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350" b="1" kern="0" dirty="0" smtClean="0">
                <a:solidFill>
                  <a:srgbClr val="FF0000"/>
                </a:solidFill>
                <a:ea typeface="Calibri"/>
                <a:cs typeface="Times New Roman"/>
              </a:rPr>
              <a:t>DOCUMENTAR EL FUNCIONAMIENTO INTERNO</a:t>
            </a:r>
            <a:r>
              <a:rPr lang="es-EC" sz="1350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, DESDE LA VISIÓN DE PROCESO, PERMITIENDO DESCRIBIR LAS TAREAS O ACTIVIDADES, SU DESGLOSE, Y RESPONSABLES DE EJECUCIÓN. </a:t>
            </a:r>
          </a:p>
          <a:p>
            <a:pPr marL="285750" lvl="1" indent="-285750" algn="just" fontAlgn="base"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350" b="1" kern="0" dirty="0" smtClean="0">
                <a:solidFill>
                  <a:srgbClr val="FF0000"/>
                </a:solidFill>
                <a:ea typeface="Calibri"/>
                <a:cs typeface="Times New Roman"/>
              </a:rPr>
              <a:t>AUXILIAR EN LA INDUCCIÓN DEL PUESTO Y EN EL ADIESTRAMIENTO Y CAPACITACIÓN DEL PERSONAL</a:t>
            </a:r>
            <a:r>
              <a:rPr lang="es-EC" sz="1350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 EN CADA UNA DE LAS FUNCIONES QUE CUMPLE, AL DISPONER DE PROCESOS ESTANDARIZADOS Y MEDIBLES.</a:t>
            </a:r>
            <a:endParaRPr lang="es-EC" sz="1350" b="1" kern="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9" name="8 Redondear rectángulo de esquina diagonal"/>
          <p:cNvSpPr/>
          <p:nvPr/>
        </p:nvSpPr>
        <p:spPr>
          <a:xfrm>
            <a:off x="395929" y="2062357"/>
            <a:ext cx="2447879" cy="39425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A4242"/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95250" lvl="1"/>
            <a:r>
              <a:rPr lang="es-EC" sz="1400" b="1" dirty="0">
                <a:solidFill>
                  <a:srgbClr val="FFFF00"/>
                </a:solidFill>
              </a:rPr>
              <a:t>2</a:t>
            </a:r>
            <a:r>
              <a:rPr lang="es-EC" sz="1400" b="1" dirty="0" smtClean="0">
                <a:solidFill>
                  <a:srgbClr val="FFFF00"/>
                </a:solidFill>
              </a:rPr>
              <a:t>. </a:t>
            </a:r>
            <a:r>
              <a:rPr lang="es-EC" sz="1400" b="1" dirty="0" smtClean="0">
                <a:solidFill>
                  <a:prstClr val="white"/>
                </a:solidFill>
              </a:rPr>
              <a:t>OBJETIVOS DEL MANUAL</a:t>
            </a:r>
            <a:endParaRPr lang="es-EC" sz="1400" b="1" dirty="0">
              <a:solidFill>
                <a:prstClr val="white"/>
              </a:solidFill>
            </a:endParaRPr>
          </a:p>
        </p:txBody>
      </p:sp>
      <p:sp>
        <p:nvSpPr>
          <p:cNvPr id="11" name="10 Redondear rectángulo de esquina diagonal"/>
          <p:cNvSpPr/>
          <p:nvPr/>
        </p:nvSpPr>
        <p:spPr>
          <a:xfrm>
            <a:off x="395929" y="4654645"/>
            <a:ext cx="2447879" cy="39425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A4242"/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95250" lvl="1"/>
            <a:r>
              <a:rPr lang="es-EC" sz="1400" b="1" dirty="0" smtClean="0">
                <a:solidFill>
                  <a:srgbClr val="FFFF00"/>
                </a:solidFill>
              </a:rPr>
              <a:t>3. </a:t>
            </a:r>
            <a:r>
              <a:rPr lang="es-EC" sz="1400" b="1" dirty="0" smtClean="0">
                <a:solidFill>
                  <a:prstClr val="white"/>
                </a:solidFill>
              </a:rPr>
              <a:t>ALCANCE DEL MANUAL</a:t>
            </a:r>
            <a:endParaRPr lang="es-EC" sz="1400" b="1" dirty="0">
              <a:solidFill>
                <a:prstClr val="white"/>
              </a:solidFill>
            </a:endParaRPr>
          </a:p>
        </p:txBody>
      </p:sp>
      <p:sp>
        <p:nvSpPr>
          <p:cNvPr id="13" name="12 Redondear rectángulo de esquina diagonal"/>
          <p:cNvSpPr/>
          <p:nvPr/>
        </p:nvSpPr>
        <p:spPr>
          <a:xfrm>
            <a:off x="395929" y="5320761"/>
            <a:ext cx="2663903" cy="39425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A4242"/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95250" lvl="1"/>
            <a:r>
              <a:rPr lang="es-EC" sz="1400" b="1" dirty="0" smtClean="0">
                <a:solidFill>
                  <a:srgbClr val="FFFF00"/>
                </a:solidFill>
              </a:rPr>
              <a:t>4. </a:t>
            </a:r>
            <a:r>
              <a:rPr lang="es-EC" sz="1400" b="1" dirty="0" smtClean="0">
                <a:solidFill>
                  <a:prstClr val="white"/>
                </a:solidFill>
              </a:rPr>
              <a:t>INVENTARIO DE PROCESOS</a:t>
            </a:r>
            <a:endParaRPr lang="es-EC" sz="1400" b="1" dirty="0">
              <a:solidFill>
                <a:prstClr val="white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s-ES" sz="2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609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004108" y="188640"/>
            <a:ext cx="7600340" cy="369332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RESULTADO DE LA ESTANDARIZACIÓN DE PROCESOS</a:t>
            </a:r>
            <a:endParaRPr lang="es-EC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620688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MANUAL DE PROCESOS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22 Redondear rectángulo de esquina diagonal"/>
          <p:cNvSpPr/>
          <p:nvPr/>
        </p:nvSpPr>
        <p:spPr>
          <a:xfrm>
            <a:off x="395536" y="1196752"/>
            <a:ext cx="2232248" cy="39425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A4242"/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95250" lvl="1"/>
            <a:r>
              <a:rPr lang="es-EC" sz="1400" b="1" dirty="0">
                <a:solidFill>
                  <a:srgbClr val="FFFF00"/>
                </a:solidFill>
              </a:rPr>
              <a:t>5</a:t>
            </a:r>
            <a:r>
              <a:rPr lang="es-EC" sz="1400" b="1" dirty="0" smtClean="0">
                <a:solidFill>
                  <a:srgbClr val="FFFF00"/>
                </a:solidFill>
              </a:rPr>
              <a:t>. </a:t>
            </a:r>
            <a:r>
              <a:rPr lang="es-EC" sz="1400" b="1" dirty="0" smtClean="0">
                <a:solidFill>
                  <a:prstClr val="white"/>
                </a:solidFill>
              </a:rPr>
              <a:t>MAPA DE PROCESOS</a:t>
            </a:r>
            <a:endParaRPr lang="es-EC" sz="1400" b="1" dirty="0">
              <a:solidFill>
                <a:prstClr val="white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914760" cy="472526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s-ES" sz="2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2140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004108" y="188640"/>
            <a:ext cx="7600340" cy="369332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RESULTADO DE LA ESTANDARIZACIÓN DE PROCESOS</a:t>
            </a:r>
            <a:endParaRPr lang="es-EC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620688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MANUAL DE PROCESOS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22 Redondear rectángulo de esquina diagonal"/>
          <p:cNvSpPr/>
          <p:nvPr/>
        </p:nvSpPr>
        <p:spPr>
          <a:xfrm>
            <a:off x="395536" y="1196752"/>
            <a:ext cx="2232248" cy="39425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A4242"/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180975" lvl="1" indent="-85725"/>
            <a:r>
              <a:rPr lang="es-EC" sz="1400" b="1" dirty="0" smtClean="0">
                <a:solidFill>
                  <a:srgbClr val="FFFF00"/>
                </a:solidFill>
              </a:rPr>
              <a:t>6. </a:t>
            </a:r>
            <a:r>
              <a:rPr lang="es-EC" sz="1400" b="1" dirty="0" smtClean="0">
                <a:solidFill>
                  <a:prstClr val="white"/>
                </a:solidFill>
              </a:rPr>
              <a:t>MACRO - PROCESOS </a:t>
            </a:r>
            <a:endParaRPr lang="es-EC" sz="1400" b="1" dirty="0">
              <a:solidFill>
                <a:prstClr val="white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544319"/>
              </p:ext>
            </p:extLst>
          </p:nvPr>
        </p:nvGraphicFramePr>
        <p:xfrm>
          <a:off x="-323" y="1796802"/>
          <a:ext cx="9118923" cy="465653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254000" dist="50800" dir="5400000" algn="ctr" rotWithShape="0">
                    <a:schemeClr val="tx1">
                      <a:alpha val="56000"/>
                    </a:schemeClr>
                  </a:outerShdw>
                </a:effectLst>
              </a:tblPr>
              <a:tblGrid>
                <a:gridCol w="1182856"/>
                <a:gridCol w="116840"/>
                <a:gridCol w="1490059"/>
                <a:gridCol w="1723391"/>
                <a:gridCol w="1220735"/>
                <a:gridCol w="1220735"/>
                <a:gridCol w="650763"/>
                <a:gridCol w="785396"/>
                <a:gridCol w="728148"/>
              </a:tblGrid>
              <a:tr h="296253">
                <a:tc rowSpan="3" gridSpan="2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es-E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Times New Roman"/>
                        </a:rPr>
                        <a:t>BRIGADA DE ARTILLERIA 27 “PORTETE”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Times New Roman"/>
                        </a:rPr>
                        <a:t>CÓDIGO: </a:t>
                      </a:r>
                      <a:r>
                        <a:rPr lang="es-ES" sz="1200" b="1" dirty="0" smtClean="0">
                          <a:effectLst/>
                          <a:latin typeface="+mn-lt"/>
                          <a:ea typeface="Times New Roman"/>
                        </a:rPr>
                        <a:t>IC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88032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Times New Roman"/>
                        </a:rPr>
                        <a:t>MACROPROCESO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Times New Roman"/>
                        </a:rPr>
                        <a:t>VERSIÓN: </a:t>
                      </a:r>
                      <a:r>
                        <a:rPr lang="es-ES" sz="1200" b="1" dirty="0" smtClean="0">
                          <a:effectLst/>
                          <a:latin typeface="+mn-lt"/>
                          <a:ea typeface="Times New Roman"/>
                        </a:rPr>
                        <a:t>1.1</a:t>
                      </a:r>
                      <a:r>
                        <a:rPr lang="es-ES" sz="12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12149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Times New Roman"/>
                        </a:rPr>
                        <a:t>FECHA ULTIMA REVISIÓN 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+mn-lt"/>
                          <a:ea typeface="Times New Roman"/>
                        </a:rPr>
                        <a:t>5-SEP-2012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12149"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+mn-lt"/>
                          <a:ea typeface="Times New Roman"/>
                        </a:rPr>
                        <a:t>OBJETIVO: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Times New Roman"/>
                        </a:rPr>
                        <a:t>Disponer del recurso humano calificado para el ejercicio de las competencias que corresponde al personal militar profesional y aquel que desarrolla el servicio militar, a fin de que puedan cumplir sus funciones encuadradas en el orgánico.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Times New Roman"/>
                        </a:rPr>
                        <a:t>PÁGINAS: </a:t>
                      </a:r>
                      <a:r>
                        <a:rPr lang="es-ES" sz="1200" b="1" dirty="0" smtClean="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7484">
                <a:tc gridSpan="9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Times New Roman"/>
                        </a:rPr>
                        <a:t>INDICADORES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12149"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DESCRIPTOR</a:t>
                      </a:r>
                      <a:endParaRPr lang="es-EC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763" indent="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DEFINICIÓN</a:t>
                      </a:r>
                      <a:endParaRPr lang="es-EC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FÓRMULA</a:t>
                      </a:r>
                      <a:endParaRPr lang="es-EC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UNIDAD DE MEDIDA</a:t>
                      </a:r>
                      <a:endParaRPr lang="es-EC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FRECUENCIA</a:t>
                      </a:r>
                      <a:endParaRPr lang="es-EC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763" indent="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FUENTE DE LA INFORMACIUÓN</a:t>
                      </a:r>
                      <a:endParaRPr lang="es-EC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763" indent="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endParaRPr lang="es-EC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META</a:t>
                      </a:r>
                      <a:endParaRPr lang="es-EC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195588"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Rendimiento físico promedio del personal militar</a:t>
                      </a:r>
                      <a:endParaRPr lang="es-EC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9705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EC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763" indent="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 la nota promedio de las pruebas físicas semestrales de todo el personal militar discriminado por fajas etarias</a:t>
                      </a:r>
                      <a:endParaRPr lang="es-EC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Sumatoria de notas de pruebas por faja etaria / total de notas procesadas</a:t>
                      </a:r>
                      <a:endParaRPr lang="es-EC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Escala de 0 a 20</a:t>
                      </a:r>
                      <a:endParaRPr lang="es-EC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Semestral</a:t>
                      </a:r>
                      <a:endParaRPr lang="es-EC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763" indent="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Registro de pruebas físicas</a:t>
                      </a:r>
                      <a:endParaRPr lang="es-EC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763" indent="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endParaRPr lang="es-EC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18,5</a:t>
                      </a:r>
                      <a:endParaRPr lang="es-EC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96324"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Nota final de ejercicios de instrucción de unidad </a:t>
                      </a:r>
                      <a:endParaRPr lang="es-EC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763" indent="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 el promedio de las notas de instrucción aplicadas a las evaluaciones al final de cada fase</a:t>
                      </a:r>
                      <a:endParaRPr lang="es-EC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Sumatoria de notas / total de notas</a:t>
                      </a:r>
                      <a:endParaRPr lang="es-EC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Escala de 1 a 20</a:t>
                      </a:r>
                      <a:endParaRPr lang="es-EC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 final de cada período</a:t>
                      </a:r>
                      <a:endParaRPr lang="es-EC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763" indent="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Registro de instrucción</a:t>
                      </a:r>
                      <a:endParaRPr lang="es-EC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763" indent="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endParaRPr lang="es-EC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  <a:endParaRPr lang="es-EC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6866" name="Imagen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7838"/>
            <a:ext cx="936104" cy="8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643174" y="2656830"/>
            <a:ext cx="3714776" cy="214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INSTRUCCIÓN CAPACITACIÓN Y CULTURA FÍSICA</a:t>
            </a:r>
            <a:endParaRPr lang="es-EC" sz="1400" b="1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s-ES" sz="2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6615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004108" y="188640"/>
            <a:ext cx="7600340" cy="369332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RESULTADO DE LA ESTANDARIZACIÓN DE PROCESOS</a:t>
            </a:r>
            <a:endParaRPr lang="es-EC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620688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MANUAL DE PROCESOS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22 Redondear rectángulo de esquina diagonal"/>
          <p:cNvSpPr/>
          <p:nvPr/>
        </p:nvSpPr>
        <p:spPr>
          <a:xfrm>
            <a:off x="395536" y="1196752"/>
            <a:ext cx="2232248" cy="39425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A4242"/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180975" lvl="1" indent="-85725"/>
            <a:r>
              <a:rPr lang="es-EC" sz="1400" b="1" dirty="0" smtClean="0">
                <a:solidFill>
                  <a:srgbClr val="FFFF00"/>
                </a:solidFill>
              </a:rPr>
              <a:t>6. </a:t>
            </a:r>
            <a:r>
              <a:rPr lang="es-EC" sz="1400" b="1" dirty="0" smtClean="0">
                <a:solidFill>
                  <a:prstClr val="white"/>
                </a:solidFill>
              </a:rPr>
              <a:t>MACRO - PROCESOS </a:t>
            </a:r>
            <a:endParaRPr lang="es-EC" sz="1400" b="1" dirty="0">
              <a:solidFill>
                <a:prstClr val="white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12625"/>
              </p:ext>
            </p:extLst>
          </p:nvPr>
        </p:nvGraphicFramePr>
        <p:xfrm>
          <a:off x="2" y="1797736"/>
          <a:ext cx="9143998" cy="465559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203200" dist="50800" dir="5400000" algn="ctr" rotWithShape="0">
                    <a:schemeClr val="tx1">
                      <a:alpha val="63000"/>
                    </a:schemeClr>
                  </a:outerShdw>
                </a:effectLst>
              </a:tblPr>
              <a:tblGrid>
                <a:gridCol w="467542"/>
                <a:gridCol w="3168352"/>
                <a:gridCol w="5508104"/>
              </a:tblGrid>
              <a:tr h="29267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Times New Roman"/>
                        </a:rPr>
                        <a:t>BASES LEGALES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Times New Roman"/>
                        </a:rPr>
                        <a:t>FORMULARIOS Y DOCUMENTOS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</a:tr>
              <a:tr h="3088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Times New Roman"/>
                        </a:rPr>
                        <a:t>Directiva N°2-2008 recepción pruebas físicas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Formato del Plan general de instrucción ( nivel brigada) </a:t>
                      </a:r>
                      <a:endParaRPr lang="es-EC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2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+mn-lt"/>
                          <a:ea typeface="Times New Roman"/>
                        </a:rPr>
                        <a:t>Manual MIP- 20-01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Times New Roman"/>
                        </a:rPr>
                        <a:t>Formato Informe / reporte de instrucción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2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+mn-lt"/>
                          <a:ea typeface="Times New Roman"/>
                        </a:rPr>
                        <a:t>NAP / PON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+mn-lt"/>
                          <a:ea typeface="Times New Roman"/>
                        </a:rPr>
                        <a:t>Registro de Reporte e Instructivos emitidos y enviados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2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+mn-lt"/>
                          <a:ea typeface="Times New Roman"/>
                        </a:rPr>
                        <a:t>Normas de seguridad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+mn-lt"/>
                          <a:ea typeface="Times New Roman"/>
                        </a:rPr>
                        <a:t>Formato Instructivo regulatorio para el desarrollo de la instrucción con las FFRR.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2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+mn-lt"/>
                          <a:ea typeface="Times New Roman"/>
                        </a:rPr>
                        <a:t>Políticas de comando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+mn-lt"/>
                          <a:ea typeface="Times New Roman"/>
                        </a:rPr>
                        <a:t>Instructivo regulatorio para el desarrollo de la instrucción de IMEVAC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2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+mn-lt"/>
                          <a:ea typeface="Times New Roman"/>
                        </a:rPr>
                        <a:t>6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+mn-lt"/>
                          <a:ea typeface="Times New Roman"/>
                        </a:rPr>
                        <a:t>Normas de evaluación y control interno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+mn-lt"/>
                          <a:ea typeface="Times New Roman"/>
                        </a:rPr>
                        <a:t>Formato Plan General de instrucción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2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+mn-lt"/>
                          <a:ea typeface="Times New Roman"/>
                        </a:rPr>
                        <a:t>Formato de Analítico de </a:t>
                      </a:r>
                      <a:r>
                        <a:rPr lang="es-EC" sz="1200" b="1" dirty="0" smtClean="0">
                          <a:effectLst/>
                          <a:latin typeface="+mn-lt"/>
                          <a:ea typeface="Times New Roman"/>
                        </a:rPr>
                        <a:t>instrucción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2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+mn-lt"/>
                          <a:ea typeface="Times New Roman"/>
                        </a:rPr>
                        <a:t>Formato Instructivo de </a:t>
                      </a:r>
                      <a:r>
                        <a:rPr lang="es-EC" sz="1200" b="1" dirty="0" smtClean="0">
                          <a:effectLst/>
                          <a:latin typeface="+mn-lt"/>
                          <a:ea typeface="Times New Roman"/>
                        </a:rPr>
                        <a:t>instrucción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2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+mn-lt"/>
                          <a:ea typeface="Times New Roman"/>
                        </a:rPr>
                        <a:t>Cuadro de Control de la </a:t>
                      </a:r>
                      <a:r>
                        <a:rPr lang="es-EC" sz="1200" b="1" dirty="0" smtClean="0">
                          <a:effectLst/>
                          <a:latin typeface="+mn-lt"/>
                          <a:ea typeface="Times New Roman"/>
                        </a:rPr>
                        <a:t>instrucción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2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+mn-lt"/>
                          <a:ea typeface="Times New Roman"/>
                        </a:rPr>
                        <a:t>Formato Horario de Instrucción (Curso, Seminario, Cursillo, etc.)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2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+mn-lt"/>
                          <a:ea typeface="Times New Roman"/>
                        </a:rPr>
                        <a:t>Reporte de Evaluación de las unidades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25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+mn-lt"/>
                          <a:ea typeface="Times New Roman"/>
                        </a:rPr>
                        <a:t>Registro de actividades de cultura </a:t>
                      </a:r>
                      <a:r>
                        <a:rPr lang="es-EC" sz="1200" b="1" dirty="0" smtClean="0">
                          <a:effectLst/>
                          <a:latin typeface="+mn-lt"/>
                          <a:ea typeface="Times New Roman"/>
                        </a:rPr>
                        <a:t>física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25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+mn-lt"/>
                          <a:ea typeface="Times New Roman"/>
                        </a:rPr>
                        <a:t>Instructivo regulatorio para  entrenamiento </a:t>
                      </a:r>
                      <a:r>
                        <a:rPr lang="es-EC" sz="1200" b="1" dirty="0" smtClean="0">
                          <a:effectLst/>
                          <a:latin typeface="+mn-lt"/>
                          <a:ea typeface="Times New Roman"/>
                        </a:rPr>
                        <a:t>físico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2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2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+mn-lt"/>
                          <a:ea typeface="Times New Roman"/>
                        </a:rPr>
                        <a:t>Formato de Plan de Capacitación en al Área Militar y </a:t>
                      </a: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Registro de pruebas físicas</a:t>
                      </a:r>
                      <a:endParaRPr lang="es-EC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2725062" y="1513822"/>
            <a:ext cx="3714776" cy="214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INSTRUCCIÓN CAPACITACIÓN Y CULTURA FÍSICA</a:t>
            </a:r>
            <a:endParaRPr lang="es-EC" sz="1400" b="1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s-ES" sz="2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8240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dondear rectángulo de esquina diagonal"/>
          <p:cNvSpPr/>
          <p:nvPr/>
        </p:nvSpPr>
        <p:spPr>
          <a:xfrm>
            <a:off x="539552" y="2977408"/>
            <a:ext cx="8064896" cy="2924526"/>
          </a:xfrm>
          <a:prstGeom prst="round2DiagRect">
            <a:avLst>
              <a:gd name="adj1" fmla="val 7638"/>
              <a:gd name="adj2" fmla="val 0"/>
            </a:avLst>
          </a:prstGeom>
          <a:solidFill>
            <a:srgbClr val="FFFFFF">
              <a:alpha val="20000"/>
            </a:srgbClr>
          </a:solidFill>
          <a:ln w="28575" cap="flat" cmpd="sng" algn="ctr">
            <a:solidFill>
              <a:srgbClr val="000000">
                <a:alpha val="32941"/>
              </a:srgbClr>
            </a:solidFill>
            <a:prstDash val="solid"/>
          </a:ln>
          <a:effectLst>
            <a:glow rad="101600">
              <a:srgbClr val="FFFFFF">
                <a:alpha val="56078"/>
              </a:srgbClr>
            </a:glow>
          </a:effectLst>
        </p:spPr>
        <p:txBody>
          <a:bodyPr rtlCol="0" anchor="ctr"/>
          <a:lstStyle/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1600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LA 27-BA “PORTETE” DURANTE LAS OPERACIONES DE </a:t>
            </a:r>
            <a:r>
              <a:rPr lang="es-EC" sz="1600" b="1" u="sng" kern="0" dirty="0" smtClean="0">
                <a:solidFill>
                  <a:srgbClr val="FF0000"/>
                </a:solidFill>
                <a:ea typeface="Calibri"/>
                <a:cs typeface="Times New Roman"/>
              </a:rPr>
              <a:t>GUERRA EXTERNA</a:t>
            </a:r>
            <a:r>
              <a:rPr lang="es-EC" sz="1600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, </a:t>
            </a:r>
            <a:r>
              <a:rPr lang="es-EC" sz="1600" b="1" u="sng" kern="0" dirty="0" smtClean="0">
                <a:solidFill>
                  <a:prstClr val="black"/>
                </a:solidFill>
                <a:ea typeface="Calibri"/>
                <a:cs typeface="Times New Roman"/>
              </a:rPr>
              <a:t>PROPORCIONARÁ APOYO DE FUEGOS A LA MANIOBRA DEL COMANDO OPERACIONAL</a:t>
            </a:r>
            <a:r>
              <a:rPr lang="es-EC" sz="1600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 N°3 “SUR”, </a:t>
            </a:r>
            <a:r>
              <a:rPr lang="es-EC" sz="1600" b="1" u="sng" kern="0" dirty="0" smtClean="0">
                <a:solidFill>
                  <a:prstClr val="black"/>
                </a:solidFill>
                <a:ea typeface="Calibri"/>
                <a:cs typeface="Times New Roman"/>
              </a:rPr>
              <a:t>PARA CONTRIBUIR</a:t>
            </a:r>
            <a:r>
              <a:rPr lang="es-EC" sz="1600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 FUNDAMENTALMENTE EN EL DESARROLLO DE LAS </a:t>
            </a:r>
            <a:r>
              <a:rPr lang="es-EC" sz="1600" b="1" u="sng" kern="0" dirty="0" smtClean="0">
                <a:solidFill>
                  <a:prstClr val="black"/>
                </a:solidFill>
                <a:ea typeface="Calibri"/>
                <a:cs typeface="Times New Roman"/>
              </a:rPr>
              <a:t>ACCIONES DEFENSIVAS Y OFENSIVAS</a:t>
            </a:r>
            <a:r>
              <a:rPr lang="es-EC" sz="1600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 PLANIFICADAS POR ÉSTA GRAN UNIDAD, </a:t>
            </a:r>
            <a:r>
              <a:rPr lang="es-EC" sz="1600" b="1" u="sng" kern="0" dirty="0" smtClean="0">
                <a:solidFill>
                  <a:prstClr val="black"/>
                </a:solidFill>
                <a:ea typeface="Calibri"/>
                <a:cs typeface="Times New Roman"/>
              </a:rPr>
              <a:t>MEDIANTE LA DESTRUCCIÓN Y NEUTRALIZACIÓN DE LAS UNIDADES ENEMIGAS Y SUS INSTALACIONES ADMINISTRATIVAS Y LOGÍSTICAS</a:t>
            </a:r>
            <a:r>
              <a:rPr lang="es-EC" sz="1600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. DURANTE LAS OPERACIONES DE </a:t>
            </a:r>
            <a:r>
              <a:rPr lang="es-EC" sz="1600" b="1" u="sng" kern="0" dirty="0" smtClean="0">
                <a:solidFill>
                  <a:srgbClr val="FF0000"/>
                </a:solidFill>
                <a:ea typeface="Calibri"/>
                <a:cs typeface="Times New Roman"/>
              </a:rPr>
              <a:t>DEFENSA INTERNA</a:t>
            </a:r>
            <a:r>
              <a:rPr lang="es-EC" sz="1600" b="1" u="sng" kern="0" dirty="0" smtClean="0">
                <a:solidFill>
                  <a:prstClr val="black"/>
                </a:solidFill>
                <a:ea typeface="Calibri"/>
                <a:cs typeface="Times New Roman"/>
              </a:rPr>
              <a:t>,</a:t>
            </a:r>
            <a:r>
              <a:rPr lang="es-EC" sz="1600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 PARTICIPA COMO GRUPO DE TAREA 3.27, </a:t>
            </a:r>
            <a:r>
              <a:rPr lang="es-EC" sz="1600" b="1" u="sng" kern="0" dirty="0" smtClean="0">
                <a:solidFill>
                  <a:prstClr val="black"/>
                </a:solidFill>
                <a:ea typeface="Calibri"/>
                <a:cs typeface="Times New Roman"/>
              </a:rPr>
              <a:t>MEDIANTE ACCIONES TENDIENTES A MANTENER Y/O RESTABLECER  EL ORDEN INTERNO</a:t>
            </a:r>
            <a:r>
              <a:rPr lang="es-EC" sz="1600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, ASÍ COMO CON EL CUMPLIMIENTO DE TAREAS ORIENTADAS AL </a:t>
            </a:r>
            <a:r>
              <a:rPr lang="es-EC" sz="1600" b="1" u="sng" kern="0" dirty="0" smtClean="0">
                <a:solidFill>
                  <a:prstClr val="black"/>
                </a:solidFill>
                <a:ea typeface="Calibri"/>
                <a:cs typeface="Times New Roman"/>
              </a:rPr>
              <a:t>APOYO DE LAS AUTORIDADES CIVILES, INSTITUCIONES Y COMUNIDADES. </a:t>
            </a:r>
            <a:endParaRPr lang="es-EC" sz="1600" b="1" u="sng" kern="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948324" y="188640"/>
            <a:ext cx="3423876" cy="400110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INTRODUCCIÓN</a:t>
            </a:r>
            <a:endParaRPr lang="es-ES" sz="2000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0" y="827420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ANTECEDENTES</a:t>
            </a:r>
            <a:endParaRPr lang="es-ES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3608055" y="1484784"/>
            <a:ext cx="1917388" cy="826990"/>
            <a:chOff x="7564505" y="5567921"/>
            <a:chExt cx="1273337" cy="854915"/>
          </a:xfrm>
        </p:grpSpPr>
        <p:sp>
          <p:nvSpPr>
            <p:cNvPr id="22" name="21 Elipse"/>
            <p:cNvSpPr/>
            <p:nvPr/>
          </p:nvSpPr>
          <p:spPr>
            <a:xfrm>
              <a:off x="7564505" y="5567921"/>
              <a:ext cx="1273337" cy="854915"/>
            </a:xfrm>
            <a:prstGeom prst="ellipse">
              <a:avLst/>
            </a:prstGeom>
            <a:solidFill>
              <a:srgbClr val="D2BC84"/>
            </a:solidFill>
            <a:ln w="25400" cap="flat" cmpd="sng" algn="ctr">
              <a:noFill/>
              <a:prstDash val="solid"/>
            </a:ln>
            <a:effectLst>
              <a:outerShdw blurRad="177800" dist="38100" dir="5400000" algn="ctr" rotWithShape="0">
                <a:sysClr val="windowText" lastClr="000000">
                  <a:alpha val="83000"/>
                </a:sys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ctr"/>
              <a:endParaRPr lang="es-EC" kern="0">
                <a:solidFill>
                  <a:prstClr val="white"/>
                </a:solidFill>
              </a:endParaRPr>
            </a:p>
          </p:txBody>
        </p:sp>
        <p:sp>
          <p:nvSpPr>
            <p:cNvPr id="23" name="22 Elipse"/>
            <p:cNvSpPr/>
            <p:nvPr/>
          </p:nvSpPr>
          <p:spPr>
            <a:xfrm>
              <a:off x="7628661" y="5633699"/>
              <a:ext cx="1132562" cy="717560"/>
            </a:xfrm>
            <a:prstGeom prst="ellipse">
              <a:avLst/>
            </a:prstGeom>
            <a:gradFill flip="none" rotWithShape="1">
              <a:gsLst>
                <a:gs pos="0">
                  <a:srgbClr val="C0504D">
                    <a:lumMod val="0"/>
                    <a:lumOff val="100000"/>
                  </a:srgbClr>
                </a:gs>
                <a:gs pos="26000">
                  <a:srgbClr val="D7A645">
                    <a:lumMod val="100000"/>
                  </a:srgbClr>
                </a:gs>
                <a:gs pos="48000">
                  <a:srgbClr val="997637"/>
                </a:gs>
                <a:gs pos="68000">
                  <a:srgbClr val="644E27">
                    <a:lumMod val="100000"/>
                  </a:srgbClr>
                </a:gs>
                <a:gs pos="100000">
                  <a:srgbClr val="2F2617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outerShdw blurRad="50800" dist="12700" dir="5400000" algn="ctr" rotWithShape="0">
                <a:sysClr val="windowText" lastClr="000000"/>
              </a:outerShdw>
            </a:effectLst>
            <a:scene3d>
              <a:camera prst="orthographicFront"/>
              <a:lightRig rig="threePt" dir="t"/>
            </a:scene3d>
            <a:sp3d>
              <a:bevelT w="165100" h="44450" prst="coolSlant"/>
              <a:bevelB/>
            </a:sp3d>
          </p:spPr>
          <p:txBody>
            <a:bodyPr rtlCol="0" anchor="ctr"/>
            <a:lstStyle/>
            <a:p>
              <a:pPr algn="ctr"/>
              <a:endParaRPr lang="es-EC" kern="0">
                <a:solidFill>
                  <a:prstClr val="white"/>
                </a:solidFill>
              </a:endParaRPr>
            </a:p>
          </p:txBody>
        </p:sp>
      </p:grpSp>
      <p:sp>
        <p:nvSpPr>
          <p:cNvPr id="24" name="23 CuadroTexto"/>
          <p:cNvSpPr txBox="1"/>
          <p:nvPr/>
        </p:nvSpPr>
        <p:spPr bwMode="auto">
          <a:xfrm>
            <a:off x="3907459" y="1711386"/>
            <a:ext cx="1309836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2B200"/>
              </a:buClr>
              <a:buSzPct val="100000"/>
              <a:defRPr sz="2800" b="1" kern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</a:effectLst>
                <a:cs typeface="Times New Roman" pitchFamily="18" charset="0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es-ES" sz="2400" dirty="0">
                <a:solidFill>
                  <a:prstClr val="white"/>
                </a:solidFill>
              </a:rPr>
              <a:t>M</a:t>
            </a:r>
            <a:r>
              <a:rPr lang="es-ES" sz="2400" dirty="0" smtClean="0">
                <a:solidFill>
                  <a:prstClr val="white"/>
                </a:solidFill>
              </a:rPr>
              <a:t>ISIÓN</a:t>
            </a:r>
            <a:endParaRPr lang="es-CO" sz="2400" dirty="0">
              <a:solidFill>
                <a:prstClr val="white"/>
              </a:solidFill>
            </a:endParaRPr>
          </a:p>
        </p:txBody>
      </p:sp>
      <p:sp>
        <p:nvSpPr>
          <p:cNvPr id="26" name="25 Flecha abajo"/>
          <p:cNvSpPr/>
          <p:nvPr/>
        </p:nvSpPr>
        <p:spPr>
          <a:xfrm>
            <a:off x="4355102" y="2347464"/>
            <a:ext cx="432050" cy="522367"/>
          </a:xfrm>
          <a:prstGeom prst="downArrow">
            <a:avLst>
              <a:gd name="adj1" fmla="val 50000"/>
              <a:gd name="adj2" fmla="val 54904"/>
            </a:avLst>
          </a:prstGeom>
          <a:gradFill flip="none" rotWithShape="1">
            <a:gsLst>
              <a:gs pos="0">
                <a:sysClr val="window" lastClr="FFFFFF">
                  <a:alpha val="3000"/>
                </a:sysClr>
              </a:gs>
              <a:gs pos="89000">
                <a:sysClr val="window" lastClr="FFFFFF">
                  <a:alpha val="85000"/>
                </a:sysClr>
              </a:gs>
              <a:gs pos="100000">
                <a:sysClr val="window" lastClr="FFFFFF"/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kern="0">
              <a:solidFill>
                <a:prstClr val="black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ES" sz="2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3462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004108" y="188640"/>
            <a:ext cx="7600340" cy="369332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RESULTADO DE LA ESTANDARIZACIÓN DE PROCESOS</a:t>
            </a:r>
            <a:endParaRPr lang="es-EC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620688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MANUAL DE PROCESOS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22 Redondear rectángulo de esquina diagonal"/>
          <p:cNvSpPr/>
          <p:nvPr/>
        </p:nvSpPr>
        <p:spPr>
          <a:xfrm>
            <a:off x="395536" y="1196752"/>
            <a:ext cx="2232248" cy="39425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A4242"/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180975" lvl="1" indent="-85725"/>
            <a:r>
              <a:rPr lang="es-EC" sz="1400" b="1" dirty="0" smtClean="0">
                <a:solidFill>
                  <a:srgbClr val="FFFF00"/>
                </a:solidFill>
              </a:rPr>
              <a:t>6. </a:t>
            </a:r>
            <a:r>
              <a:rPr lang="es-EC" sz="1400" b="1" dirty="0" smtClean="0">
                <a:solidFill>
                  <a:prstClr val="white"/>
                </a:solidFill>
              </a:rPr>
              <a:t>MACRO - PROCESOS </a:t>
            </a:r>
            <a:endParaRPr lang="es-EC" sz="1400" b="1" dirty="0">
              <a:solidFill>
                <a:prstClr val="white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252468"/>
              </p:ext>
            </p:extLst>
          </p:nvPr>
        </p:nvGraphicFramePr>
        <p:xfrm>
          <a:off x="0" y="1772816"/>
          <a:ext cx="9144000" cy="499483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190500" dist="50800" dir="5400000" algn="ctr" rotWithShape="0">
                    <a:schemeClr val="tx1">
                      <a:alpha val="57000"/>
                    </a:schemeClr>
                  </a:outerShdw>
                </a:effectLst>
              </a:tblPr>
              <a:tblGrid>
                <a:gridCol w="1043608"/>
                <a:gridCol w="3096344"/>
                <a:gridCol w="288032"/>
                <a:gridCol w="3512545"/>
                <a:gridCol w="1203471"/>
              </a:tblGrid>
              <a:tr h="21975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+mn-lt"/>
                          <a:ea typeface="Times New Roman"/>
                        </a:rPr>
                        <a:t>PROVEEDOR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+mn-lt"/>
                          <a:ea typeface="Times New Roman"/>
                        </a:rPr>
                        <a:t>ENTRADAS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 rowSpan="18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+mn-lt"/>
                          <a:ea typeface="Times New Roman"/>
                        </a:rPr>
                        <a:t>INSTRUCCIÓN CAPACITACIÓN, Y CULTURA FÍSICA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+mn-lt"/>
                          <a:ea typeface="Times New Roman"/>
                        </a:rPr>
                        <a:t>SALIDAS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+mn-lt"/>
                          <a:ea typeface="Times New Roman"/>
                        </a:rPr>
                        <a:t>CLIENTE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</a:tr>
              <a:tr h="35161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III-DE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Directiva /plan instrucción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Normas de evaluación y control interno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Unidades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883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COT y III DE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+mn-lt"/>
                          <a:ea typeface="Times New Roman"/>
                        </a:rPr>
                        <a:t>PGI COT/ III DE</a:t>
                      </a:r>
                      <a:endParaRPr lang="es-EC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+mn-lt"/>
                          <a:ea typeface="Times New Roman"/>
                        </a:rPr>
                        <a:t>Instructivo de capacitación / plan de </a:t>
                      </a:r>
                      <a:r>
                        <a:rPr lang="es-ES" sz="1000" b="1" dirty="0" smtClean="0">
                          <a:effectLst/>
                          <a:latin typeface="+mn-lt"/>
                          <a:ea typeface="Times New Roman"/>
                        </a:rPr>
                        <a:t>capacitación</a:t>
                      </a:r>
                      <a:endParaRPr lang="es-EC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Unidades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975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DIRMOV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Directiva de entrenamiento reservas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+mn-lt"/>
                          <a:ea typeface="Times New Roman"/>
                        </a:rPr>
                        <a:t>Nomina instructores (para </a:t>
                      </a:r>
                      <a:r>
                        <a:rPr lang="es-ES" sz="1000" b="1" dirty="0" err="1">
                          <a:effectLst/>
                          <a:latin typeface="+mn-lt"/>
                          <a:ea typeface="Times New Roman"/>
                        </a:rPr>
                        <a:t>ofi</a:t>
                      </a:r>
                      <a:r>
                        <a:rPr lang="es-ES" sz="1000" b="1" dirty="0">
                          <a:effectLst/>
                          <a:latin typeface="+mn-lt"/>
                          <a:ea typeface="Times New Roman"/>
                        </a:rPr>
                        <a:t> - </a:t>
                      </a:r>
                      <a:r>
                        <a:rPr lang="es-ES" sz="1000" b="1" dirty="0" err="1">
                          <a:effectLst/>
                          <a:latin typeface="+mn-lt"/>
                          <a:ea typeface="Times New Roman"/>
                        </a:rPr>
                        <a:t>vol</a:t>
                      </a:r>
                      <a:r>
                        <a:rPr lang="es-ES" sz="1000" b="1" dirty="0" smtClean="0">
                          <a:effectLst/>
                          <a:latin typeface="+mn-lt"/>
                          <a:ea typeface="Times New Roman"/>
                        </a:rPr>
                        <a:t>)</a:t>
                      </a:r>
                      <a:endParaRPr lang="es-EC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Unidades 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975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III DE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Directiva adiestramiento especial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+mn-lt"/>
                          <a:ea typeface="Times New Roman"/>
                        </a:rPr>
                        <a:t>Plan </a:t>
                      </a:r>
                      <a:r>
                        <a:rPr lang="es-ES" sz="1000" b="1" dirty="0" smtClean="0">
                          <a:effectLst/>
                          <a:latin typeface="+mn-lt"/>
                          <a:ea typeface="Times New Roman"/>
                        </a:rPr>
                        <a:t>analítico</a:t>
                      </a:r>
                      <a:endParaRPr lang="es-EC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Unidades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975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COT, III DE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Directiva de reentrenamiento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+mn-lt"/>
                          <a:ea typeface="Times New Roman"/>
                        </a:rPr>
                        <a:t>Plan de </a:t>
                      </a:r>
                      <a:r>
                        <a:rPr lang="es-ES" sz="1000" b="1" dirty="0" smtClean="0">
                          <a:effectLst/>
                          <a:latin typeface="+mn-lt"/>
                          <a:ea typeface="Times New Roman"/>
                        </a:rPr>
                        <a:t>capacitación</a:t>
                      </a:r>
                      <a:endParaRPr lang="es-EC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Unidades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975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COT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Directiva FF.RR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+mn-lt"/>
                          <a:ea typeface="Times New Roman"/>
                        </a:rPr>
                        <a:t>Actas de </a:t>
                      </a:r>
                      <a:r>
                        <a:rPr lang="es-ES" sz="1000" b="1" dirty="0" smtClean="0">
                          <a:effectLst/>
                          <a:latin typeface="+mn-lt"/>
                          <a:ea typeface="Times New Roman"/>
                        </a:rPr>
                        <a:t>reunión</a:t>
                      </a:r>
                      <a:endParaRPr lang="es-EC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III DE.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883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COT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Analítico de instrucción para aprobación (unidades)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+mn-lt"/>
                          <a:ea typeface="Times New Roman"/>
                        </a:rPr>
                        <a:t>Horario semanal de instrucción (situación especial</a:t>
                      </a:r>
                      <a:r>
                        <a:rPr lang="es-ES" sz="1000" b="1" dirty="0" smtClean="0">
                          <a:effectLst/>
                          <a:latin typeface="+mn-lt"/>
                          <a:ea typeface="Times New Roman"/>
                        </a:rPr>
                        <a:t>)</a:t>
                      </a:r>
                      <a:endParaRPr lang="es-EC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Unidades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161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Unidades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Reportes de evaluación (elaborado por unidades)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+mn-lt"/>
                          <a:ea typeface="Times New Roman"/>
                        </a:rPr>
                        <a:t>Asignación de áreas de instrucción - deportivas / pistas / </a:t>
                      </a:r>
                      <a:r>
                        <a:rPr lang="es-ES" sz="1000" b="1" dirty="0" smtClean="0">
                          <a:effectLst/>
                          <a:latin typeface="+mn-lt"/>
                          <a:ea typeface="Times New Roman"/>
                        </a:rPr>
                        <a:t>medios</a:t>
                      </a:r>
                      <a:endParaRPr lang="es-EC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Unidades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975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Unidades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Reportes de instrucción / cultura física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Informe estadístico de pruebas antropométricas / físicas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III DE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975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III DE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Instructivos de cultura física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Cronogramas para ejecución (instrucción/ cultura física)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Unidades, III. DE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161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III DE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+mn-lt"/>
                          <a:ea typeface="Times New Roman"/>
                        </a:rPr>
                        <a:t>Plan COT/ III D.E.(cultura física)</a:t>
                      </a:r>
                      <a:endParaRPr lang="es-EC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Instrucción. Fortalecimiento físico, ejercicios de actividad. física de aplicación militar y actividades recreativas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Unidades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41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Unidades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Plan cultura física unidades para aprobación (unidades)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Análisis diagnóstico de situación física del personal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III DE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975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III DE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PAA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+mn-lt"/>
                          <a:ea typeface="Times New Roman"/>
                        </a:rPr>
                        <a:t>Reportes e </a:t>
                      </a:r>
                      <a:r>
                        <a:rPr lang="es-ES" sz="1000" b="1" dirty="0" smtClean="0">
                          <a:effectLst/>
                          <a:latin typeface="+mn-lt"/>
                          <a:ea typeface="Times New Roman"/>
                        </a:rPr>
                        <a:t>informes</a:t>
                      </a:r>
                      <a:endParaRPr lang="es-EC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III DE, unidades 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975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effectLst/>
                          <a:latin typeface="+mn-lt"/>
                          <a:ea typeface="Times New Roman"/>
                        </a:rPr>
                        <a:t>Coordinaciones</a:t>
                      </a:r>
                      <a:endParaRPr lang="es-EC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III DE, unidades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161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+mn-lt"/>
                          <a:ea typeface="Times New Roman"/>
                        </a:rPr>
                        <a:t>Requerimientos materiales /</a:t>
                      </a:r>
                      <a:r>
                        <a:rPr lang="es-ES" sz="1000" b="1" dirty="0" smtClean="0">
                          <a:effectLst/>
                          <a:latin typeface="+mn-lt"/>
                          <a:ea typeface="Times New Roman"/>
                        </a:rPr>
                        <a:t>medios</a:t>
                      </a:r>
                      <a:endParaRPr lang="es-EC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Unidades, Comunidad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161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+mn-lt"/>
                          <a:ea typeface="Times New Roman"/>
                        </a:rPr>
                        <a:t>Personal / unidad </a:t>
                      </a:r>
                      <a:r>
                        <a:rPr lang="es-ES" sz="1000" b="1" dirty="0" smtClean="0">
                          <a:effectLst/>
                          <a:latin typeface="+mn-lt"/>
                          <a:ea typeface="Times New Roman"/>
                        </a:rPr>
                        <a:t>preparada</a:t>
                      </a:r>
                      <a:endParaRPr lang="es-EC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COT, III DE y Comunidad 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883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0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+mn-lt"/>
                          <a:ea typeface="Times New Roman"/>
                        </a:rPr>
                        <a:t>Instructivo para actividad específica y /o </a:t>
                      </a:r>
                      <a:r>
                        <a:rPr lang="es-ES" sz="1000" b="1" dirty="0" smtClean="0">
                          <a:effectLst/>
                          <a:latin typeface="+mn-lt"/>
                          <a:ea typeface="Times New Roman"/>
                        </a:rPr>
                        <a:t>ejercicio</a:t>
                      </a:r>
                      <a:endParaRPr lang="es-EC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+mn-lt"/>
                          <a:ea typeface="Times New Roman"/>
                        </a:rPr>
                        <a:t>Unidades</a:t>
                      </a:r>
                      <a:endParaRPr lang="es-EC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3732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004108" y="188640"/>
            <a:ext cx="7600340" cy="369332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RESULTADO DE LA ESTANDARIZACIÓN DE PROCESOS</a:t>
            </a:r>
            <a:endParaRPr lang="es-EC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620688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MANUAL DE PROCESOS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22 Redondear rectángulo de esquina diagonal"/>
          <p:cNvSpPr/>
          <p:nvPr/>
        </p:nvSpPr>
        <p:spPr>
          <a:xfrm>
            <a:off x="395536" y="1196752"/>
            <a:ext cx="2232248" cy="39425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A4242"/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180975" lvl="1" indent="-85725"/>
            <a:r>
              <a:rPr lang="es-EC" sz="1400" b="1" dirty="0" smtClean="0">
                <a:solidFill>
                  <a:srgbClr val="FFFF00"/>
                </a:solidFill>
              </a:rPr>
              <a:t>6. </a:t>
            </a:r>
            <a:r>
              <a:rPr lang="es-EC" sz="1400" b="1" dirty="0" smtClean="0">
                <a:solidFill>
                  <a:prstClr val="white"/>
                </a:solidFill>
              </a:rPr>
              <a:t>MACRO - PROCESOS </a:t>
            </a:r>
            <a:endParaRPr lang="es-EC" sz="1400" b="1" dirty="0">
              <a:solidFill>
                <a:prstClr val="white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042946"/>
              </p:ext>
            </p:extLst>
          </p:nvPr>
        </p:nvGraphicFramePr>
        <p:xfrm>
          <a:off x="0" y="2060848"/>
          <a:ext cx="9144000" cy="280831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228600" dist="50800" dir="5400000" algn="ctr" rotWithShape="0">
                    <a:schemeClr val="tx1">
                      <a:alpha val="49000"/>
                    </a:schemeClr>
                  </a:outerShdw>
                </a:effectLst>
              </a:tblPr>
              <a:tblGrid>
                <a:gridCol w="884903"/>
                <a:gridCol w="806777"/>
                <a:gridCol w="3912707"/>
                <a:gridCol w="3539613"/>
              </a:tblGrid>
              <a:tr h="49342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+mn-lt"/>
                          <a:ea typeface="Times New Roman"/>
                        </a:rPr>
                        <a:t>PROCESOS</a:t>
                      </a:r>
                      <a:endParaRPr lang="es-EC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9195" marR="49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93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4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9195" marR="49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  <a:latin typeface="+mn-lt"/>
                          <a:ea typeface="Times New Roman"/>
                        </a:rPr>
                        <a:t>PROCESOS</a:t>
                      </a:r>
                      <a:endParaRPr lang="es-EC" sz="14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9195" marR="49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  <a:latin typeface="+mn-lt"/>
                          <a:ea typeface="Times New Roman"/>
                        </a:rPr>
                        <a:t>RESPONSABLE POR CARGO</a:t>
                      </a:r>
                      <a:endParaRPr lang="es-EC" sz="14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9195" marR="49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3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+mn-lt"/>
                          <a:ea typeface="Times New Roman"/>
                        </a:rPr>
                        <a:t>IC.1</a:t>
                      </a:r>
                      <a:endParaRPr lang="es-EC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9195" marR="49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+mn-lt"/>
                          <a:ea typeface="Times New Roman"/>
                        </a:rPr>
                        <a:t>Instruir y capacitar al personal </a:t>
                      </a:r>
                      <a:r>
                        <a:rPr lang="es-ES" sz="1400" b="1" dirty="0" smtClean="0">
                          <a:effectLst/>
                          <a:latin typeface="+mn-lt"/>
                          <a:ea typeface="Times New Roman"/>
                        </a:rPr>
                        <a:t>militar</a:t>
                      </a:r>
                      <a:endParaRPr lang="es-EC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9195" marR="49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+mn-lt"/>
                          <a:ea typeface="Times New Roman"/>
                        </a:rPr>
                        <a:t>Oficial de la Sección Instrucción</a:t>
                      </a:r>
                      <a:endParaRPr lang="es-EC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9195" marR="49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3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  <a:latin typeface="+mn-lt"/>
                          <a:ea typeface="Times New Roman"/>
                        </a:rPr>
                        <a:t>IC.2</a:t>
                      </a:r>
                      <a:endParaRPr lang="es-EC" sz="14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9195" marR="49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+mn-lt"/>
                          <a:ea typeface="Times New Roman"/>
                        </a:rPr>
                        <a:t>Desarrollar la capacidad física del </a:t>
                      </a:r>
                      <a:r>
                        <a:rPr lang="es-ES" sz="1400" b="1" dirty="0" smtClean="0">
                          <a:effectLst/>
                          <a:latin typeface="+mn-lt"/>
                          <a:ea typeface="Times New Roman"/>
                        </a:rPr>
                        <a:t>personal</a:t>
                      </a:r>
                      <a:endParaRPr lang="es-EC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9195" marR="49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+mn-lt"/>
                          <a:ea typeface="Times New Roman"/>
                        </a:rPr>
                        <a:t>Oficial de la sub-sección de Cultura Física </a:t>
                      </a:r>
                      <a:endParaRPr lang="es-EC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9195" marR="49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3462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+mn-lt"/>
                          <a:ea typeface="Times New Roman"/>
                        </a:rPr>
                        <a:t>ALCANCE</a:t>
                      </a:r>
                      <a:endParaRPr lang="es-EC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9195" marR="49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+mn-lt"/>
                          <a:ea typeface="Times New Roman"/>
                        </a:rPr>
                        <a:t>Desde la planificación de la instrucción y preparación física milita del personal, hasta contar con personal entrenado, encuadrado en las sub-unidades orgánicas y con  capacidad de operar de forma integrada en cada reparto y en el conjunto de sistemas operacionales. </a:t>
                      </a:r>
                      <a:endParaRPr lang="es-EC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9195" marR="49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Flecha derecha"/>
          <p:cNvSpPr/>
          <p:nvPr/>
        </p:nvSpPr>
        <p:spPr>
          <a:xfrm>
            <a:off x="323528" y="3356992"/>
            <a:ext cx="357190" cy="214314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s-ES" sz="2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6392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004108" y="188640"/>
            <a:ext cx="7600340" cy="369332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RESULTADO DE LA ESTANDARIZACIÓN DE PROCESOS</a:t>
            </a:r>
            <a:endParaRPr lang="es-EC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620688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MANUAL DE PROCESOS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22 Redondear rectángulo de esquina diagonal"/>
          <p:cNvSpPr/>
          <p:nvPr/>
        </p:nvSpPr>
        <p:spPr>
          <a:xfrm>
            <a:off x="395536" y="1124744"/>
            <a:ext cx="1584176" cy="39425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A4242"/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0" lvl="1" algn="ctr"/>
            <a:r>
              <a:rPr lang="es-EC" sz="1400" b="1" dirty="0">
                <a:solidFill>
                  <a:srgbClr val="FFFF00"/>
                </a:solidFill>
              </a:rPr>
              <a:t>7</a:t>
            </a:r>
            <a:r>
              <a:rPr lang="es-EC" sz="1400" b="1" dirty="0" smtClean="0">
                <a:solidFill>
                  <a:srgbClr val="FFFF00"/>
                </a:solidFill>
              </a:rPr>
              <a:t>. </a:t>
            </a:r>
            <a:r>
              <a:rPr lang="es-EC" sz="1400" b="1" dirty="0" smtClean="0">
                <a:solidFill>
                  <a:prstClr val="white"/>
                </a:solidFill>
              </a:rPr>
              <a:t>PROCESOS </a:t>
            </a:r>
            <a:endParaRPr lang="es-EC" sz="1400" b="1" dirty="0">
              <a:solidFill>
                <a:prstClr val="white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516802"/>
              </p:ext>
            </p:extLst>
          </p:nvPr>
        </p:nvGraphicFramePr>
        <p:xfrm>
          <a:off x="395535" y="1722269"/>
          <a:ext cx="8352930" cy="174952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203200" dist="50800" dir="5400000" algn="ctr" rotWithShape="0">
                    <a:schemeClr val="tx1">
                      <a:alpha val="59000"/>
                    </a:schemeClr>
                  </a:outerShdw>
                </a:effectLst>
                <a:tableStyleId>{5940675A-B579-460E-94D1-54222C63F5DA}</a:tableStyleId>
              </a:tblPr>
              <a:tblGrid>
                <a:gridCol w="1584177"/>
                <a:gridCol w="3984443"/>
                <a:gridCol w="2784310"/>
              </a:tblGrid>
              <a:tr h="319014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spcAft>
                          <a:spcPts val="0"/>
                        </a:spcAft>
                      </a:pPr>
                      <a:r>
                        <a:rPr lang="es-EC" sz="1300" b="1" dirty="0" smtClean="0">
                          <a:effectLst/>
                        </a:rPr>
                        <a:t>MACROPROCESO: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spcAft>
                          <a:spcPts val="0"/>
                        </a:spcAft>
                      </a:pPr>
                      <a:r>
                        <a:rPr lang="es-EC" sz="1300" b="1" dirty="0" smtClean="0">
                          <a:effectLst/>
                        </a:rPr>
                        <a:t>CODIGO: IC.1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90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indent="0">
                        <a:spcAft>
                          <a:spcPts val="0"/>
                        </a:spcAft>
                      </a:pPr>
                      <a:r>
                        <a:rPr lang="es-EC" sz="1300" b="1" dirty="0" smtClean="0">
                          <a:effectLst/>
                        </a:rPr>
                        <a:t>INSTRUCCIÓN CAPACITACIÓN Y CULTURA FÍSICA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spcAft>
                          <a:spcPts val="0"/>
                        </a:spcAft>
                      </a:pPr>
                      <a:r>
                        <a:rPr lang="es-EC" sz="1300" b="1" dirty="0" smtClean="0">
                          <a:effectLst/>
                        </a:rPr>
                        <a:t>VERSIÓN: 1.0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90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 smtClean="0">
                          <a:effectLst/>
                        </a:rPr>
                        <a:t>PROCESO :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spcAft>
                          <a:spcPts val="0"/>
                        </a:spcAft>
                      </a:pPr>
                      <a:r>
                        <a:rPr lang="es-EC" sz="1300" b="1" dirty="0" smtClean="0">
                          <a:effectLst/>
                        </a:rPr>
                        <a:t>FECHA DE ELABORACIÓN:</a:t>
                      </a:r>
                    </a:p>
                    <a:p>
                      <a:pPr marL="95250" indent="0">
                        <a:spcAft>
                          <a:spcPts val="0"/>
                        </a:spcAft>
                      </a:pPr>
                      <a:r>
                        <a:rPr lang="es-EC" sz="1300" b="1" dirty="0" smtClean="0">
                          <a:effectLst/>
                        </a:rPr>
                        <a:t>05-SEP-2012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90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5250" indent="0">
                        <a:spcAft>
                          <a:spcPts val="0"/>
                        </a:spcAft>
                      </a:pPr>
                      <a:r>
                        <a:rPr lang="es-EC" sz="1300" b="1" dirty="0" smtClean="0">
                          <a:effectLst/>
                        </a:rPr>
                        <a:t>INSTRUIR Y CAPACITAR AL PERSONAL MILITAR.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spcAft>
                          <a:spcPts val="0"/>
                        </a:spcAft>
                      </a:pPr>
                      <a:r>
                        <a:rPr lang="es-EC" sz="1300" b="1" dirty="0" smtClean="0">
                          <a:effectLst/>
                        </a:rPr>
                        <a:t>FECHA DE ULTIMA REVISÍON:</a:t>
                      </a:r>
                    </a:p>
                    <a:p>
                      <a:pPr marL="95250" indent="0">
                        <a:spcAft>
                          <a:spcPts val="0"/>
                        </a:spcAft>
                      </a:pPr>
                      <a:r>
                        <a:rPr lang="es-EC" sz="1300" b="1" dirty="0" smtClean="0">
                          <a:effectLst/>
                        </a:rPr>
                        <a:t>05-SEP-2012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90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indent="0">
                        <a:spcAft>
                          <a:spcPts val="0"/>
                        </a:spcAft>
                      </a:pPr>
                      <a:r>
                        <a:rPr lang="es-EC" sz="1300" b="1" dirty="0" smtClean="0">
                          <a:effectLst/>
                        </a:rPr>
                        <a:t>PAGINAS: 4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Imagen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4" y="2067959"/>
            <a:ext cx="1143360" cy="107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Redondear rectángulo de esquina del mismo lado"/>
          <p:cNvSpPr/>
          <p:nvPr/>
        </p:nvSpPr>
        <p:spPr>
          <a:xfrm>
            <a:off x="899592" y="3645024"/>
            <a:ext cx="2592288" cy="3942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0" lvl="1" algn="ctr">
              <a:lnSpc>
                <a:spcPct val="80000"/>
              </a:lnSpc>
            </a:pPr>
            <a:r>
              <a:rPr lang="es-EC" sz="1400" b="1" dirty="0" smtClean="0">
                <a:solidFill>
                  <a:srgbClr val="FFFF00"/>
                </a:solidFill>
              </a:rPr>
              <a:t>A. </a:t>
            </a:r>
            <a:r>
              <a:rPr lang="es-EC" sz="1400" b="1" dirty="0" smtClean="0">
                <a:solidFill>
                  <a:schemeClr val="bg1"/>
                </a:solidFill>
              </a:rPr>
              <a:t>OBJETIVO </a:t>
            </a:r>
            <a:r>
              <a:rPr lang="es-EC" sz="1400" b="1" dirty="0">
                <a:solidFill>
                  <a:schemeClr val="bg1"/>
                </a:solidFill>
              </a:rPr>
              <a:t>DEL PROCESO:</a:t>
            </a:r>
          </a:p>
        </p:txBody>
      </p:sp>
      <p:sp>
        <p:nvSpPr>
          <p:cNvPr id="18" name="17 Redondear rectángulo de esquina diagonal"/>
          <p:cNvSpPr/>
          <p:nvPr/>
        </p:nvSpPr>
        <p:spPr>
          <a:xfrm>
            <a:off x="1331640" y="4221088"/>
            <a:ext cx="7416824" cy="1008112"/>
          </a:xfrm>
          <a:prstGeom prst="round2DiagRect">
            <a:avLst>
              <a:gd name="adj1" fmla="val 9747"/>
              <a:gd name="adj2" fmla="val 0"/>
            </a:avLst>
          </a:prstGeom>
          <a:solidFill>
            <a:srgbClr val="FFFFFF">
              <a:alpha val="20000"/>
            </a:srgbClr>
          </a:solidFill>
          <a:ln w="28575" cap="flat" cmpd="sng" algn="ctr">
            <a:solidFill>
              <a:srgbClr val="000000">
                <a:alpha val="32941"/>
              </a:srgbClr>
            </a:solidFill>
            <a:prstDash val="solid"/>
          </a:ln>
          <a:effectLst>
            <a:glow rad="101600">
              <a:srgbClr val="FFFFFF">
                <a:alpha val="56078"/>
              </a:srgbClr>
            </a:glow>
          </a:effectLst>
        </p:spPr>
        <p:txBody>
          <a:bodyPr rtlCol="0" anchor="ctr"/>
          <a:lstStyle/>
          <a:p>
            <a:pPr marL="285750" lvl="1" indent="-285750" algn="just" fontAlgn="base">
              <a:spcBef>
                <a:spcPts val="800"/>
              </a:spcBef>
              <a:spcAft>
                <a:spcPts val="8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1300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DISPONER EL PERSONAL CAPACITADO, CONFORME LAS COMPETENCIAS FUNCIONALES LAS DOTACIONES DE PERSONAL PARA LOS COMPONENTES ORGÁNICOS Y OPERATIVOS DE LA BRIGADA TANTO PARA OPERACIONES DE GUERRA, DEFENSA INTERNA Y DE APOYO A LA ACCIÓN DEL ESTADO. ADICIONALMENTE PROPORCIONAR APOYO DE INSTRUCCIÓN PARA LA IMEVAC, FF.RR Y COMIL-4</a:t>
            </a:r>
            <a:endParaRPr lang="es-EC" sz="1300" b="1" kern="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9" name="18 Redondear rectángulo de esquina del mismo lado"/>
          <p:cNvSpPr/>
          <p:nvPr/>
        </p:nvSpPr>
        <p:spPr>
          <a:xfrm>
            <a:off x="899592" y="5517232"/>
            <a:ext cx="2592288" cy="3942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0" lvl="1" algn="ctr">
              <a:lnSpc>
                <a:spcPct val="80000"/>
              </a:lnSpc>
            </a:pPr>
            <a:r>
              <a:rPr lang="es-EC" sz="1400" b="1" dirty="0">
                <a:solidFill>
                  <a:srgbClr val="FFFF00"/>
                </a:solidFill>
              </a:rPr>
              <a:t>B</a:t>
            </a:r>
            <a:r>
              <a:rPr lang="es-EC" sz="1400" b="1" dirty="0" smtClean="0">
                <a:solidFill>
                  <a:srgbClr val="FFFF00"/>
                </a:solidFill>
              </a:rPr>
              <a:t>. </a:t>
            </a:r>
            <a:r>
              <a:rPr lang="es-EC" sz="1400" b="1" dirty="0">
                <a:solidFill>
                  <a:schemeClr val="bg1"/>
                </a:solidFill>
              </a:rPr>
              <a:t>ALCANCE DEL PROCESO:</a:t>
            </a:r>
          </a:p>
        </p:txBody>
      </p:sp>
      <p:sp>
        <p:nvSpPr>
          <p:cNvPr id="20" name="19 Redondear rectángulo de esquina diagonal"/>
          <p:cNvSpPr/>
          <p:nvPr/>
        </p:nvSpPr>
        <p:spPr>
          <a:xfrm>
            <a:off x="1331640" y="6093296"/>
            <a:ext cx="7416824" cy="504056"/>
          </a:xfrm>
          <a:prstGeom prst="round2DiagRect">
            <a:avLst>
              <a:gd name="adj1" fmla="val 21326"/>
              <a:gd name="adj2" fmla="val 0"/>
            </a:avLst>
          </a:prstGeom>
          <a:solidFill>
            <a:srgbClr val="FFFFFF">
              <a:alpha val="20000"/>
            </a:srgbClr>
          </a:solidFill>
          <a:ln w="28575" cap="flat" cmpd="sng" algn="ctr">
            <a:solidFill>
              <a:srgbClr val="000000">
                <a:alpha val="32941"/>
              </a:srgbClr>
            </a:solidFill>
            <a:prstDash val="solid"/>
          </a:ln>
          <a:effectLst>
            <a:glow rad="101600">
              <a:srgbClr val="FFFFFF">
                <a:alpha val="56078"/>
              </a:srgbClr>
            </a:glow>
          </a:effectLst>
        </p:spPr>
        <p:txBody>
          <a:bodyPr rtlCol="0" anchor="ctr"/>
          <a:lstStyle/>
          <a:p>
            <a:pPr marL="285750" lvl="1" indent="-285750" algn="just" fontAlgn="base">
              <a:spcBef>
                <a:spcPts val="800"/>
              </a:spcBef>
              <a:spcAft>
                <a:spcPts val="8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1300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DESDE LA PLANIFICACIÓN DE LA INSTRUCCIÓN INDIVIDUAL Y DE UNIDAD HASTA LA EVALUACIÓN FINAL DE LA MISMA.</a:t>
            </a:r>
            <a:endParaRPr lang="es-EC" sz="1300" b="1" kern="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1714480" y="3000372"/>
            <a:ext cx="357190" cy="214314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s-ES" sz="2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0065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004108" y="188640"/>
            <a:ext cx="7600340" cy="369332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RESULTADO DE LA ESTANDARIZACIÓN DE PROCESOS</a:t>
            </a:r>
            <a:endParaRPr lang="es-EC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620688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MANUAL DE PROCESOS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18 Redondear rectángulo de esquina del mismo lado"/>
          <p:cNvSpPr/>
          <p:nvPr/>
        </p:nvSpPr>
        <p:spPr>
          <a:xfrm>
            <a:off x="467544" y="1340768"/>
            <a:ext cx="2952328" cy="3942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0" lvl="1" algn="ctr">
              <a:lnSpc>
                <a:spcPct val="80000"/>
              </a:lnSpc>
            </a:pPr>
            <a:r>
              <a:rPr lang="es-EC" sz="1400" b="1" dirty="0" smtClean="0">
                <a:solidFill>
                  <a:srgbClr val="FFFF00"/>
                </a:solidFill>
              </a:rPr>
              <a:t>C. </a:t>
            </a:r>
            <a:r>
              <a:rPr lang="es-EC" sz="1400" b="1" dirty="0">
                <a:solidFill>
                  <a:schemeClr val="bg1"/>
                </a:solidFill>
              </a:rPr>
              <a:t>RESPONSABLE DEL PROCESO: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452187"/>
              </p:ext>
            </p:extLst>
          </p:nvPr>
        </p:nvGraphicFramePr>
        <p:xfrm>
          <a:off x="1187624" y="1988840"/>
          <a:ext cx="7416824" cy="238935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241300" dist="50800" dir="5400000" algn="ctr" rotWithShape="0">
                    <a:schemeClr val="tx1">
                      <a:alpha val="56000"/>
                    </a:schemeClr>
                  </a:outerShdw>
                </a:effectLst>
              </a:tblPr>
              <a:tblGrid>
                <a:gridCol w="1800200"/>
                <a:gridCol w="5616624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 b="1" dirty="0" smtClean="0">
                          <a:effectLst/>
                          <a:latin typeface="+mn-lt"/>
                          <a:ea typeface="Times New Roman"/>
                        </a:rPr>
                        <a:t>RESPONSABLE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 b="1" dirty="0" smtClean="0">
                          <a:effectLst/>
                          <a:latin typeface="+mn-lt"/>
                          <a:ea typeface="Times New Roman"/>
                        </a:rPr>
                        <a:t>ACTIVIDAD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</a:tr>
              <a:tr h="2029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 b="1" dirty="0" smtClean="0">
                          <a:effectLst/>
                          <a:latin typeface="+mn-lt"/>
                          <a:ea typeface="Times New Roman"/>
                        </a:rPr>
                        <a:t>Oficial  Jefe de la Sección de Instrucción</a:t>
                      </a:r>
                      <a:endParaRPr lang="es-EC" sz="1300" b="1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 b="1" dirty="0" smtClean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300" b="1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b="1" dirty="0" smtClean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300" b="1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b="1" dirty="0" smtClean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es-ES" sz="1300" b="1" dirty="0" smtClean="0">
                          <a:effectLst/>
                          <a:latin typeface="+mn-lt"/>
                          <a:ea typeface="Times New Roman"/>
                        </a:rPr>
                        <a:t>Planificar la Instrucción para el personal militar profesional y conscriptos</a:t>
                      </a:r>
                      <a:endParaRPr lang="es-EC" sz="1300" b="1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177800" lvl="0" indent="-1778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es-ES" sz="1300" b="1" dirty="0" smtClean="0">
                          <a:effectLst/>
                          <a:latin typeface="+mn-lt"/>
                          <a:ea typeface="Times New Roman"/>
                        </a:rPr>
                        <a:t>Planificar la instrucción para las FF.RR</a:t>
                      </a:r>
                      <a:endParaRPr lang="es-EC" sz="1300" b="1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177800" lvl="0" indent="-1778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es-ES" sz="1300" b="1" dirty="0" smtClean="0">
                          <a:effectLst/>
                          <a:latin typeface="+mn-lt"/>
                          <a:ea typeface="Times New Roman"/>
                        </a:rPr>
                        <a:t>Planificar la instrucción para la IMEVAC</a:t>
                      </a:r>
                      <a:endParaRPr lang="es-EC" sz="1300" b="1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177800" lvl="0" indent="-1778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es-ES" sz="1300" b="1" dirty="0" smtClean="0">
                          <a:effectLst/>
                          <a:latin typeface="+mn-lt"/>
                          <a:ea typeface="Times New Roman"/>
                        </a:rPr>
                        <a:t>Planificar la instrucción para el COMIL-4</a:t>
                      </a:r>
                      <a:endParaRPr lang="es-EC" sz="1300" b="1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177800" lvl="0" indent="-1778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es-ES" sz="1300" b="1" dirty="0" smtClean="0">
                          <a:effectLst/>
                          <a:latin typeface="+mn-lt"/>
                          <a:ea typeface="Times New Roman"/>
                        </a:rPr>
                        <a:t>Planificar capacitación</a:t>
                      </a:r>
                      <a:endParaRPr lang="es-EC" sz="1300" b="1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177800" lvl="0" indent="-1778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es-ES" sz="1300" b="1" dirty="0" smtClean="0">
                          <a:effectLst/>
                          <a:latin typeface="+mn-lt"/>
                          <a:ea typeface="Times New Roman"/>
                        </a:rPr>
                        <a:t>Planificar instrucción a pedido de tipo especial</a:t>
                      </a:r>
                      <a:endParaRPr lang="es-EC" sz="1300" b="1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177800" lvl="0" indent="-1778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es-ES" sz="1300" b="1" dirty="0" smtClean="0">
                          <a:effectLst/>
                          <a:latin typeface="+mn-lt"/>
                          <a:ea typeface="Times New Roman"/>
                        </a:rPr>
                        <a:t>Proporcionar información de rutina o especial (= en todos los sub-procesos)</a:t>
                      </a:r>
                      <a:endParaRPr lang="es-EC" sz="1300" b="1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177800" lvl="0" indent="-1778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es-ES" sz="1300" b="1" dirty="0" smtClean="0">
                          <a:effectLst/>
                          <a:latin typeface="+mn-lt"/>
                          <a:ea typeface="Times New Roman"/>
                        </a:rPr>
                        <a:t>SIGUE EJEMPLIFICACIÓN EN DOCUMENTO</a:t>
                      </a:r>
                      <a:endParaRPr lang="es-EC" sz="1300" b="1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12 Redondear rectángulo de esquina del mismo lado"/>
          <p:cNvSpPr/>
          <p:nvPr/>
        </p:nvSpPr>
        <p:spPr>
          <a:xfrm>
            <a:off x="467544" y="4797152"/>
            <a:ext cx="3456384" cy="3942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0" lvl="1" algn="ctr">
              <a:lnSpc>
                <a:spcPct val="80000"/>
              </a:lnSpc>
            </a:pPr>
            <a:r>
              <a:rPr lang="es-EC" sz="1400" b="1" dirty="0">
                <a:solidFill>
                  <a:srgbClr val="FFFF00"/>
                </a:solidFill>
              </a:rPr>
              <a:t>D</a:t>
            </a:r>
            <a:r>
              <a:rPr lang="es-EC" sz="1400" b="1" dirty="0" smtClean="0">
                <a:solidFill>
                  <a:srgbClr val="FFFF00"/>
                </a:solidFill>
              </a:rPr>
              <a:t>. </a:t>
            </a:r>
            <a:r>
              <a:rPr lang="es-EC" sz="1400" b="1" dirty="0">
                <a:solidFill>
                  <a:schemeClr val="bg1"/>
                </a:solidFill>
              </a:rPr>
              <a:t>REQUISITOS LEGALES DEL PROCESO:</a:t>
            </a:r>
          </a:p>
        </p:txBody>
      </p:sp>
      <p:sp>
        <p:nvSpPr>
          <p:cNvPr id="14" name="13 Redondear rectángulo de esquina diagonal"/>
          <p:cNvSpPr/>
          <p:nvPr/>
        </p:nvSpPr>
        <p:spPr>
          <a:xfrm>
            <a:off x="1187624" y="5517232"/>
            <a:ext cx="4104456" cy="1008112"/>
          </a:xfrm>
          <a:prstGeom prst="round2DiagRect">
            <a:avLst>
              <a:gd name="adj1" fmla="val 11101"/>
              <a:gd name="adj2" fmla="val 0"/>
            </a:avLst>
          </a:prstGeom>
          <a:solidFill>
            <a:srgbClr val="FFFFFF">
              <a:alpha val="20000"/>
            </a:srgbClr>
          </a:solidFill>
          <a:ln w="28575" cap="flat" cmpd="sng" algn="ctr">
            <a:solidFill>
              <a:srgbClr val="000000">
                <a:alpha val="32941"/>
              </a:srgbClr>
            </a:solidFill>
            <a:prstDash val="solid"/>
          </a:ln>
          <a:effectLst>
            <a:glow rad="101600">
              <a:srgbClr val="FFFFFF">
                <a:alpha val="56078"/>
              </a:srgbClr>
            </a:glow>
          </a:effectLst>
        </p:spPr>
        <p:txBody>
          <a:bodyPr rtlCol="0" anchor="ctr"/>
          <a:lstStyle/>
          <a:p>
            <a:pPr marL="285750" lvl="1" indent="-285750" algn="just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1300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NORMAS DE SEGURIDAD</a:t>
            </a:r>
            <a:endParaRPr lang="es-EC" sz="1300" b="1" kern="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0" lvl="1" indent="-285750" algn="just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1300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NAP / PON</a:t>
            </a:r>
            <a:endParaRPr lang="es-EC" sz="1300" b="1" kern="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0" lvl="1" indent="-285750" algn="just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1300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NORMAS DE EVALUACIÓN Y CONTROL INTERNO</a:t>
            </a:r>
            <a:endParaRPr lang="es-EC" sz="1300" b="1" kern="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s-ES" sz="2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103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004108" y="188640"/>
            <a:ext cx="7600340" cy="369332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RESULTADO DE LA ESTANDARIZACIÓN DE PROCESOS</a:t>
            </a:r>
            <a:endParaRPr lang="es-EC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620688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MANUAL DE PROCESOS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Redondear rectángulo de esquina del mismo lado"/>
          <p:cNvSpPr/>
          <p:nvPr/>
        </p:nvSpPr>
        <p:spPr>
          <a:xfrm>
            <a:off x="467544" y="1556792"/>
            <a:ext cx="3456384" cy="3942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0" lvl="1" algn="ctr">
              <a:lnSpc>
                <a:spcPct val="80000"/>
              </a:lnSpc>
            </a:pPr>
            <a:r>
              <a:rPr lang="es-EC" sz="1400" b="1" dirty="0" smtClean="0">
                <a:solidFill>
                  <a:srgbClr val="FFFF00"/>
                </a:solidFill>
              </a:rPr>
              <a:t>E. </a:t>
            </a:r>
            <a:r>
              <a:rPr lang="es-EC" sz="1400" b="1" dirty="0" smtClean="0">
                <a:solidFill>
                  <a:schemeClr val="bg1"/>
                </a:solidFill>
              </a:rPr>
              <a:t>POLÍTICAS </a:t>
            </a:r>
            <a:r>
              <a:rPr lang="es-EC" sz="1400" b="1" dirty="0">
                <a:solidFill>
                  <a:schemeClr val="bg1"/>
                </a:solidFill>
              </a:rPr>
              <a:t>INTERNAS DEL PROCESO:</a:t>
            </a:r>
          </a:p>
        </p:txBody>
      </p:sp>
      <p:sp>
        <p:nvSpPr>
          <p:cNvPr id="14" name="13 Redondear rectángulo de esquina diagonal"/>
          <p:cNvSpPr/>
          <p:nvPr/>
        </p:nvSpPr>
        <p:spPr>
          <a:xfrm>
            <a:off x="1187624" y="2276872"/>
            <a:ext cx="2736304" cy="360040"/>
          </a:xfrm>
          <a:prstGeom prst="round2DiagRect">
            <a:avLst>
              <a:gd name="adj1" fmla="val 41426"/>
              <a:gd name="adj2" fmla="val 0"/>
            </a:avLst>
          </a:prstGeom>
          <a:solidFill>
            <a:srgbClr val="FFFFFF">
              <a:alpha val="20000"/>
            </a:srgbClr>
          </a:solidFill>
          <a:ln w="28575" cap="flat" cmpd="sng" algn="ctr">
            <a:solidFill>
              <a:srgbClr val="000000">
                <a:alpha val="32941"/>
              </a:srgbClr>
            </a:solidFill>
            <a:prstDash val="solid"/>
          </a:ln>
          <a:effectLst>
            <a:glow rad="101600">
              <a:srgbClr val="FFFFFF">
                <a:alpha val="56078"/>
              </a:srgbClr>
            </a:glow>
          </a:effectLst>
        </p:spPr>
        <p:txBody>
          <a:bodyPr rtlCol="0" anchor="ctr"/>
          <a:lstStyle/>
          <a:p>
            <a:pPr marL="285750" lvl="1" indent="-285750" algn="just" fontAlgn="base">
              <a:spcBef>
                <a:spcPts val="400"/>
              </a:spcBef>
              <a:spcAft>
                <a:spcPts val="4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1300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POLÍTICAS DE COMANDO</a:t>
            </a:r>
            <a:endParaRPr lang="es-EC" sz="1300" b="1" kern="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7 Redondear rectángulo de esquina del mismo lado"/>
          <p:cNvSpPr/>
          <p:nvPr/>
        </p:nvSpPr>
        <p:spPr>
          <a:xfrm>
            <a:off x="467544" y="3140968"/>
            <a:ext cx="1872208" cy="3942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0" lvl="1" algn="ctr">
              <a:lnSpc>
                <a:spcPct val="80000"/>
              </a:lnSpc>
            </a:pPr>
            <a:r>
              <a:rPr lang="es-EC" sz="1400" b="1" dirty="0" smtClean="0">
                <a:solidFill>
                  <a:srgbClr val="FFFF00"/>
                </a:solidFill>
              </a:rPr>
              <a:t>F. </a:t>
            </a:r>
            <a:r>
              <a:rPr lang="es-EC" sz="1400" b="1" dirty="0">
                <a:solidFill>
                  <a:schemeClr val="bg1"/>
                </a:solidFill>
              </a:rPr>
              <a:t>SUBPROCESOS: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199340"/>
              </p:ext>
            </p:extLst>
          </p:nvPr>
        </p:nvGraphicFramePr>
        <p:xfrm>
          <a:off x="1115615" y="3861048"/>
          <a:ext cx="7056785" cy="194421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203200" dist="50800" dir="5400000" algn="ctr" rotWithShape="0">
                    <a:schemeClr val="tx1">
                      <a:alpha val="62000"/>
                    </a:schemeClr>
                  </a:outerShdw>
                </a:effectLst>
              </a:tblPr>
              <a:tblGrid>
                <a:gridCol w="3744417"/>
                <a:gridCol w="3312368"/>
              </a:tblGrid>
              <a:tr h="486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+mn-lt"/>
                          <a:ea typeface="Times New Roman"/>
                        </a:rPr>
                        <a:t>NOMBRE</a:t>
                      </a:r>
                      <a:endParaRPr lang="es-EC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+mn-lt"/>
                          <a:ea typeface="Times New Roman"/>
                        </a:rPr>
                        <a:t>PERIODICIDAD</a:t>
                      </a:r>
                      <a:endParaRPr lang="es-EC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es-ES" sz="1400" b="1" dirty="0" smtClean="0">
                          <a:effectLst/>
                          <a:latin typeface="+mn-lt"/>
                          <a:ea typeface="Times New Roman"/>
                        </a:rPr>
                        <a:t>Planificar </a:t>
                      </a:r>
                      <a:r>
                        <a:rPr lang="es-ES" sz="1400" b="1" dirty="0">
                          <a:effectLst/>
                          <a:latin typeface="+mn-lt"/>
                          <a:ea typeface="Times New Roman"/>
                        </a:rPr>
                        <a:t>la instrucción militar y capacitación</a:t>
                      </a:r>
                      <a:endParaRPr lang="es-EC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+mn-lt"/>
                          <a:ea typeface="Times New Roman"/>
                        </a:rPr>
                        <a:t>Anual</a:t>
                      </a:r>
                      <a:endParaRPr lang="es-EC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marL="5270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705" algn="l"/>
                        </a:tabLst>
                      </a:pPr>
                      <a:r>
                        <a:rPr lang="es-ES" sz="1400" b="1" dirty="0">
                          <a:effectLst/>
                          <a:latin typeface="+mn-lt"/>
                          <a:ea typeface="Times New Roman"/>
                        </a:rPr>
                        <a:t>Administrar instrucción militar y capacitación</a:t>
                      </a:r>
                      <a:endParaRPr lang="es-EC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+mn-lt"/>
                          <a:ea typeface="Times New Roman"/>
                        </a:rPr>
                        <a:t>Mensual</a:t>
                      </a:r>
                      <a:endParaRPr lang="es-EC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marL="5270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2705" algn="l"/>
                        </a:tabLst>
                      </a:pPr>
                      <a:r>
                        <a:rPr lang="es-ES" sz="1400" b="1" dirty="0">
                          <a:effectLst/>
                          <a:latin typeface="+mn-lt"/>
                          <a:ea typeface="Times New Roman"/>
                        </a:rPr>
                        <a:t>Evaluar la instrucción militar y capacitación</a:t>
                      </a:r>
                      <a:endParaRPr lang="es-EC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>
                        <a:spcAft>
                          <a:spcPts val="0"/>
                        </a:spcAft>
                        <a:tabLst/>
                      </a:pPr>
                      <a:r>
                        <a:rPr lang="es-ES" sz="1400" b="1" dirty="0">
                          <a:effectLst/>
                          <a:latin typeface="+mn-lt"/>
                          <a:ea typeface="Times New Roman"/>
                        </a:rPr>
                        <a:t>Al final de cada período de instrucción</a:t>
                      </a:r>
                      <a:endParaRPr lang="es-EC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8 Flecha derecha"/>
          <p:cNvSpPr/>
          <p:nvPr/>
        </p:nvSpPr>
        <p:spPr>
          <a:xfrm>
            <a:off x="827584" y="4510830"/>
            <a:ext cx="357190" cy="214314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s-ES" sz="2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6338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004108" y="188640"/>
            <a:ext cx="7600340" cy="369332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RESULTADO DE LA ESTANDARIZACIÓN DE PROCESOS</a:t>
            </a:r>
            <a:endParaRPr lang="es-EC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620688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MANUAL DE PROCESOS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Redondear rectángulo de esquina del mismo lado"/>
          <p:cNvSpPr/>
          <p:nvPr/>
        </p:nvSpPr>
        <p:spPr>
          <a:xfrm>
            <a:off x="395536" y="1378561"/>
            <a:ext cx="2880320" cy="3942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0" lvl="1" algn="ctr">
              <a:lnSpc>
                <a:spcPct val="80000"/>
              </a:lnSpc>
            </a:pPr>
            <a:r>
              <a:rPr lang="es-EC" sz="1400" b="1" dirty="0" smtClean="0">
                <a:solidFill>
                  <a:srgbClr val="FFFF00"/>
                </a:solidFill>
              </a:rPr>
              <a:t>G. </a:t>
            </a:r>
            <a:r>
              <a:rPr lang="es-EC" sz="1400" b="1" dirty="0">
                <a:solidFill>
                  <a:schemeClr val="bg1"/>
                </a:solidFill>
              </a:rPr>
              <a:t>INDICADORES DEL PROCESO: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968456"/>
              </p:ext>
            </p:extLst>
          </p:nvPr>
        </p:nvGraphicFramePr>
        <p:xfrm>
          <a:off x="431540" y="2132856"/>
          <a:ext cx="8280920" cy="388843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330200" dist="50800" dir="5400000" algn="ctr" rotWithShape="0">
                    <a:schemeClr val="tx1">
                      <a:alpha val="51000"/>
                    </a:schemeClr>
                  </a:outerShdw>
                </a:effectLst>
              </a:tblPr>
              <a:tblGrid>
                <a:gridCol w="1275877"/>
                <a:gridCol w="1289422"/>
                <a:gridCol w="1154808"/>
                <a:gridCol w="1140433"/>
                <a:gridCol w="1122619"/>
                <a:gridCol w="1376625"/>
                <a:gridCol w="921136"/>
              </a:tblGrid>
              <a:tr h="5184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50" b="1" dirty="0">
                          <a:effectLst/>
                          <a:latin typeface="+mn-lt"/>
                          <a:ea typeface="Times New Roman"/>
                        </a:rPr>
                        <a:t>DESCRIPTOR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50" b="1" dirty="0">
                          <a:effectLst/>
                          <a:latin typeface="+mn-lt"/>
                          <a:ea typeface="Times New Roman"/>
                        </a:rPr>
                        <a:t>DEFINICIÓN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50" b="1">
                          <a:effectLst/>
                          <a:latin typeface="+mn-lt"/>
                          <a:ea typeface="Times New Roman"/>
                        </a:rPr>
                        <a:t>FÓRMULA</a:t>
                      </a:r>
                      <a:endParaRPr lang="es-EC" sz="135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50" b="1" dirty="0">
                          <a:effectLst/>
                          <a:latin typeface="+mn-lt"/>
                          <a:ea typeface="Times New Roman"/>
                        </a:rPr>
                        <a:t>UNIDAD DE MEDIDA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50" b="1">
                          <a:effectLst/>
                          <a:latin typeface="+mn-lt"/>
                          <a:ea typeface="Times New Roman"/>
                        </a:rPr>
                        <a:t>FRECUENCIA</a:t>
                      </a:r>
                      <a:endParaRPr lang="es-EC" sz="135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50" b="1" dirty="0">
                          <a:effectLst/>
                          <a:latin typeface="+mn-lt"/>
                          <a:ea typeface="Times New Roman"/>
                        </a:rPr>
                        <a:t>FUENTE DE LA INFORMACIUÓN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50" b="1" dirty="0">
                          <a:effectLst/>
                          <a:latin typeface="+mn-lt"/>
                          <a:ea typeface="Times New Roman"/>
                        </a:rPr>
                        <a:t>META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</a:tr>
              <a:tr h="1814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50" b="1" dirty="0">
                          <a:effectLst/>
                          <a:latin typeface="+mn-lt"/>
                          <a:ea typeface="Times New Roman"/>
                        </a:rPr>
                        <a:t>Nota final de ejercicios de instrucción de unidad 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50" b="1" dirty="0">
                          <a:effectLst/>
                          <a:latin typeface="+mn-lt"/>
                          <a:ea typeface="Times New Roman"/>
                        </a:rPr>
                        <a:t>Es el promedio de las notas de instrucción aplicadas a las evaluaciones al final de cada fase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50" b="1" dirty="0">
                          <a:effectLst/>
                          <a:latin typeface="+mn-lt"/>
                          <a:ea typeface="Times New Roman"/>
                        </a:rPr>
                        <a:t>Sumatoria de notas / total de notas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50" b="1" dirty="0">
                          <a:effectLst/>
                          <a:latin typeface="+mn-lt"/>
                          <a:ea typeface="Times New Roman"/>
                        </a:rPr>
                        <a:t>Escala de 1 a 20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50" b="1">
                          <a:effectLst/>
                          <a:latin typeface="+mn-lt"/>
                          <a:ea typeface="Times New Roman"/>
                        </a:rPr>
                        <a:t>Al final de cada período</a:t>
                      </a:r>
                      <a:endParaRPr lang="es-EC" sz="135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50" b="1">
                          <a:effectLst/>
                          <a:latin typeface="+mn-lt"/>
                          <a:ea typeface="Times New Roman"/>
                        </a:rPr>
                        <a:t>Registro de instrucción</a:t>
                      </a:r>
                      <a:endParaRPr lang="es-EC" sz="135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50" b="1">
                          <a:effectLst/>
                          <a:latin typeface="+mn-lt"/>
                          <a:ea typeface="Times New Roman"/>
                        </a:rPr>
                        <a:t>18</a:t>
                      </a:r>
                      <a:endParaRPr lang="es-EC" sz="135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555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50" b="1">
                          <a:effectLst/>
                          <a:latin typeface="+mn-lt"/>
                          <a:ea typeface="Times New Roman"/>
                        </a:rPr>
                        <a:t>Cumplimiento de horas de Instrucción </a:t>
                      </a:r>
                      <a:endParaRPr lang="es-EC" sz="135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50" b="1">
                          <a:effectLst/>
                          <a:latin typeface="+mn-lt"/>
                          <a:ea typeface="Times New Roman"/>
                        </a:rPr>
                        <a:t>Es el grado de cumplimiento del programa de instrucción </a:t>
                      </a:r>
                      <a:endParaRPr lang="es-EC" sz="1350" b="1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5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350" b="1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50" b="1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35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50" b="1">
                          <a:effectLst/>
                          <a:latin typeface="+mn-lt"/>
                          <a:ea typeface="Times New Roman"/>
                        </a:rPr>
                        <a:t>(total de horas ejecutadas / total de hora planificadas) x 100</a:t>
                      </a:r>
                      <a:endParaRPr lang="es-EC" sz="135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50" b="1">
                          <a:effectLst/>
                          <a:latin typeface="+mn-lt"/>
                          <a:ea typeface="Times New Roman"/>
                        </a:rPr>
                        <a:t>Porcentaje de cumplimiento</a:t>
                      </a:r>
                      <a:endParaRPr lang="es-EC" sz="135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50" b="1">
                          <a:effectLst/>
                          <a:latin typeface="+mn-lt"/>
                          <a:ea typeface="Times New Roman"/>
                        </a:rPr>
                        <a:t>Trimestral</a:t>
                      </a:r>
                      <a:endParaRPr lang="es-EC" sz="135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50" b="1" dirty="0">
                          <a:effectLst/>
                          <a:latin typeface="+mn-lt"/>
                          <a:ea typeface="Times New Roman"/>
                        </a:rPr>
                        <a:t>Cuadro horario planificado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50" b="1" dirty="0">
                          <a:effectLst/>
                          <a:latin typeface="+mn-lt"/>
                          <a:ea typeface="Times New Roman"/>
                        </a:rPr>
                        <a:t>Registro de Instrucción.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50" b="1" dirty="0">
                          <a:effectLst/>
                          <a:latin typeface="+mn-lt"/>
                          <a:ea typeface="Times New Roman"/>
                        </a:rPr>
                        <a:t>90%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s-ES" sz="2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1765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004108" y="188640"/>
            <a:ext cx="7600340" cy="369332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RESULTADO DE LA ESTANDARIZACIÓN DE PROCESOS</a:t>
            </a:r>
            <a:endParaRPr lang="es-EC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620688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MANUAL DE PROCESOS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Redondear rectángulo de esquina del mismo lado"/>
          <p:cNvSpPr/>
          <p:nvPr/>
        </p:nvSpPr>
        <p:spPr>
          <a:xfrm>
            <a:off x="395536" y="1378561"/>
            <a:ext cx="2664296" cy="3942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0" lvl="1" algn="ctr">
              <a:lnSpc>
                <a:spcPct val="80000"/>
              </a:lnSpc>
            </a:pPr>
            <a:r>
              <a:rPr lang="es-EC" sz="1400" b="1" dirty="0" smtClean="0">
                <a:solidFill>
                  <a:srgbClr val="FFFF00"/>
                </a:solidFill>
              </a:rPr>
              <a:t>H. </a:t>
            </a:r>
            <a:r>
              <a:rPr lang="es-EC" sz="1400" b="1" dirty="0">
                <a:solidFill>
                  <a:schemeClr val="bg1"/>
                </a:solidFill>
              </a:rPr>
              <a:t>REGISTRO DEL PROCESO: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706680"/>
              </p:ext>
            </p:extLst>
          </p:nvPr>
        </p:nvGraphicFramePr>
        <p:xfrm>
          <a:off x="873332" y="2506573"/>
          <a:ext cx="7299068" cy="3082667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368300" dist="50800" dir="5400000" algn="ctr" rotWithShape="0">
                    <a:schemeClr val="tx1">
                      <a:alpha val="50000"/>
                    </a:schemeClr>
                  </a:outerShdw>
                </a:effectLst>
              </a:tblPr>
              <a:tblGrid>
                <a:gridCol w="890356"/>
                <a:gridCol w="4608512"/>
                <a:gridCol w="1800200"/>
              </a:tblGrid>
              <a:tr h="301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N°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NOMBRE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CÓDIGO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</a:tr>
              <a:tr h="603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50" b="1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Formato del Plan general de instrucción ( nivel brigada) 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5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IC.1.1.P1.F.1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03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50" b="1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Formato Informe / reporte de instrucción 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EC" sz="135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IC.1.1.P1.F.2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24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50" b="1" dirty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spcAft>
                          <a:spcPts val="0"/>
                        </a:spcAft>
                      </a:pPr>
                      <a:r>
                        <a:rPr lang="es-EC" sz="1350" b="1" dirty="0">
                          <a:effectLst/>
                          <a:latin typeface="+mn-lt"/>
                          <a:ea typeface="Times New Roman"/>
                        </a:rPr>
                        <a:t>Registro de Reporte e Instructivos emitidos y enviados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50" b="1">
                          <a:effectLst/>
                          <a:latin typeface="+mn-lt"/>
                          <a:ea typeface="Times New Roman"/>
                        </a:rPr>
                        <a:t>IC.1.1.P1.R.2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24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50" b="1">
                          <a:effectLst/>
                          <a:latin typeface="+mn-lt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spcAft>
                          <a:spcPts val="0"/>
                        </a:spcAft>
                      </a:pPr>
                      <a:r>
                        <a:rPr lang="es-EC" sz="1350" b="1" dirty="0">
                          <a:effectLst/>
                          <a:latin typeface="+mn-lt"/>
                          <a:ea typeface="Times New Roman"/>
                        </a:rPr>
                        <a:t>Formato Cronograma General (instrucción militar COMIL)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50" b="1">
                          <a:effectLst/>
                          <a:latin typeface="+mn-lt"/>
                          <a:ea typeface="Times New Roman"/>
                        </a:rPr>
                        <a:t>IC.1.1.P4. F1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24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50" b="1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spcAft>
                          <a:spcPts val="0"/>
                        </a:spcAft>
                      </a:pPr>
                      <a:r>
                        <a:rPr lang="es-EC" sz="1350" b="1" dirty="0">
                          <a:effectLst/>
                          <a:latin typeface="+mn-lt"/>
                          <a:ea typeface="Times New Roman"/>
                        </a:rPr>
                        <a:t>Registro de Reporte e Instructivos emitidos y enviados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50" b="1" dirty="0" smtClean="0">
                          <a:effectLst/>
                          <a:latin typeface="+mn-lt"/>
                          <a:ea typeface="Times New Roman"/>
                        </a:rPr>
                        <a:t>IC.1.1.P1.R.2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559938A-3826-483D-B7A4-A79548B23344}" type="slidenum">
              <a:rPr lang="es-ES" sz="2800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s-ES" sz="2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787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56084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004108" y="188640"/>
            <a:ext cx="7600340" cy="369332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RESULTADO DE LA ESTANDARIZACIÓN DE PROCESOS</a:t>
            </a:r>
            <a:endParaRPr lang="es-EC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620688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MANUAL DE PROCESOS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22 Redondear rectángulo de esquina diagonal"/>
          <p:cNvSpPr/>
          <p:nvPr/>
        </p:nvSpPr>
        <p:spPr>
          <a:xfrm>
            <a:off x="395536" y="1124744"/>
            <a:ext cx="1584176" cy="39425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A4242"/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0" lvl="1" algn="ctr"/>
            <a:r>
              <a:rPr lang="es-EC" sz="1400" b="1" dirty="0">
                <a:solidFill>
                  <a:srgbClr val="FFFF00"/>
                </a:solidFill>
              </a:rPr>
              <a:t>7</a:t>
            </a:r>
            <a:r>
              <a:rPr lang="es-EC" sz="1400" b="1" dirty="0" smtClean="0">
                <a:solidFill>
                  <a:srgbClr val="FFFF00"/>
                </a:solidFill>
              </a:rPr>
              <a:t>. </a:t>
            </a:r>
            <a:r>
              <a:rPr lang="es-EC" sz="1400" b="1" dirty="0" smtClean="0">
                <a:solidFill>
                  <a:prstClr val="white"/>
                </a:solidFill>
              </a:rPr>
              <a:t>PROCESOS </a:t>
            </a:r>
            <a:endParaRPr lang="es-EC" sz="1400" b="1" dirty="0">
              <a:solidFill>
                <a:prstClr val="white"/>
              </a:solidFill>
            </a:endParaRPr>
          </a:p>
        </p:txBody>
      </p:sp>
      <p:sp>
        <p:nvSpPr>
          <p:cNvPr id="17" name="16 Redondear rectángulo de esquina del mismo lado"/>
          <p:cNvSpPr/>
          <p:nvPr/>
        </p:nvSpPr>
        <p:spPr>
          <a:xfrm>
            <a:off x="899592" y="3645024"/>
            <a:ext cx="2808312" cy="3942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0" lvl="1" algn="ctr">
              <a:lnSpc>
                <a:spcPct val="80000"/>
              </a:lnSpc>
            </a:pPr>
            <a:r>
              <a:rPr lang="es-EC" sz="1400" b="1" dirty="0" smtClean="0">
                <a:solidFill>
                  <a:srgbClr val="FFFF00"/>
                </a:solidFill>
              </a:rPr>
              <a:t>A. </a:t>
            </a:r>
            <a:r>
              <a:rPr lang="es-EC" sz="1400" b="1" dirty="0" smtClean="0">
                <a:solidFill>
                  <a:schemeClr val="bg1"/>
                </a:solidFill>
              </a:rPr>
              <a:t>OBJETIVO DEL SUBPROCESO</a:t>
            </a:r>
            <a:r>
              <a:rPr lang="es-EC" sz="14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8" name="17 Redondear rectángulo de esquina diagonal"/>
          <p:cNvSpPr/>
          <p:nvPr/>
        </p:nvSpPr>
        <p:spPr>
          <a:xfrm>
            <a:off x="1331640" y="4293096"/>
            <a:ext cx="7416824" cy="720080"/>
          </a:xfrm>
          <a:prstGeom prst="round2DiagRect">
            <a:avLst>
              <a:gd name="adj1" fmla="val 9747"/>
              <a:gd name="adj2" fmla="val 0"/>
            </a:avLst>
          </a:prstGeom>
          <a:solidFill>
            <a:srgbClr val="FFFFFF">
              <a:alpha val="20000"/>
            </a:srgbClr>
          </a:solidFill>
          <a:ln w="28575" cap="flat" cmpd="sng" algn="ctr">
            <a:solidFill>
              <a:srgbClr val="000000">
                <a:alpha val="32941"/>
              </a:srgbClr>
            </a:solidFill>
            <a:prstDash val="solid"/>
          </a:ln>
          <a:effectLst>
            <a:glow rad="101600">
              <a:srgbClr val="FFFFFF">
                <a:alpha val="56078"/>
              </a:srgbClr>
            </a:glow>
          </a:effectLst>
        </p:spPr>
        <p:txBody>
          <a:bodyPr rtlCol="0" anchor="ctr"/>
          <a:lstStyle/>
          <a:p>
            <a:pPr marL="285750" lvl="1" indent="-285750" algn="just" fontAlgn="base">
              <a:spcBef>
                <a:spcPts val="800"/>
              </a:spcBef>
              <a:spcAft>
                <a:spcPts val="8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1400" b="1" dirty="0" smtClean="0"/>
              <a:t>DESARROLLAR LA PLANIFICACIÓN DE LA INSTRUCCIÓN MILITAR Y CAPACITACIÓN DE LAS UNIDADES MILITARES, FF.RR, IMEVAC, COMIL-4 Y OTROS PEDIDOS DE COOPERACIÓN DE INSTRUCCIÓN.</a:t>
            </a:r>
            <a:endParaRPr lang="es-EC" sz="1300" b="1" kern="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9" name="18 Redondear rectángulo de esquina del mismo lado"/>
          <p:cNvSpPr/>
          <p:nvPr/>
        </p:nvSpPr>
        <p:spPr>
          <a:xfrm>
            <a:off x="899592" y="5373216"/>
            <a:ext cx="2592288" cy="3942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0" lvl="1" algn="ctr">
              <a:lnSpc>
                <a:spcPct val="80000"/>
              </a:lnSpc>
            </a:pPr>
            <a:r>
              <a:rPr lang="es-EC" sz="1400" b="1" dirty="0">
                <a:solidFill>
                  <a:srgbClr val="FFFF00"/>
                </a:solidFill>
              </a:rPr>
              <a:t>B</a:t>
            </a:r>
            <a:r>
              <a:rPr lang="es-EC" sz="1400" b="1" dirty="0" smtClean="0">
                <a:solidFill>
                  <a:srgbClr val="FFFF00"/>
                </a:solidFill>
              </a:rPr>
              <a:t>. </a:t>
            </a:r>
            <a:r>
              <a:rPr lang="es-EC" sz="1400" b="1" dirty="0">
                <a:solidFill>
                  <a:schemeClr val="bg1"/>
                </a:solidFill>
              </a:rPr>
              <a:t>ALCANCE DEL </a:t>
            </a:r>
            <a:r>
              <a:rPr lang="es-EC" sz="1400" b="1" dirty="0" smtClean="0">
                <a:solidFill>
                  <a:schemeClr val="bg1"/>
                </a:solidFill>
              </a:rPr>
              <a:t>SUBPROCESO</a:t>
            </a:r>
            <a:r>
              <a:rPr lang="es-EC" sz="14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0" name="19 Redondear rectángulo de esquina diagonal"/>
          <p:cNvSpPr/>
          <p:nvPr/>
        </p:nvSpPr>
        <p:spPr>
          <a:xfrm>
            <a:off x="1331640" y="6021288"/>
            <a:ext cx="7416824" cy="504056"/>
          </a:xfrm>
          <a:prstGeom prst="round2DiagRect">
            <a:avLst>
              <a:gd name="adj1" fmla="val 21326"/>
              <a:gd name="adj2" fmla="val 0"/>
            </a:avLst>
          </a:prstGeom>
          <a:solidFill>
            <a:srgbClr val="FFFFFF">
              <a:alpha val="20000"/>
            </a:srgbClr>
          </a:solidFill>
          <a:ln w="28575" cap="flat" cmpd="sng" algn="ctr">
            <a:solidFill>
              <a:srgbClr val="000000">
                <a:alpha val="32941"/>
              </a:srgbClr>
            </a:solidFill>
            <a:prstDash val="solid"/>
          </a:ln>
          <a:effectLst>
            <a:glow rad="101600">
              <a:srgbClr val="FFFFFF">
                <a:alpha val="56078"/>
              </a:srgbClr>
            </a:glow>
          </a:effectLst>
        </p:spPr>
        <p:txBody>
          <a:bodyPr rtlCol="0" anchor="ctr"/>
          <a:lstStyle/>
          <a:p>
            <a:pPr marL="285750" lvl="1" indent="-285750" algn="just" fontAlgn="base">
              <a:spcBef>
                <a:spcPts val="800"/>
              </a:spcBef>
              <a:spcAft>
                <a:spcPts val="8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1400" b="1" dirty="0" smtClean="0"/>
              <a:t>DESDE EL ANÁLISIS DE LOS DOCUMENTOS RECTORES DEL ESCALÓN SUPERIOR HASTA DISPONER LOS DOCUMENTOS DE PLANIFICACIÓN</a:t>
            </a:r>
            <a:r>
              <a:rPr lang="es-ES" sz="1300" b="1" kern="0" dirty="0" smtClean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  <a:endParaRPr lang="es-EC" sz="1300" b="1" kern="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2054570" y="2926654"/>
            <a:ext cx="357190" cy="214314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57</a:t>
            </a:fld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474714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004108" y="44624"/>
            <a:ext cx="7600340" cy="369332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RESULTADO DE LA ESTANDARIZACIÓN DE PROCESOS</a:t>
            </a:r>
            <a:endParaRPr lang="es-EC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404664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MANUAL DE PROCESOS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18 Redondear rectángulo de esquina del mismo lado"/>
          <p:cNvSpPr/>
          <p:nvPr/>
        </p:nvSpPr>
        <p:spPr>
          <a:xfrm>
            <a:off x="467544" y="908720"/>
            <a:ext cx="2952328" cy="3942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0" lvl="1" algn="ctr">
              <a:lnSpc>
                <a:spcPct val="80000"/>
              </a:lnSpc>
            </a:pPr>
            <a:r>
              <a:rPr lang="es-EC" sz="1400" b="1" dirty="0" smtClean="0">
                <a:solidFill>
                  <a:srgbClr val="FFFF00"/>
                </a:solidFill>
              </a:rPr>
              <a:t>C. </a:t>
            </a:r>
            <a:r>
              <a:rPr lang="es-EC" sz="1400" b="1" dirty="0">
                <a:solidFill>
                  <a:schemeClr val="bg1"/>
                </a:solidFill>
              </a:rPr>
              <a:t>RESPONSABLE DEL </a:t>
            </a:r>
            <a:r>
              <a:rPr lang="es-EC" sz="1400" b="1" dirty="0" smtClean="0">
                <a:solidFill>
                  <a:schemeClr val="bg1"/>
                </a:solidFill>
              </a:rPr>
              <a:t>SUBPROCESO</a:t>
            </a:r>
            <a:r>
              <a:rPr lang="es-EC" sz="14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3" name="12 Redondear rectángulo de esquina del mismo lado"/>
          <p:cNvSpPr/>
          <p:nvPr/>
        </p:nvSpPr>
        <p:spPr>
          <a:xfrm>
            <a:off x="467544" y="3898841"/>
            <a:ext cx="2772308" cy="3942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0" lvl="1" algn="ctr">
              <a:lnSpc>
                <a:spcPct val="80000"/>
              </a:lnSpc>
            </a:pPr>
            <a:r>
              <a:rPr lang="es-EC" sz="1400" b="1" dirty="0">
                <a:solidFill>
                  <a:srgbClr val="FFFF00"/>
                </a:solidFill>
              </a:rPr>
              <a:t>D</a:t>
            </a:r>
            <a:r>
              <a:rPr lang="es-EC" sz="1400" b="1" dirty="0" smtClean="0">
                <a:solidFill>
                  <a:srgbClr val="FFFF00"/>
                </a:solidFill>
              </a:rPr>
              <a:t>. </a:t>
            </a:r>
            <a:r>
              <a:rPr lang="es-EC" sz="1400" b="1" dirty="0" smtClean="0">
                <a:solidFill>
                  <a:schemeClr val="bg1"/>
                </a:solidFill>
              </a:rPr>
              <a:t>REGISTRO DEL SUBPROCESO</a:t>
            </a:r>
            <a:r>
              <a:rPr lang="es-EC" sz="1400" b="1" dirty="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567299"/>
              </p:ext>
            </p:extLst>
          </p:nvPr>
        </p:nvGraphicFramePr>
        <p:xfrm>
          <a:off x="1187624" y="1412776"/>
          <a:ext cx="7416824" cy="238935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241300" dist="50800" dir="5400000" algn="ctr" rotWithShape="0">
                    <a:schemeClr val="tx1">
                      <a:alpha val="56000"/>
                    </a:schemeClr>
                  </a:outerShdw>
                </a:effectLst>
              </a:tblPr>
              <a:tblGrid>
                <a:gridCol w="1800200"/>
                <a:gridCol w="5616624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 b="1" dirty="0" smtClean="0">
                          <a:effectLst/>
                          <a:latin typeface="+mn-lt"/>
                          <a:ea typeface="Times New Roman"/>
                        </a:rPr>
                        <a:t>RESPONSABLE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 b="1" dirty="0" smtClean="0">
                          <a:effectLst/>
                          <a:latin typeface="+mn-lt"/>
                          <a:ea typeface="Times New Roman"/>
                        </a:rPr>
                        <a:t>PROCEDIMIENTOS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</a:tr>
              <a:tr h="2029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 b="1" dirty="0" smtClean="0">
                          <a:effectLst/>
                          <a:latin typeface="+mn-lt"/>
                          <a:ea typeface="Times New Roman"/>
                        </a:rPr>
                        <a:t> Sección de Instrucción</a:t>
                      </a:r>
                      <a:endParaRPr lang="es-EC" sz="1300" b="1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 b="1" dirty="0" smtClean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300" b="1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b="1" dirty="0" smtClean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300" b="1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300" b="1" dirty="0" smtClean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3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es-ES" sz="1300" b="1" dirty="0" smtClean="0">
                          <a:effectLst/>
                          <a:latin typeface="+mn-lt"/>
                          <a:ea typeface="Times New Roman"/>
                        </a:rPr>
                        <a:t>Planificar la Instrucción para el personal militar profesional y conscriptos</a:t>
                      </a:r>
                      <a:endParaRPr lang="es-EC" sz="1300" b="1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177800" lvl="0" indent="-1778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es-ES" sz="1300" b="1" dirty="0" smtClean="0">
                          <a:effectLst/>
                          <a:latin typeface="+mn-lt"/>
                          <a:ea typeface="Times New Roman"/>
                        </a:rPr>
                        <a:t>Planificar la instrucción para las FF.RR</a:t>
                      </a:r>
                      <a:endParaRPr lang="es-EC" sz="1300" b="1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177800" lvl="0" indent="-1778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es-ES" sz="1300" b="1" dirty="0" smtClean="0">
                          <a:effectLst/>
                          <a:latin typeface="+mn-lt"/>
                          <a:ea typeface="Times New Roman"/>
                        </a:rPr>
                        <a:t>Planificar la instrucción para la IMEVAC</a:t>
                      </a:r>
                      <a:endParaRPr lang="es-EC" sz="1300" b="1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177800" lvl="0" indent="-1778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es-ES" sz="1300" b="1" dirty="0" smtClean="0">
                          <a:effectLst/>
                          <a:latin typeface="+mn-lt"/>
                          <a:ea typeface="Times New Roman"/>
                        </a:rPr>
                        <a:t>Planificar la instrucción para el COMIL-4</a:t>
                      </a:r>
                      <a:endParaRPr lang="es-EC" sz="1300" b="1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177800" lvl="0" indent="-1778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es-ES" sz="1300" b="1" dirty="0" smtClean="0">
                          <a:effectLst/>
                          <a:latin typeface="+mn-lt"/>
                          <a:ea typeface="Times New Roman"/>
                        </a:rPr>
                        <a:t>Planificar capacitación</a:t>
                      </a:r>
                      <a:endParaRPr lang="es-EC" sz="1300" b="1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177800" lvl="0" indent="-1778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es-ES" sz="1300" b="1" dirty="0" smtClean="0">
                          <a:effectLst/>
                          <a:latin typeface="+mn-lt"/>
                          <a:ea typeface="Times New Roman"/>
                        </a:rPr>
                        <a:t>Planificar instrucción a pedido de tipo especial</a:t>
                      </a:r>
                      <a:endParaRPr lang="es-EC" sz="1300" b="1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177800" lvl="0" indent="-1778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/>
                      </a:pPr>
                      <a:r>
                        <a:rPr lang="es-ES" sz="1300" b="1" dirty="0" smtClean="0">
                          <a:effectLst/>
                          <a:latin typeface="+mn-lt"/>
                          <a:ea typeface="Times New Roman"/>
                        </a:rPr>
                        <a:t>Proporcionar información de rutina o especial (= en todos los sub-procesos)</a:t>
                      </a:r>
                      <a:endParaRPr lang="es-EC" sz="1300" b="1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295498"/>
              </p:ext>
            </p:extLst>
          </p:nvPr>
        </p:nvGraphicFramePr>
        <p:xfrm>
          <a:off x="1305380" y="4437114"/>
          <a:ext cx="7299068" cy="2387303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368300" dist="50800" dir="5400000" algn="ctr" rotWithShape="0">
                    <a:schemeClr val="tx1">
                      <a:alpha val="50000"/>
                    </a:schemeClr>
                  </a:outerShdw>
                </a:effectLst>
              </a:tblPr>
              <a:tblGrid>
                <a:gridCol w="890356"/>
                <a:gridCol w="4608512"/>
                <a:gridCol w="1800200"/>
              </a:tblGrid>
              <a:tr h="232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N°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NOMBRE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CÓDIGO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</a:tr>
              <a:tr h="465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50" b="1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Formato del Plan general de instrucción ( nivel brigada) 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5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IC.1.1.P1.F.1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5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50" b="1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Formato Informe / reporte de instrucción 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EC" sz="135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IC.1.1.P1.F.2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4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50" b="1" dirty="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spcAft>
                          <a:spcPts val="0"/>
                        </a:spcAft>
                      </a:pPr>
                      <a:r>
                        <a:rPr lang="es-EC" sz="1350" b="1" dirty="0">
                          <a:effectLst/>
                          <a:latin typeface="+mn-lt"/>
                          <a:ea typeface="Times New Roman"/>
                        </a:rPr>
                        <a:t>Registro de </a:t>
                      </a:r>
                      <a:r>
                        <a:rPr lang="es-EC" sz="1350" b="1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s-EC" sz="1350" b="1" baseline="0" dirty="0" err="1" smtClean="0">
                          <a:effectLst/>
                          <a:latin typeface="+mn-lt"/>
                          <a:ea typeface="Times New Roman"/>
                        </a:rPr>
                        <a:t>items</a:t>
                      </a:r>
                      <a:r>
                        <a:rPr lang="es-EC" sz="1350" b="1" baseline="0" dirty="0" smtClean="0">
                          <a:effectLst/>
                          <a:latin typeface="+mn-lt"/>
                          <a:ea typeface="Times New Roman"/>
                        </a:rPr>
                        <a:t> del PGI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50" b="1" dirty="0" smtClean="0">
                          <a:effectLst/>
                          <a:latin typeface="+mn-lt"/>
                          <a:ea typeface="Times New Roman"/>
                        </a:rPr>
                        <a:t>IC.1.1.P1.R.1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4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50" b="1" dirty="0" smtClean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spcAft>
                          <a:spcPts val="0"/>
                        </a:spcAft>
                      </a:pPr>
                      <a:r>
                        <a:rPr lang="es-EC" sz="1350" b="1" dirty="0" smtClean="0">
                          <a:effectLst/>
                          <a:latin typeface="+mn-lt"/>
                          <a:ea typeface="Times New Roman"/>
                        </a:rPr>
                        <a:t>Registro de Reporte e Instructivos emitidos y enviados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50" b="1" dirty="0">
                          <a:effectLst/>
                          <a:latin typeface="+mn-lt"/>
                          <a:ea typeface="Times New Roman"/>
                        </a:rPr>
                        <a:t>IC.1.1.P4. F1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4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50" b="1" dirty="0" smtClean="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spcAft>
                          <a:spcPts val="0"/>
                        </a:spcAft>
                      </a:pPr>
                      <a:r>
                        <a:rPr lang="es-EC" sz="1350" b="1" dirty="0" smtClean="0">
                          <a:effectLst/>
                          <a:latin typeface="+mn-lt"/>
                          <a:ea typeface="Times New Roman"/>
                        </a:rPr>
                        <a:t>Formato Instructivo</a:t>
                      </a:r>
                      <a:r>
                        <a:rPr lang="es-EC" sz="1350" b="1" baseline="0" dirty="0" smtClean="0">
                          <a:effectLst/>
                          <a:latin typeface="+mn-lt"/>
                          <a:ea typeface="Times New Roman"/>
                        </a:rPr>
                        <a:t> regulatorio para el desarrollo de la instrucción con las FFRR.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350" b="1" dirty="0" smtClean="0">
                          <a:effectLst/>
                          <a:latin typeface="+mn-lt"/>
                          <a:ea typeface="Times New Roman"/>
                        </a:rPr>
                        <a:t>IC.1.1.P1.R.2</a:t>
                      </a:r>
                      <a:endParaRPr lang="es-EC" sz="135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58</a:t>
            </a:fld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562827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004108" y="188640"/>
            <a:ext cx="7600340" cy="369332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RESULTADO DE LA ESTANDARIZACIÓN DE PROCESOS</a:t>
            </a:r>
            <a:endParaRPr lang="es-EC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620688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MANUAL DE PROCESOS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22 Redondear rectángulo de esquina diagonal"/>
          <p:cNvSpPr/>
          <p:nvPr/>
        </p:nvSpPr>
        <p:spPr>
          <a:xfrm>
            <a:off x="251520" y="1124744"/>
            <a:ext cx="1872208" cy="39425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A4242"/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0" lvl="1" algn="ctr"/>
            <a:r>
              <a:rPr lang="es-EC" sz="1400" b="1" dirty="0" smtClean="0">
                <a:solidFill>
                  <a:srgbClr val="FFFF00"/>
                </a:solidFill>
              </a:rPr>
              <a:t>8. </a:t>
            </a:r>
            <a:r>
              <a:rPr lang="es-EC" sz="1400" b="1" dirty="0" smtClean="0">
                <a:solidFill>
                  <a:prstClr val="white"/>
                </a:solidFill>
              </a:rPr>
              <a:t>CODIFICACIÓN</a:t>
            </a:r>
            <a:endParaRPr lang="es-EC" sz="1400" b="1" dirty="0">
              <a:solidFill>
                <a:prstClr val="white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00990"/>
              </p:ext>
            </p:extLst>
          </p:nvPr>
        </p:nvGraphicFramePr>
        <p:xfrm>
          <a:off x="197767" y="1628792"/>
          <a:ext cx="8748465" cy="511257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304800" dist="50800" dir="5400000" algn="ctr" rotWithShape="0">
                    <a:schemeClr val="tx1">
                      <a:alpha val="54000"/>
                    </a:schemeClr>
                  </a:outerShdw>
                </a:effectLst>
              </a:tblPr>
              <a:tblGrid>
                <a:gridCol w="1133873"/>
                <a:gridCol w="6912768"/>
                <a:gridCol w="701824"/>
              </a:tblGrid>
              <a:tr h="213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DIVISIÓN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DESIGNACIÓN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CODIGO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MACRO PROCESO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Instrucción , capacitación y cultura física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IC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PROCESO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Instruir y capacitar al personal militar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IC.1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SUB PROCESO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Planificar la instrucción militar y capacitación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IC.1.1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3024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PROCEDIMIENTO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Planificar la Instrucción para el personal militar profesional y conscriptos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IC.1.1.P1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0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Planificar la instrucción para las FF.RR.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IC.1.1.P2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0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Planificar la instrucción para la IMEVAC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IC.1.1.P3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0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Planificar la instrucción para el COMIL-4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IC.1.1.P4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0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Planificar capacitación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IC.1.1.P5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0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Planificar instrucción a pedido de tipo especial 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IC.1.1.P6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0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Proporcionar información de rutina o especial (= en todos los sub-procesos)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IC.1.1.P7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SUB PROCESO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Administrar instrucción militar y capacitación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IC.1.2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3024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PROCEDIMIENTO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Administrar instructores y unidades responsables de tipo de instrucción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IC.1.2.PI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0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Administrar personal de instruidos 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IC.1.2.P2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0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Control de instrucción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IC.1.2.P3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0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Elaborar analítico de instrucción (planificación micro-curricular) 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IC.1.2.P4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0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Elaborar cronogramas de ejecución y emitir horarios semanales para instrucción bajo responsabilidad directa del B-3.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IC.1.2.P5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0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Proporcionar información de rutina o especial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IC.1.1.P7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SUB PROCESO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Evaluar la instrucción militar y capacitación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IC.1.3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3024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PROCEDIMIENTO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Evaluar instructores directos y/o consolidar evaluaciones de instructores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IC.1.3.P1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0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Evaluar planificación de la  instrucción.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IC.1.3.P2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0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Evaluar desempeño de la instrucción. (análisis estadístico) 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IC.1.3.P3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0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Emitir informe final de las áreas de instrucción militar y capacitación.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IC.1.3.P4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0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Proporcionar información de rutina o especial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IC.1.1.P7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67" marR="333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59</a:t>
            </a:fld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93390503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948324" y="188640"/>
            <a:ext cx="3423876" cy="400110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INTRODUCCIÓN</a:t>
            </a:r>
            <a:endParaRPr lang="es-ES" sz="2000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0" y="755412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ANTECEDENTES</a:t>
            </a:r>
            <a:endParaRPr lang="es-ES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510268" y="1378561"/>
            <a:ext cx="4077956" cy="466263"/>
          </a:xfrm>
          <a:prstGeom prst="roundRect">
            <a:avLst>
              <a:gd name="adj" fmla="val 34719"/>
            </a:avLst>
          </a:prstGeom>
          <a:solidFill>
            <a:schemeClr val="accent1">
              <a:lumMod val="50000"/>
              <a:alpha val="50196"/>
            </a:schemeClr>
          </a:solidFill>
          <a:ln>
            <a:noFill/>
          </a:ln>
          <a:effectLst>
            <a:outerShdw blurRad="50800" dist="25400" dir="5400000" algn="ctr" rotWithShape="0">
              <a:schemeClr val="tx1"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s-EC" sz="2000" b="1" kern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ESTRUCTURA ORGANIZACIONAL</a:t>
            </a:r>
            <a:endParaRPr lang="es-EC" sz="2000" b="1" kern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18" y="2422476"/>
            <a:ext cx="7504208" cy="3886844"/>
          </a:xfrm>
          <a:prstGeom prst="rect">
            <a:avLst/>
          </a:prstGeom>
          <a:noFill/>
          <a:ln>
            <a:noFill/>
          </a:ln>
          <a:effectLst>
            <a:outerShdw blurRad="114300" dist="127000" dir="2700000" algn="ctr" rotWithShape="0">
              <a:schemeClr val="tx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Abrir llave"/>
          <p:cNvSpPr/>
          <p:nvPr/>
        </p:nvSpPr>
        <p:spPr>
          <a:xfrm rot="5400000" flipV="1">
            <a:off x="4277339" y="-1832625"/>
            <a:ext cx="589322" cy="7920880"/>
          </a:xfrm>
          <a:prstGeom prst="leftBrace">
            <a:avLst>
              <a:gd name="adj1" fmla="val 51779"/>
              <a:gd name="adj2" fmla="val 50419"/>
            </a:avLst>
          </a:prstGeom>
          <a:gradFill flip="none" rotWithShape="1">
            <a:gsLst>
              <a:gs pos="0">
                <a:sysClr val="window" lastClr="FFFFFF">
                  <a:alpha val="0"/>
                </a:sysClr>
              </a:gs>
              <a:gs pos="100000">
                <a:sysClr val="window" lastClr="FFFFFF">
                  <a:alpha val="83000"/>
                </a:sysClr>
              </a:gs>
              <a:gs pos="100000">
                <a:srgbClr val="FFFFFF">
                  <a:shade val="100000"/>
                  <a:satMod val="115000"/>
                  <a:alpha val="56000"/>
                </a:srgb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76200" dist="76200" dir="7680000" algn="tl" rotWithShape="0">
              <a:prstClr val="black">
                <a:alpha val="60000"/>
              </a:prst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s-ES" sz="1000" b="1" kern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4643446"/>
            <a:ext cx="1428760" cy="1339462"/>
          </a:xfrm>
          <a:prstGeom prst="rect">
            <a:avLst/>
          </a:prstGeom>
          <a:noFill/>
          <a:ln>
            <a:noFill/>
          </a:ln>
          <a:effectLst>
            <a:outerShdw blurRad="177800" dist="152400" dir="5400000" algn="ctr" rotWithShape="0">
              <a:schemeClr val="tx1">
                <a:alpha val="55000"/>
              </a:schemeClr>
            </a:outerShdw>
          </a:effec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6</a:t>
            </a:fld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98534964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004108" y="188640"/>
            <a:ext cx="7600340" cy="369332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RESULTADO DE LA ESTANDARIZACIÓN DE PROCESOS</a:t>
            </a:r>
            <a:endParaRPr lang="es-EC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620688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MANUAL DE PROCESOS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22 Redondear rectángulo de esquina diagonal"/>
          <p:cNvSpPr/>
          <p:nvPr/>
        </p:nvSpPr>
        <p:spPr>
          <a:xfrm>
            <a:off x="251520" y="1124744"/>
            <a:ext cx="1872208" cy="39425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A4242"/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0" lvl="1" algn="ctr"/>
            <a:r>
              <a:rPr lang="es-EC" sz="1400" b="1" dirty="0" smtClean="0">
                <a:solidFill>
                  <a:srgbClr val="FFFF00"/>
                </a:solidFill>
              </a:rPr>
              <a:t>8. </a:t>
            </a:r>
            <a:r>
              <a:rPr lang="es-EC" sz="1400" b="1" dirty="0" smtClean="0">
                <a:solidFill>
                  <a:prstClr val="white"/>
                </a:solidFill>
              </a:rPr>
              <a:t>CODIFICACIÓN</a:t>
            </a:r>
            <a:endParaRPr lang="es-EC" sz="1400" b="1" dirty="0">
              <a:solidFill>
                <a:prstClr val="white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526413"/>
              </p:ext>
            </p:extLst>
          </p:nvPr>
        </p:nvGraphicFramePr>
        <p:xfrm>
          <a:off x="251520" y="1618174"/>
          <a:ext cx="8712969" cy="505118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304800" dist="50800" dir="5400000" algn="ctr" rotWithShape="0">
                    <a:schemeClr val="tx1">
                      <a:alpha val="54000"/>
                    </a:schemeClr>
                  </a:outerShdw>
                </a:effectLst>
                <a:tableStyleId>{5940675A-B579-460E-94D1-54222C63F5DA}</a:tableStyleId>
              </a:tblPr>
              <a:tblGrid>
                <a:gridCol w="1152128"/>
                <a:gridCol w="6840760"/>
                <a:gridCol w="720081"/>
              </a:tblGrid>
              <a:tr h="1833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PROCESO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Desarrollar la capacidad física del personal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IC.2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833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SUB PROCESO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Planificar el área de cultura física.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IC.2.1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236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Elaborar planificación anual / semestral para fortalecimiento físico, ejercicios de actividad física de aplicación militar, y actividades recreativas. 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IC.2.1.P1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236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Elaborar instructivo regulatorio para  entrenamiento físico  y preparación de equipos para participación en competencias o eventos que requiere elevado nivel de preparación física.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IC.2.1.P2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660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PROCEDIMIENTO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Elaboración de instructivo regulatorio para la planificación, organización y desarrollo de competencias deportivas.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IC.2.1.P3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3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Proporcionar información de rutina o especial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IC.1.1.P7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57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SUB PROCESO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Administrar los programas de adiestramiento y competencia deportivas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IC.2.2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1577">
                <a:tc rowSpan="6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PROCEDIMIENTO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Elaborar programación de preparación física meso, micro, y sesión de entrenamiento.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IC.2.2.P1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5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Elaborar Plan de Entrenamiento para equipos / o preparación física de recuperación.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IC.2.2.P2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23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Desarrollo de Programas de Competencias deportivas, de actividad física recreativa o de actividad física de aplicación militar (especifica)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IC.2.2.P3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3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Ejecutar evaluación semestral (física y antropométrica) 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IC.2.2.P4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15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Coordinar mantenimiento de áreas deportivas y pistas, y equipamiento de implementos deportivos a unidades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IC.2.2.P5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3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Proporcionar información de rutina o especial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IC.1.1.P7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3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SUB PROCESO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Evaluar el área de cultura física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IC.2.3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1577">
                <a:tc rowSpan="5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PROCEDIMIENTO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Emitir análisis y diagnóstico de la situación del área de cultura física del periodo anterior (semestral y anual)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IC.2.3.P1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3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Emitir informe de pruebas antropométricas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IC.2.3.P2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3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Emitir informe de pruebas físicas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IC.2.3.P3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66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Emitir informe de participación u organización de campeonatos deportivos o de actividades recreativas o de aplicación militar.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IC.2.3.P4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3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Proporcionar información de rutina o especial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IC.1.1.P7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33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MACRO PROCESO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Planificación de Operaciones y Ejercicios (Tácticos y de Tiro)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PO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789" marR="3078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60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580463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004108" y="188640"/>
            <a:ext cx="7600340" cy="369332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RESULTADO DE LA ESTANDARIZACIÓN DE PROCESOS</a:t>
            </a:r>
            <a:endParaRPr lang="es-EC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620688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MANUAL DE PROCESOS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22 Redondear rectángulo de esquina diagonal"/>
          <p:cNvSpPr/>
          <p:nvPr/>
        </p:nvSpPr>
        <p:spPr>
          <a:xfrm>
            <a:off x="251520" y="1124744"/>
            <a:ext cx="1872208" cy="39425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A4242"/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0" lvl="1" algn="ctr"/>
            <a:r>
              <a:rPr lang="es-EC" sz="1400" b="1" dirty="0" smtClean="0">
                <a:solidFill>
                  <a:srgbClr val="FFFF00"/>
                </a:solidFill>
              </a:rPr>
              <a:t>8. </a:t>
            </a:r>
            <a:r>
              <a:rPr lang="es-EC" sz="1400" b="1" dirty="0" smtClean="0">
                <a:solidFill>
                  <a:prstClr val="white"/>
                </a:solidFill>
              </a:rPr>
              <a:t>CODIFICACIÓN</a:t>
            </a:r>
            <a:endParaRPr lang="es-EC" sz="1400" b="1" dirty="0">
              <a:solidFill>
                <a:prstClr val="white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780749"/>
              </p:ext>
            </p:extLst>
          </p:nvPr>
        </p:nvGraphicFramePr>
        <p:xfrm>
          <a:off x="323528" y="1844824"/>
          <a:ext cx="8568951" cy="468052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304800" dist="50800" dir="5400000" algn="ctr" rotWithShape="0">
                    <a:schemeClr val="tx1">
                      <a:alpha val="54000"/>
                    </a:schemeClr>
                  </a:outerShdw>
                </a:effectLst>
              </a:tblPr>
              <a:tblGrid>
                <a:gridCol w="1440160"/>
                <a:gridCol w="6176822"/>
                <a:gridCol w="951969"/>
              </a:tblGrid>
              <a:tr h="280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MACRO PROCESO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Planificación de Operaciones y Ejercicios (Tácticos y de Tiro)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PO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80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PROCESO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Planificar Operaciones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PO.1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0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SUB PROCESO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Planificar el empleo de los medios (GE/DI)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PO.1.1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0458">
                <a:tc rowSpan="6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Elaborar la guía inicial del comandante y la orden preparatoria N° 1.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PO.1.1.P1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67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Realizar el análisis de la misión.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PO.1.1.P2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67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Desarrollar los C.A.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PO.1.1.P3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67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Comparar los cursos de acción y decidir.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PO.1.1.P4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67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Elaborar las órdenes.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PO.1.1.P5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67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Proporcionar información de rutina o especial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IC.1.1.P7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SUB PROCESO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Planificar y coordinar el apoyo de fuegos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PO.2.2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067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PROCEDIMIENTO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Planificación de Fuegos.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PO.2.2.P1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67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Coordinación de Fuegos.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PO.2.2.P2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67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Proporcionar información de rutina  o especial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IC.1.1.P7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SUB PROCESO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Planificar los Fuegos de Artillería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PO.3.3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067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PROCEDIMIENTO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Planificar Fuegos de Artillería.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PO.3.3.P1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67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Proporcionar información de rutina o especial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IC.1.1.P7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61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174696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004108" y="188640"/>
            <a:ext cx="7600340" cy="369332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RESULTADO DE LA ESTANDARIZACIÓN DE PROCESOS</a:t>
            </a:r>
            <a:endParaRPr lang="es-EC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620688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MANUAL DE PROCESOS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22 Redondear rectángulo de esquina diagonal"/>
          <p:cNvSpPr/>
          <p:nvPr/>
        </p:nvSpPr>
        <p:spPr>
          <a:xfrm>
            <a:off x="251520" y="1124744"/>
            <a:ext cx="1872208" cy="39425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A4242"/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0" lvl="1" algn="ctr"/>
            <a:r>
              <a:rPr lang="es-EC" sz="1400" b="1" dirty="0" smtClean="0">
                <a:solidFill>
                  <a:srgbClr val="FFFF00"/>
                </a:solidFill>
              </a:rPr>
              <a:t>8. </a:t>
            </a:r>
            <a:r>
              <a:rPr lang="es-EC" sz="1400" b="1" dirty="0" smtClean="0">
                <a:solidFill>
                  <a:prstClr val="white"/>
                </a:solidFill>
              </a:rPr>
              <a:t>CODIFICACIÓN</a:t>
            </a:r>
            <a:endParaRPr lang="es-EC" sz="1400" b="1" dirty="0">
              <a:solidFill>
                <a:prstClr val="white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024912"/>
              </p:ext>
            </p:extLst>
          </p:nvPr>
        </p:nvGraphicFramePr>
        <p:xfrm>
          <a:off x="251520" y="1772816"/>
          <a:ext cx="8568951" cy="180019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304800" dist="50800" dir="5400000" algn="ctr" rotWithShape="0">
                    <a:schemeClr val="tx1">
                      <a:alpha val="54000"/>
                    </a:schemeClr>
                  </a:outerShdw>
                </a:effectLst>
                <a:tableStyleId>{5940675A-B579-460E-94D1-54222C63F5DA}</a:tableStyleId>
              </a:tblPr>
              <a:tblGrid>
                <a:gridCol w="1296144"/>
                <a:gridCol w="6320838"/>
                <a:gridCol w="951969"/>
              </a:tblGrid>
              <a:tr h="200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PROCESO</a:t>
                      </a:r>
                      <a:endParaRPr lang="es-EC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Planificar Ejercicios</a:t>
                      </a:r>
                      <a:endParaRPr lang="es-EC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PO.2</a:t>
                      </a:r>
                      <a:endParaRPr lang="es-EC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0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SUB PROCESO</a:t>
                      </a:r>
                      <a:endParaRPr lang="es-EC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Montar Ejercicios tácticos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PO.2.1</a:t>
                      </a:r>
                      <a:endParaRPr lang="es-EC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002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PROCEDIMIENTO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Emitir instructivo para participación en Ejercicio Táctico 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PO.2.1.P1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00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Ejecutar preparativos ejercicio táctico.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PO.2.1.P2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00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Proporcionar información de rutina o especial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IC.1.1.P7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0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SUB PROCESO</a:t>
                      </a:r>
                      <a:endParaRPr lang="es-EC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Planificar Ejercicios de Tiro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PO.2.2</a:t>
                      </a:r>
                      <a:endParaRPr lang="es-EC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002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PROCEDIMIENTO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Elaborar Plan de Trabajo para Ejercicio de Tiro de Artillería.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PO.2.2.P1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00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Emitir instructivo para Ejercicio de Tiro.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PO.2.2.P2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00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Proporcionar información de rutina o especial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IC.1.1.P7</a:t>
                      </a:r>
                      <a:endParaRPr lang="es-EC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772569"/>
              </p:ext>
            </p:extLst>
          </p:nvPr>
        </p:nvGraphicFramePr>
        <p:xfrm>
          <a:off x="251520" y="3889459"/>
          <a:ext cx="8568951" cy="263588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304800" dist="50800" dir="5400000" algn="ctr" rotWithShape="0">
                    <a:schemeClr val="tx1">
                      <a:alpha val="54000"/>
                    </a:schemeClr>
                  </a:outerShdw>
                </a:effectLst>
                <a:tableStyleId>{5940675A-B579-460E-94D1-54222C63F5DA}</a:tableStyleId>
              </a:tblPr>
              <a:tblGrid>
                <a:gridCol w="1296144"/>
                <a:gridCol w="6320838"/>
                <a:gridCol w="951969"/>
              </a:tblGrid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PROCESO</a:t>
                      </a:r>
                      <a:endParaRPr lang="es-EC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Planificar y Coordinar otras actividades de operaciones</a:t>
                      </a:r>
                      <a:endParaRPr lang="es-EC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PO.3</a:t>
                      </a:r>
                      <a:endParaRPr lang="es-EC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SUB PROCESO</a:t>
                      </a:r>
                      <a:endParaRPr lang="es-EC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Planificar apoyo militar a proceso electoral, consulta o referéndum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PO.3.1</a:t>
                      </a:r>
                      <a:endParaRPr lang="es-EC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33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PROCEDIMIENTO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Emitir  Plan de Trabajo para planificación de procesos electorales, consulta o referéndum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PO.3.1.P1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55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Elaborar Plan para apoyo a procesos electorales, consulta o referéndum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PO.3.1.P2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SUB PROCESO</a:t>
                      </a:r>
                      <a:endParaRPr lang="es-EC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Planificar actividades de apoyo a la comunidad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PO.3.2</a:t>
                      </a:r>
                      <a:endParaRPr lang="es-EC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PROCEDIMIENTO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Elaborar instructivo para apoyo a la comunidad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PO.3.2.P1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33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Emitir instructivo /memorándum para ceremonia militar – desfile militar Planificar u organizar desfile o ceremonia militar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PO.3.2.P2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SUB PROCESO</a:t>
                      </a:r>
                      <a:endParaRPr lang="es-EC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Proporcionar seguridad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PO.3.3</a:t>
                      </a:r>
                      <a:endParaRPr lang="es-EC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PROCEDIMIENTO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Emitir instructivo para seguridad a destacamentos y/o instalaciones 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PO.3.3.P1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33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Proporcionar seguridad a autoridades nacionales o extranjeras en la jurisdicción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PO.3.3.P2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Proporcionar información de rutina o especial (todos los sub-procesos)</a:t>
                      </a:r>
                      <a:endParaRPr lang="es-EC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IC.1.1.P7</a:t>
                      </a:r>
                      <a:endParaRPr lang="es-EC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62</a:t>
            </a:fld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8954965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004108" y="188640"/>
            <a:ext cx="7600340" cy="369332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RESULTADO DE LA ESTANDARIZACIÓN DE PROCESOS</a:t>
            </a:r>
            <a:endParaRPr lang="es-EC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0" y="620688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MANUAL DE PROCESOS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22 Redondear rectángulo de esquina diagonal"/>
          <p:cNvSpPr/>
          <p:nvPr/>
        </p:nvSpPr>
        <p:spPr>
          <a:xfrm>
            <a:off x="251520" y="1124744"/>
            <a:ext cx="1872208" cy="39425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A4242"/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softEdge rad="0"/>
          </a:effectLst>
        </p:spPr>
        <p:txBody>
          <a:bodyPr anchor="ctr"/>
          <a:lstStyle/>
          <a:p>
            <a:pPr marL="0" lvl="1" algn="ctr"/>
            <a:r>
              <a:rPr lang="es-EC" sz="1400" b="1" dirty="0" smtClean="0">
                <a:solidFill>
                  <a:srgbClr val="FFFF00"/>
                </a:solidFill>
              </a:rPr>
              <a:t>8. </a:t>
            </a:r>
            <a:r>
              <a:rPr lang="es-EC" sz="1400" b="1" dirty="0" smtClean="0">
                <a:solidFill>
                  <a:prstClr val="white"/>
                </a:solidFill>
              </a:rPr>
              <a:t>CODIFICACIÓN</a:t>
            </a:r>
            <a:endParaRPr lang="es-EC" sz="1400" b="1" dirty="0">
              <a:solidFill>
                <a:prstClr val="white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074840"/>
              </p:ext>
            </p:extLst>
          </p:nvPr>
        </p:nvGraphicFramePr>
        <p:xfrm>
          <a:off x="251520" y="1628800"/>
          <a:ext cx="8640959" cy="188001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304800" dist="50800" dir="5400000" algn="ctr" rotWithShape="0">
                    <a:schemeClr val="tx1">
                      <a:alpha val="54000"/>
                    </a:schemeClr>
                  </a:outerShdw>
                </a:effectLst>
              </a:tblPr>
              <a:tblGrid>
                <a:gridCol w="1296144"/>
                <a:gridCol w="6384846"/>
                <a:gridCol w="959969"/>
              </a:tblGrid>
              <a:tr h="17536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MACRO PROCESO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Administrar y evaluar operaciones,  actividades varias y ejercicios.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AE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7536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PROCESO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Ejecutar Operación  /Ejercicios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AE.1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7536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SUB PROCESO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Desarrollar Operación / Ejercicio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AE.1.1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36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PROCEDIMIENTO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Elaborar Plan de Trabajo (día)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AE.1.1.P1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5363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Calificar actividad en base a normas y listas de chequeo establecidas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AE.1.1.P2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536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SUB PROCESO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Evaluar Operación /Ejercicio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AE.1.2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3942">
                <a:tc row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PROCEDIMIENTO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Establecer normas de evaluación y listas de chequeo por tipo específico de procedimiento de combate o ejercicio. (instructivo)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AE.1.2.P1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53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Establecer lecciones aprendidas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AE.1.2.P2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53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Elaborar propuesta de modificación de orgánico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AE.1.2.P3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53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Emitir reporte o informe final (en base a normas)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AE.1.2.P4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643993"/>
              </p:ext>
            </p:extLst>
          </p:nvPr>
        </p:nvGraphicFramePr>
        <p:xfrm>
          <a:off x="251520" y="3645024"/>
          <a:ext cx="8640959" cy="201622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304800" dist="50800" dir="5400000" algn="ctr" rotWithShape="0">
                    <a:schemeClr val="tx1">
                      <a:alpha val="54000"/>
                    </a:schemeClr>
                  </a:outerShdw>
                </a:effectLst>
              </a:tblPr>
              <a:tblGrid>
                <a:gridCol w="1296144"/>
                <a:gridCol w="6384846"/>
                <a:gridCol w="959969"/>
              </a:tblGrid>
              <a:tr h="23354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PROCESO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Ejecutar y evaluar  actividades varias (no consideradas en operación/ejercicio)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AE.2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354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SUB PROCESO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Seguimiento y coordinación de actividad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AE.2.1.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3541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PROCEDIMIENTO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Elaborar Plan de trabajo de seguimiento (día)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AE.2.1.P1 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54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Calificar actividad en base a normas y listas de chequeo establecidas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AE.2.1.P2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54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SUB PROCESO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Evaluar actividad / Reportar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AE.2.2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7490"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PROCEDIMIENTO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Establecer normas de evaluación y listas de chequeo por tipo específico de procedimiento de actividad varia  (instructivo) de otras actividades.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AE.1.2.P1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54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Establecer lecciones aprendidas no consideradas en operaciones o ejercicios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AE.1.2.P2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74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Emitir reporte o informe final (en base a normas de evaluación), de actividades no consideradas en operaciones y ejercicios.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AE.1.2.P4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289225"/>
              </p:ext>
            </p:extLst>
          </p:nvPr>
        </p:nvGraphicFramePr>
        <p:xfrm>
          <a:off x="251521" y="5805264"/>
          <a:ext cx="8640960" cy="99250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304800" dist="50800" dir="5400000" algn="ctr" rotWithShape="0">
                    <a:schemeClr val="tx1">
                      <a:alpha val="54000"/>
                    </a:schemeClr>
                  </a:outerShdw>
                </a:effectLst>
              </a:tblPr>
              <a:tblGrid>
                <a:gridCol w="1296144"/>
                <a:gridCol w="6384847"/>
                <a:gridCol w="959969"/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PROCESO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Seleccionar unidad élite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AE.3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5920"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PROCEDIMIENTO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Establecer normas de evaluación y listas de chequeo por tipo específico de procedimiento de actividad varia  (instructivo) de otras actividades.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AE.2.2.P1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Calificar a unidad élite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AE.3.P1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53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Proporcionar información de rutina o especial (todos los subprocesos)</a:t>
                      </a:r>
                      <a:endParaRPr lang="es-EC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IC.1.1.P7</a:t>
                      </a:r>
                      <a:endParaRPr lang="es-EC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63</a:t>
            </a:fld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69160761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58218" y="2466555"/>
            <a:ext cx="7968938" cy="715089"/>
          </a:xfrm>
          <a:prstGeom prst="roundRect">
            <a:avLst>
              <a:gd name="adj" fmla="val 16667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3600" b="1" kern="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FIN </a:t>
            </a:r>
            <a:r>
              <a:rPr lang="es-EC" sz="3600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  PRESENTACIÓN</a:t>
            </a:r>
            <a:endParaRPr lang="es-EC" sz="3600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686808" y="3573240"/>
            <a:ext cx="7940348" cy="2016000"/>
            <a:chOff x="686808" y="2884492"/>
            <a:chExt cx="7940348" cy="2016000"/>
          </a:xfrm>
        </p:grpSpPr>
        <p:sp>
          <p:nvSpPr>
            <p:cNvPr id="13" name="12 Rectángulo"/>
            <p:cNvSpPr/>
            <p:nvPr/>
          </p:nvSpPr>
          <p:spPr>
            <a:xfrm>
              <a:off x="686808" y="2884492"/>
              <a:ext cx="7940348" cy="2016000"/>
            </a:xfrm>
            <a:prstGeom prst="rect">
              <a:avLst/>
            </a:prstGeom>
            <a:ln>
              <a:noFill/>
            </a:ln>
            <a:effectLst>
              <a:outerShdw blurRad="228600" dist="139700" dir="5400000" algn="ctr" rotWithShape="0">
                <a:schemeClr val="tx1">
                  <a:alpha val="39000"/>
                </a:scheme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4" name="Picture 2" descr="D:\_OTRO DG_2009\IMAGENES\IMAGENES PEPA\Fotos Rediseño Ago-2009\Armas Eje\Fotos Artilleria\177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7584" y="2996953"/>
              <a:ext cx="2400267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D:\_OTRO DG_2009\IMAGENES\IMAGENES PEPA\Fotos Rediseño Ago-2009\Armas Eje\Fotos Artilleria\ART.MEMORIAS (1)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248" y="2996953"/>
              <a:ext cx="2376264" cy="178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D:\_OTRO DG_2009\IMAGENES\IMAGENES PEPA\Fotos Rediseño Ago-2009\Armas Eje\Fotos Artilleria\TIRO ENGABAO2005 120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3528" y="2996953"/>
              <a:ext cx="2576904" cy="178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8 Imagen" descr="FOTO 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785794"/>
            <a:ext cx="1643074" cy="15716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s-ES" sz="2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94773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948324" y="188640"/>
            <a:ext cx="3423876" cy="400110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INTRODUCCIÓN</a:t>
            </a:r>
            <a:endParaRPr lang="es-ES" sz="2000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0" y="899428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s-ES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PLANTEAMIENTO DEL PROBLEMA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Redondear rectángulo de esquina diagonal"/>
          <p:cNvSpPr/>
          <p:nvPr/>
        </p:nvSpPr>
        <p:spPr>
          <a:xfrm>
            <a:off x="598058" y="4293096"/>
            <a:ext cx="7966139" cy="1368152"/>
          </a:xfrm>
          <a:prstGeom prst="round2DiagRect">
            <a:avLst>
              <a:gd name="adj1" fmla="val 11671"/>
              <a:gd name="adj2" fmla="val 0"/>
            </a:avLst>
          </a:prstGeom>
          <a:solidFill>
            <a:srgbClr val="FFC000">
              <a:alpha val="14118"/>
            </a:srgbClr>
          </a:solidFill>
          <a:ln w="57150" cap="flat" cmpd="sng" algn="ctr">
            <a:solidFill>
              <a:srgbClr val="604310">
                <a:alpha val="27843"/>
              </a:srgbClr>
            </a:solidFill>
            <a:prstDash val="solid"/>
          </a:ln>
          <a:effectLst>
            <a:glow rad="101600">
              <a:srgbClr val="FFFFFF">
                <a:alpha val="56078"/>
              </a:srgbClr>
            </a:glow>
          </a:effectLst>
        </p:spPr>
        <p:txBody>
          <a:bodyPr rtlCol="0" anchor="ctr"/>
          <a:lstStyle/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9F7919"/>
              </a:buClr>
              <a:buSzPct val="140000"/>
              <a:buFont typeface="Wingdings" pitchFamily="2" charset="2"/>
              <a:buChar char="v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_tradnl" sz="1600" b="1" kern="0" dirty="0" smtClean="0">
                <a:latin typeface="Calibri"/>
                <a:ea typeface="Calibri"/>
                <a:cs typeface="Times New Roman"/>
              </a:rPr>
              <a:t>¿CUÁLES SON LOS MACRO PROCESOS, LOS PROCESOS, SUB PROCESOS, PROCEDIMIENTOS Y ACTIVIDADES PERTENECIENTES A LA CADENA DE VALOR DE LA 27. BA, PARA EL CUMPLIMIENTO DE LAS MISIONES DE GUERRA EXTERNA Y DEFENSA INTERNA?</a:t>
            </a:r>
            <a:endParaRPr lang="es-EC" sz="1600" b="1" kern="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135" y="1844824"/>
            <a:ext cx="2098254" cy="1967112"/>
          </a:xfrm>
          <a:prstGeom prst="rect">
            <a:avLst/>
          </a:prstGeom>
          <a:noFill/>
          <a:ln>
            <a:noFill/>
          </a:ln>
          <a:effectLst>
            <a:outerShdw blurRad="177800" dist="152400" dir="5400000" algn="ctr" rotWithShape="0">
              <a:schemeClr val="tx1">
                <a:alpha val="55000"/>
              </a:schemeClr>
            </a:outerShdw>
          </a:effec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7</a:t>
            </a:fld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63602647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948324" y="188640"/>
            <a:ext cx="3423876" cy="400110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INTRODUCCIÓN</a:t>
            </a:r>
            <a:endParaRPr lang="es-ES" sz="2000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0" y="585829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s-ES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PLANTEAMIENTO DEL PROBLEMA (METODOLOGÍA)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365191"/>
              </p:ext>
            </p:extLst>
          </p:nvPr>
        </p:nvGraphicFramePr>
        <p:xfrm>
          <a:off x="502285" y="1196752"/>
          <a:ext cx="8139430" cy="529154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228600" dist="88900" dir="5400000" algn="ctr" rotWithShape="0">
                    <a:schemeClr val="tx1">
                      <a:alpha val="54000"/>
                    </a:schemeClr>
                  </a:outerShdw>
                </a:effectLst>
              </a:tblPr>
              <a:tblGrid>
                <a:gridCol w="900430"/>
                <a:gridCol w="3312161"/>
                <a:gridCol w="3926839"/>
              </a:tblGrid>
              <a:tr h="380766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effectLst/>
                          <a:latin typeface="Arial"/>
                          <a:ea typeface="Times New Roman"/>
                        </a:rPr>
                        <a:t>MODELAMIENTO DEL NEGOCIO EN LA VISIÓN SISTÉMICA DE PROCESOS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B36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1309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dirty="0" smtClean="0">
                          <a:effectLst/>
                          <a:latin typeface="Arial"/>
                          <a:ea typeface="Times New Roman"/>
                        </a:rPr>
                        <a:t>Fase I</a:t>
                      </a:r>
                      <a:endParaRPr lang="es-EC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/>
                          <a:ea typeface="Times New Roman"/>
                        </a:rPr>
                        <a:t>Etapa 1: 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/>
                          <a:ea typeface="Times New Roman"/>
                        </a:rPr>
                        <a:t>Estructuración de las necesidades de las partes interesadas o involucradas. (definición de metas y objetivos misionales, y árboles de necesidades)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31309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/>
                          <a:ea typeface="Times New Roman"/>
                        </a:rPr>
                        <a:t>Etapa 2: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/>
                          <a:ea typeface="Times New Roman"/>
                        </a:rPr>
                        <a:t>Identificación y concepción de los procesos de la organización. (Matriz SIPOC-Macro, diagrama de afinidades y diagrama de relaciones)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615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/>
                          <a:ea typeface="Times New Roman"/>
                        </a:rPr>
                        <a:t>Etapa 3: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/>
                          <a:ea typeface="Times New Roman"/>
                        </a:rPr>
                        <a:t>Definición del macroflujo del negocio (Mapa General de Procesos)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0766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Arial"/>
                          <a:ea typeface="Times New Roman"/>
                        </a:rPr>
                        <a:t>Fase II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  <a:latin typeface="Arial"/>
                          <a:ea typeface="Times New Roman"/>
                        </a:rPr>
                        <a:t>Estandarización de los procesos de la organización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0766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/>
                          <a:ea typeface="Times New Roman"/>
                        </a:rPr>
                        <a:t>Etapa 1: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/>
                          <a:ea typeface="Times New Roman"/>
                        </a:rPr>
                        <a:t>Estandarización de los procesos primarios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61532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/>
                          <a:ea typeface="Times New Roman"/>
                        </a:rPr>
                        <a:t>Etapa 2:</a:t>
                      </a:r>
                      <a:endParaRPr lang="es-EC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/>
                          <a:ea typeface="Times New Roman"/>
                        </a:rPr>
                        <a:t>Elaboración de indicadores de desempeño y de gestión</a:t>
                      </a:r>
                      <a:endParaRPr lang="es-EC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8</a:t>
            </a:fld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8964438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948324" y="188640"/>
            <a:ext cx="3423876" cy="400110"/>
          </a:xfrm>
          <a:prstGeom prst="roundRect">
            <a:avLst>
              <a:gd name="adj" fmla="val 0"/>
            </a:avLst>
          </a:prstGeom>
          <a:noFill/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INTRODUCCIÓN</a:t>
            </a:r>
            <a:endParaRPr lang="es-ES" sz="2000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0" y="971436"/>
            <a:ext cx="9144000" cy="369332"/>
          </a:xfrm>
          <a:prstGeom prst="roundRect">
            <a:avLst>
              <a:gd name="adj" fmla="val 0"/>
            </a:avLst>
          </a:prstGeom>
          <a:solidFill>
            <a:srgbClr val="000000">
              <a:alpha val="10196"/>
            </a:srgbClr>
          </a:solidFill>
          <a:ln w="57150" algn="ctr">
            <a:noFill/>
            <a:miter lim="800000"/>
            <a:headEnd/>
            <a:tailEnd/>
          </a:ln>
          <a:effectLst>
            <a:outerShdw blurRad="50800" dist="127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</a:t>
            </a:r>
            <a:r>
              <a:rPr lang="es-EC" b="1" kern="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OBJETIVOS DE LA INVESTIGACIÓN</a:t>
            </a:r>
            <a:endParaRPr lang="es-EC" b="1" kern="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779929" y="3442066"/>
            <a:ext cx="7584142" cy="1067054"/>
          </a:xfrm>
          <a:prstGeom prst="round2DiagRect">
            <a:avLst>
              <a:gd name="adj1" fmla="val 16459"/>
              <a:gd name="adj2" fmla="val 0"/>
            </a:avLst>
          </a:prstGeom>
          <a:solidFill>
            <a:srgbClr val="FFFFFF">
              <a:alpha val="20000"/>
            </a:srgbClr>
          </a:solidFill>
          <a:ln w="28575" cap="flat" cmpd="sng" algn="ctr">
            <a:solidFill>
              <a:srgbClr val="000000">
                <a:alpha val="32941"/>
              </a:srgbClr>
            </a:solidFill>
            <a:prstDash val="solid"/>
          </a:ln>
          <a:effectLst>
            <a:glow rad="101600">
              <a:srgbClr val="FFFFFF">
                <a:alpha val="56078"/>
              </a:srgbClr>
            </a:glow>
          </a:effectLst>
        </p:spPr>
        <p:txBody>
          <a:bodyPr rtlCol="0" anchor="ctr"/>
          <a:lstStyle/>
          <a:p>
            <a:pPr marL="285750" lvl="1" indent="-285750" algn="just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504D">
                  <a:lumMod val="75000"/>
                </a:srgbClr>
              </a:buClr>
              <a:buSzPct val="130000"/>
              <a:buFont typeface="Wingdings" pitchFamily="2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MX" sz="1700" b="1" kern="0" dirty="0" smtClean="0">
                <a:latin typeface="Calibri"/>
                <a:ea typeface="Calibri"/>
                <a:cs typeface="Times New Roman"/>
              </a:rPr>
              <a:t>DISEÑO Y ESTANDARIZACIÓN DE PROCESOS CRÍTICOS </a:t>
            </a:r>
            <a:r>
              <a:rPr lang="es-ES" sz="1700" b="1" kern="0" dirty="0" smtClean="0">
                <a:latin typeface="Calibri"/>
                <a:ea typeface="Calibri"/>
                <a:cs typeface="Times New Roman"/>
              </a:rPr>
              <a:t>DE LA CADENA DE VALOR DE LA 27.BA, QUE PERMITA GENERAR LAS CONDICIONES PARA CONTRIBUIR A LOS NIVELES DE EFICIENCIA Y EFICACIA.</a:t>
            </a:r>
            <a:endParaRPr lang="es-EC" sz="1700" b="1" kern="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14 Abrir llave"/>
          <p:cNvSpPr/>
          <p:nvPr/>
        </p:nvSpPr>
        <p:spPr>
          <a:xfrm rot="5400000" flipV="1">
            <a:off x="4277339" y="-944555"/>
            <a:ext cx="589322" cy="7920880"/>
          </a:xfrm>
          <a:prstGeom prst="leftBrace">
            <a:avLst>
              <a:gd name="adj1" fmla="val 51779"/>
              <a:gd name="adj2" fmla="val 50419"/>
            </a:avLst>
          </a:prstGeom>
          <a:gradFill flip="none" rotWithShape="1">
            <a:gsLst>
              <a:gs pos="0">
                <a:sysClr val="window" lastClr="FFFFFF">
                  <a:alpha val="0"/>
                </a:sysClr>
              </a:gs>
              <a:gs pos="100000">
                <a:sysClr val="window" lastClr="FFFFFF">
                  <a:alpha val="83000"/>
                </a:sysClr>
              </a:gs>
              <a:gs pos="100000">
                <a:srgbClr val="FFFFFF">
                  <a:shade val="100000"/>
                  <a:satMod val="115000"/>
                  <a:alpha val="56000"/>
                </a:srgb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blurRad="76200" dist="76200" dir="7680000" algn="tl" rotWithShape="0">
              <a:prstClr val="black">
                <a:alpha val="60000"/>
              </a:prst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s-ES" sz="1000" b="1" kern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3571738" y="2155884"/>
            <a:ext cx="2008374" cy="565340"/>
            <a:chOff x="3571738" y="1988841"/>
            <a:chExt cx="2008374" cy="453750"/>
          </a:xfrm>
        </p:grpSpPr>
        <p:sp>
          <p:nvSpPr>
            <p:cNvPr id="12" name="15 Marcador de contenido"/>
            <p:cNvSpPr txBox="1">
              <a:spLocks/>
            </p:cNvSpPr>
            <p:nvPr/>
          </p:nvSpPr>
          <p:spPr bwMode="auto">
            <a:xfrm>
              <a:off x="3571738" y="1988841"/>
              <a:ext cx="2008374" cy="432047"/>
            </a:xfrm>
            <a:prstGeom prst="round2SameRect">
              <a:avLst>
                <a:gd name="adj1" fmla="val 16667"/>
                <a:gd name="adj2" fmla="val 44798"/>
              </a:avLst>
            </a:prstGeom>
            <a:gradFill flip="none" rotWithShape="1">
              <a:gsLst>
                <a:gs pos="0">
                  <a:srgbClr val="864646">
                    <a:shade val="30000"/>
                    <a:satMod val="115000"/>
                  </a:srgbClr>
                </a:gs>
                <a:gs pos="50000">
                  <a:srgbClr val="864646">
                    <a:shade val="67500"/>
                    <a:satMod val="115000"/>
                  </a:srgbClr>
                </a:gs>
                <a:gs pos="100000">
                  <a:srgbClr val="B25A5A"/>
                </a:gs>
              </a:gsLst>
              <a:lin ang="2700000" scaled="1"/>
              <a:tileRect/>
            </a:gradFill>
            <a:ln w="6350" algn="ctr">
              <a:solidFill>
                <a:srgbClr val="663434">
                  <a:alpha val="46001"/>
                </a:srgbClr>
              </a:solidFill>
              <a:round/>
              <a:headEnd/>
              <a:tailEnd/>
            </a:ln>
            <a:effectLst>
              <a:glow rad="101600">
                <a:schemeClr val="bg1">
                  <a:alpha val="60000"/>
                </a:schemeClr>
              </a:glow>
              <a:outerShdw blurRad="114300" dist="63500" dir="3600000" algn="ctr" rotWithShape="0">
                <a:sysClr val="windowText" lastClr="000000"/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contourW="38100">
              <a:bevelT w="158750" prst="artDeco"/>
              <a:bevelB w="0" h="171450"/>
              <a:contourClr>
                <a:srgbClr val="4D1C1B"/>
              </a:contourClr>
            </a:sp3d>
          </p:spPr>
          <p:txBody>
            <a:bodyPr/>
            <a:lstStyle/>
            <a:p>
              <a:pPr algn="ctr" eaLnBrk="0" hangingPunct="0">
                <a:lnSpc>
                  <a:spcPct val="130000"/>
                </a:lnSpc>
                <a:buClr>
                  <a:srgbClr val="1A4F80"/>
                </a:buClr>
                <a:buSzPct val="200000"/>
                <a:defRPr/>
              </a:pPr>
              <a:endParaRPr lang="es-EC" sz="1900" kern="0" spc="3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9" name="8 CuadroTexto"/>
            <p:cNvSpPr txBox="1"/>
            <p:nvPr/>
          </p:nvSpPr>
          <p:spPr bwMode="auto">
            <a:xfrm>
              <a:off x="3754156" y="2073259"/>
              <a:ext cx="169538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12700" dir="5400000" algn="ctr" rotWithShape="0">
                <a:sysClr val="windowText" lastClr="000000"/>
              </a:outerShdw>
            </a:effectLst>
          </p:spPr>
          <p:txBody>
            <a:bodyPr wrap="square">
              <a:spAutoFit/>
            </a:bodyPr>
            <a:lstStyle>
              <a:defPPr>
                <a:defRPr lang="es-ES"/>
              </a:defPPr>
              <a:lvl1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2B200"/>
                </a:buClr>
                <a:buSzPct val="100000"/>
                <a:defRPr sz="2800" b="1" kern="0">
                  <a:ln w="11430">
                    <a:noFill/>
                  </a:ln>
                  <a:solidFill>
                    <a:srgbClr val="FFFF00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</a:effectLst>
                  <a:cs typeface="Times New Roman" pitchFamily="18" charset="0"/>
                </a:defRPr>
              </a:lvl1pPr>
            </a:lstStyle>
            <a:p>
              <a:pPr>
                <a:lnSpc>
                  <a:spcPct val="90000"/>
                </a:lnSpc>
                <a:defRPr/>
              </a:pPr>
              <a:r>
                <a:rPr lang="es-MX" sz="2000" spc="300" dirty="0" smtClean="0">
                  <a:solidFill>
                    <a:prstClr val="white"/>
                  </a:solidFill>
                </a:rPr>
                <a:t>GENERAL</a:t>
              </a:r>
              <a:endParaRPr lang="es-CO" sz="2000" spc="3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z="2800" smtClean="0"/>
              <a:pPr/>
              <a:t>9</a:t>
            </a:fld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9419809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19&quot;&gt;&lt;property id=&quot;20148&quot; value=&quot;5&quot;/&gt;&lt;property id=&quot;20300&quot; value=&quot;Diapositiva 1&quot;/&gt;&lt;property id=&quot;20307&quot; value=&quot;626&quot;/&gt;&lt;/object&gt;&lt;object type=&quot;3&quot; unique_id=&quot;10026&quot;&gt;&lt;property id=&quot;20148&quot; value=&quot;5&quot;/&gt;&lt;property id=&quot;20300&quot; value=&quot;Diapositiva 3&quot;/&gt;&lt;property id=&quot;20307&quot; value=&quot;638&quot;/&gt;&lt;/object&gt;&lt;object type=&quot;3&quot; unique_id=&quot;10040&quot;&gt;&lt;property id=&quot;20148&quot; value=&quot;5&quot;/&gt;&lt;property id=&quot;20300&quot; value=&quot;Diapositiva 10&quot;/&gt;&lt;property id=&quot;20307&quot; value=&quot;393&quot;/&gt;&lt;/object&gt;&lt;object type=&quot;3&quot; unique_id=&quot;10133&quot;&gt;&lt;property id=&quot;20148&quot; value=&quot;5&quot;/&gt;&lt;property id=&quot;20300&quot; value=&quot;Diapositiva 4&quot;/&gt;&lt;property id=&quot;20307&quot; value=&quot;639&quot;/&gt;&lt;/object&gt;&lt;object type=&quot;3&quot; unique_id=&quot;10176&quot;&gt;&lt;property id=&quot;20148&quot; value=&quot;5&quot;/&gt;&lt;property id=&quot;20300&quot; value=&quot;Diapositiva 5&quot;/&gt;&lt;property id=&quot;20307&quot; value=&quot;640&quot;/&gt;&lt;/object&gt;&lt;object type=&quot;3&quot; unique_id=&quot;10177&quot;&gt;&lt;property id=&quot;20148&quot; value=&quot;5&quot;/&gt;&lt;property id=&quot;20300&quot; value=&quot;Diapositiva 6&quot;/&gt;&lt;property id=&quot;20307&quot; value=&quot;641&quot;/&gt;&lt;/object&gt;&lt;object type=&quot;3&quot; unique_id=&quot;10218&quot;&gt;&lt;property id=&quot;20148&quot; value=&quot;5&quot;/&gt;&lt;property id=&quot;20300&quot; value=&quot;Diapositiva 7&quot;/&gt;&lt;property id=&quot;20307&quot; value=&quot;642&quot;/&gt;&lt;/object&gt;&lt;object type=&quot;3&quot; unique_id=&quot;10219&quot;&gt;&lt;property id=&quot;20148&quot; value=&quot;5&quot;/&gt;&lt;property id=&quot;20300&quot; value=&quot;Diapositiva 8&quot;/&gt;&lt;property id=&quot;20307&quot; value=&quot;643&quot;/&gt;&lt;/object&gt;&lt;object type=&quot;3&quot; unique_id=&quot;10250&quot;&gt;&lt;property id=&quot;20148&quot; value=&quot;5&quot;/&gt;&lt;property id=&quot;20300&quot; value=&quot;Diapositiva 9&quot;/&gt;&lt;property id=&quot;20307&quot; value=&quot;644&quot;/&gt;&lt;/object&gt;&lt;object type=&quot;3&quot; unique_id=&quot;10317&quot;&gt;&lt;property id=&quot;20148&quot; value=&quot;5&quot;/&gt;&lt;property id=&quot;20300&quot; value=&quot;Diapositiva 2&quot;/&gt;&lt;property id=&quot;20307&quot; value=&quot;646&quot;/&gt;&lt;/object&gt;&lt;object type=&quot;3&quot; unique_id=&quot;10318&quot;&gt;&lt;property id=&quot;20148&quot; value=&quot;5&quot;/&gt;&lt;property id=&quot;20300&quot; value=&quot;Diapositiva 11&quot;/&gt;&lt;property id=&quot;20307&quot; value=&quot;645&quot;/&gt;&lt;/object&gt;&lt;object type=&quot;3&quot; unique_id=&quot;10384&quot;&gt;&lt;property id=&quot;20148&quot; value=&quot;5&quot;/&gt;&lt;property id=&quot;20300&quot; value=&quot;Diapositiva 12&quot;/&gt;&lt;property id=&quot;20307&quot; value=&quot;647&quot;/&gt;&lt;/object&gt;&lt;object type=&quot;3&quot; unique_id=&quot;10427&quot;&gt;&lt;property id=&quot;20148&quot; value=&quot;5&quot;/&gt;&lt;property id=&quot;20300&quot; value=&quot;Diapositiva 13&quot;/&gt;&lt;property id=&quot;20307&quot; value=&quot;648&quot;/&gt;&lt;/object&gt;&lt;object type=&quot;3&quot; unique_id=&quot;10473&quot;&gt;&lt;property id=&quot;20148&quot; value=&quot;5&quot;/&gt;&lt;property id=&quot;20300&quot; value=&quot;Diapositiva 14&quot;/&gt;&lt;property id=&quot;20307&quot; value=&quot;649&quot;/&gt;&lt;/object&gt;&lt;object type=&quot;3&quot; unique_id=&quot;10538&quot;&gt;&lt;property id=&quot;20148&quot; value=&quot;5&quot;/&gt;&lt;property id=&quot;20300&quot; value=&quot;Diapositiva 15&quot;/&gt;&lt;property id=&quot;20307&quot; value=&quot;650&quot;/&gt;&lt;/object&gt;&lt;object type=&quot;3&quot; unique_id=&quot;10539&quot;&gt;&lt;property id=&quot;20148&quot; value=&quot;5&quot;/&gt;&lt;property id=&quot;20300&quot; value=&quot;Diapositiva 16&quot;/&gt;&lt;property id=&quot;20307&quot; value=&quot;651&quot;/&gt;&lt;/object&gt;&lt;object type=&quot;3&quot; unique_id=&quot;10612&quot;&gt;&lt;property id=&quot;20148&quot; value=&quot;5&quot;/&gt;&lt;property id=&quot;20300&quot; value=&quot;Diapositiva 17&quot;/&gt;&lt;property id=&quot;20307&quot; value=&quot;652&quot;/&gt;&lt;/object&gt;&lt;object type=&quot;3&quot; unique_id=&quot;10689&quot;&gt;&lt;property id=&quot;20148&quot; value=&quot;5&quot;/&gt;&lt;property id=&quot;20300&quot; value=&quot;Diapositiva 18&quot;/&gt;&lt;property id=&quot;20307&quot; value=&quot;653&quot;/&gt;&lt;/object&gt;&lt;object type=&quot;3&quot; unique_id=&quot;10690&quot;&gt;&lt;property id=&quot;20148&quot; value=&quot;5&quot;/&gt;&lt;property id=&quot;20300&quot; value=&quot;Diapositiva 19&quot;/&gt;&lt;property id=&quot;20307&quot; value=&quot;654&quot;/&gt;&lt;/object&gt;&lt;object type=&quot;3&quot; unique_id=&quot;10754&quot;&gt;&lt;property id=&quot;20148&quot; value=&quot;5&quot;/&gt;&lt;property id=&quot;20300&quot; value=&quot;Diapositiva 20&quot;/&gt;&lt;property id=&quot;20307&quot; value=&quot;655&quot;/&gt;&lt;/object&gt;&lt;object type=&quot;3&quot; unique_id=&quot;10865&quot;&gt;&lt;property id=&quot;20148&quot; value=&quot;5&quot;/&gt;&lt;property id=&quot;20300&quot; value=&quot;Diapositiva 21&quot;/&gt;&lt;property id=&quot;20307&quot; value=&quot;656&quot;/&gt;&lt;/object&gt;&lt;object type=&quot;3&quot; unique_id=&quot;10935&quot;&gt;&lt;property id=&quot;20148&quot; value=&quot;5&quot;/&gt;&lt;property id=&quot;20300&quot; value=&quot;Diapositiva 22&quot;/&gt;&lt;property id=&quot;20307&quot; value=&quot;657&quot;/&gt;&lt;/object&gt;&lt;object type=&quot;3&quot; unique_id=&quot;11008&quot;&gt;&lt;property id=&quot;20148&quot; value=&quot;5&quot;/&gt;&lt;property id=&quot;20300&quot; value=&quot;Diapositiva 23&quot;/&gt;&lt;property id=&quot;20307&quot; value=&quot;658&quot;/&gt;&lt;/object&gt;&lt;object type=&quot;3&quot; unique_id=&quot;11084&quot;&gt;&lt;property id=&quot;20148&quot; value=&quot;5&quot;/&gt;&lt;property id=&quot;20300&quot; value=&quot;Diapositiva 25&quot;/&gt;&lt;property id=&quot;20307&quot; value=&quot;659&quot;/&gt;&lt;/object&gt;&lt;object type=&quot;3&quot; unique_id=&quot;11163&quot;&gt;&lt;property id=&quot;20148&quot; value=&quot;5&quot;/&gt;&lt;property id=&quot;20300&quot; value=&quot;Diapositiva 24&quot;/&gt;&lt;property id=&quot;20307&quot; value=&quot;660&quot;/&gt;&lt;/object&gt;&lt;object type=&quot;3&quot; unique_id=&quot;11245&quot;&gt;&lt;property id=&quot;20148&quot; value=&quot;5&quot;/&gt;&lt;property id=&quot;20300&quot; value=&quot;Diapositiva 26&quot;/&gt;&lt;property id=&quot;20307&quot; value=&quot;661&quot;/&gt;&lt;/object&gt;&lt;object type=&quot;3&quot; unique_id=&quot;11330&quot;&gt;&lt;property id=&quot;20148&quot; value=&quot;5&quot;/&gt;&lt;property id=&quot;20300&quot; value=&quot;Diapositiva 27&quot;/&gt;&lt;property id=&quot;20307&quot; value=&quot;662&quot;/&gt;&lt;/object&gt;&lt;object type=&quot;3&quot; unique_id=&quot;11418&quot;&gt;&lt;property id=&quot;20148&quot; value=&quot;5&quot;/&gt;&lt;property id=&quot;20300&quot; value=&quot;Diapositiva 28&quot;/&gt;&lt;property id=&quot;20307&quot; value=&quot;663&quot;/&gt;&lt;/object&gt;&lt;object type=&quot;3&quot; unique_id=&quot;11509&quot;&gt;&lt;property id=&quot;20148&quot; value=&quot;5&quot;/&gt;&lt;property id=&quot;20300&quot; value=&quot;Diapositiva 29&quot;/&gt;&lt;property id=&quot;20307&quot; value=&quot;664&quot;/&gt;&lt;/object&gt;&lt;object type=&quot;3&quot; unique_id=&quot;11665&quot;&gt;&lt;property id=&quot;20148&quot; value=&quot;5&quot;/&gt;&lt;property id=&quot;20300&quot; value=&quot;Diapositiva 31&quot;/&gt;&lt;property id=&quot;20307&quot; value=&quot;665&quot;/&gt;&lt;/object&gt;&lt;object type=&quot;3&quot; unique_id=&quot;11762&quot;&gt;&lt;property id=&quot;20148&quot; value=&quot;5&quot;/&gt;&lt;property id=&quot;20300&quot; value=&quot;Diapositiva 30&quot;/&gt;&lt;property id=&quot;20307&quot; value=&quot;666&quot;/&gt;&lt;/object&gt;&lt;object type=&quot;3&quot; unique_id=&quot;11862&quot;&gt;&lt;property id=&quot;20148&quot; value=&quot;5&quot;/&gt;&lt;property id=&quot;20300&quot; value=&quot;Diapositiva 32&quot;/&gt;&lt;property id=&quot;20307&quot; value=&quot;667&quot;/&gt;&lt;/object&gt;&lt;object type=&quot;3&quot; unique_id=&quot;12033&quot;&gt;&lt;property id=&quot;20148&quot; value=&quot;5&quot;/&gt;&lt;property id=&quot;20300&quot; value=&quot;Diapositiva 33&quot;/&gt;&lt;property id=&quot;20307&quot; value=&quot;668&quot;/&gt;&lt;/object&gt;&lt;object type=&quot;3&quot; unique_id=&quot;12209&quot;&gt;&lt;property id=&quot;20148&quot; value=&quot;5&quot;/&gt;&lt;property id=&quot;20300&quot; value=&quot;Diapositiva 34&quot;/&gt;&lt;property id=&quot;20307&quot; value=&quot;669&quot;/&gt;&lt;/object&gt;&lt;object type=&quot;3&quot; unique_id=&quot;12318&quot;&gt;&lt;property id=&quot;20148&quot; value=&quot;5&quot;/&gt;&lt;property id=&quot;20300&quot; value=&quot;Diapositiva 35&quot;/&gt;&lt;property id=&quot;20307&quot; value=&quot;670&quot;/&gt;&lt;/object&gt;&lt;object type=&quot;3&quot; unique_id=&quot;12430&quot;&gt;&lt;property id=&quot;20148&quot; value=&quot;5&quot;/&gt;&lt;property id=&quot;20300&quot; value=&quot;Diapositiva 37&quot;/&gt;&lt;property id=&quot;20307&quot; value=&quot;671&quot;/&gt;&lt;/object&gt;&lt;object type=&quot;3&quot; unique_id=&quot;12583&quot;&gt;&lt;property id=&quot;20148&quot; value=&quot;5&quot;/&gt;&lt;property id=&quot;20300&quot; value=&quot;Diapositiva 36&quot;/&gt;&lt;property id=&quot;20307&quot; value=&quot;672&quot;/&gt;&lt;/object&gt;&lt;object type=&quot;3&quot; unique_id=&quot;12584&quot;&gt;&lt;property id=&quot;20148&quot; value=&quot;5&quot;/&gt;&lt;property id=&quot;20300&quot; value=&quot;Diapositiva 38&quot;/&gt;&lt;property id=&quot;20307&quot; value=&quot;673&quot;/&gt;&lt;/object&gt;&lt;object type=&quot;3&quot; unique_id=&quot;12785&quot;&gt;&lt;property id=&quot;20148&quot; value=&quot;5&quot;/&gt;&lt;property id=&quot;20300&quot; value=&quot;Diapositiva 39&quot;/&gt;&lt;property id=&quot;20307&quot; value=&quot;674&quot;/&gt;&lt;/object&gt;&lt;object type=&quot;3&quot; unique_id=&quot;12950&quot;&gt;&lt;property id=&quot;20148&quot; value=&quot;5&quot;/&gt;&lt;property id=&quot;20300&quot; value=&quot;Diapositiva 40&quot;/&gt;&lt;property id=&quot;20307&quot; value=&quot;675&quot;/&gt;&lt;/object&gt;&lt;object type=&quot;3&quot; unique_id=&quot;13161&quot;&gt;&lt;property id=&quot;20148&quot; value=&quot;5&quot;/&gt;&lt;property id=&quot;20300&quot; value=&quot;Diapositiva 41&quot;/&gt;&lt;property id=&quot;20307&quot; value=&quot;676&quot;/&gt;&lt;/object&gt;&lt;object type=&quot;3&quot; unique_id=&quot;13420&quot;&gt;&lt;property id=&quot;20148&quot; value=&quot;5&quot;/&gt;&lt;property id=&quot;20300&quot; value=&quot;Diapositiva 42&quot;/&gt;&lt;property id=&quot;20307&quot; value=&quot;677&quot;/&gt;&lt;/object&gt;&lt;object type=&quot;3&quot; unique_id=&quot;13421&quot;&gt;&lt;property id=&quot;20148&quot; value=&quot;5&quot;/&gt;&lt;property id=&quot;20300&quot; value=&quot;Diapositiva 43&quot;/&gt;&lt;property id=&quot;20307&quot; value=&quot;678&quot;/&gt;&lt;/object&gt;&lt;object type=&quot;3&quot; unique_id=&quot;13557&quot;&gt;&lt;property id=&quot;20148&quot; value=&quot;5&quot;/&gt;&lt;property id=&quot;20300&quot; value=&quot;Diapositiva 44&quot;/&gt;&lt;property id=&quot;20307&quot; value=&quot;679&quot;/&gt;&lt;/object&gt;&lt;object type=&quot;3&quot; unique_id=&quot;13696&quot;&gt;&lt;property id=&quot;20148&quot; value=&quot;5&quot;/&gt;&lt;property id=&quot;20300&quot; value=&quot;Diapositiva 45&quot;/&gt;&lt;property id=&quot;20307&quot; value=&quot;680&quot;/&gt;&lt;/object&gt;&lt;object type=&quot;3&quot; unique_id=&quot;13885&quot;&gt;&lt;property id=&quot;20148&quot; value=&quot;5&quot;/&gt;&lt;property id=&quot;20300&quot; value=&quot;Diapositiva 46&quot;/&gt;&lt;property id=&quot;20307&quot; value=&quot;681&quot;/&gt;&lt;/object&gt;&lt;object type=&quot;3&quot; unique_id=&quot;14030&quot;&gt;&lt;property id=&quot;20148&quot; value=&quot;5&quot;/&gt;&lt;property id=&quot;20300&quot; value=&quot;Diapositiva 47&quot;/&gt;&lt;property id=&quot;20307&quot; value=&quot;682&quot;/&gt;&lt;/object&gt;&lt;object type=&quot;3&quot; unique_id=&quot;14178&quot;&gt;&lt;property id=&quot;20148&quot; value=&quot;5&quot;/&gt;&lt;property id=&quot;20300&quot; value=&quot;Diapositiva 49&quot;/&gt;&lt;property id=&quot;20307&quot; value=&quot;683&quot;/&gt;&lt;/object&gt;&lt;object type=&quot;3&quot; unique_id=&quot;14529&quot;&gt;&lt;property id=&quot;20148&quot; value=&quot;5&quot;/&gt;&lt;property id=&quot;20300&quot; value=&quot;Diapositiva 48&quot;/&gt;&lt;property id=&quot;20307&quot; value=&quot;684&quot;/&gt;&lt;/object&gt;&lt;object type=&quot;3&quot; unique_id=&quot;14683&quot;&gt;&lt;property id=&quot;20148&quot; value=&quot;5&quot;/&gt;&lt;property id=&quot;20300&quot; value=&quot;Diapositiva 50&quot;/&gt;&lt;property id=&quot;20307&quot; value=&quot;685&quot;/&gt;&lt;/object&gt;&lt;object type=&quot;3&quot; unique_id=&quot;14892&quot;&gt;&lt;property id=&quot;20148&quot; value=&quot;5&quot;/&gt;&lt;property id=&quot;20300&quot; value=&quot;Diapositiva 51&quot;/&gt;&lt;property id=&quot;20307&quot; value=&quot;686&quot;/&gt;&lt;/object&gt;&lt;object type=&quot;3&quot; unique_id=&quot;14893&quot;&gt;&lt;property id=&quot;20148&quot; value=&quot;5&quot;/&gt;&lt;property id=&quot;20300&quot; value=&quot;Diapositiva 52&quot;/&gt;&lt;property id=&quot;20307&quot; value=&quot;687&quot;/&gt;&lt;/object&gt;&lt;object type=&quot;3&quot; unique_id=&quot;15056&quot;&gt;&lt;property id=&quot;20148&quot; value=&quot;5&quot;/&gt;&lt;property id=&quot;20300&quot; value=&quot;Diapositiva 53&quot;/&gt;&lt;property id=&quot;20307&quot; value=&quot;688&quot;/&gt;&lt;/object&gt;&lt;object type=&quot;3&quot; unique_id=&quot;15442&quot;&gt;&lt;property id=&quot;20148&quot; value=&quot;5&quot;/&gt;&lt;property id=&quot;20300&quot; value=&quot;Diapositiva 55&quot;/&gt;&lt;property id=&quot;20307&quot; value=&quot;689&quot;/&gt;&lt;/object&gt;&lt;object type=&quot;3&quot; unique_id=&quot;15779&quot;&gt;&lt;property id=&quot;20148&quot; value=&quot;5&quot;/&gt;&lt;property id=&quot;20300&quot; value=&quot;Diapositiva 54&quot;/&gt;&lt;property id=&quot;20307&quot; value=&quot;690&quot;/&gt;&lt;/object&gt;&lt;object type=&quot;3&quot; unique_id=&quot;15780&quot;&gt;&lt;property id=&quot;20148&quot; value=&quot;5&quot;/&gt;&lt;property id=&quot;20300&quot; value=&quot;Diapositiva 56&quot;/&gt;&lt;property id=&quot;20307&quot; value=&quot;691&quot;/&gt;&lt;/object&gt;&lt;object type=&quot;3&quot; unique_id=&quot;16187&quot;&gt;&lt;property id=&quot;20148&quot; value=&quot;5&quot;/&gt;&lt;property id=&quot;20300&quot; value=&quot;Diapositiva 57&quot;/&gt;&lt;property id=&quot;20307&quot; value=&quot;692&quot;/&gt;&lt;/object&gt;&lt;object type=&quot;3&quot; unique_id=&quot;16188&quot;&gt;&lt;property id=&quot;20148&quot; value=&quot;5&quot;/&gt;&lt;property id=&quot;20300&quot; value=&quot;Diapositiva 58&quot;/&gt;&lt;property id=&quot;20307&quot; value=&quot;693&quot;/&gt;&lt;/object&gt;&lt;object type=&quot;3&quot; unique_id=&quot;16609&quot;&gt;&lt;property id=&quot;20148&quot; value=&quot;5&quot;/&gt;&lt;property id=&quot;20300&quot; value=&quot;Diapositiva 59&quot;/&gt;&lt;property id=&quot;20307&quot; value=&quot;694&quot;/&gt;&lt;/object&gt;&lt;object type=&quot;3&quot; unique_id=&quot;16793&quot;&gt;&lt;property id=&quot;20148&quot; value=&quot;5&quot;/&gt;&lt;property id=&quot;20300&quot; value=&quot;Diapositiva 61&quot;/&gt;&lt;property id=&quot;20307&quot; value=&quot;695&quot;/&gt;&lt;/object&gt;&lt;object type=&quot;3&quot; unique_id=&quot;17104&quot;&gt;&lt;property id=&quot;20148&quot; value=&quot;5&quot;/&gt;&lt;property id=&quot;20300&quot; value=&quot;Diapositiva 60&quot;/&gt;&lt;property id=&quot;20307&quot; value=&quot;696&quot;/&gt;&lt;/object&gt;&lt;object type=&quot;3&quot; unique_id=&quot;17928&quot;&gt;&lt;property id=&quot;20148&quot; value=&quot;5&quot;/&gt;&lt;property id=&quot;20300&quot; value=&quot;Diapositiva 62&quot;/&gt;&lt;property id=&quot;20307&quot; value=&quot;697&quot;/&gt;&lt;/object&gt;&lt;/object&gt;&lt;object type=&quot;8&quot; unique_id=&quot;10012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2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2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2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2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2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2|0.6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7590</TotalTime>
  <Words>5572</Words>
  <Application>Microsoft Office PowerPoint</Application>
  <PresentationFormat>Presentación en pantalla (4:3)</PresentationFormat>
  <Paragraphs>1337</Paragraphs>
  <Slides>64</Slides>
  <Notes>62</Notes>
  <HiddenSlides>6</HiddenSlides>
  <MMClips>0</MMClips>
  <ScaleCrop>false</ScaleCrop>
  <HeadingPairs>
    <vt:vector size="6" baseType="variant">
      <vt:variant>
        <vt:lpstr>Tema</vt:lpstr>
      </vt:variant>
      <vt:variant>
        <vt:i4>10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64</vt:i4>
      </vt:variant>
    </vt:vector>
  </HeadingPairs>
  <TitlesOfParts>
    <vt:vector size="75" baseType="lpstr">
      <vt:lpstr>Tema de Office</vt:lpstr>
      <vt:lpstr>Diseño personalizado</vt:lpstr>
      <vt:lpstr>1_Tema de Office</vt:lpstr>
      <vt:lpstr>2_Diseño personalizado</vt:lpstr>
      <vt:lpstr>1_Diseño personalizado</vt:lpstr>
      <vt:lpstr>2_Tema de Office</vt:lpstr>
      <vt:lpstr>3_Tema de Office</vt:lpstr>
      <vt:lpstr>4_Tema de Office</vt:lpstr>
      <vt:lpstr>5_Tema de Office</vt:lpstr>
      <vt:lpstr>6_Tema de Office</vt:lpstr>
      <vt:lpstr>Visio.Drawing.11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Fuerza Terrestre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Admin</cp:lastModifiedBy>
  <cp:revision>651</cp:revision>
  <dcterms:created xsi:type="dcterms:W3CDTF">2011-09-12T16:11:30Z</dcterms:created>
  <dcterms:modified xsi:type="dcterms:W3CDTF">2013-09-24T21:21:01Z</dcterms:modified>
</cp:coreProperties>
</file>