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wdp" ContentType="image/vnd.ms-photo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4" r:id="rId2"/>
  </p:sldMasterIdLst>
  <p:notesMasterIdLst>
    <p:notesMasterId r:id="rId47"/>
  </p:notesMasterIdLst>
  <p:sldIdLst>
    <p:sldId id="257" r:id="rId3"/>
    <p:sldId id="338" r:id="rId4"/>
    <p:sldId id="332" r:id="rId5"/>
    <p:sldId id="333" r:id="rId6"/>
    <p:sldId id="259" r:id="rId7"/>
    <p:sldId id="302" r:id="rId8"/>
    <p:sldId id="303" r:id="rId9"/>
    <p:sldId id="304" r:id="rId10"/>
    <p:sldId id="305" r:id="rId11"/>
    <p:sldId id="306" r:id="rId12"/>
    <p:sldId id="307" r:id="rId13"/>
    <p:sldId id="308" r:id="rId14"/>
    <p:sldId id="334" r:id="rId15"/>
    <p:sldId id="309" r:id="rId16"/>
    <p:sldId id="310" r:id="rId17"/>
    <p:sldId id="339" r:id="rId18"/>
    <p:sldId id="340" r:id="rId19"/>
    <p:sldId id="341" r:id="rId20"/>
    <p:sldId id="342" r:id="rId21"/>
    <p:sldId id="343" r:id="rId22"/>
    <p:sldId id="344" r:id="rId23"/>
    <p:sldId id="345" r:id="rId24"/>
    <p:sldId id="346" r:id="rId25"/>
    <p:sldId id="347" r:id="rId26"/>
    <p:sldId id="348" r:id="rId27"/>
    <p:sldId id="349" r:id="rId28"/>
    <p:sldId id="350" r:id="rId29"/>
    <p:sldId id="351" r:id="rId30"/>
    <p:sldId id="352" r:id="rId31"/>
    <p:sldId id="353" r:id="rId32"/>
    <p:sldId id="354" r:id="rId33"/>
    <p:sldId id="355" r:id="rId34"/>
    <p:sldId id="356" r:id="rId35"/>
    <p:sldId id="357" r:id="rId36"/>
    <p:sldId id="358" r:id="rId37"/>
    <p:sldId id="359" r:id="rId38"/>
    <p:sldId id="360" r:id="rId39"/>
    <p:sldId id="361" r:id="rId40"/>
    <p:sldId id="362" r:id="rId41"/>
    <p:sldId id="363" r:id="rId42"/>
    <p:sldId id="364" r:id="rId43"/>
    <p:sldId id="365" r:id="rId44"/>
    <p:sldId id="366" r:id="rId45"/>
    <p:sldId id="367" r:id="rId4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C9C9"/>
    <a:srgbClr val="BABABA"/>
    <a:srgbClr val="9F9F9F"/>
    <a:srgbClr val="8C8C8C"/>
    <a:srgbClr val="A8833A"/>
    <a:srgbClr val="AF8419"/>
    <a:srgbClr val="B8BCC0"/>
    <a:srgbClr val="A1A6AB"/>
    <a:srgbClr val="9DA4AF"/>
    <a:srgbClr val="E9D7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9412" autoAdjust="0"/>
    <p:restoredTop sz="94684" autoAdjust="0"/>
  </p:normalViewPr>
  <p:slideViewPr>
    <p:cSldViewPr snapToGrid="0">
      <p:cViewPr varScale="1">
        <p:scale>
          <a:sx n="74" d="100"/>
          <a:sy n="74" d="100"/>
        </p:scale>
        <p:origin x="1518" y="72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37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notesMaster" Target="notesMasters/notesMaster1.xml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9DCCBF-7600-405D-9DC1-B8AE64933C85}" type="datetimeFigureOut">
              <a:rPr lang="es-ES" smtClean="0"/>
              <a:t>12/02/2015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6FD2B4-B58A-4EE7-9B24-7B030F5072E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23142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505994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11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00140157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12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647000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13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8496304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14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702217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15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0070081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16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4132688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17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9884860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18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127653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19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94429093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20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039774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207765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21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27863787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22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1869468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23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1785153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24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9387907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25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68249432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26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5093999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27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81906116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28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28578375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29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7858450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30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12797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4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6205084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31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10204372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32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5871226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33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0708750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34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14101370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35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42691854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36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04430077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37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9050835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38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775290210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39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38184015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40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751627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5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85564483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41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4751902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42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92202051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43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330625225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44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6267294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6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3608615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7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40587115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8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4793380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9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157433907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1FE414-C9C1-41D6-A16A-FC2D17A21CD1}" type="slidenum">
              <a:rPr lang="es-EC" smtClean="0">
                <a:solidFill>
                  <a:prstClr val="black"/>
                </a:solidFill>
              </a:rPr>
              <a:pPr/>
              <a:t>10</a:t>
            </a:fld>
            <a:endParaRPr lang="es-EC" dirty="0" smtClean="0">
              <a:solidFill>
                <a:prstClr val="black"/>
              </a:solidFill>
            </a:endParaRPr>
          </a:p>
        </p:txBody>
      </p:sp>
      <p:sp>
        <p:nvSpPr>
          <p:cNvPr id="583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574350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EFCD55-B247-4CA3-BAC6-13B74DEA734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338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04EA3B-9361-4771-BD45-45B7BDF4AB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4376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598564-F6F0-4FAE-98C3-37C47B9ABF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247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568400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12713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188893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873095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6413173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733269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7874399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63432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9C07AD-C13F-428E-A00E-83B53D3FA2A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796365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170909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8913117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67168500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707013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841AE5-E2BB-4279-81A2-ACE6F64FFD1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8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2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3F6812-94A8-42FB-AA1D-A5DA11C4C5C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969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31E9A-0A91-4042-8EEB-335DC2782C2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9662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6076CC-240B-4475-9B43-BD60EF7E58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5199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E05294-91C7-42A9-88CB-8DC64D9874F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59553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_tradn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0D1186-2CE7-4D22-A37B-5B73C4DCEE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494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_tradn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_tradnl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F4C6928-B6D8-4C48-813C-BDA22F7F99E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0899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0D0D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2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fontAlgn="auto">
              <a:spcBef>
                <a:spcPts val="0"/>
              </a:spcBef>
              <a:spcAft>
                <a:spcPts val="0"/>
              </a:spcAft>
              <a:defRPr sz="1400">
                <a:latin typeface="+mn-lt"/>
              </a:defRPr>
            </a:lvl1pPr>
          </a:lstStyle>
          <a:p>
            <a:pPr>
              <a:defRPr/>
            </a:pPr>
            <a:fld id="{7B0D235F-9F71-4067-9D54-217EAA22BE3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  <p:pic>
        <p:nvPicPr>
          <p:cNvPr id="10" name="Picture 2" descr="D:\IMAGENES PEPA\SELLOS\FUERZAS ARMADAS\EJERCITO\MARCA INSTITUCIONAL FINAL 2009 JPG.png"/>
          <p:cNvPicPr>
            <a:picLocks noChangeAspect="1" noChangeArrowheads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66" y="44624"/>
            <a:ext cx="722910" cy="730024"/>
          </a:xfrm>
          <a:prstGeom prst="rect">
            <a:avLst/>
          </a:prstGeom>
          <a:noFill/>
          <a:effectLst>
            <a:outerShdw blurRad="50800" dist="38100" dir="5400000" algn="ctr" rotWithShape="0">
              <a:schemeClr val="tx1">
                <a:alpha val="27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2 Elipse"/>
          <p:cNvSpPr/>
          <p:nvPr userDrawn="1"/>
        </p:nvSpPr>
        <p:spPr>
          <a:xfrm>
            <a:off x="2699792" y="1556792"/>
            <a:ext cx="3744416" cy="3744416"/>
          </a:xfrm>
          <a:prstGeom prst="ellipse">
            <a:avLst/>
          </a:prstGeom>
          <a:blipFill dpi="0" rotWithShape="1">
            <a:blip r:embed="rId15" cstate="print">
              <a:alphaModFix amt="30000"/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l="-3000" t="-3000" r="-3000" b="-3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/>
            <a:endParaRPr lang="es-ES">
              <a:solidFill>
                <a:prstClr val="white"/>
              </a:solidFill>
            </a:endParaRPr>
          </a:p>
        </p:txBody>
      </p:sp>
      <p:pic>
        <p:nvPicPr>
          <p:cNvPr id="12" name="Picture 2" descr="D:\IMAGENES PEPA\SELLOS\ESCUELAS e INSTITUTOS\AGE 1.png"/>
          <p:cNvPicPr>
            <a:picLocks noChangeAspect="1" noChangeArrowheads="1"/>
          </p:cNvPicPr>
          <p:nvPr userDrawn="1"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4936" y="29142"/>
            <a:ext cx="611560" cy="807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83995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3" r:id="rId12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FFFF00"/>
          </a:solidFill>
          <a:latin typeface="Impact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00"/>
        </a:buClr>
        <a:buSzPct val="125000"/>
        <a:buFont typeface="Wingdings" pitchFamily="2" charset="2"/>
        <a:buChar char="ü"/>
        <a:defRPr sz="2000" b="1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b="1">
          <a:solidFill>
            <a:schemeClr val="bg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bg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400" b="1">
          <a:solidFill>
            <a:schemeClr val="tx1"/>
          </a:solidFill>
          <a:latin typeface="+mn-lt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AD416C-D0D0-4575-AF85-877F0112737C}" type="datetimeFigureOut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12/02/2015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59938A-3826-483D-B7A4-A79548B23344}" type="slidenum">
              <a:rPr lang="es-E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941472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3.png"/><Relationship Id="rId5" Type="http://schemas.openxmlformats.org/officeDocument/2006/relationships/package" Target="../embeddings/Documento_de_Microsoft_Word1.docx"/><Relationship Id="rId4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fachada actua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39552" y="1402765"/>
            <a:ext cx="8064896" cy="4843258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16" name="15 CuadroTexto"/>
          <p:cNvSpPr txBox="1"/>
          <p:nvPr/>
        </p:nvSpPr>
        <p:spPr>
          <a:xfrm>
            <a:off x="894754" y="6156012"/>
            <a:ext cx="75656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90000"/>
              </a:lnSpc>
              <a:buClr>
                <a:srgbClr val="E2B200"/>
              </a:buClr>
              <a:buSzPct val="100000"/>
              <a:defRPr/>
            </a:pPr>
            <a:r>
              <a:rPr lang="es-ES" sz="20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Rendir mucho, exteriorizarse poco, ser más que parecer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1013048" y="476672"/>
            <a:ext cx="7159352" cy="1384995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kern="0" dirty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ALINEAMIENTO ESTRATÉGICO DE LA ACADEMIA DE GUERRA DE LA FUERZA TERRESTRE</a:t>
            </a:r>
            <a:endParaRPr lang="es-ES" sz="28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93295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900" dirty="0" smtClean="0"/>
              <a:t>PLANTEAMIENTO  DEL  PROBLEMA</a:t>
            </a:r>
            <a:endParaRPr lang="es-ES" sz="1900" dirty="0"/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827584" y="1522220"/>
            <a:ext cx="4607230" cy="428054"/>
          </a:xfrm>
          <a:prstGeom prst="round2DiagRect">
            <a:avLst>
              <a:gd name="adj1" fmla="val 40342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400" b="1" dirty="0" smtClean="0">
                <a:solidFill>
                  <a:prstClr val="black"/>
                </a:solidFill>
                <a:latin typeface="Calibri" pitchFamily="34" charset="0"/>
              </a:rPr>
              <a:t>LA </a:t>
            </a:r>
            <a:r>
              <a:rPr lang="es-ES_tradnl" sz="1400" b="1" u="sng" dirty="0" smtClean="0">
                <a:solidFill>
                  <a:prstClr val="black"/>
                </a:solidFill>
                <a:latin typeface="Calibri" pitchFamily="34" charset="0"/>
              </a:rPr>
              <a:t>METODOLOGÍA</a:t>
            </a:r>
            <a:r>
              <a:rPr lang="es-ES_tradnl" sz="1400" b="1" dirty="0" smtClean="0">
                <a:solidFill>
                  <a:prstClr val="black"/>
                </a:solidFill>
                <a:latin typeface="Calibri" pitchFamily="34" charset="0"/>
              </a:rPr>
              <a:t> CONSTA DE LAS SIGUIENTES ETAPAS: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6452760"/>
              </p:ext>
            </p:extLst>
          </p:nvPr>
        </p:nvGraphicFramePr>
        <p:xfrm>
          <a:off x="836772" y="2204864"/>
          <a:ext cx="7470455" cy="424847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127000" dist="50800" dir="5400000" algn="ctr" rotWithShape="0">
                    <a:schemeClr val="tx1">
                      <a:alpha val="49000"/>
                    </a:schemeClr>
                  </a:outerShdw>
                </a:effectLst>
                <a:tableStyleId>{5940675A-B579-460E-94D1-54222C63F5DA}</a:tableStyleId>
              </a:tblPr>
              <a:tblGrid>
                <a:gridCol w="618415"/>
                <a:gridCol w="6852040"/>
              </a:tblGrid>
              <a:tr h="467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600" b="1" spc="6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ETAPAS</a:t>
                      </a:r>
                      <a:endParaRPr lang="es-ES" sz="1600" b="1" spc="6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526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ANÁLISIS DE LA VISIÓN, MISIÓN, PRINCIPIOS Y VALORES DE LA ORGANIZACIÓN Y ESTABLECER LOS FACTORES CRÍTICOS DE ÉXITO  (ELEMENTOS DE REFERENCIA)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7E4D5"/>
                    </a:solidFill>
                  </a:tcPr>
                </a:tc>
              </a:tr>
              <a:tr h="737546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ESTABLECER EL MAPA ESTRATÉGICO CORRELACIONANDO LAS PERSPECTIVAS A LOS OBJETIVOS OPERACIONALES/</a:t>
                      </a:r>
                      <a:r>
                        <a:rPr lang="es-ES_tradnl" sz="120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Y DEFINICIÓN DE LA SECUENCIA DE INFLUENCIA ENTRE LOS MISMOS CON BASE A LAS PERSPECTIVAS.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7E4D5"/>
                    </a:solidFill>
                  </a:tcPr>
                </a:tc>
              </a:tr>
              <a:tr h="526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DISEÑO DE LA MATRIZ ESTRATÉGICA DE NIVEL “0” (CORRELACIÓN DE LOS OBJETIVOS OPERACIONALES CON LOS OBJETIVOS DE CONTRIBUCIÓN Y ESTRATÉGICOS)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7E4D5"/>
                    </a:solidFill>
                  </a:tcPr>
                </a:tc>
              </a:tr>
              <a:tr h="526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ESTABLECER LA MATRIZ DE ALINEACIÓN ESTRATÉGICA (INCLUYE LA DEFINICIÓN DE LAS ACCIONES ESTRATÉGICAS PARA CADA OBJETIVO OPERACIONAL)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7E4D5"/>
                    </a:solidFill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DEFINICIÓN DE LOS INDICADORES DE GESTIÓN A LOS OBJETIVOS OPERACIONALES. 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7E4D5"/>
                    </a:solidFill>
                  </a:tcPr>
                </a:tc>
              </a:tr>
              <a:tr h="526818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DEFINICIÓN DE LA MATRIZ DE DESEMPEÑO ESTRATÉGICO, LO QUE INCLUYE LA CONSTRUCCIÓN DE LOS KPI A LAS ACCIONES ESTRATÉGICAS. 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7E4D5"/>
                    </a:solidFill>
                  </a:tcPr>
                </a:tc>
              </a:tr>
              <a:tr h="467884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1200"/>
                        </a:spcAft>
                      </a:pPr>
                      <a:r>
                        <a:rPr lang="es-ES_tradnl" sz="1400" b="1" dirty="0" smtClean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S" sz="14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effectLst/>
                          <a:latin typeface="Calibri" panose="020F0502020204030204" pitchFamily="34" charset="0"/>
                        </a:rPr>
                        <a:t>ESTABLECIMIENTO DE COMPROMISOS Y ASIGNACIÓN DE RESPONSABILIDADES.</a:t>
                      </a:r>
                      <a:endParaRPr lang="es-ES" sz="12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7E4D5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2908973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900" dirty="0" smtClean="0"/>
              <a:t>OBJETIVOS  DE  LA  INVESTIGACIÓN</a:t>
            </a:r>
            <a:endParaRPr lang="es-ES" sz="1900" dirty="0"/>
          </a:p>
        </p:txBody>
      </p:sp>
      <p:sp>
        <p:nvSpPr>
          <p:cNvPr id="6" name="5 Abrir llave"/>
          <p:cNvSpPr/>
          <p:nvPr/>
        </p:nvSpPr>
        <p:spPr>
          <a:xfrm rot="5400000" flipV="1">
            <a:off x="4409608" y="362083"/>
            <a:ext cx="360040" cy="6445464"/>
          </a:xfrm>
          <a:prstGeom prst="leftBrace">
            <a:avLst>
              <a:gd name="adj1" fmla="val 201034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grpSp>
        <p:nvGrpSpPr>
          <p:cNvPr id="7" name="6 Grupo"/>
          <p:cNvGrpSpPr/>
          <p:nvPr/>
        </p:nvGrpSpPr>
        <p:grpSpPr>
          <a:xfrm>
            <a:off x="3692807" y="2396683"/>
            <a:ext cx="1743222" cy="1034010"/>
            <a:chOff x="1475276" y="886369"/>
            <a:chExt cx="1660354" cy="999416"/>
          </a:xfrm>
        </p:grpSpPr>
        <p:sp>
          <p:nvSpPr>
            <p:cNvPr id="8" name="7 Elipse"/>
            <p:cNvSpPr/>
            <p:nvPr/>
          </p:nvSpPr>
          <p:spPr>
            <a:xfrm>
              <a:off x="1475276" y="886369"/>
              <a:ext cx="1660354" cy="999416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01600" dist="25400" dir="5400000" algn="ctr" rotWithShape="0">
                <a:sysClr val="windowText" lastClr="000000">
                  <a:alpha val="77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0" name="9 Elipse"/>
            <p:cNvSpPr/>
            <p:nvPr/>
          </p:nvSpPr>
          <p:spPr>
            <a:xfrm>
              <a:off x="1525543" y="941362"/>
              <a:ext cx="1553291" cy="882298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1" name="10 CuadroTexto"/>
          <p:cNvSpPr txBox="1"/>
          <p:nvPr/>
        </p:nvSpPr>
        <p:spPr bwMode="auto">
          <a:xfrm>
            <a:off x="3733371" y="2622168"/>
            <a:ext cx="1702658" cy="615553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2"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7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rPr>
              <a:t>OBJETIVO GENERAL</a:t>
            </a:r>
            <a:endParaRPr lang="es-ES" sz="17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1366896" y="3900976"/>
            <a:ext cx="6445464" cy="1048068"/>
          </a:xfrm>
          <a:prstGeom prst="round2DiagRect">
            <a:avLst>
              <a:gd name="adj1" fmla="val 15728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700" b="1" dirty="0" smtClean="0">
                <a:solidFill>
                  <a:prstClr val="black"/>
                </a:solidFill>
                <a:latin typeface="Calibri" pitchFamily="34" charset="0"/>
              </a:rPr>
              <a:t>REALIZAR EL ALINEAMIENTO ESTRATÉGICO DE LA AGFT A LOS OBJETIVOS DE CONTRIBUCIÓN DEL COMANDO DE EDUCACIÓN Y DOCTRINA DE LA F.T. </a:t>
            </a:r>
            <a:endParaRPr lang="es-ES" sz="17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355205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900" dirty="0" smtClean="0"/>
              <a:t>OBJETIVOS  DE  LA  INVESTIGACIÓN</a:t>
            </a:r>
            <a:endParaRPr lang="es-ES" sz="1900" dirty="0"/>
          </a:p>
        </p:txBody>
      </p:sp>
      <p:sp>
        <p:nvSpPr>
          <p:cNvPr id="6" name="5 Abrir llave"/>
          <p:cNvSpPr/>
          <p:nvPr/>
        </p:nvSpPr>
        <p:spPr>
          <a:xfrm flipV="1">
            <a:off x="2122276" y="1471840"/>
            <a:ext cx="360040" cy="5125512"/>
          </a:xfrm>
          <a:prstGeom prst="leftBrace">
            <a:avLst>
              <a:gd name="adj1" fmla="val 148123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95536" y="3498868"/>
            <a:ext cx="1743222" cy="1034010"/>
            <a:chOff x="-1980728" y="2996953"/>
            <a:chExt cx="1743222" cy="1034010"/>
          </a:xfrm>
        </p:grpSpPr>
        <p:grpSp>
          <p:nvGrpSpPr>
            <p:cNvPr id="7" name="6 Grupo"/>
            <p:cNvGrpSpPr/>
            <p:nvPr/>
          </p:nvGrpSpPr>
          <p:grpSpPr>
            <a:xfrm>
              <a:off x="-1980728" y="2996953"/>
              <a:ext cx="1743222" cy="1034010"/>
              <a:chOff x="1475276" y="886369"/>
              <a:chExt cx="1660354" cy="999416"/>
            </a:xfrm>
          </p:grpSpPr>
          <p:sp>
            <p:nvSpPr>
              <p:cNvPr id="8" name="7 Elipse"/>
              <p:cNvSpPr/>
              <p:nvPr/>
            </p:nvSpPr>
            <p:spPr>
              <a:xfrm>
                <a:off x="1475276" y="886369"/>
                <a:ext cx="1660354" cy="999416"/>
              </a:xfrm>
              <a:prstGeom prst="ellipse">
                <a:avLst/>
              </a:prstGeom>
              <a:solidFill>
                <a:srgbClr val="D2BC84"/>
              </a:solidFill>
              <a:ln w="25400" cap="flat" cmpd="sng" algn="ctr">
                <a:noFill/>
                <a:prstDash val="solid"/>
              </a:ln>
              <a:effectLst>
                <a:outerShdw blurRad="101600" dist="25400" dir="5400000" algn="ctr" rotWithShape="0">
                  <a:sysClr val="windowText" lastClr="000000">
                    <a:alpha val="77000"/>
                  </a:sys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0" name="9 Elipse"/>
              <p:cNvSpPr/>
              <p:nvPr/>
            </p:nvSpPr>
            <p:spPr>
              <a:xfrm>
                <a:off x="1525543" y="941362"/>
                <a:ext cx="1553291" cy="882298"/>
              </a:xfrm>
              <a:prstGeom prst="ellipse">
                <a:avLst/>
              </a:prstGeom>
              <a:gradFill flip="none" rotWithShape="1">
                <a:gsLst>
                  <a:gs pos="0">
                    <a:srgbClr val="C0504D">
                      <a:lumMod val="0"/>
                      <a:lumOff val="100000"/>
                    </a:srgbClr>
                  </a:gs>
                  <a:gs pos="26000">
                    <a:srgbClr val="D7A645">
                      <a:lumMod val="100000"/>
                    </a:srgbClr>
                  </a:gs>
                  <a:gs pos="48000">
                    <a:srgbClr val="997637"/>
                  </a:gs>
                  <a:gs pos="68000">
                    <a:srgbClr val="644E27">
                      <a:lumMod val="100000"/>
                    </a:srgbClr>
                  </a:gs>
                  <a:gs pos="100000">
                    <a:srgbClr val="2F2617"/>
                  </a:gs>
                </a:gsLst>
                <a:path path="circle">
                  <a:fillToRect l="50000" t="50000" r="50000" b="50000"/>
                </a:path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50800" dist="12700" dir="5400000" algn="ctr" rotWithShape="0">
                  <a:sysClr val="windowText" lastClr="000000"/>
                </a:outerShdw>
              </a:effectLst>
              <a:scene3d>
                <a:camera prst="orthographicFront"/>
                <a:lightRig rig="threePt" dir="t"/>
              </a:scene3d>
              <a:sp3d>
                <a:bevelT w="165100" h="44450" prst="coolSlant"/>
                <a:bevelB/>
              </a:sp3d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s-EC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1" name="10 CuadroTexto"/>
            <p:cNvSpPr txBox="1"/>
            <p:nvPr/>
          </p:nvSpPr>
          <p:spPr bwMode="auto">
            <a:xfrm>
              <a:off x="-1940164" y="3222438"/>
              <a:ext cx="1702658" cy="615553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2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sz="1700" b="1" kern="0" dirty="0" smtClean="0">
                  <a:ln w="11430"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OBJETIVOS ESPECÍFICOS</a:t>
              </a:r>
              <a:endParaRPr lang="es-ES" sz="17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12" name="11 CuadroTexto"/>
          <p:cNvSpPr txBox="1">
            <a:spLocks noChangeArrowheads="1"/>
          </p:cNvSpPr>
          <p:nvPr/>
        </p:nvSpPr>
        <p:spPr bwMode="auto">
          <a:xfrm>
            <a:off x="2648496" y="1619167"/>
            <a:ext cx="6027960" cy="343287"/>
          </a:xfrm>
          <a:prstGeom prst="round2DiagRect">
            <a:avLst>
              <a:gd name="adj1" fmla="val 25899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300" b="1" dirty="0" smtClean="0">
                <a:solidFill>
                  <a:prstClr val="black"/>
                </a:solidFill>
                <a:latin typeface="Calibri" pitchFamily="34" charset="0"/>
              </a:rPr>
              <a:t>ANALIZAR LOS ELEMENTOS REFERENCIALES PARA EL ALINEAMIENTO ESTRATÉGICO.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2656384" y="2195231"/>
            <a:ext cx="6027960" cy="526816"/>
          </a:xfrm>
          <a:prstGeom prst="round2DiagRect">
            <a:avLst>
              <a:gd name="adj1" fmla="val 2500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300" b="1" dirty="0" smtClean="0">
                <a:solidFill>
                  <a:prstClr val="black"/>
                </a:solidFill>
                <a:latin typeface="Calibri" pitchFamily="34" charset="0"/>
              </a:rPr>
              <a:t>ANALIZAR EL MAPA ESTRATÉGICO DE LA ACADEMIA DE GUERRA DE LA FUERZA TERRESTRE.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6" name="15 CuadroTexto"/>
          <p:cNvSpPr txBox="1">
            <a:spLocks noChangeArrowheads="1"/>
          </p:cNvSpPr>
          <p:nvPr/>
        </p:nvSpPr>
        <p:spPr bwMode="auto">
          <a:xfrm>
            <a:off x="2648496" y="2971884"/>
            <a:ext cx="6027960" cy="875395"/>
          </a:xfrm>
          <a:prstGeom prst="round2DiagRect">
            <a:avLst>
              <a:gd name="adj1" fmla="val 13428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300" b="1" dirty="0" smtClean="0">
                <a:solidFill>
                  <a:prstClr val="black"/>
                </a:solidFill>
                <a:latin typeface="Calibri" pitchFamily="34" charset="0"/>
              </a:rPr>
              <a:t>ESTABLECER LA MATRIZ ESTRATÉGICA DE NIVEL “0”, LO QUE INCLUYE INTERRELACIÓN DE LAS PERSPECTIVAS, OBJETIVOS ESTRATÉGICOS DE LA F.T. Y OBJETIVOS DE CONTRIBUCIÓN DEL C.E.D.E A LOS OBJETIVOS OPERACIONALES DE LA AGFT.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648496" y="4067439"/>
            <a:ext cx="6027960" cy="518065"/>
          </a:xfrm>
          <a:prstGeom prst="round2DiagRect">
            <a:avLst>
              <a:gd name="adj1" fmla="val 22440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300" b="1" dirty="0" smtClean="0">
                <a:solidFill>
                  <a:prstClr val="black"/>
                </a:solidFill>
                <a:latin typeface="Calibri" pitchFamily="34" charset="0"/>
              </a:rPr>
              <a:t>DISEÑAR MATRIZ DE ALINEACIÓN ESTRATÉGICA, CON BASE A LOS OBJETIVOS OPERACIONALES DE LA AGFT, Y ACCIONES ESTRATÉGICAS A DEFINIRSE.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9" name="18 CuadroTexto"/>
          <p:cNvSpPr txBox="1">
            <a:spLocks noChangeArrowheads="1"/>
          </p:cNvSpPr>
          <p:nvPr/>
        </p:nvSpPr>
        <p:spPr bwMode="auto">
          <a:xfrm>
            <a:off x="2648496" y="4787519"/>
            <a:ext cx="6027960" cy="334804"/>
          </a:xfrm>
          <a:prstGeom prst="round2DiagRect">
            <a:avLst>
              <a:gd name="adj1" fmla="val 33820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300" b="1" dirty="0" smtClean="0">
                <a:solidFill>
                  <a:prstClr val="black"/>
                </a:solidFill>
                <a:latin typeface="Calibri" pitchFamily="34" charset="0"/>
              </a:rPr>
              <a:t>CONSTRUIR LOS INDICADORES DE GESTIÓN A LOS OBJETIVOS OPERACIONALES.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19 CuadroTexto"/>
          <p:cNvSpPr txBox="1">
            <a:spLocks noChangeArrowheads="1"/>
          </p:cNvSpPr>
          <p:nvPr/>
        </p:nvSpPr>
        <p:spPr bwMode="auto">
          <a:xfrm>
            <a:off x="2648496" y="5349444"/>
            <a:ext cx="6027960" cy="363081"/>
          </a:xfrm>
          <a:prstGeom prst="round2DiagRect">
            <a:avLst>
              <a:gd name="adj1" fmla="val 33820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300" b="1" dirty="0" smtClean="0">
                <a:solidFill>
                  <a:prstClr val="black"/>
                </a:solidFill>
                <a:latin typeface="Calibri" pitchFamily="34" charset="0"/>
              </a:rPr>
              <a:t>ELABORAR LA MATRIZ DE DESEMPEÑO ESTRATÉGICO. 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1" name="20 CuadroTexto"/>
          <p:cNvSpPr txBox="1">
            <a:spLocks noChangeArrowheads="1"/>
          </p:cNvSpPr>
          <p:nvPr/>
        </p:nvSpPr>
        <p:spPr bwMode="auto">
          <a:xfrm>
            <a:off x="2656384" y="5939647"/>
            <a:ext cx="6027960" cy="513689"/>
          </a:xfrm>
          <a:prstGeom prst="round2DiagRect">
            <a:avLst>
              <a:gd name="adj1" fmla="val 21359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9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300" b="1" dirty="0" smtClean="0">
                <a:solidFill>
                  <a:prstClr val="black"/>
                </a:solidFill>
                <a:latin typeface="Calibri" pitchFamily="34" charset="0"/>
              </a:rPr>
              <a:t>PRIORIZAR LAS ACCIONES ESTRATÉGICAS Y LEVANTAR LOS COMPROMISOS A LAS MISMAS. </a:t>
            </a:r>
            <a:endParaRPr lang="es-ES" sz="13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894483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64952" y="3212976"/>
            <a:ext cx="23762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24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SUMARIO</a:t>
            </a:r>
            <a:endParaRPr lang="es-ES" sz="24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13 Abrir llave"/>
          <p:cNvSpPr/>
          <p:nvPr/>
        </p:nvSpPr>
        <p:spPr>
          <a:xfrm flipV="1">
            <a:off x="2581176" y="188640"/>
            <a:ext cx="360040" cy="6480720"/>
          </a:xfrm>
          <a:prstGeom prst="leftBrace">
            <a:avLst>
              <a:gd name="adj1" fmla="val 129345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085232" y="439829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112000" y="764704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MX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INTRODUCCI</a:t>
            </a: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ÓN: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419872" y="1124744"/>
            <a:ext cx="3744416" cy="748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ANTECEDENTES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PLANTEAMIENTO DEL PROBLEMA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OBJETIVOS DE LA INVESTIGACI</a:t>
            </a:r>
            <a:r>
              <a:rPr lang="es-ES" sz="1200" b="1" i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ÓN</a:t>
            </a:r>
            <a:endParaRPr lang="es-MX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085232" y="2132856"/>
            <a:ext cx="5015160" cy="2562352"/>
            <a:chOff x="3085232" y="2132856"/>
            <a:chExt cx="5015160" cy="2562352"/>
          </a:xfrm>
        </p:grpSpPr>
        <p:sp>
          <p:nvSpPr>
            <p:cNvPr id="41" name="40 Rectángulo"/>
            <p:cNvSpPr/>
            <p:nvPr/>
          </p:nvSpPr>
          <p:spPr>
            <a:xfrm>
              <a:off x="3085232" y="2132856"/>
              <a:ext cx="237626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sz="1600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PARTE  II</a:t>
              </a:r>
              <a:endParaRPr lang="es-ES" sz="16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3" name="42 Rectángulo"/>
            <p:cNvSpPr/>
            <p:nvPr/>
          </p:nvSpPr>
          <p:spPr>
            <a:xfrm>
              <a:off x="3112000" y="2457731"/>
              <a:ext cx="1856106" cy="368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6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MARCO  TEÓRICO:</a:t>
              </a:r>
              <a:endParaRPr lang="es-MX" sz="16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44" name="43 Rectángulo"/>
            <p:cNvSpPr/>
            <p:nvPr/>
          </p:nvSpPr>
          <p:spPr>
            <a:xfrm>
              <a:off x="3419872" y="2817771"/>
              <a:ext cx="4680520" cy="187743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r="5400000" algn="ctr" rotWithShape="0">
                <a:sysClr val="windowText" lastClr="000000">
                  <a:alpha val="50000"/>
                </a:sysClr>
              </a:outerShdw>
            </a:effectLst>
          </p:spPr>
          <p:txBody>
            <a:bodyPr wrap="square">
              <a:spAutoFit/>
            </a:bodyPr>
            <a:lstStyle/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_tradnl" sz="1200" b="1" i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ELEMENTOS REFERENCIALES DE ANÁLISIS PREVIO AL PROCESO DE ALINEAMIENTO </a:t>
              </a:r>
              <a:r>
                <a:rPr lang="es-ES_tradnl" sz="1200" b="1" i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ESTRATÉGICO</a:t>
              </a: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_tradnl" sz="1200" b="1" i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MAPA  ESTRATÉGICO</a:t>
              </a:r>
              <a:endParaRPr lang="es-ES" sz="1200" b="1" i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_tradnl" sz="1200" b="1" i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MATRIZ ESTRATÉGICA DE NIVEL “0”</a:t>
              </a:r>
              <a:endParaRPr lang="es-ES" sz="1200" b="1" i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_tradnl" sz="1200" b="1" i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MATRIZ DE ALINEAMIENTO ESTRATÉGICO</a:t>
              </a:r>
              <a:endParaRPr lang="es-ES" sz="1200" b="1" i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_tradnl" sz="1200" b="1" i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INDICADORES DE GESTIÓN A LOS OBJETIVOS OPERACIONALES</a:t>
              </a:r>
              <a:endParaRPr lang="es-ES" sz="1200" b="1" i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_tradnl" sz="1200" b="1" i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MATRIZ DE DESEMPEÑO ESTRATÉGICO</a:t>
              </a:r>
              <a:endParaRPr lang="es-ES" sz="1200" b="1" i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S_tradnl" sz="1200" b="1" i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LAS ACCIONES ESTRATÉGICAS Y </a:t>
              </a:r>
              <a:r>
                <a:rPr lang="es-ES_tradnl" sz="1200" b="1" i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COMPROMISOS</a:t>
              </a:r>
              <a:endParaRPr lang="es-ES" sz="1200" b="1" i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5" name="44 Rectángulo"/>
          <p:cNvSpPr/>
          <p:nvPr/>
        </p:nvSpPr>
        <p:spPr>
          <a:xfrm>
            <a:off x="3085232" y="4876567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III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112000" y="5201442"/>
            <a:ext cx="5420440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ES_tradnl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PROCESO DE ALINEAMIENTO</a:t>
            </a: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. </a:t>
            </a:r>
            <a:r>
              <a:rPr lang="es-ES_tradnl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APLICACIÓN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085232" y="5812671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IV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112000" y="6137546"/>
            <a:ext cx="5420440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CONCLUSIONES Y RECOMENDACIONES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443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1 Título"/>
          <p:cNvSpPr txBox="1">
            <a:spLocks/>
          </p:cNvSpPr>
          <p:nvPr/>
        </p:nvSpPr>
        <p:spPr>
          <a:xfrm flipH="1">
            <a:off x="151715" y="3734933"/>
            <a:ext cx="251520" cy="281617"/>
          </a:xfrm>
          <a:prstGeom prst="round1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2</a:t>
            </a:r>
            <a:endParaRPr lang="es-ES" sz="1200" spc="0" dirty="0"/>
          </a:p>
        </p:txBody>
      </p:sp>
      <p:sp>
        <p:nvSpPr>
          <p:cNvPr id="66" name="1 Título"/>
          <p:cNvSpPr txBox="1">
            <a:spLocks/>
          </p:cNvSpPr>
          <p:nvPr/>
        </p:nvSpPr>
        <p:spPr>
          <a:xfrm flipH="1">
            <a:off x="151715" y="5725452"/>
            <a:ext cx="251520" cy="281617"/>
          </a:xfrm>
          <a:prstGeom prst="round1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3</a:t>
            </a:r>
            <a:endParaRPr lang="es-ES" sz="1200" spc="0" dirty="0"/>
          </a:p>
        </p:txBody>
      </p:sp>
      <p:sp>
        <p:nvSpPr>
          <p:cNvPr id="64" name="1 Título"/>
          <p:cNvSpPr txBox="1">
            <a:spLocks/>
          </p:cNvSpPr>
          <p:nvPr/>
        </p:nvSpPr>
        <p:spPr>
          <a:xfrm flipH="1">
            <a:off x="151715" y="1574765"/>
            <a:ext cx="251520" cy="281617"/>
          </a:xfrm>
          <a:prstGeom prst="round1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1</a:t>
            </a:r>
            <a:endParaRPr lang="es-ES" sz="1200" spc="0" dirty="0"/>
          </a:p>
        </p:txBody>
      </p:sp>
      <p:sp>
        <p:nvSpPr>
          <p:cNvPr id="9" name="8 CuadroTexto"/>
          <p:cNvSpPr txBox="1"/>
          <p:nvPr/>
        </p:nvSpPr>
        <p:spPr>
          <a:xfrm>
            <a:off x="2591032" y="260648"/>
            <a:ext cx="39971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S_tradnl" sz="28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MARCO </a:t>
            </a:r>
            <a:r>
              <a:rPr lang="es-ES_tradnl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TEÓRICO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8" name="1 Título"/>
          <p:cNvSpPr txBox="1">
            <a:spLocks/>
          </p:cNvSpPr>
          <p:nvPr/>
        </p:nvSpPr>
        <p:spPr>
          <a:xfrm>
            <a:off x="441401" y="3540632"/>
            <a:ext cx="2302760" cy="641024"/>
          </a:xfrm>
          <a:prstGeom prst="roundRect">
            <a:avLst/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300" dirty="0" smtClean="0"/>
              <a:t>MAPA  ESTRATÉGICO</a:t>
            </a:r>
            <a:endParaRPr lang="es-ES" sz="1300" dirty="0"/>
          </a:p>
        </p:txBody>
      </p:sp>
      <p:sp>
        <p:nvSpPr>
          <p:cNvPr id="49" name="1 Título"/>
          <p:cNvSpPr txBox="1">
            <a:spLocks/>
          </p:cNvSpPr>
          <p:nvPr/>
        </p:nvSpPr>
        <p:spPr>
          <a:xfrm>
            <a:off x="474937" y="5598127"/>
            <a:ext cx="2270737" cy="641024"/>
          </a:xfrm>
          <a:prstGeom prst="roundRect">
            <a:avLst/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300" dirty="0" smtClean="0"/>
              <a:t>MATRIZ ESTRATÉGICA DE NIVEL “0”</a:t>
            </a:r>
            <a:endParaRPr lang="es-ES" sz="1300" dirty="0"/>
          </a:p>
        </p:txBody>
      </p:sp>
      <p:sp>
        <p:nvSpPr>
          <p:cNvPr id="51" name="50 CuadroTexto"/>
          <p:cNvSpPr txBox="1">
            <a:spLocks noChangeArrowheads="1"/>
          </p:cNvSpPr>
          <p:nvPr/>
        </p:nvSpPr>
        <p:spPr bwMode="auto">
          <a:xfrm>
            <a:off x="3095088" y="3276516"/>
            <a:ext cx="5797392" cy="1123712"/>
          </a:xfrm>
          <a:prstGeom prst="round2DiagRect">
            <a:avLst>
              <a:gd name="adj1" fmla="val 17307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200" b="1" dirty="0" smtClean="0">
                <a:solidFill>
                  <a:prstClr val="black"/>
                </a:solidFill>
                <a:latin typeface="Calibri" pitchFamily="34" charset="0"/>
              </a:rPr>
              <a:t>ES UNA HERRAMIENTA DE GESTIÓN QUE REPRESENTA LOS LINEAMIENTOS DE LA ALTA DIRECCIÓN POR MEDIO DE OBJETIVOS ESTRATÉGICOS RELACIONADA AL MENOS CUATRO PERSPECTIVAS, CON RELACIONES CAUSA-EFECTO: PERSPECTIVA FINANCIERA, DEL CLIENTE, DE LOS PROCESOS INTERNOS; Y LA PERSPECTIVA DE APRENDIZAJE Y CRECIMIENTO</a:t>
            </a:r>
            <a:endParaRPr lang="es-ES" sz="1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56" name="1 Título"/>
          <p:cNvSpPr txBox="1">
            <a:spLocks/>
          </p:cNvSpPr>
          <p:nvPr/>
        </p:nvSpPr>
        <p:spPr>
          <a:xfrm>
            <a:off x="467544" y="1283526"/>
            <a:ext cx="2302760" cy="864096"/>
          </a:xfrm>
          <a:prstGeom prst="roundRect">
            <a:avLst/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300" dirty="0"/>
              <a:t>ELEMENTOS REFERENCIALES DE ANÁLISIS PREVIO AL PROCESO DE ALINEAMIENTO ESTRATÉGICO</a:t>
            </a:r>
            <a:endParaRPr lang="es-ES" sz="1300" dirty="0"/>
          </a:p>
        </p:txBody>
      </p:sp>
      <p:sp>
        <p:nvSpPr>
          <p:cNvPr id="57" name="56 Abrir llave"/>
          <p:cNvSpPr/>
          <p:nvPr/>
        </p:nvSpPr>
        <p:spPr>
          <a:xfrm flipV="1">
            <a:off x="2807808" y="1049074"/>
            <a:ext cx="240562" cy="1371814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58" name="1 Título"/>
          <p:cNvSpPr txBox="1">
            <a:spLocks/>
          </p:cNvSpPr>
          <p:nvPr/>
        </p:nvSpPr>
        <p:spPr>
          <a:xfrm>
            <a:off x="3131840" y="1230281"/>
            <a:ext cx="1084356" cy="383155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a. VISIÓN</a:t>
            </a:r>
            <a:endParaRPr lang="es-ES" sz="1200" spc="0" dirty="0"/>
          </a:p>
        </p:txBody>
      </p:sp>
      <p:sp>
        <p:nvSpPr>
          <p:cNvPr id="60" name="1 Título"/>
          <p:cNvSpPr txBox="1">
            <a:spLocks/>
          </p:cNvSpPr>
          <p:nvPr/>
        </p:nvSpPr>
        <p:spPr>
          <a:xfrm>
            <a:off x="4351741" y="1219095"/>
            <a:ext cx="1084356" cy="383155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b. MISIÓN</a:t>
            </a:r>
            <a:endParaRPr lang="es-ES" sz="1200" spc="0" dirty="0"/>
          </a:p>
        </p:txBody>
      </p:sp>
      <p:sp>
        <p:nvSpPr>
          <p:cNvPr id="61" name="1 Título"/>
          <p:cNvSpPr txBox="1">
            <a:spLocks/>
          </p:cNvSpPr>
          <p:nvPr/>
        </p:nvSpPr>
        <p:spPr>
          <a:xfrm>
            <a:off x="5582226" y="1193090"/>
            <a:ext cx="3310254" cy="383155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c. PRINCIPIOS </a:t>
            </a:r>
            <a:r>
              <a:rPr lang="es-ES_tradnl" sz="1200" spc="0" dirty="0"/>
              <a:t>Y VALORES ORGANIZACIONALES</a:t>
            </a:r>
            <a:endParaRPr lang="es-ES" sz="1200" spc="0" dirty="0"/>
          </a:p>
        </p:txBody>
      </p:sp>
      <p:sp>
        <p:nvSpPr>
          <p:cNvPr id="62" name="1 Título"/>
          <p:cNvSpPr txBox="1">
            <a:spLocks/>
          </p:cNvSpPr>
          <p:nvPr/>
        </p:nvSpPr>
        <p:spPr>
          <a:xfrm>
            <a:off x="3131841" y="1892568"/>
            <a:ext cx="2304256" cy="383155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d. FACTORES </a:t>
            </a:r>
            <a:r>
              <a:rPr lang="es-ES_tradnl" sz="1200" spc="0" dirty="0"/>
              <a:t>CRÍTICOS DE </a:t>
            </a:r>
            <a:r>
              <a:rPr lang="es-ES_tradnl" sz="1200" spc="0" dirty="0" smtClean="0"/>
              <a:t>ÉXITO (lineamientos/identificar/$ </a:t>
            </a:r>
            <a:r>
              <a:rPr lang="es-ES_tradnl" sz="1200" spc="0" dirty="0" err="1" smtClean="0"/>
              <a:t>Esfu</a:t>
            </a:r>
            <a:endParaRPr lang="es-ES" sz="1200" spc="0" dirty="0"/>
          </a:p>
        </p:txBody>
      </p:sp>
      <p:sp>
        <p:nvSpPr>
          <p:cNvPr id="63" name="1 Título"/>
          <p:cNvSpPr txBox="1">
            <a:spLocks/>
          </p:cNvSpPr>
          <p:nvPr/>
        </p:nvSpPr>
        <p:spPr>
          <a:xfrm>
            <a:off x="5582228" y="1893717"/>
            <a:ext cx="2194636" cy="383155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e. OBJETIVOS ESTRATÉGICOS (metas/largo plazo/M V  </a:t>
            </a:r>
            <a:endParaRPr lang="es-ES" sz="1200" spc="0" dirty="0"/>
          </a:p>
        </p:txBody>
      </p:sp>
      <p:sp>
        <p:nvSpPr>
          <p:cNvPr id="68" name="67 Abrir llave"/>
          <p:cNvSpPr/>
          <p:nvPr/>
        </p:nvSpPr>
        <p:spPr>
          <a:xfrm flipV="1">
            <a:off x="2794745" y="3147304"/>
            <a:ext cx="240562" cy="1427680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69" name="1 Título"/>
          <p:cNvSpPr txBox="1">
            <a:spLocks/>
          </p:cNvSpPr>
          <p:nvPr/>
        </p:nvSpPr>
        <p:spPr>
          <a:xfrm>
            <a:off x="3092029" y="5688197"/>
            <a:ext cx="1763306" cy="550953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z="1200" spc="0" dirty="0" smtClean="0"/>
              <a:t>a. LOS PILARES ESTRATÉGICOS  (EJES DE ACCIÓN) RZ</a:t>
            </a:r>
            <a:endParaRPr lang="es-ES" sz="1200" spc="0" dirty="0"/>
          </a:p>
        </p:txBody>
      </p:sp>
      <p:sp>
        <p:nvSpPr>
          <p:cNvPr id="70" name="1 Título"/>
          <p:cNvSpPr txBox="1">
            <a:spLocks/>
          </p:cNvSpPr>
          <p:nvPr/>
        </p:nvSpPr>
        <p:spPr>
          <a:xfrm>
            <a:off x="5173026" y="5673740"/>
            <a:ext cx="3483868" cy="488496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z="1200" spc="0" dirty="0" smtClean="0"/>
              <a:t>b. OBJETIVOS ESTRATÉGICOS, DE CONTRIBUCIÓN Y OPERACIONALES</a:t>
            </a:r>
            <a:endParaRPr lang="es-ES" sz="1200" spc="0" dirty="0"/>
          </a:p>
        </p:txBody>
      </p:sp>
      <p:sp>
        <p:nvSpPr>
          <p:cNvPr id="71" name="70 Abrir llave"/>
          <p:cNvSpPr/>
          <p:nvPr/>
        </p:nvSpPr>
        <p:spPr>
          <a:xfrm flipV="1">
            <a:off x="2794745" y="5517232"/>
            <a:ext cx="240562" cy="926654"/>
          </a:xfrm>
          <a:prstGeom prst="leftBrace">
            <a:avLst>
              <a:gd name="adj1" fmla="val 79046"/>
              <a:gd name="adj2" fmla="val 50082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73" name="72 Flecha abajo"/>
          <p:cNvSpPr/>
          <p:nvPr/>
        </p:nvSpPr>
        <p:spPr>
          <a:xfrm>
            <a:off x="1470123" y="4214943"/>
            <a:ext cx="245315" cy="1333370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42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87" name="86 Flecha abajo"/>
          <p:cNvSpPr/>
          <p:nvPr/>
        </p:nvSpPr>
        <p:spPr>
          <a:xfrm>
            <a:off x="1470123" y="2096567"/>
            <a:ext cx="245315" cy="1412371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42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3625132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591032" y="260648"/>
            <a:ext cx="3997192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S_tradnl" sz="28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MARCO </a:t>
            </a:r>
            <a:r>
              <a:rPr lang="es-ES_tradnl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TEÓRICO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5" name="1 Título"/>
          <p:cNvSpPr txBox="1">
            <a:spLocks/>
          </p:cNvSpPr>
          <p:nvPr/>
        </p:nvSpPr>
        <p:spPr>
          <a:xfrm flipH="1">
            <a:off x="846320" y="4897350"/>
            <a:ext cx="251520" cy="281617"/>
          </a:xfrm>
          <a:prstGeom prst="round1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6</a:t>
            </a:r>
            <a:endParaRPr lang="es-ES" sz="1200" spc="0" dirty="0"/>
          </a:p>
        </p:txBody>
      </p:sp>
      <p:sp>
        <p:nvSpPr>
          <p:cNvPr id="56" name="1 Título"/>
          <p:cNvSpPr txBox="1">
            <a:spLocks/>
          </p:cNvSpPr>
          <p:nvPr/>
        </p:nvSpPr>
        <p:spPr>
          <a:xfrm>
            <a:off x="1136006" y="4703049"/>
            <a:ext cx="2302760" cy="641024"/>
          </a:xfrm>
          <a:prstGeom prst="roundRect">
            <a:avLst/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300" dirty="0" smtClean="0"/>
              <a:t>MATRIZ DE DESEMPEÑO ESTRATÉGICO</a:t>
            </a:r>
            <a:endParaRPr lang="es-ES" sz="1300" dirty="0"/>
          </a:p>
        </p:txBody>
      </p:sp>
      <p:sp>
        <p:nvSpPr>
          <p:cNvPr id="57" name="1 Título"/>
          <p:cNvSpPr txBox="1">
            <a:spLocks/>
          </p:cNvSpPr>
          <p:nvPr/>
        </p:nvSpPr>
        <p:spPr>
          <a:xfrm flipH="1">
            <a:off x="846320" y="3332896"/>
            <a:ext cx="251520" cy="281617"/>
          </a:xfrm>
          <a:prstGeom prst="round1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5</a:t>
            </a:r>
            <a:endParaRPr lang="es-ES" sz="1200" spc="0" dirty="0"/>
          </a:p>
        </p:txBody>
      </p:sp>
      <p:sp>
        <p:nvSpPr>
          <p:cNvPr id="58" name="1 Título"/>
          <p:cNvSpPr txBox="1">
            <a:spLocks/>
          </p:cNvSpPr>
          <p:nvPr/>
        </p:nvSpPr>
        <p:spPr>
          <a:xfrm>
            <a:off x="1136006" y="3153193"/>
            <a:ext cx="2302760" cy="641024"/>
          </a:xfrm>
          <a:prstGeom prst="roundRect">
            <a:avLst/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300" dirty="0"/>
              <a:t>INDICADORES DE GESTIÓN A LOS OBJETIVOS OPERACIONALES</a:t>
            </a:r>
            <a:endParaRPr lang="es-ES" sz="1300" dirty="0"/>
          </a:p>
        </p:txBody>
      </p:sp>
      <p:sp>
        <p:nvSpPr>
          <p:cNvPr id="60" name="59 Abrir llave"/>
          <p:cNvSpPr/>
          <p:nvPr/>
        </p:nvSpPr>
        <p:spPr>
          <a:xfrm flipV="1">
            <a:off x="3476287" y="2675284"/>
            <a:ext cx="240562" cy="1558028"/>
          </a:xfrm>
          <a:prstGeom prst="leftBrace">
            <a:avLst>
              <a:gd name="adj1" fmla="val 79046"/>
              <a:gd name="adj2" fmla="val 49019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61" name="60 CuadroTexto"/>
          <p:cNvSpPr txBox="1">
            <a:spLocks noChangeArrowheads="1"/>
          </p:cNvSpPr>
          <p:nvPr/>
        </p:nvSpPr>
        <p:spPr bwMode="auto">
          <a:xfrm>
            <a:off x="3798863" y="3465160"/>
            <a:ext cx="1510845" cy="756023"/>
          </a:xfrm>
          <a:prstGeom prst="round2DiagRect">
            <a:avLst>
              <a:gd name="adj1" fmla="val 13329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177800" lvl="5" indent="-17780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sz="1200" b="1" dirty="0" smtClean="0">
                <a:solidFill>
                  <a:prstClr val="black"/>
                </a:solidFill>
                <a:latin typeface="Calibri" pitchFamily="34" charset="0"/>
              </a:rPr>
              <a:t>CUANTIFICABLE</a:t>
            </a:r>
            <a:endParaRPr lang="es-ES" sz="12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77800" lvl="5" indent="-17780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sz="1200" b="1" dirty="0" smtClean="0">
                <a:solidFill>
                  <a:prstClr val="black"/>
                </a:solidFill>
                <a:latin typeface="Calibri" pitchFamily="34" charset="0"/>
              </a:rPr>
              <a:t>ESPECÍFICO</a:t>
            </a:r>
            <a:endParaRPr lang="es-ES" sz="12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77800" lvl="5" indent="-17780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sz="1200" b="1" dirty="0" smtClean="0">
                <a:solidFill>
                  <a:prstClr val="black"/>
                </a:solidFill>
                <a:latin typeface="Calibri" pitchFamily="34" charset="0"/>
              </a:rPr>
              <a:t>MEDIBLE</a:t>
            </a:r>
            <a:endParaRPr lang="es-ES" sz="1200" b="1" dirty="0" smtClean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2" name="61 CuadroTexto"/>
          <p:cNvSpPr txBox="1">
            <a:spLocks noChangeArrowheads="1"/>
          </p:cNvSpPr>
          <p:nvPr/>
        </p:nvSpPr>
        <p:spPr bwMode="auto">
          <a:xfrm>
            <a:off x="5473998" y="3461813"/>
            <a:ext cx="2770410" cy="756023"/>
          </a:xfrm>
          <a:prstGeom prst="round2DiagRect">
            <a:avLst>
              <a:gd name="adj1" fmla="val 13329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177800" lvl="5" indent="-17780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sz="1200" b="1" dirty="0" smtClean="0">
                <a:solidFill>
                  <a:prstClr val="black"/>
                </a:solidFill>
                <a:latin typeface="Calibri" pitchFamily="34" charset="0"/>
              </a:rPr>
              <a:t>EXISTA UNA META POR INDICADOR</a:t>
            </a:r>
            <a:endParaRPr lang="es-ES" sz="12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77800" lvl="5" indent="-17780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sz="1200" b="1" dirty="0" smtClean="0">
                <a:solidFill>
                  <a:prstClr val="black"/>
                </a:solidFill>
                <a:latin typeface="Calibri" pitchFamily="34" charset="0"/>
              </a:rPr>
              <a:t>RELEVANTE</a:t>
            </a:r>
            <a:endParaRPr lang="es-ES" sz="1200" b="1" dirty="0" smtClean="0">
              <a:solidFill>
                <a:prstClr val="black"/>
              </a:solidFill>
              <a:latin typeface="Calibri" pitchFamily="34" charset="0"/>
            </a:endParaRPr>
          </a:p>
          <a:p>
            <a:pPr marL="177800" lvl="5" indent="-17780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Font typeface="Arial" panose="020B0604020202020204" pitchFamily="34" charset="0"/>
              <a:buChar char="•"/>
              <a:defRPr/>
            </a:pPr>
            <a:r>
              <a:rPr lang="es-ES_tradnl" sz="1200" b="1" dirty="0" smtClean="0">
                <a:solidFill>
                  <a:prstClr val="black"/>
                </a:solidFill>
                <a:latin typeface="Calibri" pitchFamily="34" charset="0"/>
              </a:rPr>
              <a:t>ALCANZABLE</a:t>
            </a:r>
            <a:endParaRPr lang="es-ES" sz="12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63" name="1 Título"/>
          <p:cNvSpPr txBox="1">
            <a:spLocks/>
          </p:cNvSpPr>
          <p:nvPr/>
        </p:nvSpPr>
        <p:spPr>
          <a:xfrm>
            <a:off x="3798863" y="3013036"/>
            <a:ext cx="4445545" cy="346219"/>
          </a:xfrm>
          <a:prstGeom prst="round2SameRect">
            <a:avLst>
              <a:gd name="adj1" fmla="val 37669"/>
              <a:gd name="adj2" fmla="val 0"/>
            </a:avLst>
          </a:prstGeom>
          <a:solidFill>
            <a:srgbClr val="000000">
              <a:alpha val="69804"/>
            </a:srgb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200" spc="0" dirty="0"/>
              <a:t>LA MEDICIÓN POR MEDIO DE INDICADORES DEBE CUMPLIR CON:</a:t>
            </a:r>
            <a:endParaRPr lang="es-ES" sz="1200" spc="0" dirty="0"/>
          </a:p>
        </p:txBody>
      </p:sp>
      <p:sp>
        <p:nvSpPr>
          <p:cNvPr id="64" name="63 Abrir llave"/>
          <p:cNvSpPr/>
          <p:nvPr/>
        </p:nvSpPr>
        <p:spPr>
          <a:xfrm flipV="1">
            <a:off x="3491880" y="4623431"/>
            <a:ext cx="240562" cy="829452"/>
          </a:xfrm>
          <a:prstGeom prst="leftBrace">
            <a:avLst>
              <a:gd name="adj1" fmla="val 79046"/>
              <a:gd name="adj2" fmla="val 49019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65" name="1 Título"/>
          <p:cNvSpPr txBox="1">
            <a:spLocks/>
          </p:cNvSpPr>
          <p:nvPr/>
        </p:nvSpPr>
        <p:spPr>
          <a:xfrm>
            <a:off x="3779912" y="4604656"/>
            <a:ext cx="3221409" cy="432048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749052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/>
            <a:r>
              <a:rPr lang="es-ES_tradnl" sz="1200" spc="0" dirty="0" smtClean="0"/>
              <a:t>INDICADORES CLAVES DE DESEMPEÑO (KPI)</a:t>
            </a:r>
            <a:endParaRPr lang="es-ES" sz="1200" spc="0" dirty="0"/>
          </a:p>
        </p:txBody>
      </p:sp>
      <p:sp>
        <p:nvSpPr>
          <p:cNvPr id="66" name="1 Título"/>
          <p:cNvSpPr txBox="1">
            <a:spLocks/>
          </p:cNvSpPr>
          <p:nvPr/>
        </p:nvSpPr>
        <p:spPr>
          <a:xfrm flipH="1">
            <a:off x="827584" y="1676711"/>
            <a:ext cx="251520" cy="281617"/>
          </a:xfrm>
          <a:prstGeom prst="round1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200" spc="0" dirty="0" smtClean="0"/>
              <a:t>4</a:t>
            </a:r>
            <a:endParaRPr lang="es-ES" sz="1200" spc="0" dirty="0"/>
          </a:p>
        </p:txBody>
      </p:sp>
      <p:sp>
        <p:nvSpPr>
          <p:cNvPr id="67" name="1 Título"/>
          <p:cNvSpPr txBox="1">
            <a:spLocks/>
          </p:cNvSpPr>
          <p:nvPr/>
        </p:nvSpPr>
        <p:spPr>
          <a:xfrm>
            <a:off x="1117270" y="1497008"/>
            <a:ext cx="2302760" cy="641024"/>
          </a:xfrm>
          <a:prstGeom prst="roundRect">
            <a:avLst/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300" dirty="0" smtClean="0"/>
              <a:t>MATRIZ DE ALINEAMIENTO ESTRATÉGICO</a:t>
            </a:r>
            <a:endParaRPr lang="es-ES" sz="1300" dirty="0"/>
          </a:p>
        </p:txBody>
      </p:sp>
      <p:sp>
        <p:nvSpPr>
          <p:cNvPr id="69" name="68 Flecha abajo"/>
          <p:cNvSpPr/>
          <p:nvPr/>
        </p:nvSpPr>
        <p:spPr>
          <a:xfrm>
            <a:off x="2164728" y="2163435"/>
            <a:ext cx="245315" cy="943521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42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0" name="69 Flecha abajo"/>
          <p:cNvSpPr/>
          <p:nvPr/>
        </p:nvSpPr>
        <p:spPr>
          <a:xfrm>
            <a:off x="2145992" y="3794216"/>
            <a:ext cx="245315" cy="855789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0">
                <a:schemeClr val="accent5">
                  <a:lumMod val="50000"/>
                  <a:shade val="30000"/>
                  <a:satMod val="115000"/>
                </a:schemeClr>
              </a:gs>
              <a:gs pos="50000">
                <a:schemeClr val="accent5">
                  <a:lumMod val="50000"/>
                  <a:shade val="67500"/>
                  <a:satMod val="115000"/>
                  <a:alpha val="42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3951263" y="1603526"/>
            <a:ext cx="4906134" cy="346219"/>
          </a:xfrm>
          <a:prstGeom prst="round2SameRect">
            <a:avLst>
              <a:gd name="adj1" fmla="val 37669"/>
              <a:gd name="adj2" fmla="val 0"/>
            </a:avLst>
          </a:prstGeom>
          <a:solidFill>
            <a:srgbClr val="000000">
              <a:alpha val="69804"/>
            </a:srgb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200" spc="0" dirty="0" smtClean="0"/>
              <a:t>SE DETERMINAN ACC. ESTRATÉGICAS /OPERACIONALIZAN/PROYECTOS</a:t>
            </a:r>
            <a:endParaRPr lang="es-ES" sz="1200" spc="0" dirty="0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3817055" y="5085980"/>
            <a:ext cx="5040342" cy="346219"/>
          </a:xfrm>
          <a:prstGeom prst="round2SameRect">
            <a:avLst>
              <a:gd name="adj1" fmla="val 37669"/>
              <a:gd name="adj2" fmla="val 0"/>
            </a:avLst>
          </a:prstGeom>
          <a:solidFill>
            <a:srgbClr val="000000">
              <a:alpha val="69804"/>
            </a:srgb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200" spc="0" dirty="0" smtClean="0"/>
              <a:t> MEDIR EL NIVEL DE DESEMPEÑO DE UN PROCESO/ALCANZÓ OBJ FIJADO</a:t>
            </a:r>
            <a:endParaRPr lang="es-ES" sz="1200" spc="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>
            <a:off x="3809594" y="2624518"/>
            <a:ext cx="4445545" cy="346219"/>
          </a:xfrm>
          <a:prstGeom prst="round2SameRect">
            <a:avLst>
              <a:gd name="adj1" fmla="val 37669"/>
              <a:gd name="adj2" fmla="val 0"/>
            </a:avLst>
          </a:prstGeom>
          <a:solidFill>
            <a:srgbClr val="000000">
              <a:alpha val="69804"/>
            </a:srgb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200" spc="0" dirty="0" smtClean="0"/>
              <a:t>EXPRESIONES CUANT./VARIABLES-PROCESO-VERIFICAR/CAL.PRO</a:t>
            </a:r>
            <a:endParaRPr lang="es-ES" sz="1200" spc="0" dirty="0"/>
          </a:p>
        </p:txBody>
      </p:sp>
    </p:spTree>
    <p:extLst>
      <p:ext uri="{BB962C8B-B14F-4D97-AF65-F5344CB8AC3E}">
        <p14:creationId xmlns:p14="http://schemas.microsoft.com/office/powerpoint/2010/main" val="300546625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64952" y="3212976"/>
            <a:ext cx="23762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24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SUMARIO</a:t>
            </a:r>
            <a:endParaRPr lang="es-ES" sz="24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13 Abrir llave"/>
          <p:cNvSpPr/>
          <p:nvPr/>
        </p:nvSpPr>
        <p:spPr>
          <a:xfrm flipV="1">
            <a:off x="2581176" y="188640"/>
            <a:ext cx="360040" cy="6480720"/>
          </a:xfrm>
          <a:prstGeom prst="leftBrace">
            <a:avLst>
              <a:gd name="adj1" fmla="val 129345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085232" y="439829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112000" y="764704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MX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INTRODUCCI</a:t>
            </a: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ÓN: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419872" y="1124744"/>
            <a:ext cx="3744416" cy="748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ANTECEDENTES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PLANTEAMIENTO DEL PROBLEMA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OBJETIVOS DE LA INVESTIGACI</a:t>
            </a:r>
            <a:r>
              <a:rPr lang="es-ES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ÓN</a:t>
            </a:r>
            <a:endParaRPr lang="es-MX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085232" y="2132856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112000" y="2457731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MARCO  TEÓRICO: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419872" y="2817771"/>
            <a:ext cx="468052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ELEMENTOS REFERENCIALES DE ANÁLISIS PREVIO AL PROCESO DE ALINEAMIENTO ESTRATÉGICO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MAPA 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ESTRATÉGICA DE NIVEL “0”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DE ALINEAMIENTO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INDICADORES DE GESTIÓN A LOS OBJETIVOS OPERACIONALES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DE DESEMPEÑO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LAS ACCIONES ESTRATÉGICAS Y COMPROMISOS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085232" y="4876567"/>
            <a:ext cx="5447208" cy="692924"/>
            <a:chOff x="3085232" y="4876567"/>
            <a:chExt cx="5447208" cy="692924"/>
          </a:xfrm>
        </p:grpSpPr>
        <p:sp>
          <p:nvSpPr>
            <p:cNvPr id="45" name="44 Rectángulo"/>
            <p:cNvSpPr/>
            <p:nvPr/>
          </p:nvSpPr>
          <p:spPr>
            <a:xfrm>
              <a:off x="3085232" y="4876567"/>
              <a:ext cx="237626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sz="1600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PARTE  III</a:t>
              </a:r>
              <a:endParaRPr lang="es-ES" sz="16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7" name="46 Rectángulo"/>
            <p:cNvSpPr/>
            <p:nvPr/>
          </p:nvSpPr>
          <p:spPr>
            <a:xfrm>
              <a:off x="3112000" y="5201442"/>
              <a:ext cx="5420440" cy="368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sz="16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PROCESO </a:t>
              </a:r>
              <a:r>
                <a:rPr lang="es-ES_tradnl" sz="1600" b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DE </a:t>
              </a:r>
              <a:r>
                <a:rPr lang="es-ES_tradnl" sz="16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ALINEAMIENTO</a:t>
              </a:r>
              <a:r>
                <a:rPr lang="es-ES" sz="16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. </a:t>
              </a:r>
              <a:r>
                <a:rPr lang="es-ES_tradnl" sz="16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APLICACIÓN</a:t>
              </a:r>
              <a:endParaRPr lang="es-MX" sz="16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49" name="48 Rectángulo"/>
          <p:cNvSpPr/>
          <p:nvPr/>
        </p:nvSpPr>
        <p:spPr>
          <a:xfrm>
            <a:off x="3085232" y="5812671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IV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112000" y="6137546"/>
            <a:ext cx="5420440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CONCLUSIONES Y RECOMENDACIONES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99271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43950" y="1196752"/>
            <a:ext cx="5304314" cy="648072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ELEMENTOS REFERENCIALES DE ANÁLISIS PREVIO AL PROCESO DE ALINEAMIENTO ESTRATÉGICO</a:t>
            </a:r>
            <a:endParaRPr lang="es-ES" sz="17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 flipH="1">
            <a:off x="1259632" y="135953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1</a:t>
            </a:r>
            <a:endParaRPr lang="es-ES" spc="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673339" y="2420888"/>
            <a:ext cx="2500374" cy="595166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pc="0" dirty="0" smtClean="0">
                <a:solidFill>
                  <a:schemeClr val="tx1"/>
                </a:solidFill>
              </a:rPr>
              <a:t>a. ANÁLISIS DE LA VISIÓN</a:t>
            </a:r>
            <a:endParaRPr lang="es-ES" spc="0" dirty="0">
              <a:solidFill>
                <a:schemeClr val="tx1"/>
              </a:solidFill>
            </a:endParaRPr>
          </a:p>
        </p:txBody>
      </p:sp>
      <p:sp>
        <p:nvSpPr>
          <p:cNvPr id="27" name="1 Título"/>
          <p:cNvSpPr txBox="1">
            <a:spLocks/>
          </p:cNvSpPr>
          <p:nvPr/>
        </p:nvSpPr>
        <p:spPr>
          <a:xfrm>
            <a:off x="2647690" y="3510114"/>
            <a:ext cx="2500374" cy="595166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pc="0" dirty="0" smtClean="0">
                <a:solidFill>
                  <a:schemeClr val="tx1"/>
                </a:solidFill>
              </a:rPr>
              <a:t>b. ANÁLISIS DE LA </a:t>
            </a:r>
            <a:r>
              <a:rPr lang="es-ES_tradnl" spc="0" dirty="0">
                <a:solidFill>
                  <a:schemeClr val="tx1"/>
                </a:solidFill>
              </a:rPr>
              <a:t>M</a:t>
            </a:r>
            <a:r>
              <a:rPr lang="es-ES_tradnl" spc="0" dirty="0" smtClean="0">
                <a:solidFill>
                  <a:schemeClr val="tx1"/>
                </a:solidFill>
              </a:rPr>
              <a:t>ISIÓN</a:t>
            </a:r>
            <a:endParaRPr lang="es-ES" spc="0" dirty="0">
              <a:solidFill>
                <a:schemeClr val="tx1"/>
              </a:solidFill>
            </a:endParaRPr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2648250" y="4614932"/>
            <a:ext cx="5812182" cy="595166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pc="0" dirty="0" smtClean="0">
                <a:solidFill>
                  <a:schemeClr val="tx1"/>
                </a:solidFill>
              </a:rPr>
              <a:t>c. ANÁLISIS DE LOS PRINCIPIOS Y VALORES ORGANIZACIONALES</a:t>
            </a:r>
            <a:endParaRPr lang="es-ES" spc="0" dirty="0">
              <a:solidFill>
                <a:schemeClr val="tx1"/>
              </a:solidFill>
            </a:endParaRPr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2624915" y="5714154"/>
            <a:ext cx="3150348" cy="595166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pc="0" dirty="0" smtClean="0">
                <a:solidFill>
                  <a:schemeClr val="tx1"/>
                </a:solidFill>
              </a:rPr>
              <a:t>d. FACTORES CRÍTICOS DE ÉXITO</a:t>
            </a:r>
            <a:endParaRPr lang="es-ES" spc="0" dirty="0">
              <a:solidFill>
                <a:schemeClr val="tx1"/>
              </a:solidFill>
            </a:endParaRPr>
          </a:p>
        </p:txBody>
      </p:sp>
      <p:sp>
        <p:nvSpPr>
          <p:cNvPr id="39" name="38 Flecha abajo"/>
          <p:cNvSpPr/>
          <p:nvPr/>
        </p:nvSpPr>
        <p:spPr>
          <a:xfrm>
            <a:off x="3779912" y="1844824"/>
            <a:ext cx="245315" cy="57606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0" name="39 Flecha abajo"/>
          <p:cNvSpPr/>
          <p:nvPr/>
        </p:nvSpPr>
        <p:spPr>
          <a:xfrm>
            <a:off x="3796804" y="2934050"/>
            <a:ext cx="245315" cy="57606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1" name="40 Flecha abajo"/>
          <p:cNvSpPr/>
          <p:nvPr/>
        </p:nvSpPr>
        <p:spPr>
          <a:xfrm>
            <a:off x="3796804" y="4028924"/>
            <a:ext cx="245315" cy="57606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abajo"/>
          <p:cNvSpPr/>
          <p:nvPr/>
        </p:nvSpPr>
        <p:spPr>
          <a:xfrm>
            <a:off x="3822453" y="5138090"/>
            <a:ext cx="245315" cy="57606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9344698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43950" y="1196752"/>
            <a:ext cx="5304314" cy="648072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ELEMENTOS REFERENCIALES DE ANÁLISIS PREVIO AL PROCESO DE ALINEAMIENTO ESTRATÉGICO</a:t>
            </a:r>
            <a:endParaRPr lang="es-ES" sz="17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 flipH="1">
            <a:off x="1259632" y="135953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1</a:t>
            </a:r>
            <a:endParaRPr lang="es-ES" spc="0" dirty="0"/>
          </a:p>
        </p:txBody>
      </p:sp>
      <p:sp>
        <p:nvSpPr>
          <p:cNvPr id="28" name="1 Título"/>
          <p:cNvSpPr txBox="1">
            <a:spLocks/>
          </p:cNvSpPr>
          <p:nvPr/>
        </p:nvSpPr>
        <p:spPr>
          <a:xfrm>
            <a:off x="2648250" y="5926502"/>
            <a:ext cx="5812182" cy="595166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pc="0" dirty="0" smtClean="0">
                <a:solidFill>
                  <a:schemeClr val="tx1"/>
                </a:solidFill>
              </a:rPr>
              <a:t>c. ANÁLISIS DE LOS PRINCIPIOS Y VALORES ORGANIZACIONALES</a:t>
            </a:r>
            <a:endParaRPr lang="es-ES" spc="0" dirty="0">
              <a:solidFill>
                <a:schemeClr val="tx1"/>
              </a:solidFill>
            </a:endParaRPr>
          </a:p>
        </p:txBody>
      </p:sp>
      <p:sp>
        <p:nvSpPr>
          <p:cNvPr id="41" name="40 Flecha abajo"/>
          <p:cNvSpPr/>
          <p:nvPr/>
        </p:nvSpPr>
        <p:spPr>
          <a:xfrm>
            <a:off x="3796804" y="5340494"/>
            <a:ext cx="245315" cy="57606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/>
          </p:nvPr>
        </p:nvGraphicFramePr>
        <p:xfrm>
          <a:off x="1223596" y="2139889"/>
          <a:ext cx="6348936" cy="343658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Document" r:id="rId5" imgW="5537200" imgH="2997200" progId="Word.Document.12">
                  <p:embed/>
                </p:oleObj>
              </mc:Choice>
              <mc:Fallback>
                <p:oleObj name="Document" r:id="rId5" imgW="5537200" imgH="299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223596" y="2139889"/>
                        <a:ext cx="6348936" cy="343658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9842116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5" name="1 Título"/>
          <p:cNvSpPr txBox="1">
            <a:spLocks/>
          </p:cNvSpPr>
          <p:nvPr/>
        </p:nvSpPr>
        <p:spPr>
          <a:xfrm>
            <a:off x="1643950" y="1196752"/>
            <a:ext cx="5304314" cy="648072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ELEMENTOS REFERENCIALES DE ANÁLISIS PREVIO AL PROCESO DE ALINEAMIENTO ESTRATÉGICO</a:t>
            </a:r>
            <a:endParaRPr lang="es-ES" sz="1700" dirty="0"/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 flipH="1">
            <a:off x="1259632" y="135953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1</a:t>
            </a:r>
            <a:endParaRPr lang="es-ES" spc="0" dirty="0"/>
          </a:p>
        </p:txBody>
      </p:sp>
      <p:sp>
        <p:nvSpPr>
          <p:cNvPr id="29" name="1 Título"/>
          <p:cNvSpPr txBox="1">
            <a:spLocks/>
          </p:cNvSpPr>
          <p:nvPr/>
        </p:nvSpPr>
        <p:spPr>
          <a:xfrm>
            <a:off x="2624915" y="5714154"/>
            <a:ext cx="3150348" cy="595166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/>
            <a:r>
              <a:rPr lang="es-ES_tradnl" spc="0" dirty="0" smtClean="0">
                <a:solidFill>
                  <a:schemeClr val="tx1"/>
                </a:solidFill>
              </a:rPr>
              <a:t>d. FACTORES CRÍTICOS DE ÉXITO</a:t>
            </a:r>
            <a:endParaRPr lang="es-ES" spc="0" dirty="0">
              <a:solidFill>
                <a:schemeClr val="tx1"/>
              </a:solidFill>
            </a:endParaRPr>
          </a:p>
        </p:txBody>
      </p:sp>
      <p:sp>
        <p:nvSpPr>
          <p:cNvPr id="39" name="38 Flecha abajo"/>
          <p:cNvSpPr/>
          <p:nvPr/>
        </p:nvSpPr>
        <p:spPr>
          <a:xfrm>
            <a:off x="3779912" y="1844824"/>
            <a:ext cx="245315" cy="57606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2" name="41 Flecha abajo"/>
          <p:cNvSpPr/>
          <p:nvPr/>
        </p:nvSpPr>
        <p:spPr>
          <a:xfrm>
            <a:off x="3822453" y="5138090"/>
            <a:ext cx="245315" cy="57606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787" y="2079222"/>
            <a:ext cx="8022534" cy="33803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 rot="16200000">
            <a:off x="363806" y="3744506"/>
            <a:ext cx="2731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400" b="1" dirty="0"/>
              <a:t>PLANIFICACIÓN ACADÉMICA</a:t>
            </a:r>
            <a:r>
              <a:rPr lang="es-ES_tradnl" sz="1400" dirty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3625865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3 Título"/>
          <p:cNvSpPr txBox="1">
            <a:spLocks/>
          </p:cNvSpPr>
          <p:nvPr/>
        </p:nvSpPr>
        <p:spPr>
          <a:xfrm>
            <a:off x="611560" y="2929638"/>
            <a:ext cx="7920880" cy="3708708"/>
          </a:xfrm>
          <a:prstGeom prst="rect">
            <a:avLst/>
          </a:prstGeom>
          <a:noFill/>
          <a:ln w="57150" algn="ctr">
            <a:noFill/>
            <a:miter lim="800000"/>
            <a:headEnd/>
            <a:tailEnd/>
          </a:ln>
          <a:effectLst>
            <a:outerShdw blurRad="38100" dist="38100" dir="66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es-ES" sz="2500" u="sng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MAESTRÍA DE GESTIÓN DE CALIDAD Y PRODUCTIVIDAD MGCP-VII</a:t>
            </a:r>
          </a:p>
          <a:p>
            <a:pPr algn="ctr">
              <a:spcBef>
                <a:spcPct val="0"/>
              </a:spcBef>
              <a:defRPr/>
            </a:pPr>
            <a:endParaRPr lang="es-ES" sz="25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2500" b="1" kern="0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rPr>
              <a:t>Proponentes: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2500" b="1" kern="0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rPr>
              <a:t>Crnl.</a:t>
            </a:r>
            <a:r>
              <a:rPr lang="es-ES" sz="2500" b="1" kern="0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rPr>
              <a:t> Luis Altamirano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2500" b="1" kern="0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rPr>
              <a:t>Crnl.</a:t>
            </a:r>
            <a:r>
              <a:rPr lang="es-ES" sz="2500" b="1" kern="0" spc="50" dirty="0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rPr>
              <a:t> Alex </a:t>
            </a:r>
            <a:r>
              <a:rPr lang="es-ES" sz="2500" b="1" kern="0" spc="50" dirty="0" err="1" smtClean="0">
                <a:ln w="12700" cmpd="sng">
                  <a:solidFill>
                    <a:srgbClr val="F79646">
                      <a:satMod val="120000"/>
                      <a:shade val="80000"/>
                    </a:srgbClr>
                  </a:solidFill>
                  <a:prstDash val="solid"/>
                </a:ln>
                <a:solidFill>
                  <a:srgbClr val="F79646">
                    <a:tint val="1000"/>
                  </a:srgbClr>
                </a:solidFill>
                <a:effectLst>
                  <a:glow rad="53100">
                    <a:srgbClr val="F79646">
                      <a:satMod val="180000"/>
                      <a:alpha val="30000"/>
                    </a:srgbClr>
                  </a:glow>
                </a:effectLst>
                <a:latin typeface="Arial Black" pitchFamily="34" charset="0"/>
              </a:rPr>
              <a:t>Balseca</a:t>
            </a:r>
            <a:endParaRPr lang="es-ES" sz="2500" b="1" kern="0" spc="50" dirty="0" smtClean="0">
              <a:ln w="12700" cmpd="sng">
                <a:solidFill>
                  <a:srgbClr val="F79646">
                    <a:satMod val="120000"/>
                    <a:shade val="80000"/>
                  </a:srgbClr>
                </a:solidFill>
                <a:prstDash val="solid"/>
              </a:ln>
              <a:solidFill>
                <a:srgbClr val="F79646">
                  <a:tint val="1000"/>
                </a:srgbClr>
              </a:solidFill>
              <a:effectLst>
                <a:glow rad="53100">
                  <a:srgbClr val="F79646">
                    <a:satMod val="180000"/>
                    <a:alpha val="30000"/>
                  </a:srgbClr>
                </a:glow>
              </a:effectLst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endParaRPr lang="es-ES" sz="2500" kern="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  <a:p>
            <a:pPr algn="ctr">
              <a:spcBef>
                <a:spcPct val="0"/>
              </a:spcBef>
              <a:defRPr/>
            </a:pPr>
            <a:r>
              <a:rPr lang="es-E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Tema: ALINEAMIENTO ESTRATÉGICO DE LA A.G.F.T. </a:t>
            </a:r>
          </a:p>
          <a:p>
            <a:pPr algn="ctr">
              <a:spcBef>
                <a:spcPct val="0"/>
              </a:spcBef>
              <a:defRPr/>
            </a:pPr>
            <a:r>
              <a:rPr lang="es-ES" sz="2000" kern="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 LOS OBJETIVOS DE CONTRIBUCIÓN DEL COMANDO DE EDUCACIÓN Y DOCTRINA DEL EJÉRCITO</a:t>
            </a:r>
            <a:endParaRPr lang="es-EC" sz="2000" kern="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18434" name="Picture 2" descr="C:\Documents and Settings\Markus\Mis documentos\Mis imágenes\sell CEDE_baja resol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3344" y="338884"/>
            <a:ext cx="1943774" cy="2087620"/>
          </a:xfrm>
          <a:prstGeom prst="rect">
            <a:avLst/>
          </a:prstGeom>
          <a:noFill/>
          <a:effectLst>
            <a:outerShdw blurRad="50800" dist="88900" dir="5400000" algn="ctr" rotWithShape="0">
              <a:schemeClr val="tx1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435" name="Picture 3" descr="E:\IMAGENES PEPA\SELLOS\Instit-Milit\AGF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712" y="285728"/>
            <a:ext cx="1685560" cy="222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9857548"/>
      </p:ext>
    </p:extLst>
  </p:cSld>
  <p:clrMapOvr>
    <a:masterClrMapping/>
  </p:clrMapOvr>
  <p:transition advTm="19500">
    <p:split orient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2063028" y="908720"/>
            <a:ext cx="4957244" cy="369591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/>
            <a:r>
              <a:rPr lang="es-ES_tradnl" sz="1400" spc="0" dirty="0" smtClean="0">
                <a:solidFill>
                  <a:schemeClr val="tx1"/>
                </a:solidFill>
              </a:rPr>
              <a:t>e. OBJETIVOS  ESTRATÉGICOS  (OPERACIONALES PARA LA AGFT)</a:t>
            </a:r>
            <a:endParaRPr lang="es-ES" sz="1400" spc="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0" y="1484784"/>
          <a:ext cx="9144000" cy="51845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7584"/>
                <a:gridCol w="3287216"/>
                <a:gridCol w="5029200"/>
              </a:tblGrid>
              <a:tr h="34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ANÁLISIS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01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CONTAR CON NIVELES ÓPTIMOS DE IMAGEN INSTITUCIONAL CON LA COMUNIDAD, Y AL INTERIOR DE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“CREDIBILIDAD INSTITUCIONAL” Y LA PERSPECTIVA “IMPACTO AL ESTADO Y COMUNIDAD” Y APORTA A ALCANZAR NIVELES ÓPTIMOS DE SATISFACCIÓN E IMAGEN INSTITUCIONAL.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02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DESARROLLAR LA MALLA CURRICULAR QUE SATISFAGA EL PERFIL DE LOS OFICIALES QUE COMANDARÁN EL EJÉRCITO EN LOS NIVELES REQUERIDOS.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“APOYO AL DESARROLLO” Y LA PERSPECTIVA “IMPACTO AL ESTADO Y COMUNIDAD” Y APORTA A ALCANZAR PROYECTOS EDUCACIONALES DE ALTO IMPACTO.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03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PROPORCIONAR LA DOCTRINA ACADÉMICA QUE PERMITA EL ENTRENAMIENTO Y DESARROLLO DEL OFICIAL.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“DEFENSA DE LA SOBERANÍA E INTEGRIDAD TERRITORIAL” Y LA PERSPECTIVA “IMPACTO AL ESTADO Y COMUNIDAD” Y APORTA A FORTALECER EL EMPLEO EN LOS NIVELES ESTRATÉGICO, OPERATIVO Y TÁCTICO.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OP.04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FORTALECER LA CULTURA DE SEGURIDAD DEL MILITAR CONSIDERANDO PROGRAMAS DE ADMINISTRACIÓN Y GESTIÓN DE RIESGO.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“PRESERVACIÓN DE LA PROTECCIÓN INTERNA” Y LA PERSPECTIVA “IMPACTO AL ESTADO Y COMUNIDAD” Y APORTA A MEJORAR LAS COMPETENCIAS EN EL ÁREA DE GESTIÓN DE RIESGOS.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66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05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CONTAR CON INFRAESTRUCTURA ACADÉMICA Y TECNOLOGÍA ADECUADA PARA LA GESTIÓN EDUCATIVA.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“RELACIONES INTERINSTITUCIONALES” Y LA PERSPECTIVA “EFECTIVIDAD OPERACIONAL” Y APORTA ASEGURAR EL USO DE TECNOLOGÍA INFORMÁTICA Y GENERAR LAS COMPETENCIAS EN EL TALENTO HUMANO MILITAR. 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66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06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CUMPLIR CON LAS NORMAS EDUCATIVAS DADAS POR EL ESCALÓN SUPERIOR APOYANDO LAS OPORTUNIDADES DE MEJORA.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“NORMATIVA CONSTITUCIONAL” Y LA PERSPECTIVA “EFECTIVIDAD OPERACIONAL” Y APORTA A PROPICIAR EL ENTENDIMIENTO DEL MARCO REGULATORIO QUE VINCULA LAS POLÍTICAS INSTITUCIONALES CON LA NORMATIVA LEGAL DEL PAÍS.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07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IMPLEMENTAR EL MODELO DE DIRECCIONAMIENTO ESTRATÉGICO PARA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“SISTEMA INTEGRADO DE GESTIÓN” Y LA PERSPECTIVA “EFECTIVIDAD OPERACIONAL” Y APORTA AL MODELO DE DIRECCIONAMIENTO ESTRATÉGICO.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844673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1 Título"/>
          <p:cNvSpPr txBox="1">
            <a:spLocks/>
          </p:cNvSpPr>
          <p:nvPr/>
        </p:nvSpPr>
        <p:spPr>
          <a:xfrm>
            <a:off x="2063028" y="908720"/>
            <a:ext cx="4957244" cy="369591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/>
            <a:r>
              <a:rPr lang="es-ES_tradnl" sz="1400" spc="0" dirty="0" smtClean="0">
                <a:solidFill>
                  <a:schemeClr val="tx1"/>
                </a:solidFill>
              </a:rPr>
              <a:t>e. OBJETIVOS  ESTRATÉGICOS  (OPERACIONALES PARA LA AGFT)</a:t>
            </a:r>
            <a:endParaRPr lang="es-ES" sz="1400" spc="0" dirty="0">
              <a:solidFill>
                <a:schemeClr val="tx1"/>
              </a:solidFill>
            </a:endParaRPr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0" y="1484784"/>
          <a:ext cx="9144000" cy="51845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7584"/>
                <a:gridCol w="3287216"/>
                <a:gridCol w="5029200"/>
              </a:tblGrid>
              <a:tr h="34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ANÁLISIS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01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CONTAR CON NIVELES ÓPTIMOS DE IMAGEN INSTITUCIONAL CON LA COMUNIDAD, Y AL INTERIOR DE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“CREDIBILIDAD INSTITUCIONAL” Y LA PERSPECTIVA “IMPACTO AL ESTADO Y COMUNIDAD” Y APORTA A ALCANZAR NIVELES ÓPTIMOS DE SATISFACCIÓN E IMAGEN INSTITUCIONAL.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02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DESARROLLAR LA MALLA CURRICULAR QUE SATISFAGA EL PERFIL DE LOS OFICIALES QUE COMANDARÁN EL EJÉRCITO EN LOS NIVELES REQUERIDOS.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“APOYO AL DESARROLLO” Y LA PERSPECTIVA “IMPACTO AL ESTADO Y COMUNIDAD” Y APORTA A ALCANZAR PROYECTOS EDUCACIONALES DE ALTO IMPACTO.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03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PROPORCIONAR LA DOCTRINA ACADÉMICA QUE PERMITA EL ENTRENAMIENTO Y DESARROLLO DEL OFICIAL.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“DEFENSA DE LA SOBERANÍA E INTEGRIDAD TERRITORIAL” Y LA PERSPECTIVA “IMPACTO AL ESTADO Y COMUNIDAD” Y APORTA A FORTALECER EL EMPLEO EN LOS NIVELES ESTRATÉGICO, OPERATIVO Y TÁCTICO.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OP.04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FORTALECER LA CULTURA DE SEGURIDAD DEL MILITAR CONSIDERANDO PROGRAMAS DE ADMINISTRACIÓN Y GESTIÓN DE RIESGO.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“PRESERVACIÓN DE LA PROTECCIÓN INTERNA” Y LA PERSPECTIVA “IMPACTO AL ESTADO Y COMUNIDAD” Y APORTA A MEJORAR LAS COMPETENCIAS EN EL ÁREA DE GESTIÓN DE RIESGOS.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66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05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CONTAR CON INFRAESTRUCTURA ACADÉMICA Y TECNOLOGÍA ADECUADA PARA LA GESTIÓN EDUCATIVA.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“RELACIONES INTERINSTITUCIONALES” Y LA PERSPECTIVA “EFECTIVIDAD OPERACIONAL” Y APORTA ASEGURAR EL USO DE TECNOLOGÍA INFORMÁTICA Y GENERAR LAS COMPETENCIAS EN EL TALENTO HUMANO MILITAR. 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66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06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CUMPLIR CON LAS NORMAS EDUCATIVAS DADAS POR EL ESCALÓN SUPERIOR APOYANDO LAS OPORTUNIDADES DE MEJORA.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“NORMATIVA CONSTITUCIONAL” Y LA PERSPECTIVA “EFECTIVIDAD OPERACIONAL” Y APORTA A PROPICIAR EL ENTENDIMIENTO DEL MARCO REGULATORIO QUE VINCULA LAS POLÍTICAS INSTITUCIONALES CON LA NORMATIVA LEGAL DEL PAÍS.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07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IMPLEMENTAR EL MODELO DE DIRECCIONAMIENTO ESTRATÉGICO PARA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“SISTEMA INTEGRADO DE GESTIÓN” Y LA PERSPECTIVA “EFECTIVIDAD OPERACIONAL” Y APORTA AL MODELO DE DIRECCIONAMIENTO ESTRATÉGICO.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6" name="5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5" name="2 Tabla"/>
          <p:cNvGraphicFramePr>
            <a:graphicFrameLocks noGrp="1"/>
          </p:cNvGraphicFramePr>
          <p:nvPr>
            <p:extLst/>
          </p:nvPr>
        </p:nvGraphicFramePr>
        <p:xfrm>
          <a:off x="545" y="1488403"/>
          <a:ext cx="9144000" cy="5184577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7584"/>
                <a:gridCol w="3287216"/>
                <a:gridCol w="5029200"/>
              </a:tblGrid>
              <a:tr h="34640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ANÁLISIS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01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CONTAR CON NIVELES ÓPTIMOS DE IMAGEN INSTITUCIONAL CON LA COMUNIDAD, Y AL INTERIOR DE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“CREDIBILIDAD INSTITUCIONAL” Y LA PERSPECTIVA “IMPACTO AL ESTADO Y COMUNIDAD” Y APORTA A ALCANZAR NIVELES ÓPTIMOS DE SATISFACCIÓN E IMAGEN INSTITUCIONAL.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OP. 02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DESARROLLAR LA MALLA CURRICULAR QUE SATISFAGA EL PERFIL DE LOS OFICIALES QUE COMANDARÁN EL EJÉRCITO EN LOS NIVELES REQUERIDOS.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 OBJETIVO SE VINCULA CON EL </a:t>
                      </a: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PILAR ESTRATÉGICO “APOYO AL DESARROLLO” Y LA PERSPECTIVA “IMPACTO AL ESTADO Y COMUNIDAD” </a:t>
                      </a: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Y APORTA A ALCANZAR PROYECTOS EDUCACIONALES DE ALTO IMPACTO.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03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PROPORCIONAR LA DOCTRINA ACADÉMICA QUE PERMITA EL ENTRENAMIENTO Y DESARROLLO DEL OFICIAL.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 OBJETIVO SE VINCULA CON EL PILAR ESTRATÉGICO “DEFENSA DE LA SOBERANÍA E INTEGRIDAD TERRITORIAL” Y LA PERSPECTIVA “IMPACTO AL ESTADO Y COMUNIDAD” Y APORTA A FORTALECER EL EMPLEO EN LOS NIVELES ESTRATÉGICO, OPERATIVO Y TÁCTICO.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OP.04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FORTALECER LA CULTURA DE SEGURIDAD DEL MILITAR CONSIDERANDO PROGRAMAS DE ADMINISTRACIÓN Y GESTIÓN DE RIESGO.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 OBJETIVO SE VINCULA CON EL </a:t>
                      </a: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PILAR ESTRATÉGICO “PRESERVACIÓN DE LA PROTECCIÓN INTERNA” Y LA PERSPECTIVA “IMPACTO AL ESTADO Y COMUNIDAD</a:t>
                      </a: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” Y APORTA A MEJORAR LAS COMPETENCIAS EN EL ÁREA DE GESTIÓN DE RIESGOS.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66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OP. 05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CONTAR CON INFRAESTRUCTURA ACADÉMICA Y TECNOLOGÍA ADECUADA PARA LA GESTIÓN EDUCATIVA.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 OBJETIVO SE VINCULA CON EL </a:t>
                      </a: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PILAR ESTRATÉGICO “RELACIONES INTERINSTITUCIONALES” Y LA PERSPECTIVA “EFECTIVIDAD OPERACIONAL” Y APORTA ASEGURAR EL USO DE TECNOLOGÍA INFORMÁ</a:t>
                      </a: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TICA Y GENERAR LAS COMPETENCIAS EN EL TALENTO HUMANO MILITAR. 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6613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06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CUMPLIR CON LAS NORMAS EDUCATIVAS DADAS POR EL ESCALÓN SUPERIOR APOYANDO LAS OPORTUNIDADES DE MEJORA.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“NORMATIVA CONSTITUCIONAL” Y LA PERSPECTIVA “EFECTIVIDAD OPERACIONAL” Y APORTA A PROPICIAR EL ENTENDIMIENTO DEL MARCO REGULATORIO QUE VINCULA LAS POLÍTICAS INSTITUCIONALES CON LA NORMATIVA LEGAL DEL PAÍS.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66118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07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IMPLEMENTAR EL MODELO DE DIRECCIONAMIENTO ESTRATÉGICO PARA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“SISTEMA INTEGRADO DE GESTIÓN” Y LA PERSPECTIVA “EFECTIVIDAD OPERACIONAL” Y APORTA AL MODELO DE DIRECCIONAMIENTO ESTRATÉGICO.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176581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0" y="1484784"/>
          <a:ext cx="9144000" cy="48912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7584"/>
                <a:gridCol w="3287216"/>
                <a:gridCol w="502920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ANÁLISIS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796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08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MANTENER UN ALTO NIVEL DE COMPETENCIA CON EL PERSONAL DE OFICIALES ALUMNOS, DOCENTES Y DIRECTIVOS.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“ADAPTACIÓN A NUEVOS ESCENARIOS” Y LA PERSPECTIVA “ADAPTACIÓN A CAMBIOS ” Y APORTA A GENERAR COMPETENCIAS EN EL TALENTO HUMANO.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09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DESARROLLAR PROYECTOS DE INVESTIGACIÓN Y DESARROLLO APLICABLES AL ACCIONAR DE LA DEFENSA.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“INVESTIGACIÓN Y DESARROLLO” Y LA PERSPECTIVA “ADAPTACIÓN A CAMBIOS” Y APORTA A INCREMENTAR LOS NIVELES DE INVESTIGACIÓN Y APLICABILIDAD DE PROYECTOS.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10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ALCANZAR DEL MANDO, LA ESTABILIDAD NECESARIA DEL CUERPO DIRECTIVO Y DOCENTE.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“GESTIÓN DEL TALENTO HUMANO” Y LA PERSPECTIVA “DESARROLLO DEL TALENTO HUMANO” Y APORTA A DISPONER EL ORGÁNICO FUNCIONAL ADECUADO A LOS PROCESOS.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11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INCREMENTAR GRADUALMENTE LA SATISFACCIÓN DE LOS COLABORADORES DE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“GESTIÓN DEL TALENTO HUMANO” Y LA PERSPECTIVA “DESARROLLO DEL TALENTO HUMANO” Y APORTA A INCREMENTAR LA SATISFACCIÓN DEL PERSONAL.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12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ALCANZAR DEL ESCALÓN SUPERIOR LOS RECURSOS ECONÓMICOS PLANIFICADOS Y/O GESTIONAR LO REQUERIDO POR MEDIO DE AUTOGESTIÓN.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“ECONOMÍA DE DEFENSA SUSTENTABLE” Y LA PERSPECTIVA “ECONOMÍA DE DEFENSA” Y APORTA A ASEGURAR QUE SE DISPONGA DE LA CAPACIDAD PARA EL PROCESO CE PERFECCIONAMIENTO.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13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OPTIMIZAR LA ADMINISTRACIÓN Y EMPLEO DE LOS RECURSOS ECONÓMICOS DE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“ECONOMÍA DE DEFENSA SUSTENTABLE” Y LA PERSPECTIVA “ECONOMÍA DE DEFENSA” Y APORTA A ASEGURAR QUE SE DISPONGA DE LA CAPACIDAD PARA EL PROCESO DE PERFECCIONAMIENTO.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063028" y="908720"/>
            <a:ext cx="4957244" cy="369591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/>
            <a:r>
              <a:rPr lang="es-ES_tradnl" sz="1400" spc="0" dirty="0" smtClean="0">
                <a:solidFill>
                  <a:schemeClr val="tx1"/>
                </a:solidFill>
              </a:rPr>
              <a:t>e. OBJETIVOS  ESTRATÉGICOS  (OPERACIONALES PARA LA AGFT)</a:t>
            </a:r>
            <a:endParaRPr lang="es-ES" sz="14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9101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0" y="1484784"/>
          <a:ext cx="9144000" cy="489125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827584"/>
                <a:gridCol w="3287216"/>
                <a:gridCol w="502920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ANÁLISIS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79656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08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MANTENER UN ALTO NIVEL DE COMPETENCIA CON EL PERSONAL DE OFICIALES ALUMNOS, DOCENTES Y DIRECTIVOS.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“ADAPTACIÓN A NUEVOS ESCENARIOS” Y LA PERSPECTIVA “ADAPTACIÓN A CAMBIOS ” Y APORTA A GENERAR COMPETENCIAS EN EL TALENTO HUMANO.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09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DESARROLLAR PROYECTOS DE INVESTIGACIÓN Y DESARROLLO APLICABLES AL ACCIONAR DE LA DEFENSA.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“INVESTIGACIÓN Y DESARROLLO” Y LA PERSPECTIVA “ADAPTACIÓN A CAMBIOS” Y APORTA A INCREMENTAR LOS NIVELES DE INVESTIGACIÓN Y APLICABILIDAD DE PROYECTOS.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OP. 10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ALCANZAR DEL MANDO, LA ESTABILIDAD NECESARIA DEL CUERPO DIRECTIVO Y DOCENTE.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ESTE OBJETIVO SE VINCULA CON EL PILAR ESTRATÉGICO “GESTIÓN DEL TALENTO HUMANO” Y LA PERSPECTIVA “DESARROLLO DEL TALENTO HUMANO” Y APORTA A DISPONER EL ORGÁNICO FUNCIONAL ADECUADO A LOS PROCESOS.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11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INCREMENTAR GRADUALMENTE LA SATISFACCIÓN DE LOS COLABORADORES DE LA AGFT.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“GESTIÓN DEL TALENTO HUMANO” Y LA PERSPECTIVA “DESARROLLO DEL TALENTO HUMANO” Y APORTA A INCREMENTAR LA SATISFACCIÓN DEL PERSONAL.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12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ALCANZAR DEL ESCALÓN SUPERIOR LOS RECURSOS ECONÓMICOS PLANIFICADOS Y/O GESTIONAR LO REQUERIDO POR MEDIO DE AUTOGESTIÓN.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ESTE OBJETIVO SE VINCULA CON EL PILAR ESTRATÉGICO “ECONOMÍA DE DEFENSA SUSTENTABLE” Y LA PERSPECTIVA “ECONOMÍA DE DEFENSA” Y APORTA A ASEGURAR QUE SE DISPONGA DE LA CAPACIDAD PARA EL PROCESO CE PERFECCIONAMIENTO.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74693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00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OP. 13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OPTIMIZAR LA ADMINISTRACIÓN Y EMPLEO DE LOS RECURSOS ECONÓMICOS DE LA AGFT.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ESTE OBJETIVO SE VINCULA CON EL PILAR </a:t>
                      </a:r>
                      <a:r>
                        <a:rPr lang="es-EC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ESTRATÉGICO “ECONOMÍA DE DEFENSA SUSTENTABLE” Y LA PERSPECTIVA “ECONOMÍA DE DEFENSA” Y</a:t>
                      </a:r>
                      <a:r>
                        <a:rPr lang="es-EC" sz="10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APORTA A ASEGURAR QUE SE DISPONGA DE LA CAPACIDAD PARA EL PROCESO DE PERFECCIONAMIENTO.</a:t>
                      </a:r>
                      <a:endParaRPr lang="es-ES" sz="10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2063028" y="908720"/>
            <a:ext cx="4957244" cy="369591"/>
          </a:xfrm>
          <a:prstGeom prst="round2DiagRect">
            <a:avLst>
              <a:gd name="adj1" fmla="val 30307"/>
              <a:gd name="adj2" fmla="val 0"/>
            </a:avLst>
          </a:prstGeom>
          <a:solidFill>
            <a:srgbClr val="E3C999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/>
            <a:r>
              <a:rPr lang="es-ES_tradnl" sz="1400" spc="0" dirty="0" smtClean="0">
                <a:solidFill>
                  <a:schemeClr val="tx1"/>
                </a:solidFill>
              </a:rPr>
              <a:t>e. OBJETIVOS  ESTRATÉGICOS  (OPERACIONALES PARA LA AGFT)</a:t>
            </a:r>
            <a:endParaRPr lang="es-ES" sz="1400" spc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09878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Abrir llave"/>
          <p:cNvSpPr/>
          <p:nvPr/>
        </p:nvSpPr>
        <p:spPr>
          <a:xfrm rot="5400000" flipV="1">
            <a:off x="4374911" y="-1845736"/>
            <a:ext cx="341726" cy="7253258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3275856" y="1124744"/>
            <a:ext cx="2568010" cy="485285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MAPA  ESTRATÉGICO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922018" y="1211992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2</a:t>
            </a:r>
            <a:endParaRPr lang="es-ES" spc="0" dirty="0"/>
          </a:p>
        </p:txBody>
      </p:sp>
      <p:sp>
        <p:nvSpPr>
          <p:cNvPr id="32" name="31 CuadroTexto"/>
          <p:cNvSpPr txBox="1">
            <a:spLocks noChangeArrowheads="1"/>
          </p:cNvSpPr>
          <p:nvPr/>
        </p:nvSpPr>
        <p:spPr bwMode="auto">
          <a:xfrm>
            <a:off x="1907704" y="2132856"/>
            <a:ext cx="5304314" cy="415314"/>
          </a:xfrm>
          <a:prstGeom prst="round2DiagRect">
            <a:avLst>
              <a:gd name="adj1" fmla="val 3622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</a:rPr>
              <a:t>PERSPECTIVA DE IMPACTO AL ESTADO Y COMUNIDAD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(CLIENTE)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7" name="36 CuadroTexto"/>
          <p:cNvSpPr txBox="1">
            <a:spLocks noChangeArrowheads="1"/>
          </p:cNvSpPr>
          <p:nvPr/>
        </p:nvSpPr>
        <p:spPr bwMode="auto">
          <a:xfrm>
            <a:off x="1619672" y="3013686"/>
            <a:ext cx="5880378" cy="415314"/>
          </a:xfrm>
          <a:prstGeom prst="round2DiagRect">
            <a:avLst>
              <a:gd name="adj1" fmla="val 3622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</a:rPr>
              <a:t>PERSPECTIVA DE LA EFECTIVIDAD OPERACIONAL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(PROCESOS INTERNOS)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38" name="37 CuadroTexto"/>
          <p:cNvSpPr txBox="1">
            <a:spLocks noChangeArrowheads="1"/>
          </p:cNvSpPr>
          <p:nvPr/>
        </p:nvSpPr>
        <p:spPr bwMode="auto">
          <a:xfrm>
            <a:off x="1331640" y="3933056"/>
            <a:ext cx="6456442" cy="415314"/>
          </a:xfrm>
          <a:prstGeom prst="round2DiagRect">
            <a:avLst>
              <a:gd name="adj1" fmla="val 3622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</a:rPr>
              <a:t>PERSPECTIVA DE LA ADAPTACIÓN A CAMBIOS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(APRENDIZAJE Y CONOCIMIENTO)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0" name="39 CuadroTexto"/>
          <p:cNvSpPr txBox="1">
            <a:spLocks noChangeArrowheads="1"/>
          </p:cNvSpPr>
          <p:nvPr/>
        </p:nvSpPr>
        <p:spPr bwMode="auto">
          <a:xfrm>
            <a:off x="1115616" y="4824975"/>
            <a:ext cx="6888490" cy="415314"/>
          </a:xfrm>
          <a:prstGeom prst="round2DiagRect">
            <a:avLst>
              <a:gd name="adj1" fmla="val 3622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</a:rPr>
              <a:t>PERSPECTIVA DE DESARROLLO DEL TALENTO HUMANO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(APRENDIZAJE Y CRECIMIENTO)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1" name="40 CuadroTexto"/>
          <p:cNvSpPr txBox="1">
            <a:spLocks noChangeArrowheads="1"/>
          </p:cNvSpPr>
          <p:nvPr/>
        </p:nvSpPr>
        <p:spPr bwMode="auto">
          <a:xfrm>
            <a:off x="2279352" y="5737039"/>
            <a:ext cx="4572626" cy="415314"/>
          </a:xfrm>
          <a:prstGeom prst="round2DiagRect">
            <a:avLst>
              <a:gd name="adj1" fmla="val 3622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</a:rPr>
              <a:t>PERSPECTIVA DE ECONOMÍA Y DEFENSA </a:t>
            </a:r>
            <a:r>
              <a:rPr lang="es-ES" sz="1400" b="1" dirty="0" smtClean="0">
                <a:solidFill>
                  <a:schemeClr val="accent2">
                    <a:lumMod val="75000"/>
                  </a:schemeClr>
                </a:solidFill>
                <a:latin typeface="Calibri" pitchFamily="34" charset="0"/>
              </a:rPr>
              <a:t>(FINANCIERA)</a:t>
            </a:r>
            <a:endParaRPr lang="es-ES" sz="1400" b="1" dirty="0">
              <a:solidFill>
                <a:schemeClr val="accent2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43" name="42 Flecha abajo"/>
          <p:cNvSpPr/>
          <p:nvPr/>
        </p:nvSpPr>
        <p:spPr>
          <a:xfrm>
            <a:off x="4437203" y="2482016"/>
            <a:ext cx="245315" cy="514936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4" name="43 Flecha abajo"/>
          <p:cNvSpPr/>
          <p:nvPr/>
        </p:nvSpPr>
        <p:spPr>
          <a:xfrm>
            <a:off x="4437203" y="3375831"/>
            <a:ext cx="245315" cy="514936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5" name="44 Flecha abajo"/>
          <p:cNvSpPr/>
          <p:nvPr/>
        </p:nvSpPr>
        <p:spPr>
          <a:xfrm>
            <a:off x="4437203" y="4253062"/>
            <a:ext cx="245315" cy="514936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46" name="45 Flecha abajo"/>
          <p:cNvSpPr/>
          <p:nvPr/>
        </p:nvSpPr>
        <p:spPr>
          <a:xfrm>
            <a:off x="4437203" y="5205369"/>
            <a:ext cx="245315" cy="514936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1858600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17 Abrir llave"/>
          <p:cNvSpPr/>
          <p:nvPr/>
        </p:nvSpPr>
        <p:spPr>
          <a:xfrm rot="5400000" flipV="1">
            <a:off x="4401139" y="-2520817"/>
            <a:ext cx="341726" cy="8640961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251520" y="2079617"/>
          <a:ext cx="8640960" cy="422970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936104"/>
                <a:gridCol w="5256584"/>
                <a:gridCol w="2448272"/>
              </a:tblGrid>
              <a:tr h="39244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PERSPECTIVA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54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01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CONTAR CON NIVELES ÓPTIMOS DE IMAGEN INSTITUCIONAL CON LA COMUNIDAD, Y AL INTERIOR DE LA AGFT.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IMPACTO AL ESTADO Y COMUNIDAD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OP. 02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DESARROLLAR LA MALLA CURRICULAR QUE SATISFAGA EL PERFIL DE LOS OFICIALES QUE COMANDARÁN EL EJÉRCITO EN LOS NIVELES REQUERIDOS.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 IMPACTO AL ESTADO Y COMUNIDAD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03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PROPORCIONAR LA DOCTRINA ACADÉMICA QUE PERMITA EL ENTRENAMIENTO Y DESARROLLO DEL OFICIAL.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IMPACTO AL ESTADO Y COMUNIDAD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OP.04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FORTALECER LA CULTURA DE SEGURIDAD DEL MILITAR CONSIDERANDO PROGRAMAS DE ADMINISTRACIÓN Y GESTIÓN DE RIESGO.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IMPACTO AL ESTADO Y COMUNIDAD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05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CONTAR CON INFRAESTRUCTURA ACADÉMICA Y TECNOLOGÍA ADECUADA PARA LA GESTIÓN EDUCATIVA.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 EFECTIVIDAD OPERACIONAL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06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CUMPLIR CON LAS NORMAS EDUCATIVAS DADAS POR EL ESCALÓN SUPERIOR APOYANDO LAS OPORTUNIDADES DE MEJORA.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EFECTIVIDAD OPERACIONAL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481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OP. 07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IMPLEMENTAR EL MODELO DE DIRECCIONAMIENTO ESTRATÉGICO PARA LA AGFT.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EFECTIVIDAD OPERACIONAL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3275856" y="1124744"/>
            <a:ext cx="2568010" cy="485285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MAPA  ESTRATÉGICO</a:t>
            </a:r>
            <a:endParaRPr lang="es-ES" sz="1700" dirty="0"/>
          </a:p>
        </p:txBody>
      </p:sp>
      <p:sp>
        <p:nvSpPr>
          <p:cNvPr id="11" name="1 Título"/>
          <p:cNvSpPr txBox="1">
            <a:spLocks/>
          </p:cNvSpPr>
          <p:nvPr/>
        </p:nvSpPr>
        <p:spPr>
          <a:xfrm flipH="1">
            <a:off x="2922018" y="1211992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2</a:t>
            </a:r>
            <a:endParaRPr lang="es-ES" spc="0" dirty="0"/>
          </a:p>
        </p:txBody>
      </p:sp>
    </p:spTree>
    <p:extLst>
      <p:ext uri="{BB962C8B-B14F-4D97-AF65-F5344CB8AC3E}">
        <p14:creationId xmlns:p14="http://schemas.microsoft.com/office/powerpoint/2010/main" val="4248081129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251520" y="2076113"/>
          <a:ext cx="8640960" cy="352582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936104"/>
                <a:gridCol w="5256584"/>
                <a:gridCol w="2448272"/>
              </a:tblGrid>
              <a:tr h="3758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PERSPECTIVA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52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08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MANTENER UN ALTO NIVEL DE COMPETENCIA CON EL PERSONAL DE OFICIALES ALUMNOS, DOCENTES Y DIRECTIVOS.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ADAPTACIÓN A CAMBIOS 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2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OP. 09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DESARROLLAR PROYECTOS DE INVESTIGACIÓN Y DESARROLLO APLICABLES AL ACCIONAR DE LA DEFENSA.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ADAPTACIÓN A CAMBIOS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2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10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ALCANZAR DEL MANDO, LA ESTABILIDAD NECESARIA DEL CUERPO DIRECTIVO Y DOCENTE.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DESARROLLO DEL TALENTO HUMANO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2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11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INCREMENTAR GRADUALMENTE LA SATISFACCIÓN DE LOS COLABORADORES DE LA AGFT.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DESARROLLO DEL TALENTO HUMANO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2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OP. 12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ALCANZAR DEL ESCALÓN SUPERIOR LOS RECURSOS ECONÓMICOS PLANIFICADOS Y/O GESTIONAR LO REQUERIDO POR MEDIO DE AUTOGESTIÓN.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ECONOMÍA DE DEFENSA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52499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OP. 13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OPTIMIZAR LA ADMINISTRACIÓN Y EMPLEO DE LOS RECURSOS ECONÓMICOS DE LA AGFT.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ECONOMÍA DE DEFENSA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1" name="10 Abrir llave"/>
          <p:cNvSpPr/>
          <p:nvPr/>
        </p:nvSpPr>
        <p:spPr>
          <a:xfrm rot="5400000" flipV="1">
            <a:off x="4401139" y="-2520817"/>
            <a:ext cx="341726" cy="8640961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2" name="11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 Título"/>
          <p:cNvSpPr txBox="1">
            <a:spLocks/>
          </p:cNvSpPr>
          <p:nvPr/>
        </p:nvSpPr>
        <p:spPr>
          <a:xfrm>
            <a:off x="3275856" y="1124744"/>
            <a:ext cx="2568010" cy="485285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MAPA  ESTRATÉGICO</a:t>
            </a:r>
            <a:endParaRPr lang="es-ES" sz="1700" dirty="0"/>
          </a:p>
        </p:txBody>
      </p:sp>
      <p:sp>
        <p:nvSpPr>
          <p:cNvPr id="14" name="1 Título"/>
          <p:cNvSpPr txBox="1">
            <a:spLocks/>
          </p:cNvSpPr>
          <p:nvPr/>
        </p:nvSpPr>
        <p:spPr>
          <a:xfrm flipH="1">
            <a:off x="2922018" y="1211992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2</a:t>
            </a:r>
            <a:endParaRPr lang="es-ES" spc="0" dirty="0"/>
          </a:p>
        </p:txBody>
      </p:sp>
    </p:spTree>
    <p:extLst>
      <p:ext uri="{BB962C8B-B14F-4D97-AF65-F5344CB8AC3E}">
        <p14:creationId xmlns:p14="http://schemas.microsoft.com/office/powerpoint/2010/main" val="132923310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3" name="82 Grupo"/>
          <p:cNvGrpSpPr/>
          <p:nvPr/>
        </p:nvGrpSpPr>
        <p:grpSpPr>
          <a:xfrm>
            <a:off x="-267" y="1"/>
            <a:ext cx="9144267" cy="6857999"/>
            <a:chOff x="-267" y="1"/>
            <a:chExt cx="9144267" cy="6857999"/>
          </a:xfrm>
        </p:grpSpPr>
        <p:sp>
          <p:nvSpPr>
            <p:cNvPr id="36" name="35 Rectángulo"/>
            <p:cNvSpPr/>
            <p:nvPr/>
          </p:nvSpPr>
          <p:spPr>
            <a:xfrm>
              <a:off x="-267" y="5207174"/>
              <a:ext cx="9144000" cy="1650826"/>
            </a:xfrm>
            <a:prstGeom prst="rect">
              <a:avLst/>
            </a:prstGeom>
            <a:solidFill>
              <a:srgbClr val="A1A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5" name="34 Rectángulo"/>
            <p:cNvSpPr/>
            <p:nvPr/>
          </p:nvSpPr>
          <p:spPr>
            <a:xfrm>
              <a:off x="0" y="3707343"/>
              <a:ext cx="9144000" cy="1499831"/>
            </a:xfrm>
            <a:prstGeom prst="rect">
              <a:avLst/>
            </a:prstGeom>
            <a:solidFill>
              <a:srgbClr val="B8B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4" name="33 Rectángulo"/>
            <p:cNvSpPr/>
            <p:nvPr/>
          </p:nvSpPr>
          <p:spPr>
            <a:xfrm>
              <a:off x="0" y="1886856"/>
              <a:ext cx="9144000" cy="1830176"/>
            </a:xfrm>
            <a:prstGeom prst="rect">
              <a:avLst/>
            </a:prstGeom>
            <a:solidFill>
              <a:srgbClr val="A1A6A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" name="2 Rectángulo"/>
            <p:cNvSpPr/>
            <p:nvPr/>
          </p:nvSpPr>
          <p:spPr>
            <a:xfrm>
              <a:off x="0" y="1"/>
              <a:ext cx="9144000" cy="1886856"/>
            </a:xfrm>
            <a:prstGeom prst="rect">
              <a:avLst/>
            </a:prstGeom>
            <a:solidFill>
              <a:srgbClr val="B8BC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1" name="1 Título"/>
            <p:cNvSpPr txBox="1">
              <a:spLocks/>
            </p:cNvSpPr>
            <p:nvPr/>
          </p:nvSpPr>
          <p:spPr>
            <a:xfrm>
              <a:off x="4716016" y="476972"/>
              <a:ext cx="843154" cy="1854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900" dirty="0" smtClean="0"/>
                <a:t>VISIÓN</a:t>
              </a:r>
              <a:endParaRPr lang="es-ES" sz="900" dirty="0"/>
            </a:p>
          </p:txBody>
        </p:sp>
        <p:sp>
          <p:nvSpPr>
            <p:cNvPr id="38" name="37 CuadroTexto"/>
            <p:cNvSpPr txBox="1"/>
            <p:nvPr/>
          </p:nvSpPr>
          <p:spPr>
            <a:xfrm>
              <a:off x="3255944" y="67683"/>
              <a:ext cx="3785412" cy="3077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algn="ctr" eaLnBrk="0" hangingPunct="0">
                <a:spcBef>
                  <a:spcPts val="400"/>
                </a:spcBef>
                <a:spcAft>
                  <a:spcPts val="4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4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MAPA  ESTRATÉGICO  DE  LA  AGFT</a:t>
              </a:r>
              <a:endParaRPr lang="es-ES" sz="14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45" name="44 Forma libre"/>
            <p:cNvSpPr/>
            <p:nvPr/>
          </p:nvSpPr>
          <p:spPr>
            <a:xfrm>
              <a:off x="2138362" y="5949280"/>
              <a:ext cx="339675" cy="43247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536700">
                  <a:moveTo>
                    <a:pt x="1460500" y="1536700"/>
                  </a:moveTo>
                  <a:lnTo>
                    <a:pt x="0" y="153670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8" name="47 Forma libre"/>
            <p:cNvSpPr/>
            <p:nvPr/>
          </p:nvSpPr>
          <p:spPr>
            <a:xfrm rot="16200000">
              <a:off x="5317422" y="4738992"/>
              <a:ext cx="420554" cy="284113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536700">
                  <a:moveTo>
                    <a:pt x="1460500" y="1536700"/>
                  </a:moveTo>
                  <a:lnTo>
                    <a:pt x="0" y="153670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9" name="48 Forma libre"/>
            <p:cNvSpPr/>
            <p:nvPr/>
          </p:nvSpPr>
          <p:spPr>
            <a:xfrm rot="16200000">
              <a:off x="5262020" y="5055123"/>
              <a:ext cx="0" cy="1212249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  <a:gd name="connsiteX0" fmla="*/ 0 w 0"/>
                <a:gd name="connsiteY0" fmla="*/ 1536700 h 1536700"/>
                <a:gd name="connsiteX1" fmla="*/ 0 w 0"/>
                <a:gd name="connsiteY1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36700">
                  <a:moveTo>
                    <a:pt x="0" y="15367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0" name="49 Forma libre"/>
            <p:cNvSpPr/>
            <p:nvPr/>
          </p:nvSpPr>
          <p:spPr>
            <a:xfrm rot="16200000">
              <a:off x="7959885" y="4584419"/>
              <a:ext cx="0" cy="42503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  <a:gd name="connsiteX0" fmla="*/ 0 w 0"/>
                <a:gd name="connsiteY0" fmla="*/ 1536700 h 1536700"/>
                <a:gd name="connsiteX1" fmla="*/ 0 w 0"/>
                <a:gd name="connsiteY1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36700">
                  <a:moveTo>
                    <a:pt x="0" y="15367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1" name="50 Forma libre"/>
            <p:cNvSpPr/>
            <p:nvPr/>
          </p:nvSpPr>
          <p:spPr>
            <a:xfrm rot="5400000" flipH="1">
              <a:off x="8715099" y="3059913"/>
              <a:ext cx="0" cy="42503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  <a:gd name="connsiteX0" fmla="*/ 0 w 0"/>
                <a:gd name="connsiteY0" fmla="*/ 1536700 h 1536700"/>
                <a:gd name="connsiteX1" fmla="*/ 0 w 0"/>
                <a:gd name="connsiteY1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36700">
                  <a:moveTo>
                    <a:pt x="0" y="15367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9" name="58 Conector angular"/>
            <p:cNvCxnSpPr/>
            <p:nvPr/>
          </p:nvCxnSpPr>
          <p:spPr>
            <a:xfrm rot="16200000" flipV="1">
              <a:off x="5428689" y="3007325"/>
              <a:ext cx="460149" cy="2594242"/>
            </a:xfrm>
            <a:prstGeom prst="bentConnector2">
              <a:avLst/>
            </a:pr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cxnSp>
        <p:sp>
          <p:nvSpPr>
            <p:cNvPr id="61" name="60 Forma libre"/>
            <p:cNvSpPr/>
            <p:nvPr/>
          </p:nvSpPr>
          <p:spPr>
            <a:xfrm rot="16200000">
              <a:off x="1813135" y="4591638"/>
              <a:ext cx="0" cy="42503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  <a:gd name="connsiteX0" fmla="*/ 0 w 0"/>
                <a:gd name="connsiteY0" fmla="*/ 1536700 h 1536700"/>
                <a:gd name="connsiteX1" fmla="*/ 0 w 0"/>
                <a:gd name="connsiteY1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36700">
                  <a:moveTo>
                    <a:pt x="0" y="15367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4" name="63 Forma libre"/>
            <p:cNvSpPr/>
            <p:nvPr/>
          </p:nvSpPr>
          <p:spPr>
            <a:xfrm rot="5400000" flipV="1">
              <a:off x="4465346" y="1129423"/>
              <a:ext cx="302441" cy="98202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536700">
                  <a:moveTo>
                    <a:pt x="1460500" y="1536700"/>
                  </a:moveTo>
                  <a:lnTo>
                    <a:pt x="0" y="153670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65" name="64 Forma libre"/>
            <p:cNvSpPr/>
            <p:nvPr/>
          </p:nvSpPr>
          <p:spPr>
            <a:xfrm rot="16200000" flipH="1" flipV="1">
              <a:off x="5493351" y="1145551"/>
              <a:ext cx="302440" cy="949759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536700">
                  <a:moveTo>
                    <a:pt x="1460500" y="1536700"/>
                  </a:moveTo>
                  <a:lnTo>
                    <a:pt x="0" y="153670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9" name="1 Título"/>
            <p:cNvSpPr txBox="1">
              <a:spLocks/>
            </p:cNvSpPr>
            <p:nvPr/>
          </p:nvSpPr>
          <p:spPr>
            <a:xfrm>
              <a:off x="1907704" y="1242605"/>
              <a:ext cx="2217848" cy="504056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_tradnl" sz="750" spc="0" dirty="0"/>
                <a:t>FORTALECER LA CULTURA DE SEGURIDAD DEL MILITAR CONSIDERANDO PROGRAMAS DE ADMINISTRACIÓN</a:t>
              </a:r>
              <a:r>
                <a:rPr lang="es-ES" sz="750" spc="0" dirty="0"/>
                <a:t> Y GESTIÓN DE RIESGOS</a:t>
              </a:r>
            </a:p>
          </p:txBody>
        </p:sp>
        <p:sp>
          <p:nvSpPr>
            <p:cNvPr id="10" name="1 Título"/>
            <p:cNvSpPr txBox="1">
              <a:spLocks/>
            </p:cNvSpPr>
            <p:nvPr/>
          </p:nvSpPr>
          <p:spPr>
            <a:xfrm>
              <a:off x="6156176" y="1242605"/>
              <a:ext cx="2016224" cy="504056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CONTAR CON NIVELES ÓPTIMOS DE IMAGEN INSTITUCIONAL CON LA COMUNIDAD, Y AL INTERIOR DE LA AGE</a:t>
              </a:r>
              <a:endParaRPr lang="es-ES" sz="750" spc="0" dirty="0"/>
            </a:p>
          </p:txBody>
        </p:sp>
        <p:sp>
          <p:nvSpPr>
            <p:cNvPr id="15" name="1 Título"/>
            <p:cNvSpPr txBox="1">
              <a:spLocks/>
            </p:cNvSpPr>
            <p:nvPr/>
          </p:nvSpPr>
          <p:spPr>
            <a:xfrm>
              <a:off x="1517808" y="2999056"/>
              <a:ext cx="1891288" cy="573960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DESARROLLAR LA MALLA CURRICULAR QUE SATISFAGA EL PERFIL DE LOS OFICIALES QUE COMANDARAN EL EJÉRCITO EN LOS NIVELES REQUERIDOS</a:t>
              </a:r>
              <a:endParaRPr lang="es-ES" sz="750" spc="0" dirty="0"/>
            </a:p>
          </p:txBody>
        </p:sp>
        <p:sp>
          <p:nvSpPr>
            <p:cNvPr id="16" name="1 Título"/>
            <p:cNvSpPr txBox="1">
              <a:spLocks/>
            </p:cNvSpPr>
            <p:nvPr/>
          </p:nvSpPr>
          <p:spPr>
            <a:xfrm>
              <a:off x="3534032" y="2999056"/>
              <a:ext cx="1603676" cy="573960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CONTAR CON LA INFRAESTRUCTURA ACADÉMICA Y TECNOLOGÍA ADECUADA PARA LA GESTIÓN EDUCATIVA</a:t>
              </a:r>
              <a:endParaRPr lang="es-ES" sz="750" spc="0" dirty="0"/>
            </a:p>
          </p:txBody>
        </p:sp>
        <p:sp>
          <p:nvSpPr>
            <p:cNvPr id="17" name="1 Título"/>
            <p:cNvSpPr txBox="1">
              <a:spLocks/>
            </p:cNvSpPr>
            <p:nvPr/>
          </p:nvSpPr>
          <p:spPr>
            <a:xfrm>
              <a:off x="5248538" y="2999056"/>
              <a:ext cx="1440160" cy="573960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IMPLEMENTAR EL MODELO DE DIRECCIONAMIENTO ESTRATÉGICO PARA LA AGE</a:t>
              </a:r>
              <a:endParaRPr lang="es-ES" sz="750" spc="0" dirty="0"/>
            </a:p>
          </p:txBody>
        </p:sp>
        <p:sp>
          <p:nvSpPr>
            <p:cNvPr id="18" name="1 Título"/>
            <p:cNvSpPr txBox="1">
              <a:spLocks/>
            </p:cNvSpPr>
            <p:nvPr/>
          </p:nvSpPr>
          <p:spPr>
            <a:xfrm>
              <a:off x="6813634" y="2999056"/>
              <a:ext cx="1688950" cy="573960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CUMPLIR CON LAS NORMAS EDUCATIVAS DADAS POR EL ESCALÓN SUPERIOR APOYANDO LAS OPORTUNIDADES DE MEJORA</a:t>
              </a:r>
              <a:endParaRPr lang="es-ES" sz="750" spc="0" dirty="0"/>
            </a:p>
          </p:txBody>
        </p:sp>
        <p:sp>
          <p:nvSpPr>
            <p:cNvPr id="19" name="1 Título"/>
            <p:cNvSpPr txBox="1">
              <a:spLocks/>
            </p:cNvSpPr>
            <p:nvPr/>
          </p:nvSpPr>
          <p:spPr>
            <a:xfrm>
              <a:off x="2769845" y="3886448"/>
              <a:ext cx="1584176" cy="524828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DESARROLLAR PROYECTOS DE INVESTIGACIÓN Y DESARROLLO APLICABLES AL ACCIONAR DE LA DEFENSA</a:t>
              </a:r>
              <a:endParaRPr lang="es-ES" sz="750" spc="0" dirty="0"/>
            </a:p>
          </p:txBody>
        </p:sp>
        <p:sp>
          <p:nvSpPr>
            <p:cNvPr id="20" name="1 Título"/>
            <p:cNvSpPr txBox="1">
              <a:spLocks/>
            </p:cNvSpPr>
            <p:nvPr/>
          </p:nvSpPr>
          <p:spPr>
            <a:xfrm>
              <a:off x="2051720" y="4534520"/>
              <a:ext cx="1726237" cy="524828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MANTENER UN ALTO NIVEL DE COMPETENCIA CON EL PERSONAL DE OFICIALES ALUMNOS, DOCENTES Y DIRECTIVOS</a:t>
              </a:r>
              <a:endParaRPr lang="es-ES" sz="750" spc="0" dirty="0"/>
            </a:p>
          </p:txBody>
        </p:sp>
        <p:sp>
          <p:nvSpPr>
            <p:cNvPr id="21" name="1 Título"/>
            <p:cNvSpPr txBox="1">
              <a:spLocks/>
            </p:cNvSpPr>
            <p:nvPr/>
          </p:nvSpPr>
          <p:spPr>
            <a:xfrm>
              <a:off x="6156176" y="4534520"/>
              <a:ext cx="1584176" cy="524828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PROPORCIONAR LA DOCTRINA ACADÉMICA QUE PERMITA EL ENTRENAMIENTO Y DESARROLLO DEL OFICIAL</a:t>
              </a:r>
              <a:endParaRPr lang="es-ES" sz="750" spc="0" dirty="0"/>
            </a:p>
          </p:txBody>
        </p:sp>
        <p:sp>
          <p:nvSpPr>
            <p:cNvPr id="22" name="1 Título"/>
            <p:cNvSpPr txBox="1">
              <a:spLocks/>
            </p:cNvSpPr>
            <p:nvPr/>
          </p:nvSpPr>
          <p:spPr>
            <a:xfrm>
              <a:off x="1547664" y="5373216"/>
              <a:ext cx="1440160" cy="576064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INCREMENTAR GRADUALMENTE LA SATISFACCIÓN DE LOS COLABORADORES DE LA AGE</a:t>
              </a:r>
              <a:endParaRPr lang="es-ES" sz="750" spc="0" dirty="0"/>
            </a:p>
          </p:txBody>
        </p:sp>
        <p:sp>
          <p:nvSpPr>
            <p:cNvPr id="23" name="1 Título"/>
            <p:cNvSpPr txBox="1">
              <a:spLocks/>
            </p:cNvSpPr>
            <p:nvPr/>
          </p:nvSpPr>
          <p:spPr>
            <a:xfrm>
              <a:off x="3203848" y="5373216"/>
              <a:ext cx="1440160" cy="576064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OPTIMIZAR LA ADMINISTRACIÓN Y EMPLEO DE LOS RECURSOS ECONÓMICOS DE LA AGE</a:t>
              </a:r>
              <a:endParaRPr lang="es-ES" sz="750" spc="0" dirty="0"/>
            </a:p>
          </p:txBody>
        </p:sp>
        <p:sp>
          <p:nvSpPr>
            <p:cNvPr id="24" name="1 Título"/>
            <p:cNvSpPr txBox="1">
              <a:spLocks/>
            </p:cNvSpPr>
            <p:nvPr/>
          </p:nvSpPr>
          <p:spPr>
            <a:xfrm>
              <a:off x="5868144" y="5373216"/>
              <a:ext cx="2054384" cy="576064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ALCANZAR EL ESCALÓN SUPERIOR DE LOS RECURSOS ECONÓMICOS PLANIFICADOS Y/O GESTIONAR LO REQUERIDO POR MEDIO DE AUTOGESTIÓN</a:t>
              </a:r>
              <a:endParaRPr lang="es-ES" sz="750" spc="0" dirty="0"/>
            </a:p>
          </p:txBody>
        </p:sp>
        <p:sp>
          <p:nvSpPr>
            <p:cNvPr id="25" name="1 Título"/>
            <p:cNvSpPr txBox="1">
              <a:spLocks/>
            </p:cNvSpPr>
            <p:nvPr/>
          </p:nvSpPr>
          <p:spPr>
            <a:xfrm>
              <a:off x="2483768" y="6110121"/>
              <a:ext cx="1584176" cy="487231"/>
            </a:xfrm>
            <a:prstGeom prst="round2DiagRect">
              <a:avLst>
                <a:gd name="adj1" fmla="val 25142"/>
                <a:gd name="adj2" fmla="val 0"/>
              </a:avLst>
            </a:prstGeom>
            <a:solidFill>
              <a:srgbClr val="A8833A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750" spc="0" dirty="0" smtClean="0"/>
                <a:t>ALCANZAR DEL MANDO, LA ESTABILIDAD NECESARIA DEL CUERPO DIRECTIVO Y DOCENTE</a:t>
              </a:r>
              <a:endParaRPr lang="es-ES" sz="750" spc="0" dirty="0"/>
            </a:p>
          </p:txBody>
        </p:sp>
        <p:sp>
          <p:nvSpPr>
            <p:cNvPr id="67" name="66 CuadroTexto"/>
            <p:cNvSpPr txBox="1"/>
            <p:nvPr/>
          </p:nvSpPr>
          <p:spPr>
            <a:xfrm>
              <a:off x="107504" y="908720"/>
              <a:ext cx="1228239" cy="64165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hangingPunct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100" b="1" kern="0" dirty="0" smtClean="0">
                  <a:ln w="11430">
                    <a:noFill/>
                  </a:ln>
                  <a:solidFill>
                    <a:schemeClr val="bg1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IMPACTO  AL ESTADO  Y COMUNIDAD</a:t>
              </a:r>
              <a:endParaRPr lang="es-ES" sz="1100" b="1" kern="0" dirty="0">
                <a:ln w="11430">
                  <a:noFill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68" name="67 CuadroTexto"/>
            <p:cNvSpPr txBox="1"/>
            <p:nvPr/>
          </p:nvSpPr>
          <p:spPr>
            <a:xfrm>
              <a:off x="107504" y="2488870"/>
              <a:ext cx="1228239" cy="455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hangingPunct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100" b="1" kern="0" dirty="0" smtClean="0">
                  <a:ln w="11430">
                    <a:noFill/>
                  </a:ln>
                  <a:solidFill>
                    <a:schemeClr val="bg1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EFECTIVIDAD OPERACIONAL</a:t>
              </a:r>
              <a:endParaRPr lang="es-ES" sz="1100" b="1" kern="0" dirty="0">
                <a:ln w="11430">
                  <a:noFill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69" name="68 CuadroTexto"/>
            <p:cNvSpPr txBox="1"/>
            <p:nvPr/>
          </p:nvSpPr>
          <p:spPr>
            <a:xfrm>
              <a:off x="107504" y="4224344"/>
              <a:ext cx="993365" cy="455446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hangingPunct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100" b="1" kern="0" dirty="0" smtClean="0">
                  <a:ln w="11430">
                    <a:noFill/>
                  </a:ln>
                  <a:solidFill>
                    <a:schemeClr val="bg1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ADAPTACIÓN A  CAMBIOS</a:t>
              </a:r>
              <a:endParaRPr lang="es-ES" sz="1100" b="1" kern="0" dirty="0">
                <a:ln w="11430">
                  <a:noFill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70" name="69 CuadroTexto"/>
            <p:cNvSpPr txBox="1"/>
            <p:nvPr/>
          </p:nvSpPr>
          <p:spPr>
            <a:xfrm>
              <a:off x="107504" y="5733256"/>
              <a:ext cx="1187896" cy="4647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hangingPunct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100" b="1" kern="0" dirty="0" smtClean="0">
                  <a:ln w="11430">
                    <a:noFill/>
                  </a:ln>
                  <a:solidFill>
                    <a:schemeClr val="bg1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APRENDIZAJE  Y CRECIMIENTO</a:t>
              </a:r>
              <a:endParaRPr lang="es-ES" sz="1100" b="1" kern="0" dirty="0">
                <a:ln w="11430">
                  <a:noFill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71" name="70 CuadroTexto"/>
            <p:cNvSpPr txBox="1"/>
            <p:nvPr/>
          </p:nvSpPr>
          <p:spPr>
            <a:xfrm>
              <a:off x="8101498" y="5733256"/>
              <a:ext cx="934998" cy="46474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hangingPunct="0">
                <a:lnSpc>
                  <a:spcPct val="110000"/>
                </a:lnSpc>
                <a:spcBef>
                  <a:spcPts val="400"/>
                </a:spcBef>
                <a:spcAft>
                  <a:spcPts val="4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100" b="1" kern="0" dirty="0" smtClean="0">
                  <a:ln w="11430">
                    <a:noFill/>
                  </a:ln>
                  <a:solidFill>
                    <a:schemeClr val="bg1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anose="020F0502020204030204" pitchFamily="34" charset="0"/>
                  <a:cs typeface="Times New Roman" pitchFamily="18" charset="0"/>
                </a:rPr>
                <a:t>ECONOMÍA  DE DEFENSA</a:t>
              </a:r>
              <a:endParaRPr lang="es-ES" sz="1100" b="1" kern="0" dirty="0">
                <a:ln w="11430">
                  <a:noFill/>
                </a:ln>
                <a:solidFill>
                  <a:schemeClr val="bg1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  <p:sp>
          <p:nvSpPr>
            <p:cNvPr id="72" name="71 Forma libre"/>
            <p:cNvSpPr/>
            <p:nvPr/>
          </p:nvSpPr>
          <p:spPr>
            <a:xfrm>
              <a:off x="0" y="1881052"/>
              <a:ext cx="9144000" cy="0"/>
            </a:xfrm>
            <a:custGeom>
              <a:avLst/>
              <a:gdLst>
                <a:gd name="connsiteX0" fmla="*/ 0 w 9366069"/>
                <a:gd name="connsiteY0" fmla="*/ 483325 h 483325"/>
                <a:gd name="connsiteX1" fmla="*/ 9144000 w 9366069"/>
                <a:gd name="connsiteY1" fmla="*/ 483325 h 483325"/>
                <a:gd name="connsiteX2" fmla="*/ 9366069 w 9366069"/>
                <a:gd name="connsiteY2" fmla="*/ 0 h 483325"/>
                <a:gd name="connsiteX0" fmla="*/ 0 w 9144000"/>
                <a:gd name="connsiteY0" fmla="*/ 0 h 0"/>
                <a:gd name="connsiteX1" fmla="*/ 9144000 w 9144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noFill/>
            <a:ln w="1270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32" name="1 Título"/>
            <p:cNvSpPr txBox="1">
              <a:spLocks/>
            </p:cNvSpPr>
            <p:nvPr/>
          </p:nvSpPr>
          <p:spPr>
            <a:xfrm>
              <a:off x="4716016" y="1990363"/>
              <a:ext cx="843154" cy="185464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100" b="1" kern="0" spc="30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S" sz="900" dirty="0" smtClean="0"/>
                <a:t>MISIÓN</a:t>
              </a:r>
              <a:endParaRPr lang="es-ES" sz="900" dirty="0"/>
            </a:p>
          </p:txBody>
        </p:sp>
        <p:sp>
          <p:nvSpPr>
            <p:cNvPr id="66" name="65 Forma libre"/>
            <p:cNvSpPr/>
            <p:nvPr/>
          </p:nvSpPr>
          <p:spPr>
            <a:xfrm>
              <a:off x="5137152" y="1746661"/>
              <a:ext cx="0" cy="284232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  <a:gd name="connsiteX0" fmla="*/ 0 w 0"/>
                <a:gd name="connsiteY0" fmla="*/ 1536700 h 1536700"/>
                <a:gd name="connsiteX1" fmla="*/ 0 w 0"/>
                <a:gd name="connsiteY1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36700">
                  <a:moveTo>
                    <a:pt x="0" y="15367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2" name="41 Forma libre"/>
            <p:cNvSpPr/>
            <p:nvPr/>
          </p:nvSpPr>
          <p:spPr>
            <a:xfrm>
              <a:off x="1295400" y="914400"/>
              <a:ext cx="355600" cy="1676400"/>
            </a:xfrm>
            <a:custGeom>
              <a:avLst/>
              <a:gdLst>
                <a:gd name="connsiteX0" fmla="*/ 0 w 368300"/>
                <a:gd name="connsiteY0" fmla="*/ 1676400 h 1676400"/>
                <a:gd name="connsiteX1" fmla="*/ 0 w 368300"/>
                <a:gd name="connsiteY1" fmla="*/ 0 h 1676400"/>
                <a:gd name="connsiteX2" fmla="*/ 368300 w 368300"/>
                <a:gd name="connsiteY2" fmla="*/ 0 h 1676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8300" h="1676400">
                  <a:moveTo>
                    <a:pt x="0" y="1676400"/>
                  </a:moveTo>
                  <a:lnTo>
                    <a:pt x="0" y="0"/>
                  </a:lnTo>
                  <a:lnTo>
                    <a:pt x="36830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3" name="72 Forma libre"/>
            <p:cNvSpPr/>
            <p:nvPr/>
          </p:nvSpPr>
          <p:spPr>
            <a:xfrm>
              <a:off x="-267" y="3717032"/>
              <a:ext cx="9144000" cy="0"/>
            </a:xfrm>
            <a:custGeom>
              <a:avLst/>
              <a:gdLst>
                <a:gd name="connsiteX0" fmla="*/ 0 w 9366069"/>
                <a:gd name="connsiteY0" fmla="*/ 483325 h 483325"/>
                <a:gd name="connsiteX1" fmla="*/ 9144000 w 9366069"/>
                <a:gd name="connsiteY1" fmla="*/ 483325 h 483325"/>
                <a:gd name="connsiteX2" fmla="*/ 9366069 w 9366069"/>
                <a:gd name="connsiteY2" fmla="*/ 0 h 483325"/>
                <a:gd name="connsiteX0" fmla="*/ 0 w 9144000"/>
                <a:gd name="connsiteY0" fmla="*/ 0 h 0"/>
                <a:gd name="connsiteX1" fmla="*/ 9144000 w 9144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noFill/>
            <a:ln w="1270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1" name="40 Forma libre"/>
            <p:cNvSpPr/>
            <p:nvPr/>
          </p:nvSpPr>
          <p:spPr>
            <a:xfrm>
              <a:off x="1295400" y="2590800"/>
              <a:ext cx="1460500" cy="167640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536700">
                  <a:moveTo>
                    <a:pt x="1460500" y="1536700"/>
                  </a:moveTo>
                  <a:lnTo>
                    <a:pt x="0" y="153670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3" name="42 Forma libre"/>
            <p:cNvSpPr/>
            <p:nvPr/>
          </p:nvSpPr>
          <p:spPr>
            <a:xfrm>
              <a:off x="2317457" y="3573016"/>
              <a:ext cx="452388" cy="452884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60500" h="1536700">
                  <a:moveTo>
                    <a:pt x="1460500" y="1536700"/>
                  </a:moveTo>
                  <a:lnTo>
                    <a:pt x="0" y="153670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74" name="73 Forma libre"/>
            <p:cNvSpPr/>
            <p:nvPr/>
          </p:nvSpPr>
          <p:spPr>
            <a:xfrm>
              <a:off x="-267" y="5207174"/>
              <a:ext cx="9144000" cy="0"/>
            </a:xfrm>
            <a:custGeom>
              <a:avLst/>
              <a:gdLst>
                <a:gd name="connsiteX0" fmla="*/ 0 w 9366069"/>
                <a:gd name="connsiteY0" fmla="*/ 483325 h 483325"/>
                <a:gd name="connsiteX1" fmla="*/ 9144000 w 9366069"/>
                <a:gd name="connsiteY1" fmla="*/ 483325 h 483325"/>
                <a:gd name="connsiteX2" fmla="*/ 9366069 w 9366069"/>
                <a:gd name="connsiteY2" fmla="*/ 0 h 483325"/>
                <a:gd name="connsiteX0" fmla="*/ 0 w 9144000"/>
                <a:gd name="connsiteY0" fmla="*/ 0 h 0"/>
                <a:gd name="connsiteX1" fmla="*/ 9144000 w 914400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9144000">
                  <a:moveTo>
                    <a:pt x="0" y="0"/>
                  </a:moveTo>
                  <a:lnTo>
                    <a:pt x="9144000" y="0"/>
                  </a:lnTo>
                </a:path>
              </a:pathLst>
            </a:custGeom>
            <a:noFill/>
            <a:ln w="12700">
              <a:solidFill>
                <a:srgbClr val="C9C9C9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4" name="43 Forma libre"/>
            <p:cNvSpPr/>
            <p:nvPr/>
          </p:nvSpPr>
          <p:spPr>
            <a:xfrm>
              <a:off x="2500987" y="5059348"/>
              <a:ext cx="0" cy="313868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  <a:gd name="connsiteX0" fmla="*/ 0 w 0"/>
                <a:gd name="connsiteY0" fmla="*/ 1536700 h 1536700"/>
                <a:gd name="connsiteX1" fmla="*/ 0 w 0"/>
                <a:gd name="connsiteY1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36700">
                  <a:moveTo>
                    <a:pt x="0" y="15367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46" name="45 Forma libre"/>
            <p:cNvSpPr/>
            <p:nvPr/>
          </p:nvSpPr>
          <p:spPr>
            <a:xfrm>
              <a:off x="4008095" y="4423976"/>
              <a:ext cx="0" cy="949240"/>
            </a:xfrm>
            <a:custGeom>
              <a:avLst/>
              <a:gdLst>
                <a:gd name="connsiteX0" fmla="*/ 1460500 w 1460500"/>
                <a:gd name="connsiteY0" fmla="*/ 1536700 h 1536700"/>
                <a:gd name="connsiteX1" fmla="*/ 0 w 1460500"/>
                <a:gd name="connsiteY1" fmla="*/ 1536700 h 1536700"/>
                <a:gd name="connsiteX2" fmla="*/ 0 w 1460500"/>
                <a:gd name="connsiteY2" fmla="*/ 0 h 1536700"/>
                <a:gd name="connsiteX0" fmla="*/ 0 w 0"/>
                <a:gd name="connsiteY0" fmla="*/ 1536700 h 1536700"/>
                <a:gd name="connsiteX1" fmla="*/ 0 w 0"/>
                <a:gd name="connsiteY1" fmla="*/ 0 h 1536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1536700">
                  <a:moveTo>
                    <a:pt x="0" y="1536700"/>
                  </a:move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56" name="55 Forma libre"/>
            <p:cNvSpPr/>
            <p:nvPr/>
          </p:nvSpPr>
          <p:spPr>
            <a:xfrm>
              <a:off x="4362994" y="4267199"/>
              <a:ext cx="1489166" cy="1258389"/>
            </a:xfrm>
            <a:custGeom>
              <a:avLst/>
              <a:gdLst>
                <a:gd name="connsiteX0" fmla="*/ 1489166 w 1489166"/>
                <a:gd name="connsiteY0" fmla="*/ 1371600 h 1371600"/>
                <a:gd name="connsiteX1" fmla="*/ 940526 w 1489166"/>
                <a:gd name="connsiteY1" fmla="*/ 1371600 h 1371600"/>
                <a:gd name="connsiteX2" fmla="*/ 940526 w 1489166"/>
                <a:gd name="connsiteY2" fmla="*/ 0 h 1371600"/>
                <a:gd name="connsiteX3" fmla="*/ 0 w 1489166"/>
                <a:gd name="connsiteY3" fmla="*/ 0 h 1371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89166" h="1371600">
                  <a:moveTo>
                    <a:pt x="1489166" y="1371600"/>
                  </a:moveTo>
                  <a:lnTo>
                    <a:pt x="940526" y="1371600"/>
                  </a:lnTo>
                  <a:lnTo>
                    <a:pt x="940526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chemeClr val="tx1">
                  <a:lumMod val="85000"/>
                  <a:lumOff val="15000"/>
                </a:schemeClr>
              </a:solidFill>
              <a:headEnd type="none" w="med" len="med"/>
              <a:tailEnd type="triangle" w="lg" len="lg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27" name="1 Título"/>
            <p:cNvSpPr txBox="1">
              <a:spLocks/>
            </p:cNvSpPr>
            <p:nvPr/>
          </p:nvSpPr>
          <p:spPr>
            <a:xfrm>
              <a:off x="1691680" y="719609"/>
              <a:ext cx="6666506" cy="374571"/>
            </a:xfrm>
            <a:prstGeom prst="round2SameRect">
              <a:avLst>
                <a:gd name="adj1" fmla="val 0"/>
                <a:gd name="adj2" fmla="val 33521"/>
              </a:avLst>
            </a:prstGeom>
            <a:solidFill>
              <a:srgbClr val="FFFFFF">
                <a:alpha val="10196"/>
              </a:srgbClr>
            </a:solidFill>
            <a:ln w="19050">
              <a:solidFill>
                <a:srgbClr val="000000">
                  <a:alpha val="27843"/>
                </a:srgbClr>
              </a:solidFill>
              <a:miter lim="800000"/>
              <a:headEnd/>
              <a:tailEnd/>
            </a:ln>
            <a:effectLst>
              <a:glow rad="50800">
                <a:sysClr val="window" lastClr="FFFFFF">
                  <a:alpha val="63000"/>
                </a:sysClr>
              </a:glow>
            </a:effectLst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6pPr marL="177800" lvl="5" indent="-1778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>
                    <a:lumMod val="75000"/>
                  </a:srgbClr>
                </a:buClr>
                <a:buSzPct val="150000"/>
                <a:buFont typeface="Arial" panose="020B0604020202020204" pitchFamily="34" charset="0"/>
                <a:buChar char="•"/>
                <a:defRPr sz="1200" b="1">
                  <a:solidFill>
                    <a:prstClr val="black"/>
                  </a:solidFill>
                  <a:latin typeface="Calibri" pitchFamily="34" charset="0"/>
                </a:defRPr>
              </a:lvl6pPr>
            </a:lstStyle>
            <a:p>
              <a:pPr marL="0" lvl="5" indent="0">
                <a:lnSpc>
                  <a:spcPct val="100000"/>
                </a:lnSpc>
                <a:buNone/>
              </a:pPr>
              <a:r>
                <a:rPr lang="es-ES_tradnl" sz="800" dirty="0" smtClean="0"/>
                <a:t>"</a:t>
              </a:r>
              <a:r>
                <a:rPr lang="es-ES_tradnl" sz="800" dirty="0"/>
                <a:t>SER UN INSTITUTO DE PERFECCIONAMIENTO MILITAR REFERENTE EN EL ÁMBITO NACIONAL Y REGIONAL, FLEXIBLE PARA ADAPTARSE A LOS ESCENARIOS CAMBIANTES DEL CAMPO OPERATIVO Y EDUCATIVO, APOYADO CON INFRAESTRUCTURA Y TECNOLOGÍA DE PUNTA" </a:t>
              </a:r>
              <a:endParaRPr lang="es-ES" sz="800" dirty="0"/>
            </a:p>
          </p:txBody>
        </p:sp>
        <p:sp>
          <p:nvSpPr>
            <p:cNvPr id="33" name="1 Título"/>
            <p:cNvSpPr txBox="1">
              <a:spLocks/>
            </p:cNvSpPr>
            <p:nvPr/>
          </p:nvSpPr>
          <p:spPr>
            <a:xfrm>
              <a:off x="1691680" y="2226829"/>
              <a:ext cx="6666506" cy="497384"/>
            </a:xfrm>
            <a:prstGeom prst="round2SameRect">
              <a:avLst>
                <a:gd name="adj1" fmla="val 0"/>
                <a:gd name="adj2" fmla="val 26454"/>
              </a:avLst>
            </a:prstGeom>
            <a:solidFill>
              <a:srgbClr val="FFFFFF">
                <a:alpha val="10196"/>
              </a:srgbClr>
            </a:solidFill>
            <a:ln w="19050">
              <a:solidFill>
                <a:srgbClr val="000000">
                  <a:alpha val="27843"/>
                </a:srgbClr>
              </a:solidFill>
              <a:miter lim="800000"/>
              <a:headEnd/>
              <a:tailEnd/>
            </a:ln>
            <a:effectLst>
              <a:glow rad="50800">
                <a:sysClr val="window" lastClr="FFFFFF">
                  <a:alpha val="63000"/>
                </a:sysClr>
              </a:glow>
            </a:effectLst>
          </p:spPr>
          <p:txBody>
            <a:bodyPr wrap="square" anchor="ctr">
              <a:spAutoFit/>
            </a:bodyPr>
            <a:lstStyle>
              <a:defPPr>
                <a:defRPr lang="es-ES"/>
              </a:defPPr>
              <a:lvl6pPr marL="177800" lvl="5" indent="-177800" algn="just">
                <a:lnSpc>
                  <a:spcPct val="11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C0504D">
                    <a:lumMod val="75000"/>
                  </a:srgbClr>
                </a:buClr>
                <a:buSzPct val="150000"/>
                <a:buFont typeface="Arial" panose="020B0604020202020204" pitchFamily="34" charset="0"/>
                <a:buChar char="•"/>
                <a:defRPr sz="1200" b="1">
                  <a:solidFill>
                    <a:prstClr val="black"/>
                  </a:solidFill>
                  <a:latin typeface="Calibri" pitchFamily="34" charset="0"/>
                </a:defRPr>
              </a:lvl6pPr>
            </a:lstStyle>
            <a:p>
              <a:pPr marL="0" lvl="5" indent="0">
                <a:lnSpc>
                  <a:spcPct val="100000"/>
                </a:lnSpc>
                <a:buNone/>
                <a:defRPr/>
              </a:pPr>
              <a:r>
                <a:rPr lang="es-ES_tradnl" sz="800" dirty="0"/>
                <a:t>"PERFECCIONAR FUTUROS COMANDANTES Y LÍDERES EN LOS NIVELES DE LA CONDUCCIÓN TÁCTICA, OPERATIVA Y ESTRATÉGICA, A TRAVÉS DE LOS MODELOS EDUCATIVOS ACORDES A LA PROFESIÓN MILITAR QUE FACULTE EL DESEMPEÑO EFICAZ Y EFICIENTE EN SU CAMPO OCUPACIONAL; PARTICIPAR EN LA GENERACIÓN DE DOCTRINA Y EN EL DESARROLLO DE INVESTIGACIÓN CIENTÍFICA PARA MEJORAR LAS CONDICIONES DEL EJÉRCITO”</a:t>
              </a:r>
              <a:endParaRPr lang="es-ES" sz="800" dirty="0"/>
            </a:p>
          </p:txBody>
        </p:sp>
        <p:grpSp>
          <p:nvGrpSpPr>
            <p:cNvPr id="78" name="77 Grupo"/>
            <p:cNvGrpSpPr/>
            <p:nvPr/>
          </p:nvGrpSpPr>
          <p:grpSpPr>
            <a:xfrm>
              <a:off x="4998357" y="5334046"/>
              <a:ext cx="63409" cy="1335314"/>
              <a:chOff x="5036457" y="5334046"/>
              <a:chExt cx="63409" cy="1335314"/>
            </a:xfrm>
          </p:grpSpPr>
          <p:sp>
            <p:nvSpPr>
              <p:cNvPr id="76" name="75 Forma libre"/>
              <p:cNvSpPr/>
              <p:nvPr/>
            </p:nvSpPr>
            <p:spPr>
              <a:xfrm>
                <a:off x="5036457" y="5334046"/>
                <a:ext cx="0" cy="1335314"/>
              </a:xfrm>
              <a:custGeom>
                <a:avLst/>
                <a:gdLst>
                  <a:gd name="connsiteX0" fmla="*/ 0 w 0"/>
                  <a:gd name="connsiteY0" fmla="*/ 0 h 1335314"/>
                  <a:gd name="connsiteX1" fmla="*/ 0 w 0"/>
                  <a:gd name="connsiteY1" fmla="*/ 1335314 h 133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35314">
                    <a:moveTo>
                      <a:pt x="0" y="0"/>
                    </a:moveTo>
                    <a:lnTo>
                      <a:pt x="0" y="1335314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77" name="76 Forma libre"/>
              <p:cNvSpPr/>
              <p:nvPr/>
            </p:nvSpPr>
            <p:spPr>
              <a:xfrm>
                <a:off x="5099866" y="5334046"/>
                <a:ext cx="0" cy="1335314"/>
              </a:xfrm>
              <a:custGeom>
                <a:avLst/>
                <a:gdLst>
                  <a:gd name="connsiteX0" fmla="*/ 0 w 0"/>
                  <a:gd name="connsiteY0" fmla="*/ 0 h 1335314"/>
                  <a:gd name="connsiteX1" fmla="*/ 0 w 0"/>
                  <a:gd name="connsiteY1" fmla="*/ 1335314 h 1335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1335314">
                    <a:moveTo>
                      <a:pt x="0" y="0"/>
                    </a:moveTo>
                    <a:lnTo>
                      <a:pt x="0" y="1335314"/>
                    </a:lnTo>
                  </a:path>
                </a:pathLst>
              </a:custGeom>
              <a:noFill/>
              <a:ln w="19050">
                <a:solidFill>
                  <a:schemeClr val="bg1">
                    <a:lumMod val="85000"/>
                  </a:schemeClr>
                </a:solidFill>
                <a:prstDash val="lgDash"/>
                <a:headEnd type="none" w="med" len="med"/>
                <a:tailEnd type="none" w="med" len="me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</p:grpSp>
        <p:sp>
          <p:nvSpPr>
            <p:cNvPr id="80" name="79 Triángulo isósceles"/>
            <p:cNvSpPr/>
            <p:nvPr/>
          </p:nvSpPr>
          <p:spPr>
            <a:xfrm>
              <a:off x="2737877" y="2752840"/>
              <a:ext cx="362784" cy="246216"/>
            </a:xfrm>
            <a:prstGeom prst="triangle">
              <a:avLst/>
            </a:prstGeom>
            <a:gradFill flip="none" rotWithShape="1">
              <a:gsLst>
                <a:gs pos="85000">
                  <a:schemeClr val="bg1">
                    <a:alpha val="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1" name="80 Triángulo isósceles"/>
            <p:cNvSpPr/>
            <p:nvPr/>
          </p:nvSpPr>
          <p:spPr>
            <a:xfrm>
              <a:off x="4955760" y="2757689"/>
              <a:ext cx="362784" cy="246216"/>
            </a:xfrm>
            <a:prstGeom prst="triangle">
              <a:avLst/>
            </a:prstGeom>
            <a:gradFill flip="none" rotWithShape="1">
              <a:gsLst>
                <a:gs pos="85000">
                  <a:schemeClr val="bg1">
                    <a:alpha val="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82" name="81 Triángulo isósceles"/>
            <p:cNvSpPr/>
            <p:nvPr/>
          </p:nvSpPr>
          <p:spPr>
            <a:xfrm>
              <a:off x="7041356" y="2742449"/>
              <a:ext cx="362784" cy="246216"/>
            </a:xfrm>
            <a:prstGeom prst="triangle">
              <a:avLst/>
            </a:prstGeom>
            <a:gradFill flip="none" rotWithShape="1">
              <a:gsLst>
                <a:gs pos="85000">
                  <a:schemeClr val="bg1">
                    <a:alpha val="0"/>
                  </a:schemeClr>
                </a:gs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 w="9525">
              <a:noFill/>
              <a:round/>
              <a:headEnd/>
              <a:tailEnd/>
            </a:ln>
            <a:effectLst/>
          </p:spPr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7428724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909614" y="980728"/>
            <a:ext cx="3600400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ESTRATÉGICA DE NIVEL “0”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555776" y="1029875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3</a:t>
            </a:r>
            <a:endParaRPr lang="es-ES" spc="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0" y="1591383"/>
          <a:ext cx="9144001" cy="4933960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1106132"/>
                <a:gridCol w="1305628"/>
                <a:gridCol w="685405"/>
                <a:gridCol w="1401097"/>
                <a:gridCol w="2017954"/>
                <a:gridCol w="636755"/>
                <a:gridCol w="1991030"/>
              </a:tblGrid>
              <a:tr h="60772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PERSPECTIVA DE LA FUERZA TERRETRE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PILAR / EJE ESTRATÉGICO DE LA FUERZA TERRESTRE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 ESTRATÉGICO DE LA FUERZA TERRESTRE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 DE CONTRIBUCIÓN DEL COMANDO DE EDUCACIÓN Y DOCTRINA DE LA F.T.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 OPERACIONALES DE LA ACADEMIA DE GUERRA DE LA F.T.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31524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IMPACTO AL ESTADO Y COMUNIDAD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CREDIBILIDAD INSTITUCIONAL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OBJ. 04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FORTALECER LA IMAGEN INSTITUCIONAL EN EL CONTEXTO NACIONAL E INTERNACIONAL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ALCANZAR AL 2018 NIVELES ÓPTIMOS DE SATISFACCIÓN E IMAGEN INSTITUCIONAL DEL CEDFT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01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CONTAR CON NIVELES ÓPTIMOS DE IMAGEN INSTITUCIONAL CON LA COMUNIDAD, Y AL INTERIOR DE LA AGFT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0315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APOYO AL DESARROLLO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OBJ. 02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APORTAR CON PARTE DE SU CONTINGENTE PARA APOYAR EL DESARROLLO NACIONAL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DESARROLLAR Y EJECUTAR PROYECTOS EDUCACIONALES DE ALTO IMPACTO QUE CONTRIBUYEN AL DESARROLLO DEL PAÍS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OP. 02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DESARROLLAR LA MALLA CURRICULAR QUE SATISFAGA EL PERFIL DE LOS OFICIALES QUE COMANDARÁN EL EJÉRCITO EN LOS NIVELES REQUERIDOS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23166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DEFENSA DE LA SOBERANÍA E INTEGRIDAD TERRITORIAL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OBJ. 01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DEFENDER EL TERRITORIO NACIONAL Y LA SOBERANÍA CONTRA FACTORES DE RIESGO DE AGRESIÓN EXTERNA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FORTALECER EL EMPLEO DE LA FUERZA TERRESTRE EN LOS NIVELES:  ESTRATÉGICO, OPERATIVO Y TÁCTICO POR MEDIO DE LA APLICACIÓN EFICIENTE DE LA DOCTRINA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 03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PROPORCIONAR LA DOCTRINA ACADÉMICA QUE PERMITA EL ENTRENAMIENTO Y DESARROLLO DEL OFICIAL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03152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PRESERVACIÓN DE LA PROTECCIÓN INTERNA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OBJ. 03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 COADYUVAR A LA PROTECCIÓN INTERNA EN LOS ESTADOS DE EXCEPCIÓN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MEJORAR LAS COMPETENCIAS DEL MILITAR CONSIDERANDO PROGRAMAS DE GESTIÓN DE RIESGO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OP.04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000" b="1" dirty="0" smtClean="0">
                          <a:effectLst/>
                          <a:latin typeface="Calibri" panose="020F0502020204030204" pitchFamily="34" charset="0"/>
                        </a:rPr>
                        <a:t>FORTALECER LA CULTURA DE SEGURIDAD DEL MILITAR CONSIDERANDO PROGRAMAS DE ADMINISTRACIÓN Y GESTIÓN DE RIESGO.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5 Abrir llave"/>
          <p:cNvSpPr/>
          <p:nvPr/>
        </p:nvSpPr>
        <p:spPr>
          <a:xfrm rot="5400000" flipV="1">
            <a:off x="4450268" y="-2743943"/>
            <a:ext cx="256860" cy="7034790"/>
          </a:xfrm>
          <a:prstGeom prst="leftBrace">
            <a:avLst>
              <a:gd name="adj1" fmla="val 182877"/>
              <a:gd name="adj2" fmla="val 51020"/>
            </a:avLst>
          </a:prstGeom>
          <a:gradFill flip="none" rotWithShape="1">
            <a:gsLst>
              <a:gs pos="85000">
                <a:schemeClr val="tx1">
                  <a:alpha val="0"/>
                </a:schemeClr>
              </a:gs>
              <a:gs pos="0">
                <a:schemeClr val="tx1">
                  <a:alpha val="85000"/>
                </a:schemeClr>
              </a:gs>
              <a:gs pos="100000">
                <a:schemeClr val="tx1">
                  <a:alpha val="0"/>
                </a:scheme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" name="Right Arrow 1"/>
          <p:cNvSpPr/>
          <p:nvPr/>
        </p:nvSpPr>
        <p:spPr>
          <a:xfrm>
            <a:off x="607414" y="4721589"/>
            <a:ext cx="427949" cy="358921"/>
          </a:xfrm>
          <a:prstGeom prst="right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635442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549574" y="1052736"/>
            <a:ext cx="4189686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DE ALINEAMIENTO ESTRATÉGICO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195736" y="1101883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4</a:t>
            </a:r>
            <a:endParaRPr lang="es-ES" spc="0" dirty="0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79511" y="1682172"/>
          <a:ext cx="8784978" cy="484317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1368153"/>
                <a:gridCol w="648072"/>
                <a:gridCol w="1440160"/>
                <a:gridCol w="1008112"/>
                <a:gridCol w="576064"/>
                <a:gridCol w="2448272"/>
                <a:gridCol w="1296145"/>
              </a:tblGrid>
              <a:tr h="4762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 DE CONTRIBUCIÓN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OBJETIVOS OPERACIONALES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PERSPECTIVA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N°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ACCIONES ESTRATÉGICAS DEL NIVEL OPERACIONAL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RESPONSABLES ESTRATÉGICOS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3106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C.E.D.F.T.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ACADEMIA DE GUERRA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C.M.I.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50397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ALCANZAR AL 2018 NIVELES ÓPTIMOS DE SATISFACCIÓN E IMAGEN INSTITUCIONAL DEL CEDFT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OP. 01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CONTAR CON NIVELES ÓPTIMOS DE IMAGEN INSTITUCIONAL CON LA COMUNIDAD, Y AL INTERIOR DE LA AGFT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IMPACTO AL ESTADO Y COMUNIDAD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AC2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EJECUTAR LOS PROGRAMAS DE FORTALECIMIENTO DE LA RELACIÓN CON LOS AUDITORIOS OBJETIVOS INTERNOS Y EXTERNOS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DPTO. DE COMUNICACIÓN SOCIAL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5039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AC3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EJECUTAR LOS  PROGRAMAS EDUCACIONALES QUE ORIENTAN AL FORTALECIMIENTO DE LA RELACIÓN CON LA COMUNIDAD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DPTO. DE ADMINISTRACIÓN ACADÉMICA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13090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AC24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CERTIFICAR LA CADENA DE VALOR (GESTIÓN EDUCATIVA) DE LA AGFT POR MEDIO DE LA ENTIDAD COMPETENTE SEGÚN REQUERIMIENTO DE ALTA DIRECCIÓN BAJO NORMA ISO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DPTO. DE GESTIÓN DE LA CALIDAD 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2245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AC26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CREAR LA UNIDADES DE: COMUNICACIÓN SOCIAL, INVESTIGACIÓN Y CONTRATACIÓN PÚBLICA DE LA AGFT; Y VINCULAR SU ACCIONAR AL MAPA DE MACRO PROCESOS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100" b="1" dirty="0" smtClean="0">
                          <a:effectLst/>
                          <a:latin typeface="Calibri" panose="020F0502020204030204" pitchFamily="34" charset="0"/>
                        </a:rPr>
                        <a:t> DPTO. DE GESTIÓN DE LA CALIDAD 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7" name="6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5 Abrir llave"/>
          <p:cNvSpPr/>
          <p:nvPr/>
        </p:nvSpPr>
        <p:spPr>
          <a:xfrm rot="5400000" flipV="1">
            <a:off x="4450268" y="-2743943"/>
            <a:ext cx="256860" cy="7034790"/>
          </a:xfrm>
          <a:prstGeom prst="leftBrace">
            <a:avLst>
              <a:gd name="adj1" fmla="val 182877"/>
              <a:gd name="adj2" fmla="val 51020"/>
            </a:avLst>
          </a:prstGeom>
          <a:gradFill flip="none" rotWithShape="1">
            <a:gsLst>
              <a:gs pos="85000">
                <a:schemeClr val="tx1">
                  <a:alpha val="0"/>
                </a:schemeClr>
              </a:gs>
              <a:gs pos="0">
                <a:schemeClr val="tx1">
                  <a:alpha val="85000"/>
                </a:schemeClr>
              </a:gs>
              <a:gs pos="100000">
                <a:schemeClr val="tx1">
                  <a:alpha val="0"/>
                </a:scheme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68872911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64952" y="3212976"/>
            <a:ext cx="23762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24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SUMARIO</a:t>
            </a:r>
            <a:endParaRPr lang="es-ES" sz="24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13 Abrir llave"/>
          <p:cNvSpPr/>
          <p:nvPr/>
        </p:nvSpPr>
        <p:spPr>
          <a:xfrm flipV="1">
            <a:off x="2581176" y="188640"/>
            <a:ext cx="360040" cy="6480720"/>
          </a:xfrm>
          <a:prstGeom prst="leftBrace">
            <a:avLst>
              <a:gd name="adj1" fmla="val 129345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085232" y="439829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600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PARTE  I</a:t>
            </a:r>
            <a:endParaRPr lang="es-ES" sz="16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112000" y="764704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  <a:defRPr/>
            </a:pPr>
            <a:r>
              <a:rPr lang="es-MX" sz="16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INTRODUCCI</a:t>
            </a:r>
            <a:r>
              <a:rPr lang="es-ES" sz="16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ÓN:</a:t>
            </a:r>
            <a:endParaRPr lang="es-MX" sz="16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419872" y="1124744"/>
            <a:ext cx="3744416" cy="748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r="54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ANTECEDENTES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PLANTEAMIENTO DEL PROBLEMA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OBJETIVOS DE LA INVESTIGACI</a:t>
            </a:r>
            <a:r>
              <a:rPr lang="es-ES" sz="1200" b="1" i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ÓN</a:t>
            </a:r>
            <a:endParaRPr lang="es-MX" sz="1200" b="1" i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085232" y="2132856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600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PARTE  II</a:t>
            </a:r>
            <a:endParaRPr lang="es-ES" sz="16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112000" y="2457731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  <a:defRPr/>
            </a:pPr>
            <a:r>
              <a:rPr lang="es-ES" sz="16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MARCO  TEÓRICO:</a:t>
            </a:r>
            <a:endParaRPr lang="es-MX" sz="16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419872" y="2817771"/>
            <a:ext cx="468052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dir="5400000" algn="ctr" rotWithShape="0">
              <a:sysClr val="windowText" lastClr="000000">
                <a:alpha val="50000"/>
              </a:sysClr>
            </a:outerShdw>
          </a:effectLst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ELEMENTOS REFERENCIALES DE ANÁLISIS PREVIO AL PROCESO DE ALINEAMIENTO </a:t>
            </a:r>
            <a:r>
              <a:rPr lang="es-ES_tradnl" sz="1200" b="1" i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ESTRATÉGICO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MAPA  ESTRATÉGICO</a:t>
            </a:r>
            <a:endParaRPr lang="es-ES" sz="1200" b="1" i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MATRIZ ESTRATÉGICA DE NIVEL “0”</a:t>
            </a:r>
            <a:endParaRPr lang="es-ES" sz="1200" b="1" i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MATRIZ DE ALINEAMIENTO ESTRATÉGICO</a:t>
            </a:r>
            <a:endParaRPr lang="es-ES" sz="1200" b="1" i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INDICADORES DE GESTIÓN A LOS OBJETIVOS OPERACIONALES</a:t>
            </a:r>
            <a:endParaRPr lang="es-ES" sz="1200" b="1" i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MATRIZ DE DESEMPEÑO ESTRATÉGICO</a:t>
            </a:r>
            <a:endParaRPr lang="es-ES" sz="1200" b="1" i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rgbClr val="FFFF00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LAS ACCIONES ESTRATÉGICAS Y </a:t>
            </a:r>
            <a:r>
              <a:rPr lang="es-ES_tradnl" sz="1200" b="1" i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COMPROMISOS</a:t>
            </a:r>
            <a:endParaRPr lang="es-ES" sz="1200" b="1" i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085232" y="4876567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600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PARTE  III</a:t>
            </a:r>
            <a:endParaRPr lang="es-ES" sz="16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112000" y="5201442"/>
            <a:ext cx="5420440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  <a:defRPr/>
            </a:pPr>
            <a:r>
              <a:rPr lang="es-ES_tradnl" sz="16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PROCESO </a:t>
            </a:r>
            <a:r>
              <a:rPr lang="es-ES_tradnl" sz="16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DE </a:t>
            </a:r>
            <a:r>
              <a:rPr lang="es-ES_tradnl" sz="16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ALINEAMIENTO</a:t>
            </a:r>
            <a:r>
              <a:rPr lang="es-ES" sz="16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. </a:t>
            </a:r>
            <a:r>
              <a:rPr lang="es-ES_tradnl" sz="16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APLICACIÓN</a:t>
            </a:r>
            <a:endParaRPr lang="es-MX" sz="16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085232" y="5812671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600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PARTE  IV</a:t>
            </a:r>
            <a:endParaRPr lang="es-ES" sz="16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112000" y="6137546"/>
            <a:ext cx="5420440" cy="387798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  <a:defRPr/>
            </a:pPr>
            <a:r>
              <a:rPr lang="es-ES" sz="16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rPr>
              <a:t>CONCLUSIONES Y RECOMENDACIONES</a:t>
            </a:r>
            <a:endParaRPr lang="es-MX" sz="16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885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1 Título"/>
          <p:cNvSpPr txBox="1">
            <a:spLocks/>
          </p:cNvSpPr>
          <p:nvPr/>
        </p:nvSpPr>
        <p:spPr>
          <a:xfrm>
            <a:off x="2431298" y="2011141"/>
            <a:ext cx="4307962" cy="576064"/>
          </a:xfrm>
          <a:prstGeom prst="round2DiagRect">
            <a:avLst>
              <a:gd name="adj1" fmla="val 41182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400" dirty="0" smtClean="0"/>
              <a:t>ACCIONES ESTRATÉGICAS INCLUIDAS EN LA MATRIZ CON LOS RESPONSABLES ORGANIZACIONALES:</a:t>
            </a:r>
            <a:endParaRPr lang="es-ES" sz="1400" dirty="0"/>
          </a:p>
        </p:txBody>
      </p:sp>
      <p:sp>
        <p:nvSpPr>
          <p:cNvPr id="16" name="15 Abrir llave"/>
          <p:cNvSpPr/>
          <p:nvPr/>
        </p:nvSpPr>
        <p:spPr>
          <a:xfrm rot="5400000" flipV="1">
            <a:off x="4401137" y="-1805637"/>
            <a:ext cx="341726" cy="6922568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2387523" y="3171775"/>
            <a:ext cx="5627488" cy="927598"/>
          </a:xfrm>
          <a:prstGeom prst="round2DiagRect">
            <a:avLst>
              <a:gd name="adj1" fmla="val 18213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</a:rPr>
              <a:t>FORTALECER LA INTEROPERATIVIDAD ACADÉMICA DE AGFT CON LAS OTRAS FUERZAS Y OTROS ENTES EDUCATIVOS (INTERNOS Y EXTERNOS) POR MEDIO DE CONVENIOS.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0" name="19 Flecha abajo"/>
          <p:cNvSpPr/>
          <p:nvPr/>
        </p:nvSpPr>
        <p:spPr>
          <a:xfrm rot="16200000">
            <a:off x="1905100" y="3433373"/>
            <a:ext cx="304674" cy="46620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5" name="24 CuadroTexto"/>
          <p:cNvSpPr txBox="1">
            <a:spLocks noChangeArrowheads="1"/>
          </p:cNvSpPr>
          <p:nvPr/>
        </p:nvSpPr>
        <p:spPr bwMode="auto">
          <a:xfrm>
            <a:off x="2400893" y="4459413"/>
            <a:ext cx="5627488" cy="1171075"/>
          </a:xfrm>
          <a:prstGeom prst="round2DiagRect">
            <a:avLst>
              <a:gd name="adj1" fmla="val 1307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" sz="1400" b="1" dirty="0" smtClean="0">
                <a:solidFill>
                  <a:prstClr val="black"/>
                </a:solidFill>
                <a:latin typeface="Calibri" pitchFamily="34" charset="0"/>
              </a:rPr>
              <a:t>MANTENER REUNIONES PERIÓDICAS DE PLANIFICACIÓN ESTRATÉGICA QUE PERMITA EL SEGUIMIENTO, CONTROL Y AJUSTE DE OBJETIVOS, ACCIONES Y METAS; ASÍ COMO TAMBIÉN EL CONTROL DE LOS PRESUPUESTOS Y PROYECTOS.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6" name="25 Flecha abajo"/>
          <p:cNvSpPr/>
          <p:nvPr/>
        </p:nvSpPr>
        <p:spPr>
          <a:xfrm rot="16200000">
            <a:off x="1918470" y="4842750"/>
            <a:ext cx="304674" cy="466204"/>
          </a:xfrm>
          <a:prstGeom prst="downArrow">
            <a:avLst>
              <a:gd name="adj1" fmla="val 50000"/>
              <a:gd name="adj2" fmla="val 65179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4" name="3 Grupo"/>
          <p:cNvGrpSpPr/>
          <p:nvPr/>
        </p:nvGrpSpPr>
        <p:grpSpPr>
          <a:xfrm>
            <a:off x="1023784" y="3362449"/>
            <a:ext cx="969420" cy="606688"/>
            <a:chOff x="519731" y="3774362"/>
            <a:chExt cx="969420" cy="606688"/>
          </a:xfrm>
        </p:grpSpPr>
        <p:sp>
          <p:nvSpPr>
            <p:cNvPr id="12" name="11 Elipse"/>
            <p:cNvSpPr/>
            <p:nvPr/>
          </p:nvSpPr>
          <p:spPr>
            <a:xfrm>
              <a:off x="537986" y="3774362"/>
              <a:ext cx="909814" cy="606688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01600" dist="25400" dir="5400000" algn="ctr" rotWithShape="0">
                <a:sysClr val="windowText" lastClr="000000">
                  <a:alpha val="77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4" name="13 Elipse"/>
            <p:cNvSpPr/>
            <p:nvPr/>
          </p:nvSpPr>
          <p:spPr>
            <a:xfrm>
              <a:off x="588393" y="3822038"/>
              <a:ext cx="805098" cy="506613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7" name="26 CuadroTexto"/>
            <p:cNvSpPr txBox="1"/>
            <p:nvPr/>
          </p:nvSpPr>
          <p:spPr bwMode="auto">
            <a:xfrm>
              <a:off x="519731" y="3882396"/>
              <a:ext cx="969420" cy="451920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2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b="1" kern="0" dirty="0" smtClean="0">
                  <a:ln w="11430"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</a:effectLst>
                  <a:latin typeface="Calibri" panose="020F0502020204030204" pitchFamily="34" charset="0"/>
                  <a:cs typeface="Times New Roman" pitchFamily="18" charset="0"/>
                </a:rPr>
                <a:t>AC  7</a:t>
              </a:r>
              <a:endParaRPr lang="es-ES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grpSp>
        <p:nvGrpSpPr>
          <p:cNvPr id="5" name="4 Grupo"/>
          <p:cNvGrpSpPr/>
          <p:nvPr/>
        </p:nvGrpSpPr>
        <p:grpSpPr>
          <a:xfrm>
            <a:off x="1037154" y="4771826"/>
            <a:ext cx="969420" cy="606688"/>
            <a:chOff x="533101" y="4995013"/>
            <a:chExt cx="969420" cy="606688"/>
          </a:xfrm>
        </p:grpSpPr>
        <p:sp>
          <p:nvSpPr>
            <p:cNvPr id="22" name="21 Elipse"/>
            <p:cNvSpPr/>
            <p:nvPr/>
          </p:nvSpPr>
          <p:spPr>
            <a:xfrm>
              <a:off x="551356" y="4995013"/>
              <a:ext cx="909814" cy="606688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01600" dist="25400" dir="5400000" algn="ctr" rotWithShape="0">
                <a:sysClr val="windowText" lastClr="000000">
                  <a:alpha val="77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" name="22 Elipse"/>
            <p:cNvSpPr/>
            <p:nvPr/>
          </p:nvSpPr>
          <p:spPr>
            <a:xfrm>
              <a:off x="601763" y="5042689"/>
              <a:ext cx="805098" cy="506613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8" name="27 CuadroTexto"/>
            <p:cNvSpPr txBox="1"/>
            <p:nvPr/>
          </p:nvSpPr>
          <p:spPr bwMode="auto">
            <a:xfrm>
              <a:off x="533101" y="5107810"/>
              <a:ext cx="969420" cy="451920"/>
            </a:xfrm>
            <a:prstGeom prst="rect">
              <a:avLst/>
            </a:prstGeom>
            <a:noFill/>
            <a:effectLst>
              <a:outerShdw blurRad="50800" dist="254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2" algn="ctr" eaLnBrk="0" fontAlgn="base" hangingPunct="0">
                <a:spcBef>
                  <a:spcPct val="0"/>
                </a:spcBef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b="1" kern="0" dirty="0" smtClean="0">
                  <a:ln w="11430">
                    <a:noFill/>
                  </a:ln>
                  <a:solidFill>
                    <a:prstClr val="white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</a:effectLst>
                  <a:latin typeface="Calibri" panose="020F0502020204030204" pitchFamily="34" charset="0"/>
                  <a:cs typeface="Times New Roman" pitchFamily="18" charset="0"/>
                </a:rPr>
                <a:t>AC  27</a:t>
              </a:r>
              <a:endParaRPr lang="es-ES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 panose="020F0502020204030204" pitchFamily="34" charset="0"/>
                <a:cs typeface="Times New Roman" pitchFamily="18" charset="0"/>
              </a:endParaRPr>
            </a:p>
          </p:txBody>
        </p:sp>
      </p:grpSp>
      <p:sp>
        <p:nvSpPr>
          <p:cNvPr id="30" name="29 Abrir llave"/>
          <p:cNvSpPr/>
          <p:nvPr/>
        </p:nvSpPr>
        <p:spPr>
          <a:xfrm rot="5400000" flipV="1">
            <a:off x="4423823" y="-662217"/>
            <a:ext cx="363463" cy="6855462"/>
          </a:xfrm>
          <a:prstGeom prst="leftBrace">
            <a:avLst>
              <a:gd name="adj1" fmla="val 108397"/>
              <a:gd name="adj2" fmla="val 49526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31" name="30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2" name="1 Título"/>
          <p:cNvSpPr txBox="1">
            <a:spLocks/>
          </p:cNvSpPr>
          <p:nvPr/>
        </p:nvSpPr>
        <p:spPr>
          <a:xfrm>
            <a:off x="2549574" y="1052736"/>
            <a:ext cx="4189686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DE ALINEAMIENTO ESTRATÉGICO</a:t>
            </a:r>
            <a:endParaRPr lang="es-ES" sz="1700" dirty="0"/>
          </a:p>
        </p:txBody>
      </p:sp>
      <p:sp>
        <p:nvSpPr>
          <p:cNvPr id="33" name="1 Título"/>
          <p:cNvSpPr txBox="1">
            <a:spLocks/>
          </p:cNvSpPr>
          <p:nvPr/>
        </p:nvSpPr>
        <p:spPr>
          <a:xfrm flipH="1">
            <a:off x="2195736" y="1101883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4</a:t>
            </a:r>
            <a:endParaRPr lang="es-ES" spc="0" dirty="0"/>
          </a:p>
        </p:txBody>
      </p:sp>
      <p:sp>
        <p:nvSpPr>
          <p:cNvPr id="21" name="5 Abrir llave"/>
          <p:cNvSpPr/>
          <p:nvPr/>
        </p:nvSpPr>
        <p:spPr>
          <a:xfrm rot="5400000" flipV="1">
            <a:off x="4450268" y="-2743943"/>
            <a:ext cx="256860" cy="7034790"/>
          </a:xfrm>
          <a:prstGeom prst="leftBrace">
            <a:avLst>
              <a:gd name="adj1" fmla="val 182877"/>
              <a:gd name="adj2" fmla="val 51020"/>
            </a:avLst>
          </a:prstGeom>
          <a:gradFill flip="none" rotWithShape="1">
            <a:gsLst>
              <a:gs pos="85000">
                <a:schemeClr val="tx1">
                  <a:alpha val="0"/>
                </a:schemeClr>
              </a:gs>
              <a:gs pos="0">
                <a:schemeClr val="tx1">
                  <a:alpha val="85000"/>
                </a:schemeClr>
              </a:gs>
              <a:gs pos="100000">
                <a:schemeClr val="tx1">
                  <a:alpha val="0"/>
                </a:scheme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71854971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549574" y="1052736"/>
            <a:ext cx="4189686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DE ALINEAMIENTO ESTRATÉGICO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195736" y="1101883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4</a:t>
            </a:r>
            <a:endParaRPr lang="es-ES" spc="0" dirty="0"/>
          </a:p>
        </p:txBody>
      </p:sp>
      <p:sp>
        <p:nvSpPr>
          <p:cNvPr id="7" name="6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6" name="5 Abrir llave"/>
          <p:cNvSpPr/>
          <p:nvPr/>
        </p:nvSpPr>
        <p:spPr>
          <a:xfrm rot="5400000" flipV="1">
            <a:off x="4450268" y="-2743943"/>
            <a:ext cx="256860" cy="7034790"/>
          </a:xfrm>
          <a:prstGeom prst="leftBrace">
            <a:avLst>
              <a:gd name="adj1" fmla="val 182877"/>
              <a:gd name="adj2" fmla="val 51020"/>
            </a:avLst>
          </a:prstGeom>
          <a:gradFill flip="none" rotWithShape="1">
            <a:gsLst>
              <a:gs pos="85000">
                <a:schemeClr val="tx1">
                  <a:alpha val="0"/>
                </a:schemeClr>
              </a:gs>
              <a:gs pos="0">
                <a:schemeClr val="tx1">
                  <a:alpha val="85000"/>
                </a:schemeClr>
              </a:gs>
              <a:gs pos="100000">
                <a:schemeClr val="tx1">
                  <a:alpha val="0"/>
                </a:scheme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8" name="17 CuadroTexto"/>
          <p:cNvSpPr txBox="1">
            <a:spLocks noChangeArrowheads="1"/>
          </p:cNvSpPr>
          <p:nvPr/>
        </p:nvSpPr>
        <p:spPr bwMode="auto">
          <a:xfrm>
            <a:off x="386536" y="1697690"/>
            <a:ext cx="8517604" cy="3875772"/>
          </a:xfrm>
          <a:prstGeom prst="round2DiagRect">
            <a:avLst>
              <a:gd name="adj1" fmla="val 18213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E</a:t>
            </a:r>
            <a:r>
              <a:rPr lang="es-ES_tradnl" sz="2000" dirty="0" smtClean="0">
                <a:solidFill>
                  <a:prstClr val="black"/>
                </a:solidFill>
                <a:latin typeface="Calibri" pitchFamily="34" charset="0"/>
              </a:rPr>
              <a:t>l </a:t>
            </a:r>
            <a:r>
              <a:rPr lang="es-ES_tradnl" sz="2000" dirty="0">
                <a:solidFill>
                  <a:srgbClr val="FF0000"/>
                </a:solidFill>
                <a:latin typeface="Calibri" pitchFamily="34" charset="0"/>
              </a:rPr>
              <a:t>Objetivo de contribución N 5 </a:t>
            </a: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que es “</a:t>
            </a:r>
            <a:r>
              <a:rPr lang="es-ES_tradnl" sz="2000" dirty="0">
                <a:solidFill>
                  <a:srgbClr val="FF0000"/>
                </a:solidFill>
                <a:latin typeface="Calibri" pitchFamily="34" charset="0"/>
              </a:rPr>
              <a:t>Contar con Infraestructura académica y tecnología adecuada para la gestión educativa</a:t>
            </a: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”. se ha </a:t>
            </a:r>
            <a:r>
              <a:rPr lang="es-ES_tradnl" sz="2000" dirty="0" smtClean="0">
                <a:solidFill>
                  <a:prstClr val="black"/>
                </a:solidFill>
                <a:latin typeface="Calibri" pitchFamily="34" charset="0"/>
              </a:rPr>
              <a:t>determinado </a:t>
            </a:r>
            <a:r>
              <a:rPr lang="es-ES_tradnl" sz="2000" dirty="0">
                <a:solidFill>
                  <a:srgbClr val="FF0000"/>
                </a:solidFill>
                <a:latin typeface="Calibri" pitchFamily="34" charset="0"/>
              </a:rPr>
              <a:t>cuatro acciones de </a:t>
            </a:r>
            <a:r>
              <a:rPr lang="es-ES_tradnl" sz="2000" dirty="0" smtClean="0">
                <a:solidFill>
                  <a:srgbClr val="FF0000"/>
                </a:solidFill>
                <a:latin typeface="Calibri" pitchFamily="34" charset="0"/>
              </a:rPr>
              <a:t>contribución</a:t>
            </a:r>
            <a:r>
              <a:rPr lang="es-ES_tradnl" sz="2000" dirty="0" smtClean="0">
                <a:solidFill>
                  <a:prstClr val="black"/>
                </a:solidFill>
                <a:latin typeface="Calibri" pitchFamily="34" charset="0"/>
              </a:rPr>
              <a:t>. </a:t>
            </a:r>
          </a:p>
          <a:p>
            <a:pPr marL="0" lvl="5" indent="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endParaRPr lang="es-ES_tradnl" sz="2000" dirty="0">
              <a:solidFill>
                <a:prstClr val="black"/>
              </a:solidFill>
              <a:latin typeface="Calibri" pitchFamily="34" charset="0"/>
            </a:endParaRPr>
          </a:p>
          <a:p>
            <a:pPr marL="0" lvl="5" indent="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2000" dirty="0" smtClean="0">
                <a:solidFill>
                  <a:prstClr val="black"/>
                </a:solidFill>
                <a:latin typeface="Calibri" pitchFamily="34" charset="0"/>
              </a:rPr>
              <a:t>Una </a:t>
            </a: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de estas es la </a:t>
            </a:r>
            <a:r>
              <a:rPr lang="es-ES_tradnl" sz="2000" dirty="0">
                <a:solidFill>
                  <a:srgbClr val="FF0000"/>
                </a:solidFill>
                <a:latin typeface="Calibri" pitchFamily="34" charset="0"/>
              </a:rPr>
              <a:t>AC 15 </a:t>
            </a: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que indica: </a:t>
            </a:r>
            <a:r>
              <a:rPr lang="es-ES_tradnl" sz="2000" dirty="0">
                <a:solidFill>
                  <a:srgbClr val="FF0000"/>
                </a:solidFill>
                <a:latin typeface="Calibri" pitchFamily="34" charset="0"/>
              </a:rPr>
              <a:t>Acondicionar la infraestructura "Campamento No.01"; y construcción de nuevas Instalaciones de la A.G.F.T; en el "Campamento No.02". </a:t>
            </a: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Esta </a:t>
            </a:r>
            <a:r>
              <a:rPr lang="es-ES_tradnl" sz="2000" dirty="0" smtClean="0">
                <a:solidFill>
                  <a:prstClr val="black"/>
                </a:solidFill>
                <a:latin typeface="Calibri" pitchFamily="34" charset="0"/>
              </a:rPr>
              <a:t>acción </a:t>
            </a: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esta dentro de la perspectiva de </a:t>
            </a:r>
            <a:r>
              <a:rPr lang="es-ES_tradnl" sz="2000" dirty="0" smtClean="0">
                <a:solidFill>
                  <a:prstClr val="black"/>
                </a:solidFill>
                <a:latin typeface="Calibri" pitchFamily="34" charset="0"/>
              </a:rPr>
              <a:t>Efectividad </a:t>
            </a:r>
            <a:r>
              <a:rPr lang="es-ES_tradnl" sz="2000" dirty="0">
                <a:solidFill>
                  <a:prstClr val="black"/>
                </a:solidFill>
                <a:latin typeface="Calibri" pitchFamily="34" charset="0"/>
              </a:rPr>
              <a:t>Operacional, toda vez que tiene incidencia al ejecutar en el impacto que se causa al estado y la comunidad.</a:t>
            </a:r>
          </a:p>
          <a:p>
            <a:pPr marL="0" lvl="5" indent="0">
              <a:spcBef>
                <a:spcPts val="0"/>
              </a:spcBef>
              <a:spcAft>
                <a:spcPts val="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endParaRPr lang="es-ES" sz="2000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41694291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23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 Título"/>
          <p:cNvSpPr txBox="1">
            <a:spLocks/>
          </p:cNvSpPr>
          <p:nvPr/>
        </p:nvSpPr>
        <p:spPr>
          <a:xfrm>
            <a:off x="1613470" y="805319"/>
            <a:ext cx="5982866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INDICADORES DE GESTIÓN A LOS OBJETIVOS OPERACIONALES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1259632" y="854466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5</a:t>
            </a:r>
            <a:endParaRPr lang="es-ES" spc="0" dirty="0"/>
          </a:p>
        </p:txBody>
      </p:sp>
      <p:sp>
        <p:nvSpPr>
          <p:cNvPr id="16" name="15 Abrir llave"/>
          <p:cNvSpPr/>
          <p:nvPr/>
        </p:nvSpPr>
        <p:spPr>
          <a:xfrm rot="5400000" flipV="1">
            <a:off x="4401137" y="-3186072"/>
            <a:ext cx="341726" cy="9144000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0" y="1556792"/>
          <a:ext cx="9144000" cy="530121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67544"/>
                <a:gridCol w="1368152"/>
                <a:gridCol w="360040"/>
                <a:gridCol w="1129354"/>
                <a:gridCol w="1102894"/>
                <a:gridCol w="1368152"/>
                <a:gridCol w="720080"/>
                <a:gridCol w="648072"/>
                <a:gridCol w="648072"/>
                <a:gridCol w="648072"/>
                <a:gridCol w="683568"/>
              </a:tblGrid>
              <a:tr h="253403"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OBJETIVOS</a:t>
                      </a:r>
                      <a:r>
                        <a:rPr lang="es-ES" sz="900" b="1" baseline="0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 OPERACIONALES ACADEMIA DE GUERRA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8A9A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S" sz="900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INDICADORES DE GESTIÓN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8A9A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pPr algn="ctr"/>
                      <a:endParaRPr lang="es-ES" sz="800" b="1" dirty="0">
                        <a:latin typeface="Calibri" panose="020F0502020204030204" pitchFamily="34" charset="0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DESCRIPCIÓN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FORMA DE CÁLCULO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TENDENCIA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META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META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META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bg1"/>
                          </a:solidFill>
                          <a:latin typeface="Calibri" panose="020F0502020204030204" pitchFamily="34" charset="0"/>
                        </a:rPr>
                        <a:t>META</a:t>
                      </a:r>
                      <a:endParaRPr lang="es-ES" sz="900" b="1" dirty="0">
                        <a:solidFill>
                          <a:schemeClr val="bg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8A9A66"/>
                    </a:solidFill>
                  </a:tcPr>
                </a:tc>
              </a:tr>
              <a:tr h="253403"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2014</a:t>
                      </a:r>
                      <a:endParaRPr lang="es-E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2015</a:t>
                      </a:r>
                      <a:endParaRPr lang="es-E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2016</a:t>
                      </a:r>
                      <a:endParaRPr lang="es-E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chemeClr val="tx1"/>
                          </a:solidFill>
                          <a:latin typeface="Calibri" panose="020F0502020204030204" pitchFamily="34" charset="0"/>
                        </a:rPr>
                        <a:t>2017</a:t>
                      </a:r>
                      <a:endParaRPr lang="es-ES" sz="900" b="1" dirty="0">
                        <a:solidFill>
                          <a:schemeClr val="tx1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9C1"/>
                    </a:solidFill>
                  </a:tcPr>
                </a:tc>
              </a:tr>
              <a:tr h="253403"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OP.01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CONTAR CON NIVELES ÓPTIMOS DE IMAGEN INSTITUCIONAL CON LA COMUNIDAD, Y AL INTERIOR DE LA AGE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IG-1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IMAGEN INSTITUCIONAL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MIDE EL GRADO DE PERCEPCIÓN INTERNA Y EXTERNA DE LA COMUNICACIÓN DENTRO DE LA AGE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PROMEDIO DE: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90000"/>
                        </a:lnSpc>
                      </a:pPr>
                      <a:endParaRPr lang="es-ES" sz="900" b="1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60%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70%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80%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</a:tr>
              <a:tr h="25340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50% DEL KPI</a:t>
                      </a:r>
                      <a:r>
                        <a:rPr lang="es-ES" sz="900" b="1" baseline="0" dirty="0" smtClean="0">
                          <a:latin typeface="Calibri" panose="020F0502020204030204" pitchFamily="34" charset="0"/>
                        </a:rPr>
                        <a:t> 2A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26151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50% DEL KPI</a:t>
                      </a:r>
                      <a:r>
                        <a:rPr lang="es-ES" sz="900" b="1" baseline="0" dirty="0" smtClean="0">
                          <a:latin typeface="Calibri" panose="020F0502020204030204" pitchFamily="34" charset="0"/>
                        </a:rPr>
                        <a:t> 2B</a:t>
                      </a:r>
                      <a:endParaRPr lang="es-ES" sz="900" b="1" dirty="0" smtClean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2087"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OP.02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DESARROLLAR LA MALLA CURRICULAR QUE SATISFAGA EL PERFIL DE LOS OFICIALES QUE COMANDARÁN EL EJÉRCITO EN LOS NIVELES REQUERIDOS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IG-2</a:t>
                      </a: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NIVEL</a:t>
                      </a:r>
                      <a:r>
                        <a:rPr lang="es-ES" sz="900" b="1" baseline="0" dirty="0" smtClean="0">
                          <a:latin typeface="Calibri" panose="020F0502020204030204" pitchFamily="34" charset="0"/>
                        </a:rPr>
                        <a:t> DE PERFECCIONAMIENTO MILITAR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MIDE EL GRADO DE CUMPLIMIENTO DE LOS CONVENIOS Y EJECUCIÓN DE MAESTRÍA Y ESPECIALIZACIÓN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25% UNA MAESTRÍA ANUAL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ES" sz="900" b="1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smtClean="0">
                          <a:latin typeface="Calibri" panose="020F0502020204030204" pitchFamily="34" charset="0"/>
                        </a:rPr>
                        <a:t>100%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</a:tr>
              <a:tr h="3220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25% UNA ESPECIALIZACIÓN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20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25% UN CONVENIO NACIONAL ANUAL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2208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25% UN CONVENIO INTERNACIONAL ANUAL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805217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OP.03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PROPORCIONAR LA DOCTRINA ACADÉMICA QUE PERMITA EL ENTRENAMIENTO</a:t>
                      </a:r>
                      <a:r>
                        <a:rPr lang="es-ES" sz="9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Y EL DESARROLLO DEL OFICIAL</a:t>
                      </a:r>
                      <a:endParaRPr lang="es-ES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IG-3</a:t>
                      </a: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NIVEL</a:t>
                      </a:r>
                      <a:r>
                        <a:rPr lang="es-ES" sz="900" b="1" baseline="0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 DE GENERACIÓN Y ACTUALIZACIÓN DE DOCTRINA</a:t>
                      </a:r>
                      <a:endParaRPr lang="es-ES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PROYECTOS MÍNIMOS ANUALES DE DOCTRINA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solidFill>
                            <a:srgbClr val="FF0000"/>
                          </a:solidFill>
                          <a:latin typeface="Calibri" panose="020F0502020204030204" pitchFamily="34" charset="0"/>
                        </a:rPr>
                        <a:t>CANTIDAD DE PROYECTOS POR AÑO</a:t>
                      </a:r>
                      <a:endParaRPr lang="es-ES" sz="900" b="1" dirty="0">
                        <a:solidFill>
                          <a:srgbClr val="FF0000"/>
                        </a:solidFill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ES" sz="900" b="1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6 PROYECTOS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smtClean="0">
                          <a:latin typeface="Calibri" panose="020F0502020204030204" pitchFamily="34" charset="0"/>
                        </a:rPr>
                        <a:t>6 PROYECTOS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smtClean="0">
                          <a:latin typeface="Calibri" panose="020F0502020204030204" pitchFamily="34" charset="0"/>
                        </a:rPr>
                        <a:t>6 PROYECTOS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6 PROYECTOS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</a:tr>
              <a:tr h="9662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OP.04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FORTALECER LA CULTURA DE SEGURIDAD DEL MILITAR CONSIDERANDO PROGRAMAS DE ADMINISTRACIÓN Y GESTIÓN DE RIESGOS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IG-4</a:t>
                      </a: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DISMINUCIÓN DE ACCIDENTES AL AÑO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REDUCCIÓN DE ACCIDENTES CON BASE AL AÑO ANTERIOR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(No.</a:t>
                      </a:r>
                      <a:r>
                        <a:rPr lang="es-ES" sz="900" b="1" baseline="0" dirty="0" smtClean="0">
                          <a:latin typeface="Calibri" panose="020F0502020204030204" pitchFamily="34" charset="0"/>
                        </a:rPr>
                        <a:t> ACCIDENTES AÑO n-1)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- (No.</a:t>
                      </a:r>
                      <a:r>
                        <a:rPr lang="es-ES" sz="900" b="1" baseline="0" dirty="0" smtClean="0">
                          <a:latin typeface="Calibri" panose="020F0502020204030204" pitchFamily="34" charset="0"/>
                        </a:rPr>
                        <a:t> ACCIDENTES AÑO n)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baseline="0" dirty="0" smtClean="0">
                          <a:latin typeface="Calibri" panose="020F0502020204030204" pitchFamily="34" charset="0"/>
                        </a:rPr>
                        <a:t>= DIFERENCIA NUMÉRICA</a:t>
                      </a:r>
                    </a:p>
                    <a:p>
                      <a:pPr algn="ctr">
                        <a:lnSpc>
                          <a:spcPct val="90000"/>
                        </a:lnSpc>
                      </a:pP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ES" sz="900" b="1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&lt; 1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smtClean="0">
                          <a:latin typeface="Calibri" panose="020F0502020204030204" pitchFamily="34" charset="0"/>
                        </a:rPr>
                        <a:t>&lt; 1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smtClean="0">
                          <a:latin typeface="Calibri" panose="020F0502020204030204" pitchFamily="34" charset="0"/>
                        </a:rPr>
                        <a:t>&lt; 1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&lt; 1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</a:tr>
              <a:tr h="966260"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OP.05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CONTAR CON INFRAESTRUCTURA ACADÉMICA Y TECNOLOGÍA ADECUADA PARA LA GESTIÓN EDUCATIVA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IG-5</a:t>
                      </a:r>
                    </a:p>
                  </a:txBody>
                  <a:tcPr marL="36000" marR="3600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PORCENTAJE DE AVANCE DE OBRA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MIDE EL AVANCE DE OBRA EN RELACIÓN A LA TOTALIDAD DE TRABAJOS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(TOTAL AVANCE DE OBRA CON RELACIÓN A ÍTEMS DE CHEQUEO I / TOTAL ÍTEMS DE CHEQUEO) x 100 = 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endParaRPr lang="es-ES" sz="900" b="1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20%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50%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100%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90000"/>
                        </a:lnSpc>
                      </a:pPr>
                      <a:r>
                        <a:rPr lang="es-ES" sz="900" b="1" dirty="0" smtClean="0">
                          <a:latin typeface="Calibri" panose="020F0502020204030204" pitchFamily="34" charset="0"/>
                        </a:rPr>
                        <a:t>CICLO DE MANTENI-MIENTO</a:t>
                      </a:r>
                      <a:endParaRPr lang="es-ES" sz="900" b="1" dirty="0">
                        <a:latin typeface="Calibri" panose="020F0502020204030204" pitchFamily="34" charset="0"/>
                      </a:endParaRPr>
                    </a:p>
                  </a:txBody>
                  <a:tcPr marL="36000" marR="36000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32" name="31 Conector recto de flecha"/>
          <p:cNvCxnSpPr>
            <a:cxnSpLocks/>
          </p:cNvCxnSpPr>
          <p:nvPr/>
        </p:nvCxnSpPr>
        <p:spPr>
          <a:xfrm flipV="1">
            <a:off x="5891733" y="3325748"/>
            <a:ext cx="504056" cy="26982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32 Conector recto de flecha"/>
          <p:cNvCxnSpPr>
            <a:cxnSpLocks/>
          </p:cNvCxnSpPr>
          <p:nvPr/>
        </p:nvCxnSpPr>
        <p:spPr>
          <a:xfrm>
            <a:off x="5906244" y="2446794"/>
            <a:ext cx="527645" cy="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33 Conector recto de flecha"/>
          <p:cNvCxnSpPr>
            <a:cxnSpLocks/>
          </p:cNvCxnSpPr>
          <p:nvPr/>
        </p:nvCxnSpPr>
        <p:spPr>
          <a:xfrm>
            <a:off x="5896718" y="4538836"/>
            <a:ext cx="527645" cy="0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34 Conector recto de flecha"/>
          <p:cNvCxnSpPr>
            <a:cxnSpLocks/>
          </p:cNvCxnSpPr>
          <p:nvPr/>
        </p:nvCxnSpPr>
        <p:spPr>
          <a:xfrm>
            <a:off x="5894536" y="5266536"/>
            <a:ext cx="504056" cy="26982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35 Conector recto de flecha"/>
          <p:cNvCxnSpPr>
            <a:cxnSpLocks/>
          </p:cNvCxnSpPr>
          <p:nvPr/>
        </p:nvCxnSpPr>
        <p:spPr>
          <a:xfrm flipV="1">
            <a:off x="5904061" y="6242645"/>
            <a:ext cx="504056" cy="269825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48004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693590" y="147442"/>
            <a:ext cx="3966642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DE DESEMPEÑO ESTRATÉGICO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339752" y="19658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6</a:t>
            </a:r>
            <a:endParaRPr lang="es-ES" spc="0" dirty="0"/>
          </a:p>
        </p:txBody>
      </p:sp>
      <p:sp>
        <p:nvSpPr>
          <p:cNvPr id="16" name="15 Abrir llave"/>
          <p:cNvSpPr/>
          <p:nvPr/>
        </p:nvSpPr>
        <p:spPr>
          <a:xfrm rot="5400000" flipV="1">
            <a:off x="4436851" y="-3861929"/>
            <a:ext cx="270297" cy="9144000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1" y="1308967"/>
          <a:ext cx="9143999" cy="553974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86139"/>
                <a:gridCol w="529476"/>
                <a:gridCol w="360040"/>
                <a:gridCol w="1224136"/>
                <a:gridCol w="2592288"/>
                <a:gridCol w="1944216"/>
                <a:gridCol w="1080120"/>
                <a:gridCol w="827584"/>
              </a:tblGrid>
              <a:tr h="511912">
                <a:tc row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effectLst/>
                          <a:latin typeface="Calibri" panose="020F0502020204030204" pitchFamily="34" charset="0"/>
                        </a:rPr>
                        <a:t>( OBJ. OPERACIONAL N</a:t>
                      </a:r>
                      <a:r>
                        <a:rPr lang="es-ES_tradnl" sz="1050" b="1" baseline="0" dirty="0" smtClean="0"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es-ES_tradnl" sz="1050" b="1" dirty="0" smtClean="0">
                          <a:effectLst/>
                          <a:latin typeface="Calibri" panose="020F0502020204030204" pitchFamily="34" charset="0"/>
                        </a:rPr>
                        <a:t>.01 )</a:t>
                      </a:r>
                      <a:br>
                        <a:rPr lang="es-ES_tradnl" sz="1050" b="1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effectLst/>
                          <a:latin typeface="Calibri" panose="020F0502020204030204" pitchFamily="34" charset="0"/>
                        </a:rPr>
                        <a:t>CONTAR CON NIVELES ÓPTIMOS DE IMAGEN INSTITUCIONAL CON LA COMUNIDAD, </a:t>
                      </a:r>
                      <a:br>
                        <a:rPr lang="es-ES_tradnl" sz="1050" b="1" dirty="0" smtClean="0"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effectLst/>
                          <a:latin typeface="Calibri" panose="020F0502020204030204" pitchFamily="34" charset="0"/>
                        </a:rPr>
                        <a:t>Y AL INTERIOR DE LA AGE</a:t>
                      </a:r>
                      <a:endParaRPr lang="es-ES" sz="10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vert="vert27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ACE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MEDICIÓN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FÓRMULA FINAL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RESPONSABLE DE LA MEDICIÓN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PERÍODO MEDICIÓN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1024362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AC2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KPI 2A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EFICACIA EN LA COMUNICACIÓN INTERNA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MIDE EL GRADO DE PERCEPCIÓN DE LA COMUNICACIÓN DENTRO DE LA AGE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(NÚMERO DE RESPUESTAS POSITIVAS / NÚMERO TOTAL DE POSIBLES RESPUESTAS) X 100 = %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950" b="1" dirty="0" smtClean="0"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(CON BASE A LA ENCUESTA DE PERCEPCIÓN DE COMUNICACIÓN DEL ACCIONAR INTERNO)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COMUNICACIÓN SOCIAL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SEMESTRAL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0656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KPI 2B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MANEJO DE RELACIONES EXTERNAS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MIDE EL GRADO DE PERCEPCIÓN DE LA COMUNICACIÓN EXTERNA ENTRE LA AGE VS FT, CEDE, Y COMUNIDAD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(NÚMERO DE RESPUESTAS POSITIVAS / NÚMERO TOTAL DE POSIBLES RESPUESTAS) X 100  = %</a:t>
                      </a:r>
                      <a:endParaRPr lang="es-ES" sz="95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  <a:endParaRPr lang="es-ES" sz="95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ENCUESTA DE PERCEPCIÓN DE COMUNICACIÓN DEL ACCIONAR DE LA AGE CON EL MEDIO EXTERNO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COMUNICACIÓN SOCIAL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ANUAL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75590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AC3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KPI 03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EN EVENTOS ACADÉMICOS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MIDE EL CUMPLIMIENTO DE ACTIVIDADES ACADÉMICAS QUE VINCULAN LA AGE CON EL MEDIO EXTERNO</a:t>
                      </a: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(NO. ACTIVIDADES CUMPLIDAS  DE FOROS, PLENARIAS, PANELES / TOTAL ACTIVIDADES PLANIFICADAS) X 100 = %</a:t>
                      </a:r>
                      <a:b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endParaRPr lang="es-ES" sz="95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ADMINISTRACIÓNACADÉMICA</a:t>
                      </a:r>
                      <a:endParaRPr lang="es-ES_tradnl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5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SEMESTRAL</a:t>
                      </a:r>
                      <a:endParaRPr lang="es-ES" sz="950" b="1" dirty="0" smtClean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62168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539" marR="4539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AC24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KPI 24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IMPLEMENTACIÓN DEL SGC EN GESTIÓN EDUCATIVA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MIDE EL % DE AVANCE DE IMPLEMENTACIÓN DE UN SISTEMA DE GESTIÓN DE LA CALIDAD BAJO NORMA ISO EN LOS PROCESOS CENTRALES DE GESTIÓN EDUCATIVA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(TOTAL AVANCE CON RELACIÓN A ÍTEMS DE CONTROL / TOTAL ÍTEMS DE CONTROL) X 100 = % 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GESTIÓN DE CALIDAD 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SEMESTRAL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024362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4539" marR="453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AC26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KPI 26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IMPLEMENTACIÓN DE LOS PROCESOS EN LA AGE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MIDE EL % DE IMPLEMENTACIÓN DE LA ADMINISTRACIÓN BASADA EN PROCESOS CONSIDERANDO:</a:t>
                      </a:r>
                    </a:p>
                    <a:p>
                      <a:pPr marL="92075" indent="-92075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ACTUALIZACIÓN DEL MAPA DE PROCESOS</a:t>
                      </a:r>
                    </a:p>
                    <a:p>
                      <a:pPr marL="92075" indent="-92075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ACTUALIZACIÓN DE PROCEDIMIENTOS POR C/PROCESO</a:t>
                      </a:r>
                    </a:p>
                    <a:p>
                      <a:pPr marL="92075" indent="-92075" algn="just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DETERMINACIÓN DE KPI´S POR C/PROCESO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(TOTAL AVANCE CON RELACIÓN A ÍTEMS DE CONTROL / TOTAL ÍTEMS DE CONTROL) X 100 = %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GESTIÓN DE CALIDAD 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50" b="1" dirty="0" smtClean="0">
                          <a:effectLst/>
                          <a:latin typeface="Calibri" panose="020F0502020204030204" pitchFamily="34" charset="0"/>
                        </a:rPr>
                        <a:t>SEMESTRAL</a:t>
                      </a:r>
                      <a:endParaRPr lang="es-ES" sz="9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10" name="9 Conector recto"/>
          <p:cNvCxnSpPr>
            <a:cxnSpLocks/>
          </p:cNvCxnSpPr>
          <p:nvPr/>
        </p:nvCxnSpPr>
        <p:spPr>
          <a:xfrm>
            <a:off x="13006388" y="5133975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cxnSpLocks/>
          </p:cNvCxnSpPr>
          <p:nvPr/>
        </p:nvCxnSpPr>
        <p:spPr>
          <a:xfrm>
            <a:off x="12830175" y="6853238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0" y="896020"/>
            <a:ext cx="9137972" cy="356552"/>
          </a:xfrm>
          <a:prstGeom prst="round2SameRect">
            <a:avLst>
              <a:gd name="adj1" fmla="val 37669"/>
              <a:gd name="adj2" fmla="val 0"/>
            </a:avLst>
          </a:prstGeom>
          <a:solidFill>
            <a:schemeClr val="accent3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400" spc="0" dirty="0" smtClean="0">
                <a:solidFill>
                  <a:srgbClr val="FFFF00"/>
                </a:solidFill>
              </a:rPr>
              <a:t>OBJ. 1.- </a:t>
            </a:r>
            <a:r>
              <a:rPr lang="es-ES_tradnl" sz="1350" spc="0" dirty="0" smtClean="0"/>
              <a:t>CONTAR </a:t>
            </a:r>
            <a:r>
              <a:rPr lang="es-ES_tradnl" sz="1350" spc="0" dirty="0"/>
              <a:t>CON NIVELES ÓPTIMOS DE IMAGEN INSTITUCIONAL CON LA COMUNIDAD, Y AL INTERIOR DE LA </a:t>
            </a:r>
            <a:r>
              <a:rPr lang="es-ES_tradnl" sz="1350" spc="0" dirty="0" smtClean="0"/>
              <a:t>AGFT.</a:t>
            </a:r>
            <a:endParaRPr lang="es-ES" sz="1350" spc="0" dirty="0"/>
          </a:p>
        </p:txBody>
      </p:sp>
    </p:spTree>
    <p:extLst>
      <p:ext uri="{BB962C8B-B14F-4D97-AF65-F5344CB8AC3E}">
        <p14:creationId xmlns:p14="http://schemas.microsoft.com/office/powerpoint/2010/main" val="197893408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693590" y="147442"/>
            <a:ext cx="3966642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DE DESEMPEÑO ESTRATÉGICO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339752" y="19658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6</a:t>
            </a:r>
            <a:endParaRPr lang="es-ES" spc="0" dirty="0"/>
          </a:p>
        </p:txBody>
      </p:sp>
      <p:sp>
        <p:nvSpPr>
          <p:cNvPr id="16" name="15 Abrir llave"/>
          <p:cNvSpPr/>
          <p:nvPr/>
        </p:nvSpPr>
        <p:spPr>
          <a:xfrm rot="5400000" flipV="1">
            <a:off x="4436851" y="-3861929"/>
            <a:ext cx="270297" cy="9144000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cxnSp>
        <p:nvCxnSpPr>
          <p:cNvPr id="10" name="9 Conector recto"/>
          <p:cNvCxnSpPr>
            <a:cxnSpLocks/>
          </p:cNvCxnSpPr>
          <p:nvPr/>
        </p:nvCxnSpPr>
        <p:spPr>
          <a:xfrm>
            <a:off x="13006388" y="5133975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cxnSpLocks/>
          </p:cNvCxnSpPr>
          <p:nvPr/>
        </p:nvCxnSpPr>
        <p:spPr>
          <a:xfrm>
            <a:off x="12830175" y="6853238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4" y="908720"/>
          <a:ext cx="9137964" cy="5084745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39548"/>
                <a:gridCol w="504056"/>
                <a:gridCol w="1296144"/>
                <a:gridCol w="936104"/>
                <a:gridCol w="576064"/>
                <a:gridCol w="936104"/>
                <a:gridCol w="648072"/>
                <a:gridCol w="648072"/>
                <a:gridCol w="648072"/>
                <a:gridCol w="576064"/>
                <a:gridCol w="864096"/>
                <a:gridCol w="965568"/>
              </a:tblGrid>
              <a:tr h="2880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ACE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MEDICIÓN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TENDENCIA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LINEA BASE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RANGO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RANGO DE MEDICIÓN</a:t>
                      </a:r>
                      <a:endParaRPr lang="es-ES" sz="12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84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CIERRE 2012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CIERRE 2013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 </a:t>
                      </a:r>
                      <a:b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10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ES" sz="11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</a:tr>
              <a:tr h="8074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AC2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KPI 2A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EFICACIA EN LA COMUNICACIÓN INTERNA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[0% - 100%]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07445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KPI 2B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MANEJO DE RELACIONES EXTERNAS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[0% - 100%]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60%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07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AC3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KPI 03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PARTICIPACIÓN EN EVENTOS ACADÉMICOS</a:t>
                      </a:r>
                      <a:endParaRPr lang="es-ES" sz="11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[0% - 100%]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&gt; 80%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&gt; 80%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&gt; 80%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&gt; 80%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972574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AC24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KPI 24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IMPLEMENTACIÓN DEL SGC EN GESTIÓN EDUCATIVA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10,00%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[0% - 100%]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APROX. 10%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50%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70%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80%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07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AC26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KPI 26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IMPLEMENTACIÓN DE LOS PROCESOS EN LA AGE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11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[0% - 100%]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N/A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25%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100%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MEJORA-MIENTO CONTINUO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effectLst/>
                          <a:latin typeface="Calibri" panose="020F0502020204030204" pitchFamily="34" charset="0"/>
                        </a:rPr>
                        <a:t>MEJORA-MIENTO CONTINUO</a:t>
                      </a:r>
                      <a:endParaRPr lang="es-ES" sz="11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cxnSp>
        <p:nvCxnSpPr>
          <p:cNvPr id="20" name="19 Conector recto de flecha"/>
          <p:cNvCxnSpPr>
            <a:cxnSpLocks/>
          </p:cNvCxnSpPr>
          <p:nvPr/>
        </p:nvCxnSpPr>
        <p:spPr>
          <a:xfrm flipV="1">
            <a:off x="2483768" y="1988840"/>
            <a:ext cx="648072" cy="34691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20 Conector recto de flecha"/>
          <p:cNvCxnSpPr>
            <a:cxnSpLocks/>
          </p:cNvCxnSpPr>
          <p:nvPr/>
        </p:nvCxnSpPr>
        <p:spPr>
          <a:xfrm flipV="1">
            <a:off x="2459472" y="2780928"/>
            <a:ext cx="648072" cy="34691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21 Conector recto de flecha"/>
          <p:cNvCxnSpPr>
            <a:cxnSpLocks/>
          </p:cNvCxnSpPr>
          <p:nvPr/>
        </p:nvCxnSpPr>
        <p:spPr>
          <a:xfrm flipV="1">
            <a:off x="2448980" y="3645024"/>
            <a:ext cx="648072" cy="34691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22 Conector recto de flecha"/>
          <p:cNvCxnSpPr>
            <a:cxnSpLocks/>
          </p:cNvCxnSpPr>
          <p:nvPr/>
        </p:nvCxnSpPr>
        <p:spPr>
          <a:xfrm flipV="1">
            <a:off x="2461680" y="4509120"/>
            <a:ext cx="648072" cy="34691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23 Conector recto de flecha"/>
          <p:cNvCxnSpPr>
            <a:cxnSpLocks/>
          </p:cNvCxnSpPr>
          <p:nvPr/>
        </p:nvCxnSpPr>
        <p:spPr>
          <a:xfrm flipV="1">
            <a:off x="2461680" y="5373216"/>
            <a:ext cx="648072" cy="346918"/>
          </a:xfrm>
          <a:prstGeom prst="straightConnector1">
            <a:avLst/>
          </a:prstGeom>
          <a:ln w="19050">
            <a:solidFill>
              <a:schemeClr val="accent3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8065507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693590" y="147442"/>
            <a:ext cx="3966642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DE DESEMPEÑO ESTRATÉGICO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339752" y="19658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6</a:t>
            </a:r>
            <a:endParaRPr lang="es-ES" spc="0" dirty="0"/>
          </a:p>
        </p:txBody>
      </p:sp>
      <p:sp>
        <p:nvSpPr>
          <p:cNvPr id="16" name="15 Abrir llave"/>
          <p:cNvSpPr/>
          <p:nvPr/>
        </p:nvSpPr>
        <p:spPr>
          <a:xfrm rot="5400000" flipV="1">
            <a:off x="4436851" y="-3861929"/>
            <a:ext cx="270297" cy="9144000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cxnSp>
        <p:nvCxnSpPr>
          <p:cNvPr id="10" name="9 Conector recto"/>
          <p:cNvCxnSpPr>
            <a:cxnSpLocks/>
          </p:cNvCxnSpPr>
          <p:nvPr/>
        </p:nvCxnSpPr>
        <p:spPr>
          <a:xfrm>
            <a:off x="13006388" y="5133975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cxnSpLocks/>
          </p:cNvCxnSpPr>
          <p:nvPr/>
        </p:nvCxnSpPr>
        <p:spPr>
          <a:xfrm>
            <a:off x="12830175" y="6853238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0" y="896020"/>
            <a:ext cx="9137972" cy="356552"/>
          </a:xfrm>
          <a:prstGeom prst="round2SameRect">
            <a:avLst>
              <a:gd name="adj1" fmla="val 37669"/>
              <a:gd name="adj2" fmla="val 0"/>
            </a:avLst>
          </a:prstGeom>
          <a:solidFill>
            <a:schemeClr val="accent3">
              <a:lumMod val="50000"/>
            </a:schemeClr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 algn="l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400" spc="0" dirty="0" smtClean="0">
                <a:solidFill>
                  <a:srgbClr val="FFFF00"/>
                </a:solidFill>
              </a:rPr>
              <a:t>OBJ. 5.- </a:t>
            </a:r>
            <a:r>
              <a:rPr lang="es-ES_tradnl" sz="1350" spc="0" dirty="0" smtClean="0"/>
              <a:t>CONTAR CON INFRAESTRUCTURA ACADÉMICA Y TECNOLOGÍA ADECUADA PARA LA GESTIÓN EDUCATIVA</a:t>
            </a:r>
            <a:endParaRPr lang="es-ES" sz="1350" spc="0" dirty="0"/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/>
          </p:nvPr>
        </p:nvGraphicFramePr>
        <p:xfrm>
          <a:off x="1" y="1342068"/>
          <a:ext cx="9143999" cy="5360392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86139"/>
                <a:gridCol w="529476"/>
                <a:gridCol w="504056"/>
                <a:gridCol w="1296144"/>
                <a:gridCol w="2139510"/>
                <a:gridCol w="2090057"/>
                <a:gridCol w="1171033"/>
                <a:gridCol w="827584"/>
              </a:tblGrid>
              <a:tr h="672690">
                <a:tc rowSpan="7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 OBJ. OPERACIONAL N</a:t>
                      </a:r>
                      <a:r>
                        <a:rPr lang="es-ES_tradnl" sz="105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es-ES_tradnl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.05 )</a:t>
                      </a:r>
                      <a:br>
                        <a:rPr lang="es-ES_tradnl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105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CONTAR CON INFRAESTRUCTURA ACADÉMICA Y TECNOLOGÍA EDUCATIVA ADECUADA PARA LA GESTIÓN EDUCATIVA</a:t>
                      </a:r>
                      <a:endParaRPr lang="es-ES" sz="105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vert="vert27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ACE</a:t>
                      </a:r>
                      <a:endParaRPr lang="es-ES" sz="105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MEDICIÓN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DESCRIPCIÓN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FÓRMULA FINAL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RESPONSABLE DE LA MEDICIÓN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1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PERÍODO MEDICIÓN</a:t>
                      </a:r>
                      <a:endParaRPr lang="es-ES" sz="11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48773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AC43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9C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KPI 15A</a:t>
                      </a:r>
                      <a:endParaRPr lang="es-ES" sz="10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AVANCE DE OBRA DE NUEVAS INSTALACIONES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MIDE EL % DE CUMPLIMIENTO DE LAS ACTIVIDADES DETALLADAS EN EL PROYECTO "CONSTRUCCIÓN DE NUEVAS INSTALACIONES"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(TOTAL AVANCE DE OBRA CON RELACIÓN A ÍTEMS DE CHEQUEO l / TOTAL ÍTEMS DE CHEQUEO) X 100 = %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CONSTRUCCIONES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MENSUAL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95118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AC15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9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98926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/>
                          <a:latin typeface="Calibri" panose="020F0502020204030204" pitchFamily="34" charset="0"/>
                        </a:rPr>
                        <a:t>KPI 15B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AVANCE DE OBRAS DE ADECUACIONES PLANIFICADAS EN CAMPAMENTOS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MIDE EL % DE CUMPLIMIENTO DE LAS ACTIVIDADES DETALLADAS EN EL PROYECTO "ADECUACIÓN DE OBRAS EN CAMPAMENTOS"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(TOTAL AVANCE DE OBRA CON RELACIÓN A ÍTEMS DE CHEQUEO ADECUACIÓN / TOTAL ÍTEMS DE CHEQUEO ADECUACIÓN ) X 100 = 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CONSTRUCCIONES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MENSUAL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1065357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AC16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/>
                          <a:latin typeface="Calibri" panose="020F0502020204030204" pitchFamily="34" charset="0"/>
                        </a:rPr>
                        <a:t>KPI 16A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TIEMPO DE RESPUESTA DEL SISTEMA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EVIDENCIA LA REDUCCIÓN DE TIEMPOS EN LAS TRANSACCIONES INFORMÁTICAS REALIZADAS POR MEDIO DE LA RENOVACIÓN Y BUEN MANTENIMIENTO DE LOS EQUIPOS INFORMÁTICOS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PROMEDIO DEL TIEMPO DE RESPUESTA DEL SISTEMA EN ACCESO A INTRANET CON BASE A LOS PROMEDIOS MENSUALES DE LOS SERVIDORES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INFORMÁTICA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MENSUAL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913163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marL="4539" marR="4539" marT="0" marB="0" vert="vert27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2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/>
                          <a:latin typeface="Calibri" panose="020F0502020204030204" pitchFamily="34" charset="0"/>
                        </a:rPr>
                        <a:t>KPI 16B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EJECUCIÓN DEL PLAN MTTO. INTEGRAL DE TIC´S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MIDE EL % AVANCE Y CALIDAD EN LA EJECUCIÓN DE LOS PLANES O PROGRAMAS DE MANTENIMIENTO DE SISTEMA, EQUIPOS, ETC. (TIC´S)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(ÍTEMS EJECUTADOS DEL MANTENIMIENTO TIC´ / TOTAL DE ÍTEMS DE MANTENIMIENTO TIC´S PROGRAMADA) X 100 =  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INFORMÁTICA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TRIMESTRAL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837066">
                <a:tc vMerge="1">
                  <a:txBody>
                    <a:bodyPr/>
                    <a:lstStyle/>
                    <a:p>
                      <a:endParaRPr lang="es-ES" dirty="0"/>
                    </a:p>
                  </a:txBody>
                  <a:tcPr marL="4539" marR="4539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AC29</a:t>
                      </a:r>
                      <a:endParaRPr lang="es-ES" sz="10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00" b="1" dirty="0" smtClean="0">
                          <a:effectLst/>
                          <a:latin typeface="Calibri" panose="020F0502020204030204" pitchFamily="34" charset="0"/>
                        </a:rPr>
                        <a:t>KPI 29</a:t>
                      </a:r>
                      <a:endParaRPr lang="es-ES" sz="10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GRADO DE INTERCONECTIVIDAD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MIDE LA CONECTIVIDAD EXISTENTE ENTRE LA AGE Y LOS ENTES RELACIONADOS CON EL ASPECTO ACADÉMICO Y MILITAR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EJECUCIÓN DE PROYECTO DE INTERCONECTIVIDAD Y SEGURIDAD INFORMÁTICA 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COMUNICACIONES Y SISTEMAS 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CUATRI-MESTRAL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3274908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 Título"/>
          <p:cNvSpPr txBox="1">
            <a:spLocks/>
          </p:cNvSpPr>
          <p:nvPr/>
        </p:nvSpPr>
        <p:spPr>
          <a:xfrm>
            <a:off x="2693590" y="147442"/>
            <a:ext cx="3966642" cy="409746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700" dirty="0" smtClean="0"/>
              <a:t>MATRIZ DE DESEMPEÑO ESTRATÉGICO</a:t>
            </a:r>
            <a:endParaRPr lang="es-ES" sz="17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2339752" y="19658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6</a:t>
            </a:r>
            <a:endParaRPr lang="es-ES" spc="0" dirty="0"/>
          </a:p>
        </p:txBody>
      </p:sp>
      <p:sp>
        <p:nvSpPr>
          <p:cNvPr id="16" name="15 Abrir llave"/>
          <p:cNvSpPr/>
          <p:nvPr/>
        </p:nvSpPr>
        <p:spPr>
          <a:xfrm rot="5400000" flipV="1">
            <a:off x="4436851" y="-3861929"/>
            <a:ext cx="270297" cy="9144000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cxnSp>
        <p:nvCxnSpPr>
          <p:cNvPr id="10" name="9 Conector recto"/>
          <p:cNvCxnSpPr>
            <a:cxnSpLocks/>
          </p:cNvCxnSpPr>
          <p:nvPr/>
        </p:nvCxnSpPr>
        <p:spPr>
          <a:xfrm>
            <a:off x="13006388" y="5133975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10 Conector recto"/>
          <p:cNvCxnSpPr>
            <a:cxnSpLocks/>
          </p:cNvCxnSpPr>
          <p:nvPr/>
        </p:nvCxnSpPr>
        <p:spPr>
          <a:xfrm>
            <a:off x="12830175" y="6853238"/>
            <a:ext cx="0" cy="190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-9588496" y="972220"/>
          <a:ext cx="9137964" cy="520295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467540"/>
                <a:gridCol w="432048"/>
                <a:gridCol w="936104"/>
                <a:gridCol w="720080"/>
                <a:gridCol w="792088"/>
                <a:gridCol w="720080"/>
                <a:gridCol w="576064"/>
                <a:gridCol w="1080120"/>
                <a:gridCol w="864096"/>
                <a:gridCol w="1008112"/>
                <a:gridCol w="864096"/>
                <a:gridCol w="677536"/>
              </a:tblGrid>
              <a:tr h="2880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ACE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MEDICIÓN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TENDEN-CIA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LINEA BASE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RANGO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RANGO DE MEDICIÓN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84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CIERRE 2012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CIERRE 2013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</a:tr>
              <a:tr h="807445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AC43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15A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AVANCE DE OBRA DE NUEVAS INSTALACIONES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 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 SE CUENTA CON DISEÑOS APROBADOS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[0% - 100%]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DISEÑOS APROBADOS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OBRA PLANIFICADA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CICLO DE MANTENI-MIENTO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13603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15B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AVANCE DE OBRAS DE ADECUACIONES PLANIFICADAS EN CAMPAMENTOS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65,00%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[65% - 100%]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FALTA ADECUACIONES PARA FUNCIONAMIENTO INDIVIDUAL DE CADA ORGANIZACIÓN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CICLO DE MANTENI-MIENTO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AC15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16A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TIEMPO DE RESPUESTA DEL SISTEMA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5 SEG.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10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8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5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5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72008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AC16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16B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EJECUCIÓN DEL PLAN MTTO. INTEGRAL DE TIC´S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90,00%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807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AC29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29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GRADO DE INTERCONEC-TIVIDAD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SOLVENTADA LA INTERCONEC-TIVIDAD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RESPUESTA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SEGURIDAD INFORMÁTICA TIPO 1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RESPUESTA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SEGURIDAD INFORMÁTICA TIPO 2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CICLO DE MEJORA-MIENTO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9" name="8 Grupo"/>
          <p:cNvGrpSpPr/>
          <p:nvPr/>
        </p:nvGrpSpPr>
        <p:grpSpPr>
          <a:xfrm>
            <a:off x="-7661746" y="2129432"/>
            <a:ext cx="533425" cy="2903811"/>
            <a:chOff x="-7661746" y="2129432"/>
            <a:chExt cx="533425" cy="2903811"/>
          </a:xfrm>
        </p:grpSpPr>
        <p:cxnSp>
          <p:nvCxnSpPr>
            <p:cNvPr id="18" name="17 Conector recto de flecha"/>
            <p:cNvCxnSpPr>
              <a:cxnSpLocks/>
            </p:cNvCxnSpPr>
            <p:nvPr/>
          </p:nvCxnSpPr>
          <p:spPr>
            <a:xfrm flipV="1">
              <a:off x="-7632377" y="2129432"/>
              <a:ext cx="504056" cy="26982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24 Conector recto de flecha"/>
            <p:cNvCxnSpPr>
              <a:cxnSpLocks/>
            </p:cNvCxnSpPr>
            <p:nvPr/>
          </p:nvCxnSpPr>
          <p:spPr>
            <a:xfrm flipV="1">
              <a:off x="-7632377" y="3141985"/>
              <a:ext cx="504056" cy="26982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25 Conector recto de flecha"/>
            <p:cNvCxnSpPr>
              <a:cxnSpLocks/>
            </p:cNvCxnSpPr>
            <p:nvPr/>
          </p:nvCxnSpPr>
          <p:spPr>
            <a:xfrm>
              <a:off x="-7632377" y="4184005"/>
              <a:ext cx="504056" cy="26982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26 Conector recto de flecha"/>
            <p:cNvCxnSpPr>
              <a:cxnSpLocks/>
            </p:cNvCxnSpPr>
            <p:nvPr/>
          </p:nvCxnSpPr>
          <p:spPr>
            <a:xfrm>
              <a:off x="-7661746" y="5033243"/>
              <a:ext cx="527645" cy="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" name="7 CuadroTexto"/>
          <p:cNvSpPr txBox="1"/>
          <p:nvPr/>
        </p:nvSpPr>
        <p:spPr>
          <a:xfrm>
            <a:off x="-5538788" y="481977"/>
            <a:ext cx="742950" cy="369332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r>
              <a:rPr lang="es-EC" dirty="0" smtClean="0"/>
              <a:t>OJO</a:t>
            </a:r>
            <a:endParaRPr lang="es-ES" dirty="0"/>
          </a:p>
        </p:txBody>
      </p:sp>
      <p:graphicFrame>
        <p:nvGraphicFramePr>
          <p:cNvPr id="28" name="27 Tabla"/>
          <p:cNvGraphicFramePr>
            <a:graphicFrameLocks noGrp="1"/>
          </p:cNvGraphicFramePr>
          <p:nvPr>
            <p:extLst/>
          </p:nvPr>
        </p:nvGraphicFramePr>
        <p:xfrm>
          <a:off x="6036" y="972220"/>
          <a:ext cx="9137964" cy="520295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467540"/>
                <a:gridCol w="432048"/>
                <a:gridCol w="936104"/>
                <a:gridCol w="720080"/>
                <a:gridCol w="792088"/>
                <a:gridCol w="720080"/>
                <a:gridCol w="576064"/>
                <a:gridCol w="1080120"/>
                <a:gridCol w="864096"/>
                <a:gridCol w="1008112"/>
                <a:gridCol w="864096"/>
                <a:gridCol w="677536"/>
              </a:tblGrid>
              <a:tr h="288031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ACE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MEDICIÓN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TENDEN-CIA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LINEA BASE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RANGO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 RANGO DE MEDICIÓN</a:t>
                      </a: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10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56847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gridSpan="2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hMerge="1"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CIERRE 2012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CIERRE 2013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META IDEAL </a:t>
                      </a:r>
                      <a:b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</a:br>
                      <a:r>
                        <a:rPr lang="es-ES_tradnl" sz="1050" b="1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  <a:endParaRPr lang="es-ES" sz="105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</a:tr>
              <a:tr h="4542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AC43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ED9C1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KPI 15A</a:t>
                      </a:r>
                      <a:endParaRPr lang="es-ES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AVANCE DE OBRA DE NUEVAS INSTALACIONES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0% </a:t>
                      </a:r>
                      <a:b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YA SE CUENTA CON DISEÑOS APROBADOS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[0% - 100%]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DISEÑOS APROBADOS</a:t>
                      </a:r>
                      <a:b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OBRA PLANIFICADA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20%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CICLO DE MANTENI-MIENTO</a:t>
                      </a:r>
                      <a:endParaRPr lang="es-ES" sz="9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353196">
                <a:tc rowSpan="4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AC15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 smtClean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AC16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CED9C1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36038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15B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AVANCE DE OBRAS DE ADECUACIONES PLANIFICADAS EN CAMPAMENTOS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65,00%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[65% - 100%]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65%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FALTA ADECUACIONES PARA FUNCIONAMIENTO INDIVIDUAL DE CADA ORGANIZACIÓN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50%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70%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CICLO DE MANTENI-MIENTO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648072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16A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TIEMPO DE RESPUESTA DEL SISTEMA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5 SEG.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10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8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5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&lt; 5 SEG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720080">
                <a:tc v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16B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EJECUCIÓN DEL PLAN MTTO. INTEGRAL DE TIC´S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es-ES_tradnl" sz="900" b="1" dirty="0">
                        <a:effectLst/>
                        <a:latin typeface="Calibri" panose="020F0502020204030204" pitchFamily="34" charset="0"/>
                        <a:ea typeface="Times New Roman"/>
                        <a:cs typeface="Arial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90,00%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&gt; 90%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  <a:tr h="80744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AC29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900" b="1" dirty="0" smtClean="0">
                          <a:effectLst/>
                          <a:latin typeface="Calibri" panose="020F0502020204030204" pitchFamily="34" charset="0"/>
                        </a:rPr>
                        <a:t>KPI 29</a:t>
                      </a:r>
                      <a:endParaRPr lang="es-ES" sz="90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GRADO DE INTERCONEC-TIVIDAD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N/A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SOLVENTADA LA INTERCONEC-TIVIDAD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RESPUESTA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SEGURIDAD INFORMÁTICA TIPO 1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RESPUESTA</a:t>
                      </a:r>
                      <a:b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</a:b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SEGURIDAD INFORMÁTICA TIPO 2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9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CICLO DE MEJORA-MIENTO</a:t>
                      </a:r>
                      <a:endParaRPr lang="es-ES" sz="9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marL="40005" marR="40005" marT="0" marB="0"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pSp>
        <p:nvGrpSpPr>
          <p:cNvPr id="29" name="28 Grupo"/>
          <p:cNvGrpSpPr/>
          <p:nvPr/>
        </p:nvGrpSpPr>
        <p:grpSpPr>
          <a:xfrm>
            <a:off x="1924943" y="2137704"/>
            <a:ext cx="533425" cy="2903811"/>
            <a:chOff x="-7661746" y="2129432"/>
            <a:chExt cx="533425" cy="2903811"/>
          </a:xfrm>
        </p:grpSpPr>
        <p:cxnSp>
          <p:nvCxnSpPr>
            <p:cNvPr id="30" name="29 Conector recto de flecha"/>
            <p:cNvCxnSpPr>
              <a:cxnSpLocks/>
            </p:cNvCxnSpPr>
            <p:nvPr/>
          </p:nvCxnSpPr>
          <p:spPr>
            <a:xfrm flipV="1">
              <a:off x="-7632377" y="2129432"/>
              <a:ext cx="504056" cy="26982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 de flecha"/>
            <p:cNvCxnSpPr>
              <a:cxnSpLocks/>
            </p:cNvCxnSpPr>
            <p:nvPr/>
          </p:nvCxnSpPr>
          <p:spPr>
            <a:xfrm flipV="1">
              <a:off x="-7632377" y="3141985"/>
              <a:ext cx="504056" cy="26982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31 Conector recto de flecha"/>
            <p:cNvCxnSpPr>
              <a:cxnSpLocks/>
            </p:cNvCxnSpPr>
            <p:nvPr/>
          </p:nvCxnSpPr>
          <p:spPr>
            <a:xfrm>
              <a:off x="-7632377" y="4184005"/>
              <a:ext cx="504056" cy="269825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32 Conector recto de flecha"/>
            <p:cNvCxnSpPr>
              <a:cxnSpLocks/>
            </p:cNvCxnSpPr>
            <p:nvPr/>
          </p:nvCxnSpPr>
          <p:spPr>
            <a:xfrm>
              <a:off x="-7661746" y="5033243"/>
              <a:ext cx="527645" cy="0"/>
            </a:xfrm>
            <a:prstGeom prst="straightConnector1">
              <a:avLst/>
            </a:prstGeom>
            <a:ln w="19050">
              <a:solidFill>
                <a:schemeClr val="accent3">
                  <a:lumMod val="50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9140976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Abrir llave"/>
          <p:cNvSpPr/>
          <p:nvPr/>
        </p:nvSpPr>
        <p:spPr>
          <a:xfrm rot="5400000" flipV="1">
            <a:off x="4423823" y="-2338159"/>
            <a:ext cx="363463" cy="9076894"/>
          </a:xfrm>
          <a:prstGeom prst="leftBrace">
            <a:avLst>
              <a:gd name="adj1" fmla="val 108397"/>
              <a:gd name="adj2" fmla="val 49526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graphicFrame>
        <p:nvGraphicFramePr>
          <p:cNvPr id="21" name="20 Tabla"/>
          <p:cNvGraphicFramePr>
            <a:graphicFrameLocks noGrp="1"/>
          </p:cNvGraphicFramePr>
          <p:nvPr>
            <p:extLst/>
          </p:nvPr>
        </p:nvGraphicFramePr>
        <p:xfrm>
          <a:off x="0" y="2402322"/>
          <a:ext cx="9144001" cy="4195029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406400"/>
                <a:gridCol w="2933700"/>
                <a:gridCol w="1193800"/>
                <a:gridCol w="4610101"/>
              </a:tblGrid>
              <a:tr h="50085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15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N°</a:t>
                      </a:r>
                      <a:endParaRPr lang="es-ES" sz="115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15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ACCIÓN  ESTRATÉGICA / PROYECTO DE ALTO IMPACTO</a:t>
                      </a:r>
                      <a:endParaRPr lang="es-ES" sz="115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15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ÁREA RESPONSABLE</a:t>
                      </a:r>
                      <a:endParaRPr lang="es-ES" sz="115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150" b="1" kern="1200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COMPROMISOS</a:t>
                      </a:r>
                      <a:endParaRPr lang="es-ES" sz="115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rgbClr val="8A9A66"/>
                    </a:solidFill>
                  </a:tcPr>
                </a:tc>
              </a:tr>
              <a:tr h="2031291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10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AC1</a:t>
                      </a:r>
                      <a:endParaRPr lang="es-ES" sz="11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AFINAR EL MAPA DE MACRO PROCESOS DE LA ACADEMIA DE GUERRA CONFORME LA METODOLOGÍA DEL DIRECCIONAMIENTO ESTRATÉGICO QUE VINCULA LOS PROCESOS CON LA ESTRATEGIA.</a:t>
                      </a:r>
                    </a:p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_tradnl" sz="102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MACRO PROCESOS GOBERNANTES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MACRO PROCESOS AGREGADORES DE VALOR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MACRO PROCESOS APOYO</a:t>
                      </a:r>
                      <a:endParaRPr lang="es-ES" sz="102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GESTIÓN DE LA CALIDAD</a:t>
                      </a:r>
                      <a:endParaRPr lang="es-ES" sz="102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DESCONCENTRAR Y/O DEFINIR EL MACRO PROCESO DE GESTIÓN INTEGRAL DE SEGURIDAD</a:t>
                      </a:r>
                      <a:r>
                        <a:rPr lang="es-ES_tradnl" sz="102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(MACRO PROCESO DE APOYO); Y EVIDENCIARLO EN EL</a:t>
                      </a:r>
                      <a:r>
                        <a:rPr lang="es-ES_tradnl" sz="102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MAPA DE MACRO PROCESOS DE LA AGFT (GC + SEPRAC).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_tradnl" sz="102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DESCONCENTRAR Y/O DEFINIR EL MACRO PROCESO DE PLANIFICACIÓN Y</a:t>
                      </a:r>
                      <a:r>
                        <a:rPr lang="es-ES_tradnl" sz="102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CONTROL PRESUPUESTARIO (MACRO PROCESO GOBERNANTE); Y</a:t>
                      </a:r>
                      <a:r>
                        <a:rPr lang="es-ES_tradnl" sz="102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EVIDENCIARLO EN EL MAPA DE MACRO PROCESOS DE LA AGFT (GC +</a:t>
                      </a:r>
                      <a:r>
                        <a:rPr lang="es-ES_tradnl" sz="102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U.FINANCIERA).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_tradnl" sz="102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INCORPORAR EL PROCESO DE INVESTIGACIÓN Y DESARROLLO</a:t>
                      </a:r>
                      <a:r>
                        <a:rPr lang="es-ES_tradnl" sz="1020" b="1" kern="1200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 </a:t>
                      </a: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(4TO TRIMESTRE) AÑO 2015.</a:t>
                      </a:r>
                      <a:endParaRPr lang="es-ES" sz="102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  <a:tr h="1662879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10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AC3</a:t>
                      </a:r>
                      <a:endParaRPr lang="es-ES" sz="110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02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EJECUTAR LOS PROGRAMAS EDUCACIONALES QUE ORIENTAN AL FORTALECIMIENTO DE LA RELACIÓN CON LA COMUNIDAD</a:t>
                      </a:r>
                      <a:endParaRPr lang="es-ES" sz="102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02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ADMINISTRACIÓN ACADÉMICA</a:t>
                      </a:r>
                      <a:endParaRPr lang="es-ES" sz="1020" b="1" kern="1200" dirty="0">
                        <a:solidFill>
                          <a:srgbClr val="FF0000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 anchor="ctr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SON FOROS, </a:t>
                      </a:r>
                      <a:r>
                        <a:rPr lang="es-ES_tradnl" sz="1020" b="1" kern="1200" dirty="0" smtClean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PLENARIAS Y PANELES </a:t>
                      </a: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REALIZADOS EN LAS FESTIVIDADES DE LA AGFT.</a:t>
                      </a:r>
                    </a:p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endParaRPr lang="es-ES_tradnl" sz="102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PLENARIA DE LEY DE SEGURIDAD NACIONAL.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PAPEL DE FF.AA. EN EL ACCIONAR CONSTITUCIONAL.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SOCIALIZACIÓN Y PROBABILIDAD DE AJUSTE DE NUEVA REGLAMENTACIÓN.</a:t>
                      </a:r>
                    </a:p>
                    <a:p>
                      <a:pPr marL="171450" indent="-17145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Char char="•"/>
                      </a:pPr>
                      <a:endParaRPr lang="es-ES_tradnl" sz="1020" b="1" kern="1200" dirty="0" smtClean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  <a:p>
                      <a:pPr marL="0" indent="0" algn="just" defTabSz="914400" rtl="0" eaLnBrk="1" latinLnBrk="0" hangingPunct="1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es-ES_tradnl" sz="1020" b="1" kern="120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/>
                          <a:cs typeface="+mn-cs"/>
                        </a:rPr>
                        <a:t>AL FINAL DE ESTOS FOROS SE DETERMINAN INFORMES QUE INCLUYEN LECCIONES APRENDIDAS QUE AJUSTAN LA DOCTRINA MILITAR. (PERMANENTE)</a:t>
                      </a:r>
                      <a:endParaRPr lang="es-ES" sz="102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/>
                        <a:cs typeface="+mn-cs"/>
                      </a:endParaRPr>
                    </a:p>
                  </a:txBody>
                  <a:tcPr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7" name="1 Título"/>
          <p:cNvSpPr txBox="1">
            <a:spLocks/>
          </p:cNvSpPr>
          <p:nvPr/>
        </p:nvSpPr>
        <p:spPr>
          <a:xfrm>
            <a:off x="2261542" y="980728"/>
            <a:ext cx="4902746" cy="371645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600" dirty="0" smtClean="0"/>
              <a:t>LAS ACCIONES ESTRATÉGICAS Y COMPROMISOS</a:t>
            </a:r>
            <a:endParaRPr lang="es-ES" sz="1600" dirty="0"/>
          </a:p>
        </p:txBody>
      </p:sp>
      <p:sp>
        <p:nvSpPr>
          <p:cNvPr id="19" name="1 Título"/>
          <p:cNvSpPr txBox="1">
            <a:spLocks/>
          </p:cNvSpPr>
          <p:nvPr/>
        </p:nvSpPr>
        <p:spPr>
          <a:xfrm flipH="1">
            <a:off x="1907704" y="101826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7</a:t>
            </a:r>
            <a:endParaRPr lang="es-ES" spc="0" dirty="0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3014382" y="1723108"/>
            <a:ext cx="3141794" cy="295740"/>
          </a:xfrm>
          <a:prstGeom prst="round2DiagRect">
            <a:avLst>
              <a:gd name="adj1" fmla="val 41182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400" dirty="0" smtClean="0"/>
              <a:t>DETERMINACIÓN DE COMPROMISOS</a:t>
            </a:r>
            <a:endParaRPr lang="es-ES" sz="1400" dirty="0"/>
          </a:p>
        </p:txBody>
      </p:sp>
      <p:sp>
        <p:nvSpPr>
          <p:cNvPr id="16" name="15 Abrir llave"/>
          <p:cNvSpPr/>
          <p:nvPr/>
        </p:nvSpPr>
        <p:spPr>
          <a:xfrm rot="5400000" flipV="1">
            <a:off x="4401137" y="-1440698"/>
            <a:ext cx="341726" cy="5904656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9" name="28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ALINEAMIENTO. </a:t>
            </a:r>
            <a:r>
              <a:rPr lang="es-ES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205221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Abrir llave"/>
          <p:cNvSpPr/>
          <p:nvPr/>
        </p:nvSpPr>
        <p:spPr>
          <a:xfrm rot="5400000" flipV="1">
            <a:off x="4423823" y="-668778"/>
            <a:ext cx="363463" cy="5837550"/>
          </a:xfrm>
          <a:prstGeom prst="leftBrace">
            <a:avLst>
              <a:gd name="adj1" fmla="val 108397"/>
              <a:gd name="adj2" fmla="val 49526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7" name="1 Título"/>
          <p:cNvSpPr txBox="1">
            <a:spLocks/>
          </p:cNvSpPr>
          <p:nvPr/>
        </p:nvSpPr>
        <p:spPr>
          <a:xfrm>
            <a:off x="1646230" y="1772816"/>
            <a:ext cx="5878098" cy="295740"/>
          </a:xfrm>
          <a:prstGeom prst="round2DiagRect">
            <a:avLst>
              <a:gd name="adj1" fmla="val 41182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400" dirty="0" smtClean="0"/>
              <a:t>ESTABLECIMIENTO DE PRIORIDADES DE LAS ACCIONES ESTRATÉGICAS</a:t>
            </a:r>
            <a:endParaRPr lang="es-ES" sz="1400" dirty="0"/>
          </a:p>
        </p:txBody>
      </p:sp>
      <p:graphicFrame>
        <p:nvGraphicFramePr>
          <p:cNvPr id="3" name="2 Tabla"/>
          <p:cNvGraphicFramePr>
            <a:graphicFrameLocks noGrp="1"/>
          </p:cNvGraphicFramePr>
          <p:nvPr>
            <p:extLst/>
          </p:nvPr>
        </p:nvGraphicFramePr>
        <p:xfrm>
          <a:off x="2051720" y="2996952"/>
          <a:ext cx="5084017" cy="1368156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547513"/>
                <a:gridCol w="4536504"/>
              </a:tblGrid>
              <a:tr h="34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12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effectLst/>
                          <a:latin typeface="Calibri" panose="020F0502020204030204" pitchFamily="34" charset="0"/>
                        </a:rPr>
                        <a:t>IMPACTO EN LA IMAGEN DE LA AGFT DE LA INSTITUCIÓN</a:t>
                      </a:r>
                      <a:endParaRPr lang="es-ES" sz="12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S" sz="12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effectLst/>
                          <a:latin typeface="Calibri" panose="020F0502020204030204" pitchFamily="34" charset="0"/>
                        </a:rPr>
                        <a:t>CONTRIBUCIÓN A LA MISIÓN DEL ESCALÓN SUPERIOR</a:t>
                      </a:r>
                      <a:endParaRPr lang="es-ES" sz="12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S" sz="12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effectLst/>
                          <a:latin typeface="Calibri" panose="020F0502020204030204" pitchFamily="34" charset="0"/>
                        </a:rPr>
                        <a:t>APORTE A LOS OBJETIVOS ESTRATÉGICOS </a:t>
                      </a:r>
                      <a:endParaRPr lang="es-ES" sz="12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4203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S" sz="12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>
                        <a:spcAft>
                          <a:spcPts val="0"/>
                        </a:spcAft>
                      </a:pPr>
                      <a:r>
                        <a:rPr lang="es-ES_tradnl" sz="1250" b="1" dirty="0" smtClean="0">
                          <a:effectLst/>
                          <a:latin typeface="Calibri" panose="020F0502020204030204" pitchFamily="34" charset="0"/>
                        </a:rPr>
                        <a:t>REPERCUSIÓN SOCIAL ALUMNO - PROFESOR - COMUNIDAD</a:t>
                      </a:r>
                      <a:endParaRPr lang="es-ES" sz="1250" b="1" dirty="0"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3 Tabla"/>
          <p:cNvGraphicFramePr>
            <a:graphicFrameLocks noGrp="1"/>
          </p:cNvGraphicFramePr>
          <p:nvPr>
            <p:extLst/>
          </p:nvPr>
        </p:nvGraphicFramePr>
        <p:xfrm>
          <a:off x="3103289" y="4653138"/>
          <a:ext cx="3096344" cy="1800198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1032115"/>
                <a:gridCol w="2064229"/>
              </a:tblGrid>
              <a:tr h="300033">
                <a:tc gridSpan="2">
                  <a:txBody>
                    <a:bodyPr/>
                    <a:lstStyle/>
                    <a:p>
                      <a:pPr marL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ESCALA EMPLEADA:</a:t>
                      </a:r>
                      <a:endParaRPr lang="es-ES" sz="1200" b="1" kern="1200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3000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VALOR 1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IMPACTO ESCASO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VALOR 2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IMPACTO BAJO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VALOR 3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IMPACTO MEDIANO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VALOR 4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IMPACTO ALTO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  <a:tr h="300033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VALOR 5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marL="88900" indent="0" algn="just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es-ES_tradnl" sz="1200" b="1" kern="1200" dirty="0" smtClean="0">
                          <a:effectLst/>
                          <a:latin typeface="Calibri" panose="020F0502020204030204" pitchFamily="34" charset="0"/>
                        </a:rPr>
                        <a:t>MAYOR IMPACTO</a:t>
                      </a:r>
                      <a:endParaRPr lang="es-ES" sz="1200" b="1" kern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+mn-ea"/>
                        <a:cs typeface="+mn-cs"/>
                      </a:endParaRPr>
                    </a:p>
                  </a:txBody>
                  <a:tcPr anchor="ctr">
                    <a:solidFill>
                      <a:schemeClr val="bg2"/>
                    </a:solidFill>
                  </a:tcPr>
                </a:tc>
              </a:tr>
            </a:tbl>
          </a:graphicData>
        </a:graphic>
      </p:graphicFrame>
      <p:sp>
        <p:nvSpPr>
          <p:cNvPr id="14" name="1 Título"/>
          <p:cNvSpPr txBox="1">
            <a:spLocks/>
          </p:cNvSpPr>
          <p:nvPr/>
        </p:nvSpPr>
        <p:spPr>
          <a:xfrm>
            <a:off x="2051720" y="2526040"/>
            <a:ext cx="5112568" cy="356552"/>
          </a:xfrm>
          <a:prstGeom prst="round2SameRect">
            <a:avLst>
              <a:gd name="adj1" fmla="val 37669"/>
              <a:gd name="adj2" fmla="val 0"/>
            </a:avLst>
          </a:prstGeom>
          <a:solidFill>
            <a:srgbClr val="FFFFFF">
              <a:alpha val="60000"/>
            </a:srgbClr>
          </a:solidFill>
          <a:ln w="28575">
            <a:solidFill>
              <a:schemeClr val="bg1">
                <a:lumMod val="75000"/>
              </a:schemeClr>
            </a:solidFill>
          </a:ln>
          <a:effectLst>
            <a:glow rad="38100">
              <a:sysClr val="window" lastClr="FFFFFF">
                <a:alpha val="50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400" spc="0" dirty="0" smtClean="0">
                <a:solidFill>
                  <a:schemeClr val="tx1"/>
                </a:solidFill>
              </a:rPr>
              <a:t>FACTORES EMPLEADOS EN LA PRIORIZACIÓN:</a:t>
            </a:r>
            <a:endParaRPr lang="es-ES" sz="1400" spc="0" dirty="0">
              <a:solidFill>
                <a:schemeClr val="tx1"/>
              </a:solidFill>
            </a:endParaRPr>
          </a:p>
        </p:txBody>
      </p:sp>
      <p:sp>
        <p:nvSpPr>
          <p:cNvPr id="20" name="1 Título"/>
          <p:cNvSpPr txBox="1">
            <a:spLocks/>
          </p:cNvSpPr>
          <p:nvPr/>
        </p:nvSpPr>
        <p:spPr>
          <a:xfrm>
            <a:off x="2261542" y="980728"/>
            <a:ext cx="4902746" cy="371645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600" dirty="0" smtClean="0"/>
              <a:t>LAS ACCIONES ESTRATÉGICAS Y COMPROMISOS</a:t>
            </a:r>
            <a:endParaRPr lang="es-ES" sz="16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 flipH="1">
            <a:off x="1907704" y="101826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7</a:t>
            </a:r>
            <a:endParaRPr lang="es-ES" spc="0" dirty="0"/>
          </a:p>
        </p:txBody>
      </p:sp>
      <p:sp>
        <p:nvSpPr>
          <p:cNvPr id="23" name="22 Abrir llave"/>
          <p:cNvSpPr/>
          <p:nvPr/>
        </p:nvSpPr>
        <p:spPr>
          <a:xfrm rot="5400000" flipV="1">
            <a:off x="4401137" y="-1440698"/>
            <a:ext cx="341726" cy="5904656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4" name="23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</a:t>
            </a:r>
            <a:r>
              <a:rPr lang="es-ES_tradnl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ALINEAMIENTO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-</a:t>
            </a:r>
            <a:r>
              <a:rPr lang="es-ES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4715934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328227" y="2450752"/>
          <a:ext cx="8417786" cy="4207457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1000962"/>
                <a:gridCol w="4536504"/>
                <a:gridCol w="576064"/>
                <a:gridCol w="576064"/>
                <a:gridCol w="560148"/>
                <a:gridCol w="519972"/>
                <a:gridCol w="648072"/>
              </a:tblGrid>
              <a:tr h="538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 DE AC</a:t>
                      </a:r>
                      <a:endParaRPr lang="es-E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ACCIÓN  ESTRATÉGICA</a:t>
                      </a:r>
                      <a:endParaRPr lang="es-E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841866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kern="1200" dirty="0">
                          <a:solidFill>
                            <a:schemeClr val="tx1"/>
                          </a:solidFill>
                          <a:effectLst/>
                          <a:latin typeface=" TIMES NEW ROMAN"/>
                          <a:ea typeface="+mn-ea"/>
                          <a:cs typeface=" TIMES NEW ROMAN"/>
                        </a:rPr>
                        <a:t>AC13</a:t>
                      </a: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Actualizar permanentemente las Mallas curriculares en base al requerimiento dinámico de la Fuerza Terrestre en función de diversos escenarios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1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4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3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1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9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  <a:tr h="14135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AC14</a:t>
                      </a: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Ejecutar los proyectos Interinstitucionales de Investigación y Desarrollo del Sistema Educativo Militar (</a:t>
                      </a:r>
                      <a:r>
                        <a:rPr lang="es-ES_tradnl" sz="1200" b="1" dirty="0" err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Bechmarking</a:t>
                      </a:r>
                      <a:endParaRPr lang="es-ES_tradnl" sz="1200" b="1" dirty="0">
                        <a:effectLst/>
                        <a:latin typeface=" TIMES NEW ROMAN"/>
                        <a:ea typeface="Times New Roman"/>
                        <a:cs typeface=" TIMES NEW ROMAN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Educativo)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3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3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3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1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10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  <a:tr h="141354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AC15</a:t>
                      </a: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Acondicionar la infraestructura "Campamento No.01"; y construcción de nuevas Instalaciones de la A.G.F.T; en el "Campamento No.02"</a:t>
                      </a: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1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2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3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1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 TIMES NEW ROMAN"/>
                          <a:ea typeface="Times New Roman"/>
                          <a:cs typeface=" TIMES NEW ROMAN"/>
                        </a:rPr>
                        <a:t>7</a:t>
                      </a: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</a:t>
            </a:r>
            <a:r>
              <a:rPr lang="es-ES_tradnl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ALINEAMIENTO - </a:t>
            </a:r>
            <a:r>
              <a:rPr lang="es-ES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19 Abrir llave"/>
          <p:cNvSpPr/>
          <p:nvPr/>
        </p:nvSpPr>
        <p:spPr>
          <a:xfrm rot="5400000" flipV="1">
            <a:off x="4423823" y="-2050535"/>
            <a:ext cx="363463" cy="8429838"/>
          </a:xfrm>
          <a:prstGeom prst="leftBrace">
            <a:avLst>
              <a:gd name="adj1" fmla="val 108397"/>
              <a:gd name="adj2" fmla="val 49526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646230" y="1772816"/>
            <a:ext cx="5878098" cy="295740"/>
          </a:xfrm>
          <a:prstGeom prst="round2DiagRect">
            <a:avLst>
              <a:gd name="adj1" fmla="val 41182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400" dirty="0" smtClean="0"/>
              <a:t>ESTABLECIMIENTO DE PRIORIDADES DE LAS ACCIONES ESTRATÉGICAS</a:t>
            </a:r>
            <a:endParaRPr lang="es-ES" sz="14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261542" y="980728"/>
            <a:ext cx="4902746" cy="371645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600" dirty="0" smtClean="0"/>
              <a:t>LAS ACCIONES ESTRATÉGICAS Y COMPROMISOS</a:t>
            </a:r>
            <a:endParaRPr lang="es-ES" sz="1600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 flipH="1">
            <a:off x="1907704" y="1018269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7</a:t>
            </a:r>
            <a:endParaRPr lang="es-ES" spc="0" dirty="0"/>
          </a:p>
        </p:txBody>
      </p:sp>
      <p:sp>
        <p:nvSpPr>
          <p:cNvPr id="24" name="23 Abrir llave"/>
          <p:cNvSpPr/>
          <p:nvPr/>
        </p:nvSpPr>
        <p:spPr>
          <a:xfrm rot="5400000" flipV="1">
            <a:off x="4401137" y="-1440698"/>
            <a:ext cx="341726" cy="5904656"/>
          </a:xfrm>
          <a:prstGeom prst="leftBrace">
            <a:avLst>
              <a:gd name="adj1" fmla="val 79046"/>
              <a:gd name="adj2" fmla="val 49916"/>
            </a:avLst>
          </a:prstGeom>
          <a:gradFill flip="none" rotWithShape="1">
            <a:gsLst>
              <a:gs pos="85000">
                <a:srgbClr val="68603D">
                  <a:alpha val="4000"/>
                </a:srgbClr>
              </a:gs>
              <a:gs pos="0">
                <a:srgbClr val="665E3C"/>
              </a:gs>
              <a:gs pos="100000">
                <a:srgbClr val="6A623E">
                  <a:alpha val="0"/>
                </a:srgbClr>
              </a:gs>
              <a:gs pos="100000">
                <a:schemeClr val="bg2">
                  <a:lumMod val="2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30337112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26 Rectángulo"/>
          <p:cNvSpPr/>
          <p:nvPr/>
        </p:nvSpPr>
        <p:spPr>
          <a:xfrm>
            <a:off x="564952" y="3212976"/>
            <a:ext cx="23762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24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SUMARIO</a:t>
            </a:r>
            <a:endParaRPr lang="es-ES" sz="24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8" name="27 Abrir llave"/>
          <p:cNvSpPr/>
          <p:nvPr/>
        </p:nvSpPr>
        <p:spPr>
          <a:xfrm flipV="1">
            <a:off x="2581176" y="188640"/>
            <a:ext cx="360040" cy="6480720"/>
          </a:xfrm>
          <a:prstGeom prst="leftBrace">
            <a:avLst>
              <a:gd name="adj1" fmla="val 129345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085232" y="439829"/>
            <a:ext cx="4079056" cy="1433838"/>
            <a:chOff x="3085232" y="439829"/>
            <a:chExt cx="4079056" cy="1433838"/>
          </a:xfrm>
        </p:grpSpPr>
        <p:sp>
          <p:nvSpPr>
            <p:cNvPr id="29" name="28 Rectángulo"/>
            <p:cNvSpPr/>
            <p:nvPr/>
          </p:nvSpPr>
          <p:spPr>
            <a:xfrm>
              <a:off x="3085232" y="439829"/>
              <a:ext cx="237626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sz="1600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PARTE  I</a:t>
              </a:r>
              <a:endParaRPr lang="es-ES" sz="16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32" name="31 Rectángulo"/>
            <p:cNvSpPr/>
            <p:nvPr/>
          </p:nvSpPr>
          <p:spPr>
            <a:xfrm>
              <a:off x="3112000" y="764704"/>
              <a:ext cx="1856106" cy="36804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2B200"/>
                </a:buClr>
                <a:buSzPct val="100000"/>
                <a:defRPr/>
              </a:pPr>
              <a:r>
                <a:rPr lang="es-MX" sz="1600" b="1" kern="0" dirty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INTRODUCCI</a:t>
              </a:r>
              <a:r>
                <a:rPr lang="es-ES" sz="16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ÓN:</a:t>
              </a:r>
              <a:endParaRPr lang="es-MX" sz="16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  <p:sp>
          <p:nvSpPr>
            <p:cNvPr id="33" name="32 Rectángulo"/>
            <p:cNvSpPr/>
            <p:nvPr/>
          </p:nvSpPr>
          <p:spPr>
            <a:xfrm>
              <a:off x="3419872" y="1124744"/>
              <a:ext cx="3744416" cy="74892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dir="5400000" algn="ctr" rotWithShape="0">
                <a:sysClr val="windowText" lastClr="000000">
                  <a:alpha val="50000"/>
                </a:sysClr>
              </a:outerShdw>
            </a:effectLst>
          </p:spPr>
          <p:txBody>
            <a:bodyPr wrap="square">
              <a:spAutoFit/>
            </a:bodyPr>
            <a:lstStyle/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C" sz="1200" b="1" i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ANTECEDENTES</a:t>
              </a: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C" sz="1200" b="1" i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PLANTEAMIENTO DEL PROBLEMA</a:t>
              </a:r>
            </a:p>
            <a:p>
              <a:pPr marL="177800" lvl="1" indent="-177800" eaLnBrk="0" fontAlgn="base" hangingPunct="0">
                <a:spcBef>
                  <a:spcPts val="200"/>
                </a:spcBef>
                <a:spcAft>
                  <a:spcPts val="200"/>
                </a:spcAft>
                <a:buClr>
                  <a:srgbClr val="FFFF00"/>
                </a:buClr>
                <a:buSzPct val="100000"/>
                <a:buFont typeface="Arial" panose="020B0604020202020204" pitchFamily="34" charset="0"/>
                <a:buChar char="•"/>
                <a:defRPr/>
              </a:pPr>
              <a:r>
                <a:rPr lang="es-EC" sz="1200" b="1" i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OBJETIVOS DE LA INVESTIGACI</a:t>
              </a:r>
              <a:r>
                <a:rPr lang="es-ES" sz="1200" b="1" i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ÓN</a:t>
              </a:r>
              <a:endParaRPr lang="es-MX" sz="1200" b="1" i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  <p:sp>
        <p:nvSpPr>
          <p:cNvPr id="37" name="36 Rectángulo"/>
          <p:cNvSpPr/>
          <p:nvPr/>
        </p:nvSpPr>
        <p:spPr>
          <a:xfrm>
            <a:off x="3085232" y="2132856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600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112000" y="2457731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  <a:defRPr/>
            </a:pPr>
            <a:r>
              <a:rPr lang="es-ES" sz="1600" b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MARCO  TEÓRICO: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8" name="47 Rectángulo"/>
          <p:cNvSpPr/>
          <p:nvPr/>
        </p:nvSpPr>
        <p:spPr>
          <a:xfrm>
            <a:off x="3419872" y="2817771"/>
            <a:ext cx="468052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ELEMENTOS REFERENCIALES DE ANÁLISIS PREVIO AL PROCESO DE ALINEAMIENTO </a:t>
            </a:r>
            <a:r>
              <a:rPr lang="es-ES_tradnl" sz="1200" b="1" i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ESTRATÉGICO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MAPA 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ESTRATÉGICA DE NIVEL “0”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DE ALINEAMIENTO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INDICADORES DE GESTIÓN A LOS OBJETIVOS OPERACIONALES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DE DESEMPEÑO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LAS ACCIONES ESTRATÉGICAS Y </a:t>
            </a:r>
            <a:r>
              <a:rPr lang="es-ES_tradnl" sz="1200" b="1" i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COMPROMISOS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9" name="48 Rectángulo"/>
          <p:cNvSpPr/>
          <p:nvPr/>
        </p:nvSpPr>
        <p:spPr>
          <a:xfrm>
            <a:off x="3085232" y="4876567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600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III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0" name="49 Rectángulo"/>
          <p:cNvSpPr/>
          <p:nvPr/>
        </p:nvSpPr>
        <p:spPr>
          <a:xfrm>
            <a:off x="3112000" y="5201442"/>
            <a:ext cx="5420440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  <a:defRPr/>
            </a:pPr>
            <a:r>
              <a:rPr lang="es-ES_tradnl" sz="1600" b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PROCESO </a:t>
            </a:r>
            <a:r>
              <a:rPr lang="es-ES_tradnl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DE </a:t>
            </a:r>
            <a:r>
              <a:rPr lang="es-ES_tradnl" sz="1600" b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ALINEAMIENTO</a:t>
            </a:r>
            <a:r>
              <a:rPr lang="es-ES" sz="1600" b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. </a:t>
            </a:r>
            <a:r>
              <a:rPr lang="es-ES_tradnl" sz="1600" b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APLICACIÓN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51" name="50 Rectángulo"/>
          <p:cNvSpPr/>
          <p:nvPr/>
        </p:nvSpPr>
        <p:spPr>
          <a:xfrm>
            <a:off x="3085232" y="5812671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600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IV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52" name="51 Rectángulo"/>
          <p:cNvSpPr/>
          <p:nvPr/>
        </p:nvSpPr>
        <p:spPr>
          <a:xfrm>
            <a:off x="3112000" y="6137546"/>
            <a:ext cx="5420440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  <a:defRPr/>
            </a:pPr>
            <a:r>
              <a:rPr lang="es-ES" sz="1600" b="1" kern="0" dirty="0" smtClean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CONCLUSIONES Y RECOMENDACIONES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8600926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1 Tabla"/>
          <p:cNvGraphicFramePr>
            <a:graphicFrameLocks noGrp="1"/>
          </p:cNvGraphicFramePr>
          <p:nvPr>
            <p:extLst/>
          </p:nvPr>
        </p:nvGraphicFramePr>
        <p:xfrm>
          <a:off x="406358" y="1916022"/>
          <a:ext cx="8422486" cy="4367593"/>
        </p:xfrm>
        <a:graphic>
          <a:graphicData uri="http://schemas.openxmlformats.org/drawingml/2006/table">
            <a:tbl>
              <a:tblPr firstRow="1" firstCol="1" bandRow="1">
                <a:effectLst>
                  <a:outerShdw blurRad="88900" dist="38100" dir="5400000" algn="ctr" rotWithShape="0">
                    <a:schemeClr val="tx1">
                      <a:alpha val="40000"/>
                    </a:schemeClr>
                  </a:outerShdw>
                </a:effectLst>
                <a:tableStyleId>{5940675A-B579-460E-94D1-54222C63F5DA}</a:tableStyleId>
              </a:tblPr>
              <a:tblGrid>
                <a:gridCol w="1005662"/>
                <a:gridCol w="4536504"/>
                <a:gridCol w="576064"/>
                <a:gridCol w="576064"/>
                <a:gridCol w="560148"/>
                <a:gridCol w="519972"/>
                <a:gridCol w="648072"/>
              </a:tblGrid>
              <a:tr h="5384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NÚMERO DE AC</a:t>
                      </a:r>
                      <a:endParaRPr lang="es-E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ACCIÓN  ESTRATÉGICA</a:t>
                      </a:r>
                      <a:endParaRPr lang="es-E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40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  <a:endParaRPr lang="es-ES" sz="140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_tradnl" sz="1350" b="1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  <a:endParaRPr lang="es-ES" sz="1350" b="1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Times New Roman"/>
                      </a:endParaRPr>
                    </a:p>
                  </a:txBody>
                  <a:tcPr anchor="ctr">
                    <a:solidFill>
                      <a:srgbClr val="8A9A66"/>
                    </a:solidFill>
                  </a:tcPr>
                </a:tc>
              </a:tr>
              <a:tr h="538495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AC24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Certificar la Cadena de Valor (Gestión Educativa) de la A.G.F.T por medio de la entidad competente según requerimiento de Alta Dirección bajo norma ISO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17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  <a:tr h="60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Afinar el Mapa de Macro Procesos de la Academia de Guerra conforme la Metodología del Direccionamiento Estratégico que vincula los Procesos con la Estrategia</a:t>
                      </a:r>
                      <a:b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</a:b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16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  <a:tr h="60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AC3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Ejecutar los  Programas Educacionales que orientan al fortalecimiento de la relación con la comunidad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  <a:tr h="60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AC4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Actualizar el perfil académico de oficiales que van a comandar Compañías, Batallones y Brigadas (Egresados de los cursos de Básico, Avanzado y de Estado Mayor; Curso Superior Militar y Especialización)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15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  <a:tr h="60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AC5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Ejecutar los programas educacionales de prevención de desastres naturales, protección del ambiente; y otros de aplicación real 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S_tradn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S_tradnl" sz="120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es-ES_tradnl" sz="12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  <a:tr h="6058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AC10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rgbClr val="E9D7A5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Implementar la nueva "NORMATIVA DE EVALUACIÓN DEL SISTEMA EDUCATIVO MILITAR"; </a:t>
                      </a:r>
                      <a:r>
                        <a:rPr lang="es-ES_tradnl" sz="1200" b="1" u="sng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liderado por el CEDE.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3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5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4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2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S_tradnl" sz="1200" b="1" dirty="0">
                          <a:effectLst/>
                          <a:latin typeface="Arial"/>
                          <a:ea typeface="Times New Roman"/>
                          <a:cs typeface="Arial"/>
                        </a:rPr>
                        <a:t>14</a:t>
                      </a:r>
                      <a:endParaRPr lang="es-ES_tradnl" sz="1200" b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>
                    <a:solidFill>
                      <a:srgbClr val="CED9C1"/>
                    </a:solidFill>
                  </a:tcPr>
                </a:tc>
              </a:tr>
            </a:tbl>
          </a:graphicData>
        </a:graphic>
      </p:graphicFrame>
      <p:sp>
        <p:nvSpPr>
          <p:cNvPr id="18" name="17 CuadroTexto"/>
          <p:cNvSpPr txBox="1"/>
          <p:nvPr/>
        </p:nvSpPr>
        <p:spPr>
          <a:xfrm>
            <a:off x="862840" y="260648"/>
            <a:ext cx="7453576" cy="43088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spcBef>
                <a:spcPts val="400"/>
              </a:spcBef>
              <a:spcAft>
                <a:spcPts val="400"/>
              </a:spcAft>
              <a:buClr>
                <a:srgbClr val="E2B200"/>
              </a:buClr>
              <a:buSzPct val="100000"/>
              <a:defRPr/>
            </a:pP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PROCESO  DE  </a:t>
            </a:r>
            <a:r>
              <a:rPr lang="es-ES_tradnl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ALINEAMIENTO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-</a:t>
            </a:r>
            <a:r>
              <a:rPr lang="es-ES" sz="22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 </a:t>
            </a:r>
            <a:r>
              <a:rPr lang="es-ES_tradnl" sz="22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APLICACIÓN</a:t>
            </a:r>
            <a:endParaRPr lang="es-ES" sz="22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20" name="19 Abrir llave"/>
          <p:cNvSpPr/>
          <p:nvPr/>
        </p:nvSpPr>
        <p:spPr>
          <a:xfrm rot="5400000" flipV="1">
            <a:off x="4423823" y="-2613803"/>
            <a:ext cx="363463" cy="8429838"/>
          </a:xfrm>
          <a:prstGeom prst="leftBrace">
            <a:avLst>
              <a:gd name="adj1" fmla="val 108397"/>
              <a:gd name="adj2" fmla="val 49526"/>
            </a:avLst>
          </a:prstGeom>
          <a:gradFill flip="none" rotWithShape="1">
            <a:gsLst>
              <a:gs pos="0">
                <a:schemeClr val="accent5">
                  <a:shade val="30000"/>
                  <a:satMod val="115000"/>
                  <a:lumMod val="100000"/>
                </a:schemeClr>
              </a:gs>
              <a:gs pos="59000">
                <a:schemeClr val="accent5">
                  <a:lumMod val="50000"/>
                  <a:shade val="67500"/>
                  <a:satMod val="115000"/>
                  <a:alpha val="23000"/>
                </a:schemeClr>
              </a:gs>
              <a:gs pos="100000">
                <a:schemeClr val="accent5">
                  <a:lumMod val="50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s-EC"/>
          </a:p>
        </p:txBody>
      </p:sp>
      <p:sp>
        <p:nvSpPr>
          <p:cNvPr id="21" name="1 Título"/>
          <p:cNvSpPr txBox="1">
            <a:spLocks/>
          </p:cNvSpPr>
          <p:nvPr/>
        </p:nvSpPr>
        <p:spPr>
          <a:xfrm>
            <a:off x="1646230" y="1248188"/>
            <a:ext cx="5878098" cy="295740"/>
          </a:xfrm>
          <a:prstGeom prst="round2DiagRect">
            <a:avLst>
              <a:gd name="adj1" fmla="val 41182"/>
              <a:gd name="adj2" fmla="val 0"/>
            </a:avLst>
          </a:prstGeom>
          <a:solidFill>
            <a:srgbClr val="2C778C"/>
          </a:solidFill>
          <a:ln w="38100">
            <a:solidFill>
              <a:schemeClr val="accent5">
                <a:lumMod val="50000"/>
              </a:schemeClr>
            </a:solidFill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400" dirty="0" smtClean="0"/>
              <a:t>ESTABLECIMIENTO DE PRIORIDADES DE LAS ACCIONES ESTRATÉGICAS</a:t>
            </a:r>
            <a:endParaRPr lang="es-ES" sz="1400" dirty="0"/>
          </a:p>
        </p:txBody>
      </p:sp>
      <p:sp>
        <p:nvSpPr>
          <p:cNvPr id="22" name="1 Título"/>
          <p:cNvSpPr txBox="1">
            <a:spLocks/>
          </p:cNvSpPr>
          <p:nvPr/>
        </p:nvSpPr>
        <p:spPr>
          <a:xfrm>
            <a:off x="2261542" y="759832"/>
            <a:ext cx="4902746" cy="371645"/>
          </a:xfrm>
          <a:prstGeom prst="roundRect">
            <a:avLst/>
          </a:prstGeom>
          <a:solidFill>
            <a:srgbClr val="BB815D"/>
          </a:solidFill>
          <a:ln w="38100">
            <a:noFill/>
          </a:ln>
          <a:effectLst>
            <a:glow rad="139700">
              <a:sysClr val="window" lastClr="FFFFFF">
                <a:alpha val="83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9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z="1600" dirty="0" smtClean="0"/>
              <a:t>LAS ACCIONES ESTRATÉGICAS Y COMPROMISOS</a:t>
            </a:r>
            <a:endParaRPr lang="es-ES" sz="1600" dirty="0"/>
          </a:p>
        </p:txBody>
      </p:sp>
      <p:sp>
        <p:nvSpPr>
          <p:cNvPr id="23" name="1 Título"/>
          <p:cNvSpPr txBox="1">
            <a:spLocks/>
          </p:cNvSpPr>
          <p:nvPr/>
        </p:nvSpPr>
        <p:spPr>
          <a:xfrm flipH="1">
            <a:off x="1907704" y="797373"/>
            <a:ext cx="288032" cy="322498"/>
          </a:xfrm>
          <a:prstGeom prst="round1Rect">
            <a:avLst>
              <a:gd name="adj" fmla="val 50000"/>
            </a:avLst>
          </a:prstGeom>
          <a:solidFill>
            <a:srgbClr val="8F5531"/>
          </a:solidFill>
          <a:ln w="38100">
            <a:noFill/>
          </a:ln>
          <a:effectLst>
            <a:glow rad="101600">
              <a:sysClr val="window" lastClr="FFFFFF">
                <a:alpha val="74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/>
            <a:r>
              <a:rPr lang="es-ES_tradnl" spc="0" dirty="0" smtClean="0"/>
              <a:t>7</a:t>
            </a:r>
            <a:endParaRPr lang="es-ES" spc="0" dirty="0"/>
          </a:p>
        </p:txBody>
      </p:sp>
      <p:sp>
        <p:nvSpPr>
          <p:cNvPr id="10" name="1 Título"/>
          <p:cNvSpPr txBox="1">
            <a:spLocks/>
          </p:cNvSpPr>
          <p:nvPr/>
        </p:nvSpPr>
        <p:spPr>
          <a:xfrm>
            <a:off x="1333890" y="6369245"/>
            <a:ext cx="6486922" cy="356552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FFFFFF">
              <a:alpha val="69804"/>
            </a:srgbClr>
          </a:solidFill>
          <a:ln w="28575">
            <a:solidFill>
              <a:schemeClr val="bg1">
                <a:lumMod val="65000"/>
              </a:schemeClr>
            </a:solidFill>
          </a:ln>
          <a:effectLst>
            <a:glow rad="38100">
              <a:sysClr val="window" lastClr="FFFFFF">
                <a:alpha val="50000"/>
              </a:sysClr>
            </a:glow>
            <a:softEdge rad="0"/>
          </a:effectLst>
        </p:spPr>
        <p:txBody>
          <a:bodyPr anchor="ctr"/>
          <a:lstStyle>
            <a:defPPr>
              <a:defRPr lang="es-ES"/>
            </a:defPPr>
            <a:lvl6pPr marL="0" lvl="5" algn="ctr">
              <a:lnSpc>
                <a:spcPct val="90000"/>
              </a:lnSpc>
              <a:defRPr sz="1600" b="1" kern="0" spc="30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marL="180975" lvl="5" indent="-180975">
              <a:buClr>
                <a:srgbClr val="C0504D">
                  <a:lumMod val="75000"/>
                </a:srgbClr>
              </a:buClr>
              <a:buSzPct val="150000"/>
              <a:defRPr/>
            </a:pPr>
            <a:r>
              <a:rPr lang="es-ES_tradnl" sz="1300" spc="0" dirty="0" smtClean="0">
                <a:solidFill>
                  <a:schemeClr val="tx1"/>
                </a:solidFill>
              </a:rPr>
              <a:t>LAS ACCIONES DE MAYOR IMPACTO SON EN EL SIGUIENTE ORDEN: 24; 1;  3 y 4; 5 y 10.</a:t>
            </a:r>
            <a:endParaRPr lang="es-ES" sz="1300" spc="0" dirty="0">
              <a:solidFill>
                <a:schemeClr val="tx1"/>
              </a:solidFill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0" y="3952491"/>
            <a:ext cx="342499" cy="2568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0" y="4604303"/>
            <a:ext cx="342499" cy="2568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>
            <a:off x="0" y="5898217"/>
            <a:ext cx="342499" cy="256841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8491112" y="2368641"/>
            <a:ext cx="385310" cy="399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8496226" y="2987357"/>
            <a:ext cx="385310" cy="39952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631898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1 Rectángulo"/>
          <p:cNvSpPr/>
          <p:nvPr/>
        </p:nvSpPr>
        <p:spPr>
          <a:xfrm>
            <a:off x="564952" y="3212976"/>
            <a:ext cx="2376264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fontAlgn="base" hangingPunct="0"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24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Arial Black" pitchFamily="34" charset="0"/>
                <a:cs typeface="Times New Roman" pitchFamily="18" charset="0"/>
              </a:rPr>
              <a:t>SUMARIO</a:t>
            </a:r>
            <a:endParaRPr lang="es-ES" sz="2400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4" name="13 Abrir llave"/>
          <p:cNvSpPr/>
          <p:nvPr/>
        </p:nvSpPr>
        <p:spPr>
          <a:xfrm flipV="1">
            <a:off x="2581176" y="188640"/>
            <a:ext cx="360040" cy="6480720"/>
          </a:xfrm>
          <a:prstGeom prst="leftBrace">
            <a:avLst>
              <a:gd name="adj1" fmla="val 129345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3085232" y="439829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3112000" y="764704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MX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INTRODUCCI</a:t>
            </a: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ÓN: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3419872" y="1124744"/>
            <a:ext cx="3744416" cy="74892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ANTECEDENTES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PLANTEAMIENTO DEL PROBLEMA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C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OBJETIVOS DE LA INVESTIGACI</a:t>
            </a:r>
            <a:r>
              <a:rPr lang="es-ES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ÓN</a:t>
            </a:r>
            <a:endParaRPr lang="es-MX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3085232" y="2132856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3112000" y="2457731"/>
            <a:ext cx="1856106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MARCO  TEÓRICO: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3419872" y="2817771"/>
            <a:ext cx="4680520" cy="187743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ELEMENTOS REFERENCIALES DE ANÁLISIS PREVIO AL PROCESO DE ALINEAMIENTO ESTRATÉGICO</a:t>
            </a: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MAPA 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ESTRATÉGICA DE NIVEL “0”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DE ALINEAMIENTO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INDICADORES DE GESTIÓN A LOS OBJETIVOS OPERACIONALES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MATRIZ DE DESEMPEÑO ESTRATÉGICO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  <a:p>
            <a:pPr marL="177800" lvl="1" indent="-177800" eaLnBrk="0" fontAlgn="base" hangingPunct="0">
              <a:spcBef>
                <a:spcPts val="200"/>
              </a:spcBef>
              <a:spcAft>
                <a:spcPts val="200"/>
              </a:spcAft>
              <a:buClr>
                <a:schemeClr val="bg1">
                  <a:lumMod val="65000"/>
                </a:schemeClr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s-ES_tradnl" sz="1200" b="1" i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LAS ACCIONES ESTRATÉGICAS Y COMPROMISOS</a:t>
            </a:r>
            <a:endParaRPr lang="es-ES" sz="1200" b="1" i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45" name="44 Rectángulo"/>
          <p:cNvSpPr/>
          <p:nvPr/>
        </p:nvSpPr>
        <p:spPr>
          <a:xfrm>
            <a:off x="3085232" y="4876567"/>
            <a:ext cx="2376264" cy="33855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spcAft>
                <a:spcPct val="0"/>
              </a:spcAft>
              <a:buClr>
                <a:srgbClr val="E2B200"/>
              </a:buClr>
              <a:buSzPct val="100000"/>
            </a:pPr>
            <a:r>
              <a:rPr lang="es-ES_tradnl" sz="1600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Arial Black" pitchFamily="34" charset="0"/>
                <a:cs typeface="Times New Roman" pitchFamily="18" charset="0"/>
              </a:rPr>
              <a:t>PARTE  III</a:t>
            </a:r>
            <a:endParaRPr lang="es-ES" sz="1600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47" name="46 Rectángulo"/>
          <p:cNvSpPr/>
          <p:nvPr/>
        </p:nvSpPr>
        <p:spPr>
          <a:xfrm>
            <a:off x="3112000" y="5201442"/>
            <a:ext cx="5420440" cy="36804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eaLnBrk="0" fontAlgn="base" hangingPunct="0">
              <a:lnSpc>
                <a:spcPct val="120000"/>
              </a:lnSpc>
              <a:spcBef>
                <a:spcPts val="500"/>
              </a:spcBef>
              <a:spcAft>
                <a:spcPts val="500"/>
              </a:spcAft>
              <a:buClr>
                <a:srgbClr val="E2B200"/>
              </a:buClr>
              <a:buSzPct val="100000"/>
            </a:pPr>
            <a:r>
              <a:rPr lang="es-ES_tradnl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PROCESO DE ALINEAMIENTO</a:t>
            </a:r>
            <a:r>
              <a:rPr lang="es-ES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. </a:t>
            </a:r>
            <a:r>
              <a:rPr lang="es-ES_tradnl" sz="1600" b="1" kern="0" dirty="0">
                <a:ln w="11430">
                  <a:noFill/>
                </a:ln>
                <a:solidFill>
                  <a:schemeClr val="bg1">
                    <a:lumMod val="65000"/>
                  </a:schemeClr>
                </a:solidFill>
                <a:effectLst/>
                <a:latin typeface="Calibri" pitchFamily="34" charset="0"/>
                <a:cs typeface="Times New Roman" pitchFamily="18" charset="0"/>
              </a:rPr>
              <a:t>APLICACIÓN</a:t>
            </a:r>
            <a:endParaRPr lang="es-MX" sz="1600" b="1" kern="0" dirty="0">
              <a:ln w="11430">
                <a:noFill/>
              </a:ln>
              <a:solidFill>
                <a:schemeClr val="bg1">
                  <a:lumMod val="65000"/>
                </a:schemeClr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grpSp>
        <p:nvGrpSpPr>
          <p:cNvPr id="2" name="1 Grupo"/>
          <p:cNvGrpSpPr/>
          <p:nvPr/>
        </p:nvGrpSpPr>
        <p:grpSpPr>
          <a:xfrm>
            <a:off x="3085232" y="5812671"/>
            <a:ext cx="5447208" cy="712673"/>
            <a:chOff x="3085232" y="5812671"/>
            <a:chExt cx="5447208" cy="712673"/>
          </a:xfrm>
        </p:grpSpPr>
        <p:sp>
          <p:nvSpPr>
            <p:cNvPr id="49" name="48 Rectángulo"/>
            <p:cNvSpPr/>
            <p:nvPr/>
          </p:nvSpPr>
          <p:spPr>
            <a:xfrm>
              <a:off x="3085232" y="5812671"/>
              <a:ext cx="2376264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spcAft>
                  <a:spcPct val="0"/>
                </a:spcAft>
                <a:buClr>
                  <a:srgbClr val="E2B200"/>
                </a:buClr>
                <a:buSzPct val="100000"/>
                <a:defRPr/>
              </a:pPr>
              <a:r>
                <a:rPr lang="es-ES_tradnl" sz="1600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 Black" pitchFamily="34" charset="0"/>
                  <a:cs typeface="Times New Roman" pitchFamily="18" charset="0"/>
                </a:rPr>
                <a:t>PARTE  IV</a:t>
              </a:r>
              <a:endParaRPr lang="es-ES" sz="1600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endParaRPr>
            </a:p>
          </p:txBody>
        </p:sp>
        <p:sp>
          <p:nvSpPr>
            <p:cNvPr id="51" name="50 Rectángulo"/>
            <p:cNvSpPr/>
            <p:nvPr/>
          </p:nvSpPr>
          <p:spPr>
            <a:xfrm>
              <a:off x="3112000" y="6137546"/>
              <a:ext cx="5420440" cy="38779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>
              <a:outerShdw blurRad="50800" dist="12700" dir="5400000" algn="ctr" rotWithShape="0">
                <a:sysClr val="windowText" lastClr="000000"/>
              </a:outerShdw>
            </a:effectLst>
          </p:spPr>
          <p:txBody>
            <a:bodyPr wrap="square">
              <a:spAutoFit/>
            </a:bodyPr>
            <a:lstStyle/>
            <a:p>
              <a:pPr marL="0" lvl="1" eaLnBrk="0" fontAlgn="base" hangingPunct="0">
                <a:lnSpc>
                  <a:spcPct val="120000"/>
                </a:lnSpc>
                <a:spcBef>
                  <a:spcPts val="500"/>
                </a:spcBef>
                <a:spcAft>
                  <a:spcPts val="500"/>
                </a:spcAft>
                <a:buClr>
                  <a:srgbClr val="E2B200"/>
                </a:buClr>
                <a:buSzPct val="100000"/>
                <a:defRPr/>
              </a:pPr>
              <a:r>
                <a:rPr lang="es-ES" sz="1600" b="1" kern="0" dirty="0" smtClean="0">
                  <a:ln w="11430">
                    <a:noFill/>
                  </a:ln>
                  <a:solidFill>
                    <a:srgbClr val="FFFF00"/>
                  </a:solidFill>
                  <a:effectLst>
                    <a:glow rad="101600">
                      <a:prstClr val="black">
                        <a:alpha val="40000"/>
                      </a:prstClr>
                    </a:glow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 pitchFamily="34" charset="0"/>
                  <a:cs typeface="Times New Roman" pitchFamily="18" charset="0"/>
                </a:rPr>
                <a:t>CONCLUSIONES  Y  RECOMENDACIONES</a:t>
              </a:r>
              <a:endParaRPr lang="es-MX" sz="1600" b="1" kern="0" dirty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614738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Content="1"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CONCLUSIONES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59340" y="1118320"/>
            <a:ext cx="8011264" cy="5274254"/>
          </a:xfrm>
          <a:prstGeom prst="round2DiagRect">
            <a:avLst>
              <a:gd name="adj1" fmla="val 3635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EL ALINEAMIENTO ESTRATÉGICO SE LO REALIZÓ HACIA EL COMANDO DE EDUCACIÓN Y DOCTRINA DEL EJÉRCITO TENIENDO COMO RESULTADO DE LA MATRIZ ESTRATÉGICA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, 13 OBJETIVOS OPERACIONALES, 44 ACCIONES ESTRATÉGICAS Y 138 COMPROMISOS.</a:t>
            </a: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SE ESTABLECE UNA 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CONCORDANCIA CON LOS OBJETIVOS ESTRATÉGICOS </a:t>
            </a:r>
            <a:r>
              <a:rPr lang="es-ES_tradnl" sz="1400" b="1" dirty="0" smtClean="0">
                <a:latin typeface="Calibri" pitchFamily="34" charset="0"/>
              </a:rPr>
              <a:t>(OPERACIONALES).</a:t>
            </a: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EXISTE UNA ESTRECHA 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CORRELACIÓN</a:t>
            </a:r>
            <a:r>
              <a:rPr lang="es-ES_tradnl" sz="1400" b="1" dirty="0" smtClean="0">
                <a:latin typeface="Calibri" pitchFamily="34" charset="0"/>
              </a:rPr>
              <a:t> DE LOS 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PRINCIPIOS INSTITUCIONALES Y LOS VALORES INSTITUCIONALES.</a:t>
            </a:r>
            <a:endParaRPr lang="es-ES" sz="1400" b="1" dirty="0" smtClean="0">
              <a:solidFill>
                <a:srgbClr val="FF0000"/>
              </a:solidFill>
              <a:latin typeface="Calibri" pitchFamily="34" charset="0"/>
            </a:endParaRP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LOS 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FACTORES CRÍTICOS DE ÉXITO LEVANTADOS ESTÁN EN CONCORDANCIA CON LOS PROCESOS Y ENTREGABLES</a:t>
            </a:r>
            <a:r>
              <a:rPr lang="es-ES_tradnl" sz="1400" b="1" dirty="0" smtClean="0">
                <a:latin typeface="Calibri" pitchFamily="34" charset="0"/>
              </a:rPr>
              <a:t>, Y LOS OBJETIVOS OPERACIONALES DE LA AGFT.</a:t>
            </a: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EL 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MAPA ESTRATÉGICO </a:t>
            </a:r>
            <a:r>
              <a:rPr lang="es-ES_tradnl" sz="1400" b="1" dirty="0" smtClean="0">
                <a:latin typeface="Calibri" pitchFamily="34" charset="0"/>
              </a:rPr>
              <a:t>SE REALIZÓ ACORDE A LAS 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“PERSPECTIVAS” </a:t>
            </a:r>
            <a:r>
              <a:rPr lang="es-ES_tradnl" sz="1400" b="1" dirty="0" smtClean="0">
                <a:latin typeface="Calibri" pitchFamily="34" charset="0"/>
              </a:rPr>
              <a:t>QUE SE EMPLEAN EN LA FUERZA TERRESTRE.</a:t>
            </a: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NO EXISTIÓ NECESIDAD DE REAJUSTAR LOS OBJETIVOS OPERACIONALES</a:t>
            </a:r>
            <a:r>
              <a:rPr lang="es-ES_tradnl" sz="1400" b="1" dirty="0" smtClean="0">
                <a:latin typeface="Calibri" pitchFamily="34" charset="0"/>
              </a:rPr>
              <a:t> A LOS DEL CEDE UNA VEZ DETERMINADA LA CORRELACIÓN CON BASE AL ANÁLISIS REALIZADO.</a:t>
            </a: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sz="1400" b="1" dirty="0" smtClean="0">
                <a:latin typeface="Calibri" pitchFamily="34" charset="0"/>
              </a:rPr>
              <a:t>LOS </a:t>
            </a:r>
            <a:r>
              <a:rPr lang="es-ES_tradnl" sz="1400" b="1" dirty="0" smtClean="0">
                <a:solidFill>
                  <a:srgbClr val="FF0000"/>
                </a:solidFill>
                <a:latin typeface="Calibri" pitchFamily="34" charset="0"/>
              </a:rPr>
              <a:t>INDICADORES DE DESEMPEÑO SE DESARROLLARON PARA CADA ACCIÓN ESTRATÉGICA, </a:t>
            </a:r>
            <a:r>
              <a:rPr lang="es-ES_tradnl" sz="1400" b="1" dirty="0" smtClean="0">
                <a:latin typeface="Calibri" pitchFamily="34" charset="0"/>
              </a:rPr>
              <a:t>ESTABLECIENDO EN ALGUNOS CASOS MÁS DE UNO. A CADA UNO DE ESTOS SE ESTABLECIÓ UNA DEFINICIÓN Y DESCRIPCIÓN, EN CONCORDANCIA A LA FÓRMULA DE CÁLCULO.</a:t>
            </a:r>
            <a:endParaRPr lang="es-ES" sz="1400" b="1" dirty="0"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0912284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447016" y="260648"/>
            <a:ext cx="428522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RECOMENDACIONES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781697" y="1212643"/>
            <a:ext cx="7668284" cy="2333903"/>
          </a:xfrm>
          <a:prstGeom prst="round2DiagRect">
            <a:avLst>
              <a:gd name="adj1" fmla="val 8929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b="1" dirty="0" smtClean="0">
                <a:latin typeface="Calibri" pitchFamily="34" charset="0"/>
              </a:rPr>
              <a:t>PERFECCIONAR LOS INDICADORES DE GESTIÓN. (INFORMACIÓN - IMPLEMENTACIÓN)</a:t>
            </a: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b="1" dirty="0" smtClean="0">
                <a:latin typeface="Calibri" pitchFamily="34" charset="0"/>
              </a:rPr>
              <a:t>SOCIALIZAR EL MAPA ESTRATÉGICO A LOS NIVELES DE GESTIÓN.</a:t>
            </a:r>
          </a:p>
          <a:p>
            <a:pPr marL="342900" lvl="5" indent="-342900">
              <a:spcBef>
                <a:spcPts val="1000"/>
              </a:spcBef>
              <a:spcAft>
                <a:spcPts val="1000"/>
              </a:spcAft>
              <a:buClr>
                <a:srgbClr val="C0504D">
                  <a:lumMod val="75000"/>
                </a:srgbClr>
              </a:buClr>
              <a:buFont typeface="+mj-lt"/>
              <a:buAutoNum type="arabicPeriod"/>
            </a:pPr>
            <a:r>
              <a:rPr lang="es-ES_tradnl" b="1" dirty="0" smtClean="0">
                <a:latin typeface="Calibri" pitchFamily="34" charset="0"/>
              </a:rPr>
              <a:t>CONTAR CON UN PLAN DE CAPACITACIÓN PERMANENTE EN LA METODOLOGÍA DEL DIRECCIONAMIENTO PARA TODOS LOS RESPONSABLES ESTRATÉGICOS Y ALTA DIRECCIÓN.</a:t>
            </a:r>
            <a:endParaRPr lang="es-ES" b="1" dirty="0">
              <a:latin typeface="Calibri" pitchFamily="34" charset="0"/>
            </a:endParaRPr>
          </a:p>
        </p:txBody>
      </p:sp>
      <p:grpSp>
        <p:nvGrpSpPr>
          <p:cNvPr id="4" name="3 Grupo"/>
          <p:cNvGrpSpPr/>
          <p:nvPr/>
        </p:nvGrpSpPr>
        <p:grpSpPr>
          <a:xfrm>
            <a:off x="101680" y="3573016"/>
            <a:ext cx="8958844" cy="2978394"/>
            <a:chOff x="0" y="1124744"/>
            <a:chExt cx="9235227" cy="3070278"/>
          </a:xfrm>
        </p:grpSpPr>
        <p:pic>
          <p:nvPicPr>
            <p:cNvPr id="5" name="Picture 3" descr="D:\IMAGENES PEPA\fotos age\JUEGO DE GUERRA EJERCITO NOVIEMBRE-2009\DSC0920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3559"/>
              <a:ext cx="3458017" cy="2593513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6" name="Picture 3" descr="E:\fachada actual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390293" y="1124744"/>
              <a:ext cx="4315403" cy="3070278"/>
            </a:xfrm>
            <a:prstGeom prst="rect">
              <a:avLst/>
            </a:prstGeom>
            <a:noFill/>
            <a:ln>
              <a:noFill/>
            </a:ln>
            <a:effectLst>
              <a:softEdge rad="635000"/>
            </a:effectLst>
          </p:spPr>
        </p:pic>
        <p:pic>
          <p:nvPicPr>
            <p:cNvPr id="7" name="Picture 2" descr="D:\IMAGENES PEPA\fotos age\INAUGURACION JUEGO DE GUERRA DEL EJERCITO.LUNES-03-2010\DSC01017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401" t="12194" r="26709" b="35797"/>
            <a:stretch/>
          </p:blipFill>
          <p:spPr bwMode="auto">
            <a:xfrm>
              <a:off x="5798861" y="1363126"/>
              <a:ext cx="3436366" cy="2713946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8" name="Picture 3" descr="C:\Users\Usuario\Pictures\otras\II DE_1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773" t="24732"/>
            <a:stretch/>
          </p:blipFill>
          <p:spPr bwMode="auto">
            <a:xfrm>
              <a:off x="7092280" y="2711914"/>
              <a:ext cx="1812214" cy="1259457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598990532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E:\fachada actua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398504" y="980728"/>
            <a:ext cx="8493976" cy="5195626"/>
          </a:xfrm>
          <a:prstGeom prst="rect">
            <a:avLst/>
          </a:prstGeom>
          <a:noFill/>
          <a:ln>
            <a:noFill/>
          </a:ln>
          <a:effectLst>
            <a:softEdge rad="635000"/>
          </a:effectLst>
        </p:spPr>
      </p:pic>
      <p:sp>
        <p:nvSpPr>
          <p:cNvPr id="8" name="Title 1"/>
          <p:cNvSpPr txBox="1">
            <a:spLocks/>
          </p:cNvSpPr>
          <p:nvPr/>
        </p:nvSpPr>
        <p:spPr bwMode="auto">
          <a:xfrm>
            <a:off x="759064" y="404664"/>
            <a:ext cx="7701368" cy="5847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>
            <a:defPPr>
              <a:defRPr lang="es-ES"/>
            </a:defPPr>
            <a:lvl1pPr marL="0" defTabSz="914400" eaLnBrk="1" latinLnBrk="0" hangingPunct="1">
              <a:defRPr sz="1800">
                <a:latin typeface="+mn-lt"/>
              </a:defRPr>
            </a:lvl1pPr>
            <a:lvl2pPr marL="0" lvl="1" defTabSz="914400" latinLnBrk="0">
              <a:buClr>
                <a:srgbClr val="E2B200"/>
              </a:buClr>
              <a:buSzPct val="100000"/>
              <a:defRPr sz="2000" b="1" ker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+mn-lt"/>
                <a:cs typeface="Times New Roman" pitchFamily="18" charset="0"/>
              </a:defRPr>
            </a:lvl2pPr>
            <a:lvl3pPr defTabSz="914400" eaLnBrk="1" latinLnBrk="0" hangingPunct="1">
              <a:defRPr sz="1800">
                <a:latin typeface="+mn-lt"/>
              </a:defRPr>
            </a:lvl3pPr>
            <a:lvl4pPr defTabSz="914400" eaLnBrk="1" latinLnBrk="0" hangingPunct="1">
              <a:defRPr sz="1800">
                <a:latin typeface="+mn-lt"/>
              </a:defRPr>
            </a:lvl4pPr>
            <a:lvl5pPr defTabSz="914400" eaLnBrk="1" latinLnBrk="0" hangingPunct="1">
              <a:defRPr sz="1800">
                <a:latin typeface="+mn-lt"/>
              </a:defRPr>
            </a:lvl5pPr>
            <a:lvl6pPr>
              <a:defRPr sz="1800">
                <a:latin typeface="+mn-lt"/>
              </a:defRPr>
            </a:lvl6pPr>
            <a:lvl7pPr>
              <a:defRPr sz="1800">
                <a:latin typeface="+mn-lt"/>
              </a:defRPr>
            </a:lvl7pPr>
            <a:lvl8pPr>
              <a:defRPr sz="1800">
                <a:latin typeface="+mn-lt"/>
              </a:defRPr>
            </a:lvl8pPr>
            <a:lvl9pPr>
              <a:defRPr sz="1800">
                <a:latin typeface="+mn-lt"/>
              </a:defRPr>
            </a:lvl9pPr>
          </a:lstStyle>
          <a:p>
            <a:pPr lvl="1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C" sz="3200" dirty="0">
                <a:solidFill>
                  <a:srgbClr val="FFFF00"/>
                </a:solidFill>
                <a:latin typeface="Calibri" panose="020F0502020204030204" pitchFamily="34" charset="0"/>
              </a:rPr>
              <a:t>ACADEMIA DE GUERRA DEL EJÉRCITO</a:t>
            </a:r>
          </a:p>
        </p:txBody>
      </p:sp>
      <p:sp>
        <p:nvSpPr>
          <p:cNvPr id="16" name="15 CuadroTexto"/>
          <p:cNvSpPr txBox="1"/>
          <p:nvPr/>
        </p:nvSpPr>
        <p:spPr>
          <a:xfrm>
            <a:off x="894754" y="6029999"/>
            <a:ext cx="7565678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lnSpc>
                <a:spcPct val="90000"/>
              </a:lnSpc>
              <a:buClr>
                <a:srgbClr val="E2B200"/>
              </a:buClr>
              <a:buSzPct val="100000"/>
              <a:defRPr/>
            </a:pPr>
            <a:r>
              <a:rPr lang="es-ES" sz="2000" b="1" i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rPr>
              <a:t>Rendir mucho, exteriorizarse poco, ser más que parecer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986904" y="2874422"/>
            <a:ext cx="7185496" cy="1446550"/>
          </a:xfrm>
          <a:prstGeom prst="rect">
            <a:avLst/>
          </a:prstGeom>
          <a:noFill/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 anchor="ctr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marL="0" lvl="1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C" sz="4400" kern="0" dirty="0" smtClean="0">
                <a:ln w="11430">
                  <a:noFill/>
                </a:ln>
                <a:gradFill>
                  <a:gsLst>
                    <a:gs pos="0">
                      <a:srgbClr val="FBE4AE"/>
                    </a:gs>
                    <a:gs pos="13000">
                      <a:srgbClr val="BD922A"/>
                    </a:gs>
                    <a:gs pos="21001">
                      <a:srgbClr val="BD922A"/>
                    </a:gs>
                    <a:gs pos="63000">
                      <a:srgbClr val="FBE4AE"/>
                    </a:gs>
                    <a:gs pos="67000">
                      <a:srgbClr val="BD922A"/>
                    </a:gs>
                    <a:gs pos="69000">
                      <a:srgbClr val="835E17"/>
                    </a:gs>
                    <a:gs pos="82001">
                      <a:srgbClr val="A28949"/>
                    </a:gs>
                    <a:gs pos="100000">
                      <a:srgbClr val="FAE3B7"/>
                    </a:gs>
                  </a:gsLst>
                  <a:lin ang="5400000" scaled="0"/>
                </a:gradFill>
                <a:effectLst>
                  <a:glow rad="101600">
                    <a:prstClr val="black">
                      <a:alpha val="60000"/>
                    </a:prstClr>
                  </a:glow>
                  <a:outerShdw blurRad="80000" dir="5040000" algn="tl">
                    <a:srgbClr val="000000">
                      <a:alpha val="30000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GRACIAS SU ATENCIÓN</a:t>
            </a:r>
            <a:endParaRPr lang="es-EC" sz="4400" kern="0" dirty="0">
              <a:ln w="11430">
                <a:noFill/>
              </a:ln>
              <a:gradFill>
                <a:gsLst>
                  <a:gs pos="0">
                    <a:srgbClr val="FBE4AE"/>
                  </a:gs>
                  <a:gs pos="13000">
                    <a:srgbClr val="BD922A"/>
                  </a:gs>
                  <a:gs pos="21001">
                    <a:srgbClr val="BD922A"/>
                  </a:gs>
                  <a:gs pos="63000">
                    <a:srgbClr val="FBE4AE"/>
                  </a:gs>
                  <a:gs pos="67000">
                    <a:srgbClr val="BD922A"/>
                  </a:gs>
                  <a:gs pos="69000">
                    <a:srgbClr val="835E17"/>
                  </a:gs>
                  <a:gs pos="82001">
                    <a:srgbClr val="A28949"/>
                  </a:gs>
                  <a:gs pos="100000">
                    <a:srgbClr val="FAE3B7"/>
                  </a:gs>
                </a:gsLst>
                <a:lin ang="5400000" scaled="0"/>
              </a:gradFill>
              <a:effectLst>
                <a:glow rad="101600">
                  <a:prstClr val="black">
                    <a:alpha val="60000"/>
                  </a:prstClr>
                </a:glow>
                <a:outerShdw blurRad="80000" dir="5040000" algn="tl">
                  <a:srgbClr val="000000">
                    <a:alpha val="30000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770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46 Arco"/>
          <p:cNvSpPr/>
          <p:nvPr/>
        </p:nvSpPr>
        <p:spPr>
          <a:xfrm rot="10800000">
            <a:off x="145943" y="4555203"/>
            <a:ext cx="8588942" cy="1322068"/>
          </a:xfrm>
          <a:prstGeom prst="arc">
            <a:avLst>
              <a:gd name="adj1" fmla="val 10818183"/>
              <a:gd name="adj2" fmla="val 0"/>
            </a:avLst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75000"/>
                </a:schemeClr>
              </a:gs>
              <a:gs pos="76000">
                <a:schemeClr val="bg1">
                  <a:alpha val="0"/>
                  <a:lumMod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sp>
        <p:nvSpPr>
          <p:cNvPr id="46" name="45 Arco"/>
          <p:cNvSpPr/>
          <p:nvPr/>
        </p:nvSpPr>
        <p:spPr>
          <a:xfrm rot="10800000">
            <a:off x="174058" y="2734320"/>
            <a:ext cx="8588942" cy="1322068"/>
          </a:xfrm>
          <a:prstGeom prst="arc">
            <a:avLst>
              <a:gd name="adj1" fmla="val 10818183"/>
              <a:gd name="adj2" fmla="val 0"/>
            </a:avLst>
          </a:prstGeom>
          <a:gradFill flip="none" rotWithShape="1">
            <a:gsLst>
              <a:gs pos="0">
                <a:schemeClr val="bg1">
                  <a:lumMod val="0"/>
                  <a:lumOff val="100000"/>
                  <a:alpha val="75000"/>
                </a:schemeClr>
              </a:gs>
              <a:gs pos="76000">
                <a:schemeClr val="bg1">
                  <a:alpha val="0"/>
                  <a:lumMod val="100000"/>
                </a:schemeClr>
              </a:gs>
              <a:gs pos="100000">
                <a:schemeClr val="bg1">
                  <a:shade val="100000"/>
                  <a:satMod val="115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EC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2000" spc="600" dirty="0" smtClean="0"/>
              <a:t>ANTECEDENTES</a:t>
            </a:r>
            <a:endParaRPr lang="es-ES" sz="2000" spc="600" dirty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154326" y="1772816"/>
            <a:ext cx="2448272" cy="36004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ctr" rotWithShape="0">
              <a:schemeClr val="tx1">
                <a:alpha val="25000"/>
              </a:schemeClr>
            </a:outerShdw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r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800" dirty="0" smtClean="0"/>
              <a:t>RESEÑA  HISTÓRICA</a:t>
            </a:r>
            <a:endParaRPr lang="es-ES" sz="1800" dirty="0"/>
          </a:p>
        </p:txBody>
      </p:sp>
      <p:sp>
        <p:nvSpPr>
          <p:cNvPr id="15" name="15 Marcador de contenido"/>
          <p:cNvSpPr txBox="1">
            <a:spLocks/>
          </p:cNvSpPr>
          <p:nvPr/>
        </p:nvSpPr>
        <p:spPr bwMode="auto">
          <a:xfrm>
            <a:off x="6012160" y="2851899"/>
            <a:ext cx="1367034" cy="447542"/>
          </a:xfrm>
          <a:prstGeom prst="round2SameRect">
            <a:avLst>
              <a:gd name="adj1" fmla="val 39705"/>
              <a:gd name="adj2" fmla="val 0"/>
            </a:avLst>
          </a:prstGeom>
          <a:gradFill flip="none" rotWithShape="1">
            <a:gsLst>
              <a:gs pos="0">
                <a:srgbClr val="864646">
                  <a:shade val="30000"/>
                  <a:satMod val="115000"/>
                </a:srgbClr>
              </a:gs>
              <a:gs pos="50000">
                <a:srgbClr val="864646">
                  <a:shade val="67500"/>
                  <a:satMod val="115000"/>
                </a:srgbClr>
              </a:gs>
              <a:gs pos="100000">
                <a:srgbClr val="B25A5A"/>
              </a:gs>
            </a:gsLst>
            <a:lin ang="2700000" scaled="1"/>
            <a:tileRect/>
          </a:gradFill>
          <a:ln w="57150" algn="ctr">
            <a:solidFill>
              <a:srgbClr val="D9D9D9">
                <a:alpha val="63922"/>
              </a:srgbClr>
            </a:solidFill>
            <a:round/>
            <a:headEnd/>
            <a:tailEnd/>
          </a:ln>
          <a:effectLst>
            <a:outerShdw blurRad="50800" dist="38100" dir="3600000" algn="ctr" rotWithShape="0">
              <a:sysClr val="windowText" lastClr="000000">
                <a:alpha val="66000"/>
              </a:sys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defPPr>
              <a:defRPr lang="es-EC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marR="0" lvl="2" indent="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00000"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2"/>
            <a:endParaRPr lang="es-EC" dirty="0"/>
          </a:p>
        </p:txBody>
      </p:sp>
      <p:sp>
        <p:nvSpPr>
          <p:cNvPr id="16" name="15 Rectángulo"/>
          <p:cNvSpPr/>
          <p:nvPr/>
        </p:nvSpPr>
        <p:spPr>
          <a:xfrm>
            <a:off x="6132918" y="2901041"/>
            <a:ext cx="1144182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C" sz="20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 pitchFamily="34" charset="0"/>
                <a:cs typeface="Calibri" pitchFamily="34" charset="0"/>
              </a:rPr>
              <a:t>A  G  F  T</a:t>
            </a:r>
            <a:endParaRPr lang="es-ES_tradnl" sz="20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29 CuadroTexto"/>
          <p:cNvSpPr txBox="1">
            <a:spLocks noChangeArrowheads="1"/>
          </p:cNvSpPr>
          <p:nvPr/>
        </p:nvSpPr>
        <p:spPr bwMode="auto">
          <a:xfrm>
            <a:off x="3132821" y="2812835"/>
            <a:ext cx="2376264" cy="589002"/>
          </a:xfrm>
          <a:prstGeom prst="round2DiagRect">
            <a:avLst>
              <a:gd name="adj1" fmla="val 20171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400" b="1" dirty="0">
                <a:solidFill>
                  <a:prstClr val="black"/>
                </a:solidFill>
                <a:latin typeface="Calibri" pitchFamily="34" charset="0"/>
              </a:rPr>
              <a:t>SE PRODUCE EL PRIMER INTENTO DE LA CREACIÓN 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31" name="30 Flecha abajo"/>
          <p:cNvSpPr/>
          <p:nvPr/>
        </p:nvSpPr>
        <p:spPr>
          <a:xfrm rot="16200000">
            <a:off x="5606353" y="2874359"/>
            <a:ext cx="271422" cy="465956"/>
          </a:xfrm>
          <a:prstGeom prst="downArrow">
            <a:avLst>
              <a:gd name="adj1" fmla="val 50000"/>
              <a:gd name="adj2" fmla="val 54057"/>
            </a:avLst>
          </a:prstGeom>
          <a:gradFill flip="none" rotWithShape="1">
            <a:gsLst>
              <a:gs pos="0">
                <a:schemeClr val="tx1">
                  <a:alpha val="78000"/>
                </a:schemeClr>
              </a:gs>
              <a:gs pos="5000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25" name="24 Flecha abajo"/>
          <p:cNvSpPr/>
          <p:nvPr/>
        </p:nvSpPr>
        <p:spPr>
          <a:xfrm rot="16200000">
            <a:off x="2608806" y="2836624"/>
            <a:ext cx="271422" cy="541423"/>
          </a:xfrm>
          <a:prstGeom prst="downArrow">
            <a:avLst>
              <a:gd name="adj1" fmla="val 50000"/>
              <a:gd name="adj2" fmla="val 54057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8" name="37 Flecha abajo"/>
          <p:cNvSpPr/>
          <p:nvPr/>
        </p:nvSpPr>
        <p:spPr>
          <a:xfrm rot="16200000">
            <a:off x="2654390" y="4636227"/>
            <a:ext cx="271422" cy="541423"/>
          </a:xfrm>
          <a:prstGeom prst="downArrow">
            <a:avLst>
              <a:gd name="adj1" fmla="val 50000"/>
              <a:gd name="adj2" fmla="val 54057"/>
            </a:avLst>
          </a:prstGeom>
          <a:gradFill flip="none" rotWithShape="1">
            <a:gsLst>
              <a:gs pos="0">
                <a:schemeClr val="accent6">
                  <a:lumMod val="50000"/>
                </a:schemeClr>
              </a:gs>
              <a:gs pos="50000">
                <a:schemeClr val="accent6">
                  <a:lumMod val="50000"/>
                  <a:alpha val="40000"/>
                </a:schemeClr>
              </a:gs>
              <a:gs pos="100000">
                <a:schemeClr val="accent6">
                  <a:lumMod val="50000"/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39" name="38 CuadroTexto"/>
          <p:cNvSpPr txBox="1">
            <a:spLocks noChangeArrowheads="1"/>
          </p:cNvSpPr>
          <p:nvPr/>
        </p:nvSpPr>
        <p:spPr bwMode="auto">
          <a:xfrm>
            <a:off x="5098245" y="4495895"/>
            <a:ext cx="3168352" cy="831533"/>
          </a:xfrm>
          <a:prstGeom prst="round2DiagRect">
            <a:avLst>
              <a:gd name="adj1" fmla="val 20171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 algn="ctr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400" b="1" dirty="0">
                <a:solidFill>
                  <a:prstClr val="black"/>
                </a:solidFill>
                <a:latin typeface="Calibri" pitchFamily="34" charset="0"/>
              </a:rPr>
              <a:t>SITUACIÓN QUE SE MATERIALIZA MEDIANTE ORDEN DE COMANDO DEL 11 DE JULIO DEL 2005</a:t>
            </a:r>
            <a:endParaRPr lang="es-ES" sz="14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41" name="15 Marcador de contenido"/>
          <p:cNvSpPr txBox="1">
            <a:spLocks/>
          </p:cNvSpPr>
          <p:nvPr/>
        </p:nvSpPr>
        <p:spPr bwMode="auto">
          <a:xfrm>
            <a:off x="3132821" y="4681962"/>
            <a:ext cx="1367034" cy="447542"/>
          </a:xfrm>
          <a:prstGeom prst="round2SameRect">
            <a:avLst>
              <a:gd name="adj1" fmla="val 39705"/>
              <a:gd name="adj2" fmla="val 0"/>
            </a:avLst>
          </a:prstGeom>
          <a:gradFill flip="none" rotWithShape="1">
            <a:gsLst>
              <a:gs pos="0">
                <a:srgbClr val="864646">
                  <a:shade val="30000"/>
                  <a:satMod val="115000"/>
                </a:srgbClr>
              </a:gs>
              <a:gs pos="50000">
                <a:srgbClr val="864646">
                  <a:shade val="67500"/>
                  <a:satMod val="115000"/>
                </a:srgbClr>
              </a:gs>
              <a:gs pos="100000">
                <a:srgbClr val="B25A5A"/>
              </a:gs>
            </a:gsLst>
            <a:lin ang="2700000" scaled="1"/>
            <a:tileRect/>
          </a:gradFill>
          <a:ln w="57150" algn="ctr">
            <a:solidFill>
              <a:srgbClr val="D9D9D9">
                <a:alpha val="63922"/>
              </a:srgbClr>
            </a:solidFill>
            <a:round/>
            <a:headEnd/>
            <a:tailEnd/>
          </a:ln>
          <a:effectLst>
            <a:outerShdw blurRad="50800" dist="38100" dir="3600000" algn="ctr" rotWithShape="0">
              <a:sysClr val="windowText" lastClr="000000">
                <a:alpha val="66000"/>
              </a:sysClr>
            </a:out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anchor="ctr"/>
          <a:lstStyle>
            <a:defPPr>
              <a:defRPr lang="es-EC"/>
            </a:defPPr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 marL="0" marR="0" lvl="2" indent="0"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C000"/>
              </a:buClr>
              <a:buSzPct val="200000"/>
              <a:buFontTx/>
              <a:buNone/>
              <a:tabLst/>
              <a:defRPr kumimoji="0" sz="1300" b="1" i="0" u="none" strike="noStrike" kern="0" cap="none" spc="0" normalizeH="0" baseline="0">
                <a:ln>
                  <a:noFill/>
                </a:ln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cs typeface="Arial" pitchFamily="34" charset="0"/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2"/>
            <a:endParaRPr lang="es-EC" dirty="0"/>
          </a:p>
        </p:txBody>
      </p:sp>
      <p:sp>
        <p:nvSpPr>
          <p:cNvPr id="42" name="41 Rectángulo"/>
          <p:cNvSpPr/>
          <p:nvPr/>
        </p:nvSpPr>
        <p:spPr>
          <a:xfrm>
            <a:off x="3348839" y="4731104"/>
            <a:ext cx="942844" cy="36933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vert="horz" wrap="square" lIns="91440" tIns="45720" rIns="91440" bIns="45720" rtlCol="0" anchor="ctr">
            <a:spAutoFit/>
          </a:bodyPr>
          <a:lstStyle/>
          <a:p>
            <a:pPr algn="ctr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20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 pitchFamily="34" charset="0"/>
                <a:cs typeface="Calibri" pitchFamily="34" charset="0"/>
              </a:rPr>
              <a:t>E P F T</a:t>
            </a:r>
            <a:endParaRPr lang="es-ES_tradnl" sz="20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45" name="44 Flecha abajo"/>
          <p:cNvSpPr/>
          <p:nvPr/>
        </p:nvSpPr>
        <p:spPr>
          <a:xfrm rot="16200000">
            <a:off x="4616240" y="4696446"/>
            <a:ext cx="271422" cy="504193"/>
          </a:xfrm>
          <a:prstGeom prst="downArrow">
            <a:avLst>
              <a:gd name="adj1" fmla="val 50000"/>
              <a:gd name="adj2" fmla="val 54057"/>
            </a:avLst>
          </a:prstGeom>
          <a:gradFill flip="none" rotWithShape="1">
            <a:gsLst>
              <a:gs pos="0">
                <a:schemeClr val="tx1">
                  <a:alpha val="78000"/>
                </a:schemeClr>
              </a:gs>
              <a:gs pos="50000">
                <a:schemeClr val="tx1">
                  <a:alpha val="23000"/>
                </a:schemeClr>
              </a:gs>
              <a:gs pos="100000">
                <a:schemeClr val="tx1">
                  <a:alpha val="0"/>
                </a:schemeClr>
              </a:gs>
            </a:gsLst>
            <a:lin ang="16200000" scaled="1"/>
            <a:tileRect/>
          </a:gradFill>
          <a:ln w="9525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840284" y="2569532"/>
            <a:ext cx="1717822" cy="1034010"/>
            <a:chOff x="1475276" y="886369"/>
            <a:chExt cx="1660354" cy="999416"/>
          </a:xfrm>
        </p:grpSpPr>
        <p:sp>
          <p:nvSpPr>
            <p:cNvPr id="18" name="17 Elipse"/>
            <p:cNvSpPr/>
            <p:nvPr/>
          </p:nvSpPr>
          <p:spPr>
            <a:xfrm>
              <a:off x="1475276" y="886369"/>
              <a:ext cx="1660354" cy="999416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01600" dist="25400" dir="5400000" algn="ctr" rotWithShape="0">
                <a:sysClr val="windowText" lastClr="000000">
                  <a:alpha val="77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" name="18 Elipse"/>
            <p:cNvSpPr/>
            <p:nvPr/>
          </p:nvSpPr>
          <p:spPr>
            <a:xfrm>
              <a:off x="1525543" y="941362"/>
              <a:ext cx="1553291" cy="882298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4" name="33 Grupo"/>
          <p:cNvGrpSpPr/>
          <p:nvPr/>
        </p:nvGrpSpPr>
        <p:grpSpPr>
          <a:xfrm>
            <a:off x="874191" y="4397989"/>
            <a:ext cx="1717822" cy="1034010"/>
            <a:chOff x="1475276" y="886369"/>
            <a:chExt cx="1660354" cy="999416"/>
          </a:xfrm>
        </p:grpSpPr>
        <p:sp>
          <p:nvSpPr>
            <p:cNvPr id="35" name="34 Elipse"/>
            <p:cNvSpPr/>
            <p:nvPr/>
          </p:nvSpPr>
          <p:spPr>
            <a:xfrm>
              <a:off x="1475276" y="886369"/>
              <a:ext cx="1660354" cy="999416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01600" dist="25400" dir="5400000" algn="ctr" rotWithShape="0">
                <a:sysClr val="windowText" lastClr="000000">
                  <a:alpha val="77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35 Elipse"/>
            <p:cNvSpPr/>
            <p:nvPr/>
          </p:nvSpPr>
          <p:spPr>
            <a:xfrm>
              <a:off x="1525543" y="941362"/>
              <a:ext cx="1553291" cy="882298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3" name="42 CuadroTexto"/>
          <p:cNvSpPr txBox="1"/>
          <p:nvPr/>
        </p:nvSpPr>
        <p:spPr bwMode="auto">
          <a:xfrm>
            <a:off x="1010681" y="2836865"/>
            <a:ext cx="1392192" cy="615553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700" b="1" kern="0" dirty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 panose="020F0502020204030204" pitchFamily="34" charset="0"/>
                <a:cs typeface="Times New Roman" pitchFamily="18" charset="0"/>
              </a:rPr>
              <a:t>INICIOS DEL SIGLO XX</a:t>
            </a:r>
            <a:endParaRPr lang="es-ES" sz="17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44" name="43 CuadroTexto"/>
          <p:cNvSpPr txBox="1"/>
          <p:nvPr/>
        </p:nvSpPr>
        <p:spPr bwMode="auto">
          <a:xfrm>
            <a:off x="1044588" y="4665322"/>
            <a:ext cx="1392192" cy="615553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7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 panose="020F0502020204030204" pitchFamily="34" charset="0"/>
                <a:cs typeface="Times New Roman" pitchFamily="18" charset="0"/>
              </a:rPr>
              <a:t>UNIFICACIÓN AGFT</a:t>
            </a:r>
            <a:endParaRPr lang="es-ES" sz="17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682885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28 Grupo"/>
          <p:cNvGrpSpPr/>
          <p:nvPr/>
        </p:nvGrpSpPr>
        <p:grpSpPr>
          <a:xfrm>
            <a:off x="-458960" y="1679701"/>
            <a:ext cx="10043718" cy="3596672"/>
            <a:chOff x="0" y="1124744"/>
            <a:chExt cx="9235227" cy="3070278"/>
          </a:xfrm>
        </p:grpSpPr>
        <p:pic>
          <p:nvPicPr>
            <p:cNvPr id="32" name="Picture 3" descr="D:\IMAGENES PEPA\fotos age\JUEGO DE GUERRA EJERCITO NOVIEMBRE-2009\DSC09207.JPG"/>
            <p:cNvPicPr>
              <a:picLocks noChangeAspect="1" noChangeArrowheads="1"/>
            </p:cNvPicPr>
            <p:nvPr/>
          </p:nvPicPr>
          <p:blipFill>
            <a:blip r:embed="rId3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3559"/>
              <a:ext cx="3458017" cy="2593513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3" name="Picture 3" descr="E:\fachada actual.JPG"/>
            <p:cNvPicPr>
              <a:picLocks noChangeAspect="1" noChangeArrowheads="1"/>
            </p:cNvPicPr>
            <p:nvPr/>
          </p:nvPicPr>
          <p:blipFill>
            <a:blip r:embed="rId4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390293" y="1124744"/>
              <a:ext cx="4315403" cy="3070278"/>
            </a:xfrm>
            <a:prstGeom prst="rect">
              <a:avLst/>
            </a:prstGeom>
            <a:noFill/>
            <a:ln>
              <a:noFill/>
            </a:ln>
            <a:effectLst>
              <a:softEdge rad="635000"/>
            </a:effectLst>
          </p:spPr>
        </p:pic>
        <p:pic>
          <p:nvPicPr>
            <p:cNvPr id="37" name="Picture 2" descr="D:\IMAGENES PEPA\fotos age\INAUGURACION JUEGO DE GUERRA DEL EJERCITO.LUNES-03-2010\DSC01017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401" t="12194" r="26709" b="35797"/>
            <a:stretch/>
          </p:blipFill>
          <p:spPr bwMode="auto">
            <a:xfrm>
              <a:off x="5798861" y="1363126"/>
              <a:ext cx="3436366" cy="2713946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0" name="Picture 3" descr="C:\Users\Usuario\Pictures\otras\II DE_1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773" t="24732"/>
            <a:stretch/>
          </p:blipFill>
          <p:spPr bwMode="auto">
            <a:xfrm>
              <a:off x="7092280" y="2711914"/>
              <a:ext cx="1812214" cy="1259457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2000" spc="600" dirty="0" smtClean="0"/>
              <a:t>ANTECEDENTES</a:t>
            </a:r>
            <a:endParaRPr lang="es-ES" sz="2000" spc="600" dirty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-180528" y="1556792"/>
            <a:ext cx="1800200" cy="36004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ctr" rotWithShape="0">
              <a:schemeClr val="tx1">
                <a:alpha val="25000"/>
              </a:schemeClr>
            </a:outerShdw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r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800" spc="300" dirty="0" smtClean="0"/>
              <a:t>VISIÓN</a:t>
            </a:r>
            <a:endParaRPr lang="es-ES" sz="1800" spc="300" dirty="0"/>
          </a:p>
        </p:txBody>
      </p:sp>
      <p:sp>
        <p:nvSpPr>
          <p:cNvPr id="26" name="25 CuadroTexto"/>
          <p:cNvSpPr txBox="1">
            <a:spLocks noChangeArrowheads="1"/>
          </p:cNvSpPr>
          <p:nvPr/>
        </p:nvSpPr>
        <p:spPr bwMode="auto">
          <a:xfrm>
            <a:off x="467544" y="2297430"/>
            <a:ext cx="8136904" cy="883503"/>
          </a:xfrm>
          <a:prstGeom prst="round2DiagRect">
            <a:avLst>
              <a:gd name="adj1" fmla="val 20171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"SER UN INSTITUTO DE PERFECCIONAMIENTO MILITAR REFERENTE EN EL ÁMBITO NACIONAL Y REGIONAL, FLEXIBLE PARA ADAPTARSE A LOS ESCENARIOS CAMBIANTES DEL CAMPO OPERATIVO Y EDUCATIVO, APOYADO CON INFRAESTRUCTURA Y TECNOLOGÍA DE PUNTA" </a:t>
            </a:r>
            <a:endParaRPr lang="es-ES" sz="15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27" name="26 CuadroTexto"/>
          <p:cNvSpPr txBox="1">
            <a:spLocks noChangeArrowheads="1"/>
          </p:cNvSpPr>
          <p:nvPr/>
        </p:nvSpPr>
        <p:spPr bwMode="auto">
          <a:xfrm>
            <a:off x="-180528" y="3866475"/>
            <a:ext cx="1800200" cy="36004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ctr" rotWithShape="0">
              <a:schemeClr val="tx1">
                <a:alpha val="25000"/>
              </a:schemeClr>
            </a:outerShdw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r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800" spc="300" dirty="0" smtClean="0"/>
              <a:t>MISIÓN</a:t>
            </a:r>
            <a:endParaRPr lang="es-ES" sz="1800" spc="300" dirty="0"/>
          </a:p>
        </p:txBody>
      </p:sp>
      <p:sp>
        <p:nvSpPr>
          <p:cNvPr id="28" name="27 CuadroTexto"/>
          <p:cNvSpPr txBox="1">
            <a:spLocks noChangeArrowheads="1"/>
          </p:cNvSpPr>
          <p:nvPr/>
        </p:nvSpPr>
        <p:spPr bwMode="auto">
          <a:xfrm>
            <a:off x="467544" y="4598878"/>
            <a:ext cx="8136904" cy="1354991"/>
          </a:xfrm>
          <a:prstGeom prst="round2DiagRect">
            <a:avLst>
              <a:gd name="adj1" fmla="val 14326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"PERFECCIONAR FUTUROS COMANDANTES Y LÍDERES EN LOS NIVELES DE LA CONDUCCIÓN TÁCTICA, OPERATIVA Y ESTRATÉGICA, A TRAVÉS DE LOS MODELOS EDUCATIVOS ACORDES A LA PROFESIÓN MILITAR QUE FACULTE EL DESEMPEÑO EFICAZ Y EFICIENTE EN SU CAMPO OCUPACIONAL; PARTICIPAR EN LA GENERACIÓN DE DOCTRINA Y EN EL DESARROLLO DE INVESTIGACIÓN CIENTÍFICA PARA MEJORAR LAS CONDICIONES DEL EJÉRCITO. " </a:t>
            </a:r>
            <a:endParaRPr lang="es-ES" sz="15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641643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2000" spc="600" dirty="0" smtClean="0"/>
              <a:t>ANTECEDENTES</a:t>
            </a:r>
            <a:endParaRPr lang="es-ES" sz="2000" spc="600" dirty="0"/>
          </a:p>
        </p:txBody>
      </p:sp>
      <p:sp>
        <p:nvSpPr>
          <p:cNvPr id="14" name="13 CuadroTexto"/>
          <p:cNvSpPr txBox="1">
            <a:spLocks noChangeArrowheads="1"/>
          </p:cNvSpPr>
          <p:nvPr/>
        </p:nvSpPr>
        <p:spPr bwMode="auto">
          <a:xfrm>
            <a:off x="-180528" y="1340768"/>
            <a:ext cx="3528392" cy="360040"/>
          </a:xfrm>
          <a:prstGeom prst="round2DiagRect">
            <a:avLst>
              <a:gd name="adj1" fmla="val 16667"/>
              <a:gd name="adj2" fmla="val 50000"/>
            </a:avLst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50800" dist="38100" dir="5400000" algn="ctr" rotWithShape="0">
              <a:schemeClr val="tx1">
                <a:alpha val="25000"/>
              </a:schemeClr>
            </a:outerShdw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r" fontAlgn="base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700" dirty="0" smtClean="0"/>
              <a:t>ESTRUCTURA  ORGANIZACIONAL </a:t>
            </a:r>
            <a:endParaRPr lang="es-ES" sz="1700" dirty="0"/>
          </a:p>
        </p:txBody>
      </p:sp>
      <p:sp>
        <p:nvSpPr>
          <p:cNvPr id="60" name="Rectangle 4"/>
          <p:cNvSpPr>
            <a:spLocks noChangeArrowheads="1"/>
          </p:cNvSpPr>
          <p:nvPr/>
        </p:nvSpPr>
        <p:spPr bwMode="auto">
          <a:xfrm>
            <a:off x="914034" y="107983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 sz="16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61" name="Rectangle 2"/>
          <p:cNvSpPr>
            <a:spLocks noChangeArrowheads="1"/>
          </p:cNvSpPr>
          <p:nvPr/>
        </p:nvSpPr>
        <p:spPr bwMode="auto">
          <a:xfrm>
            <a:off x="914034" y="107983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C" sz="1600">
              <a:solidFill>
                <a:prstClr val="black"/>
              </a:solidFill>
            </a:endParaRPr>
          </a:p>
        </p:txBody>
      </p:sp>
      <p:sp>
        <p:nvSpPr>
          <p:cNvPr id="62" name="Rectangle 8"/>
          <p:cNvSpPr>
            <a:spLocks noChangeArrowheads="1"/>
          </p:cNvSpPr>
          <p:nvPr/>
        </p:nvSpPr>
        <p:spPr bwMode="auto">
          <a:xfrm>
            <a:off x="914034" y="1079837"/>
            <a:ext cx="1847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C" sz="1600">
              <a:solidFill>
                <a:prstClr val="black"/>
              </a:solidFill>
            </a:endParaRPr>
          </a:p>
        </p:txBody>
      </p:sp>
      <p:grpSp>
        <p:nvGrpSpPr>
          <p:cNvPr id="124" name="123 Grupo"/>
          <p:cNvGrpSpPr/>
          <p:nvPr/>
        </p:nvGrpSpPr>
        <p:grpSpPr>
          <a:xfrm>
            <a:off x="10741006" y="2209028"/>
            <a:ext cx="8274573" cy="4310107"/>
            <a:chOff x="251520" y="1988840"/>
            <a:chExt cx="8274573" cy="4310107"/>
          </a:xfrm>
        </p:grpSpPr>
        <p:sp>
          <p:nvSpPr>
            <p:cNvPr id="125" name="1 Título"/>
            <p:cNvSpPr txBox="1">
              <a:spLocks/>
            </p:cNvSpPr>
            <p:nvPr/>
          </p:nvSpPr>
          <p:spPr>
            <a:xfrm>
              <a:off x="2416868" y="4516815"/>
              <a:ext cx="1037844" cy="494704"/>
            </a:xfrm>
            <a:prstGeom prst="roundRect">
              <a:avLst>
                <a:gd name="adj" fmla="val 0"/>
              </a:avLst>
            </a:prstGeom>
            <a:solidFill>
              <a:srgbClr val="2C778C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900" b="1" kern="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DPTO. COMUNIC. </a:t>
              </a:r>
              <a:r>
                <a:rPr lang="es-EC" sz="9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Y SISTEMAS</a:t>
              </a:r>
              <a:endParaRPr lang="es-ES" sz="9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6" name="1 Título"/>
            <p:cNvSpPr txBox="1">
              <a:spLocks/>
            </p:cNvSpPr>
            <p:nvPr/>
          </p:nvSpPr>
          <p:spPr>
            <a:xfrm>
              <a:off x="251520" y="4516815"/>
              <a:ext cx="1128641" cy="494704"/>
            </a:xfrm>
            <a:prstGeom prst="roundRect">
              <a:avLst>
                <a:gd name="adj" fmla="val 0"/>
              </a:avLst>
            </a:prstGeom>
            <a:solidFill>
              <a:srgbClr val="2C778C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9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DPTO. ADMINISTRATIVO</a:t>
              </a:r>
              <a:endParaRPr lang="es-ES" sz="9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7" name="1 Título"/>
            <p:cNvSpPr txBox="1">
              <a:spLocks/>
            </p:cNvSpPr>
            <p:nvPr/>
          </p:nvSpPr>
          <p:spPr>
            <a:xfrm>
              <a:off x="1480764" y="4516815"/>
              <a:ext cx="857711" cy="494704"/>
            </a:xfrm>
            <a:prstGeom prst="roundRect">
              <a:avLst>
                <a:gd name="adj" fmla="val 0"/>
              </a:avLst>
            </a:prstGeom>
            <a:solidFill>
              <a:srgbClr val="2C778C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900" b="1" kern="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DPTO. FINANCIERO</a:t>
              </a:r>
              <a:endParaRPr lang="es-ES" sz="9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8" name="1 Título"/>
            <p:cNvSpPr txBox="1">
              <a:spLocks/>
            </p:cNvSpPr>
            <p:nvPr/>
          </p:nvSpPr>
          <p:spPr>
            <a:xfrm>
              <a:off x="3556296" y="4508099"/>
              <a:ext cx="824450" cy="503420"/>
            </a:xfrm>
            <a:prstGeom prst="roundRect">
              <a:avLst>
                <a:gd name="adj" fmla="val 0"/>
              </a:avLst>
            </a:prstGeom>
            <a:solidFill>
              <a:srgbClr val="2C778C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9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CENTRO MÉDICO</a:t>
              </a:r>
              <a:endParaRPr lang="es-ES" sz="9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29" name="1 Título"/>
            <p:cNvSpPr txBox="1">
              <a:spLocks/>
            </p:cNvSpPr>
            <p:nvPr/>
          </p:nvSpPr>
          <p:spPr>
            <a:xfrm>
              <a:off x="4012469" y="5804243"/>
              <a:ext cx="1199180" cy="494704"/>
            </a:xfrm>
            <a:prstGeom prst="roundRect">
              <a:avLst>
                <a:gd name="adj" fmla="val 0"/>
              </a:avLst>
            </a:prstGeom>
            <a:solidFill>
              <a:schemeClr val="accent4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11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CURSOS</a:t>
              </a:r>
              <a:endParaRPr lang="es-ES" sz="11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0" name="1 Título"/>
            <p:cNvSpPr txBox="1">
              <a:spLocks/>
            </p:cNvSpPr>
            <p:nvPr/>
          </p:nvSpPr>
          <p:spPr>
            <a:xfrm>
              <a:off x="3979065" y="1988840"/>
              <a:ext cx="1266146" cy="494704"/>
            </a:xfrm>
            <a:prstGeom prst="roundRect">
              <a:avLst>
                <a:gd name="adj" fmla="val 0"/>
              </a:avLst>
            </a:prstGeom>
            <a:solidFill>
              <a:schemeClr val="accent2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16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DIRECCIÓN</a:t>
              </a:r>
              <a:endParaRPr lang="es-ES" sz="16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1" name="1 Título"/>
            <p:cNvSpPr txBox="1">
              <a:spLocks/>
            </p:cNvSpPr>
            <p:nvPr/>
          </p:nvSpPr>
          <p:spPr>
            <a:xfrm>
              <a:off x="6037116" y="2737017"/>
              <a:ext cx="1199180" cy="494704"/>
            </a:xfrm>
            <a:prstGeom prst="roundRect">
              <a:avLst>
                <a:gd name="adj" fmla="val 0"/>
              </a:avLst>
            </a:prstGeom>
            <a:solidFill>
              <a:schemeClr val="bg1">
                <a:lumMod val="95000"/>
              </a:schemeClr>
            </a:solidFill>
            <a:ln w="19050">
              <a:solidFill>
                <a:schemeClr val="tx1"/>
              </a:solidFill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1100" b="1" kern="0" dirty="0">
                  <a:solidFill>
                    <a:prstClr val="black"/>
                  </a:solidFill>
                  <a:latin typeface="Calibri" panose="020F0502020204030204" pitchFamily="34" charset="0"/>
                </a:rPr>
                <a:t>JUNTA DE ENSEÑANZA</a:t>
              </a:r>
              <a:endParaRPr lang="es-ES" sz="1100" b="1" kern="0" dirty="0">
                <a:solidFill>
                  <a:prstClr val="black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2" name="1 Título"/>
            <p:cNvSpPr txBox="1">
              <a:spLocks/>
            </p:cNvSpPr>
            <p:nvPr/>
          </p:nvSpPr>
          <p:spPr>
            <a:xfrm>
              <a:off x="1907705" y="2735995"/>
              <a:ext cx="1199180" cy="494704"/>
            </a:xfrm>
            <a:prstGeom prst="roundRect">
              <a:avLst>
                <a:gd name="adj" fmla="val 0"/>
              </a:avLst>
            </a:prstGeom>
            <a:solidFill>
              <a:srgbClr val="D16309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1100" b="1" kern="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DPTO. GESTIÓN </a:t>
              </a:r>
              <a:r>
                <a:rPr lang="es-EC" sz="11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DE </a:t>
              </a:r>
              <a:r>
                <a:rPr lang="es-EC" sz="1100" b="1" kern="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CALIDAD</a:t>
              </a:r>
              <a:endParaRPr lang="es-ES" sz="11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3" name="1 Título"/>
            <p:cNvSpPr txBox="1">
              <a:spLocks/>
            </p:cNvSpPr>
            <p:nvPr/>
          </p:nvSpPr>
          <p:spPr>
            <a:xfrm>
              <a:off x="1907704" y="3449592"/>
              <a:ext cx="1201417" cy="494704"/>
            </a:xfrm>
            <a:prstGeom prst="roundRect">
              <a:avLst>
                <a:gd name="adj" fmla="val 0"/>
              </a:avLst>
            </a:prstGeom>
            <a:solidFill>
              <a:srgbClr val="C08E10"/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1100" b="1" kern="0" spc="300" dirty="0" smtClean="0">
                  <a:solidFill>
                    <a:prstClr val="white"/>
                  </a:solidFill>
                  <a:latin typeface="Calibri" panose="020F0502020204030204" pitchFamily="34" charset="0"/>
                </a:rPr>
                <a:t>SEPRAC</a:t>
              </a:r>
              <a:endParaRPr lang="es-ES" sz="1100" b="1" kern="0" spc="30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4" name="1 Título"/>
            <p:cNvSpPr txBox="1">
              <a:spLocks/>
            </p:cNvSpPr>
            <p:nvPr/>
          </p:nvSpPr>
          <p:spPr>
            <a:xfrm>
              <a:off x="6030769" y="3869379"/>
              <a:ext cx="1199180" cy="494704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50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/>
            <a:p>
              <a:pPr marL="0" lvl="5" algn="ctr">
                <a:lnSpc>
                  <a:spcPct val="90000"/>
                </a:lnSpc>
                <a:defRPr/>
              </a:pPr>
              <a:r>
                <a:rPr lang="es-EC" sz="1100" b="1" kern="0" dirty="0">
                  <a:solidFill>
                    <a:prstClr val="white"/>
                  </a:solidFill>
                  <a:latin typeface="Calibri" panose="020F0502020204030204" pitchFamily="34" charset="0"/>
                </a:rPr>
                <a:t>SUBDIRECCIÓN</a:t>
              </a:r>
              <a:endParaRPr lang="es-ES" sz="1100" b="1" kern="0" dirty="0">
                <a:solidFill>
                  <a:prstClr val="white"/>
                </a:solidFill>
                <a:latin typeface="Calibri" panose="020F0502020204030204" pitchFamily="34" charset="0"/>
              </a:endParaRPr>
            </a:p>
          </p:txBody>
        </p:sp>
        <p:sp>
          <p:nvSpPr>
            <p:cNvPr id="135" name="1 Título"/>
            <p:cNvSpPr txBox="1">
              <a:spLocks/>
            </p:cNvSpPr>
            <p:nvPr/>
          </p:nvSpPr>
          <p:spPr>
            <a:xfrm>
              <a:off x="7397452" y="4734496"/>
              <a:ext cx="1128641" cy="494704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000" b="1" kern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C" dirty="0"/>
                <a:t>DPTO. PLANIFICACIÓN ACADÉMICA</a:t>
              </a:r>
              <a:endParaRPr lang="es-ES" dirty="0"/>
            </a:p>
          </p:txBody>
        </p:sp>
        <p:sp>
          <p:nvSpPr>
            <p:cNvPr id="136" name="1 Título"/>
            <p:cNvSpPr txBox="1">
              <a:spLocks/>
            </p:cNvSpPr>
            <p:nvPr/>
          </p:nvSpPr>
          <p:spPr>
            <a:xfrm>
              <a:off x="4716016" y="4734496"/>
              <a:ext cx="1183881" cy="494704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000" b="1" kern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C" dirty="0"/>
                <a:t>DPTO. ADMINISTRACIÓN ACADÉMICA</a:t>
              </a:r>
              <a:endParaRPr lang="es-ES" dirty="0"/>
            </a:p>
          </p:txBody>
        </p:sp>
        <p:sp>
          <p:nvSpPr>
            <p:cNvPr id="137" name="1 Título"/>
            <p:cNvSpPr txBox="1">
              <a:spLocks/>
            </p:cNvSpPr>
            <p:nvPr/>
          </p:nvSpPr>
          <p:spPr>
            <a:xfrm>
              <a:off x="5995392" y="4734496"/>
              <a:ext cx="1296144" cy="494704"/>
            </a:xfrm>
            <a:prstGeom prst="roundRect">
              <a:avLst>
                <a:gd name="adj" fmla="val 0"/>
              </a:avLst>
            </a:prstGeom>
            <a:solidFill>
              <a:schemeClr val="accent3">
                <a:lumMod val="75000"/>
              </a:schemeClr>
            </a:solidFill>
            <a:ln>
              <a:noFill/>
            </a:ln>
            <a:effectLst>
              <a:glow rad="50800">
                <a:sysClr val="window" lastClr="FFFFFF">
                  <a:alpha val="97000"/>
                </a:sysClr>
              </a:glow>
              <a:softEdge rad="0"/>
            </a:effectLst>
          </p:spPr>
          <p:txBody>
            <a:bodyPr anchor="ctr"/>
            <a:lstStyle>
              <a:defPPr>
                <a:defRPr lang="es-ES"/>
              </a:defPPr>
              <a:lvl6pPr marL="0" lvl="5" algn="ctr">
                <a:lnSpc>
                  <a:spcPct val="90000"/>
                </a:lnSpc>
                <a:defRPr sz="1000" b="1" kern="0">
                  <a:solidFill>
                    <a:prstClr val="white"/>
                  </a:solidFill>
                  <a:latin typeface="Calibri" panose="020F0502020204030204" pitchFamily="34" charset="0"/>
                </a:defRPr>
              </a:lvl6pPr>
            </a:lstStyle>
            <a:p>
              <a:pPr lvl="5"/>
              <a:r>
                <a:rPr lang="es-EC" dirty="0"/>
                <a:t>DPTO. EVALUACIÓN E INVESTIGACIÓN ACADÉMICA</a:t>
              </a:r>
              <a:endParaRPr lang="es-ES" dirty="0"/>
            </a:p>
          </p:txBody>
        </p:sp>
        <p:sp>
          <p:nvSpPr>
            <p:cNvPr id="138" name="137 Forma libre"/>
            <p:cNvSpPr/>
            <p:nvPr/>
          </p:nvSpPr>
          <p:spPr>
            <a:xfrm>
              <a:off x="4572000" y="2495006"/>
              <a:ext cx="0" cy="3291840"/>
            </a:xfrm>
            <a:custGeom>
              <a:avLst/>
              <a:gdLst>
                <a:gd name="connsiteX0" fmla="*/ 0 w 0"/>
                <a:gd name="connsiteY0" fmla="*/ 0 h 3291840"/>
                <a:gd name="connsiteX1" fmla="*/ 0 w 0"/>
                <a:gd name="connsiteY1" fmla="*/ 3291840 h 3291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3291840">
                  <a:moveTo>
                    <a:pt x="0" y="0"/>
                  </a:moveTo>
                  <a:lnTo>
                    <a:pt x="0" y="329184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39" name="138 Forma libre"/>
            <p:cNvSpPr/>
            <p:nvPr/>
          </p:nvSpPr>
          <p:spPr>
            <a:xfrm>
              <a:off x="4572000" y="2991394"/>
              <a:ext cx="1463040" cy="0"/>
            </a:xfrm>
            <a:custGeom>
              <a:avLst/>
              <a:gdLst>
                <a:gd name="connsiteX0" fmla="*/ 1463040 w 1463040"/>
                <a:gd name="connsiteY0" fmla="*/ 0 h 0"/>
                <a:gd name="connsiteX1" fmla="*/ 0 w 14630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0">
                  <a:moveTo>
                    <a:pt x="146304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0" name="139 Forma libre"/>
            <p:cNvSpPr/>
            <p:nvPr/>
          </p:nvSpPr>
          <p:spPr>
            <a:xfrm>
              <a:off x="3108960" y="2991394"/>
              <a:ext cx="1463040" cy="0"/>
            </a:xfrm>
            <a:custGeom>
              <a:avLst/>
              <a:gdLst>
                <a:gd name="connsiteX0" fmla="*/ 1463040 w 1463040"/>
                <a:gd name="connsiteY0" fmla="*/ 0 h 0"/>
                <a:gd name="connsiteX1" fmla="*/ 0 w 14630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0">
                  <a:moveTo>
                    <a:pt x="146304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1" name="140 Forma libre"/>
            <p:cNvSpPr/>
            <p:nvPr/>
          </p:nvSpPr>
          <p:spPr>
            <a:xfrm>
              <a:off x="3113888" y="3696944"/>
              <a:ext cx="1463040" cy="0"/>
            </a:xfrm>
            <a:custGeom>
              <a:avLst/>
              <a:gdLst>
                <a:gd name="connsiteX0" fmla="*/ 1463040 w 1463040"/>
                <a:gd name="connsiteY0" fmla="*/ 0 h 0"/>
                <a:gd name="connsiteX1" fmla="*/ 0 w 14630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0">
                  <a:moveTo>
                    <a:pt x="146304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sp>
          <p:nvSpPr>
            <p:cNvPr id="142" name="141 Forma libre"/>
            <p:cNvSpPr/>
            <p:nvPr/>
          </p:nvSpPr>
          <p:spPr>
            <a:xfrm>
              <a:off x="4567729" y="4116886"/>
              <a:ext cx="1463040" cy="0"/>
            </a:xfrm>
            <a:custGeom>
              <a:avLst/>
              <a:gdLst>
                <a:gd name="connsiteX0" fmla="*/ 1463040 w 1463040"/>
                <a:gd name="connsiteY0" fmla="*/ 0 h 0"/>
                <a:gd name="connsiteX1" fmla="*/ 0 w 1463040"/>
                <a:gd name="connsiteY1" fmla="*/ 0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1463040">
                  <a:moveTo>
                    <a:pt x="1463040" y="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143" name="142 Conector angular"/>
            <p:cNvCxnSpPr>
              <a:stCxn id="136" idx="0"/>
              <a:endCxn id="135" idx="0"/>
            </p:cNvCxnSpPr>
            <p:nvPr/>
          </p:nvCxnSpPr>
          <p:spPr>
            <a:xfrm rot="5400000" flipH="1" flipV="1">
              <a:off x="6634865" y="3407588"/>
              <a:ext cx="12700" cy="2653816"/>
            </a:xfrm>
            <a:prstGeom prst="bentConnector3">
              <a:avLst>
                <a:gd name="adj1" fmla="val 150000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143 Conector angular"/>
            <p:cNvCxnSpPr>
              <a:stCxn id="126" idx="0"/>
            </p:cNvCxnSpPr>
            <p:nvPr/>
          </p:nvCxnSpPr>
          <p:spPr>
            <a:xfrm rot="5400000" flipH="1" flipV="1">
              <a:off x="2590875" y="2518063"/>
              <a:ext cx="223719" cy="3773787"/>
            </a:xfrm>
            <a:prstGeom prst="bentConnector2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5" name="144 Forma libre"/>
            <p:cNvSpPr/>
            <p:nvPr/>
          </p:nvSpPr>
          <p:spPr>
            <a:xfrm>
              <a:off x="1905000" y="4298950"/>
              <a:ext cx="0" cy="203200"/>
            </a:xfrm>
            <a:custGeom>
              <a:avLst/>
              <a:gdLst>
                <a:gd name="connsiteX0" fmla="*/ 0 w 0"/>
                <a:gd name="connsiteY0" fmla="*/ 203200 h 203200"/>
                <a:gd name="connsiteX1" fmla="*/ 0 w 0"/>
                <a:gd name="connsiteY1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3200">
                  <a:moveTo>
                    <a:pt x="0" y="2032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6" name="145 Forma libre"/>
            <p:cNvSpPr/>
            <p:nvPr/>
          </p:nvSpPr>
          <p:spPr>
            <a:xfrm>
              <a:off x="2935790" y="4298950"/>
              <a:ext cx="0" cy="203200"/>
            </a:xfrm>
            <a:custGeom>
              <a:avLst/>
              <a:gdLst>
                <a:gd name="connsiteX0" fmla="*/ 0 w 0"/>
                <a:gd name="connsiteY0" fmla="*/ 203200 h 203200"/>
                <a:gd name="connsiteX1" fmla="*/ 0 w 0"/>
                <a:gd name="connsiteY1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3200">
                  <a:moveTo>
                    <a:pt x="0" y="2032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7" name="146 Forma libre"/>
            <p:cNvSpPr/>
            <p:nvPr/>
          </p:nvSpPr>
          <p:spPr>
            <a:xfrm>
              <a:off x="3968521" y="4293097"/>
              <a:ext cx="0" cy="203200"/>
            </a:xfrm>
            <a:custGeom>
              <a:avLst/>
              <a:gdLst>
                <a:gd name="connsiteX0" fmla="*/ 0 w 0"/>
                <a:gd name="connsiteY0" fmla="*/ 203200 h 203200"/>
                <a:gd name="connsiteX1" fmla="*/ 0 w 0"/>
                <a:gd name="connsiteY1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3200">
                  <a:moveTo>
                    <a:pt x="0" y="2032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  <p:sp>
          <p:nvSpPr>
            <p:cNvPr id="148" name="147 Forma libre"/>
            <p:cNvSpPr/>
            <p:nvPr/>
          </p:nvSpPr>
          <p:spPr>
            <a:xfrm>
              <a:off x="6626954" y="4364082"/>
              <a:ext cx="45719" cy="364063"/>
            </a:xfrm>
            <a:custGeom>
              <a:avLst/>
              <a:gdLst>
                <a:gd name="connsiteX0" fmla="*/ 0 w 0"/>
                <a:gd name="connsiteY0" fmla="*/ 203200 h 203200"/>
                <a:gd name="connsiteX1" fmla="*/ 0 w 0"/>
                <a:gd name="connsiteY1" fmla="*/ 0 h 20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h="203200">
                  <a:moveTo>
                    <a:pt x="0" y="203200"/>
                  </a:moveTo>
                  <a:lnTo>
                    <a:pt x="0" y="0"/>
                  </a:ln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ES">
                <a:solidFill>
                  <a:schemeClr val="tx1"/>
                </a:solidFill>
              </a:endParaRPr>
            </a:p>
          </p:txBody>
        </p:sp>
      </p:grpSp>
      <p:grpSp>
        <p:nvGrpSpPr>
          <p:cNvPr id="158" name="157 Grupo"/>
          <p:cNvGrpSpPr/>
          <p:nvPr/>
        </p:nvGrpSpPr>
        <p:grpSpPr>
          <a:xfrm>
            <a:off x="222989" y="1988840"/>
            <a:ext cx="8525475" cy="4687844"/>
            <a:chOff x="222989" y="1988840"/>
            <a:chExt cx="8525475" cy="4687844"/>
          </a:xfrm>
        </p:grpSpPr>
        <p:grpSp>
          <p:nvGrpSpPr>
            <p:cNvPr id="156" name="155 Grupo"/>
            <p:cNvGrpSpPr/>
            <p:nvPr/>
          </p:nvGrpSpPr>
          <p:grpSpPr>
            <a:xfrm>
              <a:off x="360257" y="1988840"/>
              <a:ext cx="8388207" cy="4310107"/>
              <a:chOff x="360257" y="1988840"/>
              <a:chExt cx="8388207" cy="4310107"/>
            </a:xfrm>
          </p:grpSpPr>
          <p:grpSp>
            <p:nvGrpSpPr>
              <p:cNvPr id="149" name="148 Grupo"/>
              <p:cNvGrpSpPr/>
              <p:nvPr/>
            </p:nvGrpSpPr>
            <p:grpSpPr>
              <a:xfrm>
                <a:off x="360257" y="4508099"/>
                <a:ext cx="4228346" cy="503420"/>
                <a:chOff x="251520" y="4508099"/>
                <a:chExt cx="4129226" cy="503420"/>
              </a:xfrm>
            </p:grpSpPr>
            <p:sp>
              <p:nvSpPr>
                <p:cNvPr id="71" name="1 Título"/>
                <p:cNvSpPr txBox="1">
                  <a:spLocks/>
                </p:cNvSpPr>
                <p:nvPr/>
              </p:nvSpPr>
              <p:spPr>
                <a:xfrm>
                  <a:off x="2416868" y="4516815"/>
                  <a:ext cx="1037844" cy="49470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C778C"/>
                </a:solidFill>
                <a:ln>
                  <a:noFill/>
                </a:ln>
                <a:effectLst>
                  <a:glow rad="50800">
                    <a:sysClr val="window" lastClr="FFFFFF">
                      <a:alpha val="97000"/>
                    </a:sysClr>
                  </a:glow>
                  <a:softEdge rad="0"/>
                </a:effectLst>
              </p:spPr>
              <p:txBody>
                <a:bodyPr anchor="ctr"/>
                <a:lstStyle/>
                <a:p>
                  <a:pPr marL="0" lvl="5" algn="ctr">
                    <a:lnSpc>
                      <a:spcPct val="90000"/>
                    </a:lnSpc>
                    <a:defRPr/>
                  </a:pPr>
                  <a:r>
                    <a:rPr lang="es-EC" sz="1000" b="1" kern="0" dirty="0" smtClean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DPTO. COMUNIC. </a:t>
                  </a:r>
                  <a:r>
                    <a:rPr lang="es-EC" sz="10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Y SISTEMAS</a:t>
                  </a:r>
                  <a:endParaRPr lang="es-ES" sz="1000" b="1" kern="0" dirty="0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2" name="1 Título"/>
                <p:cNvSpPr txBox="1">
                  <a:spLocks/>
                </p:cNvSpPr>
                <p:nvPr/>
              </p:nvSpPr>
              <p:spPr>
                <a:xfrm>
                  <a:off x="251520" y="4516815"/>
                  <a:ext cx="1128641" cy="49470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C778C"/>
                </a:solidFill>
                <a:ln>
                  <a:noFill/>
                </a:ln>
                <a:effectLst>
                  <a:glow rad="50800">
                    <a:sysClr val="window" lastClr="FFFFFF">
                      <a:alpha val="97000"/>
                    </a:sysClr>
                  </a:glow>
                  <a:softEdge rad="0"/>
                </a:effectLst>
              </p:spPr>
              <p:txBody>
                <a:bodyPr anchor="ctr"/>
                <a:lstStyle/>
                <a:p>
                  <a:pPr marL="0" lvl="5" algn="ctr">
                    <a:lnSpc>
                      <a:spcPct val="90000"/>
                    </a:lnSpc>
                    <a:defRPr/>
                  </a:pPr>
                  <a:r>
                    <a:rPr lang="es-EC" sz="10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DPTO. ADMINISTRATIVO</a:t>
                  </a:r>
                  <a:endParaRPr lang="es-ES" sz="1000" b="1" kern="0" dirty="0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3" name="1 Título"/>
                <p:cNvSpPr txBox="1">
                  <a:spLocks/>
                </p:cNvSpPr>
                <p:nvPr/>
              </p:nvSpPr>
              <p:spPr>
                <a:xfrm>
                  <a:off x="1480764" y="4516815"/>
                  <a:ext cx="857711" cy="494704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C778C"/>
                </a:solidFill>
                <a:ln>
                  <a:noFill/>
                </a:ln>
                <a:effectLst>
                  <a:glow rad="50800">
                    <a:sysClr val="window" lastClr="FFFFFF">
                      <a:alpha val="97000"/>
                    </a:sysClr>
                  </a:glow>
                  <a:softEdge rad="0"/>
                </a:effectLst>
              </p:spPr>
              <p:txBody>
                <a:bodyPr anchor="ctr"/>
                <a:lstStyle/>
                <a:p>
                  <a:pPr marL="0" lvl="5" algn="ctr">
                    <a:lnSpc>
                      <a:spcPct val="90000"/>
                    </a:lnSpc>
                    <a:defRPr/>
                  </a:pPr>
                  <a:r>
                    <a:rPr lang="es-EC" sz="1000" b="1" kern="0" dirty="0" smtClean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DPTO. FINANCIERO</a:t>
                  </a:r>
                  <a:endParaRPr lang="es-ES" sz="1000" b="1" kern="0" dirty="0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  <p:sp>
              <p:nvSpPr>
                <p:cNvPr id="74" name="1 Título"/>
                <p:cNvSpPr txBox="1">
                  <a:spLocks/>
                </p:cNvSpPr>
                <p:nvPr/>
              </p:nvSpPr>
              <p:spPr>
                <a:xfrm>
                  <a:off x="3556296" y="4508099"/>
                  <a:ext cx="824450" cy="503420"/>
                </a:xfrm>
                <a:prstGeom prst="roundRect">
                  <a:avLst>
                    <a:gd name="adj" fmla="val 0"/>
                  </a:avLst>
                </a:prstGeom>
                <a:solidFill>
                  <a:srgbClr val="2C778C"/>
                </a:solidFill>
                <a:ln>
                  <a:noFill/>
                </a:ln>
                <a:effectLst>
                  <a:glow rad="50800">
                    <a:sysClr val="window" lastClr="FFFFFF">
                      <a:alpha val="97000"/>
                    </a:sysClr>
                  </a:glow>
                  <a:softEdge rad="0"/>
                </a:effectLst>
              </p:spPr>
              <p:txBody>
                <a:bodyPr anchor="ctr"/>
                <a:lstStyle/>
                <a:p>
                  <a:pPr marL="0" lvl="5" algn="ctr">
                    <a:lnSpc>
                      <a:spcPct val="90000"/>
                    </a:lnSpc>
                    <a:defRPr/>
                  </a:pPr>
                  <a:r>
                    <a:rPr lang="es-EC" sz="1000" b="1" kern="0" dirty="0">
                      <a:solidFill>
                        <a:prstClr val="white"/>
                      </a:solidFill>
                      <a:latin typeface="Calibri" panose="020F0502020204030204" pitchFamily="34" charset="0"/>
                    </a:rPr>
                    <a:t>CENTRO MÉDICO</a:t>
                  </a:r>
                  <a:endParaRPr lang="es-ES" sz="1000" b="1" kern="0" dirty="0">
                    <a:solidFill>
                      <a:prstClr val="white"/>
                    </a:solidFill>
                    <a:latin typeface="Calibri" panose="020F0502020204030204" pitchFamily="34" charset="0"/>
                  </a:endParaRPr>
                </a:p>
              </p:txBody>
            </p:sp>
          </p:grpSp>
          <p:sp>
            <p:nvSpPr>
              <p:cNvPr id="78" name="1 Título"/>
              <p:cNvSpPr txBox="1">
                <a:spLocks/>
              </p:cNvSpPr>
              <p:nvPr/>
            </p:nvSpPr>
            <p:spPr>
              <a:xfrm>
                <a:off x="4234840" y="5804243"/>
                <a:ext cx="1199180" cy="494704"/>
              </a:xfrm>
              <a:prstGeom prst="roundRect">
                <a:avLst>
                  <a:gd name="adj" fmla="val 0"/>
                </a:avLst>
              </a:prstGeom>
              <a:solidFill>
                <a:srgbClr val="C08E10"/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 spc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100" dirty="0"/>
                  <a:t>CURSOS</a:t>
                </a:r>
                <a:endParaRPr lang="es-ES" sz="1100" dirty="0"/>
              </a:p>
            </p:txBody>
          </p:sp>
          <p:sp>
            <p:nvSpPr>
              <p:cNvPr id="80" name="1 Título"/>
              <p:cNvSpPr txBox="1">
                <a:spLocks/>
              </p:cNvSpPr>
              <p:nvPr/>
            </p:nvSpPr>
            <p:spPr>
              <a:xfrm>
                <a:off x="4201436" y="1988840"/>
                <a:ext cx="1266146" cy="49470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400" dirty="0"/>
                  <a:t>DIRECCIÓN</a:t>
                </a:r>
                <a:endParaRPr lang="es-ES" sz="1400" dirty="0"/>
              </a:p>
            </p:txBody>
          </p:sp>
          <p:sp>
            <p:nvSpPr>
              <p:cNvPr id="81" name="1 Título"/>
              <p:cNvSpPr txBox="1">
                <a:spLocks/>
              </p:cNvSpPr>
              <p:nvPr/>
            </p:nvSpPr>
            <p:spPr>
              <a:xfrm>
                <a:off x="6259487" y="2737017"/>
                <a:ext cx="1199180" cy="49470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100" dirty="0"/>
                  <a:t>JUNTA DE ENSEÑANZA</a:t>
                </a:r>
                <a:endParaRPr lang="es-ES" sz="1100" dirty="0"/>
              </a:p>
            </p:txBody>
          </p:sp>
          <p:sp>
            <p:nvSpPr>
              <p:cNvPr id="82" name="1 Título"/>
              <p:cNvSpPr txBox="1">
                <a:spLocks/>
              </p:cNvSpPr>
              <p:nvPr/>
            </p:nvSpPr>
            <p:spPr>
              <a:xfrm>
                <a:off x="2130076" y="2735995"/>
                <a:ext cx="1199180" cy="49470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100" dirty="0"/>
                  <a:t>DPTO. GESTIÓN DE CALIDAD</a:t>
                </a:r>
                <a:endParaRPr lang="es-ES" sz="1100" dirty="0"/>
              </a:p>
            </p:txBody>
          </p:sp>
          <p:sp>
            <p:nvSpPr>
              <p:cNvPr id="83" name="1 Título"/>
              <p:cNvSpPr txBox="1">
                <a:spLocks/>
              </p:cNvSpPr>
              <p:nvPr/>
            </p:nvSpPr>
            <p:spPr>
              <a:xfrm>
                <a:off x="2130075" y="3449592"/>
                <a:ext cx="1201417" cy="49470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100" spc="300" dirty="0"/>
                  <a:t>SEPRAC</a:t>
                </a:r>
                <a:endParaRPr lang="es-ES" sz="1100" spc="300" dirty="0"/>
              </a:p>
            </p:txBody>
          </p:sp>
          <p:sp>
            <p:nvSpPr>
              <p:cNvPr id="84" name="1 Título"/>
              <p:cNvSpPr txBox="1">
                <a:spLocks/>
              </p:cNvSpPr>
              <p:nvPr/>
            </p:nvSpPr>
            <p:spPr>
              <a:xfrm>
                <a:off x="6253140" y="3869379"/>
                <a:ext cx="1199180" cy="494704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100" dirty="0"/>
                  <a:t>SUBDIRECCIÓN</a:t>
                </a:r>
                <a:endParaRPr lang="es-ES" sz="1100" dirty="0"/>
              </a:p>
            </p:txBody>
          </p:sp>
          <p:sp>
            <p:nvSpPr>
              <p:cNvPr id="103" name="1 Título"/>
              <p:cNvSpPr txBox="1">
                <a:spLocks/>
              </p:cNvSpPr>
              <p:nvPr/>
            </p:nvSpPr>
            <p:spPr>
              <a:xfrm>
                <a:off x="7619823" y="4734496"/>
                <a:ext cx="1128641" cy="494704"/>
              </a:xfrm>
              <a:prstGeom prst="roundRect">
                <a:avLst>
                  <a:gd name="adj" fmla="val 0"/>
                </a:avLst>
              </a:prstGeom>
              <a:solidFill>
                <a:srgbClr val="C08E10"/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100" b="1" kern="0" spc="30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000" spc="0" dirty="0"/>
                  <a:t>DPTO. PLANIFICACIÓN ACADÉMICA</a:t>
                </a:r>
                <a:endParaRPr lang="es-ES" sz="1000" spc="0" dirty="0"/>
              </a:p>
            </p:txBody>
          </p:sp>
          <p:sp>
            <p:nvSpPr>
              <p:cNvPr id="104" name="1 Título"/>
              <p:cNvSpPr txBox="1">
                <a:spLocks/>
              </p:cNvSpPr>
              <p:nvPr/>
            </p:nvSpPr>
            <p:spPr>
              <a:xfrm>
                <a:off x="4938387" y="4734496"/>
                <a:ext cx="1183881" cy="494704"/>
              </a:xfrm>
              <a:prstGeom prst="roundRect">
                <a:avLst>
                  <a:gd name="adj" fmla="val 0"/>
                </a:avLst>
              </a:prstGeom>
              <a:solidFill>
                <a:srgbClr val="C08E10"/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100" b="1" kern="0" spc="30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000" spc="0" dirty="0"/>
                  <a:t>DPTO. ADMINISTRACIÓN ACADÉMICA</a:t>
                </a:r>
                <a:endParaRPr lang="es-ES" sz="1000" spc="0" dirty="0"/>
              </a:p>
            </p:txBody>
          </p:sp>
          <p:sp>
            <p:nvSpPr>
              <p:cNvPr id="105" name="1 Título"/>
              <p:cNvSpPr txBox="1">
                <a:spLocks/>
              </p:cNvSpPr>
              <p:nvPr/>
            </p:nvSpPr>
            <p:spPr>
              <a:xfrm>
                <a:off x="6217763" y="4734496"/>
                <a:ext cx="1296144" cy="494704"/>
              </a:xfrm>
              <a:prstGeom prst="roundRect">
                <a:avLst>
                  <a:gd name="adj" fmla="val 0"/>
                </a:avLst>
              </a:prstGeom>
              <a:solidFill>
                <a:srgbClr val="C08E10"/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100" b="1" kern="0" spc="30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r>
                  <a:rPr lang="es-EC" sz="1000" spc="0" dirty="0"/>
                  <a:t>DPTO. EVALUACIÓN E INVESTIGACIÓN ACADÉMICA</a:t>
                </a:r>
                <a:endParaRPr lang="es-ES" sz="1000" spc="0" dirty="0"/>
              </a:p>
            </p:txBody>
          </p:sp>
          <p:sp>
            <p:nvSpPr>
              <p:cNvPr id="106" name="105 Forma libre"/>
              <p:cNvSpPr/>
              <p:nvPr/>
            </p:nvSpPr>
            <p:spPr>
              <a:xfrm>
                <a:off x="4794371" y="2495006"/>
                <a:ext cx="0" cy="3291840"/>
              </a:xfrm>
              <a:custGeom>
                <a:avLst/>
                <a:gdLst>
                  <a:gd name="connsiteX0" fmla="*/ 0 w 0"/>
                  <a:gd name="connsiteY0" fmla="*/ 0 h 3291840"/>
                  <a:gd name="connsiteX1" fmla="*/ 0 w 0"/>
                  <a:gd name="connsiteY1" fmla="*/ 3291840 h 32918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3291840">
                    <a:moveTo>
                      <a:pt x="0" y="0"/>
                    </a:moveTo>
                    <a:lnTo>
                      <a:pt x="0" y="329184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7" name="106 Forma libre"/>
              <p:cNvSpPr/>
              <p:nvPr/>
            </p:nvSpPr>
            <p:spPr>
              <a:xfrm>
                <a:off x="4794371" y="2991394"/>
                <a:ext cx="1463040" cy="0"/>
              </a:xfrm>
              <a:custGeom>
                <a:avLst/>
                <a:gdLst>
                  <a:gd name="connsiteX0" fmla="*/ 1463040 w 1463040"/>
                  <a:gd name="connsiteY0" fmla="*/ 0 h 0"/>
                  <a:gd name="connsiteX1" fmla="*/ 0 w 14630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3040">
                    <a:moveTo>
                      <a:pt x="1463040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  <a:prstDash val="sys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8" name="107 Forma libre"/>
              <p:cNvSpPr/>
              <p:nvPr/>
            </p:nvSpPr>
            <p:spPr>
              <a:xfrm>
                <a:off x="3331331" y="2991394"/>
                <a:ext cx="1463040" cy="0"/>
              </a:xfrm>
              <a:custGeom>
                <a:avLst/>
                <a:gdLst>
                  <a:gd name="connsiteX0" fmla="*/ 1463040 w 1463040"/>
                  <a:gd name="connsiteY0" fmla="*/ 0 h 0"/>
                  <a:gd name="connsiteX1" fmla="*/ 0 w 14630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3040">
                    <a:moveTo>
                      <a:pt x="1463040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09" name="108 Forma libre"/>
              <p:cNvSpPr/>
              <p:nvPr/>
            </p:nvSpPr>
            <p:spPr>
              <a:xfrm>
                <a:off x="3336259" y="3696944"/>
                <a:ext cx="1463040" cy="0"/>
              </a:xfrm>
              <a:custGeom>
                <a:avLst/>
                <a:gdLst>
                  <a:gd name="connsiteX0" fmla="*/ 1463040 w 1463040"/>
                  <a:gd name="connsiteY0" fmla="*/ 0 h 0"/>
                  <a:gd name="connsiteX1" fmla="*/ 0 w 14630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3040">
                    <a:moveTo>
                      <a:pt x="1463040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sp>
            <p:nvSpPr>
              <p:cNvPr id="110" name="109 Forma libre"/>
              <p:cNvSpPr/>
              <p:nvPr/>
            </p:nvSpPr>
            <p:spPr>
              <a:xfrm>
                <a:off x="4790100" y="4116886"/>
                <a:ext cx="1463040" cy="0"/>
              </a:xfrm>
              <a:custGeom>
                <a:avLst/>
                <a:gdLst>
                  <a:gd name="connsiteX0" fmla="*/ 1463040 w 1463040"/>
                  <a:gd name="connsiteY0" fmla="*/ 0 h 0"/>
                  <a:gd name="connsiteX1" fmla="*/ 0 w 1463040"/>
                  <a:gd name="connsiteY1" fmla="*/ 0 h 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w="1463040">
                    <a:moveTo>
                      <a:pt x="1463040" y="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/>
              </a:p>
            </p:txBody>
          </p:sp>
          <p:cxnSp>
            <p:nvCxnSpPr>
              <p:cNvPr id="112" name="111 Conector angular"/>
              <p:cNvCxnSpPr>
                <a:stCxn id="104" idx="0"/>
                <a:endCxn id="103" idx="0"/>
              </p:cNvCxnSpPr>
              <p:nvPr/>
            </p:nvCxnSpPr>
            <p:spPr>
              <a:xfrm rot="5400000" flipH="1" flipV="1">
                <a:off x="6857236" y="3407588"/>
                <a:ext cx="12700" cy="2653816"/>
              </a:xfrm>
              <a:prstGeom prst="bentConnector3">
                <a:avLst>
                  <a:gd name="adj1" fmla="val 1500000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115 Conector angular"/>
              <p:cNvCxnSpPr>
                <a:stCxn id="72" idx="0"/>
              </p:cNvCxnSpPr>
              <p:nvPr/>
            </p:nvCxnSpPr>
            <p:spPr>
              <a:xfrm rot="5400000" flipH="1" flipV="1">
                <a:off x="2755946" y="2475277"/>
                <a:ext cx="223717" cy="3859361"/>
              </a:xfrm>
              <a:prstGeom prst="bentConnector2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116 Forma libre"/>
              <p:cNvSpPr/>
              <p:nvPr/>
            </p:nvSpPr>
            <p:spPr>
              <a:xfrm>
                <a:off x="2068407" y="4298950"/>
                <a:ext cx="0" cy="203200"/>
              </a:xfrm>
              <a:custGeom>
                <a:avLst/>
                <a:gdLst>
                  <a:gd name="connsiteX0" fmla="*/ 0 w 0"/>
                  <a:gd name="connsiteY0" fmla="*/ 203200 h 203200"/>
                  <a:gd name="connsiteX1" fmla="*/ 0 w 0"/>
                  <a:gd name="connsiteY1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03200">
                    <a:moveTo>
                      <a:pt x="0" y="20320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8" name="117 Forma libre"/>
              <p:cNvSpPr/>
              <p:nvPr/>
            </p:nvSpPr>
            <p:spPr>
              <a:xfrm>
                <a:off x="3092847" y="4298950"/>
                <a:ext cx="0" cy="203200"/>
              </a:xfrm>
              <a:custGeom>
                <a:avLst/>
                <a:gdLst>
                  <a:gd name="connsiteX0" fmla="*/ 0 w 0"/>
                  <a:gd name="connsiteY0" fmla="*/ 203200 h 203200"/>
                  <a:gd name="connsiteX1" fmla="*/ 0 w 0"/>
                  <a:gd name="connsiteY1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03200">
                    <a:moveTo>
                      <a:pt x="0" y="20320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118 Forma libre"/>
              <p:cNvSpPr/>
              <p:nvPr/>
            </p:nvSpPr>
            <p:spPr>
              <a:xfrm>
                <a:off x="4138278" y="4293097"/>
                <a:ext cx="0" cy="203200"/>
              </a:xfrm>
              <a:custGeom>
                <a:avLst/>
                <a:gdLst>
                  <a:gd name="connsiteX0" fmla="*/ 0 w 0"/>
                  <a:gd name="connsiteY0" fmla="*/ 203200 h 203200"/>
                  <a:gd name="connsiteX1" fmla="*/ 0 w 0"/>
                  <a:gd name="connsiteY1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03200">
                    <a:moveTo>
                      <a:pt x="0" y="20320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  <p:sp>
            <p:nvSpPr>
              <p:cNvPr id="120" name="119 Forma libre"/>
              <p:cNvSpPr/>
              <p:nvPr/>
            </p:nvSpPr>
            <p:spPr>
              <a:xfrm>
                <a:off x="6849325" y="4364082"/>
                <a:ext cx="45719" cy="364063"/>
              </a:xfrm>
              <a:custGeom>
                <a:avLst/>
                <a:gdLst>
                  <a:gd name="connsiteX0" fmla="*/ 0 w 0"/>
                  <a:gd name="connsiteY0" fmla="*/ 203200 h 203200"/>
                  <a:gd name="connsiteX1" fmla="*/ 0 w 0"/>
                  <a:gd name="connsiteY1" fmla="*/ 0 h 203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</a:cxnLst>
                <a:rect l="l" t="t" r="r" b="b"/>
                <a:pathLst>
                  <a:path h="203200">
                    <a:moveTo>
                      <a:pt x="0" y="203200"/>
                    </a:moveTo>
                    <a:lnTo>
                      <a:pt x="0" y="0"/>
                    </a:lnTo>
                  </a:path>
                </a:pathLst>
              </a:cu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s-E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157" name="156 Grupo"/>
            <p:cNvGrpSpPr/>
            <p:nvPr/>
          </p:nvGrpSpPr>
          <p:grpSpPr>
            <a:xfrm>
              <a:off x="222989" y="5730035"/>
              <a:ext cx="2220044" cy="946649"/>
              <a:chOff x="222989" y="5730035"/>
              <a:chExt cx="2220044" cy="946649"/>
            </a:xfrm>
          </p:grpSpPr>
          <p:sp>
            <p:nvSpPr>
              <p:cNvPr id="150" name="1 Título"/>
              <p:cNvSpPr txBox="1">
                <a:spLocks/>
              </p:cNvSpPr>
              <p:nvPr/>
            </p:nvSpPr>
            <p:spPr>
              <a:xfrm>
                <a:off x="222989" y="5804027"/>
                <a:ext cx="169008" cy="152273"/>
              </a:xfrm>
              <a:prstGeom prst="roundRect">
                <a:avLst>
                  <a:gd name="adj" fmla="val 0"/>
                </a:avLst>
              </a:prstGeom>
              <a:solidFill>
                <a:schemeClr val="accent3">
                  <a:lumMod val="75000"/>
                </a:schemeClr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endParaRPr lang="es-ES" sz="1400" dirty="0"/>
              </a:p>
            </p:txBody>
          </p:sp>
          <p:sp>
            <p:nvSpPr>
              <p:cNvPr id="151" name="150 CuadroTexto"/>
              <p:cNvSpPr txBox="1"/>
              <p:nvPr/>
            </p:nvSpPr>
            <p:spPr>
              <a:xfrm>
                <a:off x="407796" y="5730035"/>
                <a:ext cx="18304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smtClean="0">
                    <a:latin typeface="Calibri" panose="020F0502020204030204" pitchFamily="34" charset="0"/>
                  </a:rPr>
                  <a:t>PROCESOS ESTRATÉGICOS</a:t>
                </a:r>
                <a:endParaRPr lang="es-ES" sz="12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2" name="1 Título"/>
              <p:cNvSpPr txBox="1">
                <a:spLocks/>
              </p:cNvSpPr>
              <p:nvPr/>
            </p:nvSpPr>
            <p:spPr>
              <a:xfrm>
                <a:off x="222989" y="6133974"/>
                <a:ext cx="169008" cy="152273"/>
              </a:xfrm>
              <a:prstGeom prst="roundRect">
                <a:avLst>
                  <a:gd name="adj" fmla="val 0"/>
                </a:avLst>
              </a:prstGeom>
              <a:solidFill>
                <a:srgbClr val="2C778C"/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000" b="1" kern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endParaRPr lang="es-ES" dirty="0"/>
              </a:p>
            </p:txBody>
          </p:sp>
          <p:sp>
            <p:nvSpPr>
              <p:cNvPr id="153" name="152 CuadroTexto"/>
              <p:cNvSpPr txBox="1"/>
              <p:nvPr/>
            </p:nvSpPr>
            <p:spPr>
              <a:xfrm>
                <a:off x="407796" y="6066695"/>
                <a:ext cx="155606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smtClean="0">
                    <a:latin typeface="Calibri" panose="020F0502020204030204" pitchFamily="34" charset="0"/>
                  </a:rPr>
                  <a:t>PROCESOS DE APOYO</a:t>
                </a:r>
                <a:endParaRPr lang="es-ES" sz="1200" b="1" dirty="0">
                  <a:latin typeface="Calibri" panose="020F0502020204030204" pitchFamily="34" charset="0"/>
                </a:endParaRPr>
              </a:p>
            </p:txBody>
          </p:sp>
          <p:sp>
            <p:nvSpPr>
              <p:cNvPr id="154" name="1 Título"/>
              <p:cNvSpPr txBox="1">
                <a:spLocks/>
              </p:cNvSpPr>
              <p:nvPr/>
            </p:nvSpPr>
            <p:spPr>
              <a:xfrm>
                <a:off x="222989" y="6473677"/>
                <a:ext cx="169008" cy="152273"/>
              </a:xfrm>
              <a:prstGeom prst="roundRect">
                <a:avLst>
                  <a:gd name="adj" fmla="val 0"/>
                </a:avLst>
              </a:prstGeom>
              <a:solidFill>
                <a:srgbClr val="C08E10"/>
              </a:solidFill>
              <a:ln>
                <a:noFill/>
              </a:ln>
              <a:effectLst>
                <a:glow rad="50800">
                  <a:sysClr val="window" lastClr="FFFFFF">
                    <a:alpha val="97000"/>
                  </a:sysClr>
                </a:glow>
                <a:softEdge rad="0"/>
              </a:effectLst>
            </p:spPr>
            <p:txBody>
              <a:bodyPr anchor="ctr"/>
              <a:lstStyle>
                <a:defPPr>
                  <a:defRPr lang="es-ES"/>
                </a:defPPr>
                <a:lvl6pPr marL="0" lvl="5" algn="ctr">
                  <a:lnSpc>
                    <a:spcPct val="90000"/>
                  </a:lnSpc>
                  <a:defRPr sz="1100" b="1" kern="0" spc="0">
                    <a:solidFill>
                      <a:prstClr val="white"/>
                    </a:solidFill>
                    <a:latin typeface="Calibri" panose="020F0502020204030204" pitchFamily="34" charset="0"/>
                  </a:defRPr>
                </a:lvl6pPr>
              </a:lstStyle>
              <a:p>
                <a:pPr lvl="5"/>
                <a:endParaRPr lang="es-ES" dirty="0"/>
              </a:p>
            </p:txBody>
          </p:sp>
          <p:sp>
            <p:nvSpPr>
              <p:cNvPr id="155" name="154 CuadroTexto"/>
              <p:cNvSpPr txBox="1"/>
              <p:nvPr/>
            </p:nvSpPr>
            <p:spPr>
              <a:xfrm>
                <a:off x="407796" y="6399685"/>
                <a:ext cx="2035237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s-ES" sz="1200" b="1" dirty="0" smtClean="0">
                    <a:latin typeface="Calibri" panose="020F0502020204030204" pitchFamily="34" charset="0"/>
                  </a:rPr>
                  <a:t>PROCESOS FUNDAMENTALES</a:t>
                </a:r>
                <a:endParaRPr lang="es-ES" sz="1200" b="1" dirty="0">
                  <a:latin typeface="Calibri" panose="020F050202020403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605796226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900" dirty="0" smtClean="0"/>
              <a:t>PLANTEAMIENTO  DEL  PROBLEMA</a:t>
            </a:r>
            <a:endParaRPr lang="es-ES" sz="1900" dirty="0"/>
          </a:p>
        </p:txBody>
      </p: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39796" y="2001823"/>
            <a:ext cx="8036420" cy="1143357"/>
          </a:xfrm>
          <a:prstGeom prst="round2DiagRect">
            <a:avLst>
              <a:gd name="adj1" fmla="val 15728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LA AGFT COMO PARTE DE SU PLANIFICACIÓN INSTITUCIONAL, ESTABLECIÓ UNA SERIE DE </a:t>
            </a:r>
            <a:r>
              <a:rPr lang="es-ES_tradnl" sz="1500" b="1" u="sng" dirty="0" smtClean="0">
                <a:solidFill>
                  <a:prstClr val="black"/>
                </a:solidFill>
                <a:latin typeface="Calibri" pitchFamily="34" charset="0"/>
              </a:rPr>
              <a:t>OBJETIVOS</a:t>
            </a: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, QUE SE CONSTITUYEN EN </a:t>
            </a:r>
            <a:r>
              <a:rPr lang="es-ES_tradnl" sz="1500" b="1" u="sng" dirty="0" smtClean="0">
                <a:solidFill>
                  <a:prstClr val="black"/>
                </a:solidFill>
                <a:latin typeface="Calibri" pitchFamily="34" charset="0"/>
              </a:rPr>
              <a:t>OBJETIVOS</a:t>
            </a: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 DE CARÁCTER </a:t>
            </a:r>
            <a:r>
              <a:rPr lang="es-ES_tradnl" sz="1500" b="1" u="sng" dirty="0" smtClean="0">
                <a:solidFill>
                  <a:prstClr val="black"/>
                </a:solidFill>
                <a:latin typeface="Calibri" pitchFamily="34" charset="0"/>
              </a:rPr>
              <a:t>OPERACIONAL</a:t>
            </a: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, TODA VEZ QUE ESTA ORGANIZACIÓN DEPENDE ORGÁNICAMENTE DEL COMANDO DE EDUCACIÓN Y DOCTRINA DEL EJÉRCITO (CEDE).</a:t>
            </a:r>
            <a:endParaRPr lang="es-ES" sz="15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7" name="16 CuadroTexto"/>
          <p:cNvSpPr txBox="1">
            <a:spLocks noChangeArrowheads="1"/>
          </p:cNvSpPr>
          <p:nvPr/>
        </p:nvSpPr>
        <p:spPr bwMode="auto">
          <a:xfrm>
            <a:off x="568272" y="3703638"/>
            <a:ext cx="8007700" cy="634365"/>
          </a:xfrm>
          <a:prstGeom prst="round2DiagRect">
            <a:avLst>
              <a:gd name="adj1" fmla="val 21999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DEBIDO A LA CONCURRENCIA EN LA ELABORACIÓN DE LAS PLANIFICACIONES DEL CEDE Y LA AGFT LOS OBJETIVOS DE ESTAS ORGANIZACIONES NO TIENE SU CORRESPONDENCIA.</a:t>
            </a:r>
            <a:endParaRPr lang="es-ES" sz="1500" b="1" dirty="0">
              <a:solidFill>
                <a:prstClr val="black"/>
              </a:solidFill>
              <a:latin typeface="Calibri" pitchFamily="34" charset="0"/>
            </a:endParaRPr>
          </a:p>
        </p:txBody>
      </p:sp>
      <p:sp>
        <p:nvSpPr>
          <p:cNvPr id="18" name="17 CuadroTexto"/>
          <p:cNvSpPr txBox="1">
            <a:spLocks noChangeArrowheads="1"/>
          </p:cNvSpPr>
          <p:nvPr/>
        </p:nvSpPr>
        <p:spPr bwMode="auto">
          <a:xfrm>
            <a:off x="539552" y="4872523"/>
            <a:ext cx="8036420" cy="860733"/>
          </a:xfrm>
          <a:prstGeom prst="round2DiagRect">
            <a:avLst>
              <a:gd name="adj1" fmla="val 15728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lnSpc>
                <a:spcPct val="100000"/>
              </a:lnSpc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sz="1500" b="1" dirty="0" smtClean="0">
                <a:solidFill>
                  <a:prstClr val="black"/>
                </a:solidFill>
                <a:latin typeface="Calibri" pitchFamily="34" charset="0"/>
              </a:rPr>
              <a:t>AUSENCIA DE CORRELACIÓN DE LOS OBJETIVOS OPERACIONALES Y OBJETIVOS DE CONTRIBUCIÓN, EVIDENCIAN COMO CONSECUENCIA QUE NO SE HAYA ESTABLECIDO UN SISTEMA DE MEDICIÓN DE LA GESTIÓN, LA TENDENCIA Y LAS POTENCIALES METAS.</a:t>
            </a:r>
            <a:endParaRPr lang="es-ES" sz="1500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7749"/>
      </p:ext>
    </p:extLst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Abrir llave"/>
          <p:cNvSpPr/>
          <p:nvPr/>
        </p:nvSpPr>
        <p:spPr>
          <a:xfrm rot="5400000" flipV="1">
            <a:off x="4409608" y="-1345294"/>
            <a:ext cx="360040" cy="8036420"/>
          </a:xfrm>
          <a:prstGeom prst="leftBrace">
            <a:avLst>
              <a:gd name="adj1" fmla="val 129345"/>
              <a:gd name="adj2" fmla="val 50082"/>
            </a:avLst>
          </a:prstGeom>
          <a:gradFill flip="none" rotWithShape="1">
            <a:gsLst>
              <a:gs pos="21000">
                <a:schemeClr val="accent2">
                  <a:lumMod val="75000"/>
                  <a:shade val="30000"/>
                  <a:satMod val="115000"/>
                </a:schemeClr>
              </a:gs>
              <a:gs pos="64000">
                <a:schemeClr val="accent2">
                  <a:lumMod val="75000"/>
                  <a:shade val="67500"/>
                  <a:satMod val="115000"/>
                  <a:alpha val="19000"/>
                </a:schemeClr>
              </a:gs>
              <a:gs pos="100000">
                <a:schemeClr val="accent2">
                  <a:lumMod val="75000"/>
                  <a:shade val="100000"/>
                  <a:satMod val="115000"/>
                  <a:alpha val="0"/>
                </a:schemeClr>
              </a:gs>
            </a:gsLst>
            <a:lin ang="0" scaled="1"/>
            <a:tileRect/>
          </a:gradFill>
          <a:ln w="9525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C" kern="0">
              <a:solidFill>
                <a:prstClr val="black"/>
              </a:solidFill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2807056" y="260648"/>
            <a:ext cx="3565144" cy="52322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>
            <a:outerShdw blurRad="50800" dist="127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marL="0" lvl="1" algn="ctr" eaLnBrk="0" hangingPunct="0">
              <a:buClr>
                <a:srgbClr val="E2B200"/>
              </a:buClr>
              <a:buSzPct val="100000"/>
              <a:defRPr/>
            </a:pPr>
            <a:r>
              <a:rPr lang="es-EC" sz="2800" b="1" kern="0" dirty="0" smtClean="0">
                <a:ln w="11430">
                  <a:noFill/>
                </a:ln>
                <a:solidFill>
                  <a:srgbClr val="FFFF00"/>
                </a:solidFill>
                <a:effectLst>
                  <a:glow rad="101600">
                    <a:prstClr val="black">
                      <a:alpha val="40000"/>
                    </a:prst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  <a:cs typeface="Times New Roman" pitchFamily="18" charset="0"/>
              </a:rPr>
              <a:t>INTRODUCCIÓN</a:t>
            </a:r>
            <a:endParaRPr lang="es-ES" sz="2800" b="1" kern="0" dirty="0">
              <a:ln w="11430">
                <a:noFill/>
              </a:ln>
              <a:solidFill>
                <a:srgbClr val="FFFF00"/>
              </a:solidFill>
              <a:effectLst>
                <a:glow rad="101600">
                  <a:prstClr val="black">
                    <a:alpha val="40000"/>
                  </a:prst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13" name="12 CuadroTexto"/>
          <p:cNvSpPr txBox="1">
            <a:spLocks noChangeArrowheads="1"/>
          </p:cNvSpPr>
          <p:nvPr/>
        </p:nvSpPr>
        <p:spPr bwMode="auto">
          <a:xfrm>
            <a:off x="0" y="908720"/>
            <a:ext cx="9144000" cy="30413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softEdge rad="0"/>
          </a:effectLst>
        </p:spPr>
        <p:txBody>
          <a:bodyPr anchor="ctr"/>
          <a:lstStyle>
            <a:defPPr>
              <a:defRPr lang="es-ES_tradnl"/>
            </a:defPPr>
            <a:lvl6pPr marL="0" lvl="5" algn="just">
              <a:lnSpc>
                <a:spcPct val="90000"/>
              </a:lnSpc>
              <a:defRPr sz="1100" b="1" kern="0">
                <a:solidFill>
                  <a:prstClr val="white"/>
                </a:solidFill>
                <a:latin typeface="Calibri" panose="020F0502020204030204" pitchFamily="34" charset="0"/>
              </a:defRPr>
            </a:lvl6pPr>
          </a:lstStyle>
          <a:p>
            <a:pPr lvl="5" algn="ctr">
              <a:spcBef>
                <a:spcPts val="400"/>
              </a:spcBef>
              <a:spcAft>
                <a:spcPts val="400"/>
              </a:spcAft>
              <a:defRPr/>
            </a:pPr>
            <a:r>
              <a:rPr lang="es-ES_tradnl" sz="1900" dirty="0" smtClean="0"/>
              <a:t>PLANTEAMIENTO  DEL  PROBLEMA</a:t>
            </a:r>
            <a:endParaRPr lang="es-ES" sz="1900" dirty="0"/>
          </a:p>
        </p:txBody>
      </p:sp>
      <p:grpSp>
        <p:nvGrpSpPr>
          <p:cNvPr id="8" name="7 Grupo"/>
          <p:cNvGrpSpPr/>
          <p:nvPr/>
        </p:nvGrpSpPr>
        <p:grpSpPr>
          <a:xfrm>
            <a:off x="3476716" y="1484784"/>
            <a:ext cx="2175404" cy="1034010"/>
            <a:chOff x="1475276" y="886369"/>
            <a:chExt cx="1660354" cy="999416"/>
          </a:xfrm>
        </p:grpSpPr>
        <p:sp>
          <p:nvSpPr>
            <p:cNvPr id="10" name="9 Elipse"/>
            <p:cNvSpPr/>
            <p:nvPr/>
          </p:nvSpPr>
          <p:spPr>
            <a:xfrm>
              <a:off x="1475276" y="886369"/>
              <a:ext cx="1660354" cy="999416"/>
            </a:xfrm>
            <a:prstGeom prst="ellipse">
              <a:avLst/>
            </a:prstGeom>
            <a:solidFill>
              <a:srgbClr val="D2BC84"/>
            </a:solidFill>
            <a:ln w="25400" cap="flat" cmpd="sng" algn="ctr">
              <a:noFill/>
              <a:prstDash val="solid"/>
            </a:ln>
            <a:effectLst>
              <a:outerShdw blurRad="101600" dist="25400" dir="5400000" algn="ctr" rotWithShape="0">
                <a:sysClr val="windowText" lastClr="000000">
                  <a:alpha val="77000"/>
                </a:sysClr>
              </a:outerShdw>
            </a:effectLst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10 Elipse"/>
            <p:cNvSpPr/>
            <p:nvPr/>
          </p:nvSpPr>
          <p:spPr>
            <a:xfrm>
              <a:off x="1525543" y="941362"/>
              <a:ext cx="1553291" cy="882298"/>
            </a:xfrm>
            <a:prstGeom prst="ellipse">
              <a:avLst/>
            </a:prstGeom>
            <a:gradFill flip="none" rotWithShape="1">
              <a:gsLst>
                <a:gs pos="0">
                  <a:srgbClr val="C0504D">
                    <a:lumMod val="0"/>
                    <a:lumOff val="100000"/>
                  </a:srgbClr>
                </a:gs>
                <a:gs pos="26000">
                  <a:srgbClr val="D7A645">
                    <a:lumMod val="100000"/>
                  </a:srgbClr>
                </a:gs>
                <a:gs pos="48000">
                  <a:srgbClr val="997637"/>
                </a:gs>
                <a:gs pos="68000">
                  <a:srgbClr val="644E27">
                    <a:lumMod val="100000"/>
                  </a:srgbClr>
                </a:gs>
                <a:gs pos="100000">
                  <a:srgbClr val="2F2617"/>
                </a:gs>
              </a:gsLst>
              <a:path path="circl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>
              <a:outerShdw blurRad="50800" dist="12700" dir="5400000" algn="ctr" rotWithShape="0">
                <a:sysClr val="windowText" lastClr="000000"/>
              </a:outerShdw>
            </a:effectLst>
            <a:scene3d>
              <a:camera prst="orthographicFront"/>
              <a:lightRig rig="threePt" dir="t"/>
            </a:scene3d>
            <a:sp3d>
              <a:bevelT w="165100" h="44450" prst="coolSlant"/>
              <a:bevelB/>
            </a:sp3d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s-EC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2" name="11 CuadroTexto"/>
          <p:cNvSpPr txBox="1"/>
          <p:nvPr/>
        </p:nvSpPr>
        <p:spPr bwMode="auto">
          <a:xfrm>
            <a:off x="3733371" y="1710269"/>
            <a:ext cx="1702658" cy="615553"/>
          </a:xfrm>
          <a:prstGeom prst="rect">
            <a:avLst/>
          </a:prstGeom>
          <a:noFill/>
          <a:effectLst>
            <a:outerShdw blurRad="50800" dist="25400" dir="5400000" algn="ctr" rotWithShape="0">
              <a:sysClr val="windowText" lastClr="000000"/>
            </a:outerShdw>
          </a:effectLst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Clr>
                <a:srgbClr val="E2B200"/>
              </a:buClr>
              <a:buSzPct val="100000"/>
              <a:defRPr/>
            </a:pPr>
            <a:r>
              <a:rPr lang="es-ES_tradnl" sz="1700" b="1" kern="0" dirty="0" smtClean="0">
                <a:ln w="11430">
                  <a:noFill/>
                </a:ln>
                <a:solidFill>
                  <a:prstClr val="white"/>
                </a:solidFill>
                <a:effectLst>
                  <a:glow rad="101600">
                    <a:prstClr val="black">
                      <a:alpha val="40000"/>
                    </a:prstClr>
                  </a:glow>
                </a:effectLst>
                <a:latin typeface="Calibri" panose="020F0502020204030204" pitchFamily="34" charset="0"/>
                <a:cs typeface="Times New Roman" pitchFamily="18" charset="0"/>
              </a:rPr>
              <a:t>PROBLEMA DE INVESTIGACIÓN</a:t>
            </a:r>
            <a:endParaRPr lang="es-ES" sz="1700" b="1" kern="0" dirty="0">
              <a:ln w="11430">
                <a:noFill/>
              </a:ln>
              <a:solidFill>
                <a:prstClr val="white"/>
              </a:solidFill>
              <a:effectLst>
                <a:glow rad="101600">
                  <a:prstClr val="black">
                    <a:alpha val="40000"/>
                  </a:prstClr>
                </a:glow>
              </a:effectLst>
              <a:latin typeface="Calibri" panose="020F0502020204030204" pitchFamily="34" charset="0"/>
              <a:cs typeface="Times New Roman" pitchFamily="18" charset="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13739" y="4180817"/>
            <a:ext cx="8334726" cy="2770904"/>
            <a:chOff x="0" y="1124744"/>
            <a:chExt cx="9235227" cy="3070278"/>
          </a:xfrm>
        </p:grpSpPr>
        <p:pic>
          <p:nvPicPr>
            <p:cNvPr id="16" name="Picture 3" descr="D:\IMAGENES PEPA\fotos age\JUEGO DE GUERRA EJERCITO NOVIEMBRE-2009\DSC09207.JPG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83559"/>
              <a:ext cx="3458017" cy="2593513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3" descr="E:\fachada actual.JPG"/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2390293" y="1124744"/>
              <a:ext cx="4315403" cy="3070278"/>
            </a:xfrm>
            <a:prstGeom prst="rect">
              <a:avLst/>
            </a:prstGeom>
            <a:noFill/>
            <a:ln>
              <a:noFill/>
            </a:ln>
            <a:effectLst>
              <a:softEdge rad="635000"/>
            </a:effectLst>
          </p:spPr>
        </p:pic>
        <p:pic>
          <p:nvPicPr>
            <p:cNvPr id="20" name="Picture 2" descr="D:\IMAGENES PEPA\fotos age\INAUGURACION JUEGO DE GUERRA DEL EJERCITO.LUNES-03-2010\DSC01017.JPG"/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25401" t="12194" r="26709" b="35797"/>
            <a:stretch/>
          </p:blipFill>
          <p:spPr bwMode="auto">
            <a:xfrm>
              <a:off x="5798861" y="1363126"/>
              <a:ext cx="3436366" cy="2713946"/>
            </a:xfrm>
            <a:prstGeom prst="rect">
              <a:avLst/>
            </a:prstGeom>
            <a:noFill/>
            <a:effectLst>
              <a:softEdge rad="6350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3" descr="C:\Users\Usuario\Pictures\otras\II DE_1.jp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8773" t="24732"/>
            <a:stretch/>
          </p:blipFill>
          <p:spPr bwMode="auto">
            <a:xfrm>
              <a:off x="7092280" y="2711914"/>
              <a:ext cx="1812214" cy="1259457"/>
            </a:xfrm>
            <a:prstGeom prst="rect">
              <a:avLst/>
            </a:prstGeom>
            <a:noFill/>
            <a:effectLst>
              <a:softEdge rad="317500"/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5" name="14 CuadroTexto"/>
          <p:cNvSpPr txBox="1">
            <a:spLocks noChangeArrowheads="1"/>
          </p:cNvSpPr>
          <p:nvPr/>
        </p:nvSpPr>
        <p:spPr bwMode="auto">
          <a:xfrm>
            <a:off x="571418" y="2924944"/>
            <a:ext cx="8036420" cy="1586448"/>
          </a:xfrm>
          <a:prstGeom prst="round2DiagRect">
            <a:avLst>
              <a:gd name="adj1" fmla="val 15728"/>
              <a:gd name="adj2" fmla="val 0"/>
            </a:avLst>
          </a:prstGeom>
          <a:solidFill>
            <a:srgbClr val="FFFFFF">
              <a:alpha val="10196"/>
            </a:srgbClr>
          </a:solidFill>
          <a:ln w="28575">
            <a:solidFill>
              <a:srgbClr val="000000">
                <a:alpha val="27843"/>
              </a:srgbClr>
            </a:solidFill>
            <a:miter lim="800000"/>
            <a:headEnd/>
            <a:tailEnd/>
          </a:ln>
          <a:effectLst>
            <a:glow rad="101600">
              <a:sysClr val="window" lastClr="FFFFFF">
                <a:alpha val="40000"/>
              </a:sysClr>
            </a:glow>
          </a:effectLst>
        </p:spPr>
        <p:txBody>
          <a:bodyPr wrap="square" anchor="ctr">
            <a:spAutoFit/>
          </a:bodyPr>
          <a:lstStyle>
            <a:defPPr>
              <a:defRPr lang="es-ES"/>
            </a:defPPr>
            <a:lvl6pPr marL="273050" lvl="5" indent="-273050" algn="just">
              <a:lnSpc>
                <a:spcPct val="110000"/>
              </a:lnSpc>
              <a:spcBef>
                <a:spcPts val="300"/>
              </a:spcBef>
              <a:spcAft>
                <a:spcPts val="300"/>
              </a:spcAft>
              <a:buClr>
                <a:srgbClr val="C0504D">
                  <a:lumMod val="50000"/>
                </a:srgbClr>
              </a:buClr>
              <a:buSzPct val="110000"/>
              <a:buFont typeface="Wingdings" pitchFamily="2" charset="2"/>
              <a:buChar char="ü"/>
              <a:defRPr sz="1600"/>
            </a:lvl6pPr>
          </a:lstStyle>
          <a:p>
            <a:pPr marL="0" lvl="5" indent="0">
              <a:spcBef>
                <a:spcPts val="900"/>
              </a:spcBef>
              <a:spcAft>
                <a:spcPts val="900"/>
              </a:spcAft>
              <a:buClr>
                <a:srgbClr val="C0504D">
                  <a:lumMod val="75000"/>
                </a:srgbClr>
              </a:buClr>
              <a:buSzPct val="150000"/>
              <a:buNone/>
              <a:defRPr/>
            </a:pPr>
            <a:r>
              <a:rPr lang="es-ES_tradnl" b="1" dirty="0" smtClean="0">
                <a:solidFill>
                  <a:prstClr val="black"/>
                </a:solidFill>
                <a:latin typeface="Calibri" pitchFamily="34" charset="0"/>
              </a:rPr>
              <a:t>¿CUÁLES SON LAS ACCIONES ESTRATÉGICAS, LIGADAS A LAS PERSPECTIVAS Y OBJETIVOS OPERACIONALES, QUE PERMITAN ESTABLECER LOS INDICADORES DE GESTIÓN, LA MATRIZ DE DESEMPEÑO ESTRATÉGICO, LOS FACTORES CRÍTICOS DE ÉXITO, LA CORRELACIÓN A LOS PROCESOS DE LA AGFT, Y LOS COMPROMISOS DE LOS DIFERENTES DEPARTAMENTOS Y SECCIONES DEL INSTITUTO?</a:t>
            </a:r>
            <a:endParaRPr lang="es-ES" b="1" dirty="0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491778"/>
      </p:ext>
    </p:extLst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Diseño predetermin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Diseño predeterminado">
      <a:majorFont>
        <a:latin typeface="Impac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1224</TotalTime>
  <Words>6464</Words>
  <Application>Microsoft Office PowerPoint</Application>
  <PresentationFormat>Presentación en pantalla (4:3)</PresentationFormat>
  <Paragraphs>1160</Paragraphs>
  <Slides>44</Slides>
  <Notes>43</Notes>
  <HiddenSlides>0</HiddenSlides>
  <MMClips>0</MMClips>
  <ScaleCrop>false</ScaleCrop>
  <HeadingPairs>
    <vt:vector size="8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44</vt:i4>
      </vt:variant>
    </vt:vector>
  </HeadingPairs>
  <TitlesOfParts>
    <vt:vector size="54" baseType="lpstr">
      <vt:lpstr> TIMES NEW ROMAN</vt:lpstr>
      <vt:lpstr>Arial</vt:lpstr>
      <vt:lpstr>Arial Black</vt:lpstr>
      <vt:lpstr>Calibri</vt:lpstr>
      <vt:lpstr>Impact</vt:lpstr>
      <vt:lpstr>Times New Roman</vt:lpstr>
      <vt:lpstr>Wingdings</vt:lpstr>
      <vt:lpstr>2_Diseño predeterminado</vt:lpstr>
      <vt:lpstr>1_Tema de Office</vt:lpstr>
      <vt:lpstr>Document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Usuario</dc:creator>
  <cp:lastModifiedBy>Full name</cp:lastModifiedBy>
  <cp:revision>231</cp:revision>
  <dcterms:created xsi:type="dcterms:W3CDTF">2014-05-04T21:50:39Z</dcterms:created>
  <dcterms:modified xsi:type="dcterms:W3CDTF">2015-02-12T18:23:52Z</dcterms:modified>
</cp:coreProperties>
</file>