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301" r:id="rId5"/>
    <p:sldId id="302" r:id="rId6"/>
    <p:sldId id="303" r:id="rId7"/>
    <p:sldId id="304" r:id="rId8"/>
    <p:sldId id="330" r:id="rId9"/>
    <p:sldId id="329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318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299" r:id="rId48"/>
    <p:sldId id="300" r:id="rId49"/>
    <p:sldId id="316" r:id="rId50"/>
    <p:sldId id="320" r:id="rId51"/>
    <p:sldId id="322" r:id="rId52"/>
    <p:sldId id="328" r:id="rId53"/>
    <p:sldId id="323" r:id="rId54"/>
    <p:sldId id="324" r:id="rId55"/>
    <p:sldId id="325" r:id="rId56"/>
    <p:sldId id="326" r:id="rId57"/>
    <p:sldId id="327" r:id="rId58"/>
    <p:sldId id="286" r:id="rId59"/>
    <p:sldId id="287" r:id="rId60"/>
    <p:sldId id="288" r:id="rId61"/>
    <p:sldId id="289" r:id="rId62"/>
    <p:sldId id="290" r:id="rId63"/>
    <p:sldId id="291" r:id="rId64"/>
    <p:sldId id="292" r:id="rId65"/>
    <p:sldId id="293" r:id="rId66"/>
    <p:sldId id="294" r:id="rId67"/>
    <p:sldId id="295" r:id="rId68"/>
    <p:sldId id="296" r:id="rId69"/>
    <p:sldId id="297" r:id="rId70"/>
    <p:sldId id="298" r:id="rId71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3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159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391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445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91757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12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0573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15139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938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5013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67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936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7585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776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6304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2033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829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EFDF-F139-4643-9FBD-308E383A54EC}" type="datetimeFigureOut">
              <a:rPr lang="es-EC" smtClean="0"/>
              <a:t>28/04/2015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0DA363-490D-4271-BD4B-CB7CD9158D5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48708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0255" y="3344692"/>
            <a:ext cx="7766936" cy="1646302"/>
          </a:xfrm>
        </p:spPr>
        <p:txBody>
          <a:bodyPr/>
          <a:lstStyle/>
          <a:p>
            <a:pPr algn="ctr"/>
            <a:r>
              <a:rPr lang="es-EC" dirty="0" smtClean="0"/>
              <a:t>UNIVERSIDAD DE LAS FUERZAS ARMADAS-ESPE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26" y="774906"/>
            <a:ext cx="6603194" cy="15915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952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Marco </a:t>
            </a:r>
            <a:r>
              <a:rPr lang="es-EC" dirty="0"/>
              <a:t>Descriptivo PN-2800</a:t>
            </a:r>
            <a:br>
              <a:rPr lang="es-EC" dirty="0"/>
            </a:b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22" y="2020092"/>
            <a:ext cx="7710440" cy="402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7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 smtClean="0"/>
              <a:t>Características Generales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Estación neumática.</a:t>
            </a:r>
          </a:p>
          <a:p>
            <a:r>
              <a:rPr lang="es-EC" dirty="0" smtClean="0"/>
              <a:t>Funciona con aire comprimido.</a:t>
            </a:r>
          </a:p>
          <a:p>
            <a:r>
              <a:rPr lang="es-EC" dirty="0" smtClean="0"/>
              <a:t>Posee actuadores neumáticos y eléctricos.</a:t>
            </a:r>
          </a:p>
          <a:p>
            <a:r>
              <a:rPr lang="es-EC" dirty="0" smtClean="0"/>
              <a:t>Estación proveedora de materia prima.</a:t>
            </a:r>
          </a:p>
          <a:p>
            <a:r>
              <a:rPr lang="es-EC" dirty="0" smtClean="0"/>
              <a:t>Modo de operación manual y automático.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526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/>
              <a:t>Unidad de potencia </a:t>
            </a:r>
            <a:r>
              <a:rPr lang="es-EC" sz="2000" b="1" dirty="0" smtClean="0"/>
              <a:t>Neumática</a:t>
            </a: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4138103" y="2917556"/>
            <a:ext cx="2133908" cy="256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063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/>
              <a:t>Unidad </a:t>
            </a:r>
            <a:r>
              <a:rPr lang="es-EC" sz="2000" b="1" dirty="0" smtClean="0"/>
              <a:t>de </a:t>
            </a:r>
            <a:r>
              <a:rPr lang="es-EC" sz="2000" b="1" dirty="0"/>
              <a:t>mantenimiento </a:t>
            </a:r>
            <a:r>
              <a:rPr lang="es-EC" sz="2000" b="1" dirty="0" smtClean="0"/>
              <a:t>neumática</a:t>
            </a:r>
          </a:p>
          <a:p>
            <a:endParaRPr lang="es-EC" sz="2000" dirty="0"/>
          </a:p>
          <a:p>
            <a:pPr marL="0" indent="0">
              <a:buNone/>
            </a:pPr>
            <a:r>
              <a:rPr lang="es-EC" sz="2000" dirty="0" smtClean="0"/>
              <a:t>Compuesto por tres elementos:</a:t>
            </a:r>
          </a:p>
          <a:p>
            <a:pPr marL="0" indent="0">
              <a:buNone/>
            </a:pPr>
            <a:endParaRPr lang="es-EC" sz="2000" dirty="0" smtClean="0"/>
          </a:p>
          <a:p>
            <a:r>
              <a:rPr lang="es-EC" sz="2000" dirty="0" smtClean="0"/>
              <a:t>Filtro</a:t>
            </a:r>
          </a:p>
          <a:p>
            <a:r>
              <a:rPr lang="es-EC" sz="2000" dirty="0" smtClean="0"/>
              <a:t>Regulador</a:t>
            </a:r>
          </a:p>
          <a:p>
            <a:r>
              <a:rPr lang="es-EC" sz="2000" dirty="0" smtClean="0"/>
              <a:t>Lubricador</a:t>
            </a:r>
            <a:endParaRPr lang="es-EC" sz="20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51698" y="3164491"/>
            <a:ext cx="3270330" cy="2218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79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/>
              <a:t>Manipuladores </a:t>
            </a:r>
            <a:r>
              <a:rPr lang="es-EC" sz="2000" b="1" dirty="0" smtClean="0"/>
              <a:t>Neumáticos</a:t>
            </a:r>
          </a:p>
          <a:p>
            <a:pPr marL="0" indent="0">
              <a:buNone/>
            </a:pPr>
            <a:r>
              <a:rPr lang="es-EC" sz="2000" dirty="0" smtClean="0"/>
              <a:t>Son brazos </a:t>
            </a:r>
            <a:r>
              <a:rPr lang="es-EC" sz="2000" dirty="0"/>
              <a:t>robóticos diseñados para transportar piezas específicas por medio de movimientos controlados</a:t>
            </a:r>
            <a:r>
              <a:rPr lang="es-EC" sz="2000" dirty="0" smtClean="0"/>
              <a:t>. </a:t>
            </a:r>
            <a:r>
              <a:rPr lang="es-EC" sz="2000" dirty="0"/>
              <a:t>Los manipuladores se componen de tres cilindros de doble efecto, es decir tienen tres grados de </a:t>
            </a:r>
            <a:r>
              <a:rPr lang="es-EC" sz="2000" dirty="0" smtClean="0"/>
              <a:t>libertad.</a:t>
            </a:r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51693" y="4100975"/>
            <a:ext cx="264795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11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Manipulador de Cilindros</a:t>
            </a:r>
            <a:endParaRPr lang="es-EC" sz="2000" b="1" dirty="0"/>
          </a:p>
        </p:txBody>
      </p:sp>
      <p:pic>
        <p:nvPicPr>
          <p:cNvPr id="5" name="Imagen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0321" y="2857782"/>
            <a:ext cx="5164427" cy="369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18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/>
              <a:t>Manipulador de </a:t>
            </a:r>
            <a:r>
              <a:rPr lang="es-EC" sz="2000" b="1" dirty="0" smtClean="0"/>
              <a:t>Pallets</a:t>
            </a:r>
            <a:endParaRPr lang="es-EC" sz="2000" b="1" dirty="0"/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4922" y="2859108"/>
            <a:ext cx="5401494" cy="35416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0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dirty="0"/>
              <a:t>Banco de Electroválvulas</a:t>
            </a:r>
          </a:p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3029" y="2825121"/>
            <a:ext cx="5259146" cy="362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13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/>
              <a:t>Almacén de cilindros</a:t>
            </a:r>
            <a:endParaRPr lang="es-EC" sz="2000" dirty="0"/>
          </a:p>
          <a:p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71" y="2930288"/>
            <a:ext cx="5198110" cy="29292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499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/>
              <a:t>Almacén de </a:t>
            </a:r>
            <a:r>
              <a:rPr lang="es-EC" sz="2000" b="1" dirty="0" smtClean="0"/>
              <a:t>pallets                                       Taladro              </a:t>
            </a:r>
            <a:endParaRPr lang="es-EC" sz="2000" dirty="0"/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8023" y="2861456"/>
            <a:ext cx="3269278" cy="2194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69" y="5162235"/>
            <a:ext cx="1163385" cy="985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>
          <a:blip r:embed="rId4"/>
          <a:stretch>
            <a:fillRect/>
          </a:stretch>
        </p:blipFill>
        <p:spPr>
          <a:xfrm>
            <a:off x="6940908" y="2861456"/>
            <a:ext cx="2019300" cy="2600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7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854" y="416417"/>
            <a:ext cx="9265156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/>
            </a:r>
            <a:br>
              <a:rPr lang="es-EC" b="1" dirty="0" smtClean="0"/>
            </a:br>
            <a:r>
              <a:rPr lang="es-EC" sz="4000" b="1" dirty="0" smtClean="0"/>
              <a:t>REHABILITACIÓN </a:t>
            </a:r>
            <a:r>
              <a:rPr lang="es-EC" sz="4000" b="1" dirty="0"/>
              <a:t>DE LAS ESTACIONES NEUMÁTICA PN-2800 E HIDRÁULICA HYD-2800 DEL LABORATORIO DE ROBÓTICA DE LA UNIVERSIDAD DE LAS FUERZAS ARMADAS-ESPE</a:t>
            </a:r>
            <a:endParaRPr lang="es-EC" sz="40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22917" y="41362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z="2800" b="1" dirty="0"/>
              <a:t>AUTORES: </a:t>
            </a:r>
            <a:r>
              <a:rPr lang="es-EC" sz="2800" b="1" dirty="0" smtClean="0"/>
              <a:t>	GUERRA </a:t>
            </a:r>
            <a:r>
              <a:rPr lang="es-EC" sz="2800" b="1" dirty="0"/>
              <a:t>VACA, PATRICIO ALEJANDRO</a:t>
            </a:r>
            <a:endParaRPr lang="es-EC" sz="2800" dirty="0"/>
          </a:p>
          <a:p>
            <a:r>
              <a:rPr lang="es-EC" sz="2800" b="1" dirty="0" smtClean="0"/>
              <a:t>				TULCÁN </a:t>
            </a:r>
            <a:r>
              <a:rPr lang="es-EC" sz="2800" b="1" dirty="0"/>
              <a:t>BENAVIDES, FABIÁN LAUREANO</a:t>
            </a:r>
            <a:endParaRPr lang="es-EC" sz="2800" dirty="0"/>
          </a:p>
          <a:p>
            <a:r>
              <a:rPr lang="es-EC" sz="2800" b="1" dirty="0"/>
              <a:t> </a:t>
            </a:r>
            <a:endParaRPr lang="es-EC" sz="2800" b="1" dirty="0" smtClean="0"/>
          </a:p>
          <a:p>
            <a:r>
              <a:rPr lang="es-EC" sz="2800" b="1" dirty="0" smtClean="0"/>
              <a:t>DIRECTOR</a:t>
            </a:r>
            <a:r>
              <a:rPr lang="es-EC" sz="2800" b="1" dirty="0"/>
              <a:t>: </a:t>
            </a:r>
            <a:r>
              <a:rPr lang="es-EC" sz="2800" b="1" dirty="0" smtClean="0"/>
              <a:t>	ING</a:t>
            </a:r>
            <a:r>
              <a:rPr lang="es-EC" sz="2800" b="1" dirty="0"/>
              <a:t>. ORTIZ, HUGO</a:t>
            </a:r>
            <a:endParaRPr lang="es-EC" sz="2800" dirty="0"/>
          </a:p>
          <a:p>
            <a:r>
              <a:rPr lang="es-EC" sz="2800" b="1" dirty="0"/>
              <a:t>CODIRECTOR: ING. GORDILLO, RODOLFO</a:t>
            </a:r>
            <a:endParaRPr lang="es-EC" sz="2800" dirty="0"/>
          </a:p>
        </p:txBody>
      </p:sp>
    </p:spTree>
    <p:extLst>
      <p:ext uri="{BB962C8B-B14F-4D97-AF65-F5344CB8AC3E}">
        <p14:creationId xmlns:p14="http://schemas.microsoft.com/office/powerpoint/2010/main" val="283667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 smtClean="0"/>
              <a:t>Sensores</a:t>
            </a:r>
          </a:p>
          <a:p>
            <a:pPr marL="0" indent="0">
              <a:buNone/>
            </a:pPr>
            <a:endParaRPr lang="es-EC" sz="2000" b="1" dirty="0" smtClean="0"/>
          </a:p>
          <a:p>
            <a:r>
              <a:rPr lang="es-EC" dirty="0" smtClean="0"/>
              <a:t>Inductivos</a:t>
            </a:r>
          </a:p>
          <a:p>
            <a:r>
              <a:rPr lang="es-EC" dirty="0" smtClean="0"/>
              <a:t>Tipo </a:t>
            </a:r>
            <a:r>
              <a:rPr lang="es-EC" dirty="0" err="1" smtClean="0"/>
              <a:t>switch</a:t>
            </a:r>
            <a:r>
              <a:rPr lang="es-EC" dirty="0" smtClean="0"/>
              <a:t> </a:t>
            </a:r>
            <a:r>
              <a:rPr lang="es-EC" dirty="0" err="1" smtClean="0"/>
              <a:t>reed</a:t>
            </a:r>
            <a:endParaRPr lang="es-EC" dirty="0" smtClean="0"/>
          </a:p>
          <a:p>
            <a:r>
              <a:rPr lang="es-EC" dirty="0" smtClean="0"/>
              <a:t>Fines de carrera</a:t>
            </a:r>
          </a:p>
          <a:p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1847170" y="4964951"/>
            <a:ext cx="1983347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20819" y="4957231"/>
            <a:ext cx="1838325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/>
          <p:cNvPicPr/>
          <p:nvPr/>
        </p:nvPicPr>
        <p:blipFill>
          <a:blip r:embed="rId4"/>
          <a:stretch>
            <a:fillRect/>
          </a:stretch>
        </p:blipFill>
        <p:spPr>
          <a:xfrm>
            <a:off x="3960990" y="4964951"/>
            <a:ext cx="202935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38996"/>
              </p:ext>
            </p:extLst>
          </p:nvPr>
        </p:nvGraphicFramePr>
        <p:xfrm>
          <a:off x="4202935" y="2160589"/>
          <a:ext cx="542544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2545"/>
                <a:gridCol w="411289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Sensor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Descripción 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LS1-MP-U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Manipulador de pallets arriba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LS2-MP-D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Manipulador de pallets abajo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LS5-MP-F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Brazo manipulador de pallets extendido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LS6-MP-B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Brazo manipulador de pallets retraído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LS1-MR-U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Manipulador de cilindros arriba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LS2-MR-D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Manipulador de cilindros abajo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LS5-MR-F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Manipulador de cilindros s gira derecha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LS6-MR-B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Manipulador de cilindros gira izquierda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0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 lnSpcReduction="10000"/>
          </a:bodyPr>
          <a:lstStyle/>
          <a:p>
            <a:r>
              <a:rPr lang="es-EC" sz="2000" b="1" dirty="0"/>
              <a:t>Tablero </a:t>
            </a:r>
            <a:r>
              <a:rPr lang="es-EC" sz="2000" b="1" dirty="0" smtClean="0"/>
              <a:t>Eléctrico</a:t>
            </a:r>
          </a:p>
          <a:p>
            <a:pPr marL="0" indent="0">
              <a:buNone/>
            </a:pPr>
            <a:endParaRPr lang="es-EC" sz="2000" b="1" dirty="0"/>
          </a:p>
          <a:p>
            <a:pPr marL="0" indent="0">
              <a:buNone/>
            </a:pPr>
            <a:r>
              <a:rPr lang="es-EC" sz="2000" dirty="0"/>
              <a:t>G</a:t>
            </a:r>
            <a:r>
              <a:rPr lang="es-EC" sz="2000" dirty="0" smtClean="0"/>
              <a:t>abinete </a:t>
            </a:r>
            <a:r>
              <a:rPr lang="es-EC" sz="2000" dirty="0"/>
              <a:t>que ordenadamente en </a:t>
            </a:r>
            <a:r>
              <a:rPr lang="es-EC" sz="2000" dirty="0" smtClean="0"/>
              <a:t>canaletas contiene </a:t>
            </a:r>
            <a:r>
              <a:rPr lang="es-EC" sz="2000" dirty="0"/>
              <a:t>todas las conexiones eléctricas </a:t>
            </a:r>
            <a:r>
              <a:rPr lang="es-EC" sz="2000" dirty="0" smtClean="0"/>
              <a:t>de  </a:t>
            </a:r>
            <a:r>
              <a:rPr lang="es-EC" sz="2000" dirty="0"/>
              <a:t>la estación </a:t>
            </a:r>
            <a:r>
              <a:rPr lang="es-EC" sz="2000" dirty="0" smtClean="0"/>
              <a:t>PN-2800.</a:t>
            </a:r>
          </a:p>
          <a:p>
            <a:pPr marL="0" indent="0">
              <a:buNone/>
            </a:pPr>
            <a:endParaRPr lang="es-EC" sz="2000" dirty="0"/>
          </a:p>
          <a:p>
            <a:pPr lvl="0"/>
            <a:r>
              <a:rPr lang="es-EC" sz="2000" dirty="0"/>
              <a:t>Relé de 24 </a:t>
            </a:r>
            <a:r>
              <a:rPr lang="es-EC" sz="2000" dirty="0" err="1"/>
              <a:t>Vdc</a:t>
            </a:r>
            <a:endParaRPr lang="es-EC" sz="2000" dirty="0"/>
          </a:p>
          <a:p>
            <a:pPr lvl="0"/>
            <a:r>
              <a:rPr lang="es-EC" sz="2000" dirty="0"/>
              <a:t>Protecciones como disyuntor y fusibles</a:t>
            </a:r>
          </a:p>
          <a:p>
            <a:pPr lvl="0"/>
            <a:r>
              <a:rPr lang="es-EC" sz="2000" dirty="0"/>
              <a:t>Fuente eléctrica de 24VDC y 3.2A.</a:t>
            </a:r>
          </a:p>
          <a:p>
            <a:pPr lvl="0"/>
            <a:r>
              <a:rPr lang="es-EC" sz="2000" dirty="0"/>
              <a:t>Fuente de poder de computadora</a:t>
            </a:r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692" y="2726517"/>
            <a:ext cx="2398395" cy="2748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87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PN-2800</a:t>
            </a:r>
            <a:br>
              <a:rPr lang="es-EC" dirty="0"/>
            </a:br>
            <a:r>
              <a:rPr lang="es-EC" sz="3200" dirty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7268931" cy="3880773"/>
          </a:xfrm>
        </p:spPr>
        <p:txBody>
          <a:bodyPr>
            <a:normAutofit/>
          </a:bodyPr>
          <a:lstStyle/>
          <a:p>
            <a:r>
              <a:rPr lang="es-EC" sz="2000" dirty="0"/>
              <a:t>Controlador Lógico Programable 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  <a:p>
            <a:r>
              <a:rPr lang="es-EC" dirty="0" err="1" smtClean="0"/>
              <a:t>Modicon</a:t>
            </a:r>
            <a:r>
              <a:rPr lang="es-EC" dirty="0" smtClean="0"/>
              <a:t> </a:t>
            </a:r>
            <a:r>
              <a:rPr lang="es-EC" dirty="0"/>
              <a:t>Compact </a:t>
            </a:r>
            <a:r>
              <a:rPr lang="es-EC" dirty="0" smtClean="0"/>
              <a:t>984-A130</a:t>
            </a:r>
          </a:p>
          <a:p>
            <a:pPr lvl="0"/>
            <a:r>
              <a:rPr lang="es-EC" dirty="0"/>
              <a:t>4K palabras de memoria de usuario (1k designado para el correcto funcionamiento del sistema)</a:t>
            </a:r>
          </a:p>
          <a:p>
            <a:pPr lvl="0"/>
            <a:r>
              <a:rPr lang="es-EC" dirty="0"/>
              <a:t>2K palabras de Estado RAM</a:t>
            </a:r>
          </a:p>
          <a:p>
            <a:pPr lvl="0"/>
            <a:r>
              <a:rPr lang="es-EC" dirty="0"/>
              <a:t>6K palabras en total y un puerto de comunicación </a:t>
            </a:r>
            <a:r>
              <a:rPr lang="es-EC" dirty="0" err="1"/>
              <a:t>Modbus</a:t>
            </a:r>
            <a:r>
              <a:rPr lang="es-EC" dirty="0"/>
              <a:t> </a:t>
            </a:r>
          </a:p>
          <a:p>
            <a:pPr lvl="0"/>
            <a:r>
              <a:rPr lang="es-EC" dirty="0"/>
              <a:t>Operación del CPU 8 MHz</a:t>
            </a:r>
          </a:p>
          <a:p>
            <a:pPr lvl="0"/>
            <a:r>
              <a:rPr lang="es-EC" dirty="0"/>
              <a:t>Resuelve la lógica de programación a una velocidad de 2.13ms/K nodos de lógica de escalera estándar.</a:t>
            </a: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46265" y="2160589"/>
            <a:ext cx="2807036" cy="36311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4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51712" t="14025" r="3036" b="23737"/>
          <a:stretch/>
        </p:blipFill>
        <p:spPr>
          <a:xfrm>
            <a:off x="2605792" y="1930400"/>
            <a:ext cx="4977246" cy="4253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02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Características Generales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Estación Hidráulica.</a:t>
            </a:r>
          </a:p>
          <a:p>
            <a:r>
              <a:rPr lang="es-EC" dirty="0" smtClean="0"/>
              <a:t>Funciona con sistema de impulsión hidráulico.</a:t>
            </a:r>
          </a:p>
          <a:p>
            <a:r>
              <a:rPr lang="es-EC" dirty="0" smtClean="0"/>
              <a:t>Posee actuadores electrohidráulicos.</a:t>
            </a:r>
          </a:p>
          <a:p>
            <a:r>
              <a:rPr lang="es-EC" dirty="0" smtClean="0"/>
              <a:t>Aplicaciones de fuerza, precisión y resistencia al entorno</a:t>
            </a:r>
          </a:p>
          <a:p>
            <a:r>
              <a:rPr lang="es-EC" dirty="0" smtClean="0"/>
              <a:t>Estación de ensamble.</a:t>
            </a:r>
          </a:p>
          <a:p>
            <a:r>
              <a:rPr lang="es-EC" dirty="0" smtClean="0"/>
              <a:t>Articulaciones: cintura, hombro , codo y muñeca.</a:t>
            </a:r>
          </a:p>
          <a:p>
            <a:r>
              <a:rPr lang="es-EC" dirty="0" smtClean="0"/>
              <a:t>Modo de operación manual y control por voz.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438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HYD-2800</a:t>
            </a:r>
            <a:br>
              <a:rPr lang="es-EC" dirty="0"/>
            </a:br>
            <a:r>
              <a:rPr lang="es-EC" sz="3200" dirty="0" smtClean="0"/>
              <a:t>Grados de Libertad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3" y="2577428"/>
            <a:ext cx="5471181" cy="3645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2738958" y="5450865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180°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10409" y="3229288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75°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73336" y="3576540"/>
            <a:ext cx="468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75°</a:t>
            </a:r>
            <a:endParaRPr lang="es-EC" sz="1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41734" y="5143088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solidFill>
                  <a:srgbClr val="FF0000"/>
                </a:solidFill>
              </a:rPr>
              <a:t>180°</a:t>
            </a:r>
            <a:endParaRPr lang="es-EC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Manipulador Robótico</a:t>
            </a: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1389532" y="2976138"/>
            <a:ext cx="4152137" cy="350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6032989" y="5410675"/>
            <a:ext cx="2341911" cy="10447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ángulo 7"/>
          <p:cNvSpPr/>
          <p:nvPr/>
        </p:nvSpPr>
        <p:spPr>
          <a:xfrm>
            <a:off x="5920028" y="4844249"/>
            <a:ext cx="23952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/>
              <a:t>Actuadores Hidráulicos</a:t>
            </a:r>
            <a:endParaRPr lang="es-EC" sz="16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r="4456"/>
          <a:stretch/>
        </p:blipFill>
        <p:spPr>
          <a:xfrm>
            <a:off x="6677320" y="3410519"/>
            <a:ext cx="815301" cy="12230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ángulo 8"/>
          <p:cNvSpPr/>
          <p:nvPr/>
        </p:nvSpPr>
        <p:spPr>
          <a:xfrm>
            <a:off x="6340086" y="3030611"/>
            <a:ext cx="15277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b="1" dirty="0" smtClean="0"/>
              <a:t>Transductores</a:t>
            </a:r>
            <a:endParaRPr lang="es-EC" sz="1600" b="1" dirty="0"/>
          </a:p>
        </p:txBody>
      </p:sp>
    </p:spTree>
    <p:extLst>
      <p:ext uri="{BB962C8B-B14F-4D97-AF65-F5344CB8AC3E}">
        <p14:creationId xmlns:p14="http://schemas.microsoft.com/office/powerpoint/2010/main" val="14029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Unidad Hidráulica de Poder</a:t>
            </a: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02" y="2911862"/>
            <a:ext cx="4684166" cy="37569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57121" y="3097650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Motor</a:t>
            </a:r>
          </a:p>
          <a:p>
            <a:r>
              <a:rPr lang="es-EC" sz="1200" dirty="0" smtClean="0"/>
              <a:t>Eléctrico</a:t>
            </a:r>
            <a:endParaRPr lang="es-EC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355555" y="4207838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Cubierta del Filtro</a:t>
            </a:r>
          </a:p>
          <a:p>
            <a:r>
              <a:rPr lang="es-EC" sz="1200" dirty="0" smtClean="0"/>
              <a:t>De Aceite</a:t>
            </a:r>
            <a:endParaRPr lang="es-EC" sz="1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5293630" y="6300578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Indicador del </a:t>
            </a:r>
          </a:p>
          <a:p>
            <a:pPr algn="ctr"/>
            <a:r>
              <a:rPr lang="es-EC" sz="1200" dirty="0" smtClean="0"/>
              <a:t>Nivel de Fluido</a:t>
            </a:r>
            <a:endParaRPr lang="es-EC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710286" y="6078088"/>
            <a:ext cx="670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Tanque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03158" y="6065984"/>
            <a:ext cx="136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Freno de Vaciado</a:t>
            </a:r>
          </a:p>
          <a:p>
            <a:pPr algn="ctr"/>
            <a:r>
              <a:rPr lang="es-EC" sz="1200" dirty="0" smtClean="0"/>
              <a:t>Del tanque</a:t>
            </a:r>
            <a:endParaRPr lang="es-EC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205884" y="5086892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Tiradera para la salida</a:t>
            </a:r>
          </a:p>
          <a:p>
            <a:pPr algn="ctr"/>
            <a:r>
              <a:rPr lang="es-EC" sz="1200" dirty="0" smtClean="0"/>
              <a:t>Rápida de presión</a:t>
            </a:r>
            <a:endParaRPr lang="es-EC" sz="1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872702" y="4531798"/>
            <a:ext cx="898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Válvula de</a:t>
            </a:r>
          </a:p>
          <a:p>
            <a:pPr algn="ctr"/>
            <a:r>
              <a:rPr lang="es-EC" sz="1200" dirty="0" smtClean="0"/>
              <a:t>Presión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495177" y="3687969"/>
            <a:ext cx="1415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Conector de</a:t>
            </a:r>
          </a:p>
          <a:p>
            <a:pPr algn="ctr"/>
            <a:r>
              <a:rPr lang="es-EC" sz="1200" dirty="0" smtClean="0"/>
              <a:t>Retorno al tanque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955081" y="3094756"/>
            <a:ext cx="90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Indicador</a:t>
            </a:r>
          </a:p>
          <a:p>
            <a:pPr algn="ctr"/>
            <a:r>
              <a:rPr lang="es-EC" sz="1200" dirty="0" smtClean="0"/>
              <a:t>De Presión</a:t>
            </a:r>
          </a:p>
        </p:txBody>
      </p:sp>
    </p:spTree>
    <p:extLst>
      <p:ext uri="{BB962C8B-B14F-4D97-AF65-F5344CB8AC3E}">
        <p14:creationId xmlns:p14="http://schemas.microsoft.com/office/powerpoint/2010/main" val="291282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Válvulas</a:t>
            </a: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12" name="Imagen 11"/>
          <p:cNvPicPr/>
          <p:nvPr/>
        </p:nvPicPr>
        <p:blipFill rotWithShape="1">
          <a:blip r:embed="rId2" cstate="print"/>
          <a:srcRect l="51616" r="13413"/>
          <a:stretch/>
        </p:blipFill>
        <p:spPr>
          <a:xfrm>
            <a:off x="6554123" y="2651332"/>
            <a:ext cx="1839191" cy="36271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/>
          <p:nvPr/>
        </p:nvPicPr>
        <p:blipFill rotWithShape="1">
          <a:blip r:embed="rId3"/>
          <a:srcRect l="4138" t="12588" r="23955" b="13226"/>
          <a:stretch/>
        </p:blipFill>
        <p:spPr>
          <a:xfrm>
            <a:off x="1282888" y="3291984"/>
            <a:ext cx="3411941" cy="244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Conector recto de flecha 6"/>
          <p:cNvCxnSpPr/>
          <p:nvPr/>
        </p:nvCxnSpPr>
        <p:spPr>
          <a:xfrm flipH="1">
            <a:off x="4299044" y="4581699"/>
            <a:ext cx="6083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824648" y="4464929"/>
            <a:ext cx="1046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Válvula</a:t>
            </a:r>
          </a:p>
          <a:p>
            <a:pPr algn="ctr"/>
            <a:r>
              <a:rPr lang="es-EC" sz="1200" dirty="0" smtClean="0"/>
              <a:t>Proporcional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3657600" y="3836200"/>
            <a:ext cx="1236180" cy="544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5025362" y="3591720"/>
            <a:ext cx="649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Acople</a:t>
            </a:r>
          </a:p>
          <a:p>
            <a:pPr algn="ctr"/>
            <a:r>
              <a:rPr lang="es-EC" sz="1200" dirty="0" smtClean="0"/>
              <a:t>Rápido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143144" y="2819634"/>
            <a:ext cx="1845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Válvula Control de Flujo</a:t>
            </a: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3125337" y="3123929"/>
            <a:ext cx="40943" cy="4950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2143144" y="5404512"/>
            <a:ext cx="0" cy="595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Conector recto 24"/>
          <p:cNvCxnSpPr/>
          <p:nvPr/>
        </p:nvCxnSpPr>
        <p:spPr>
          <a:xfrm>
            <a:off x="2143144" y="6000418"/>
            <a:ext cx="140527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 flipV="1">
            <a:off x="2513910" y="5406784"/>
            <a:ext cx="0" cy="5959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Conector recto de flecha 26"/>
          <p:cNvCxnSpPr/>
          <p:nvPr/>
        </p:nvCxnSpPr>
        <p:spPr>
          <a:xfrm flipV="1">
            <a:off x="2879411" y="5229366"/>
            <a:ext cx="2989" cy="10421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7" name="Conector recto 36"/>
          <p:cNvCxnSpPr/>
          <p:nvPr/>
        </p:nvCxnSpPr>
        <p:spPr>
          <a:xfrm flipV="1">
            <a:off x="3207224" y="5436264"/>
            <a:ext cx="0" cy="5641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Conector recto 37"/>
          <p:cNvCxnSpPr/>
          <p:nvPr/>
        </p:nvCxnSpPr>
        <p:spPr>
          <a:xfrm flipV="1">
            <a:off x="3562066" y="5439209"/>
            <a:ext cx="0" cy="564154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2188376" y="6318314"/>
            <a:ext cx="1393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 smtClean="0"/>
              <a:t>Válvula Solenoide</a:t>
            </a:r>
          </a:p>
        </p:txBody>
      </p:sp>
    </p:spTree>
    <p:extLst>
      <p:ext uri="{BB962C8B-B14F-4D97-AF65-F5344CB8AC3E}">
        <p14:creationId xmlns:p14="http://schemas.microsoft.com/office/powerpoint/2010/main" val="3677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Panel de Control</a:t>
            </a:r>
          </a:p>
          <a:p>
            <a:pPr lvl="0">
              <a:buAutoNum type="arabicPeriod"/>
            </a:pPr>
            <a:r>
              <a:rPr lang="es-EC" sz="1600" dirty="0" smtClean="0"/>
              <a:t>Encendido.</a:t>
            </a:r>
          </a:p>
          <a:p>
            <a:pPr lvl="0">
              <a:buAutoNum type="arabicPeriod"/>
            </a:pPr>
            <a:r>
              <a:rPr lang="es-EC" sz="1600" dirty="0" smtClean="0"/>
              <a:t>Apagado.</a:t>
            </a:r>
          </a:p>
          <a:p>
            <a:pPr lvl="0">
              <a:buAutoNum type="arabicPeriod"/>
            </a:pPr>
            <a:r>
              <a:rPr lang="es-EC" sz="1600" dirty="0" smtClean="0"/>
              <a:t>Emergencia.</a:t>
            </a:r>
          </a:p>
          <a:p>
            <a:pPr lvl="0">
              <a:buAutoNum type="arabicPeriod"/>
            </a:pPr>
            <a:r>
              <a:rPr lang="es-EC" sz="1600" dirty="0" smtClean="0"/>
              <a:t>Luces indicadoras.</a:t>
            </a:r>
          </a:p>
          <a:p>
            <a:pPr lvl="0">
              <a:buAutoNum type="arabicPeriod"/>
            </a:pPr>
            <a:r>
              <a:rPr lang="es-EC" sz="1600" dirty="0" smtClean="0"/>
              <a:t>Abrir/Cerrar </a:t>
            </a:r>
            <a:r>
              <a:rPr lang="es-EC" sz="1600" dirty="0" err="1" smtClean="0"/>
              <a:t>Gripper</a:t>
            </a:r>
            <a:r>
              <a:rPr lang="es-EC" sz="1600" dirty="0" smtClean="0"/>
              <a:t>.</a:t>
            </a:r>
          </a:p>
          <a:p>
            <a:pPr lvl="0">
              <a:buAutoNum type="arabicPeriod"/>
            </a:pPr>
            <a:r>
              <a:rPr lang="es-EC" sz="1600" dirty="0" err="1" smtClean="0"/>
              <a:t>Switch</a:t>
            </a:r>
            <a:r>
              <a:rPr lang="es-EC" sz="1600" dirty="0" smtClean="0"/>
              <a:t> ON-OFF-ON.</a:t>
            </a:r>
          </a:p>
          <a:p>
            <a:pPr lvl="0">
              <a:buAutoNum type="arabicPeriod"/>
            </a:pPr>
            <a:r>
              <a:rPr lang="es-EC" sz="1600" dirty="0" err="1" smtClean="0"/>
              <a:t>Leds</a:t>
            </a:r>
            <a:r>
              <a:rPr lang="es-EC" sz="1600" dirty="0" smtClean="0"/>
              <a:t> indicadores.</a:t>
            </a:r>
            <a:endParaRPr lang="es-EC" sz="1600" dirty="0"/>
          </a:p>
          <a:p>
            <a:pPr lvl="0">
              <a:buAutoNum type="arabicPeriod"/>
            </a:pPr>
            <a:r>
              <a:rPr lang="es-EC" sz="1600" dirty="0" smtClean="0"/>
              <a:t>Potenciómetro.</a:t>
            </a:r>
            <a:endParaRPr lang="es-EC" sz="1600" dirty="0"/>
          </a:p>
          <a:p>
            <a:pPr lvl="0">
              <a:buAutoNum type="arabicPeriod"/>
            </a:pPr>
            <a:r>
              <a:rPr lang="es-EC" sz="1600" dirty="0" smtClean="0"/>
              <a:t>Modo </a:t>
            </a:r>
            <a:r>
              <a:rPr lang="es-EC" sz="1600" dirty="0"/>
              <a:t>de </a:t>
            </a:r>
            <a:r>
              <a:rPr lang="es-EC" sz="1600" dirty="0" smtClean="0"/>
              <a:t>operación.</a:t>
            </a:r>
            <a:endParaRPr lang="es-EC" sz="1600" dirty="0"/>
          </a:p>
          <a:p>
            <a:pPr marL="0" indent="0">
              <a:buNone/>
            </a:pPr>
            <a:endParaRPr lang="es-EC" sz="13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27923" t="3343" r="16428" b="11909"/>
          <a:stretch/>
        </p:blipFill>
        <p:spPr>
          <a:xfrm>
            <a:off x="5759355" y="2210938"/>
            <a:ext cx="2497541" cy="3698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Conector recto de flecha 5"/>
          <p:cNvCxnSpPr/>
          <p:nvPr/>
        </p:nvCxnSpPr>
        <p:spPr>
          <a:xfrm>
            <a:off x="5295331" y="2552131"/>
            <a:ext cx="764275" cy="1364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ángulo redondeado 8"/>
          <p:cNvSpPr/>
          <p:nvPr/>
        </p:nvSpPr>
        <p:spPr>
          <a:xfrm>
            <a:off x="4954139" y="2388360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8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0" name="Conector recto de flecha 9"/>
          <p:cNvCxnSpPr>
            <a:stCxn id="12" idx="3"/>
          </p:cNvCxnSpPr>
          <p:nvPr/>
        </p:nvCxnSpPr>
        <p:spPr>
          <a:xfrm>
            <a:off x="5311252" y="3120791"/>
            <a:ext cx="598229" cy="139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ángulo redondeado 11"/>
          <p:cNvSpPr/>
          <p:nvPr/>
        </p:nvSpPr>
        <p:spPr>
          <a:xfrm>
            <a:off x="4970059" y="2950194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7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4972331" y="3716744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6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18" name="Conector recto de flecha 17"/>
          <p:cNvCxnSpPr>
            <a:stCxn id="17" idx="3"/>
          </p:cNvCxnSpPr>
          <p:nvPr/>
        </p:nvCxnSpPr>
        <p:spPr>
          <a:xfrm>
            <a:off x="5313524" y="3887341"/>
            <a:ext cx="807667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313524" y="4415060"/>
            <a:ext cx="807667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Rectángulo redondeado 22"/>
          <p:cNvSpPr/>
          <p:nvPr/>
        </p:nvSpPr>
        <p:spPr>
          <a:xfrm>
            <a:off x="4974603" y="4264931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5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4" name="Rectángulo redondeado 23"/>
          <p:cNvSpPr/>
          <p:nvPr/>
        </p:nvSpPr>
        <p:spPr>
          <a:xfrm>
            <a:off x="4976875" y="4799467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4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4979147" y="5252119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1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26" name="Conector recto de flecha 25"/>
          <p:cNvCxnSpPr>
            <a:stCxn id="24" idx="3"/>
          </p:cNvCxnSpPr>
          <p:nvPr/>
        </p:nvCxnSpPr>
        <p:spPr>
          <a:xfrm>
            <a:off x="5318068" y="4970064"/>
            <a:ext cx="627893" cy="68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25" idx="3"/>
          </p:cNvCxnSpPr>
          <p:nvPr/>
        </p:nvCxnSpPr>
        <p:spPr>
          <a:xfrm>
            <a:off x="5320340" y="5422716"/>
            <a:ext cx="541503" cy="6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tángulo redondeado 30"/>
          <p:cNvSpPr/>
          <p:nvPr/>
        </p:nvSpPr>
        <p:spPr>
          <a:xfrm>
            <a:off x="6613477" y="6151001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2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8582341" y="5299869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3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8590298" y="2645851"/>
            <a:ext cx="341193" cy="341194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tx1"/>
                </a:solidFill>
              </a:rPr>
              <a:t>9</a:t>
            </a:r>
            <a:endParaRPr lang="es-EC" dirty="0">
              <a:solidFill>
                <a:schemeClr val="tx1"/>
              </a:solidFill>
            </a:endParaRPr>
          </a:p>
        </p:txBody>
      </p:sp>
      <p:cxnSp>
        <p:nvCxnSpPr>
          <p:cNvPr id="37" name="Conector recto de flecha 36"/>
          <p:cNvCxnSpPr>
            <a:stCxn id="31" idx="0"/>
          </p:cNvCxnSpPr>
          <p:nvPr/>
        </p:nvCxnSpPr>
        <p:spPr>
          <a:xfrm flipH="1" flipV="1">
            <a:off x="6770427" y="5586473"/>
            <a:ext cx="13647" cy="564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-859809" y="-103723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/>
          <p:cNvCxnSpPr>
            <a:stCxn id="33" idx="1"/>
          </p:cNvCxnSpPr>
          <p:nvPr/>
        </p:nvCxnSpPr>
        <p:spPr>
          <a:xfrm flipH="1">
            <a:off x="7069539" y="2816448"/>
            <a:ext cx="1520759" cy="27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>
            <a:stCxn id="32" idx="1"/>
          </p:cNvCxnSpPr>
          <p:nvPr/>
        </p:nvCxnSpPr>
        <p:spPr>
          <a:xfrm flipH="1">
            <a:off x="7748030" y="5470466"/>
            <a:ext cx="83431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SUMARIO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400" dirty="0" smtClean="0"/>
              <a:t>INTRODUCCIÓN</a:t>
            </a:r>
          </a:p>
          <a:p>
            <a:r>
              <a:rPr lang="es-EC" sz="2400" dirty="0" smtClean="0"/>
              <a:t>MARCO DESCRIPTIVO</a:t>
            </a:r>
          </a:p>
          <a:p>
            <a:r>
              <a:rPr lang="es-EC" sz="2400" dirty="0" smtClean="0"/>
              <a:t>DIAGNÓSTICO Y REHABILITACIÓN</a:t>
            </a:r>
          </a:p>
          <a:p>
            <a:r>
              <a:rPr lang="es-EC" sz="2400" dirty="0" smtClean="0"/>
              <a:t>DESARROLLO DE SOFTWARE</a:t>
            </a:r>
          </a:p>
          <a:p>
            <a:r>
              <a:rPr lang="es-EC" sz="2400" dirty="0" smtClean="0"/>
              <a:t>CONCLUSIONES Y RECOMENDACIONES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276546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Conectores</a:t>
            </a: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28280" y="2870055"/>
            <a:ext cx="5116656" cy="3307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C:\Users\Pacho\Documents\TESIS\Fotos_Tesis\2014-09-15 07.47.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4" b="20752"/>
          <a:stretch/>
        </p:blipFill>
        <p:spPr bwMode="auto">
          <a:xfrm>
            <a:off x="7116716" y="3792106"/>
            <a:ext cx="2464435" cy="1264285"/>
          </a:xfrm>
          <a:prstGeom prst="rect">
            <a:avLst/>
          </a:prstGeom>
          <a:ln w="381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errar llave 3"/>
          <p:cNvSpPr/>
          <p:nvPr/>
        </p:nvSpPr>
        <p:spPr>
          <a:xfrm>
            <a:off x="6472478" y="2743200"/>
            <a:ext cx="416696" cy="349717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0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Tarjeta de adquisición de datos NI-DAQ USB-6008</a:t>
            </a:r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228" y="3086471"/>
            <a:ext cx="6596450" cy="2954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5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Tarjeta de adquisición de datos NI-DAQ USB-6008</a:t>
            </a:r>
          </a:p>
          <a:p>
            <a:pPr marL="0" indent="0">
              <a:buNone/>
            </a:pPr>
            <a:endParaRPr lang="es-EC" sz="2000" b="1" dirty="0" smtClean="0"/>
          </a:p>
          <a:p>
            <a:pPr marL="457200" lvl="0" indent="-457200">
              <a:buAutoNum type="arabicPeriod"/>
            </a:pPr>
            <a:r>
              <a:rPr lang="es-EC" dirty="0"/>
              <a:t>G</a:t>
            </a:r>
            <a:r>
              <a:rPr lang="es-EC" dirty="0" smtClean="0"/>
              <a:t>uías </a:t>
            </a:r>
            <a:r>
              <a:rPr lang="es-EC" dirty="0"/>
              <a:t>de orientación de </a:t>
            </a:r>
            <a:r>
              <a:rPr lang="es-EC" dirty="0" smtClean="0"/>
              <a:t>pines (1)</a:t>
            </a:r>
          </a:p>
          <a:p>
            <a:pPr marL="457200" lvl="0" indent="-457200">
              <a:buAutoNum type="arabicPeriod"/>
            </a:pPr>
            <a:r>
              <a:rPr lang="es-EC" dirty="0" smtClean="0"/>
              <a:t>Jack Bornera (2)</a:t>
            </a:r>
          </a:p>
          <a:p>
            <a:pPr marL="457200" lvl="0" indent="-457200">
              <a:buAutoNum type="arabicPeriod"/>
            </a:pPr>
            <a:r>
              <a:rPr lang="es-EC" dirty="0" smtClean="0"/>
              <a:t>Signo </a:t>
            </a:r>
            <a:r>
              <a:rPr lang="es-EC" dirty="0"/>
              <a:t>de la etiqueta (3</a:t>
            </a:r>
            <a:r>
              <a:rPr lang="es-EC" dirty="0" smtClean="0"/>
              <a:t>)</a:t>
            </a:r>
          </a:p>
          <a:p>
            <a:pPr marL="457200" lvl="0" indent="-457200">
              <a:buAutoNum type="arabicPeriod"/>
            </a:pPr>
            <a:r>
              <a:rPr lang="es-EC" dirty="0" smtClean="0"/>
              <a:t>Cable </a:t>
            </a:r>
            <a:r>
              <a:rPr lang="es-EC" dirty="0"/>
              <a:t>USB (4)</a:t>
            </a:r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5194329" y="2940242"/>
            <a:ext cx="5062854" cy="333130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703165" y="6432319"/>
            <a:ext cx="604518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(NATIONAL INSTRUMENTS, 2004-2005, pág. 6)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5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Tarjeta de adquisición de datos NI-DAQ USB-6008 Pines</a:t>
            </a:r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pic>
        <p:nvPicPr>
          <p:cNvPr id="5" name="Imagen 4"/>
          <p:cNvPicPr/>
          <p:nvPr/>
        </p:nvPicPr>
        <p:blipFill>
          <a:blip r:embed="rId2"/>
          <a:stretch>
            <a:fillRect/>
          </a:stretch>
        </p:blipFill>
        <p:spPr>
          <a:xfrm>
            <a:off x="2812686" y="2595955"/>
            <a:ext cx="4085072" cy="39439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ángulo 3"/>
          <p:cNvSpPr/>
          <p:nvPr/>
        </p:nvSpPr>
        <p:spPr>
          <a:xfrm>
            <a:off x="2067315" y="6539948"/>
            <a:ext cx="61093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(NATIONAL INSTRUMENTS, 2004-2005, pág. 7).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8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 smtClean="0"/>
              <a:t>Elementos de la 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Tarjeta de adquisición de datos NI-DAQ USB-6008 Pines</a:t>
            </a:r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b="1" dirty="0" smtClean="0"/>
          </a:p>
          <a:p>
            <a:pPr marL="0" indent="0">
              <a:buNone/>
            </a:pPr>
            <a:endParaRPr lang="es-EC" sz="2400" b="1" dirty="0"/>
          </a:p>
          <a:p>
            <a:pPr marL="0" indent="0">
              <a:buNone/>
            </a:pPr>
            <a:endParaRPr lang="es-EC" sz="2400" dirty="0"/>
          </a:p>
        </p:txBody>
      </p:sp>
      <p:sp>
        <p:nvSpPr>
          <p:cNvPr id="4" name="Rectángulo 3"/>
          <p:cNvSpPr/>
          <p:nvPr/>
        </p:nvSpPr>
        <p:spPr>
          <a:xfrm>
            <a:off x="2067315" y="6539948"/>
            <a:ext cx="6109301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(NATIONAL INSTRUMENTS, 2004-2005, pág. </a:t>
            </a:r>
            <a:r>
              <a:rPr lang="es-EC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8).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2940106" y="2631958"/>
            <a:ext cx="4187584" cy="3848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123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Marco Descriptivo </a:t>
            </a:r>
            <a:r>
              <a:rPr lang="es-EC" dirty="0" smtClean="0"/>
              <a:t>HYD-2800</a:t>
            </a:r>
            <a:r>
              <a:rPr lang="es-EC" dirty="0"/>
              <a:t/>
            </a:r>
            <a:br>
              <a:rPr lang="es-EC" dirty="0"/>
            </a:br>
            <a:r>
              <a:rPr lang="es-EC" sz="3200" dirty="0"/>
              <a:t>Elementos de la </a:t>
            </a:r>
            <a:r>
              <a:rPr lang="es-EC" sz="3200" dirty="0" smtClean="0"/>
              <a:t>Estación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 lnSpcReduction="10000"/>
          </a:bodyPr>
          <a:lstStyle/>
          <a:p>
            <a:r>
              <a:rPr lang="es-EC" sz="2000" b="1" dirty="0"/>
              <a:t>Tablero </a:t>
            </a:r>
            <a:r>
              <a:rPr lang="es-EC" sz="2000" b="1" dirty="0" smtClean="0"/>
              <a:t>Eléctrico</a:t>
            </a:r>
          </a:p>
          <a:p>
            <a:pPr marL="0" indent="0">
              <a:buNone/>
            </a:pPr>
            <a:endParaRPr lang="es-EC" sz="2000" b="1" dirty="0"/>
          </a:p>
          <a:p>
            <a:pPr marL="0" indent="0">
              <a:buNone/>
            </a:pPr>
            <a:r>
              <a:rPr lang="es-EC" sz="2000" dirty="0"/>
              <a:t>G</a:t>
            </a:r>
            <a:r>
              <a:rPr lang="es-EC" sz="2000" dirty="0" smtClean="0"/>
              <a:t>abinete </a:t>
            </a:r>
            <a:r>
              <a:rPr lang="es-EC" sz="2000" dirty="0"/>
              <a:t>que ordenadamente en </a:t>
            </a:r>
            <a:r>
              <a:rPr lang="es-EC" sz="2000" dirty="0" smtClean="0"/>
              <a:t>canaletas contiene </a:t>
            </a:r>
            <a:r>
              <a:rPr lang="es-EC" sz="2000" dirty="0"/>
              <a:t>todas las conexiones eléctricas </a:t>
            </a:r>
            <a:r>
              <a:rPr lang="es-EC" sz="2000" dirty="0" smtClean="0"/>
              <a:t>de  </a:t>
            </a:r>
            <a:r>
              <a:rPr lang="es-EC" sz="2000" dirty="0"/>
              <a:t>la estación </a:t>
            </a:r>
            <a:r>
              <a:rPr lang="es-EC" sz="2000" dirty="0" smtClean="0"/>
              <a:t>HYD-2800.</a:t>
            </a:r>
          </a:p>
          <a:p>
            <a:pPr marL="0" indent="0">
              <a:buNone/>
            </a:pPr>
            <a:endParaRPr lang="es-EC" sz="2000" dirty="0"/>
          </a:p>
          <a:p>
            <a:pPr lvl="0"/>
            <a:r>
              <a:rPr lang="es-EC" sz="2000" dirty="0"/>
              <a:t>Relé de 24 </a:t>
            </a:r>
            <a:r>
              <a:rPr lang="es-EC" sz="2000" dirty="0" err="1"/>
              <a:t>Vdc</a:t>
            </a:r>
            <a:endParaRPr lang="es-EC" sz="2000" dirty="0"/>
          </a:p>
          <a:p>
            <a:pPr lvl="0"/>
            <a:r>
              <a:rPr lang="es-EC" sz="2000" dirty="0"/>
              <a:t>Protecciones como disyuntor y fusibles</a:t>
            </a:r>
          </a:p>
          <a:p>
            <a:pPr lvl="0"/>
            <a:r>
              <a:rPr lang="es-EC" sz="2000" dirty="0"/>
              <a:t>Fuente eléctrica de 24VDC y 3.2A.</a:t>
            </a:r>
          </a:p>
          <a:p>
            <a:pPr lvl="0"/>
            <a:r>
              <a:rPr lang="es-EC" sz="2000" dirty="0"/>
              <a:t>Fuente de poder de computadora</a:t>
            </a:r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616" y="2102563"/>
            <a:ext cx="3984480" cy="4755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842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/>
              <a:t>DIAGNÓSTICO Y REHABILITACIÓN DE LAS ESTACIONES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1000424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4000" dirty="0" smtClean="0"/>
              <a:t>Diagnóstico PN-2800</a:t>
            </a:r>
            <a:br>
              <a:rPr lang="es-EC" sz="4000" dirty="0" smtClean="0"/>
            </a:br>
            <a:r>
              <a:rPr lang="es-EC" sz="4000" dirty="0" smtClean="0"/>
              <a:t>Conexiones </a:t>
            </a:r>
            <a:r>
              <a:rPr lang="es-EC" sz="4000" dirty="0"/>
              <a:t>y Tablero eléctrico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/>
          </p:nvPr>
        </p:nvGraphicFramePr>
        <p:xfrm>
          <a:off x="1567840" y="2704716"/>
          <a:ext cx="7331462" cy="39193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304"/>
                <a:gridCol w="1751526"/>
                <a:gridCol w="3760632"/>
              </a:tblGrid>
              <a:tr h="295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err="1">
                          <a:effectLst/>
                        </a:rPr>
                        <a:t>Item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Estado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Comentario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9590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>
                          <a:effectLst/>
                        </a:rPr>
                        <a:t>Cables de conexión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Parcialmente </a:t>
                      </a:r>
                      <a:endParaRPr lang="es-EC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Desconectados y enredados.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s-EC" sz="1600">
                          <a:effectLst/>
                        </a:rPr>
                        <a:t>Se necesita determinar cada una de las conexiones existentes y realizar las faltantes.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9595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Borneras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7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>
                          <a:effectLst/>
                        </a:rPr>
                        <a:t>Relé de 24V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Parcialmente dañado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Funciona correctamente solo un contacto normalmente abierto.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334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>
                          <a:effectLst/>
                        </a:rPr>
                        <a:t>Fuente eléctrica de 24 V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6275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err="1">
                          <a:effectLst/>
                        </a:rPr>
                        <a:t>Switch</a:t>
                      </a:r>
                      <a:r>
                        <a:rPr lang="es-EC" sz="1600" dirty="0">
                          <a:effectLst/>
                        </a:rPr>
                        <a:t> master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>
                          <a:effectLst/>
                        </a:rPr>
                        <a:t>No se encuentran novedades.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18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Diagnóstico PN-2800 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Actuadores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416678" y="2625859"/>
          <a:ext cx="8487176" cy="3781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9102"/>
                <a:gridCol w="1416677"/>
                <a:gridCol w="5061397"/>
              </a:tblGrid>
              <a:tr h="13880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err="1">
                          <a:effectLst/>
                        </a:rPr>
                        <a:t>Item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Estado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>
                          <a:effectLst/>
                        </a:rPr>
                        <a:t>Comentario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69402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Manipulador de cilindros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Descalibrado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Es </a:t>
                      </a:r>
                      <a:r>
                        <a:rPr lang="es-EC" sz="1400" dirty="0">
                          <a:effectLst/>
                        </a:rPr>
                        <a:t>necesario calibrar el cilindro giratorio puesto que el ángulo de giro es erróneo.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6158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>
                          <a:effectLst/>
                        </a:rPr>
                        <a:t>Manipulador de pallets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Falta Gripper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Descalibrado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Es </a:t>
                      </a:r>
                      <a:r>
                        <a:rPr lang="es-EC" sz="1400" dirty="0">
                          <a:effectLst/>
                        </a:rPr>
                        <a:t>necesario equiparlo con un </a:t>
                      </a:r>
                      <a:r>
                        <a:rPr lang="es-EC" sz="1400" dirty="0" err="1">
                          <a:effectLst/>
                        </a:rPr>
                        <a:t>gripper</a:t>
                      </a:r>
                      <a:r>
                        <a:rPr lang="es-EC" sz="1400" dirty="0">
                          <a:effectLst/>
                        </a:rPr>
                        <a:t>, al igual que en el manipulador de cilindros, se requiere una calibración.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4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CY-11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Inexistente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Actualmente la estación no posee este cilindro.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4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CY-12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Inexistente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Actualmente la estación no posee este cilindro.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4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CY-13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4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>
                          <a:effectLst/>
                        </a:rPr>
                        <a:t>Cilindro </a:t>
                      </a:r>
                      <a:r>
                        <a:rPr lang="es-EC" sz="1400" dirty="0" smtClean="0">
                          <a:effectLst/>
                        </a:rPr>
                        <a:t>de prismas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Inexistente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Actualmente la estación no posee este cilindro.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  <a:tr h="4164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 smtClean="0">
                          <a:effectLst/>
                        </a:rPr>
                        <a:t>CY-15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400" dirty="0">
                          <a:effectLst/>
                        </a:rPr>
                        <a:t>No se encuentran novedades.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502" marR="375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2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Diagnóstico </a:t>
            </a:r>
            <a:r>
              <a:rPr lang="es-EC" sz="4000" dirty="0" smtClean="0"/>
              <a:t>PN-2800</a:t>
            </a:r>
            <a:br>
              <a:rPr lang="es-EC" sz="4000" dirty="0" smtClean="0"/>
            </a:br>
            <a:r>
              <a:rPr lang="es-EC" sz="4000" dirty="0"/>
              <a:t>Sensores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226615"/>
            <a:ext cx="8596668" cy="3880773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426898"/>
              </p:ext>
            </p:extLst>
          </p:nvPr>
        </p:nvGraphicFramePr>
        <p:xfrm>
          <a:off x="2130682" y="1930400"/>
          <a:ext cx="6987561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029"/>
                <a:gridCol w="1375314"/>
                <a:gridCol w="4451218"/>
              </a:tblGrid>
              <a:tr h="2844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err="1">
                          <a:effectLst/>
                        </a:rPr>
                        <a:t>Item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Estado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Comentario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34324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LS1-MP-U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32521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LS2-MP-D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Averiado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smtClean="0">
                          <a:effectLst/>
                        </a:rPr>
                        <a:t>Necesita </a:t>
                      </a:r>
                      <a:r>
                        <a:rPr lang="es-EC" sz="1600" dirty="0">
                          <a:effectLst/>
                        </a:rPr>
                        <a:t>ser reemplazado.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3046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LS5-MP-F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Averiado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smtClean="0">
                          <a:effectLst/>
                        </a:rPr>
                        <a:t>Necesita ser reemplazado.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28725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LS6-MP-B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Averiado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smtClean="0">
                          <a:effectLst/>
                        </a:rPr>
                        <a:t>Necesita ser reemplazado.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2570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LS1-MR-U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Averiado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smtClean="0">
                          <a:effectLst/>
                        </a:rPr>
                        <a:t>Necesita ser reemplazado.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2911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LS2-MR-D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Averiado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smtClean="0">
                          <a:effectLst/>
                        </a:rPr>
                        <a:t>Necesita ser reemplazado.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27380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LS5-MR-F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Averiado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 smtClean="0">
                          <a:effectLst/>
                        </a:rPr>
                        <a:t>Necesita ser reemplazado.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14053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LS-CH 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2262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LS-CH2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1702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LS-S1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1142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LS-S2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No se encuentran novedades.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LS-S3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>
                          <a:effectLst/>
                        </a:rPr>
                        <a:t>Correcto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600" dirty="0">
                          <a:effectLst/>
                        </a:rPr>
                        <a:t>No se encuentran novedades.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072" marR="510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4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INTRODUCCIÓN</a:t>
            </a:r>
            <a:endParaRPr lang="es-EC" sz="44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51712" t="14025" r="3036" b="23737"/>
          <a:stretch/>
        </p:blipFill>
        <p:spPr>
          <a:xfrm>
            <a:off x="5151683" y="1930400"/>
            <a:ext cx="4620114" cy="3815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33" y="1930400"/>
            <a:ext cx="4474348" cy="38153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681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Diagnóstico PN-2800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77334" y="2031800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C" sz="2000" dirty="0" smtClean="0"/>
              <a:t>Electroválvulas.-  </a:t>
            </a:r>
            <a:r>
              <a:rPr lang="es-EC" dirty="0" smtClean="0"/>
              <a:t>Todas las electroválvulas se encuentran en óptimas condiciones.</a:t>
            </a:r>
          </a:p>
          <a:p>
            <a:pPr>
              <a:lnSpc>
                <a:spcPct val="150000"/>
              </a:lnSpc>
            </a:pPr>
            <a:endParaRPr lang="es-EC" sz="2000" dirty="0" smtClean="0"/>
          </a:p>
          <a:p>
            <a:pPr>
              <a:lnSpc>
                <a:spcPct val="150000"/>
              </a:lnSpc>
            </a:pPr>
            <a:r>
              <a:rPr lang="es-EC" sz="2000" dirty="0" smtClean="0"/>
              <a:t>Unidad de mantenimiento neumático.- </a:t>
            </a:r>
            <a:r>
              <a:rPr lang="es-EC" dirty="0" smtClean="0"/>
              <a:t>Debe </a:t>
            </a:r>
            <a:r>
              <a:rPr lang="es-EC" dirty="0"/>
              <a:t>ser sustituida por una nueva, ya que debido a rupturas en la misma se producen fugas importantes </a:t>
            </a:r>
            <a:endParaRPr lang="es-EC" dirty="0" smtClean="0"/>
          </a:p>
          <a:p>
            <a:pPr marL="0" indent="0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7476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Rehabilitación PN-2800</a:t>
            </a:r>
            <a:br>
              <a:rPr lang="es-EC" dirty="0" smtClean="0"/>
            </a:br>
            <a:r>
              <a:rPr lang="es-EC" dirty="0" smtClean="0"/>
              <a:t>Unidad de mantenimiento neumático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C" sz="2000" dirty="0"/>
          </a:p>
          <a:p>
            <a:pPr marL="0" indent="0">
              <a:buNone/>
            </a:pPr>
            <a:r>
              <a:rPr lang="es-EC" dirty="0"/>
              <a:t>La unidad de mantenimiento neumático que se encontraba en la estación, es la unidad original, es decir ya tenía varios años de </a:t>
            </a:r>
            <a:r>
              <a:rPr lang="es-EC" dirty="0" smtClean="0"/>
              <a:t>uso y por la misma razón se encontraba defectuosa presentando importantes fugas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31819" r="26394" b="9580"/>
          <a:stretch/>
        </p:blipFill>
        <p:spPr bwMode="auto">
          <a:xfrm>
            <a:off x="4560579" y="3876541"/>
            <a:ext cx="1878858" cy="2613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84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Rehabilitación PN-2800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C" sz="2000" dirty="0" smtClean="0"/>
              <a:t>Conexiones eléctricas.- </a:t>
            </a:r>
            <a:r>
              <a:rPr lang="es-EC" dirty="0" smtClean="0"/>
              <a:t>Análisis e identificación de cada señal eléctrica.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Conexiones neumáticas.- </a:t>
            </a:r>
            <a:r>
              <a:rPr lang="es-EC" dirty="0" smtClean="0"/>
              <a:t>Detección y optimización de las conexiones.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Sensores.- </a:t>
            </a:r>
            <a:r>
              <a:rPr lang="es-EC" dirty="0" smtClean="0"/>
              <a:t>Remplazo de los sensores averiados.</a:t>
            </a:r>
          </a:p>
          <a:p>
            <a:pPr>
              <a:lnSpc>
                <a:spcPct val="150000"/>
              </a:lnSpc>
            </a:pPr>
            <a:r>
              <a:rPr lang="es-EC" sz="2000" dirty="0" smtClean="0"/>
              <a:t>Actuadores.- </a:t>
            </a:r>
            <a:r>
              <a:rPr lang="es-EC" dirty="0" smtClean="0"/>
              <a:t>Implementación de nuevos actuadores.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69" y="4649273"/>
            <a:ext cx="3422919" cy="192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Rehabilitación </a:t>
            </a:r>
            <a:r>
              <a:rPr lang="es-EC" dirty="0" smtClean="0"/>
              <a:t>PN-2800</a:t>
            </a:r>
            <a:br>
              <a:rPr lang="es-EC" dirty="0" smtClean="0"/>
            </a:br>
            <a:r>
              <a:rPr lang="es-EC" dirty="0" smtClean="0"/>
              <a:t>Actuadores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/>
              <a:t>Cilindros de la rampa </a:t>
            </a:r>
            <a:r>
              <a:rPr lang="es-EC" sz="2000" b="1" dirty="0" smtClean="0"/>
              <a:t>dispensadora. </a:t>
            </a:r>
            <a:endParaRPr lang="es-EC" sz="2000" b="1" dirty="0"/>
          </a:p>
          <a:p>
            <a:endParaRPr lang="es-EC" dirty="0" smtClean="0"/>
          </a:p>
          <a:p>
            <a:pPr marL="0" indent="0">
              <a:buNone/>
            </a:pPr>
            <a:r>
              <a:rPr lang="es-EC" dirty="0" smtClean="0"/>
              <a:t>Se diseñaron dos electroimanes que cumplan con la función de los cilindros anteriormente existentes en la estación.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r="23625"/>
          <a:stretch/>
        </p:blipFill>
        <p:spPr bwMode="auto">
          <a:xfrm>
            <a:off x="1892645" y="4016982"/>
            <a:ext cx="3564255" cy="2519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2079254" y="5367760"/>
            <a:ext cx="1259205" cy="795655"/>
          </a:xfrm>
          <a:prstGeom prst="rect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20" y="4247171"/>
            <a:ext cx="3297555" cy="20243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35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Rehabilitación </a:t>
            </a:r>
            <a:r>
              <a:rPr lang="es-EC" dirty="0" smtClean="0"/>
              <a:t>PN-2800</a:t>
            </a:r>
            <a:br>
              <a:rPr lang="es-EC" dirty="0" smtClean="0"/>
            </a:br>
            <a:r>
              <a:rPr lang="es-EC" dirty="0" smtClean="0"/>
              <a:t>Actuadores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 smtClean="0"/>
              <a:t>Taladro Eléctrico</a:t>
            </a:r>
            <a:endParaRPr lang="es-EC" sz="2000" b="1" dirty="0"/>
          </a:p>
          <a:p>
            <a:pPr marL="0" indent="0">
              <a:buNone/>
            </a:pPr>
            <a:r>
              <a:rPr lang="es-EC" dirty="0" smtClean="0"/>
              <a:t>Se realizó el acoplamiento de un taladro eléctrico para poder realizar un proceso sobre la materia prima.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739" y="3511084"/>
            <a:ext cx="1808557" cy="30056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77" y="3473924"/>
            <a:ext cx="6734840" cy="2926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2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Rehabilitación </a:t>
            </a:r>
            <a:r>
              <a:rPr lang="es-EC" dirty="0" smtClean="0"/>
              <a:t>PN-2800</a:t>
            </a:r>
            <a:br>
              <a:rPr lang="es-EC" dirty="0" smtClean="0"/>
            </a:br>
            <a:r>
              <a:rPr lang="es-EC" dirty="0" smtClean="0"/>
              <a:t>Actuadores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z="2000" b="1" dirty="0" smtClean="0"/>
              <a:t>Manipulador de Pallets</a:t>
            </a:r>
            <a:endParaRPr lang="es-EC" sz="2000" b="1" dirty="0"/>
          </a:p>
          <a:p>
            <a:pPr marL="0" indent="0">
              <a:buNone/>
            </a:pPr>
            <a:r>
              <a:rPr lang="es-EC" dirty="0" smtClean="0"/>
              <a:t>Se acopló un </a:t>
            </a:r>
            <a:r>
              <a:rPr lang="es-EC" dirty="0" err="1" smtClean="0"/>
              <a:t>gripper</a:t>
            </a:r>
            <a:r>
              <a:rPr lang="es-EC" dirty="0" smtClean="0"/>
              <a:t> eléctrico para suplir el </a:t>
            </a:r>
            <a:r>
              <a:rPr lang="es-EC" dirty="0" err="1" smtClean="0"/>
              <a:t>gripper</a:t>
            </a:r>
            <a:r>
              <a:rPr lang="es-EC" dirty="0" smtClean="0"/>
              <a:t> neumático con el que antes funcionaba la estación.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3" r="19552"/>
          <a:stretch/>
        </p:blipFill>
        <p:spPr bwMode="auto">
          <a:xfrm>
            <a:off x="3407937" y="3602777"/>
            <a:ext cx="3688321" cy="26687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8890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Rehabilitación PN-2800</a:t>
            </a:r>
            <a:br>
              <a:rPr lang="es-EC" dirty="0"/>
            </a:br>
            <a:r>
              <a:rPr lang="es-EC" dirty="0" smtClean="0"/>
              <a:t>Controlador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Tomando en cuenta las necesidades de la estación: manejo </a:t>
            </a:r>
            <a:r>
              <a:rPr lang="es-EC" dirty="0"/>
              <a:t>de entradas y salidas discretas, robustez, tiempo de respuesta, entre otras</a:t>
            </a:r>
            <a:r>
              <a:rPr lang="es-EC" dirty="0" smtClean="0"/>
              <a:t>, </a:t>
            </a:r>
            <a:r>
              <a:rPr lang="es-EC" dirty="0"/>
              <a:t>el controlador lógico </a:t>
            </a:r>
            <a:r>
              <a:rPr lang="es-EC" dirty="0" smtClean="0"/>
              <a:t>programable elegido fue el </a:t>
            </a:r>
            <a:r>
              <a:rPr lang="es-EC" dirty="0" err="1"/>
              <a:t>Modicon</a:t>
            </a:r>
            <a:r>
              <a:rPr lang="es-EC" dirty="0"/>
              <a:t> Compact 984-A130.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6" y="3678068"/>
            <a:ext cx="4610637" cy="259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Diagnóstico y Rehabilitación HYD-2800</a:t>
            </a:r>
            <a:br>
              <a:rPr lang="es-EC" dirty="0"/>
            </a:br>
            <a:r>
              <a:rPr lang="es-EC" dirty="0"/>
              <a:t>Estado </a:t>
            </a:r>
            <a:r>
              <a:rPr lang="es-EC" dirty="0" smtClean="0"/>
              <a:t>Inicial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Cabina de conexiones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892311"/>
              </p:ext>
            </p:extLst>
          </p:nvPr>
        </p:nvGraphicFramePr>
        <p:xfrm>
          <a:off x="2085881" y="3006756"/>
          <a:ext cx="5425440" cy="109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/>
                <a:gridCol w="1170305"/>
                <a:gridCol w="299783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 err="1">
                          <a:effectLst/>
                        </a:rPr>
                        <a:t>Item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Estado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Comentario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Cables de conexión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Parcialmente desconectados y enredados.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s-EC" sz="1200" dirty="0">
                          <a:effectLst/>
                        </a:rPr>
                        <a:t>Se necesita determinar cada una de las conexiones existentes y realizar las faltantes.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15036"/>
              </p:ext>
            </p:extLst>
          </p:nvPr>
        </p:nvGraphicFramePr>
        <p:xfrm>
          <a:off x="2085880" y="4110177"/>
          <a:ext cx="5425440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7300"/>
                <a:gridCol w="1170305"/>
                <a:gridCol w="29978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Borneras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Correcto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No se encuentra novedades.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Relé de bomba hidráulica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Dañado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Totalmente disfuncional, es necesario cambiar todo el dispositivo.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Relé válvulas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No se encuentran novedades.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Fuente eléctrica de 24 V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No se encuentran novedades.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Switch master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No se encuentran novedades.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Diagnóstico y Rehabilitación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Estado Inicial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Robot Hidráulico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688286"/>
              </p:ext>
            </p:extLst>
          </p:nvPr>
        </p:nvGraphicFramePr>
        <p:xfrm>
          <a:off x="2044935" y="4395440"/>
          <a:ext cx="5515924" cy="22012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937"/>
                <a:gridCol w="1173707"/>
                <a:gridCol w="3166280"/>
              </a:tblGrid>
              <a:tr h="550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Manguera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No se encuentra novedades, es necesario realizar el mantenimiento respectivo.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0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effectLst/>
                        </a:rPr>
                        <a:t>Switch</a:t>
                      </a:r>
                      <a:r>
                        <a:rPr lang="es-EC" sz="1200" dirty="0">
                          <a:effectLst/>
                        </a:rPr>
                        <a:t> Reed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Dañado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Totalmente disfuncional, es necesario cambiar todo el dispositivo.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03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Brazo de Robot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No se encuentra novedades, es necesario realizar el mantenimiento respectivo.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5503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Articulaciones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No se encuentra novedades, es necesario realizar el mantenimiento respectivo.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424361"/>
              </p:ext>
            </p:extLst>
          </p:nvPr>
        </p:nvGraphicFramePr>
        <p:xfrm>
          <a:off x="2040811" y="2785662"/>
          <a:ext cx="5515574" cy="2194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700"/>
                <a:gridCol w="147919"/>
                <a:gridCol w="1167130"/>
                <a:gridCol w="317182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 err="1">
                          <a:effectLst/>
                        </a:rPr>
                        <a:t>Item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Estado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Comentario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Actuadores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s-EC" sz="1200" dirty="0">
                          <a:effectLst/>
                        </a:rPr>
                        <a:t>No se encuentra novedades, es necesario realizar el mantenimiento respectivo.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Gripper Anular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>
                          <a:effectLst/>
                        </a:rPr>
                        <a:t>No se encuentra novedades, es necesario realizar el mantenimiento respectivo.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Cilindro Hidráulico en Prensa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Correcto</a:t>
                      </a:r>
                      <a:endParaRPr lang="es-EC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200" dirty="0">
                          <a:effectLst/>
                        </a:rPr>
                        <a:t>No se encuentra novedades, es necesario realizar el mantenimiento respectivo.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Diagnóstico y Rehabilitación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Estado Inicial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Bomba Hidráulica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609952"/>
              </p:ext>
            </p:extLst>
          </p:nvPr>
        </p:nvGraphicFramePr>
        <p:xfrm>
          <a:off x="455230" y="2921685"/>
          <a:ext cx="4786620" cy="3511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1785"/>
                <a:gridCol w="806733"/>
                <a:gridCol w="2568102"/>
              </a:tblGrid>
              <a:tr h="3511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 err="1">
                          <a:effectLst/>
                        </a:rPr>
                        <a:t>Item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>
                          <a:effectLst/>
                        </a:rPr>
                        <a:t>Estado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>
                          <a:effectLst/>
                        </a:rPr>
                        <a:t>Comentario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70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Válvula de presión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Dañada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s-EC" sz="1050">
                          <a:effectLst/>
                        </a:rPr>
                        <a:t>Totalmente disfuncional, es necesario cambiar todo el dispositivo.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3511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Tanque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Correcto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>
                          <a:effectLst/>
                        </a:rPr>
                        <a:t>No se encuentra novedades.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70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Bomba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Averiada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Parcialmente disfuncional, es necesario realizar reparación y mantenimiento.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70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Indicador de presión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Dañada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Totalmente disfuncional, es necesario cambiar todo el dispositivo.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7022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Válvula de escape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Dañada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Totalmente disfuncional, es necesario cambiar todo el dispositivo.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424778"/>
              </p:ext>
            </p:extLst>
          </p:nvPr>
        </p:nvGraphicFramePr>
        <p:xfrm>
          <a:off x="5464735" y="2921690"/>
          <a:ext cx="4083301" cy="3564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4345"/>
                <a:gridCol w="688196"/>
                <a:gridCol w="2190760"/>
              </a:tblGrid>
              <a:tr h="341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err="1" smtClean="0">
                          <a:effectLst/>
                        </a:rPr>
                        <a:t>Item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  <a:latin typeface="Calibri" panose="020F0502020204030204" pitchFamily="34" charset="0"/>
                        </a:rPr>
                        <a:t>Estado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 smtClean="0">
                          <a:effectLst/>
                        </a:rPr>
                        <a:t>Comentario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341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Filtro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Correcto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No se encuentra novedades.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3414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Medidor de Nivel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Correcto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No se encuentra novedades.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682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Respiradora y casquete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Correcto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>
                          <a:effectLst/>
                        </a:rPr>
                        <a:t>No se encuentra novedades.</a:t>
                      </a:r>
                      <a:endParaRPr lang="es-EC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682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Conector de retorno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Dañado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Parcialmente disfuncional, es necesario realizar reparación y mantenimiento.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6829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Medidor de presión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Dañado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Totalmente disfuncional, es necesario cambiar todo el dispositivo.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  <a:tr h="46829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Acoplador de salida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Correcto</a:t>
                      </a:r>
                      <a:endParaRPr lang="es-EC" sz="105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27" marR="506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3048000" algn="l"/>
                        </a:tabLst>
                      </a:pPr>
                      <a:r>
                        <a:rPr lang="es-EC" sz="1050" dirty="0">
                          <a:effectLst/>
                        </a:rPr>
                        <a:t>No se encuentra novedades.</a:t>
                      </a:r>
                      <a:endParaRPr lang="es-EC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627" marR="5062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8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264" y="1860339"/>
            <a:ext cx="9067169" cy="3880773"/>
          </a:xfrm>
        </p:spPr>
        <p:txBody>
          <a:bodyPr>
            <a:normAutofit/>
          </a:bodyPr>
          <a:lstStyle/>
          <a:p>
            <a:pPr marL="0" lvl="1" indent="0" algn="just">
              <a:spcBef>
                <a:spcPts val="2000"/>
              </a:spcBef>
              <a:buNone/>
            </a:pPr>
            <a:r>
              <a:rPr lang="es-EC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Objetivo </a:t>
            </a:r>
            <a:r>
              <a:rPr lang="es-ES" sz="44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General</a:t>
            </a:r>
            <a:r>
              <a:rPr lang="es-ES" sz="4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0" lvl="1" indent="0" algn="just">
              <a:spcBef>
                <a:spcPts val="2000"/>
              </a:spcBef>
              <a:buNone/>
            </a:pPr>
            <a:endParaRPr lang="es-EC" sz="1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es-EC" sz="3200" dirty="0" smtClean="0"/>
              <a:t>Rehabilitar </a:t>
            </a:r>
            <a:r>
              <a:rPr lang="es-EC" sz="3200" dirty="0"/>
              <a:t>las estaciones PN-2800 e HYD-2800 del laboratorio de Robótica de la Universidad de las Fuerzas Armadas-ESPE.</a:t>
            </a:r>
          </a:p>
        </p:txBody>
      </p:sp>
    </p:spTree>
    <p:extLst>
      <p:ext uri="{BB962C8B-B14F-4D97-AF65-F5344CB8AC3E}">
        <p14:creationId xmlns:p14="http://schemas.microsoft.com/office/powerpoint/2010/main" val="13478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Diagnóstico y Rehabilitación HYD-2800</a:t>
            </a:r>
            <a:r>
              <a:rPr lang="es-EC" dirty="0"/>
              <a:t/>
            </a:r>
            <a:br>
              <a:rPr lang="es-EC" dirty="0"/>
            </a:b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5" y="2160589"/>
            <a:ext cx="8317810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/>
              <a:t>Los principales problemas encontrados en la bomba hidráulica fueron originados por cavitación y aireación. Esto se debió a la evaporación de fluido o restricción de succión de la bomba. Otros fallos </a:t>
            </a:r>
            <a:r>
              <a:rPr lang="es-EC" sz="2000" dirty="0" smtClean="0"/>
              <a:t>corregidos: </a:t>
            </a:r>
          </a:p>
          <a:p>
            <a:pPr marL="0" indent="0" algn="just">
              <a:buNone/>
            </a:pPr>
            <a:endParaRPr lang="es-EC" sz="800" dirty="0" smtClean="0"/>
          </a:p>
          <a:p>
            <a:pPr lvl="0"/>
            <a:r>
              <a:rPr lang="es-EC" sz="2000" dirty="0"/>
              <a:t>Viscosidad del aceite muy </a:t>
            </a:r>
            <a:r>
              <a:rPr lang="es-EC" sz="2000" dirty="0" smtClean="0"/>
              <a:t>alta.</a:t>
            </a:r>
          </a:p>
          <a:p>
            <a:pPr lvl="0"/>
            <a:r>
              <a:rPr lang="es-EC" sz="2000" dirty="0" smtClean="0"/>
              <a:t>Adaptadores </a:t>
            </a:r>
            <a:r>
              <a:rPr lang="es-EC" sz="2000" dirty="0"/>
              <a:t>o mangueras de succión </a:t>
            </a:r>
            <a:r>
              <a:rPr lang="es-EC" sz="2000" dirty="0" smtClean="0"/>
              <a:t>flojas.</a:t>
            </a:r>
          </a:p>
          <a:p>
            <a:pPr lvl="0"/>
            <a:r>
              <a:rPr lang="es-EC" sz="2000" dirty="0" smtClean="0"/>
              <a:t>Medidor </a:t>
            </a:r>
            <a:r>
              <a:rPr lang="es-EC" sz="2000" dirty="0"/>
              <a:t>de presión </a:t>
            </a:r>
            <a:r>
              <a:rPr lang="es-EC" sz="2000" dirty="0" smtClean="0"/>
              <a:t>roto.</a:t>
            </a:r>
          </a:p>
          <a:p>
            <a:pPr lvl="0"/>
            <a:r>
              <a:rPr lang="es-EC" sz="2000" dirty="0" smtClean="0"/>
              <a:t>Bajo </a:t>
            </a:r>
            <a:r>
              <a:rPr lang="es-EC" sz="2000" dirty="0"/>
              <a:t>nivel de aceite en el </a:t>
            </a:r>
            <a:r>
              <a:rPr lang="es-EC" sz="2000" dirty="0" smtClean="0"/>
              <a:t>tanque.</a:t>
            </a:r>
          </a:p>
          <a:p>
            <a:pPr lvl="0"/>
            <a:r>
              <a:rPr lang="es-EC" sz="2000" dirty="0" smtClean="0"/>
              <a:t>Filtro </a:t>
            </a:r>
            <a:r>
              <a:rPr lang="es-EC" sz="2000" dirty="0"/>
              <a:t>de succión </a:t>
            </a:r>
            <a:r>
              <a:rPr lang="es-EC" sz="2000" dirty="0" smtClean="0"/>
              <a:t>tapado.</a:t>
            </a:r>
            <a:endParaRPr lang="es-EC" sz="2000" dirty="0"/>
          </a:p>
          <a:p>
            <a:pPr marL="0" indent="0" algn="just">
              <a:buNone/>
            </a:pPr>
            <a:endParaRPr lang="es-EC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6" y="3388685"/>
            <a:ext cx="4325540" cy="3469315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581641" y="1448298"/>
            <a:ext cx="54658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/>
              <a:t>Bomba Hidráulica</a:t>
            </a:r>
            <a:endParaRPr lang="es-EC" sz="2400" dirty="0" smtClean="0"/>
          </a:p>
          <a:p>
            <a:pPr marL="0" indent="0">
              <a:buFont typeface="Wingdings 3" charset="2"/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11045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35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Diagnóstico y Rehabilitación HYD-2800</a:t>
            </a:r>
            <a:r>
              <a:rPr lang="es-EC" dirty="0"/>
              <a:t/>
            </a:r>
            <a:br>
              <a:rPr lang="es-EC" dirty="0"/>
            </a:b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5" y="2160589"/>
            <a:ext cx="8317810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C" sz="2000" dirty="0"/>
              <a:t>Con referencia al robot hidráulico, su rehabilitación se basó en el ajuste de cada una de sus articulaciones, debido a que por estas, circula aceite industrial para generar el movimiento de las mismas. </a:t>
            </a:r>
            <a:endParaRPr lang="es-EC" sz="2000" dirty="0" smtClean="0"/>
          </a:p>
          <a:p>
            <a:pPr marL="0" indent="0" algn="just">
              <a:buNone/>
            </a:pPr>
            <a:endParaRPr lang="es-EC" sz="800" dirty="0" smtClean="0"/>
          </a:p>
          <a:p>
            <a:pPr lvl="0" algn="just"/>
            <a:r>
              <a:rPr lang="es-EC" sz="2000" dirty="0"/>
              <a:t>Articulación A, mueve la base o cintura.</a:t>
            </a:r>
          </a:p>
          <a:p>
            <a:pPr lvl="0" algn="just"/>
            <a:r>
              <a:rPr lang="es-EC" sz="2000" dirty="0"/>
              <a:t>Articulación B, mueve el hombro.</a:t>
            </a:r>
          </a:p>
          <a:p>
            <a:pPr lvl="0" algn="just"/>
            <a:r>
              <a:rPr lang="es-EC" sz="2000" dirty="0"/>
              <a:t>Articulación C, mueve el codo.</a:t>
            </a:r>
          </a:p>
          <a:p>
            <a:pPr lvl="0" algn="just"/>
            <a:r>
              <a:rPr lang="es-EC" sz="2000" dirty="0"/>
              <a:t>Articulación D, mueve la muñeca.</a:t>
            </a:r>
          </a:p>
          <a:p>
            <a:pPr marL="0" indent="0" algn="just">
              <a:buNone/>
            </a:pPr>
            <a:endParaRPr lang="es-EC" sz="2000" dirty="0"/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581641" y="1448298"/>
            <a:ext cx="546588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C" sz="2400" b="1" dirty="0" smtClean="0"/>
              <a:t>Manipulador Hidráulico</a:t>
            </a:r>
            <a:endParaRPr lang="es-EC" sz="2400" dirty="0" smtClean="0"/>
          </a:p>
          <a:p>
            <a:pPr marL="0" indent="0">
              <a:buFont typeface="Wingdings 3" charset="2"/>
              <a:buNone/>
            </a:pPr>
            <a:endParaRPr lang="es-EC" sz="2000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223" y="3567451"/>
            <a:ext cx="4701985" cy="2727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50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/>
              <a:t>DESARROLLO DE SOFTWARE Y HMI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24332586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Desarrollo de Software </a:t>
            </a:r>
            <a:r>
              <a:rPr lang="es-EC" dirty="0"/>
              <a:t>PN-2800</a:t>
            </a:r>
            <a:br>
              <a:rPr lang="es-EC" dirty="0"/>
            </a:b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677334" y="3522994"/>
            <a:ext cx="2785110" cy="2000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C:\Program Files (x86)\Wonderware\InTouch\intouch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1195" y="2290129"/>
            <a:ext cx="2445385" cy="1870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Marcador de contenido 7" descr="Click to view larger image"/>
          <p:cNvPicPr>
            <a:picLocks noGrp="1"/>
          </p:cNvPicPr>
          <p:nvPr>
            <p:ph idx="1"/>
          </p:nvPr>
        </p:nvPicPr>
        <p:blipFill>
          <a:blip r:embed="rId4" cstate="print"/>
          <a:srcRect t="10715" b="26046"/>
          <a:stretch>
            <a:fillRect/>
          </a:stretch>
        </p:blipFill>
        <p:spPr bwMode="auto">
          <a:xfrm>
            <a:off x="6169785" y="4885399"/>
            <a:ext cx="2428203" cy="1505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Flecha izquierda y derecha 13"/>
          <p:cNvSpPr/>
          <p:nvPr/>
        </p:nvSpPr>
        <p:spPr>
          <a:xfrm rot="20362916">
            <a:off x="3459539" y="3812146"/>
            <a:ext cx="2704563" cy="3734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echa derecha 14"/>
          <p:cNvSpPr/>
          <p:nvPr/>
        </p:nvSpPr>
        <p:spPr>
          <a:xfrm rot="16200000">
            <a:off x="7074794" y="4339427"/>
            <a:ext cx="618185" cy="362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985068" y="2678114"/>
            <a:ext cx="990600" cy="1094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87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HMI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529524"/>
            <a:ext cx="8596668" cy="3880773"/>
          </a:xfrm>
        </p:spPr>
        <p:txBody>
          <a:bodyPr/>
          <a:lstStyle/>
          <a:p>
            <a:r>
              <a:rPr lang="es-EC" dirty="0" smtClean="0"/>
              <a:t>Pantalla Principal</a:t>
            </a:r>
            <a:endParaRPr lang="es-EC" dirty="0"/>
          </a:p>
        </p:txBody>
      </p:sp>
      <p:pic>
        <p:nvPicPr>
          <p:cNvPr id="5" name="Imagen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69" y="2153855"/>
            <a:ext cx="6534835" cy="38875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5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HMI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696949"/>
            <a:ext cx="8596668" cy="3880773"/>
          </a:xfrm>
        </p:spPr>
        <p:txBody>
          <a:bodyPr/>
          <a:lstStyle/>
          <a:p>
            <a:r>
              <a:rPr lang="es-EC" dirty="0" smtClean="0"/>
              <a:t>Pantalla Modo Manual</a:t>
            </a: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37" y="2160589"/>
            <a:ext cx="7796965" cy="4354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4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HMI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es-EC" dirty="0" smtClean="0"/>
              <a:t>Pantalla Cilindros</a:t>
            </a:r>
            <a:endParaRPr lang="es-EC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07" y="2856049"/>
            <a:ext cx="6952315" cy="388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17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Diseño de la HMI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7486" y="1722708"/>
            <a:ext cx="8596668" cy="3880773"/>
          </a:xfrm>
        </p:spPr>
        <p:txBody>
          <a:bodyPr/>
          <a:lstStyle/>
          <a:p>
            <a:r>
              <a:rPr lang="es-EC" dirty="0" smtClean="0"/>
              <a:t>Pantalla Ayuda del Modo Manual</a:t>
            </a:r>
            <a:endParaRPr lang="es-EC" dirty="0"/>
          </a:p>
        </p:txBody>
      </p:sp>
      <p:pic>
        <p:nvPicPr>
          <p:cNvPr id="7" name="Imagen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44" y="2266682"/>
            <a:ext cx="7598535" cy="4211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952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 Software HYD-2800</a:t>
            </a:r>
            <a:r>
              <a:rPr lang="es-EC" dirty="0"/>
              <a:t/>
            </a:r>
            <a:br>
              <a:rPr lang="es-EC" dirty="0"/>
            </a:b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C" dirty="0"/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160589"/>
            <a:ext cx="8596668" cy="3880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2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Software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err="1" smtClean="0"/>
              <a:t>LabVIEW</a:t>
            </a:r>
            <a:r>
              <a:rPr lang="es-EC" sz="2000" b="1" dirty="0" smtClean="0"/>
              <a:t> 2011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11" y="2914673"/>
            <a:ext cx="5017510" cy="3356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928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Objetivos Específicos: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7460" y="1936466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s-EC" sz="2400" dirty="0"/>
              <a:t>Realizar un diagnóstico previo del estado actual de las estaciones para identificar posibles problemas</a:t>
            </a:r>
            <a:r>
              <a:rPr lang="es-EC" sz="2400" dirty="0" smtClean="0"/>
              <a:t>.</a:t>
            </a:r>
          </a:p>
          <a:p>
            <a:pPr marL="0" lvl="0" indent="0" algn="just">
              <a:buNone/>
            </a:pPr>
            <a:endParaRPr lang="es-EC" sz="200" dirty="0"/>
          </a:p>
          <a:p>
            <a:pPr lvl="0" algn="just"/>
            <a:r>
              <a:rPr lang="es-EC" sz="2400" dirty="0"/>
              <a:t>Identificar y documentar todas las conexiones eléctricas, neumáticas e hidráulicas</a:t>
            </a:r>
            <a:r>
              <a:rPr lang="es-EC" sz="2400" dirty="0" smtClean="0"/>
              <a:t>.</a:t>
            </a:r>
          </a:p>
          <a:p>
            <a:pPr marL="0" lvl="0" indent="0" algn="just">
              <a:buNone/>
            </a:pPr>
            <a:endParaRPr lang="es-EC" sz="200" dirty="0" smtClean="0"/>
          </a:p>
          <a:p>
            <a:pPr lvl="0" algn="just"/>
            <a:r>
              <a:rPr lang="es-EC" sz="2400" dirty="0" smtClean="0"/>
              <a:t>Seleccionar los dispositivos y el controlador más apropiados para el óptimo funcionamiento de cada una de las estaciones en base a un análisis previo del hardware existente.</a:t>
            </a:r>
          </a:p>
          <a:p>
            <a:pPr lvl="0" algn="just"/>
            <a:endParaRPr lang="es-EC" sz="200" dirty="0" smtClean="0"/>
          </a:p>
          <a:p>
            <a:pPr lvl="0" algn="just"/>
            <a:r>
              <a:rPr lang="es-EC" sz="2400" dirty="0" smtClean="0"/>
              <a:t>Desarrollar interfaces gráficas que permitan un control eficiente de las estaciones por parte del operador.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403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Software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smtClean="0"/>
              <a:t>LabVIEW 2011</a:t>
            </a:r>
            <a:endParaRPr lang="es-EC" sz="200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29" y="3183253"/>
            <a:ext cx="4085138" cy="2685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67" y="3183253"/>
            <a:ext cx="4299045" cy="26852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ángulo 2"/>
          <p:cNvSpPr/>
          <p:nvPr/>
        </p:nvSpPr>
        <p:spPr>
          <a:xfrm>
            <a:off x="2557775" y="6086885"/>
            <a:ext cx="4668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</a:rPr>
              <a:t>Fuente: (NATIONAL INSTRUMENTS, 2011)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775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Software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err="1" smtClean="0"/>
              <a:t>SolidWorks</a:t>
            </a:r>
            <a:r>
              <a:rPr lang="es-EC" sz="2000" b="1" dirty="0" smtClean="0"/>
              <a:t> 2013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9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28" y="3134400"/>
            <a:ext cx="3582071" cy="278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68" y="3134399"/>
            <a:ext cx="3852888" cy="2784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36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Software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err="1" smtClean="0"/>
              <a:t>SolidWorks</a:t>
            </a:r>
            <a:r>
              <a:rPr lang="es-EC" sz="2000" b="1" dirty="0" smtClean="0"/>
              <a:t> y </a:t>
            </a:r>
            <a:r>
              <a:rPr lang="es-EC" sz="2000" b="1" dirty="0" err="1" smtClean="0"/>
              <a:t>LabVIEW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1" y="2895566"/>
            <a:ext cx="4437907" cy="291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http://image.slidesharecdn.com/tesis-brazomecatronico-140204111523-phpapp01/95/integracion-de-labview-solidworks-y-lego-mindstorms-para-diseo-de-brazo-mecatronico-105-1024.jpg?cb=139153449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t="11796" r="14620" b="59628"/>
          <a:stretch/>
        </p:blipFill>
        <p:spPr bwMode="auto">
          <a:xfrm>
            <a:off x="5336275" y="2895566"/>
            <a:ext cx="3937727" cy="2914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84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HMI (INTERFAZ HUMANO-MÁQUINA)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Pantalla Principal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7" name="Imagen 6"/>
          <p:cNvPicPr/>
          <p:nvPr/>
        </p:nvPicPr>
        <p:blipFill>
          <a:blip r:embed="rId2"/>
          <a:stretch>
            <a:fillRect/>
          </a:stretch>
        </p:blipFill>
        <p:spPr>
          <a:xfrm>
            <a:off x="2165272" y="2775527"/>
            <a:ext cx="5040745" cy="3748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90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HMI (INTERFAZ HUMANO-MÁQUINA)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Pantalla Modo Manual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617" y="2750058"/>
            <a:ext cx="5105400" cy="3788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HMI (INTERFAZ HUMANO-MÁQUINA)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Pantalla Modo Manual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64" y="2880186"/>
            <a:ext cx="7209288" cy="3161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952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HMI (INTERFAZ HUMANO-MÁQUINA)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846296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Pantalla Modo Manual – Usuario/Contraseña 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6" name="Imagen 5"/>
          <p:cNvPicPr/>
          <p:nvPr/>
        </p:nvPicPr>
        <p:blipFill>
          <a:blip r:embed="rId2"/>
          <a:stretch>
            <a:fillRect/>
          </a:stretch>
        </p:blipFill>
        <p:spPr>
          <a:xfrm>
            <a:off x="1051872" y="3198410"/>
            <a:ext cx="3492832" cy="2492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/>
          <p:nvPr/>
        </p:nvPicPr>
        <p:blipFill>
          <a:blip r:embed="rId3"/>
          <a:stretch>
            <a:fillRect/>
          </a:stretch>
        </p:blipFill>
        <p:spPr>
          <a:xfrm>
            <a:off x="4975668" y="3198410"/>
            <a:ext cx="3445001" cy="24927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030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Desarrollo del Software HYD-2800</a:t>
            </a:r>
            <a:r>
              <a:rPr lang="es-EC" dirty="0"/>
              <a:t/>
            </a:r>
            <a:br>
              <a:rPr lang="es-EC" dirty="0"/>
            </a:br>
            <a:r>
              <a:rPr lang="es-EC" dirty="0" smtClean="0"/>
              <a:t>HMI (INTERFAZ HUMANO-MÁQUINA)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60589"/>
            <a:ext cx="5465889" cy="3880773"/>
          </a:xfrm>
        </p:spPr>
        <p:txBody>
          <a:bodyPr>
            <a:normAutofit/>
          </a:bodyPr>
          <a:lstStyle/>
          <a:p>
            <a:r>
              <a:rPr lang="es-EC" sz="2000" b="1" dirty="0" smtClean="0"/>
              <a:t>Pantalla Monitoreo y Control por Voz</a:t>
            </a:r>
            <a:endParaRPr lang="es-EC" sz="2000" dirty="0" smtClean="0"/>
          </a:p>
          <a:p>
            <a:pPr marL="0" indent="0">
              <a:buNone/>
            </a:pPr>
            <a:endParaRPr lang="es-EC" sz="2000" dirty="0"/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73" y="2692679"/>
            <a:ext cx="5187396" cy="3912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2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y Recomendaciones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223964"/>
            <a:ext cx="8944338" cy="4280801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Se han cumplido los objetivos propuestos en el presente proyecto, habiéndose conseguido la rehabilitación de las estaciones hidráulica HYD-2800 y neumática PN-2800 del Laboratorio de Robótica del Departamento de Eléctrica y Electrónica</a:t>
            </a:r>
            <a:r>
              <a:rPr lang="es-EC" sz="2000" dirty="0" smtClean="0"/>
              <a:t>.</a:t>
            </a:r>
          </a:p>
          <a:p>
            <a:pPr marL="0" lvl="0" indent="0" algn="just">
              <a:buNone/>
            </a:pPr>
            <a:endParaRPr lang="es-EC" sz="2000" dirty="0" smtClean="0"/>
          </a:p>
          <a:p>
            <a:pPr algn="just"/>
            <a:r>
              <a:rPr lang="es-EC" sz="2000" dirty="0"/>
              <a:t>Se encontraron las estaciones disfuncionales en un porcentaje considerable. La falla más importante, fue la carencia de un controlador funcional, que permitiera gobernar el sistema para cada una de las estaciones</a:t>
            </a:r>
            <a:r>
              <a:rPr lang="es-EC" sz="2000" dirty="0" smtClean="0"/>
              <a:t>.</a:t>
            </a:r>
          </a:p>
          <a:p>
            <a:pPr algn="just"/>
            <a:endParaRPr lang="es-EC" sz="2000" dirty="0" smtClean="0"/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9220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y Recomendaciones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97290"/>
            <a:ext cx="8944338" cy="4280801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Después de identificar y solventar las fallas en las conexiones, se realizaron planos que permitieron documentar las conexiones eléctricas, neumáticas e hidráulicas definitivas, ofreciendo al usuario la posibilidad de manipular fácilmente las conexiones en caso de ser necesario.</a:t>
            </a:r>
          </a:p>
          <a:p>
            <a:pPr marL="0" lvl="0" indent="0" algn="just">
              <a:buNone/>
            </a:pPr>
            <a:endParaRPr lang="es-EC" sz="2000" dirty="0"/>
          </a:p>
          <a:p>
            <a:pPr lvl="0" algn="just"/>
            <a:r>
              <a:rPr lang="es-EC" sz="2000" dirty="0"/>
              <a:t>Para llevar a cabo la rehabilitación de las estaciones fue  necesario poner en práctica los conocimientos adquiridos a lo largo de la carrera universitaria, permitiendo así identificar la importancia de los mismos en una aplicación real.</a:t>
            </a:r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56674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Justificación e Importancia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995" y="2072943"/>
            <a:ext cx="8596668" cy="3880773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s-EC" sz="2400" dirty="0"/>
              <a:t>Considerando que la Universidad de las Fuerzas Armadas-ESPE se encuentra en el proceso de acreditación y uno de los parámetros fundamentales a evaluarse es la operatividad de los diferentes equipos disponibles en los laboratorios; surge la necesidad de rehabilitar y mantener las estaciones HYD-2800 y PN-2800</a:t>
            </a:r>
            <a:r>
              <a:rPr lang="es-EC" sz="2400" dirty="0" smtClean="0"/>
              <a:t>.</a:t>
            </a:r>
          </a:p>
          <a:p>
            <a:pPr lvl="0" algn="just"/>
            <a:endParaRPr lang="es-EC" sz="2400" dirty="0"/>
          </a:p>
          <a:p>
            <a:pPr lvl="0" algn="just"/>
            <a:r>
              <a:rPr lang="es-EC" sz="2400" dirty="0"/>
              <a:t>Una vez que las estaciones se encuentran operativas el alumnado podrá desarrollar los conocimientos que adquieran en su formación de tercer nivel, logrando contribuir e impulsar la experiencia de las próximas generaciones de profesionales en el área industrial.</a:t>
            </a:r>
          </a:p>
        </p:txBody>
      </p:sp>
    </p:spTree>
    <p:extLst>
      <p:ext uri="{BB962C8B-B14F-4D97-AF65-F5344CB8AC3E}">
        <p14:creationId xmlns:p14="http://schemas.microsoft.com/office/powerpoint/2010/main" val="367585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Conclusiones y Recomendaciones</a:t>
            </a:r>
            <a:endParaRPr lang="es-EC" sz="4400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677334" y="2197290"/>
            <a:ext cx="8944338" cy="4280801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En caso de realizarse un mantenimiento a las estaciones hidráulica HYD-2800 y neumática PN-2800, se debe tener en cuenta las especificaciones técnicas de los elementos a manipular con el fin de no deteriorar los mismos.</a:t>
            </a:r>
          </a:p>
          <a:p>
            <a:pPr marL="0" lvl="0" indent="0" algn="just">
              <a:buNone/>
            </a:pPr>
            <a:endParaRPr lang="es-EC" sz="2000" dirty="0"/>
          </a:p>
          <a:p>
            <a:pPr lvl="0" algn="just"/>
            <a:r>
              <a:rPr lang="es-EC" sz="2000" dirty="0"/>
              <a:t>En la actualidad la estación neumática PN-2800 cuenta con cinco electroválvulas funcionales y disponibles, por lo cual la se puede realizar la </a:t>
            </a:r>
            <a:r>
              <a:rPr lang="es-EC" sz="2000" dirty="0" err="1"/>
              <a:t>instación</a:t>
            </a:r>
            <a:r>
              <a:rPr lang="es-EC" sz="2000" dirty="0"/>
              <a:t> de nuevos actuadores neumáticos con el fin de realizar un proceso más complejo.</a:t>
            </a:r>
          </a:p>
          <a:p>
            <a:pPr marL="0" indent="0" algn="just">
              <a:buNone/>
            </a:pP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213555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dirty="0" smtClean="0"/>
              <a:t>Alcance</a:t>
            </a:r>
            <a:endParaRPr lang="es-EC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22995" y="2072943"/>
            <a:ext cx="8596668" cy="3880773"/>
          </a:xfrm>
        </p:spPr>
        <p:txBody>
          <a:bodyPr>
            <a:normAutofit/>
          </a:bodyPr>
          <a:lstStyle/>
          <a:p>
            <a:pPr lvl="0" algn="just"/>
            <a:r>
              <a:rPr lang="es-EC" sz="2000" dirty="0"/>
              <a:t> La fase inicial consiste en un minucioso y detallado análisis del estado actual de cada una de las estaciones, de esta manera, se podrá identificar los elementos dañados o faltantes.</a:t>
            </a:r>
          </a:p>
          <a:p>
            <a:pPr lvl="0" algn="just"/>
            <a:r>
              <a:rPr lang="es-EC" sz="2400" dirty="0"/>
              <a:t> </a:t>
            </a:r>
            <a:r>
              <a:rPr lang="es-EC" sz="2000" dirty="0"/>
              <a:t>La segunda fase del proyecto consiste en realizar todas las conexiones eléctricas, neumáticas e hidráulicas. Además, dependiendo del hardware existente en cada estación, se procederá a la elección del controlador más apropiado. Se considerarán aspectos como robustez y calidad para cada una de ellas</a:t>
            </a:r>
            <a:r>
              <a:rPr lang="es-EC" sz="2000" dirty="0" smtClean="0"/>
              <a:t>.</a:t>
            </a:r>
          </a:p>
          <a:p>
            <a:pPr lvl="0" algn="just"/>
            <a:r>
              <a:rPr lang="es-EC" sz="2000" dirty="0"/>
              <a:t> Para concluir, en la tercera etapa se implementará un sistema de monitoreo y control remoto. </a:t>
            </a:r>
          </a:p>
        </p:txBody>
      </p:sp>
    </p:spTree>
    <p:extLst>
      <p:ext uri="{BB962C8B-B14F-4D97-AF65-F5344CB8AC3E}">
        <p14:creationId xmlns:p14="http://schemas.microsoft.com/office/powerpoint/2010/main" val="15618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458" y="243840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es-EC" sz="5400" dirty="0" smtClean="0"/>
              <a:t>MARCO DESCRIPTIVO</a:t>
            </a:r>
            <a:endParaRPr lang="es-EC" sz="5400" dirty="0"/>
          </a:p>
        </p:txBody>
      </p:sp>
    </p:spTree>
    <p:extLst>
      <p:ext uri="{BB962C8B-B14F-4D97-AF65-F5344CB8AC3E}">
        <p14:creationId xmlns:p14="http://schemas.microsoft.com/office/powerpoint/2010/main" val="8853357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873</TotalTime>
  <Words>2206</Words>
  <Application>Microsoft Office PowerPoint</Application>
  <PresentationFormat>Panorámica</PresentationFormat>
  <Paragraphs>505</Paragraphs>
  <Slides>70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70</vt:i4>
      </vt:variant>
    </vt:vector>
  </HeadingPairs>
  <TitlesOfParts>
    <vt:vector size="75" baseType="lpstr">
      <vt:lpstr>Arial</vt:lpstr>
      <vt:lpstr>Calibri</vt:lpstr>
      <vt:lpstr>Trebuchet MS</vt:lpstr>
      <vt:lpstr>Wingdings 3</vt:lpstr>
      <vt:lpstr>Faceta</vt:lpstr>
      <vt:lpstr>UNIVERSIDAD DE LAS FUERZAS ARMADAS-ESPE</vt:lpstr>
      <vt:lpstr> REHABILITACIÓN DE LAS ESTACIONES NEUMÁTICA PN-2800 E HIDRÁULICA HYD-2800 DEL LABORATORIO DE ROBÓTICA DE LA UNIVERSIDAD DE LAS FUERZAS ARMADAS-ESPE</vt:lpstr>
      <vt:lpstr>SUMARIO</vt:lpstr>
      <vt:lpstr>INTRODUCCIÓN</vt:lpstr>
      <vt:lpstr>Presentación de PowerPoint</vt:lpstr>
      <vt:lpstr>Objetivos Específicos:</vt:lpstr>
      <vt:lpstr>Justificación e Importancia</vt:lpstr>
      <vt:lpstr>Alcance</vt:lpstr>
      <vt:lpstr>MARCO DESCRIPTIVO</vt:lpstr>
      <vt:lpstr>Marco Descriptivo PN-2800 </vt:lpstr>
      <vt:lpstr>Marco Descriptivo PN-2800 Características Generales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PN-2800 Elementos de la estación</vt:lpstr>
      <vt:lpstr>Marco Descriptivo HYD-2800</vt:lpstr>
      <vt:lpstr>Marco Descriptivo HYD-2800 Características Generales</vt:lpstr>
      <vt:lpstr>Marco Descriptivo HYD-2800 Grados de Libertad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Marco Descriptivo HYD-2800 Elementos de la Estación</vt:lpstr>
      <vt:lpstr>DIAGNÓSTICO Y REHABILITACIÓN DE LAS ESTACIONES</vt:lpstr>
      <vt:lpstr>Diagnóstico PN-2800 Conexiones y Tablero eléctrico </vt:lpstr>
      <vt:lpstr>Diagnóstico PN-2800  Actuadores</vt:lpstr>
      <vt:lpstr>Diagnóstico PN-2800 Sensores </vt:lpstr>
      <vt:lpstr>Diagnóstico PN-2800</vt:lpstr>
      <vt:lpstr>Rehabilitación PN-2800 Unidad de mantenimiento neumático</vt:lpstr>
      <vt:lpstr>Rehabilitación PN-2800</vt:lpstr>
      <vt:lpstr>Rehabilitación PN-2800 Actuadores</vt:lpstr>
      <vt:lpstr>Rehabilitación PN-2800 Actuadores</vt:lpstr>
      <vt:lpstr>Rehabilitación PN-2800 Actuadores</vt:lpstr>
      <vt:lpstr>Rehabilitación PN-2800 Controlador</vt:lpstr>
      <vt:lpstr>Diagnóstico y Rehabilitación HYD-2800 Estado Inicial</vt:lpstr>
      <vt:lpstr>Diagnóstico y Rehabilitación HYD-2800 Estado Inicial</vt:lpstr>
      <vt:lpstr>Diagnóstico y Rehabilitación HYD-2800 Estado Inicial</vt:lpstr>
      <vt:lpstr>Diagnóstico y Rehabilitación HYD-2800 </vt:lpstr>
      <vt:lpstr>Diagnóstico y Rehabilitación HYD-2800 </vt:lpstr>
      <vt:lpstr>DESARROLLO DE SOFTWARE Y HMI</vt:lpstr>
      <vt:lpstr>Desarrollo de Software PN-2800 </vt:lpstr>
      <vt:lpstr>Diseño de la HMI</vt:lpstr>
      <vt:lpstr>Diseño de la HMI</vt:lpstr>
      <vt:lpstr>Diseño de la HMI</vt:lpstr>
      <vt:lpstr>Diseño de la HMI</vt:lpstr>
      <vt:lpstr>Desarrollo de Software HYD-2800 </vt:lpstr>
      <vt:lpstr>Desarrollo del Software HYD-2800 Software</vt:lpstr>
      <vt:lpstr>Desarrollo del Software HYD-2800 Software</vt:lpstr>
      <vt:lpstr>Desarrollo del Software HYD-2800 Software</vt:lpstr>
      <vt:lpstr>Desarrollo del Software HYD-2800 Software</vt:lpstr>
      <vt:lpstr>Desarrollo del Software HYD-2800 HMI (INTERFAZ HUMANO-MÁQUINA)</vt:lpstr>
      <vt:lpstr>Desarrollo del Software HYD-2800 HMI (INTERFAZ HUMANO-MÁQUINA)</vt:lpstr>
      <vt:lpstr>Desarrollo del Software HYD-2800 HMI (INTERFAZ HUMANO-MÁQUINA)</vt:lpstr>
      <vt:lpstr>Desarrollo del Software HYD-2800 HMI (INTERFAZ HUMANO-MÁQUINA)</vt:lpstr>
      <vt:lpstr>Desarrollo del Software HYD-2800 HMI (INTERFAZ HUMANO-MÁQUINA)</vt:lpstr>
      <vt:lpstr>Conclusiones y Recomendaciones</vt:lpstr>
      <vt:lpstr>Conclusiones y Recomendaciones</vt:lpstr>
      <vt:lpstr>Conclusiones y Recomendaciones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DE LAS FUERZAS ARMADAS-ESPE</dc:title>
  <dc:creator>Pacho</dc:creator>
  <cp:lastModifiedBy>FABO</cp:lastModifiedBy>
  <cp:revision>59</cp:revision>
  <dcterms:created xsi:type="dcterms:W3CDTF">2015-04-26T23:41:39Z</dcterms:created>
  <dcterms:modified xsi:type="dcterms:W3CDTF">2015-04-29T02:41:33Z</dcterms:modified>
</cp:coreProperties>
</file>