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827"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305" r:id="rId48"/>
    <p:sldId id="306" r:id="rId49"/>
    <p:sldId id="307" r:id="rId50"/>
    <p:sldId id="308" r:id="rId51"/>
    <p:sldId id="322" r:id="rId52"/>
    <p:sldId id="323" r:id="rId53"/>
    <p:sldId id="324" r:id="rId54"/>
    <p:sldId id="325" r:id="rId55"/>
    <p:sldId id="326" r:id="rId56"/>
    <p:sldId id="328" r:id="rId57"/>
    <p:sldId id="329" r:id="rId58"/>
    <p:sldId id="330" r:id="rId59"/>
    <p:sldId id="331" r:id="rId60"/>
    <p:sldId id="332" r:id="rId61"/>
    <p:sldId id="333" r:id="rId62"/>
    <p:sldId id="334" r:id="rId63"/>
    <p:sldId id="335" r:id="rId64"/>
    <p:sldId id="336" r:id="rId65"/>
    <p:sldId id="337" r:id="rId66"/>
    <p:sldId id="338" r:id="rId67"/>
    <p:sldId id="327"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412469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399714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7214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311353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706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155448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1514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61295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15279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C9A16A-E1BB-40AF-A80C-D598D94D2D02}" type="datetimeFigureOut">
              <a:rPr lang="es-ES" smtClean="0"/>
              <a:t>27/04/2015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369908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DC9A16A-E1BB-40AF-A80C-D598D94D2D02}" type="datetimeFigureOut">
              <a:rPr lang="es-ES" smtClean="0"/>
              <a:t>27/04/2015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163972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DC9A16A-E1BB-40AF-A80C-D598D94D2D02}" type="datetimeFigureOut">
              <a:rPr lang="es-ES" smtClean="0"/>
              <a:t>27/04/2015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300455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DC9A16A-E1BB-40AF-A80C-D598D94D2D02}" type="datetimeFigureOut">
              <a:rPr lang="es-ES" smtClean="0"/>
              <a:t>27/04/2015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121253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9A16A-E1BB-40AF-A80C-D598D94D2D02}" type="datetimeFigureOut">
              <a:rPr lang="es-ES" smtClean="0"/>
              <a:t>27/04/2015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369685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C9A16A-E1BB-40AF-A80C-D598D94D2D02}" type="datetimeFigureOut">
              <a:rPr lang="es-ES" smtClean="0"/>
              <a:t>27/04/2015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643B46-DA3F-45A9-9F22-63EB21736759}" type="slidenum">
              <a:rPr lang="es-ES" smtClean="0"/>
              <a:t>‹Nº›</a:t>
            </a:fld>
            <a:endParaRPr lang="es-ES"/>
          </a:p>
        </p:txBody>
      </p:sp>
    </p:spTree>
    <p:extLst>
      <p:ext uri="{BB962C8B-B14F-4D97-AF65-F5344CB8AC3E}">
        <p14:creationId xmlns:p14="http://schemas.microsoft.com/office/powerpoint/2010/main" val="149935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643B46-DA3F-45A9-9F22-63EB21736759}" type="slidenum">
              <a:rPr lang="es-ES" smtClean="0"/>
              <a:t>‹Nº›</a:t>
            </a:fld>
            <a:endParaRPr lang="es-ES"/>
          </a:p>
        </p:txBody>
      </p:sp>
      <p:sp>
        <p:nvSpPr>
          <p:cNvPr id="5" name="Date Placeholder 4"/>
          <p:cNvSpPr>
            <a:spLocks noGrp="1"/>
          </p:cNvSpPr>
          <p:nvPr>
            <p:ph type="dt" sz="half" idx="10"/>
          </p:nvPr>
        </p:nvSpPr>
        <p:spPr/>
        <p:txBody>
          <a:bodyPr/>
          <a:lstStyle/>
          <a:p>
            <a:fld id="{DDC9A16A-E1BB-40AF-A80C-D598D94D2D02}" type="datetimeFigureOut">
              <a:rPr lang="es-ES" smtClean="0"/>
              <a:t>27/04/2015</a:t>
            </a:fld>
            <a:endParaRPr lang="es-ES"/>
          </a:p>
        </p:txBody>
      </p:sp>
    </p:spTree>
    <p:extLst>
      <p:ext uri="{BB962C8B-B14F-4D97-AF65-F5344CB8AC3E}">
        <p14:creationId xmlns:p14="http://schemas.microsoft.com/office/powerpoint/2010/main" val="148846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C9A16A-E1BB-40AF-A80C-D598D94D2D02}" type="datetimeFigureOut">
              <a:rPr lang="es-ES" smtClean="0"/>
              <a:t>27/04/2015</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643B46-DA3F-45A9-9F22-63EB21736759}" type="slidenum">
              <a:rPr lang="es-ES" smtClean="0"/>
              <a:t>‹Nº›</a:t>
            </a:fld>
            <a:endParaRPr lang="es-ES"/>
          </a:p>
        </p:txBody>
      </p:sp>
    </p:spTree>
    <p:extLst>
      <p:ext uri="{BB962C8B-B14F-4D97-AF65-F5344CB8AC3E}">
        <p14:creationId xmlns:p14="http://schemas.microsoft.com/office/powerpoint/2010/main" val="311330297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7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369083" cy="1617785"/>
          </a:xfrm>
          <a:prstGeom prst="rect">
            <a:avLst/>
          </a:prstGeom>
        </p:spPr>
      </p:pic>
      <p:sp>
        <p:nvSpPr>
          <p:cNvPr id="5" name="CuadroTexto 4"/>
          <p:cNvSpPr txBox="1"/>
          <p:nvPr/>
        </p:nvSpPr>
        <p:spPr>
          <a:xfrm>
            <a:off x="1" y="1617785"/>
            <a:ext cx="9931790" cy="5170646"/>
          </a:xfrm>
          <a:prstGeom prst="rect">
            <a:avLst/>
          </a:prstGeom>
          <a:noFill/>
        </p:spPr>
        <p:txBody>
          <a:bodyPr wrap="square" rtlCol="0">
            <a:spAutoFit/>
          </a:bodyPr>
          <a:lstStyle/>
          <a:p>
            <a:pPr algn="ctr"/>
            <a:r>
              <a:rPr lang="es-ES" sz="2200" b="1" u="sng" dirty="0"/>
              <a:t>“</a:t>
            </a:r>
            <a:r>
              <a:rPr lang="es-ES" sz="2200" b="1" dirty="0"/>
              <a:t>DISEÑO Y CONSTRUCCIÓN DE UN TUNEL DE CONGELAMIENTO DE CAMARÓN A -40 ̊C CON UN SISTEMA DE TRANSPORTE Y CONTROL MULTIVARIABLE PARA EXPROD CIA. LTDA.”</a:t>
            </a:r>
            <a:endParaRPr lang="es-ES" sz="2200" dirty="0"/>
          </a:p>
          <a:p>
            <a:pPr algn="ctr"/>
            <a:r>
              <a:rPr lang="es-ES" sz="2200" b="1" dirty="0"/>
              <a:t>  </a:t>
            </a:r>
            <a:endParaRPr lang="es-ES" sz="2200" dirty="0"/>
          </a:p>
          <a:p>
            <a:pPr algn="ctr"/>
            <a:r>
              <a:rPr lang="es-ES" sz="2200" b="1" dirty="0"/>
              <a:t>PROYECTO PREVIO A LA OBTENCIÓN DEL TITULO DE </a:t>
            </a:r>
            <a:r>
              <a:rPr lang="es-ES" sz="2200" b="1" dirty="0" smtClean="0"/>
              <a:t>INGENIERO MECATRÓNICO</a:t>
            </a:r>
            <a:endParaRPr lang="es-ES" sz="2200" dirty="0"/>
          </a:p>
          <a:p>
            <a:pPr algn="ctr"/>
            <a:r>
              <a:rPr lang="es-ES" sz="2200" b="1" dirty="0"/>
              <a:t>  </a:t>
            </a:r>
            <a:endParaRPr lang="es-ES" sz="2200" dirty="0"/>
          </a:p>
          <a:p>
            <a:pPr algn="ctr"/>
            <a:r>
              <a:rPr lang="es-ES" sz="2200" b="1" dirty="0"/>
              <a:t>JONATHAN MIGUEL PINZÓN BUITRÓN</a:t>
            </a:r>
            <a:endParaRPr lang="es-ES" sz="2200" dirty="0"/>
          </a:p>
          <a:p>
            <a:pPr algn="ctr"/>
            <a:r>
              <a:rPr lang="es-ES" sz="2200" b="1" dirty="0"/>
              <a:t>JUAN DAVID ALMEIDA CACERES</a:t>
            </a:r>
            <a:endParaRPr lang="es-ES" sz="2200" dirty="0"/>
          </a:p>
          <a:p>
            <a:pPr algn="ctr"/>
            <a:r>
              <a:rPr lang="es-ES" sz="2200" b="1" dirty="0"/>
              <a:t> </a:t>
            </a:r>
            <a:endParaRPr lang="es-ES" sz="2200" dirty="0" smtClean="0"/>
          </a:p>
          <a:p>
            <a:pPr algn="ctr"/>
            <a:r>
              <a:rPr lang="es-ES" sz="2200" b="1" dirty="0" smtClean="0"/>
              <a:t>DIRECTOR</a:t>
            </a:r>
            <a:r>
              <a:rPr lang="es-ES" sz="2200" b="1" dirty="0"/>
              <a:t>: ING. MELTON TAPIA</a:t>
            </a:r>
            <a:endParaRPr lang="es-ES" sz="2200" dirty="0"/>
          </a:p>
          <a:p>
            <a:pPr algn="ctr"/>
            <a:r>
              <a:rPr lang="es-ES" sz="2200" b="1" dirty="0"/>
              <a:t>CODIRECTOR: ING. ROBERTO </a:t>
            </a:r>
            <a:r>
              <a:rPr lang="es-ES" sz="2200" b="1" dirty="0" smtClean="0"/>
              <a:t>GUTIERRES</a:t>
            </a:r>
            <a:endParaRPr lang="es-ES" sz="2200" dirty="0"/>
          </a:p>
          <a:p>
            <a:pPr algn="ctr"/>
            <a:r>
              <a:rPr lang="es-ES" sz="2200" b="1" dirty="0"/>
              <a:t> </a:t>
            </a:r>
            <a:endParaRPr lang="es-ES" sz="2200" dirty="0"/>
          </a:p>
          <a:p>
            <a:pPr algn="ctr"/>
            <a:r>
              <a:rPr lang="es-ES" sz="2200" b="1" dirty="0"/>
              <a:t>SANGOLQUÍ – ECUADOR</a:t>
            </a:r>
            <a:endParaRPr lang="es-ES" sz="2200" dirty="0"/>
          </a:p>
          <a:p>
            <a:pPr algn="ctr"/>
            <a:r>
              <a:rPr lang="es-ES" sz="2200" b="1" dirty="0" smtClean="0"/>
              <a:t>2015-04-27</a:t>
            </a:r>
            <a:endParaRPr lang="es-ES" sz="2200" dirty="0"/>
          </a:p>
        </p:txBody>
      </p:sp>
    </p:spTree>
    <p:extLst>
      <p:ext uri="{BB962C8B-B14F-4D97-AF65-F5344CB8AC3E}">
        <p14:creationId xmlns:p14="http://schemas.microsoft.com/office/powerpoint/2010/main" val="2888620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58018"/>
          </a:xfrm>
        </p:spPr>
        <p:txBody>
          <a:bodyPr>
            <a:normAutofit/>
          </a:bodyPr>
          <a:lstStyle/>
          <a:p>
            <a:r>
              <a:rPr lang="es-EC" sz="2800" dirty="0" smtClean="0"/>
              <a:t>Camarón Cabeza</a:t>
            </a:r>
            <a:endParaRPr lang="es-ES" sz="2800" dirty="0"/>
          </a:p>
        </p:txBody>
      </p:sp>
      <p:sp>
        <p:nvSpPr>
          <p:cNvPr id="3" name="Marcador de contenido 2"/>
          <p:cNvSpPr>
            <a:spLocks noGrp="1"/>
          </p:cNvSpPr>
          <p:nvPr>
            <p:ph idx="1"/>
          </p:nvPr>
        </p:nvSpPr>
        <p:spPr>
          <a:xfrm>
            <a:off x="677334" y="1555678"/>
            <a:ext cx="8596668" cy="3880773"/>
          </a:xfrm>
        </p:spPr>
        <p:txBody>
          <a:bodyPr/>
          <a:lstStyle/>
          <a:p>
            <a:pPr marL="457200" lvl="0" indent="-457200">
              <a:buFont typeface="+mj-lt"/>
              <a:buAutoNum type="arabicPeriod"/>
            </a:pPr>
            <a:r>
              <a:rPr lang="es-ES" sz="2200" dirty="0"/>
              <a:t>Para producir cabezas de camarón se realiza un lavado, para limpiar las impurezas que puede tener el camarón. </a:t>
            </a:r>
            <a:endParaRPr lang="es-ES" sz="2200" dirty="0" smtClean="0"/>
          </a:p>
          <a:p>
            <a:pPr marL="457200" lvl="0" indent="-457200">
              <a:buFont typeface="+mj-lt"/>
              <a:buAutoNum type="arabicPeriod"/>
            </a:pPr>
            <a:endParaRPr lang="es-ES" sz="2200" dirty="0" smtClean="0"/>
          </a:p>
          <a:p>
            <a:pPr marL="457200" lvl="0" indent="-457200">
              <a:buFont typeface="+mj-lt"/>
              <a:buAutoNum type="arabicPeriod"/>
            </a:pPr>
            <a:r>
              <a:rPr lang="es-ES" sz="2200" dirty="0" smtClean="0"/>
              <a:t>Después </a:t>
            </a:r>
            <a:r>
              <a:rPr lang="es-ES" sz="2200" dirty="0"/>
              <a:t>se realiza un clasificado por talla en la maquina </a:t>
            </a:r>
            <a:r>
              <a:rPr lang="es-ES" sz="2200" dirty="0" smtClean="0"/>
              <a:t>clasificadora.</a:t>
            </a:r>
          </a:p>
          <a:p>
            <a:pPr marL="457200" lvl="0" indent="-457200">
              <a:buFont typeface="+mj-lt"/>
              <a:buAutoNum type="arabicPeriod"/>
            </a:pPr>
            <a:endParaRPr lang="es-ES" sz="2200" dirty="0" smtClean="0"/>
          </a:p>
          <a:p>
            <a:pPr marL="457200" lvl="0" indent="-457200">
              <a:buFont typeface="+mj-lt"/>
              <a:buAutoNum type="arabicPeriod"/>
            </a:pPr>
            <a:r>
              <a:rPr lang="es-ES" sz="2200" dirty="0" smtClean="0"/>
              <a:t>Por </a:t>
            </a:r>
            <a:r>
              <a:rPr lang="es-ES" sz="2200" dirty="0"/>
              <a:t>último se pesa al producto para obtener la cantidad exacta para ser empaquetado,  se lo congela a -32°C y se lo almacena a -18°C.</a:t>
            </a:r>
          </a:p>
          <a:p>
            <a:endParaRPr lang="es-ES" dirty="0"/>
          </a:p>
        </p:txBody>
      </p:sp>
    </p:spTree>
    <p:extLst>
      <p:ext uri="{BB962C8B-B14F-4D97-AF65-F5344CB8AC3E}">
        <p14:creationId xmlns:p14="http://schemas.microsoft.com/office/powerpoint/2010/main" val="1924393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58018"/>
          </a:xfrm>
        </p:spPr>
        <p:txBody>
          <a:bodyPr>
            <a:normAutofit/>
          </a:bodyPr>
          <a:lstStyle/>
          <a:p>
            <a:r>
              <a:rPr lang="es-EC" sz="2800" dirty="0" smtClean="0"/>
              <a:t>Camarón Pelado y desvenado método IQF</a:t>
            </a:r>
            <a:endParaRPr lang="es-ES" sz="2800" dirty="0"/>
          </a:p>
        </p:txBody>
      </p:sp>
      <p:sp>
        <p:nvSpPr>
          <p:cNvPr id="3" name="Marcador de contenido 2"/>
          <p:cNvSpPr>
            <a:spLocks noGrp="1"/>
          </p:cNvSpPr>
          <p:nvPr>
            <p:ph idx="1"/>
          </p:nvPr>
        </p:nvSpPr>
        <p:spPr>
          <a:xfrm>
            <a:off x="677334" y="1316528"/>
            <a:ext cx="8596668" cy="5196814"/>
          </a:xfrm>
        </p:spPr>
        <p:txBody>
          <a:bodyPr/>
          <a:lstStyle/>
          <a:p>
            <a:pPr lvl="0">
              <a:buFont typeface="+mj-lt"/>
              <a:buAutoNum type="arabicPeriod"/>
            </a:pPr>
            <a:r>
              <a:rPr lang="es-ES" sz="2200" dirty="0" smtClean="0"/>
              <a:t>Este proceso va a ser implementado con el nuevo equipo y se comienza  realizando </a:t>
            </a:r>
            <a:r>
              <a:rPr lang="es-ES" sz="2200" dirty="0"/>
              <a:t>el descabezado de manera manual sin utilizar ningún utensilio. </a:t>
            </a:r>
            <a:endParaRPr lang="es-ES" sz="2200" dirty="0" smtClean="0"/>
          </a:p>
          <a:p>
            <a:pPr lvl="0">
              <a:buFont typeface="+mj-lt"/>
              <a:buAutoNum type="arabicPeriod"/>
            </a:pPr>
            <a:r>
              <a:rPr lang="es-ES" sz="2200" dirty="0" smtClean="0"/>
              <a:t>Después se </a:t>
            </a:r>
            <a:r>
              <a:rPr lang="es-ES" sz="2200" dirty="0"/>
              <a:t>realiza un lavado y pelado del camarón de forma manual usando cuchillos para limpiar las vísceras e impurezas que puede tener el camarón</a:t>
            </a:r>
            <a:r>
              <a:rPr lang="es-ES" sz="2200" dirty="0" smtClean="0"/>
              <a:t>.</a:t>
            </a:r>
          </a:p>
          <a:p>
            <a:pPr lvl="0">
              <a:buFont typeface="+mj-lt"/>
              <a:buAutoNum type="arabicPeriod"/>
            </a:pPr>
            <a:r>
              <a:rPr lang="es-ES" sz="2200" dirty="0" smtClean="0"/>
              <a:t>Más </a:t>
            </a:r>
            <a:r>
              <a:rPr lang="es-ES" sz="2200" dirty="0"/>
              <a:t>adelante se realiza un clasificado por </a:t>
            </a:r>
            <a:r>
              <a:rPr lang="es-ES" sz="2200" dirty="0" smtClean="0"/>
              <a:t>talla. </a:t>
            </a:r>
          </a:p>
          <a:p>
            <a:pPr lvl="0">
              <a:buFont typeface="+mj-lt"/>
              <a:buAutoNum type="arabicPeriod"/>
            </a:pPr>
            <a:r>
              <a:rPr lang="es-ES" sz="2200" dirty="0" smtClean="0"/>
              <a:t>Se procede a pesar el </a:t>
            </a:r>
            <a:r>
              <a:rPr lang="es-ES" sz="2200" dirty="0"/>
              <a:t>producto para obtener la cantidad </a:t>
            </a:r>
            <a:r>
              <a:rPr lang="es-ES" sz="2200" dirty="0" smtClean="0"/>
              <a:t> exacta </a:t>
            </a:r>
            <a:r>
              <a:rPr lang="es-ES" sz="2200" dirty="0"/>
              <a:t>para ser </a:t>
            </a:r>
            <a:r>
              <a:rPr lang="es-ES" sz="2200" dirty="0" smtClean="0"/>
              <a:t>empaquetado</a:t>
            </a:r>
            <a:r>
              <a:rPr lang="es-ES" sz="2200" dirty="0"/>
              <a:t>.</a:t>
            </a:r>
            <a:r>
              <a:rPr lang="es-ES" sz="2200" dirty="0" smtClean="0"/>
              <a:t> </a:t>
            </a:r>
          </a:p>
          <a:p>
            <a:pPr lvl="0">
              <a:buFont typeface="+mj-lt"/>
              <a:buAutoNum type="arabicPeriod"/>
            </a:pPr>
            <a:r>
              <a:rPr lang="es-ES" sz="2200" dirty="0"/>
              <a:t>S</a:t>
            </a:r>
            <a:r>
              <a:rPr lang="es-ES" sz="2200" dirty="0" smtClean="0"/>
              <a:t>e </a:t>
            </a:r>
            <a:r>
              <a:rPr lang="es-ES" sz="2200" dirty="0"/>
              <a:t>le realiza un glaseado con sal muera a 0°C  luego de lo que se congela a -40°C  en </a:t>
            </a:r>
            <a:r>
              <a:rPr lang="es-ES" sz="2200" dirty="0" smtClean="0"/>
              <a:t>el nuevo equipo </a:t>
            </a:r>
            <a:r>
              <a:rPr lang="es-ES" sz="2200" dirty="0"/>
              <a:t>y se lo </a:t>
            </a:r>
            <a:r>
              <a:rPr lang="es-ES" sz="2200" dirty="0" smtClean="0"/>
              <a:t>almacena            </a:t>
            </a:r>
            <a:r>
              <a:rPr lang="es-ES" sz="2200" dirty="0"/>
              <a:t>a -18°C.</a:t>
            </a:r>
          </a:p>
          <a:p>
            <a:endParaRPr lang="es-ES" dirty="0"/>
          </a:p>
        </p:txBody>
      </p:sp>
    </p:spTree>
    <p:extLst>
      <p:ext uri="{BB962C8B-B14F-4D97-AF65-F5344CB8AC3E}">
        <p14:creationId xmlns:p14="http://schemas.microsoft.com/office/powerpoint/2010/main" val="2690970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12653"/>
            <a:ext cx="8596668" cy="1191064"/>
          </a:xfrm>
        </p:spPr>
        <p:txBody>
          <a:bodyPr/>
          <a:lstStyle/>
          <a:p>
            <a:r>
              <a:rPr lang="es-ES" dirty="0"/>
              <a:t>DISEÑO DE ESTRUCTURAS A BAJAS TEMPERATURAS</a:t>
            </a:r>
            <a:endParaRPr lang="es-ES" dirty="0"/>
          </a:p>
        </p:txBody>
      </p:sp>
      <p:sp>
        <p:nvSpPr>
          <p:cNvPr id="3" name="Marcador de contenido 2"/>
          <p:cNvSpPr>
            <a:spLocks noGrp="1"/>
          </p:cNvSpPr>
          <p:nvPr>
            <p:ph idx="1"/>
          </p:nvPr>
        </p:nvSpPr>
        <p:spPr>
          <a:xfrm>
            <a:off x="677335" y="1738558"/>
            <a:ext cx="4696524" cy="5119441"/>
          </a:xfrm>
        </p:spPr>
        <p:txBody>
          <a:bodyPr>
            <a:normAutofit fontScale="92500"/>
          </a:bodyPr>
          <a:lstStyle/>
          <a:p>
            <a:r>
              <a:rPr lang="es-ES" sz="2200" dirty="0"/>
              <a:t>Cuando las temperaturas de operación son menores de la temperatura ambiente, la fractura frágil es una posibilidad </a:t>
            </a:r>
            <a:r>
              <a:rPr lang="es-ES" sz="2200" dirty="0" smtClean="0"/>
              <a:t>fuerte.</a:t>
            </a:r>
          </a:p>
          <a:p>
            <a:r>
              <a:rPr lang="es-ES" sz="2200" dirty="0"/>
              <a:t>L</a:t>
            </a:r>
            <a:r>
              <a:rPr lang="es-ES" sz="2200" dirty="0" smtClean="0"/>
              <a:t>a </a:t>
            </a:r>
            <a:r>
              <a:rPr lang="es-ES" sz="2200" dirty="0"/>
              <a:t>resistencia y la ductilidad, o la fragilidad, son propiedades afectadas por el efecto de la temperatura del entorno de operación. </a:t>
            </a:r>
          </a:p>
          <a:p>
            <a:r>
              <a:rPr lang="es-ES" sz="2200" dirty="0"/>
              <a:t>El efecto de la temperatura sobre las propiedades estáticas de los aceros y plásticos se caracteriza en la gráfica de resistencia contra temperatura de la siguiente figura. </a:t>
            </a:r>
            <a:r>
              <a:rPr lang="en-US" sz="2200" dirty="0"/>
              <a:t>(Richard G. </a:t>
            </a:r>
            <a:r>
              <a:rPr lang="en-US" sz="2200" dirty="0" err="1"/>
              <a:t>Budynas</a:t>
            </a:r>
            <a:r>
              <a:rPr lang="en-US" sz="2200" dirty="0"/>
              <a:t>)</a:t>
            </a:r>
            <a:endParaRPr lang="es-ES" sz="2200" dirty="0"/>
          </a:p>
          <a:p>
            <a:endParaRPr lang="es-ES" dirty="0"/>
          </a:p>
        </p:txBody>
      </p:sp>
      <p:pic>
        <p:nvPicPr>
          <p:cNvPr id="14" name="Imagen 13"/>
          <p:cNvPicPr/>
          <p:nvPr/>
        </p:nvPicPr>
        <p:blipFill rotWithShape="1">
          <a:blip r:embed="rId2"/>
          <a:srcRect l="31050" t="31785" r="34107" b="30972"/>
          <a:stretch/>
        </p:blipFill>
        <p:spPr bwMode="auto">
          <a:xfrm>
            <a:off x="4961600" y="1738558"/>
            <a:ext cx="4618498" cy="37337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4073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379828" y="590842"/>
                <a:ext cx="8932984" cy="6147581"/>
              </a:xfrm>
            </p:spPr>
            <p:txBody>
              <a:bodyPr>
                <a:normAutofit/>
              </a:bodyPr>
              <a:lstStyle/>
              <a:p>
                <a:pPr marL="0" indent="0">
                  <a:buNone/>
                </a:pPr>
                <a:r>
                  <a:rPr lang="es-ES" sz="2200" dirty="0"/>
                  <a:t>Cuando la temperatura de un cuerpo desciende de manera uniforme este se contrae y su deformación unitaria normal </a:t>
                </a:r>
                <a:r>
                  <a:rPr lang="es-ES" sz="2200" dirty="0" smtClean="0"/>
                  <a:t>es</a:t>
                </a:r>
              </a:p>
              <a:p>
                <a:pPr marL="0" indent="0">
                  <a:buNone/>
                </a:pPr>
                <a:endParaRPr lang="es-ES" sz="2200" dirty="0"/>
              </a:p>
              <a:p>
                <a:pPr marL="0" indent="0">
                  <a:buNone/>
                </a:pPr>
                <a14:m>
                  <m:oMathPara xmlns:m="http://schemas.openxmlformats.org/officeDocument/2006/math">
                    <m:oMathParaPr>
                      <m:jc m:val="centerGroup"/>
                    </m:oMathParaPr>
                    <m:oMath xmlns:m="http://schemas.openxmlformats.org/officeDocument/2006/math">
                      <m:r>
                        <a:rPr lang="es-ES" sz="2200" i="1"/>
                        <m:t>𝜀</m:t>
                      </m:r>
                      <m:r>
                        <a:rPr lang="es-ES" sz="2200" i="1"/>
                        <m:t>𝑥</m:t>
                      </m:r>
                      <m:r>
                        <a:rPr lang="es-ES" sz="2200" i="1"/>
                        <m:t>=</m:t>
                      </m:r>
                      <m:r>
                        <a:rPr lang="es-ES" sz="2200" i="1"/>
                        <m:t>𝜀</m:t>
                      </m:r>
                      <m:r>
                        <a:rPr lang="es-ES" sz="2200" i="1"/>
                        <m:t>𝑦</m:t>
                      </m:r>
                      <m:r>
                        <a:rPr lang="es-ES" sz="2200" i="1"/>
                        <m:t>=</m:t>
                      </m:r>
                      <m:r>
                        <a:rPr lang="es-ES" sz="2200" i="1"/>
                        <m:t>𝜀</m:t>
                      </m:r>
                      <m:r>
                        <a:rPr lang="es-ES" sz="2200" i="1"/>
                        <m:t>𝑧</m:t>
                      </m:r>
                      <m:r>
                        <a:rPr lang="es-ES" sz="2200" i="1"/>
                        <m:t>=</m:t>
                      </m:r>
                      <m:r>
                        <a:rPr lang="es-ES" sz="2200" i="1"/>
                        <m:t>𝛼</m:t>
                      </m:r>
                      <m:r>
                        <a:rPr lang="es-ES" sz="2200" i="1"/>
                        <m:t>(∆</m:t>
                      </m:r>
                      <m:r>
                        <a:rPr lang="es-ES" sz="2200" i="1"/>
                        <m:t>𝑇</m:t>
                      </m:r>
                      <m:r>
                        <a:rPr lang="es-ES" sz="2200" i="1"/>
                        <m:t>)</m:t>
                      </m:r>
                    </m:oMath>
                  </m:oMathPara>
                </a14:m>
                <a:endParaRPr lang="es-ES" sz="2200" dirty="0" smtClean="0"/>
              </a:p>
              <a:p>
                <a:pPr marL="0" indent="0">
                  <a:buNone/>
                </a:pPr>
                <a:endParaRPr lang="es-ES" sz="2200" dirty="0"/>
              </a:p>
              <a:p>
                <a:pPr marL="0" indent="0">
                  <a:buNone/>
                </a:pPr>
                <a:r>
                  <a:rPr lang="es-ES" sz="2200" dirty="0"/>
                  <a:t>Donde </a:t>
                </a:r>
                <a14:m>
                  <m:oMath xmlns:m="http://schemas.openxmlformats.org/officeDocument/2006/math">
                    <m:r>
                      <a:rPr lang="es-ES" sz="2200" i="1"/>
                      <m:t>𝛼</m:t>
                    </m:r>
                  </m:oMath>
                </a14:m>
                <a:r>
                  <a:rPr lang="es-ES" sz="2200" dirty="0"/>
                  <a:t> es el coeficiente de dilatación térmica y </a:t>
                </a:r>
                <a14:m>
                  <m:oMath xmlns:m="http://schemas.openxmlformats.org/officeDocument/2006/math">
                    <m:r>
                      <a:rPr lang="es-ES" sz="2200" i="1"/>
                      <m:t>(∆</m:t>
                    </m:r>
                    <m:r>
                      <a:rPr lang="es-ES" sz="2200" i="1"/>
                      <m:t>𝑇</m:t>
                    </m:r>
                    <m:r>
                      <a:rPr lang="es-ES" sz="2200" i="1"/>
                      <m:t>)</m:t>
                    </m:r>
                  </m:oMath>
                </a14:m>
                <a:r>
                  <a:rPr lang="es-ES" sz="2200" dirty="0"/>
                  <a:t> es el cambio de la temperatura.</a:t>
                </a:r>
              </a:p>
              <a:p>
                <a:pPr marL="0" indent="0">
                  <a:buNone/>
                </a:pPr>
                <a:endParaRPr lang="es-ES" sz="2200" dirty="0"/>
              </a:p>
              <a:p>
                <a:pPr marL="0" indent="0">
                  <a:buNone/>
                </a:pPr>
                <a:r>
                  <a:rPr lang="es-ES" sz="2200" dirty="0"/>
                  <a:t>El material experimenta un decremento de su volumen que al estar sujeto por otras estructuras o apoyos genera fuerzas de tensión en el material, lo que indicaría que estamos trabajando con un material que posee una carga adicional de temperatura que hay que sumarle a nuestros esfuerzos considerados en el diseño.</a:t>
                </a:r>
              </a:p>
              <a:p>
                <a:endParaRPr lang="es-ES"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379828" y="590842"/>
                <a:ext cx="8932984" cy="6147581"/>
              </a:xfrm>
              <a:blipFill rotWithShape="0">
                <a:blip r:embed="rId2"/>
                <a:stretch>
                  <a:fillRect l="-887" t="-794" r="-1637"/>
                </a:stretch>
              </a:blipFill>
            </p:spPr>
            <p:txBody>
              <a:bodyPr/>
              <a:lstStyle/>
              <a:p>
                <a:r>
                  <a:rPr lang="es-ES">
                    <a:noFill/>
                  </a:rPr>
                  <a:t> </a:t>
                </a:r>
              </a:p>
            </p:txBody>
          </p:sp>
        </mc:Fallback>
      </mc:AlternateContent>
    </p:spTree>
    <p:extLst>
      <p:ext uri="{BB962C8B-B14F-4D97-AF65-F5344CB8AC3E}">
        <p14:creationId xmlns:p14="http://schemas.microsoft.com/office/powerpoint/2010/main" val="3494594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Línea automática de transporte de Camarón</a:t>
            </a:r>
            <a:endParaRPr lang="es-ES" dirty="0"/>
          </a:p>
        </p:txBody>
      </p:sp>
      <p:sp>
        <p:nvSpPr>
          <p:cNvPr id="3" name="Marcador de contenido 2"/>
          <p:cNvSpPr>
            <a:spLocks noGrp="1"/>
          </p:cNvSpPr>
          <p:nvPr>
            <p:ph idx="1"/>
          </p:nvPr>
        </p:nvSpPr>
        <p:spPr>
          <a:xfrm>
            <a:off x="677334" y="1930400"/>
            <a:ext cx="8596668" cy="4927599"/>
          </a:xfrm>
        </p:spPr>
        <p:txBody>
          <a:bodyPr>
            <a:normAutofit fontScale="55000" lnSpcReduction="20000"/>
          </a:bodyPr>
          <a:lstStyle/>
          <a:p>
            <a:pPr marL="0" indent="0">
              <a:buNone/>
            </a:pPr>
            <a:r>
              <a:rPr lang="es-ES" sz="3600" dirty="0"/>
              <a:t>La línea automática de transporte consta de una banda la cual posee una velocidad variable auto regulable según las condiciones de ingreso de producto, de temperatura deseada y de temperatura medioambiental.</a:t>
            </a:r>
          </a:p>
          <a:p>
            <a:pPr marL="0" indent="0">
              <a:buNone/>
            </a:pPr>
            <a:r>
              <a:rPr lang="es-ES" sz="3600" dirty="0"/>
              <a:t> </a:t>
            </a:r>
          </a:p>
          <a:p>
            <a:pPr marL="0" indent="0">
              <a:buNone/>
            </a:pPr>
            <a:r>
              <a:rPr lang="es-ES" sz="3600" dirty="0" smtClean="0"/>
              <a:t>Para </a:t>
            </a:r>
            <a:r>
              <a:rPr lang="es-ES" sz="3600" dirty="0"/>
              <a:t>manejar grandes cantidades de peso </a:t>
            </a:r>
            <a:r>
              <a:rPr lang="es-ES" sz="3600" dirty="0" smtClean="0"/>
              <a:t>en la   producción se  </a:t>
            </a:r>
            <a:r>
              <a:rPr lang="es-ES" sz="3600" dirty="0"/>
              <a:t>requiere un gran </a:t>
            </a:r>
            <a:r>
              <a:rPr lang="es-ES" sz="3600" dirty="0" smtClean="0"/>
              <a:t>torque, </a:t>
            </a:r>
            <a:r>
              <a:rPr lang="es-ES" sz="3600" dirty="0"/>
              <a:t>por ende esta constara de un reductor de velocidad para así  disminuir la velocidad y aumentar el torque del sistema.</a:t>
            </a:r>
          </a:p>
          <a:p>
            <a:pPr marL="0" indent="0">
              <a:buNone/>
            </a:pPr>
            <a:r>
              <a:rPr lang="es-ES" sz="3600" dirty="0"/>
              <a:t> </a:t>
            </a:r>
          </a:p>
          <a:p>
            <a:pPr marL="0" indent="0">
              <a:buNone/>
            </a:pPr>
            <a:r>
              <a:rPr lang="es-ES" sz="3600" dirty="0"/>
              <a:t>Este sistema de transporte automático tiene que estar diseñado para no ser toxico con el camarón para así no producir un riego a la salud, ya que se está trabajando con un producto de consumo humano. </a:t>
            </a:r>
          </a:p>
          <a:p>
            <a:pPr marL="0" indent="0">
              <a:buNone/>
            </a:pPr>
            <a:r>
              <a:rPr lang="es-ES" sz="3600" dirty="0"/>
              <a:t> </a:t>
            </a:r>
          </a:p>
          <a:p>
            <a:pPr marL="0" indent="0">
              <a:buNone/>
            </a:pPr>
            <a:r>
              <a:rPr lang="es-ES" sz="3600" dirty="0"/>
              <a:t>El control de velocidad de la banda automática se lo realizara de la manera más eficiente que es con un variador de velocidad ya que este se lo puede automatizar y acoplar de mejor manera a un controlador</a:t>
            </a:r>
          </a:p>
          <a:p>
            <a:endParaRPr lang="es-ES" dirty="0"/>
          </a:p>
        </p:txBody>
      </p:sp>
    </p:spTree>
    <p:extLst>
      <p:ext uri="{BB962C8B-B14F-4D97-AF65-F5344CB8AC3E}">
        <p14:creationId xmlns:p14="http://schemas.microsoft.com/office/powerpoint/2010/main" val="3996322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Requerimientos y normas de exportación y procesamiento de camarón</a:t>
            </a:r>
            <a:endParaRPr lang="es-ES" dirty="0"/>
          </a:p>
        </p:txBody>
      </p:sp>
      <p:sp>
        <p:nvSpPr>
          <p:cNvPr id="3" name="Marcador de contenido 2"/>
          <p:cNvSpPr>
            <a:spLocks noGrp="1"/>
          </p:cNvSpPr>
          <p:nvPr>
            <p:ph idx="1"/>
          </p:nvPr>
        </p:nvSpPr>
        <p:spPr>
          <a:xfrm>
            <a:off x="677334" y="2160589"/>
            <a:ext cx="8596668" cy="4240211"/>
          </a:xfrm>
        </p:spPr>
        <p:txBody>
          <a:bodyPr>
            <a:normAutofit lnSpcReduction="10000"/>
          </a:bodyPr>
          <a:lstStyle/>
          <a:p>
            <a:r>
              <a:rPr lang="es-ES" dirty="0"/>
              <a:t>Para el procesamiento del camarón se deben cumplir normas fundamentales para el consumo legal del mismo dentro y fuera </a:t>
            </a:r>
            <a:r>
              <a:rPr lang="es-ES" dirty="0" smtClean="0"/>
              <a:t>del. </a:t>
            </a:r>
            <a:endParaRPr lang="es-ES" dirty="0"/>
          </a:p>
          <a:p>
            <a:r>
              <a:rPr lang="es-ES" dirty="0"/>
              <a:t>Para realizar </a:t>
            </a:r>
            <a:r>
              <a:rPr lang="es-ES" dirty="0" smtClean="0"/>
              <a:t>el diseño del equipo  se deben seguir </a:t>
            </a:r>
            <a:r>
              <a:rPr lang="es-ES" dirty="0"/>
              <a:t>las normas y regulaciones Ecuatorianas y </a:t>
            </a:r>
            <a:r>
              <a:rPr lang="es-ES" dirty="0" smtClean="0"/>
              <a:t>Estadounidenses que nos dan parámetros  </a:t>
            </a:r>
            <a:r>
              <a:rPr lang="es-ES" dirty="0"/>
              <a:t>límites, restricciones y recomendaciones en cuanto al procesado del </a:t>
            </a:r>
            <a:r>
              <a:rPr lang="es-ES" dirty="0" smtClean="0"/>
              <a:t>camarón. </a:t>
            </a:r>
            <a:endParaRPr lang="es-ES" dirty="0"/>
          </a:p>
          <a:p>
            <a:endParaRPr lang="es-ES" dirty="0"/>
          </a:p>
          <a:p>
            <a:r>
              <a:rPr lang="es-ES" dirty="0"/>
              <a:t>Es por esto que para la fabricación de nuestra maquina hemos decidido implementar las siguientes normas:</a:t>
            </a:r>
          </a:p>
          <a:p>
            <a:endParaRPr lang="es-ES" dirty="0"/>
          </a:p>
          <a:p>
            <a:r>
              <a:rPr lang="es-ES" b="1" dirty="0"/>
              <a:t>Norma de la Administración de comida y medicamentos de los Estados unidos de Norteamérica (FDA): TÍTULO 21-CAPÍTULO I -SUBCAPÍTULO B - PARTE 123:“Normas para el procesamiento del pescado y productos pesqueros”.</a:t>
            </a:r>
            <a:endParaRPr lang="es-ES" dirty="0"/>
          </a:p>
          <a:p>
            <a:endParaRPr lang="es-ES" dirty="0"/>
          </a:p>
        </p:txBody>
      </p:sp>
    </p:spTree>
    <p:extLst>
      <p:ext uri="{BB962C8B-B14F-4D97-AF65-F5344CB8AC3E}">
        <p14:creationId xmlns:p14="http://schemas.microsoft.com/office/powerpoint/2010/main" val="2420098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Método de control HACCP</a:t>
            </a:r>
            <a:endParaRPr lang="es-ES" dirty="0"/>
          </a:p>
        </p:txBody>
      </p:sp>
      <p:sp>
        <p:nvSpPr>
          <p:cNvPr id="3" name="Marcador de contenido 2"/>
          <p:cNvSpPr>
            <a:spLocks noGrp="1"/>
          </p:cNvSpPr>
          <p:nvPr>
            <p:ph idx="1"/>
          </p:nvPr>
        </p:nvSpPr>
        <p:spPr>
          <a:xfrm>
            <a:off x="677334" y="2160589"/>
            <a:ext cx="8596668" cy="4479362"/>
          </a:xfrm>
        </p:spPr>
        <p:txBody>
          <a:bodyPr>
            <a:normAutofit/>
          </a:bodyPr>
          <a:lstStyle/>
          <a:p>
            <a:pPr marL="0" indent="0">
              <a:buNone/>
            </a:pPr>
            <a:r>
              <a:rPr lang="es-ES" dirty="0"/>
              <a:t>El HACCP es un sistema de control preventivo creado para mejorar la producción higiénica de los productos alimenticios utilizando recursos científicos, tecnológicos y estadísticos.  </a:t>
            </a:r>
          </a:p>
          <a:p>
            <a:pPr marL="0" indent="0">
              <a:buNone/>
            </a:pPr>
            <a:r>
              <a:rPr lang="es-ES" dirty="0"/>
              <a:t>Etapas del HACCP:</a:t>
            </a:r>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a:t> </a:t>
            </a:r>
          </a:p>
          <a:p>
            <a:r>
              <a:rPr lang="es-ES" dirty="0" smtClean="0"/>
              <a:t>Identifica </a:t>
            </a:r>
            <a:r>
              <a:rPr lang="es-ES" dirty="0"/>
              <a:t>riesgos químicos físicos y microbiológicos</a:t>
            </a:r>
          </a:p>
          <a:p>
            <a:pPr lvl="0"/>
            <a:r>
              <a:rPr lang="es-ES" dirty="0"/>
              <a:t>Establece reglas de control</a:t>
            </a:r>
          </a:p>
          <a:p>
            <a:pPr lvl="0"/>
            <a:r>
              <a:rPr lang="es-ES" dirty="0"/>
              <a:t>Censar las reglas de control implementadas</a:t>
            </a:r>
          </a:p>
          <a:p>
            <a:endParaRPr lang="es-ES" dirty="0"/>
          </a:p>
        </p:txBody>
      </p:sp>
      <p:pic>
        <p:nvPicPr>
          <p:cNvPr id="4" name="Imagen 3" descr="http://www.antalyadanismanlik.org/wp-content/uploads/2012/08/haccp_belges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6590" y="3413882"/>
            <a:ext cx="2228456" cy="1566081"/>
          </a:xfrm>
          <a:prstGeom prst="rect">
            <a:avLst/>
          </a:prstGeom>
          <a:noFill/>
          <a:ln>
            <a:noFill/>
          </a:ln>
        </p:spPr>
      </p:pic>
    </p:spTree>
    <p:extLst>
      <p:ext uri="{BB962C8B-B14F-4D97-AF65-F5344CB8AC3E}">
        <p14:creationId xmlns:p14="http://schemas.microsoft.com/office/powerpoint/2010/main" val="2439499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79829"/>
            <a:ext cx="8930900" cy="6260122"/>
          </a:xfrm>
        </p:spPr>
        <p:txBody>
          <a:bodyPr>
            <a:normAutofit/>
          </a:bodyPr>
          <a:lstStyle/>
          <a:p>
            <a:pPr marL="0" indent="0">
              <a:buNone/>
            </a:pPr>
            <a:r>
              <a:rPr lang="es-ES" dirty="0"/>
              <a:t>Para la construcción de nuestro equipo nos guiamos según la norma antes mencionada en su </a:t>
            </a:r>
            <a:r>
              <a:rPr lang="es-ES" b="1" dirty="0" err="1"/>
              <a:t>Subparte</a:t>
            </a:r>
            <a:r>
              <a:rPr lang="es-ES" b="1" dirty="0"/>
              <a:t>  C  de Equipos</a:t>
            </a:r>
            <a:r>
              <a:rPr lang="es-ES" dirty="0"/>
              <a:t> </a:t>
            </a:r>
            <a:r>
              <a:rPr lang="es-ES" b="1" dirty="0"/>
              <a:t>a la Parte 110.40 Equipos y Utensilios.</a:t>
            </a:r>
            <a:r>
              <a:rPr lang="es-ES" dirty="0"/>
              <a:t> </a:t>
            </a:r>
            <a:endParaRPr lang="es-ES" dirty="0" smtClean="0"/>
          </a:p>
          <a:p>
            <a:pPr marL="0" indent="0">
              <a:buNone/>
            </a:pPr>
            <a:endParaRPr lang="es-ES" b="1" dirty="0"/>
          </a:p>
          <a:p>
            <a:pPr marL="0" indent="0">
              <a:buNone/>
            </a:pPr>
            <a:r>
              <a:rPr lang="es-ES" sz="2800" b="1" dirty="0" smtClean="0"/>
              <a:t>Medidas de control:</a:t>
            </a:r>
            <a:r>
              <a:rPr lang="es-ES" sz="2800" b="1" dirty="0"/>
              <a:t> </a:t>
            </a:r>
          </a:p>
          <a:p>
            <a:r>
              <a:rPr lang="es-ES" dirty="0"/>
              <a:t>Se realizaran procesos de verificación de limpieza antes de arrancar la maquina e iniciar la producción.</a:t>
            </a:r>
          </a:p>
          <a:p>
            <a:endParaRPr lang="es-ES" dirty="0"/>
          </a:p>
          <a:p>
            <a:r>
              <a:rPr lang="es-ES" dirty="0"/>
              <a:t>Todas las piezas utilizadas en la maquina así como piezas complementarias a la maquina como mesas, utensilios, etc. deben ser construidos con materiales resistentes a la corrosión y su diseño debe permitir un fácil acceso para limpieza y control de los mismos.</a:t>
            </a:r>
          </a:p>
          <a:p>
            <a:endParaRPr lang="es-ES" dirty="0"/>
          </a:p>
          <a:p>
            <a:r>
              <a:rPr lang="es-ES" dirty="0"/>
              <a:t>Antes y durante el proceso de producción las superficies de la banda que estén en contacto con el producto serán saneadas  con soluciones de cloro o amoniaco de acuerdo al programa de limpieza.</a:t>
            </a:r>
          </a:p>
          <a:p>
            <a:endParaRPr lang="es-ES" dirty="0"/>
          </a:p>
          <a:p>
            <a:r>
              <a:rPr lang="es-ES" dirty="0"/>
              <a:t>La máquina será lavada una vez terminado el proceso de producción.</a:t>
            </a:r>
          </a:p>
          <a:p>
            <a:endParaRPr lang="es-ES" dirty="0"/>
          </a:p>
        </p:txBody>
      </p:sp>
    </p:spTree>
    <p:extLst>
      <p:ext uri="{BB962C8B-B14F-4D97-AF65-F5344CB8AC3E}">
        <p14:creationId xmlns:p14="http://schemas.microsoft.com/office/powerpoint/2010/main" val="1867878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984739"/>
            <a:ext cx="8596668" cy="5056624"/>
          </a:xfrm>
        </p:spPr>
        <p:txBody>
          <a:bodyPr/>
          <a:lstStyle/>
          <a:p>
            <a:r>
              <a:rPr lang="es-ES" b="1" dirty="0"/>
              <a:t>Norma del Instituto Ecuatoriano de Normalización (INEN): Norma técnica Ecuatoriana NTE INEN 456:2013 Primera revisión: “Camarones o langostinos congelados requisitos”.</a:t>
            </a:r>
            <a:endParaRPr lang="es-ES" dirty="0"/>
          </a:p>
          <a:p>
            <a:pPr marL="0" indent="0">
              <a:buNone/>
            </a:pPr>
            <a:r>
              <a:rPr lang="es-ES" dirty="0"/>
              <a:t> </a:t>
            </a:r>
          </a:p>
          <a:p>
            <a:pPr marL="0" indent="0">
              <a:buNone/>
            </a:pPr>
            <a:r>
              <a:rPr lang="es-ES" dirty="0"/>
              <a:t>Esta norma es obligatoria para el procesado del camarón dentro del Ecuador</a:t>
            </a:r>
            <a:r>
              <a:rPr lang="es-ES" dirty="0" smtClean="0"/>
              <a:t>.</a:t>
            </a:r>
          </a:p>
          <a:p>
            <a:pPr marL="0" indent="0">
              <a:buNone/>
            </a:pPr>
            <a:endParaRPr lang="es-ES" dirty="0"/>
          </a:p>
          <a:p>
            <a:pPr marL="0" indent="0">
              <a:buNone/>
            </a:pPr>
            <a:r>
              <a:rPr lang="es-ES" dirty="0"/>
              <a:t>E</a:t>
            </a:r>
            <a:r>
              <a:rPr lang="es-ES" dirty="0" smtClean="0"/>
              <a:t>l </a:t>
            </a:r>
            <a:r>
              <a:rPr lang="es-ES" dirty="0"/>
              <a:t>proceso de congelación debe realizarse en un equipo apropiado, de manera que atraviese rápidamente el intervalo de temperaturas de cristalización máxima</a:t>
            </a:r>
            <a:r>
              <a:rPr lang="es-ES" dirty="0" smtClean="0"/>
              <a:t>.</a:t>
            </a:r>
          </a:p>
          <a:p>
            <a:pPr marL="0" indent="0">
              <a:buNone/>
            </a:pPr>
            <a:endParaRPr lang="es-ES" dirty="0"/>
          </a:p>
          <a:p>
            <a:pPr marL="0" indent="0">
              <a:buNone/>
            </a:pPr>
            <a:r>
              <a:rPr lang="es-ES" dirty="0" smtClean="0"/>
              <a:t> </a:t>
            </a:r>
            <a:r>
              <a:rPr lang="es-ES" dirty="0"/>
              <a:t>El proceso de congelación no se considerara completo hasta que el producto alcance una temperatura de -18C o inferior en el centro térmico, una vez estabilizada la temperatura.</a:t>
            </a:r>
          </a:p>
          <a:p>
            <a:endParaRPr lang="es-ES" dirty="0"/>
          </a:p>
        </p:txBody>
      </p:sp>
    </p:spTree>
    <p:extLst>
      <p:ext uri="{BB962C8B-B14F-4D97-AF65-F5344CB8AC3E}">
        <p14:creationId xmlns:p14="http://schemas.microsoft.com/office/powerpoint/2010/main" val="1450033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8695"/>
          </a:xfrm>
        </p:spPr>
        <p:txBody>
          <a:bodyPr/>
          <a:lstStyle/>
          <a:p>
            <a:r>
              <a:rPr lang="es-EC" dirty="0" smtClean="0"/>
              <a:t>Diseño de la estructura principal</a:t>
            </a:r>
            <a:endParaRPr lang="es-ES" dirty="0"/>
          </a:p>
        </p:txBody>
      </p:sp>
      <p:sp>
        <p:nvSpPr>
          <p:cNvPr id="4" name="Título 1"/>
          <p:cNvSpPr txBox="1">
            <a:spLocks/>
          </p:cNvSpPr>
          <p:nvPr/>
        </p:nvSpPr>
        <p:spPr>
          <a:xfrm>
            <a:off x="677334" y="1385094"/>
            <a:ext cx="8596668" cy="6986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Diseño geométrico dela estructura</a:t>
            </a:r>
            <a:endParaRPr lang="es-ES" sz="2800" dirty="0"/>
          </a:p>
        </p:txBody>
      </p:sp>
      <p:pic>
        <p:nvPicPr>
          <p:cNvPr id="5" name="Marcador de contenido 4"/>
          <p:cNvPicPr>
            <a:picLocks noGrp="1"/>
          </p:cNvPicPr>
          <p:nvPr>
            <p:ph idx="1"/>
          </p:nvPr>
        </p:nvPicPr>
        <p:blipFill rotWithShape="1">
          <a:blip r:embed="rId2"/>
          <a:srcRect l="25904" t="31165" r="31439" b="20067"/>
          <a:stretch/>
        </p:blipFill>
        <p:spPr bwMode="auto">
          <a:xfrm>
            <a:off x="2200936" y="2317568"/>
            <a:ext cx="5550166" cy="35674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4376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S" dirty="0"/>
          </a:p>
        </p:txBody>
      </p:sp>
      <p:sp>
        <p:nvSpPr>
          <p:cNvPr id="3" name="Marcador de contenido 2"/>
          <p:cNvSpPr>
            <a:spLocks noGrp="1"/>
          </p:cNvSpPr>
          <p:nvPr>
            <p:ph idx="1"/>
          </p:nvPr>
        </p:nvSpPr>
        <p:spPr>
          <a:xfrm>
            <a:off x="677333" y="1434905"/>
            <a:ext cx="8804291" cy="5022166"/>
          </a:xfrm>
        </p:spPr>
        <p:txBody>
          <a:bodyPr/>
          <a:lstStyle/>
          <a:p>
            <a:r>
              <a:rPr lang="es-ES" sz="2000" dirty="0"/>
              <a:t>Exprod Cia Ltda. Es una empresa nueva del Ecuador que empieza sus actividades el 28 de Noviembre de 2011 como empresa dedicada al procesamiento y exportación de camarón de distintas tallas en la región costera del Ecuador en la provincia de El Azuay, cantón Ponce Enríquez</a:t>
            </a:r>
            <a:r>
              <a:rPr lang="es-ES" sz="2000" dirty="0" smtClean="0"/>
              <a:t>.</a:t>
            </a:r>
          </a:p>
          <a:p>
            <a:endParaRPr lang="es-ES" sz="2000" dirty="0"/>
          </a:p>
          <a:p>
            <a:r>
              <a:rPr lang="es-ES" sz="2000" dirty="0"/>
              <a:t>En este sector realiza actividades como el descabezado, pelado, desvenado, clasificado  y congelado de camarón utilizando para ello métodos manuales, semiautomáticos y automáticos</a:t>
            </a:r>
            <a:r>
              <a:rPr lang="es-ES" sz="2000" dirty="0" smtClean="0"/>
              <a:t>.</a:t>
            </a:r>
          </a:p>
          <a:p>
            <a:endParaRPr lang="es-ES" sz="2000" dirty="0"/>
          </a:p>
          <a:p>
            <a:r>
              <a:rPr lang="es-ES" sz="2000" dirty="0"/>
              <a:t>El 14 de Agosto de 2012 decide mudar su empresa a la provincia del Guayas, Cantón Duran debido a un incremento en su producción  lugar en donde actualmente opera brindando un servicio de calidad y realizando también procesos de control de calidad del camarón a ser exportado con los más altos estándares de calidad internacional.</a:t>
            </a:r>
          </a:p>
          <a:p>
            <a:endParaRPr lang="es-ES" dirty="0"/>
          </a:p>
        </p:txBody>
      </p:sp>
    </p:spTree>
    <p:extLst>
      <p:ext uri="{BB962C8B-B14F-4D97-AF65-F5344CB8AC3E}">
        <p14:creationId xmlns:p14="http://schemas.microsoft.com/office/powerpoint/2010/main" val="811338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06437"/>
            <a:ext cx="8762088" cy="6006905"/>
          </a:xfrm>
        </p:spPr>
        <p:txBody>
          <a:bodyPr>
            <a:normAutofit/>
          </a:bodyPr>
          <a:lstStyle/>
          <a:p>
            <a:pPr marL="0" indent="0">
              <a:buNone/>
            </a:pPr>
            <a:r>
              <a:rPr lang="es-ES" sz="2200" dirty="0" smtClean="0"/>
              <a:t>Es </a:t>
            </a:r>
            <a:r>
              <a:rPr lang="es-ES" sz="2200" dirty="0"/>
              <a:t>fundamental determinar la geometría aproximada que se desea diseñar,  la cual va a ser  sometida a un análisis mecánico minucioso de resistencia a esfuerzos, fatiga  y </a:t>
            </a:r>
            <a:r>
              <a:rPr lang="es-ES" sz="2200" dirty="0" smtClean="0"/>
              <a:t>deflexión</a:t>
            </a:r>
          </a:p>
          <a:p>
            <a:pPr marL="0" indent="0">
              <a:buNone/>
            </a:pPr>
            <a:endParaRPr lang="es-ES" sz="2200" dirty="0" smtClean="0"/>
          </a:p>
          <a:p>
            <a:pPr marL="0" indent="0">
              <a:buNone/>
            </a:pPr>
            <a:r>
              <a:rPr lang="es-ES" sz="2200" dirty="0" smtClean="0"/>
              <a:t>Se implementara </a:t>
            </a:r>
            <a:r>
              <a:rPr lang="es-ES" sz="2200" dirty="0"/>
              <a:t>un </a:t>
            </a:r>
            <a:r>
              <a:rPr lang="es-ES" sz="2200" dirty="0" err="1"/>
              <a:t>dise</a:t>
            </a:r>
            <a:r>
              <a:rPr lang="en-US" sz="2200" dirty="0" err="1"/>
              <a:t>ño</a:t>
            </a:r>
            <a:r>
              <a:rPr lang="en-US" sz="2200" dirty="0"/>
              <a:t> de </a:t>
            </a:r>
            <a:r>
              <a:rPr lang="en-US" sz="2200" dirty="0" err="1"/>
              <a:t>tipo</a:t>
            </a:r>
            <a:r>
              <a:rPr lang="en-US" sz="2200" dirty="0"/>
              <a:t> modular con </a:t>
            </a:r>
            <a:r>
              <a:rPr lang="es-ES" sz="2200" dirty="0" smtClean="0"/>
              <a:t>cinco </a:t>
            </a:r>
            <a:r>
              <a:rPr lang="es-ES" sz="2200" dirty="0"/>
              <a:t>módulos  de soporte, que al unirse </a:t>
            </a:r>
            <a:r>
              <a:rPr lang="es-ES" sz="2200" dirty="0" smtClean="0"/>
              <a:t>formaran </a:t>
            </a:r>
            <a:r>
              <a:rPr lang="es-ES" sz="2200" dirty="0"/>
              <a:t>una solo estructura, facilitando así el transporte he instalación  de la máquina. </a:t>
            </a:r>
            <a:endParaRPr lang="es-ES" sz="2200" dirty="0" smtClean="0"/>
          </a:p>
          <a:p>
            <a:pPr marL="0" indent="0">
              <a:buNone/>
            </a:pPr>
            <a:endParaRPr lang="es-ES" sz="2200" dirty="0" smtClean="0"/>
          </a:p>
          <a:p>
            <a:pPr marL="0" indent="0">
              <a:buNone/>
            </a:pPr>
            <a:r>
              <a:rPr lang="es-ES" sz="2200" dirty="0" smtClean="0"/>
              <a:t>Cada módulo debe ser  lo más simétrico de ser posible para evitar discontinuidades en la estructura final. </a:t>
            </a:r>
          </a:p>
          <a:p>
            <a:pPr marL="0" indent="0">
              <a:buNone/>
            </a:pPr>
            <a:endParaRPr lang="es-ES" sz="2200" dirty="0" smtClean="0"/>
          </a:p>
          <a:p>
            <a:pPr marL="0" indent="0">
              <a:buNone/>
            </a:pPr>
            <a:r>
              <a:rPr lang="es-ES" sz="2200" dirty="0" smtClean="0"/>
              <a:t>Además </a:t>
            </a:r>
            <a:r>
              <a:rPr lang="es-ES" sz="2200" dirty="0"/>
              <a:t>cada módulo trabajara mecánicamente independiente del otro modulo, evitando así fallas por carga en uniones o el colapso total de la estructura por fallas localizadas en los módulos  individuales. </a:t>
            </a:r>
          </a:p>
        </p:txBody>
      </p:sp>
    </p:spTree>
    <p:extLst>
      <p:ext uri="{BB962C8B-B14F-4D97-AF65-F5344CB8AC3E}">
        <p14:creationId xmlns:p14="http://schemas.microsoft.com/office/powerpoint/2010/main" val="2900411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40898"/>
          </a:xfrm>
        </p:spPr>
        <p:txBody>
          <a:bodyPr/>
          <a:lstStyle/>
          <a:p>
            <a:r>
              <a:rPr lang="es-EC" dirty="0" smtClean="0"/>
              <a:t>Análisis de cargas en la estructura</a:t>
            </a:r>
            <a:endParaRPr lang="es-ES" dirty="0"/>
          </a:p>
        </p:txBody>
      </p:sp>
      <p:sp>
        <p:nvSpPr>
          <p:cNvPr id="3" name="Marcador de contenido 2"/>
          <p:cNvSpPr>
            <a:spLocks noGrp="1"/>
          </p:cNvSpPr>
          <p:nvPr>
            <p:ph idx="1"/>
          </p:nvPr>
        </p:nvSpPr>
        <p:spPr>
          <a:xfrm>
            <a:off x="677334" y="1477108"/>
            <a:ext cx="8596668" cy="4994029"/>
          </a:xfrm>
        </p:spPr>
        <p:txBody>
          <a:bodyPr/>
          <a:lstStyle/>
          <a:p>
            <a:pPr marL="0" indent="0">
              <a:buNone/>
            </a:pPr>
            <a:r>
              <a:rPr lang="es-ES" b="1" dirty="0"/>
              <a:t>Carga de peso propia de la cinta </a:t>
            </a:r>
            <a:r>
              <a:rPr lang="es-ES" b="1" dirty="0" smtClean="0"/>
              <a:t>transportadora:</a:t>
            </a:r>
            <a:endParaRPr lang="es-ES" b="1" dirty="0"/>
          </a:p>
        </p:txBody>
      </p:sp>
      <p:pic>
        <p:nvPicPr>
          <p:cNvPr id="4" name="Imagen 3" descr="E:\tesis elaboracion\tesis fotos\DSC_015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143" y="2060379"/>
            <a:ext cx="2803522" cy="1217393"/>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3090103434"/>
              </p:ext>
            </p:extLst>
          </p:nvPr>
        </p:nvGraphicFramePr>
        <p:xfrm>
          <a:off x="468217" y="3920592"/>
          <a:ext cx="8577309" cy="2743200"/>
        </p:xfrm>
        <a:graphic>
          <a:graphicData uri="http://schemas.openxmlformats.org/drawingml/2006/table">
            <a:tbl>
              <a:tblPr firstRow="1" firstCol="1" bandRow="1">
                <a:tableStyleId>{5C22544A-7EE6-4342-B048-85BDC9FD1C3A}</a:tableStyleId>
              </a:tblPr>
              <a:tblGrid>
                <a:gridCol w="1796534"/>
                <a:gridCol w="1811389"/>
                <a:gridCol w="1656462"/>
                <a:gridCol w="1656462"/>
                <a:gridCol w="1656462"/>
              </a:tblGrid>
              <a:tr h="1166394">
                <a:tc>
                  <a:txBody>
                    <a:bodyPr/>
                    <a:lstStyle/>
                    <a:p>
                      <a:pPr marL="0" marR="0" indent="252095" algn="l">
                        <a:lnSpc>
                          <a:spcPct val="150000"/>
                        </a:lnSpc>
                        <a:spcBef>
                          <a:spcPts val="0"/>
                        </a:spcBef>
                        <a:spcAft>
                          <a:spcPts val="0"/>
                        </a:spcAft>
                      </a:pPr>
                      <a:r>
                        <a:rPr lang="es-EC" sz="2000" dirty="0">
                          <a:effectLst/>
                        </a:rPr>
                        <a:t>Material</a:t>
                      </a:r>
                      <a:endParaRPr lang="es-E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252095" algn="l">
                        <a:lnSpc>
                          <a:spcPct val="150000"/>
                        </a:lnSpc>
                        <a:spcBef>
                          <a:spcPts val="0"/>
                        </a:spcBef>
                        <a:spcAft>
                          <a:spcPts val="0"/>
                        </a:spcAft>
                      </a:pPr>
                      <a:r>
                        <a:rPr lang="es-EC" sz="2000">
                          <a:effectLst/>
                        </a:rPr>
                        <a:t>Resistencia a la tracción [kg/m]</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252095" algn="l">
                        <a:lnSpc>
                          <a:spcPct val="150000"/>
                        </a:lnSpc>
                        <a:spcBef>
                          <a:spcPts val="0"/>
                        </a:spcBef>
                        <a:spcAft>
                          <a:spcPts val="0"/>
                        </a:spcAft>
                      </a:pPr>
                      <a:r>
                        <a:rPr lang="es-EC" sz="2000">
                          <a:effectLst/>
                        </a:rPr>
                        <a:t>Rango de temperatura [C]</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252095" algn="l">
                        <a:lnSpc>
                          <a:spcPct val="150000"/>
                        </a:lnSpc>
                        <a:spcBef>
                          <a:spcPts val="0"/>
                        </a:spcBef>
                        <a:spcAft>
                          <a:spcPts val="0"/>
                        </a:spcAft>
                      </a:pPr>
                      <a:r>
                        <a:rPr lang="es-EC" sz="2000">
                          <a:effectLst/>
                        </a:rPr>
                        <a:t>Peso de la cinta [Kg/m^2]</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252095" algn="l">
                        <a:lnSpc>
                          <a:spcPct val="150000"/>
                        </a:lnSpc>
                        <a:spcBef>
                          <a:spcPts val="0"/>
                        </a:spcBef>
                        <a:spcAft>
                          <a:spcPts val="0"/>
                        </a:spcAft>
                      </a:pPr>
                      <a:r>
                        <a:rPr lang="es-EC" sz="2000" dirty="0">
                          <a:effectLst/>
                        </a:rPr>
                        <a:t>Fricción entre cinta y Acero Húmedo</a:t>
                      </a:r>
                      <a:endParaRPr lang="es-ES" sz="2000" dirty="0">
                        <a:effectLst/>
                        <a:latin typeface="Times New Roman" panose="02020603050405020304" pitchFamily="18" charset="0"/>
                        <a:ea typeface="Times New Roman" panose="02020603050405020304" pitchFamily="18" charset="0"/>
                      </a:endParaRPr>
                    </a:p>
                  </a:txBody>
                  <a:tcPr marL="68580" marR="68580" marT="0" marB="0"/>
                </a:tc>
              </a:tr>
              <a:tr h="565117">
                <a:tc>
                  <a:txBody>
                    <a:bodyPr/>
                    <a:lstStyle/>
                    <a:p>
                      <a:pPr marL="0" marR="0" indent="0" algn="l">
                        <a:lnSpc>
                          <a:spcPct val="150000"/>
                        </a:lnSpc>
                        <a:spcBef>
                          <a:spcPts val="0"/>
                        </a:spcBef>
                        <a:spcAft>
                          <a:spcPts val="0"/>
                        </a:spcAft>
                      </a:pPr>
                      <a:r>
                        <a:rPr lang="es-EC" sz="2000">
                          <a:effectLst/>
                        </a:rPr>
                        <a:t>Polietileno natural</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252095" algn="l">
                        <a:lnSpc>
                          <a:spcPct val="150000"/>
                        </a:lnSpc>
                        <a:spcBef>
                          <a:spcPts val="0"/>
                        </a:spcBef>
                        <a:spcAft>
                          <a:spcPts val="0"/>
                        </a:spcAft>
                      </a:pPr>
                      <a:r>
                        <a:rPr lang="es-EC" sz="2000">
                          <a:effectLst/>
                        </a:rPr>
                        <a:t>3250</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252095" algn="l">
                        <a:lnSpc>
                          <a:spcPct val="150000"/>
                        </a:lnSpc>
                        <a:spcBef>
                          <a:spcPts val="0"/>
                        </a:spcBef>
                        <a:spcAft>
                          <a:spcPts val="0"/>
                        </a:spcAft>
                      </a:pPr>
                      <a:r>
                        <a:rPr lang="es-EC" sz="2000">
                          <a:effectLst/>
                        </a:rPr>
                        <a:t>-46 a 66</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252095" algn="l">
                        <a:lnSpc>
                          <a:spcPct val="150000"/>
                        </a:lnSpc>
                        <a:spcBef>
                          <a:spcPts val="0"/>
                        </a:spcBef>
                        <a:spcAft>
                          <a:spcPts val="0"/>
                        </a:spcAft>
                      </a:pPr>
                      <a:r>
                        <a:rPr lang="es-EC" sz="2000">
                          <a:effectLst/>
                        </a:rPr>
                        <a:t>9.61</a:t>
                      </a:r>
                      <a:endParaRPr lang="es-E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252095" algn="l">
                        <a:lnSpc>
                          <a:spcPct val="150000"/>
                        </a:lnSpc>
                        <a:spcBef>
                          <a:spcPts val="0"/>
                        </a:spcBef>
                        <a:spcAft>
                          <a:spcPts val="0"/>
                        </a:spcAft>
                      </a:pPr>
                      <a:r>
                        <a:rPr lang="es-EC" sz="2000" dirty="0">
                          <a:effectLst/>
                        </a:rPr>
                        <a:t>0.14</a:t>
                      </a:r>
                      <a:endParaRPr lang="es-E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3137095" y="3584044"/>
            <a:ext cx="36435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C" altLang="es-E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Datos de fabricante INCOTEC SERIE 50</a:t>
            </a:r>
            <a:endParaRPr kumimoji="0" lang="es-EC"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1069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a:stretch>
            <a:fillRect/>
          </a:stretch>
        </p:blipFill>
        <p:spPr>
          <a:xfrm>
            <a:off x="536657" y="682190"/>
            <a:ext cx="8596667" cy="5788948"/>
          </a:xfrm>
          <a:prstGeom prst="rect">
            <a:avLst/>
          </a:prstGeom>
        </p:spPr>
      </p:pic>
    </p:spTree>
    <p:extLst>
      <p:ext uri="{BB962C8B-B14F-4D97-AF65-F5344CB8AC3E}">
        <p14:creationId xmlns:p14="http://schemas.microsoft.com/office/powerpoint/2010/main" val="4146748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Carga de peso debida al producto procesado</a:t>
            </a:r>
            <a:endParaRPr lang="es-ES" dirty="0"/>
          </a:p>
        </p:txBody>
      </p:sp>
      <p:pic>
        <p:nvPicPr>
          <p:cNvPr id="4" name="Marcador de contenido 3"/>
          <p:cNvPicPr>
            <a:picLocks noGrp="1" noChangeAspect="1"/>
          </p:cNvPicPr>
          <p:nvPr>
            <p:ph idx="1"/>
          </p:nvPr>
        </p:nvPicPr>
        <p:blipFill>
          <a:blip r:embed="rId2"/>
          <a:stretch>
            <a:fillRect/>
          </a:stretch>
        </p:blipFill>
        <p:spPr>
          <a:xfrm>
            <a:off x="0" y="1930400"/>
            <a:ext cx="8553157" cy="4929636"/>
          </a:xfrm>
          <a:prstGeom prst="rect">
            <a:avLst/>
          </a:prstGeom>
        </p:spPr>
      </p:pic>
    </p:spTree>
    <p:extLst>
      <p:ext uri="{BB962C8B-B14F-4D97-AF65-F5344CB8AC3E}">
        <p14:creationId xmlns:p14="http://schemas.microsoft.com/office/powerpoint/2010/main" val="4214809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480466" y="1519312"/>
            <a:ext cx="9075600" cy="2644725"/>
          </a:xfrm>
          <a:prstGeom prst="rect">
            <a:avLst/>
          </a:prstGeom>
        </p:spPr>
      </p:pic>
    </p:spTree>
    <p:extLst>
      <p:ext uri="{BB962C8B-B14F-4D97-AF65-F5344CB8AC3E}">
        <p14:creationId xmlns:p14="http://schemas.microsoft.com/office/powerpoint/2010/main" val="281824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64235"/>
            <a:ext cx="8596668" cy="5577128"/>
          </a:xfrm>
        </p:spPr>
        <p:txBody>
          <a:bodyPr/>
          <a:lstStyle/>
          <a:p>
            <a:pPr marL="0" lvl="0" indent="0">
              <a:buNone/>
            </a:pPr>
            <a:r>
              <a:rPr lang="es-EC" b="1" dirty="0"/>
              <a:t>Carga de peso propia de los perfiles cuadrados de soporte:</a:t>
            </a:r>
            <a:endParaRPr lang="es-ES" b="1" dirty="0"/>
          </a:p>
          <a:p>
            <a:endParaRPr lang="es-ES" dirty="0"/>
          </a:p>
        </p:txBody>
      </p:sp>
      <p:pic>
        <p:nvPicPr>
          <p:cNvPr id="5" name="Imagen 4"/>
          <p:cNvPicPr>
            <a:picLocks noChangeAspect="1"/>
          </p:cNvPicPr>
          <p:nvPr/>
        </p:nvPicPr>
        <p:blipFill>
          <a:blip r:embed="rId2"/>
          <a:stretch>
            <a:fillRect/>
          </a:stretch>
        </p:blipFill>
        <p:spPr>
          <a:xfrm>
            <a:off x="1648005" y="1265367"/>
            <a:ext cx="6075158" cy="5153899"/>
          </a:xfrm>
          <a:prstGeom prst="rect">
            <a:avLst/>
          </a:prstGeom>
        </p:spPr>
      </p:pic>
    </p:spTree>
    <p:extLst>
      <p:ext uri="{BB962C8B-B14F-4D97-AF65-F5344CB8AC3E}">
        <p14:creationId xmlns:p14="http://schemas.microsoft.com/office/powerpoint/2010/main" val="1165223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17453"/>
            <a:ext cx="8596668" cy="5323910"/>
          </a:xfrm>
        </p:spPr>
        <p:txBody>
          <a:bodyPr/>
          <a:lstStyle/>
          <a:p>
            <a:pPr marL="0" lvl="0" indent="0">
              <a:buNone/>
            </a:pPr>
            <a:r>
              <a:rPr lang="es-EC" b="1" dirty="0"/>
              <a:t>Carga de peso propia de los perfiles secundarios en C:</a:t>
            </a:r>
            <a:endParaRPr lang="es-ES" b="1" dirty="0"/>
          </a:p>
        </p:txBody>
      </p:sp>
      <p:pic>
        <p:nvPicPr>
          <p:cNvPr id="8" name="Imagen 7"/>
          <p:cNvPicPr>
            <a:picLocks noChangeAspect="1"/>
          </p:cNvPicPr>
          <p:nvPr/>
        </p:nvPicPr>
        <p:blipFill>
          <a:blip r:embed="rId2"/>
          <a:stretch>
            <a:fillRect/>
          </a:stretch>
        </p:blipFill>
        <p:spPr>
          <a:xfrm>
            <a:off x="1422890" y="1278779"/>
            <a:ext cx="5958423" cy="5459645"/>
          </a:xfrm>
          <a:prstGeom prst="rect">
            <a:avLst/>
          </a:prstGeom>
        </p:spPr>
      </p:pic>
    </p:spTree>
    <p:extLst>
      <p:ext uri="{BB962C8B-B14F-4D97-AF65-F5344CB8AC3E}">
        <p14:creationId xmlns:p14="http://schemas.microsoft.com/office/powerpoint/2010/main" val="2679906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61183"/>
            <a:ext cx="8596668" cy="5380180"/>
          </a:xfrm>
        </p:spPr>
        <p:txBody>
          <a:bodyPr/>
          <a:lstStyle/>
          <a:p>
            <a:pPr marL="0" lvl="0" indent="0">
              <a:buNone/>
            </a:pPr>
            <a:r>
              <a:rPr lang="es-EC" b="1" dirty="0"/>
              <a:t>Carga de peso propia de los ejes de soporte : </a:t>
            </a:r>
            <a:endParaRPr lang="es-ES" b="1" dirty="0"/>
          </a:p>
          <a:p>
            <a:endParaRPr lang="es-ES" b="1" dirty="0"/>
          </a:p>
        </p:txBody>
      </p:sp>
      <p:pic>
        <p:nvPicPr>
          <p:cNvPr id="4" name="Imagen 3"/>
          <p:cNvPicPr>
            <a:picLocks noChangeAspect="1"/>
          </p:cNvPicPr>
          <p:nvPr/>
        </p:nvPicPr>
        <p:blipFill>
          <a:blip r:embed="rId2"/>
          <a:stretch>
            <a:fillRect/>
          </a:stretch>
        </p:blipFill>
        <p:spPr>
          <a:xfrm>
            <a:off x="1653297" y="1251299"/>
            <a:ext cx="6562235" cy="5519300"/>
          </a:xfrm>
          <a:prstGeom prst="rect">
            <a:avLst/>
          </a:prstGeom>
        </p:spPr>
      </p:pic>
    </p:spTree>
    <p:extLst>
      <p:ext uri="{BB962C8B-B14F-4D97-AF65-F5344CB8AC3E}">
        <p14:creationId xmlns:p14="http://schemas.microsoft.com/office/powerpoint/2010/main" val="3097123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20505"/>
            <a:ext cx="8596668" cy="5520857"/>
          </a:xfrm>
        </p:spPr>
        <p:txBody>
          <a:bodyPr/>
          <a:lstStyle/>
          <a:p>
            <a:pPr marL="0" lvl="0" indent="0">
              <a:buNone/>
            </a:pPr>
            <a:r>
              <a:rPr lang="es-EC" b="1" dirty="0" smtClean="0"/>
              <a:t>Carga </a:t>
            </a:r>
            <a:r>
              <a:rPr lang="es-EC" b="1" dirty="0"/>
              <a:t>de </a:t>
            </a:r>
            <a:r>
              <a:rPr lang="es-EC" b="1" dirty="0" smtClean="0"/>
              <a:t>peso </a:t>
            </a:r>
            <a:r>
              <a:rPr lang="es-EC" b="1" dirty="0"/>
              <a:t>propia de los perfiles principales en C</a:t>
            </a:r>
            <a:r>
              <a:rPr lang="es-EC" b="1" dirty="0" smtClean="0"/>
              <a:t>:</a:t>
            </a:r>
          </a:p>
          <a:p>
            <a:pPr marL="0" lvl="0" indent="0">
              <a:buNone/>
            </a:pPr>
            <a:endParaRPr lang="es-ES" b="1" dirty="0"/>
          </a:p>
        </p:txBody>
      </p:sp>
      <p:pic>
        <p:nvPicPr>
          <p:cNvPr id="4" name="Imagen 3"/>
          <p:cNvPicPr>
            <a:picLocks noChangeAspect="1"/>
          </p:cNvPicPr>
          <p:nvPr/>
        </p:nvPicPr>
        <p:blipFill>
          <a:blip r:embed="rId2"/>
          <a:stretch>
            <a:fillRect/>
          </a:stretch>
        </p:blipFill>
        <p:spPr>
          <a:xfrm>
            <a:off x="2053883" y="1018331"/>
            <a:ext cx="6290260" cy="5575746"/>
          </a:xfrm>
          <a:prstGeom prst="rect">
            <a:avLst/>
          </a:prstGeom>
        </p:spPr>
      </p:pic>
    </p:spTree>
    <p:extLst>
      <p:ext uri="{BB962C8B-B14F-4D97-AF65-F5344CB8AC3E}">
        <p14:creationId xmlns:p14="http://schemas.microsoft.com/office/powerpoint/2010/main" val="1027516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20505"/>
            <a:ext cx="8596668" cy="5520857"/>
          </a:xfrm>
        </p:spPr>
        <p:txBody>
          <a:bodyPr/>
          <a:lstStyle/>
          <a:p>
            <a:pPr marL="0" lvl="0" indent="0">
              <a:buNone/>
            </a:pPr>
            <a:r>
              <a:rPr lang="es-EC" b="1" dirty="0"/>
              <a:t>Carga de peso propia de los ejes principales de movimiento y accesorios adicionales:</a:t>
            </a:r>
            <a:endParaRPr lang="es-ES" b="1" dirty="0"/>
          </a:p>
          <a:p>
            <a:endParaRPr lang="es-ES" dirty="0"/>
          </a:p>
        </p:txBody>
      </p:sp>
      <p:pic>
        <p:nvPicPr>
          <p:cNvPr id="4" name="Imagen 3"/>
          <p:cNvPicPr>
            <a:picLocks noChangeAspect="1"/>
          </p:cNvPicPr>
          <p:nvPr/>
        </p:nvPicPr>
        <p:blipFill>
          <a:blip r:embed="rId2"/>
          <a:stretch>
            <a:fillRect/>
          </a:stretch>
        </p:blipFill>
        <p:spPr>
          <a:xfrm>
            <a:off x="1083213" y="1525810"/>
            <a:ext cx="7524795" cy="5332190"/>
          </a:xfrm>
          <a:prstGeom prst="rect">
            <a:avLst/>
          </a:prstGeom>
        </p:spPr>
      </p:pic>
    </p:spTree>
    <p:extLst>
      <p:ext uri="{BB962C8B-B14F-4D97-AF65-F5344CB8AC3E}">
        <p14:creationId xmlns:p14="http://schemas.microsoft.com/office/powerpoint/2010/main" val="3275157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Definición del problema</a:t>
            </a:r>
            <a:endParaRPr lang="es-ES" dirty="0"/>
          </a:p>
        </p:txBody>
      </p:sp>
      <p:sp>
        <p:nvSpPr>
          <p:cNvPr id="3" name="Marcador de contenido 2"/>
          <p:cNvSpPr>
            <a:spLocks noGrp="1"/>
          </p:cNvSpPr>
          <p:nvPr>
            <p:ph idx="1"/>
          </p:nvPr>
        </p:nvSpPr>
        <p:spPr>
          <a:xfrm>
            <a:off x="677333" y="1392702"/>
            <a:ext cx="8987171" cy="5465298"/>
          </a:xfrm>
        </p:spPr>
        <p:txBody>
          <a:bodyPr>
            <a:normAutofit/>
          </a:bodyPr>
          <a:lstStyle/>
          <a:p>
            <a:r>
              <a:rPr lang="es-ES" sz="2200" dirty="0"/>
              <a:t>Exprod Cia. Ltda. </a:t>
            </a:r>
            <a:r>
              <a:rPr lang="es-ES" sz="2200" dirty="0" smtClean="0"/>
              <a:t>requiere mejorar la </a:t>
            </a:r>
            <a:r>
              <a:rPr lang="es-ES" sz="2200" dirty="0"/>
              <a:t>producción haciéndola más </a:t>
            </a:r>
            <a:r>
              <a:rPr lang="es-ES" sz="2200" dirty="0" smtClean="0"/>
              <a:t> </a:t>
            </a:r>
            <a:r>
              <a:rPr lang="es-ES" sz="2200" dirty="0"/>
              <a:t>eficiente para cumplir con las expectativas del cliente nacional e internacional y </a:t>
            </a:r>
            <a:r>
              <a:rPr lang="es-ES" sz="2200" dirty="0" smtClean="0"/>
              <a:t>cumplir </a:t>
            </a:r>
            <a:r>
              <a:rPr lang="es-ES" sz="2200" dirty="0"/>
              <a:t>su ciclo de mejoramiento continuo</a:t>
            </a:r>
            <a:r>
              <a:rPr lang="es-ES" sz="2200" dirty="0" smtClean="0"/>
              <a:t>.</a:t>
            </a:r>
          </a:p>
          <a:p>
            <a:endParaRPr lang="es-ES" sz="2200" dirty="0"/>
          </a:p>
          <a:p>
            <a:pPr lvl="0"/>
            <a:r>
              <a:rPr lang="es-ES" sz="2200" dirty="0"/>
              <a:t>Se requiere el diseño y construcción de un túnel de congelamiento de camarón a -40 ̊C con un sistema de transporte interno para congelar camarón de forma individual debido a que la empresa solo posee en la actualidad, congelamiento general mediante cuartos fríos</a:t>
            </a:r>
            <a:r>
              <a:rPr lang="es-ES" sz="2200" dirty="0" smtClean="0"/>
              <a:t>.</a:t>
            </a:r>
            <a:r>
              <a:rPr lang="es-ES" sz="2200" dirty="0"/>
              <a:t> </a:t>
            </a:r>
            <a:endParaRPr lang="es-ES" sz="2200" dirty="0" smtClean="0"/>
          </a:p>
          <a:p>
            <a:pPr lvl="0"/>
            <a:endParaRPr lang="es-ES" sz="2200" dirty="0"/>
          </a:p>
          <a:p>
            <a:pPr lvl="0"/>
            <a:r>
              <a:rPr lang="es-ES" sz="2200" dirty="0"/>
              <a:t>Se necesita un control multivariable que actué de manera </a:t>
            </a:r>
            <a:r>
              <a:rPr lang="es-ES" sz="2200" dirty="0" smtClean="0"/>
              <a:t>automática </a:t>
            </a:r>
            <a:r>
              <a:rPr lang="es-ES" sz="2200" dirty="0"/>
              <a:t>para obtener las condiciones  necesarias para el congelamiento del camarón </a:t>
            </a:r>
            <a:r>
              <a:rPr lang="es-ES" sz="2200" dirty="0" smtClean="0"/>
              <a:t>cumpliendo </a:t>
            </a:r>
            <a:r>
              <a:rPr lang="es-ES" sz="2200" dirty="0"/>
              <a:t>con las normas establecidas.</a:t>
            </a:r>
          </a:p>
          <a:p>
            <a:endParaRPr lang="es-ES" dirty="0"/>
          </a:p>
        </p:txBody>
      </p:sp>
    </p:spTree>
    <p:extLst>
      <p:ext uri="{BB962C8B-B14F-4D97-AF65-F5344CB8AC3E}">
        <p14:creationId xmlns:p14="http://schemas.microsoft.com/office/powerpoint/2010/main" val="965105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de resistencia y fatiga</a:t>
            </a:r>
            <a:endParaRPr lang="es-ES" dirty="0"/>
          </a:p>
        </p:txBody>
      </p:sp>
      <p:sp>
        <p:nvSpPr>
          <p:cNvPr id="3" name="Marcador de contenido 2"/>
          <p:cNvSpPr>
            <a:spLocks noGrp="1"/>
          </p:cNvSpPr>
          <p:nvPr>
            <p:ph idx="1"/>
          </p:nvPr>
        </p:nvSpPr>
        <p:spPr>
          <a:xfrm>
            <a:off x="677334" y="1420837"/>
            <a:ext cx="8596668" cy="5190978"/>
          </a:xfrm>
        </p:spPr>
        <p:txBody>
          <a:bodyPr>
            <a:normAutofit/>
          </a:bodyPr>
          <a:lstStyle/>
          <a:p>
            <a:r>
              <a:rPr lang="es-ES" dirty="0"/>
              <a:t>Es necesario realizar un análisis de resistencia y fatiga de los materiales utilizados en la estructura principal, teniendo en cuenta todas las cargas involucradas en el funcionamiento de la estructura ya que con estos datos podemos darle un dimensionamiento real y optimo a nuestra banda transportadora  para su correcto funcionamiento y durabilidad.</a:t>
            </a:r>
          </a:p>
          <a:p>
            <a:endParaRPr lang="es-ES" dirty="0"/>
          </a:p>
          <a:p>
            <a:r>
              <a:rPr lang="es-ES" dirty="0"/>
              <a:t>La banda transportadora se encuentra sometida a cargas de peso y temperatura principalmente, las que analizaremos a </a:t>
            </a:r>
            <a:r>
              <a:rPr lang="es-ES" dirty="0" smtClean="0"/>
              <a:t>continuación</a:t>
            </a:r>
          </a:p>
          <a:p>
            <a:pPr marL="0" indent="0">
              <a:buNone/>
            </a:pPr>
            <a:endParaRPr lang="es-ES" dirty="0"/>
          </a:p>
          <a:p>
            <a:r>
              <a:rPr lang="es-ES" dirty="0"/>
              <a:t>Realizando un estudio de las velocidades promedio a las que la banda transportadora va a operar como se muestra a continuación en la Tabla 9:</a:t>
            </a:r>
          </a:p>
          <a:p>
            <a:endParaRPr lang="es-ES" dirty="0"/>
          </a:p>
        </p:txBody>
      </p:sp>
    </p:spTree>
    <p:extLst>
      <p:ext uri="{BB962C8B-B14F-4D97-AF65-F5344CB8AC3E}">
        <p14:creationId xmlns:p14="http://schemas.microsoft.com/office/powerpoint/2010/main" val="1065479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01858" y="150069"/>
            <a:ext cx="8525022" cy="6557862"/>
          </a:xfrm>
          <a:prstGeom prst="rect">
            <a:avLst/>
          </a:prstGeom>
        </p:spPr>
      </p:pic>
    </p:spTree>
    <p:extLst>
      <p:ext uri="{BB962C8B-B14F-4D97-AF65-F5344CB8AC3E}">
        <p14:creationId xmlns:p14="http://schemas.microsoft.com/office/powerpoint/2010/main" val="1747130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06437" y="534496"/>
            <a:ext cx="8792307" cy="5922575"/>
          </a:xfrm>
          <a:prstGeom prst="rect">
            <a:avLst/>
          </a:prstGeom>
        </p:spPr>
      </p:pic>
    </p:spTree>
    <p:extLst>
      <p:ext uri="{BB962C8B-B14F-4D97-AF65-F5344CB8AC3E}">
        <p14:creationId xmlns:p14="http://schemas.microsoft.com/office/powerpoint/2010/main" val="1492486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25416" y="662015"/>
            <a:ext cx="6877681" cy="1100434"/>
          </a:xfrm>
          <a:prstGeom prst="rect">
            <a:avLst/>
          </a:prstGeom>
        </p:spPr>
      </p:pic>
      <p:pic>
        <p:nvPicPr>
          <p:cNvPr id="7" name="Imagen 6"/>
          <p:cNvPicPr>
            <a:picLocks noChangeAspect="1"/>
          </p:cNvPicPr>
          <p:nvPr/>
        </p:nvPicPr>
        <p:blipFill>
          <a:blip r:embed="rId3"/>
          <a:stretch>
            <a:fillRect/>
          </a:stretch>
        </p:blipFill>
        <p:spPr>
          <a:xfrm>
            <a:off x="1125416" y="1762449"/>
            <a:ext cx="7798184" cy="787791"/>
          </a:xfrm>
          <a:prstGeom prst="rect">
            <a:avLst/>
          </a:prstGeom>
        </p:spPr>
      </p:pic>
      <p:pic>
        <p:nvPicPr>
          <p:cNvPr id="8" name="Imagen 7"/>
          <p:cNvPicPr>
            <a:picLocks noChangeAspect="1"/>
          </p:cNvPicPr>
          <p:nvPr/>
        </p:nvPicPr>
        <p:blipFill>
          <a:blip r:embed="rId4"/>
          <a:stretch>
            <a:fillRect/>
          </a:stretch>
        </p:blipFill>
        <p:spPr>
          <a:xfrm>
            <a:off x="1623669" y="2862883"/>
            <a:ext cx="6718472" cy="3805450"/>
          </a:xfrm>
          <a:prstGeom prst="rect">
            <a:avLst/>
          </a:prstGeom>
        </p:spPr>
      </p:pic>
    </p:spTree>
    <p:extLst>
      <p:ext uri="{BB962C8B-B14F-4D97-AF65-F5344CB8AC3E}">
        <p14:creationId xmlns:p14="http://schemas.microsoft.com/office/powerpoint/2010/main" val="1844273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5297" y="365761"/>
            <a:ext cx="8596668" cy="5619331"/>
          </a:xfrm>
        </p:spPr>
        <p:txBody>
          <a:bodyPr/>
          <a:lstStyle/>
          <a:p>
            <a:pPr marL="0" lvl="0" indent="0">
              <a:buNone/>
            </a:pPr>
            <a:r>
              <a:rPr lang="es-EC" b="1" dirty="0"/>
              <a:t>Análisis de resistencia y fatiga en los perfiles cuadrados de soporte por </a:t>
            </a:r>
            <a:r>
              <a:rPr lang="es-EC" b="1" dirty="0" smtClean="0"/>
              <a:t>modulo:</a:t>
            </a:r>
            <a:endParaRPr lang="es-ES" b="1" dirty="0"/>
          </a:p>
        </p:txBody>
      </p:sp>
      <p:pic>
        <p:nvPicPr>
          <p:cNvPr id="4" name="Imagen 3"/>
          <p:cNvPicPr>
            <a:picLocks noChangeAspect="1"/>
          </p:cNvPicPr>
          <p:nvPr/>
        </p:nvPicPr>
        <p:blipFill>
          <a:blip r:embed="rId2"/>
          <a:stretch>
            <a:fillRect/>
          </a:stretch>
        </p:blipFill>
        <p:spPr>
          <a:xfrm>
            <a:off x="2061260" y="1073118"/>
            <a:ext cx="5521226" cy="5540483"/>
          </a:xfrm>
          <a:prstGeom prst="rect">
            <a:avLst/>
          </a:prstGeom>
        </p:spPr>
      </p:pic>
    </p:spTree>
    <p:extLst>
      <p:ext uri="{BB962C8B-B14F-4D97-AF65-F5344CB8AC3E}">
        <p14:creationId xmlns:p14="http://schemas.microsoft.com/office/powerpoint/2010/main" val="3774073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07745" y="595227"/>
            <a:ext cx="8528292" cy="1720605"/>
          </a:xfrm>
          <a:prstGeom prst="rect">
            <a:avLst/>
          </a:prstGeom>
        </p:spPr>
      </p:pic>
      <p:pic>
        <p:nvPicPr>
          <p:cNvPr id="7" name="Imagen 6"/>
          <p:cNvPicPr>
            <a:picLocks noChangeAspect="1"/>
          </p:cNvPicPr>
          <p:nvPr/>
        </p:nvPicPr>
        <p:blipFill>
          <a:blip r:embed="rId3"/>
          <a:stretch>
            <a:fillRect/>
          </a:stretch>
        </p:blipFill>
        <p:spPr>
          <a:xfrm>
            <a:off x="1474566" y="2501610"/>
            <a:ext cx="7103964" cy="3786648"/>
          </a:xfrm>
          <a:prstGeom prst="rect">
            <a:avLst/>
          </a:prstGeom>
        </p:spPr>
      </p:pic>
    </p:spTree>
    <p:extLst>
      <p:ext uri="{BB962C8B-B14F-4D97-AF65-F5344CB8AC3E}">
        <p14:creationId xmlns:p14="http://schemas.microsoft.com/office/powerpoint/2010/main" val="4263605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5760" y="464675"/>
            <a:ext cx="7861180" cy="5907989"/>
          </a:xfrm>
          <a:prstGeom prst="rect">
            <a:avLst/>
          </a:prstGeom>
        </p:spPr>
      </p:pic>
    </p:spTree>
    <p:extLst>
      <p:ext uri="{BB962C8B-B14F-4D97-AF65-F5344CB8AC3E}">
        <p14:creationId xmlns:p14="http://schemas.microsoft.com/office/powerpoint/2010/main" val="420452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6995" y="416195"/>
            <a:ext cx="8537005" cy="6040876"/>
          </a:xfrm>
        </p:spPr>
        <p:txBody>
          <a:bodyPr/>
          <a:lstStyle/>
          <a:p>
            <a:pPr marL="0" lvl="0" indent="0">
              <a:buNone/>
            </a:pPr>
            <a:r>
              <a:rPr lang="es-EC" b="1" dirty="0"/>
              <a:t>Análisis de resistencia y fatiga en los ejes principales de movimiento por modulo</a:t>
            </a:r>
            <a:endParaRPr lang="es-ES" b="1" dirty="0"/>
          </a:p>
          <a:p>
            <a:pPr marL="0" indent="0">
              <a:buNone/>
            </a:pPr>
            <a:endParaRPr lang="es-ES" dirty="0"/>
          </a:p>
        </p:txBody>
      </p:sp>
      <p:pic>
        <p:nvPicPr>
          <p:cNvPr id="6" name="Imagen 5"/>
          <p:cNvPicPr>
            <a:picLocks noChangeAspect="1"/>
          </p:cNvPicPr>
          <p:nvPr/>
        </p:nvPicPr>
        <p:blipFill>
          <a:blip r:embed="rId2"/>
          <a:stretch>
            <a:fillRect/>
          </a:stretch>
        </p:blipFill>
        <p:spPr>
          <a:xfrm>
            <a:off x="1294229" y="1444858"/>
            <a:ext cx="6527408" cy="5311521"/>
          </a:xfrm>
          <a:prstGeom prst="rect">
            <a:avLst/>
          </a:prstGeom>
        </p:spPr>
      </p:pic>
    </p:spTree>
    <p:extLst>
      <p:ext uri="{BB962C8B-B14F-4D97-AF65-F5344CB8AC3E}">
        <p14:creationId xmlns:p14="http://schemas.microsoft.com/office/powerpoint/2010/main" val="3006379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4016" y="544205"/>
            <a:ext cx="8500156" cy="1285576"/>
          </a:xfrm>
          <a:prstGeom prst="rect">
            <a:avLst/>
          </a:prstGeom>
        </p:spPr>
      </p:pic>
      <p:pic>
        <p:nvPicPr>
          <p:cNvPr id="8" name="Imagen 7"/>
          <p:cNvPicPr>
            <a:picLocks noChangeAspect="1"/>
          </p:cNvPicPr>
          <p:nvPr/>
        </p:nvPicPr>
        <p:blipFill>
          <a:blip r:embed="rId3"/>
          <a:stretch>
            <a:fillRect/>
          </a:stretch>
        </p:blipFill>
        <p:spPr>
          <a:xfrm>
            <a:off x="826317" y="2096086"/>
            <a:ext cx="7937855" cy="4396547"/>
          </a:xfrm>
          <a:prstGeom prst="rect">
            <a:avLst/>
          </a:prstGeom>
        </p:spPr>
      </p:pic>
    </p:spTree>
    <p:extLst>
      <p:ext uri="{BB962C8B-B14F-4D97-AF65-F5344CB8AC3E}">
        <p14:creationId xmlns:p14="http://schemas.microsoft.com/office/powerpoint/2010/main" val="2444222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92369" y="1320212"/>
            <a:ext cx="8322185" cy="5010249"/>
          </a:xfrm>
          <a:prstGeom prst="rect">
            <a:avLst/>
          </a:prstGeom>
        </p:spPr>
      </p:pic>
    </p:spTree>
    <p:extLst>
      <p:ext uri="{BB962C8B-B14F-4D97-AF65-F5344CB8AC3E}">
        <p14:creationId xmlns:p14="http://schemas.microsoft.com/office/powerpoint/2010/main" val="141344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 Ambiental</a:t>
            </a:r>
            <a:endParaRPr lang="es-ES" dirty="0"/>
          </a:p>
        </p:txBody>
      </p:sp>
      <p:sp>
        <p:nvSpPr>
          <p:cNvPr id="3" name="Marcador de contenido 2"/>
          <p:cNvSpPr>
            <a:spLocks noGrp="1"/>
          </p:cNvSpPr>
          <p:nvPr>
            <p:ph idx="1"/>
          </p:nvPr>
        </p:nvSpPr>
        <p:spPr>
          <a:xfrm>
            <a:off x="677334" y="1519311"/>
            <a:ext cx="9085644" cy="5190977"/>
          </a:xfrm>
        </p:spPr>
        <p:txBody>
          <a:bodyPr/>
          <a:lstStyle/>
          <a:p>
            <a:r>
              <a:rPr lang="es-ES" sz="2200" dirty="0" smtClean="0"/>
              <a:t>El la producción de camarón existe </a:t>
            </a:r>
            <a:r>
              <a:rPr lang="es-ES" sz="2200" dirty="0"/>
              <a:t>intercambio de calor. Por lo cual es indispensable optimizar su uso, ya que en los cuartos fríos </a:t>
            </a:r>
            <a:r>
              <a:rPr lang="es-ES" sz="2200" dirty="0" smtClean="0"/>
              <a:t>se </a:t>
            </a:r>
            <a:r>
              <a:rPr lang="es-ES" sz="2200" dirty="0"/>
              <a:t>desperdicia energía. </a:t>
            </a:r>
            <a:endParaRPr lang="es-ES" sz="2200" dirty="0" smtClean="0"/>
          </a:p>
          <a:p>
            <a:endParaRPr lang="es-ES" sz="2200" dirty="0" smtClean="0"/>
          </a:p>
          <a:p>
            <a:r>
              <a:rPr lang="es-ES" sz="2200" dirty="0" smtClean="0"/>
              <a:t>En </a:t>
            </a:r>
            <a:r>
              <a:rPr lang="es-ES" sz="2200" dirty="0"/>
              <a:t>un túnel de congelación se realiza un proceso continuo el cual ahorra tiempo y al mismo tiempo optimiza el aire que se encuentra a baja temperatura en el túnel para que existan perdidas de calor mínimo y gracias a la banda transportadora se utiliza todo el espacio disponible y se aumenta la producción y velocidad de la misma.</a:t>
            </a:r>
          </a:p>
          <a:p>
            <a:endParaRPr lang="es-ES" dirty="0"/>
          </a:p>
        </p:txBody>
      </p:sp>
    </p:spTree>
    <p:extLst>
      <p:ext uri="{BB962C8B-B14F-4D97-AF65-F5344CB8AC3E}">
        <p14:creationId xmlns:p14="http://schemas.microsoft.com/office/powerpoint/2010/main" val="2908904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84628"/>
          </a:xfrm>
        </p:spPr>
        <p:txBody>
          <a:bodyPr/>
          <a:lstStyle/>
          <a:p>
            <a:r>
              <a:rPr lang="es-EC" dirty="0" smtClean="0"/>
              <a:t>Análisis de la deflexión</a:t>
            </a:r>
            <a:endParaRPr lang="es-ES" dirty="0"/>
          </a:p>
        </p:txBody>
      </p:sp>
      <p:sp>
        <p:nvSpPr>
          <p:cNvPr id="3" name="Marcador de contenido 2"/>
          <p:cNvSpPr>
            <a:spLocks noGrp="1"/>
          </p:cNvSpPr>
          <p:nvPr>
            <p:ph idx="1"/>
          </p:nvPr>
        </p:nvSpPr>
        <p:spPr>
          <a:xfrm>
            <a:off x="677334" y="1434905"/>
            <a:ext cx="8733952" cy="4811150"/>
          </a:xfrm>
        </p:spPr>
        <p:txBody>
          <a:bodyPr>
            <a:normAutofit/>
          </a:bodyPr>
          <a:lstStyle/>
          <a:p>
            <a:r>
              <a:rPr lang="es-EC" dirty="0"/>
              <a:t>Este análisis es de vital importancia para el óptimo desempeño de la banda transportadora debido a que la estructura de la banda transportadora se puede deformar  demasiado dando como consecuencia un descarrilamiento o atascamiento  de la cinta transportadora, además también se pueden tener problemas con un exceso de la tensión que tiene la cinta transportadora para trabajar adecuadamente.</a:t>
            </a:r>
            <a:endParaRPr lang="es-ES" dirty="0"/>
          </a:p>
          <a:p>
            <a:pPr marL="0" indent="0">
              <a:buNone/>
            </a:pPr>
            <a:endParaRPr lang="es-ES" dirty="0"/>
          </a:p>
          <a:p>
            <a:r>
              <a:rPr lang="es-EC" dirty="0"/>
              <a:t>Para este análisis de deflexiones es necesario también, aclarar al lector de esta obra, que los cálculos realizados para el diseño de esta estructura se realizaron partiendo de algunos supuestos de diseño y de manera reiterativa hasta conseguir las dimensiones y factores de seguridad deseados en todo el conjunto de la estructura, así como también los cálculos dependieron de otras variables de análisis como el esfuerzo y la fatiga, razón por la cual a continuación se muestran únicamente los cálculos obtenidos al final del diseño, los cuales fueron finalmente implementados y construidos.</a:t>
            </a:r>
            <a:endParaRPr lang="es-ES" dirty="0"/>
          </a:p>
          <a:p>
            <a:endParaRPr lang="es-ES" dirty="0"/>
          </a:p>
        </p:txBody>
      </p:sp>
    </p:spTree>
    <p:extLst>
      <p:ext uri="{BB962C8B-B14F-4D97-AF65-F5344CB8AC3E}">
        <p14:creationId xmlns:p14="http://schemas.microsoft.com/office/powerpoint/2010/main" val="2361363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06437"/>
            <a:ext cx="8596668" cy="5908431"/>
          </a:xfrm>
        </p:spPr>
        <p:txBody>
          <a:bodyPr/>
          <a:lstStyle/>
          <a:p>
            <a:pPr marL="0" lvl="0" indent="0">
              <a:buNone/>
            </a:pPr>
            <a:r>
              <a:rPr lang="es-EC" b="1" dirty="0"/>
              <a:t>Análisis de deflexión  en los perfiles cuadrados de soporte por modulo</a:t>
            </a:r>
            <a:endParaRPr lang="es-ES" b="1" dirty="0"/>
          </a:p>
          <a:p>
            <a:endParaRPr lang="es-ES" dirty="0"/>
          </a:p>
        </p:txBody>
      </p:sp>
      <p:pic>
        <p:nvPicPr>
          <p:cNvPr id="5" name="Imagen 4"/>
          <p:cNvPicPr>
            <a:picLocks noChangeAspect="1"/>
          </p:cNvPicPr>
          <p:nvPr/>
        </p:nvPicPr>
        <p:blipFill>
          <a:blip r:embed="rId2"/>
          <a:stretch>
            <a:fillRect/>
          </a:stretch>
        </p:blipFill>
        <p:spPr>
          <a:xfrm>
            <a:off x="677334" y="1138565"/>
            <a:ext cx="7693607" cy="5382178"/>
          </a:xfrm>
          <a:prstGeom prst="rect">
            <a:avLst/>
          </a:prstGeom>
        </p:spPr>
      </p:pic>
    </p:spTree>
    <p:extLst>
      <p:ext uri="{BB962C8B-B14F-4D97-AF65-F5344CB8AC3E}">
        <p14:creationId xmlns:p14="http://schemas.microsoft.com/office/powerpoint/2010/main" val="2392282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17452"/>
            <a:ext cx="8596668" cy="5683347"/>
          </a:xfrm>
        </p:spPr>
        <p:txBody>
          <a:bodyPr/>
          <a:lstStyle/>
          <a:p>
            <a:pPr marL="0" lvl="0" indent="0">
              <a:buNone/>
            </a:pPr>
            <a:r>
              <a:rPr lang="es-EC" b="1" dirty="0"/>
              <a:t>Análisis de deflexión en los ejes principales de movimiento por modulo</a:t>
            </a:r>
            <a:endParaRPr lang="es-ES" b="1" dirty="0"/>
          </a:p>
          <a:p>
            <a:endParaRPr lang="es-ES" dirty="0"/>
          </a:p>
        </p:txBody>
      </p:sp>
      <p:pic>
        <p:nvPicPr>
          <p:cNvPr id="4" name="Imagen 3"/>
          <p:cNvPicPr>
            <a:picLocks noChangeAspect="1"/>
          </p:cNvPicPr>
          <p:nvPr/>
        </p:nvPicPr>
        <p:blipFill>
          <a:blip r:embed="rId2"/>
          <a:stretch>
            <a:fillRect/>
          </a:stretch>
        </p:blipFill>
        <p:spPr>
          <a:xfrm>
            <a:off x="1051808" y="1278769"/>
            <a:ext cx="6727626" cy="5333016"/>
          </a:xfrm>
          <a:prstGeom prst="rect">
            <a:avLst/>
          </a:prstGeom>
        </p:spPr>
      </p:pic>
    </p:spTree>
    <p:extLst>
      <p:ext uri="{BB962C8B-B14F-4D97-AF65-F5344CB8AC3E}">
        <p14:creationId xmlns:p14="http://schemas.microsoft.com/office/powerpoint/2010/main" val="3243840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80049"/>
          </a:xfrm>
        </p:spPr>
        <p:txBody>
          <a:bodyPr>
            <a:normAutofit fontScale="90000"/>
          </a:bodyPr>
          <a:lstStyle/>
          <a:p>
            <a:r>
              <a:rPr lang="es-EC" dirty="0" smtClean="0"/>
              <a:t>Análisis </a:t>
            </a:r>
            <a:r>
              <a:rPr lang="es-EC" dirty="0"/>
              <a:t>de resistencia y fatiga en la soldadura</a:t>
            </a:r>
            <a:endParaRPr lang="es-ES" dirty="0"/>
          </a:p>
        </p:txBody>
      </p:sp>
      <p:pic>
        <p:nvPicPr>
          <p:cNvPr id="4" name="Marcador de contenido 3"/>
          <p:cNvPicPr>
            <a:picLocks noGrp="1" noChangeAspect="1"/>
          </p:cNvPicPr>
          <p:nvPr>
            <p:ph idx="1"/>
          </p:nvPr>
        </p:nvPicPr>
        <p:blipFill>
          <a:blip r:embed="rId2"/>
          <a:stretch>
            <a:fillRect/>
          </a:stretch>
        </p:blipFill>
        <p:spPr>
          <a:xfrm>
            <a:off x="1031565" y="4337815"/>
            <a:ext cx="7230909" cy="2696032"/>
          </a:xfrm>
          <a:prstGeom prst="rect">
            <a:avLst/>
          </a:prstGeom>
        </p:spPr>
      </p:pic>
      <p:pic>
        <p:nvPicPr>
          <p:cNvPr id="5" name="Imagen 4"/>
          <p:cNvPicPr>
            <a:picLocks noChangeAspect="1"/>
          </p:cNvPicPr>
          <p:nvPr/>
        </p:nvPicPr>
        <p:blipFill>
          <a:blip r:embed="rId3"/>
          <a:stretch>
            <a:fillRect/>
          </a:stretch>
        </p:blipFill>
        <p:spPr>
          <a:xfrm>
            <a:off x="677334" y="1831282"/>
            <a:ext cx="6266616" cy="2349305"/>
          </a:xfrm>
          <a:prstGeom prst="rect">
            <a:avLst/>
          </a:prstGeom>
        </p:spPr>
      </p:pic>
    </p:spTree>
    <p:extLst>
      <p:ext uri="{BB962C8B-B14F-4D97-AF65-F5344CB8AC3E}">
        <p14:creationId xmlns:p14="http://schemas.microsoft.com/office/powerpoint/2010/main" val="1406203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958" y="398585"/>
            <a:ext cx="8472144" cy="656492"/>
          </a:xfrm>
        </p:spPr>
        <p:txBody>
          <a:bodyPr/>
          <a:lstStyle/>
          <a:p>
            <a:r>
              <a:rPr lang="es-EC" dirty="0" smtClean="0"/>
              <a:t>Factor de corrección de temperatura</a:t>
            </a:r>
            <a:endParaRPr lang="es-ES" dirty="0"/>
          </a:p>
        </p:txBody>
      </p:sp>
      <p:pic>
        <p:nvPicPr>
          <p:cNvPr id="4" name="Marcador de contenido 3"/>
          <p:cNvPicPr>
            <a:picLocks noGrp="1" noChangeAspect="1"/>
          </p:cNvPicPr>
          <p:nvPr>
            <p:ph idx="1"/>
          </p:nvPr>
        </p:nvPicPr>
        <p:blipFill>
          <a:blip r:embed="rId2"/>
          <a:stretch>
            <a:fillRect/>
          </a:stretch>
        </p:blipFill>
        <p:spPr>
          <a:xfrm>
            <a:off x="1813105" y="1153551"/>
            <a:ext cx="6008531" cy="5599799"/>
          </a:xfrm>
          <a:prstGeom prst="rect">
            <a:avLst/>
          </a:prstGeom>
        </p:spPr>
      </p:pic>
    </p:spTree>
    <p:extLst>
      <p:ext uri="{BB962C8B-B14F-4D97-AF65-F5344CB8AC3E}">
        <p14:creationId xmlns:p14="http://schemas.microsoft.com/office/powerpoint/2010/main" val="23673818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Calculo de fuerza tangencial máxima y tensión efectiva</a:t>
            </a:r>
            <a:endParaRPr lang="es-ES" dirty="0"/>
          </a:p>
        </p:txBody>
      </p:sp>
      <p:pic>
        <p:nvPicPr>
          <p:cNvPr id="6" name="Marcador de contenido 5"/>
          <p:cNvPicPr>
            <a:picLocks noGrp="1" noChangeAspect="1"/>
          </p:cNvPicPr>
          <p:nvPr>
            <p:ph idx="1"/>
          </p:nvPr>
        </p:nvPicPr>
        <p:blipFill>
          <a:blip r:embed="rId2"/>
          <a:stretch>
            <a:fillRect/>
          </a:stretch>
        </p:blipFill>
        <p:spPr>
          <a:xfrm>
            <a:off x="1532318" y="1930400"/>
            <a:ext cx="5628138" cy="4639987"/>
          </a:xfrm>
          <a:prstGeom prst="rect">
            <a:avLst/>
          </a:prstGeom>
        </p:spPr>
      </p:pic>
      <p:pic>
        <p:nvPicPr>
          <p:cNvPr id="7" name="Imagen 6"/>
          <p:cNvPicPr>
            <a:picLocks noChangeAspect="1"/>
          </p:cNvPicPr>
          <p:nvPr/>
        </p:nvPicPr>
        <p:blipFill>
          <a:blip r:embed="rId3"/>
          <a:stretch>
            <a:fillRect/>
          </a:stretch>
        </p:blipFill>
        <p:spPr>
          <a:xfrm>
            <a:off x="1735905" y="6300573"/>
            <a:ext cx="5220963" cy="269814"/>
          </a:xfrm>
          <a:prstGeom prst="rect">
            <a:avLst/>
          </a:prstGeom>
        </p:spPr>
      </p:pic>
    </p:spTree>
    <p:extLst>
      <p:ext uri="{BB962C8B-B14F-4D97-AF65-F5344CB8AC3E}">
        <p14:creationId xmlns:p14="http://schemas.microsoft.com/office/powerpoint/2010/main" val="17263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69034"/>
          </a:xfrm>
        </p:spPr>
        <p:txBody>
          <a:bodyPr/>
          <a:lstStyle/>
          <a:p>
            <a:r>
              <a:rPr lang="es-EC" dirty="0" smtClean="0"/>
              <a:t>Potencia requerida del motor</a:t>
            </a:r>
            <a:endParaRPr lang="es-ES" dirty="0"/>
          </a:p>
        </p:txBody>
      </p:sp>
      <p:pic>
        <p:nvPicPr>
          <p:cNvPr id="4" name="Marcador de contenido 3"/>
          <p:cNvPicPr>
            <a:picLocks noGrp="1" noChangeAspect="1"/>
          </p:cNvPicPr>
          <p:nvPr>
            <p:ph idx="1"/>
          </p:nvPr>
        </p:nvPicPr>
        <p:blipFill>
          <a:blip r:embed="rId2"/>
          <a:stretch>
            <a:fillRect/>
          </a:stretch>
        </p:blipFill>
        <p:spPr>
          <a:xfrm>
            <a:off x="677334" y="1660331"/>
            <a:ext cx="6891084" cy="4943608"/>
          </a:xfrm>
          <a:prstGeom prst="rect">
            <a:avLst/>
          </a:prstGeom>
        </p:spPr>
      </p:pic>
    </p:spTree>
    <p:extLst>
      <p:ext uri="{BB962C8B-B14F-4D97-AF65-F5344CB8AC3E}">
        <p14:creationId xmlns:p14="http://schemas.microsoft.com/office/powerpoint/2010/main" val="2468528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del tipo de variador de velocidad</a:t>
            </a:r>
            <a:endParaRPr lang="es-ES" dirty="0"/>
          </a:p>
        </p:txBody>
      </p:sp>
      <p:pic>
        <p:nvPicPr>
          <p:cNvPr id="4" name="Marcador de contenido 3"/>
          <p:cNvPicPr>
            <a:picLocks noGrp="1" noChangeAspect="1"/>
          </p:cNvPicPr>
          <p:nvPr>
            <p:ph idx="1"/>
          </p:nvPr>
        </p:nvPicPr>
        <p:blipFill>
          <a:blip r:embed="rId2"/>
          <a:stretch>
            <a:fillRect/>
          </a:stretch>
        </p:blipFill>
        <p:spPr>
          <a:xfrm>
            <a:off x="1828800" y="1930400"/>
            <a:ext cx="5500468" cy="4976940"/>
          </a:xfrm>
          <a:prstGeom prst="rect">
            <a:avLst/>
          </a:prstGeom>
        </p:spPr>
      </p:pic>
    </p:spTree>
    <p:extLst>
      <p:ext uri="{BB962C8B-B14F-4D97-AF65-F5344CB8AC3E}">
        <p14:creationId xmlns:p14="http://schemas.microsoft.com/office/powerpoint/2010/main" val="38329091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09182" y="893009"/>
            <a:ext cx="7166006" cy="5774346"/>
          </a:xfrm>
          <a:prstGeom prst="rect">
            <a:avLst/>
          </a:prstGeom>
        </p:spPr>
      </p:pic>
    </p:spTree>
    <p:extLst>
      <p:ext uri="{BB962C8B-B14F-4D97-AF65-F5344CB8AC3E}">
        <p14:creationId xmlns:p14="http://schemas.microsoft.com/office/powerpoint/2010/main" val="32648264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3840"/>
            <a:ext cx="8596668" cy="698695"/>
          </a:xfrm>
        </p:spPr>
        <p:txBody>
          <a:bodyPr/>
          <a:lstStyle/>
          <a:p>
            <a:r>
              <a:rPr lang="es-EC" dirty="0" smtClean="0"/>
              <a:t>Sensor de temperatura de camarón</a:t>
            </a:r>
            <a:endParaRPr lang="es-ES" dirty="0"/>
          </a:p>
        </p:txBody>
      </p:sp>
      <p:pic>
        <p:nvPicPr>
          <p:cNvPr id="4" name="Marcador de contenido 3"/>
          <p:cNvPicPr>
            <a:picLocks noGrp="1" noChangeAspect="1"/>
          </p:cNvPicPr>
          <p:nvPr>
            <p:ph idx="1"/>
          </p:nvPr>
        </p:nvPicPr>
        <p:blipFill>
          <a:blip r:embed="rId2"/>
          <a:stretch>
            <a:fillRect/>
          </a:stretch>
        </p:blipFill>
        <p:spPr>
          <a:xfrm>
            <a:off x="432964" y="942534"/>
            <a:ext cx="5419195" cy="5749909"/>
          </a:xfrm>
          <a:prstGeom prst="rect">
            <a:avLst/>
          </a:prstGeom>
        </p:spPr>
      </p:pic>
    </p:spTree>
    <p:extLst>
      <p:ext uri="{BB962C8B-B14F-4D97-AF65-F5344CB8AC3E}">
        <p14:creationId xmlns:p14="http://schemas.microsoft.com/office/powerpoint/2010/main" val="1555255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89622"/>
            <a:ext cx="8596668" cy="1320800"/>
          </a:xfrm>
        </p:spPr>
        <p:txBody>
          <a:bodyPr/>
          <a:lstStyle/>
          <a:p>
            <a:r>
              <a:rPr lang="es-EC" dirty="0" smtClean="0"/>
              <a:t>Justificación Técnica</a:t>
            </a:r>
            <a:endParaRPr lang="es-ES" dirty="0"/>
          </a:p>
        </p:txBody>
      </p:sp>
      <p:sp>
        <p:nvSpPr>
          <p:cNvPr id="3" name="Marcador de contenido 2"/>
          <p:cNvSpPr>
            <a:spLocks noGrp="1"/>
          </p:cNvSpPr>
          <p:nvPr>
            <p:ph idx="1"/>
          </p:nvPr>
        </p:nvSpPr>
        <p:spPr>
          <a:xfrm>
            <a:off x="677334" y="1286523"/>
            <a:ext cx="8596668" cy="1891286"/>
          </a:xfrm>
        </p:spPr>
        <p:txBody>
          <a:bodyPr>
            <a:normAutofit/>
          </a:bodyPr>
          <a:lstStyle/>
          <a:p>
            <a:r>
              <a:rPr lang="es-ES" sz="2200" dirty="0" smtClean="0"/>
              <a:t>La </a:t>
            </a:r>
            <a:r>
              <a:rPr lang="es-ES" sz="2200" dirty="0"/>
              <a:t>regulación y precisión al momento de congelar el producto es imprescindible. Además debido al aumento de demanda de camarón en el mercado internacional, requiere de manera imperativa el equipamiento de equipos de: mayor producción, velocidad y precisión en el momento de la producción.</a:t>
            </a:r>
          </a:p>
          <a:p>
            <a:endParaRPr lang="es-ES" dirty="0"/>
          </a:p>
        </p:txBody>
      </p:sp>
      <p:sp>
        <p:nvSpPr>
          <p:cNvPr id="4" name="Título 1"/>
          <p:cNvSpPr txBox="1">
            <a:spLocks/>
          </p:cNvSpPr>
          <p:nvPr/>
        </p:nvSpPr>
        <p:spPr>
          <a:xfrm>
            <a:off x="677334" y="317780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Justificación Económica</a:t>
            </a:r>
            <a:endParaRPr lang="es-ES" dirty="0"/>
          </a:p>
        </p:txBody>
      </p:sp>
      <p:sp>
        <p:nvSpPr>
          <p:cNvPr id="5" name="Marcador de contenido 2"/>
          <p:cNvSpPr txBox="1">
            <a:spLocks/>
          </p:cNvSpPr>
          <p:nvPr/>
        </p:nvSpPr>
        <p:spPr>
          <a:xfrm>
            <a:off x="677334" y="4311208"/>
            <a:ext cx="8596668" cy="18205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ES" dirty="0"/>
          </a:p>
        </p:txBody>
      </p:sp>
      <p:sp>
        <p:nvSpPr>
          <p:cNvPr id="6" name="Marcador de contenido 2"/>
          <p:cNvSpPr txBox="1">
            <a:spLocks/>
          </p:cNvSpPr>
          <p:nvPr/>
        </p:nvSpPr>
        <p:spPr>
          <a:xfrm>
            <a:off x="677334" y="4074708"/>
            <a:ext cx="8832426" cy="25371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200" dirty="0"/>
              <a:t>Exprod Cia. Ltda. </a:t>
            </a:r>
            <a:r>
              <a:rPr lang="es-ES" sz="2200" dirty="0" smtClean="0"/>
              <a:t>requiere mostrar un nuevo producto en el mercado internacional a  </a:t>
            </a:r>
            <a:r>
              <a:rPr lang="es-ES" sz="2200" dirty="0"/>
              <a:t>través del desarrollo de tecnología de punta</a:t>
            </a:r>
            <a:r>
              <a:rPr lang="es-ES" sz="2200" dirty="0" smtClean="0"/>
              <a:t>, optimizando </a:t>
            </a:r>
            <a:r>
              <a:rPr lang="es-ES" sz="2200" dirty="0"/>
              <a:t>recursos lo que implica </a:t>
            </a:r>
            <a:r>
              <a:rPr lang="es-ES" sz="2200" dirty="0"/>
              <a:t>u</a:t>
            </a:r>
            <a:r>
              <a:rPr lang="es-ES" sz="2200" dirty="0" smtClean="0"/>
              <a:t>n </a:t>
            </a:r>
            <a:r>
              <a:rPr lang="es-ES" sz="2200" dirty="0"/>
              <a:t>ahorro en el ámbito </a:t>
            </a:r>
            <a:r>
              <a:rPr lang="es-ES" sz="2200" dirty="0" smtClean="0"/>
              <a:t>económico y mejorando los </a:t>
            </a:r>
            <a:r>
              <a:rPr lang="es-ES" sz="2200" dirty="0"/>
              <a:t>tiempos de producción, </a:t>
            </a:r>
            <a:r>
              <a:rPr lang="es-ES" sz="2200" dirty="0" smtClean="0"/>
              <a:t>con lo que se obtiene </a:t>
            </a:r>
            <a:r>
              <a:rPr lang="es-ES" sz="2200" dirty="0"/>
              <a:t>un mayor volumen de </a:t>
            </a:r>
            <a:r>
              <a:rPr lang="es-ES" sz="2200" dirty="0" smtClean="0"/>
              <a:t>producción en menos tiempo.</a:t>
            </a:r>
            <a:endParaRPr lang="es-ES" sz="2200" dirty="0"/>
          </a:p>
          <a:p>
            <a:endParaRPr lang="es-ES" dirty="0"/>
          </a:p>
        </p:txBody>
      </p:sp>
    </p:spTree>
    <p:extLst>
      <p:ext uri="{BB962C8B-B14F-4D97-AF65-F5344CB8AC3E}">
        <p14:creationId xmlns:p14="http://schemas.microsoft.com/office/powerpoint/2010/main" val="19332574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792" y="328246"/>
            <a:ext cx="8596668" cy="628357"/>
          </a:xfrm>
        </p:spPr>
        <p:txBody>
          <a:bodyPr>
            <a:normAutofit fontScale="90000"/>
          </a:bodyPr>
          <a:lstStyle/>
          <a:p>
            <a:r>
              <a:rPr lang="es-EC" dirty="0" smtClean="0"/>
              <a:t>Selección del sensor de temperatura</a:t>
            </a:r>
            <a:endParaRPr lang="es-ES" dirty="0"/>
          </a:p>
        </p:txBody>
      </p:sp>
      <p:pic>
        <p:nvPicPr>
          <p:cNvPr id="4" name="Imagen 3"/>
          <p:cNvPicPr>
            <a:picLocks noChangeAspect="1"/>
          </p:cNvPicPr>
          <p:nvPr/>
        </p:nvPicPr>
        <p:blipFill>
          <a:blip r:embed="rId2"/>
          <a:stretch>
            <a:fillRect/>
          </a:stretch>
        </p:blipFill>
        <p:spPr>
          <a:xfrm>
            <a:off x="1830885" y="956603"/>
            <a:ext cx="5357706" cy="5797297"/>
          </a:xfrm>
          <a:prstGeom prst="rect">
            <a:avLst/>
          </a:prstGeom>
        </p:spPr>
      </p:pic>
    </p:spTree>
    <p:extLst>
      <p:ext uri="{BB962C8B-B14F-4D97-AF65-F5344CB8AC3E}">
        <p14:creationId xmlns:p14="http://schemas.microsoft.com/office/powerpoint/2010/main" val="20069731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Refrigeración </a:t>
            </a:r>
            <a:endParaRPr lang="es-ES" dirty="0"/>
          </a:p>
        </p:txBody>
      </p:sp>
      <p:pic>
        <p:nvPicPr>
          <p:cNvPr id="4" name="Marcador de contenido 3"/>
          <p:cNvPicPr>
            <a:picLocks noGrp="1" noChangeAspect="1"/>
          </p:cNvPicPr>
          <p:nvPr>
            <p:ph idx="1"/>
          </p:nvPr>
        </p:nvPicPr>
        <p:blipFill>
          <a:blip r:embed="rId2"/>
          <a:stretch>
            <a:fillRect/>
          </a:stretch>
        </p:blipFill>
        <p:spPr>
          <a:xfrm>
            <a:off x="694878" y="2616591"/>
            <a:ext cx="8603867" cy="2827606"/>
          </a:xfrm>
          <a:prstGeom prst="rect">
            <a:avLst/>
          </a:prstGeom>
        </p:spPr>
      </p:pic>
      <p:sp>
        <p:nvSpPr>
          <p:cNvPr id="5" name="CuadroTexto 4"/>
          <p:cNvSpPr txBox="1"/>
          <p:nvPr/>
        </p:nvSpPr>
        <p:spPr>
          <a:xfrm>
            <a:off x="694878" y="1745734"/>
            <a:ext cx="4538304" cy="523220"/>
          </a:xfrm>
          <a:prstGeom prst="rect">
            <a:avLst/>
          </a:prstGeom>
          <a:noFill/>
        </p:spPr>
        <p:txBody>
          <a:bodyPr wrap="square" rtlCol="0">
            <a:spAutoFit/>
          </a:bodyPr>
          <a:lstStyle/>
          <a:p>
            <a:r>
              <a:rPr lang="es-EC" sz="2800" dirty="0" smtClean="0"/>
              <a:t>Propiedades del camarón</a:t>
            </a:r>
            <a:endParaRPr lang="es-ES" sz="2800" dirty="0"/>
          </a:p>
        </p:txBody>
      </p:sp>
    </p:spTree>
    <p:extLst>
      <p:ext uri="{BB962C8B-B14F-4D97-AF65-F5344CB8AC3E}">
        <p14:creationId xmlns:p14="http://schemas.microsoft.com/office/powerpoint/2010/main" val="610861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17453"/>
            <a:ext cx="8596668" cy="5323910"/>
          </a:xfrm>
        </p:spPr>
        <p:txBody>
          <a:bodyPr/>
          <a:lstStyle/>
          <a:p>
            <a:pPr marL="0" indent="0">
              <a:buNone/>
            </a:pPr>
            <a:r>
              <a:rPr lang="es-EC" b="1" dirty="0" smtClean="0"/>
              <a:t>Calculo de las cargas térmicas en el túnel</a:t>
            </a:r>
            <a:endParaRPr lang="es-ES" b="1" dirty="0"/>
          </a:p>
        </p:txBody>
      </p:sp>
      <p:pic>
        <p:nvPicPr>
          <p:cNvPr id="4" name="Imagen 3"/>
          <p:cNvPicPr>
            <a:picLocks noChangeAspect="1"/>
          </p:cNvPicPr>
          <p:nvPr/>
        </p:nvPicPr>
        <p:blipFill>
          <a:blip r:embed="rId2"/>
          <a:stretch>
            <a:fillRect/>
          </a:stretch>
        </p:blipFill>
        <p:spPr>
          <a:xfrm>
            <a:off x="1055077" y="1385058"/>
            <a:ext cx="7489070" cy="3819988"/>
          </a:xfrm>
          <a:prstGeom prst="rect">
            <a:avLst/>
          </a:prstGeom>
        </p:spPr>
      </p:pic>
      <mc:AlternateContent xmlns:mc="http://schemas.openxmlformats.org/markup-compatibility/2006">
        <mc:Choice xmlns:a14="http://schemas.microsoft.com/office/drawing/2010/main" Requires="a14">
          <p:sp>
            <p:nvSpPr>
              <p:cNvPr id="7" name="Rectángulo 6"/>
              <p:cNvSpPr/>
              <p:nvPr/>
            </p:nvSpPr>
            <p:spPr>
              <a:xfrm>
                <a:off x="4969718" y="3933651"/>
                <a:ext cx="284340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ctrlPr>
                            <a:rPr lang="es-ES" smtClean="0">
                              <a:latin typeface="Cambria Math" panose="02040503050406030204" pitchFamily="18" charset="0"/>
                            </a:rPr>
                          </m:ctrlPr>
                        </m:dPr>
                        <m:e>
                          <m:sSub>
                            <m:sSubPr>
                              <m:ctrlPr>
                                <a:rPr lang="es-ES">
                                  <a:latin typeface="Cambria Math" panose="02040503050406030204" pitchFamily="18" charset="0"/>
                                </a:rPr>
                              </m:ctrlPr>
                            </m:sSubPr>
                            <m:e>
                              <m:r>
                                <a:rPr lang="es-ES" i="1">
                                  <a:latin typeface="Cambria Math" panose="02040503050406030204" pitchFamily="18" charset="0"/>
                                </a:rPr>
                                <m:t>𝑄</m:t>
                              </m:r>
                            </m:e>
                            <m:sub>
                              <m:r>
                                <a:rPr lang="es-ES" i="0">
                                  <a:latin typeface="Cambria Math" panose="02040503050406030204" pitchFamily="18" charset="0"/>
                                </a:rPr>
                                <m:t>1</m:t>
                              </m:r>
                            </m:sub>
                          </m:sSub>
                          <m:r>
                            <a:rPr lang="es-ES" i="0">
                              <a:latin typeface="Cambria Math" panose="02040503050406030204" pitchFamily="18" charset="0"/>
                            </a:rPr>
                            <m:t>=</m:t>
                          </m:r>
                          <m:r>
                            <a:rPr lang="es-ES" i="1">
                              <a:latin typeface="Cambria Math" panose="02040503050406030204" pitchFamily="18" charset="0"/>
                            </a:rPr>
                            <m:t>𝑆</m:t>
                          </m:r>
                          <m:r>
                            <a:rPr lang="es-ES" i="0">
                              <a:latin typeface="Cambria Math" panose="02040503050406030204" pitchFamily="18" charset="0"/>
                            </a:rPr>
                            <m:t> </m:t>
                          </m:r>
                          <m:r>
                            <a:rPr lang="es-ES" i="1">
                              <a:latin typeface="Cambria Math" panose="02040503050406030204" pitchFamily="18" charset="0"/>
                            </a:rPr>
                            <m:t>𝑋</m:t>
                          </m:r>
                          <m:r>
                            <a:rPr lang="es-ES" i="0">
                              <a:latin typeface="Cambria Math" panose="02040503050406030204" pitchFamily="18" charset="0"/>
                            </a:rPr>
                            <m:t> </m:t>
                          </m:r>
                          <m:r>
                            <a:rPr lang="es-ES" i="1">
                              <a:latin typeface="Cambria Math" panose="02040503050406030204" pitchFamily="18" charset="0"/>
                            </a:rPr>
                            <m:t>𝐾</m:t>
                          </m:r>
                          <m:r>
                            <a:rPr lang="es-ES" i="0">
                              <a:latin typeface="Cambria Math" panose="02040503050406030204" pitchFamily="18" charset="0"/>
                            </a:rPr>
                            <m:t> </m:t>
                          </m:r>
                          <m:r>
                            <a:rPr lang="es-ES" i="1">
                              <a:latin typeface="Cambria Math" panose="02040503050406030204" pitchFamily="18" charset="0"/>
                            </a:rPr>
                            <m:t>𝑋</m:t>
                          </m:r>
                          <m:r>
                            <a:rPr lang="es-ES" i="0">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𝑒𝑥𝑡</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𝑖𝑛𝑡</m:t>
                              </m:r>
                            </m:sub>
                          </m:sSub>
                        </m:e>
                      </m:d>
                    </m:oMath>
                  </m:oMathPara>
                </a14:m>
                <a:endParaRPr lang="es-ES" dirty="0"/>
              </a:p>
            </p:txBody>
          </p:sp>
        </mc:Choice>
        <mc:Fallback>
          <p:sp>
            <p:nvSpPr>
              <p:cNvPr id="7" name="Rectángulo 6"/>
              <p:cNvSpPr>
                <a:spLocks noRot="1" noChangeAspect="1" noMove="1" noResize="1" noEditPoints="1" noAdjustHandles="1" noChangeArrowheads="1" noChangeShapeType="1" noTextEdit="1"/>
              </p:cNvSpPr>
              <p:nvPr/>
            </p:nvSpPr>
            <p:spPr>
              <a:xfrm>
                <a:off x="4969718" y="3933651"/>
                <a:ext cx="2843406" cy="369332"/>
              </a:xfrm>
              <a:prstGeom prst="rect">
                <a:avLst/>
              </a:prstGeom>
              <a:blipFill rotWithShape="0">
                <a:blip r:embed="rId3"/>
                <a:stretch>
                  <a:fillRect t="-118033" r="-17345" b="-18524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3970715" y="4384682"/>
                <a:ext cx="394107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𝑉</m:t>
                      </m:r>
                      <m:r>
                        <a:rPr lang="es-ES" i="0">
                          <a:latin typeface="Cambria Math" panose="02040503050406030204" pitchFamily="18" charset="0"/>
                        </a:rPr>
                        <m:t>=</m:t>
                      </m:r>
                      <m:d>
                        <m:dPr>
                          <m:ctrlPr>
                            <a:rPr lang="es-ES" i="1">
                              <a:latin typeface="Cambria Math" panose="02040503050406030204" pitchFamily="18" charset="0"/>
                            </a:rPr>
                          </m:ctrlPr>
                        </m:dPr>
                        <m:e>
                          <m:r>
                            <a:rPr lang="es-ES" i="1">
                              <a:latin typeface="Cambria Math" panose="02040503050406030204" pitchFamily="18" charset="0"/>
                            </a:rPr>
                            <m:t>𝑎</m:t>
                          </m:r>
                          <m:r>
                            <a:rPr lang="es-ES" i="0">
                              <a:latin typeface="Cambria Math" panose="02040503050406030204" pitchFamily="18" charset="0"/>
                            </a:rPr>
                            <m:t>−0.2</m:t>
                          </m:r>
                        </m:e>
                      </m:d>
                      <m:r>
                        <a:rPr lang="es-ES" i="0">
                          <a:latin typeface="Cambria Math" panose="02040503050406030204" pitchFamily="18" charset="0"/>
                        </a:rPr>
                        <m:t>∗</m:t>
                      </m:r>
                      <m:d>
                        <m:dPr>
                          <m:ctrlPr>
                            <a:rPr lang="es-ES" i="1">
                              <a:latin typeface="Cambria Math" panose="02040503050406030204" pitchFamily="18" charset="0"/>
                            </a:rPr>
                          </m:ctrlPr>
                        </m:dPr>
                        <m:e>
                          <m:r>
                            <a:rPr lang="es-ES" i="1">
                              <a:latin typeface="Cambria Math" panose="02040503050406030204" pitchFamily="18" charset="0"/>
                            </a:rPr>
                            <m:t>𝑏</m:t>
                          </m:r>
                          <m:r>
                            <a:rPr lang="es-ES" i="0">
                              <a:latin typeface="Cambria Math" panose="02040503050406030204" pitchFamily="18" charset="0"/>
                            </a:rPr>
                            <m:t>−0.2</m:t>
                          </m:r>
                        </m:e>
                      </m:d>
                      <m:r>
                        <a:rPr lang="es-ES" i="0">
                          <a:latin typeface="Cambria Math" panose="02040503050406030204" pitchFamily="18" charset="0"/>
                        </a:rPr>
                        <m:t>+</m:t>
                      </m:r>
                      <m:d>
                        <m:dPr>
                          <m:ctrlPr>
                            <a:rPr lang="es-ES" i="1">
                              <a:latin typeface="Cambria Math" panose="02040503050406030204" pitchFamily="18" charset="0"/>
                            </a:rPr>
                          </m:ctrlPr>
                        </m:dPr>
                        <m:e>
                          <m:r>
                            <a:rPr lang="es-ES" i="1">
                              <a:latin typeface="Cambria Math" panose="02040503050406030204" pitchFamily="18" charset="0"/>
                            </a:rPr>
                            <m:t>𝑐</m:t>
                          </m:r>
                          <m:r>
                            <a:rPr lang="es-ES" i="0">
                              <a:latin typeface="Cambria Math" panose="02040503050406030204" pitchFamily="18" charset="0"/>
                            </a:rPr>
                            <m:t>−0.2</m:t>
                          </m:r>
                        </m:e>
                      </m:d>
                      <m:r>
                        <a:rPr lang="es-ES" i="0">
                          <a:latin typeface="Cambria Math" panose="02040503050406030204" pitchFamily="18" charset="0"/>
                        </a:rPr>
                        <m:t> </m:t>
                      </m:r>
                    </m:oMath>
                  </m:oMathPara>
                </a14:m>
                <a:endParaRPr lang="es-ES" dirty="0"/>
              </a:p>
            </p:txBody>
          </p:sp>
        </mc:Choice>
        <mc:Fallback>
          <p:sp>
            <p:nvSpPr>
              <p:cNvPr id="8" name="Rectángulo 7"/>
              <p:cNvSpPr>
                <a:spLocks noRot="1" noChangeAspect="1" noMove="1" noResize="1" noEditPoints="1" noAdjustHandles="1" noChangeArrowheads="1" noChangeShapeType="1" noTextEdit="1"/>
              </p:cNvSpPr>
              <p:nvPr/>
            </p:nvSpPr>
            <p:spPr>
              <a:xfrm>
                <a:off x="3970715" y="4384682"/>
                <a:ext cx="3941079" cy="369332"/>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068396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957388" y="11528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Imagen 12"/>
          <p:cNvPicPr>
            <a:picLocks noChangeAspect="1"/>
          </p:cNvPicPr>
          <p:nvPr/>
        </p:nvPicPr>
        <p:blipFill rotWithShape="1">
          <a:blip r:embed="rId2"/>
          <a:srcRect l="3576" t="29839" r="58712" b="62588"/>
          <a:stretch/>
        </p:blipFill>
        <p:spPr>
          <a:xfrm>
            <a:off x="1159471" y="1610043"/>
            <a:ext cx="6931679" cy="782576"/>
          </a:xfrm>
          <a:prstGeom prst="rect">
            <a:avLst/>
          </a:prstGeom>
        </p:spPr>
      </p:pic>
      <p:pic>
        <p:nvPicPr>
          <p:cNvPr id="14" name="Imagen 13"/>
          <p:cNvPicPr>
            <a:picLocks noChangeAspect="1"/>
          </p:cNvPicPr>
          <p:nvPr/>
        </p:nvPicPr>
        <p:blipFill rotWithShape="1">
          <a:blip r:embed="rId3"/>
          <a:srcRect l="9870" t="47509" r="57944" b="47418"/>
          <a:stretch/>
        </p:blipFill>
        <p:spPr>
          <a:xfrm>
            <a:off x="1159471" y="3075202"/>
            <a:ext cx="7282164" cy="645254"/>
          </a:xfrm>
          <a:prstGeom prst="rect">
            <a:avLst/>
          </a:prstGeom>
        </p:spPr>
      </p:pic>
      <p:pic>
        <p:nvPicPr>
          <p:cNvPr id="15" name="Imagen 14"/>
          <p:cNvPicPr>
            <a:picLocks noChangeAspect="1"/>
          </p:cNvPicPr>
          <p:nvPr/>
        </p:nvPicPr>
        <p:blipFill>
          <a:blip r:embed="rId4"/>
          <a:stretch>
            <a:fillRect/>
          </a:stretch>
        </p:blipFill>
        <p:spPr>
          <a:xfrm>
            <a:off x="1159470" y="4403039"/>
            <a:ext cx="7123139" cy="1004546"/>
          </a:xfrm>
          <a:prstGeom prst="rect">
            <a:avLst/>
          </a:prstGeom>
        </p:spPr>
      </p:pic>
    </p:spTree>
    <p:extLst>
      <p:ext uri="{BB962C8B-B14F-4D97-AF65-F5344CB8AC3E}">
        <p14:creationId xmlns:p14="http://schemas.microsoft.com/office/powerpoint/2010/main" val="33238932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5374"/>
          </a:xfrm>
        </p:spPr>
        <p:txBody>
          <a:bodyPr/>
          <a:lstStyle/>
          <a:p>
            <a:r>
              <a:rPr lang="es-EC" dirty="0" smtClean="0"/>
              <a:t>Tiempos de abatimiento del camarón</a:t>
            </a:r>
            <a:endParaRPr lang="es-ES" dirty="0"/>
          </a:p>
        </p:txBody>
      </p:sp>
      <p:pic>
        <p:nvPicPr>
          <p:cNvPr id="4" name="Imagen 3"/>
          <p:cNvPicPr>
            <a:picLocks noChangeAspect="1"/>
          </p:cNvPicPr>
          <p:nvPr/>
        </p:nvPicPr>
        <p:blipFill>
          <a:blip r:embed="rId2"/>
          <a:stretch>
            <a:fillRect/>
          </a:stretch>
        </p:blipFill>
        <p:spPr>
          <a:xfrm>
            <a:off x="2078408" y="2039177"/>
            <a:ext cx="5120171" cy="1016898"/>
          </a:xfrm>
          <a:prstGeom prst="rect">
            <a:avLst/>
          </a:prstGeom>
        </p:spPr>
      </p:pic>
      <p:pic>
        <p:nvPicPr>
          <p:cNvPr id="5" name="Imagen 4"/>
          <p:cNvPicPr>
            <a:picLocks noChangeAspect="1"/>
          </p:cNvPicPr>
          <p:nvPr/>
        </p:nvPicPr>
        <p:blipFill>
          <a:blip r:embed="rId3"/>
          <a:stretch>
            <a:fillRect/>
          </a:stretch>
        </p:blipFill>
        <p:spPr>
          <a:xfrm>
            <a:off x="2669484" y="3730279"/>
            <a:ext cx="3938021" cy="1822382"/>
          </a:xfrm>
          <a:prstGeom prst="rect">
            <a:avLst/>
          </a:prstGeom>
        </p:spPr>
      </p:pic>
    </p:spTree>
    <p:extLst>
      <p:ext uri="{BB962C8B-B14F-4D97-AF65-F5344CB8AC3E}">
        <p14:creationId xmlns:p14="http://schemas.microsoft.com/office/powerpoint/2010/main" val="2938737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58592"/>
          </a:xfrm>
        </p:spPr>
        <p:txBody>
          <a:bodyPr/>
          <a:lstStyle/>
          <a:p>
            <a:r>
              <a:rPr lang="es-EC" dirty="0" smtClean="0"/>
              <a:t>Valores de perdidas</a:t>
            </a:r>
            <a:endParaRPr lang="es-ES" dirty="0"/>
          </a:p>
        </p:txBody>
      </p:sp>
      <p:pic>
        <p:nvPicPr>
          <p:cNvPr id="4" name="Imagen 3"/>
          <p:cNvPicPr>
            <a:picLocks noChangeAspect="1"/>
          </p:cNvPicPr>
          <p:nvPr/>
        </p:nvPicPr>
        <p:blipFill>
          <a:blip r:embed="rId2"/>
          <a:stretch>
            <a:fillRect/>
          </a:stretch>
        </p:blipFill>
        <p:spPr>
          <a:xfrm>
            <a:off x="862348" y="1468192"/>
            <a:ext cx="7367252" cy="5190185"/>
          </a:xfrm>
          <a:prstGeom prst="rect">
            <a:avLst/>
          </a:prstGeom>
        </p:spPr>
      </p:pic>
      <p:pic>
        <p:nvPicPr>
          <p:cNvPr id="5" name="Imagen 4"/>
          <p:cNvPicPr>
            <a:picLocks noChangeAspect="1"/>
          </p:cNvPicPr>
          <p:nvPr/>
        </p:nvPicPr>
        <p:blipFill>
          <a:blip r:embed="rId3"/>
          <a:stretch>
            <a:fillRect/>
          </a:stretch>
        </p:blipFill>
        <p:spPr>
          <a:xfrm>
            <a:off x="8229600" y="2326784"/>
            <a:ext cx="3086100" cy="904875"/>
          </a:xfrm>
          <a:prstGeom prst="rect">
            <a:avLst/>
          </a:prstGeom>
        </p:spPr>
      </p:pic>
      <p:pic>
        <p:nvPicPr>
          <p:cNvPr id="6" name="Imagen 5"/>
          <p:cNvPicPr>
            <a:picLocks noChangeAspect="1"/>
          </p:cNvPicPr>
          <p:nvPr/>
        </p:nvPicPr>
        <p:blipFill>
          <a:blip r:embed="rId4"/>
          <a:stretch>
            <a:fillRect/>
          </a:stretch>
        </p:blipFill>
        <p:spPr>
          <a:xfrm>
            <a:off x="8414614" y="3139359"/>
            <a:ext cx="2743200" cy="1847850"/>
          </a:xfrm>
          <a:prstGeom prst="rect">
            <a:avLst/>
          </a:prstGeom>
        </p:spPr>
      </p:pic>
    </p:spTree>
    <p:extLst>
      <p:ext uri="{BB962C8B-B14F-4D97-AF65-F5344CB8AC3E}">
        <p14:creationId xmlns:p14="http://schemas.microsoft.com/office/powerpoint/2010/main" val="2149177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Potencia Nominal e Individual</a:t>
            </a:r>
            <a:endParaRPr lang="es-ES" dirty="0"/>
          </a:p>
        </p:txBody>
      </p:sp>
      <p:pic>
        <p:nvPicPr>
          <p:cNvPr id="5" name="Marcador de contenido 4"/>
          <p:cNvPicPr>
            <a:picLocks noGrp="1" noChangeAspect="1"/>
          </p:cNvPicPr>
          <p:nvPr>
            <p:ph idx="1"/>
          </p:nvPr>
        </p:nvPicPr>
        <p:blipFill>
          <a:blip r:embed="rId2"/>
          <a:stretch>
            <a:fillRect/>
          </a:stretch>
        </p:blipFill>
        <p:spPr>
          <a:xfrm>
            <a:off x="5268409" y="1763533"/>
            <a:ext cx="3857620" cy="2344828"/>
          </a:xfrm>
          <a:prstGeom prst="rect">
            <a:avLst/>
          </a:prstGeom>
        </p:spPr>
      </p:pic>
      <p:pic>
        <p:nvPicPr>
          <p:cNvPr id="4" name="Imagen 3"/>
          <p:cNvPicPr>
            <a:picLocks noChangeAspect="1"/>
          </p:cNvPicPr>
          <p:nvPr/>
        </p:nvPicPr>
        <p:blipFill>
          <a:blip r:embed="rId3"/>
          <a:stretch>
            <a:fillRect/>
          </a:stretch>
        </p:blipFill>
        <p:spPr>
          <a:xfrm>
            <a:off x="677334" y="1473021"/>
            <a:ext cx="4924262" cy="3021706"/>
          </a:xfrm>
          <a:prstGeom prst="rect">
            <a:avLst/>
          </a:prstGeom>
        </p:spPr>
      </p:pic>
    </p:spTree>
    <p:extLst>
      <p:ext uri="{BB962C8B-B14F-4D97-AF65-F5344CB8AC3E}">
        <p14:creationId xmlns:p14="http://schemas.microsoft.com/office/powerpoint/2010/main" val="7458340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Diagrama P-h</a:t>
            </a:r>
            <a:endParaRPr lang="es-ES" dirty="0"/>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91673" y="1469390"/>
            <a:ext cx="8497449" cy="4789742"/>
          </a:xfrm>
          <a:prstGeom prst="rect">
            <a:avLst/>
          </a:prstGeom>
          <a:noFill/>
        </p:spPr>
      </p:pic>
    </p:spTree>
    <p:extLst>
      <p:ext uri="{BB962C8B-B14F-4D97-AF65-F5344CB8AC3E}">
        <p14:creationId xmlns:p14="http://schemas.microsoft.com/office/powerpoint/2010/main" val="1115441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Ciclo de </a:t>
            </a:r>
            <a:r>
              <a:rPr lang="es-EC" dirty="0" err="1" smtClean="0"/>
              <a:t>Refrigeracion</a:t>
            </a:r>
            <a:endParaRPr lang="es-ES" dirty="0"/>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95036" y="1482760"/>
            <a:ext cx="6160310" cy="4558601"/>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605823" y="1482760"/>
            <a:ext cx="5242739" cy="3617274"/>
          </a:xfrm>
          <a:prstGeom prst="rect">
            <a:avLst/>
          </a:prstGeom>
          <a:noFill/>
          <a:ln>
            <a:noFill/>
          </a:ln>
        </p:spPr>
      </p:pic>
    </p:spTree>
    <p:extLst>
      <p:ext uri="{BB962C8B-B14F-4D97-AF65-F5344CB8AC3E}">
        <p14:creationId xmlns:p14="http://schemas.microsoft.com/office/powerpoint/2010/main" val="30608428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Diagrama </a:t>
            </a:r>
            <a:r>
              <a:rPr lang="es-EC" dirty="0" err="1" smtClean="0"/>
              <a:t>Psicometrico</a:t>
            </a:r>
            <a:endParaRPr lang="es-ES" dirty="0"/>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386382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 General</a:t>
            </a:r>
            <a:endParaRPr lang="es-ES" dirty="0"/>
          </a:p>
        </p:txBody>
      </p:sp>
      <p:sp>
        <p:nvSpPr>
          <p:cNvPr id="3" name="Marcador de contenido 2"/>
          <p:cNvSpPr>
            <a:spLocks noGrp="1"/>
          </p:cNvSpPr>
          <p:nvPr>
            <p:ph idx="1"/>
          </p:nvPr>
        </p:nvSpPr>
        <p:spPr/>
        <p:txBody>
          <a:bodyPr>
            <a:normAutofit/>
          </a:bodyPr>
          <a:lstStyle/>
          <a:p>
            <a:r>
              <a:rPr lang="es-ES" sz="2200" dirty="0"/>
              <a:t>Diseñar y construir  un túnel de congelamiento de camarón a -40 ̊C con un sistema de transporte y control multivariable para la empresa EXPROD CIA. LTDA que sea capaz de operar sin problemas a bajas temperaturas y a velocidad variable de acuerdo a las necesidades de producción sin importar las condiciones climáticas externas cumpliendo con los estándares de producción de la FDA de los Estados Unidos de Norteamérica para el procesamiento de camarón.</a:t>
            </a:r>
            <a:endParaRPr lang="es-ES" sz="2200" dirty="0"/>
          </a:p>
        </p:txBody>
      </p:sp>
    </p:spTree>
    <p:extLst>
      <p:ext uri="{BB962C8B-B14F-4D97-AF65-F5344CB8AC3E}">
        <p14:creationId xmlns:p14="http://schemas.microsoft.com/office/powerpoint/2010/main" val="34573812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Evaporador y tubería </a:t>
            </a:r>
            <a:endParaRPr lang="es-ES" dirty="0"/>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3851717" y="1312864"/>
            <a:ext cx="3519595" cy="1327305"/>
          </a:xfrm>
          <a:prstGeom prst="rect">
            <a:avLst/>
          </a:prstGeom>
        </p:spPr>
      </p:pic>
      <p:pic>
        <p:nvPicPr>
          <p:cNvPr id="5" name="Imagen 4"/>
          <p:cNvPicPr>
            <a:picLocks noChangeAspect="1"/>
          </p:cNvPicPr>
          <p:nvPr/>
        </p:nvPicPr>
        <p:blipFill>
          <a:blip r:embed="rId3"/>
          <a:stretch>
            <a:fillRect/>
          </a:stretch>
        </p:blipFill>
        <p:spPr>
          <a:xfrm>
            <a:off x="2496838" y="2633664"/>
            <a:ext cx="6918829" cy="3998956"/>
          </a:xfrm>
          <a:prstGeom prst="rect">
            <a:avLst/>
          </a:prstGeom>
        </p:spPr>
      </p:pic>
      <p:pic>
        <p:nvPicPr>
          <p:cNvPr id="6" name="Imagen 5"/>
          <p:cNvPicPr>
            <a:picLocks noChangeAspect="1"/>
          </p:cNvPicPr>
          <p:nvPr/>
        </p:nvPicPr>
        <p:blipFill>
          <a:blip r:embed="rId4"/>
          <a:stretch>
            <a:fillRect/>
          </a:stretch>
        </p:blipFill>
        <p:spPr>
          <a:xfrm>
            <a:off x="8256059" y="4831796"/>
            <a:ext cx="1420678" cy="360406"/>
          </a:xfrm>
          <a:prstGeom prst="rect">
            <a:avLst/>
          </a:prstGeom>
        </p:spPr>
      </p:pic>
    </p:spTree>
    <p:extLst>
      <p:ext uri="{BB962C8B-B14F-4D97-AF65-F5344CB8AC3E}">
        <p14:creationId xmlns:p14="http://schemas.microsoft.com/office/powerpoint/2010/main" val="3899307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 Compresor</a:t>
            </a:r>
            <a:endParaRPr lang="es-ES" dirty="0"/>
          </a:p>
        </p:txBody>
      </p:sp>
      <p:pic>
        <p:nvPicPr>
          <p:cNvPr id="4" name="Marcador de contenido 3"/>
          <p:cNvPicPr>
            <a:picLocks noGrp="1" noChangeAspect="1"/>
          </p:cNvPicPr>
          <p:nvPr>
            <p:ph idx="1"/>
          </p:nvPr>
        </p:nvPicPr>
        <p:blipFill>
          <a:blip r:embed="rId2"/>
          <a:stretch>
            <a:fillRect/>
          </a:stretch>
        </p:blipFill>
        <p:spPr>
          <a:xfrm>
            <a:off x="1608931" y="1626162"/>
            <a:ext cx="7960072" cy="4289657"/>
          </a:xfrm>
          <a:prstGeom prst="rect">
            <a:avLst/>
          </a:prstGeom>
        </p:spPr>
      </p:pic>
    </p:spTree>
    <p:extLst>
      <p:ext uri="{BB962C8B-B14F-4D97-AF65-F5344CB8AC3E}">
        <p14:creationId xmlns:p14="http://schemas.microsoft.com/office/powerpoint/2010/main" val="31503325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Parámetros de control</a:t>
            </a:r>
            <a:endParaRPr lang="es-ES" dirty="0"/>
          </a:p>
        </p:txBody>
      </p:sp>
      <p:pic>
        <p:nvPicPr>
          <p:cNvPr id="4" name="Imagen 3"/>
          <p:cNvPicPr>
            <a:picLocks noChangeAspect="1"/>
          </p:cNvPicPr>
          <p:nvPr/>
        </p:nvPicPr>
        <p:blipFill>
          <a:blip r:embed="rId2"/>
          <a:stretch>
            <a:fillRect/>
          </a:stretch>
        </p:blipFill>
        <p:spPr>
          <a:xfrm>
            <a:off x="1045508" y="1561548"/>
            <a:ext cx="7860320" cy="4801127"/>
          </a:xfrm>
          <a:prstGeom prst="rect">
            <a:avLst/>
          </a:prstGeom>
        </p:spPr>
      </p:pic>
    </p:spTree>
    <p:extLst>
      <p:ext uri="{BB962C8B-B14F-4D97-AF65-F5344CB8AC3E}">
        <p14:creationId xmlns:p14="http://schemas.microsoft.com/office/powerpoint/2010/main" val="24453183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686" y="213815"/>
            <a:ext cx="8596668" cy="591403"/>
          </a:xfrm>
        </p:spPr>
        <p:txBody>
          <a:bodyPr>
            <a:normAutofit fontScale="90000"/>
          </a:bodyPr>
          <a:lstStyle/>
          <a:p>
            <a:r>
              <a:rPr lang="es-EC" dirty="0" smtClean="0"/>
              <a:t>Diagrama de flujo del proceso</a:t>
            </a:r>
            <a:endParaRPr lang="es-ES" dirty="0"/>
          </a:p>
        </p:txBody>
      </p:sp>
      <p:pic>
        <p:nvPicPr>
          <p:cNvPr id="4" name="Imagen 3"/>
          <p:cNvPicPr>
            <a:picLocks noChangeAspect="1"/>
          </p:cNvPicPr>
          <p:nvPr/>
        </p:nvPicPr>
        <p:blipFill>
          <a:blip r:embed="rId2"/>
          <a:stretch>
            <a:fillRect/>
          </a:stretch>
        </p:blipFill>
        <p:spPr>
          <a:xfrm>
            <a:off x="2682077" y="968991"/>
            <a:ext cx="5247271" cy="5889009"/>
          </a:xfrm>
          <a:prstGeom prst="rect">
            <a:avLst/>
          </a:prstGeom>
        </p:spPr>
      </p:pic>
    </p:spTree>
    <p:extLst>
      <p:ext uri="{BB962C8B-B14F-4D97-AF65-F5344CB8AC3E}">
        <p14:creationId xmlns:p14="http://schemas.microsoft.com/office/powerpoint/2010/main" val="2218397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83900" y="210977"/>
            <a:ext cx="2703503" cy="6509938"/>
          </a:xfrm>
          <a:prstGeom prst="rect">
            <a:avLst/>
          </a:prstGeom>
        </p:spPr>
      </p:pic>
    </p:spTree>
    <p:extLst>
      <p:ext uri="{BB962C8B-B14F-4D97-AF65-F5344CB8AC3E}">
        <p14:creationId xmlns:p14="http://schemas.microsoft.com/office/powerpoint/2010/main" val="1257797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Diagrama de control</a:t>
            </a:r>
            <a:endParaRPr lang="es-ES" dirty="0"/>
          </a:p>
        </p:txBody>
      </p:sp>
      <p:pic>
        <p:nvPicPr>
          <p:cNvPr id="6" name="Imagen 5"/>
          <p:cNvPicPr>
            <a:picLocks noChangeAspect="1"/>
          </p:cNvPicPr>
          <p:nvPr/>
        </p:nvPicPr>
        <p:blipFill>
          <a:blip r:embed="rId2"/>
          <a:stretch>
            <a:fillRect/>
          </a:stretch>
        </p:blipFill>
        <p:spPr>
          <a:xfrm>
            <a:off x="418347" y="2176462"/>
            <a:ext cx="9001878" cy="3391825"/>
          </a:xfrm>
          <a:prstGeom prst="rect">
            <a:avLst/>
          </a:prstGeom>
        </p:spPr>
      </p:pic>
    </p:spTree>
    <p:extLst>
      <p:ext uri="{BB962C8B-B14F-4D97-AF65-F5344CB8AC3E}">
        <p14:creationId xmlns:p14="http://schemas.microsoft.com/office/powerpoint/2010/main" val="39929128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22997"/>
            <a:ext cx="8596668" cy="618699"/>
          </a:xfrm>
        </p:spPr>
        <p:txBody>
          <a:bodyPr>
            <a:normAutofit fontScale="90000"/>
          </a:bodyPr>
          <a:lstStyle/>
          <a:p>
            <a:r>
              <a:rPr lang="es-EC" dirty="0" smtClean="0"/>
              <a:t>Asignación del control</a:t>
            </a:r>
            <a:endParaRPr lang="es-ES" dirty="0"/>
          </a:p>
        </p:txBody>
      </p:sp>
      <p:pic>
        <p:nvPicPr>
          <p:cNvPr id="4" name="Imagen 3"/>
          <p:cNvPicPr>
            <a:picLocks noChangeAspect="1"/>
          </p:cNvPicPr>
          <p:nvPr/>
        </p:nvPicPr>
        <p:blipFill>
          <a:blip r:embed="rId2"/>
          <a:stretch>
            <a:fillRect/>
          </a:stretch>
        </p:blipFill>
        <p:spPr>
          <a:xfrm>
            <a:off x="933387" y="941696"/>
            <a:ext cx="6477347" cy="5745707"/>
          </a:xfrm>
          <a:prstGeom prst="rect">
            <a:avLst/>
          </a:prstGeom>
        </p:spPr>
      </p:pic>
    </p:spTree>
    <p:extLst>
      <p:ext uri="{BB962C8B-B14F-4D97-AF65-F5344CB8AC3E}">
        <p14:creationId xmlns:p14="http://schemas.microsoft.com/office/powerpoint/2010/main" val="25395304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Perdidas en los motores</a:t>
            </a:r>
            <a:endParaRPr lang="es-ES" dirty="0"/>
          </a:p>
        </p:txBody>
      </p:sp>
      <p:pic>
        <p:nvPicPr>
          <p:cNvPr id="4" name="Imagen 3"/>
          <p:cNvPicPr>
            <a:picLocks noChangeAspect="1"/>
          </p:cNvPicPr>
          <p:nvPr/>
        </p:nvPicPr>
        <p:blipFill>
          <a:blip r:embed="rId2"/>
          <a:stretch>
            <a:fillRect/>
          </a:stretch>
        </p:blipFill>
        <p:spPr>
          <a:xfrm>
            <a:off x="580622" y="2566987"/>
            <a:ext cx="8101416" cy="2700472"/>
          </a:xfrm>
          <a:prstGeom prst="rect">
            <a:avLst/>
          </a:prstGeom>
        </p:spPr>
      </p:pic>
    </p:spTree>
    <p:extLst>
      <p:ext uri="{BB962C8B-B14F-4D97-AF65-F5344CB8AC3E}">
        <p14:creationId xmlns:p14="http://schemas.microsoft.com/office/powerpoint/2010/main" val="3512486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Económico</a:t>
            </a:r>
            <a:endParaRPr lang="es-ES" dirty="0"/>
          </a:p>
        </p:txBody>
      </p:sp>
      <p:pic>
        <p:nvPicPr>
          <p:cNvPr id="4" name="Imagen 3"/>
          <p:cNvPicPr>
            <a:picLocks noChangeAspect="1"/>
          </p:cNvPicPr>
          <p:nvPr/>
        </p:nvPicPr>
        <p:blipFill>
          <a:blip r:embed="rId2"/>
          <a:stretch>
            <a:fillRect/>
          </a:stretch>
        </p:blipFill>
        <p:spPr>
          <a:xfrm>
            <a:off x="741529" y="2166426"/>
            <a:ext cx="8430075" cy="3460652"/>
          </a:xfrm>
          <a:prstGeom prst="rect">
            <a:avLst/>
          </a:prstGeom>
        </p:spPr>
      </p:pic>
    </p:spTree>
    <p:extLst>
      <p:ext uri="{BB962C8B-B14F-4D97-AF65-F5344CB8AC3E}">
        <p14:creationId xmlns:p14="http://schemas.microsoft.com/office/powerpoint/2010/main" val="15310491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81800" y="253218"/>
            <a:ext cx="5220963" cy="6604782"/>
          </a:xfrm>
          <a:prstGeom prst="rect">
            <a:avLst/>
          </a:prstGeom>
        </p:spPr>
      </p:pic>
    </p:spTree>
    <p:extLst>
      <p:ext uri="{BB962C8B-B14F-4D97-AF65-F5344CB8AC3E}">
        <p14:creationId xmlns:p14="http://schemas.microsoft.com/office/powerpoint/2010/main" val="4033455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 Secundarios</a:t>
            </a:r>
            <a:endParaRPr lang="es-ES" dirty="0"/>
          </a:p>
        </p:txBody>
      </p:sp>
      <p:sp>
        <p:nvSpPr>
          <p:cNvPr id="3" name="Marcador de contenido 2"/>
          <p:cNvSpPr>
            <a:spLocks noGrp="1"/>
          </p:cNvSpPr>
          <p:nvPr>
            <p:ph idx="1"/>
          </p:nvPr>
        </p:nvSpPr>
        <p:spPr>
          <a:xfrm>
            <a:off x="677334" y="1569746"/>
            <a:ext cx="8902764" cy="4704445"/>
          </a:xfrm>
        </p:spPr>
        <p:txBody>
          <a:bodyPr>
            <a:normAutofit lnSpcReduction="10000"/>
          </a:bodyPr>
          <a:lstStyle/>
          <a:p>
            <a:pPr lvl="0"/>
            <a:r>
              <a:rPr lang="es-ES" sz="2200" dirty="0"/>
              <a:t>Diseñar y desarrollar un sistema completo de control  de acuerdo a las necesidades del proceso y del producto, cumpliendo las normas técnicas y los niveles de producción requeridos.</a:t>
            </a:r>
          </a:p>
          <a:p>
            <a:pPr lvl="0"/>
            <a:r>
              <a:rPr lang="es-ES" sz="2200" dirty="0"/>
              <a:t>Seleccionar el sistema de aislamiento y congelamiento del túnel, además de seleccionar los controladores de todos los actuadores y sensores para el mismo,  para que este sea capaz de alcanzar las temperaturas propuestas.</a:t>
            </a:r>
          </a:p>
          <a:p>
            <a:pPr lvl="0"/>
            <a:r>
              <a:rPr lang="es-ES" sz="2200" dirty="0"/>
              <a:t>Diseñar e implementar la banda transportadora tomando en cuenta el entorno de funcionamiento además de seleccionar el moto reductor y el variador de frecuencia para tener un arranque suave y un PLC que se encargue del control.</a:t>
            </a:r>
          </a:p>
          <a:p>
            <a:pPr lvl="0"/>
            <a:r>
              <a:rPr lang="es-ES" sz="2200" dirty="0"/>
              <a:t>Realizar los circuitos y placas electrónicas necesarias para controlar las variables involucradas del proceso como  temperatura, velocidad, etc.</a:t>
            </a:r>
          </a:p>
          <a:p>
            <a:endParaRPr lang="es-ES" dirty="0"/>
          </a:p>
        </p:txBody>
      </p:sp>
    </p:spTree>
    <p:extLst>
      <p:ext uri="{BB962C8B-B14F-4D97-AF65-F5344CB8AC3E}">
        <p14:creationId xmlns:p14="http://schemas.microsoft.com/office/powerpoint/2010/main" val="38637321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52139" y="393895"/>
            <a:ext cx="5220963" cy="6246056"/>
          </a:xfrm>
          <a:prstGeom prst="rect">
            <a:avLst/>
          </a:prstGeom>
        </p:spPr>
      </p:pic>
    </p:spTree>
    <p:extLst>
      <p:ext uri="{BB962C8B-B14F-4D97-AF65-F5344CB8AC3E}">
        <p14:creationId xmlns:p14="http://schemas.microsoft.com/office/powerpoint/2010/main" val="88673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56599" y="257866"/>
            <a:ext cx="7807680" cy="2361691"/>
          </a:xfrm>
          <a:prstGeom prst="rect">
            <a:avLst/>
          </a:prstGeom>
        </p:spPr>
      </p:pic>
      <p:pic>
        <p:nvPicPr>
          <p:cNvPr id="5" name="Imagen 4"/>
          <p:cNvPicPr>
            <a:picLocks noChangeAspect="1"/>
          </p:cNvPicPr>
          <p:nvPr/>
        </p:nvPicPr>
        <p:blipFill>
          <a:blip r:embed="rId3"/>
          <a:stretch>
            <a:fillRect/>
          </a:stretch>
        </p:blipFill>
        <p:spPr>
          <a:xfrm>
            <a:off x="856599" y="2266008"/>
            <a:ext cx="7849882" cy="2434046"/>
          </a:xfrm>
          <a:prstGeom prst="rect">
            <a:avLst/>
          </a:prstGeom>
        </p:spPr>
      </p:pic>
      <p:pic>
        <p:nvPicPr>
          <p:cNvPr id="6" name="Imagen 5"/>
          <p:cNvPicPr>
            <a:picLocks noChangeAspect="1"/>
          </p:cNvPicPr>
          <p:nvPr/>
        </p:nvPicPr>
        <p:blipFill>
          <a:blip r:embed="rId4"/>
          <a:stretch>
            <a:fillRect/>
          </a:stretch>
        </p:blipFill>
        <p:spPr>
          <a:xfrm>
            <a:off x="856599" y="4345396"/>
            <a:ext cx="7612152" cy="2742609"/>
          </a:xfrm>
          <a:prstGeom prst="rect">
            <a:avLst/>
          </a:prstGeom>
        </p:spPr>
      </p:pic>
    </p:spTree>
    <p:extLst>
      <p:ext uri="{BB962C8B-B14F-4D97-AF65-F5344CB8AC3E}">
        <p14:creationId xmlns:p14="http://schemas.microsoft.com/office/powerpoint/2010/main" val="2472797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9198" y="553329"/>
            <a:ext cx="8596668" cy="740899"/>
          </a:xfrm>
        </p:spPr>
        <p:txBody>
          <a:bodyPr/>
          <a:lstStyle/>
          <a:p>
            <a:r>
              <a:rPr lang="es-EC" dirty="0" smtClean="0"/>
              <a:t>Análisis financiero</a:t>
            </a:r>
            <a:endParaRPr lang="es-ES" dirty="0"/>
          </a:p>
        </p:txBody>
      </p:sp>
      <p:pic>
        <p:nvPicPr>
          <p:cNvPr id="6" name="Imagen 5"/>
          <p:cNvPicPr>
            <a:picLocks noChangeAspect="1"/>
          </p:cNvPicPr>
          <p:nvPr/>
        </p:nvPicPr>
        <p:blipFill>
          <a:blip r:embed="rId2"/>
          <a:stretch>
            <a:fillRect/>
          </a:stretch>
        </p:blipFill>
        <p:spPr>
          <a:xfrm>
            <a:off x="1352583" y="1294228"/>
            <a:ext cx="6919220" cy="5278831"/>
          </a:xfrm>
          <a:prstGeom prst="rect">
            <a:avLst/>
          </a:prstGeom>
        </p:spPr>
      </p:pic>
    </p:spTree>
    <p:extLst>
      <p:ext uri="{BB962C8B-B14F-4D97-AF65-F5344CB8AC3E}">
        <p14:creationId xmlns:p14="http://schemas.microsoft.com/office/powerpoint/2010/main" val="28177820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87792" y="140677"/>
            <a:ext cx="7088696" cy="6717323"/>
          </a:xfrm>
          <a:prstGeom prst="rect">
            <a:avLst/>
          </a:prstGeom>
        </p:spPr>
      </p:pic>
    </p:spTree>
    <p:extLst>
      <p:ext uri="{BB962C8B-B14F-4D97-AF65-F5344CB8AC3E}">
        <p14:creationId xmlns:p14="http://schemas.microsoft.com/office/powerpoint/2010/main" val="41793313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03499" y="351593"/>
            <a:ext cx="6108649" cy="6506407"/>
          </a:xfrm>
          <a:prstGeom prst="rect">
            <a:avLst/>
          </a:prstGeom>
        </p:spPr>
      </p:pic>
    </p:spTree>
    <p:extLst>
      <p:ext uri="{BB962C8B-B14F-4D97-AF65-F5344CB8AC3E}">
        <p14:creationId xmlns:p14="http://schemas.microsoft.com/office/powerpoint/2010/main" val="23513630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67401" y="1935833"/>
            <a:ext cx="7954518" cy="3606838"/>
          </a:xfrm>
          <a:prstGeom prst="rect">
            <a:avLst/>
          </a:prstGeom>
        </p:spPr>
      </p:pic>
    </p:spTree>
    <p:extLst>
      <p:ext uri="{BB962C8B-B14F-4D97-AF65-F5344CB8AC3E}">
        <p14:creationId xmlns:p14="http://schemas.microsoft.com/office/powerpoint/2010/main" val="28810819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23275" y="1550412"/>
            <a:ext cx="8202185" cy="2543286"/>
          </a:xfrm>
          <a:prstGeom prst="rect">
            <a:avLst/>
          </a:prstGeom>
        </p:spPr>
      </p:pic>
    </p:spTree>
    <p:extLst>
      <p:ext uri="{BB962C8B-B14F-4D97-AF65-F5344CB8AC3E}">
        <p14:creationId xmlns:p14="http://schemas.microsoft.com/office/powerpoint/2010/main" val="32970710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5079" y="236693"/>
            <a:ext cx="7110115" cy="6621308"/>
          </a:xfrm>
          <a:prstGeom prst="rect">
            <a:avLst/>
          </a:prstGeom>
        </p:spPr>
      </p:pic>
    </p:spTree>
    <p:extLst>
      <p:ext uri="{BB962C8B-B14F-4D97-AF65-F5344CB8AC3E}">
        <p14:creationId xmlns:p14="http://schemas.microsoft.com/office/powerpoint/2010/main" val="20171406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9198" y="243840"/>
            <a:ext cx="8596668" cy="1320800"/>
          </a:xfrm>
        </p:spPr>
        <p:txBody>
          <a:bodyPr/>
          <a:lstStyle/>
          <a:p>
            <a:r>
              <a:rPr lang="es-EC" dirty="0" smtClean="0"/>
              <a:t>Conclusiones</a:t>
            </a:r>
            <a:endParaRPr lang="es-ES" dirty="0"/>
          </a:p>
        </p:txBody>
      </p:sp>
      <p:pic>
        <p:nvPicPr>
          <p:cNvPr id="6" name="Imagen 5"/>
          <p:cNvPicPr>
            <a:picLocks noChangeAspect="1"/>
          </p:cNvPicPr>
          <p:nvPr/>
        </p:nvPicPr>
        <p:blipFill>
          <a:blip r:embed="rId2"/>
          <a:stretch>
            <a:fillRect/>
          </a:stretch>
        </p:blipFill>
        <p:spPr>
          <a:xfrm>
            <a:off x="0" y="1250848"/>
            <a:ext cx="8963198" cy="4967072"/>
          </a:xfrm>
          <a:prstGeom prst="rect">
            <a:avLst/>
          </a:prstGeom>
        </p:spPr>
      </p:pic>
    </p:spTree>
    <p:extLst>
      <p:ext uri="{BB962C8B-B14F-4D97-AF65-F5344CB8AC3E}">
        <p14:creationId xmlns:p14="http://schemas.microsoft.com/office/powerpoint/2010/main" val="7847699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12874" y="1983545"/>
            <a:ext cx="8215532" cy="3139321"/>
          </a:xfrm>
          <a:prstGeom prst="rect">
            <a:avLst/>
          </a:prstGeom>
        </p:spPr>
        <p:txBody>
          <a:bodyPr wrap="square">
            <a:spAutoFit/>
          </a:bodyPr>
          <a:lstStyle/>
          <a:p>
            <a:r>
              <a:rPr lang="es-ES" dirty="0" smtClean="0"/>
              <a:t>5.	El proyecto permite reducir la pérdida de peso innata debida al proceso de congelamiento del camarón, lo que beneficia al peso en el momento de comercializar el producto.</a:t>
            </a:r>
          </a:p>
          <a:p>
            <a:r>
              <a:rPr lang="es-ES" dirty="0" smtClean="0"/>
              <a:t>6.	El proyecto mejora la calidad del producto ya que evita la formación de cristales de gran tamaño e inhibe el desarrollo de microorganismos, mejorando así sus propiedades organolépticas y garantizando la inocuidad del producto.</a:t>
            </a:r>
          </a:p>
          <a:p>
            <a:r>
              <a:rPr lang="es-ES" dirty="0" smtClean="0"/>
              <a:t>7.	El proyecto colaboro con la seguridad ocupacional de la empresa, ya que reduce la exposición del personal a las bajas temperaturas que son la principal causa de reducción de calcio en los huesos y enfermedades asociadas como la artritis.</a:t>
            </a:r>
            <a:endParaRPr lang="es-ES" dirty="0"/>
          </a:p>
        </p:txBody>
      </p:sp>
    </p:spTree>
    <p:extLst>
      <p:ext uri="{BB962C8B-B14F-4D97-AF65-F5344CB8AC3E}">
        <p14:creationId xmlns:p14="http://schemas.microsoft.com/office/powerpoint/2010/main" val="4246247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494801" cy="740898"/>
          </a:xfrm>
        </p:spPr>
        <p:txBody>
          <a:bodyPr/>
          <a:lstStyle/>
          <a:p>
            <a:r>
              <a:rPr lang="es-EC" dirty="0" smtClean="0"/>
              <a:t>Procesamiento del Camarón</a:t>
            </a:r>
            <a:endParaRPr lang="es-ES" dirty="0"/>
          </a:p>
        </p:txBody>
      </p:sp>
      <p:sp>
        <p:nvSpPr>
          <p:cNvPr id="3" name="Marcador de contenido 2"/>
          <p:cNvSpPr>
            <a:spLocks noGrp="1"/>
          </p:cNvSpPr>
          <p:nvPr>
            <p:ph idx="1"/>
          </p:nvPr>
        </p:nvSpPr>
        <p:spPr>
          <a:xfrm>
            <a:off x="677334" y="2363372"/>
            <a:ext cx="8596668" cy="3880773"/>
          </a:xfrm>
        </p:spPr>
        <p:txBody>
          <a:bodyPr>
            <a:normAutofit fontScale="92500" lnSpcReduction="20000"/>
          </a:bodyPr>
          <a:lstStyle/>
          <a:p>
            <a:pPr lvl="0"/>
            <a:r>
              <a:rPr lang="es-ES" sz="2200" dirty="0"/>
              <a:t>Recepción de los lotes de camarón en donde se archiva su respectiva procedencia, fecha de pesca, cantidad del lote, tipo de camarón y talla estimada. </a:t>
            </a:r>
          </a:p>
          <a:p>
            <a:pPr lvl="0"/>
            <a:r>
              <a:rPr lang="es-ES" sz="2200" dirty="0"/>
              <a:t>Control sanitario del medio de  transporte y su  temperatura de transportación.</a:t>
            </a:r>
          </a:p>
          <a:p>
            <a:pPr lvl="0"/>
            <a:r>
              <a:rPr lang="es-ES" sz="2200" dirty="0"/>
              <a:t>Inspección visual del camarón a cargo de personal altamente entrenado en control de calidad.</a:t>
            </a:r>
          </a:p>
          <a:p>
            <a:pPr lvl="0"/>
            <a:r>
              <a:rPr lang="es-ES" sz="2200" dirty="0"/>
              <a:t>Control de calidad de una muestra del producto establecida en la norma vigente de la empresa a cargo del Laboratorio Biológico de la empresa en donde se le realizan todas las pruebas necesarias al producto.</a:t>
            </a:r>
          </a:p>
          <a:p>
            <a:pPr lvl="0"/>
            <a:r>
              <a:rPr lang="es-ES" sz="2200" dirty="0"/>
              <a:t>Control del sabor del producto a cargo de expertos en degustación de camarón.</a:t>
            </a:r>
          </a:p>
          <a:p>
            <a:endParaRPr lang="es-ES" dirty="0"/>
          </a:p>
        </p:txBody>
      </p:sp>
      <p:sp>
        <p:nvSpPr>
          <p:cNvPr id="4" name="Título 1"/>
          <p:cNvSpPr txBox="1">
            <a:spLocks/>
          </p:cNvSpPr>
          <p:nvPr/>
        </p:nvSpPr>
        <p:spPr>
          <a:xfrm>
            <a:off x="677334" y="1704535"/>
            <a:ext cx="8596668" cy="6588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Recepción:</a:t>
            </a:r>
            <a:endParaRPr lang="es-ES" sz="2800" dirty="0"/>
          </a:p>
        </p:txBody>
      </p:sp>
    </p:spTree>
    <p:extLst>
      <p:ext uri="{BB962C8B-B14F-4D97-AF65-F5344CB8AC3E}">
        <p14:creationId xmlns:p14="http://schemas.microsoft.com/office/powerpoint/2010/main" val="3050379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a:t>
            </a:r>
            <a:r>
              <a:rPr lang="es-EC" dirty="0" smtClean="0"/>
              <a:t>ecomendaciones</a:t>
            </a:r>
            <a:endParaRPr lang="es-ES" dirty="0"/>
          </a:p>
        </p:txBody>
      </p:sp>
      <p:pic>
        <p:nvPicPr>
          <p:cNvPr id="4" name="Imagen 3"/>
          <p:cNvPicPr>
            <a:picLocks noChangeAspect="1"/>
          </p:cNvPicPr>
          <p:nvPr/>
        </p:nvPicPr>
        <p:blipFill>
          <a:blip r:embed="rId2"/>
          <a:stretch>
            <a:fillRect/>
          </a:stretch>
        </p:blipFill>
        <p:spPr>
          <a:xfrm>
            <a:off x="882995" y="1574250"/>
            <a:ext cx="7276267" cy="5130586"/>
          </a:xfrm>
          <a:prstGeom prst="rect">
            <a:avLst/>
          </a:prstGeom>
        </p:spPr>
      </p:pic>
    </p:spTree>
    <p:extLst>
      <p:ext uri="{BB962C8B-B14F-4D97-AF65-F5344CB8AC3E}">
        <p14:creationId xmlns:p14="http://schemas.microsoft.com/office/powerpoint/2010/main" val="3858788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178190"/>
            <a:ext cx="8596668" cy="726832"/>
          </a:xfrm>
        </p:spPr>
        <p:txBody>
          <a:bodyPr/>
          <a:lstStyle/>
          <a:p>
            <a:r>
              <a:rPr lang="es-EC" dirty="0" smtClean="0"/>
              <a:t>Tipos de Procesamiento de Camarón</a:t>
            </a:r>
            <a:endParaRPr lang="es-ES" dirty="0"/>
          </a:p>
        </p:txBody>
      </p:sp>
      <p:sp>
        <p:nvSpPr>
          <p:cNvPr id="3" name="Marcador de contenido 2"/>
          <p:cNvSpPr>
            <a:spLocks noGrp="1"/>
          </p:cNvSpPr>
          <p:nvPr>
            <p:ph idx="1"/>
          </p:nvPr>
        </p:nvSpPr>
        <p:spPr>
          <a:xfrm>
            <a:off x="677334" y="912056"/>
            <a:ext cx="8874628" cy="832338"/>
          </a:xfrm>
        </p:spPr>
        <p:txBody>
          <a:bodyPr>
            <a:normAutofit/>
          </a:bodyPr>
          <a:lstStyle/>
          <a:p>
            <a:pPr marL="0" indent="0">
              <a:buNone/>
            </a:pPr>
            <a:r>
              <a:rPr lang="es-ES" sz="2200" dirty="0"/>
              <a:t>Hay varios tipos de </a:t>
            </a:r>
            <a:r>
              <a:rPr lang="es-ES" sz="2200" dirty="0" smtClean="0"/>
              <a:t>procesamiento del camarón y dependiendo </a:t>
            </a:r>
            <a:r>
              <a:rPr lang="es-ES" sz="2200" dirty="0"/>
              <a:t>del cliente exterior se le puede </a:t>
            </a:r>
            <a:r>
              <a:rPr lang="es-ES" sz="2200" dirty="0" smtClean="0"/>
              <a:t>dar </a:t>
            </a:r>
            <a:r>
              <a:rPr lang="es-ES" sz="2200" dirty="0"/>
              <a:t>los siguientes procesos:</a:t>
            </a:r>
          </a:p>
          <a:p>
            <a:endParaRPr lang="es-ES" dirty="0"/>
          </a:p>
        </p:txBody>
      </p:sp>
      <p:sp>
        <p:nvSpPr>
          <p:cNvPr id="4" name="Título 1"/>
          <p:cNvSpPr txBox="1">
            <a:spLocks/>
          </p:cNvSpPr>
          <p:nvPr/>
        </p:nvSpPr>
        <p:spPr>
          <a:xfrm>
            <a:off x="677333" y="1751428"/>
            <a:ext cx="8596668" cy="5322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Camarón Cola:</a:t>
            </a:r>
            <a:endParaRPr lang="es-ES" sz="2800" dirty="0"/>
          </a:p>
        </p:txBody>
      </p:sp>
      <p:sp>
        <p:nvSpPr>
          <p:cNvPr id="6" name="CuadroTexto 5"/>
          <p:cNvSpPr txBox="1"/>
          <p:nvPr/>
        </p:nvSpPr>
        <p:spPr>
          <a:xfrm>
            <a:off x="677333" y="2356339"/>
            <a:ext cx="8874629" cy="4401205"/>
          </a:xfrm>
          <a:prstGeom prst="rect">
            <a:avLst/>
          </a:prstGeom>
          <a:noFill/>
        </p:spPr>
        <p:txBody>
          <a:bodyPr wrap="square" rtlCol="0">
            <a:spAutoFit/>
          </a:bodyPr>
          <a:lstStyle/>
          <a:p>
            <a:pPr marL="342900" lvl="0" indent="-342900">
              <a:buFont typeface="+mj-lt"/>
              <a:buAutoNum type="arabicPeriod"/>
            </a:pPr>
            <a:r>
              <a:rPr lang="es-ES" sz="2000" dirty="0"/>
              <a:t>S</a:t>
            </a:r>
            <a:r>
              <a:rPr lang="es-ES" sz="2000" dirty="0" smtClean="0"/>
              <a:t>e </a:t>
            </a:r>
            <a:r>
              <a:rPr lang="es-ES" sz="2000" dirty="0"/>
              <a:t>realiza el descabezado de manera manual sin utilizar ningún </a:t>
            </a:r>
            <a:r>
              <a:rPr lang="es-ES" sz="2000" dirty="0" smtClean="0"/>
              <a:t>utensilio.</a:t>
            </a:r>
          </a:p>
          <a:p>
            <a:pPr marL="342900" lvl="0" indent="-342900">
              <a:buFont typeface="+mj-lt"/>
              <a:buAutoNum type="arabicPeriod"/>
            </a:pPr>
            <a:endParaRPr lang="es-ES" sz="2000" dirty="0" smtClean="0"/>
          </a:p>
          <a:p>
            <a:pPr marL="342900" lvl="0" indent="-342900">
              <a:buFont typeface="+mj-lt"/>
              <a:buAutoNum type="arabicPeriod"/>
            </a:pPr>
            <a:r>
              <a:rPr lang="es-ES" sz="2000" dirty="0"/>
              <a:t>S</a:t>
            </a:r>
            <a:r>
              <a:rPr lang="es-ES" sz="2000" dirty="0" smtClean="0"/>
              <a:t>e </a:t>
            </a:r>
            <a:r>
              <a:rPr lang="es-ES" sz="2000" dirty="0"/>
              <a:t>realiza un lavado, para limpiar las  impurezas que puede tener el </a:t>
            </a:r>
            <a:r>
              <a:rPr lang="es-ES" sz="2000" dirty="0" smtClean="0"/>
              <a:t>camarón.</a:t>
            </a:r>
          </a:p>
          <a:p>
            <a:pPr marL="342900" lvl="0" indent="-342900">
              <a:buFont typeface="+mj-lt"/>
              <a:buAutoNum type="arabicPeriod"/>
            </a:pPr>
            <a:endParaRPr lang="es-ES" sz="2000" dirty="0" smtClean="0"/>
          </a:p>
          <a:p>
            <a:pPr marL="342900" lvl="0" indent="-342900">
              <a:buFont typeface="+mj-lt"/>
              <a:buAutoNum type="arabicPeriod"/>
            </a:pPr>
            <a:r>
              <a:rPr lang="es-ES" sz="2000" dirty="0" smtClean="0"/>
              <a:t>Se </a:t>
            </a:r>
            <a:r>
              <a:rPr lang="es-ES" sz="2000" dirty="0"/>
              <a:t>realiza un pesado de la cola del camarón con lo cual se puede tener una idea de la producción que se va a obtener</a:t>
            </a:r>
            <a:r>
              <a:rPr lang="es-ES" sz="2000" dirty="0" smtClean="0"/>
              <a:t>.</a:t>
            </a:r>
          </a:p>
          <a:p>
            <a:pPr marL="342900" lvl="0" indent="-342900">
              <a:buFont typeface="+mj-lt"/>
              <a:buAutoNum type="arabicPeriod"/>
            </a:pPr>
            <a:endParaRPr lang="es-ES" sz="2000" dirty="0" smtClean="0"/>
          </a:p>
          <a:p>
            <a:pPr marL="342900" lvl="0" indent="-342900">
              <a:buFont typeface="+mj-lt"/>
              <a:buAutoNum type="arabicPeriod"/>
            </a:pPr>
            <a:r>
              <a:rPr lang="es-ES" sz="2000" dirty="0" smtClean="0"/>
              <a:t>Después </a:t>
            </a:r>
            <a:r>
              <a:rPr lang="es-ES" sz="2000" dirty="0"/>
              <a:t>se realiza un clasificado por talla en una maquina clasificadora de forma semiautomática  </a:t>
            </a:r>
            <a:endParaRPr lang="es-ES" sz="2000" dirty="0" smtClean="0"/>
          </a:p>
          <a:p>
            <a:pPr marL="342900" lvl="0" indent="-342900">
              <a:buFont typeface="+mj-lt"/>
              <a:buAutoNum type="arabicPeriod"/>
            </a:pPr>
            <a:endParaRPr lang="es-ES" sz="2000" dirty="0" smtClean="0"/>
          </a:p>
          <a:p>
            <a:pPr marL="342900" lvl="0" indent="-342900">
              <a:buFont typeface="+mj-lt"/>
              <a:buAutoNum type="arabicPeriod"/>
            </a:pPr>
            <a:r>
              <a:rPr lang="es-ES" sz="2000" dirty="0" smtClean="0"/>
              <a:t>Por </a:t>
            </a:r>
            <a:r>
              <a:rPr lang="es-ES" sz="2000" dirty="0"/>
              <a:t>último se pesa al producto para obtener la cantidad exacta para ser empaquetado,  se lo congela a -32°C y se lo almacena a -18°C.</a:t>
            </a:r>
          </a:p>
        </p:txBody>
      </p:sp>
    </p:spTree>
    <p:extLst>
      <p:ext uri="{BB962C8B-B14F-4D97-AF65-F5344CB8AC3E}">
        <p14:creationId xmlns:p14="http://schemas.microsoft.com/office/powerpoint/2010/main" val="1139217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371</TotalTime>
  <Words>2158</Words>
  <Application>Microsoft Office PowerPoint</Application>
  <PresentationFormat>Panorámica</PresentationFormat>
  <Paragraphs>197</Paragraphs>
  <Slides>80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80</vt:i4>
      </vt:variant>
    </vt:vector>
  </HeadingPairs>
  <TitlesOfParts>
    <vt:vector size="86" baseType="lpstr">
      <vt:lpstr>Arial</vt:lpstr>
      <vt:lpstr>Cambria Math</vt:lpstr>
      <vt:lpstr>Times New Roman</vt:lpstr>
      <vt:lpstr>Trebuchet MS</vt:lpstr>
      <vt:lpstr>Wingdings 3</vt:lpstr>
      <vt:lpstr>Faceta</vt:lpstr>
      <vt:lpstr>Presentación de PowerPoint</vt:lpstr>
      <vt:lpstr>Antecedentes</vt:lpstr>
      <vt:lpstr>Definición del problema</vt:lpstr>
      <vt:lpstr>Justificación Ambiental</vt:lpstr>
      <vt:lpstr>Justificación Técnica</vt:lpstr>
      <vt:lpstr>Objetivo General</vt:lpstr>
      <vt:lpstr>Objetivos Secundarios</vt:lpstr>
      <vt:lpstr>Procesamiento del Camarón</vt:lpstr>
      <vt:lpstr>Tipos de Procesamiento de Camarón</vt:lpstr>
      <vt:lpstr>Camarón Cabeza</vt:lpstr>
      <vt:lpstr>Camarón Pelado y desvenado método IQF</vt:lpstr>
      <vt:lpstr>DISEÑO DE ESTRUCTURAS A BAJAS TEMPERATURAS</vt:lpstr>
      <vt:lpstr>Presentación de PowerPoint</vt:lpstr>
      <vt:lpstr>Línea automática de transporte de Camarón</vt:lpstr>
      <vt:lpstr>Requerimientos y normas de exportación y procesamiento de camarón</vt:lpstr>
      <vt:lpstr>Método de control HACCP</vt:lpstr>
      <vt:lpstr>Presentación de PowerPoint</vt:lpstr>
      <vt:lpstr>Presentación de PowerPoint</vt:lpstr>
      <vt:lpstr>Diseño de la estructura principal</vt:lpstr>
      <vt:lpstr>Presentación de PowerPoint</vt:lpstr>
      <vt:lpstr>Análisis de cargas en la estructura</vt:lpstr>
      <vt:lpstr>Presentación de PowerPoint</vt:lpstr>
      <vt:lpstr>Carga de peso debida al producto procesado</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resistencia y fatiga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la deflexión</vt:lpstr>
      <vt:lpstr>Presentación de PowerPoint</vt:lpstr>
      <vt:lpstr>Presentación de PowerPoint</vt:lpstr>
      <vt:lpstr>Análisis de resistencia y fatiga en la soldadura</vt:lpstr>
      <vt:lpstr>Factor de corrección de temperatura</vt:lpstr>
      <vt:lpstr>Calculo de fuerza tangencial máxima y tensión efectiva</vt:lpstr>
      <vt:lpstr>Potencia requerida del motor</vt:lpstr>
      <vt:lpstr>Selección del tipo de variador de velocidad</vt:lpstr>
      <vt:lpstr>Presentación de PowerPoint</vt:lpstr>
      <vt:lpstr>Sensor de temperatura de camarón</vt:lpstr>
      <vt:lpstr>Selección del sensor de temperatura</vt:lpstr>
      <vt:lpstr>Diseño de Refrigeración </vt:lpstr>
      <vt:lpstr>Presentación de PowerPoint</vt:lpstr>
      <vt:lpstr>Presentación de PowerPoint</vt:lpstr>
      <vt:lpstr>Tiempos de abatimiento del camarón</vt:lpstr>
      <vt:lpstr>Valores de perdidas</vt:lpstr>
      <vt:lpstr>Potencia Nominal e Individual</vt:lpstr>
      <vt:lpstr>Diagrama P-h</vt:lpstr>
      <vt:lpstr>Ciclo de Refrigeracion</vt:lpstr>
      <vt:lpstr>Diagrama Psicometrico</vt:lpstr>
      <vt:lpstr>Selección Evaporador y tubería </vt:lpstr>
      <vt:lpstr>Selección de Compresor</vt:lpstr>
      <vt:lpstr>Parámetros de control</vt:lpstr>
      <vt:lpstr>Diagrama de flujo del proceso</vt:lpstr>
      <vt:lpstr>Presentación de PowerPoint</vt:lpstr>
      <vt:lpstr>Diagrama de control</vt:lpstr>
      <vt:lpstr>Asignación del control</vt:lpstr>
      <vt:lpstr>Perdidas en los motores</vt:lpstr>
      <vt:lpstr>Análisis Económico</vt:lpstr>
      <vt:lpstr>Presentación de PowerPoint</vt:lpstr>
      <vt:lpstr>Presentación de PowerPoint</vt:lpstr>
      <vt:lpstr>Presentación de PowerPoint</vt:lpstr>
      <vt:lpstr>Análisis financiero</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dc:creator>
  <cp:lastModifiedBy>Miguel</cp:lastModifiedBy>
  <cp:revision>84</cp:revision>
  <dcterms:created xsi:type="dcterms:W3CDTF">2015-04-27T06:05:26Z</dcterms:created>
  <dcterms:modified xsi:type="dcterms:W3CDTF">2015-04-27T12:16:33Z</dcterms:modified>
</cp:coreProperties>
</file>