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7" r:id="rId2"/>
    <p:sldId id="259" r:id="rId3"/>
    <p:sldId id="260" r:id="rId4"/>
    <p:sldId id="261" r:id="rId5"/>
    <p:sldId id="262"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405" r:id="rId32"/>
    <p:sldId id="353" r:id="rId33"/>
    <p:sldId id="354" r:id="rId34"/>
    <p:sldId id="355" r:id="rId35"/>
    <p:sldId id="356" r:id="rId36"/>
    <p:sldId id="357" r:id="rId37"/>
    <p:sldId id="358" r:id="rId38"/>
    <p:sldId id="360" r:id="rId39"/>
    <p:sldId id="359" r:id="rId40"/>
    <p:sldId id="361"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406" r:id="rId56"/>
    <p:sldId id="407" r:id="rId57"/>
    <p:sldId id="408" r:id="rId58"/>
    <p:sldId id="409" r:id="rId59"/>
    <p:sldId id="410" r:id="rId60"/>
    <p:sldId id="411" r:id="rId61"/>
    <p:sldId id="377" r:id="rId62"/>
    <p:sldId id="378" r:id="rId63"/>
    <p:sldId id="383" r:id="rId64"/>
    <p:sldId id="386" r:id="rId65"/>
    <p:sldId id="385" r:id="rId66"/>
    <p:sldId id="388" r:id="rId67"/>
    <p:sldId id="392" r:id="rId68"/>
    <p:sldId id="397" r:id="rId69"/>
    <p:sldId id="399" r:id="rId70"/>
    <p:sldId id="400" r:id="rId71"/>
    <p:sldId id="402" r:id="rId72"/>
    <p:sldId id="404" r:id="rId73"/>
    <p:sldId id="321" r:id="rId7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257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050D81-B955-4F29-AAD4-4E692561A5C8}" type="datetimeFigureOut">
              <a:rPr lang="es-EC" smtClean="0"/>
              <a:t>17/04/2015</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D1B09-9378-4B6A-B5F4-C731832FD351}" type="slidenum">
              <a:rPr lang="es-EC" smtClean="0"/>
              <a:t>‹Nº›</a:t>
            </a:fld>
            <a:endParaRPr lang="es-EC"/>
          </a:p>
        </p:txBody>
      </p:sp>
    </p:spTree>
    <p:extLst>
      <p:ext uri="{BB962C8B-B14F-4D97-AF65-F5344CB8AC3E}">
        <p14:creationId xmlns:p14="http://schemas.microsoft.com/office/powerpoint/2010/main" val="145963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0E19A4-8F12-4513-B40A-3E388CC95F3B}" type="datetimeFigureOut">
              <a:rPr lang="es-ES"/>
              <a:pPr>
                <a:defRPr/>
              </a:pPr>
              <a:t>17/04/2015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349AC5A-63B3-4101-9274-A30FD5EE9B3D}" type="slidenum">
              <a:rPr lang="en-US"/>
              <a:pPr>
                <a:defRPr/>
              </a:pPr>
              <a:t>‹Nº›</a:t>
            </a:fld>
            <a:endParaRPr lang="en-US" dirty="0"/>
          </a:p>
        </p:txBody>
      </p:sp>
    </p:spTree>
    <p:extLst>
      <p:ext uri="{BB962C8B-B14F-4D97-AF65-F5344CB8AC3E}">
        <p14:creationId xmlns:p14="http://schemas.microsoft.com/office/powerpoint/2010/main" val="3561356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C762D-66B9-4C3E-BD6C-B37D97BE8BB4}" type="slidenum">
              <a:rPr lang="es-EC" smtClean="0"/>
              <a:pPr fontAlgn="base">
                <a:spcBef>
                  <a:spcPct val="0"/>
                </a:spcBef>
                <a:spcAft>
                  <a:spcPct val="0"/>
                </a:spcAft>
                <a:defRPr/>
              </a:pPr>
              <a:t>1</a:t>
            </a:fld>
            <a:endParaRPr lang="es-EC" dirty="0" smtClean="0"/>
          </a:p>
        </p:txBody>
      </p:sp>
    </p:spTree>
    <p:extLst>
      <p:ext uri="{BB962C8B-B14F-4D97-AF65-F5344CB8AC3E}">
        <p14:creationId xmlns:p14="http://schemas.microsoft.com/office/powerpoint/2010/main" val="293768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10</a:t>
            </a:fld>
            <a:endParaRPr lang="es-EC" dirty="0" smtClean="0"/>
          </a:p>
        </p:txBody>
      </p:sp>
    </p:spTree>
    <p:extLst>
      <p:ext uri="{BB962C8B-B14F-4D97-AF65-F5344CB8AC3E}">
        <p14:creationId xmlns:p14="http://schemas.microsoft.com/office/powerpoint/2010/main" val="112375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11</a:t>
            </a:fld>
            <a:endParaRPr lang="es-EC" dirty="0" smtClean="0"/>
          </a:p>
        </p:txBody>
      </p:sp>
    </p:spTree>
    <p:extLst>
      <p:ext uri="{BB962C8B-B14F-4D97-AF65-F5344CB8AC3E}">
        <p14:creationId xmlns:p14="http://schemas.microsoft.com/office/powerpoint/2010/main" val="422721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12</a:t>
            </a:fld>
            <a:endParaRPr lang="es-EC" dirty="0" smtClean="0"/>
          </a:p>
        </p:txBody>
      </p:sp>
    </p:spTree>
    <p:extLst>
      <p:ext uri="{BB962C8B-B14F-4D97-AF65-F5344CB8AC3E}">
        <p14:creationId xmlns:p14="http://schemas.microsoft.com/office/powerpoint/2010/main" val="248518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13</a:t>
            </a:fld>
            <a:endParaRPr lang="es-EC" dirty="0" smtClean="0"/>
          </a:p>
        </p:txBody>
      </p:sp>
    </p:spTree>
    <p:extLst>
      <p:ext uri="{BB962C8B-B14F-4D97-AF65-F5344CB8AC3E}">
        <p14:creationId xmlns:p14="http://schemas.microsoft.com/office/powerpoint/2010/main" val="96953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14</a:t>
            </a:fld>
            <a:endParaRPr lang="es-EC" dirty="0" smtClean="0"/>
          </a:p>
        </p:txBody>
      </p:sp>
    </p:spTree>
    <p:extLst>
      <p:ext uri="{BB962C8B-B14F-4D97-AF65-F5344CB8AC3E}">
        <p14:creationId xmlns:p14="http://schemas.microsoft.com/office/powerpoint/2010/main" val="77955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15</a:t>
            </a:fld>
            <a:endParaRPr lang="es-EC" dirty="0" smtClean="0"/>
          </a:p>
        </p:txBody>
      </p:sp>
    </p:spTree>
    <p:extLst>
      <p:ext uri="{BB962C8B-B14F-4D97-AF65-F5344CB8AC3E}">
        <p14:creationId xmlns:p14="http://schemas.microsoft.com/office/powerpoint/2010/main" val="160373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16</a:t>
            </a:fld>
            <a:endParaRPr lang="es-EC" dirty="0" smtClean="0"/>
          </a:p>
        </p:txBody>
      </p:sp>
    </p:spTree>
    <p:extLst>
      <p:ext uri="{BB962C8B-B14F-4D97-AF65-F5344CB8AC3E}">
        <p14:creationId xmlns:p14="http://schemas.microsoft.com/office/powerpoint/2010/main" val="2505830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17</a:t>
            </a:fld>
            <a:endParaRPr lang="es-EC" dirty="0" smtClean="0"/>
          </a:p>
        </p:txBody>
      </p:sp>
    </p:spTree>
    <p:extLst>
      <p:ext uri="{BB962C8B-B14F-4D97-AF65-F5344CB8AC3E}">
        <p14:creationId xmlns:p14="http://schemas.microsoft.com/office/powerpoint/2010/main" val="172560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18</a:t>
            </a:fld>
            <a:endParaRPr lang="es-EC" dirty="0" smtClean="0"/>
          </a:p>
        </p:txBody>
      </p:sp>
    </p:spTree>
    <p:extLst>
      <p:ext uri="{BB962C8B-B14F-4D97-AF65-F5344CB8AC3E}">
        <p14:creationId xmlns:p14="http://schemas.microsoft.com/office/powerpoint/2010/main" val="63187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19</a:t>
            </a:fld>
            <a:endParaRPr lang="es-EC" dirty="0" smtClean="0"/>
          </a:p>
        </p:txBody>
      </p:sp>
    </p:spTree>
    <p:extLst>
      <p:ext uri="{BB962C8B-B14F-4D97-AF65-F5344CB8AC3E}">
        <p14:creationId xmlns:p14="http://schemas.microsoft.com/office/powerpoint/2010/main" val="250843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1FAF3-0EF6-4C72-92B3-6AEB6789319F}" type="slidenum">
              <a:rPr lang="es-EC" smtClean="0"/>
              <a:pPr fontAlgn="base">
                <a:spcBef>
                  <a:spcPct val="0"/>
                </a:spcBef>
                <a:spcAft>
                  <a:spcPct val="0"/>
                </a:spcAft>
                <a:defRPr/>
              </a:pPr>
              <a:t>2</a:t>
            </a:fld>
            <a:endParaRPr lang="es-EC" dirty="0" smtClean="0"/>
          </a:p>
        </p:txBody>
      </p:sp>
    </p:spTree>
    <p:extLst>
      <p:ext uri="{BB962C8B-B14F-4D97-AF65-F5344CB8AC3E}">
        <p14:creationId xmlns:p14="http://schemas.microsoft.com/office/powerpoint/2010/main" val="3998201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20</a:t>
            </a:fld>
            <a:endParaRPr lang="es-EC" dirty="0" smtClean="0"/>
          </a:p>
        </p:txBody>
      </p:sp>
    </p:spTree>
    <p:extLst>
      <p:ext uri="{BB962C8B-B14F-4D97-AF65-F5344CB8AC3E}">
        <p14:creationId xmlns:p14="http://schemas.microsoft.com/office/powerpoint/2010/main" val="160569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21</a:t>
            </a:fld>
            <a:endParaRPr lang="es-EC" dirty="0" smtClean="0"/>
          </a:p>
        </p:txBody>
      </p:sp>
    </p:spTree>
    <p:extLst>
      <p:ext uri="{BB962C8B-B14F-4D97-AF65-F5344CB8AC3E}">
        <p14:creationId xmlns:p14="http://schemas.microsoft.com/office/powerpoint/2010/main" val="330209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22</a:t>
            </a:fld>
            <a:endParaRPr lang="es-EC" dirty="0" smtClean="0"/>
          </a:p>
        </p:txBody>
      </p:sp>
    </p:spTree>
    <p:extLst>
      <p:ext uri="{BB962C8B-B14F-4D97-AF65-F5344CB8AC3E}">
        <p14:creationId xmlns:p14="http://schemas.microsoft.com/office/powerpoint/2010/main" val="1168720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23</a:t>
            </a:fld>
            <a:endParaRPr lang="es-EC" dirty="0" smtClean="0"/>
          </a:p>
        </p:txBody>
      </p:sp>
    </p:spTree>
    <p:extLst>
      <p:ext uri="{BB962C8B-B14F-4D97-AF65-F5344CB8AC3E}">
        <p14:creationId xmlns:p14="http://schemas.microsoft.com/office/powerpoint/2010/main" val="217021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24</a:t>
            </a:fld>
            <a:endParaRPr lang="es-EC" dirty="0" smtClean="0"/>
          </a:p>
        </p:txBody>
      </p:sp>
    </p:spTree>
    <p:extLst>
      <p:ext uri="{BB962C8B-B14F-4D97-AF65-F5344CB8AC3E}">
        <p14:creationId xmlns:p14="http://schemas.microsoft.com/office/powerpoint/2010/main" val="24971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25</a:t>
            </a:fld>
            <a:endParaRPr lang="es-EC" dirty="0" smtClean="0"/>
          </a:p>
        </p:txBody>
      </p:sp>
    </p:spTree>
    <p:extLst>
      <p:ext uri="{BB962C8B-B14F-4D97-AF65-F5344CB8AC3E}">
        <p14:creationId xmlns:p14="http://schemas.microsoft.com/office/powerpoint/2010/main" val="111495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26</a:t>
            </a:fld>
            <a:endParaRPr lang="es-EC" dirty="0" smtClean="0"/>
          </a:p>
        </p:txBody>
      </p:sp>
    </p:spTree>
    <p:extLst>
      <p:ext uri="{BB962C8B-B14F-4D97-AF65-F5344CB8AC3E}">
        <p14:creationId xmlns:p14="http://schemas.microsoft.com/office/powerpoint/2010/main" val="910151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27</a:t>
            </a:fld>
            <a:endParaRPr lang="es-EC" dirty="0" smtClean="0"/>
          </a:p>
        </p:txBody>
      </p:sp>
    </p:spTree>
    <p:extLst>
      <p:ext uri="{BB962C8B-B14F-4D97-AF65-F5344CB8AC3E}">
        <p14:creationId xmlns:p14="http://schemas.microsoft.com/office/powerpoint/2010/main" val="851797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28</a:t>
            </a:fld>
            <a:endParaRPr lang="es-EC" dirty="0" smtClean="0"/>
          </a:p>
        </p:txBody>
      </p:sp>
    </p:spTree>
    <p:extLst>
      <p:ext uri="{BB962C8B-B14F-4D97-AF65-F5344CB8AC3E}">
        <p14:creationId xmlns:p14="http://schemas.microsoft.com/office/powerpoint/2010/main" val="112026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29</a:t>
            </a:fld>
            <a:endParaRPr lang="es-EC" dirty="0" smtClean="0"/>
          </a:p>
        </p:txBody>
      </p:sp>
    </p:spTree>
    <p:extLst>
      <p:ext uri="{BB962C8B-B14F-4D97-AF65-F5344CB8AC3E}">
        <p14:creationId xmlns:p14="http://schemas.microsoft.com/office/powerpoint/2010/main" val="329213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50C71-2366-45C7-8B20-9A3EFCE0B2B4}" type="slidenum">
              <a:rPr lang="es-EC" smtClean="0"/>
              <a:pPr fontAlgn="base">
                <a:spcBef>
                  <a:spcPct val="0"/>
                </a:spcBef>
                <a:spcAft>
                  <a:spcPct val="0"/>
                </a:spcAft>
                <a:defRPr/>
              </a:pPr>
              <a:t>3</a:t>
            </a:fld>
            <a:endParaRPr lang="es-EC" dirty="0" smtClean="0"/>
          </a:p>
        </p:txBody>
      </p:sp>
    </p:spTree>
    <p:extLst>
      <p:ext uri="{BB962C8B-B14F-4D97-AF65-F5344CB8AC3E}">
        <p14:creationId xmlns:p14="http://schemas.microsoft.com/office/powerpoint/2010/main" val="326422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30</a:t>
            </a:fld>
            <a:endParaRPr lang="es-EC" dirty="0" smtClean="0"/>
          </a:p>
        </p:txBody>
      </p:sp>
    </p:spTree>
    <p:extLst>
      <p:ext uri="{BB962C8B-B14F-4D97-AF65-F5344CB8AC3E}">
        <p14:creationId xmlns:p14="http://schemas.microsoft.com/office/powerpoint/2010/main" val="85160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31</a:t>
            </a:fld>
            <a:endParaRPr lang="es-EC" dirty="0" smtClean="0"/>
          </a:p>
        </p:txBody>
      </p:sp>
    </p:spTree>
    <p:extLst>
      <p:ext uri="{BB962C8B-B14F-4D97-AF65-F5344CB8AC3E}">
        <p14:creationId xmlns:p14="http://schemas.microsoft.com/office/powerpoint/2010/main" val="3671488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32</a:t>
            </a:fld>
            <a:endParaRPr lang="es-EC" dirty="0" smtClean="0"/>
          </a:p>
        </p:txBody>
      </p:sp>
    </p:spTree>
    <p:extLst>
      <p:ext uri="{BB962C8B-B14F-4D97-AF65-F5344CB8AC3E}">
        <p14:creationId xmlns:p14="http://schemas.microsoft.com/office/powerpoint/2010/main" val="3064219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33</a:t>
            </a:fld>
            <a:endParaRPr lang="es-EC" dirty="0" smtClean="0"/>
          </a:p>
        </p:txBody>
      </p:sp>
    </p:spTree>
    <p:extLst>
      <p:ext uri="{BB962C8B-B14F-4D97-AF65-F5344CB8AC3E}">
        <p14:creationId xmlns:p14="http://schemas.microsoft.com/office/powerpoint/2010/main" val="2264495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34</a:t>
            </a:fld>
            <a:endParaRPr lang="es-EC" dirty="0" smtClean="0"/>
          </a:p>
        </p:txBody>
      </p:sp>
    </p:spTree>
    <p:extLst>
      <p:ext uri="{BB962C8B-B14F-4D97-AF65-F5344CB8AC3E}">
        <p14:creationId xmlns:p14="http://schemas.microsoft.com/office/powerpoint/2010/main" val="2354816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35</a:t>
            </a:fld>
            <a:endParaRPr lang="es-EC" dirty="0" smtClean="0"/>
          </a:p>
        </p:txBody>
      </p:sp>
    </p:spTree>
    <p:extLst>
      <p:ext uri="{BB962C8B-B14F-4D97-AF65-F5344CB8AC3E}">
        <p14:creationId xmlns:p14="http://schemas.microsoft.com/office/powerpoint/2010/main" val="1644722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36</a:t>
            </a:fld>
            <a:endParaRPr lang="es-EC" dirty="0" smtClean="0"/>
          </a:p>
        </p:txBody>
      </p:sp>
    </p:spTree>
    <p:extLst>
      <p:ext uri="{BB962C8B-B14F-4D97-AF65-F5344CB8AC3E}">
        <p14:creationId xmlns:p14="http://schemas.microsoft.com/office/powerpoint/2010/main" val="1668890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37</a:t>
            </a:fld>
            <a:endParaRPr lang="es-EC" dirty="0" smtClean="0"/>
          </a:p>
        </p:txBody>
      </p:sp>
    </p:spTree>
    <p:extLst>
      <p:ext uri="{BB962C8B-B14F-4D97-AF65-F5344CB8AC3E}">
        <p14:creationId xmlns:p14="http://schemas.microsoft.com/office/powerpoint/2010/main" val="1611518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38</a:t>
            </a:fld>
            <a:endParaRPr lang="es-EC" dirty="0" smtClean="0"/>
          </a:p>
        </p:txBody>
      </p:sp>
    </p:spTree>
    <p:extLst>
      <p:ext uri="{BB962C8B-B14F-4D97-AF65-F5344CB8AC3E}">
        <p14:creationId xmlns:p14="http://schemas.microsoft.com/office/powerpoint/2010/main" val="3697077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39</a:t>
            </a:fld>
            <a:endParaRPr lang="es-EC" dirty="0" smtClean="0"/>
          </a:p>
        </p:txBody>
      </p:sp>
    </p:spTree>
    <p:extLst>
      <p:ext uri="{BB962C8B-B14F-4D97-AF65-F5344CB8AC3E}">
        <p14:creationId xmlns:p14="http://schemas.microsoft.com/office/powerpoint/2010/main" val="343599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DC60A2-FAA9-4271-B1CE-D4EE144EA24C}" type="slidenum">
              <a:rPr lang="es-EC" smtClean="0"/>
              <a:pPr fontAlgn="base">
                <a:spcBef>
                  <a:spcPct val="0"/>
                </a:spcBef>
                <a:spcAft>
                  <a:spcPct val="0"/>
                </a:spcAft>
                <a:defRPr/>
              </a:pPr>
              <a:t>4</a:t>
            </a:fld>
            <a:endParaRPr lang="es-EC" dirty="0" smtClean="0"/>
          </a:p>
        </p:txBody>
      </p:sp>
    </p:spTree>
    <p:extLst>
      <p:ext uri="{BB962C8B-B14F-4D97-AF65-F5344CB8AC3E}">
        <p14:creationId xmlns:p14="http://schemas.microsoft.com/office/powerpoint/2010/main" val="3508354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40</a:t>
            </a:fld>
            <a:endParaRPr lang="es-EC" dirty="0" smtClean="0"/>
          </a:p>
        </p:txBody>
      </p:sp>
    </p:spTree>
    <p:extLst>
      <p:ext uri="{BB962C8B-B14F-4D97-AF65-F5344CB8AC3E}">
        <p14:creationId xmlns:p14="http://schemas.microsoft.com/office/powerpoint/2010/main" val="3009961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41</a:t>
            </a:fld>
            <a:endParaRPr lang="es-EC" dirty="0" smtClean="0"/>
          </a:p>
        </p:txBody>
      </p:sp>
    </p:spTree>
    <p:extLst>
      <p:ext uri="{BB962C8B-B14F-4D97-AF65-F5344CB8AC3E}">
        <p14:creationId xmlns:p14="http://schemas.microsoft.com/office/powerpoint/2010/main" val="2470292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42</a:t>
            </a:fld>
            <a:endParaRPr lang="es-EC" dirty="0" smtClean="0"/>
          </a:p>
        </p:txBody>
      </p:sp>
    </p:spTree>
    <p:extLst>
      <p:ext uri="{BB962C8B-B14F-4D97-AF65-F5344CB8AC3E}">
        <p14:creationId xmlns:p14="http://schemas.microsoft.com/office/powerpoint/2010/main" val="3505574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43</a:t>
            </a:fld>
            <a:endParaRPr lang="es-EC" dirty="0" smtClean="0"/>
          </a:p>
        </p:txBody>
      </p:sp>
    </p:spTree>
    <p:extLst>
      <p:ext uri="{BB962C8B-B14F-4D97-AF65-F5344CB8AC3E}">
        <p14:creationId xmlns:p14="http://schemas.microsoft.com/office/powerpoint/2010/main" val="3417915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44</a:t>
            </a:fld>
            <a:endParaRPr lang="es-EC" dirty="0" smtClean="0"/>
          </a:p>
        </p:txBody>
      </p:sp>
    </p:spTree>
    <p:extLst>
      <p:ext uri="{BB962C8B-B14F-4D97-AF65-F5344CB8AC3E}">
        <p14:creationId xmlns:p14="http://schemas.microsoft.com/office/powerpoint/2010/main" val="4025634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45</a:t>
            </a:fld>
            <a:endParaRPr lang="es-EC" dirty="0" smtClean="0"/>
          </a:p>
        </p:txBody>
      </p:sp>
    </p:spTree>
    <p:extLst>
      <p:ext uri="{BB962C8B-B14F-4D97-AF65-F5344CB8AC3E}">
        <p14:creationId xmlns:p14="http://schemas.microsoft.com/office/powerpoint/2010/main" val="2412733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46</a:t>
            </a:fld>
            <a:endParaRPr lang="es-EC" dirty="0" smtClean="0"/>
          </a:p>
        </p:txBody>
      </p:sp>
    </p:spTree>
    <p:extLst>
      <p:ext uri="{BB962C8B-B14F-4D97-AF65-F5344CB8AC3E}">
        <p14:creationId xmlns:p14="http://schemas.microsoft.com/office/powerpoint/2010/main" val="145211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47</a:t>
            </a:fld>
            <a:endParaRPr lang="es-EC" dirty="0" smtClean="0"/>
          </a:p>
        </p:txBody>
      </p:sp>
    </p:spTree>
    <p:extLst>
      <p:ext uri="{BB962C8B-B14F-4D97-AF65-F5344CB8AC3E}">
        <p14:creationId xmlns:p14="http://schemas.microsoft.com/office/powerpoint/2010/main" val="2939052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48</a:t>
            </a:fld>
            <a:endParaRPr lang="es-EC" dirty="0" smtClean="0"/>
          </a:p>
        </p:txBody>
      </p:sp>
    </p:spTree>
    <p:extLst>
      <p:ext uri="{BB962C8B-B14F-4D97-AF65-F5344CB8AC3E}">
        <p14:creationId xmlns:p14="http://schemas.microsoft.com/office/powerpoint/2010/main" val="4273345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49</a:t>
            </a:fld>
            <a:endParaRPr lang="es-EC" dirty="0" smtClean="0"/>
          </a:p>
        </p:txBody>
      </p:sp>
    </p:spTree>
    <p:extLst>
      <p:ext uri="{BB962C8B-B14F-4D97-AF65-F5344CB8AC3E}">
        <p14:creationId xmlns:p14="http://schemas.microsoft.com/office/powerpoint/2010/main" val="326563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a:t>
            </a:fld>
            <a:endParaRPr lang="es-EC" dirty="0" smtClean="0"/>
          </a:p>
        </p:txBody>
      </p:sp>
    </p:spTree>
    <p:extLst>
      <p:ext uri="{BB962C8B-B14F-4D97-AF65-F5344CB8AC3E}">
        <p14:creationId xmlns:p14="http://schemas.microsoft.com/office/powerpoint/2010/main" val="1976565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50</a:t>
            </a:fld>
            <a:endParaRPr lang="es-EC" dirty="0" smtClean="0"/>
          </a:p>
        </p:txBody>
      </p:sp>
    </p:spTree>
    <p:extLst>
      <p:ext uri="{BB962C8B-B14F-4D97-AF65-F5344CB8AC3E}">
        <p14:creationId xmlns:p14="http://schemas.microsoft.com/office/powerpoint/2010/main" val="1711343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51</a:t>
            </a:fld>
            <a:endParaRPr lang="es-EC" dirty="0" smtClean="0"/>
          </a:p>
        </p:txBody>
      </p:sp>
    </p:spTree>
    <p:extLst>
      <p:ext uri="{BB962C8B-B14F-4D97-AF65-F5344CB8AC3E}">
        <p14:creationId xmlns:p14="http://schemas.microsoft.com/office/powerpoint/2010/main" val="1569918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52</a:t>
            </a:fld>
            <a:endParaRPr lang="es-EC" dirty="0" smtClean="0"/>
          </a:p>
        </p:txBody>
      </p:sp>
    </p:spTree>
    <p:extLst>
      <p:ext uri="{BB962C8B-B14F-4D97-AF65-F5344CB8AC3E}">
        <p14:creationId xmlns:p14="http://schemas.microsoft.com/office/powerpoint/2010/main" val="3972766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53</a:t>
            </a:fld>
            <a:endParaRPr lang="es-EC" dirty="0" smtClean="0"/>
          </a:p>
        </p:txBody>
      </p:sp>
    </p:spTree>
    <p:extLst>
      <p:ext uri="{BB962C8B-B14F-4D97-AF65-F5344CB8AC3E}">
        <p14:creationId xmlns:p14="http://schemas.microsoft.com/office/powerpoint/2010/main" val="2174891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54</a:t>
            </a:fld>
            <a:endParaRPr lang="es-EC" dirty="0" smtClean="0"/>
          </a:p>
        </p:txBody>
      </p:sp>
    </p:spTree>
    <p:extLst>
      <p:ext uri="{BB962C8B-B14F-4D97-AF65-F5344CB8AC3E}">
        <p14:creationId xmlns:p14="http://schemas.microsoft.com/office/powerpoint/2010/main" val="2267101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55</a:t>
            </a:fld>
            <a:endParaRPr lang="es-EC" dirty="0" smtClean="0"/>
          </a:p>
        </p:txBody>
      </p:sp>
    </p:spTree>
    <p:extLst>
      <p:ext uri="{BB962C8B-B14F-4D97-AF65-F5344CB8AC3E}">
        <p14:creationId xmlns:p14="http://schemas.microsoft.com/office/powerpoint/2010/main" val="1450585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56</a:t>
            </a:fld>
            <a:endParaRPr lang="es-EC" dirty="0" smtClean="0"/>
          </a:p>
        </p:txBody>
      </p:sp>
    </p:spTree>
    <p:extLst>
      <p:ext uri="{BB962C8B-B14F-4D97-AF65-F5344CB8AC3E}">
        <p14:creationId xmlns:p14="http://schemas.microsoft.com/office/powerpoint/2010/main" val="2288877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57</a:t>
            </a:fld>
            <a:endParaRPr lang="es-EC" dirty="0" smtClean="0"/>
          </a:p>
        </p:txBody>
      </p:sp>
    </p:spTree>
    <p:extLst>
      <p:ext uri="{BB962C8B-B14F-4D97-AF65-F5344CB8AC3E}">
        <p14:creationId xmlns:p14="http://schemas.microsoft.com/office/powerpoint/2010/main" val="17300960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58</a:t>
            </a:fld>
            <a:endParaRPr lang="es-EC" dirty="0" smtClean="0"/>
          </a:p>
        </p:txBody>
      </p:sp>
    </p:spTree>
    <p:extLst>
      <p:ext uri="{BB962C8B-B14F-4D97-AF65-F5344CB8AC3E}">
        <p14:creationId xmlns:p14="http://schemas.microsoft.com/office/powerpoint/2010/main" val="470097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59</a:t>
            </a:fld>
            <a:endParaRPr lang="es-EC" dirty="0" smtClean="0"/>
          </a:p>
        </p:txBody>
      </p:sp>
    </p:spTree>
    <p:extLst>
      <p:ext uri="{BB962C8B-B14F-4D97-AF65-F5344CB8AC3E}">
        <p14:creationId xmlns:p14="http://schemas.microsoft.com/office/powerpoint/2010/main" val="37395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a:t>
            </a:fld>
            <a:endParaRPr lang="es-EC" dirty="0" smtClean="0"/>
          </a:p>
        </p:txBody>
      </p:sp>
    </p:spTree>
    <p:extLst>
      <p:ext uri="{BB962C8B-B14F-4D97-AF65-F5344CB8AC3E}">
        <p14:creationId xmlns:p14="http://schemas.microsoft.com/office/powerpoint/2010/main" val="32214821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60</a:t>
            </a:fld>
            <a:endParaRPr lang="es-EC" dirty="0" smtClean="0"/>
          </a:p>
        </p:txBody>
      </p:sp>
    </p:spTree>
    <p:extLst>
      <p:ext uri="{BB962C8B-B14F-4D97-AF65-F5344CB8AC3E}">
        <p14:creationId xmlns:p14="http://schemas.microsoft.com/office/powerpoint/2010/main" val="2018468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61</a:t>
            </a:fld>
            <a:endParaRPr lang="es-EC" dirty="0" smtClean="0"/>
          </a:p>
        </p:txBody>
      </p:sp>
    </p:spTree>
    <p:extLst>
      <p:ext uri="{BB962C8B-B14F-4D97-AF65-F5344CB8AC3E}">
        <p14:creationId xmlns:p14="http://schemas.microsoft.com/office/powerpoint/2010/main" val="1761123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62</a:t>
            </a:fld>
            <a:endParaRPr lang="es-EC" dirty="0" smtClean="0"/>
          </a:p>
        </p:txBody>
      </p:sp>
    </p:spTree>
    <p:extLst>
      <p:ext uri="{BB962C8B-B14F-4D97-AF65-F5344CB8AC3E}">
        <p14:creationId xmlns:p14="http://schemas.microsoft.com/office/powerpoint/2010/main" val="385311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63</a:t>
            </a:fld>
            <a:endParaRPr lang="es-EC" dirty="0" smtClean="0"/>
          </a:p>
        </p:txBody>
      </p:sp>
    </p:spTree>
    <p:extLst>
      <p:ext uri="{BB962C8B-B14F-4D97-AF65-F5344CB8AC3E}">
        <p14:creationId xmlns:p14="http://schemas.microsoft.com/office/powerpoint/2010/main" val="1197267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64</a:t>
            </a:fld>
            <a:endParaRPr lang="es-EC" dirty="0" smtClean="0"/>
          </a:p>
        </p:txBody>
      </p:sp>
    </p:spTree>
    <p:extLst>
      <p:ext uri="{BB962C8B-B14F-4D97-AF65-F5344CB8AC3E}">
        <p14:creationId xmlns:p14="http://schemas.microsoft.com/office/powerpoint/2010/main" val="366621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65</a:t>
            </a:fld>
            <a:endParaRPr lang="es-EC" dirty="0" smtClean="0"/>
          </a:p>
        </p:txBody>
      </p:sp>
    </p:spTree>
    <p:extLst>
      <p:ext uri="{BB962C8B-B14F-4D97-AF65-F5344CB8AC3E}">
        <p14:creationId xmlns:p14="http://schemas.microsoft.com/office/powerpoint/2010/main" val="1397061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66</a:t>
            </a:fld>
            <a:endParaRPr lang="es-EC" dirty="0" smtClean="0"/>
          </a:p>
        </p:txBody>
      </p:sp>
    </p:spTree>
    <p:extLst>
      <p:ext uri="{BB962C8B-B14F-4D97-AF65-F5344CB8AC3E}">
        <p14:creationId xmlns:p14="http://schemas.microsoft.com/office/powerpoint/2010/main" val="10689300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67</a:t>
            </a:fld>
            <a:endParaRPr lang="es-EC" dirty="0" smtClean="0"/>
          </a:p>
        </p:txBody>
      </p:sp>
    </p:spTree>
    <p:extLst>
      <p:ext uri="{BB962C8B-B14F-4D97-AF65-F5344CB8AC3E}">
        <p14:creationId xmlns:p14="http://schemas.microsoft.com/office/powerpoint/2010/main" val="1946230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68</a:t>
            </a:fld>
            <a:endParaRPr lang="es-EC" dirty="0" smtClean="0"/>
          </a:p>
        </p:txBody>
      </p:sp>
    </p:spTree>
    <p:extLst>
      <p:ext uri="{BB962C8B-B14F-4D97-AF65-F5344CB8AC3E}">
        <p14:creationId xmlns:p14="http://schemas.microsoft.com/office/powerpoint/2010/main" val="400093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69</a:t>
            </a:fld>
            <a:endParaRPr lang="es-EC" dirty="0" smtClean="0"/>
          </a:p>
        </p:txBody>
      </p:sp>
    </p:spTree>
    <p:extLst>
      <p:ext uri="{BB962C8B-B14F-4D97-AF65-F5344CB8AC3E}">
        <p14:creationId xmlns:p14="http://schemas.microsoft.com/office/powerpoint/2010/main" val="261053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7</a:t>
            </a:fld>
            <a:endParaRPr lang="es-EC" dirty="0" smtClean="0"/>
          </a:p>
        </p:txBody>
      </p:sp>
    </p:spTree>
    <p:extLst>
      <p:ext uri="{BB962C8B-B14F-4D97-AF65-F5344CB8AC3E}">
        <p14:creationId xmlns:p14="http://schemas.microsoft.com/office/powerpoint/2010/main" val="3302869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70</a:t>
            </a:fld>
            <a:endParaRPr lang="es-EC" dirty="0" smtClean="0"/>
          </a:p>
        </p:txBody>
      </p:sp>
    </p:spTree>
    <p:extLst>
      <p:ext uri="{BB962C8B-B14F-4D97-AF65-F5344CB8AC3E}">
        <p14:creationId xmlns:p14="http://schemas.microsoft.com/office/powerpoint/2010/main" val="2682950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71</a:t>
            </a:fld>
            <a:endParaRPr lang="es-EC" dirty="0" smtClean="0"/>
          </a:p>
        </p:txBody>
      </p:sp>
    </p:spTree>
    <p:extLst>
      <p:ext uri="{BB962C8B-B14F-4D97-AF65-F5344CB8AC3E}">
        <p14:creationId xmlns:p14="http://schemas.microsoft.com/office/powerpoint/2010/main" val="1883814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72</a:t>
            </a:fld>
            <a:endParaRPr lang="es-EC" dirty="0" smtClean="0"/>
          </a:p>
        </p:txBody>
      </p:sp>
    </p:spTree>
    <p:extLst>
      <p:ext uri="{BB962C8B-B14F-4D97-AF65-F5344CB8AC3E}">
        <p14:creationId xmlns:p14="http://schemas.microsoft.com/office/powerpoint/2010/main" val="2536939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DFB30E-466B-4BED-ABAC-044ED071A3AF}" type="slidenum">
              <a:rPr lang="es-EC" smtClean="0"/>
              <a:pPr fontAlgn="base">
                <a:spcBef>
                  <a:spcPct val="0"/>
                </a:spcBef>
                <a:spcAft>
                  <a:spcPct val="0"/>
                </a:spcAft>
                <a:defRPr/>
              </a:pPr>
              <a:t>73</a:t>
            </a:fld>
            <a:endParaRPr lang="es-EC" dirty="0" smtClean="0"/>
          </a:p>
        </p:txBody>
      </p:sp>
    </p:spTree>
    <p:extLst>
      <p:ext uri="{BB962C8B-B14F-4D97-AF65-F5344CB8AC3E}">
        <p14:creationId xmlns:p14="http://schemas.microsoft.com/office/powerpoint/2010/main" val="135214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8</a:t>
            </a:fld>
            <a:endParaRPr lang="es-EC" dirty="0" smtClean="0"/>
          </a:p>
        </p:txBody>
      </p:sp>
    </p:spTree>
    <p:extLst>
      <p:ext uri="{BB962C8B-B14F-4D97-AF65-F5344CB8AC3E}">
        <p14:creationId xmlns:p14="http://schemas.microsoft.com/office/powerpoint/2010/main" val="162196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C6B0-93EE-4535-A4C2-E7983EF1F0DA}" type="slidenum">
              <a:rPr lang="es-EC" smtClean="0"/>
              <a:pPr fontAlgn="base">
                <a:spcBef>
                  <a:spcPct val="0"/>
                </a:spcBef>
                <a:spcAft>
                  <a:spcPct val="0"/>
                </a:spcAft>
                <a:defRPr/>
              </a:pPr>
              <a:t>9</a:t>
            </a:fld>
            <a:endParaRPr lang="es-EC" dirty="0" smtClean="0"/>
          </a:p>
        </p:txBody>
      </p:sp>
    </p:spTree>
    <p:extLst>
      <p:ext uri="{BB962C8B-B14F-4D97-AF65-F5344CB8AC3E}">
        <p14:creationId xmlns:p14="http://schemas.microsoft.com/office/powerpoint/2010/main" val="353267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4CB790-E913-4B19-A94E-FF0AF5E43EC1}" type="datetimeFigureOut">
              <a:rPr lang="es-ES"/>
              <a:pPr>
                <a:defRPr/>
              </a:pPr>
              <a:t>17/04/2015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8ACA5D-E15F-4D3A-8BF6-F1EF19C17310}"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10580-30E7-4296-AA6B-D756C5B36B2D}" type="datetimeFigureOut">
              <a:rPr lang="es-ES"/>
              <a:pPr>
                <a:defRPr/>
              </a:pPr>
              <a:t>17/04/2015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A9662-917B-4F9E-B833-A2EED295CC34}"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D8552-6C5A-4A91-9CB8-EEB6B1FB7CBF}" type="datetimeFigureOut">
              <a:rPr lang="es-ES"/>
              <a:pPr>
                <a:defRPr/>
              </a:pPr>
              <a:t>17/04/2015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70BDE-AF70-4932-B5D1-98699203F7D4}"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B98623-922F-4C52-B21D-234A217D08A1}" type="datetimeFigureOut">
              <a:rPr lang="es-ES"/>
              <a:pPr>
                <a:defRPr/>
              </a:pPr>
              <a:t>17/04/2015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E9034-967F-40B8-8ACF-F6C2BCBD873C}"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AB8813-6C7F-4069-9A99-443D7B5D7831}" type="datetimeFigureOut">
              <a:rPr lang="es-ES"/>
              <a:pPr>
                <a:defRPr/>
              </a:pPr>
              <a:t>17/04/2015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FB672-10EA-4919-9052-C1ABBB0950EA}"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4C6F81-FAFB-4089-AF70-AF0EBAEAE964}" type="datetimeFigureOut">
              <a:rPr lang="es-ES"/>
              <a:pPr>
                <a:defRPr/>
              </a:pPr>
              <a:t>17/04/2015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A908D0-5317-4A96-B6A2-7D3B1332CBBE}"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D10E44-45FB-4CA5-9BA5-19F698ECBD6A}" type="datetimeFigureOut">
              <a:rPr lang="es-ES"/>
              <a:pPr>
                <a:defRPr/>
              </a:pPr>
              <a:t>17/04/2015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CAE547-0014-439D-83F4-0C883A1DC182}"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45C193-2555-4961-AE34-B81F8AF7BB06}" type="datetimeFigureOut">
              <a:rPr lang="es-ES"/>
              <a:pPr>
                <a:defRPr/>
              </a:pPr>
              <a:t>17/04/2015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A14344-C7D6-4F0F-88B6-2276E42235F0}"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6002A7-C838-4B21-84CE-3BD098F103A8}" type="datetimeFigureOut">
              <a:rPr lang="es-ES"/>
              <a:pPr>
                <a:defRPr/>
              </a:pPr>
              <a:t>17/04/2015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0856EA-FCDC-4B91-B5C0-639F297BB01C}"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24BECD-5DE8-43C8-BEAC-D4F2058FA3FC}" type="datetimeFigureOut">
              <a:rPr lang="es-ES"/>
              <a:pPr>
                <a:defRPr/>
              </a:pPr>
              <a:t>17/04/2015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31DA6-5329-4C51-8ADC-22CB94440554}"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A8DF1-4451-4098-BE02-21238E00C27A}" type="datetimeFigureOut">
              <a:rPr lang="es-ES"/>
              <a:pPr>
                <a:defRPr/>
              </a:pPr>
              <a:t>17/04/2015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983B82-0EA2-43D8-B164-D5F142ED3190}"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41A0DB-1386-4FA3-A868-78CAE8994F6E}" type="datetimeFigureOut">
              <a:rPr lang="es-ES"/>
              <a:pPr>
                <a:defRPr/>
              </a:pPr>
              <a:t>17/04/2015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DA4711-41E7-4D4F-A278-9961F7DE5718}"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rotWithShape="1">
          <a:blip r:embed="rId3" cstate="print"/>
          <a:srcRect t="15217"/>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1 Título"/>
          <p:cNvSpPr>
            <a:spLocks noGrp="1"/>
          </p:cNvSpPr>
          <p:nvPr>
            <p:ph type="title"/>
          </p:nvPr>
        </p:nvSpPr>
        <p:spPr>
          <a:xfrm>
            <a:off x="500063" y="762001"/>
            <a:ext cx="8643937" cy="5762625"/>
          </a:xfrm>
        </p:spPr>
        <p:txBody>
          <a:bodyPr/>
          <a:lstStyle/>
          <a:p>
            <a:pPr>
              <a:defRPr/>
            </a:pPr>
            <a:r>
              <a:rPr lang="es-ES" sz="1400" b="1" dirty="0" smtClean="0"/>
              <a:t/>
            </a:r>
            <a:br>
              <a:rPr lang="es-ES" sz="1400" b="1" dirty="0" smtClean="0"/>
            </a:br>
            <a:r>
              <a:rPr lang="es-ES" sz="1600" b="1" dirty="0" smtClean="0"/>
              <a:t>ESCUELA POLITÉCNICA DEL EJÉRCITO</a:t>
            </a:r>
            <a:r>
              <a:rPr lang="es-EC" sz="1600" dirty="0" smtClean="0"/>
              <a:t/>
            </a:r>
            <a:br>
              <a:rPr lang="es-EC" sz="1600" dirty="0" smtClean="0"/>
            </a:br>
            <a:r>
              <a:rPr lang="es-ES" sz="1600" dirty="0" smtClean="0"/>
              <a:t> </a:t>
            </a:r>
            <a:r>
              <a:rPr lang="es-EC" sz="1600" dirty="0" smtClean="0"/>
              <a:t/>
            </a:r>
            <a:br>
              <a:rPr lang="es-EC" sz="1600" dirty="0" smtClean="0"/>
            </a:br>
            <a:r>
              <a:rPr lang="es-ES" sz="1600" b="1" dirty="0" smtClean="0"/>
              <a:t>DEPARTAMENTO DE CIENCIAS DE LA ENERGÍA Y MECÁNICA</a:t>
            </a:r>
            <a:r>
              <a:rPr lang="es-EC" sz="1600" dirty="0" smtClean="0"/>
              <a:t/>
            </a:r>
            <a:br>
              <a:rPr lang="es-EC" sz="1600" dirty="0" smtClean="0"/>
            </a:br>
            <a:r>
              <a:rPr lang="es-ES" sz="1600" dirty="0" smtClean="0"/>
              <a:t> </a:t>
            </a:r>
            <a:r>
              <a:rPr lang="es-EC" sz="1600" dirty="0" smtClean="0"/>
              <a:t/>
            </a:r>
            <a:br>
              <a:rPr lang="es-EC" sz="1600" dirty="0" smtClean="0"/>
            </a:br>
            <a:r>
              <a:rPr lang="es-ES" sz="1600" b="1" dirty="0" smtClean="0"/>
              <a:t>CARRERA DE INGENIERÍA MECÁNICA</a:t>
            </a:r>
            <a:r>
              <a:rPr lang="es-EC" sz="1400" dirty="0" smtClean="0"/>
              <a:t/>
            </a:r>
            <a:br>
              <a:rPr lang="es-EC" sz="1400" dirty="0" smtClean="0"/>
            </a:br>
            <a:r>
              <a:rPr lang="es-ES" sz="1400" dirty="0" smtClean="0"/>
              <a:t> </a:t>
            </a:r>
            <a:r>
              <a:rPr lang="es-EC" sz="1400" dirty="0" smtClean="0"/>
              <a:t/>
            </a:r>
            <a:br>
              <a:rPr lang="es-EC" sz="1400" dirty="0" smtClean="0"/>
            </a:br>
            <a:r>
              <a:rPr lang="es-ES" sz="1400" b="1" cap="all" dirty="0" smtClean="0"/>
              <a:t>“DISEÑO Y SIMULACIÓN DE SEPARADORES HORIZONTAL Y VERTICAL DE TRES FASES”</a:t>
            </a:r>
            <a:r>
              <a:rPr lang="es-EC" sz="1400" dirty="0" smtClean="0"/>
              <a:t/>
            </a:r>
            <a:br>
              <a:rPr lang="es-EC" sz="1400" dirty="0" smtClean="0"/>
            </a:br>
            <a:r>
              <a:rPr lang="es-ES" sz="1400" dirty="0" smtClean="0"/>
              <a:t> </a:t>
            </a:r>
            <a:r>
              <a:rPr lang="es-EC" sz="1400" dirty="0" smtClean="0"/>
              <a:t/>
            </a:r>
            <a:br>
              <a:rPr lang="es-EC" sz="1400" dirty="0" smtClean="0"/>
            </a:br>
            <a:r>
              <a:rPr lang="es-ES" sz="1400" b="1" dirty="0" smtClean="0"/>
              <a:t>PROYECTO DE GRADO PREVIO A LA OBTENCIÓN DEL TÍTULO DE INGENIERO MECÁNICO</a:t>
            </a:r>
            <a:r>
              <a:rPr lang="es-EC" sz="1400" dirty="0" smtClean="0"/>
              <a:t/>
            </a:r>
            <a:br>
              <a:rPr lang="es-EC" sz="1400" dirty="0" smtClean="0"/>
            </a:br>
            <a:r>
              <a:rPr lang="es-ES" sz="1400" dirty="0" smtClean="0"/>
              <a:t> </a:t>
            </a:r>
            <a:r>
              <a:rPr lang="es-EC" sz="1400" dirty="0" smtClean="0"/>
              <a:t/>
            </a:r>
            <a:br>
              <a:rPr lang="es-EC" sz="1400" dirty="0" smtClean="0"/>
            </a:br>
            <a:r>
              <a:rPr lang="es-ES" sz="1400" b="1" dirty="0" smtClean="0"/>
              <a:t>REALIZADO POR:</a:t>
            </a:r>
            <a:r>
              <a:rPr lang="es-EC" sz="1400" dirty="0" smtClean="0"/>
              <a:t/>
            </a:r>
            <a:br>
              <a:rPr lang="es-EC" sz="1400" dirty="0" smtClean="0"/>
            </a:br>
            <a:r>
              <a:rPr lang="es-EC" sz="1400" dirty="0" smtClean="0"/>
              <a:t>JAIRO LEONEL CHÁVEZ CALDERÓN</a:t>
            </a:r>
            <a:br>
              <a:rPr lang="es-EC" sz="1400" dirty="0" smtClean="0"/>
            </a:br>
            <a:r>
              <a:rPr lang="es-ES" sz="1400" dirty="0" smtClean="0"/>
              <a:t>		</a:t>
            </a:r>
            <a:r>
              <a:rPr lang="es-EC" sz="1400" dirty="0" smtClean="0"/>
              <a:t/>
            </a:r>
            <a:br>
              <a:rPr lang="es-EC" sz="1400" dirty="0" smtClean="0"/>
            </a:br>
            <a:r>
              <a:rPr lang="es-ES" sz="1400" b="1" dirty="0" smtClean="0"/>
              <a:t>DIRECTOR: Ing. Jaime Echeverría</a:t>
            </a:r>
            <a:r>
              <a:rPr lang="es-EC" sz="1400" dirty="0" smtClean="0"/>
              <a:t/>
            </a:r>
            <a:br>
              <a:rPr lang="es-EC" sz="1400" dirty="0" smtClean="0"/>
            </a:br>
            <a:r>
              <a:rPr lang="es-ES" sz="1400" b="1" dirty="0" smtClean="0"/>
              <a:t>CODIRECTOR: Ing. Emilio Tumipamba</a:t>
            </a:r>
            <a:r>
              <a:rPr lang="es-EC" sz="1400" dirty="0" smtClean="0"/>
              <a:t/>
            </a:r>
            <a:br>
              <a:rPr lang="es-EC" sz="1400" dirty="0" smtClean="0"/>
            </a:br>
            <a:r>
              <a:rPr lang="es-ES" sz="1400" dirty="0" smtClean="0"/>
              <a:t> </a:t>
            </a:r>
            <a:r>
              <a:rPr lang="es-EC" sz="1400" dirty="0" smtClean="0"/>
              <a:t/>
            </a:r>
            <a:br>
              <a:rPr lang="es-EC" sz="1400" dirty="0" smtClean="0"/>
            </a:br>
            <a:r>
              <a:rPr lang="es-ES" sz="1400" b="1" dirty="0" smtClean="0"/>
              <a:t>Sangolquí, Marzo 2015</a:t>
            </a:r>
            <a:r>
              <a:rPr lang="es-EC" sz="1400" dirty="0" smtClean="0"/>
              <a:t/>
            </a:r>
            <a:br>
              <a:rPr lang="es-EC" sz="1400" dirty="0" smtClean="0"/>
            </a:br>
            <a:r>
              <a:rPr lang="es-ES" sz="1400" b="1" dirty="0" smtClean="0"/>
              <a:t>Ecuador</a:t>
            </a:r>
            <a:r>
              <a:rPr lang="es-EC" sz="1400" dirty="0" smtClean="0"/>
              <a:t/>
            </a:r>
            <a:br>
              <a:rPr lang="es-EC" sz="1400" dirty="0" smtClean="0"/>
            </a:br>
            <a:r>
              <a:rPr lang="es-EC" sz="1400" dirty="0" smtClean="0"/>
              <a:t/>
            </a:r>
            <a:br>
              <a:rPr lang="es-EC" sz="1400" dirty="0" smtClean="0"/>
            </a:br>
            <a:r>
              <a:rPr lang="es-EC" sz="1400" dirty="0" smtClean="0"/>
              <a:t/>
            </a:r>
            <a:br>
              <a:rPr lang="es-EC" sz="1400" dirty="0" smtClean="0"/>
            </a:br>
            <a:endParaRPr lang="es-EC" sz="2800" dirty="0" smtClean="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02394"/>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26242" y="166142"/>
            <a:ext cx="8991600" cy="6172200"/>
          </a:xfrm>
        </p:spPr>
        <p:txBody>
          <a:bodyPr/>
          <a:lstStyle/>
          <a:p>
            <a:pPr lvl="1"/>
            <a:r>
              <a:rPr lang="es-EC" sz="2400" b="1" dirty="0" smtClean="0"/>
              <a:t>COMPONENTES DEL SEPARADOR</a:t>
            </a:r>
            <a:endParaRPr lang="es-EC" sz="2000" dirty="0" smtClean="0"/>
          </a:p>
          <a:p>
            <a:pPr marL="0" indent="0" algn="just">
              <a:buNone/>
            </a:pPr>
            <a:endParaRPr lang="es-EC" sz="2000" dirty="0"/>
          </a:p>
          <a:p>
            <a:pPr marL="685800" lvl="2" indent="-285750" algn="just"/>
            <a:r>
              <a:rPr lang="es-EC" sz="1600" b="1" dirty="0" smtClean="0"/>
              <a:t>EXTRACTOR DE NIEBLA</a:t>
            </a:r>
          </a:p>
          <a:p>
            <a:pPr marL="685800" lvl="2" indent="-285750" algn="just"/>
            <a:endParaRPr lang="es-EC" sz="1600" dirty="0" smtClean="0"/>
          </a:p>
          <a:p>
            <a:pPr marL="685800" lvl="2" indent="-285750" algn="just"/>
            <a:r>
              <a:rPr lang="es-EC" sz="1800" dirty="0"/>
              <a:t>Estos dispositivos se instalan en la descarga de gas del correspondiente separador y se constituye en el elemento principal de la sección de coalescencia</a:t>
            </a:r>
            <a:r>
              <a:rPr lang="es-EC" sz="1800" dirty="0" smtClean="0"/>
              <a:t>.</a:t>
            </a:r>
          </a:p>
          <a:p>
            <a:pPr marL="685800" lvl="2" indent="-285750" algn="just"/>
            <a:r>
              <a:rPr lang="es-EC" sz="1800" dirty="0"/>
              <a:t>La efectividad del extractor de niebla depende de la velocidad de la corriente de gas; si es muy alta, se genera turbulencia y se origina reincorporación de gotas de líquido a la fase gaseosa. Si la velocidad es baja, las pequeñas gotas de líquido se agrupan en las platinas y </a:t>
            </a:r>
            <a:r>
              <a:rPr lang="es-EC" sz="1800" dirty="0" err="1"/>
              <a:t>coalescen</a:t>
            </a:r>
            <a:r>
              <a:rPr lang="es-EC" sz="1800" dirty="0"/>
              <a:t> con facilidad. </a:t>
            </a:r>
          </a:p>
          <a:p>
            <a:pPr marL="685800" lvl="2" indent="-285750" algn="just"/>
            <a:endParaRPr lang="es-EC" sz="1600" dirty="0"/>
          </a:p>
          <a:p>
            <a:pPr marL="457200" lvl="1" indent="0" algn="just">
              <a:buNone/>
            </a:pPr>
            <a:endParaRPr lang="es-EC" sz="16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https://html2-f.scribdassets.com/6pwo2dwc1s1kpg8n/images/8-f0600a001f.jpg"/>
          <p:cNvPicPr/>
          <p:nvPr/>
        </p:nvPicPr>
        <p:blipFill rotWithShape="1">
          <a:blip r:embed="rId5">
            <a:extLst>
              <a:ext uri="{28A0092B-C50C-407E-A947-70E740481C1C}">
                <a14:useLocalDpi xmlns:a14="http://schemas.microsoft.com/office/drawing/2010/main" val="0"/>
              </a:ext>
            </a:extLst>
          </a:blip>
          <a:srcRect l="1550" t="3850" r="11949" b="30676"/>
          <a:stretch/>
        </p:blipFill>
        <p:spPr bwMode="auto">
          <a:xfrm>
            <a:off x="1295400" y="3406775"/>
            <a:ext cx="7315200" cy="2683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462512"/>
      </p:ext>
    </p:extLst>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2" name="Imagen 1"/>
          <p:cNvPicPr>
            <a:picLocks noChangeAspect="1"/>
          </p:cNvPicPr>
          <p:nvPr/>
        </p:nvPicPr>
        <p:blipFill rotWithShape="1">
          <a:blip r:embed="rId4"/>
          <a:srcRect l="36896" t="33334" r="41435" b="27082"/>
          <a:stretch/>
        </p:blipFill>
        <p:spPr>
          <a:xfrm>
            <a:off x="1309049" y="2699543"/>
            <a:ext cx="2819400" cy="2895600"/>
          </a:xfrm>
          <a:prstGeom prst="rect">
            <a:avLst/>
          </a:prstGeom>
        </p:spPr>
      </p:pic>
      <p:sp>
        <p:nvSpPr>
          <p:cNvPr id="7171" name="Rectangle 11"/>
          <p:cNvSpPr>
            <a:spLocks noGrp="1"/>
          </p:cNvSpPr>
          <p:nvPr>
            <p:ph type="body" idx="4294967295"/>
          </p:nvPr>
        </p:nvSpPr>
        <p:spPr>
          <a:xfrm>
            <a:off x="-13648" y="18197"/>
            <a:ext cx="8991600" cy="6172200"/>
          </a:xfrm>
        </p:spPr>
        <p:txBody>
          <a:bodyPr/>
          <a:lstStyle/>
          <a:p>
            <a:pPr lvl="1"/>
            <a:r>
              <a:rPr lang="es-EC" sz="2400" b="1" dirty="0" smtClean="0"/>
              <a:t>COMPONENTES DEL SEPARADOR</a:t>
            </a:r>
            <a:endParaRPr lang="es-EC" sz="2000" dirty="0" smtClean="0"/>
          </a:p>
          <a:p>
            <a:pPr marL="0" indent="0" algn="just">
              <a:buNone/>
            </a:pPr>
            <a:endParaRPr lang="es-EC" sz="2000" dirty="0"/>
          </a:p>
          <a:p>
            <a:pPr marL="685800" lvl="2" indent="-285750" algn="just"/>
            <a:r>
              <a:rPr lang="es-EC" sz="1600" b="1" dirty="0" smtClean="0"/>
              <a:t>ROMPEDORES DE VORTICE</a:t>
            </a:r>
          </a:p>
          <a:p>
            <a:pPr marL="685800" lvl="2" indent="-285750" algn="just"/>
            <a:endParaRPr lang="es-EC" sz="1600" dirty="0" smtClean="0"/>
          </a:p>
          <a:p>
            <a:pPr marL="685800" lvl="2" indent="-285750" algn="just"/>
            <a:r>
              <a:rPr lang="es-EC" sz="1800" dirty="0"/>
              <a:t>Estos rompedores están localizados en las salidas de aceite y agua. Su función es contrarrestar el efecto de remolino que puede ocurrir cuando el aceite y el agua salen del separador por sus respectivas salidas. Estos dispositivos previenen que partículas de gas salgan por las líneas de líquido</a:t>
            </a:r>
            <a:r>
              <a:rPr lang="es-EC" sz="1600" dirty="0"/>
              <a:t>.</a:t>
            </a:r>
          </a:p>
          <a:p>
            <a:pPr marL="685800" lvl="2" indent="-285750" algn="just"/>
            <a:endParaRPr lang="es-EC" sz="1600" dirty="0"/>
          </a:p>
          <a:p>
            <a:pPr marL="457200" lvl="1" indent="0" algn="just">
              <a:buNone/>
            </a:pPr>
            <a:endParaRPr lang="es-EC" sz="1600" dirty="0"/>
          </a:p>
        </p:txBody>
      </p:sp>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6"/>
          <a:srcRect l="35359" t="25000" r="35359" b="21875"/>
          <a:stretch/>
        </p:blipFill>
        <p:spPr>
          <a:xfrm>
            <a:off x="4648200" y="2204243"/>
            <a:ext cx="3810001" cy="3886200"/>
          </a:xfrm>
          <a:prstGeom prst="rect">
            <a:avLst/>
          </a:prstGeom>
        </p:spPr>
      </p:pic>
    </p:spTree>
    <p:extLst>
      <p:ext uri="{BB962C8B-B14F-4D97-AF65-F5344CB8AC3E}">
        <p14:creationId xmlns:p14="http://schemas.microsoft.com/office/powerpoint/2010/main" val="1031049275"/>
      </p:ext>
    </p:extLst>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26158" y="185476"/>
            <a:ext cx="8991600" cy="6172200"/>
          </a:xfrm>
        </p:spPr>
        <p:txBody>
          <a:bodyPr/>
          <a:lstStyle/>
          <a:p>
            <a:pPr lvl="1"/>
            <a:r>
              <a:rPr lang="es-EC" sz="2400" b="1" dirty="0" smtClean="0"/>
              <a:t>PRINCIPIOS DE SEPARACIÓN</a:t>
            </a:r>
            <a:endParaRPr lang="es-EC" sz="2000" dirty="0" smtClean="0"/>
          </a:p>
          <a:p>
            <a:pPr marL="0" indent="0" algn="just">
              <a:buNone/>
            </a:pPr>
            <a:endParaRPr lang="es-EC" sz="2000" dirty="0"/>
          </a:p>
          <a:p>
            <a:pPr marL="342900" lvl="2" indent="-342900">
              <a:buNone/>
            </a:pPr>
            <a:r>
              <a:rPr lang="es-EC" b="1" dirty="0" smtClean="0"/>
              <a:t>	MOMENTUM </a:t>
            </a:r>
            <a:r>
              <a:rPr lang="es-EC" b="1" dirty="0"/>
              <a:t>O CANTIDAD DE MOVIMIENTO</a:t>
            </a:r>
          </a:p>
          <a:p>
            <a:pPr marL="685800" lvl="2" indent="-285750" algn="just"/>
            <a:endParaRPr lang="es-EC" sz="1600" dirty="0" smtClean="0"/>
          </a:p>
          <a:p>
            <a:pPr marL="685800" lvl="2" indent="-285750" algn="just"/>
            <a:r>
              <a:rPr lang="es-EC" dirty="0"/>
              <a:t>Fluidos con diferentes densidades tienen diferentes </a:t>
            </a:r>
            <a:r>
              <a:rPr lang="es-EC" dirty="0" err="1"/>
              <a:t>momentum</a:t>
            </a:r>
            <a:r>
              <a:rPr lang="es-EC" dirty="0"/>
              <a:t>. Si una corriente de dos fases se cambia bruscamente de dirección, el fuerte </a:t>
            </a:r>
            <a:r>
              <a:rPr lang="es-EC" dirty="0" err="1"/>
              <a:t>momentum</a:t>
            </a:r>
            <a:r>
              <a:rPr lang="es-EC" dirty="0"/>
              <a:t> o la gran velocidad adquirida por las fases, no permiten que las partículas de la fase pesada se muevan tan rápidamente como las de la fase liviana, este fenómeno provoca la separación.</a:t>
            </a:r>
          </a:p>
          <a:p>
            <a:pPr marL="685800" lvl="2" indent="-285750" algn="just"/>
            <a:endParaRPr lang="es-EC" sz="1600" dirty="0"/>
          </a:p>
          <a:p>
            <a:pPr marL="457200" lvl="1" indent="0" algn="just">
              <a:buNone/>
            </a:pPr>
            <a:endParaRPr lang="es-EC" sz="1600" dirty="0"/>
          </a:p>
        </p:txBody>
      </p:sp>
    </p:spTree>
    <p:extLst>
      <p:ext uri="{BB962C8B-B14F-4D97-AF65-F5344CB8AC3E}">
        <p14:creationId xmlns:p14="http://schemas.microsoft.com/office/powerpoint/2010/main" val="3022483440"/>
      </p:ext>
    </p:extLst>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0" y="220733"/>
            <a:ext cx="8991600" cy="6172200"/>
          </a:xfrm>
        </p:spPr>
        <p:txBody>
          <a:bodyPr/>
          <a:lstStyle/>
          <a:p>
            <a:pPr lvl="1"/>
            <a:r>
              <a:rPr lang="es-EC" sz="2400" b="1" dirty="0" smtClean="0"/>
              <a:t>PRINCIPIOS DE SEPARACIÓN</a:t>
            </a:r>
            <a:endParaRPr lang="es-EC" sz="2000" dirty="0" smtClean="0"/>
          </a:p>
          <a:p>
            <a:pPr marL="0" indent="0" algn="just">
              <a:buNone/>
            </a:pPr>
            <a:endParaRPr lang="es-EC" sz="2000" dirty="0"/>
          </a:p>
          <a:p>
            <a:pPr marL="342900" lvl="2" indent="-342900">
              <a:buNone/>
            </a:pPr>
            <a:r>
              <a:rPr lang="es-EC" b="1" dirty="0" smtClean="0"/>
              <a:t>	FUERZA DE GRAVEDAD</a:t>
            </a:r>
            <a:endParaRPr lang="es-EC" sz="1600" dirty="0" smtClean="0"/>
          </a:p>
          <a:p>
            <a:pPr algn="just"/>
            <a:r>
              <a:rPr lang="es-EC" sz="2400" dirty="0"/>
              <a:t>Una vez dado al anterior mecanismo, las moléculas que no se separaron por el cambio de </a:t>
            </a:r>
            <a:r>
              <a:rPr lang="es-EC" sz="2400" dirty="0" err="1"/>
              <a:t>momentum</a:t>
            </a:r>
            <a:r>
              <a:rPr lang="es-EC" sz="2400" dirty="0"/>
              <a:t> del fluido quedan suspendidas en la segunda sección del separador, ellas quedan expuestas a las fuerzas de arrastre del líquido de acuerdo a la velocidad de las partículas y por otro lado a la fuerza propia de la gravedad. En el momento que ellas se equilibran y que la fuerza de la gravedad es ligeramente mayor que la de arrastre del fluido la partícula empieza a caer hasta almacenarse en la parte baja del separador. En esta sección el fluido se mueve más lentamente que en la zona de separación primaria y las partículas que se decantan son más pequeñas que las primeras separadas. A esta sección se le denomina sección de separación secundaria y cerca del 12 % de la separación se da allí.</a:t>
            </a:r>
          </a:p>
          <a:p>
            <a:pPr marL="685800" lvl="2" indent="-285750" algn="just"/>
            <a:endParaRPr lang="es-EC" sz="1600" dirty="0"/>
          </a:p>
          <a:p>
            <a:pPr marL="457200" lvl="1" indent="0" algn="just">
              <a:buNone/>
            </a:pPr>
            <a:endParaRPr lang="es-EC" sz="1600" dirty="0"/>
          </a:p>
        </p:txBody>
      </p:sp>
    </p:spTree>
    <p:extLst>
      <p:ext uri="{BB962C8B-B14F-4D97-AF65-F5344CB8AC3E}">
        <p14:creationId xmlns:p14="http://schemas.microsoft.com/office/powerpoint/2010/main" val="2987788933"/>
      </p:ext>
    </p:extLst>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26158" y="0"/>
            <a:ext cx="8991600" cy="6172200"/>
          </a:xfrm>
        </p:spPr>
        <p:txBody>
          <a:bodyPr/>
          <a:lstStyle/>
          <a:p>
            <a:pPr lvl="1"/>
            <a:r>
              <a:rPr lang="es-EC" sz="2400" b="1" dirty="0" smtClean="0"/>
              <a:t>PRINCIPIOS DE SEPARACIÓN</a:t>
            </a:r>
            <a:endParaRPr lang="es-EC" sz="2000" dirty="0" smtClean="0"/>
          </a:p>
          <a:p>
            <a:pPr marL="0" indent="0" algn="just">
              <a:buNone/>
            </a:pPr>
            <a:endParaRPr lang="es-EC" sz="2000" dirty="0"/>
          </a:p>
          <a:p>
            <a:pPr marL="342900" lvl="2" indent="-342900">
              <a:buNone/>
            </a:pPr>
            <a:r>
              <a:rPr lang="es-EC" b="1" dirty="0" smtClean="0"/>
              <a:t>	COALESCENCIA</a:t>
            </a:r>
            <a:endParaRPr lang="es-EC" sz="1600" dirty="0" smtClean="0"/>
          </a:p>
          <a:p>
            <a:r>
              <a:rPr lang="es-EC" sz="2400" dirty="0"/>
              <a:t>En esta sección del separador están las partículas de HC´S más pequeñas las cuales no pueden ser separadas por gravedad. Se instalan sistemas tipo mallas, filtros, platos y en algunos casos materiales fibrosos que hacen que el gas y las gotas de HC que pasa a través de estos elementos tenga un camino altamente tortuoso haciendo que las gotas de líquido (que son las más pequeñas del proceso) se queden en estos dispositivos ayudándose entre ellas a juntarse cada vez mas y breando gotas de mayor tamaño hasta que alcanzan un tamaño tal que la fuerza de la gravedad es capaz de vencer la fuerza de arrastre del gas y estas caen al fondo del separador. A esto se le denomina el fenómeno de COALESCENCIA. Esta sección es llamada sección de coalescencia y el valor máximo que el gas debe llevar aguas abajo de estos sistemas es de 0.1 galón de líquido MMCSF de gas.</a:t>
            </a:r>
          </a:p>
          <a:p>
            <a:pPr marL="685800" lvl="2" indent="-285750" algn="just"/>
            <a:endParaRPr lang="es-EC" sz="1600" dirty="0"/>
          </a:p>
          <a:p>
            <a:pPr marL="457200" lvl="1" indent="0" algn="just">
              <a:buNone/>
            </a:pPr>
            <a:endParaRPr lang="es-EC" sz="1600" dirty="0"/>
          </a:p>
        </p:txBody>
      </p:sp>
    </p:spTree>
    <p:extLst>
      <p:ext uri="{BB962C8B-B14F-4D97-AF65-F5344CB8AC3E}">
        <p14:creationId xmlns:p14="http://schemas.microsoft.com/office/powerpoint/2010/main" val="4272551516"/>
      </p:ext>
    </p:extLst>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26158" y="196849"/>
            <a:ext cx="8991600" cy="6172200"/>
          </a:xfrm>
        </p:spPr>
        <p:txBody>
          <a:bodyPr/>
          <a:lstStyle/>
          <a:p>
            <a:pPr lvl="1"/>
            <a:r>
              <a:rPr lang="es-EC" sz="2400" b="1" dirty="0" smtClean="0"/>
              <a:t>PRINCIPIOS DE SEPARACIÓN</a:t>
            </a:r>
            <a:endParaRPr lang="es-EC" sz="2000" dirty="0" smtClean="0"/>
          </a:p>
          <a:p>
            <a:pPr marL="0" indent="0" algn="just">
              <a:buNone/>
            </a:pPr>
            <a:endParaRPr lang="es-EC" sz="2000" dirty="0"/>
          </a:p>
          <a:p>
            <a:pPr marL="342900" lvl="2" indent="-342900">
              <a:buNone/>
            </a:pPr>
            <a:r>
              <a:rPr lang="es-EC" b="1" dirty="0" smtClean="0"/>
              <a:t>	ACUMULACIÓN DE LÍQUIDO</a:t>
            </a:r>
            <a:endParaRPr lang="es-EC" sz="1600" dirty="0" smtClean="0"/>
          </a:p>
          <a:p>
            <a:pPr algn="just"/>
            <a:r>
              <a:rPr lang="es-EC" sz="2400" dirty="0"/>
              <a:t>Existe otra sección dentro del separador llamada la sección D o sección colectora de líquidos como su nombre lo indica esta sección se utiliza para el almacenaje de la fase liquida proveniente de la corriente de entrada al equipo, como característica esta sección deberá tener disponible un cierto volumen para así poder manejar disturbios o baches de líquido</a:t>
            </a:r>
            <a:r>
              <a:rPr lang="es-EC" sz="2400" dirty="0" smtClean="0"/>
              <a:t>.</a:t>
            </a:r>
            <a:endParaRPr lang="es-EC" sz="1600" dirty="0"/>
          </a:p>
          <a:p>
            <a:pPr marL="457200" lvl="1" indent="0" algn="just">
              <a:buNone/>
            </a:pPr>
            <a:endParaRPr lang="es-EC" sz="1600" dirty="0"/>
          </a:p>
        </p:txBody>
      </p:sp>
    </p:spTree>
    <p:extLst>
      <p:ext uri="{BB962C8B-B14F-4D97-AF65-F5344CB8AC3E}">
        <p14:creationId xmlns:p14="http://schemas.microsoft.com/office/powerpoint/2010/main" val="2882106556"/>
      </p:ext>
    </p:extLst>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0" y="208572"/>
            <a:ext cx="8991600" cy="6172200"/>
          </a:xfrm>
        </p:spPr>
        <p:txBody>
          <a:bodyPr/>
          <a:lstStyle/>
          <a:p>
            <a:pPr lvl="1"/>
            <a:r>
              <a:rPr lang="es-EC" sz="2400" b="1" dirty="0" smtClean="0"/>
              <a:t>INSTRUMENTOS DE SEGURIDAD</a:t>
            </a:r>
            <a:endParaRPr lang="es-EC" sz="2000" dirty="0" smtClean="0"/>
          </a:p>
          <a:p>
            <a:pPr marL="0" indent="0" algn="just">
              <a:buNone/>
            </a:pPr>
            <a:endParaRPr lang="es-EC" sz="2000" dirty="0"/>
          </a:p>
          <a:p>
            <a:pPr algn="just"/>
            <a:r>
              <a:rPr lang="es-EC" sz="2400" dirty="0" smtClean="0"/>
              <a:t>En </a:t>
            </a:r>
            <a:r>
              <a:rPr lang="es-EC" sz="2400" dirty="0"/>
              <a:t>caso de un mal funcionamiento del separador donde la presión se eleve a niveles peligrosos, estos dispositivos proporcionan un venteo de emergencia a la atmósfera. Para prevenir este tipo de fallas el separador se diseña con dos puntos débiles, una válvula de venteo y un disco de ruptura, estos dispositivos son activados en caso de sobre presión</a:t>
            </a:r>
            <a:r>
              <a:rPr lang="es-EC" sz="2400" dirty="0" smtClean="0"/>
              <a:t>.</a:t>
            </a:r>
          </a:p>
          <a:p>
            <a:r>
              <a:rPr lang="es-EC" sz="2400" b="1" dirty="0"/>
              <a:t>VÁLVULA CHECK</a:t>
            </a:r>
            <a:endParaRPr lang="es-EC" sz="2400" dirty="0"/>
          </a:p>
          <a:p>
            <a:r>
              <a:rPr lang="es-EC" sz="2400" dirty="0"/>
              <a:t>Está ubicada aguas abajo de la válvula de venteo. Esta solo permite el flujo en un sentido, y en este caso evita que el separador tenga lugar a contrapresiones que podrían presentarse en la línea de salida de gas.</a:t>
            </a:r>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2418653705"/>
      </p:ext>
    </p:extLst>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50055"/>
            <a:ext cx="8991600" cy="6172200"/>
          </a:xfrm>
        </p:spPr>
        <p:txBody>
          <a:bodyPr/>
          <a:lstStyle/>
          <a:p>
            <a:pPr lvl="1"/>
            <a:r>
              <a:rPr lang="es-EC" sz="2400" b="1" dirty="0" smtClean="0"/>
              <a:t>INSTRUMENTOS DE SEGURIDAD</a:t>
            </a:r>
            <a:endParaRPr lang="es-EC" sz="2000" dirty="0" smtClean="0"/>
          </a:p>
          <a:p>
            <a:pPr marL="0" indent="0" algn="just">
              <a:buNone/>
            </a:pPr>
            <a:endParaRPr lang="es-EC" sz="2000" dirty="0"/>
          </a:p>
          <a:p>
            <a:r>
              <a:rPr lang="es-EC" sz="2400" b="1" dirty="0" smtClean="0"/>
              <a:t>VÁLVULA DE VENTEO O SEGURIDAD</a:t>
            </a:r>
            <a:endParaRPr lang="es-EC" sz="2400" dirty="0"/>
          </a:p>
          <a:p>
            <a:r>
              <a:rPr lang="es-EC" sz="2400" dirty="0"/>
              <a:t>La válvula de alivio está ubicada en la parte superior del separador. Su salida es conectada a la línea de salida de gas, aguas abajo de la válvula de control automático. Cuando la válvula de venteo se abre, el gas es venteado.</a:t>
            </a:r>
          </a:p>
          <a:p>
            <a:pPr marL="0" indent="0" algn="just">
              <a:buNone/>
            </a:pPr>
            <a:endParaRPr lang="es-EC" sz="2400" dirty="0"/>
          </a:p>
          <a:p>
            <a:pPr marL="457200" lvl="1" indent="0" algn="just">
              <a:buNone/>
            </a:pPr>
            <a:endParaRPr lang="es-EC" sz="1600" dirty="0"/>
          </a:p>
        </p:txBody>
      </p:sp>
      <p:pic>
        <p:nvPicPr>
          <p:cNvPr id="6"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descr="https://html2-f.scribdassets.com/6pwo2dwc1s1kpg8n/images/11-d774bdf6ca.jpg"/>
          <p:cNvPicPr/>
          <p:nvPr/>
        </p:nvPicPr>
        <p:blipFill rotWithShape="1">
          <a:blip r:embed="rId5">
            <a:extLst>
              <a:ext uri="{28A0092B-C50C-407E-A947-70E740481C1C}">
                <a14:useLocalDpi xmlns:a14="http://schemas.microsoft.com/office/drawing/2010/main" val="0"/>
              </a:ext>
            </a:extLst>
          </a:blip>
          <a:srcRect l="52619" t="2010" r="3170" b="55771"/>
          <a:stretch/>
        </p:blipFill>
        <p:spPr bwMode="auto">
          <a:xfrm>
            <a:off x="1616759" y="3083756"/>
            <a:ext cx="5181600" cy="3238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36979"/>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51179" y="0"/>
            <a:ext cx="8991600" cy="6172200"/>
          </a:xfrm>
        </p:spPr>
        <p:txBody>
          <a:bodyPr/>
          <a:lstStyle/>
          <a:p>
            <a:pPr lvl="1"/>
            <a:r>
              <a:rPr lang="es-EC" sz="2400" b="1" dirty="0" smtClean="0"/>
              <a:t>INSTRUMENTOS DE SEGURIDAD</a:t>
            </a:r>
            <a:endParaRPr lang="es-EC" sz="2000" dirty="0" smtClean="0"/>
          </a:p>
          <a:p>
            <a:pPr marL="0" indent="0" algn="just">
              <a:buNone/>
            </a:pPr>
            <a:endParaRPr lang="es-EC" sz="2000" dirty="0"/>
          </a:p>
          <a:p>
            <a:r>
              <a:rPr lang="es-EC" sz="2400" b="1" dirty="0" smtClean="0"/>
              <a:t>DISCO DE RUPTURA</a:t>
            </a:r>
            <a:endParaRPr lang="es-EC" sz="2400" dirty="0"/>
          </a:p>
          <a:p>
            <a:pPr algn="just"/>
            <a:r>
              <a:rPr lang="es-EC" sz="2400" dirty="0"/>
              <a:t>La principal desventaja de la configuración mostrada en el diagrama de dispositivos de seguridad es que si por cualquier razón la línea de gas que va al quemador se bloquea, la válvula de alivio no será capaz de descargar la sobre presión. Por esta razón, y para prevenir cualquier otra falla en el funcionamiento de esta válvula, el separador se equipa con un dispositivo de seguridad adicional llamado disco de ruptura. El disco de ruptura opera por un principio diferente al de la válvula de alivio. Se compone de un diafragma metálico fino y convexo diseñado para romperse a una presión muy específica. Cuando se rompe el diagrama se rasga completamente, dejando un gran orificio a través del cual el gas y el líquido pueden escapar. El disco debe ser reemplazado cuando se rompe, pero la válvula de alivio puede abrirse y cerrarse repetidamente.</a:t>
            </a:r>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1177052633"/>
      </p:ext>
    </p:extLst>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6"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178558" y="152400"/>
            <a:ext cx="8991600" cy="6172200"/>
          </a:xfrm>
        </p:spPr>
        <p:txBody>
          <a:bodyPr/>
          <a:lstStyle/>
          <a:p>
            <a:pPr lvl="1"/>
            <a:r>
              <a:rPr lang="es-EC" sz="2400" b="1" dirty="0" smtClean="0"/>
              <a:t>INSTRUMENTOS DE SEGURIDAD</a:t>
            </a:r>
            <a:endParaRPr lang="es-EC" sz="2000" dirty="0" smtClean="0"/>
          </a:p>
          <a:p>
            <a:pPr marL="0" indent="0" algn="just">
              <a:buNone/>
            </a:pPr>
            <a:endParaRPr lang="es-EC" sz="2000" dirty="0"/>
          </a:p>
          <a:p>
            <a:r>
              <a:rPr lang="es-EC" sz="2400" b="1" dirty="0" smtClean="0"/>
              <a:t>DISCO DE RUPTURA</a:t>
            </a:r>
            <a:endParaRPr lang="es-EC" sz="2400" dirty="0"/>
          </a:p>
          <a:p>
            <a:pPr marL="0" indent="0" algn="just">
              <a:buNone/>
            </a:pPr>
            <a:endParaRPr lang="es-EC" sz="2400" dirty="0"/>
          </a:p>
          <a:p>
            <a:pPr marL="457200" lvl="1" indent="0" algn="just">
              <a:buNone/>
            </a:pPr>
            <a:endParaRPr lang="es-EC" sz="1600" dirty="0"/>
          </a:p>
        </p:txBody>
      </p:sp>
      <p:pic>
        <p:nvPicPr>
          <p:cNvPr id="4" name="Imagen 3" descr="https://html2-f.scribdassets.com/6pwo2dwc1s1kpg8n/images/12-6968fd5e06.jpg"/>
          <p:cNvPicPr/>
          <p:nvPr/>
        </p:nvPicPr>
        <p:blipFill rotWithShape="1">
          <a:blip r:embed="rId5">
            <a:extLst>
              <a:ext uri="{28A0092B-C50C-407E-A947-70E740481C1C}">
                <a14:useLocalDpi xmlns:a14="http://schemas.microsoft.com/office/drawing/2010/main" val="0"/>
              </a:ext>
            </a:extLst>
          </a:blip>
          <a:srcRect t="4494" r="45627" b="9119"/>
          <a:stretch/>
        </p:blipFill>
        <p:spPr bwMode="auto">
          <a:xfrm>
            <a:off x="1854958" y="1676401"/>
            <a:ext cx="6019799" cy="441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4743914"/>
      </p:ext>
    </p:extLst>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4099" name="Rectangle 11"/>
          <p:cNvSpPr>
            <a:spLocks noGrp="1"/>
          </p:cNvSpPr>
          <p:nvPr>
            <p:ph type="body" idx="4294967295"/>
          </p:nvPr>
        </p:nvSpPr>
        <p:spPr>
          <a:xfrm>
            <a:off x="228600" y="76200"/>
            <a:ext cx="8686800" cy="6172200"/>
          </a:xfrm>
        </p:spPr>
        <p:txBody>
          <a:bodyPr/>
          <a:lstStyle/>
          <a:p>
            <a:pPr marL="355600" lvl="2" indent="0">
              <a:buNone/>
            </a:pPr>
            <a:r>
              <a:rPr lang="es-ES" sz="2800" b="1" dirty="0" smtClean="0"/>
              <a:t>OBJETIVOS</a:t>
            </a:r>
          </a:p>
          <a:p>
            <a:pPr marL="355600" lvl="2" indent="0">
              <a:buNone/>
            </a:pPr>
            <a:r>
              <a:rPr lang="es-ES" b="1" dirty="0" smtClean="0"/>
              <a:t>GENERAL</a:t>
            </a:r>
            <a:endParaRPr lang="es-EC" dirty="0" smtClean="0"/>
          </a:p>
          <a:p>
            <a:pPr algn="just"/>
            <a:r>
              <a:rPr lang="es-EC" sz="2000" dirty="0"/>
              <a:t>Proporcionar fundamentos teóricos que permitan una óptima comprensión de la terminología relacionada con el área de las separaciones físicas de fluidos, haciendo énfasis en la separación gas-líquido, con el fin de entregar suficiente información para el diseño de separadores de crudo cilíndricos, ya sean verticales u horizontales, trifásicos. </a:t>
            </a:r>
          </a:p>
          <a:p>
            <a:pPr>
              <a:buNone/>
            </a:pPr>
            <a:r>
              <a:rPr lang="es-ES" sz="2800" b="1" dirty="0" smtClean="0"/>
              <a:t>	</a:t>
            </a:r>
            <a:r>
              <a:rPr lang="es-ES" sz="2400" b="1" dirty="0" smtClean="0"/>
              <a:t>ESPECÍFICOS</a:t>
            </a:r>
            <a:endParaRPr lang="es-EC" sz="2800" dirty="0" smtClean="0"/>
          </a:p>
          <a:p>
            <a:pPr lvl="0"/>
            <a:r>
              <a:rPr lang="es-ES" sz="2000" dirty="0"/>
              <a:t>Revisión del estado del arte en separación trifásica gas-petróleo-agua; equipos y componentes de separación; bibliografía clásica y artículos recientes</a:t>
            </a:r>
            <a:r>
              <a:rPr lang="es-ES" sz="2000" dirty="0" smtClean="0"/>
              <a:t>.</a:t>
            </a:r>
          </a:p>
          <a:p>
            <a:r>
              <a:rPr lang="es-ES" sz="2000" dirty="0"/>
              <a:t>Estudiar el proceso químico.</a:t>
            </a:r>
            <a:endParaRPr lang="es-EC" sz="2000" dirty="0"/>
          </a:p>
          <a:p>
            <a:pPr algn="just"/>
            <a:r>
              <a:rPr lang="es-ES" sz="2000" dirty="0"/>
              <a:t>Diseñar a nivel de detalle todas las partes del separador bajo normas o estándares principalmente como API 12J, ASME SECCIÓN VIII División 1.</a:t>
            </a:r>
            <a:endParaRPr lang="es-EC" sz="2000" dirty="0"/>
          </a:p>
          <a:p>
            <a:r>
              <a:rPr lang="es-ES" sz="2000" dirty="0" smtClean="0"/>
              <a:t>Simular las condiciones de trabajo de los equipos con el crudo.</a:t>
            </a:r>
            <a:endParaRPr lang="es-EC" sz="2000" dirty="0"/>
          </a:p>
          <a:p>
            <a:pPr marL="0" lvl="0" indent="0">
              <a:buNone/>
            </a:pPr>
            <a:endParaRPr lang="es-EC" sz="2000" dirty="0"/>
          </a:p>
        </p:txBody>
      </p:sp>
      <p:pic>
        <p:nvPicPr>
          <p:cNvPr id="4"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98107" y="-40933"/>
            <a:ext cx="8784907" cy="6172200"/>
          </a:xfrm>
        </p:spPr>
        <p:txBody>
          <a:bodyPr/>
          <a:lstStyle/>
          <a:p>
            <a:pPr lvl="1"/>
            <a:r>
              <a:rPr lang="es-EC" sz="2400" b="1" dirty="0" smtClean="0"/>
              <a:t>SEPARADORES HORIZONTALES</a:t>
            </a:r>
            <a:endParaRPr lang="es-EC" sz="2000" dirty="0" smtClean="0"/>
          </a:p>
          <a:p>
            <a:pPr marL="0" indent="0" algn="just">
              <a:buNone/>
            </a:pPr>
            <a:endParaRPr lang="es-EC" sz="2000" dirty="0"/>
          </a:p>
          <a:p>
            <a:pPr algn="just"/>
            <a:r>
              <a:rPr lang="es-EC" sz="2400" dirty="0" smtClean="0"/>
              <a:t>En un separador de tres fases, el desviador de entrada contiene un tubo de contra corriente (</a:t>
            </a:r>
            <a:r>
              <a:rPr lang="es-EC" sz="2400" dirty="0" err="1" smtClean="0"/>
              <a:t>down</a:t>
            </a:r>
            <a:r>
              <a:rPr lang="es-EC" sz="2400" dirty="0" smtClean="0"/>
              <a:t> comer) que dirige el flujo del líquido por debajo de la </a:t>
            </a:r>
            <a:r>
              <a:rPr lang="es-EC" sz="2400" dirty="0" err="1" smtClean="0"/>
              <a:t>interfase</a:t>
            </a:r>
            <a:r>
              <a:rPr lang="es-EC" sz="2400" dirty="0" smtClean="0"/>
              <a:t> gas- aceite hasta la vecindad de la </a:t>
            </a:r>
            <a:r>
              <a:rPr lang="es-EC" sz="2400" dirty="0" err="1" smtClean="0"/>
              <a:t>interfase</a:t>
            </a:r>
            <a:r>
              <a:rPr lang="es-EC" sz="2400" dirty="0" smtClean="0"/>
              <a:t> aceite- agua. La sección de recolección de líquido en el separador da suficiente tiempo de retención de manera que el aceite y la emulsión formen una capa o colchón de aceite en la parte intermedia. El agua libre se va al fondo. </a:t>
            </a:r>
          </a:p>
          <a:p>
            <a:pPr algn="just"/>
            <a:r>
              <a:rPr lang="es-EC" sz="2400" dirty="0" smtClean="0"/>
              <a:t>El vertedero mantiene el nivel de aceite y el controlador de nivel mantiene el nivel del agua. El aceite pasa rápidamente sobre el vertedero. El nivel del aceite después del vertedero es regulado por un controlador de nivel el cual opera la válvula de vaciado. </a:t>
            </a:r>
          </a:p>
          <a:p>
            <a:pPr algn="just"/>
            <a:r>
              <a:rPr lang="es-EC" sz="2400" dirty="0" smtClean="0"/>
              <a:t>Un controlador de nivel mantiene estable la altura de la </a:t>
            </a:r>
            <a:r>
              <a:rPr lang="es-EC" sz="2400" dirty="0" err="1" smtClean="0"/>
              <a:t>interfase</a:t>
            </a:r>
            <a:r>
              <a:rPr lang="es-EC" sz="2400" dirty="0" smtClean="0"/>
              <a:t> aceite- agua. El controlador acciona la válvula de vaciar el agua, permitiendo la salida de cierta cantidad de agua de manera que la </a:t>
            </a:r>
            <a:r>
              <a:rPr lang="es-EC" sz="2400" dirty="0" err="1" smtClean="0"/>
              <a:t>interfase</a:t>
            </a:r>
            <a:r>
              <a:rPr lang="es-EC" sz="2400" dirty="0" smtClean="0"/>
              <a:t> aceite- agua se mantenga a la altura diseñada.</a:t>
            </a:r>
            <a:endParaRPr lang="es-EC" sz="2400" dirty="0"/>
          </a:p>
        </p:txBody>
      </p:sp>
    </p:spTree>
    <p:extLst>
      <p:ext uri="{BB962C8B-B14F-4D97-AF65-F5344CB8AC3E}">
        <p14:creationId xmlns:p14="http://schemas.microsoft.com/office/powerpoint/2010/main" val="1996389018"/>
      </p:ext>
    </p:extLst>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51179" y="11723"/>
            <a:ext cx="8991600" cy="6172200"/>
          </a:xfrm>
        </p:spPr>
        <p:txBody>
          <a:bodyPr/>
          <a:lstStyle/>
          <a:p>
            <a:pPr lvl="1"/>
            <a:r>
              <a:rPr lang="es-EC" sz="2400" b="1" dirty="0" smtClean="0"/>
              <a:t>SEPARADORES HORIZONTALES</a:t>
            </a:r>
            <a:endParaRPr lang="es-EC" sz="2000" dirty="0" smtClean="0"/>
          </a:p>
          <a:p>
            <a:pPr marL="0" indent="0" algn="just">
              <a:buNone/>
            </a:pPr>
            <a:endParaRPr lang="es-EC" sz="2000" dirty="0"/>
          </a:p>
          <a:p>
            <a:pPr algn="just"/>
            <a:r>
              <a:rPr lang="es-EC" sz="2400" dirty="0" smtClean="0"/>
              <a:t>Un </a:t>
            </a:r>
            <a:r>
              <a:rPr lang="es-EC" sz="2400" dirty="0"/>
              <a:t>controlador de nivel mantiene estable la altura de la </a:t>
            </a:r>
            <a:r>
              <a:rPr lang="es-EC" sz="2400" dirty="0" err="1"/>
              <a:t>interfase</a:t>
            </a:r>
            <a:r>
              <a:rPr lang="es-EC" sz="2400" dirty="0"/>
              <a:t> aceite- agua. El controlador acciona la válvula de vaciar el agua, permitiendo la salida de cierta cantidad de agua de manera que la </a:t>
            </a:r>
            <a:r>
              <a:rPr lang="es-EC" sz="2400" dirty="0" err="1"/>
              <a:t>interfase</a:t>
            </a:r>
            <a:r>
              <a:rPr lang="es-EC" sz="2400" dirty="0"/>
              <a:t> aceite- agua se mantenga a la altura diseñada.</a:t>
            </a:r>
          </a:p>
          <a:p>
            <a:pPr algn="just"/>
            <a:r>
              <a:rPr lang="es-EC" sz="2400" dirty="0"/>
              <a:t>El gas fluye horizontalmente en el separador y pasa a través del extractor de niebla a una válvula de control de presión, la cual mantiene constante la presión en el separador.</a:t>
            </a:r>
          </a:p>
          <a:p>
            <a:pPr algn="just"/>
            <a:r>
              <a:rPr lang="es-EC" sz="2400" dirty="0"/>
              <a:t>El nivel de la </a:t>
            </a:r>
            <a:r>
              <a:rPr lang="es-EC" sz="2400" dirty="0" err="1"/>
              <a:t>interfase</a:t>
            </a:r>
            <a:r>
              <a:rPr lang="es-EC" sz="2400" dirty="0"/>
              <a:t> gas- aceite puede variar desde la mitad del diámetro hasta un 75% del diámetro dependiendo de la importancia que tenga la separación de gas y líquido. La configuración más común es la mitad llena y este es el que usaremos para propósitos de nuestro diseño.</a:t>
            </a:r>
          </a:p>
          <a:p>
            <a:pPr marL="0" indent="0">
              <a:buNone/>
            </a:pPr>
            <a:endParaRPr lang="es-EC" sz="2400" dirty="0"/>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4123450632"/>
      </p:ext>
    </p:extLst>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8560" y="0"/>
            <a:ext cx="8991600" cy="6172200"/>
          </a:xfrm>
        </p:spPr>
        <p:txBody>
          <a:bodyPr/>
          <a:lstStyle/>
          <a:p>
            <a:pPr lvl="1"/>
            <a:r>
              <a:rPr lang="es-EC" sz="2400" b="1" dirty="0" smtClean="0"/>
              <a:t>SEPARADORES HORIZONTALES</a:t>
            </a:r>
            <a:endParaRPr lang="es-EC" sz="2000" dirty="0" smtClean="0"/>
          </a:p>
          <a:p>
            <a:pPr marL="0" indent="0" algn="just">
              <a:buNone/>
            </a:pPr>
            <a:endParaRPr lang="es-EC" sz="2000" dirty="0"/>
          </a:p>
          <a:p>
            <a:pPr marL="0" indent="0">
              <a:buNone/>
            </a:pPr>
            <a:endParaRPr lang="es-EC" sz="2400" dirty="0"/>
          </a:p>
          <a:p>
            <a:pPr marL="0" indent="0" algn="just">
              <a:buNone/>
            </a:pPr>
            <a:endParaRPr lang="es-EC" sz="2400" dirty="0"/>
          </a:p>
          <a:p>
            <a:pPr marL="457200" lvl="1" indent="0" algn="just">
              <a:buNone/>
            </a:pPr>
            <a:endParaRPr lang="es-EC" sz="1600" dirty="0"/>
          </a:p>
        </p:txBody>
      </p:sp>
      <p:pic>
        <p:nvPicPr>
          <p:cNvPr id="6"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052" t="7799" r="1661" b="2159"/>
          <a:stretch/>
        </p:blipFill>
        <p:spPr bwMode="auto">
          <a:xfrm>
            <a:off x="93840" y="838200"/>
            <a:ext cx="8382000" cy="5181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491278"/>
      </p:ext>
    </p:extLst>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174" t="9731" r="2502" b="1555"/>
          <a:stretch/>
        </p:blipFill>
        <p:spPr bwMode="auto">
          <a:xfrm>
            <a:off x="281354" y="917917"/>
            <a:ext cx="8305800" cy="4953000"/>
          </a:xfrm>
          <a:prstGeom prst="rect">
            <a:avLst/>
          </a:prstGeom>
          <a:ln>
            <a:noFill/>
          </a:ln>
          <a:extLst>
            <a:ext uri="{53640926-AAD7-44D8-BBD7-CCE9431645EC}">
              <a14:shadowObscured xmlns:a14="http://schemas.microsoft.com/office/drawing/2010/main"/>
            </a:ext>
          </a:extLst>
        </p:spPr>
      </p:pic>
      <p:sp>
        <p:nvSpPr>
          <p:cNvPr id="7171" name="Rectangle 11"/>
          <p:cNvSpPr>
            <a:spLocks noGrp="1"/>
          </p:cNvSpPr>
          <p:nvPr>
            <p:ph type="body" idx="4294967295"/>
          </p:nvPr>
        </p:nvSpPr>
        <p:spPr>
          <a:xfrm>
            <a:off x="-23446" y="3517"/>
            <a:ext cx="8991600" cy="6172200"/>
          </a:xfrm>
        </p:spPr>
        <p:txBody>
          <a:bodyPr/>
          <a:lstStyle/>
          <a:p>
            <a:pPr lvl="1"/>
            <a:r>
              <a:rPr lang="es-EC" sz="2400" b="1" dirty="0" smtClean="0"/>
              <a:t>SEPARADORES HORIZONTALES</a:t>
            </a:r>
            <a:endParaRPr lang="es-EC" sz="2000" dirty="0" smtClean="0"/>
          </a:p>
          <a:p>
            <a:pPr marL="0" indent="0" algn="just">
              <a:buNone/>
            </a:pPr>
            <a:endParaRPr lang="es-EC" sz="2000" dirty="0"/>
          </a:p>
          <a:p>
            <a:pPr marL="0" indent="0">
              <a:buNone/>
            </a:pPr>
            <a:endParaRPr lang="es-EC" sz="2400" dirty="0"/>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1858835826"/>
      </p:ext>
    </p:extLst>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33997" y="166369"/>
            <a:ext cx="8991600" cy="6172200"/>
          </a:xfrm>
        </p:spPr>
        <p:txBody>
          <a:bodyPr/>
          <a:lstStyle/>
          <a:p>
            <a:pPr lvl="1"/>
            <a:r>
              <a:rPr lang="es-EC" b="1" dirty="0" smtClean="0"/>
              <a:t>SEPARADORES VERTICALES</a:t>
            </a:r>
            <a:endParaRPr lang="es-EC" dirty="0" smtClean="0"/>
          </a:p>
          <a:p>
            <a:pPr marL="0" indent="0" algn="just">
              <a:buNone/>
            </a:pPr>
            <a:endParaRPr lang="es-EC" sz="2000" dirty="0"/>
          </a:p>
          <a:p>
            <a:pPr algn="just"/>
            <a:r>
              <a:rPr lang="es-EC" sz="2400" dirty="0"/>
              <a:t>Los separadores verticales de tres fases son similares a los de dos fases. La diferencia se encuentra en la sección de acumulación del fluido. En estos separadores, la parte superior de la sección de acumulación sirve para colectar el crudo y la parte inferior el agua. Ambas partes tienen sus propios controladores de niveles, además de sus válvulas de control. La corriente del líquido proveniente de los pozos entra por la parte superior. La dirección y velocidad del flujo son cambiadas por los deflectores. Al subir el gas y los vapores del fluido, los </a:t>
            </a:r>
            <a:r>
              <a:rPr lang="es-EC" sz="2400" dirty="0" err="1"/>
              <a:t>laminarizadores</a:t>
            </a:r>
            <a:r>
              <a:rPr lang="es-EC" sz="2400" dirty="0"/>
              <a:t> y el extractor de vapor atrapan las gotas contenidas en los vapores. El gas sale del separador por la parte superior</a:t>
            </a:r>
            <a:r>
              <a:rPr lang="es-EC" sz="2400" dirty="0" smtClean="0"/>
              <a:t>.</a:t>
            </a:r>
            <a:endParaRPr lang="es-EC" sz="2400" dirty="0"/>
          </a:p>
          <a:p>
            <a:pPr marL="0" indent="0">
              <a:buNone/>
            </a:pPr>
            <a:endParaRPr lang="es-EC" sz="2400" dirty="0"/>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1531933119"/>
      </p:ext>
    </p:extLst>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62339" y="10236"/>
            <a:ext cx="8991600" cy="6172200"/>
          </a:xfrm>
        </p:spPr>
        <p:txBody>
          <a:bodyPr/>
          <a:lstStyle/>
          <a:p>
            <a:pPr lvl="1"/>
            <a:r>
              <a:rPr lang="es-EC" sz="2400" b="1" dirty="0" smtClean="0"/>
              <a:t>SEPARADORES VERTICALES</a:t>
            </a:r>
            <a:endParaRPr lang="es-EC" sz="2000" dirty="0" smtClean="0"/>
          </a:p>
          <a:p>
            <a:pPr marL="0" indent="0" algn="just">
              <a:buNone/>
            </a:pPr>
            <a:endParaRPr lang="es-EC" sz="2000" dirty="0"/>
          </a:p>
          <a:p>
            <a:pPr algn="just"/>
            <a:r>
              <a:rPr lang="es-EC" sz="2200" dirty="0" smtClean="0"/>
              <a:t>El crudo y el agua caen a la sección de acumulación donde tanto el agua como el crudo son separados por gravedad. En vista de que el tiempo de asentamiento es mayor que en la separación del gas, el crudo debe permanecer en ésta sección por un mayor periodo de tiempo que en los separadores de dos fases. Esto requiere que la sección de acumulación sea más grande. </a:t>
            </a:r>
          </a:p>
          <a:p>
            <a:pPr algn="just"/>
            <a:r>
              <a:rPr lang="es-EC" sz="2200" dirty="0" smtClean="0"/>
              <a:t>El crudo sale del tanque por la válvula que controla el nivel del mismo en la sección de acumulación. El agua sale del separador por otra válvula de control diferente. Tanto el crudo como el agua salen por válvulas diferentes. </a:t>
            </a:r>
          </a:p>
          <a:p>
            <a:pPr algn="just"/>
            <a:r>
              <a:rPr lang="es-EC" sz="2200" dirty="0" smtClean="0"/>
              <a:t>El control de nivel de los líquidos es importante en los separadores de tres fases. El límite común tanto para el agua como del crudo debe estar dentro de los parámetros para que la válvula del crudo no descargue agua en lugar de crudo. Por otro lado, un controlador o válvula deficiente podría hacer que tanto el agua como el crudo sean depositados en el agua con residuos.</a:t>
            </a:r>
          </a:p>
          <a:p>
            <a:pPr marL="0" indent="0">
              <a:buNone/>
            </a:pPr>
            <a:endParaRPr lang="es-EC" sz="2400" dirty="0"/>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3776560520"/>
      </p:ext>
    </p:extLst>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78558" y="152400"/>
            <a:ext cx="8991600" cy="6172200"/>
          </a:xfrm>
        </p:spPr>
        <p:txBody>
          <a:bodyPr/>
          <a:lstStyle/>
          <a:p>
            <a:pPr lvl="1"/>
            <a:r>
              <a:rPr lang="es-EC" sz="2400" b="1" dirty="0" smtClean="0"/>
              <a:t>SEPARADORES VERTICALES</a:t>
            </a:r>
            <a:endParaRPr lang="es-EC" sz="2000" dirty="0" smtClean="0"/>
          </a:p>
          <a:p>
            <a:pPr marL="0" indent="0" algn="just">
              <a:buNone/>
            </a:pPr>
            <a:endParaRPr lang="es-EC" sz="2000" dirty="0"/>
          </a:p>
          <a:p>
            <a:pPr marL="0" indent="0">
              <a:buNone/>
            </a:pPr>
            <a:endParaRPr lang="es-EC" sz="2400" dirty="0"/>
          </a:p>
          <a:p>
            <a:pPr marL="0" indent="0" algn="just">
              <a:buNone/>
            </a:pPr>
            <a:endParaRPr lang="es-EC" sz="2400" dirty="0"/>
          </a:p>
          <a:p>
            <a:pPr marL="457200" lvl="1" indent="0" algn="just">
              <a:buNone/>
            </a:pPr>
            <a:endParaRPr lang="es-EC" sz="1600" dirty="0"/>
          </a:p>
        </p:txBody>
      </p:sp>
      <p:pic>
        <p:nvPicPr>
          <p:cNvPr id="6"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p:nvPr/>
        </p:nvPicPr>
        <p:blipFill rotWithShape="1">
          <a:blip r:embed="rId5"/>
          <a:srcRect l="2545" t="2311" r="35599"/>
          <a:stretch/>
        </p:blipFill>
        <p:spPr bwMode="auto">
          <a:xfrm>
            <a:off x="1139943" y="767190"/>
            <a:ext cx="5257800" cy="563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7545311"/>
      </p:ext>
    </p:extLst>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52400" y="152400"/>
            <a:ext cx="8991600" cy="6172200"/>
          </a:xfrm>
        </p:spPr>
        <p:txBody>
          <a:bodyPr/>
          <a:lstStyle/>
          <a:p>
            <a:pPr lvl="1"/>
            <a:r>
              <a:rPr lang="es-EC" sz="2400" b="1" dirty="0" smtClean="0"/>
              <a:t>TIEMPO DE RETENCIÓN</a:t>
            </a:r>
            <a:endParaRPr lang="es-EC" sz="2000" dirty="0" smtClean="0"/>
          </a:p>
          <a:p>
            <a:pPr marL="0" indent="0" algn="just">
              <a:buNone/>
            </a:pPr>
            <a:endParaRPr lang="es-EC" sz="2000" dirty="0"/>
          </a:p>
          <a:p>
            <a:pPr marL="0" indent="0">
              <a:buNone/>
            </a:pPr>
            <a:endParaRPr lang="es-EC" sz="2400" dirty="0"/>
          </a:p>
          <a:p>
            <a:pPr marL="0" indent="0" algn="just">
              <a:buNone/>
            </a:pPr>
            <a:endParaRPr lang="es-EC" sz="2400" dirty="0"/>
          </a:p>
          <a:p>
            <a:pPr marL="457200" lvl="1" indent="0" algn="just">
              <a:buNone/>
            </a:pPr>
            <a:endParaRPr lang="es-EC" sz="16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rotWithShape="1">
          <a:blip r:embed="rId5"/>
          <a:srcRect l="24076" t="34819" r="46948" b="26526"/>
          <a:stretch/>
        </p:blipFill>
        <p:spPr bwMode="auto">
          <a:xfrm>
            <a:off x="1066800" y="1066800"/>
            <a:ext cx="7315199"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4218888"/>
      </p:ext>
    </p:extLst>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0" y="196849"/>
            <a:ext cx="8991600" cy="6172200"/>
          </a:xfrm>
        </p:spPr>
        <p:txBody>
          <a:bodyPr/>
          <a:lstStyle/>
          <a:p>
            <a:pPr lvl="1"/>
            <a:r>
              <a:rPr lang="es-EC" sz="2400" b="1" dirty="0" smtClean="0"/>
              <a:t>DIMENSIONAMIENTO HIDRÁULICO, SEPARADOR HORIZONTAL</a:t>
            </a:r>
            <a:endParaRPr lang="es-EC" sz="2000" dirty="0" smtClean="0"/>
          </a:p>
          <a:p>
            <a:pPr marL="0" indent="0" algn="just">
              <a:buNone/>
            </a:pPr>
            <a:endParaRPr lang="es-EC" sz="2000" dirty="0"/>
          </a:p>
          <a:p>
            <a:pPr marL="0" indent="0">
              <a:buNone/>
            </a:pPr>
            <a:r>
              <a:rPr lang="es-EC" sz="2400" b="1" dirty="0" smtClean="0"/>
              <a:t>ALCANCE</a:t>
            </a:r>
            <a:endParaRPr lang="es-EC" sz="2400" dirty="0"/>
          </a:p>
          <a:p>
            <a:pPr algn="just"/>
            <a:r>
              <a:rPr lang="es-EC" sz="2400" dirty="0" smtClean="0"/>
              <a:t>El dimensionamiento de un separador está dado por dos partes: en primera instancia, el dimensionamiento hidráulico (API-12J) que permite determinar la longitud y diámetro del recipiente del separador, y, la segunda, es el dimensionamiento estructural según la norma ASME Sección VIII, división 1, para establecer los espesores del cuerpo y la tapas en base a la presión y temperatura de operación, confiabilidad de la soldadura, características del material, corrosión permisible y la geometría determinada en el dimensionamiento hidráulico.</a:t>
            </a:r>
          </a:p>
          <a:p>
            <a:pPr marL="0" indent="0">
              <a:buNone/>
            </a:pPr>
            <a:endParaRPr lang="es-EC" sz="2400" b="1" dirty="0"/>
          </a:p>
          <a:p>
            <a:pPr marL="0" indent="0" algn="just">
              <a:buNone/>
            </a:pPr>
            <a:endParaRPr lang="es-EC" sz="2400" dirty="0"/>
          </a:p>
          <a:p>
            <a:pPr marL="457200" lvl="1" indent="0" algn="just">
              <a:buNone/>
            </a:pPr>
            <a:endParaRPr lang="es-EC" sz="1600" dirty="0"/>
          </a:p>
        </p:txBody>
      </p:sp>
    </p:spTree>
    <p:extLst>
      <p:ext uri="{BB962C8B-B14F-4D97-AF65-F5344CB8AC3E}">
        <p14:creationId xmlns:p14="http://schemas.microsoft.com/office/powerpoint/2010/main" val="807638127"/>
      </p:ext>
    </p:extLst>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34119" y="152400"/>
            <a:ext cx="8991600" cy="6172200"/>
          </a:xfrm>
        </p:spPr>
        <p:txBody>
          <a:bodyPr/>
          <a:lstStyle/>
          <a:p>
            <a:pPr lvl="1"/>
            <a:r>
              <a:rPr lang="es-EC" sz="2400" b="1" dirty="0" smtClean="0"/>
              <a:t>DIMENSIONAMIENTO HIDRÁULICO, SEPARADOR HORIZONTAL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sp>
        <p:nvSpPr>
          <p:cNvPr id="5" name="Rectangle 2"/>
          <p:cNvSpPr>
            <a:spLocks noChangeArrowheads="1"/>
          </p:cNvSpPr>
          <p:nvPr/>
        </p:nvSpPr>
        <p:spPr bwMode="auto">
          <a:xfrm>
            <a:off x="2489871" y="5911282"/>
            <a:ext cx="3937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EC"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Datos de un pozo de producci</a:t>
            </a:r>
            <a:r>
              <a:rPr kumimoji="0" lang="es-EC" altLang="es-EC"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EC"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endParaRPr kumimoji="0" lang="es-EC" altLang="es-EC" sz="2000" b="0" i="0" u="none" strike="noStrike" cap="none" normalizeH="0" baseline="0" dirty="0" smtClean="0">
              <a:ln>
                <a:noFill/>
              </a:ln>
              <a:solidFill>
                <a:schemeClr val="tx1"/>
              </a:solidFill>
              <a:effectLst/>
              <a:latin typeface="Arial" panose="020B0604020202020204" pitchFamily="34" charset="0"/>
            </a:endParaRPr>
          </a:p>
        </p:txBody>
      </p:sp>
      <p:pic>
        <p:nvPicPr>
          <p:cNvPr id="6" name="Imagen 5"/>
          <p:cNvPicPr>
            <a:picLocks noChangeAspect="1"/>
          </p:cNvPicPr>
          <p:nvPr/>
        </p:nvPicPr>
        <p:blipFill rotWithShape="1">
          <a:blip r:embed="rId4"/>
          <a:srcRect l="41801" t="25000" r="37116" b="13541"/>
          <a:stretch/>
        </p:blipFill>
        <p:spPr>
          <a:xfrm>
            <a:off x="2861481" y="990599"/>
            <a:ext cx="2970412" cy="4868173"/>
          </a:xfrm>
          <a:prstGeom prst="rect">
            <a:avLst/>
          </a:prstGeom>
        </p:spPr>
      </p:pic>
      <p:pic>
        <p:nvPicPr>
          <p:cNvPr id="8"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692300"/>
      </p:ext>
    </p:extLst>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5123" name="Rectangle 11"/>
          <p:cNvSpPr>
            <a:spLocks noGrp="1"/>
          </p:cNvSpPr>
          <p:nvPr>
            <p:ph type="body" idx="4294967295"/>
          </p:nvPr>
        </p:nvSpPr>
        <p:spPr>
          <a:xfrm>
            <a:off x="178558" y="320675"/>
            <a:ext cx="8686800" cy="6172200"/>
          </a:xfrm>
        </p:spPr>
        <p:txBody>
          <a:bodyPr/>
          <a:lstStyle/>
          <a:p>
            <a:pPr lvl="1"/>
            <a:r>
              <a:rPr lang="es-ES" sz="2400" b="1" dirty="0" smtClean="0"/>
              <a:t>ALCANCE</a:t>
            </a:r>
          </a:p>
          <a:p>
            <a:pPr algn="just"/>
            <a:r>
              <a:rPr lang="es-EC" sz="2400" dirty="0" smtClean="0"/>
              <a:t>Se estudiara el cálculo para separadores de gas-crudo-agua horizontal y Vertical,  trifásico, posteriormente se realizara el cálculo mecánico, donde se analizaran los esfuerzos a los cuales son sometidos  y se calcularan sus espesores.</a:t>
            </a:r>
          </a:p>
          <a:p>
            <a:pPr algn="just"/>
            <a:r>
              <a:rPr lang="es-EC" sz="2400" dirty="0" smtClean="0"/>
              <a:t>Para garantizar su operación y funcionamiento, estos recipientes son diseñados bajo estándares internacionales, con las cuales se trabajaran. Como norma principal se aplicara:</a:t>
            </a:r>
          </a:p>
          <a:p>
            <a:pPr algn="just"/>
            <a:r>
              <a:rPr lang="es-EC" sz="2400" dirty="0" smtClean="0"/>
              <a:t>-ASME SEC. VIII DIV. 1</a:t>
            </a:r>
          </a:p>
          <a:p>
            <a:pPr algn="just"/>
            <a:r>
              <a:rPr lang="es-EC" sz="2400" dirty="0" smtClean="0"/>
              <a:t>Como requerimiento para este proyecto de tesis se diseñara dos separadores de 10.000 BPD de flujo de producción. </a:t>
            </a:r>
          </a:p>
          <a:p>
            <a:pPr algn="just"/>
            <a:r>
              <a:rPr lang="es-EC" sz="2400" dirty="0" smtClean="0"/>
              <a:t>El diseño se ejecutara con el software AutoCAD, así como la simulación se la realizara con el software HYSYS.</a:t>
            </a:r>
          </a:p>
          <a:p>
            <a:pPr marL="0" indent="0">
              <a:buNone/>
            </a:pPr>
            <a:endParaRPr lang="es-EC" sz="2400" dirty="0"/>
          </a:p>
        </p:txBody>
      </p:sp>
      <p:pic>
        <p:nvPicPr>
          <p:cNvPr id="9"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2286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28331" t="18750" r="24231" b="19792"/>
          <a:stretch/>
        </p:blipFill>
        <p:spPr>
          <a:xfrm>
            <a:off x="317879" y="1295400"/>
            <a:ext cx="8458200" cy="50292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008415"/>
      </p:ext>
    </p:extLst>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1524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3" name="Imagen 2"/>
          <p:cNvPicPr>
            <a:picLocks noChangeAspect="1"/>
          </p:cNvPicPr>
          <p:nvPr/>
        </p:nvPicPr>
        <p:blipFill rotWithShape="1">
          <a:blip r:embed="rId4"/>
          <a:srcRect l="33602" t="21875" r="31259" b="12500"/>
          <a:stretch/>
        </p:blipFill>
        <p:spPr>
          <a:xfrm>
            <a:off x="813179" y="1066800"/>
            <a:ext cx="7467600" cy="51816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553585"/>
      </p:ext>
    </p:extLst>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78558" y="2286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4" name="Imagen 3"/>
          <p:cNvPicPr>
            <a:picLocks noChangeAspect="1"/>
          </p:cNvPicPr>
          <p:nvPr/>
        </p:nvPicPr>
        <p:blipFill rotWithShape="1">
          <a:blip r:embed="rId4"/>
          <a:srcRect l="33602" t="18749" r="31845" b="8334"/>
          <a:stretch/>
        </p:blipFill>
        <p:spPr>
          <a:xfrm>
            <a:off x="178558" y="1096033"/>
            <a:ext cx="8382000" cy="5228567"/>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525061"/>
      </p:ext>
    </p:extLst>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2286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33601" t="35416" r="38873" b="40625"/>
          <a:stretch/>
        </p:blipFill>
        <p:spPr>
          <a:xfrm>
            <a:off x="584578" y="1192074"/>
            <a:ext cx="7218233" cy="3532326"/>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566262"/>
      </p:ext>
    </p:extLst>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2286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3" name="Imagen 2"/>
          <p:cNvPicPr>
            <a:picLocks noChangeAspect="1"/>
          </p:cNvPicPr>
          <p:nvPr/>
        </p:nvPicPr>
        <p:blipFill rotWithShape="1">
          <a:blip r:embed="rId4"/>
          <a:srcRect l="45042" t="52966" r="42882" b="27083"/>
          <a:stretch/>
        </p:blipFill>
        <p:spPr>
          <a:xfrm>
            <a:off x="3556379" y="2514600"/>
            <a:ext cx="2460898" cy="2286000"/>
          </a:xfrm>
          <a:prstGeom prst="rect">
            <a:avLst/>
          </a:prstGeom>
        </p:spPr>
      </p:pic>
      <p:pic>
        <p:nvPicPr>
          <p:cNvPr id="6" name="Imagen 5"/>
          <p:cNvPicPr>
            <a:picLocks noChangeAspect="1"/>
          </p:cNvPicPr>
          <p:nvPr/>
        </p:nvPicPr>
        <p:blipFill rotWithShape="1">
          <a:blip r:embed="rId4"/>
          <a:srcRect l="33601" t="20833" r="45140" b="70302"/>
          <a:stretch/>
        </p:blipFill>
        <p:spPr>
          <a:xfrm>
            <a:off x="1149818" y="1328665"/>
            <a:ext cx="4311561" cy="1010935"/>
          </a:xfrm>
          <a:prstGeom prst="rect">
            <a:avLst/>
          </a:prstGeom>
        </p:spPr>
      </p:pic>
      <p:pic>
        <p:nvPicPr>
          <p:cNvPr id="8"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979085"/>
      </p:ext>
    </p:extLst>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524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33602" t="18749" r="31845" b="15626"/>
          <a:stretch/>
        </p:blipFill>
        <p:spPr>
          <a:xfrm>
            <a:off x="304800" y="1066800"/>
            <a:ext cx="8686800" cy="58674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001289"/>
      </p:ext>
    </p:extLst>
  </p:cSld>
  <p:clrMapOvr>
    <a:masterClrMapping/>
  </p:clrMapOvr>
  <p:transition>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7060" y="152400"/>
            <a:ext cx="8991600" cy="6096000"/>
          </a:xfrm>
        </p:spPr>
        <p:txBody>
          <a:bodyPr/>
          <a:lstStyle/>
          <a:p>
            <a:pPr lvl="1"/>
            <a:r>
              <a:rPr lang="es-EC" sz="2400" b="1" dirty="0" smtClean="0"/>
              <a:t>DIMENSIONAMIENTO HIDRÁULICO, SEPARADOR HORIZONTAL</a:t>
            </a:r>
            <a:endParaRPr lang="es-EC" sz="2000" dirty="0" smtClean="0"/>
          </a:p>
          <a:p>
            <a:pPr marL="0" indent="0" algn="just">
              <a:buNone/>
            </a:pPr>
            <a:r>
              <a:rPr lang="es-EC" sz="2000" dirty="0" smtClean="0"/>
              <a:t>(*)Todas las ecuaciones son sacadas del libro:</a:t>
            </a:r>
            <a:r>
              <a:rPr lang="en-US" sz="2000" dirty="0" smtClean="0"/>
              <a:t>Surface Production Operations Volume 1</a:t>
            </a:r>
            <a:endParaRPr lang="es-EC" sz="2000" dirty="0" smtClean="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3" name="Imagen 2"/>
          <p:cNvPicPr>
            <a:picLocks noChangeAspect="1"/>
          </p:cNvPicPr>
          <p:nvPr/>
        </p:nvPicPr>
        <p:blipFill rotWithShape="1">
          <a:blip r:embed="rId4"/>
          <a:srcRect l="33602" t="20833" r="31259" b="18750"/>
          <a:stretch/>
        </p:blipFill>
        <p:spPr>
          <a:xfrm>
            <a:off x="897340" y="1076961"/>
            <a:ext cx="7467600" cy="5171439"/>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50034"/>
      </p:ext>
    </p:extLst>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52400"/>
            <a:ext cx="8991600" cy="6172200"/>
          </a:xfrm>
        </p:spPr>
        <p:txBody>
          <a:bodyPr/>
          <a:lstStyle/>
          <a:p>
            <a:pPr lvl="1"/>
            <a:r>
              <a:rPr lang="es-EC" sz="2400" b="1" dirty="0" smtClean="0"/>
              <a:t>DIMENSIONAMIENTO HIDRÁULICO, SEPARADOR VERTICAL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43558" t="25000" r="39458" b="28125"/>
          <a:stretch/>
        </p:blipFill>
        <p:spPr>
          <a:xfrm>
            <a:off x="2514600" y="814552"/>
            <a:ext cx="3505200" cy="5439101"/>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396815"/>
      </p:ext>
    </p:extLst>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381000" y="304800"/>
            <a:ext cx="8991600" cy="6172200"/>
          </a:xfrm>
        </p:spPr>
        <p:txBody>
          <a:bodyPr/>
          <a:lstStyle/>
          <a:p>
            <a:pPr lvl="1"/>
            <a:r>
              <a:rPr lang="es-EC" sz="2400" b="1" dirty="0" smtClean="0"/>
              <a:t>DIMENSIONAMIENTO HIDRÁULICO, SEPARADOR VERTICAL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4" name="Imagen 3"/>
          <p:cNvPicPr>
            <a:picLocks noChangeAspect="1"/>
          </p:cNvPicPr>
          <p:nvPr/>
        </p:nvPicPr>
        <p:blipFill rotWithShape="1">
          <a:blip r:embed="rId4"/>
          <a:srcRect l="28331" t="28125" r="24231" b="14583"/>
          <a:stretch/>
        </p:blipFill>
        <p:spPr>
          <a:xfrm>
            <a:off x="685800" y="739194"/>
            <a:ext cx="7772400" cy="5277555"/>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577087"/>
      </p:ext>
    </p:extLst>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78558" y="304800"/>
            <a:ext cx="8991600" cy="6172200"/>
          </a:xfrm>
        </p:spPr>
        <p:txBody>
          <a:bodyPr/>
          <a:lstStyle/>
          <a:p>
            <a:pPr lvl="1"/>
            <a:r>
              <a:rPr lang="es-EC" sz="2400" b="1" dirty="0" smtClean="0"/>
              <a:t>DIMENSIONAMIENTO HIDRÁULICO, SEPARADOR VERTICAL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3" name="Imagen 2"/>
          <p:cNvPicPr>
            <a:picLocks noChangeAspect="1"/>
          </p:cNvPicPr>
          <p:nvPr/>
        </p:nvPicPr>
        <p:blipFill rotWithShape="1">
          <a:blip r:embed="rId4"/>
          <a:srcRect l="28331" t="50000" r="24231" b="21875"/>
          <a:stretch/>
        </p:blipFill>
        <p:spPr>
          <a:xfrm>
            <a:off x="614192" y="999316"/>
            <a:ext cx="8534400" cy="2844800"/>
          </a:xfrm>
          <a:prstGeom prst="rect">
            <a:avLst/>
          </a:prstGeom>
        </p:spPr>
      </p:pic>
      <p:pic>
        <p:nvPicPr>
          <p:cNvPr id="4" name="Imagen 3"/>
          <p:cNvPicPr>
            <a:picLocks noChangeAspect="1"/>
          </p:cNvPicPr>
          <p:nvPr/>
        </p:nvPicPr>
        <p:blipFill rotWithShape="1">
          <a:blip r:embed="rId5"/>
          <a:srcRect l="33602" t="18749" r="47072" b="68751"/>
          <a:stretch/>
        </p:blipFill>
        <p:spPr>
          <a:xfrm>
            <a:off x="864358" y="3788958"/>
            <a:ext cx="4343400" cy="914400"/>
          </a:xfrm>
          <a:prstGeom prst="rect">
            <a:avLst/>
          </a:prstGeom>
        </p:spPr>
      </p:pic>
      <p:pic>
        <p:nvPicPr>
          <p:cNvPr id="7" name="Imagen 6"/>
          <p:cNvPicPr>
            <a:picLocks noChangeAspect="1"/>
          </p:cNvPicPr>
          <p:nvPr/>
        </p:nvPicPr>
        <p:blipFill rotWithShape="1">
          <a:blip r:embed="rId5"/>
          <a:srcRect l="33602" t="54805" r="47072" b="11459"/>
          <a:stretch/>
        </p:blipFill>
        <p:spPr>
          <a:xfrm>
            <a:off x="4662856" y="4091114"/>
            <a:ext cx="4114800" cy="2309686"/>
          </a:xfrm>
          <a:prstGeom prst="rect">
            <a:avLst/>
          </a:prstGeom>
        </p:spPr>
      </p:pic>
      <p:pic>
        <p:nvPicPr>
          <p:cNvPr id="9" name="0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39634"/>
      </p:ext>
    </p:extLst>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1"/>
          <p:cNvSpPr>
            <a:spLocks noGrp="1"/>
          </p:cNvSpPr>
          <p:nvPr>
            <p:ph type="body" idx="4294967295"/>
          </p:nvPr>
        </p:nvSpPr>
        <p:spPr>
          <a:xfrm>
            <a:off x="33997" y="198021"/>
            <a:ext cx="8686800" cy="6172200"/>
          </a:xfrm>
        </p:spPr>
        <p:txBody>
          <a:bodyPr/>
          <a:lstStyle/>
          <a:p>
            <a:pPr lvl="1"/>
            <a:r>
              <a:rPr lang="es-ES" sz="2400" b="1" dirty="0" smtClean="0"/>
              <a:t>JUSTIFICACIÓN</a:t>
            </a:r>
            <a:endParaRPr lang="es-EC" sz="2000" b="1" dirty="0" smtClean="0"/>
          </a:p>
          <a:p>
            <a:pPr algn="just"/>
            <a:r>
              <a:rPr lang="es-EC" sz="2400" dirty="0"/>
              <a:t>Es de suma importancia aplicar los conocimientos adquiridos en la etapa de estudiante, mediante este proyecto de tesis aplicaremos de manera efectiva el uso de la información adquirida en las aulas.</a:t>
            </a:r>
          </a:p>
          <a:p>
            <a:pPr algn="just"/>
            <a:r>
              <a:rPr lang="es-EC" sz="2400" dirty="0"/>
              <a:t>Se incluirá desde el diseño </a:t>
            </a:r>
            <a:r>
              <a:rPr lang="es-EC" sz="2400" dirty="0" err="1"/>
              <a:t>Procesista</a:t>
            </a:r>
            <a:r>
              <a:rPr lang="es-EC" sz="2400" dirty="0"/>
              <a:t> en el separador, es decir aplicaremos la Norma API-12J, posteriormente se realizara el diseño mecánico (ASME SEC. VIII </a:t>
            </a:r>
            <a:r>
              <a:rPr lang="es-EC" sz="2400" dirty="0" err="1"/>
              <a:t>Div</a:t>
            </a:r>
            <a:r>
              <a:rPr lang="es-EC" sz="2400" dirty="0"/>
              <a:t>. 1), cabe recalcar que el diseño </a:t>
            </a:r>
            <a:r>
              <a:rPr lang="es-EC" sz="2400" dirty="0" err="1"/>
              <a:t>Procesista</a:t>
            </a:r>
            <a:r>
              <a:rPr lang="es-EC" sz="2400" dirty="0"/>
              <a:t> normalmente lo hace un Ingeniero Químico, sin embargo un Ingeniero Mecánico también puede implementar ese cálculo con cierta asesoría</a:t>
            </a:r>
            <a:r>
              <a:rPr lang="es-EC" sz="2400" dirty="0" smtClean="0"/>
              <a:t>.</a:t>
            </a:r>
          </a:p>
          <a:p>
            <a:pPr algn="just"/>
            <a:r>
              <a:rPr lang="es-EC" sz="2400" dirty="0"/>
              <a:t>El diseño se lo realizara bajo estándares internacionales, permitiendo así investigaciones a nivel de ingeniería de detalle, importante en la carrera profesional del ingeniero.</a:t>
            </a:r>
          </a:p>
          <a:p>
            <a:pPr marL="0" indent="0" algn="just">
              <a:buNone/>
            </a:pPr>
            <a:endParaRPr lang="es-EC" sz="2400" dirty="0"/>
          </a:p>
        </p:txBody>
      </p:sp>
    </p:spTree>
  </p:cSld>
  <p:clrMapOvr>
    <a:masterClrMapping/>
  </p:clrMapOvr>
  <p:transition>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23967" y="228600"/>
            <a:ext cx="8991600" cy="6172200"/>
          </a:xfrm>
        </p:spPr>
        <p:txBody>
          <a:bodyPr/>
          <a:lstStyle/>
          <a:p>
            <a:pPr lvl="1"/>
            <a:r>
              <a:rPr lang="es-EC" sz="2400" b="1" dirty="0" smtClean="0"/>
              <a:t>DIMENSIONAMIENTO HIDRÁULICO, SEPARADOR VERTICAL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33602" t="20833" r="31845" b="29166"/>
          <a:stretch/>
        </p:blipFill>
        <p:spPr>
          <a:xfrm>
            <a:off x="657367" y="1143000"/>
            <a:ext cx="7848600" cy="5145436"/>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398075"/>
      </p:ext>
    </p:extLst>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69936" y="152400"/>
            <a:ext cx="8991600" cy="6172200"/>
          </a:xfrm>
        </p:spPr>
        <p:txBody>
          <a:bodyPr/>
          <a:lstStyle/>
          <a:p>
            <a:pPr lvl="1"/>
            <a:r>
              <a:rPr lang="es-EC" sz="2400" b="1" dirty="0" smtClean="0"/>
              <a:t>DIMENSIONAMIENTO HIDRÁULICO, SEPARADOR VERTICAL</a:t>
            </a:r>
            <a:endParaRPr lang="es-EC" sz="2000" dirty="0" smtClean="0"/>
          </a:p>
          <a:p>
            <a:pPr marL="0" indent="0" algn="just">
              <a:buNone/>
            </a:pP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3" name="Imagen 2"/>
          <p:cNvPicPr>
            <a:picLocks noChangeAspect="1"/>
          </p:cNvPicPr>
          <p:nvPr/>
        </p:nvPicPr>
        <p:blipFill rotWithShape="1">
          <a:blip r:embed="rId4"/>
          <a:srcRect l="33602" t="32292" r="33602" b="10416"/>
          <a:stretch/>
        </p:blipFill>
        <p:spPr>
          <a:xfrm>
            <a:off x="1060536" y="1011012"/>
            <a:ext cx="6858000" cy="5161188"/>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083358"/>
      </p:ext>
    </p:extLst>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rotWithShape="1">
          <a:blip r:embed="rId3" cstate="print"/>
          <a:srcRect b="14351"/>
          <a:stretch/>
        </p:blipFill>
        <p:spPr bwMode="auto">
          <a:xfrm>
            <a:off x="-101221"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152400"/>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ASME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endParaRPr lang="es-EC" sz="2400" b="1" dirty="0"/>
          </a:p>
          <a:p>
            <a:pPr marL="0" indent="0" algn="just">
              <a:buNone/>
            </a:pPr>
            <a:r>
              <a:rPr lang="es-EC" sz="2400" dirty="0" smtClean="0"/>
              <a:t>Parámetros de diseño:</a:t>
            </a:r>
          </a:p>
          <a:p>
            <a:pPr marL="0" indent="0" algn="just">
              <a:buNone/>
            </a:pPr>
            <a:endParaRPr lang="es-EC" sz="2400" dirty="0" smtClean="0"/>
          </a:p>
          <a:p>
            <a:pPr marL="0" indent="0" algn="just">
              <a:buNone/>
            </a:pPr>
            <a:r>
              <a:rPr lang="es-EC" sz="2400" dirty="0" smtClean="0"/>
              <a:t>Material: SA-516-70</a:t>
            </a:r>
          </a:p>
          <a:p>
            <a:pPr marL="0" indent="0" algn="just">
              <a:buNone/>
            </a:pPr>
            <a:r>
              <a:rPr lang="es-EC" sz="2400" dirty="0" smtClean="0"/>
              <a:t>Cabezas: Semielipticas</a:t>
            </a:r>
          </a:p>
          <a:p>
            <a:pPr marL="0" indent="0" algn="just">
              <a:buNone/>
            </a:pPr>
            <a:r>
              <a:rPr lang="es-EC" sz="2400" dirty="0" smtClean="0"/>
              <a:t>Esfuerzo permisible máximo: 15700 psi</a:t>
            </a:r>
          </a:p>
          <a:p>
            <a:pPr marL="0" indent="0" algn="just">
              <a:buNone/>
            </a:pPr>
            <a:r>
              <a:rPr lang="es-EC" sz="2400" dirty="0" smtClean="0"/>
              <a:t>Corrosión admisible:0.125pulg.</a:t>
            </a:r>
          </a:p>
          <a:p>
            <a:pPr marL="0" indent="0" algn="just">
              <a:buNone/>
            </a:pPr>
            <a:endParaRPr lang="es-EC" sz="1600" dirty="0"/>
          </a:p>
          <a:p>
            <a:pPr marL="0" indent="0" algn="just">
              <a:buNone/>
            </a:pPr>
            <a:endParaRPr lang="es-EC" sz="2400" dirty="0"/>
          </a:p>
        </p:txBody>
      </p:sp>
      <p:pic>
        <p:nvPicPr>
          <p:cNvPr id="11"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312759"/>
      </p:ext>
    </p:extLst>
  </p:cSld>
  <p:clrMapOvr>
    <a:masterClrMapping/>
  </p:clrMapOvr>
  <p:transition>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228600"/>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10" name="Imagen 9"/>
          <p:cNvPicPr>
            <a:picLocks noChangeAspect="1"/>
          </p:cNvPicPr>
          <p:nvPr/>
        </p:nvPicPr>
        <p:blipFill rotWithShape="1">
          <a:blip r:embed="rId4"/>
          <a:srcRect l="34187" t="57827" r="31845" b="20834"/>
          <a:stretch/>
        </p:blipFill>
        <p:spPr>
          <a:xfrm>
            <a:off x="813181" y="3762943"/>
            <a:ext cx="7543799" cy="2664449"/>
          </a:xfrm>
          <a:prstGeom prst="rect">
            <a:avLst/>
          </a:prstGeom>
        </p:spPr>
      </p:pic>
      <p:pic>
        <p:nvPicPr>
          <p:cNvPr id="3" name="Imagen 2"/>
          <p:cNvPicPr>
            <a:picLocks noChangeAspect="1"/>
          </p:cNvPicPr>
          <p:nvPr/>
        </p:nvPicPr>
        <p:blipFill rotWithShape="1">
          <a:blip r:embed="rId4"/>
          <a:srcRect l="34187" t="18749" r="31845" b="64048"/>
          <a:stretch/>
        </p:blipFill>
        <p:spPr>
          <a:xfrm>
            <a:off x="584580" y="1524000"/>
            <a:ext cx="7772400" cy="2213064"/>
          </a:xfrm>
          <a:prstGeom prst="rect">
            <a:avLst/>
          </a:prstGeom>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667740"/>
      </p:ext>
    </p:extLst>
  </p:cSld>
  <p:clrMapOvr>
    <a:masterClrMapping/>
  </p:clrMapOvr>
  <p:transition>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228600"/>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33602" t="20834" r="31845" b="33498"/>
          <a:stretch/>
        </p:blipFill>
        <p:spPr>
          <a:xfrm>
            <a:off x="457200" y="1383626"/>
            <a:ext cx="7543800" cy="4359992"/>
          </a:xfrm>
          <a:prstGeom prst="rect">
            <a:avLst/>
          </a:prstGeom>
        </p:spPr>
      </p:pic>
      <p:pic>
        <p:nvPicPr>
          <p:cNvPr id="7" name="Imagen 6"/>
          <p:cNvPicPr>
            <a:picLocks noChangeAspect="1"/>
          </p:cNvPicPr>
          <p:nvPr/>
        </p:nvPicPr>
        <p:blipFill rotWithShape="1">
          <a:blip r:embed="rId4"/>
          <a:srcRect l="33602" t="87692" r="31845" b="8333"/>
          <a:stretch/>
        </p:blipFill>
        <p:spPr>
          <a:xfrm>
            <a:off x="521647" y="5820944"/>
            <a:ext cx="7948305" cy="514032"/>
          </a:xfrm>
          <a:prstGeom prst="rect">
            <a:avLst/>
          </a:prstGeom>
        </p:spPr>
      </p:pic>
      <p:pic>
        <p:nvPicPr>
          <p:cNvPr id="8"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424202"/>
      </p:ext>
    </p:extLst>
  </p:cSld>
  <p:clrMapOvr>
    <a:masterClrMapping/>
  </p:clrMapOvr>
  <p:transition>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196849"/>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endParaRPr lang="es-EC" sz="2400" b="1" dirty="0" smtClean="0"/>
              </a:p>
              <a:p>
                <a:r>
                  <a:rPr lang="es-EC" sz="2400" dirty="0"/>
                  <a:t>Se utiliza el mayor espesor calculado anteriormente, garantizando de esta manera que el cuerpo y tapas del separador resistirán todos los esfuerzos que actúan por la presión que soportan, siendo el espesor:</a:t>
                </a:r>
              </a:p>
              <a:p>
                <a14:m>
                  <m:oMath xmlns:m="http://schemas.openxmlformats.org/officeDocument/2006/math">
                    <m:r>
                      <a:rPr lang="es-EC" sz="2400" i="1">
                        <a:latin typeface="Cambria Math" panose="02040503050406030204" pitchFamily="18" charset="0"/>
                      </a:rPr>
                      <m:t>𝑡</m:t>
                    </m:r>
                    <m:r>
                      <a:rPr lang="es-EC" sz="2400" i="1">
                        <a:latin typeface="Cambria Math" panose="02040503050406030204" pitchFamily="18" charset="0"/>
                      </a:rPr>
                      <m:t>=0.42 </m:t>
                    </m:r>
                    <m:r>
                      <a:rPr lang="es-EC" sz="2400" i="1">
                        <a:latin typeface="Cambria Math" panose="02040503050406030204" pitchFamily="18" charset="0"/>
                      </a:rPr>
                      <m:t>𝑝𝑢𝑙𝑔</m:t>
                    </m:r>
                  </m:oMath>
                </a14:m>
                <a:r>
                  <a:rPr lang="es-EC" sz="2400" dirty="0"/>
                  <a:t> [10,67mm]</a:t>
                </a:r>
              </a:p>
              <a:p>
                <a:pPr marL="0" indent="0">
                  <a:buNone/>
                </a:pPr>
                <a:endParaRPr lang="es-EC" sz="2400" b="1" dirty="0"/>
              </a:p>
              <a:p>
                <a:pPr marL="0" indent="0" algn="just">
                  <a:buNone/>
                </a:pPr>
                <a:endParaRPr lang="es-EC" sz="2400" dirty="0"/>
              </a:p>
              <a:p>
                <a:pPr marL="457200" lvl="1" indent="0" algn="just">
                  <a:buNone/>
                </a:pPr>
                <a:endParaRPr lang="es-EC" sz="16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196849"/>
                <a:ext cx="8991600" cy="6172200"/>
              </a:xfrm>
              <a:blipFill rotWithShape="0">
                <a:blip r:embed="rId4"/>
                <a:stretch>
                  <a:fillRect l="-881" t="-790" r="-746"/>
                </a:stretch>
              </a:blipFill>
            </p:spPr>
            <p:txBody>
              <a:bodyPr/>
              <a:lstStyle/>
              <a:p>
                <a:r>
                  <a:rPr lang="es-EC">
                    <a:noFill/>
                  </a:rPr>
                  <a:t> </a:t>
                </a:r>
              </a:p>
            </p:txBody>
          </p:sp>
        </mc:Fallback>
      </mc:AlternateContent>
      <p:pic>
        <p:nvPicPr>
          <p:cNvPr id="5"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901089"/>
      </p:ext>
    </p:extLst>
  </p:cSld>
  <p:clrMapOvr>
    <a:masterClrMapping/>
  </p:clrMapOvr>
  <p:transition>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86436" y="152400"/>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r>
              <a:rPr lang="es-EC" sz="2400" b="1" dirty="0" smtClean="0"/>
              <a:t>PESO DEL RECIPIENTE</a:t>
            </a:r>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2" name="Imagen 1"/>
          <p:cNvPicPr>
            <a:picLocks noChangeAspect="1"/>
          </p:cNvPicPr>
          <p:nvPr/>
        </p:nvPicPr>
        <p:blipFill rotWithShape="1">
          <a:blip r:embed="rId4"/>
          <a:srcRect l="34187" t="34132" r="31845" b="23958"/>
          <a:stretch/>
        </p:blipFill>
        <p:spPr>
          <a:xfrm>
            <a:off x="772236" y="1752599"/>
            <a:ext cx="7562398" cy="4343401"/>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068627"/>
      </p:ext>
    </p:extLst>
  </p:cSld>
  <p:clrMapOvr>
    <a:masterClrMapping/>
  </p:clrMapOvr>
  <p:transition>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23446" y="87923"/>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r>
              <a:rPr lang="es-EC" sz="2400" b="1" dirty="0" smtClean="0"/>
              <a:t>ANEXO 1</a:t>
            </a:r>
          </a:p>
          <a:p>
            <a:pPr marL="0" indent="0">
              <a:buNone/>
            </a:pPr>
            <a:endParaRPr lang="es-EC" sz="2400" b="1" dirty="0"/>
          </a:p>
          <a:p>
            <a:pPr marL="0" indent="0" algn="just">
              <a:buNone/>
            </a:pPr>
            <a:endParaRPr lang="es-EC" sz="2400" dirty="0"/>
          </a:p>
          <a:p>
            <a:pPr marL="457200" lvl="1" indent="0" algn="just">
              <a:buNone/>
            </a:pPr>
            <a:endParaRPr lang="es-EC" sz="1600" dirty="0"/>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1652954" y="1216875"/>
            <a:ext cx="7315200" cy="5652848"/>
          </a:xfrm>
          <a:prstGeom prst="rect">
            <a:avLst/>
          </a:prstGeom>
          <a:noFill/>
          <a:ln>
            <a:noFill/>
          </a:ln>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56493"/>
      </p:ext>
    </p:extLst>
  </p:cSld>
  <p:clrMapOvr>
    <a:masterClrMapping/>
  </p:clrMapOvr>
  <p:transition>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133066" y="196849"/>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PESO DEL RECIPIENTE</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𝑐𝑢𝑒𝑟𝑝𝑜</m:t>
                        </m:r>
                      </m:sub>
                    </m:sSub>
                    <m:r>
                      <a:rPr lang="es-EC" sz="2400" i="1">
                        <a:latin typeface="Cambria Math" panose="02040503050406030204" pitchFamily="18" charset="0"/>
                      </a:rPr>
                      <m:t>=</m:t>
                    </m:r>
                    <m:r>
                      <a:rPr lang="es-EC" sz="2400" i="1">
                        <a:latin typeface="Cambria Math" panose="02040503050406030204" pitchFamily="18" charset="0"/>
                      </a:rPr>
                      <m:t>𝑊</m:t>
                    </m:r>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1">
                            <a:latin typeface="Cambria Math" panose="02040503050406030204" pitchFamily="18" charset="0"/>
                          </a:rPr>
                          <m:t>𝑆𝑆</m:t>
                        </m:r>
                      </m:sub>
                    </m:sSub>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𝑐𝑢𝑒𝑟𝑝𝑜</m:t>
                        </m:r>
                      </m:sub>
                    </m:sSub>
                    <m:r>
                      <a:rPr lang="es-EC" sz="2400" i="1">
                        <a:latin typeface="Cambria Math" panose="02040503050406030204" pitchFamily="18" charset="0"/>
                      </a:rPr>
                      <m:t>=394∗22</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𝑐𝑢𝑒𝑟𝑝𝑜</m:t>
                        </m:r>
                      </m:sub>
                    </m:sSub>
                    <m:r>
                      <a:rPr lang="es-EC" sz="2400" i="1">
                        <a:latin typeface="Cambria Math" panose="02040503050406030204" pitchFamily="18" charset="0"/>
                      </a:rPr>
                      <m:t>=8668 </m:t>
                    </m:r>
                    <m:r>
                      <a:rPr lang="es-EC" sz="2400" i="1">
                        <a:latin typeface="Cambria Math" panose="02040503050406030204" pitchFamily="18" charset="0"/>
                      </a:rPr>
                      <m:t>𝑙𝑏</m:t>
                    </m:r>
                    <m:r>
                      <a:rPr lang="es-EC" sz="2400" i="1">
                        <a:latin typeface="Cambria Math" panose="02040503050406030204" pitchFamily="18" charset="0"/>
                      </a:rPr>
                      <m:t>=3940 </m:t>
                    </m:r>
                    <m:r>
                      <a:rPr lang="es-EC" sz="2400" i="1">
                        <a:latin typeface="Cambria Math" panose="02040503050406030204" pitchFamily="18" charset="0"/>
                      </a:rPr>
                      <m:t>𝐾𝑔</m:t>
                    </m:r>
                    <m:r>
                      <a:rPr lang="es-EC" sz="2400" i="1">
                        <a:latin typeface="Cambria Math" panose="02040503050406030204" pitchFamily="18" charset="0"/>
                      </a:rPr>
                      <m:t>.</m:t>
                    </m:r>
                  </m:oMath>
                </a14:m>
                <a:endParaRPr lang="es-EC" sz="2400" dirty="0"/>
              </a:p>
              <a:p>
                <a:pPr marL="0" indent="0">
                  <a:buNone/>
                </a:pPr>
                <a:r>
                  <a:rPr lang="es-EC" sz="2400" b="1" dirty="0" smtClean="0"/>
                  <a:t>PESO DE LAS CABEZAS		</a:t>
                </a:r>
                <a:endParaRPr lang="es-EC" sz="2400" b="1"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𝐷</m:t>
                        </m:r>
                      </m:e>
                      <m:sub>
                        <m:r>
                          <a:rPr lang="es-EC" sz="2400" i="1">
                            <a:latin typeface="Cambria Math" panose="02040503050406030204" pitchFamily="18" charset="0"/>
                          </a:rPr>
                          <m:t>𝑖𝑛𝑡</m:t>
                        </m:r>
                      </m:sub>
                    </m:sSub>
                    <m:r>
                      <a:rPr lang="es-EC" sz="2400" i="1">
                        <a:latin typeface="Cambria Math" panose="02040503050406030204" pitchFamily="18" charset="0"/>
                      </a:rPr>
                      <m:t>:84 </m:t>
                    </m:r>
                    <m:r>
                      <a:rPr lang="es-EC" sz="2400" i="1">
                        <a:latin typeface="Cambria Math" panose="02040503050406030204" pitchFamily="18" charset="0"/>
                      </a:rPr>
                      <m:t>𝑝𝑢𝑙𝑔</m:t>
                    </m:r>
                  </m:oMath>
                </a14:m>
                <a:r>
                  <a:rPr lang="es-EC" sz="2400" dirty="0"/>
                  <a:t> [2133,6mm]</a:t>
                </a:r>
              </a:p>
              <a:p>
                <a14:m>
                  <m:oMath xmlns:m="http://schemas.openxmlformats.org/officeDocument/2006/math">
                    <m:r>
                      <a:rPr lang="es-EC" sz="2400" i="1">
                        <a:latin typeface="Cambria Math" panose="02040503050406030204" pitchFamily="18" charset="0"/>
                      </a:rPr>
                      <m:t>𝑡</m:t>
                    </m:r>
                    <m:r>
                      <a:rPr lang="es-EC" sz="2400" i="1">
                        <a:latin typeface="Cambria Math" panose="02040503050406030204" pitchFamily="18" charset="0"/>
                      </a:rPr>
                      <m:t>:7/16 </m:t>
                    </m:r>
                    <m:r>
                      <a:rPr lang="es-EC" sz="2400" i="1">
                        <a:latin typeface="Cambria Math" panose="02040503050406030204" pitchFamily="18" charset="0"/>
                      </a:rPr>
                      <m:t>𝑝𝑢𝑙𝑔</m:t>
                    </m:r>
                  </m:oMath>
                </a14:m>
                <a:endParaRPr lang="es-EC" sz="2400" dirty="0"/>
              </a:p>
              <a:p>
                <a:r>
                  <a:rPr lang="es-EC" sz="2400" dirty="0"/>
                  <a:t>Por lo tanto:</a:t>
                </a:r>
              </a:p>
              <a:p>
                <a14:m>
                  <m:oMath xmlns:m="http://schemas.openxmlformats.org/officeDocument/2006/math">
                    <m:r>
                      <a:rPr lang="es-EC" sz="2400" i="1">
                        <a:latin typeface="Cambria Math" panose="02040503050406030204" pitchFamily="18" charset="0"/>
                      </a:rPr>
                      <m:t>𝑊</m:t>
                    </m:r>
                    <m:r>
                      <a:rPr lang="es-EC" sz="2400" i="1">
                        <a:latin typeface="Cambria Math" panose="02040503050406030204" pitchFamily="18" charset="0"/>
                      </a:rPr>
                      <m:t>=1136 </m:t>
                    </m:r>
                    <m:r>
                      <a:rPr lang="es-EC" sz="2400" i="1">
                        <a:latin typeface="Cambria Math" panose="02040503050406030204" pitchFamily="18" charset="0"/>
                      </a:rPr>
                      <m:t>𝑙𝑏</m:t>
                    </m:r>
                    <m:r>
                      <a:rPr lang="es-EC" sz="2400" i="1">
                        <a:latin typeface="Cambria Math" panose="02040503050406030204" pitchFamily="18" charset="0"/>
                      </a:rPr>
                      <m:t>=516.36 </m:t>
                    </m:r>
                    <m:r>
                      <a:rPr lang="es-EC" sz="2400" i="1">
                        <a:latin typeface="Cambria Math" panose="02040503050406030204" pitchFamily="18" charset="0"/>
                      </a:rPr>
                      <m:t>𝐾𝑔</m:t>
                    </m:r>
                  </m:oMath>
                </a14:m>
                <a:endParaRPr lang="es-EC" sz="2400" dirty="0"/>
              </a:p>
              <a:p>
                <a:pPr marL="0" indent="0" algn="just">
                  <a:buNone/>
                </a:pPr>
                <a:endParaRPr lang="es-EC" sz="2400" dirty="0"/>
              </a:p>
              <a:p>
                <a:pPr marL="457200" lvl="1" indent="0" algn="just">
                  <a:buNone/>
                </a:pPr>
                <a:endParaRPr lang="es-EC" sz="16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133066" y="196849"/>
                <a:ext cx="8991600" cy="6172200"/>
              </a:xfrm>
              <a:blipFill rotWithShape="0">
                <a:blip r:embed="rId4"/>
                <a:stretch>
                  <a:fillRect l="-1085" t="-790" r="-678"/>
                </a:stretch>
              </a:blipFill>
            </p:spPr>
            <p:txBody>
              <a:bodyPr/>
              <a:lstStyle/>
              <a:p>
                <a:r>
                  <a:rPr lang="es-EC">
                    <a:noFill/>
                  </a:rPr>
                  <a:t> </a:t>
                </a:r>
              </a:p>
            </p:txBody>
          </p:sp>
        </mc:Fallback>
      </mc:AlternateContent>
      <p:pic>
        <p:nvPicPr>
          <p:cNvPr id="5"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738809"/>
      </p:ext>
    </p:extLst>
  </p:cSld>
  <p:clrMapOvr>
    <a:masterClrMapping/>
  </p:clrMapOvr>
  <p:transition>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171" name="Rectangle 11"/>
              <p:cNvSpPr>
                <a:spLocks noGrp="1"/>
              </p:cNvSpPr>
              <p:nvPr>
                <p:ph type="body" idx="4294967295"/>
              </p:nvPr>
            </p:nvSpPr>
            <p:spPr>
              <a:xfrm>
                <a:off x="26158" y="196849"/>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a:t>
                </a:r>
                <a:r>
                  <a:rPr lang="es-EC" sz="2000" smtClean="0"/>
                  <a:t>norma </a:t>
                </a:r>
                <a:r>
                  <a:rPr lang="es-EC" sz="2000" smtClean="0"/>
                  <a:t>ASME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smtClean="0"/>
              </a:p>
              <a:p>
                <a:pPr marL="0" indent="0" algn="just">
                  <a:buNone/>
                </a:pPr>
                <a:endParaRPr lang="es-EC" sz="2000" dirty="0"/>
              </a:p>
              <a:p>
                <a:pPr marL="0" indent="0" algn="just">
                  <a:buNone/>
                </a:pPr>
                <a:endParaRPr lang="es-EC" sz="2000" dirty="0"/>
              </a:p>
              <a:p>
                <a:pPr marL="0" indent="0">
                  <a:buNone/>
                </a:pPr>
                <a:r>
                  <a:rPr lang="es-EC" sz="2400" b="1" dirty="0" smtClean="0"/>
                  <a:t>PESO TOTAL DEL RECIPIENTE</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𝑡𝑜𝑡𝑎𝑙</m:t>
                        </m:r>
                      </m:sub>
                    </m:sSub>
                    <m:r>
                      <a:rPr lang="es-EC" sz="2400" i="1">
                        <a:latin typeface="Cambria Math" panose="02040503050406030204" pitchFamily="18" charset="0"/>
                      </a:rPr>
                      <m:t>=</m:t>
                    </m:r>
                    <m:d>
                      <m:dPr>
                        <m:ctrlPr>
                          <a:rPr lang="es-EC" sz="2400" i="1">
                            <a:latin typeface="Cambria Math" panose="02040503050406030204" pitchFamily="18" charset="0"/>
                          </a:rPr>
                        </m:ctrlPr>
                      </m:dPr>
                      <m:e>
                        <m:r>
                          <a:rPr lang="es-EC" sz="2400" i="1">
                            <a:latin typeface="Cambria Math" panose="02040503050406030204" pitchFamily="18" charset="0"/>
                          </a:rPr>
                          <m:t>2∗</m:t>
                        </m:r>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𝑐𝑎𝑏𝑒𝑧𝑎</m:t>
                            </m:r>
                          </m:sub>
                        </m:sSub>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𝑐𝑢𝑒𝑟𝑝𝑜</m:t>
                            </m:r>
                          </m:sub>
                        </m:sSub>
                      </m:e>
                    </m:d>
                    <m:r>
                      <a:rPr lang="es-EC" sz="2400" i="1">
                        <a:latin typeface="Cambria Math" panose="02040503050406030204" pitchFamily="18" charset="0"/>
                      </a:rPr>
                      <m:t>∗1.06</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𝑡𝑜𝑡𝑎𝑙</m:t>
                        </m:r>
                      </m:sub>
                    </m:sSub>
                    <m:r>
                      <a:rPr lang="es-EC" sz="2400" i="1">
                        <a:latin typeface="Cambria Math" panose="02040503050406030204" pitchFamily="18" charset="0"/>
                      </a:rPr>
                      <m:t>=</m:t>
                    </m:r>
                    <m:d>
                      <m:dPr>
                        <m:ctrlPr>
                          <a:rPr lang="es-EC" sz="2400" i="1">
                            <a:latin typeface="Cambria Math" panose="02040503050406030204" pitchFamily="18" charset="0"/>
                          </a:rPr>
                        </m:ctrlPr>
                      </m:dPr>
                      <m:e>
                        <m:r>
                          <a:rPr lang="es-EC" sz="2400" i="1">
                            <a:latin typeface="Cambria Math" panose="02040503050406030204" pitchFamily="18" charset="0"/>
                          </a:rPr>
                          <m:t>2∗516.36+3940</m:t>
                        </m:r>
                      </m:e>
                    </m:d>
                    <m:r>
                      <a:rPr lang="es-EC" sz="2400" i="1">
                        <a:latin typeface="Cambria Math" panose="02040503050406030204" pitchFamily="18" charset="0"/>
                      </a:rPr>
                      <m:t>∗1.06</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𝑡𝑜𝑡𝑎𝑙</m:t>
                        </m:r>
                      </m:sub>
                    </m:sSub>
                    <m:r>
                      <a:rPr lang="es-EC" sz="2400" i="1">
                        <a:latin typeface="Cambria Math" panose="02040503050406030204" pitchFamily="18" charset="0"/>
                      </a:rPr>
                      <m:t>=5271.1 </m:t>
                    </m:r>
                    <m:r>
                      <a:rPr lang="es-EC" sz="2400" i="1">
                        <a:latin typeface="Cambria Math" panose="02040503050406030204" pitchFamily="18" charset="0"/>
                      </a:rPr>
                      <m:t>𝐾𝑔</m:t>
                    </m:r>
                  </m:oMath>
                </a14:m>
                <a:endParaRPr lang="es-EC" sz="2400" dirty="0"/>
              </a:p>
              <a:p>
                <a:pPr marL="0" indent="0">
                  <a:buNone/>
                </a:pPr>
                <a:endParaRPr lang="es-EC" sz="2400" b="1" dirty="0" smtClean="0"/>
              </a:p>
              <a:p>
                <a:pPr marL="0" indent="0" algn="just">
                  <a:buNone/>
                </a:pPr>
                <a:endParaRPr lang="es-EC" sz="2400" dirty="0"/>
              </a:p>
              <a:p>
                <a:pPr marL="457200" lvl="1" indent="0" algn="just">
                  <a:buNone/>
                </a:pPr>
                <a:endParaRPr lang="es-EC" sz="1600" dirty="0"/>
              </a:p>
            </p:txBody>
          </p:sp>
        </mc:Choice>
        <mc:Fallback>
          <p:sp>
            <p:nvSpPr>
              <p:cNvPr id="7171" name="Rectangle 11"/>
              <p:cNvSpPr>
                <a:spLocks noGrp="1" noRot="1" noChangeAspect="1" noMove="1" noResize="1" noEditPoints="1" noAdjustHandles="1" noChangeArrowheads="1" noChangeShapeType="1" noTextEdit="1"/>
              </p:cNvSpPr>
              <p:nvPr>
                <p:ph type="body" idx="4294967295"/>
              </p:nvPr>
            </p:nvSpPr>
            <p:spPr>
              <a:xfrm>
                <a:off x="26158" y="196849"/>
                <a:ext cx="8991600" cy="6172200"/>
              </a:xfrm>
              <a:blipFill rotWithShape="0">
                <a:blip r:embed="rId4"/>
                <a:stretch>
                  <a:fillRect l="-1017" t="-790" r="-746"/>
                </a:stretch>
              </a:blipFill>
            </p:spPr>
            <p:txBody>
              <a:bodyPr/>
              <a:lstStyle/>
              <a:p>
                <a:r>
                  <a:rPr lang="es-EC">
                    <a:noFill/>
                  </a:rPr>
                  <a:t> </a:t>
                </a:r>
              </a:p>
            </p:txBody>
          </p:sp>
        </mc:Fallback>
      </mc:AlternateContent>
      <p:pic>
        <p:nvPicPr>
          <p:cNvPr id="5"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137666"/>
      </p:ext>
    </p:extLst>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p:cNvSpPr>
          <p:nvPr>
            <p:ph type="body" idx="4294967295"/>
          </p:nvPr>
        </p:nvSpPr>
        <p:spPr>
          <a:xfrm>
            <a:off x="0" y="320675"/>
            <a:ext cx="8991600" cy="6172200"/>
          </a:xfrm>
        </p:spPr>
        <p:txBody>
          <a:bodyPr/>
          <a:lstStyle/>
          <a:p>
            <a:pPr lvl="1"/>
            <a:r>
              <a:rPr lang="es-EC" sz="2400" b="1" dirty="0" smtClean="0"/>
              <a:t>DESCRIPCIÓN DE SEPARADORES Y TIPOS DE SEPARADORES</a:t>
            </a:r>
            <a:endParaRPr lang="es-EC" sz="2000" dirty="0" smtClean="0"/>
          </a:p>
          <a:p>
            <a:pPr algn="just"/>
            <a:r>
              <a:rPr lang="es-EC" sz="2000" dirty="0"/>
              <a:t>Las mezclas de líquido y gas, se presentan en los campos petroleros principalmente por las siguientes causas:</a:t>
            </a:r>
          </a:p>
          <a:p>
            <a:pPr lvl="0" algn="just"/>
            <a:r>
              <a:rPr lang="es-ES" sz="2000" dirty="0"/>
              <a:t>Por lo general los pozos producen líquidos y gas mezclados en un solo flujo</a:t>
            </a:r>
            <a:endParaRPr lang="es-EC" sz="2000" dirty="0"/>
          </a:p>
          <a:p>
            <a:pPr lvl="0" algn="just"/>
            <a:r>
              <a:rPr lang="es-ES" sz="2000" dirty="0"/>
              <a:t>Hay tuberías en las que aparentemente se maneja sólo líquido o gas; pero debido a los cambios de presión y temperatura que se producen a través de la tubería, hay vaporización de líquido o condensación de gas, dando lugar al flujo de dos fases.</a:t>
            </a:r>
            <a:endParaRPr lang="es-EC" sz="2000" dirty="0"/>
          </a:p>
          <a:p>
            <a:pPr lvl="0" algn="just"/>
            <a:r>
              <a:rPr lang="es-ES" sz="2000" dirty="0"/>
              <a:t>En ocasiones el flujo de gas arrastra líquidos de las compresoras y equipos de </a:t>
            </a:r>
            <a:r>
              <a:rPr lang="es-ES" sz="2000" dirty="0" smtClean="0"/>
              <a:t>pro</a:t>
            </a:r>
          </a:p>
          <a:p>
            <a:pPr algn="just"/>
            <a:r>
              <a:rPr lang="es-EC" sz="2000" dirty="0"/>
              <a:t>Las razones principales por las que es importante efectuar una separación adecuada de líquido y gas, son:</a:t>
            </a:r>
          </a:p>
          <a:p>
            <a:pPr lvl="0" algn="just"/>
            <a:r>
              <a:rPr lang="es-ES" sz="2000" dirty="0"/>
              <a:t>En campos de gas y aceite, donde no se cuenta con el equipo de separación adecuado y además el gas se quema, una cantidad considerable de aceite ligero que es arrastrado por el flujo del gas también es quemado, ocasionando grandes pérdidas si se considera que el aceite ligero es el de más alto valor comercial</a:t>
            </a:r>
            <a:r>
              <a:rPr lang="es-ES" sz="2000" dirty="0" smtClean="0"/>
              <a:t>.</a:t>
            </a:r>
            <a:endParaRPr lang="es-EC" sz="2000" dirty="0"/>
          </a:p>
        </p:txBody>
      </p:sp>
    </p:spTree>
  </p:cSld>
  <p:clrMapOvr>
    <a:masterClrMapping/>
  </p:clrMapOvr>
  <p:transition>
    <p:push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76200"/>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VOLUMEN DEL CUERPO Y LAS CABEZAS </a:t>
            </a:r>
          </a:p>
          <a:p>
            <a:pPr marL="0" indent="0">
              <a:buNone/>
            </a:pPr>
            <a:r>
              <a:rPr lang="es-EC" sz="2400" b="1" dirty="0" smtClean="0"/>
              <a:t>ANEXO 2</a:t>
            </a:r>
          </a:p>
          <a:p>
            <a:pPr marL="0" indent="0" algn="just">
              <a:buNone/>
            </a:pPr>
            <a:endParaRPr lang="es-EC" sz="2400" dirty="0"/>
          </a:p>
          <a:p>
            <a:pPr marL="457200" lvl="1" indent="0" algn="just">
              <a:buNone/>
            </a:pPr>
            <a:endParaRPr lang="es-EC" sz="1600" dirty="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1498979" y="1605951"/>
            <a:ext cx="7543800" cy="5528753"/>
          </a:xfrm>
          <a:prstGeom prst="rect">
            <a:avLst/>
          </a:prstGeom>
          <a:noFill/>
          <a:ln>
            <a:noFill/>
          </a:ln>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68345"/>
      </p:ext>
    </p:extLst>
  </p:cSld>
  <p:clrMapOvr>
    <a:masterClrMapping/>
  </p:clrMapOvr>
  <p:transition>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171" name="Rectangle 11"/>
              <p:cNvSpPr>
                <a:spLocks noGrp="1"/>
              </p:cNvSpPr>
              <p:nvPr>
                <p:ph type="body" idx="4294967295"/>
              </p:nvPr>
            </p:nvSpPr>
            <p:spPr>
              <a:xfrm>
                <a:off x="51179" y="212771"/>
                <a:ext cx="8991600" cy="6172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VOLUMEN DEL CUERPO Y LAS CABEZAS </a:t>
                </a:r>
              </a:p>
              <a:p>
                <a:pPr marL="0" indent="0">
                  <a:buNone/>
                </a:pPr>
                <a:r>
                  <a:rPr lang="es-EC" sz="2400" b="1" dirty="0" smtClean="0"/>
                  <a:t>CUERPO</a:t>
                </a:r>
              </a:p>
              <a:p>
                <a14:m>
                  <m:oMath xmlns:m="http://schemas.openxmlformats.org/officeDocument/2006/math">
                    <m:r>
                      <a:rPr lang="es-EC" sz="2400" i="1">
                        <a:latin typeface="Cambria Math" panose="02040503050406030204" pitchFamily="18" charset="0"/>
                      </a:rPr>
                      <m:t>𝑉</m:t>
                    </m:r>
                    <m:r>
                      <a:rPr lang="es-EC" sz="2400" i="1">
                        <a:latin typeface="Cambria Math" panose="02040503050406030204" pitchFamily="18" charset="0"/>
                      </a:rPr>
                      <m:t>=38.5 </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𝑓𝑡</m:t>
                        </m:r>
                      </m:e>
                      <m:sub>
                        <m:r>
                          <a:rPr lang="es-EC" sz="2400" i="1">
                            <a:latin typeface="Cambria Math" panose="02040503050406030204" pitchFamily="18" charset="0"/>
                          </a:rPr>
                          <m:t>𝑙𝑜𝑛𝑔𝑖𝑡𝑢𝑑</m:t>
                        </m:r>
                      </m:sub>
                    </m:sSub>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𝑐𝑢𝑒𝑟𝑝𝑜</m:t>
                        </m:r>
                      </m:sub>
                    </m:sSub>
                    <m:r>
                      <a:rPr lang="es-EC" sz="2400" i="1">
                        <a:latin typeface="Cambria Math" panose="02040503050406030204" pitchFamily="18" charset="0"/>
                      </a:rPr>
                      <m:t>=38.5</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num>
                      <m:den>
                        <m:sSub>
                          <m:sSubPr>
                            <m:ctrlPr>
                              <a:rPr lang="es-EC" sz="2400" i="1">
                                <a:latin typeface="Cambria Math" panose="02040503050406030204" pitchFamily="18" charset="0"/>
                              </a:rPr>
                            </m:ctrlPr>
                          </m:sSubPr>
                          <m:e>
                            <m:r>
                              <a:rPr lang="es-EC" sz="2400" i="1">
                                <a:latin typeface="Cambria Math" panose="02040503050406030204" pitchFamily="18" charset="0"/>
                              </a:rPr>
                              <m:t>𝑓𝑡</m:t>
                            </m:r>
                          </m:e>
                          <m:sub>
                            <m:r>
                              <a:rPr lang="es-EC" sz="2400" i="1">
                                <a:latin typeface="Cambria Math" panose="02040503050406030204" pitchFamily="18" charset="0"/>
                              </a:rPr>
                              <m:t>𝑙𝑜𝑛𝑔</m:t>
                            </m:r>
                          </m:sub>
                        </m:sSub>
                      </m:den>
                    </m:f>
                    <m:r>
                      <a:rPr lang="es-EC" sz="2400" i="1">
                        <a:latin typeface="Cambria Math" panose="02040503050406030204" pitchFamily="18" charset="0"/>
                      </a:rPr>
                      <m:t>∗22</m:t>
                    </m:r>
                    <m:r>
                      <a:rPr lang="es-EC" sz="2400" i="1">
                        <a:latin typeface="Cambria Math" panose="02040503050406030204" pitchFamily="18" charset="0"/>
                      </a:rPr>
                      <m:t>𝑓𝑡</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𝑐𝑢𝑒𝑟𝑝𝑜</m:t>
                        </m:r>
                      </m:sub>
                    </m:sSub>
                    <m:r>
                      <a:rPr lang="es-EC" sz="2400" i="1">
                        <a:latin typeface="Cambria Math" panose="02040503050406030204" pitchFamily="18" charset="0"/>
                      </a:rPr>
                      <m:t>=847</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oMath>
                </a14:m>
                <a:endParaRPr lang="es-EC" sz="2400" dirty="0" smtClean="0"/>
              </a:p>
              <a:p>
                <a:pPr marL="0" indent="0">
                  <a:buNone/>
                </a:pPr>
                <a:r>
                  <a:rPr lang="es-EC" sz="2400" b="1" dirty="0" smtClean="0"/>
                  <a:t>CABEZAS</a:t>
                </a:r>
                <a:endParaRPr lang="es-EC" sz="2400" b="1" dirty="0"/>
              </a:p>
              <a:p>
                <a14:m>
                  <m:oMath xmlns:m="http://schemas.openxmlformats.org/officeDocument/2006/math">
                    <m:r>
                      <a:rPr lang="es-EC" sz="2400" i="1" smtClean="0">
                        <a:latin typeface="Cambria Math" panose="02040503050406030204" pitchFamily="18" charset="0"/>
                      </a:rPr>
                      <m:t>𝑉</m:t>
                    </m:r>
                    <m:r>
                      <a:rPr lang="es-EC" sz="2400" i="1" smtClean="0">
                        <a:latin typeface="Cambria Math" panose="02040503050406030204" pitchFamily="18" charset="0"/>
                      </a:rPr>
                      <m:t>=44.9 </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𝑐𝑎𝑏𝑒𝑧𝑎𝑠</m:t>
                        </m:r>
                      </m:sub>
                    </m:sSub>
                    <m:r>
                      <a:rPr lang="es-EC" sz="2400" i="1">
                        <a:latin typeface="Cambria Math" panose="02040503050406030204" pitchFamily="18" charset="0"/>
                      </a:rPr>
                      <m:t>=44.9</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r>
                      <a:rPr lang="es-EC" sz="2400" i="1">
                        <a:latin typeface="Cambria Math" panose="02040503050406030204" pitchFamily="18" charset="0"/>
                      </a:rPr>
                      <m:t>∗2</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𝑐𝑎𝑏𝑒𝑧𝑎𝑠</m:t>
                        </m:r>
                      </m:sub>
                    </m:sSub>
                    <m:r>
                      <a:rPr lang="es-EC" sz="2400" i="1">
                        <a:latin typeface="Cambria Math" panose="02040503050406030204" pitchFamily="18" charset="0"/>
                      </a:rPr>
                      <m:t>=89.8</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oMath>
                </a14:m>
                <a:endParaRPr lang="es-EC" sz="2400" dirty="0"/>
              </a:p>
              <a:p>
                <a:pPr marL="0" indent="0">
                  <a:buNone/>
                </a:pPr>
                <a:endParaRPr lang="es-EC" sz="2400" dirty="0"/>
              </a:p>
            </p:txBody>
          </p:sp>
        </mc:Choice>
        <mc:Fallback>
          <p:sp>
            <p:nvSpPr>
              <p:cNvPr id="7171" name="Rectangle 11"/>
              <p:cNvSpPr>
                <a:spLocks noGrp="1" noRot="1" noChangeAspect="1" noMove="1" noResize="1" noEditPoints="1" noAdjustHandles="1" noChangeArrowheads="1" noChangeShapeType="1" noTextEdit="1"/>
              </p:cNvSpPr>
              <p:nvPr>
                <p:ph type="body" idx="4294967295"/>
              </p:nvPr>
            </p:nvSpPr>
            <p:spPr>
              <a:xfrm>
                <a:off x="51179" y="212771"/>
                <a:ext cx="8991600" cy="6172200"/>
              </a:xfrm>
              <a:blipFill rotWithShape="0">
                <a:blip r:embed="rId4"/>
                <a:stretch>
                  <a:fillRect l="-1017" t="-791" r="-746"/>
                </a:stretch>
              </a:blipFill>
            </p:spPr>
            <p:txBody>
              <a:bodyPr/>
              <a:lstStyle/>
              <a:p>
                <a:r>
                  <a:rPr lang="es-EC">
                    <a:noFill/>
                  </a:rPr>
                  <a:t> </a:t>
                </a:r>
              </a:p>
            </p:txBody>
          </p:sp>
        </mc:Fallback>
      </mc:AlternateContent>
      <p:pic>
        <p:nvPicPr>
          <p:cNvPr id="5"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3044"/>
      </p:ext>
    </p:extLst>
  </p:cSld>
  <p:clrMapOvr>
    <a:masterClrMapping/>
  </p:clrMapOvr>
  <p:transition>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171" name="Rectangle 11"/>
              <p:cNvSpPr>
                <a:spLocks noGrp="1"/>
              </p:cNvSpPr>
              <p:nvPr>
                <p:ph type="body" idx="4294967295"/>
              </p:nvPr>
            </p:nvSpPr>
            <p:spPr>
              <a:xfrm>
                <a:off x="51179" y="130175"/>
                <a:ext cx="8991600" cy="6553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VOLUMEN DEL RECIPIENTE Y PESO DEL CONTENIDO</a:t>
                </a:r>
              </a:p>
              <a:p>
                <a:pPr marL="0" indent="0">
                  <a:buNone/>
                </a:pPr>
                <a:r>
                  <a:rPr lang="es-EC" sz="2400" b="1" dirty="0" smtClean="0"/>
                  <a:t>VOLUMEN DEL RECIPIENTE</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𝑟𝑒𝑐𝑖𝑝𝑖𝑒𝑛𝑡𝑒</m:t>
                        </m:r>
                      </m:sub>
                    </m:sSub>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𝑐𝑢𝑒𝑟𝑝𝑜</m:t>
                        </m:r>
                      </m:sub>
                    </m:sSub>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𝑐𝑎𝑏𝑒𝑧𝑎𝑠</m:t>
                        </m:r>
                      </m:sub>
                    </m:sSub>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𝑟𝑒𝑐𝑖𝑝𝑖𝑒𝑛𝑡𝑒</m:t>
                        </m:r>
                      </m:sub>
                    </m:sSub>
                    <m:r>
                      <a:rPr lang="es-EC" sz="2400" i="1">
                        <a:latin typeface="Cambria Math" panose="02040503050406030204" pitchFamily="18" charset="0"/>
                      </a:rPr>
                      <m:t>=847 </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r>
                      <a:rPr lang="es-EC" sz="2400" i="1">
                        <a:latin typeface="Cambria Math" panose="02040503050406030204" pitchFamily="18" charset="0"/>
                      </a:rPr>
                      <m:t>+89.8</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𝑟𝑒𝑐𝑖𝑝𝑖𝑒𝑛𝑡𝑒</m:t>
                        </m:r>
                      </m:sub>
                    </m:sSub>
                    <m:r>
                      <a:rPr lang="es-EC" sz="2400" i="1">
                        <a:latin typeface="Cambria Math" panose="02040503050406030204" pitchFamily="18" charset="0"/>
                      </a:rPr>
                      <m:t>=936.8 </m:t>
                    </m:r>
                    <m:sSup>
                      <m:sSupPr>
                        <m:ctrlPr>
                          <a:rPr lang="es-EC" sz="2400" i="1">
                            <a:latin typeface="Cambria Math" panose="02040503050406030204" pitchFamily="18" charset="0"/>
                          </a:rPr>
                        </m:ctrlPr>
                      </m:sSupPr>
                      <m:e>
                        <m:r>
                          <a:rPr lang="es-EC" sz="2400" i="1">
                            <a:latin typeface="Cambria Math" panose="02040503050406030204" pitchFamily="18" charset="0"/>
                          </a:rPr>
                          <m:t>𝑓𝑡</m:t>
                        </m:r>
                      </m:e>
                      <m:sup>
                        <m:r>
                          <a:rPr lang="es-EC" sz="2400" i="1">
                            <a:latin typeface="Cambria Math" panose="02040503050406030204" pitchFamily="18" charset="0"/>
                          </a:rPr>
                          <m:t>3</m:t>
                        </m:r>
                      </m:sup>
                    </m:sSup>
                    <m:r>
                      <a:rPr lang="es-EC" sz="2400" i="1">
                        <a:latin typeface="Cambria Math" panose="02040503050406030204" pitchFamily="18" charset="0"/>
                      </a:rPr>
                      <m:t>=26.53</m:t>
                    </m:r>
                    <m:sSup>
                      <m:sSupPr>
                        <m:ctrlPr>
                          <a:rPr lang="es-EC" sz="2400" i="1">
                            <a:latin typeface="Cambria Math" panose="02040503050406030204" pitchFamily="18" charset="0"/>
                          </a:rPr>
                        </m:ctrlPr>
                      </m:sSupPr>
                      <m:e>
                        <m:r>
                          <a:rPr lang="es-EC" sz="2400" i="1">
                            <a:latin typeface="Cambria Math" panose="02040503050406030204" pitchFamily="18" charset="0"/>
                          </a:rPr>
                          <m:t>𝑚</m:t>
                        </m:r>
                      </m:e>
                      <m:sup>
                        <m:r>
                          <a:rPr lang="es-EC" sz="2400" i="1">
                            <a:latin typeface="Cambria Math" panose="02040503050406030204" pitchFamily="18" charset="0"/>
                          </a:rPr>
                          <m:t>3</m:t>
                        </m:r>
                      </m:sup>
                    </m:sSup>
                  </m:oMath>
                </a14:m>
                <a:endParaRPr lang="es-EC" sz="2400" dirty="0"/>
              </a:p>
              <a:p>
                <a:pPr marL="0" indent="0">
                  <a:buNone/>
                </a:pPr>
                <a:r>
                  <a:rPr lang="es-EC" sz="2400" b="1" dirty="0" smtClean="0"/>
                  <a:t>PESO DEL CONTENIDO</a:t>
                </a:r>
                <a:endParaRPr lang="es-EC" sz="2400" b="1"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1">
                            <a:latin typeface="Cambria Math" panose="02040503050406030204" pitchFamily="18" charset="0"/>
                          </a:rPr>
                          <m:t>𝑎𝑔𝑢𝑎</m:t>
                        </m:r>
                      </m:sub>
                    </m:sSub>
                    <m:r>
                      <a:rPr lang="es-EC" sz="2400" i="1">
                        <a:latin typeface="Cambria Math" panose="02040503050406030204" pitchFamily="18" charset="0"/>
                      </a:rPr>
                      <m:t>=</m:t>
                    </m:r>
                    <m:r>
                      <a:rPr lang="es-EC" sz="2400" i="1">
                        <a:latin typeface="Cambria Math" panose="02040503050406030204" pitchFamily="18" charset="0"/>
                      </a:rPr>
                      <m:t>𝜌</m:t>
                    </m:r>
                    <m:r>
                      <a:rPr lang="es-EC" sz="2400" b="0" i="1" smtClean="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𝑉</m:t>
                        </m:r>
                      </m:e>
                      <m:sub>
                        <m:r>
                          <a:rPr lang="es-EC" sz="2400" i="1">
                            <a:latin typeface="Cambria Math" panose="02040503050406030204" pitchFamily="18" charset="0"/>
                          </a:rPr>
                          <m:t>𝑟𝑒𝑐𝑖𝑝𝑖𝑒𝑛𝑡𝑒</m:t>
                        </m:r>
                      </m:sub>
                    </m:sSub>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1">
                            <a:latin typeface="Cambria Math" panose="02040503050406030204" pitchFamily="18" charset="0"/>
                          </a:rPr>
                          <m:t>𝑎𝑔𝑢𝑎</m:t>
                        </m:r>
                      </m:sub>
                    </m:sSub>
                    <m:r>
                      <a:rPr lang="es-EC" sz="2400" i="1">
                        <a:latin typeface="Cambria Math" panose="02040503050406030204" pitchFamily="18" charset="0"/>
                      </a:rPr>
                      <m:t>=1000</m:t>
                    </m:r>
                    <m:f>
                      <m:fPr>
                        <m:ctrlPr>
                          <a:rPr lang="es-EC" sz="2400" i="1">
                            <a:latin typeface="Cambria Math" panose="02040503050406030204" pitchFamily="18" charset="0"/>
                          </a:rPr>
                        </m:ctrlPr>
                      </m:fPr>
                      <m:num>
                        <m:r>
                          <a:rPr lang="es-EC" sz="2400" i="1">
                            <a:latin typeface="Cambria Math" panose="02040503050406030204" pitchFamily="18" charset="0"/>
                          </a:rPr>
                          <m:t>𝐾𝑔</m:t>
                        </m:r>
                      </m:num>
                      <m:den>
                        <m:sSup>
                          <m:sSupPr>
                            <m:ctrlPr>
                              <a:rPr lang="es-EC" sz="2400" i="1">
                                <a:latin typeface="Cambria Math" panose="02040503050406030204" pitchFamily="18" charset="0"/>
                              </a:rPr>
                            </m:ctrlPr>
                          </m:sSupPr>
                          <m:e>
                            <m:r>
                              <a:rPr lang="es-EC" sz="2400" i="1">
                                <a:latin typeface="Cambria Math" panose="02040503050406030204" pitchFamily="18" charset="0"/>
                              </a:rPr>
                              <m:t>𝑚</m:t>
                            </m:r>
                          </m:e>
                          <m:sup>
                            <m:r>
                              <a:rPr lang="es-EC" sz="2400" i="1">
                                <a:latin typeface="Cambria Math" panose="02040503050406030204" pitchFamily="18" charset="0"/>
                              </a:rPr>
                              <m:t>3</m:t>
                            </m:r>
                          </m:sup>
                        </m:sSup>
                      </m:den>
                    </m:f>
                    <m:r>
                      <a:rPr lang="es-EC" sz="2400" b="0" i="1" smtClean="0">
                        <a:latin typeface="Cambria Math" panose="02040503050406030204" pitchFamily="18" charset="0"/>
                      </a:rPr>
                      <m:t>∗</m:t>
                    </m:r>
                    <m:r>
                      <a:rPr lang="es-EC" sz="2400" i="1">
                        <a:latin typeface="Cambria Math" panose="02040503050406030204" pitchFamily="18" charset="0"/>
                      </a:rPr>
                      <m:t>26.53</m:t>
                    </m:r>
                    <m:sSup>
                      <m:sSupPr>
                        <m:ctrlPr>
                          <a:rPr lang="es-EC" sz="2400" i="1">
                            <a:latin typeface="Cambria Math" panose="02040503050406030204" pitchFamily="18" charset="0"/>
                          </a:rPr>
                        </m:ctrlPr>
                      </m:sSupPr>
                      <m:e>
                        <m:r>
                          <a:rPr lang="es-EC" sz="2400" i="1">
                            <a:latin typeface="Cambria Math" panose="02040503050406030204" pitchFamily="18" charset="0"/>
                          </a:rPr>
                          <m:t>𝑚</m:t>
                        </m:r>
                      </m:e>
                      <m:sup>
                        <m:r>
                          <a:rPr lang="es-EC" sz="2400" i="1">
                            <a:latin typeface="Cambria Math" panose="02040503050406030204" pitchFamily="18" charset="0"/>
                          </a:rPr>
                          <m:t>3</m:t>
                        </m:r>
                      </m:sup>
                    </m:sSup>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1">
                            <a:latin typeface="Cambria Math" panose="02040503050406030204" pitchFamily="18" charset="0"/>
                          </a:rPr>
                          <m:t>𝑎𝑔𝑢𝑎</m:t>
                        </m:r>
                      </m:sub>
                    </m:sSub>
                    <m:r>
                      <a:rPr lang="es-EC" sz="2400" i="1">
                        <a:latin typeface="Cambria Math" panose="02040503050406030204" pitchFamily="18" charset="0"/>
                      </a:rPr>
                      <m:t>=26530 </m:t>
                    </m:r>
                    <m:r>
                      <a:rPr lang="es-EC" sz="2400" i="1">
                        <a:latin typeface="Cambria Math" panose="02040503050406030204" pitchFamily="18" charset="0"/>
                      </a:rPr>
                      <m:t>𝐾𝑔</m:t>
                    </m:r>
                    <m:r>
                      <a:rPr lang="es-EC" sz="2400" i="1">
                        <a:latin typeface="Cambria Math" panose="02040503050406030204" pitchFamily="18" charset="0"/>
                      </a:rPr>
                      <m:t>=58487.65 </m:t>
                    </m:r>
                    <m:r>
                      <a:rPr lang="es-EC" sz="2400" i="1">
                        <a:latin typeface="Cambria Math" panose="02040503050406030204" pitchFamily="18" charset="0"/>
                      </a:rPr>
                      <m:t>𝑙𝑏</m:t>
                    </m:r>
                  </m:oMath>
                </a14:m>
                <a:endParaRPr lang="es-EC" sz="2400" dirty="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𝑐𝑜𝑛𝑡𝑒𝑛𝑖𝑑𝑜</m:t>
                        </m:r>
                      </m:sub>
                    </m:sSub>
                    <m:r>
                      <a:rPr lang="es-EC" sz="2400" i="1">
                        <a:latin typeface="Cambria Math" panose="02040503050406030204" pitchFamily="18" charset="0"/>
                      </a:rPr>
                      <m:t>=58487.65 </m:t>
                    </m:r>
                    <m:r>
                      <a:rPr lang="es-EC" sz="2400" i="1">
                        <a:latin typeface="Cambria Math" panose="02040503050406030204" pitchFamily="18" charset="0"/>
                      </a:rPr>
                      <m:t>𝑙𝑏</m:t>
                    </m:r>
                  </m:oMath>
                </a14:m>
                <a:endParaRPr lang="es-EC" sz="2400" dirty="0"/>
              </a:p>
              <a:p>
                <a:endParaRPr lang="es-EC" sz="2400" dirty="0"/>
              </a:p>
              <a:p>
                <a:pPr marL="0" indent="0">
                  <a:buNone/>
                </a:pPr>
                <a:endParaRPr lang="es-EC" sz="2400" dirty="0"/>
              </a:p>
            </p:txBody>
          </p:sp>
        </mc:Choice>
        <mc:Fallback>
          <p:sp>
            <p:nvSpPr>
              <p:cNvPr id="7171" name="Rectangle 11"/>
              <p:cNvSpPr>
                <a:spLocks noGrp="1" noRot="1" noChangeAspect="1" noMove="1" noResize="1" noEditPoints="1" noAdjustHandles="1" noChangeArrowheads="1" noChangeShapeType="1" noTextEdit="1"/>
              </p:cNvSpPr>
              <p:nvPr>
                <p:ph type="body" idx="4294967295"/>
              </p:nvPr>
            </p:nvSpPr>
            <p:spPr>
              <a:xfrm>
                <a:off x="51179" y="130175"/>
                <a:ext cx="8991600" cy="6553200"/>
              </a:xfrm>
              <a:blipFill rotWithShape="0">
                <a:blip r:embed="rId4"/>
                <a:stretch>
                  <a:fillRect l="-1017" t="-744" r="-746"/>
                </a:stretch>
              </a:blipFill>
            </p:spPr>
            <p:txBody>
              <a:bodyPr/>
              <a:lstStyle/>
              <a:p>
                <a:r>
                  <a:rPr lang="es-EC">
                    <a:noFill/>
                  </a:rPr>
                  <a:t> </a:t>
                </a:r>
              </a:p>
            </p:txBody>
          </p:sp>
        </mc:Fallback>
      </mc:AlternateContent>
      <p:pic>
        <p:nvPicPr>
          <p:cNvPr id="5"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106272"/>
      </p:ext>
    </p:extLst>
  </p:cSld>
  <p:clrMapOvr>
    <a:masterClrMapping/>
  </p:clrMapOvr>
  <p:transition>
    <p:push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171" name="Rectangle 11"/>
              <p:cNvSpPr>
                <a:spLocks noGrp="1"/>
              </p:cNvSpPr>
              <p:nvPr>
                <p:ph type="body" idx="4294967295"/>
              </p:nvPr>
            </p:nvSpPr>
            <p:spPr>
              <a:xfrm>
                <a:off x="152400" y="108104"/>
                <a:ext cx="8991600" cy="6553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CÁLCULO DEL DISEÑO DE LAS SILLETAS</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1">
                            <a:latin typeface="Cambria Math" panose="02040503050406030204" pitchFamily="18" charset="0"/>
                          </a:rPr>
                          <m:t>𝑠𝑠</m:t>
                        </m:r>
                      </m:sub>
                    </m:sSub>
                    <m:r>
                      <a:rPr lang="es-EC" sz="2400" i="1">
                        <a:latin typeface="Cambria Math" panose="02040503050406030204" pitchFamily="18" charset="0"/>
                      </a:rPr>
                      <m:t>=22 </m:t>
                    </m:r>
                    <m:r>
                      <a:rPr lang="es-EC" sz="2400" i="1">
                        <a:latin typeface="Cambria Math" panose="02040503050406030204" pitchFamily="18" charset="0"/>
                      </a:rPr>
                      <m:t>𝑓𝑡</m:t>
                    </m:r>
                  </m:oMath>
                </a14:m>
                <a:endParaRPr lang="es-EC" sz="2400" dirty="0"/>
              </a:p>
              <a:p>
                <a14:m>
                  <m:oMath xmlns:m="http://schemas.openxmlformats.org/officeDocument/2006/math">
                    <m:r>
                      <a:rPr lang="es-EC" sz="2400" i="1">
                        <a:latin typeface="Cambria Math" panose="02040503050406030204" pitchFamily="18" charset="0"/>
                      </a:rPr>
                      <m:t>𝐻</m:t>
                    </m:r>
                    <m:r>
                      <a:rPr lang="es-EC" sz="2400" i="1">
                        <a:latin typeface="Cambria Math" panose="02040503050406030204" pitchFamily="18" charset="0"/>
                      </a:rPr>
                      <m:t>=13.938 </m:t>
                    </m:r>
                    <m:r>
                      <a:rPr lang="es-EC" sz="2400" i="1">
                        <a:latin typeface="Cambria Math" panose="02040503050406030204" pitchFamily="18" charset="0"/>
                      </a:rPr>
                      <m:t>𝑝𝑢𝑙𝑔</m:t>
                    </m:r>
                  </m:oMath>
                </a14:m>
                <a:endParaRPr lang="es-EC" sz="2400" b="1" dirty="0" smtClean="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𝑅</m:t>
                        </m:r>
                      </m:e>
                      <m:sub>
                        <m:r>
                          <a:rPr lang="es-EC" sz="2400" i="1">
                            <a:latin typeface="Cambria Math" panose="02040503050406030204" pitchFamily="18" charset="0"/>
                          </a:rPr>
                          <m:t>0</m:t>
                        </m:r>
                      </m:sub>
                    </m:sSub>
                    <m:r>
                      <a:rPr lang="es-EC" sz="2400" i="1">
                        <a:latin typeface="Cambria Math" panose="02040503050406030204" pitchFamily="18" charset="0"/>
                      </a:rPr>
                      <m:t>=42 </m:t>
                    </m:r>
                    <m:r>
                      <a:rPr lang="es-EC" sz="2400" i="1">
                        <a:latin typeface="Cambria Math" panose="02040503050406030204" pitchFamily="18" charset="0"/>
                      </a:rPr>
                      <m:t>𝑝𝑢𝑙𝑔</m:t>
                    </m:r>
                  </m:oMath>
                </a14:m>
                <a:r>
                  <a:rPr lang="es-EC" sz="2400" dirty="0"/>
                  <a:t> [1066,8mm]</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r>
                      <a:rPr lang="es-EC" sz="2400" i="1">
                        <a:latin typeface="Cambria Math" panose="02040503050406030204" pitchFamily="18" charset="0"/>
                      </a:rPr>
                      <m:t>(</m:t>
                    </m:r>
                    <m:r>
                      <a:rPr lang="es-EC" sz="2400" i="1">
                        <a:latin typeface="Cambria Math" panose="02040503050406030204" pitchFamily="18" charset="0"/>
                      </a:rPr>
                      <m:t>𝑒𝑠𝑝𝑒𝑠𝑜𝑟</m:t>
                    </m:r>
                    <m:r>
                      <a:rPr lang="es-EC" sz="2400" i="1">
                        <a:latin typeface="Cambria Math" panose="02040503050406030204" pitchFamily="18" charset="0"/>
                      </a:rPr>
                      <m:t> </m:t>
                    </m:r>
                    <m:r>
                      <a:rPr lang="es-EC" sz="2400" i="1">
                        <a:latin typeface="Cambria Math" panose="02040503050406030204" pitchFamily="18" charset="0"/>
                      </a:rPr>
                      <m:t>𝑑𝑒𝑙</m:t>
                    </m:r>
                    <m:r>
                      <a:rPr lang="es-EC" sz="2400" i="1">
                        <a:latin typeface="Cambria Math" panose="02040503050406030204" pitchFamily="18" charset="0"/>
                      </a:rPr>
                      <m:t> </m:t>
                    </m:r>
                    <m:r>
                      <a:rPr lang="es-EC" sz="2400" i="1">
                        <a:latin typeface="Cambria Math" panose="02040503050406030204" pitchFamily="18" charset="0"/>
                      </a:rPr>
                      <m:t>𝑐𝑢𝑒𝑟𝑝𝑜</m:t>
                    </m:r>
                    <m:r>
                      <a:rPr lang="es-EC" sz="2400" i="1">
                        <a:latin typeface="Cambria Math" panose="02040503050406030204" pitchFamily="18" charset="0"/>
                      </a:rPr>
                      <m:t>)=0.42 </m:t>
                    </m:r>
                    <m:r>
                      <a:rPr lang="es-EC" sz="2400" i="1">
                        <a:latin typeface="Cambria Math" panose="02040503050406030204" pitchFamily="18" charset="0"/>
                      </a:rPr>
                      <m:t>𝑝𝑢𝑙𝑔</m:t>
                    </m:r>
                  </m:oMath>
                </a14:m>
                <a:r>
                  <a:rPr lang="es-EC" sz="2400" dirty="0"/>
                  <a:t> [10,668mm]</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1</m:t>
                        </m:r>
                      </m:sub>
                    </m:sSub>
                    <m:r>
                      <a:rPr lang="es-EC" sz="2400" i="1">
                        <a:latin typeface="Cambria Math" panose="02040503050406030204" pitchFamily="18" charset="0"/>
                      </a:rPr>
                      <m:t>(</m:t>
                    </m:r>
                    <m:r>
                      <a:rPr lang="es-EC" sz="2400" i="1">
                        <a:latin typeface="Cambria Math" panose="02040503050406030204" pitchFamily="18" charset="0"/>
                      </a:rPr>
                      <m:t>𝑒𝑠𝑝𝑒𝑠𝑜𝑟</m:t>
                    </m:r>
                    <m:r>
                      <a:rPr lang="es-EC" sz="2400" i="1">
                        <a:latin typeface="Cambria Math" panose="02040503050406030204" pitchFamily="18" charset="0"/>
                      </a:rPr>
                      <m:t> </m:t>
                    </m:r>
                    <m:r>
                      <a:rPr lang="es-EC" sz="2400" i="1">
                        <a:latin typeface="Cambria Math" panose="02040503050406030204" pitchFamily="18" charset="0"/>
                      </a:rPr>
                      <m:t>𝑑𝑒</m:t>
                    </m:r>
                    <m:r>
                      <a:rPr lang="es-EC" sz="2400" i="1">
                        <a:latin typeface="Cambria Math" panose="02040503050406030204" pitchFamily="18" charset="0"/>
                      </a:rPr>
                      <m:t> </m:t>
                    </m:r>
                    <m:r>
                      <a:rPr lang="es-EC" sz="2400" i="1">
                        <a:latin typeface="Cambria Math" panose="02040503050406030204" pitchFamily="18" charset="0"/>
                      </a:rPr>
                      <m:t>𝑙𝑎𝑠</m:t>
                    </m:r>
                    <m:r>
                      <a:rPr lang="es-EC" sz="2400" i="1">
                        <a:latin typeface="Cambria Math" panose="02040503050406030204" pitchFamily="18" charset="0"/>
                      </a:rPr>
                      <m:t> </m:t>
                    </m:r>
                    <m:r>
                      <a:rPr lang="es-EC" sz="2400" i="1">
                        <a:latin typeface="Cambria Math" panose="02040503050406030204" pitchFamily="18" charset="0"/>
                      </a:rPr>
                      <m:t>𝑐𝑎𝑏𝑒𝑧𝑎𝑠</m:t>
                    </m:r>
                    <m:r>
                      <a:rPr lang="es-EC" sz="2400" i="1">
                        <a:latin typeface="Cambria Math" panose="02040503050406030204" pitchFamily="18" charset="0"/>
                      </a:rPr>
                      <m:t>)=0.42 </m:t>
                    </m:r>
                    <m:r>
                      <a:rPr lang="es-EC" sz="2400" i="1">
                        <a:latin typeface="Cambria Math" panose="02040503050406030204" pitchFamily="18" charset="0"/>
                      </a:rPr>
                      <m:t>𝑝𝑢𝑙𝑔</m:t>
                    </m:r>
                  </m:oMath>
                </a14:m>
                <a:r>
                  <a:rPr lang="es-EC" sz="2400" dirty="0"/>
                  <a:t> [10,668mm]</a:t>
                </a:r>
              </a:p>
              <a:p>
                <a14:m>
                  <m:oMath xmlns:m="http://schemas.openxmlformats.org/officeDocument/2006/math">
                    <m:r>
                      <a:rPr lang="es-EC" sz="2400" i="1">
                        <a:latin typeface="Cambria Math" panose="02040503050406030204" pitchFamily="18" charset="0"/>
                      </a:rPr>
                      <m:t>𝜃</m:t>
                    </m:r>
                    <m:r>
                      <a:rPr lang="es-EC" sz="2400" i="1">
                        <a:latin typeface="Cambria Math" panose="02040503050406030204" pitchFamily="18" charset="0"/>
                      </a:rPr>
                      <m:t>=120°</m:t>
                    </m:r>
                  </m:oMath>
                </a14:m>
                <a:endParaRPr lang="es-EC" sz="2400" dirty="0"/>
              </a:p>
              <a:p>
                <a14:m>
                  <m:oMath xmlns:m="http://schemas.openxmlformats.org/officeDocument/2006/math">
                    <m:r>
                      <a:rPr lang="es-EC" sz="2400" i="1">
                        <a:latin typeface="Cambria Math" panose="02040503050406030204" pitchFamily="18" charset="0"/>
                      </a:rPr>
                      <m:t>𝑆</m:t>
                    </m:r>
                    <m:r>
                      <a:rPr lang="es-EC" sz="2400" i="1">
                        <a:latin typeface="Cambria Math" panose="02040503050406030204" pitchFamily="18" charset="0"/>
                      </a:rPr>
                      <m:t>=15700 </m:t>
                    </m:r>
                    <m:r>
                      <a:rPr lang="es-EC" sz="2400" i="1">
                        <a:latin typeface="Cambria Math" panose="02040503050406030204" pitchFamily="18" charset="0"/>
                      </a:rPr>
                      <m:t>𝑝𝑠𝑖</m:t>
                    </m:r>
                  </m:oMath>
                </a14:m>
                <a:endParaRPr lang="es-EC" sz="2400" dirty="0"/>
              </a:p>
              <a:p>
                <a14:m>
                  <m:oMath xmlns:m="http://schemas.openxmlformats.org/officeDocument/2006/math">
                    <m:r>
                      <a:rPr lang="es-EC" sz="2400" i="1">
                        <a:latin typeface="Cambria Math" panose="02040503050406030204" pitchFamily="18" charset="0"/>
                      </a:rPr>
                      <m:t>𝐸</m:t>
                    </m:r>
                    <m:r>
                      <a:rPr lang="es-EC" sz="2400" i="1">
                        <a:latin typeface="Cambria Math" panose="02040503050406030204" pitchFamily="18" charset="0"/>
                      </a:rPr>
                      <m:t>=0.85</m:t>
                    </m:r>
                  </m:oMath>
                </a14:m>
                <a:endParaRPr lang="es-EC" sz="2400" dirty="0"/>
              </a:p>
              <a:p>
                <a:endParaRPr lang="es-EC" sz="2400" dirty="0"/>
              </a:p>
              <a:p>
                <a:pPr marL="0" indent="0">
                  <a:buNone/>
                </a:pPr>
                <a:endParaRPr lang="es-EC" sz="2400" dirty="0"/>
              </a:p>
            </p:txBody>
          </p:sp>
        </mc:Choice>
        <mc:Fallback>
          <p:sp>
            <p:nvSpPr>
              <p:cNvPr id="7171" name="Rectangle 11"/>
              <p:cNvSpPr>
                <a:spLocks noGrp="1" noRot="1" noChangeAspect="1" noMove="1" noResize="1" noEditPoints="1" noAdjustHandles="1" noChangeArrowheads="1" noChangeShapeType="1" noTextEdit="1"/>
              </p:cNvSpPr>
              <p:nvPr>
                <p:ph type="body" idx="4294967295"/>
              </p:nvPr>
            </p:nvSpPr>
            <p:spPr>
              <a:xfrm>
                <a:off x="152400" y="108104"/>
                <a:ext cx="8991600" cy="6553200"/>
              </a:xfrm>
              <a:blipFill rotWithShape="0">
                <a:blip r:embed="rId4"/>
                <a:stretch>
                  <a:fillRect l="-1017" t="-744" r="-678"/>
                </a:stretch>
              </a:blipFill>
            </p:spPr>
            <p:txBody>
              <a:bodyPr/>
              <a:lstStyle/>
              <a:p>
                <a:r>
                  <a:rPr lang="es-EC">
                    <a:noFill/>
                  </a:rPr>
                  <a:t> </a:t>
                </a:r>
              </a:p>
            </p:txBody>
          </p:sp>
        </mc:Fallback>
      </mc:AlternateContent>
      <p:pic>
        <p:nvPicPr>
          <p:cNvPr id="4" name="Imagen 3"/>
          <p:cNvPicPr/>
          <p:nvPr/>
        </p:nvPicPr>
        <p:blipFill rotWithShape="1">
          <a:blip r:embed="rId5"/>
          <a:srcRect l="26543" t="34457" r="21635" b="30337"/>
          <a:stretch/>
        </p:blipFill>
        <p:spPr bwMode="auto">
          <a:xfrm>
            <a:off x="3882788" y="3841904"/>
            <a:ext cx="5257800" cy="2209800"/>
          </a:xfrm>
          <a:prstGeom prst="rect">
            <a:avLst/>
          </a:prstGeom>
          <a:ln>
            <a:noFill/>
          </a:ln>
          <a:extLst>
            <a:ext uri="{53640926-AAD7-44D8-BBD7-CCE9431645EC}">
              <a14:shadowObscured xmlns:a14="http://schemas.microsoft.com/office/drawing/2010/main"/>
            </a:ext>
          </a:extLst>
        </p:spPr>
      </p:pic>
      <p:pic>
        <p:nvPicPr>
          <p:cNvPr id="6" name="0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140435"/>
      </p:ext>
    </p:extLst>
  </p:cSld>
  <p:clrMapOvr>
    <a:masterClrMapping/>
  </p:clrMapOvr>
  <p:transition>
    <p:push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171" name="Rectangle 11"/>
              <p:cNvSpPr>
                <a:spLocks noGrp="1"/>
              </p:cNvSpPr>
              <p:nvPr>
                <p:ph type="body" idx="4294967295"/>
              </p:nvPr>
            </p:nvSpPr>
            <p:spPr>
              <a:xfrm>
                <a:off x="51179" y="94456"/>
                <a:ext cx="8991600" cy="6553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a:t>
                </a:r>
                <a:r>
                  <a:rPr lang="es-EC" sz="2000" dirty="0" smtClean="0"/>
                  <a:t>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CÁLCULO DE LAS REACCIONES DE LAS SILLETAS SOBRE EL RECIPIENTE</a:t>
                </a:r>
              </a:p>
              <a:p>
                <a14:m>
                  <m:oMath xmlns:m="http://schemas.openxmlformats.org/officeDocument/2006/math">
                    <m:r>
                      <a:rPr lang="es-EC" sz="2400" i="1">
                        <a:latin typeface="Cambria Math" panose="02040503050406030204" pitchFamily="18" charset="0"/>
                      </a:rPr>
                      <m:t>𝑄</m:t>
                    </m:r>
                    <m:r>
                      <a:rPr lang="es-EC" sz="2400" i="1">
                        <a:latin typeface="Cambria Math" panose="02040503050406030204" pitchFamily="18" charset="0"/>
                      </a:rPr>
                      <m:t>=</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𝑟𝑒𝑐𝑖𝑝𝑖𝑒𝑛𝑡𝑒</m:t>
                            </m:r>
                          </m:sub>
                        </m:sSub>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𝑐𝑜𝑛𝑡𝑒𝑛𝑖𝑑𝑜</m:t>
                            </m:r>
                          </m:sub>
                        </m:sSub>
                      </m:num>
                      <m:den>
                        <m:r>
                          <a:rPr lang="es-EC" sz="2400" i="1">
                            <a:latin typeface="Cambria Math" panose="02040503050406030204" pitchFamily="18" charset="0"/>
                          </a:rPr>
                          <m:t>2</m:t>
                        </m:r>
                      </m:den>
                    </m:f>
                  </m:oMath>
                </a14:m>
                <a:endParaRPr lang="es-EC" sz="2400" dirty="0"/>
              </a:p>
              <a:p>
                <a14:m>
                  <m:oMath xmlns:m="http://schemas.openxmlformats.org/officeDocument/2006/math">
                    <m:r>
                      <a:rPr lang="es-EC" sz="2400" i="1">
                        <a:latin typeface="Cambria Math" panose="02040503050406030204" pitchFamily="18" charset="0"/>
                      </a:rPr>
                      <m:t>𝑄</m:t>
                    </m:r>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b="0" i="1" smtClean="0">
                            <a:latin typeface="Cambria Math" panose="02040503050406030204" pitchFamily="18" charset="0"/>
                          </a:rPr>
                          <m:t>11596.42</m:t>
                        </m:r>
                        <m:r>
                          <a:rPr lang="es-EC" sz="2400" i="1">
                            <a:latin typeface="Cambria Math" panose="02040503050406030204" pitchFamily="18" charset="0"/>
                          </a:rPr>
                          <m:t>+58487.65</m:t>
                        </m:r>
                      </m:num>
                      <m:den>
                        <m:r>
                          <a:rPr lang="es-EC" sz="2400" i="1">
                            <a:latin typeface="Cambria Math" panose="02040503050406030204" pitchFamily="18" charset="0"/>
                          </a:rPr>
                          <m:t>2</m:t>
                        </m:r>
                      </m:den>
                    </m:f>
                  </m:oMath>
                </a14:m>
                <a:endParaRPr lang="es-EC" sz="2400" dirty="0"/>
              </a:p>
              <a:p>
                <a14:m>
                  <m:oMath xmlns:m="http://schemas.openxmlformats.org/officeDocument/2006/math">
                    <m:r>
                      <a:rPr lang="es-EC" sz="2400" i="1">
                        <a:latin typeface="Cambria Math" panose="02040503050406030204" pitchFamily="18" charset="0"/>
                      </a:rPr>
                      <m:t>𝑄</m:t>
                    </m:r>
                    <m:r>
                      <a:rPr lang="es-EC" sz="2400" i="1">
                        <a:latin typeface="Cambria Math" panose="02040503050406030204" pitchFamily="18" charset="0"/>
                      </a:rPr>
                      <m:t>=35042.04 </m:t>
                    </m:r>
                    <m:r>
                      <a:rPr lang="es-EC" sz="2400" i="1">
                        <a:latin typeface="Cambria Math" panose="02040503050406030204" pitchFamily="18" charset="0"/>
                      </a:rPr>
                      <m:t>𝑙𝑏</m:t>
                    </m:r>
                  </m:oMath>
                </a14:m>
                <a:endParaRPr lang="es-EC" sz="2400" dirty="0"/>
              </a:p>
              <a:p>
                <a:endParaRPr lang="es-EC" sz="2400" dirty="0"/>
              </a:p>
              <a:p>
                <a:pPr marL="0" indent="0">
                  <a:buNone/>
                </a:pPr>
                <a:endParaRPr lang="es-EC" sz="2400" dirty="0"/>
              </a:p>
            </p:txBody>
          </p:sp>
        </mc:Choice>
        <mc:Fallback>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r="-746"/>
                </a:stretch>
              </a:blipFill>
            </p:spPr>
            <p:txBody>
              <a:bodyPr/>
              <a:lstStyle/>
              <a:p>
                <a:r>
                  <a:rPr lang="es-EC">
                    <a:noFill/>
                  </a:rPr>
                  <a:t> </a:t>
                </a:r>
              </a:p>
            </p:txBody>
          </p:sp>
        </mc:Fallback>
      </mc:AlternateContent>
      <p:pic>
        <p:nvPicPr>
          <p:cNvPr id="5" name="Imagen 4"/>
          <p:cNvPicPr/>
          <p:nvPr/>
        </p:nvPicPr>
        <p:blipFill rotWithShape="1">
          <a:blip r:embed="rId5"/>
          <a:srcRect l="26543" t="34457" r="21635" b="30337"/>
          <a:stretch/>
        </p:blipFill>
        <p:spPr bwMode="auto">
          <a:xfrm>
            <a:off x="3022979" y="2531746"/>
            <a:ext cx="5715000" cy="2744309"/>
          </a:xfrm>
          <a:prstGeom prst="rect">
            <a:avLst/>
          </a:prstGeom>
          <a:ln>
            <a:noFill/>
          </a:ln>
          <a:extLst>
            <a:ext uri="{53640926-AAD7-44D8-BBD7-CCE9431645EC}">
              <a14:shadowObscured xmlns:a14="http://schemas.microsoft.com/office/drawing/2010/main"/>
            </a:ext>
          </a:extLst>
        </p:spPr>
      </p:pic>
      <p:pic>
        <p:nvPicPr>
          <p:cNvPr id="7" name="0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574442"/>
      </p:ext>
    </p:extLst>
  </p:cSld>
  <p:clrMapOvr>
    <a:masterClrMapping/>
  </p:clrMapOvr>
  <p:transition>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94456"/>
            <a:ext cx="8991600" cy="6553200"/>
          </a:xfrm>
        </p:spPr>
        <p:txBody>
          <a:bodyPr/>
          <a:lstStyle/>
          <a:p>
            <a:pPr lvl="1"/>
            <a:r>
              <a:rPr lang="es-EC" sz="2400" b="1" dirty="0" smtClean="0"/>
              <a:t>DIMENSIONAMIENTO MECÁNICO, SEPARADOR HORIZONTAL</a:t>
            </a:r>
            <a:endParaRPr lang="es-EC" sz="2000" dirty="0" smtClean="0"/>
          </a:p>
          <a:p>
            <a:pPr marL="0" indent="0" algn="just">
              <a:buNone/>
            </a:pPr>
            <a:r>
              <a:rPr lang="es-EC" sz="2000" dirty="0" smtClean="0"/>
              <a:t>-(*)Todas las ecuaciones son en base a la norma </a:t>
            </a:r>
            <a:r>
              <a:rPr lang="es-EC" sz="2000" dirty="0" smtClean="0"/>
              <a:t>ASME</a:t>
            </a:r>
            <a:r>
              <a:rPr lang="es-EC" sz="2000" dirty="0" smtClean="0"/>
              <a:t> </a:t>
            </a:r>
            <a:r>
              <a:rPr lang="es-EC" sz="2000" dirty="0" smtClean="0"/>
              <a:t>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pPr marL="0" indent="0">
              <a:buNone/>
            </a:pPr>
            <a:r>
              <a:rPr lang="es-EC" sz="2400" b="1" dirty="0" smtClean="0"/>
              <a:t>ANÁLISIS DE RESISTENCIA DEL RECIPIENTE</a:t>
            </a:r>
          </a:p>
          <a:p>
            <a:pPr marL="0" indent="0">
              <a:buNone/>
            </a:pPr>
            <a:r>
              <a:rPr lang="es-EC" sz="2400" dirty="0" smtClean="0"/>
              <a:t>Los recipientes soportados por silletas están sujetos a tres tipos de esfuerzos:</a:t>
            </a:r>
          </a:p>
          <a:p>
            <a:pPr marL="0" indent="0">
              <a:buNone/>
            </a:pPr>
            <a:endParaRPr lang="es-EC" sz="2400" dirty="0"/>
          </a:p>
          <a:p>
            <a:pPr marL="0" indent="0">
              <a:buNone/>
            </a:pPr>
            <a:endParaRPr lang="es-EC" sz="24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5"/>
          <a:srcRect l="22475" t="17708" r="17789" b="25000"/>
          <a:stretch/>
        </p:blipFill>
        <p:spPr>
          <a:xfrm>
            <a:off x="1676400" y="2133600"/>
            <a:ext cx="7010400" cy="3780117"/>
          </a:xfrm>
          <a:prstGeom prst="rect">
            <a:avLst/>
          </a:prstGeom>
        </p:spPr>
      </p:pic>
    </p:spTree>
    <p:extLst>
      <p:ext uri="{BB962C8B-B14F-4D97-AF65-F5344CB8AC3E}">
        <p14:creationId xmlns:p14="http://schemas.microsoft.com/office/powerpoint/2010/main" val="3233975929"/>
      </p:ext>
    </p:extLst>
  </p:cSld>
  <p:clrMapOvr>
    <a:masterClrMapping/>
  </p:clrMapOvr>
  <p:transition>
    <p:push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94456"/>
                <a:ext cx="8991600" cy="6553200"/>
              </a:xfrm>
            </p:spPr>
            <p:txBody>
              <a:bodyPr/>
              <a:lstStyle/>
              <a:p>
                <a:pPr marL="457200" lvl="1" indent="0">
                  <a:buNone/>
                </a:pPr>
                <a:r>
                  <a:rPr lang="es-EC" sz="2400" b="1" dirty="0" smtClean="0"/>
                  <a:t>CÁLCULO DEL DISEÑO DE LAS SILLETAS</a:t>
                </a:r>
                <a:endParaRPr lang="es-EC" sz="2000" dirty="0" smtClean="0"/>
              </a:p>
              <a:p>
                <a:pPr marL="0" indent="0" algn="just">
                  <a:buNone/>
                </a:pPr>
                <a:r>
                  <a:rPr lang="es-EC" sz="2000" dirty="0" smtClean="0"/>
                  <a:t>(*)Página 86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endParaRPr lang="es-EC" sz="2000" dirty="0"/>
              </a:p>
              <a:p>
                <a:pPr marL="0" indent="0">
                  <a:buNone/>
                </a:pPr>
                <a:r>
                  <a:rPr lang="es-EC" sz="2400" b="1" dirty="0" smtClean="0"/>
                  <a:t>ANÁLISIS DE RESISTENCIA DEL RECIPIENTE</a:t>
                </a:r>
              </a:p>
              <a:p>
                <a:pPr marL="0" indent="0">
                  <a:buNone/>
                </a:pPr>
                <a:r>
                  <a:rPr lang="es-EC" sz="2400" i="1" dirty="0" smtClean="0"/>
                  <a:t>ESFUERZO CORTANTE TANGENCIAL:</a:t>
                </a:r>
              </a:p>
              <a:p>
                <a:pPr marL="0" indent="0">
                  <a:buNone/>
                </a:pPr>
                <a:endParaRPr lang="es-EC" sz="2400" dirty="0" smtClean="0"/>
              </a:p>
              <a:p>
                <a:pPr marL="0" indent="0">
                  <a:buNone/>
                </a:pPr>
                <a:r>
                  <a:rPr lang="es-EC" sz="2400" dirty="0" smtClean="0"/>
                  <a:t>A=45 pulgadas</a:t>
                </a:r>
                <a:endParaRPr lang="es-EC" sz="2400" dirty="0"/>
              </a:p>
              <a:p>
                <a:r>
                  <a:rPr lang="es-EC" sz="2400" dirty="0" smtClean="0"/>
                  <a:t>A&gt;R/2</a:t>
                </a:r>
              </a:p>
              <a:p>
                <a:r>
                  <a:rPr lang="es-EC" sz="2400" dirty="0" smtClean="0"/>
                  <a:t>Aplicar la fórmula con el factor K</a:t>
                </a:r>
                <a:r>
                  <a:rPr lang="es-EC" sz="2000" dirty="0" smtClean="0"/>
                  <a:t>2 </a:t>
                </a:r>
                <a:r>
                  <a:rPr lang="es-EC" sz="2400" dirty="0" smtClean="0"/>
                  <a:t>si no se usa anillo atiesador.</a:t>
                </a:r>
              </a:p>
              <a:p>
                <a:r>
                  <a:rPr lang="es-EC" sz="2400" dirty="0" smtClean="0"/>
                  <a:t>Utilizar Anexo 4 para la </a:t>
                </a:r>
                <a:r>
                  <a:rPr lang="es-EC" sz="2400" dirty="0"/>
                  <a:t>constante </a:t>
                </a:r>
                <a:r>
                  <a:rPr lang="es-EC" sz="2400" dirty="0" smtClean="0"/>
                  <a:t>K</a:t>
                </a:r>
                <a:r>
                  <a:rPr lang="es-EC" sz="2000" dirty="0" smtClean="0"/>
                  <a:t>2.</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2</m:t>
                        </m:r>
                      </m:sub>
                    </m:sSub>
                    <m:r>
                      <a:rPr lang="es-EC" sz="2400" i="1">
                        <a:latin typeface="Cambria Math" panose="02040503050406030204" pitchFamily="18" charset="0"/>
                      </a:rPr>
                      <m:t>=</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panose="02040503050406030204" pitchFamily="18" charset="0"/>
                              </a:rPr>
                              <m:t>𝐾</m:t>
                            </m:r>
                          </m:e>
                          <m:sub>
                            <m:r>
                              <a:rPr lang="es-EC" sz="2400" i="1">
                                <a:latin typeface="Cambria Math" panose="02040503050406030204" pitchFamily="18" charset="0"/>
                              </a:rPr>
                              <m:t>2</m:t>
                            </m:r>
                          </m:sub>
                        </m:sSub>
                        <m:r>
                          <a:rPr lang="es-EC" sz="2400" i="1">
                            <a:latin typeface="Cambria Math" panose="02040503050406030204" pitchFamily="18" charset="0"/>
                          </a:rPr>
                          <m:t>∗</m:t>
                        </m:r>
                        <m:r>
                          <a:rPr lang="es-EC" sz="2400" i="1">
                            <a:latin typeface="Cambria Math" panose="02040503050406030204" pitchFamily="18" charset="0"/>
                          </a:rPr>
                          <m:t>𝑄</m:t>
                        </m:r>
                      </m:num>
                      <m:den>
                        <m:r>
                          <a:rPr lang="es-EC" sz="2400" i="1">
                            <a:latin typeface="Cambria Math" panose="02040503050406030204" pitchFamily="18" charset="0"/>
                          </a:rPr>
                          <m:t>𝑅</m:t>
                        </m:r>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den>
                    </m:f>
                    <m:d>
                      <m:dPr>
                        <m:ctrlPr>
                          <a:rPr lang="es-EC" sz="2400" i="1">
                            <a:latin typeface="Cambria Math" panose="02040503050406030204" pitchFamily="18" charset="0"/>
                          </a:rPr>
                        </m:ctrlPr>
                      </m:dPr>
                      <m:e>
                        <m:f>
                          <m:fPr>
                            <m:ctrlPr>
                              <a:rPr lang="es-EC" sz="2400" i="1">
                                <a:latin typeface="Cambria Math" panose="02040503050406030204" pitchFamily="18" charset="0"/>
                              </a:rPr>
                            </m:ctrlPr>
                          </m:fPr>
                          <m:num>
                            <m:r>
                              <a:rPr lang="es-EC" sz="2400" i="1">
                                <a:latin typeface="Cambria Math" panose="02040503050406030204" pitchFamily="18" charset="0"/>
                              </a:rPr>
                              <m:t>𝐿</m:t>
                            </m:r>
                            <m:r>
                              <a:rPr lang="es-EC" sz="2400" i="1">
                                <a:latin typeface="Cambria Math" panose="02040503050406030204" pitchFamily="18" charset="0"/>
                              </a:rPr>
                              <m:t>−2</m:t>
                            </m:r>
                            <m:r>
                              <a:rPr lang="es-EC" sz="2400" i="1">
                                <a:latin typeface="Cambria Math" panose="02040503050406030204" pitchFamily="18" charset="0"/>
                              </a:rPr>
                              <m:t>𝐴</m:t>
                            </m:r>
                          </m:num>
                          <m:den>
                            <m:r>
                              <a:rPr lang="es-EC" sz="2400" i="1">
                                <a:latin typeface="Cambria Math" panose="02040503050406030204" pitchFamily="18" charset="0"/>
                              </a:rPr>
                              <m:t>𝐿</m:t>
                            </m:r>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4</m:t>
                                </m:r>
                              </m:num>
                              <m:den>
                                <m:r>
                                  <a:rPr lang="es-EC" sz="2400" i="1">
                                    <a:latin typeface="Cambria Math" panose="02040503050406030204" pitchFamily="18" charset="0"/>
                                  </a:rPr>
                                  <m:t>3</m:t>
                                </m:r>
                              </m:den>
                            </m:f>
                            <m:r>
                              <a:rPr lang="es-EC" sz="2400" i="1">
                                <a:latin typeface="Cambria Math" panose="02040503050406030204" pitchFamily="18" charset="0"/>
                              </a:rPr>
                              <m:t>𝐻</m:t>
                            </m:r>
                          </m:den>
                        </m:f>
                      </m:e>
                    </m:d>
                  </m:oMath>
                </a14:m>
                <a:endParaRPr lang="es-EC" sz="2400" dirty="0" smtClean="0"/>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2</m:t>
                        </m:r>
                      </m:sub>
                    </m:sSub>
                    <m:r>
                      <a:rPr lang="es-EC" sz="2400" i="1">
                        <a:latin typeface="Cambria Math" panose="02040503050406030204" pitchFamily="18" charset="0"/>
                      </a:rPr>
                      <m:t>≤0.8∗</m:t>
                    </m:r>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𝑎𝑑𝑚𝑖𝑠𝑖𝑏𝑙𝑒</m:t>
                        </m:r>
                      </m:sub>
                    </m:sSub>
                  </m:oMath>
                </a14:m>
                <a:endParaRPr lang="es-EC" sz="2400" dirty="0"/>
              </a:p>
              <a:p>
                <a:r>
                  <a:rPr lang="es-EC" sz="2400" dirty="0" smtClean="0"/>
                  <a:t>La ASME sección VIII división 1 dicta que si se cumple esta condición no es necesario utilizar placas de refuerzo.</a:t>
                </a:r>
                <a:endParaRPr lang="es-EC" sz="2400" dirty="0"/>
              </a:p>
              <a:p>
                <a:endParaRPr lang="es-EC" sz="24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r="-1085"/>
                </a:stretch>
              </a:blipFill>
            </p:spPr>
            <p:txBody>
              <a:bodyPr/>
              <a:lstStyle/>
              <a:p>
                <a:r>
                  <a:rPr lang="es-EC">
                    <a:noFill/>
                  </a:rPr>
                  <a:t> </a:t>
                </a:r>
              </a:p>
            </p:txBody>
          </p:sp>
        </mc:Fallback>
      </mc:AlternateContent>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596449"/>
      </p:ext>
    </p:extLst>
  </p:cSld>
  <p:clrMapOvr>
    <a:masterClrMapping/>
  </p:clrMapOvr>
  <p:transition>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94456"/>
                <a:ext cx="8991600" cy="6553200"/>
              </a:xfrm>
            </p:spPr>
            <p:txBody>
              <a:bodyPr/>
              <a:lstStyle/>
              <a:p>
                <a:pPr marL="457200" lvl="1" indent="0">
                  <a:buNone/>
                </a:pPr>
                <a:r>
                  <a:rPr lang="es-EC" sz="2400" b="1" dirty="0" smtClean="0"/>
                  <a:t>CÁLCULO DEL DISEÑO DE LAS SILLETAS</a:t>
                </a:r>
                <a:endParaRPr lang="es-EC" sz="2000" dirty="0" smtClean="0"/>
              </a:p>
              <a:p>
                <a:pPr marL="0" indent="0" algn="just">
                  <a:buNone/>
                </a:pPr>
                <a:r>
                  <a:rPr lang="es-EC" sz="2000" dirty="0" smtClean="0"/>
                  <a:t>(*)Página 86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endParaRPr lang="es-EC" sz="2000" dirty="0"/>
              </a:p>
              <a:p>
                <a:pPr marL="0" indent="0">
                  <a:buNone/>
                </a:pPr>
                <a:r>
                  <a:rPr lang="es-EC" sz="2400" b="1" dirty="0" smtClean="0"/>
                  <a:t>ANÁLISIS DE RESISTENCIA DEL RECIPIENTE</a:t>
                </a:r>
              </a:p>
              <a:p>
                <a:pPr marL="0" indent="0">
                  <a:buNone/>
                </a:pPr>
                <a:r>
                  <a:rPr lang="es-EC" sz="2400" i="1" dirty="0" smtClean="0"/>
                  <a:t>ESFUERZO FLEXIONANTE DE LA SILLETA</a:t>
                </a:r>
              </a:p>
              <a:p>
                <a:pPr marL="0" indent="0">
                  <a:buNone/>
                </a:pPr>
                <a:endParaRPr lang="es-EC" sz="2400" dirty="0" smtClean="0"/>
              </a:p>
              <a:p>
                <a:pPr algn="just"/>
                <a:r>
                  <a:rPr lang="es-EC" sz="2400" dirty="0" smtClean="0"/>
                  <a:t>Para determinar si el esfuerzo de compresión es un factor relevante la norma recomienda realizar el cálculo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r>
                      <a:rPr lang="es-EC" sz="2400" i="1">
                        <a:latin typeface="Cambria Math" panose="02040503050406030204" pitchFamily="18" charset="0"/>
                      </a:rPr>
                      <m:t>/ </m:t>
                    </m:r>
                    <m:r>
                      <a:rPr lang="es-EC" sz="2400" i="1">
                        <a:latin typeface="Cambria Math" panose="02040503050406030204" pitchFamily="18" charset="0"/>
                      </a:rPr>
                      <m:t>𝑅</m:t>
                    </m:r>
                    <m:r>
                      <a:rPr lang="es-EC" sz="2400" i="1">
                        <a:latin typeface="Cambria Math" panose="02040503050406030204" pitchFamily="18" charset="0"/>
                      </a:rPr>
                      <m:t>≥0.005</m:t>
                    </m:r>
                  </m:oMath>
                </a14:m>
                <a:r>
                  <a:rPr lang="es-EC" sz="2400" dirty="0" smtClean="0"/>
                  <a:t>, en  este caso en particular es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r>
                      <a:rPr lang="es-EC" sz="2400" i="1">
                        <a:latin typeface="Cambria Math" panose="02040503050406030204" pitchFamily="18" charset="0"/>
                      </a:rPr>
                      <m:t>/ </m:t>
                    </m:r>
                    <m:r>
                      <a:rPr lang="es-EC" sz="2400" i="1">
                        <a:latin typeface="Cambria Math" panose="02040503050406030204" pitchFamily="18" charset="0"/>
                      </a:rPr>
                      <m:t>𝑅</m:t>
                    </m:r>
                    <m:r>
                      <a:rPr lang="es-EC" sz="2400" i="1">
                        <a:latin typeface="Cambria Math" panose="02040503050406030204" pitchFamily="18" charset="0"/>
                      </a:rPr>
                      <m:t>=0.01</m:t>
                    </m:r>
                  </m:oMath>
                </a14:m>
                <a:r>
                  <a:rPr lang="es-EC" sz="2400" dirty="0" smtClean="0"/>
                  <a:t>, por lo tanto se usa un criterio de tensión,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1</m:t>
                        </m:r>
                      </m:sub>
                    </m:sSub>
                  </m:oMath>
                </a14:m>
                <a:r>
                  <a:rPr lang="es-EC" sz="2400" dirty="0" smtClean="0"/>
                  <a:t> (esfuerzo de tensión), con los valores de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𝐾</m:t>
                        </m:r>
                      </m:e>
                      <m:sub>
                        <m:r>
                          <a:rPr lang="es-EC" sz="2400" i="1">
                            <a:latin typeface="Cambria Math" panose="02040503050406030204" pitchFamily="18" charset="0"/>
                          </a:rPr>
                          <m:t>1</m:t>
                        </m:r>
                      </m:sub>
                    </m:sSub>
                  </m:oMath>
                </a14:m>
                <a:r>
                  <a:rPr lang="es-EC" sz="2400" dirty="0" smtClean="0"/>
                  <a:t> de la tabla de anexo 4 y un ángulo de contacto de las silletas de </a:t>
                </a:r>
                <a:r>
                  <a:rPr lang="es-EC" sz="2400" dirty="0"/>
                  <a:t>120</a:t>
                </a:r>
                <a:r>
                  <a:rPr lang="es-EC" sz="2400" dirty="0" smtClean="0"/>
                  <a:t>°</a:t>
                </a:r>
              </a:p>
              <a:p>
                <a:pPr marL="0" indent="0" algn="just">
                  <a:buNone/>
                </a:pPr>
                <a:r>
                  <a:rPr lang="es-EC" sz="2400" u="sng" dirty="0" smtClean="0"/>
                  <a:t>Esfuerzo sobre la silleta</a:t>
                </a:r>
              </a:p>
              <a:p>
                <a:pPr algn="just"/>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1</m:t>
                        </m:r>
                        <m:r>
                          <a:rPr lang="es-EC" sz="2400" i="1">
                            <a:latin typeface="Cambria Math" panose="02040503050406030204" pitchFamily="18" charset="0"/>
                          </a:rPr>
                          <m:t>𝐴</m:t>
                        </m:r>
                      </m:sub>
                    </m:sSub>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𝑄</m:t>
                        </m:r>
                        <m:r>
                          <a:rPr lang="es-EC" sz="2400" i="1">
                            <a:latin typeface="Cambria Math" panose="02040503050406030204" pitchFamily="18" charset="0"/>
                          </a:rPr>
                          <m:t>∗</m:t>
                        </m:r>
                        <m:r>
                          <a:rPr lang="es-EC" sz="2400" i="1">
                            <a:latin typeface="Cambria Math" panose="02040503050406030204" pitchFamily="18" charset="0"/>
                          </a:rPr>
                          <m:t>𝐴</m:t>
                        </m:r>
                        <m:d>
                          <m:dPr>
                            <m:begChr m:val="["/>
                            <m:endChr m:val="]"/>
                            <m:ctrlPr>
                              <a:rPr lang="es-EC" sz="2400" i="1">
                                <a:latin typeface="Cambria Math" panose="02040503050406030204" pitchFamily="18" charset="0"/>
                              </a:rPr>
                            </m:ctrlPr>
                          </m:dPr>
                          <m:e>
                            <m:r>
                              <a:rPr lang="es-EC" sz="2400" i="1">
                                <a:latin typeface="Cambria Math" panose="02040503050406030204" pitchFamily="18" charset="0"/>
                              </a:rPr>
                              <m:t>1−</m:t>
                            </m:r>
                            <m:f>
                              <m:fPr>
                                <m:ctrlPr>
                                  <a:rPr lang="es-EC" sz="2400" i="1">
                                    <a:latin typeface="Cambria Math" panose="02040503050406030204" pitchFamily="18" charset="0"/>
                                  </a:rPr>
                                </m:ctrlPr>
                              </m:fPr>
                              <m:num>
                                <m:r>
                                  <a:rPr lang="es-EC" sz="2400" i="1">
                                    <a:latin typeface="Cambria Math" panose="02040503050406030204" pitchFamily="18" charset="0"/>
                                  </a:rPr>
                                  <m:t>1−</m:t>
                                </m:r>
                                <m:f>
                                  <m:fPr>
                                    <m:ctrlPr>
                                      <a:rPr lang="es-EC" sz="2400" i="1">
                                        <a:latin typeface="Cambria Math" panose="02040503050406030204" pitchFamily="18" charset="0"/>
                                      </a:rPr>
                                    </m:ctrlPr>
                                  </m:fPr>
                                  <m:num>
                                    <m:r>
                                      <a:rPr lang="es-EC" sz="2400" i="1">
                                        <a:latin typeface="Cambria Math" panose="02040503050406030204" pitchFamily="18" charset="0"/>
                                      </a:rPr>
                                      <m:t>𝐴</m:t>
                                    </m:r>
                                  </m:num>
                                  <m:den>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1">
                                            <a:latin typeface="Cambria Math" panose="02040503050406030204" pitchFamily="18" charset="0"/>
                                          </a:rPr>
                                          <m:t>𝑆𝑆</m:t>
                                        </m:r>
                                      </m:sub>
                                    </m:sSub>
                                  </m:den>
                                </m:f>
                                <m:r>
                                  <a:rPr lang="es-EC" sz="2400" i="1">
                                    <a:latin typeface="Cambria Math" panose="02040503050406030204" pitchFamily="18" charset="0"/>
                                  </a:rPr>
                                  <m:t>+</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panose="02040503050406030204" pitchFamily="18" charset="0"/>
                                          </a:rPr>
                                          <m:t>𝑅</m:t>
                                        </m:r>
                                      </m:e>
                                      <m:sup>
                                        <m:r>
                                          <a:rPr lang="es-EC" sz="2400" i="1">
                                            <a:latin typeface="Cambria Math" panose="02040503050406030204" pitchFamily="18" charset="0"/>
                                          </a:rPr>
                                          <m:t>2</m:t>
                                        </m:r>
                                      </m:sup>
                                    </m:sSup>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𝐻</m:t>
                                        </m:r>
                                      </m:e>
                                      <m:sup>
                                        <m:r>
                                          <a:rPr lang="es-EC" sz="2400" i="1">
                                            <a:latin typeface="Cambria Math" panose="02040503050406030204" pitchFamily="18" charset="0"/>
                                          </a:rPr>
                                          <m:t>2</m:t>
                                        </m:r>
                                      </m:sup>
                                    </m:sSup>
                                  </m:num>
                                  <m:den>
                                    <m:r>
                                      <a:rPr lang="es-EC" sz="2400" i="1">
                                        <a:latin typeface="Cambria Math" panose="02040503050406030204" pitchFamily="18" charset="0"/>
                                      </a:rPr>
                                      <m:t>2</m:t>
                                    </m:r>
                                    <m:r>
                                      <a:rPr lang="es-EC" sz="2400" i="1">
                                        <a:latin typeface="Cambria Math" panose="02040503050406030204" pitchFamily="18" charset="0"/>
                                      </a:rPr>
                                      <m:t>𝐴</m:t>
                                    </m:r>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1">
                                            <a:latin typeface="Cambria Math" panose="02040503050406030204" pitchFamily="18" charset="0"/>
                                          </a:rPr>
                                          <m:t>𝑆𝑆</m:t>
                                        </m:r>
                                      </m:sub>
                                    </m:sSub>
                                  </m:den>
                                </m:f>
                              </m:num>
                              <m:den>
                                <m:r>
                                  <a:rPr lang="es-EC" sz="2400" i="1">
                                    <a:latin typeface="Cambria Math" panose="02040503050406030204" pitchFamily="18" charset="0"/>
                                  </a:rPr>
                                  <m:t>1+</m:t>
                                </m:r>
                                <m:f>
                                  <m:fPr>
                                    <m:ctrlPr>
                                      <a:rPr lang="es-EC" sz="2400" i="1">
                                        <a:latin typeface="Cambria Math" panose="02040503050406030204" pitchFamily="18" charset="0"/>
                                      </a:rPr>
                                    </m:ctrlPr>
                                  </m:fPr>
                                  <m:num>
                                    <m:r>
                                      <a:rPr lang="es-EC" sz="2400" i="1">
                                        <a:latin typeface="Cambria Math" panose="02040503050406030204" pitchFamily="18" charset="0"/>
                                      </a:rPr>
                                      <m:t>4</m:t>
                                    </m:r>
                                    <m:r>
                                      <a:rPr lang="es-EC" sz="2400" i="1">
                                        <a:latin typeface="Cambria Math" panose="02040503050406030204" pitchFamily="18" charset="0"/>
                                      </a:rPr>
                                      <m:t>𝐻</m:t>
                                    </m:r>
                                  </m:num>
                                  <m:den>
                                    <m:r>
                                      <a:rPr lang="es-EC" sz="2400" i="1">
                                        <a:latin typeface="Cambria Math" panose="02040503050406030204" pitchFamily="18" charset="0"/>
                                      </a:rPr>
                                      <m:t>3</m:t>
                                    </m:r>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1">
                                            <a:latin typeface="Cambria Math" panose="02040503050406030204" pitchFamily="18" charset="0"/>
                                          </a:rPr>
                                          <m:t>𝑆𝑆</m:t>
                                        </m:r>
                                      </m:sub>
                                    </m:sSub>
                                  </m:den>
                                </m:f>
                              </m:den>
                            </m:f>
                          </m:e>
                        </m:d>
                      </m:num>
                      <m:den>
                        <m:sSub>
                          <m:sSubPr>
                            <m:ctrlPr>
                              <a:rPr lang="es-EC" sz="2400" i="1">
                                <a:latin typeface="Cambria Math" panose="02040503050406030204" pitchFamily="18" charset="0"/>
                              </a:rPr>
                            </m:ctrlPr>
                          </m:sSubPr>
                          <m:e>
                            <m:r>
                              <a:rPr lang="es-EC" sz="2400" i="1">
                                <a:latin typeface="Cambria Math" panose="02040503050406030204" pitchFamily="18" charset="0"/>
                              </a:rPr>
                              <m:t>𝐾</m:t>
                            </m:r>
                          </m:e>
                          <m:sub>
                            <m:r>
                              <a:rPr lang="es-EC" sz="2400" i="1">
                                <a:latin typeface="Cambria Math" panose="02040503050406030204" pitchFamily="18" charset="0"/>
                              </a:rPr>
                              <m:t>1</m:t>
                            </m:r>
                          </m:sub>
                        </m:sSub>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𝑅</m:t>
                            </m:r>
                          </m:e>
                          <m:sup>
                            <m:r>
                              <a:rPr lang="es-EC" sz="2400" i="1">
                                <a:latin typeface="Cambria Math" panose="02040503050406030204" pitchFamily="18" charset="0"/>
                              </a:rPr>
                              <m:t>2</m:t>
                            </m:r>
                          </m:sup>
                        </m:sSup>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𝑆</m:t>
                            </m:r>
                          </m:sub>
                        </m:sSub>
                      </m:den>
                    </m:f>
                  </m:oMath>
                </a14:m>
                <a:endParaRPr lang="es-EC" sz="24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r="-1085"/>
                </a:stretch>
              </a:blipFill>
            </p:spPr>
            <p:txBody>
              <a:bodyPr/>
              <a:lstStyle/>
              <a:p>
                <a:r>
                  <a:rPr lang="es-EC">
                    <a:noFill/>
                  </a:rPr>
                  <a:t> </a:t>
                </a:r>
              </a:p>
            </p:txBody>
          </p:sp>
        </mc:Fallback>
      </mc:AlternateContent>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906304"/>
      </p:ext>
    </p:extLst>
  </p:cSld>
  <p:clrMapOvr>
    <a:masterClrMapping/>
  </p:clrMapOvr>
  <p:transition>
    <p:push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94456"/>
                <a:ext cx="8991600" cy="6553200"/>
              </a:xfrm>
            </p:spPr>
            <p:txBody>
              <a:bodyPr/>
              <a:lstStyle/>
              <a:p>
                <a:pPr marL="457200" lvl="1" indent="0">
                  <a:buNone/>
                </a:pPr>
                <a:r>
                  <a:rPr lang="es-EC" sz="2400" b="1" dirty="0" smtClean="0"/>
                  <a:t>CÁLCULO DEL DISEÑO DE LAS SILLETAS</a:t>
                </a:r>
                <a:endParaRPr lang="es-EC" sz="2000" dirty="0" smtClean="0"/>
              </a:p>
              <a:p>
                <a:pPr marL="0" indent="0" algn="just">
                  <a:buNone/>
                </a:pPr>
                <a:r>
                  <a:rPr lang="es-EC" sz="2000" dirty="0" smtClean="0"/>
                  <a:t>(*)Página 86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endParaRPr lang="es-EC" sz="2000" dirty="0"/>
              </a:p>
              <a:p>
                <a:pPr marL="0" indent="0">
                  <a:buNone/>
                </a:pPr>
                <a:r>
                  <a:rPr lang="es-EC" sz="2400" b="1" dirty="0" smtClean="0"/>
                  <a:t>ANÁLISIS DE RESISTENCIA DEL RECIPIENTE</a:t>
                </a:r>
              </a:p>
              <a:p>
                <a:pPr marL="0" indent="0">
                  <a:buNone/>
                </a:pPr>
                <a:r>
                  <a:rPr lang="es-EC" sz="2400" i="1" dirty="0" smtClean="0"/>
                  <a:t>ESFUERZO FLEXIONANTE DE LA SILLETA</a:t>
                </a:r>
              </a:p>
              <a:p>
                <a:pPr marL="0" indent="0">
                  <a:buNone/>
                </a:pPr>
                <a:endParaRPr lang="es-EC" sz="2400" dirty="0" smtClean="0"/>
              </a:p>
              <a:p>
                <a:pPr algn="just"/>
                <a:r>
                  <a:rPr lang="es-EC" sz="2400" dirty="0" smtClean="0"/>
                  <a:t>Para determinar si el esfuerzo de compresión es un factor relevante la norma recomienda realizar el cálculo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r>
                      <a:rPr lang="es-EC" sz="2400" i="1">
                        <a:latin typeface="Cambria Math" panose="02040503050406030204" pitchFamily="18" charset="0"/>
                      </a:rPr>
                      <m:t>/ </m:t>
                    </m:r>
                    <m:r>
                      <a:rPr lang="es-EC" sz="2400" i="1">
                        <a:latin typeface="Cambria Math" panose="02040503050406030204" pitchFamily="18" charset="0"/>
                      </a:rPr>
                      <m:t>𝑅</m:t>
                    </m:r>
                    <m:r>
                      <a:rPr lang="es-EC" sz="2400" i="1">
                        <a:latin typeface="Cambria Math" panose="02040503050406030204" pitchFamily="18" charset="0"/>
                      </a:rPr>
                      <m:t>≥0.005</m:t>
                    </m:r>
                  </m:oMath>
                </a14:m>
                <a:r>
                  <a:rPr lang="es-EC" sz="2400" dirty="0" smtClean="0"/>
                  <a:t>, en  este caso en particular es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𝑠</m:t>
                        </m:r>
                      </m:sub>
                    </m:sSub>
                    <m:r>
                      <a:rPr lang="es-EC" sz="2400" i="1">
                        <a:latin typeface="Cambria Math" panose="02040503050406030204" pitchFamily="18" charset="0"/>
                      </a:rPr>
                      <m:t>/ </m:t>
                    </m:r>
                    <m:r>
                      <a:rPr lang="es-EC" sz="2400" i="1">
                        <a:latin typeface="Cambria Math" panose="02040503050406030204" pitchFamily="18" charset="0"/>
                      </a:rPr>
                      <m:t>𝑅</m:t>
                    </m:r>
                    <m:r>
                      <a:rPr lang="es-EC" sz="2400" i="1">
                        <a:latin typeface="Cambria Math" panose="02040503050406030204" pitchFamily="18" charset="0"/>
                      </a:rPr>
                      <m:t>=0.01</m:t>
                    </m:r>
                  </m:oMath>
                </a14:m>
                <a:r>
                  <a:rPr lang="es-EC" sz="2400" dirty="0" smtClean="0"/>
                  <a:t>, por lo tanto se usa un criterio de tensión,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1</m:t>
                        </m:r>
                      </m:sub>
                    </m:sSub>
                  </m:oMath>
                </a14:m>
                <a:r>
                  <a:rPr lang="es-EC" sz="2400" dirty="0" smtClean="0"/>
                  <a:t> (esfuerzo de tensión), con los valores de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𝐾</m:t>
                        </m:r>
                      </m:e>
                      <m:sub>
                        <m:r>
                          <a:rPr lang="es-EC" sz="2400" i="1">
                            <a:latin typeface="Cambria Math" panose="02040503050406030204" pitchFamily="18" charset="0"/>
                          </a:rPr>
                          <m:t>1</m:t>
                        </m:r>
                      </m:sub>
                    </m:sSub>
                  </m:oMath>
                </a14:m>
                <a:r>
                  <a:rPr lang="es-EC" sz="2400" dirty="0" smtClean="0"/>
                  <a:t> de la tabla de anexo 4 y un ángulo de contacto de las silletas de </a:t>
                </a:r>
                <a:r>
                  <a:rPr lang="es-EC" sz="2400" dirty="0"/>
                  <a:t>120</a:t>
                </a:r>
                <a:r>
                  <a:rPr lang="es-EC" sz="2400" dirty="0" smtClean="0"/>
                  <a:t>°</a:t>
                </a:r>
              </a:p>
              <a:p>
                <a:pPr marL="0" indent="0" algn="just">
                  <a:buNone/>
                </a:pPr>
                <a:r>
                  <a:rPr lang="es-EC" sz="2400" u="sng" dirty="0" smtClean="0"/>
                  <a:t>Esfuerzo en la mitad del recipiente</a:t>
                </a:r>
              </a:p>
              <a:p>
                <a:pPr algn="just"/>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1</m:t>
                        </m:r>
                        <m:r>
                          <a:rPr lang="es-EC" sz="2400" i="1">
                            <a:latin typeface="Cambria Math" panose="02040503050406030204" pitchFamily="18" charset="0"/>
                          </a:rPr>
                          <m:t>𝐵</m:t>
                        </m:r>
                      </m:sub>
                    </m:sSub>
                    <m:r>
                      <a:rPr lang="es-EC" sz="2400" i="1">
                        <a:latin typeface="Cambria Math" panose="02040503050406030204" pitchFamily="18" charset="0"/>
                      </a:rPr>
                      <m:t>=</m:t>
                    </m:r>
                    <m:f>
                      <m:fPr>
                        <m:ctrlPr>
                          <a:rPr lang="es-EC" sz="2400" i="1">
                            <a:latin typeface="Cambria Math" panose="02040503050406030204" pitchFamily="18" charset="0"/>
                          </a:rPr>
                        </m:ctrlPr>
                      </m:fPr>
                      <m:num>
                        <m:f>
                          <m:fPr>
                            <m:ctrlPr>
                              <a:rPr lang="es-EC" sz="2400" i="1">
                                <a:latin typeface="Cambria Math" panose="02040503050406030204" pitchFamily="18" charset="0"/>
                              </a:rPr>
                            </m:ctrlPr>
                          </m:fPr>
                          <m:num>
                            <m:r>
                              <a:rPr lang="es-EC" sz="2400" i="1">
                                <a:latin typeface="Cambria Math" panose="02040503050406030204" pitchFamily="18" charset="0"/>
                              </a:rPr>
                              <m:t>𝑄</m:t>
                            </m:r>
                            <m:r>
                              <a:rPr lang="es-EC" sz="2400" i="1">
                                <a:latin typeface="Cambria Math" panose="02040503050406030204" pitchFamily="18" charset="0"/>
                              </a:rPr>
                              <m:t>∗</m:t>
                            </m:r>
                            <m:r>
                              <a:rPr lang="es-EC" sz="2400" i="1">
                                <a:latin typeface="Cambria Math" panose="02040503050406030204" pitchFamily="18" charset="0"/>
                              </a:rPr>
                              <m:t>𝐿</m:t>
                            </m:r>
                          </m:num>
                          <m:den>
                            <m:r>
                              <a:rPr lang="es-EC" sz="2400" i="1">
                                <a:latin typeface="Cambria Math" panose="02040503050406030204" pitchFamily="18" charset="0"/>
                              </a:rPr>
                              <m:t>4</m:t>
                            </m:r>
                          </m:den>
                        </m:f>
                        <m:d>
                          <m:dPr>
                            <m:begChr m:val="["/>
                            <m:endChr m:val="]"/>
                            <m:ctrlPr>
                              <a:rPr lang="es-EC" sz="2400" i="1">
                                <a:latin typeface="Cambria Math" panose="02040503050406030204" pitchFamily="18" charset="0"/>
                              </a:rPr>
                            </m:ctrlPr>
                          </m:dPr>
                          <m:e>
                            <m:f>
                              <m:fPr>
                                <m:ctrlPr>
                                  <a:rPr lang="es-EC" sz="2400" i="1">
                                    <a:latin typeface="Cambria Math" panose="02040503050406030204" pitchFamily="18" charset="0"/>
                                  </a:rPr>
                                </m:ctrlPr>
                              </m:fPr>
                              <m:num>
                                <m:r>
                                  <a:rPr lang="es-EC" sz="2400" i="1">
                                    <a:latin typeface="Cambria Math" panose="02040503050406030204" pitchFamily="18" charset="0"/>
                                  </a:rPr>
                                  <m:t>1−2</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panose="02040503050406030204" pitchFamily="18" charset="0"/>
                                          </a:rPr>
                                          <m:t>𝑅</m:t>
                                        </m:r>
                                      </m:e>
                                      <m:sup>
                                        <m:r>
                                          <a:rPr lang="es-EC" sz="2400" i="1">
                                            <a:latin typeface="Cambria Math" panose="02040503050406030204" pitchFamily="18" charset="0"/>
                                          </a:rPr>
                                          <m:t>2</m:t>
                                        </m:r>
                                      </m:sup>
                                    </m:sSup>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𝐻</m:t>
                                        </m:r>
                                      </m:e>
                                      <m:sup>
                                        <m:r>
                                          <a:rPr lang="es-EC" sz="2400" i="1">
                                            <a:latin typeface="Cambria Math" panose="02040503050406030204" pitchFamily="18" charset="0"/>
                                          </a:rPr>
                                          <m:t>2</m:t>
                                        </m:r>
                                      </m:sup>
                                    </m:sSup>
                                  </m:num>
                                  <m:den>
                                    <m:sSup>
                                      <m:sSupPr>
                                        <m:ctrlPr>
                                          <a:rPr lang="es-EC" sz="2400" i="1">
                                            <a:latin typeface="Cambria Math" panose="02040503050406030204" pitchFamily="18" charset="0"/>
                                          </a:rPr>
                                        </m:ctrlPr>
                                      </m:sSupPr>
                                      <m:e>
                                        <m:r>
                                          <a:rPr lang="es-EC" sz="2400" i="1">
                                            <a:latin typeface="Cambria Math" panose="02040503050406030204" pitchFamily="18" charset="0"/>
                                          </a:rPr>
                                          <m:t>𝐿</m:t>
                                        </m:r>
                                      </m:e>
                                      <m:sup>
                                        <m:r>
                                          <a:rPr lang="es-EC" sz="2400" i="1">
                                            <a:latin typeface="Cambria Math" panose="02040503050406030204" pitchFamily="18" charset="0"/>
                                          </a:rPr>
                                          <m:t>2</m:t>
                                        </m:r>
                                      </m:sup>
                                    </m:sSup>
                                  </m:den>
                                </m:f>
                              </m:num>
                              <m:den>
                                <m:r>
                                  <a:rPr lang="es-EC" sz="2400" i="1">
                                    <a:latin typeface="Cambria Math" panose="02040503050406030204" pitchFamily="18" charset="0"/>
                                  </a:rPr>
                                  <m:t>1+</m:t>
                                </m:r>
                                <m:f>
                                  <m:fPr>
                                    <m:ctrlPr>
                                      <a:rPr lang="es-EC" sz="2400" i="1">
                                        <a:latin typeface="Cambria Math" panose="02040503050406030204" pitchFamily="18" charset="0"/>
                                      </a:rPr>
                                    </m:ctrlPr>
                                  </m:fPr>
                                  <m:num>
                                    <m:r>
                                      <a:rPr lang="es-EC" sz="2400" i="1">
                                        <a:latin typeface="Cambria Math" panose="02040503050406030204" pitchFamily="18" charset="0"/>
                                      </a:rPr>
                                      <m:t>4</m:t>
                                    </m:r>
                                    <m:r>
                                      <a:rPr lang="es-EC" sz="2400" i="1">
                                        <a:latin typeface="Cambria Math" panose="02040503050406030204" pitchFamily="18" charset="0"/>
                                      </a:rPr>
                                      <m:t>𝐻</m:t>
                                    </m:r>
                                  </m:num>
                                  <m:den>
                                    <m:r>
                                      <a:rPr lang="es-EC" sz="2400" i="1">
                                        <a:latin typeface="Cambria Math" panose="02040503050406030204" pitchFamily="18" charset="0"/>
                                      </a:rPr>
                                      <m:t>3</m:t>
                                    </m:r>
                                    <m:r>
                                      <a:rPr lang="es-EC" sz="2400" i="1">
                                        <a:latin typeface="Cambria Math" panose="02040503050406030204" pitchFamily="18" charset="0"/>
                                      </a:rPr>
                                      <m:t>𝐿</m:t>
                                    </m:r>
                                  </m:den>
                                </m:f>
                              </m:den>
                            </m:f>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4</m:t>
                                </m:r>
                                <m:r>
                                  <a:rPr lang="es-EC" sz="2400" i="1">
                                    <a:latin typeface="Cambria Math" panose="02040503050406030204" pitchFamily="18" charset="0"/>
                                  </a:rPr>
                                  <m:t>𝐴</m:t>
                                </m:r>
                              </m:num>
                              <m:den>
                                <m:r>
                                  <a:rPr lang="es-EC" sz="2400" i="1">
                                    <a:latin typeface="Cambria Math" panose="02040503050406030204" pitchFamily="18" charset="0"/>
                                  </a:rPr>
                                  <m:t>𝐿</m:t>
                                </m:r>
                              </m:den>
                            </m:f>
                          </m:e>
                        </m:d>
                      </m:num>
                      <m:den>
                        <m:r>
                          <a:rPr lang="es-EC" sz="2400" i="1">
                            <a:latin typeface="Cambria Math" panose="02040503050406030204" pitchFamily="18" charset="0"/>
                          </a:rPr>
                          <m:t>𝜋</m:t>
                        </m:r>
                        <m:r>
                          <a:rPr lang="es-EC" sz="2400" i="1">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𝑅</m:t>
                            </m:r>
                          </m:e>
                          <m:sup>
                            <m:r>
                              <a:rPr lang="es-EC" sz="2400" i="1">
                                <a:latin typeface="Cambria Math" panose="02040503050406030204" pitchFamily="18" charset="0"/>
                              </a:rPr>
                              <m:t>2</m:t>
                            </m:r>
                          </m:sup>
                        </m:sSup>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𝑆</m:t>
                            </m:r>
                          </m:sub>
                        </m:sSub>
                      </m:den>
                    </m:f>
                  </m:oMath>
                </a14:m>
                <a:endParaRPr lang="es-EC" sz="24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r="-1085"/>
                </a:stretch>
              </a:blipFill>
            </p:spPr>
            <p:txBody>
              <a:bodyPr/>
              <a:lstStyle/>
              <a:p>
                <a:r>
                  <a:rPr lang="es-EC">
                    <a:noFill/>
                  </a:rPr>
                  <a:t> </a:t>
                </a:r>
              </a:p>
            </p:txBody>
          </p:sp>
        </mc:Fallback>
      </mc:AlternateContent>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263962"/>
      </p:ext>
    </p:extLst>
  </p:cSld>
  <p:clrMapOvr>
    <a:masterClrMapping/>
  </p:clrMapOvr>
  <p:transition>
    <p:push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94456"/>
                <a:ext cx="8991600" cy="6553200"/>
              </a:xfrm>
            </p:spPr>
            <p:txBody>
              <a:bodyPr/>
              <a:lstStyle/>
              <a:p>
                <a:pPr marL="457200" lvl="1" indent="0">
                  <a:buNone/>
                </a:pPr>
                <a:r>
                  <a:rPr lang="es-EC" sz="2400" b="1" dirty="0" smtClean="0"/>
                  <a:t>CÁLCULO DEL DISEÑO DE LAS SILLETAS</a:t>
                </a:r>
                <a:endParaRPr lang="es-EC" sz="2000" dirty="0" smtClean="0"/>
              </a:p>
              <a:p>
                <a:pPr marL="0" indent="0" algn="just">
                  <a:buNone/>
                </a:pPr>
                <a:r>
                  <a:rPr lang="es-EC" sz="2000" dirty="0" smtClean="0"/>
                  <a:t>(*)Página 86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endParaRPr lang="es-EC" sz="2000" dirty="0"/>
              </a:p>
              <a:p>
                <a:pPr marL="0" indent="0">
                  <a:buNone/>
                </a:pPr>
                <a:r>
                  <a:rPr lang="es-EC" sz="2400" b="1" dirty="0" smtClean="0"/>
                  <a:t>ANÁLISIS DE RESISTENCIA DEL RECIPIENTE</a:t>
                </a:r>
              </a:p>
              <a:p>
                <a:pPr marL="0" indent="0">
                  <a:buNone/>
                </a:pPr>
                <a:r>
                  <a:rPr lang="es-EC" sz="2400" i="1" dirty="0" smtClean="0"/>
                  <a:t>ESFUERZO FLEXIONANTE DE LA SILLETA</a:t>
                </a:r>
              </a:p>
              <a:p>
                <a:pPr marL="0" indent="0">
                  <a:buNone/>
                </a:pPr>
                <a:endParaRPr lang="es-EC" sz="2400" dirty="0" smtClean="0"/>
              </a:p>
              <a:p>
                <a:pPr algn="just"/>
                <a:r>
                  <a:rPr lang="es-EC" sz="2400" dirty="0" smtClean="0"/>
                  <a:t>Análisis de resistencia</a:t>
                </a:r>
              </a:p>
              <a:p>
                <a:pPr marL="0" indent="0" algn="just">
                  <a:buNone/>
                </a:pPr>
                <a:r>
                  <a:rPr lang="es-EC" sz="2400" dirty="0"/>
                  <a:t>Este análisis posibilita determinar si el recipiente soportara la carga </a:t>
                </a:r>
                <a:r>
                  <a:rPr lang="es-EC" sz="2400" dirty="0" err="1"/>
                  <a:t>flexionante</a:t>
                </a:r>
                <a:r>
                  <a:rPr lang="es-EC" sz="2400" dirty="0"/>
                  <a:t>, mediante una comparación entre un esfuerzo real y el esfuerzo real admisible.</a:t>
                </a:r>
              </a:p>
              <a:p>
                <a:pPr lvl="1" algn="just"/>
                <a:r>
                  <a:rPr lang="es-EC" sz="2000" dirty="0" smtClean="0"/>
                  <a:t>Esfuerzo debido a la presión interna:</a:t>
                </a:r>
              </a:p>
              <a:p>
                <a:pPr marL="0" indent="0" algn="just">
                  <a:buNone/>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𝑆</m:t>
                      </m:r>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𝑃</m:t>
                          </m:r>
                          <m:r>
                            <a:rPr lang="es-EC" sz="2400" i="1">
                              <a:latin typeface="Cambria Math" panose="02040503050406030204" pitchFamily="18" charset="0"/>
                            </a:rPr>
                            <m:t>∗</m:t>
                          </m:r>
                          <m:r>
                            <a:rPr lang="es-EC" sz="2400" i="1">
                              <a:latin typeface="Cambria Math" panose="02040503050406030204" pitchFamily="18" charset="0"/>
                            </a:rPr>
                            <m:t>𝑅</m:t>
                          </m:r>
                        </m:num>
                        <m:den>
                          <m:r>
                            <a:rPr lang="es-EC" sz="2400" i="1">
                              <a:latin typeface="Cambria Math" panose="02040503050406030204" pitchFamily="18" charset="0"/>
                            </a:rPr>
                            <m:t>2∗</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𝑆</m:t>
                              </m:r>
                            </m:sub>
                          </m:sSub>
                        </m:den>
                      </m:f>
                    </m:oMath>
                  </m:oMathPara>
                </a14:m>
                <a:endParaRPr lang="es-EC" sz="2400" dirty="0" smtClean="0"/>
              </a:p>
              <a:p>
                <a:pPr lvl="1" algn="just"/>
                <a:r>
                  <a:rPr lang="es-EC" sz="2000" dirty="0" smtClean="0"/>
                  <a:t>Se determina el esfuerzo mayor entre</a:t>
                </a:r>
              </a:p>
              <a:p>
                <a:pPr marL="457200" lvl="1" indent="0" algn="just">
                  <a:buNone/>
                </a:pPr>
                <a:endParaRPr lang="es-EC" sz="2000" dirty="0"/>
              </a:p>
              <a:p>
                <a:pPr marL="457200" lvl="1" indent="0" algn="just">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𝑆</m:t>
                      </m:r>
                      <m:r>
                        <a:rPr lang="es-EC" sz="2000" i="1">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1</m:t>
                          </m:r>
                          <m:r>
                            <a:rPr lang="es-EC" sz="2000" i="1">
                              <a:latin typeface="Cambria Math" panose="02040503050406030204" pitchFamily="18" charset="0"/>
                            </a:rPr>
                            <m:t>𝐴</m:t>
                          </m:r>
                        </m:sub>
                      </m:sSub>
                      <m:r>
                        <a:rPr lang="es-EC" sz="2000" i="1">
                          <a:latin typeface="Cambria Math" panose="02040503050406030204" pitchFamily="18" charset="0"/>
                        </a:rPr>
                        <m:t>≤</m:t>
                      </m:r>
                      <m:r>
                        <a:rPr lang="es-EC" sz="2000" i="1">
                          <a:latin typeface="Cambria Math" panose="02040503050406030204" pitchFamily="18" charset="0"/>
                        </a:rPr>
                        <m:t>𝐸</m:t>
                      </m:r>
                      <m:r>
                        <a:rPr lang="es-EC" sz="2000" i="1">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𝑎𝑑𝑚𝑖𝑠𝑖𝑏𝑙𝑒</m:t>
                          </m:r>
                        </m:sub>
                      </m:sSub>
                    </m:oMath>
                  </m:oMathPara>
                </a14:m>
                <a:endParaRPr lang="es-EC" sz="2400" dirty="0" smtClean="0"/>
              </a:p>
              <a:p>
                <a:pPr marL="457200" lvl="1" indent="0" algn="just">
                  <a:buNone/>
                </a:pPr>
                <a:r>
                  <a:rPr lang="es-EC" sz="2000" dirty="0"/>
                  <a:t>Si se cumple esta condición, no es necesario anillos atiesadores</a:t>
                </a:r>
              </a:p>
              <a:p>
                <a:pPr lvl="1" algn="just"/>
                <a:endParaRPr lang="es-EC" sz="2000" dirty="0"/>
              </a:p>
              <a:p>
                <a:pPr algn="just"/>
                <a:endParaRPr lang="es-EC" sz="24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r="-1085"/>
                </a:stretch>
              </a:blipFill>
            </p:spPr>
            <p:txBody>
              <a:bodyPr/>
              <a:lstStyle/>
              <a:p>
                <a:r>
                  <a:rPr lang="es-EC">
                    <a:noFill/>
                  </a:rPr>
                  <a:t> </a:t>
                </a:r>
              </a:p>
            </p:txBody>
          </p:sp>
        </mc:Fallback>
      </mc:AlternateContent>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300787"/>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801388"/>
      </p:ext>
    </p:extLst>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96849"/>
            <a:ext cx="8991600" cy="6172200"/>
          </a:xfrm>
        </p:spPr>
        <p:txBody>
          <a:bodyPr/>
          <a:lstStyle/>
          <a:p>
            <a:pPr lvl="1"/>
            <a:r>
              <a:rPr lang="es-EC" sz="2400" b="1" dirty="0" smtClean="0"/>
              <a:t>CLASIFICACIÓN</a:t>
            </a:r>
            <a:endParaRPr lang="es-EC" sz="2000" dirty="0" smtClean="0"/>
          </a:p>
          <a:p>
            <a:pPr algn="just"/>
            <a:r>
              <a:rPr lang="es-EC" sz="2000" dirty="0" smtClean="0"/>
              <a:t>Por configuración:</a:t>
            </a:r>
          </a:p>
          <a:p>
            <a:pPr lvl="1"/>
            <a:r>
              <a:rPr lang="es-ES" sz="1600" dirty="0"/>
              <a:t>Verticales</a:t>
            </a:r>
            <a:endParaRPr lang="es-EC" sz="1600" dirty="0"/>
          </a:p>
          <a:p>
            <a:pPr lvl="1"/>
            <a:r>
              <a:rPr lang="es-ES" sz="1600" dirty="0"/>
              <a:t>Horizontales</a:t>
            </a:r>
            <a:endParaRPr lang="es-EC" sz="1600" dirty="0"/>
          </a:p>
          <a:p>
            <a:pPr lvl="1"/>
            <a:r>
              <a:rPr lang="es-ES" sz="1600" dirty="0" smtClean="0"/>
              <a:t>Esféricos</a:t>
            </a:r>
            <a:endParaRPr lang="es-EC" sz="1600" dirty="0"/>
          </a:p>
          <a:p>
            <a:pPr marL="342900" lvl="1" indent="-342900" algn="just">
              <a:buFont typeface="Arial" charset="0"/>
              <a:buChar char="•"/>
            </a:pPr>
            <a:r>
              <a:rPr lang="es-EC" sz="2000" dirty="0"/>
              <a:t>Por </a:t>
            </a:r>
            <a:r>
              <a:rPr lang="es-EC" sz="2000" dirty="0" smtClean="0"/>
              <a:t>el número de fases:</a:t>
            </a:r>
          </a:p>
          <a:p>
            <a:pPr lvl="1"/>
            <a:r>
              <a:rPr lang="es-ES" sz="1600" dirty="0"/>
              <a:t>Bifásicos (gas-líquido o gas-crudo)</a:t>
            </a:r>
            <a:endParaRPr lang="es-EC" sz="1600" dirty="0"/>
          </a:p>
          <a:p>
            <a:pPr lvl="1"/>
            <a:r>
              <a:rPr lang="es-ES" sz="1600" dirty="0"/>
              <a:t>Trifásicos (gas-aceite-agua)</a:t>
            </a:r>
            <a:endParaRPr lang="es-EC" sz="1600" dirty="0"/>
          </a:p>
          <a:p>
            <a:pPr lvl="1"/>
            <a:r>
              <a:rPr lang="es-ES" sz="1600" dirty="0" err="1"/>
              <a:t>Tetrafásicos</a:t>
            </a:r>
            <a:r>
              <a:rPr lang="es-ES" sz="1600" dirty="0"/>
              <a:t> (gas, espuma, aceite, agua</a:t>
            </a:r>
            <a:r>
              <a:rPr lang="es-ES" sz="1600" dirty="0" smtClean="0"/>
              <a:t>)</a:t>
            </a:r>
            <a:endParaRPr lang="es-EC" sz="1600" dirty="0"/>
          </a:p>
          <a:p>
            <a:pPr marL="342900" lvl="1" indent="-342900" algn="just">
              <a:buFont typeface="Arial" charset="0"/>
              <a:buChar char="•"/>
            </a:pPr>
            <a:r>
              <a:rPr lang="es-EC" sz="2000" dirty="0"/>
              <a:t>Por la presión de trabajo:</a:t>
            </a:r>
          </a:p>
          <a:p>
            <a:pPr lvl="1"/>
            <a:r>
              <a:rPr lang="es-ES" sz="1600" dirty="0"/>
              <a:t>Baja presión (10 hasta 225 </a:t>
            </a:r>
            <a:r>
              <a:rPr lang="es-ES" sz="1600" dirty="0" err="1"/>
              <a:t>psig</a:t>
            </a:r>
            <a:r>
              <a:rPr lang="es-ES" sz="1600" dirty="0"/>
              <a:t>)</a:t>
            </a:r>
            <a:endParaRPr lang="es-EC" sz="1600" dirty="0"/>
          </a:p>
          <a:p>
            <a:pPr lvl="1"/>
            <a:r>
              <a:rPr lang="es-ES" sz="1600" dirty="0"/>
              <a:t>Media presión (230 hasta 700 </a:t>
            </a:r>
            <a:r>
              <a:rPr lang="es-ES" sz="1600" dirty="0" err="1"/>
              <a:t>psig</a:t>
            </a:r>
            <a:r>
              <a:rPr lang="es-ES" sz="1600" dirty="0"/>
              <a:t>)</a:t>
            </a:r>
            <a:endParaRPr lang="es-EC" sz="1600" dirty="0"/>
          </a:p>
          <a:p>
            <a:pPr lvl="1"/>
            <a:r>
              <a:rPr lang="es-ES" sz="1600" dirty="0"/>
              <a:t>Alta presión (750 hasta 1500 </a:t>
            </a:r>
            <a:r>
              <a:rPr lang="es-ES" sz="1600" dirty="0" err="1"/>
              <a:t>psig</a:t>
            </a:r>
            <a:r>
              <a:rPr lang="es-ES" sz="1600" dirty="0" smtClean="0"/>
              <a:t>)</a:t>
            </a:r>
          </a:p>
          <a:p>
            <a:pPr marL="342900" lvl="1" indent="-342900" algn="just">
              <a:buFont typeface="Arial" charset="0"/>
              <a:buChar char="•"/>
            </a:pPr>
            <a:r>
              <a:rPr lang="es-EC" sz="2000" dirty="0"/>
              <a:t>Por la función</a:t>
            </a:r>
            <a:r>
              <a:rPr lang="es-EC" sz="2000" dirty="0" smtClean="0"/>
              <a:t>:</a:t>
            </a:r>
          </a:p>
          <a:p>
            <a:pPr lvl="1"/>
            <a:r>
              <a:rPr lang="es-ES" sz="1600" dirty="0"/>
              <a:t>Separador de prueba.</a:t>
            </a:r>
            <a:endParaRPr lang="es-EC" sz="1600" dirty="0"/>
          </a:p>
          <a:p>
            <a:pPr lvl="1"/>
            <a:r>
              <a:rPr lang="es-ES" sz="1600" dirty="0"/>
              <a:t>Separador de producción general.</a:t>
            </a:r>
            <a:endParaRPr lang="es-EC" sz="1600" dirty="0"/>
          </a:p>
          <a:p>
            <a:pPr lvl="1"/>
            <a:r>
              <a:rPr lang="es-ES" sz="1600" dirty="0"/>
              <a:t>Separador de baja temperatura.</a:t>
            </a:r>
            <a:endParaRPr lang="es-EC" sz="1600" dirty="0"/>
          </a:p>
          <a:p>
            <a:pPr lvl="1"/>
            <a:r>
              <a:rPr lang="es-ES" sz="1600" dirty="0"/>
              <a:t>Separador de medición.</a:t>
            </a:r>
            <a:endParaRPr lang="es-EC" sz="1600" dirty="0"/>
          </a:p>
          <a:p>
            <a:pPr lvl="1"/>
            <a:r>
              <a:rPr lang="es-ES" sz="1600" dirty="0"/>
              <a:t>Separador de espuma.</a:t>
            </a:r>
            <a:endParaRPr lang="es-EC" sz="1600" dirty="0"/>
          </a:p>
          <a:p>
            <a:pPr marL="342900" lvl="1" indent="-342900" algn="just">
              <a:buFont typeface="Arial" charset="0"/>
              <a:buChar char="•"/>
            </a:pPr>
            <a:endParaRPr lang="es-EC" sz="2000" dirty="0"/>
          </a:p>
          <a:p>
            <a:pPr lvl="1"/>
            <a:endParaRPr lang="es-EC" sz="1600" dirty="0"/>
          </a:p>
          <a:p>
            <a:pPr marL="742950" lvl="2" indent="-342900" algn="just"/>
            <a:endParaRPr lang="es-EC" sz="1600" dirty="0"/>
          </a:p>
          <a:p>
            <a:pPr marL="457200" lvl="1" indent="0" algn="just">
              <a:buNone/>
            </a:pPr>
            <a:endParaRPr lang="es-EC" sz="16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952375"/>
      </p:ext>
    </p:extLst>
  </p:cSld>
  <p:clrMapOvr>
    <a:masterClrMapping/>
  </p:clrMapOvr>
  <p:transition>
    <p:push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171" name="Rectangle 11"/>
              <p:cNvSpPr>
                <a:spLocks noGrp="1"/>
              </p:cNvSpPr>
              <p:nvPr>
                <p:ph type="body" idx="4294967295"/>
              </p:nvPr>
            </p:nvSpPr>
            <p:spPr>
              <a:xfrm>
                <a:off x="51179" y="94456"/>
                <a:ext cx="8991600" cy="6553200"/>
              </a:xfrm>
            </p:spPr>
            <p:txBody>
              <a:bodyPr/>
              <a:lstStyle/>
              <a:p>
                <a:pPr marL="457200" lvl="1" indent="0">
                  <a:buNone/>
                </a:pPr>
                <a:r>
                  <a:rPr lang="es-EC" sz="2400" b="1" dirty="0" smtClean="0"/>
                  <a:t>CÁLCULO DEL DISEÑO DE LAS SILLETAS</a:t>
                </a:r>
                <a:endParaRPr lang="es-EC" sz="2000" dirty="0" smtClean="0"/>
              </a:p>
              <a:p>
                <a:pPr marL="0" indent="0" algn="just">
                  <a:buNone/>
                </a:pPr>
                <a:r>
                  <a:rPr lang="es-EC" sz="2000" dirty="0" smtClean="0"/>
                  <a:t>(*)Página 86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endParaRPr lang="es-EC" sz="2000" dirty="0"/>
              </a:p>
              <a:p>
                <a:pPr marL="0" indent="0">
                  <a:buNone/>
                </a:pPr>
                <a:r>
                  <a:rPr lang="es-EC" sz="2400" b="1" dirty="0" smtClean="0"/>
                  <a:t>ANÁLISIS DE RESISTENCIA DEL RECIPIENTE</a:t>
                </a:r>
              </a:p>
              <a:p>
                <a:pPr marL="0" indent="0">
                  <a:buNone/>
                </a:pPr>
                <a:r>
                  <a:rPr lang="es-EC" sz="2400" i="1" dirty="0" smtClean="0"/>
                  <a:t>ESFUERZO CIRCUNFERENCIAL</a:t>
                </a:r>
                <a:endParaRPr lang="es-EC" sz="2400" i="1" dirty="0"/>
              </a:p>
              <a:p>
                <a:pPr marL="0" indent="0">
                  <a:buNone/>
                </a:pPr>
                <a:endParaRPr lang="es-EC" sz="2400" i="1" dirty="0" smtClean="0"/>
              </a:p>
              <a:p>
                <a:pPr marL="0" indent="0">
                  <a:buNone/>
                </a:pPr>
                <a:r>
                  <a:rPr lang="es-EC" sz="2400" dirty="0" smtClean="0"/>
                  <a:t>Partimos de los parámetros: </a:t>
                </a:r>
              </a:p>
              <a:p>
                <a:r>
                  <a:rPr lang="es-EC" sz="2400" dirty="0" smtClean="0"/>
                  <a:t>sin atiesar.</a:t>
                </a:r>
              </a:p>
              <a:p>
                <a:r>
                  <a:rPr lang="es-EC" sz="2400" dirty="0" smtClean="0"/>
                  <a:t>L&lt;8R</a:t>
                </a:r>
              </a:p>
              <a:p>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4</m:t>
                        </m:r>
                      </m:sub>
                    </m:sSub>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𝑄</m:t>
                        </m:r>
                      </m:num>
                      <m:den>
                        <m:r>
                          <a:rPr lang="es-EC" sz="2400" i="1">
                            <a:latin typeface="Cambria Math" panose="02040503050406030204" pitchFamily="18" charset="0"/>
                          </a:rPr>
                          <m:t>4</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𝑆</m:t>
                            </m:r>
                          </m:sub>
                        </m:sSub>
                        <m:r>
                          <a:rPr lang="es-EC" sz="2400" i="1">
                            <a:latin typeface="Cambria Math" panose="02040503050406030204" pitchFamily="18" charset="0"/>
                          </a:rPr>
                          <m:t>(</m:t>
                        </m:r>
                        <m:r>
                          <a:rPr lang="es-EC" sz="2400" i="1">
                            <a:latin typeface="Cambria Math" panose="02040503050406030204" pitchFamily="18" charset="0"/>
                          </a:rPr>
                          <m:t>𝑏</m:t>
                        </m:r>
                        <m:r>
                          <a:rPr lang="es-EC" sz="2400" i="1">
                            <a:latin typeface="Cambria Math" panose="02040503050406030204" pitchFamily="18" charset="0"/>
                          </a:rPr>
                          <m:t>+1.56</m:t>
                        </m:r>
                        <m:rad>
                          <m:radPr>
                            <m:degHide m:val="on"/>
                            <m:ctrlPr>
                              <a:rPr lang="es-EC" sz="2400" i="1">
                                <a:latin typeface="Cambria Math" panose="02040503050406030204" pitchFamily="18" charset="0"/>
                              </a:rPr>
                            </m:ctrlPr>
                          </m:radPr>
                          <m:deg/>
                          <m:e>
                            <m:r>
                              <a:rPr lang="es-EC" sz="2400" i="1">
                                <a:latin typeface="Cambria Math" panose="02040503050406030204" pitchFamily="18" charset="0"/>
                              </a:rPr>
                              <m:t>𝑅</m:t>
                            </m:r>
                            <m:r>
                              <a:rPr lang="es-EC" sz="2400" i="1">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𝑆</m:t>
                                </m:r>
                              </m:sub>
                            </m:sSub>
                          </m:e>
                        </m:rad>
                        <m:r>
                          <a:rPr lang="es-EC" sz="2400" i="1">
                            <a:latin typeface="Cambria Math" panose="02040503050406030204" pitchFamily="18" charset="0"/>
                          </a:rPr>
                          <m:t>)</m:t>
                        </m:r>
                      </m:den>
                    </m:f>
                    <m:r>
                      <a:rPr lang="es-EC" sz="2400" i="1">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12</m:t>
                        </m:r>
                        <m:sSub>
                          <m:sSubPr>
                            <m:ctrlPr>
                              <a:rPr lang="es-EC" sz="2400" i="1">
                                <a:latin typeface="Cambria Math" panose="02040503050406030204" pitchFamily="18" charset="0"/>
                              </a:rPr>
                            </m:ctrlPr>
                          </m:sSubPr>
                          <m:e>
                            <m:r>
                              <a:rPr lang="es-EC" sz="2400" i="1">
                                <a:latin typeface="Cambria Math" panose="02040503050406030204" pitchFamily="18" charset="0"/>
                              </a:rPr>
                              <m:t>𝐾</m:t>
                            </m:r>
                          </m:e>
                          <m:sub>
                            <m:r>
                              <a:rPr lang="es-EC" sz="2400" i="1">
                                <a:latin typeface="Cambria Math" panose="02040503050406030204" pitchFamily="18" charset="0"/>
                              </a:rPr>
                              <m:t>6</m:t>
                            </m:r>
                          </m:sub>
                        </m:sSub>
                        <m:r>
                          <a:rPr lang="es-EC" sz="2400" i="1">
                            <a:latin typeface="Cambria Math" panose="02040503050406030204" pitchFamily="18" charset="0"/>
                          </a:rPr>
                          <m:t>∗</m:t>
                        </m:r>
                        <m:r>
                          <a:rPr lang="es-EC" sz="2400" i="1">
                            <a:latin typeface="Cambria Math" panose="02040503050406030204" pitchFamily="18" charset="0"/>
                          </a:rPr>
                          <m:t>𝑄</m:t>
                        </m:r>
                        <m:r>
                          <a:rPr lang="es-EC" sz="2400" i="1">
                            <a:latin typeface="Cambria Math" panose="02040503050406030204" pitchFamily="18" charset="0"/>
                          </a:rPr>
                          <m:t>∗</m:t>
                        </m:r>
                        <m:r>
                          <a:rPr lang="es-EC" sz="2400" i="1">
                            <a:latin typeface="Cambria Math" panose="02040503050406030204" pitchFamily="18" charset="0"/>
                          </a:rPr>
                          <m:t>𝑅</m:t>
                        </m:r>
                      </m:num>
                      <m:den>
                        <m:r>
                          <a:rPr lang="es-EC" sz="2400" i="1">
                            <a:latin typeface="Cambria Math" panose="02040503050406030204" pitchFamily="18" charset="0"/>
                          </a:rPr>
                          <m:t>𝐿</m:t>
                        </m:r>
                        <m:r>
                          <a:rPr lang="es-EC" sz="2400" i="1">
                            <a:latin typeface="Cambria Math" panose="02040503050406030204" pitchFamily="18" charset="0"/>
                          </a:rPr>
                          <m:t>∗</m:t>
                        </m:r>
                        <m:sSubSup>
                          <m:sSubSupPr>
                            <m:ctrlPr>
                              <a:rPr lang="es-EC" sz="2400" i="1">
                                <a:latin typeface="Cambria Math" panose="02040503050406030204" pitchFamily="18" charset="0"/>
                              </a:rPr>
                            </m:ctrlPr>
                          </m:sSubSupPr>
                          <m:e>
                            <m:r>
                              <a:rPr lang="es-EC" sz="2400" i="1">
                                <a:latin typeface="Cambria Math" panose="02040503050406030204" pitchFamily="18" charset="0"/>
                              </a:rPr>
                              <m:t>𝑡</m:t>
                            </m:r>
                          </m:e>
                          <m:sub>
                            <m:r>
                              <a:rPr lang="es-EC" sz="2400" i="1">
                                <a:latin typeface="Cambria Math" panose="02040503050406030204" pitchFamily="18" charset="0"/>
                              </a:rPr>
                              <m:t>𝑆</m:t>
                            </m:r>
                          </m:sub>
                          <m:sup>
                            <m:r>
                              <a:rPr lang="es-EC" sz="2400" i="1">
                                <a:latin typeface="Cambria Math" panose="02040503050406030204" pitchFamily="18" charset="0"/>
                              </a:rPr>
                              <m:t>2</m:t>
                            </m:r>
                          </m:sup>
                        </m:sSubSup>
                      </m:den>
                    </m:f>
                  </m:oMath>
                </a14:m>
                <a:r>
                  <a:rPr lang="es-EC" sz="2400" dirty="0" smtClean="0"/>
                  <a:t>  ; (K</a:t>
                </a:r>
                <a:r>
                  <a:rPr lang="es-EC" sz="1800" dirty="0" smtClean="0"/>
                  <a:t>6</a:t>
                </a:r>
                <a:r>
                  <a:rPr lang="es-EC" sz="2400" dirty="0" smtClean="0"/>
                  <a:t>, anexo 4)</a:t>
                </a:r>
                <a:endParaRPr lang="es-EC" sz="2400" dirty="0"/>
              </a:p>
              <a:p>
                <a:r>
                  <a:rPr lang="es-EC" sz="2400" dirty="0"/>
                  <a:t>La norma señala que </a:t>
                </a:r>
                <a14:m>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4</m:t>
                        </m:r>
                      </m:sub>
                    </m:sSub>
                  </m:oMath>
                </a14:m>
                <a:r>
                  <a:rPr lang="es-EC" sz="2400" dirty="0"/>
                  <a:t>  no debe ser mayor de 1.50 veces el valor de esfuerzo a la tensión permisible del material del casco</a:t>
                </a:r>
                <a:r>
                  <a:rPr lang="es-EC" sz="2400" dirty="0" smtClean="0"/>
                  <a:t>.</a:t>
                </a:r>
              </a:p>
              <a:p>
                <a:r>
                  <a:rPr lang="es-EC" sz="2400" smtClean="0"/>
                  <a:t>Se concluye </a:t>
                </a:r>
                <a:r>
                  <a:rPr lang="es-EC" sz="2400" dirty="0" smtClean="0"/>
                  <a:t>que el recipiente si resistirá el esfuerzo circunferencial</a:t>
                </a:r>
                <a:endParaRPr lang="es-EC" sz="2400" dirty="0"/>
              </a:p>
              <a:p>
                <a:endParaRPr lang="es-EC" sz="2400" dirty="0" smtClean="0"/>
              </a:p>
              <a:p>
                <a:pPr marL="0" indent="0">
                  <a:buNone/>
                </a:pPr>
                <a:endParaRPr lang="es-EC" sz="2000" dirty="0"/>
              </a:p>
              <a:p>
                <a:pPr algn="just"/>
                <a:endParaRPr lang="es-EC" sz="2400" dirty="0"/>
              </a:p>
            </p:txBody>
          </p:sp>
        </mc:Choice>
        <mc:Fallback xmlns="">
          <p:sp>
            <p:nvSpPr>
              <p:cNvPr id="7171" name="Rectangle 11"/>
              <p:cNvSpPr>
                <a:spLocks noGrp="1" noRot="1" noChangeAspect="1" noMove="1" noResize="1" noEditPoints="1" noAdjustHandles="1" noChangeArrowheads="1" noChangeShapeType="1" noTextEdit="1"/>
              </p:cNvSpPr>
              <p:nvPr>
                <p:ph type="body" idx="4294967295"/>
              </p:nvPr>
            </p:nvSpPr>
            <p:spPr>
              <a:xfrm>
                <a:off x="51179" y="94456"/>
                <a:ext cx="8991600" cy="6553200"/>
              </a:xfrm>
              <a:blipFill rotWithShape="0">
                <a:blip r:embed="rId4"/>
                <a:stretch>
                  <a:fillRect l="-1017" t="-744"/>
                </a:stretch>
              </a:blipFill>
            </p:spPr>
            <p:txBody>
              <a:bodyPr/>
              <a:lstStyle/>
              <a:p>
                <a:r>
                  <a:rPr lang="es-EC">
                    <a:noFill/>
                  </a:rPr>
                  <a:t> </a:t>
                </a:r>
              </a:p>
            </p:txBody>
          </p:sp>
        </mc:Fallback>
      </mc:AlternateContent>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300787"/>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1702"/>
      </p:ext>
    </p:extLst>
  </p:cSld>
  <p:clrMapOvr>
    <a:masterClrMapping/>
  </p:clrMapOvr>
  <p:transition>
    <p:push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66321"/>
            <a:ext cx="8991600" cy="6553200"/>
          </a:xfrm>
        </p:spPr>
        <p:txBody>
          <a:bodyPr/>
          <a:lstStyle/>
          <a:p>
            <a:pPr lvl="1"/>
            <a:r>
              <a:rPr lang="es-EC" sz="2400" b="1" dirty="0" smtClean="0"/>
              <a:t>DIMENSIONAMIENTO MECÁNICO, SEPARADOR VERTICAL</a:t>
            </a:r>
            <a:endParaRPr lang="es-EC" sz="2000" dirty="0" smtClean="0"/>
          </a:p>
          <a:p>
            <a:pPr marL="0" indent="0" algn="just">
              <a:buNone/>
            </a:pPr>
            <a:r>
              <a:rPr lang="es-EC" sz="2000" dirty="0" smtClean="0"/>
              <a:t>-(*)Todas las ecuaciones son en base a la norma API sección VIII división 1, y sacadas del libro </a:t>
            </a:r>
            <a:r>
              <a:rPr lang="es-EC" sz="2000" dirty="0" err="1" smtClean="0"/>
              <a:t>Pressure</a:t>
            </a:r>
            <a:r>
              <a:rPr lang="es-EC" sz="2000" dirty="0" smtClean="0"/>
              <a:t> </a:t>
            </a:r>
            <a:r>
              <a:rPr lang="es-EC" sz="2000" dirty="0" err="1" smtClean="0"/>
              <a:t>Vessel</a:t>
            </a:r>
            <a:r>
              <a:rPr lang="es-EC" sz="2000" dirty="0" smtClean="0"/>
              <a:t> </a:t>
            </a:r>
            <a:r>
              <a:rPr lang="es-EC" sz="2000" dirty="0" err="1" smtClean="0"/>
              <a:t>Handbook</a:t>
            </a:r>
            <a:r>
              <a:rPr lang="es-EC" sz="2000" dirty="0" smtClean="0"/>
              <a:t>, Eugene F. </a:t>
            </a:r>
            <a:r>
              <a:rPr lang="es-EC" sz="2000" dirty="0" err="1" smtClean="0"/>
              <a:t>Megyesy</a:t>
            </a:r>
            <a:endParaRPr lang="es-EC" sz="2000" dirty="0"/>
          </a:p>
          <a:p>
            <a:r>
              <a:rPr lang="es-EC" sz="2400" dirty="0" smtClean="0"/>
              <a:t>El diseño mecánico para el Separador vertical es el mismo, tomando en cuenta la diferencia del diámetro y longitud, se cálculo de igual forma.</a:t>
            </a:r>
            <a:endParaRPr lang="es-EC" sz="2400" dirty="0"/>
          </a:p>
          <a:p>
            <a:endParaRPr lang="es-EC" sz="2400" dirty="0"/>
          </a:p>
          <a:p>
            <a:pPr marL="0" indent="0">
              <a:buNone/>
            </a:pPr>
            <a:endParaRPr lang="es-EC" sz="2400" dirty="0"/>
          </a:p>
        </p:txBody>
      </p:sp>
      <p:pic>
        <p:nvPicPr>
          <p:cNvPr id="6" name="Imagen 5"/>
          <p:cNvPicPr/>
          <p:nvPr/>
        </p:nvPicPr>
        <p:blipFill rotWithShape="1">
          <a:blip r:embed="rId4"/>
          <a:srcRect l="2545" t="2311" r="35599"/>
          <a:stretch/>
        </p:blipFill>
        <p:spPr bwMode="auto">
          <a:xfrm>
            <a:off x="1371600" y="2116029"/>
            <a:ext cx="5181600" cy="4351092"/>
          </a:xfrm>
          <a:prstGeom prst="rect">
            <a:avLst/>
          </a:prstGeom>
          <a:ln>
            <a:noFill/>
          </a:ln>
          <a:extLst>
            <a:ext uri="{53640926-AAD7-44D8-BBD7-CCE9431645EC}">
              <a14:shadowObscured xmlns:a14="http://schemas.microsoft.com/office/drawing/2010/main"/>
            </a:ext>
          </a:extLst>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860808"/>
      </p:ext>
    </p:extLst>
  </p:cSld>
  <p:clrMapOvr>
    <a:masterClrMapping/>
  </p:clrMapOvr>
  <p:transition>
    <p:push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51179" y="130175"/>
            <a:ext cx="8991600" cy="6553200"/>
          </a:xfrm>
        </p:spPr>
        <p:txBody>
          <a:bodyPr/>
          <a:lstStyle/>
          <a:p>
            <a:pPr lvl="1"/>
            <a:r>
              <a:rPr lang="es-EC" sz="2400" b="1" dirty="0" smtClean="0"/>
              <a:t>SIMULACIÓN EN HYSYS</a:t>
            </a:r>
          </a:p>
          <a:p>
            <a:pPr marL="457200" lvl="1" indent="0">
              <a:buNone/>
            </a:pPr>
            <a:endParaRPr lang="es-EC" sz="2000" dirty="0" smtClean="0"/>
          </a:p>
          <a:p>
            <a:pPr marL="0" indent="0" algn="just">
              <a:buNone/>
            </a:pPr>
            <a:r>
              <a:rPr lang="es-EC" sz="2400" b="1" dirty="0" smtClean="0"/>
              <a:t>ALCANCE:</a:t>
            </a:r>
            <a:endParaRPr lang="es-EC" sz="2400" b="1" dirty="0"/>
          </a:p>
          <a:p>
            <a:endParaRPr lang="es-EC" sz="2400" dirty="0"/>
          </a:p>
          <a:p>
            <a:pPr marL="0" indent="0" algn="just">
              <a:buNone/>
            </a:pPr>
            <a:r>
              <a:rPr lang="es-EC" sz="2400" dirty="0"/>
              <a:t>Seleccionar los elementos básicos requeridos para desarrollar la simulación del proceso de  separación en el software HYSYS, así como manejar herramientas incluidas en el simulador que posibilitan la determinación de propiedades de sustancias antes y después del proceso de separación de fases. Además de evaluar la capacidad de equipos existentes y comprobar los resultados obtenidos con los modelos </a:t>
            </a:r>
            <a:r>
              <a:rPr lang="es-EC" sz="2400" dirty="0" smtClean="0"/>
              <a:t>matemáticos. </a:t>
            </a:r>
            <a:endParaRPr lang="es-EC" sz="2400" dirty="0"/>
          </a:p>
          <a:p>
            <a:pPr marL="0" indent="0">
              <a:buNone/>
            </a:pPr>
            <a:endParaRPr lang="es-EC" sz="2400" dirty="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631748"/>
      </p:ext>
    </p:extLst>
  </p:cSld>
  <p:clrMapOvr>
    <a:masterClrMapping/>
  </p:clrMapOvr>
  <p:transition>
    <p:push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9099" y="131987"/>
            <a:ext cx="8991600" cy="6553200"/>
          </a:xfrm>
        </p:spPr>
        <p:txBody>
          <a:bodyPr/>
          <a:lstStyle/>
          <a:p>
            <a:pPr lvl="1"/>
            <a:r>
              <a:rPr lang="es-EC" sz="2400" b="1" dirty="0" smtClean="0"/>
              <a:t>SIMULACIÓN EN HYSYS</a:t>
            </a:r>
          </a:p>
          <a:p>
            <a:pPr marL="457200" lvl="1" indent="0">
              <a:buNone/>
            </a:pPr>
            <a:endParaRPr lang="es-EC" sz="2000" dirty="0" smtClean="0"/>
          </a:p>
          <a:p>
            <a:pPr marL="0" indent="0" algn="just">
              <a:buNone/>
            </a:pPr>
            <a:r>
              <a:rPr lang="es-EC" sz="2400" b="1" dirty="0" smtClean="0"/>
              <a:t>PASOS  A SEGUIR:</a:t>
            </a:r>
            <a:endParaRPr lang="es-EC" sz="2400" b="1" dirty="0"/>
          </a:p>
          <a:p>
            <a:pPr marL="0" indent="0">
              <a:buNone/>
            </a:pPr>
            <a:r>
              <a:rPr lang="es-EC" sz="2400" dirty="0" smtClean="0"/>
              <a:t>Para poder abrir un nuevo caso, hacemos clic en el icono NUEVO.</a:t>
            </a:r>
            <a:endParaRPr lang="es-EC" sz="2400" dirty="0"/>
          </a:p>
        </p:txBody>
      </p:sp>
      <p:pic>
        <p:nvPicPr>
          <p:cNvPr id="6" name="Imagen 5"/>
          <p:cNvPicPr/>
          <p:nvPr/>
        </p:nvPicPr>
        <p:blipFill>
          <a:blip r:embed="rId4" cstate="email">
            <a:extLst>
              <a:ext uri="{28A0092B-C50C-407E-A947-70E740481C1C}">
                <a14:useLocalDpi xmlns:a14="http://schemas.microsoft.com/office/drawing/2010/main"/>
              </a:ext>
            </a:extLst>
          </a:blip>
          <a:stretch>
            <a:fillRect/>
          </a:stretch>
        </p:blipFill>
        <p:spPr>
          <a:xfrm>
            <a:off x="676701" y="1884587"/>
            <a:ext cx="7848600" cy="4114800"/>
          </a:xfrm>
          <a:prstGeom prst="rect">
            <a:avLst/>
          </a:prstGeom>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08727"/>
      </p:ext>
    </p:extLst>
  </p:cSld>
  <p:clrMapOvr>
    <a:masterClrMapping/>
  </p:clrMapOvr>
  <p:transition>
    <p:push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228600"/>
            <a:ext cx="8991600" cy="6553200"/>
          </a:xfrm>
        </p:spPr>
        <p:txBody>
          <a:bodyPr/>
          <a:lstStyle/>
          <a:p>
            <a:pPr lvl="1"/>
            <a:r>
              <a:rPr lang="es-EC" sz="2400" b="1" dirty="0" smtClean="0"/>
              <a:t>SIMULACIÓN EN HYSYS</a:t>
            </a:r>
          </a:p>
          <a:p>
            <a:pPr marL="457200" lvl="1" indent="0">
              <a:buNone/>
            </a:pPr>
            <a:endParaRPr lang="es-EC" sz="2000" dirty="0" smtClean="0"/>
          </a:p>
          <a:p>
            <a:pPr marL="0" indent="0" algn="just">
              <a:buNone/>
            </a:pPr>
            <a:r>
              <a:rPr lang="es-EC" sz="2400" b="1" dirty="0" smtClean="0"/>
              <a:t>PASOS  A SEGUIR:</a:t>
            </a:r>
            <a:endParaRPr lang="es-EC" sz="2400" b="1" dirty="0"/>
          </a:p>
          <a:p>
            <a:pPr marL="0" indent="0">
              <a:buNone/>
            </a:pPr>
            <a:endParaRPr lang="es-EC" sz="2400" dirty="0"/>
          </a:p>
        </p:txBody>
      </p:sp>
      <p:pic>
        <p:nvPicPr>
          <p:cNvPr id="3" name="Imagen 2"/>
          <p:cNvPicPr>
            <a:picLocks noChangeAspect="1"/>
          </p:cNvPicPr>
          <p:nvPr/>
        </p:nvPicPr>
        <p:blipFill rotWithShape="1">
          <a:blip r:embed="rId4"/>
          <a:srcRect l="24816" t="25000" r="18375" b="11458"/>
          <a:stretch/>
        </p:blipFill>
        <p:spPr>
          <a:xfrm>
            <a:off x="533400" y="1600200"/>
            <a:ext cx="8001000" cy="46482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593940"/>
      </p:ext>
    </p:extLst>
  </p:cSld>
  <p:clrMapOvr>
    <a:masterClrMapping/>
  </p:clrMapOvr>
  <p:transition>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18281" y="118340"/>
            <a:ext cx="8991600" cy="6553200"/>
          </a:xfrm>
        </p:spPr>
        <p:txBody>
          <a:bodyPr/>
          <a:lstStyle/>
          <a:p>
            <a:pPr lvl="1"/>
            <a:r>
              <a:rPr lang="es-EC" sz="2400" b="1" dirty="0" smtClean="0"/>
              <a:t>SIMULACIÓN EN HYSYS</a:t>
            </a:r>
          </a:p>
          <a:p>
            <a:pPr marL="457200" lvl="1" indent="0">
              <a:buNone/>
            </a:pPr>
            <a:endParaRPr lang="es-EC" sz="2000" dirty="0" smtClean="0"/>
          </a:p>
          <a:p>
            <a:pPr marL="0" indent="0" algn="just">
              <a:buNone/>
            </a:pPr>
            <a:r>
              <a:rPr lang="es-EC" sz="2400" b="1" dirty="0" smtClean="0"/>
              <a:t>PASOS  A SEGUIR:</a:t>
            </a:r>
            <a:endParaRPr lang="es-EC" sz="2400" b="1" dirty="0"/>
          </a:p>
          <a:p>
            <a:pPr marL="0" indent="0">
              <a:buNone/>
            </a:pPr>
            <a:endParaRPr lang="es-EC" sz="2400" dirty="0"/>
          </a:p>
        </p:txBody>
      </p:sp>
      <p:pic>
        <p:nvPicPr>
          <p:cNvPr id="3" name="Imagen 2"/>
          <p:cNvPicPr>
            <a:picLocks noChangeAspect="1"/>
          </p:cNvPicPr>
          <p:nvPr/>
        </p:nvPicPr>
        <p:blipFill rotWithShape="1">
          <a:blip r:embed="rId4"/>
          <a:srcRect l="34187" t="18750" r="31845" b="10417"/>
          <a:stretch/>
        </p:blipFill>
        <p:spPr>
          <a:xfrm>
            <a:off x="651681" y="1261340"/>
            <a:ext cx="8077200" cy="51816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151878"/>
      </p:ext>
    </p:extLst>
  </p:cSld>
  <p:clrMapOvr>
    <a:masterClrMapping/>
  </p:clrMapOvr>
  <p:transition>
    <p:push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94456"/>
            <a:ext cx="8991600" cy="6553200"/>
          </a:xfrm>
        </p:spPr>
        <p:txBody>
          <a:bodyPr/>
          <a:lstStyle/>
          <a:p>
            <a:pPr lvl="1"/>
            <a:r>
              <a:rPr lang="es-EC" sz="2400" b="1" dirty="0" smtClean="0"/>
              <a:t>SIMULACIÓN EN HYSYS</a:t>
            </a:r>
          </a:p>
          <a:p>
            <a:pPr marL="457200" lvl="1" indent="0">
              <a:buNone/>
            </a:pPr>
            <a:endParaRPr lang="es-EC" sz="2000" dirty="0" smtClean="0"/>
          </a:p>
          <a:p>
            <a:pPr marL="0" indent="0" algn="just">
              <a:buNone/>
            </a:pPr>
            <a:r>
              <a:rPr lang="es-EC" sz="2400" dirty="0" smtClean="0"/>
              <a:t>Y seleccionamos la ecuación de </a:t>
            </a:r>
            <a:r>
              <a:rPr lang="es-EC" sz="2400" b="1" dirty="0" err="1" smtClean="0"/>
              <a:t>Peng</a:t>
            </a:r>
            <a:r>
              <a:rPr lang="es-EC" sz="2400" b="1" dirty="0" smtClean="0"/>
              <a:t>-Robinson</a:t>
            </a:r>
            <a:r>
              <a:rPr lang="es-EC" sz="2400" dirty="0" smtClean="0"/>
              <a:t>, la cual se acerca mucho en la predicción del comportamiento de las sustancias apolares como los hidrocarburos.</a:t>
            </a:r>
          </a:p>
          <a:p>
            <a:pPr marL="0" indent="0" algn="just">
              <a:buNone/>
            </a:pPr>
            <a:endParaRPr lang="es-EC" sz="2400" dirty="0"/>
          </a:p>
        </p:txBody>
      </p:sp>
      <p:pic>
        <p:nvPicPr>
          <p:cNvPr id="2" name="Imagen 1"/>
          <p:cNvPicPr>
            <a:picLocks noChangeAspect="1"/>
          </p:cNvPicPr>
          <p:nvPr/>
        </p:nvPicPr>
        <p:blipFill rotWithShape="1">
          <a:blip r:embed="rId4"/>
          <a:srcRect l="24817" t="20833" r="20132" b="21875"/>
          <a:stretch/>
        </p:blipFill>
        <p:spPr>
          <a:xfrm>
            <a:off x="914399" y="2075656"/>
            <a:ext cx="7162801" cy="4191000"/>
          </a:xfrm>
          <a:prstGeom prst="rect">
            <a:avLst/>
          </a:prstGeom>
        </p:spPr>
      </p:pic>
      <p:pic>
        <p:nvPicPr>
          <p:cNvPr id="6"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918674"/>
      </p:ext>
    </p:extLst>
  </p:cSld>
  <p:clrMapOvr>
    <a:masterClrMapping/>
  </p:clrMapOvr>
  <p:transition>
    <p:push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94456"/>
            <a:ext cx="8991600" cy="6553200"/>
          </a:xfrm>
        </p:spPr>
        <p:txBody>
          <a:bodyPr/>
          <a:lstStyle/>
          <a:p>
            <a:pPr lvl="1"/>
            <a:r>
              <a:rPr lang="es-EC" sz="2400" b="1" dirty="0" smtClean="0"/>
              <a:t>SIMULACIÓN EN HYSYS</a:t>
            </a:r>
          </a:p>
          <a:p>
            <a:pPr marL="457200" lvl="1" indent="0">
              <a:buNone/>
            </a:pPr>
            <a:endParaRPr lang="es-EC" sz="2000" dirty="0" smtClean="0"/>
          </a:p>
          <a:p>
            <a:r>
              <a:rPr lang="es-EC" sz="2400" dirty="0"/>
              <a:t>Después de haber seleccionado los componentes y el paquete termodinámico procedemos a construir el diagrama de flujo. Y hacemos clic en ENTER SIMULATION ENVIROMENT, nos despliega:</a:t>
            </a:r>
          </a:p>
          <a:p>
            <a:pPr marL="0" indent="0" algn="just">
              <a:buNone/>
            </a:pPr>
            <a:endParaRPr lang="es-EC" sz="2400" dirty="0" smtClean="0"/>
          </a:p>
          <a:p>
            <a:pPr marL="0" indent="0" algn="just">
              <a:buNone/>
            </a:pPr>
            <a:endParaRPr lang="es-EC" sz="2400" dirty="0"/>
          </a:p>
        </p:txBody>
      </p:sp>
      <p:pic>
        <p:nvPicPr>
          <p:cNvPr id="6" name="Imagen 5"/>
          <p:cNvPicPr/>
          <p:nvPr/>
        </p:nvPicPr>
        <p:blipFill>
          <a:blip r:embed="rId4" cstate="email">
            <a:extLst>
              <a:ext uri="{28A0092B-C50C-407E-A947-70E740481C1C}">
                <a14:useLocalDpi xmlns:a14="http://schemas.microsoft.com/office/drawing/2010/main"/>
              </a:ext>
            </a:extLst>
          </a:blip>
          <a:stretch>
            <a:fillRect/>
          </a:stretch>
        </p:blipFill>
        <p:spPr>
          <a:xfrm>
            <a:off x="304800" y="2183449"/>
            <a:ext cx="8686800" cy="3854607"/>
          </a:xfrm>
          <a:prstGeom prst="rect">
            <a:avLst/>
          </a:prstGeom>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654899"/>
      </p:ext>
    </p:extLst>
  </p:cSld>
  <p:clrMapOvr>
    <a:masterClrMapping/>
  </p:clrMapOvr>
  <p:transition>
    <p:push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02796" y="0"/>
            <a:ext cx="8991600" cy="6553200"/>
          </a:xfrm>
        </p:spPr>
        <p:txBody>
          <a:bodyPr/>
          <a:lstStyle/>
          <a:p>
            <a:pPr lvl="1"/>
            <a:r>
              <a:rPr lang="es-EC" sz="2400" b="1" dirty="0" smtClean="0"/>
              <a:t>SIMULACIÓN EN HYSYS</a:t>
            </a:r>
          </a:p>
          <a:p>
            <a:pPr marL="457200" lvl="1" indent="0">
              <a:buNone/>
            </a:pPr>
            <a:endParaRPr lang="es-EC" sz="2000" dirty="0" smtClean="0"/>
          </a:p>
          <a:p>
            <a:r>
              <a:rPr lang="es-EC" sz="2400" dirty="0" smtClean="0"/>
              <a:t>Nos despliega los siguientes resultados.</a:t>
            </a:r>
          </a:p>
          <a:p>
            <a:endParaRPr lang="es-EC" sz="2400" dirty="0"/>
          </a:p>
          <a:p>
            <a:pPr marL="0" indent="0">
              <a:buNone/>
            </a:pPr>
            <a:endParaRPr lang="es-EC" sz="2400" dirty="0"/>
          </a:p>
          <a:p>
            <a:pPr marL="0" indent="0" algn="just">
              <a:buNone/>
            </a:pPr>
            <a:endParaRPr lang="es-EC" sz="2400" dirty="0" smtClean="0"/>
          </a:p>
          <a:p>
            <a:pPr marL="0" indent="0" algn="just">
              <a:buNone/>
            </a:pPr>
            <a:endParaRPr lang="es-EC" sz="2400" dirty="0"/>
          </a:p>
        </p:txBody>
      </p:sp>
      <p:pic>
        <p:nvPicPr>
          <p:cNvPr id="5" name="Imagen 4"/>
          <p:cNvPicPr/>
          <p:nvPr/>
        </p:nvPicPr>
        <p:blipFill>
          <a:blip r:embed="rId4" cstate="email">
            <a:extLst>
              <a:ext uri="{28A0092B-C50C-407E-A947-70E740481C1C}">
                <a14:useLocalDpi xmlns:a14="http://schemas.microsoft.com/office/drawing/2010/main"/>
              </a:ext>
            </a:extLst>
          </a:blip>
          <a:stretch>
            <a:fillRect/>
          </a:stretch>
        </p:blipFill>
        <p:spPr>
          <a:xfrm>
            <a:off x="-102796" y="1219200"/>
            <a:ext cx="8991600" cy="4876800"/>
          </a:xfrm>
          <a:prstGeom prst="rect">
            <a:avLst/>
          </a:prstGeom>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045133"/>
      </p:ext>
    </p:extLst>
  </p:cSld>
  <p:clrMapOvr>
    <a:masterClrMapping/>
  </p:clrMapOvr>
  <p:transition>
    <p:push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58098"/>
            <a:ext cx="8991600" cy="6553200"/>
          </a:xfrm>
        </p:spPr>
        <p:txBody>
          <a:bodyPr/>
          <a:lstStyle/>
          <a:p>
            <a:pPr lvl="1"/>
            <a:r>
              <a:rPr lang="es-EC" sz="2400" b="1" dirty="0" smtClean="0"/>
              <a:t>SIMULACIÓN EN HYSYS</a:t>
            </a:r>
          </a:p>
          <a:p>
            <a:pPr marL="457200" lvl="1" indent="0">
              <a:buNone/>
            </a:pPr>
            <a:endParaRPr lang="es-EC" sz="2000" dirty="0" smtClean="0"/>
          </a:p>
          <a:p>
            <a:r>
              <a:rPr lang="es-EC" sz="2400" dirty="0"/>
              <a:t>Para determinar la eficiencia del separador se procede a evaluar las corrientes de salida del separador y observar si existe arrastre de corrientes de fase; esto es gas en líquido o líquido en gas. Observar en la ficha </a:t>
            </a:r>
            <a:r>
              <a:rPr lang="es-EC" sz="2400" dirty="0" err="1"/>
              <a:t>Worksheet</a:t>
            </a:r>
            <a:r>
              <a:rPr lang="es-EC" sz="2400" dirty="0"/>
              <a:t> la propiedad </a:t>
            </a:r>
            <a:r>
              <a:rPr lang="es-EC" sz="2400" dirty="0" err="1"/>
              <a:t>Condition</a:t>
            </a:r>
            <a:r>
              <a:rPr lang="es-EC" sz="2400" dirty="0"/>
              <a:t>: en esta fase debe estar definido completamente la fase gas (0,0000) o líquido (1.0000). De no cumplirse esta premisa hay arrastre de fases.</a:t>
            </a:r>
          </a:p>
          <a:p>
            <a:endParaRPr lang="es-EC" sz="2400" dirty="0"/>
          </a:p>
          <a:p>
            <a:pPr marL="0" indent="0">
              <a:buNone/>
            </a:pPr>
            <a:endParaRPr lang="es-EC" sz="2400" dirty="0"/>
          </a:p>
          <a:p>
            <a:pPr marL="0" indent="0" algn="just">
              <a:buNone/>
            </a:pPr>
            <a:endParaRPr lang="es-EC" sz="2400" dirty="0" smtClean="0"/>
          </a:p>
          <a:p>
            <a:pPr marL="0" indent="0" algn="just">
              <a:buNone/>
            </a:pPr>
            <a:endParaRPr lang="es-EC" sz="2400" dirty="0"/>
          </a:p>
        </p:txBody>
      </p:sp>
      <p:pic>
        <p:nvPicPr>
          <p:cNvPr id="5" name="Imagen 4"/>
          <p:cNvPicPr/>
          <p:nvPr/>
        </p:nvPicPr>
        <p:blipFill>
          <a:blip r:embed="rId4" cstate="email">
            <a:extLst>
              <a:ext uri="{28A0092B-C50C-407E-A947-70E740481C1C}">
                <a14:useLocalDpi xmlns:a14="http://schemas.microsoft.com/office/drawing/2010/main"/>
              </a:ext>
            </a:extLst>
          </a:blip>
          <a:stretch>
            <a:fillRect/>
          </a:stretch>
        </p:blipFill>
        <p:spPr>
          <a:xfrm>
            <a:off x="-152400" y="2987685"/>
            <a:ext cx="9296400" cy="4038600"/>
          </a:xfrm>
          <a:prstGeom prst="rect">
            <a:avLst/>
          </a:prstGeom>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135388"/>
      </p:ext>
    </p:extLst>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9929" y="-45622"/>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17059" y="196849"/>
            <a:ext cx="8991600" cy="6172200"/>
          </a:xfrm>
        </p:spPr>
        <p:txBody>
          <a:bodyPr/>
          <a:lstStyle/>
          <a:p>
            <a:pPr lvl="1"/>
            <a:r>
              <a:rPr lang="es-EC" sz="2400" b="1" dirty="0" smtClean="0"/>
              <a:t>SECCIONES DEL SEPARADOR</a:t>
            </a:r>
            <a:endParaRPr lang="es-EC" sz="2000" dirty="0" smtClean="0"/>
          </a:p>
          <a:p>
            <a:pPr marL="0" indent="0" algn="just">
              <a:buNone/>
            </a:pPr>
            <a:endParaRPr lang="es-EC" sz="2000" dirty="0"/>
          </a:p>
          <a:p>
            <a:pPr lvl="1"/>
            <a:endParaRPr lang="es-EC" sz="1600" dirty="0"/>
          </a:p>
          <a:p>
            <a:pPr marL="742950" lvl="2" indent="-342900" algn="just"/>
            <a:endParaRPr lang="es-EC" sz="1600" dirty="0"/>
          </a:p>
          <a:p>
            <a:pPr marL="457200" lvl="1" indent="0" algn="just">
              <a:buNone/>
            </a:pPr>
            <a:endParaRPr lang="es-EC" sz="16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https://html1-f.scribdassets.com/6pwo2dwc1s1kpg8n/images/5-b4c2662506.jpg"/>
          <p:cNvPicPr/>
          <p:nvPr/>
        </p:nvPicPr>
        <p:blipFill rotWithShape="1">
          <a:blip r:embed="rId5">
            <a:extLst>
              <a:ext uri="{28A0092B-C50C-407E-A947-70E740481C1C}">
                <a14:useLocalDpi xmlns:a14="http://schemas.microsoft.com/office/drawing/2010/main" val="0"/>
              </a:ext>
            </a:extLst>
          </a:blip>
          <a:srcRect t="1505" b="23988"/>
          <a:stretch/>
        </p:blipFill>
        <p:spPr bwMode="auto">
          <a:xfrm>
            <a:off x="26158" y="806449"/>
            <a:ext cx="8991600" cy="52839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5260986"/>
      </p:ext>
    </p:extLst>
  </p:cSld>
  <p:clrMapOvr>
    <a:masterClrMapping/>
  </p:clrMapOvr>
  <p:transition>
    <p:push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26158" y="94456"/>
            <a:ext cx="8991600" cy="6553200"/>
          </a:xfrm>
        </p:spPr>
        <p:txBody>
          <a:bodyPr/>
          <a:lstStyle/>
          <a:p>
            <a:pPr lvl="1"/>
            <a:r>
              <a:rPr lang="es-EC" sz="2400" b="1" dirty="0" smtClean="0"/>
              <a:t>CONCLUSIONES</a:t>
            </a:r>
          </a:p>
          <a:p>
            <a:pPr marL="457200" lvl="1" indent="0">
              <a:buNone/>
            </a:pPr>
            <a:endParaRPr lang="es-EC" sz="2000" dirty="0" smtClean="0"/>
          </a:p>
          <a:p>
            <a:pPr lvl="0" algn="just"/>
            <a:r>
              <a:rPr lang="es-ES" sz="2400" dirty="0" smtClean="0"/>
              <a:t>Tomando en cuenta parámetros como, flujo de fase dispersa, presión de operación, gravedad especifica del agua, presión de diseño, viscosidad, gravedad especifica del crudo, que son análisis que se toman en cuenta en la ingeniería básica, concluimos que las partes internas no pueden ser diseñadas, estas son exclusivas del fabricante, que construye en base a los parámetros mencionados anteriormente.</a:t>
            </a:r>
            <a:endParaRPr lang="es-EC" sz="2400" dirty="0" smtClean="0"/>
          </a:p>
          <a:p>
            <a:pPr lvl="0" algn="just"/>
            <a:r>
              <a:rPr lang="es-ES" sz="2400" dirty="0"/>
              <a:t>La relación de esbeltez más común es entre 3 y 5, siendo los más adecuados para la construcción del separador horizontal. Normalmente, los separadores con diámetro más pequeño y longitud más larga son menos costosos que un separador de diámetro más grande y longitud más pequeña. Por lo tanto, se selecciona un separador con diámetro 84 pulgadas, longitud efectiva de 16.1 ft  y longitud de costura de 21.5 ft.</a:t>
            </a:r>
            <a:endParaRPr lang="es-EC" sz="2400" dirty="0"/>
          </a:p>
          <a:p>
            <a:endParaRPr lang="es-EC" sz="2400" dirty="0"/>
          </a:p>
          <a:p>
            <a:pPr marL="0" indent="0">
              <a:buNone/>
            </a:pPr>
            <a:endParaRPr lang="es-EC" sz="2400" dirty="0"/>
          </a:p>
          <a:p>
            <a:pPr marL="0" indent="0" algn="just">
              <a:buNone/>
            </a:pPr>
            <a:endParaRPr lang="es-EC" sz="2400" dirty="0" smtClean="0"/>
          </a:p>
          <a:p>
            <a:pPr marL="0" indent="0" algn="just">
              <a:buNone/>
            </a:pPr>
            <a:endParaRPr lang="es-EC" sz="2400" dirty="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9684"/>
      </p:ext>
    </p:extLst>
  </p:cSld>
  <p:clrMapOvr>
    <a:masterClrMapping/>
  </p:clrMapOvr>
  <p:transition>
    <p:push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30175"/>
            <a:ext cx="8991600" cy="6553200"/>
          </a:xfrm>
        </p:spPr>
        <p:txBody>
          <a:bodyPr/>
          <a:lstStyle/>
          <a:p>
            <a:pPr lvl="1"/>
            <a:r>
              <a:rPr lang="es-EC" sz="2400" b="1" dirty="0" smtClean="0"/>
              <a:t>CONCLUSIONES</a:t>
            </a:r>
          </a:p>
          <a:p>
            <a:pPr marL="457200" lvl="1" indent="0">
              <a:buNone/>
            </a:pPr>
            <a:endParaRPr lang="es-EC" sz="2000" dirty="0" smtClean="0"/>
          </a:p>
          <a:p>
            <a:pPr algn="just"/>
            <a:r>
              <a:rPr lang="es-ES" sz="2400" dirty="0"/>
              <a:t>Los espesores calculados en el diseño mecánico del capítulo III, son directamente relacionados de acuerdo a su esfuerzo máximo permisible del material, que es uno de los parámetros más importantes a considerar para asegurar el buen funcionamiento de los equipos.</a:t>
            </a:r>
            <a:endParaRPr lang="es-EC" sz="2400" dirty="0"/>
          </a:p>
          <a:p>
            <a:pPr algn="just"/>
            <a:r>
              <a:rPr lang="es-ES" sz="2400" dirty="0"/>
              <a:t>Tomando en cuenta los resultados del fluido con el que se diseñaron los separadores, determinamos que el diseño de los equipos es óptimo para ambos casos, ya que presenta un 50% de gas y la otra mitad de crudo, que se adaptarían a las necesidades principales del cliente según su requerimiento e interés.</a:t>
            </a:r>
            <a:endParaRPr lang="es-EC" sz="2400" dirty="0"/>
          </a:p>
          <a:p>
            <a:pPr lvl="0" algn="just"/>
            <a:endParaRPr lang="es-EC" sz="2400" dirty="0"/>
          </a:p>
          <a:p>
            <a:endParaRPr lang="es-EC" sz="2400" dirty="0"/>
          </a:p>
          <a:p>
            <a:pPr marL="0" indent="0">
              <a:buNone/>
            </a:pPr>
            <a:endParaRPr lang="es-EC" sz="2400" dirty="0"/>
          </a:p>
          <a:p>
            <a:pPr marL="0" indent="0" algn="just">
              <a:buNone/>
            </a:pPr>
            <a:endParaRPr lang="es-EC" sz="2400" dirty="0" smtClean="0"/>
          </a:p>
          <a:p>
            <a:pPr marL="0" indent="0" algn="just">
              <a:buNone/>
            </a:pPr>
            <a:endParaRPr lang="es-EC" sz="2400" dirty="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799469"/>
      </p:ext>
    </p:extLst>
  </p:cSld>
  <p:clrMapOvr>
    <a:masterClrMapping/>
  </p:clrMapOvr>
  <p:transition>
    <p:push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30175"/>
            <a:ext cx="8991600" cy="6553200"/>
          </a:xfrm>
        </p:spPr>
        <p:txBody>
          <a:bodyPr/>
          <a:lstStyle/>
          <a:p>
            <a:pPr lvl="1"/>
            <a:r>
              <a:rPr lang="es-EC" sz="2400" b="1" dirty="0" smtClean="0"/>
              <a:t>RECOMENDACIONES</a:t>
            </a:r>
          </a:p>
          <a:p>
            <a:pPr marL="457200" lvl="1" indent="0">
              <a:buNone/>
            </a:pPr>
            <a:endParaRPr lang="es-EC" sz="2000" dirty="0" smtClean="0"/>
          </a:p>
          <a:p>
            <a:pPr lvl="0" algn="just"/>
            <a:r>
              <a:rPr lang="es-ES" sz="2400" dirty="0" smtClean="0"/>
              <a:t>De </a:t>
            </a:r>
            <a:r>
              <a:rPr lang="es-ES" sz="2400" dirty="0"/>
              <a:t>acuerdo a los requerimientos que se prevea, se recomienda comprobar las características de separación reales a las características diseñadas en este proyecto para verificar su eficiencia.</a:t>
            </a:r>
            <a:endParaRPr lang="es-EC" sz="2400" dirty="0"/>
          </a:p>
          <a:p>
            <a:pPr lvl="0" algn="just"/>
            <a:r>
              <a:rPr lang="es-ES" sz="2400" dirty="0"/>
              <a:t>En el instante de la puesta en funcionamiento se recomienda verificar la presión de operación del separador en cuestión, así como la presión de apertura de la válvula de seguridad, el controlador de presión se debe colocar al 75% de la presión normal de trabajo.</a:t>
            </a:r>
            <a:endParaRPr lang="es-EC" sz="2400" dirty="0"/>
          </a:p>
          <a:p>
            <a:pPr lvl="0" algn="just"/>
            <a:endParaRPr lang="es-EC" sz="2400" dirty="0"/>
          </a:p>
          <a:p>
            <a:endParaRPr lang="es-EC" sz="2400" dirty="0"/>
          </a:p>
          <a:p>
            <a:pPr marL="0" indent="0">
              <a:buNone/>
            </a:pPr>
            <a:endParaRPr lang="es-EC" sz="2400" dirty="0"/>
          </a:p>
          <a:p>
            <a:pPr marL="0" indent="0" algn="just">
              <a:buNone/>
            </a:pPr>
            <a:endParaRPr lang="es-EC" sz="2400" dirty="0" smtClean="0"/>
          </a:p>
          <a:p>
            <a:pPr marL="0" indent="0" algn="just">
              <a:buNone/>
            </a:pPr>
            <a:endParaRPr lang="es-EC" sz="2400" dirty="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742691"/>
      </p:ext>
    </p:extLst>
  </p:cSld>
  <p:clrMapOvr>
    <a:masterClrMapping/>
  </p:clrMapOvr>
  <p:transition>
    <p:push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9219" name="Rectangle 11"/>
          <p:cNvSpPr>
            <a:spLocks noGrp="1"/>
          </p:cNvSpPr>
          <p:nvPr>
            <p:ph type="body" idx="4294967295"/>
          </p:nvPr>
        </p:nvSpPr>
        <p:spPr>
          <a:xfrm>
            <a:off x="26158" y="320675"/>
            <a:ext cx="8991600" cy="6172200"/>
          </a:xfrm>
        </p:spPr>
        <p:txBody>
          <a:bodyPr/>
          <a:lstStyle/>
          <a:p>
            <a:pPr algn="just"/>
            <a:endParaRPr lang="es-ES" sz="2000" dirty="0" smtClean="0"/>
          </a:p>
          <a:p>
            <a:pPr algn="just"/>
            <a:endParaRPr lang="es-ES" sz="2000" dirty="0" smtClean="0"/>
          </a:p>
          <a:p>
            <a:pPr algn="ctr">
              <a:buNone/>
            </a:pPr>
            <a:endParaRPr lang="es-ES" sz="2000" dirty="0" smtClean="0"/>
          </a:p>
          <a:p>
            <a:pPr algn="ctr">
              <a:buNone/>
            </a:pPr>
            <a:endParaRPr lang="es-ES" sz="2000" dirty="0" smtClean="0"/>
          </a:p>
          <a:p>
            <a:pPr algn="ctr">
              <a:buNone/>
            </a:pPr>
            <a:endParaRPr lang="es-ES" sz="2000" dirty="0" smtClean="0"/>
          </a:p>
          <a:p>
            <a:pPr algn="ctr">
              <a:buNone/>
            </a:pPr>
            <a:endParaRPr lang="es-ES" sz="2000" dirty="0" smtClean="0"/>
          </a:p>
          <a:p>
            <a:pPr algn="ctr">
              <a:buNone/>
            </a:pPr>
            <a:endParaRPr lang="es-ES" sz="2000" dirty="0" smtClean="0"/>
          </a:p>
          <a:p>
            <a:pPr algn="ctr">
              <a:buNone/>
            </a:pPr>
            <a:endParaRPr lang="es-ES" sz="2000" dirty="0" smtClean="0"/>
          </a:p>
          <a:p>
            <a:pPr algn="ctr">
              <a:buNone/>
            </a:pPr>
            <a:r>
              <a:rPr lang="es-ES" sz="4400" b="1" dirty="0" smtClean="0"/>
              <a:t>GRACIAS</a:t>
            </a:r>
            <a:endParaRPr lang="es-EC" sz="4400" b="1" dirty="0" smtClean="0"/>
          </a:p>
        </p:txBody>
      </p:sp>
      <p:pic>
        <p:nvPicPr>
          <p:cNvPr id="5"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26158" y="161680"/>
            <a:ext cx="8991600" cy="6172200"/>
          </a:xfrm>
        </p:spPr>
        <p:txBody>
          <a:bodyPr/>
          <a:lstStyle/>
          <a:p>
            <a:pPr lvl="1"/>
            <a:r>
              <a:rPr lang="es-EC" sz="2400" b="1" dirty="0" smtClean="0"/>
              <a:t>COMPONENTES DEL SEPARADOR</a:t>
            </a:r>
            <a:endParaRPr lang="es-EC" sz="2000" dirty="0" smtClean="0"/>
          </a:p>
          <a:p>
            <a:pPr marL="0" indent="0" algn="just">
              <a:buNone/>
            </a:pPr>
            <a:endParaRPr lang="es-EC" sz="2000" dirty="0"/>
          </a:p>
          <a:p>
            <a:pPr marL="685800" lvl="2" indent="-285750" algn="just"/>
            <a:r>
              <a:rPr lang="es-EC" sz="1600" b="1" dirty="0" smtClean="0"/>
              <a:t>DESVIADOR DE FLUJO</a:t>
            </a:r>
          </a:p>
          <a:p>
            <a:pPr marL="685800" lvl="2" indent="-285750" algn="just"/>
            <a:r>
              <a:rPr lang="es-EC" sz="1600" dirty="0"/>
              <a:t>Consiste de un dispositivo que se instala a la entrada del separador, constituyéndose en el elemento principal de la sección de separación primaria.</a:t>
            </a:r>
          </a:p>
          <a:p>
            <a:pPr marL="685800" lvl="2" indent="-285750" algn="just"/>
            <a:endParaRPr lang="es-EC" sz="1600" dirty="0" smtClean="0"/>
          </a:p>
          <a:p>
            <a:pPr marL="685800" lvl="2" indent="-285750" algn="just"/>
            <a:endParaRPr lang="es-EC" sz="1600" dirty="0"/>
          </a:p>
          <a:p>
            <a:pPr marL="457200" lvl="1" indent="0" algn="just">
              <a:buNone/>
            </a:pPr>
            <a:endParaRPr lang="es-EC" sz="1600" dirty="0"/>
          </a:p>
        </p:txBody>
      </p:sp>
      <p:pic>
        <p:nvPicPr>
          <p:cNvPr id="6" name="Imagen 5" descr="https://html1-f.scribdassets.com/6pwo2dwc1s1kpg8n/images/5-b4c2662506.jpg"/>
          <p:cNvPicPr/>
          <p:nvPr/>
        </p:nvPicPr>
        <p:blipFill rotWithShape="1">
          <a:blip r:embed="rId4">
            <a:extLst>
              <a:ext uri="{28A0092B-C50C-407E-A947-70E740481C1C}">
                <a14:useLocalDpi xmlns:a14="http://schemas.microsoft.com/office/drawing/2010/main" val="0"/>
              </a:ext>
            </a:extLst>
          </a:blip>
          <a:srcRect t="76005" r="24334"/>
          <a:stretch/>
        </p:blipFill>
        <p:spPr bwMode="auto">
          <a:xfrm>
            <a:off x="990600" y="2601118"/>
            <a:ext cx="7391400" cy="2209800"/>
          </a:xfrm>
          <a:prstGeom prst="rect">
            <a:avLst/>
          </a:prstGeom>
          <a:noFill/>
          <a:ln>
            <a:noFill/>
          </a:ln>
          <a:extLst>
            <a:ext uri="{53640926-AAD7-44D8-BBD7-CCE9431645EC}">
              <a14:shadowObscured xmlns:a14="http://schemas.microsoft.com/office/drawing/2010/main"/>
            </a:ext>
          </a:extLst>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23201"/>
      </p:ext>
    </p:extLst>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rotWithShape="1">
          <a:blip r:embed="rId3" cstate="print"/>
          <a:srcRect b="14351"/>
          <a:stretch/>
        </p:blipFill>
        <p:spPr bwMode="auto">
          <a:xfrm>
            <a:off x="-126242" y="-44450"/>
            <a:ext cx="9296400" cy="6902450"/>
          </a:xfrm>
          <a:prstGeom prst="rect">
            <a:avLst/>
          </a:prstGeom>
          <a:noFill/>
          <a:ln w="9525">
            <a:noFill/>
            <a:miter lim="800000"/>
            <a:headEnd/>
            <a:tailEnd/>
          </a:ln>
        </p:spPr>
      </p:pic>
      <p:sp>
        <p:nvSpPr>
          <p:cNvPr id="7171" name="Rectangle 11"/>
          <p:cNvSpPr>
            <a:spLocks noGrp="1"/>
          </p:cNvSpPr>
          <p:nvPr>
            <p:ph type="body" idx="4294967295"/>
          </p:nvPr>
        </p:nvSpPr>
        <p:spPr>
          <a:xfrm>
            <a:off x="0" y="196849"/>
            <a:ext cx="8991600" cy="6172200"/>
          </a:xfrm>
        </p:spPr>
        <p:txBody>
          <a:bodyPr/>
          <a:lstStyle/>
          <a:p>
            <a:pPr lvl="1"/>
            <a:r>
              <a:rPr lang="es-EC" sz="2400" b="1" dirty="0" smtClean="0"/>
              <a:t>COMPONENTES DEL SEPARADOR</a:t>
            </a:r>
            <a:endParaRPr lang="es-EC" sz="2000" dirty="0" smtClean="0"/>
          </a:p>
          <a:p>
            <a:pPr marL="0" indent="0" algn="just">
              <a:buNone/>
            </a:pPr>
            <a:endParaRPr lang="es-EC" sz="2000" dirty="0"/>
          </a:p>
          <a:p>
            <a:pPr marL="685800" lvl="2" indent="-285750" algn="just"/>
            <a:r>
              <a:rPr lang="es-EC" sz="1600" b="1" dirty="0" smtClean="0"/>
              <a:t>PLATINAS ANTIESPUMANTES</a:t>
            </a:r>
          </a:p>
          <a:p>
            <a:pPr algn="just"/>
            <a:r>
              <a:rPr lang="es-EC" sz="1800" dirty="0"/>
              <a:t>Generalmente la espuma presente en un caudal de producción de crudo es tratada mediante la adición de un producto químico. Muchas veces, una solución efectiva se logra mediante la instalación de una serie de platinas paralelas inclinadas, con las cuales se ayuda al rompimiento de las burbujas de espuma. Se instalan en la </a:t>
            </a:r>
            <a:r>
              <a:rPr lang="es-EC" sz="1800" dirty="0" err="1"/>
              <a:t>interfase</a:t>
            </a:r>
            <a:r>
              <a:rPr lang="es-EC" sz="1800" dirty="0"/>
              <a:t> gas/líquido del correspondiente separador. Estas platinas no son recomendables cuando se presentan problema de parafina o de producción de arena, ya que estos elementos tienden a taponar este sistema instalado en el separador. Consiste de un dispositivo que se instala a la entrada del separador, constituyéndose en el elemento principal de la sección de separación primaria.</a:t>
            </a:r>
          </a:p>
          <a:p>
            <a:pPr marL="685800" lvl="2" indent="-285750" algn="just"/>
            <a:endParaRPr lang="es-EC" sz="1600" dirty="0" smtClean="0"/>
          </a:p>
          <a:p>
            <a:pPr marL="685800" lvl="2" indent="-285750" algn="just"/>
            <a:endParaRPr lang="es-EC" sz="1600" dirty="0"/>
          </a:p>
          <a:p>
            <a:pPr marL="457200" lvl="1" indent="0" algn="just">
              <a:buNone/>
            </a:pPr>
            <a:endParaRPr lang="es-EC" sz="1600" dirty="0"/>
          </a:p>
        </p:txBody>
      </p:sp>
      <p:pic>
        <p:nvPicPr>
          <p:cNvPr id="7"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04" y="6090443"/>
            <a:ext cx="21240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https://html1-f.scribdassets.com/6pwo2dwc1s1kpg8n/images/7-321b583198.jpg"/>
          <p:cNvPicPr/>
          <p:nvPr/>
        </p:nvPicPr>
        <p:blipFill rotWithShape="1">
          <a:blip r:embed="rId5">
            <a:extLst>
              <a:ext uri="{28A0092B-C50C-407E-A947-70E740481C1C}">
                <a14:useLocalDpi xmlns:a14="http://schemas.microsoft.com/office/drawing/2010/main" val="0"/>
              </a:ext>
            </a:extLst>
          </a:blip>
          <a:srcRect t="6231" r="59359"/>
          <a:stretch/>
        </p:blipFill>
        <p:spPr bwMode="auto">
          <a:xfrm>
            <a:off x="2731258" y="3753108"/>
            <a:ext cx="3581400" cy="26300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789940"/>
      </p:ext>
    </p:extLst>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4008</Words>
  <Application>Microsoft Office PowerPoint</Application>
  <PresentationFormat>Presentación en pantalla (4:3)</PresentationFormat>
  <Paragraphs>541</Paragraphs>
  <Slides>73</Slides>
  <Notes>73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73</vt:i4>
      </vt:variant>
    </vt:vector>
  </HeadingPairs>
  <TitlesOfParts>
    <vt:vector size="77" baseType="lpstr">
      <vt:lpstr>Arial</vt:lpstr>
      <vt:lpstr>Calibri</vt:lpstr>
      <vt:lpstr>Cambria Math</vt:lpstr>
      <vt:lpstr>Office Theme</vt:lpstr>
      <vt:lpstr> ESCUELA POLITÉCNICA DEL EJÉRCITO   DEPARTAMENTO DE CIENCIAS DE LA ENERGÍA Y MECÁNICA   CARRERA DE INGENIERÍA MECÁNICA   “DISEÑO Y SIMULACIÓN DE SEPARADORES HORIZONTAL Y VERTICAL DE TRES FASES”   PROYECTO DE GRADO PREVIO A LA OBTENCIÓN DEL TÍTULO DE INGENIERO MECÁNICO   REALIZADO POR: JAIRO LEONEL CHÁVEZ CALDERÓN    DIRECTOR: Ing. Jaime Echeverría CODIRECTOR: Ing. Emilio Tumipamba   Sangolquí, Marzo 2015 Ecuador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DELL</cp:lastModifiedBy>
  <cp:revision>169</cp:revision>
  <dcterms:created xsi:type="dcterms:W3CDTF">2009-11-10T19:49:23Z</dcterms:created>
  <dcterms:modified xsi:type="dcterms:W3CDTF">2015-04-17T15:06:55Z</dcterms:modified>
</cp:coreProperties>
</file>