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2.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13.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28" r:id="rId1"/>
    <p:sldMasterId id="2147484361" r:id="rId2"/>
    <p:sldMasterId id="2147484453" r:id="rId3"/>
  </p:sldMasterIdLst>
  <p:notesMasterIdLst>
    <p:notesMasterId r:id="rId88"/>
  </p:notesMasterIdLst>
  <p:handoutMasterIdLst>
    <p:handoutMasterId r:id="rId89"/>
  </p:handoutMasterIdLst>
  <p:sldIdLst>
    <p:sldId id="256" r:id="rId4"/>
    <p:sldId id="381" r:id="rId5"/>
    <p:sldId id="257" r:id="rId6"/>
    <p:sldId id="259" r:id="rId7"/>
    <p:sldId id="260" r:id="rId8"/>
    <p:sldId id="262" r:id="rId9"/>
    <p:sldId id="275" r:id="rId10"/>
    <p:sldId id="264" r:id="rId11"/>
    <p:sldId id="334" r:id="rId12"/>
    <p:sldId id="297" r:id="rId13"/>
    <p:sldId id="298" r:id="rId14"/>
    <p:sldId id="266" r:id="rId15"/>
    <p:sldId id="267" r:id="rId16"/>
    <p:sldId id="269" r:id="rId17"/>
    <p:sldId id="270" r:id="rId18"/>
    <p:sldId id="271" r:id="rId19"/>
    <p:sldId id="380" r:id="rId20"/>
    <p:sldId id="272" r:id="rId21"/>
    <p:sldId id="274" r:id="rId22"/>
    <p:sldId id="276" r:id="rId23"/>
    <p:sldId id="356" r:id="rId24"/>
    <p:sldId id="357" r:id="rId25"/>
    <p:sldId id="358" r:id="rId26"/>
    <p:sldId id="359" r:id="rId27"/>
    <p:sldId id="283" r:id="rId28"/>
    <p:sldId id="336" r:id="rId29"/>
    <p:sldId id="337" r:id="rId30"/>
    <p:sldId id="354" r:id="rId31"/>
    <p:sldId id="339" r:id="rId32"/>
    <p:sldId id="340" r:id="rId33"/>
    <p:sldId id="341" r:id="rId34"/>
    <p:sldId id="342" r:id="rId35"/>
    <p:sldId id="343" r:id="rId36"/>
    <p:sldId id="360" r:id="rId37"/>
    <p:sldId id="361" r:id="rId38"/>
    <p:sldId id="344" r:id="rId39"/>
    <p:sldId id="345" r:id="rId40"/>
    <p:sldId id="370" r:id="rId41"/>
    <p:sldId id="371" r:id="rId42"/>
    <p:sldId id="346" r:id="rId43"/>
    <p:sldId id="347" r:id="rId44"/>
    <p:sldId id="362" r:id="rId45"/>
    <p:sldId id="363" r:id="rId46"/>
    <p:sldId id="348" r:id="rId47"/>
    <p:sldId id="349" r:id="rId48"/>
    <p:sldId id="364" r:id="rId49"/>
    <p:sldId id="365" r:id="rId50"/>
    <p:sldId id="350" r:id="rId51"/>
    <p:sldId id="351" r:id="rId52"/>
    <p:sldId id="366" r:id="rId53"/>
    <p:sldId id="367" r:id="rId54"/>
    <p:sldId id="352" r:id="rId55"/>
    <p:sldId id="353" r:id="rId56"/>
    <p:sldId id="368" r:id="rId57"/>
    <p:sldId id="369" r:id="rId58"/>
    <p:sldId id="284" r:id="rId59"/>
    <p:sldId id="333" r:id="rId60"/>
    <p:sldId id="299" r:id="rId61"/>
    <p:sldId id="335" r:id="rId62"/>
    <p:sldId id="300" r:id="rId63"/>
    <p:sldId id="372" r:id="rId64"/>
    <p:sldId id="301" r:id="rId65"/>
    <p:sldId id="373" r:id="rId66"/>
    <p:sldId id="311" r:id="rId67"/>
    <p:sldId id="312" r:id="rId68"/>
    <p:sldId id="313" r:id="rId69"/>
    <p:sldId id="375" r:id="rId70"/>
    <p:sldId id="314" r:id="rId71"/>
    <p:sldId id="374" r:id="rId72"/>
    <p:sldId id="315" r:id="rId73"/>
    <p:sldId id="376" r:id="rId74"/>
    <p:sldId id="316" r:id="rId75"/>
    <p:sldId id="377" r:id="rId76"/>
    <p:sldId id="317" r:id="rId77"/>
    <p:sldId id="378" r:id="rId78"/>
    <p:sldId id="318" r:id="rId79"/>
    <p:sldId id="379" r:id="rId80"/>
    <p:sldId id="319" r:id="rId81"/>
    <p:sldId id="320" r:id="rId82"/>
    <p:sldId id="321" r:id="rId83"/>
    <p:sldId id="322" r:id="rId84"/>
    <p:sldId id="331" r:id="rId85"/>
    <p:sldId id="324" r:id="rId86"/>
    <p:sldId id="330" r:id="rId8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3DDAA39D-1D11-4C89-B740-B2BBA180FADE}">
          <p14:sldIdLst>
            <p14:sldId id="256"/>
          </p14:sldIdLst>
        </p14:section>
        <p14:section name="Sección sin título" id="{44A7EA7E-52F6-490F-9E11-8A7E86BE9490}">
          <p14:sldIdLst>
            <p14:sldId id="381"/>
            <p14:sldId id="257"/>
            <p14:sldId id="259"/>
            <p14:sldId id="260"/>
            <p14:sldId id="262"/>
            <p14:sldId id="275"/>
            <p14:sldId id="264"/>
            <p14:sldId id="334"/>
            <p14:sldId id="297"/>
            <p14:sldId id="298"/>
            <p14:sldId id="266"/>
            <p14:sldId id="267"/>
            <p14:sldId id="269"/>
            <p14:sldId id="270"/>
            <p14:sldId id="271"/>
            <p14:sldId id="380"/>
            <p14:sldId id="272"/>
            <p14:sldId id="274"/>
            <p14:sldId id="276"/>
            <p14:sldId id="356"/>
            <p14:sldId id="357"/>
            <p14:sldId id="358"/>
            <p14:sldId id="359"/>
            <p14:sldId id="283"/>
            <p14:sldId id="336"/>
            <p14:sldId id="337"/>
            <p14:sldId id="354"/>
            <p14:sldId id="339"/>
            <p14:sldId id="340"/>
            <p14:sldId id="341"/>
            <p14:sldId id="342"/>
            <p14:sldId id="343"/>
            <p14:sldId id="360"/>
            <p14:sldId id="361"/>
            <p14:sldId id="344"/>
            <p14:sldId id="345"/>
            <p14:sldId id="370"/>
            <p14:sldId id="371"/>
            <p14:sldId id="346"/>
            <p14:sldId id="347"/>
            <p14:sldId id="362"/>
            <p14:sldId id="363"/>
            <p14:sldId id="348"/>
            <p14:sldId id="349"/>
            <p14:sldId id="364"/>
            <p14:sldId id="365"/>
            <p14:sldId id="350"/>
            <p14:sldId id="351"/>
            <p14:sldId id="366"/>
            <p14:sldId id="367"/>
            <p14:sldId id="352"/>
            <p14:sldId id="353"/>
            <p14:sldId id="368"/>
            <p14:sldId id="369"/>
            <p14:sldId id="284"/>
            <p14:sldId id="333"/>
            <p14:sldId id="299"/>
            <p14:sldId id="335"/>
            <p14:sldId id="300"/>
            <p14:sldId id="372"/>
            <p14:sldId id="301"/>
            <p14:sldId id="373"/>
            <p14:sldId id="311"/>
            <p14:sldId id="312"/>
            <p14:sldId id="313"/>
            <p14:sldId id="375"/>
            <p14:sldId id="314"/>
            <p14:sldId id="374"/>
            <p14:sldId id="315"/>
            <p14:sldId id="376"/>
            <p14:sldId id="316"/>
            <p14:sldId id="377"/>
            <p14:sldId id="317"/>
            <p14:sldId id="378"/>
            <p14:sldId id="318"/>
            <p14:sldId id="379"/>
            <p14:sldId id="319"/>
            <p14:sldId id="320"/>
            <p14:sldId id="321"/>
            <p14:sldId id="322"/>
            <p14:sldId id="331"/>
            <p14:sldId id="324"/>
            <p14:sldId id="3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1" autoAdjust="0"/>
    <p:restoredTop sz="94660"/>
  </p:normalViewPr>
  <p:slideViewPr>
    <p:cSldViewPr snapToGrid="0">
      <p:cViewPr varScale="1">
        <p:scale>
          <a:sx n="67" d="100"/>
          <a:sy n="67" d="100"/>
        </p:scale>
        <p:origin x="84" y="234"/>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iagrams/_rels/data1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image" Target="../media/image470.png"/></Relationships>
</file>

<file path=ppt/diagrams/_rels/data2.xml.rels><?xml version="1.0" encoding="UTF-8" standalone="yes"?>
<Relationships xmlns="http://schemas.openxmlformats.org/package/2006/relationships"><Relationship Id="rId1" Type="http://schemas.openxmlformats.org/officeDocument/2006/relationships/image" Target="../media/image7.jpg"/></Relationships>
</file>

<file path=ppt/diagrams/_rels/drawing2.xml.rels><?xml version="1.0" encoding="UTF-8" standalone="yes"?>
<Relationships xmlns="http://schemas.openxmlformats.org/package/2006/relationships"><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1FC7E-788F-4B6D-AAD0-7E253614BFF2}"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C"/>
        </a:p>
      </dgm:t>
    </dgm:pt>
    <dgm:pt modelId="{02DA1C8A-56DA-47E7-8A89-D6046FF1266C}">
      <dgm:prSet phldrT="[Texto]"/>
      <dgm:spPr/>
      <dgm:t>
        <a:bodyPr/>
        <a:lstStyle/>
        <a:p>
          <a:pPr algn="just"/>
          <a:r>
            <a:rPr lang="es-EC" dirty="0" smtClean="0"/>
            <a:t>La deformación del suelo es un tipo de desastres geológicos irreversibles que afecta a todos los provincias en diferente grado, causando la perdida económica incalculable en el país.</a:t>
          </a:r>
          <a:endParaRPr lang="es-EC" dirty="0"/>
        </a:p>
      </dgm:t>
    </dgm:pt>
    <dgm:pt modelId="{1099B2EC-8953-4673-BB8B-1417376B0D22}" type="parTrans" cxnId="{89E8B8EC-05DB-438A-B206-97CF270A9073}">
      <dgm:prSet/>
      <dgm:spPr/>
      <dgm:t>
        <a:bodyPr/>
        <a:lstStyle/>
        <a:p>
          <a:endParaRPr lang="es-EC"/>
        </a:p>
      </dgm:t>
    </dgm:pt>
    <dgm:pt modelId="{F44D1293-04D7-4A78-98EE-3EC12327324C}" type="sibTrans" cxnId="{89E8B8EC-05DB-438A-B206-97CF270A9073}">
      <dgm:prSet/>
      <dgm:spPr/>
      <dgm:t>
        <a:bodyPr/>
        <a:lstStyle/>
        <a:p>
          <a:endParaRPr lang="es-EC"/>
        </a:p>
      </dgm:t>
    </dgm:pt>
    <dgm:pt modelId="{427663B8-B75C-4186-9580-0EC999DA9EB1}">
      <dgm:prSet phldrT="[Texto]"/>
      <dgm:spPr/>
      <dgm:t>
        <a:bodyPr/>
        <a:lstStyle/>
        <a:p>
          <a:pPr algn="just"/>
          <a:r>
            <a:rPr lang="es-EC" dirty="0" smtClean="0"/>
            <a:t>La carencia de conocimiento en la aplicación de nuevas metodologías aplicadas en el estudio de la deformación de la superficie terrestre, ha provocado la falta de insumos que alerten próximos movimientos de masa.</a:t>
          </a:r>
          <a:endParaRPr lang="es-EC" dirty="0"/>
        </a:p>
      </dgm:t>
    </dgm:pt>
    <dgm:pt modelId="{53CA3BCA-4AEC-4674-A69D-AA72FC895E94}" type="parTrans" cxnId="{077F8012-61B3-48AA-8297-5C36155A0FE9}">
      <dgm:prSet/>
      <dgm:spPr/>
      <dgm:t>
        <a:bodyPr/>
        <a:lstStyle/>
        <a:p>
          <a:endParaRPr lang="es-EC"/>
        </a:p>
      </dgm:t>
    </dgm:pt>
    <dgm:pt modelId="{1A2CB9DA-3B3D-4553-9E71-9639B4ED71D7}" type="sibTrans" cxnId="{077F8012-61B3-48AA-8297-5C36155A0FE9}">
      <dgm:prSet/>
      <dgm:spPr/>
      <dgm:t>
        <a:bodyPr/>
        <a:lstStyle/>
        <a:p>
          <a:endParaRPr lang="es-EC"/>
        </a:p>
      </dgm:t>
    </dgm:pt>
    <dgm:pt modelId="{BA8ABF95-82C2-4787-A65A-F5B8CB20C4BE}">
      <dgm:prSet phldrT="[Texto]"/>
      <dgm:spPr/>
      <dgm:t>
        <a:bodyPr/>
        <a:lstStyle/>
        <a:p>
          <a:r>
            <a:rPr lang="es-EC" dirty="0" smtClean="0"/>
            <a:t>Este proyecto propone el desarrollo de una metodología para la caracterización de deformación de la superficie terrestre, la cual representa una herramienta de gran utilidad para describir la dinámica y estimación de su movimiento para tener una base para una propuesta de alerta temprana.</a:t>
          </a:r>
          <a:endParaRPr lang="es-EC" dirty="0"/>
        </a:p>
      </dgm:t>
    </dgm:pt>
    <dgm:pt modelId="{AF00EB6D-1BA2-4987-8E69-6AAF4D7BF314}" type="sibTrans" cxnId="{B7960ECF-6288-4AA1-B9DC-ACD046FF3AAF}">
      <dgm:prSet/>
      <dgm:spPr/>
      <dgm:t>
        <a:bodyPr/>
        <a:lstStyle/>
        <a:p>
          <a:endParaRPr lang="es-EC"/>
        </a:p>
      </dgm:t>
    </dgm:pt>
    <dgm:pt modelId="{C1779605-71F1-43A4-BF2D-95B7BFD0C60D}" type="parTrans" cxnId="{B7960ECF-6288-4AA1-B9DC-ACD046FF3AAF}">
      <dgm:prSet/>
      <dgm:spPr/>
      <dgm:t>
        <a:bodyPr/>
        <a:lstStyle/>
        <a:p>
          <a:endParaRPr lang="es-EC"/>
        </a:p>
      </dgm:t>
    </dgm:pt>
    <dgm:pt modelId="{AE36CA2E-C75C-4D51-9EDA-9AF2A5701A53}" type="pres">
      <dgm:prSet presAssocID="{2FB1FC7E-788F-4B6D-AAD0-7E253614BFF2}" presName="Name0" presStyleCnt="0">
        <dgm:presLayoutVars>
          <dgm:chMax val="7"/>
          <dgm:chPref val="7"/>
          <dgm:dir/>
        </dgm:presLayoutVars>
      </dgm:prSet>
      <dgm:spPr/>
      <dgm:t>
        <a:bodyPr/>
        <a:lstStyle/>
        <a:p>
          <a:endParaRPr lang="es-EC"/>
        </a:p>
      </dgm:t>
    </dgm:pt>
    <dgm:pt modelId="{1440DB2F-8C61-43E9-B39B-61CCE0939718}" type="pres">
      <dgm:prSet presAssocID="{2FB1FC7E-788F-4B6D-AAD0-7E253614BFF2}" presName="Name1" presStyleCnt="0"/>
      <dgm:spPr/>
      <dgm:t>
        <a:bodyPr/>
        <a:lstStyle/>
        <a:p>
          <a:endParaRPr lang="es-EC"/>
        </a:p>
      </dgm:t>
    </dgm:pt>
    <dgm:pt modelId="{E458F4A4-9058-4FBF-885D-CD9FB75ADCC4}" type="pres">
      <dgm:prSet presAssocID="{2FB1FC7E-788F-4B6D-AAD0-7E253614BFF2}" presName="cycle" presStyleCnt="0"/>
      <dgm:spPr/>
      <dgm:t>
        <a:bodyPr/>
        <a:lstStyle/>
        <a:p>
          <a:endParaRPr lang="es-EC"/>
        </a:p>
      </dgm:t>
    </dgm:pt>
    <dgm:pt modelId="{876C15EA-6750-4A23-80A2-F6CC45F74A50}" type="pres">
      <dgm:prSet presAssocID="{2FB1FC7E-788F-4B6D-AAD0-7E253614BFF2}" presName="srcNode" presStyleLbl="node1" presStyleIdx="0" presStyleCnt="3"/>
      <dgm:spPr/>
      <dgm:t>
        <a:bodyPr/>
        <a:lstStyle/>
        <a:p>
          <a:endParaRPr lang="es-EC"/>
        </a:p>
      </dgm:t>
    </dgm:pt>
    <dgm:pt modelId="{FEA23A75-E14A-4D34-BCAD-883FCC2F5C20}" type="pres">
      <dgm:prSet presAssocID="{2FB1FC7E-788F-4B6D-AAD0-7E253614BFF2}" presName="conn" presStyleLbl="parChTrans1D2" presStyleIdx="0" presStyleCnt="1"/>
      <dgm:spPr/>
      <dgm:t>
        <a:bodyPr/>
        <a:lstStyle/>
        <a:p>
          <a:endParaRPr lang="es-EC"/>
        </a:p>
      </dgm:t>
    </dgm:pt>
    <dgm:pt modelId="{9055A0B2-1511-4821-8962-D3771F6B8D73}" type="pres">
      <dgm:prSet presAssocID="{2FB1FC7E-788F-4B6D-AAD0-7E253614BFF2}" presName="extraNode" presStyleLbl="node1" presStyleIdx="0" presStyleCnt="3"/>
      <dgm:spPr/>
      <dgm:t>
        <a:bodyPr/>
        <a:lstStyle/>
        <a:p>
          <a:endParaRPr lang="es-EC"/>
        </a:p>
      </dgm:t>
    </dgm:pt>
    <dgm:pt modelId="{FC67F582-27BA-4267-86A0-AF5B48408E24}" type="pres">
      <dgm:prSet presAssocID="{2FB1FC7E-788F-4B6D-AAD0-7E253614BFF2}" presName="dstNode" presStyleLbl="node1" presStyleIdx="0" presStyleCnt="3"/>
      <dgm:spPr/>
      <dgm:t>
        <a:bodyPr/>
        <a:lstStyle/>
        <a:p>
          <a:endParaRPr lang="es-EC"/>
        </a:p>
      </dgm:t>
    </dgm:pt>
    <dgm:pt modelId="{E48A423F-748D-4A31-B48E-1BAE7CA6B772}" type="pres">
      <dgm:prSet presAssocID="{02DA1C8A-56DA-47E7-8A89-D6046FF1266C}" presName="text_1" presStyleLbl="node1" presStyleIdx="0" presStyleCnt="3">
        <dgm:presLayoutVars>
          <dgm:bulletEnabled val="1"/>
        </dgm:presLayoutVars>
      </dgm:prSet>
      <dgm:spPr/>
      <dgm:t>
        <a:bodyPr/>
        <a:lstStyle/>
        <a:p>
          <a:endParaRPr lang="es-EC"/>
        </a:p>
      </dgm:t>
    </dgm:pt>
    <dgm:pt modelId="{82028BE1-6C37-4804-8004-DF9449C05101}" type="pres">
      <dgm:prSet presAssocID="{02DA1C8A-56DA-47E7-8A89-D6046FF1266C}" presName="accent_1" presStyleCnt="0"/>
      <dgm:spPr/>
      <dgm:t>
        <a:bodyPr/>
        <a:lstStyle/>
        <a:p>
          <a:endParaRPr lang="es-EC"/>
        </a:p>
      </dgm:t>
    </dgm:pt>
    <dgm:pt modelId="{C63C0CBD-18C6-4BA3-8E20-E51C06D6C386}" type="pres">
      <dgm:prSet presAssocID="{02DA1C8A-56DA-47E7-8A89-D6046FF1266C}" presName="accentRepeatNode" presStyleLbl="solidFgAcc1" presStyleIdx="0" presStyleCnt="3"/>
      <dgm:spPr/>
      <dgm:t>
        <a:bodyPr/>
        <a:lstStyle/>
        <a:p>
          <a:endParaRPr lang="es-EC"/>
        </a:p>
      </dgm:t>
    </dgm:pt>
    <dgm:pt modelId="{E5336343-E091-410C-8EE6-4D23C47C9FE3}" type="pres">
      <dgm:prSet presAssocID="{427663B8-B75C-4186-9580-0EC999DA9EB1}" presName="text_2" presStyleLbl="node1" presStyleIdx="1" presStyleCnt="3">
        <dgm:presLayoutVars>
          <dgm:bulletEnabled val="1"/>
        </dgm:presLayoutVars>
      </dgm:prSet>
      <dgm:spPr/>
      <dgm:t>
        <a:bodyPr/>
        <a:lstStyle/>
        <a:p>
          <a:endParaRPr lang="es-EC"/>
        </a:p>
      </dgm:t>
    </dgm:pt>
    <dgm:pt modelId="{C906D328-A689-475E-B6F6-33934E8556BB}" type="pres">
      <dgm:prSet presAssocID="{427663B8-B75C-4186-9580-0EC999DA9EB1}" presName="accent_2" presStyleCnt="0"/>
      <dgm:spPr/>
      <dgm:t>
        <a:bodyPr/>
        <a:lstStyle/>
        <a:p>
          <a:endParaRPr lang="es-EC"/>
        </a:p>
      </dgm:t>
    </dgm:pt>
    <dgm:pt modelId="{36A3022A-CBAC-49B1-8240-7710ACCFF2D7}" type="pres">
      <dgm:prSet presAssocID="{427663B8-B75C-4186-9580-0EC999DA9EB1}" presName="accentRepeatNode" presStyleLbl="solidFgAcc1" presStyleIdx="1" presStyleCnt="3"/>
      <dgm:spPr/>
      <dgm:t>
        <a:bodyPr/>
        <a:lstStyle/>
        <a:p>
          <a:endParaRPr lang="es-EC"/>
        </a:p>
      </dgm:t>
    </dgm:pt>
    <dgm:pt modelId="{CD7D64B1-3C99-432E-882C-1A7CAF23E039}" type="pres">
      <dgm:prSet presAssocID="{BA8ABF95-82C2-4787-A65A-F5B8CB20C4BE}" presName="text_3" presStyleLbl="node1" presStyleIdx="2" presStyleCnt="3">
        <dgm:presLayoutVars>
          <dgm:bulletEnabled val="1"/>
        </dgm:presLayoutVars>
      </dgm:prSet>
      <dgm:spPr/>
      <dgm:t>
        <a:bodyPr/>
        <a:lstStyle/>
        <a:p>
          <a:endParaRPr lang="es-EC"/>
        </a:p>
      </dgm:t>
    </dgm:pt>
    <dgm:pt modelId="{2788C929-FFAC-410A-97A3-6F9E539B17A1}" type="pres">
      <dgm:prSet presAssocID="{BA8ABF95-82C2-4787-A65A-F5B8CB20C4BE}" presName="accent_3" presStyleCnt="0"/>
      <dgm:spPr/>
      <dgm:t>
        <a:bodyPr/>
        <a:lstStyle/>
        <a:p>
          <a:endParaRPr lang="es-EC"/>
        </a:p>
      </dgm:t>
    </dgm:pt>
    <dgm:pt modelId="{7BAE0CA9-329B-4ACD-B59E-8FC0503EAF26}" type="pres">
      <dgm:prSet presAssocID="{BA8ABF95-82C2-4787-A65A-F5B8CB20C4BE}" presName="accentRepeatNode" presStyleLbl="solidFgAcc1" presStyleIdx="2" presStyleCnt="3"/>
      <dgm:spPr/>
      <dgm:t>
        <a:bodyPr/>
        <a:lstStyle/>
        <a:p>
          <a:endParaRPr lang="es-EC"/>
        </a:p>
      </dgm:t>
    </dgm:pt>
  </dgm:ptLst>
  <dgm:cxnLst>
    <dgm:cxn modelId="{37454787-0573-4EA6-94ED-41AD71D55625}" type="presOf" srcId="{2FB1FC7E-788F-4B6D-AAD0-7E253614BFF2}" destId="{AE36CA2E-C75C-4D51-9EDA-9AF2A5701A53}" srcOrd="0" destOrd="0" presId="urn:microsoft.com/office/officeart/2008/layout/VerticalCurvedList"/>
    <dgm:cxn modelId="{89E8B8EC-05DB-438A-B206-97CF270A9073}" srcId="{2FB1FC7E-788F-4B6D-AAD0-7E253614BFF2}" destId="{02DA1C8A-56DA-47E7-8A89-D6046FF1266C}" srcOrd="0" destOrd="0" parTransId="{1099B2EC-8953-4673-BB8B-1417376B0D22}" sibTransId="{F44D1293-04D7-4A78-98EE-3EC12327324C}"/>
    <dgm:cxn modelId="{B7960ECF-6288-4AA1-B9DC-ACD046FF3AAF}" srcId="{2FB1FC7E-788F-4B6D-AAD0-7E253614BFF2}" destId="{BA8ABF95-82C2-4787-A65A-F5B8CB20C4BE}" srcOrd="2" destOrd="0" parTransId="{C1779605-71F1-43A4-BF2D-95B7BFD0C60D}" sibTransId="{AF00EB6D-1BA2-4987-8E69-6AAF4D7BF314}"/>
    <dgm:cxn modelId="{945263DA-A447-41CA-8ECD-44322646D114}" type="presOf" srcId="{427663B8-B75C-4186-9580-0EC999DA9EB1}" destId="{E5336343-E091-410C-8EE6-4D23C47C9FE3}" srcOrd="0" destOrd="0" presId="urn:microsoft.com/office/officeart/2008/layout/VerticalCurvedList"/>
    <dgm:cxn modelId="{5C0AB0AE-115A-49E6-8D45-F3FD754A947A}" type="presOf" srcId="{F44D1293-04D7-4A78-98EE-3EC12327324C}" destId="{FEA23A75-E14A-4D34-BCAD-883FCC2F5C20}" srcOrd="0" destOrd="0" presId="urn:microsoft.com/office/officeart/2008/layout/VerticalCurvedList"/>
    <dgm:cxn modelId="{2EA6B2E0-610C-4162-B32B-C0FDD715EC88}" type="presOf" srcId="{02DA1C8A-56DA-47E7-8A89-D6046FF1266C}" destId="{E48A423F-748D-4A31-B48E-1BAE7CA6B772}" srcOrd="0" destOrd="0" presId="urn:microsoft.com/office/officeart/2008/layout/VerticalCurvedList"/>
    <dgm:cxn modelId="{D0CFCF2A-F84B-4D2C-8C8C-50D9AD76E5C2}" type="presOf" srcId="{BA8ABF95-82C2-4787-A65A-F5B8CB20C4BE}" destId="{CD7D64B1-3C99-432E-882C-1A7CAF23E039}" srcOrd="0" destOrd="0" presId="urn:microsoft.com/office/officeart/2008/layout/VerticalCurvedList"/>
    <dgm:cxn modelId="{077F8012-61B3-48AA-8297-5C36155A0FE9}" srcId="{2FB1FC7E-788F-4B6D-AAD0-7E253614BFF2}" destId="{427663B8-B75C-4186-9580-0EC999DA9EB1}" srcOrd="1" destOrd="0" parTransId="{53CA3BCA-4AEC-4674-A69D-AA72FC895E94}" sibTransId="{1A2CB9DA-3B3D-4553-9E71-9639B4ED71D7}"/>
    <dgm:cxn modelId="{D8ADF54D-4916-45DE-BD4B-FEFB59E1BEBA}" type="presParOf" srcId="{AE36CA2E-C75C-4D51-9EDA-9AF2A5701A53}" destId="{1440DB2F-8C61-43E9-B39B-61CCE0939718}" srcOrd="0" destOrd="0" presId="urn:microsoft.com/office/officeart/2008/layout/VerticalCurvedList"/>
    <dgm:cxn modelId="{A4DF9F4F-7A94-4E6A-8173-3F73CD8C57E7}" type="presParOf" srcId="{1440DB2F-8C61-43E9-B39B-61CCE0939718}" destId="{E458F4A4-9058-4FBF-885D-CD9FB75ADCC4}" srcOrd="0" destOrd="0" presId="urn:microsoft.com/office/officeart/2008/layout/VerticalCurvedList"/>
    <dgm:cxn modelId="{B9B10539-BB1B-4284-A91B-51F08F3D675F}" type="presParOf" srcId="{E458F4A4-9058-4FBF-885D-CD9FB75ADCC4}" destId="{876C15EA-6750-4A23-80A2-F6CC45F74A50}" srcOrd="0" destOrd="0" presId="urn:microsoft.com/office/officeart/2008/layout/VerticalCurvedList"/>
    <dgm:cxn modelId="{627BD06E-AC1C-41E5-92E7-23B1ABEC6CC7}" type="presParOf" srcId="{E458F4A4-9058-4FBF-885D-CD9FB75ADCC4}" destId="{FEA23A75-E14A-4D34-BCAD-883FCC2F5C20}" srcOrd="1" destOrd="0" presId="urn:microsoft.com/office/officeart/2008/layout/VerticalCurvedList"/>
    <dgm:cxn modelId="{1153501E-34F1-4071-A924-B0E1BC02E9AA}" type="presParOf" srcId="{E458F4A4-9058-4FBF-885D-CD9FB75ADCC4}" destId="{9055A0B2-1511-4821-8962-D3771F6B8D73}" srcOrd="2" destOrd="0" presId="urn:microsoft.com/office/officeart/2008/layout/VerticalCurvedList"/>
    <dgm:cxn modelId="{AAD0B221-0EE4-432F-977C-37AC5CFAC60F}" type="presParOf" srcId="{E458F4A4-9058-4FBF-885D-CD9FB75ADCC4}" destId="{FC67F582-27BA-4267-86A0-AF5B48408E24}" srcOrd="3" destOrd="0" presId="urn:microsoft.com/office/officeart/2008/layout/VerticalCurvedList"/>
    <dgm:cxn modelId="{4DCEADBC-623D-4F96-B3B2-98FB45BDCE92}" type="presParOf" srcId="{1440DB2F-8C61-43E9-B39B-61CCE0939718}" destId="{E48A423F-748D-4A31-B48E-1BAE7CA6B772}" srcOrd="1" destOrd="0" presId="urn:microsoft.com/office/officeart/2008/layout/VerticalCurvedList"/>
    <dgm:cxn modelId="{18D83F15-1B65-42AB-B633-459237A5A84E}" type="presParOf" srcId="{1440DB2F-8C61-43E9-B39B-61CCE0939718}" destId="{82028BE1-6C37-4804-8004-DF9449C05101}" srcOrd="2" destOrd="0" presId="urn:microsoft.com/office/officeart/2008/layout/VerticalCurvedList"/>
    <dgm:cxn modelId="{766DEC29-F23B-4FC1-A46D-CD64BB51B1B4}" type="presParOf" srcId="{82028BE1-6C37-4804-8004-DF9449C05101}" destId="{C63C0CBD-18C6-4BA3-8E20-E51C06D6C386}" srcOrd="0" destOrd="0" presId="urn:microsoft.com/office/officeart/2008/layout/VerticalCurvedList"/>
    <dgm:cxn modelId="{18D1C6EE-26C7-401D-A9BB-C23EB3A96C72}" type="presParOf" srcId="{1440DB2F-8C61-43E9-B39B-61CCE0939718}" destId="{E5336343-E091-410C-8EE6-4D23C47C9FE3}" srcOrd="3" destOrd="0" presId="urn:microsoft.com/office/officeart/2008/layout/VerticalCurvedList"/>
    <dgm:cxn modelId="{D35AC269-E204-4954-94F2-B2D8424046CA}" type="presParOf" srcId="{1440DB2F-8C61-43E9-B39B-61CCE0939718}" destId="{C906D328-A689-475E-B6F6-33934E8556BB}" srcOrd="4" destOrd="0" presId="urn:microsoft.com/office/officeart/2008/layout/VerticalCurvedList"/>
    <dgm:cxn modelId="{7A2F7918-AD82-4573-924D-1788276645B4}" type="presParOf" srcId="{C906D328-A689-475E-B6F6-33934E8556BB}" destId="{36A3022A-CBAC-49B1-8240-7710ACCFF2D7}" srcOrd="0" destOrd="0" presId="urn:microsoft.com/office/officeart/2008/layout/VerticalCurvedList"/>
    <dgm:cxn modelId="{88CA09D5-CFF6-4375-84D9-FEB088B5232A}" type="presParOf" srcId="{1440DB2F-8C61-43E9-B39B-61CCE0939718}" destId="{CD7D64B1-3C99-432E-882C-1A7CAF23E039}" srcOrd="5" destOrd="0" presId="urn:microsoft.com/office/officeart/2008/layout/VerticalCurvedList"/>
    <dgm:cxn modelId="{25AACFDC-DDC1-456C-BBA2-F77E794CDFAC}" type="presParOf" srcId="{1440DB2F-8C61-43E9-B39B-61CCE0939718}" destId="{2788C929-FFAC-410A-97A3-6F9E539B17A1}" srcOrd="6" destOrd="0" presId="urn:microsoft.com/office/officeart/2008/layout/VerticalCurvedList"/>
    <dgm:cxn modelId="{747B60E3-A5BB-4343-BCA0-DF5C90282074}" type="presParOf" srcId="{2788C929-FFAC-410A-97A3-6F9E539B17A1}" destId="{7BAE0CA9-329B-4ACD-B59E-8FC0503EAF2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097759-4535-4556-8C5B-843F3E4DDDD1}" type="doc">
      <dgm:prSet loTypeId="urn:microsoft.com/office/officeart/2009/layout/CircleArrowProcess" loCatId="process" qsTypeId="urn:microsoft.com/office/officeart/2005/8/quickstyle/simple3" qsCatId="simple" csTypeId="urn:microsoft.com/office/officeart/2005/8/colors/colorful2" csCatId="colorful" phldr="1"/>
      <dgm:spPr/>
      <dgm:t>
        <a:bodyPr/>
        <a:lstStyle/>
        <a:p>
          <a:endParaRPr lang="es-EC"/>
        </a:p>
      </dgm:t>
    </dgm:pt>
    <dgm:pt modelId="{5EDD28C8-3E19-4655-B9C0-090E2C62A97B}">
      <dgm:prSet phldrT="[Texto]"/>
      <dgm:spPr/>
      <dgm:t>
        <a:bodyPr/>
        <a:lstStyle/>
        <a:p>
          <a:r>
            <a:rPr lang="es-EC" b="0" dirty="0" smtClean="0"/>
            <a:t>Mide el grado de correlación entre las dos imágenes SAR</a:t>
          </a:r>
          <a:endParaRPr lang="es-EC" b="0" dirty="0"/>
        </a:p>
      </dgm:t>
    </dgm:pt>
    <dgm:pt modelId="{473E432F-FB57-47FA-B63B-4D30BB5341F8}" type="parTrans" cxnId="{75C9A595-2D8B-482E-8E28-B9DEB844D79C}">
      <dgm:prSet/>
      <dgm:spPr/>
      <dgm:t>
        <a:bodyPr/>
        <a:lstStyle/>
        <a:p>
          <a:endParaRPr lang="es-EC"/>
        </a:p>
      </dgm:t>
    </dgm:pt>
    <dgm:pt modelId="{16010D58-D143-47C8-B82D-C6BF5475BC9C}" type="sibTrans" cxnId="{75C9A595-2D8B-482E-8E28-B9DEB844D79C}">
      <dgm:prSet/>
      <dgm:spPr/>
      <dgm:t>
        <a:bodyPr/>
        <a:lstStyle/>
        <a:p>
          <a:endParaRPr lang="es-EC"/>
        </a:p>
      </dgm:t>
    </dgm:pt>
    <dgm:pt modelId="{D4628245-D8E8-4C43-9877-E6C4537DB023}">
      <dgm:prSet phldrT="[Texto]"/>
      <dgm:spPr/>
      <dgm:t>
        <a:bodyPr/>
        <a:lstStyle/>
        <a:p>
          <a:r>
            <a:rPr lang="es-EC" dirty="0" smtClean="0"/>
            <a:t>donde 0 no hay coherencia (píxeles de color negro)</a:t>
          </a:r>
          <a:endParaRPr lang="es-EC" dirty="0"/>
        </a:p>
      </dgm:t>
    </dgm:pt>
    <dgm:pt modelId="{93A6FC63-77DE-4A41-9EEF-92488DA2E327}" type="parTrans" cxnId="{1F735FB2-30AF-41EE-BE96-7031829DD6CE}">
      <dgm:prSet/>
      <dgm:spPr/>
      <dgm:t>
        <a:bodyPr/>
        <a:lstStyle/>
        <a:p>
          <a:endParaRPr lang="es-EC"/>
        </a:p>
      </dgm:t>
    </dgm:pt>
    <dgm:pt modelId="{517A4FFA-5A6D-4E9D-8231-6237AFEEC2AE}" type="sibTrans" cxnId="{1F735FB2-30AF-41EE-BE96-7031829DD6CE}">
      <dgm:prSet/>
      <dgm:spPr/>
      <dgm:t>
        <a:bodyPr/>
        <a:lstStyle/>
        <a:p>
          <a:endParaRPr lang="es-EC"/>
        </a:p>
      </dgm:t>
    </dgm:pt>
    <dgm:pt modelId="{98F3E4AD-D366-4D9E-A19C-BD9DFD3125A2}">
      <dgm:prSet phldrT="[Texto]"/>
      <dgm:spPr/>
      <dgm:t>
        <a:bodyPr/>
        <a:lstStyle/>
        <a:p>
          <a:r>
            <a:rPr lang="es-EC" dirty="0" smtClean="0"/>
            <a:t>1 donde existe coherencia (píxeles de color blanco)</a:t>
          </a:r>
          <a:endParaRPr lang="es-EC" dirty="0"/>
        </a:p>
      </dgm:t>
    </dgm:pt>
    <dgm:pt modelId="{E53C88F5-03D1-4719-BD48-E32EF8880ECC}" type="parTrans" cxnId="{7E4892F7-90E7-496B-8C81-18BBAE3275FB}">
      <dgm:prSet/>
      <dgm:spPr/>
      <dgm:t>
        <a:bodyPr/>
        <a:lstStyle/>
        <a:p>
          <a:endParaRPr lang="es-EC"/>
        </a:p>
      </dgm:t>
    </dgm:pt>
    <dgm:pt modelId="{D2C1657F-C287-4487-AAFB-014A3E917C10}" type="sibTrans" cxnId="{7E4892F7-90E7-496B-8C81-18BBAE3275FB}">
      <dgm:prSet/>
      <dgm:spPr/>
      <dgm:t>
        <a:bodyPr/>
        <a:lstStyle/>
        <a:p>
          <a:endParaRPr lang="es-EC"/>
        </a:p>
      </dgm:t>
    </dgm:pt>
    <dgm:pt modelId="{B4C27D3D-A86E-4025-ABBF-5D66E6DA53BD}">
      <dgm:prSet/>
      <dgm:spPr/>
      <dgm:t>
        <a:bodyPr/>
        <a:lstStyle/>
        <a:p>
          <a:r>
            <a:rPr lang="es-EC" dirty="0" smtClean="0"/>
            <a:t>Este proceso presenta valores de 0 y 1</a:t>
          </a:r>
          <a:endParaRPr lang="es-EC" dirty="0"/>
        </a:p>
      </dgm:t>
    </dgm:pt>
    <dgm:pt modelId="{B1423470-96C1-4877-B02C-D916726235AB}" type="parTrans" cxnId="{D38B40AB-D7AB-49F7-B8D5-F5F5A1EBE070}">
      <dgm:prSet/>
      <dgm:spPr/>
      <dgm:t>
        <a:bodyPr/>
        <a:lstStyle/>
        <a:p>
          <a:endParaRPr lang="es-EC"/>
        </a:p>
      </dgm:t>
    </dgm:pt>
    <dgm:pt modelId="{85A7E976-174B-4823-884D-FDDB2F94C93F}" type="sibTrans" cxnId="{D38B40AB-D7AB-49F7-B8D5-F5F5A1EBE070}">
      <dgm:prSet/>
      <dgm:spPr/>
      <dgm:t>
        <a:bodyPr/>
        <a:lstStyle/>
        <a:p>
          <a:endParaRPr lang="es-EC"/>
        </a:p>
      </dgm:t>
    </dgm:pt>
    <dgm:pt modelId="{4BC31927-C8D4-4A6C-B800-D33BF3CBD668}" type="pres">
      <dgm:prSet presAssocID="{3A097759-4535-4556-8C5B-843F3E4DDDD1}" presName="Name0" presStyleCnt="0">
        <dgm:presLayoutVars>
          <dgm:chMax val="7"/>
          <dgm:chPref val="7"/>
          <dgm:dir/>
          <dgm:animLvl val="lvl"/>
        </dgm:presLayoutVars>
      </dgm:prSet>
      <dgm:spPr/>
      <dgm:t>
        <a:bodyPr/>
        <a:lstStyle/>
        <a:p>
          <a:endParaRPr lang="es-EC"/>
        </a:p>
      </dgm:t>
    </dgm:pt>
    <dgm:pt modelId="{072B9454-777C-484F-9681-93F38D8260B1}" type="pres">
      <dgm:prSet presAssocID="{5EDD28C8-3E19-4655-B9C0-090E2C62A97B}" presName="Accent1" presStyleCnt="0"/>
      <dgm:spPr/>
    </dgm:pt>
    <dgm:pt modelId="{21133B4D-DB6E-4B7D-B102-1228F6988478}" type="pres">
      <dgm:prSet presAssocID="{5EDD28C8-3E19-4655-B9C0-090E2C62A97B}" presName="Accent" presStyleLbl="node1" presStyleIdx="0" presStyleCnt="4"/>
      <dgm:spPr/>
    </dgm:pt>
    <dgm:pt modelId="{F6B46D0D-FA98-47B0-84DE-F4460A5ED8E3}" type="pres">
      <dgm:prSet presAssocID="{5EDD28C8-3E19-4655-B9C0-090E2C62A97B}" presName="Parent1" presStyleLbl="revTx" presStyleIdx="0" presStyleCnt="4">
        <dgm:presLayoutVars>
          <dgm:chMax val="1"/>
          <dgm:chPref val="1"/>
          <dgm:bulletEnabled val="1"/>
        </dgm:presLayoutVars>
      </dgm:prSet>
      <dgm:spPr/>
      <dgm:t>
        <a:bodyPr/>
        <a:lstStyle/>
        <a:p>
          <a:endParaRPr lang="es-EC"/>
        </a:p>
      </dgm:t>
    </dgm:pt>
    <dgm:pt modelId="{FA17A6FB-9D06-48CE-8814-320A17C4A290}" type="pres">
      <dgm:prSet presAssocID="{B4C27D3D-A86E-4025-ABBF-5D66E6DA53BD}" presName="Accent2" presStyleCnt="0"/>
      <dgm:spPr/>
    </dgm:pt>
    <dgm:pt modelId="{60E13E6B-DA6F-4B25-A3B7-C6EE735FA80F}" type="pres">
      <dgm:prSet presAssocID="{B4C27D3D-A86E-4025-ABBF-5D66E6DA53BD}" presName="Accent" presStyleLbl="node1" presStyleIdx="1" presStyleCnt="4"/>
      <dgm:spPr/>
    </dgm:pt>
    <dgm:pt modelId="{8232D0A7-FF1A-48A4-B20D-9C5641BEEDF8}" type="pres">
      <dgm:prSet presAssocID="{B4C27D3D-A86E-4025-ABBF-5D66E6DA53BD}" presName="Parent2" presStyleLbl="revTx" presStyleIdx="1" presStyleCnt="4">
        <dgm:presLayoutVars>
          <dgm:chMax val="1"/>
          <dgm:chPref val="1"/>
          <dgm:bulletEnabled val="1"/>
        </dgm:presLayoutVars>
      </dgm:prSet>
      <dgm:spPr/>
      <dgm:t>
        <a:bodyPr/>
        <a:lstStyle/>
        <a:p>
          <a:endParaRPr lang="es-EC"/>
        </a:p>
      </dgm:t>
    </dgm:pt>
    <dgm:pt modelId="{D48E35CC-910A-4385-A7B2-03E3FAAD7443}" type="pres">
      <dgm:prSet presAssocID="{D4628245-D8E8-4C43-9877-E6C4537DB023}" presName="Accent3" presStyleCnt="0"/>
      <dgm:spPr/>
    </dgm:pt>
    <dgm:pt modelId="{E647B1D4-35E0-4394-9607-12C001BBD755}" type="pres">
      <dgm:prSet presAssocID="{D4628245-D8E8-4C43-9877-E6C4537DB023}" presName="Accent" presStyleLbl="node1" presStyleIdx="2" presStyleCnt="4"/>
      <dgm:spPr/>
    </dgm:pt>
    <dgm:pt modelId="{8A56A3E8-9F97-4A03-BF3D-72B57472FD95}" type="pres">
      <dgm:prSet presAssocID="{D4628245-D8E8-4C43-9877-E6C4537DB023}" presName="Parent3" presStyleLbl="revTx" presStyleIdx="2" presStyleCnt="4">
        <dgm:presLayoutVars>
          <dgm:chMax val="1"/>
          <dgm:chPref val="1"/>
          <dgm:bulletEnabled val="1"/>
        </dgm:presLayoutVars>
      </dgm:prSet>
      <dgm:spPr/>
      <dgm:t>
        <a:bodyPr/>
        <a:lstStyle/>
        <a:p>
          <a:endParaRPr lang="es-EC"/>
        </a:p>
      </dgm:t>
    </dgm:pt>
    <dgm:pt modelId="{E835EDEA-3B74-4106-934E-73190F235970}" type="pres">
      <dgm:prSet presAssocID="{98F3E4AD-D366-4D9E-A19C-BD9DFD3125A2}" presName="Accent4" presStyleCnt="0"/>
      <dgm:spPr/>
    </dgm:pt>
    <dgm:pt modelId="{68E0BADF-8539-4333-AA61-AEE687C861F7}" type="pres">
      <dgm:prSet presAssocID="{98F3E4AD-D366-4D9E-A19C-BD9DFD3125A2}" presName="Accent" presStyleLbl="node1" presStyleIdx="3" presStyleCnt="4"/>
      <dgm:spPr/>
    </dgm:pt>
    <dgm:pt modelId="{751A954D-DF53-4542-8901-8306F7667DAF}" type="pres">
      <dgm:prSet presAssocID="{98F3E4AD-D366-4D9E-A19C-BD9DFD3125A2}" presName="Parent4" presStyleLbl="revTx" presStyleIdx="3" presStyleCnt="4">
        <dgm:presLayoutVars>
          <dgm:chMax val="1"/>
          <dgm:chPref val="1"/>
          <dgm:bulletEnabled val="1"/>
        </dgm:presLayoutVars>
      </dgm:prSet>
      <dgm:spPr/>
      <dgm:t>
        <a:bodyPr/>
        <a:lstStyle/>
        <a:p>
          <a:endParaRPr lang="es-EC"/>
        </a:p>
      </dgm:t>
    </dgm:pt>
  </dgm:ptLst>
  <dgm:cxnLst>
    <dgm:cxn modelId="{FBBCE222-1E3D-455E-B8B4-1636A0345EFD}" type="presOf" srcId="{3A097759-4535-4556-8C5B-843F3E4DDDD1}" destId="{4BC31927-C8D4-4A6C-B800-D33BF3CBD668}" srcOrd="0" destOrd="0" presId="urn:microsoft.com/office/officeart/2009/layout/CircleArrowProcess"/>
    <dgm:cxn modelId="{4B89F750-3A69-4834-AAF9-7E4953BE34C4}" type="presOf" srcId="{5EDD28C8-3E19-4655-B9C0-090E2C62A97B}" destId="{F6B46D0D-FA98-47B0-84DE-F4460A5ED8E3}" srcOrd="0" destOrd="0" presId="urn:microsoft.com/office/officeart/2009/layout/CircleArrowProcess"/>
    <dgm:cxn modelId="{7E4892F7-90E7-496B-8C81-18BBAE3275FB}" srcId="{3A097759-4535-4556-8C5B-843F3E4DDDD1}" destId="{98F3E4AD-D366-4D9E-A19C-BD9DFD3125A2}" srcOrd="3" destOrd="0" parTransId="{E53C88F5-03D1-4719-BD48-E32EF8880ECC}" sibTransId="{D2C1657F-C287-4487-AAFB-014A3E917C10}"/>
    <dgm:cxn modelId="{889F4D3C-9946-43ED-ABD0-AFBE458340F9}" type="presOf" srcId="{B4C27D3D-A86E-4025-ABBF-5D66E6DA53BD}" destId="{8232D0A7-FF1A-48A4-B20D-9C5641BEEDF8}" srcOrd="0" destOrd="0" presId="urn:microsoft.com/office/officeart/2009/layout/CircleArrowProcess"/>
    <dgm:cxn modelId="{D24213BD-51FC-496F-A30B-A00BEB885972}" type="presOf" srcId="{98F3E4AD-D366-4D9E-A19C-BD9DFD3125A2}" destId="{751A954D-DF53-4542-8901-8306F7667DAF}" srcOrd="0" destOrd="0" presId="urn:microsoft.com/office/officeart/2009/layout/CircleArrowProcess"/>
    <dgm:cxn modelId="{B78784B6-9F6D-4B25-9529-2569F1C59C07}" type="presOf" srcId="{D4628245-D8E8-4C43-9877-E6C4537DB023}" destId="{8A56A3E8-9F97-4A03-BF3D-72B57472FD95}" srcOrd="0" destOrd="0" presId="urn:microsoft.com/office/officeart/2009/layout/CircleArrowProcess"/>
    <dgm:cxn modelId="{1F735FB2-30AF-41EE-BE96-7031829DD6CE}" srcId="{3A097759-4535-4556-8C5B-843F3E4DDDD1}" destId="{D4628245-D8E8-4C43-9877-E6C4537DB023}" srcOrd="2" destOrd="0" parTransId="{93A6FC63-77DE-4A41-9EEF-92488DA2E327}" sibTransId="{517A4FFA-5A6D-4E9D-8231-6237AFEEC2AE}"/>
    <dgm:cxn modelId="{D38B40AB-D7AB-49F7-B8D5-F5F5A1EBE070}" srcId="{3A097759-4535-4556-8C5B-843F3E4DDDD1}" destId="{B4C27D3D-A86E-4025-ABBF-5D66E6DA53BD}" srcOrd="1" destOrd="0" parTransId="{B1423470-96C1-4877-B02C-D916726235AB}" sibTransId="{85A7E976-174B-4823-884D-FDDB2F94C93F}"/>
    <dgm:cxn modelId="{75C9A595-2D8B-482E-8E28-B9DEB844D79C}" srcId="{3A097759-4535-4556-8C5B-843F3E4DDDD1}" destId="{5EDD28C8-3E19-4655-B9C0-090E2C62A97B}" srcOrd="0" destOrd="0" parTransId="{473E432F-FB57-47FA-B63B-4D30BB5341F8}" sibTransId="{16010D58-D143-47C8-B82D-C6BF5475BC9C}"/>
    <dgm:cxn modelId="{30818991-CF4E-4AC9-B03E-AB868878C61D}" type="presParOf" srcId="{4BC31927-C8D4-4A6C-B800-D33BF3CBD668}" destId="{072B9454-777C-484F-9681-93F38D8260B1}" srcOrd="0" destOrd="0" presId="urn:microsoft.com/office/officeart/2009/layout/CircleArrowProcess"/>
    <dgm:cxn modelId="{7A06BD6D-A626-43FA-9ECB-50C374C6C511}" type="presParOf" srcId="{072B9454-777C-484F-9681-93F38D8260B1}" destId="{21133B4D-DB6E-4B7D-B102-1228F6988478}" srcOrd="0" destOrd="0" presId="urn:microsoft.com/office/officeart/2009/layout/CircleArrowProcess"/>
    <dgm:cxn modelId="{D7336216-EB55-4EB8-BA3C-6B8D22907FFD}" type="presParOf" srcId="{4BC31927-C8D4-4A6C-B800-D33BF3CBD668}" destId="{F6B46D0D-FA98-47B0-84DE-F4460A5ED8E3}" srcOrd="1" destOrd="0" presId="urn:microsoft.com/office/officeart/2009/layout/CircleArrowProcess"/>
    <dgm:cxn modelId="{40C6CB7D-27E0-468C-B463-7BA03060D5AD}" type="presParOf" srcId="{4BC31927-C8D4-4A6C-B800-D33BF3CBD668}" destId="{FA17A6FB-9D06-48CE-8814-320A17C4A290}" srcOrd="2" destOrd="0" presId="urn:microsoft.com/office/officeart/2009/layout/CircleArrowProcess"/>
    <dgm:cxn modelId="{6611111E-F778-447A-B1AE-EFFCFB77C42C}" type="presParOf" srcId="{FA17A6FB-9D06-48CE-8814-320A17C4A290}" destId="{60E13E6B-DA6F-4B25-A3B7-C6EE735FA80F}" srcOrd="0" destOrd="0" presId="urn:microsoft.com/office/officeart/2009/layout/CircleArrowProcess"/>
    <dgm:cxn modelId="{F1133E27-7A3E-4FF5-9764-277F9CE60D53}" type="presParOf" srcId="{4BC31927-C8D4-4A6C-B800-D33BF3CBD668}" destId="{8232D0A7-FF1A-48A4-B20D-9C5641BEEDF8}" srcOrd="3" destOrd="0" presId="urn:microsoft.com/office/officeart/2009/layout/CircleArrowProcess"/>
    <dgm:cxn modelId="{AB86B2AE-FDDF-4B8F-AC4E-069320FB8A8E}" type="presParOf" srcId="{4BC31927-C8D4-4A6C-B800-D33BF3CBD668}" destId="{D48E35CC-910A-4385-A7B2-03E3FAAD7443}" srcOrd="4" destOrd="0" presId="urn:microsoft.com/office/officeart/2009/layout/CircleArrowProcess"/>
    <dgm:cxn modelId="{AC11D802-64C1-4F61-B2D3-B4D4864E05EF}" type="presParOf" srcId="{D48E35CC-910A-4385-A7B2-03E3FAAD7443}" destId="{E647B1D4-35E0-4394-9607-12C001BBD755}" srcOrd="0" destOrd="0" presId="urn:microsoft.com/office/officeart/2009/layout/CircleArrowProcess"/>
    <dgm:cxn modelId="{1050010A-6620-46D6-B1A2-7424FCAF26AE}" type="presParOf" srcId="{4BC31927-C8D4-4A6C-B800-D33BF3CBD668}" destId="{8A56A3E8-9F97-4A03-BF3D-72B57472FD95}" srcOrd="5" destOrd="0" presId="urn:microsoft.com/office/officeart/2009/layout/CircleArrowProcess"/>
    <dgm:cxn modelId="{2E9350CE-4340-447B-A218-19289CF28A76}" type="presParOf" srcId="{4BC31927-C8D4-4A6C-B800-D33BF3CBD668}" destId="{E835EDEA-3B74-4106-934E-73190F235970}" srcOrd="6" destOrd="0" presId="urn:microsoft.com/office/officeart/2009/layout/CircleArrowProcess"/>
    <dgm:cxn modelId="{51040232-B070-4541-856F-2D692E20F5F8}" type="presParOf" srcId="{E835EDEA-3B74-4106-934E-73190F235970}" destId="{68E0BADF-8539-4333-AA61-AEE687C861F7}" srcOrd="0" destOrd="0" presId="urn:microsoft.com/office/officeart/2009/layout/CircleArrowProcess"/>
    <dgm:cxn modelId="{BA9299C4-47E8-464E-A84E-D5A207E20F16}" type="presParOf" srcId="{4BC31927-C8D4-4A6C-B800-D33BF3CBD668}" destId="{751A954D-DF53-4542-8901-8306F7667DAF}"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097759-4535-4556-8C5B-843F3E4DDDD1}" type="doc">
      <dgm:prSet loTypeId="urn:microsoft.com/office/officeart/2009/layout/CircleArrowProcess" loCatId="process" qsTypeId="urn:microsoft.com/office/officeart/2005/8/quickstyle/simple3" qsCatId="simple" csTypeId="urn:microsoft.com/office/officeart/2005/8/colors/colorful2" csCatId="colorful" phldr="1"/>
      <dgm:spPr/>
      <dgm:t>
        <a:bodyPr/>
        <a:lstStyle/>
        <a:p>
          <a:endParaRPr lang="es-EC"/>
        </a:p>
      </dgm:t>
    </dgm:pt>
    <mc:AlternateContent xmlns:mc="http://schemas.openxmlformats.org/markup-compatibility/2006" xmlns:a14="http://schemas.microsoft.com/office/drawing/2010/main">
      <mc:Choice Requires="a14">
        <dgm:pt modelId="{5EDD28C8-3E19-4655-B9C0-090E2C62A97B}">
          <dgm:prSet phldrT="[Texto]"/>
          <dgm:spPr/>
          <dgm:t>
            <a:bodyPr/>
            <a:lstStyle/>
            <a:p>
              <a:r>
                <a:rPr lang="es-EC" b="0" dirty="0" smtClean="0"/>
                <a:t>Trata de convertir la fase </a:t>
              </a:r>
              <a:r>
                <a:rPr lang="es-EC" dirty="0" smtClean="0"/>
                <a:t>2</a:t>
              </a:r>
              <a14:m>
                <m:oMath xmlns:m="http://schemas.openxmlformats.org/officeDocument/2006/math">
                  <m:r>
                    <a:rPr lang="es-EC" i="1" smtClean="0">
                      <a:latin typeface="Cambria Math" panose="02040503050406030204" pitchFamily="18" charset="0"/>
                      <a:ea typeface="Cambria Math" panose="02040503050406030204" pitchFamily="18" charset="0"/>
                    </a:rPr>
                    <m:t>𝜋</m:t>
                  </m:r>
                </m:oMath>
              </a14:m>
              <a:endParaRPr lang="es-EC" b="0" dirty="0"/>
            </a:p>
          </dgm:t>
        </dgm:pt>
      </mc:Choice>
      <mc:Fallback xmlns="">
        <dgm:pt modelId="{5EDD28C8-3E19-4655-B9C0-090E2C62A97B}">
          <dgm:prSet phldrT="[Texto]"/>
          <dgm:spPr/>
          <dgm:t>
            <a:bodyPr/>
            <a:lstStyle/>
            <a:p>
              <a:r>
                <a:rPr lang="es-EC" b="0" dirty="0" smtClean="0"/>
                <a:t>Trata de convertir la fase </a:t>
              </a:r>
              <a:r>
                <a:rPr lang="es-EC" dirty="0" smtClean="0"/>
                <a:t>2</a:t>
              </a:r>
              <a:r>
                <a:rPr lang="es-EC" i="0" smtClean="0">
                  <a:latin typeface="Cambria Math" panose="02040503050406030204" pitchFamily="18" charset="0"/>
                  <a:ea typeface="Cambria Math" panose="02040503050406030204" pitchFamily="18" charset="0"/>
                </a:rPr>
                <a:t>𝜋</a:t>
              </a:r>
              <a:endParaRPr lang="es-EC" b="0" dirty="0"/>
            </a:p>
          </dgm:t>
        </dgm:pt>
      </mc:Fallback>
    </mc:AlternateContent>
    <dgm:pt modelId="{473E432F-FB57-47FA-B63B-4D30BB5341F8}" type="parTrans" cxnId="{75C9A595-2D8B-482E-8E28-B9DEB844D79C}">
      <dgm:prSet/>
      <dgm:spPr/>
      <dgm:t>
        <a:bodyPr/>
        <a:lstStyle/>
        <a:p>
          <a:endParaRPr lang="es-EC"/>
        </a:p>
      </dgm:t>
    </dgm:pt>
    <dgm:pt modelId="{16010D58-D143-47C8-B82D-C6BF5475BC9C}" type="sibTrans" cxnId="{75C9A595-2D8B-482E-8E28-B9DEB844D79C}">
      <dgm:prSet/>
      <dgm:spPr/>
      <dgm:t>
        <a:bodyPr/>
        <a:lstStyle/>
        <a:p>
          <a:endParaRPr lang="es-EC"/>
        </a:p>
      </dgm:t>
    </dgm:pt>
    <mc:AlternateContent xmlns:mc="http://schemas.openxmlformats.org/markup-compatibility/2006" xmlns:a14="http://schemas.microsoft.com/office/drawing/2010/main">
      <mc:Choice Requires="a14">
        <dgm:pt modelId="{D4628245-D8E8-4C43-9877-E6C4537DB023}">
          <dgm:prSet phldrT="[Texto]"/>
          <dgm:spPr/>
          <dgm:t>
            <a:bodyPr/>
            <a:lstStyle/>
            <a:p>
              <a:r>
                <a:rPr lang="es-EC" dirty="0" smtClean="0"/>
                <a:t>Añadiendo o restando un múltiplo entero de 2</a:t>
              </a:r>
              <a14:m>
                <m:oMath xmlns:m="http://schemas.openxmlformats.org/officeDocument/2006/math">
                  <m:r>
                    <a:rPr lang="es-EC" i="1" smtClean="0">
                      <a:latin typeface="Cambria Math" panose="02040503050406030204" pitchFamily="18" charset="0"/>
                      <a:ea typeface="Cambria Math" panose="02040503050406030204" pitchFamily="18" charset="0"/>
                    </a:rPr>
                    <m:t>𝜋</m:t>
                  </m:r>
                </m:oMath>
              </a14:m>
              <a:r>
                <a:rPr lang="es-EC" dirty="0" smtClean="0"/>
                <a:t> a cada píxel</a:t>
              </a:r>
              <a:endParaRPr lang="es-EC" dirty="0"/>
            </a:p>
          </dgm:t>
        </dgm:pt>
      </mc:Choice>
      <mc:Fallback xmlns="">
        <dgm:pt modelId="{D4628245-D8E8-4C43-9877-E6C4537DB023}">
          <dgm:prSet phldrT="[Texto]"/>
          <dgm:spPr/>
          <dgm:t>
            <a:bodyPr/>
            <a:lstStyle/>
            <a:p>
              <a:r>
                <a:rPr lang="es-EC" dirty="0" smtClean="0"/>
                <a:t>Añadiendo o restando un múltiplo entero de 2</a:t>
              </a:r>
              <a:r>
                <a:rPr lang="es-EC" i="0" smtClean="0">
                  <a:latin typeface="Cambria Math" panose="02040503050406030204" pitchFamily="18" charset="0"/>
                  <a:ea typeface="Cambria Math" panose="02040503050406030204" pitchFamily="18" charset="0"/>
                </a:rPr>
                <a:t>𝜋</a:t>
              </a:r>
              <a:r>
                <a:rPr lang="es-EC" dirty="0" smtClean="0"/>
                <a:t> a cada píxel</a:t>
              </a:r>
              <a:endParaRPr lang="es-EC" dirty="0"/>
            </a:p>
          </dgm:t>
        </dgm:pt>
      </mc:Fallback>
    </mc:AlternateContent>
    <dgm:pt modelId="{93A6FC63-77DE-4A41-9EEF-92488DA2E327}" type="parTrans" cxnId="{1F735FB2-30AF-41EE-BE96-7031829DD6CE}">
      <dgm:prSet/>
      <dgm:spPr/>
      <dgm:t>
        <a:bodyPr/>
        <a:lstStyle/>
        <a:p>
          <a:endParaRPr lang="es-EC"/>
        </a:p>
      </dgm:t>
    </dgm:pt>
    <dgm:pt modelId="{517A4FFA-5A6D-4E9D-8231-6237AFEEC2AE}" type="sibTrans" cxnId="{1F735FB2-30AF-41EE-BE96-7031829DD6CE}">
      <dgm:prSet/>
      <dgm:spPr/>
      <dgm:t>
        <a:bodyPr/>
        <a:lstStyle/>
        <a:p>
          <a:endParaRPr lang="es-EC"/>
        </a:p>
      </dgm:t>
    </dgm:pt>
    <mc:AlternateContent xmlns:mc="http://schemas.openxmlformats.org/markup-compatibility/2006" xmlns:a14="http://schemas.microsoft.com/office/drawing/2010/main">
      <mc:Choice Requires="a14">
        <dgm:pt modelId="{B4C27D3D-A86E-4025-ABBF-5D66E6DA53BD}">
          <dgm:prSet/>
          <dgm:spPr/>
          <dgm:t>
            <a:bodyPr/>
            <a:lstStyle/>
            <a:p>
              <a:r>
                <a:rPr lang="es-EC" dirty="0" smtClean="0"/>
                <a:t>A una fase definida en un intervalo [-</a:t>
              </a:r>
              <a14:m>
                <m:oMath xmlns:m="http://schemas.openxmlformats.org/officeDocument/2006/math">
                  <m:r>
                    <a:rPr lang="es-EC" i="1" smtClean="0">
                      <a:latin typeface="Cambria Math" panose="02040503050406030204" pitchFamily="18" charset="0"/>
                      <a:ea typeface="Cambria Math" panose="02040503050406030204" pitchFamily="18" charset="0"/>
                    </a:rPr>
                    <m:t>𝜋</m:t>
                  </m:r>
                </m:oMath>
              </a14:m>
              <a:r>
                <a:rPr lang="es-EC" dirty="0" smtClean="0"/>
                <a:t>,</a:t>
              </a:r>
              <a14:m>
                <m:oMath xmlns:m="http://schemas.openxmlformats.org/officeDocument/2006/math">
                  <m:r>
                    <a:rPr lang="es-EC" i="1" dirty="0" smtClean="0">
                      <a:latin typeface="Cambria Math" panose="02040503050406030204" pitchFamily="18" charset="0"/>
                      <a:ea typeface="Cambria Math" panose="02040503050406030204" pitchFamily="18" charset="0"/>
                    </a:rPr>
                    <m:t>𝜋</m:t>
                  </m:r>
                </m:oMath>
              </a14:m>
              <a:r>
                <a:rPr lang="es-EC" dirty="0" smtClean="0"/>
                <a:t>] </a:t>
              </a:r>
              <a:endParaRPr lang="es-EC" dirty="0"/>
            </a:p>
          </dgm:t>
        </dgm:pt>
      </mc:Choice>
      <mc:Fallback xmlns="">
        <dgm:pt modelId="{B4C27D3D-A86E-4025-ABBF-5D66E6DA53BD}">
          <dgm:prSet/>
          <dgm:spPr/>
          <dgm:t>
            <a:bodyPr/>
            <a:lstStyle/>
            <a:p>
              <a:r>
                <a:rPr lang="es-EC" dirty="0" smtClean="0"/>
                <a:t>A una fase definida </a:t>
              </a:r>
              <a:r>
                <a:rPr lang="es-EC" dirty="0" smtClean="0"/>
                <a:t>en un intervalo [-</a:t>
              </a:r>
              <a:r>
                <a:rPr lang="es-EC" i="0" smtClean="0">
                  <a:latin typeface="Cambria Math" panose="02040503050406030204" pitchFamily="18" charset="0"/>
                  <a:ea typeface="Cambria Math" panose="02040503050406030204" pitchFamily="18" charset="0"/>
                </a:rPr>
                <a:t>𝜋</a:t>
              </a:r>
              <a:r>
                <a:rPr lang="es-EC" dirty="0" smtClean="0"/>
                <a:t>,</a:t>
              </a:r>
              <a:r>
                <a:rPr lang="es-EC" i="0" dirty="0" smtClean="0">
                  <a:latin typeface="Cambria Math" panose="02040503050406030204" pitchFamily="18" charset="0"/>
                  <a:ea typeface="Cambria Math" panose="02040503050406030204" pitchFamily="18" charset="0"/>
                </a:rPr>
                <a:t>𝜋</a:t>
              </a:r>
              <a:r>
                <a:rPr lang="es-EC" dirty="0" smtClean="0"/>
                <a:t>]</a:t>
              </a:r>
              <a:r>
                <a:rPr lang="es-EC" dirty="0" smtClean="0"/>
                <a:t> </a:t>
              </a:r>
              <a:endParaRPr lang="es-EC" dirty="0"/>
            </a:p>
          </dgm:t>
        </dgm:pt>
      </mc:Fallback>
    </mc:AlternateContent>
    <dgm:pt modelId="{B1423470-96C1-4877-B02C-D916726235AB}" type="parTrans" cxnId="{D38B40AB-D7AB-49F7-B8D5-F5F5A1EBE070}">
      <dgm:prSet/>
      <dgm:spPr/>
      <dgm:t>
        <a:bodyPr/>
        <a:lstStyle/>
        <a:p>
          <a:endParaRPr lang="es-EC"/>
        </a:p>
      </dgm:t>
    </dgm:pt>
    <dgm:pt modelId="{85A7E976-174B-4823-884D-FDDB2F94C93F}" type="sibTrans" cxnId="{D38B40AB-D7AB-49F7-B8D5-F5F5A1EBE070}">
      <dgm:prSet/>
      <dgm:spPr/>
      <dgm:t>
        <a:bodyPr/>
        <a:lstStyle/>
        <a:p>
          <a:endParaRPr lang="es-EC"/>
        </a:p>
      </dgm:t>
    </dgm:pt>
    <dgm:pt modelId="{4BC31927-C8D4-4A6C-B800-D33BF3CBD668}" type="pres">
      <dgm:prSet presAssocID="{3A097759-4535-4556-8C5B-843F3E4DDDD1}" presName="Name0" presStyleCnt="0">
        <dgm:presLayoutVars>
          <dgm:chMax val="7"/>
          <dgm:chPref val="7"/>
          <dgm:dir/>
          <dgm:animLvl val="lvl"/>
        </dgm:presLayoutVars>
      </dgm:prSet>
      <dgm:spPr/>
      <dgm:t>
        <a:bodyPr/>
        <a:lstStyle/>
        <a:p>
          <a:endParaRPr lang="es-EC"/>
        </a:p>
      </dgm:t>
    </dgm:pt>
    <dgm:pt modelId="{072B9454-777C-484F-9681-93F38D8260B1}" type="pres">
      <dgm:prSet presAssocID="{5EDD28C8-3E19-4655-B9C0-090E2C62A97B}" presName="Accent1" presStyleCnt="0"/>
      <dgm:spPr/>
    </dgm:pt>
    <dgm:pt modelId="{21133B4D-DB6E-4B7D-B102-1228F6988478}" type="pres">
      <dgm:prSet presAssocID="{5EDD28C8-3E19-4655-B9C0-090E2C62A97B}" presName="Accent" presStyleLbl="node1" presStyleIdx="0" presStyleCnt="3"/>
      <dgm:spPr/>
    </dgm:pt>
    <dgm:pt modelId="{F6B46D0D-FA98-47B0-84DE-F4460A5ED8E3}" type="pres">
      <dgm:prSet presAssocID="{5EDD28C8-3E19-4655-B9C0-090E2C62A97B}" presName="Parent1" presStyleLbl="revTx" presStyleIdx="0" presStyleCnt="3">
        <dgm:presLayoutVars>
          <dgm:chMax val="1"/>
          <dgm:chPref val="1"/>
          <dgm:bulletEnabled val="1"/>
        </dgm:presLayoutVars>
      </dgm:prSet>
      <dgm:spPr/>
      <dgm:t>
        <a:bodyPr/>
        <a:lstStyle/>
        <a:p>
          <a:endParaRPr lang="es-EC"/>
        </a:p>
      </dgm:t>
    </dgm:pt>
    <dgm:pt modelId="{FA17A6FB-9D06-48CE-8814-320A17C4A290}" type="pres">
      <dgm:prSet presAssocID="{B4C27D3D-A86E-4025-ABBF-5D66E6DA53BD}" presName="Accent2" presStyleCnt="0"/>
      <dgm:spPr/>
    </dgm:pt>
    <dgm:pt modelId="{60E13E6B-DA6F-4B25-A3B7-C6EE735FA80F}" type="pres">
      <dgm:prSet presAssocID="{B4C27D3D-A86E-4025-ABBF-5D66E6DA53BD}" presName="Accent" presStyleLbl="node1" presStyleIdx="1" presStyleCnt="3"/>
      <dgm:spPr/>
    </dgm:pt>
    <dgm:pt modelId="{8232D0A7-FF1A-48A4-B20D-9C5641BEEDF8}" type="pres">
      <dgm:prSet presAssocID="{B4C27D3D-A86E-4025-ABBF-5D66E6DA53BD}" presName="Parent2" presStyleLbl="revTx" presStyleIdx="1" presStyleCnt="3" custScaleX="128880">
        <dgm:presLayoutVars>
          <dgm:chMax val="1"/>
          <dgm:chPref val="1"/>
          <dgm:bulletEnabled val="1"/>
        </dgm:presLayoutVars>
      </dgm:prSet>
      <dgm:spPr/>
      <dgm:t>
        <a:bodyPr/>
        <a:lstStyle/>
        <a:p>
          <a:endParaRPr lang="es-EC"/>
        </a:p>
      </dgm:t>
    </dgm:pt>
    <dgm:pt modelId="{D48E35CC-910A-4385-A7B2-03E3FAAD7443}" type="pres">
      <dgm:prSet presAssocID="{D4628245-D8E8-4C43-9877-E6C4537DB023}" presName="Accent3" presStyleCnt="0"/>
      <dgm:spPr/>
    </dgm:pt>
    <dgm:pt modelId="{E647B1D4-35E0-4394-9607-12C001BBD755}" type="pres">
      <dgm:prSet presAssocID="{D4628245-D8E8-4C43-9877-E6C4537DB023}" presName="Accent" presStyleLbl="node1" presStyleIdx="2" presStyleCnt="3"/>
      <dgm:spPr/>
    </dgm:pt>
    <dgm:pt modelId="{8A56A3E8-9F97-4A03-BF3D-72B57472FD95}" type="pres">
      <dgm:prSet presAssocID="{D4628245-D8E8-4C43-9877-E6C4537DB023}" presName="Parent3" presStyleLbl="revTx" presStyleIdx="2" presStyleCnt="3">
        <dgm:presLayoutVars>
          <dgm:chMax val="1"/>
          <dgm:chPref val="1"/>
          <dgm:bulletEnabled val="1"/>
        </dgm:presLayoutVars>
      </dgm:prSet>
      <dgm:spPr/>
      <dgm:t>
        <a:bodyPr/>
        <a:lstStyle/>
        <a:p>
          <a:endParaRPr lang="es-EC"/>
        </a:p>
      </dgm:t>
    </dgm:pt>
  </dgm:ptLst>
  <dgm:cxnLst>
    <dgm:cxn modelId="{D38B40AB-D7AB-49F7-B8D5-F5F5A1EBE070}" srcId="{3A097759-4535-4556-8C5B-843F3E4DDDD1}" destId="{B4C27D3D-A86E-4025-ABBF-5D66E6DA53BD}" srcOrd="1" destOrd="0" parTransId="{B1423470-96C1-4877-B02C-D916726235AB}" sibTransId="{85A7E976-174B-4823-884D-FDDB2F94C93F}"/>
    <dgm:cxn modelId="{1F735FB2-30AF-41EE-BE96-7031829DD6CE}" srcId="{3A097759-4535-4556-8C5B-843F3E4DDDD1}" destId="{D4628245-D8E8-4C43-9877-E6C4537DB023}" srcOrd="2" destOrd="0" parTransId="{93A6FC63-77DE-4A41-9EEF-92488DA2E327}" sibTransId="{517A4FFA-5A6D-4E9D-8231-6237AFEEC2AE}"/>
    <dgm:cxn modelId="{28C606D2-0076-402A-9A15-0B5998C118BB}" type="presOf" srcId="{5EDD28C8-3E19-4655-B9C0-090E2C62A97B}" destId="{F6B46D0D-FA98-47B0-84DE-F4460A5ED8E3}" srcOrd="0" destOrd="0" presId="urn:microsoft.com/office/officeart/2009/layout/CircleArrowProcess"/>
    <dgm:cxn modelId="{BCF2C2C2-02BE-4090-A78F-D95ADF980AF1}" type="presOf" srcId="{B4C27D3D-A86E-4025-ABBF-5D66E6DA53BD}" destId="{8232D0A7-FF1A-48A4-B20D-9C5641BEEDF8}" srcOrd="0" destOrd="0" presId="urn:microsoft.com/office/officeart/2009/layout/CircleArrowProcess"/>
    <dgm:cxn modelId="{75C9A595-2D8B-482E-8E28-B9DEB844D79C}" srcId="{3A097759-4535-4556-8C5B-843F3E4DDDD1}" destId="{5EDD28C8-3E19-4655-B9C0-090E2C62A97B}" srcOrd="0" destOrd="0" parTransId="{473E432F-FB57-47FA-B63B-4D30BB5341F8}" sibTransId="{16010D58-D143-47C8-B82D-C6BF5475BC9C}"/>
    <dgm:cxn modelId="{35FA65D0-8A1B-4CFA-8847-0291987AE8DB}" type="presOf" srcId="{D4628245-D8E8-4C43-9877-E6C4537DB023}" destId="{8A56A3E8-9F97-4A03-BF3D-72B57472FD95}" srcOrd="0" destOrd="0" presId="urn:microsoft.com/office/officeart/2009/layout/CircleArrowProcess"/>
    <dgm:cxn modelId="{A7F7A214-ADCD-4F0E-8DA6-685DE0F2904D}" type="presOf" srcId="{3A097759-4535-4556-8C5B-843F3E4DDDD1}" destId="{4BC31927-C8D4-4A6C-B800-D33BF3CBD668}" srcOrd="0" destOrd="0" presId="urn:microsoft.com/office/officeart/2009/layout/CircleArrowProcess"/>
    <dgm:cxn modelId="{BF99D6DA-6774-42D3-A5A3-09112FFCF5FD}" type="presParOf" srcId="{4BC31927-C8D4-4A6C-B800-D33BF3CBD668}" destId="{072B9454-777C-484F-9681-93F38D8260B1}" srcOrd="0" destOrd="0" presId="urn:microsoft.com/office/officeart/2009/layout/CircleArrowProcess"/>
    <dgm:cxn modelId="{AACDD200-CFB8-453F-B419-6C584F5CB082}" type="presParOf" srcId="{072B9454-777C-484F-9681-93F38D8260B1}" destId="{21133B4D-DB6E-4B7D-B102-1228F6988478}" srcOrd="0" destOrd="0" presId="urn:microsoft.com/office/officeart/2009/layout/CircleArrowProcess"/>
    <dgm:cxn modelId="{DC3655FF-542C-4B09-8FCF-1C61CC9E89C0}" type="presParOf" srcId="{4BC31927-C8D4-4A6C-B800-D33BF3CBD668}" destId="{F6B46D0D-FA98-47B0-84DE-F4460A5ED8E3}" srcOrd="1" destOrd="0" presId="urn:microsoft.com/office/officeart/2009/layout/CircleArrowProcess"/>
    <dgm:cxn modelId="{A7C5496E-5894-4318-8382-4C635D3EC500}" type="presParOf" srcId="{4BC31927-C8D4-4A6C-B800-D33BF3CBD668}" destId="{FA17A6FB-9D06-48CE-8814-320A17C4A290}" srcOrd="2" destOrd="0" presId="urn:microsoft.com/office/officeart/2009/layout/CircleArrowProcess"/>
    <dgm:cxn modelId="{ABA74C31-0FA5-47D6-BA63-C921A8AEFE02}" type="presParOf" srcId="{FA17A6FB-9D06-48CE-8814-320A17C4A290}" destId="{60E13E6B-DA6F-4B25-A3B7-C6EE735FA80F}" srcOrd="0" destOrd="0" presId="urn:microsoft.com/office/officeart/2009/layout/CircleArrowProcess"/>
    <dgm:cxn modelId="{9BB5CBD7-33D4-41B4-94D4-8EA7A7594113}" type="presParOf" srcId="{4BC31927-C8D4-4A6C-B800-D33BF3CBD668}" destId="{8232D0A7-FF1A-48A4-B20D-9C5641BEEDF8}" srcOrd="3" destOrd="0" presId="urn:microsoft.com/office/officeart/2009/layout/CircleArrowProcess"/>
    <dgm:cxn modelId="{12D113F4-A1C0-4C98-9C46-F2561CBD0771}" type="presParOf" srcId="{4BC31927-C8D4-4A6C-B800-D33BF3CBD668}" destId="{D48E35CC-910A-4385-A7B2-03E3FAAD7443}" srcOrd="4" destOrd="0" presId="urn:microsoft.com/office/officeart/2009/layout/CircleArrowProcess"/>
    <dgm:cxn modelId="{DB2ACC90-38D7-4A58-8153-DD04C9687F81}" type="presParOf" srcId="{D48E35CC-910A-4385-A7B2-03E3FAAD7443}" destId="{E647B1D4-35E0-4394-9607-12C001BBD755}" srcOrd="0" destOrd="0" presId="urn:microsoft.com/office/officeart/2009/layout/CircleArrowProcess"/>
    <dgm:cxn modelId="{CA058311-54D3-4CE3-A718-FB6166FC9E11}" type="presParOf" srcId="{4BC31927-C8D4-4A6C-B800-D33BF3CBD668}" destId="{8A56A3E8-9F97-4A03-BF3D-72B57472FD9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097759-4535-4556-8C5B-843F3E4DDDD1}" type="doc">
      <dgm:prSet loTypeId="urn:microsoft.com/office/officeart/2009/layout/CircleArrowProcess" loCatId="process" qsTypeId="urn:microsoft.com/office/officeart/2005/8/quickstyle/simple3" qsCatId="simple" csTypeId="urn:microsoft.com/office/officeart/2005/8/colors/colorful2" csCatId="colorful" phldr="1"/>
      <dgm:spPr/>
      <dgm:t>
        <a:bodyPr/>
        <a:lstStyle/>
        <a:p>
          <a:endParaRPr lang="es-EC"/>
        </a:p>
      </dgm:t>
    </dgm:pt>
    <dgm:pt modelId="{5EDD28C8-3E19-4655-B9C0-090E2C62A97B}">
      <dgm:prSet phldrT="[Texto]"/>
      <dgm:spPr/>
      <dgm:t>
        <a:bodyPr/>
        <a:lstStyle/>
        <a:p>
          <a:r>
            <a:rPr lang="es-EC" dirty="0" smtClean="0"/>
            <a:t>Transforma la fase desenrollada en valores de altura</a:t>
          </a:r>
          <a:endParaRPr lang="es-EC" b="0" dirty="0"/>
        </a:p>
      </dgm:t>
    </dgm:pt>
    <dgm:pt modelId="{473E432F-FB57-47FA-B63B-4D30BB5341F8}" type="parTrans" cxnId="{75C9A595-2D8B-482E-8E28-B9DEB844D79C}">
      <dgm:prSet/>
      <dgm:spPr/>
      <dgm:t>
        <a:bodyPr/>
        <a:lstStyle/>
        <a:p>
          <a:endParaRPr lang="es-EC"/>
        </a:p>
      </dgm:t>
    </dgm:pt>
    <dgm:pt modelId="{16010D58-D143-47C8-B82D-C6BF5475BC9C}" type="sibTrans" cxnId="{75C9A595-2D8B-482E-8E28-B9DEB844D79C}">
      <dgm:prSet/>
      <dgm:spPr/>
      <dgm:t>
        <a:bodyPr/>
        <a:lstStyle/>
        <a:p>
          <a:endParaRPr lang="es-EC"/>
        </a:p>
      </dgm:t>
    </dgm:pt>
    <dgm:pt modelId="{D4628245-D8E8-4C43-9877-E6C4537DB023}">
      <dgm:prSet phldrT="[Texto]"/>
      <dgm:spPr/>
      <dgm:t>
        <a:bodyPr/>
        <a:lstStyle/>
        <a:p>
          <a:r>
            <a:rPr lang="es-EC" dirty="0" smtClean="0"/>
            <a:t>Corrigiendo posibles inexactitudes</a:t>
          </a:r>
          <a:endParaRPr lang="es-EC" dirty="0"/>
        </a:p>
      </dgm:t>
    </dgm:pt>
    <dgm:pt modelId="{93A6FC63-77DE-4A41-9EEF-92488DA2E327}" type="parTrans" cxnId="{1F735FB2-30AF-41EE-BE96-7031829DD6CE}">
      <dgm:prSet/>
      <dgm:spPr/>
      <dgm:t>
        <a:bodyPr/>
        <a:lstStyle/>
        <a:p>
          <a:endParaRPr lang="es-EC"/>
        </a:p>
      </dgm:t>
    </dgm:pt>
    <dgm:pt modelId="{517A4FFA-5A6D-4E9D-8231-6237AFEEC2AE}" type="sibTrans" cxnId="{1F735FB2-30AF-41EE-BE96-7031829DD6CE}">
      <dgm:prSet/>
      <dgm:spPr/>
      <dgm:t>
        <a:bodyPr/>
        <a:lstStyle/>
        <a:p>
          <a:endParaRPr lang="es-EC"/>
        </a:p>
      </dgm:t>
    </dgm:pt>
    <dgm:pt modelId="{B4C27D3D-A86E-4025-ABBF-5D66E6DA53BD}">
      <dgm:prSet/>
      <dgm:spPr/>
      <dgm:t>
        <a:bodyPr/>
        <a:lstStyle/>
        <a:p>
          <a:r>
            <a:rPr lang="es-EC" dirty="0" smtClean="0"/>
            <a:t>Se utiliza puntos para los parámetros de corrección</a:t>
          </a:r>
          <a:endParaRPr lang="es-EC" dirty="0"/>
        </a:p>
      </dgm:t>
    </dgm:pt>
    <dgm:pt modelId="{B1423470-96C1-4877-B02C-D916726235AB}" type="parTrans" cxnId="{D38B40AB-D7AB-49F7-B8D5-F5F5A1EBE070}">
      <dgm:prSet/>
      <dgm:spPr/>
      <dgm:t>
        <a:bodyPr/>
        <a:lstStyle/>
        <a:p>
          <a:endParaRPr lang="es-EC"/>
        </a:p>
      </dgm:t>
    </dgm:pt>
    <dgm:pt modelId="{85A7E976-174B-4823-884D-FDDB2F94C93F}" type="sibTrans" cxnId="{D38B40AB-D7AB-49F7-B8D5-F5F5A1EBE070}">
      <dgm:prSet/>
      <dgm:spPr/>
      <dgm:t>
        <a:bodyPr/>
        <a:lstStyle/>
        <a:p>
          <a:endParaRPr lang="es-EC"/>
        </a:p>
      </dgm:t>
    </dgm:pt>
    <dgm:pt modelId="{4BC31927-C8D4-4A6C-B800-D33BF3CBD668}" type="pres">
      <dgm:prSet presAssocID="{3A097759-4535-4556-8C5B-843F3E4DDDD1}" presName="Name0" presStyleCnt="0">
        <dgm:presLayoutVars>
          <dgm:chMax val="7"/>
          <dgm:chPref val="7"/>
          <dgm:dir/>
          <dgm:animLvl val="lvl"/>
        </dgm:presLayoutVars>
      </dgm:prSet>
      <dgm:spPr/>
      <dgm:t>
        <a:bodyPr/>
        <a:lstStyle/>
        <a:p>
          <a:endParaRPr lang="es-EC"/>
        </a:p>
      </dgm:t>
    </dgm:pt>
    <dgm:pt modelId="{072B9454-777C-484F-9681-93F38D8260B1}" type="pres">
      <dgm:prSet presAssocID="{5EDD28C8-3E19-4655-B9C0-090E2C62A97B}" presName="Accent1" presStyleCnt="0"/>
      <dgm:spPr/>
    </dgm:pt>
    <dgm:pt modelId="{21133B4D-DB6E-4B7D-B102-1228F6988478}" type="pres">
      <dgm:prSet presAssocID="{5EDD28C8-3E19-4655-B9C0-090E2C62A97B}" presName="Accent" presStyleLbl="node1" presStyleIdx="0" presStyleCnt="3"/>
      <dgm:spPr/>
    </dgm:pt>
    <dgm:pt modelId="{F6B46D0D-FA98-47B0-84DE-F4460A5ED8E3}" type="pres">
      <dgm:prSet presAssocID="{5EDD28C8-3E19-4655-B9C0-090E2C62A97B}" presName="Parent1" presStyleLbl="revTx" presStyleIdx="0" presStyleCnt="3">
        <dgm:presLayoutVars>
          <dgm:chMax val="1"/>
          <dgm:chPref val="1"/>
          <dgm:bulletEnabled val="1"/>
        </dgm:presLayoutVars>
      </dgm:prSet>
      <dgm:spPr/>
      <dgm:t>
        <a:bodyPr/>
        <a:lstStyle/>
        <a:p>
          <a:endParaRPr lang="es-EC"/>
        </a:p>
      </dgm:t>
    </dgm:pt>
    <dgm:pt modelId="{FA17A6FB-9D06-48CE-8814-320A17C4A290}" type="pres">
      <dgm:prSet presAssocID="{B4C27D3D-A86E-4025-ABBF-5D66E6DA53BD}" presName="Accent2" presStyleCnt="0"/>
      <dgm:spPr/>
    </dgm:pt>
    <dgm:pt modelId="{60E13E6B-DA6F-4B25-A3B7-C6EE735FA80F}" type="pres">
      <dgm:prSet presAssocID="{B4C27D3D-A86E-4025-ABBF-5D66E6DA53BD}" presName="Accent" presStyleLbl="node1" presStyleIdx="1" presStyleCnt="3"/>
      <dgm:spPr/>
    </dgm:pt>
    <dgm:pt modelId="{8232D0A7-FF1A-48A4-B20D-9C5641BEEDF8}" type="pres">
      <dgm:prSet presAssocID="{B4C27D3D-A86E-4025-ABBF-5D66E6DA53BD}" presName="Parent2" presStyleLbl="revTx" presStyleIdx="1" presStyleCnt="3" custScaleX="128880">
        <dgm:presLayoutVars>
          <dgm:chMax val="1"/>
          <dgm:chPref val="1"/>
          <dgm:bulletEnabled val="1"/>
        </dgm:presLayoutVars>
      </dgm:prSet>
      <dgm:spPr/>
      <dgm:t>
        <a:bodyPr/>
        <a:lstStyle/>
        <a:p>
          <a:endParaRPr lang="es-EC"/>
        </a:p>
      </dgm:t>
    </dgm:pt>
    <dgm:pt modelId="{D48E35CC-910A-4385-A7B2-03E3FAAD7443}" type="pres">
      <dgm:prSet presAssocID="{D4628245-D8E8-4C43-9877-E6C4537DB023}" presName="Accent3" presStyleCnt="0"/>
      <dgm:spPr/>
    </dgm:pt>
    <dgm:pt modelId="{E647B1D4-35E0-4394-9607-12C001BBD755}" type="pres">
      <dgm:prSet presAssocID="{D4628245-D8E8-4C43-9877-E6C4537DB023}" presName="Accent" presStyleLbl="node1" presStyleIdx="2" presStyleCnt="3"/>
      <dgm:spPr/>
    </dgm:pt>
    <dgm:pt modelId="{8A56A3E8-9F97-4A03-BF3D-72B57472FD95}" type="pres">
      <dgm:prSet presAssocID="{D4628245-D8E8-4C43-9877-E6C4537DB023}" presName="Parent3" presStyleLbl="revTx" presStyleIdx="2" presStyleCnt="3">
        <dgm:presLayoutVars>
          <dgm:chMax val="1"/>
          <dgm:chPref val="1"/>
          <dgm:bulletEnabled val="1"/>
        </dgm:presLayoutVars>
      </dgm:prSet>
      <dgm:spPr/>
      <dgm:t>
        <a:bodyPr/>
        <a:lstStyle/>
        <a:p>
          <a:endParaRPr lang="es-EC"/>
        </a:p>
      </dgm:t>
    </dgm:pt>
  </dgm:ptLst>
  <dgm:cxnLst>
    <dgm:cxn modelId="{FD542B4F-E775-4B0C-ABCB-A195DDBACA94}" type="presOf" srcId="{D4628245-D8E8-4C43-9877-E6C4537DB023}" destId="{8A56A3E8-9F97-4A03-BF3D-72B57472FD95}" srcOrd="0" destOrd="0" presId="urn:microsoft.com/office/officeart/2009/layout/CircleArrowProcess"/>
    <dgm:cxn modelId="{D38B40AB-D7AB-49F7-B8D5-F5F5A1EBE070}" srcId="{3A097759-4535-4556-8C5B-843F3E4DDDD1}" destId="{B4C27D3D-A86E-4025-ABBF-5D66E6DA53BD}" srcOrd="1" destOrd="0" parTransId="{B1423470-96C1-4877-B02C-D916726235AB}" sibTransId="{85A7E976-174B-4823-884D-FDDB2F94C93F}"/>
    <dgm:cxn modelId="{1F735FB2-30AF-41EE-BE96-7031829DD6CE}" srcId="{3A097759-4535-4556-8C5B-843F3E4DDDD1}" destId="{D4628245-D8E8-4C43-9877-E6C4537DB023}" srcOrd="2" destOrd="0" parTransId="{93A6FC63-77DE-4A41-9EEF-92488DA2E327}" sibTransId="{517A4FFA-5A6D-4E9D-8231-6237AFEEC2AE}"/>
    <dgm:cxn modelId="{2BC63472-EA48-47EB-A9FB-B531A87C369A}" type="presOf" srcId="{B4C27D3D-A86E-4025-ABBF-5D66E6DA53BD}" destId="{8232D0A7-FF1A-48A4-B20D-9C5641BEEDF8}" srcOrd="0" destOrd="0" presId="urn:microsoft.com/office/officeart/2009/layout/CircleArrowProcess"/>
    <dgm:cxn modelId="{DAB31787-168C-4AE9-9EC2-2DFBB520DADE}" type="presOf" srcId="{5EDD28C8-3E19-4655-B9C0-090E2C62A97B}" destId="{F6B46D0D-FA98-47B0-84DE-F4460A5ED8E3}" srcOrd="0" destOrd="0" presId="urn:microsoft.com/office/officeart/2009/layout/CircleArrowProcess"/>
    <dgm:cxn modelId="{AB6B3CA5-DA7D-4ADB-B7BC-83967DC37073}" type="presOf" srcId="{3A097759-4535-4556-8C5B-843F3E4DDDD1}" destId="{4BC31927-C8D4-4A6C-B800-D33BF3CBD668}" srcOrd="0" destOrd="0" presId="urn:microsoft.com/office/officeart/2009/layout/CircleArrowProcess"/>
    <dgm:cxn modelId="{75C9A595-2D8B-482E-8E28-B9DEB844D79C}" srcId="{3A097759-4535-4556-8C5B-843F3E4DDDD1}" destId="{5EDD28C8-3E19-4655-B9C0-090E2C62A97B}" srcOrd="0" destOrd="0" parTransId="{473E432F-FB57-47FA-B63B-4D30BB5341F8}" sibTransId="{16010D58-D143-47C8-B82D-C6BF5475BC9C}"/>
    <dgm:cxn modelId="{B5963389-EC3E-4EB6-AA41-7C21E3DE639D}" type="presParOf" srcId="{4BC31927-C8D4-4A6C-B800-D33BF3CBD668}" destId="{072B9454-777C-484F-9681-93F38D8260B1}" srcOrd="0" destOrd="0" presId="urn:microsoft.com/office/officeart/2009/layout/CircleArrowProcess"/>
    <dgm:cxn modelId="{9F9260DF-BB06-48AF-B99E-BBC2AAA04AC8}" type="presParOf" srcId="{072B9454-777C-484F-9681-93F38D8260B1}" destId="{21133B4D-DB6E-4B7D-B102-1228F6988478}" srcOrd="0" destOrd="0" presId="urn:microsoft.com/office/officeart/2009/layout/CircleArrowProcess"/>
    <dgm:cxn modelId="{2A280763-CE3D-4E71-A053-89B48C21D991}" type="presParOf" srcId="{4BC31927-C8D4-4A6C-B800-D33BF3CBD668}" destId="{F6B46D0D-FA98-47B0-84DE-F4460A5ED8E3}" srcOrd="1" destOrd="0" presId="urn:microsoft.com/office/officeart/2009/layout/CircleArrowProcess"/>
    <dgm:cxn modelId="{D160516C-1C6F-4758-B443-4183C794E736}" type="presParOf" srcId="{4BC31927-C8D4-4A6C-B800-D33BF3CBD668}" destId="{FA17A6FB-9D06-48CE-8814-320A17C4A290}" srcOrd="2" destOrd="0" presId="urn:microsoft.com/office/officeart/2009/layout/CircleArrowProcess"/>
    <dgm:cxn modelId="{7CACBC79-36FC-4C0D-854F-E73EE9C38F65}" type="presParOf" srcId="{FA17A6FB-9D06-48CE-8814-320A17C4A290}" destId="{60E13E6B-DA6F-4B25-A3B7-C6EE735FA80F}" srcOrd="0" destOrd="0" presId="urn:microsoft.com/office/officeart/2009/layout/CircleArrowProcess"/>
    <dgm:cxn modelId="{81C8A9FA-BE26-47F1-93FA-CC58FBC5B3DA}" type="presParOf" srcId="{4BC31927-C8D4-4A6C-B800-D33BF3CBD668}" destId="{8232D0A7-FF1A-48A4-B20D-9C5641BEEDF8}" srcOrd="3" destOrd="0" presId="urn:microsoft.com/office/officeart/2009/layout/CircleArrowProcess"/>
    <dgm:cxn modelId="{98888C82-45FE-4446-8C91-8FA58DD5EA7E}" type="presParOf" srcId="{4BC31927-C8D4-4A6C-B800-D33BF3CBD668}" destId="{D48E35CC-910A-4385-A7B2-03E3FAAD7443}" srcOrd="4" destOrd="0" presId="urn:microsoft.com/office/officeart/2009/layout/CircleArrowProcess"/>
    <dgm:cxn modelId="{526F4A71-59B4-40B1-A4DE-1A481118EACB}" type="presParOf" srcId="{D48E35CC-910A-4385-A7B2-03E3FAAD7443}" destId="{E647B1D4-35E0-4394-9607-12C001BBD755}" srcOrd="0" destOrd="0" presId="urn:microsoft.com/office/officeart/2009/layout/CircleArrowProcess"/>
    <dgm:cxn modelId="{BC9D40D7-8A9A-40BD-8EF6-1E4B27E0076B}" type="presParOf" srcId="{4BC31927-C8D4-4A6C-B800-D33BF3CBD668}" destId="{8A56A3E8-9F97-4A03-BF3D-72B57472FD9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097759-4535-4556-8C5B-843F3E4DDDD1}" type="doc">
      <dgm:prSet loTypeId="urn:microsoft.com/office/officeart/2009/layout/CircleArrowProcess" loCatId="process" qsTypeId="urn:microsoft.com/office/officeart/2005/8/quickstyle/simple3" qsCatId="simple" csTypeId="urn:microsoft.com/office/officeart/2005/8/colors/colorful2" csCatId="colorful" phldr="1"/>
      <dgm:spPr/>
      <dgm:t>
        <a:bodyPr/>
        <a:lstStyle/>
        <a:p>
          <a:endParaRPr lang="es-EC"/>
        </a:p>
      </dgm:t>
    </dgm:pt>
    <dgm:pt modelId="{5EDD28C8-3E19-4655-B9C0-090E2C62A97B}">
      <dgm:prSet phldrT="[Texto]"/>
      <dgm:spPr>
        <a:blipFill rotWithShape="0">
          <a:blip xmlns:r="http://schemas.openxmlformats.org/officeDocument/2006/relationships" r:embed="rId1"/>
          <a:stretch>
            <a:fillRect l="-4858" r="-8097"/>
          </a:stretch>
        </a:blipFill>
      </dgm:spPr>
      <dgm:t>
        <a:bodyPr/>
        <a:lstStyle/>
        <a:p>
          <a:r>
            <a:rPr lang="es-EC">
              <a:noFill/>
            </a:rPr>
            <a:t> </a:t>
          </a:r>
        </a:p>
      </dgm:t>
    </dgm:pt>
    <dgm:pt modelId="{473E432F-FB57-47FA-B63B-4D30BB5341F8}" type="parTrans" cxnId="{75C9A595-2D8B-482E-8E28-B9DEB844D79C}">
      <dgm:prSet/>
      <dgm:spPr/>
      <dgm:t>
        <a:bodyPr/>
        <a:lstStyle/>
        <a:p>
          <a:endParaRPr lang="es-EC"/>
        </a:p>
      </dgm:t>
    </dgm:pt>
    <dgm:pt modelId="{16010D58-D143-47C8-B82D-C6BF5475BC9C}" type="sibTrans" cxnId="{75C9A595-2D8B-482E-8E28-B9DEB844D79C}">
      <dgm:prSet/>
      <dgm:spPr/>
      <dgm:t>
        <a:bodyPr/>
        <a:lstStyle/>
        <a:p>
          <a:endParaRPr lang="es-EC"/>
        </a:p>
      </dgm:t>
    </dgm:pt>
    <dgm:pt modelId="{D4628245-D8E8-4C43-9877-E6C4537DB023}">
      <dgm:prSet phldrT="[Texto]"/>
      <dgm:spPr>
        <a:blipFill rotWithShape="0">
          <a:blip xmlns:r="http://schemas.openxmlformats.org/officeDocument/2006/relationships" r:embed="rId2"/>
          <a:stretch>
            <a:fillRect l="-3644" t="-7317" r="-7287" b="-10569"/>
          </a:stretch>
        </a:blipFill>
      </dgm:spPr>
      <dgm:t>
        <a:bodyPr/>
        <a:lstStyle/>
        <a:p>
          <a:r>
            <a:rPr lang="es-EC">
              <a:noFill/>
            </a:rPr>
            <a:t> </a:t>
          </a:r>
        </a:p>
      </dgm:t>
    </dgm:pt>
    <dgm:pt modelId="{93A6FC63-77DE-4A41-9EEF-92488DA2E327}" type="parTrans" cxnId="{1F735FB2-30AF-41EE-BE96-7031829DD6CE}">
      <dgm:prSet/>
      <dgm:spPr/>
      <dgm:t>
        <a:bodyPr/>
        <a:lstStyle/>
        <a:p>
          <a:endParaRPr lang="es-EC"/>
        </a:p>
      </dgm:t>
    </dgm:pt>
    <dgm:pt modelId="{517A4FFA-5A6D-4E9D-8231-6237AFEEC2AE}" type="sibTrans" cxnId="{1F735FB2-30AF-41EE-BE96-7031829DD6CE}">
      <dgm:prSet/>
      <dgm:spPr/>
      <dgm:t>
        <a:bodyPr/>
        <a:lstStyle/>
        <a:p>
          <a:endParaRPr lang="es-EC"/>
        </a:p>
      </dgm:t>
    </dgm:pt>
    <dgm:pt modelId="{B4C27D3D-A86E-4025-ABBF-5D66E6DA53BD}">
      <dgm:prSet/>
      <dgm:spPr>
        <a:blipFill rotWithShape="0">
          <a:blip xmlns:r="http://schemas.openxmlformats.org/officeDocument/2006/relationships" r:embed="rId3"/>
          <a:stretch>
            <a:fillRect l="-2516" r="-5031"/>
          </a:stretch>
        </a:blipFill>
      </dgm:spPr>
      <dgm:t>
        <a:bodyPr/>
        <a:lstStyle/>
        <a:p>
          <a:r>
            <a:rPr lang="es-EC">
              <a:noFill/>
            </a:rPr>
            <a:t> </a:t>
          </a:r>
        </a:p>
      </dgm:t>
    </dgm:pt>
    <dgm:pt modelId="{B1423470-96C1-4877-B02C-D916726235AB}" type="parTrans" cxnId="{D38B40AB-D7AB-49F7-B8D5-F5F5A1EBE070}">
      <dgm:prSet/>
      <dgm:spPr/>
      <dgm:t>
        <a:bodyPr/>
        <a:lstStyle/>
        <a:p>
          <a:endParaRPr lang="es-EC"/>
        </a:p>
      </dgm:t>
    </dgm:pt>
    <dgm:pt modelId="{85A7E976-174B-4823-884D-FDDB2F94C93F}" type="sibTrans" cxnId="{D38B40AB-D7AB-49F7-B8D5-F5F5A1EBE070}">
      <dgm:prSet/>
      <dgm:spPr/>
      <dgm:t>
        <a:bodyPr/>
        <a:lstStyle/>
        <a:p>
          <a:endParaRPr lang="es-EC"/>
        </a:p>
      </dgm:t>
    </dgm:pt>
    <dgm:pt modelId="{4BC31927-C8D4-4A6C-B800-D33BF3CBD668}" type="pres">
      <dgm:prSet presAssocID="{3A097759-4535-4556-8C5B-843F3E4DDDD1}" presName="Name0" presStyleCnt="0">
        <dgm:presLayoutVars>
          <dgm:chMax val="7"/>
          <dgm:chPref val="7"/>
          <dgm:dir/>
          <dgm:animLvl val="lvl"/>
        </dgm:presLayoutVars>
      </dgm:prSet>
      <dgm:spPr/>
      <dgm:t>
        <a:bodyPr/>
        <a:lstStyle/>
        <a:p>
          <a:endParaRPr lang="es-EC"/>
        </a:p>
      </dgm:t>
    </dgm:pt>
    <dgm:pt modelId="{072B9454-777C-484F-9681-93F38D8260B1}" type="pres">
      <dgm:prSet presAssocID="{5EDD28C8-3E19-4655-B9C0-090E2C62A97B}" presName="Accent1" presStyleCnt="0"/>
      <dgm:spPr/>
    </dgm:pt>
    <dgm:pt modelId="{21133B4D-DB6E-4B7D-B102-1228F6988478}" type="pres">
      <dgm:prSet presAssocID="{5EDD28C8-3E19-4655-B9C0-090E2C62A97B}" presName="Accent" presStyleLbl="node1" presStyleIdx="0" presStyleCnt="3"/>
      <dgm:spPr/>
    </dgm:pt>
    <dgm:pt modelId="{F6B46D0D-FA98-47B0-84DE-F4460A5ED8E3}" type="pres">
      <dgm:prSet presAssocID="{5EDD28C8-3E19-4655-B9C0-090E2C62A97B}" presName="Parent1" presStyleLbl="revTx" presStyleIdx="0" presStyleCnt="3">
        <dgm:presLayoutVars>
          <dgm:chMax val="1"/>
          <dgm:chPref val="1"/>
          <dgm:bulletEnabled val="1"/>
        </dgm:presLayoutVars>
      </dgm:prSet>
      <dgm:spPr/>
      <dgm:t>
        <a:bodyPr/>
        <a:lstStyle/>
        <a:p>
          <a:endParaRPr lang="es-EC"/>
        </a:p>
      </dgm:t>
    </dgm:pt>
    <dgm:pt modelId="{FA17A6FB-9D06-48CE-8814-320A17C4A290}" type="pres">
      <dgm:prSet presAssocID="{B4C27D3D-A86E-4025-ABBF-5D66E6DA53BD}" presName="Accent2" presStyleCnt="0"/>
      <dgm:spPr/>
    </dgm:pt>
    <dgm:pt modelId="{60E13E6B-DA6F-4B25-A3B7-C6EE735FA80F}" type="pres">
      <dgm:prSet presAssocID="{B4C27D3D-A86E-4025-ABBF-5D66E6DA53BD}" presName="Accent" presStyleLbl="node1" presStyleIdx="1" presStyleCnt="3"/>
      <dgm:spPr/>
    </dgm:pt>
    <dgm:pt modelId="{8232D0A7-FF1A-48A4-B20D-9C5641BEEDF8}" type="pres">
      <dgm:prSet presAssocID="{B4C27D3D-A86E-4025-ABBF-5D66E6DA53BD}" presName="Parent2" presStyleLbl="revTx" presStyleIdx="1" presStyleCnt="3" custScaleX="128880">
        <dgm:presLayoutVars>
          <dgm:chMax val="1"/>
          <dgm:chPref val="1"/>
          <dgm:bulletEnabled val="1"/>
        </dgm:presLayoutVars>
      </dgm:prSet>
      <dgm:spPr/>
      <dgm:t>
        <a:bodyPr/>
        <a:lstStyle/>
        <a:p>
          <a:endParaRPr lang="es-EC"/>
        </a:p>
      </dgm:t>
    </dgm:pt>
    <dgm:pt modelId="{D48E35CC-910A-4385-A7B2-03E3FAAD7443}" type="pres">
      <dgm:prSet presAssocID="{D4628245-D8E8-4C43-9877-E6C4537DB023}" presName="Accent3" presStyleCnt="0"/>
      <dgm:spPr/>
    </dgm:pt>
    <dgm:pt modelId="{E647B1D4-35E0-4394-9607-12C001BBD755}" type="pres">
      <dgm:prSet presAssocID="{D4628245-D8E8-4C43-9877-E6C4537DB023}" presName="Accent" presStyleLbl="node1" presStyleIdx="2" presStyleCnt="3"/>
      <dgm:spPr/>
    </dgm:pt>
    <dgm:pt modelId="{8A56A3E8-9F97-4A03-BF3D-72B57472FD95}" type="pres">
      <dgm:prSet presAssocID="{D4628245-D8E8-4C43-9877-E6C4537DB023}" presName="Parent3" presStyleLbl="revTx" presStyleIdx="2" presStyleCnt="3">
        <dgm:presLayoutVars>
          <dgm:chMax val="1"/>
          <dgm:chPref val="1"/>
          <dgm:bulletEnabled val="1"/>
        </dgm:presLayoutVars>
      </dgm:prSet>
      <dgm:spPr/>
      <dgm:t>
        <a:bodyPr/>
        <a:lstStyle/>
        <a:p>
          <a:endParaRPr lang="es-EC"/>
        </a:p>
      </dgm:t>
    </dgm:pt>
  </dgm:ptLst>
  <dgm:cxnLst>
    <dgm:cxn modelId="{D38B40AB-D7AB-49F7-B8D5-F5F5A1EBE070}" srcId="{3A097759-4535-4556-8C5B-843F3E4DDDD1}" destId="{B4C27D3D-A86E-4025-ABBF-5D66E6DA53BD}" srcOrd="1" destOrd="0" parTransId="{B1423470-96C1-4877-B02C-D916726235AB}" sibTransId="{85A7E976-174B-4823-884D-FDDB2F94C93F}"/>
    <dgm:cxn modelId="{1F735FB2-30AF-41EE-BE96-7031829DD6CE}" srcId="{3A097759-4535-4556-8C5B-843F3E4DDDD1}" destId="{D4628245-D8E8-4C43-9877-E6C4537DB023}" srcOrd="2" destOrd="0" parTransId="{93A6FC63-77DE-4A41-9EEF-92488DA2E327}" sibTransId="{517A4FFA-5A6D-4E9D-8231-6237AFEEC2AE}"/>
    <dgm:cxn modelId="{28C606D2-0076-402A-9A15-0B5998C118BB}" type="presOf" srcId="{5EDD28C8-3E19-4655-B9C0-090E2C62A97B}" destId="{F6B46D0D-FA98-47B0-84DE-F4460A5ED8E3}" srcOrd="0" destOrd="0" presId="urn:microsoft.com/office/officeart/2009/layout/CircleArrowProcess"/>
    <dgm:cxn modelId="{BCF2C2C2-02BE-4090-A78F-D95ADF980AF1}" type="presOf" srcId="{B4C27D3D-A86E-4025-ABBF-5D66E6DA53BD}" destId="{8232D0A7-FF1A-48A4-B20D-9C5641BEEDF8}" srcOrd="0" destOrd="0" presId="urn:microsoft.com/office/officeart/2009/layout/CircleArrowProcess"/>
    <dgm:cxn modelId="{75C9A595-2D8B-482E-8E28-B9DEB844D79C}" srcId="{3A097759-4535-4556-8C5B-843F3E4DDDD1}" destId="{5EDD28C8-3E19-4655-B9C0-090E2C62A97B}" srcOrd="0" destOrd="0" parTransId="{473E432F-FB57-47FA-B63B-4D30BB5341F8}" sibTransId="{16010D58-D143-47C8-B82D-C6BF5475BC9C}"/>
    <dgm:cxn modelId="{35FA65D0-8A1B-4CFA-8847-0291987AE8DB}" type="presOf" srcId="{D4628245-D8E8-4C43-9877-E6C4537DB023}" destId="{8A56A3E8-9F97-4A03-BF3D-72B57472FD95}" srcOrd="0" destOrd="0" presId="urn:microsoft.com/office/officeart/2009/layout/CircleArrowProcess"/>
    <dgm:cxn modelId="{A7F7A214-ADCD-4F0E-8DA6-685DE0F2904D}" type="presOf" srcId="{3A097759-4535-4556-8C5B-843F3E4DDDD1}" destId="{4BC31927-C8D4-4A6C-B800-D33BF3CBD668}" srcOrd="0" destOrd="0" presId="urn:microsoft.com/office/officeart/2009/layout/CircleArrowProcess"/>
    <dgm:cxn modelId="{BF99D6DA-6774-42D3-A5A3-09112FFCF5FD}" type="presParOf" srcId="{4BC31927-C8D4-4A6C-B800-D33BF3CBD668}" destId="{072B9454-777C-484F-9681-93F38D8260B1}" srcOrd="0" destOrd="0" presId="urn:microsoft.com/office/officeart/2009/layout/CircleArrowProcess"/>
    <dgm:cxn modelId="{AACDD200-CFB8-453F-B419-6C584F5CB082}" type="presParOf" srcId="{072B9454-777C-484F-9681-93F38D8260B1}" destId="{21133B4D-DB6E-4B7D-B102-1228F6988478}" srcOrd="0" destOrd="0" presId="urn:microsoft.com/office/officeart/2009/layout/CircleArrowProcess"/>
    <dgm:cxn modelId="{DC3655FF-542C-4B09-8FCF-1C61CC9E89C0}" type="presParOf" srcId="{4BC31927-C8D4-4A6C-B800-D33BF3CBD668}" destId="{F6B46D0D-FA98-47B0-84DE-F4460A5ED8E3}" srcOrd="1" destOrd="0" presId="urn:microsoft.com/office/officeart/2009/layout/CircleArrowProcess"/>
    <dgm:cxn modelId="{A7C5496E-5894-4318-8382-4C635D3EC500}" type="presParOf" srcId="{4BC31927-C8D4-4A6C-B800-D33BF3CBD668}" destId="{FA17A6FB-9D06-48CE-8814-320A17C4A290}" srcOrd="2" destOrd="0" presId="urn:microsoft.com/office/officeart/2009/layout/CircleArrowProcess"/>
    <dgm:cxn modelId="{ABA74C31-0FA5-47D6-BA63-C921A8AEFE02}" type="presParOf" srcId="{FA17A6FB-9D06-48CE-8814-320A17C4A290}" destId="{60E13E6B-DA6F-4B25-A3B7-C6EE735FA80F}" srcOrd="0" destOrd="0" presId="urn:microsoft.com/office/officeart/2009/layout/CircleArrowProcess"/>
    <dgm:cxn modelId="{9BB5CBD7-33D4-41B4-94D4-8EA7A7594113}" type="presParOf" srcId="{4BC31927-C8D4-4A6C-B800-D33BF3CBD668}" destId="{8232D0A7-FF1A-48A4-B20D-9C5641BEEDF8}" srcOrd="3" destOrd="0" presId="urn:microsoft.com/office/officeart/2009/layout/CircleArrowProcess"/>
    <dgm:cxn modelId="{12D113F4-A1C0-4C98-9C46-F2561CBD0771}" type="presParOf" srcId="{4BC31927-C8D4-4A6C-B800-D33BF3CBD668}" destId="{D48E35CC-910A-4385-A7B2-03E3FAAD7443}" srcOrd="4" destOrd="0" presId="urn:microsoft.com/office/officeart/2009/layout/CircleArrowProcess"/>
    <dgm:cxn modelId="{DB2ACC90-38D7-4A58-8153-DD04C9687F81}" type="presParOf" srcId="{D48E35CC-910A-4385-A7B2-03E3FAAD7443}" destId="{E647B1D4-35E0-4394-9607-12C001BBD755}" srcOrd="0" destOrd="0" presId="urn:microsoft.com/office/officeart/2009/layout/CircleArrowProcess"/>
    <dgm:cxn modelId="{CA058311-54D3-4CE3-A718-FB6166FC9E11}" type="presParOf" srcId="{4BC31927-C8D4-4A6C-B800-D33BF3CBD668}" destId="{8A56A3E8-9F97-4A03-BF3D-72B57472FD9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A097759-4535-4556-8C5B-843F3E4DDDD1}" type="doc">
      <dgm:prSet loTypeId="urn:microsoft.com/office/officeart/2009/layout/CircleArrowProcess" loCatId="process" qsTypeId="urn:microsoft.com/office/officeart/2005/8/quickstyle/simple3" qsCatId="simple" csTypeId="urn:microsoft.com/office/officeart/2005/8/colors/colorful2" csCatId="colorful" phldr="1"/>
      <dgm:spPr/>
      <dgm:t>
        <a:bodyPr/>
        <a:lstStyle/>
        <a:p>
          <a:endParaRPr lang="es-EC"/>
        </a:p>
      </dgm:t>
    </dgm:pt>
    <dgm:pt modelId="{5EDD28C8-3E19-4655-B9C0-090E2C62A97B}">
      <dgm:prSet phldrT="[Texto]"/>
      <dgm:spPr/>
      <dgm:t>
        <a:bodyPr/>
        <a:lstStyle/>
        <a:p>
          <a:r>
            <a:rPr lang="es-EC" dirty="0" smtClean="0"/>
            <a:t>Los valores de fase absolutos calibrados se convierte en desplazamientos</a:t>
          </a:r>
          <a:endParaRPr lang="es-EC" b="0" dirty="0"/>
        </a:p>
      </dgm:t>
    </dgm:pt>
    <dgm:pt modelId="{473E432F-FB57-47FA-B63B-4D30BB5341F8}" type="parTrans" cxnId="{75C9A595-2D8B-482E-8E28-B9DEB844D79C}">
      <dgm:prSet/>
      <dgm:spPr/>
      <dgm:t>
        <a:bodyPr/>
        <a:lstStyle/>
        <a:p>
          <a:endParaRPr lang="es-EC"/>
        </a:p>
      </dgm:t>
    </dgm:pt>
    <dgm:pt modelId="{16010D58-D143-47C8-B82D-C6BF5475BC9C}" type="sibTrans" cxnId="{75C9A595-2D8B-482E-8E28-B9DEB844D79C}">
      <dgm:prSet/>
      <dgm:spPr/>
      <dgm:t>
        <a:bodyPr/>
        <a:lstStyle/>
        <a:p>
          <a:endParaRPr lang="es-EC"/>
        </a:p>
      </dgm:t>
    </dgm:pt>
    <dgm:pt modelId="{D4628245-D8E8-4C43-9877-E6C4537DB023}">
      <dgm:prSet phldrT="[Texto]"/>
      <dgm:spPr/>
      <dgm:t>
        <a:bodyPr/>
        <a:lstStyle/>
        <a:p>
          <a:r>
            <a:rPr lang="es-EC" dirty="0" smtClean="0"/>
            <a:t>Se obtiene la altura de cada píxel y su localización</a:t>
          </a:r>
          <a:endParaRPr lang="es-EC" dirty="0"/>
        </a:p>
      </dgm:t>
    </dgm:pt>
    <dgm:pt modelId="{93A6FC63-77DE-4A41-9EEF-92488DA2E327}" type="parTrans" cxnId="{1F735FB2-30AF-41EE-BE96-7031829DD6CE}">
      <dgm:prSet/>
      <dgm:spPr/>
      <dgm:t>
        <a:bodyPr/>
        <a:lstStyle/>
        <a:p>
          <a:endParaRPr lang="es-EC"/>
        </a:p>
      </dgm:t>
    </dgm:pt>
    <dgm:pt modelId="{517A4FFA-5A6D-4E9D-8231-6237AFEEC2AE}" type="sibTrans" cxnId="{1F735FB2-30AF-41EE-BE96-7031829DD6CE}">
      <dgm:prSet/>
      <dgm:spPr/>
      <dgm:t>
        <a:bodyPr/>
        <a:lstStyle/>
        <a:p>
          <a:endParaRPr lang="es-EC"/>
        </a:p>
      </dgm:t>
    </dgm:pt>
    <dgm:pt modelId="{B4C27D3D-A86E-4025-ABBF-5D66E6DA53BD}">
      <dgm:prSet/>
      <dgm:spPr/>
      <dgm:t>
        <a:bodyPr/>
        <a:lstStyle/>
        <a:p>
          <a:r>
            <a:rPr lang="es-EC" dirty="0" smtClean="0"/>
            <a:t>Que se aplica simultáneamente en las dos antena</a:t>
          </a:r>
          <a:endParaRPr lang="es-EC" dirty="0"/>
        </a:p>
      </dgm:t>
    </dgm:pt>
    <dgm:pt modelId="{B1423470-96C1-4877-B02C-D916726235AB}" type="parTrans" cxnId="{D38B40AB-D7AB-49F7-B8D5-F5F5A1EBE070}">
      <dgm:prSet/>
      <dgm:spPr/>
      <dgm:t>
        <a:bodyPr/>
        <a:lstStyle/>
        <a:p>
          <a:endParaRPr lang="es-EC"/>
        </a:p>
      </dgm:t>
    </dgm:pt>
    <dgm:pt modelId="{85A7E976-174B-4823-884D-FDDB2F94C93F}" type="sibTrans" cxnId="{D38B40AB-D7AB-49F7-B8D5-F5F5A1EBE070}">
      <dgm:prSet/>
      <dgm:spPr/>
      <dgm:t>
        <a:bodyPr/>
        <a:lstStyle/>
        <a:p>
          <a:endParaRPr lang="es-EC"/>
        </a:p>
      </dgm:t>
    </dgm:pt>
    <dgm:pt modelId="{4BC31927-C8D4-4A6C-B800-D33BF3CBD668}" type="pres">
      <dgm:prSet presAssocID="{3A097759-4535-4556-8C5B-843F3E4DDDD1}" presName="Name0" presStyleCnt="0">
        <dgm:presLayoutVars>
          <dgm:chMax val="7"/>
          <dgm:chPref val="7"/>
          <dgm:dir/>
          <dgm:animLvl val="lvl"/>
        </dgm:presLayoutVars>
      </dgm:prSet>
      <dgm:spPr/>
      <dgm:t>
        <a:bodyPr/>
        <a:lstStyle/>
        <a:p>
          <a:endParaRPr lang="es-EC"/>
        </a:p>
      </dgm:t>
    </dgm:pt>
    <dgm:pt modelId="{072B9454-777C-484F-9681-93F38D8260B1}" type="pres">
      <dgm:prSet presAssocID="{5EDD28C8-3E19-4655-B9C0-090E2C62A97B}" presName="Accent1" presStyleCnt="0"/>
      <dgm:spPr/>
    </dgm:pt>
    <dgm:pt modelId="{21133B4D-DB6E-4B7D-B102-1228F6988478}" type="pres">
      <dgm:prSet presAssocID="{5EDD28C8-3E19-4655-B9C0-090E2C62A97B}" presName="Accent" presStyleLbl="node1" presStyleIdx="0" presStyleCnt="3"/>
      <dgm:spPr/>
    </dgm:pt>
    <dgm:pt modelId="{F6B46D0D-FA98-47B0-84DE-F4460A5ED8E3}" type="pres">
      <dgm:prSet presAssocID="{5EDD28C8-3E19-4655-B9C0-090E2C62A97B}" presName="Parent1" presStyleLbl="revTx" presStyleIdx="0" presStyleCnt="3" custLinFactNeighborY="-12747">
        <dgm:presLayoutVars>
          <dgm:chMax val="1"/>
          <dgm:chPref val="1"/>
          <dgm:bulletEnabled val="1"/>
        </dgm:presLayoutVars>
      </dgm:prSet>
      <dgm:spPr/>
      <dgm:t>
        <a:bodyPr/>
        <a:lstStyle/>
        <a:p>
          <a:endParaRPr lang="es-EC"/>
        </a:p>
      </dgm:t>
    </dgm:pt>
    <dgm:pt modelId="{FA17A6FB-9D06-48CE-8814-320A17C4A290}" type="pres">
      <dgm:prSet presAssocID="{B4C27D3D-A86E-4025-ABBF-5D66E6DA53BD}" presName="Accent2" presStyleCnt="0"/>
      <dgm:spPr/>
    </dgm:pt>
    <dgm:pt modelId="{60E13E6B-DA6F-4B25-A3B7-C6EE735FA80F}" type="pres">
      <dgm:prSet presAssocID="{B4C27D3D-A86E-4025-ABBF-5D66E6DA53BD}" presName="Accent" presStyleLbl="node1" presStyleIdx="1" presStyleCnt="3"/>
      <dgm:spPr/>
    </dgm:pt>
    <dgm:pt modelId="{8232D0A7-FF1A-48A4-B20D-9C5641BEEDF8}" type="pres">
      <dgm:prSet presAssocID="{B4C27D3D-A86E-4025-ABBF-5D66E6DA53BD}" presName="Parent2" presStyleLbl="revTx" presStyleIdx="1" presStyleCnt="3" custScaleX="128880">
        <dgm:presLayoutVars>
          <dgm:chMax val="1"/>
          <dgm:chPref val="1"/>
          <dgm:bulletEnabled val="1"/>
        </dgm:presLayoutVars>
      </dgm:prSet>
      <dgm:spPr/>
      <dgm:t>
        <a:bodyPr/>
        <a:lstStyle/>
        <a:p>
          <a:endParaRPr lang="es-EC"/>
        </a:p>
      </dgm:t>
    </dgm:pt>
    <dgm:pt modelId="{D48E35CC-910A-4385-A7B2-03E3FAAD7443}" type="pres">
      <dgm:prSet presAssocID="{D4628245-D8E8-4C43-9877-E6C4537DB023}" presName="Accent3" presStyleCnt="0"/>
      <dgm:spPr/>
    </dgm:pt>
    <dgm:pt modelId="{E647B1D4-35E0-4394-9607-12C001BBD755}" type="pres">
      <dgm:prSet presAssocID="{D4628245-D8E8-4C43-9877-E6C4537DB023}" presName="Accent" presStyleLbl="node1" presStyleIdx="2" presStyleCnt="3"/>
      <dgm:spPr/>
    </dgm:pt>
    <dgm:pt modelId="{8A56A3E8-9F97-4A03-BF3D-72B57472FD95}" type="pres">
      <dgm:prSet presAssocID="{D4628245-D8E8-4C43-9877-E6C4537DB023}" presName="Parent3" presStyleLbl="revTx" presStyleIdx="2" presStyleCnt="3">
        <dgm:presLayoutVars>
          <dgm:chMax val="1"/>
          <dgm:chPref val="1"/>
          <dgm:bulletEnabled val="1"/>
        </dgm:presLayoutVars>
      </dgm:prSet>
      <dgm:spPr/>
      <dgm:t>
        <a:bodyPr/>
        <a:lstStyle/>
        <a:p>
          <a:endParaRPr lang="es-EC"/>
        </a:p>
      </dgm:t>
    </dgm:pt>
  </dgm:ptLst>
  <dgm:cxnLst>
    <dgm:cxn modelId="{EF837B9E-CB3F-42BE-BC86-61C090F0EE66}" type="presOf" srcId="{3A097759-4535-4556-8C5B-843F3E4DDDD1}" destId="{4BC31927-C8D4-4A6C-B800-D33BF3CBD668}" srcOrd="0" destOrd="0" presId="urn:microsoft.com/office/officeart/2009/layout/CircleArrowProcess"/>
    <dgm:cxn modelId="{3C54F086-5EF4-46E3-91E8-6826E80C1ED8}" type="presOf" srcId="{D4628245-D8E8-4C43-9877-E6C4537DB023}" destId="{8A56A3E8-9F97-4A03-BF3D-72B57472FD95}" srcOrd="0" destOrd="0" presId="urn:microsoft.com/office/officeart/2009/layout/CircleArrowProcess"/>
    <dgm:cxn modelId="{9C2853B9-FA19-44F6-870F-5DC6853BC206}" type="presOf" srcId="{B4C27D3D-A86E-4025-ABBF-5D66E6DA53BD}" destId="{8232D0A7-FF1A-48A4-B20D-9C5641BEEDF8}" srcOrd="0" destOrd="0" presId="urn:microsoft.com/office/officeart/2009/layout/CircleArrowProcess"/>
    <dgm:cxn modelId="{D38B40AB-D7AB-49F7-B8D5-F5F5A1EBE070}" srcId="{3A097759-4535-4556-8C5B-843F3E4DDDD1}" destId="{B4C27D3D-A86E-4025-ABBF-5D66E6DA53BD}" srcOrd="1" destOrd="0" parTransId="{B1423470-96C1-4877-B02C-D916726235AB}" sibTransId="{85A7E976-174B-4823-884D-FDDB2F94C93F}"/>
    <dgm:cxn modelId="{1F735FB2-30AF-41EE-BE96-7031829DD6CE}" srcId="{3A097759-4535-4556-8C5B-843F3E4DDDD1}" destId="{D4628245-D8E8-4C43-9877-E6C4537DB023}" srcOrd="2" destOrd="0" parTransId="{93A6FC63-77DE-4A41-9EEF-92488DA2E327}" sibTransId="{517A4FFA-5A6D-4E9D-8231-6237AFEEC2AE}"/>
    <dgm:cxn modelId="{BCB0ED16-AA4A-4EE5-B11C-C7AD91B9DEC8}" type="presOf" srcId="{5EDD28C8-3E19-4655-B9C0-090E2C62A97B}" destId="{F6B46D0D-FA98-47B0-84DE-F4460A5ED8E3}" srcOrd="0" destOrd="0" presId="urn:microsoft.com/office/officeart/2009/layout/CircleArrowProcess"/>
    <dgm:cxn modelId="{75C9A595-2D8B-482E-8E28-B9DEB844D79C}" srcId="{3A097759-4535-4556-8C5B-843F3E4DDDD1}" destId="{5EDD28C8-3E19-4655-B9C0-090E2C62A97B}" srcOrd="0" destOrd="0" parTransId="{473E432F-FB57-47FA-B63B-4D30BB5341F8}" sibTransId="{16010D58-D143-47C8-B82D-C6BF5475BC9C}"/>
    <dgm:cxn modelId="{579BB1CB-214A-44B5-ABF1-7AF469F36022}" type="presParOf" srcId="{4BC31927-C8D4-4A6C-B800-D33BF3CBD668}" destId="{072B9454-777C-484F-9681-93F38D8260B1}" srcOrd="0" destOrd="0" presId="urn:microsoft.com/office/officeart/2009/layout/CircleArrowProcess"/>
    <dgm:cxn modelId="{35033429-6BE1-4D28-B26E-CDFFAA858D68}" type="presParOf" srcId="{072B9454-777C-484F-9681-93F38D8260B1}" destId="{21133B4D-DB6E-4B7D-B102-1228F6988478}" srcOrd="0" destOrd="0" presId="urn:microsoft.com/office/officeart/2009/layout/CircleArrowProcess"/>
    <dgm:cxn modelId="{E8BB194F-D411-4DAD-8F35-2ED82476E8C7}" type="presParOf" srcId="{4BC31927-C8D4-4A6C-B800-D33BF3CBD668}" destId="{F6B46D0D-FA98-47B0-84DE-F4460A5ED8E3}" srcOrd="1" destOrd="0" presId="urn:microsoft.com/office/officeart/2009/layout/CircleArrowProcess"/>
    <dgm:cxn modelId="{5E0C92DB-4416-4789-8543-EBBC4C852D5B}" type="presParOf" srcId="{4BC31927-C8D4-4A6C-B800-D33BF3CBD668}" destId="{FA17A6FB-9D06-48CE-8814-320A17C4A290}" srcOrd="2" destOrd="0" presId="urn:microsoft.com/office/officeart/2009/layout/CircleArrowProcess"/>
    <dgm:cxn modelId="{CC27055B-35C0-47F2-B43D-5FAC678D97F6}" type="presParOf" srcId="{FA17A6FB-9D06-48CE-8814-320A17C4A290}" destId="{60E13E6B-DA6F-4B25-A3B7-C6EE735FA80F}" srcOrd="0" destOrd="0" presId="urn:microsoft.com/office/officeart/2009/layout/CircleArrowProcess"/>
    <dgm:cxn modelId="{6F1477F8-9F5B-47C3-927C-3E247C406D12}" type="presParOf" srcId="{4BC31927-C8D4-4A6C-B800-D33BF3CBD668}" destId="{8232D0A7-FF1A-48A4-B20D-9C5641BEEDF8}" srcOrd="3" destOrd="0" presId="urn:microsoft.com/office/officeart/2009/layout/CircleArrowProcess"/>
    <dgm:cxn modelId="{125E5007-9BFB-4312-8BA2-D4A6ACFE4117}" type="presParOf" srcId="{4BC31927-C8D4-4A6C-B800-D33BF3CBD668}" destId="{D48E35CC-910A-4385-A7B2-03E3FAAD7443}" srcOrd="4" destOrd="0" presId="urn:microsoft.com/office/officeart/2009/layout/CircleArrowProcess"/>
    <dgm:cxn modelId="{CA2A46CE-AA52-49B3-A336-E7450842CCB3}" type="presParOf" srcId="{D48E35CC-910A-4385-A7B2-03E3FAAD7443}" destId="{E647B1D4-35E0-4394-9607-12C001BBD755}" srcOrd="0" destOrd="0" presId="urn:microsoft.com/office/officeart/2009/layout/CircleArrowProcess"/>
    <dgm:cxn modelId="{1E3FC204-FD2F-4A6B-8C4E-C1C0D01C0428}" type="presParOf" srcId="{4BC31927-C8D4-4A6C-B800-D33BF3CBD668}" destId="{8A56A3E8-9F97-4A03-BF3D-72B57472FD9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0874BD-85A2-4591-A836-6ECCF754DB2A}" type="doc">
      <dgm:prSet loTypeId="urn:microsoft.com/office/officeart/2005/8/layout/bProcess3" loCatId="process" qsTypeId="urn:microsoft.com/office/officeart/2005/8/quickstyle/simple3" qsCatId="simple" csTypeId="urn:microsoft.com/office/officeart/2005/8/colors/colorful1" csCatId="colorful" phldr="1"/>
      <dgm:spPr/>
      <dgm:t>
        <a:bodyPr/>
        <a:lstStyle/>
        <a:p>
          <a:endParaRPr lang="es-EC"/>
        </a:p>
      </dgm:t>
    </dgm:pt>
    <dgm:pt modelId="{F1B527B1-9D01-47B9-9BEE-5D749257C759}">
      <dgm:prSet phldrT="[Texto]"/>
      <dgm:spPr/>
      <dgm:t>
        <a:bodyPr/>
        <a:lstStyle/>
        <a:p>
          <a:r>
            <a:rPr lang="es-EC" b="1" dirty="0" smtClean="0"/>
            <a:t>¿Qué es un SAT (Sistema de Alerta Temprana)?</a:t>
          </a:r>
          <a:endParaRPr lang="es-EC" dirty="0"/>
        </a:p>
      </dgm:t>
    </dgm:pt>
    <dgm:pt modelId="{CF6C2AB8-738E-43F2-92F5-39256FFB81A0}" type="parTrans" cxnId="{AFB46FCA-B8AF-4EFF-B84F-043CFFA4B37C}">
      <dgm:prSet/>
      <dgm:spPr/>
      <dgm:t>
        <a:bodyPr/>
        <a:lstStyle/>
        <a:p>
          <a:endParaRPr lang="es-EC"/>
        </a:p>
      </dgm:t>
    </dgm:pt>
    <dgm:pt modelId="{1733A207-266D-4CC8-8398-7AC77E1DDFA6}" type="sibTrans" cxnId="{AFB46FCA-B8AF-4EFF-B84F-043CFFA4B37C}">
      <dgm:prSet/>
      <dgm:spPr/>
      <dgm:t>
        <a:bodyPr/>
        <a:lstStyle/>
        <a:p>
          <a:endParaRPr lang="es-EC"/>
        </a:p>
      </dgm:t>
    </dgm:pt>
    <dgm:pt modelId="{38BF9E61-CC1C-4B7C-91A9-FE1700438E0F}">
      <dgm:prSet phldrT="[Texto]"/>
      <dgm:spPr/>
      <dgm:t>
        <a:bodyPr/>
        <a:lstStyle/>
        <a:p>
          <a:pPr algn="ctr"/>
          <a:r>
            <a:rPr lang="es-EC" b="1" dirty="0" smtClean="0"/>
            <a:t>¿Cuál la importancia de un SAT?</a:t>
          </a:r>
          <a:endParaRPr lang="es-EC" dirty="0"/>
        </a:p>
      </dgm:t>
    </dgm:pt>
    <dgm:pt modelId="{17C7B13D-F28E-4E48-A4A8-5A7C3E763FE4}" type="parTrans" cxnId="{3847F7C8-8535-4E55-BF58-1A8A5BCBC5A4}">
      <dgm:prSet/>
      <dgm:spPr/>
      <dgm:t>
        <a:bodyPr/>
        <a:lstStyle/>
        <a:p>
          <a:endParaRPr lang="es-EC"/>
        </a:p>
      </dgm:t>
    </dgm:pt>
    <dgm:pt modelId="{AED164A5-0271-46E4-BB2B-717DAC042EEC}" type="sibTrans" cxnId="{3847F7C8-8535-4E55-BF58-1A8A5BCBC5A4}">
      <dgm:prSet/>
      <dgm:spPr/>
      <dgm:t>
        <a:bodyPr/>
        <a:lstStyle/>
        <a:p>
          <a:endParaRPr lang="es-EC"/>
        </a:p>
      </dgm:t>
    </dgm:pt>
    <dgm:pt modelId="{1B3B047F-DAE0-402B-8913-924DD6DED965}">
      <dgm:prSet phldrT="[Texto]"/>
      <dgm:spPr/>
      <dgm:t>
        <a:bodyPr/>
        <a:lstStyle/>
        <a:p>
          <a:pPr algn="l"/>
          <a:endParaRPr lang="es-EC" dirty="0"/>
        </a:p>
      </dgm:t>
    </dgm:pt>
    <dgm:pt modelId="{993D9E9A-C2A4-4486-B778-2E70FED0241B}" type="parTrans" cxnId="{92CF737A-9188-4A57-B703-1531B3B6C86A}">
      <dgm:prSet/>
      <dgm:spPr/>
      <dgm:t>
        <a:bodyPr/>
        <a:lstStyle/>
        <a:p>
          <a:endParaRPr lang="es-EC"/>
        </a:p>
      </dgm:t>
    </dgm:pt>
    <dgm:pt modelId="{66B852B0-9BE7-4049-A7AF-10902BD52FBC}" type="sibTrans" cxnId="{92CF737A-9188-4A57-B703-1531B3B6C86A}">
      <dgm:prSet/>
      <dgm:spPr/>
      <dgm:t>
        <a:bodyPr/>
        <a:lstStyle/>
        <a:p>
          <a:endParaRPr lang="es-EC"/>
        </a:p>
      </dgm:t>
    </dgm:pt>
    <dgm:pt modelId="{9C9787C4-E2B4-4626-952B-0DD6D4211427}">
      <dgm:prSet/>
      <dgm:spPr/>
      <dgm:t>
        <a:bodyPr/>
        <a:lstStyle/>
        <a:p>
          <a:r>
            <a:rPr lang="es-EC" smtClean="0"/>
            <a:t>¿Cuál es el objetivo de un SAT?</a:t>
          </a:r>
          <a:endParaRPr lang="es-EC"/>
        </a:p>
      </dgm:t>
    </dgm:pt>
    <dgm:pt modelId="{3DE5DD8C-98AB-49E2-8A08-823587B541DE}" type="parTrans" cxnId="{3F50752A-E710-4F34-BFF2-974256CF3E8F}">
      <dgm:prSet/>
      <dgm:spPr/>
      <dgm:t>
        <a:bodyPr/>
        <a:lstStyle/>
        <a:p>
          <a:endParaRPr lang="es-EC"/>
        </a:p>
      </dgm:t>
    </dgm:pt>
    <dgm:pt modelId="{03E0C64B-D4F0-4CB7-9302-F74B91E8D6E0}" type="sibTrans" cxnId="{3F50752A-E710-4F34-BFF2-974256CF3E8F}">
      <dgm:prSet/>
      <dgm:spPr/>
      <dgm:t>
        <a:bodyPr/>
        <a:lstStyle/>
        <a:p>
          <a:endParaRPr lang="es-EC"/>
        </a:p>
      </dgm:t>
    </dgm:pt>
    <dgm:pt modelId="{0059012B-42B2-42DC-B084-AF07DDA10942}">
      <dgm:prSet/>
      <dgm:spPr/>
      <dgm:t>
        <a:bodyPr/>
        <a:lstStyle/>
        <a:p>
          <a:r>
            <a:rPr lang="es-EC" b="1" smtClean="0"/>
            <a:t>Procedimiento de implementación de un SAT</a:t>
          </a:r>
          <a:endParaRPr lang="es-EC" b="1"/>
        </a:p>
      </dgm:t>
    </dgm:pt>
    <dgm:pt modelId="{D1995850-C787-47C1-ADA8-CFC87630E993}" type="sibTrans" cxnId="{3A23CDBB-97E0-448B-8A98-5A0F0FC4138C}">
      <dgm:prSet/>
      <dgm:spPr/>
      <dgm:t>
        <a:bodyPr/>
        <a:lstStyle/>
        <a:p>
          <a:endParaRPr lang="es-EC"/>
        </a:p>
      </dgm:t>
    </dgm:pt>
    <dgm:pt modelId="{4A9C2295-28F7-4A69-BE16-00FE68120E5D}" type="parTrans" cxnId="{3A23CDBB-97E0-448B-8A98-5A0F0FC4138C}">
      <dgm:prSet/>
      <dgm:spPr/>
      <dgm:t>
        <a:bodyPr/>
        <a:lstStyle/>
        <a:p>
          <a:endParaRPr lang="es-EC"/>
        </a:p>
      </dgm:t>
    </dgm:pt>
    <dgm:pt modelId="{FF8F808C-7F2F-4012-A085-C9580B36E21F}" type="pres">
      <dgm:prSet presAssocID="{930874BD-85A2-4591-A836-6ECCF754DB2A}" presName="Name0" presStyleCnt="0">
        <dgm:presLayoutVars>
          <dgm:dir/>
          <dgm:resizeHandles val="exact"/>
        </dgm:presLayoutVars>
      </dgm:prSet>
      <dgm:spPr/>
      <dgm:t>
        <a:bodyPr/>
        <a:lstStyle/>
        <a:p>
          <a:endParaRPr lang="es-EC"/>
        </a:p>
      </dgm:t>
    </dgm:pt>
    <dgm:pt modelId="{30174E14-54D1-461F-896B-E6C3A910A9A7}" type="pres">
      <dgm:prSet presAssocID="{F1B527B1-9D01-47B9-9BEE-5D749257C759}" presName="node" presStyleLbl="node1" presStyleIdx="0" presStyleCnt="4">
        <dgm:presLayoutVars>
          <dgm:bulletEnabled val="1"/>
        </dgm:presLayoutVars>
      </dgm:prSet>
      <dgm:spPr/>
      <dgm:t>
        <a:bodyPr/>
        <a:lstStyle/>
        <a:p>
          <a:endParaRPr lang="es-EC"/>
        </a:p>
      </dgm:t>
    </dgm:pt>
    <dgm:pt modelId="{4EF56B70-A576-4B9C-8030-55CDFA0D553A}" type="pres">
      <dgm:prSet presAssocID="{1733A207-266D-4CC8-8398-7AC77E1DDFA6}" presName="sibTrans" presStyleLbl="sibTrans1D1" presStyleIdx="0" presStyleCnt="3"/>
      <dgm:spPr/>
      <dgm:t>
        <a:bodyPr/>
        <a:lstStyle/>
        <a:p>
          <a:endParaRPr lang="es-EC"/>
        </a:p>
      </dgm:t>
    </dgm:pt>
    <dgm:pt modelId="{13888F75-43C1-420A-B7CC-3E293DD101AC}" type="pres">
      <dgm:prSet presAssocID="{1733A207-266D-4CC8-8398-7AC77E1DDFA6}" presName="connectorText" presStyleLbl="sibTrans1D1" presStyleIdx="0" presStyleCnt="3"/>
      <dgm:spPr/>
      <dgm:t>
        <a:bodyPr/>
        <a:lstStyle/>
        <a:p>
          <a:endParaRPr lang="es-EC"/>
        </a:p>
      </dgm:t>
    </dgm:pt>
    <dgm:pt modelId="{B74B8E44-8A27-47B7-B05F-99885756C2B7}" type="pres">
      <dgm:prSet presAssocID="{38BF9E61-CC1C-4B7C-91A9-FE1700438E0F}" presName="node" presStyleLbl="node1" presStyleIdx="1" presStyleCnt="4">
        <dgm:presLayoutVars>
          <dgm:bulletEnabled val="1"/>
        </dgm:presLayoutVars>
      </dgm:prSet>
      <dgm:spPr/>
      <dgm:t>
        <a:bodyPr/>
        <a:lstStyle/>
        <a:p>
          <a:endParaRPr lang="es-EC"/>
        </a:p>
      </dgm:t>
    </dgm:pt>
    <dgm:pt modelId="{9E8E7F39-16C5-472D-88B4-4CD79476EF9C}" type="pres">
      <dgm:prSet presAssocID="{AED164A5-0271-46E4-BB2B-717DAC042EEC}" presName="sibTrans" presStyleLbl="sibTrans1D1" presStyleIdx="1" presStyleCnt="3"/>
      <dgm:spPr/>
      <dgm:t>
        <a:bodyPr/>
        <a:lstStyle/>
        <a:p>
          <a:endParaRPr lang="es-EC"/>
        </a:p>
      </dgm:t>
    </dgm:pt>
    <dgm:pt modelId="{BCB08658-A227-402A-9227-573C2AAE3C92}" type="pres">
      <dgm:prSet presAssocID="{AED164A5-0271-46E4-BB2B-717DAC042EEC}" presName="connectorText" presStyleLbl="sibTrans1D1" presStyleIdx="1" presStyleCnt="3"/>
      <dgm:spPr/>
      <dgm:t>
        <a:bodyPr/>
        <a:lstStyle/>
        <a:p>
          <a:endParaRPr lang="es-EC"/>
        </a:p>
      </dgm:t>
    </dgm:pt>
    <dgm:pt modelId="{932692A1-E8B9-432A-874A-6CCF9D5791BD}" type="pres">
      <dgm:prSet presAssocID="{9C9787C4-E2B4-4626-952B-0DD6D4211427}" presName="node" presStyleLbl="node1" presStyleIdx="2" presStyleCnt="4">
        <dgm:presLayoutVars>
          <dgm:bulletEnabled val="1"/>
        </dgm:presLayoutVars>
      </dgm:prSet>
      <dgm:spPr/>
      <dgm:t>
        <a:bodyPr/>
        <a:lstStyle/>
        <a:p>
          <a:endParaRPr lang="es-EC"/>
        </a:p>
      </dgm:t>
    </dgm:pt>
    <dgm:pt modelId="{5CA1EAF3-97BD-4D11-994A-290368BE5A11}" type="pres">
      <dgm:prSet presAssocID="{03E0C64B-D4F0-4CB7-9302-F74B91E8D6E0}" presName="sibTrans" presStyleLbl="sibTrans1D1" presStyleIdx="2" presStyleCnt="3"/>
      <dgm:spPr/>
      <dgm:t>
        <a:bodyPr/>
        <a:lstStyle/>
        <a:p>
          <a:endParaRPr lang="es-EC"/>
        </a:p>
      </dgm:t>
    </dgm:pt>
    <dgm:pt modelId="{9502B60A-2C93-4880-8EAA-37B2B9403E17}" type="pres">
      <dgm:prSet presAssocID="{03E0C64B-D4F0-4CB7-9302-F74B91E8D6E0}" presName="connectorText" presStyleLbl="sibTrans1D1" presStyleIdx="2" presStyleCnt="3"/>
      <dgm:spPr/>
      <dgm:t>
        <a:bodyPr/>
        <a:lstStyle/>
        <a:p>
          <a:endParaRPr lang="es-EC"/>
        </a:p>
      </dgm:t>
    </dgm:pt>
    <dgm:pt modelId="{62778F60-0671-4A3A-8AC2-F6C4540320FF}" type="pres">
      <dgm:prSet presAssocID="{0059012B-42B2-42DC-B084-AF07DDA10942}" presName="node" presStyleLbl="node1" presStyleIdx="3" presStyleCnt="4">
        <dgm:presLayoutVars>
          <dgm:bulletEnabled val="1"/>
        </dgm:presLayoutVars>
      </dgm:prSet>
      <dgm:spPr/>
      <dgm:t>
        <a:bodyPr/>
        <a:lstStyle/>
        <a:p>
          <a:endParaRPr lang="es-EC"/>
        </a:p>
      </dgm:t>
    </dgm:pt>
  </dgm:ptLst>
  <dgm:cxnLst>
    <dgm:cxn modelId="{479D1647-6383-4521-8A08-A52C99148F9C}" type="presOf" srcId="{38BF9E61-CC1C-4B7C-91A9-FE1700438E0F}" destId="{B74B8E44-8A27-47B7-B05F-99885756C2B7}" srcOrd="0" destOrd="0" presId="urn:microsoft.com/office/officeart/2005/8/layout/bProcess3"/>
    <dgm:cxn modelId="{F9F5A085-A458-4F9D-9D0F-0D3170D3F758}" type="presOf" srcId="{1B3B047F-DAE0-402B-8913-924DD6DED965}" destId="{B74B8E44-8A27-47B7-B05F-99885756C2B7}" srcOrd="0" destOrd="1" presId="urn:microsoft.com/office/officeart/2005/8/layout/bProcess3"/>
    <dgm:cxn modelId="{42DCC8B7-2A62-4B72-AF9D-D769D51EC550}" type="presOf" srcId="{9C9787C4-E2B4-4626-952B-0DD6D4211427}" destId="{932692A1-E8B9-432A-874A-6CCF9D5791BD}" srcOrd="0" destOrd="0" presId="urn:microsoft.com/office/officeart/2005/8/layout/bProcess3"/>
    <dgm:cxn modelId="{EAF8605D-0509-46EF-89B3-76643C4E94DF}" type="presOf" srcId="{930874BD-85A2-4591-A836-6ECCF754DB2A}" destId="{FF8F808C-7F2F-4012-A085-C9580B36E21F}" srcOrd="0" destOrd="0" presId="urn:microsoft.com/office/officeart/2005/8/layout/bProcess3"/>
    <dgm:cxn modelId="{3F50752A-E710-4F34-BFF2-974256CF3E8F}" srcId="{930874BD-85A2-4591-A836-6ECCF754DB2A}" destId="{9C9787C4-E2B4-4626-952B-0DD6D4211427}" srcOrd="2" destOrd="0" parTransId="{3DE5DD8C-98AB-49E2-8A08-823587B541DE}" sibTransId="{03E0C64B-D4F0-4CB7-9302-F74B91E8D6E0}"/>
    <dgm:cxn modelId="{3A23CDBB-97E0-448B-8A98-5A0F0FC4138C}" srcId="{930874BD-85A2-4591-A836-6ECCF754DB2A}" destId="{0059012B-42B2-42DC-B084-AF07DDA10942}" srcOrd="3" destOrd="0" parTransId="{4A9C2295-28F7-4A69-BE16-00FE68120E5D}" sibTransId="{D1995850-C787-47C1-ADA8-CFC87630E993}"/>
    <dgm:cxn modelId="{138A7B4A-5444-4ACB-A941-4D12A8BB84FF}" type="presOf" srcId="{1733A207-266D-4CC8-8398-7AC77E1DDFA6}" destId="{13888F75-43C1-420A-B7CC-3E293DD101AC}" srcOrd="1" destOrd="0" presId="urn:microsoft.com/office/officeart/2005/8/layout/bProcess3"/>
    <dgm:cxn modelId="{8C4A6634-4DAE-4C46-B6A3-BE681356F317}" type="presOf" srcId="{03E0C64B-D4F0-4CB7-9302-F74B91E8D6E0}" destId="{9502B60A-2C93-4880-8EAA-37B2B9403E17}" srcOrd="1" destOrd="0" presId="urn:microsoft.com/office/officeart/2005/8/layout/bProcess3"/>
    <dgm:cxn modelId="{3847F7C8-8535-4E55-BF58-1A8A5BCBC5A4}" srcId="{930874BD-85A2-4591-A836-6ECCF754DB2A}" destId="{38BF9E61-CC1C-4B7C-91A9-FE1700438E0F}" srcOrd="1" destOrd="0" parTransId="{17C7B13D-F28E-4E48-A4A8-5A7C3E763FE4}" sibTransId="{AED164A5-0271-46E4-BB2B-717DAC042EEC}"/>
    <dgm:cxn modelId="{7324E8E0-F743-4769-A45B-1FB81D510CD8}" type="presOf" srcId="{AED164A5-0271-46E4-BB2B-717DAC042EEC}" destId="{9E8E7F39-16C5-472D-88B4-4CD79476EF9C}" srcOrd="0" destOrd="0" presId="urn:microsoft.com/office/officeart/2005/8/layout/bProcess3"/>
    <dgm:cxn modelId="{94E6EFF2-5862-4192-B6AB-072DA06E34E8}" type="presOf" srcId="{1733A207-266D-4CC8-8398-7AC77E1DDFA6}" destId="{4EF56B70-A576-4B9C-8030-55CDFA0D553A}" srcOrd="0" destOrd="0" presId="urn:microsoft.com/office/officeart/2005/8/layout/bProcess3"/>
    <dgm:cxn modelId="{EB5AC6AD-4D87-4A59-9BF8-5CAB1B25AA70}" type="presOf" srcId="{F1B527B1-9D01-47B9-9BEE-5D749257C759}" destId="{30174E14-54D1-461F-896B-E6C3A910A9A7}" srcOrd="0" destOrd="0" presId="urn:microsoft.com/office/officeart/2005/8/layout/bProcess3"/>
    <dgm:cxn modelId="{FB99776D-2C3E-453D-8FE8-07C74B2010A9}" type="presOf" srcId="{0059012B-42B2-42DC-B084-AF07DDA10942}" destId="{62778F60-0671-4A3A-8AC2-F6C4540320FF}" srcOrd="0" destOrd="0" presId="urn:microsoft.com/office/officeart/2005/8/layout/bProcess3"/>
    <dgm:cxn modelId="{92CF737A-9188-4A57-B703-1531B3B6C86A}" srcId="{38BF9E61-CC1C-4B7C-91A9-FE1700438E0F}" destId="{1B3B047F-DAE0-402B-8913-924DD6DED965}" srcOrd="0" destOrd="0" parTransId="{993D9E9A-C2A4-4486-B778-2E70FED0241B}" sibTransId="{66B852B0-9BE7-4049-A7AF-10902BD52FBC}"/>
    <dgm:cxn modelId="{4B3EA7EE-78DD-4B9B-AD83-CDEA94C4DE7C}" type="presOf" srcId="{03E0C64B-D4F0-4CB7-9302-F74B91E8D6E0}" destId="{5CA1EAF3-97BD-4D11-994A-290368BE5A11}" srcOrd="0" destOrd="0" presId="urn:microsoft.com/office/officeart/2005/8/layout/bProcess3"/>
    <dgm:cxn modelId="{5A63E903-9270-474A-88EF-C3AD3FD387B9}" type="presOf" srcId="{AED164A5-0271-46E4-BB2B-717DAC042EEC}" destId="{BCB08658-A227-402A-9227-573C2AAE3C92}" srcOrd="1" destOrd="0" presId="urn:microsoft.com/office/officeart/2005/8/layout/bProcess3"/>
    <dgm:cxn modelId="{AFB46FCA-B8AF-4EFF-B84F-043CFFA4B37C}" srcId="{930874BD-85A2-4591-A836-6ECCF754DB2A}" destId="{F1B527B1-9D01-47B9-9BEE-5D749257C759}" srcOrd="0" destOrd="0" parTransId="{CF6C2AB8-738E-43F2-92F5-39256FFB81A0}" sibTransId="{1733A207-266D-4CC8-8398-7AC77E1DDFA6}"/>
    <dgm:cxn modelId="{55D09435-F092-4F2F-A0FA-31BA41CBDE46}" type="presParOf" srcId="{FF8F808C-7F2F-4012-A085-C9580B36E21F}" destId="{30174E14-54D1-461F-896B-E6C3A910A9A7}" srcOrd="0" destOrd="0" presId="urn:microsoft.com/office/officeart/2005/8/layout/bProcess3"/>
    <dgm:cxn modelId="{DC52F488-5EFF-4E20-B885-FC6D41F873F9}" type="presParOf" srcId="{FF8F808C-7F2F-4012-A085-C9580B36E21F}" destId="{4EF56B70-A576-4B9C-8030-55CDFA0D553A}" srcOrd="1" destOrd="0" presId="urn:microsoft.com/office/officeart/2005/8/layout/bProcess3"/>
    <dgm:cxn modelId="{A588F396-86BF-441D-BDF1-486F2B5D9690}" type="presParOf" srcId="{4EF56B70-A576-4B9C-8030-55CDFA0D553A}" destId="{13888F75-43C1-420A-B7CC-3E293DD101AC}" srcOrd="0" destOrd="0" presId="urn:microsoft.com/office/officeart/2005/8/layout/bProcess3"/>
    <dgm:cxn modelId="{78DAB718-83B0-4E7A-A119-D314E67F3D28}" type="presParOf" srcId="{FF8F808C-7F2F-4012-A085-C9580B36E21F}" destId="{B74B8E44-8A27-47B7-B05F-99885756C2B7}" srcOrd="2" destOrd="0" presId="urn:microsoft.com/office/officeart/2005/8/layout/bProcess3"/>
    <dgm:cxn modelId="{599D2B78-5391-49B7-B368-DDA0B1F6BE7B}" type="presParOf" srcId="{FF8F808C-7F2F-4012-A085-C9580B36E21F}" destId="{9E8E7F39-16C5-472D-88B4-4CD79476EF9C}" srcOrd="3" destOrd="0" presId="urn:microsoft.com/office/officeart/2005/8/layout/bProcess3"/>
    <dgm:cxn modelId="{968BAD48-6F6F-4D4E-B5FE-28C6980919FC}" type="presParOf" srcId="{9E8E7F39-16C5-472D-88B4-4CD79476EF9C}" destId="{BCB08658-A227-402A-9227-573C2AAE3C92}" srcOrd="0" destOrd="0" presId="urn:microsoft.com/office/officeart/2005/8/layout/bProcess3"/>
    <dgm:cxn modelId="{5C8E3D93-E283-4E40-A94E-3690327C9C2D}" type="presParOf" srcId="{FF8F808C-7F2F-4012-A085-C9580B36E21F}" destId="{932692A1-E8B9-432A-874A-6CCF9D5791BD}" srcOrd="4" destOrd="0" presId="urn:microsoft.com/office/officeart/2005/8/layout/bProcess3"/>
    <dgm:cxn modelId="{545C63D5-3325-413C-B083-DCFE92A98EFD}" type="presParOf" srcId="{FF8F808C-7F2F-4012-A085-C9580B36E21F}" destId="{5CA1EAF3-97BD-4D11-994A-290368BE5A11}" srcOrd="5" destOrd="0" presId="urn:microsoft.com/office/officeart/2005/8/layout/bProcess3"/>
    <dgm:cxn modelId="{304F6E90-FBE0-4E7E-B85D-7DBFD95BDD54}" type="presParOf" srcId="{5CA1EAF3-97BD-4D11-994A-290368BE5A11}" destId="{9502B60A-2C93-4880-8EAA-37B2B9403E17}" srcOrd="0" destOrd="0" presId="urn:microsoft.com/office/officeart/2005/8/layout/bProcess3"/>
    <dgm:cxn modelId="{BDF93818-E14C-458B-8E83-683E293046A6}" type="presParOf" srcId="{FF8F808C-7F2F-4012-A085-C9580B36E21F}" destId="{62778F60-0671-4A3A-8AC2-F6C4540320FF}" srcOrd="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735728-8661-4F5E-A882-90ECED21157D}"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endParaRPr lang="es-EC"/>
        </a:p>
      </dgm:t>
    </dgm:pt>
    <dgm:pt modelId="{4EC47DCE-690F-4B75-9F87-E6AEBEEA8037}">
      <dgm:prSet phldrT="[Texto]"/>
      <dgm:spPr/>
      <dgm:t>
        <a:bodyPr/>
        <a:lstStyle/>
        <a:p>
          <a:r>
            <a:rPr lang="es-EC" dirty="0" smtClean="0"/>
            <a:t>La zona de estudio esta conformada por una superficie de 519 km2, la misma comprende a las microcuencas de Potosí, Cristal, Pechiche y Balsas, ubicadas entre las provincias de Los Ríos y Bolívar.</a:t>
          </a:r>
          <a:endParaRPr lang="es-EC" dirty="0"/>
        </a:p>
      </dgm:t>
    </dgm:pt>
    <dgm:pt modelId="{ACF9EC5C-318F-4F66-A9B8-7816B9923D06}" type="parTrans" cxnId="{3467E047-406C-4BFA-A6C1-79C2E4ACA972}">
      <dgm:prSet/>
      <dgm:spPr/>
      <dgm:t>
        <a:bodyPr/>
        <a:lstStyle/>
        <a:p>
          <a:endParaRPr lang="es-EC"/>
        </a:p>
      </dgm:t>
    </dgm:pt>
    <dgm:pt modelId="{8ADC0845-60CE-4E8D-855F-EB358D4ED583}" type="sibTrans" cxnId="{3467E047-406C-4BFA-A6C1-79C2E4ACA972}">
      <dgm:prSet/>
      <dgm:spPr/>
      <dgm:t>
        <a:bodyPr/>
        <a:lstStyle/>
        <a:p>
          <a:endParaRPr lang="es-EC"/>
        </a:p>
      </dgm:t>
    </dgm:pt>
    <dgm:pt modelId="{CB4210A9-1011-45C5-9613-165298303AE4}" type="pres">
      <dgm:prSet presAssocID="{9F735728-8661-4F5E-A882-90ECED21157D}" presName="Name0" presStyleCnt="0">
        <dgm:presLayoutVars>
          <dgm:chMax/>
          <dgm:chPref/>
          <dgm:dir/>
        </dgm:presLayoutVars>
      </dgm:prSet>
      <dgm:spPr/>
      <dgm:t>
        <a:bodyPr/>
        <a:lstStyle/>
        <a:p>
          <a:endParaRPr lang="es-EC"/>
        </a:p>
      </dgm:t>
    </dgm:pt>
    <dgm:pt modelId="{F8999D08-F4B4-4FEE-85F1-704F536488DE}" type="pres">
      <dgm:prSet presAssocID="{4EC47DCE-690F-4B75-9F87-E6AEBEEA8037}" presName="composite" presStyleCnt="0"/>
      <dgm:spPr/>
    </dgm:pt>
    <dgm:pt modelId="{3D0692B7-14AB-404D-B292-EF65B0268D56}" type="pres">
      <dgm:prSet presAssocID="{4EC47DCE-690F-4B75-9F87-E6AEBEEA8037}" presName="Accent" presStyleLbl="alignNode1" presStyleIdx="0" presStyleCnt="1">
        <dgm:presLayoutVars>
          <dgm:chMax val="0"/>
          <dgm:chPref val="0"/>
        </dgm:presLayoutVars>
      </dgm:prSet>
      <dgm:spPr/>
    </dgm:pt>
    <dgm:pt modelId="{494E1968-D6DE-4A2B-AF5D-A557BAFC1FB5}" type="pres">
      <dgm:prSet presAssocID="{4EC47DCE-690F-4B75-9F87-E6AEBEEA8037}" presName="Image" presStyleLbl="bgImgPlace1" presStyleIdx="0" presStyleCnt="1" custScaleY="98792">
        <dgm:presLayoutVars>
          <dgm:chMax val="0"/>
          <dgm:chPref val="0"/>
          <dgm:bulletEnabled val="1"/>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BA73E874-E2B8-4E7F-9539-336987DABD48}" type="pres">
      <dgm:prSet presAssocID="{4EC47DCE-690F-4B75-9F87-E6AEBEEA8037}" presName="Parent" presStyleLbl="fgAccFollowNode1" presStyleIdx="0" presStyleCnt="1">
        <dgm:presLayoutVars>
          <dgm:chMax val="0"/>
          <dgm:chPref val="0"/>
          <dgm:bulletEnabled val="1"/>
        </dgm:presLayoutVars>
      </dgm:prSet>
      <dgm:spPr/>
      <dgm:t>
        <a:bodyPr/>
        <a:lstStyle/>
        <a:p>
          <a:endParaRPr lang="es-EC"/>
        </a:p>
      </dgm:t>
    </dgm:pt>
    <dgm:pt modelId="{E2FA8E5A-1E77-4842-8CB2-957E5448DA60}" type="pres">
      <dgm:prSet presAssocID="{4EC47DCE-690F-4B75-9F87-E6AEBEEA8037}" presName="Space" presStyleCnt="0">
        <dgm:presLayoutVars>
          <dgm:chMax val="0"/>
          <dgm:chPref val="0"/>
        </dgm:presLayoutVars>
      </dgm:prSet>
      <dgm:spPr/>
    </dgm:pt>
  </dgm:ptLst>
  <dgm:cxnLst>
    <dgm:cxn modelId="{3467E047-406C-4BFA-A6C1-79C2E4ACA972}" srcId="{9F735728-8661-4F5E-A882-90ECED21157D}" destId="{4EC47DCE-690F-4B75-9F87-E6AEBEEA8037}" srcOrd="0" destOrd="0" parTransId="{ACF9EC5C-318F-4F66-A9B8-7816B9923D06}" sibTransId="{8ADC0845-60CE-4E8D-855F-EB358D4ED583}"/>
    <dgm:cxn modelId="{C6CFAB47-785D-44F7-B171-B162955D9ABF}" type="presOf" srcId="{9F735728-8661-4F5E-A882-90ECED21157D}" destId="{CB4210A9-1011-45C5-9613-165298303AE4}" srcOrd="0" destOrd="0" presId="urn:microsoft.com/office/officeart/2008/layout/AlternatingPictureCircles"/>
    <dgm:cxn modelId="{0CADA9A7-8BB2-41DC-B66B-1617D39BFCD4}" type="presOf" srcId="{4EC47DCE-690F-4B75-9F87-E6AEBEEA8037}" destId="{BA73E874-E2B8-4E7F-9539-336987DABD48}" srcOrd="0" destOrd="0" presId="urn:microsoft.com/office/officeart/2008/layout/AlternatingPictureCircles"/>
    <dgm:cxn modelId="{E335AE02-3897-44BB-8EEA-9761186CB554}" type="presParOf" srcId="{CB4210A9-1011-45C5-9613-165298303AE4}" destId="{F8999D08-F4B4-4FEE-85F1-704F536488DE}" srcOrd="0" destOrd="0" presId="urn:microsoft.com/office/officeart/2008/layout/AlternatingPictureCircles"/>
    <dgm:cxn modelId="{1C2072A3-FDB0-4ADF-919C-3CD5E44BF43B}" type="presParOf" srcId="{F8999D08-F4B4-4FEE-85F1-704F536488DE}" destId="{3D0692B7-14AB-404D-B292-EF65B0268D56}" srcOrd="0" destOrd="0" presId="urn:microsoft.com/office/officeart/2008/layout/AlternatingPictureCircles"/>
    <dgm:cxn modelId="{8E4C1725-450A-44D3-A220-CC44E9ACED31}" type="presParOf" srcId="{F8999D08-F4B4-4FEE-85F1-704F536488DE}" destId="{494E1968-D6DE-4A2B-AF5D-A557BAFC1FB5}" srcOrd="1" destOrd="0" presId="urn:microsoft.com/office/officeart/2008/layout/AlternatingPictureCircles"/>
    <dgm:cxn modelId="{C42C1079-5FA1-41D5-91D8-B809A385B989}" type="presParOf" srcId="{F8999D08-F4B4-4FEE-85F1-704F536488DE}" destId="{BA73E874-E2B8-4E7F-9539-336987DABD48}" srcOrd="2" destOrd="0" presId="urn:microsoft.com/office/officeart/2008/layout/AlternatingPictureCircles"/>
    <dgm:cxn modelId="{166FE40E-FC19-4C32-8D8B-3A86821B7A5A}" type="presParOf" srcId="{F8999D08-F4B4-4FEE-85F1-704F536488DE}" destId="{E2FA8E5A-1E77-4842-8CB2-957E5448DA60}"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07BB51-3A28-49BF-BDBB-3E42DF91DF92}" type="doc">
      <dgm:prSet loTypeId="urn:microsoft.com/office/officeart/2005/8/layout/hList6" loCatId="list" qsTypeId="urn:microsoft.com/office/officeart/2005/8/quickstyle/simple2" qsCatId="simple" csTypeId="urn:microsoft.com/office/officeart/2005/8/colors/accent2_1" csCatId="accent2" phldr="1"/>
      <dgm:spPr/>
    </dgm:pt>
    <dgm:pt modelId="{81726C84-1E80-45D1-B1AD-EFE5AE95ECB1}">
      <dgm:prSet phldrT="[Texto]"/>
      <dgm:spPr/>
      <dgm:t>
        <a:bodyPr/>
        <a:lstStyle/>
        <a:p>
          <a:r>
            <a:rPr lang="es-EC" u="sng" dirty="0" smtClean="0"/>
            <a:t>Dispersión Mie</a:t>
          </a:r>
          <a:endParaRPr lang="es-EC" dirty="0"/>
        </a:p>
      </dgm:t>
    </dgm:pt>
    <dgm:pt modelId="{6BB86A2A-0C45-46E3-8512-1875B211BBA7}" type="parTrans" cxnId="{FC07B945-D90A-4D8C-AD8D-B449BB50D82A}">
      <dgm:prSet/>
      <dgm:spPr/>
      <dgm:t>
        <a:bodyPr/>
        <a:lstStyle/>
        <a:p>
          <a:endParaRPr lang="es-EC"/>
        </a:p>
      </dgm:t>
    </dgm:pt>
    <dgm:pt modelId="{66E313BF-D1D5-4AE9-B6CB-7F0A788C7307}" type="sibTrans" cxnId="{FC07B945-D90A-4D8C-AD8D-B449BB50D82A}">
      <dgm:prSet/>
      <dgm:spPr/>
      <dgm:t>
        <a:bodyPr/>
        <a:lstStyle/>
        <a:p>
          <a:endParaRPr lang="es-EC"/>
        </a:p>
      </dgm:t>
    </dgm:pt>
    <dgm:pt modelId="{E0DF49DF-E86F-40CF-91AD-7B8D7F201E0C}">
      <dgm:prSet phldrT="[Texto]"/>
      <dgm:spPr/>
      <dgm:t>
        <a:bodyPr/>
        <a:lstStyle/>
        <a:p>
          <a:r>
            <a:rPr lang="es-EC" u="sng" dirty="0" smtClean="0"/>
            <a:t>Dispersión Rayleigh</a:t>
          </a:r>
          <a:endParaRPr lang="es-EC" dirty="0"/>
        </a:p>
      </dgm:t>
    </dgm:pt>
    <dgm:pt modelId="{CAD3D691-B662-43B2-9B70-EEDAADBE3C9D}" type="parTrans" cxnId="{5627B92F-612B-4D88-B975-C67FD5BFE2E2}">
      <dgm:prSet/>
      <dgm:spPr/>
      <dgm:t>
        <a:bodyPr/>
        <a:lstStyle/>
        <a:p>
          <a:endParaRPr lang="es-EC"/>
        </a:p>
      </dgm:t>
    </dgm:pt>
    <dgm:pt modelId="{F7E73E96-351B-4E64-997F-790133C334AC}" type="sibTrans" cxnId="{5627B92F-612B-4D88-B975-C67FD5BFE2E2}">
      <dgm:prSet/>
      <dgm:spPr/>
      <dgm:t>
        <a:bodyPr/>
        <a:lstStyle/>
        <a:p>
          <a:endParaRPr lang="es-EC"/>
        </a:p>
      </dgm:t>
    </dgm:pt>
    <dgm:pt modelId="{E6897540-0F63-445D-8087-9CE452ED8C66}">
      <dgm:prSet/>
      <dgm:spPr/>
      <dgm:t>
        <a:bodyPr/>
        <a:lstStyle/>
        <a:p>
          <a:r>
            <a:rPr lang="es-EC" u="sng" dirty="0" smtClean="0"/>
            <a:t>Influencia del Angulo de Incidencia</a:t>
          </a:r>
          <a:endParaRPr lang="es-EC" dirty="0"/>
        </a:p>
      </dgm:t>
    </dgm:pt>
    <dgm:pt modelId="{2BE40667-C4EB-4AEF-8A05-593CB0B59CB7}" type="parTrans" cxnId="{230BCE09-55E0-42F6-A9E9-15A4798B9F01}">
      <dgm:prSet/>
      <dgm:spPr/>
      <dgm:t>
        <a:bodyPr/>
        <a:lstStyle/>
        <a:p>
          <a:endParaRPr lang="es-EC"/>
        </a:p>
      </dgm:t>
    </dgm:pt>
    <dgm:pt modelId="{805C5B98-39CF-4F58-8D76-84B85D62657B}" type="sibTrans" cxnId="{230BCE09-55E0-42F6-A9E9-15A4798B9F01}">
      <dgm:prSet/>
      <dgm:spPr/>
      <dgm:t>
        <a:bodyPr/>
        <a:lstStyle/>
        <a:p>
          <a:endParaRPr lang="es-EC"/>
        </a:p>
      </dgm:t>
    </dgm:pt>
    <dgm:pt modelId="{C007A7BD-691A-4741-B64B-830B452EB81F}">
      <dgm:prSet/>
      <dgm:spPr/>
      <dgm:t>
        <a:bodyPr/>
        <a:lstStyle/>
        <a:p>
          <a:r>
            <a:rPr lang="es-EC" u="sng" smtClean="0"/>
            <a:t>Dispersión no selectiva</a:t>
          </a:r>
          <a:endParaRPr lang="es-EC" dirty="0"/>
        </a:p>
      </dgm:t>
    </dgm:pt>
    <dgm:pt modelId="{5171D275-9450-4AF7-8895-08A2BD655532}" type="parTrans" cxnId="{6CC504B2-F388-4A5D-9859-940CC1F0E620}">
      <dgm:prSet/>
      <dgm:spPr/>
      <dgm:t>
        <a:bodyPr/>
        <a:lstStyle/>
        <a:p>
          <a:endParaRPr lang="es-EC"/>
        </a:p>
      </dgm:t>
    </dgm:pt>
    <dgm:pt modelId="{2A578038-9494-4A4F-949B-3335A60ECA35}" type="sibTrans" cxnId="{6CC504B2-F388-4A5D-9859-940CC1F0E620}">
      <dgm:prSet/>
      <dgm:spPr/>
      <dgm:t>
        <a:bodyPr/>
        <a:lstStyle/>
        <a:p>
          <a:endParaRPr lang="es-EC"/>
        </a:p>
      </dgm:t>
    </dgm:pt>
    <dgm:pt modelId="{2213A2FC-93DD-46C4-9186-E2843019D737}" type="pres">
      <dgm:prSet presAssocID="{3B07BB51-3A28-49BF-BDBB-3E42DF91DF92}" presName="Name0" presStyleCnt="0">
        <dgm:presLayoutVars>
          <dgm:dir/>
          <dgm:resizeHandles val="exact"/>
        </dgm:presLayoutVars>
      </dgm:prSet>
      <dgm:spPr/>
    </dgm:pt>
    <dgm:pt modelId="{E58D6656-02D7-430F-93BB-00D7882DDB3F}" type="pres">
      <dgm:prSet presAssocID="{81726C84-1E80-45D1-B1AD-EFE5AE95ECB1}" presName="node" presStyleLbl="node1" presStyleIdx="0" presStyleCnt="4" custLinFactNeighborX="48171" custLinFactNeighborY="332">
        <dgm:presLayoutVars>
          <dgm:bulletEnabled val="1"/>
        </dgm:presLayoutVars>
      </dgm:prSet>
      <dgm:spPr/>
      <dgm:t>
        <a:bodyPr/>
        <a:lstStyle/>
        <a:p>
          <a:endParaRPr lang="es-EC"/>
        </a:p>
      </dgm:t>
    </dgm:pt>
    <dgm:pt modelId="{AE760312-9E42-415A-9BFB-01E2C5E02342}" type="pres">
      <dgm:prSet presAssocID="{66E313BF-D1D5-4AE9-B6CB-7F0A788C7307}" presName="sibTrans" presStyleCnt="0"/>
      <dgm:spPr/>
    </dgm:pt>
    <dgm:pt modelId="{6485EDFF-3DBE-43EC-8205-C66CA3F0EEE8}" type="pres">
      <dgm:prSet presAssocID="{E0DF49DF-E86F-40CF-91AD-7B8D7F201E0C}" presName="node" presStyleLbl="node1" presStyleIdx="1" presStyleCnt="4">
        <dgm:presLayoutVars>
          <dgm:bulletEnabled val="1"/>
        </dgm:presLayoutVars>
      </dgm:prSet>
      <dgm:spPr/>
      <dgm:t>
        <a:bodyPr/>
        <a:lstStyle/>
        <a:p>
          <a:endParaRPr lang="es-EC"/>
        </a:p>
      </dgm:t>
    </dgm:pt>
    <dgm:pt modelId="{2F9A5299-574C-49AA-8E8C-561B249C9709}" type="pres">
      <dgm:prSet presAssocID="{F7E73E96-351B-4E64-997F-790133C334AC}" presName="sibTrans" presStyleCnt="0"/>
      <dgm:spPr/>
    </dgm:pt>
    <dgm:pt modelId="{A044E96E-5BCD-4F7D-94C7-80E7ACFF3A4B}" type="pres">
      <dgm:prSet presAssocID="{C007A7BD-691A-4741-B64B-830B452EB81F}" presName="node" presStyleLbl="node1" presStyleIdx="2" presStyleCnt="4">
        <dgm:presLayoutVars>
          <dgm:bulletEnabled val="1"/>
        </dgm:presLayoutVars>
      </dgm:prSet>
      <dgm:spPr/>
      <dgm:t>
        <a:bodyPr/>
        <a:lstStyle/>
        <a:p>
          <a:endParaRPr lang="es-EC"/>
        </a:p>
      </dgm:t>
    </dgm:pt>
    <dgm:pt modelId="{7EB47849-C55E-44B6-B739-5B8C639BCD09}" type="pres">
      <dgm:prSet presAssocID="{2A578038-9494-4A4F-949B-3335A60ECA35}" presName="sibTrans" presStyleCnt="0"/>
      <dgm:spPr/>
    </dgm:pt>
    <dgm:pt modelId="{85C77785-D5ED-49C6-9855-D21728E9B268}" type="pres">
      <dgm:prSet presAssocID="{E6897540-0F63-445D-8087-9CE452ED8C66}" presName="node" presStyleLbl="node1" presStyleIdx="3" presStyleCnt="4">
        <dgm:presLayoutVars>
          <dgm:bulletEnabled val="1"/>
        </dgm:presLayoutVars>
      </dgm:prSet>
      <dgm:spPr/>
      <dgm:t>
        <a:bodyPr/>
        <a:lstStyle/>
        <a:p>
          <a:endParaRPr lang="es-EC"/>
        </a:p>
      </dgm:t>
    </dgm:pt>
  </dgm:ptLst>
  <dgm:cxnLst>
    <dgm:cxn modelId="{9C69EB36-82EE-499C-AFA5-B225004445D9}" type="presOf" srcId="{3B07BB51-3A28-49BF-BDBB-3E42DF91DF92}" destId="{2213A2FC-93DD-46C4-9186-E2843019D737}" srcOrd="0" destOrd="0" presId="urn:microsoft.com/office/officeart/2005/8/layout/hList6"/>
    <dgm:cxn modelId="{5627B92F-612B-4D88-B975-C67FD5BFE2E2}" srcId="{3B07BB51-3A28-49BF-BDBB-3E42DF91DF92}" destId="{E0DF49DF-E86F-40CF-91AD-7B8D7F201E0C}" srcOrd="1" destOrd="0" parTransId="{CAD3D691-B662-43B2-9B70-EEDAADBE3C9D}" sibTransId="{F7E73E96-351B-4E64-997F-790133C334AC}"/>
    <dgm:cxn modelId="{230BCE09-55E0-42F6-A9E9-15A4798B9F01}" srcId="{3B07BB51-3A28-49BF-BDBB-3E42DF91DF92}" destId="{E6897540-0F63-445D-8087-9CE452ED8C66}" srcOrd="3" destOrd="0" parTransId="{2BE40667-C4EB-4AEF-8A05-593CB0B59CB7}" sibTransId="{805C5B98-39CF-4F58-8D76-84B85D62657B}"/>
    <dgm:cxn modelId="{6CC504B2-F388-4A5D-9859-940CC1F0E620}" srcId="{3B07BB51-3A28-49BF-BDBB-3E42DF91DF92}" destId="{C007A7BD-691A-4741-B64B-830B452EB81F}" srcOrd="2" destOrd="0" parTransId="{5171D275-9450-4AF7-8895-08A2BD655532}" sibTransId="{2A578038-9494-4A4F-949B-3335A60ECA35}"/>
    <dgm:cxn modelId="{CB235A0A-3974-478E-8D90-17715ABEEA4B}" type="presOf" srcId="{81726C84-1E80-45D1-B1AD-EFE5AE95ECB1}" destId="{E58D6656-02D7-430F-93BB-00D7882DDB3F}" srcOrd="0" destOrd="0" presId="urn:microsoft.com/office/officeart/2005/8/layout/hList6"/>
    <dgm:cxn modelId="{FC07B945-D90A-4D8C-AD8D-B449BB50D82A}" srcId="{3B07BB51-3A28-49BF-BDBB-3E42DF91DF92}" destId="{81726C84-1E80-45D1-B1AD-EFE5AE95ECB1}" srcOrd="0" destOrd="0" parTransId="{6BB86A2A-0C45-46E3-8512-1875B211BBA7}" sibTransId="{66E313BF-D1D5-4AE9-B6CB-7F0A788C7307}"/>
    <dgm:cxn modelId="{05143816-E5CE-4594-B479-31C6B01EFB4A}" type="presOf" srcId="{E0DF49DF-E86F-40CF-91AD-7B8D7F201E0C}" destId="{6485EDFF-3DBE-43EC-8205-C66CA3F0EEE8}" srcOrd="0" destOrd="0" presId="urn:microsoft.com/office/officeart/2005/8/layout/hList6"/>
    <dgm:cxn modelId="{791DAA1D-DB29-4F95-AA45-6CF344A68CF2}" type="presOf" srcId="{C007A7BD-691A-4741-B64B-830B452EB81F}" destId="{A044E96E-5BCD-4F7D-94C7-80E7ACFF3A4B}" srcOrd="0" destOrd="0" presId="urn:microsoft.com/office/officeart/2005/8/layout/hList6"/>
    <dgm:cxn modelId="{9566BE58-36D0-46C3-8298-1EB0F6BFCE58}" type="presOf" srcId="{E6897540-0F63-445D-8087-9CE452ED8C66}" destId="{85C77785-D5ED-49C6-9855-D21728E9B268}" srcOrd="0" destOrd="0" presId="urn:microsoft.com/office/officeart/2005/8/layout/hList6"/>
    <dgm:cxn modelId="{BA8979C9-4FAC-4BC6-BA8A-6E139BD6FF4C}" type="presParOf" srcId="{2213A2FC-93DD-46C4-9186-E2843019D737}" destId="{E58D6656-02D7-430F-93BB-00D7882DDB3F}" srcOrd="0" destOrd="0" presId="urn:microsoft.com/office/officeart/2005/8/layout/hList6"/>
    <dgm:cxn modelId="{9F8C8CBA-587E-4D75-AEF9-E40BCE63C058}" type="presParOf" srcId="{2213A2FC-93DD-46C4-9186-E2843019D737}" destId="{AE760312-9E42-415A-9BFB-01E2C5E02342}" srcOrd="1" destOrd="0" presId="urn:microsoft.com/office/officeart/2005/8/layout/hList6"/>
    <dgm:cxn modelId="{03B9A3DF-9DBC-4B52-B928-1630C09BEFA0}" type="presParOf" srcId="{2213A2FC-93DD-46C4-9186-E2843019D737}" destId="{6485EDFF-3DBE-43EC-8205-C66CA3F0EEE8}" srcOrd="2" destOrd="0" presId="urn:microsoft.com/office/officeart/2005/8/layout/hList6"/>
    <dgm:cxn modelId="{B9B22A9B-1703-43E3-B7BD-B62FC8371C75}" type="presParOf" srcId="{2213A2FC-93DD-46C4-9186-E2843019D737}" destId="{2F9A5299-574C-49AA-8E8C-561B249C9709}" srcOrd="3" destOrd="0" presId="urn:microsoft.com/office/officeart/2005/8/layout/hList6"/>
    <dgm:cxn modelId="{068BCA61-FA9C-446A-BFB7-ACD5DA190767}" type="presParOf" srcId="{2213A2FC-93DD-46C4-9186-E2843019D737}" destId="{A044E96E-5BCD-4F7D-94C7-80E7ACFF3A4B}" srcOrd="4" destOrd="0" presId="urn:microsoft.com/office/officeart/2005/8/layout/hList6"/>
    <dgm:cxn modelId="{E9D6F7BC-8D19-49CC-AAC8-D978082EC266}" type="presParOf" srcId="{2213A2FC-93DD-46C4-9186-E2843019D737}" destId="{7EB47849-C55E-44B6-B739-5B8C639BCD09}" srcOrd="5" destOrd="0" presId="urn:microsoft.com/office/officeart/2005/8/layout/hList6"/>
    <dgm:cxn modelId="{0BB26D40-A589-4481-9EE9-BD6D572EC7AD}" type="presParOf" srcId="{2213A2FC-93DD-46C4-9186-E2843019D737}" destId="{85C77785-D5ED-49C6-9855-D21728E9B268}"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B2FFF5-CF0B-4D42-9841-4D2E40D7190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EC"/>
        </a:p>
      </dgm:t>
    </dgm:pt>
    <dgm:pt modelId="{BF740375-562D-49EE-8489-A2650DDCDE10}">
      <dgm:prSet phldrT="[Texto]"/>
      <dgm:spPr/>
      <dgm:t>
        <a:bodyPr/>
        <a:lstStyle/>
        <a:p>
          <a:r>
            <a:rPr lang="es-EC" dirty="0" smtClean="0"/>
            <a:t>Generación de DEM</a:t>
          </a:r>
          <a:endParaRPr lang="es-EC" dirty="0"/>
        </a:p>
      </dgm:t>
    </dgm:pt>
    <dgm:pt modelId="{C626DFD6-EFF7-4702-8BF1-618435EA43E5}" type="parTrans" cxnId="{F45194D5-7EF3-4799-9574-FF9B765D7ECB}">
      <dgm:prSet/>
      <dgm:spPr/>
      <dgm:t>
        <a:bodyPr/>
        <a:lstStyle/>
        <a:p>
          <a:endParaRPr lang="es-EC"/>
        </a:p>
      </dgm:t>
    </dgm:pt>
    <dgm:pt modelId="{FB7A98DE-A899-4C16-8EAE-74D9B745FB7B}" type="sibTrans" cxnId="{F45194D5-7EF3-4799-9574-FF9B765D7ECB}">
      <dgm:prSet/>
      <dgm:spPr/>
      <dgm:t>
        <a:bodyPr/>
        <a:lstStyle/>
        <a:p>
          <a:endParaRPr lang="es-EC"/>
        </a:p>
      </dgm:t>
    </dgm:pt>
    <dgm:pt modelId="{6D8DA4C4-7D59-4CB9-83D4-2B18661FA225}">
      <dgm:prSet phldrT="[Texto]"/>
      <dgm:spPr/>
      <dgm:t>
        <a:bodyPr/>
        <a:lstStyle/>
        <a:p>
          <a:r>
            <a:rPr lang="es-EC" dirty="0" smtClean="0"/>
            <a:t>Usando interferometría diferencial</a:t>
          </a:r>
          <a:endParaRPr lang="es-EC" dirty="0"/>
        </a:p>
      </dgm:t>
    </dgm:pt>
    <dgm:pt modelId="{9205D3FE-F0D2-4E1C-8412-02845888922A}" type="parTrans" cxnId="{F3BA84C8-0F0A-4907-AB04-D086246394E6}">
      <dgm:prSet/>
      <dgm:spPr/>
      <dgm:t>
        <a:bodyPr/>
        <a:lstStyle/>
        <a:p>
          <a:endParaRPr lang="es-EC"/>
        </a:p>
      </dgm:t>
    </dgm:pt>
    <dgm:pt modelId="{EC09C0C1-603D-409A-B5B0-9C60C9996E75}" type="sibTrans" cxnId="{F3BA84C8-0F0A-4907-AB04-D086246394E6}">
      <dgm:prSet/>
      <dgm:spPr/>
      <dgm:t>
        <a:bodyPr/>
        <a:lstStyle/>
        <a:p>
          <a:endParaRPr lang="es-EC"/>
        </a:p>
      </dgm:t>
    </dgm:pt>
    <dgm:pt modelId="{D89BAFAF-EF1C-4ADC-9255-0D496E4EC6CE}">
      <dgm:prSet phldrT="[Texto]"/>
      <dgm:spPr/>
      <dgm:t>
        <a:bodyPr/>
        <a:lstStyle/>
        <a:p>
          <a:r>
            <a:rPr lang="es-EC" dirty="0" smtClean="0"/>
            <a:t>Sin la necesidad clásica de desenrollar</a:t>
          </a:r>
          <a:endParaRPr lang="es-EC" dirty="0"/>
        </a:p>
      </dgm:t>
    </dgm:pt>
    <dgm:pt modelId="{85BE4160-33CD-4963-AB93-37913F7906C2}" type="parTrans" cxnId="{DE2F391F-F6B8-4BD1-A0C0-0BAEE9E0A70E}">
      <dgm:prSet/>
      <dgm:spPr/>
      <dgm:t>
        <a:bodyPr/>
        <a:lstStyle/>
        <a:p>
          <a:endParaRPr lang="es-EC"/>
        </a:p>
      </dgm:t>
    </dgm:pt>
    <dgm:pt modelId="{7A0F3A78-1185-48EA-AAA8-DB8C4CDD9264}" type="sibTrans" cxnId="{DE2F391F-F6B8-4BD1-A0C0-0BAEE9E0A70E}">
      <dgm:prSet/>
      <dgm:spPr/>
      <dgm:t>
        <a:bodyPr/>
        <a:lstStyle/>
        <a:p>
          <a:endParaRPr lang="es-EC"/>
        </a:p>
      </dgm:t>
    </dgm:pt>
    <dgm:pt modelId="{58D94B38-5BD7-4CAE-8D64-D05A7BBE95F7}" type="pres">
      <dgm:prSet presAssocID="{4EB2FFF5-CF0B-4D42-9841-4D2E40D71902}" presName="arrowDiagram" presStyleCnt="0">
        <dgm:presLayoutVars>
          <dgm:chMax val="5"/>
          <dgm:dir/>
          <dgm:resizeHandles val="exact"/>
        </dgm:presLayoutVars>
      </dgm:prSet>
      <dgm:spPr/>
      <dgm:t>
        <a:bodyPr/>
        <a:lstStyle/>
        <a:p>
          <a:endParaRPr lang="es-EC"/>
        </a:p>
      </dgm:t>
    </dgm:pt>
    <dgm:pt modelId="{1162CD68-D0D3-4473-96FC-8F4C12C6C7ED}" type="pres">
      <dgm:prSet presAssocID="{4EB2FFF5-CF0B-4D42-9841-4D2E40D71902}" presName="arrow" presStyleLbl="bgShp" presStyleIdx="0" presStyleCnt="1"/>
      <dgm:spPr/>
    </dgm:pt>
    <dgm:pt modelId="{8F6E5606-EA0A-4BCE-9701-EC85514AAE50}" type="pres">
      <dgm:prSet presAssocID="{4EB2FFF5-CF0B-4D42-9841-4D2E40D71902}" presName="arrowDiagram3" presStyleCnt="0"/>
      <dgm:spPr/>
    </dgm:pt>
    <dgm:pt modelId="{51E0EF93-D52D-4841-B3C0-0986934ACC0B}" type="pres">
      <dgm:prSet presAssocID="{BF740375-562D-49EE-8489-A2650DDCDE10}" presName="bullet3a" presStyleLbl="node1" presStyleIdx="0" presStyleCnt="3"/>
      <dgm:spPr/>
    </dgm:pt>
    <dgm:pt modelId="{008D8B08-3C2F-4DA8-9C2D-20E7EACC100D}" type="pres">
      <dgm:prSet presAssocID="{BF740375-562D-49EE-8489-A2650DDCDE10}" presName="textBox3a" presStyleLbl="revTx" presStyleIdx="0" presStyleCnt="3">
        <dgm:presLayoutVars>
          <dgm:bulletEnabled val="1"/>
        </dgm:presLayoutVars>
      </dgm:prSet>
      <dgm:spPr/>
      <dgm:t>
        <a:bodyPr/>
        <a:lstStyle/>
        <a:p>
          <a:endParaRPr lang="es-EC"/>
        </a:p>
      </dgm:t>
    </dgm:pt>
    <dgm:pt modelId="{FC1619ED-9AFF-40D1-BBAA-57783F14D2B7}" type="pres">
      <dgm:prSet presAssocID="{6D8DA4C4-7D59-4CB9-83D4-2B18661FA225}" presName="bullet3b" presStyleLbl="node1" presStyleIdx="1" presStyleCnt="3"/>
      <dgm:spPr/>
    </dgm:pt>
    <dgm:pt modelId="{A41D3EBA-A7C3-4118-80F5-91AD0D5EE03E}" type="pres">
      <dgm:prSet presAssocID="{6D8DA4C4-7D59-4CB9-83D4-2B18661FA225}" presName="textBox3b" presStyleLbl="revTx" presStyleIdx="1" presStyleCnt="3">
        <dgm:presLayoutVars>
          <dgm:bulletEnabled val="1"/>
        </dgm:presLayoutVars>
      </dgm:prSet>
      <dgm:spPr/>
      <dgm:t>
        <a:bodyPr/>
        <a:lstStyle/>
        <a:p>
          <a:endParaRPr lang="es-EC"/>
        </a:p>
      </dgm:t>
    </dgm:pt>
    <dgm:pt modelId="{FF532756-BE7B-4C56-87A4-9960390AD454}" type="pres">
      <dgm:prSet presAssocID="{D89BAFAF-EF1C-4ADC-9255-0D496E4EC6CE}" presName="bullet3c" presStyleLbl="node1" presStyleIdx="2" presStyleCnt="3"/>
      <dgm:spPr/>
    </dgm:pt>
    <dgm:pt modelId="{5682C488-D5DF-443A-815E-AEF9D4BCE3CD}" type="pres">
      <dgm:prSet presAssocID="{D89BAFAF-EF1C-4ADC-9255-0D496E4EC6CE}" presName="textBox3c" presStyleLbl="revTx" presStyleIdx="2" presStyleCnt="3">
        <dgm:presLayoutVars>
          <dgm:bulletEnabled val="1"/>
        </dgm:presLayoutVars>
      </dgm:prSet>
      <dgm:spPr/>
      <dgm:t>
        <a:bodyPr/>
        <a:lstStyle/>
        <a:p>
          <a:endParaRPr lang="es-EC"/>
        </a:p>
      </dgm:t>
    </dgm:pt>
  </dgm:ptLst>
  <dgm:cxnLst>
    <dgm:cxn modelId="{F3BA84C8-0F0A-4907-AB04-D086246394E6}" srcId="{4EB2FFF5-CF0B-4D42-9841-4D2E40D71902}" destId="{6D8DA4C4-7D59-4CB9-83D4-2B18661FA225}" srcOrd="1" destOrd="0" parTransId="{9205D3FE-F0D2-4E1C-8412-02845888922A}" sibTransId="{EC09C0C1-603D-409A-B5B0-9C60C9996E75}"/>
    <dgm:cxn modelId="{3A405100-DF28-4C84-81A1-CE353C010F46}" type="presOf" srcId="{BF740375-562D-49EE-8489-A2650DDCDE10}" destId="{008D8B08-3C2F-4DA8-9C2D-20E7EACC100D}" srcOrd="0" destOrd="0" presId="urn:microsoft.com/office/officeart/2005/8/layout/arrow2"/>
    <dgm:cxn modelId="{7F1DECC4-9139-4B6C-AFB2-19F6D022C8B4}" type="presOf" srcId="{D89BAFAF-EF1C-4ADC-9255-0D496E4EC6CE}" destId="{5682C488-D5DF-443A-815E-AEF9D4BCE3CD}" srcOrd="0" destOrd="0" presId="urn:microsoft.com/office/officeart/2005/8/layout/arrow2"/>
    <dgm:cxn modelId="{38311717-A3B1-4FCE-BFA6-E2B05CE65582}" type="presOf" srcId="{4EB2FFF5-CF0B-4D42-9841-4D2E40D71902}" destId="{58D94B38-5BD7-4CAE-8D64-D05A7BBE95F7}" srcOrd="0" destOrd="0" presId="urn:microsoft.com/office/officeart/2005/8/layout/arrow2"/>
    <dgm:cxn modelId="{FECEA5BC-D318-4606-A43A-AB43BF98F810}" type="presOf" srcId="{6D8DA4C4-7D59-4CB9-83D4-2B18661FA225}" destId="{A41D3EBA-A7C3-4118-80F5-91AD0D5EE03E}" srcOrd="0" destOrd="0" presId="urn:microsoft.com/office/officeart/2005/8/layout/arrow2"/>
    <dgm:cxn modelId="{DE2F391F-F6B8-4BD1-A0C0-0BAEE9E0A70E}" srcId="{4EB2FFF5-CF0B-4D42-9841-4D2E40D71902}" destId="{D89BAFAF-EF1C-4ADC-9255-0D496E4EC6CE}" srcOrd="2" destOrd="0" parTransId="{85BE4160-33CD-4963-AB93-37913F7906C2}" sibTransId="{7A0F3A78-1185-48EA-AAA8-DB8C4CDD9264}"/>
    <dgm:cxn modelId="{F45194D5-7EF3-4799-9574-FF9B765D7ECB}" srcId="{4EB2FFF5-CF0B-4D42-9841-4D2E40D71902}" destId="{BF740375-562D-49EE-8489-A2650DDCDE10}" srcOrd="0" destOrd="0" parTransId="{C626DFD6-EFF7-4702-8BF1-618435EA43E5}" sibTransId="{FB7A98DE-A899-4C16-8EAE-74D9B745FB7B}"/>
    <dgm:cxn modelId="{B2E6AD6E-6262-4B28-AE3C-CDDE7B427A39}" type="presParOf" srcId="{58D94B38-5BD7-4CAE-8D64-D05A7BBE95F7}" destId="{1162CD68-D0D3-4473-96FC-8F4C12C6C7ED}" srcOrd="0" destOrd="0" presId="urn:microsoft.com/office/officeart/2005/8/layout/arrow2"/>
    <dgm:cxn modelId="{9457D430-A03F-440F-902E-49D400AB5395}" type="presParOf" srcId="{58D94B38-5BD7-4CAE-8D64-D05A7BBE95F7}" destId="{8F6E5606-EA0A-4BCE-9701-EC85514AAE50}" srcOrd="1" destOrd="0" presId="urn:microsoft.com/office/officeart/2005/8/layout/arrow2"/>
    <dgm:cxn modelId="{4AACA132-AF41-4F0A-9541-E78DCC5FF2A6}" type="presParOf" srcId="{8F6E5606-EA0A-4BCE-9701-EC85514AAE50}" destId="{51E0EF93-D52D-4841-B3C0-0986934ACC0B}" srcOrd="0" destOrd="0" presId="urn:microsoft.com/office/officeart/2005/8/layout/arrow2"/>
    <dgm:cxn modelId="{58D3AFF8-0BF8-42BE-9157-19F22BCCAE7C}" type="presParOf" srcId="{8F6E5606-EA0A-4BCE-9701-EC85514AAE50}" destId="{008D8B08-3C2F-4DA8-9C2D-20E7EACC100D}" srcOrd="1" destOrd="0" presId="urn:microsoft.com/office/officeart/2005/8/layout/arrow2"/>
    <dgm:cxn modelId="{0876A638-6A0B-4A4F-9C5D-F3A7A9682814}" type="presParOf" srcId="{8F6E5606-EA0A-4BCE-9701-EC85514AAE50}" destId="{FC1619ED-9AFF-40D1-BBAA-57783F14D2B7}" srcOrd="2" destOrd="0" presId="urn:microsoft.com/office/officeart/2005/8/layout/arrow2"/>
    <dgm:cxn modelId="{61D57F44-230F-4F3C-B87B-0C4868D197F8}" type="presParOf" srcId="{8F6E5606-EA0A-4BCE-9701-EC85514AAE50}" destId="{A41D3EBA-A7C3-4118-80F5-91AD0D5EE03E}" srcOrd="3" destOrd="0" presId="urn:microsoft.com/office/officeart/2005/8/layout/arrow2"/>
    <dgm:cxn modelId="{993D95E2-525F-4573-88ED-C6F98F0F2592}" type="presParOf" srcId="{8F6E5606-EA0A-4BCE-9701-EC85514AAE50}" destId="{FF532756-BE7B-4C56-87A4-9960390AD454}" srcOrd="4" destOrd="0" presId="urn:microsoft.com/office/officeart/2005/8/layout/arrow2"/>
    <dgm:cxn modelId="{082242E4-E7C9-48E4-969D-8D939DEBD0CD}" type="presParOf" srcId="{8F6E5606-EA0A-4BCE-9701-EC85514AAE50}" destId="{5682C488-D5DF-443A-815E-AEF9D4BCE3CD}"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A4B88E-D047-44F1-85BF-A4FC07E1E5C5}" type="doc">
      <dgm:prSet loTypeId="urn:microsoft.com/office/officeart/2005/8/layout/hProcess11" loCatId="process" qsTypeId="urn:microsoft.com/office/officeart/2005/8/quickstyle/simple1" qsCatId="simple" csTypeId="urn:microsoft.com/office/officeart/2005/8/colors/accent1_2" csCatId="accent1" phldr="1"/>
      <dgm:spPr/>
    </dgm:pt>
    <dgm:pt modelId="{EF285AD9-2450-4499-BD16-20C66195F8F0}">
      <dgm:prSet phldrT="[Texto]"/>
      <dgm:spPr/>
      <dgm:t>
        <a:bodyPr/>
        <a:lstStyle/>
        <a:p>
          <a:r>
            <a:rPr lang="es-EC" dirty="0" smtClean="0"/>
            <a:t>Acumulación de imágenes SAR </a:t>
          </a:r>
          <a:endParaRPr lang="es-EC" dirty="0"/>
        </a:p>
      </dgm:t>
    </dgm:pt>
    <dgm:pt modelId="{79780990-B1A9-40D8-817A-B9EBB0E4C760}" type="parTrans" cxnId="{9DE52141-2E5B-40A8-B63E-F9BA389DA698}">
      <dgm:prSet/>
      <dgm:spPr/>
      <dgm:t>
        <a:bodyPr/>
        <a:lstStyle/>
        <a:p>
          <a:endParaRPr lang="es-EC"/>
        </a:p>
      </dgm:t>
    </dgm:pt>
    <dgm:pt modelId="{6DE35966-FDB2-4187-B183-54EED885456F}" type="sibTrans" cxnId="{9DE52141-2E5B-40A8-B63E-F9BA389DA698}">
      <dgm:prSet/>
      <dgm:spPr/>
      <dgm:t>
        <a:bodyPr/>
        <a:lstStyle/>
        <a:p>
          <a:endParaRPr lang="es-EC"/>
        </a:p>
      </dgm:t>
    </dgm:pt>
    <dgm:pt modelId="{54D02653-CD16-4986-BFF8-1B8BAEB5C491}">
      <dgm:prSet phldrT="[Texto]"/>
      <dgm:spPr/>
      <dgm:t>
        <a:bodyPr/>
        <a:lstStyle/>
        <a:p>
          <a:r>
            <a:rPr lang="es-EC" dirty="0" smtClean="0"/>
            <a:t>Dando  mediciones de deformación más precisas y fiables</a:t>
          </a:r>
          <a:endParaRPr lang="es-EC" dirty="0"/>
        </a:p>
      </dgm:t>
    </dgm:pt>
    <dgm:pt modelId="{0079A28F-2824-4BB1-B6B9-5EA8BB99A7C2}" type="parTrans" cxnId="{C77BDBA0-25FE-4676-88FE-13B5A3874623}">
      <dgm:prSet/>
      <dgm:spPr/>
      <dgm:t>
        <a:bodyPr/>
        <a:lstStyle/>
        <a:p>
          <a:endParaRPr lang="es-EC"/>
        </a:p>
      </dgm:t>
    </dgm:pt>
    <dgm:pt modelId="{91FCA3B6-2731-4997-9108-2EB25546B076}" type="sibTrans" cxnId="{C77BDBA0-25FE-4676-88FE-13B5A3874623}">
      <dgm:prSet/>
      <dgm:spPr/>
      <dgm:t>
        <a:bodyPr/>
        <a:lstStyle/>
        <a:p>
          <a:endParaRPr lang="es-EC"/>
        </a:p>
      </dgm:t>
    </dgm:pt>
    <dgm:pt modelId="{2FF28764-5CDC-4848-88F8-1738221CDCA3}">
      <dgm:prSet phldrT="[Texto]"/>
      <dgm:spPr/>
      <dgm:t>
        <a:bodyPr/>
        <a:lstStyle/>
        <a:p>
          <a:r>
            <a:rPr lang="es-EC" dirty="0" smtClean="0"/>
            <a:t>Tasas de deformación lineales y correcciones de altura</a:t>
          </a:r>
          <a:endParaRPr lang="es-EC" dirty="0"/>
        </a:p>
      </dgm:t>
    </dgm:pt>
    <dgm:pt modelId="{19D77248-5E3A-40B5-8592-CADDF34335FC}" type="parTrans" cxnId="{3E4A4B81-2204-496E-99BC-7434666C9D39}">
      <dgm:prSet/>
      <dgm:spPr/>
      <dgm:t>
        <a:bodyPr/>
        <a:lstStyle/>
        <a:p>
          <a:endParaRPr lang="es-EC"/>
        </a:p>
      </dgm:t>
    </dgm:pt>
    <dgm:pt modelId="{56711952-C062-4C93-ADFD-BAB2686F430C}" type="sibTrans" cxnId="{3E4A4B81-2204-496E-99BC-7434666C9D39}">
      <dgm:prSet/>
      <dgm:spPr/>
      <dgm:t>
        <a:bodyPr/>
        <a:lstStyle/>
        <a:p>
          <a:endParaRPr lang="es-EC"/>
        </a:p>
      </dgm:t>
    </dgm:pt>
    <dgm:pt modelId="{D8CA52A9-E74C-4289-9812-142ACC70E6B6}" type="pres">
      <dgm:prSet presAssocID="{72A4B88E-D047-44F1-85BF-A4FC07E1E5C5}" presName="Name0" presStyleCnt="0">
        <dgm:presLayoutVars>
          <dgm:dir/>
          <dgm:resizeHandles val="exact"/>
        </dgm:presLayoutVars>
      </dgm:prSet>
      <dgm:spPr/>
    </dgm:pt>
    <dgm:pt modelId="{E450748A-2A4E-4080-B28C-72195D14926C}" type="pres">
      <dgm:prSet presAssocID="{72A4B88E-D047-44F1-85BF-A4FC07E1E5C5}" presName="arrow" presStyleLbl="bgShp" presStyleIdx="0" presStyleCnt="1"/>
      <dgm:spPr/>
    </dgm:pt>
    <dgm:pt modelId="{E77C69C9-5239-4372-9117-08AF042B4776}" type="pres">
      <dgm:prSet presAssocID="{72A4B88E-D047-44F1-85BF-A4FC07E1E5C5}" presName="points" presStyleCnt="0"/>
      <dgm:spPr/>
    </dgm:pt>
    <dgm:pt modelId="{D3975564-81B8-4D0B-ACDB-45EE2C8098E6}" type="pres">
      <dgm:prSet presAssocID="{EF285AD9-2450-4499-BD16-20C66195F8F0}" presName="compositeA" presStyleCnt="0"/>
      <dgm:spPr/>
    </dgm:pt>
    <dgm:pt modelId="{D3F85E58-E41A-42E2-834A-B4AE9DDF77F7}" type="pres">
      <dgm:prSet presAssocID="{EF285AD9-2450-4499-BD16-20C66195F8F0}" presName="textA" presStyleLbl="revTx" presStyleIdx="0" presStyleCnt="3">
        <dgm:presLayoutVars>
          <dgm:bulletEnabled val="1"/>
        </dgm:presLayoutVars>
      </dgm:prSet>
      <dgm:spPr/>
      <dgm:t>
        <a:bodyPr/>
        <a:lstStyle/>
        <a:p>
          <a:endParaRPr lang="es-EC"/>
        </a:p>
      </dgm:t>
    </dgm:pt>
    <dgm:pt modelId="{083AF45E-0312-4A85-AB39-0CF2A0B31DA9}" type="pres">
      <dgm:prSet presAssocID="{EF285AD9-2450-4499-BD16-20C66195F8F0}" presName="circleA" presStyleLbl="node1" presStyleIdx="0" presStyleCnt="3"/>
      <dgm:spPr/>
    </dgm:pt>
    <dgm:pt modelId="{E70C7226-A414-40C9-831F-B1A4F3C988A6}" type="pres">
      <dgm:prSet presAssocID="{EF285AD9-2450-4499-BD16-20C66195F8F0}" presName="spaceA" presStyleCnt="0"/>
      <dgm:spPr/>
    </dgm:pt>
    <dgm:pt modelId="{371FDF8A-1D9D-42F7-BA64-7B36CAB8AD33}" type="pres">
      <dgm:prSet presAssocID="{6DE35966-FDB2-4187-B183-54EED885456F}" presName="space" presStyleCnt="0"/>
      <dgm:spPr/>
    </dgm:pt>
    <dgm:pt modelId="{36812221-9F33-4EF1-AD41-BDEEC156E707}" type="pres">
      <dgm:prSet presAssocID="{54D02653-CD16-4986-BFF8-1B8BAEB5C491}" presName="compositeB" presStyleCnt="0"/>
      <dgm:spPr/>
    </dgm:pt>
    <dgm:pt modelId="{3149C0CD-5676-47C0-85E1-E86EB4EDFA4F}" type="pres">
      <dgm:prSet presAssocID="{54D02653-CD16-4986-BFF8-1B8BAEB5C491}" presName="textB" presStyleLbl="revTx" presStyleIdx="1" presStyleCnt="3">
        <dgm:presLayoutVars>
          <dgm:bulletEnabled val="1"/>
        </dgm:presLayoutVars>
      </dgm:prSet>
      <dgm:spPr/>
      <dgm:t>
        <a:bodyPr/>
        <a:lstStyle/>
        <a:p>
          <a:endParaRPr lang="es-EC"/>
        </a:p>
      </dgm:t>
    </dgm:pt>
    <dgm:pt modelId="{332853DC-A8CA-4CF2-9C44-CCD2A0F2E483}" type="pres">
      <dgm:prSet presAssocID="{54D02653-CD16-4986-BFF8-1B8BAEB5C491}" presName="circleB" presStyleLbl="node1" presStyleIdx="1" presStyleCnt="3"/>
      <dgm:spPr/>
    </dgm:pt>
    <dgm:pt modelId="{25CD5FA5-4DBF-4CBF-AF38-2E80F7AB58B9}" type="pres">
      <dgm:prSet presAssocID="{54D02653-CD16-4986-BFF8-1B8BAEB5C491}" presName="spaceB" presStyleCnt="0"/>
      <dgm:spPr/>
    </dgm:pt>
    <dgm:pt modelId="{65F5751B-9734-42DC-BB10-FA571EA526DB}" type="pres">
      <dgm:prSet presAssocID="{91FCA3B6-2731-4997-9108-2EB25546B076}" presName="space" presStyleCnt="0"/>
      <dgm:spPr/>
    </dgm:pt>
    <dgm:pt modelId="{B00F924A-14A7-48E3-BB78-6D03D8B69DF0}" type="pres">
      <dgm:prSet presAssocID="{2FF28764-5CDC-4848-88F8-1738221CDCA3}" presName="compositeA" presStyleCnt="0"/>
      <dgm:spPr/>
    </dgm:pt>
    <dgm:pt modelId="{A4AA386B-1B6D-42E1-9B50-35D03AFC0BFA}" type="pres">
      <dgm:prSet presAssocID="{2FF28764-5CDC-4848-88F8-1738221CDCA3}" presName="textA" presStyleLbl="revTx" presStyleIdx="2" presStyleCnt="3">
        <dgm:presLayoutVars>
          <dgm:bulletEnabled val="1"/>
        </dgm:presLayoutVars>
      </dgm:prSet>
      <dgm:spPr/>
      <dgm:t>
        <a:bodyPr/>
        <a:lstStyle/>
        <a:p>
          <a:endParaRPr lang="es-EC"/>
        </a:p>
      </dgm:t>
    </dgm:pt>
    <dgm:pt modelId="{C7FDE7F0-68DD-435F-8DC5-36E23634DBF9}" type="pres">
      <dgm:prSet presAssocID="{2FF28764-5CDC-4848-88F8-1738221CDCA3}" presName="circleA" presStyleLbl="node1" presStyleIdx="2" presStyleCnt="3"/>
      <dgm:spPr/>
    </dgm:pt>
    <dgm:pt modelId="{3C190381-C0CC-4CC9-B2B2-3227E3D45CE1}" type="pres">
      <dgm:prSet presAssocID="{2FF28764-5CDC-4848-88F8-1738221CDCA3}" presName="spaceA" presStyleCnt="0"/>
      <dgm:spPr/>
    </dgm:pt>
  </dgm:ptLst>
  <dgm:cxnLst>
    <dgm:cxn modelId="{9DE52141-2E5B-40A8-B63E-F9BA389DA698}" srcId="{72A4B88E-D047-44F1-85BF-A4FC07E1E5C5}" destId="{EF285AD9-2450-4499-BD16-20C66195F8F0}" srcOrd="0" destOrd="0" parTransId="{79780990-B1A9-40D8-817A-B9EBB0E4C760}" sibTransId="{6DE35966-FDB2-4187-B183-54EED885456F}"/>
    <dgm:cxn modelId="{D22B314B-44CC-4598-9633-9BF6FFFF2637}" type="presOf" srcId="{54D02653-CD16-4986-BFF8-1B8BAEB5C491}" destId="{3149C0CD-5676-47C0-85E1-E86EB4EDFA4F}" srcOrd="0" destOrd="0" presId="urn:microsoft.com/office/officeart/2005/8/layout/hProcess11"/>
    <dgm:cxn modelId="{0C86BC7F-4A48-42C4-A613-0B86020B82E5}" type="presOf" srcId="{72A4B88E-D047-44F1-85BF-A4FC07E1E5C5}" destId="{D8CA52A9-E74C-4289-9812-142ACC70E6B6}" srcOrd="0" destOrd="0" presId="urn:microsoft.com/office/officeart/2005/8/layout/hProcess11"/>
    <dgm:cxn modelId="{552FEA51-DB0E-471C-A530-B8F4903AC440}" type="presOf" srcId="{2FF28764-5CDC-4848-88F8-1738221CDCA3}" destId="{A4AA386B-1B6D-42E1-9B50-35D03AFC0BFA}" srcOrd="0" destOrd="0" presId="urn:microsoft.com/office/officeart/2005/8/layout/hProcess11"/>
    <dgm:cxn modelId="{C9861C2C-AEF1-4C62-B769-62B63B496258}" type="presOf" srcId="{EF285AD9-2450-4499-BD16-20C66195F8F0}" destId="{D3F85E58-E41A-42E2-834A-B4AE9DDF77F7}" srcOrd="0" destOrd="0" presId="urn:microsoft.com/office/officeart/2005/8/layout/hProcess11"/>
    <dgm:cxn modelId="{3E4A4B81-2204-496E-99BC-7434666C9D39}" srcId="{72A4B88E-D047-44F1-85BF-A4FC07E1E5C5}" destId="{2FF28764-5CDC-4848-88F8-1738221CDCA3}" srcOrd="2" destOrd="0" parTransId="{19D77248-5E3A-40B5-8592-CADDF34335FC}" sibTransId="{56711952-C062-4C93-ADFD-BAB2686F430C}"/>
    <dgm:cxn modelId="{C77BDBA0-25FE-4676-88FE-13B5A3874623}" srcId="{72A4B88E-D047-44F1-85BF-A4FC07E1E5C5}" destId="{54D02653-CD16-4986-BFF8-1B8BAEB5C491}" srcOrd="1" destOrd="0" parTransId="{0079A28F-2824-4BB1-B6B9-5EA8BB99A7C2}" sibTransId="{91FCA3B6-2731-4997-9108-2EB25546B076}"/>
    <dgm:cxn modelId="{51DCDC4E-FA1C-4398-9589-420F509C226C}" type="presParOf" srcId="{D8CA52A9-E74C-4289-9812-142ACC70E6B6}" destId="{E450748A-2A4E-4080-B28C-72195D14926C}" srcOrd="0" destOrd="0" presId="urn:microsoft.com/office/officeart/2005/8/layout/hProcess11"/>
    <dgm:cxn modelId="{CE0AC085-8413-443C-AAE5-AE2E34693460}" type="presParOf" srcId="{D8CA52A9-E74C-4289-9812-142ACC70E6B6}" destId="{E77C69C9-5239-4372-9117-08AF042B4776}" srcOrd="1" destOrd="0" presId="urn:microsoft.com/office/officeart/2005/8/layout/hProcess11"/>
    <dgm:cxn modelId="{4CD8D676-0FD7-4318-BE4B-D705BA6766CB}" type="presParOf" srcId="{E77C69C9-5239-4372-9117-08AF042B4776}" destId="{D3975564-81B8-4D0B-ACDB-45EE2C8098E6}" srcOrd="0" destOrd="0" presId="urn:microsoft.com/office/officeart/2005/8/layout/hProcess11"/>
    <dgm:cxn modelId="{82ABCBA3-8DFA-4661-BC43-E20C5AFCEA21}" type="presParOf" srcId="{D3975564-81B8-4D0B-ACDB-45EE2C8098E6}" destId="{D3F85E58-E41A-42E2-834A-B4AE9DDF77F7}" srcOrd="0" destOrd="0" presId="urn:microsoft.com/office/officeart/2005/8/layout/hProcess11"/>
    <dgm:cxn modelId="{E86C18A2-CE0D-45D8-B69A-DC8ACC9E3E23}" type="presParOf" srcId="{D3975564-81B8-4D0B-ACDB-45EE2C8098E6}" destId="{083AF45E-0312-4A85-AB39-0CF2A0B31DA9}" srcOrd="1" destOrd="0" presId="urn:microsoft.com/office/officeart/2005/8/layout/hProcess11"/>
    <dgm:cxn modelId="{57E9B2E8-B77F-41C1-AED9-53BA4B9C285E}" type="presParOf" srcId="{D3975564-81B8-4D0B-ACDB-45EE2C8098E6}" destId="{E70C7226-A414-40C9-831F-B1A4F3C988A6}" srcOrd="2" destOrd="0" presId="urn:microsoft.com/office/officeart/2005/8/layout/hProcess11"/>
    <dgm:cxn modelId="{06106FB5-4CCF-492F-B73C-9873ADB720C3}" type="presParOf" srcId="{E77C69C9-5239-4372-9117-08AF042B4776}" destId="{371FDF8A-1D9D-42F7-BA64-7B36CAB8AD33}" srcOrd="1" destOrd="0" presId="urn:microsoft.com/office/officeart/2005/8/layout/hProcess11"/>
    <dgm:cxn modelId="{D011A821-C036-47F3-ADB1-48F52DD6B55F}" type="presParOf" srcId="{E77C69C9-5239-4372-9117-08AF042B4776}" destId="{36812221-9F33-4EF1-AD41-BDEEC156E707}" srcOrd="2" destOrd="0" presId="urn:microsoft.com/office/officeart/2005/8/layout/hProcess11"/>
    <dgm:cxn modelId="{1F7D97C9-A877-4D07-9C27-F48E8F1C05A3}" type="presParOf" srcId="{36812221-9F33-4EF1-AD41-BDEEC156E707}" destId="{3149C0CD-5676-47C0-85E1-E86EB4EDFA4F}" srcOrd="0" destOrd="0" presId="urn:microsoft.com/office/officeart/2005/8/layout/hProcess11"/>
    <dgm:cxn modelId="{FD540B9B-100D-4ADF-86B7-066D1CC3182D}" type="presParOf" srcId="{36812221-9F33-4EF1-AD41-BDEEC156E707}" destId="{332853DC-A8CA-4CF2-9C44-CCD2A0F2E483}" srcOrd="1" destOrd="0" presId="urn:microsoft.com/office/officeart/2005/8/layout/hProcess11"/>
    <dgm:cxn modelId="{FE6ACC3C-3E90-4C95-8B2D-52A4CEAA8A8D}" type="presParOf" srcId="{36812221-9F33-4EF1-AD41-BDEEC156E707}" destId="{25CD5FA5-4DBF-4CBF-AF38-2E80F7AB58B9}" srcOrd="2" destOrd="0" presId="urn:microsoft.com/office/officeart/2005/8/layout/hProcess11"/>
    <dgm:cxn modelId="{5E903970-BCBD-4D63-8DF1-10C1830AD73B}" type="presParOf" srcId="{E77C69C9-5239-4372-9117-08AF042B4776}" destId="{65F5751B-9734-42DC-BB10-FA571EA526DB}" srcOrd="3" destOrd="0" presId="urn:microsoft.com/office/officeart/2005/8/layout/hProcess11"/>
    <dgm:cxn modelId="{5EA5F992-7F6C-40B1-AD42-29245F2FF2B7}" type="presParOf" srcId="{E77C69C9-5239-4372-9117-08AF042B4776}" destId="{B00F924A-14A7-48E3-BB78-6D03D8B69DF0}" srcOrd="4" destOrd="0" presId="urn:microsoft.com/office/officeart/2005/8/layout/hProcess11"/>
    <dgm:cxn modelId="{AC926BA4-F218-4BAA-B57E-AB26CFB0EFF8}" type="presParOf" srcId="{B00F924A-14A7-48E3-BB78-6D03D8B69DF0}" destId="{A4AA386B-1B6D-42E1-9B50-35D03AFC0BFA}" srcOrd="0" destOrd="0" presId="urn:microsoft.com/office/officeart/2005/8/layout/hProcess11"/>
    <dgm:cxn modelId="{15D7BE67-8489-4440-B063-8CA1ED859C1B}" type="presParOf" srcId="{B00F924A-14A7-48E3-BB78-6D03D8B69DF0}" destId="{C7FDE7F0-68DD-435F-8DC5-36E23634DBF9}" srcOrd="1" destOrd="0" presId="urn:microsoft.com/office/officeart/2005/8/layout/hProcess11"/>
    <dgm:cxn modelId="{28A32242-3EE8-419A-8F05-0ED7BC338D5C}" type="presParOf" srcId="{B00F924A-14A7-48E3-BB78-6D03D8B69DF0}" destId="{3C190381-C0CC-4CC9-B2B2-3227E3D45CE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FDC2C8-E29B-410A-872C-D2FA3732063F}" type="doc">
      <dgm:prSet loTypeId="urn:microsoft.com/office/officeart/2005/8/layout/hChevron3" loCatId="process" qsTypeId="urn:microsoft.com/office/officeart/2005/8/quickstyle/simple2" qsCatId="simple" csTypeId="urn:microsoft.com/office/officeart/2005/8/colors/accent1_1" csCatId="accent1" phldr="1"/>
      <dgm:spPr/>
    </dgm:pt>
    <dgm:pt modelId="{2329B213-3A0A-4D09-9D2E-7D059B8B7726}">
      <dgm:prSet phldrT="[Texto]"/>
      <dgm:spPr/>
      <dgm:t>
        <a:bodyPr/>
        <a:lstStyle/>
        <a:p>
          <a:r>
            <a:rPr lang="es-EC" dirty="0" smtClean="0"/>
            <a:t>Estima las componentes lineal y no lineal del desplazamiento,</a:t>
          </a:r>
          <a:endParaRPr lang="es-EC" dirty="0"/>
        </a:p>
      </dgm:t>
    </dgm:pt>
    <dgm:pt modelId="{BC3CE48C-4DC0-4170-BEED-3028CE0E5E20}" type="parTrans" cxnId="{C0F7C3CD-8794-42B4-AC21-A0F559475043}">
      <dgm:prSet/>
      <dgm:spPr/>
      <dgm:t>
        <a:bodyPr/>
        <a:lstStyle/>
        <a:p>
          <a:endParaRPr lang="es-EC"/>
        </a:p>
      </dgm:t>
    </dgm:pt>
    <dgm:pt modelId="{80845709-114C-436D-B7F9-C04AC39F68B0}" type="sibTrans" cxnId="{C0F7C3CD-8794-42B4-AC21-A0F559475043}">
      <dgm:prSet/>
      <dgm:spPr/>
      <dgm:t>
        <a:bodyPr/>
        <a:lstStyle/>
        <a:p>
          <a:endParaRPr lang="es-EC"/>
        </a:p>
      </dgm:t>
    </dgm:pt>
    <dgm:pt modelId="{A4CC990C-2FB3-45F7-A421-459C45DB2D35}">
      <dgm:prSet phldrT="[Texto]"/>
      <dgm:spPr/>
      <dgm:t>
        <a:bodyPr/>
        <a:lstStyle/>
        <a:p>
          <a:r>
            <a:rPr lang="es-EC" dirty="0" smtClean="0"/>
            <a:t>Los píxeles  se seleccionan mediante un criterio de la coherencia</a:t>
          </a:r>
          <a:endParaRPr lang="es-EC" dirty="0"/>
        </a:p>
      </dgm:t>
    </dgm:pt>
    <dgm:pt modelId="{98EC6CA9-4BF4-42D6-98A0-A2FBDB80B7B6}" type="parTrans" cxnId="{2BBBBFEF-22BE-493E-A16B-780BA52D6DCB}">
      <dgm:prSet/>
      <dgm:spPr/>
      <dgm:t>
        <a:bodyPr/>
        <a:lstStyle/>
        <a:p>
          <a:endParaRPr lang="es-EC"/>
        </a:p>
      </dgm:t>
    </dgm:pt>
    <dgm:pt modelId="{A5E8B261-03E8-4CE1-8708-8EA4C022718F}" type="sibTrans" cxnId="{2BBBBFEF-22BE-493E-A16B-780BA52D6DCB}">
      <dgm:prSet/>
      <dgm:spPr/>
      <dgm:t>
        <a:bodyPr/>
        <a:lstStyle/>
        <a:p>
          <a:endParaRPr lang="es-EC"/>
        </a:p>
      </dgm:t>
    </dgm:pt>
    <dgm:pt modelId="{193C7650-4603-4705-B2C5-2C3FB5AA0A92}">
      <dgm:prSet phldrT="[Texto]"/>
      <dgm:spPr/>
      <dgm:t>
        <a:bodyPr/>
        <a:lstStyle/>
        <a:p>
          <a:r>
            <a:rPr lang="es-EC" dirty="0" smtClean="0"/>
            <a:t>Triangulación de los píxeles seleccionados para establecer relaciones de la fase entre ellos</a:t>
          </a:r>
          <a:endParaRPr lang="es-EC" dirty="0"/>
        </a:p>
      </dgm:t>
    </dgm:pt>
    <dgm:pt modelId="{0BAFA4DF-5682-4367-8DC8-F8A60293C15D}" type="parTrans" cxnId="{DB673CE7-C0E0-4FC2-95BB-880FF713C9BE}">
      <dgm:prSet/>
      <dgm:spPr/>
      <dgm:t>
        <a:bodyPr/>
        <a:lstStyle/>
        <a:p>
          <a:endParaRPr lang="es-EC"/>
        </a:p>
      </dgm:t>
    </dgm:pt>
    <dgm:pt modelId="{53701AD6-2A08-48F3-A338-54AB91275466}" type="sibTrans" cxnId="{DB673CE7-C0E0-4FC2-95BB-880FF713C9BE}">
      <dgm:prSet/>
      <dgm:spPr/>
      <dgm:t>
        <a:bodyPr/>
        <a:lstStyle/>
        <a:p>
          <a:endParaRPr lang="es-EC"/>
        </a:p>
      </dgm:t>
    </dgm:pt>
    <dgm:pt modelId="{282C4B40-9188-49AF-B7E3-04DEA8259C00}" type="pres">
      <dgm:prSet presAssocID="{F4FDC2C8-E29B-410A-872C-D2FA3732063F}" presName="Name0" presStyleCnt="0">
        <dgm:presLayoutVars>
          <dgm:dir/>
          <dgm:resizeHandles val="exact"/>
        </dgm:presLayoutVars>
      </dgm:prSet>
      <dgm:spPr/>
    </dgm:pt>
    <dgm:pt modelId="{7C231296-3AC7-4D91-9729-16A654748E60}" type="pres">
      <dgm:prSet presAssocID="{2329B213-3A0A-4D09-9D2E-7D059B8B7726}" presName="parTxOnly" presStyleLbl="node1" presStyleIdx="0" presStyleCnt="3">
        <dgm:presLayoutVars>
          <dgm:bulletEnabled val="1"/>
        </dgm:presLayoutVars>
      </dgm:prSet>
      <dgm:spPr/>
      <dgm:t>
        <a:bodyPr/>
        <a:lstStyle/>
        <a:p>
          <a:endParaRPr lang="es-EC"/>
        </a:p>
      </dgm:t>
    </dgm:pt>
    <dgm:pt modelId="{80AB07C2-052A-4B40-B286-864AD0D1B503}" type="pres">
      <dgm:prSet presAssocID="{80845709-114C-436D-B7F9-C04AC39F68B0}" presName="parSpace" presStyleCnt="0"/>
      <dgm:spPr/>
    </dgm:pt>
    <dgm:pt modelId="{2DB26534-2310-4E5E-902A-F9961E10C509}" type="pres">
      <dgm:prSet presAssocID="{A4CC990C-2FB3-45F7-A421-459C45DB2D35}" presName="parTxOnly" presStyleLbl="node1" presStyleIdx="1" presStyleCnt="3">
        <dgm:presLayoutVars>
          <dgm:bulletEnabled val="1"/>
        </dgm:presLayoutVars>
      </dgm:prSet>
      <dgm:spPr/>
      <dgm:t>
        <a:bodyPr/>
        <a:lstStyle/>
        <a:p>
          <a:endParaRPr lang="es-EC"/>
        </a:p>
      </dgm:t>
    </dgm:pt>
    <dgm:pt modelId="{BC103A3F-25F9-4DDF-A1DF-BF33A37F8BA4}" type="pres">
      <dgm:prSet presAssocID="{A5E8B261-03E8-4CE1-8708-8EA4C022718F}" presName="parSpace" presStyleCnt="0"/>
      <dgm:spPr/>
    </dgm:pt>
    <dgm:pt modelId="{B1847C2B-EE23-427E-88AA-80D6167A8291}" type="pres">
      <dgm:prSet presAssocID="{193C7650-4603-4705-B2C5-2C3FB5AA0A92}" presName="parTxOnly" presStyleLbl="node1" presStyleIdx="2" presStyleCnt="3">
        <dgm:presLayoutVars>
          <dgm:bulletEnabled val="1"/>
        </dgm:presLayoutVars>
      </dgm:prSet>
      <dgm:spPr/>
      <dgm:t>
        <a:bodyPr/>
        <a:lstStyle/>
        <a:p>
          <a:endParaRPr lang="es-EC"/>
        </a:p>
      </dgm:t>
    </dgm:pt>
  </dgm:ptLst>
  <dgm:cxnLst>
    <dgm:cxn modelId="{2286702C-AE41-4272-A559-175E3B329150}" type="presOf" srcId="{A4CC990C-2FB3-45F7-A421-459C45DB2D35}" destId="{2DB26534-2310-4E5E-902A-F9961E10C509}" srcOrd="0" destOrd="0" presId="urn:microsoft.com/office/officeart/2005/8/layout/hChevron3"/>
    <dgm:cxn modelId="{2BBBBFEF-22BE-493E-A16B-780BA52D6DCB}" srcId="{F4FDC2C8-E29B-410A-872C-D2FA3732063F}" destId="{A4CC990C-2FB3-45F7-A421-459C45DB2D35}" srcOrd="1" destOrd="0" parTransId="{98EC6CA9-4BF4-42D6-98A0-A2FBDB80B7B6}" sibTransId="{A5E8B261-03E8-4CE1-8708-8EA4C022718F}"/>
    <dgm:cxn modelId="{291C2BEE-0AD2-43B1-B4E4-633E5DAD8A7B}" type="presOf" srcId="{193C7650-4603-4705-B2C5-2C3FB5AA0A92}" destId="{B1847C2B-EE23-427E-88AA-80D6167A8291}" srcOrd="0" destOrd="0" presId="urn:microsoft.com/office/officeart/2005/8/layout/hChevron3"/>
    <dgm:cxn modelId="{12F55E36-15A5-44F3-AF1E-1AA2FC6DF471}" type="presOf" srcId="{2329B213-3A0A-4D09-9D2E-7D059B8B7726}" destId="{7C231296-3AC7-4D91-9729-16A654748E60}" srcOrd="0" destOrd="0" presId="urn:microsoft.com/office/officeart/2005/8/layout/hChevron3"/>
    <dgm:cxn modelId="{DB673CE7-C0E0-4FC2-95BB-880FF713C9BE}" srcId="{F4FDC2C8-E29B-410A-872C-D2FA3732063F}" destId="{193C7650-4603-4705-B2C5-2C3FB5AA0A92}" srcOrd="2" destOrd="0" parTransId="{0BAFA4DF-5682-4367-8DC8-F8A60293C15D}" sibTransId="{53701AD6-2A08-48F3-A338-54AB91275466}"/>
    <dgm:cxn modelId="{C0F7C3CD-8794-42B4-AC21-A0F559475043}" srcId="{F4FDC2C8-E29B-410A-872C-D2FA3732063F}" destId="{2329B213-3A0A-4D09-9D2E-7D059B8B7726}" srcOrd="0" destOrd="0" parTransId="{BC3CE48C-4DC0-4170-BEED-3028CE0E5E20}" sibTransId="{80845709-114C-436D-B7F9-C04AC39F68B0}"/>
    <dgm:cxn modelId="{3698D00C-D286-42A1-980B-D355D799E416}" type="presOf" srcId="{F4FDC2C8-E29B-410A-872C-D2FA3732063F}" destId="{282C4B40-9188-49AF-B7E3-04DEA8259C00}" srcOrd="0" destOrd="0" presId="urn:microsoft.com/office/officeart/2005/8/layout/hChevron3"/>
    <dgm:cxn modelId="{944362A9-B143-4277-BFA2-AC7325134133}" type="presParOf" srcId="{282C4B40-9188-49AF-B7E3-04DEA8259C00}" destId="{7C231296-3AC7-4D91-9729-16A654748E60}" srcOrd="0" destOrd="0" presId="urn:microsoft.com/office/officeart/2005/8/layout/hChevron3"/>
    <dgm:cxn modelId="{88030100-1256-4EAC-BE4C-4321AD80C4F2}" type="presParOf" srcId="{282C4B40-9188-49AF-B7E3-04DEA8259C00}" destId="{80AB07C2-052A-4B40-B286-864AD0D1B503}" srcOrd="1" destOrd="0" presId="urn:microsoft.com/office/officeart/2005/8/layout/hChevron3"/>
    <dgm:cxn modelId="{0D5DC56D-7F35-4CE3-B543-D085AE8FD1AF}" type="presParOf" srcId="{282C4B40-9188-49AF-B7E3-04DEA8259C00}" destId="{2DB26534-2310-4E5E-902A-F9961E10C509}" srcOrd="2" destOrd="0" presId="urn:microsoft.com/office/officeart/2005/8/layout/hChevron3"/>
    <dgm:cxn modelId="{21255480-7371-4601-B583-587E9EF8848A}" type="presParOf" srcId="{282C4B40-9188-49AF-B7E3-04DEA8259C00}" destId="{BC103A3F-25F9-4DDF-A1DF-BF33A37F8BA4}" srcOrd="3" destOrd="0" presId="urn:microsoft.com/office/officeart/2005/8/layout/hChevron3"/>
    <dgm:cxn modelId="{32D30906-76CE-482F-921D-C296A7266AC5}" type="presParOf" srcId="{282C4B40-9188-49AF-B7E3-04DEA8259C00}" destId="{B1847C2B-EE23-427E-88AA-80D6167A8291}"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51D25D-6497-42DC-9B64-D5453F139C73}" type="doc">
      <dgm:prSet loTypeId="urn:microsoft.com/office/officeart/2005/8/layout/arrow2" loCatId="process" qsTypeId="urn:microsoft.com/office/officeart/2005/8/quickstyle/simple1" qsCatId="simple" csTypeId="urn:microsoft.com/office/officeart/2005/8/colors/accent0_1" csCatId="mainScheme" phldr="1"/>
      <dgm:spPr/>
    </dgm:pt>
    <dgm:pt modelId="{DE324234-69B1-4856-A313-56A5F1A3D54C}">
      <dgm:prSet phldrT="[Texto]"/>
      <dgm:spPr/>
      <dgm:t>
        <a:bodyPr/>
        <a:lstStyle/>
        <a:p>
          <a:pPr algn="ctr"/>
          <a:r>
            <a:rPr lang="es-EC" dirty="0" smtClean="0"/>
            <a:t>Utiliza imágenes de series de tiempo</a:t>
          </a:r>
          <a:endParaRPr lang="es-EC" dirty="0"/>
        </a:p>
      </dgm:t>
    </dgm:pt>
    <dgm:pt modelId="{4AD74721-B767-4C54-89FD-3ABDA77370D8}" type="parTrans" cxnId="{D562F464-A1B1-4E06-A4AC-F79FA0F64AA3}">
      <dgm:prSet/>
      <dgm:spPr/>
      <dgm:t>
        <a:bodyPr/>
        <a:lstStyle/>
        <a:p>
          <a:endParaRPr lang="es-EC"/>
        </a:p>
      </dgm:t>
    </dgm:pt>
    <dgm:pt modelId="{BD609E6C-13BD-48B5-86A4-ABE186731310}" type="sibTrans" cxnId="{D562F464-A1B1-4E06-A4AC-F79FA0F64AA3}">
      <dgm:prSet/>
      <dgm:spPr/>
      <dgm:t>
        <a:bodyPr/>
        <a:lstStyle/>
        <a:p>
          <a:endParaRPr lang="es-EC"/>
        </a:p>
      </dgm:t>
    </dgm:pt>
    <dgm:pt modelId="{A224D799-ABA0-4995-A31F-40EE8F3C13EE}">
      <dgm:prSet phldrT="[Texto]"/>
      <dgm:spPr/>
      <dgm:t>
        <a:bodyPr/>
        <a:lstStyle/>
        <a:p>
          <a:pPr algn="ctr"/>
          <a:r>
            <a:rPr lang="es-EC" dirty="0" smtClean="0"/>
            <a:t>Para la recuperación de la deformación del terreno </a:t>
          </a:r>
          <a:endParaRPr lang="es-EC" dirty="0"/>
        </a:p>
      </dgm:t>
    </dgm:pt>
    <dgm:pt modelId="{C4124C4C-B709-4B4F-A3F0-59A3F1B91EE4}" type="parTrans" cxnId="{A81A68E2-BE02-437E-9172-A6EC7DD68D1B}">
      <dgm:prSet/>
      <dgm:spPr/>
      <dgm:t>
        <a:bodyPr/>
        <a:lstStyle/>
        <a:p>
          <a:endParaRPr lang="es-EC"/>
        </a:p>
      </dgm:t>
    </dgm:pt>
    <dgm:pt modelId="{895F9EFA-D219-4051-AB45-EBA55A29CEE4}" type="sibTrans" cxnId="{A81A68E2-BE02-437E-9172-A6EC7DD68D1B}">
      <dgm:prSet/>
      <dgm:spPr/>
      <dgm:t>
        <a:bodyPr/>
        <a:lstStyle/>
        <a:p>
          <a:endParaRPr lang="es-EC"/>
        </a:p>
      </dgm:t>
    </dgm:pt>
    <dgm:pt modelId="{CCC2C504-D890-4B13-87AC-7A889BA59DF4}">
      <dgm:prSet phldrT="[Texto]"/>
      <dgm:spPr/>
      <dgm:t>
        <a:bodyPr/>
        <a:lstStyle/>
        <a:p>
          <a:pPr algn="ctr"/>
          <a:r>
            <a:rPr lang="es-EC" dirty="0" smtClean="0"/>
            <a:t>Donde se reduce la gran acumulación de influencia atmosféricas</a:t>
          </a:r>
          <a:endParaRPr lang="es-EC" dirty="0"/>
        </a:p>
      </dgm:t>
    </dgm:pt>
    <dgm:pt modelId="{C6B7E0DB-301F-47CD-A3BA-8AC58EAB04F3}" type="parTrans" cxnId="{FC930406-1F5B-4902-B077-709E942CDFA8}">
      <dgm:prSet/>
      <dgm:spPr/>
      <dgm:t>
        <a:bodyPr/>
        <a:lstStyle/>
        <a:p>
          <a:endParaRPr lang="es-EC"/>
        </a:p>
      </dgm:t>
    </dgm:pt>
    <dgm:pt modelId="{D3840135-9F12-4A65-9979-5CEC11187ADC}" type="sibTrans" cxnId="{FC930406-1F5B-4902-B077-709E942CDFA8}">
      <dgm:prSet/>
      <dgm:spPr/>
      <dgm:t>
        <a:bodyPr/>
        <a:lstStyle/>
        <a:p>
          <a:endParaRPr lang="es-EC"/>
        </a:p>
      </dgm:t>
    </dgm:pt>
    <dgm:pt modelId="{FFE0D4CE-F2B4-44DC-8DA0-00CB81CC8DBF}" type="pres">
      <dgm:prSet presAssocID="{F451D25D-6497-42DC-9B64-D5453F139C73}" presName="arrowDiagram" presStyleCnt="0">
        <dgm:presLayoutVars>
          <dgm:chMax val="5"/>
          <dgm:dir/>
          <dgm:resizeHandles val="exact"/>
        </dgm:presLayoutVars>
      </dgm:prSet>
      <dgm:spPr/>
    </dgm:pt>
    <dgm:pt modelId="{4AF47431-07C2-4B24-863A-9E03D528DDA3}" type="pres">
      <dgm:prSet presAssocID="{F451D25D-6497-42DC-9B64-D5453F139C73}" presName="arrow" presStyleLbl="bgShp" presStyleIdx="0" presStyleCnt="1"/>
      <dgm:spPr/>
    </dgm:pt>
    <dgm:pt modelId="{E57E3430-A060-493F-9C42-3D7493FE308D}" type="pres">
      <dgm:prSet presAssocID="{F451D25D-6497-42DC-9B64-D5453F139C73}" presName="arrowDiagram3" presStyleCnt="0"/>
      <dgm:spPr/>
    </dgm:pt>
    <dgm:pt modelId="{A1DC2535-17AB-4F60-B78E-27DD87CD07B5}" type="pres">
      <dgm:prSet presAssocID="{DE324234-69B1-4856-A313-56A5F1A3D54C}" presName="bullet3a" presStyleLbl="node1" presStyleIdx="0" presStyleCnt="3"/>
      <dgm:spPr/>
    </dgm:pt>
    <dgm:pt modelId="{7916281F-003E-4D94-B9D2-C9C8C595C290}" type="pres">
      <dgm:prSet presAssocID="{DE324234-69B1-4856-A313-56A5F1A3D54C}" presName="textBox3a" presStyleLbl="revTx" presStyleIdx="0" presStyleCnt="3">
        <dgm:presLayoutVars>
          <dgm:bulletEnabled val="1"/>
        </dgm:presLayoutVars>
      </dgm:prSet>
      <dgm:spPr/>
      <dgm:t>
        <a:bodyPr/>
        <a:lstStyle/>
        <a:p>
          <a:endParaRPr lang="es-EC"/>
        </a:p>
      </dgm:t>
    </dgm:pt>
    <dgm:pt modelId="{B4154081-95F7-419F-8939-7D3D3770F8D5}" type="pres">
      <dgm:prSet presAssocID="{A224D799-ABA0-4995-A31F-40EE8F3C13EE}" presName="bullet3b" presStyleLbl="node1" presStyleIdx="1" presStyleCnt="3"/>
      <dgm:spPr/>
    </dgm:pt>
    <dgm:pt modelId="{0A35E65D-AAE0-4D17-BFB4-95AB1E841DD6}" type="pres">
      <dgm:prSet presAssocID="{A224D799-ABA0-4995-A31F-40EE8F3C13EE}" presName="textBox3b" presStyleLbl="revTx" presStyleIdx="1" presStyleCnt="3">
        <dgm:presLayoutVars>
          <dgm:bulletEnabled val="1"/>
        </dgm:presLayoutVars>
      </dgm:prSet>
      <dgm:spPr/>
      <dgm:t>
        <a:bodyPr/>
        <a:lstStyle/>
        <a:p>
          <a:endParaRPr lang="es-EC"/>
        </a:p>
      </dgm:t>
    </dgm:pt>
    <dgm:pt modelId="{19D64C51-BBA5-4EC3-A9FC-F052B8D3B13D}" type="pres">
      <dgm:prSet presAssocID="{CCC2C504-D890-4B13-87AC-7A889BA59DF4}" presName="bullet3c" presStyleLbl="node1" presStyleIdx="2" presStyleCnt="3"/>
      <dgm:spPr/>
    </dgm:pt>
    <dgm:pt modelId="{B18B2136-9624-451F-B748-E788F6819027}" type="pres">
      <dgm:prSet presAssocID="{CCC2C504-D890-4B13-87AC-7A889BA59DF4}" presName="textBox3c" presStyleLbl="revTx" presStyleIdx="2" presStyleCnt="3">
        <dgm:presLayoutVars>
          <dgm:bulletEnabled val="1"/>
        </dgm:presLayoutVars>
      </dgm:prSet>
      <dgm:spPr/>
      <dgm:t>
        <a:bodyPr/>
        <a:lstStyle/>
        <a:p>
          <a:endParaRPr lang="es-EC"/>
        </a:p>
      </dgm:t>
    </dgm:pt>
  </dgm:ptLst>
  <dgm:cxnLst>
    <dgm:cxn modelId="{0728A60F-0641-4319-A77E-F2D11040A00F}" type="presOf" srcId="{CCC2C504-D890-4B13-87AC-7A889BA59DF4}" destId="{B18B2136-9624-451F-B748-E788F6819027}" srcOrd="0" destOrd="0" presId="urn:microsoft.com/office/officeart/2005/8/layout/arrow2"/>
    <dgm:cxn modelId="{D562F464-A1B1-4E06-A4AC-F79FA0F64AA3}" srcId="{F451D25D-6497-42DC-9B64-D5453F139C73}" destId="{DE324234-69B1-4856-A313-56A5F1A3D54C}" srcOrd="0" destOrd="0" parTransId="{4AD74721-B767-4C54-89FD-3ABDA77370D8}" sibTransId="{BD609E6C-13BD-48B5-86A4-ABE186731310}"/>
    <dgm:cxn modelId="{A81A68E2-BE02-437E-9172-A6EC7DD68D1B}" srcId="{F451D25D-6497-42DC-9B64-D5453F139C73}" destId="{A224D799-ABA0-4995-A31F-40EE8F3C13EE}" srcOrd="1" destOrd="0" parTransId="{C4124C4C-B709-4B4F-A3F0-59A3F1B91EE4}" sibTransId="{895F9EFA-D219-4051-AB45-EBA55A29CEE4}"/>
    <dgm:cxn modelId="{5FC0C317-07E6-4F0A-97A8-1F6E962CF915}" type="presOf" srcId="{A224D799-ABA0-4995-A31F-40EE8F3C13EE}" destId="{0A35E65D-AAE0-4D17-BFB4-95AB1E841DD6}" srcOrd="0" destOrd="0" presId="urn:microsoft.com/office/officeart/2005/8/layout/arrow2"/>
    <dgm:cxn modelId="{FC930406-1F5B-4902-B077-709E942CDFA8}" srcId="{F451D25D-6497-42DC-9B64-D5453F139C73}" destId="{CCC2C504-D890-4B13-87AC-7A889BA59DF4}" srcOrd="2" destOrd="0" parTransId="{C6B7E0DB-301F-47CD-A3BA-8AC58EAB04F3}" sibTransId="{D3840135-9F12-4A65-9979-5CEC11187ADC}"/>
    <dgm:cxn modelId="{1D005C68-B275-4B76-9C48-4CF6343081CF}" type="presOf" srcId="{DE324234-69B1-4856-A313-56A5F1A3D54C}" destId="{7916281F-003E-4D94-B9D2-C9C8C595C290}" srcOrd="0" destOrd="0" presId="urn:microsoft.com/office/officeart/2005/8/layout/arrow2"/>
    <dgm:cxn modelId="{A1CE7DC4-A0C0-4303-8359-BE70B98FDEFC}" type="presOf" srcId="{F451D25D-6497-42DC-9B64-D5453F139C73}" destId="{FFE0D4CE-F2B4-44DC-8DA0-00CB81CC8DBF}" srcOrd="0" destOrd="0" presId="urn:microsoft.com/office/officeart/2005/8/layout/arrow2"/>
    <dgm:cxn modelId="{E9FBBA1F-AD3F-4805-866E-808D368F4248}" type="presParOf" srcId="{FFE0D4CE-F2B4-44DC-8DA0-00CB81CC8DBF}" destId="{4AF47431-07C2-4B24-863A-9E03D528DDA3}" srcOrd="0" destOrd="0" presId="urn:microsoft.com/office/officeart/2005/8/layout/arrow2"/>
    <dgm:cxn modelId="{021D42A9-7575-4918-A6E6-923937153DEC}" type="presParOf" srcId="{FFE0D4CE-F2B4-44DC-8DA0-00CB81CC8DBF}" destId="{E57E3430-A060-493F-9C42-3D7493FE308D}" srcOrd="1" destOrd="0" presId="urn:microsoft.com/office/officeart/2005/8/layout/arrow2"/>
    <dgm:cxn modelId="{4583F590-E8B3-4169-892E-F2BBB7488935}" type="presParOf" srcId="{E57E3430-A060-493F-9C42-3D7493FE308D}" destId="{A1DC2535-17AB-4F60-B78E-27DD87CD07B5}" srcOrd="0" destOrd="0" presId="urn:microsoft.com/office/officeart/2005/8/layout/arrow2"/>
    <dgm:cxn modelId="{B1FB2646-A4BE-4D08-B2B7-DEA81559A111}" type="presParOf" srcId="{E57E3430-A060-493F-9C42-3D7493FE308D}" destId="{7916281F-003E-4D94-B9D2-C9C8C595C290}" srcOrd="1" destOrd="0" presId="urn:microsoft.com/office/officeart/2005/8/layout/arrow2"/>
    <dgm:cxn modelId="{508F214A-4A40-4792-B5B9-99E2CC2D574F}" type="presParOf" srcId="{E57E3430-A060-493F-9C42-3D7493FE308D}" destId="{B4154081-95F7-419F-8939-7D3D3770F8D5}" srcOrd="2" destOrd="0" presId="urn:microsoft.com/office/officeart/2005/8/layout/arrow2"/>
    <dgm:cxn modelId="{1E896C33-A06C-4384-86BD-128F60913DC6}" type="presParOf" srcId="{E57E3430-A060-493F-9C42-3D7493FE308D}" destId="{0A35E65D-AAE0-4D17-BFB4-95AB1E841DD6}" srcOrd="3" destOrd="0" presId="urn:microsoft.com/office/officeart/2005/8/layout/arrow2"/>
    <dgm:cxn modelId="{0581F790-78F1-4163-A48B-EE139B5FDCAE}" type="presParOf" srcId="{E57E3430-A060-493F-9C42-3D7493FE308D}" destId="{19D64C51-BBA5-4EC3-A9FC-F052B8D3B13D}" srcOrd="4" destOrd="0" presId="urn:microsoft.com/office/officeart/2005/8/layout/arrow2"/>
    <dgm:cxn modelId="{4CB39194-48EE-4C16-897A-E8A854CC6CB2}" type="presParOf" srcId="{E57E3430-A060-493F-9C42-3D7493FE308D}" destId="{B18B2136-9624-451F-B748-E788F6819027}"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097759-4535-4556-8C5B-843F3E4DDDD1}" type="doc">
      <dgm:prSet loTypeId="urn:microsoft.com/office/officeart/2009/layout/CircleArrowProcess" loCatId="process" qsTypeId="urn:microsoft.com/office/officeart/2005/8/quickstyle/simple3" qsCatId="simple" csTypeId="urn:microsoft.com/office/officeart/2005/8/colors/colorful2" csCatId="colorful" phldr="1"/>
      <dgm:spPr/>
      <dgm:t>
        <a:bodyPr/>
        <a:lstStyle/>
        <a:p>
          <a:endParaRPr lang="es-EC"/>
        </a:p>
      </dgm:t>
    </dgm:pt>
    <dgm:pt modelId="{5EDD28C8-3E19-4655-B9C0-090E2C62A97B}">
      <dgm:prSet phldrT="[Texto]"/>
      <dgm:spPr/>
      <dgm:t>
        <a:bodyPr/>
        <a:lstStyle/>
        <a:p>
          <a:r>
            <a:rPr lang="es-EC" dirty="0" smtClean="0"/>
            <a:t>Se multiplica la imagen Master y Slave</a:t>
          </a:r>
          <a:endParaRPr lang="es-EC" dirty="0"/>
        </a:p>
      </dgm:t>
    </dgm:pt>
    <dgm:pt modelId="{473E432F-FB57-47FA-B63B-4D30BB5341F8}" type="parTrans" cxnId="{75C9A595-2D8B-482E-8E28-B9DEB844D79C}">
      <dgm:prSet/>
      <dgm:spPr/>
      <dgm:t>
        <a:bodyPr/>
        <a:lstStyle/>
        <a:p>
          <a:endParaRPr lang="es-EC"/>
        </a:p>
      </dgm:t>
    </dgm:pt>
    <dgm:pt modelId="{16010D58-D143-47C8-B82D-C6BF5475BC9C}" type="sibTrans" cxnId="{75C9A595-2D8B-482E-8E28-B9DEB844D79C}">
      <dgm:prSet/>
      <dgm:spPr/>
      <dgm:t>
        <a:bodyPr/>
        <a:lstStyle/>
        <a:p>
          <a:endParaRPr lang="es-EC"/>
        </a:p>
      </dgm:t>
    </dgm:pt>
    <dgm:pt modelId="{D4628245-D8E8-4C43-9877-E6C4537DB023}">
      <dgm:prSet phldrT="[Texto]"/>
      <dgm:spPr/>
      <dgm:t>
        <a:bodyPr/>
        <a:lstStyle/>
        <a:p>
          <a:r>
            <a:rPr lang="es-EC" dirty="0" smtClean="0"/>
            <a:t>El valor absoluto de la amplitud</a:t>
          </a:r>
          <a:endParaRPr lang="es-EC" dirty="0"/>
        </a:p>
      </dgm:t>
    </dgm:pt>
    <dgm:pt modelId="{93A6FC63-77DE-4A41-9EEF-92488DA2E327}" type="parTrans" cxnId="{1F735FB2-30AF-41EE-BE96-7031829DD6CE}">
      <dgm:prSet/>
      <dgm:spPr/>
      <dgm:t>
        <a:bodyPr/>
        <a:lstStyle/>
        <a:p>
          <a:endParaRPr lang="es-EC"/>
        </a:p>
      </dgm:t>
    </dgm:pt>
    <dgm:pt modelId="{517A4FFA-5A6D-4E9D-8231-6237AFEEC2AE}" type="sibTrans" cxnId="{1F735FB2-30AF-41EE-BE96-7031829DD6CE}">
      <dgm:prSet/>
      <dgm:spPr/>
      <dgm:t>
        <a:bodyPr/>
        <a:lstStyle/>
        <a:p>
          <a:endParaRPr lang="es-EC"/>
        </a:p>
      </dgm:t>
    </dgm:pt>
    <dgm:pt modelId="{98F3E4AD-D366-4D9E-A19C-BD9DFD3125A2}">
      <dgm:prSet phldrT="[Texto]"/>
      <dgm:spPr/>
      <dgm:t>
        <a:bodyPr/>
        <a:lstStyle/>
        <a:p>
          <a:r>
            <a:rPr lang="es-EC" dirty="0" smtClean="0"/>
            <a:t>El valor de la diferencia de fase</a:t>
          </a:r>
          <a:endParaRPr lang="es-EC" dirty="0"/>
        </a:p>
      </dgm:t>
    </dgm:pt>
    <dgm:pt modelId="{E53C88F5-03D1-4719-BD48-E32EF8880ECC}" type="parTrans" cxnId="{7E4892F7-90E7-496B-8C81-18BBAE3275FB}">
      <dgm:prSet/>
      <dgm:spPr/>
      <dgm:t>
        <a:bodyPr/>
        <a:lstStyle/>
        <a:p>
          <a:endParaRPr lang="es-EC"/>
        </a:p>
      </dgm:t>
    </dgm:pt>
    <dgm:pt modelId="{D2C1657F-C287-4487-AAFB-014A3E917C10}" type="sibTrans" cxnId="{7E4892F7-90E7-496B-8C81-18BBAE3275FB}">
      <dgm:prSet/>
      <dgm:spPr/>
      <dgm:t>
        <a:bodyPr/>
        <a:lstStyle/>
        <a:p>
          <a:endParaRPr lang="es-EC"/>
        </a:p>
      </dgm:t>
    </dgm:pt>
    <dgm:pt modelId="{4BC31927-C8D4-4A6C-B800-D33BF3CBD668}" type="pres">
      <dgm:prSet presAssocID="{3A097759-4535-4556-8C5B-843F3E4DDDD1}" presName="Name0" presStyleCnt="0">
        <dgm:presLayoutVars>
          <dgm:chMax val="7"/>
          <dgm:chPref val="7"/>
          <dgm:dir/>
          <dgm:animLvl val="lvl"/>
        </dgm:presLayoutVars>
      </dgm:prSet>
      <dgm:spPr/>
      <dgm:t>
        <a:bodyPr/>
        <a:lstStyle/>
        <a:p>
          <a:endParaRPr lang="es-EC"/>
        </a:p>
      </dgm:t>
    </dgm:pt>
    <dgm:pt modelId="{072B9454-777C-484F-9681-93F38D8260B1}" type="pres">
      <dgm:prSet presAssocID="{5EDD28C8-3E19-4655-B9C0-090E2C62A97B}" presName="Accent1" presStyleCnt="0"/>
      <dgm:spPr/>
    </dgm:pt>
    <dgm:pt modelId="{21133B4D-DB6E-4B7D-B102-1228F6988478}" type="pres">
      <dgm:prSet presAssocID="{5EDD28C8-3E19-4655-B9C0-090E2C62A97B}" presName="Accent" presStyleLbl="node1" presStyleIdx="0" presStyleCnt="3"/>
      <dgm:spPr/>
    </dgm:pt>
    <dgm:pt modelId="{F6B46D0D-FA98-47B0-84DE-F4460A5ED8E3}" type="pres">
      <dgm:prSet presAssocID="{5EDD28C8-3E19-4655-B9C0-090E2C62A97B}" presName="Parent1" presStyleLbl="revTx" presStyleIdx="0" presStyleCnt="3">
        <dgm:presLayoutVars>
          <dgm:chMax val="1"/>
          <dgm:chPref val="1"/>
          <dgm:bulletEnabled val="1"/>
        </dgm:presLayoutVars>
      </dgm:prSet>
      <dgm:spPr/>
      <dgm:t>
        <a:bodyPr/>
        <a:lstStyle/>
        <a:p>
          <a:endParaRPr lang="es-EC"/>
        </a:p>
      </dgm:t>
    </dgm:pt>
    <dgm:pt modelId="{74E17614-F45A-4462-8FBD-805627E28EA6}" type="pres">
      <dgm:prSet presAssocID="{D4628245-D8E8-4C43-9877-E6C4537DB023}" presName="Accent2" presStyleCnt="0"/>
      <dgm:spPr/>
    </dgm:pt>
    <dgm:pt modelId="{E647B1D4-35E0-4394-9607-12C001BBD755}" type="pres">
      <dgm:prSet presAssocID="{D4628245-D8E8-4C43-9877-E6C4537DB023}" presName="Accent" presStyleLbl="node1" presStyleIdx="1" presStyleCnt="3"/>
      <dgm:spPr/>
    </dgm:pt>
    <dgm:pt modelId="{D09CDCDF-08AB-4A10-99A8-6B2401D70BDD}" type="pres">
      <dgm:prSet presAssocID="{D4628245-D8E8-4C43-9877-E6C4537DB023}" presName="Parent2" presStyleLbl="revTx" presStyleIdx="1" presStyleCnt="3">
        <dgm:presLayoutVars>
          <dgm:chMax val="1"/>
          <dgm:chPref val="1"/>
          <dgm:bulletEnabled val="1"/>
        </dgm:presLayoutVars>
      </dgm:prSet>
      <dgm:spPr/>
      <dgm:t>
        <a:bodyPr/>
        <a:lstStyle/>
        <a:p>
          <a:endParaRPr lang="es-EC"/>
        </a:p>
      </dgm:t>
    </dgm:pt>
    <dgm:pt modelId="{1B7BCE30-2D0D-4D4E-B519-BD33BCFA5AC5}" type="pres">
      <dgm:prSet presAssocID="{98F3E4AD-D366-4D9E-A19C-BD9DFD3125A2}" presName="Accent3" presStyleCnt="0"/>
      <dgm:spPr/>
    </dgm:pt>
    <dgm:pt modelId="{68E0BADF-8539-4333-AA61-AEE687C861F7}" type="pres">
      <dgm:prSet presAssocID="{98F3E4AD-D366-4D9E-A19C-BD9DFD3125A2}" presName="Accent" presStyleLbl="node1" presStyleIdx="2" presStyleCnt="3"/>
      <dgm:spPr/>
    </dgm:pt>
    <dgm:pt modelId="{275D0A2E-808D-4B9C-8F5B-C11DCD20C544}" type="pres">
      <dgm:prSet presAssocID="{98F3E4AD-D366-4D9E-A19C-BD9DFD3125A2}" presName="Parent3" presStyleLbl="revTx" presStyleIdx="2" presStyleCnt="3">
        <dgm:presLayoutVars>
          <dgm:chMax val="1"/>
          <dgm:chPref val="1"/>
          <dgm:bulletEnabled val="1"/>
        </dgm:presLayoutVars>
      </dgm:prSet>
      <dgm:spPr/>
      <dgm:t>
        <a:bodyPr/>
        <a:lstStyle/>
        <a:p>
          <a:endParaRPr lang="es-EC"/>
        </a:p>
      </dgm:t>
    </dgm:pt>
  </dgm:ptLst>
  <dgm:cxnLst>
    <dgm:cxn modelId="{635B44EB-FC9A-4367-84B2-3E092756E956}" type="presOf" srcId="{D4628245-D8E8-4C43-9877-E6C4537DB023}" destId="{D09CDCDF-08AB-4A10-99A8-6B2401D70BDD}" srcOrd="0" destOrd="0" presId="urn:microsoft.com/office/officeart/2009/layout/CircleArrowProcess"/>
    <dgm:cxn modelId="{3A195D6A-1C07-43D2-A377-393F8375EAE1}" type="presOf" srcId="{3A097759-4535-4556-8C5B-843F3E4DDDD1}" destId="{4BC31927-C8D4-4A6C-B800-D33BF3CBD668}" srcOrd="0" destOrd="0" presId="urn:microsoft.com/office/officeart/2009/layout/CircleArrowProcess"/>
    <dgm:cxn modelId="{84D27252-B49C-410E-B48B-8287285FB3A5}" type="presOf" srcId="{5EDD28C8-3E19-4655-B9C0-090E2C62A97B}" destId="{F6B46D0D-FA98-47B0-84DE-F4460A5ED8E3}" srcOrd="0" destOrd="0" presId="urn:microsoft.com/office/officeart/2009/layout/CircleArrowProcess"/>
    <dgm:cxn modelId="{1F735FB2-30AF-41EE-BE96-7031829DD6CE}" srcId="{3A097759-4535-4556-8C5B-843F3E4DDDD1}" destId="{D4628245-D8E8-4C43-9877-E6C4537DB023}" srcOrd="1" destOrd="0" parTransId="{93A6FC63-77DE-4A41-9EEF-92488DA2E327}" sibTransId="{517A4FFA-5A6D-4E9D-8231-6237AFEEC2AE}"/>
    <dgm:cxn modelId="{0C50B459-A1A8-4C4E-AD0A-6C0A5BAB508A}" type="presOf" srcId="{98F3E4AD-D366-4D9E-A19C-BD9DFD3125A2}" destId="{275D0A2E-808D-4B9C-8F5B-C11DCD20C544}" srcOrd="0" destOrd="0" presId="urn:microsoft.com/office/officeart/2009/layout/CircleArrowProcess"/>
    <dgm:cxn modelId="{7E4892F7-90E7-496B-8C81-18BBAE3275FB}" srcId="{3A097759-4535-4556-8C5B-843F3E4DDDD1}" destId="{98F3E4AD-D366-4D9E-A19C-BD9DFD3125A2}" srcOrd="2" destOrd="0" parTransId="{E53C88F5-03D1-4719-BD48-E32EF8880ECC}" sibTransId="{D2C1657F-C287-4487-AAFB-014A3E917C10}"/>
    <dgm:cxn modelId="{75C9A595-2D8B-482E-8E28-B9DEB844D79C}" srcId="{3A097759-4535-4556-8C5B-843F3E4DDDD1}" destId="{5EDD28C8-3E19-4655-B9C0-090E2C62A97B}" srcOrd="0" destOrd="0" parTransId="{473E432F-FB57-47FA-B63B-4D30BB5341F8}" sibTransId="{16010D58-D143-47C8-B82D-C6BF5475BC9C}"/>
    <dgm:cxn modelId="{316814E3-76DC-4CDC-A1F4-213FB577868C}" type="presParOf" srcId="{4BC31927-C8D4-4A6C-B800-D33BF3CBD668}" destId="{072B9454-777C-484F-9681-93F38D8260B1}" srcOrd="0" destOrd="0" presId="urn:microsoft.com/office/officeart/2009/layout/CircleArrowProcess"/>
    <dgm:cxn modelId="{4925A1A8-F4D8-4377-8E46-4F101AD4F039}" type="presParOf" srcId="{072B9454-777C-484F-9681-93F38D8260B1}" destId="{21133B4D-DB6E-4B7D-B102-1228F6988478}" srcOrd="0" destOrd="0" presId="urn:microsoft.com/office/officeart/2009/layout/CircleArrowProcess"/>
    <dgm:cxn modelId="{F4BDDD78-A015-40DC-8CA3-2CA24503D892}" type="presParOf" srcId="{4BC31927-C8D4-4A6C-B800-D33BF3CBD668}" destId="{F6B46D0D-FA98-47B0-84DE-F4460A5ED8E3}" srcOrd="1" destOrd="0" presId="urn:microsoft.com/office/officeart/2009/layout/CircleArrowProcess"/>
    <dgm:cxn modelId="{E5513555-E0A7-4A16-85D7-49E4CA9529A8}" type="presParOf" srcId="{4BC31927-C8D4-4A6C-B800-D33BF3CBD668}" destId="{74E17614-F45A-4462-8FBD-805627E28EA6}" srcOrd="2" destOrd="0" presId="urn:microsoft.com/office/officeart/2009/layout/CircleArrowProcess"/>
    <dgm:cxn modelId="{28AF050E-F759-4B73-89D5-EE87DC3C460A}" type="presParOf" srcId="{74E17614-F45A-4462-8FBD-805627E28EA6}" destId="{E647B1D4-35E0-4394-9607-12C001BBD755}" srcOrd="0" destOrd="0" presId="urn:microsoft.com/office/officeart/2009/layout/CircleArrowProcess"/>
    <dgm:cxn modelId="{6C791A0F-88F3-4EB8-968F-23B450215E48}" type="presParOf" srcId="{4BC31927-C8D4-4A6C-B800-D33BF3CBD668}" destId="{D09CDCDF-08AB-4A10-99A8-6B2401D70BDD}" srcOrd="3" destOrd="0" presId="urn:microsoft.com/office/officeart/2009/layout/CircleArrowProcess"/>
    <dgm:cxn modelId="{9408B237-E976-4A05-9BBB-AB2C54522182}" type="presParOf" srcId="{4BC31927-C8D4-4A6C-B800-D33BF3CBD668}" destId="{1B7BCE30-2D0D-4D4E-B519-BD33BCFA5AC5}" srcOrd="4" destOrd="0" presId="urn:microsoft.com/office/officeart/2009/layout/CircleArrowProcess"/>
    <dgm:cxn modelId="{1ED62D0F-5DCA-4D83-86DE-0ED8A3657525}" type="presParOf" srcId="{1B7BCE30-2D0D-4D4E-B519-BD33BCFA5AC5}" destId="{68E0BADF-8539-4333-AA61-AEE687C861F7}" srcOrd="0" destOrd="0" presId="urn:microsoft.com/office/officeart/2009/layout/CircleArrowProcess"/>
    <dgm:cxn modelId="{C6266485-318A-4340-964E-CA93836BC9D7}" type="presParOf" srcId="{4BC31927-C8D4-4A6C-B800-D33BF3CBD668}" destId="{275D0A2E-808D-4B9C-8F5B-C11DCD20C544}"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097759-4535-4556-8C5B-843F3E4DDDD1}" type="doc">
      <dgm:prSet loTypeId="urn:microsoft.com/office/officeart/2009/layout/CircleArrowProcess" loCatId="process" qsTypeId="urn:microsoft.com/office/officeart/2005/8/quickstyle/simple3" qsCatId="simple" csTypeId="urn:microsoft.com/office/officeart/2005/8/colors/colorful2" csCatId="colorful" phldr="1"/>
      <dgm:spPr/>
      <dgm:t>
        <a:bodyPr/>
        <a:lstStyle/>
        <a:p>
          <a:endParaRPr lang="es-EC"/>
        </a:p>
      </dgm:t>
    </dgm:pt>
    <dgm:pt modelId="{5EDD28C8-3E19-4655-B9C0-090E2C62A97B}">
      <dgm:prSet phldrT="[Texto]"/>
      <dgm:spPr/>
      <dgm:t>
        <a:bodyPr/>
        <a:lstStyle/>
        <a:p>
          <a:r>
            <a:rPr lang="es-EC" dirty="0" smtClean="0"/>
            <a:t>El realiza un filtro Golstein</a:t>
          </a:r>
          <a:endParaRPr lang="es-EC" dirty="0"/>
        </a:p>
      </dgm:t>
    </dgm:pt>
    <dgm:pt modelId="{473E432F-FB57-47FA-B63B-4D30BB5341F8}" type="parTrans" cxnId="{75C9A595-2D8B-482E-8E28-B9DEB844D79C}">
      <dgm:prSet/>
      <dgm:spPr/>
      <dgm:t>
        <a:bodyPr/>
        <a:lstStyle/>
        <a:p>
          <a:endParaRPr lang="es-EC"/>
        </a:p>
      </dgm:t>
    </dgm:pt>
    <dgm:pt modelId="{16010D58-D143-47C8-B82D-C6BF5475BC9C}" type="sibTrans" cxnId="{75C9A595-2D8B-482E-8E28-B9DEB844D79C}">
      <dgm:prSet/>
      <dgm:spPr/>
      <dgm:t>
        <a:bodyPr/>
        <a:lstStyle/>
        <a:p>
          <a:endParaRPr lang="es-EC"/>
        </a:p>
      </dgm:t>
    </dgm:pt>
    <dgm:pt modelId="{98F3E4AD-D366-4D9E-A19C-BD9DFD3125A2}">
      <dgm:prSet phldrT="[Texto]"/>
      <dgm:spPr/>
      <dgm:t>
        <a:bodyPr/>
        <a:lstStyle/>
        <a:p>
          <a:r>
            <a:rPr lang="es-EC" dirty="0" smtClean="0"/>
            <a:t>Zonas de altas concentración de franjas</a:t>
          </a:r>
          <a:endParaRPr lang="es-EC" dirty="0"/>
        </a:p>
      </dgm:t>
    </dgm:pt>
    <dgm:pt modelId="{E53C88F5-03D1-4719-BD48-E32EF8880ECC}" type="parTrans" cxnId="{7E4892F7-90E7-496B-8C81-18BBAE3275FB}">
      <dgm:prSet/>
      <dgm:spPr/>
      <dgm:t>
        <a:bodyPr/>
        <a:lstStyle/>
        <a:p>
          <a:endParaRPr lang="es-EC"/>
        </a:p>
      </dgm:t>
    </dgm:pt>
    <dgm:pt modelId="{D2C1657F-C287-4487-AAFB-014A3E917C10}" type="sibTrans" cxnId="{7E4892F7-90E7-496B-8C81-18BBAE3275FB}">
      <dgm:prSet/>
      <dgm:spPr/>
      <dgm:t>
        <a:bodyPr/>
        <a:lstStyle/>
        <a:p>
          <a:endParaRPr lang="es-EC"/>
        </a:p>
      </dgm:t>
    </dgm:pt>
    <dgm:pt modelId="{8E4F3468-08D7-40A8-9825-18CE50A889E8}">
      <dgm:prSet/>
      <dgm:spPr/>
      <dgm:t>
        <a:bodyPr/>
        <a:lstStyle/>
        <a:p>
          <a:r>
            <a:rPr lang="es-EC" smtClean="0"/>
            <a:t>Un igualdad en los valores de los píxeles</a:t>
          </a:r>
          <a:endParaRPr lang="es-EC" dirty="0"/>
        </a:p>
      </dgm:t>
    </dgm:pt>
    <dgm:pt modelId="{A82147BC-87FB-4E8B-9506-ECD001678BC9}" type="parTrans" cxnId="{6E4ABE96-B014-4924-9F95-57DD28D8E063}">
      <dgm:prSet/>
      <dgm:spPr/>
      <dgm:t>
        <a:bodyPr/>
        <a:lstStyle/>
        <a:p>
          <a:endParaRPr lang="es-EC"/>
        </a:p>
      </dgm:t>
    </dgm:pt>
    <dgm:pt modelId="{F02BA29F-AEEC-4CE6-9B36-5808A54C1D37}" type="sibTrans" cxnId="{6E4ABE96-B014-4924-9F95-57DD28D8E063}">
      <dgm:prSet/>
      <dgm:spPr/>
      <dgm:t>
        <a:bodyPr/>
        <a:lstStyle/>
        <a:p>
          <a:endParaRPr lang="es-EC"/>
        </a:p>
      </dgm:t>
    </dgm:pt>
    <dgm:pt modelId="{06080F38-4052-4E87-A149-C28F4DDCC1D2}" type="pres">
      <dgm:prSet presAssocID="{3A097759-4535-4556-8C5B-843F3E4DDDD1}" presName="Name0" presStyleCnt="0">
        <dgm:presLayoutVars>
          <dgm:chMax val="7"/>
          <dgm:chPref val="7"/>
          <dgm:dir/>
          <dgm:animLvl val="lvl"/>
        </dgm:presLayoutVars>
      </dgm:prSet>
      <dgm:spPr/>
      <dgm:t>
        <a:bodyPr/>
        <a:lstStyle/>
        <a:p>
          <a:endParaRPr lang="es-EC"/>
        </a:p>
      </dgm:t>
    </dgm:pt>
    <dgm:pt modelId="{F87B7320-DF1B-404B-9DBF-A81BE6357CD5}" type="pres">
      <dgm:prSet presAssocID="{5EDD28C8-3E19-4655-B9C0-090E2C62A97B}" presName="Accent1" presStyleCnt="0"/>
      <dgm:spPr/>
    </dgm:pt>
    <dgm:pt modelId="{94ACEAAE-6F15-41A4-813D-7D8EC57D05B6}" type="pres">
      <dgm:prSet presAssocID="{5EDD28C8-3E19-4655-B9C0-090E2C62A97B}" presName="Accent" presStyleLbl="node1" presStyleIdx="0" presStyleCnt="3"/>
      <dgm:spPr/>
    </dgm:pt>
    <dgm:pt modelId="{3930F9A3-6BC2-4255-9AB9-9C2F00BE5B9C}" type="pres">
      <dgm:prSet presAssocID="{5EDD28C8-3E19-4655-B9C0-090E2C62A97B}" presName="Parent1" presStyleLbl="revTx" presStyleIdx="0" presStyleCnt="3">
        <dgm:presLayoutVars>
          <dgm:chMax val="1"/>
          <dgm:chPref val="1"/>
          <dgm:bulletEnabled val="1"/>
        </dgm:presLayoutVars>
      </dgm:prSet>
      <dgm:spPr/>
      <dgm:t>
        <a:bodyPr/>
        <a:lstStyle/>
        <a:p>
          <a:endParaRPr lang="es-EC"/>
        </a:p>
      </dgm:t>
    </dgm:pt>
    <dgm:pt modelId="{87382802-D34E-427D-9A49-9D7532D0B576}" type="pres">
      <dgm:prSet presAssocID="{98F3E4AD-D366-4D9E-A19C-BD9DFD3125A2}" presName="Accent2" presStyleCnt="0"/>
      <dgm:spPr/>
    </dgm:pt>
    <dgm:pt modelId="{7DA72308-E5FD-46B6-B67B-9962A5699953}" type="pres">
      <dgm:prSet presAssocID="{98F3E4AD-D366-4D9E-A19C-BD9DFD3125A2}" presName="Accent" presStyleLbl="node1" presStyleIdx="1" presStyleCnt="3"/>
      <dgm:spPr/>
    </dgm:pt>
    <dgm:pt modelId="{A864EF0E-A549-4BEB-A497-8CAD7AED1137}" type="pres">
      <dgm:prSet presAssocID="{98F3E4AD-D366-4D9E-A19C-BD9DFD3125A2}" presName="Parent2" presStyleLbl="revTx" presStyleIdx="1" presStyleCnt="3">
        <dgm:presLayoutVars>
          <dgm:chMax val="1"/>
          <dgm:chPref val="1"/>
          <dgm:bulletEnabled val="1"/>
        </dgm:presLayoutVars>
      </dgm:prSet>
      <dgm:spPr/>
      <dgm:t>
        <a:bodyPr/>
        <a:lstStyle/>
        <a:p>
          <a:endParaRPr lang="es-EC"/>
        </a:p>
      </dgm:t>
    </dgm:pt>
    <dgm:pt modelId="{3EA0051A-76E1-4C21-84CB-6A5A7A284AE3}" type="pres">
      <dgm:prSet presAssocID="{8E4F3468-08D7-40A8-9825-18CE50A889E8}" presName="Accent3" presStyleCnt="0"/>
      <dgm:spPr/>
    </dgm:pt>
    <dgm:pt modelId="{2E454CBD-69CD-45A5-9465-15661334A9B5}" type="pres">
      <dgm:prSet presAssocID="{8E4F3468-08D7-40A8-9825-18CE50A889E8}" presName="Accent" presStyleLbl="node1" presStyleIdx="2" presStyleCnt="3"/>
      <dgm:spPr/>
    </dgm:pt>
    <dgm:pt modelId="{FCE17AEB-629D-4984-84F1-7395C9D54C98}" type="pres">
      <dgm:prSet presAssocID="{8E4F3468-08D7-40A8-9825-18CE50A889E8}" presName="Parent3" presStyleLbl="revTx" presStyleIdx="2" presStyleCnt="3">
        <dgm:presLayoutVars>
          <dgm:chMax val="1"/>
          <dgm:chPref val="1"/>
          <dgm:bulletEnabled val="1"/>
        </dgm:presLayoutVars>
      </dgm:prSet>
      <dgm:spPr/>
      <dgm:t>
        <a:bodyPr/>
        <a:lstStyle/>
        <a:p>
          <a:endParaRPr lang="es-EC"/>
        </a:p>
      </dgm:t>
    </dgm:pt>
  </dgm:ptLst>
  <dgm:cxnLst>
    <dgm:cxn modelId="{6E4ABE96-B014-4924-9F95-57DD28D8E063}" srcId="{3A097759-4535-4556-8C5B-843F3E4DDDD1}" destId="{8E4F3468-08D7-40A8-9825-18CE50A889E8}" srcOrd="2" destOrd="0" parTransId="{A82147BC-87FB-4E8B-9506-ECD001678BC9}" sibTransId="{F02BA29F-AEEC-4CE6-9B36-5808A54C1D37}"/>
    <dgm:cxn modelId="{7E4892F7-90E7-496B-8C81-18BBAE3275FB}" srcId="{3A097759-4535-4556-8C5B-843F3E4DDDD1}" destId="{98F3E4AD-D366-4D9E-A19C-BD9DFD3125A2}" srcOrd="1" destOrd="0" parTransId="{E53C88F5-03D1-4719-BD48-E32EF8880ECC}" sibTransId="{D2C1657F-C287-4487-AAFB-014A3E917C10}"/>
    <dgm:cxn modelId="{22EDBC3A-9F32-4290-B358-9409740C9E98}" type="presOf" srcId="{8E4F3468-08D7-40A8-9825-18CE50A889E8}" destId="{FCE17AEB-629D-4984-84F1-7395C9D54C98}" srcOrd="0" destOrd="0" presId="urn:microsoft.com/office/officeart/2009/layout/CircleArrowProcess"/>
    <dgm:cxn modelId="{75C9A595-2D8B-482E-8E28-B9DEB844D79C}" srcId="{3A097759-4535-4556-8C5B-843F3E4DDDD1}" destId="{5EDD28C8-3E19-4655-B9C0-090E2C62A97B}" srcOrd="0" destOrd="0" parTransId="{473E432F-FB57-47FA-B63B-4D30BB5341F8}" sibTransId="{16010D58-D143-47C8-B82D-C6BF5475BC9C}"/>
    <dgm:cxn modelId="{4BB41718-79D4-4928-9905-C2E7DDE5436A}" type="presOf" srcId="{5EDD28C8-3E19-4655-B9C0-090E2C62A97B}" destId="{3930F9A3-6BC2-4255-9AB9-9C2F00BE5B9C}" srcOrd="0" destOrd="0" presId="urn:microsoft.com/office/officeart/2009/layout/CircleArrowProcess"/>
    <dgm:cxn modelId="{31009F9D-ACC1-4B9C-844E-0DEEAEF780F7}" type="presOf" srcId="{3A097759-4535-4556-8C5B-843F3E4DDDD1}" destId="{06080F38-4052-4E87-A149-C28F4DDCC1D2}" srcOrd="0" destOrd="0" presId="urn:microsoft.com/office/officeart/2009/layout/CircleArrowProcess"/>
    <dgm:cxn modelId="{03C835D9-1822-4BC9-B789-BC1B76C8D800}" type="presOf" srcId="{98F3E4AD-D366-4D9E-A19C-BD9DFD3125A2}" destId="{A864EF0E-A549-4BEB-A497-8CAD7AED1137}" srcOrd="0" destOrd="0" presId="urn:microsoft.com/office/officeart/2009/layout/CircleArrowProcess"/>
    <dgm:cxn modelId="{CA310867-481D-42F4-AF36-17FB6032401A}" type="presParOf" srcId="{06080F38-4052-4E87-A149-C28F4DDCC1D2}" destId="{F87B7320-DF1B-404B-9DBF-A81BE6357CD5}" srcOrd="0" destOrd="0" presId="urn:microsoft.com/office/officeart/2009/layout/CircleArrowProcess"/>
    <dgm:cxn modelId="{787652A1-FBFF-44A2-9864-61886134609F}" type="presParOf" srcId="{F87B7320-DF1B-404B-9DBF-A81BE6357CD5}" destId="{94ACEAAE-6F15-41A4-813D-7D8EC57D05B6}" srcOrd="0" destOrd="0" presId="urn:microsoft.com/office/officeart/2009/layout/CircleArrowProcess"/>
    <dgm:cxn modelId="{F9372CDD-EF66-4820-B146-522A2E0CC8AA}" type="presParOf" srcId="{06080F38-4052-4E87-A149-C28F4DDCC1D2}" destId="{3930F9A3-6BC2-4255-9AB9-9C2F00BE5B9C}" srcOrd="1" destOrd="0" presId="urn:microsoft.com/office/officeart/2009/layout/CircleArrowProcess"/>
    <dgm:cxn modelId="{AFA0A337-932F-44E9-8FE1-C7A40063E4E4}" type="presParOf" srcId="{06080F38-4052-4E87-A149-C28F4DDCC1D2}" destId="{87382802-D34E-427D-9A49-9D7532D0B576}" srcOrd="2" destOrd="0" presId="urn:microsoft.com/office/officeart/2009/layout/CircleArrowProcess"/>
    <dgm:cxn modelId="{5179EBD4-93C1-46BE-8E99-10E08E58D45E}" type="presParOf" srcId="{87382802-D34E-427D-9A49-9D7532D0B576}" destId="{7DA72308-E5FD-46B6-B67B-9962A5699953}" srcOrd="0" destOrd="0" presId="urn:microsoft.com/office/officeart/2009/layout/CircleArrowProcess"/>
    <dgm:cxn modelId="{ED04AEDE-148A-470A-A88E-81C3B8AE6C8F}" type="presParOf" srcId="{06080F38-4052-4E87-A149-C28F4DDCC1D2}" destId="{A864EF0E-A549-4BEB-A497-8CAD7AED1137}" srcOrd="3" destOrd="0" presId="urn:microsoft.com/office/officeart/2009/layout/CircleArrowProcess"/>
    <dgm:cxn modelId="{BF567611-26DD-41E8-AA6A-9B8BF7570B61}" type="presParOf" srcId="{06080F38-4052-4E87-A149-C28F4DDCC1D2}" destId="{3EA0051A-76E1-4C21-84CB-6A5A7A284AE3}" srcOrd="4" destOrd="0" presId="urn:microsoft.com/office/officeart/2009/layout/CircleArrowProcess"/>
    <dgm:cxn modelId="{50996B8E-CEE1-4A45-9021-5D419C4C2388}" type="presParOf" srcId="{3EA0051A-76E1-4C21-84CB-6A5A7A284AE3}" destId="{2E454CBD-69CD-45A5-9465-15661334A9B5}" srcOrd="0" destOrd="0" presId="urn:microsoft.com/office/officeart/2009/layout/CircleArrowProcess"/>
    <dgm:cxn modelId="{ED57C6F2-6F5C-48EB-A711-96849252A094}" type="presParOf" srcId="{06080F38-4052-4E87-A149-C28F4DDCC1D2}" destId="{FCE17AEB-629D-4984-84F1-7395C9D54C98}"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23A75-E14A-4D34-BCAD-883FCC2F5C20}">
      <dsp:nvSpPr>
        <dsp:cNvPr id="0" name=""/>
        <dsp:cNvSpPr/>
      </dsp:nvSpPr>
      <dsp:spPr>
        <a:xfrm>
          <a:off x="-5477643" y="-838794"/>
          <a:ext cx="6522907" cy="6522907"/>
        </a:xfrm>
        <a:prstGeom prst="blockArc">
          <a:avLst>
            <a:gd name="adj1" fmla="val 18900000"/>
            <a:gd name="adj2" fmla="val 2700000"/>
            <a:gd name="adj3" fmla="val 331"/>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8A423F-748D-4A31-B48E-1BAE7CA6B772}">
      <dsp:nvSpPr>
        <dsp:cNvPr id="0" name=""/>
        <dsp:cNvSpPr/>
      </dsp:nvSpPr>
      <dsp:spPr>
        <a:xfrm>
          <a:off x="672530" y="484531"/>
          <a:ext cx="8763149" cy="969063"/>
        </a:xfrm>
        <a:prstGeom prst="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9194" tIns="43180" rIns="43180" bIns="43180" numCol="1" spcCol="1270" anchor="ctr" anchorCtr="0">
          <a:noAutofit/>
        </a:bodyPr>
        <a:lstStyle/>
        <a:p>
          <a:pPr lvl="0" algn="just" defTabSz="755650">
            <a:lnSpc>
              <a:spcPct val="90000"/>
            </a:lnSpc>
            <a:spcBef>
              <a:spcPct val="0"/>
            </a:spcBef>
            <a:spcAft>
              <a:spcPct val="35000"/>
            </a:spcAft>
          </a:pPr>
          <a:r>
            <a:rPr lang="es-EC" sz="1700" kern="1200" dirty="0" smtClean="0"/>
            <a:t>La deformación del suelo es un tipo de desastres geológicos irreversibles que afecta a todos los provincias en diferente grado, causando la perdida económica incalculable en el país.</a:t>
          </a:r>
          <a:endParaRPr lang="es-EC" sz="1700" kern="1200" dirty="0"/>
        </a:p>
      </dsp:txBody>
      <dsp:txXfrm>
        <a:off x="672530" y="484531"/>
        <a:ext cx="8763149" cy="969063"/>
      </dsp:txXfrm>
    </dsp:sp>
    <dsp:sp modelId="{C63C0CBD-18C6-4BA3-8E20-E51C06D6C386}">
      <dsp:nvSpPr>
        <dsp:cNvPr id="0" name=""/>
        <dsp:cNvSpPr/>
      </dsp:nvSpPr>
      <dsp:spPr>
        <a:xfrm>
          <a:off x="66865" y="363398"/>
          <a:ext cx="1211329" cy="1211329"/>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5336343-E091-410C-8EE6-4D23C47C9FE3}">
      <dsp:nvSpPr>
        <dsp:cNvPr id="0" name=""/>
        <dsp:cNvSpPr/>
      </dsp:nvSpPr>
      <dsp:spPr>
        <a:xfrm>
          <a:off x="1024784" y="1938127"/>
          <a:ext cx="8410894" cy="969063"/>
        </a:xfrm>
        <a:prstGeom prst="rect">
          <a:avLst/>
        </a:prstGeom>
        <a:solidFill>
          <a:schemeClr val="accent2">
            <a:hueOff val="-2187096"/>
            <a:satOff val="-4210"/>
            <a:lumOff val="2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9194" tIns="43180" rIns="43180" bIns="43180" numCol="1" spcCol="1270" anchor="ctr" anchorCtr="0">
          <a:noAutofit/>
        </a:bodyPr>
        <a:lstStyle/>
        <a:p>
          <a:pPr lvl="0" algn="just" defTabSz="755650">
            <a:lnSpc>
              <a:spcPct val="90000"/>
            </a:lnSpc>
            <a:spcBef>
              <a:spcPct val="0"/>
            </a:spcBef>
            <a:spcAft>
              <a:spcPct val="35000"/>
            </a:spcAft>
          </a:pPr>
          <a:r>
            <a:rPr lang="es-EC" sz="1700" kern="1200" dirty="0" smtClean="0"/>
            <a:t>La carencia de conocimiento en la aplicación de nuevas metodologías aplicadas en el estudio de la deformación de la superficie terrestre, ha provocado la falta de insumos que alerten próximos movimientos de masa.</a:t>
          </a:r>
          <a:endParaRPr lang="es-EC" sz="1700" kern="1200" dirty="0"/>
        </a:p>
      </dsp:txBody>
      <dsp:txXfrm>
        <a:off x="1024784" y="1938127"/>
        <a:ext cx="8410894" cy="969063"/>
      </dsp:txXfrm>
    </dsp:sp>
    <dsp:sp modelId="{36A3022A-CBAC-49B1-8240-7710ACCFF2D7}">
      <dsp:nvSpPr>
        <dsp:cNvPr id="0" name=""/>
        <dsp:cNvSpPr/>
      </dsp:nvSpPr>
      <dsp:spPr>
        <a:xfrm>
          <a:off x="419120" y="1816994"/>
          <a:ext cx="1211329" cy="1211329"/>
        </a:xfrm>
        <a:prstGeom prst="ellipse">
          <a:avLst/>
        </a:prstGeom>
        <a:solidFill>
          <a:schemeClr val="lt1">
            <a:hueOff val="0"/>
            <a:satOff val="0"/>
            <a:lumOff val="0"/>
            <a:alphaOff val="0"/>
          </a:schemeClr>
        </a:solidFill>
        <a:ln w="9525" cap="flat" cmpd="sng" algn="ctr">
          <a:solidFill>
            <a:schemeClr val="accent2">
              <a:hueOff val="-2187096"/>
              <a:satOff val="-4210"/>
              <a:lumOff val="294"/>
              <a:alphaOff val="0"/>
            </a:schemeClr>
          </a:solidFill>
          <a:prstDash val="solid"/>
        </a:ln>
        <a:effectLst/>
      </dsp:spPr>
      <dsp:style>
        <a:lnRef idx="1">
          <a:scrgbClr r="0" g="0" b="0"/>
        </a:lnRef>
        <a:fillRef idx="2">
          <a:scrgbClr r="0" g="0" b="0"/>
        </a:fillRef>
        <a:effectRef idx="0">
          <a:scrgbClr r="0" g="0" b="0"/>
        </a:effectRef>
        <a:fontRef idx="minor"/>
      </dsp:style>
    </dsp:sp>
    <dsp:sp modelId="{CD7D64B1-3C99-432E-882C-1A7CAF23E039}">
      <dsp:nvSpPr>
        <dsp:cNvPr id="0" name=""/>
        <dsp:cNvSpPr/>
      </dsp:nvSpPr>
      <dsp:spPr>
        <a:xfrm>
          <a:off x="672530" y="3391722"/>
          <a:ext cx="8763149" cy="969063"/>
        </a:xfrm>
        <a:prstGeom prst="rect">
          <a:avLst/>
        </a:prstGeom>
        <a:solidFill>
          <a:schemeClr val="accent2">
            <a:hueOff val="-4374192"/>
            <a:satOff val="-8420"/>
            <a:lumOff val="58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9194" tIns="43180" rIns="43180" bIns="43180" numCol="1" spcCol="1270" anchor="ctr" anchorCtr="0">
          <a:noAutofit/>
        </a:bodyPr>
        <a:lstStyle/>
        <a:p>
          <a:pPr lvl="0" algn="l" defTabSz="755650">
            <a:lnSpc>
              <a:spcPct val="90000"/>
            </a:lnSpc>
            <a:spcBef>
              <a:spcPct val="0"/>
            </a:spcBef>
            <a:spcAft>
              <a:spcPct val="35000"/>
            </a:spcAft>
          </a:pPr>
          <a:r>
            <a:rPr lang="es-EC" sz="1700" kern="1200" dirty="0" smtClean="0"/>
            <a:t>Este proyecto propone el desarrollo de una metodología para la caracterización de deformación de la superficie terrestre, la cual representa una herramienta de gran utilidad para describir la dinámica y estimación de su movimiento para tener una base para una propuesta de alerta temprana.</a:t>
          </a:r>
          <a:endParaRPr lang="es-EC" sz="1700" kern="1200" dirty="0"/>
        </a:p>
      </dsp:txBody>
      <dsp:txXfrm>
        <a:off x="672530" y="3391722"/>
        <a:ext cx="8763149" cy="969063"/>
      </dsp:txXfrm>
    </dsp:sp>
    <dsp:sp modelId="{7BAE0CA9-329B-4ACD-B59E-8FC0503EAF26}">
      <dsp:nvSpPr>
        <dsp:cNvPr id="0" name=""/>
        <dsp:cNvSpPr/>
      </dsp:nvSpPr>
      <dsp:spPr>
        <a:xfrm>
          <a:off x="66865" y="3270589"/>
          <a:ext cx="1211329" cy="1211329"/>
        </a:xfrm>
        <a:prstGeom prst="ellipse">
          <a:avLst/>
        </a:prstGeom>
        <a:solidFill>
          <a:schemeClr val="lt1">
            <a:hueOff val="0"/>
            <a:satOff val="0"/>
            <a:lumOff val="0"/>
            <a:alphaOff val="0"/>
          </a:schemeClr>
        </a:solidFill>
        <a:ln w="9525" cap="flat" cmpd="sng" algn="ctr">
          <a:solidFill>
            <a:schemeClr val="accent2">
              <a:hueOff val="-4374192"/>
              <a:satOff val="-8420"/>
              <a:lumOff val="58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33B4D-DB6E-4B7D-B102-1228F6988478}">
      <dsp:nvSpPr>
        <dsp:cNvPr id="0" name=""/>
        <dsp:cNvSpPr/>
      </dsp:nvSpPr>
      <dsp:spPr>
        <a:xfrm>
          <a:off x="3309156" y="0"/>
          <a:ext cx="2705202" cy="2705614"/>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6B46D0D-FA98-47B0-84DE-F4460A5ED8E3}">
      <dsp:nvSpPr>
        <dsp:cNvPr id="0" name=""/>
        <dsp:cNvSpPr/>
      </dsp:nvSpPr>
      <dsp:spPr>
        <a:xfrm>
          <a:off x="3907095" y="976808"/>
          <a:ext cx="1503229" cy="75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0" kern="1200" dirty="0" smtClean="0"/>
            <a:t>Trata de convertir la fase </a:t>
          </a:r>
          <a:r>
            <a:rPr lang="es-EC" sz="1400" kern="1200" dirty="0" smtClean="0"/>
            <a:t>2</a:t>
          </a:r>
          <a14:m xmlns:a14="http://schemas.microsoft.com/office/drawing/2010/main">
            <m:oMath xmlns:m="http://schemas.openxmlformats.org/officeDocument/2006/math">
              <m:r>
                <a:rPr lang="es-EC" sz="1400" i="1" kern="1200" smtClean="0">
                  <a:latin typeface="Cambria Math" panose="02040503050406030204" pitchFamily="18" charset="0"/>
                  <a:ea typeface="Cambria Math" panose="02040503050406030204" pitchFamily="18" charset="0"/>
                </a:rPr>
                <m:t>𝜋</m:t>
              </m:r>
            </m:oMath>
          </a14:m>
          <a:endParaRPr lang="es-EC" sz="1400" b="0" kern="1200" dirty="0"/>
        </a:p>
      </dsp:txBody>
      <dsp:txXfrm>
        <a:off x="3907095" y="976808"/>
        <a:ext cx="1503229" cy="751434"/>
      </dsp:txXfrm>
    </dsp:sp>
    <dsp:sp modelId="{60E13E6B-DA6F-4B25-A3B7-C6EE735FA80F}">
      <dsp:nvSpPr>
        <dsp:cNvPr id="0" name=""/>
        <dsp:cNvSpPr/>
      </dsp:nvSpPr>
      <dsp:spPr>
        <a:xfrm>
          <a:off x="2557795" y="1554576"/>
          <a:ext cx="2705202" cy="2705614"/>
        </a:xfrm>
        <a:prstGeom prst="leftCircularArrow">
          <a:avLst>
            <a:gd name="adj1" fmla="val 10980"/>
            <a:gd name="adj2" fmla="val 1142322"/>
            <a:gd name="adj3" fmla="val 6300000"/>
            <a:gd name="adj4" fmla="val 18900000"/>
            <a:gd name="adj5" fmla="val 12500"/>
          </a:avLst>
        </a:prstGeom>
        <a:solidFill>
          <a:schemeClr val="accent2">
            <a:hueOff val="-2187096"/>
            <a:satOff val="-4210"/>
            <a:lumOff val="2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232D0A7-FF1A-48A4-B20D-9C5641BEEDF8}">
      <dsp:nvSpPr>
        <dsp:cNvPr id="0" name=""/>
        <dsp:cNvSpPr/>
      </dsp:nvSpPr>
      <dsp:spPr>
        <a:xfrm>
          <a:off x="2941716" y="2540377"/>
          <a:ext cx="1937361" cy="75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A una fase definida en un intervalo [-</a:t>
          </a:r>
          <a14:m xmlns:a14="http://schemas.microsoft.com/office/drawing/2010/main">
            <m:oMath xmlns:m="http://schemas.openxmlformats.org/officeDocument/2006/math">
              <m:r>
                <a:rPr lang="es-EC" sz="1400" i="1" kern="1200" smtClean="0">
                  <a:latin typeface="Cambria Math" panose="02040503050406030204" pitchFamily="18" charset="0"/>
                  <a:ea typeface="Cambria Math" panose="02040503050406030204" pitchFamily="18" charset="0"/>
                </a:rPr>
                <m:t>𝜋</m:t>
              </m:r>
            </m:oMath>
          </a14:m>
          <a:r>
            <a:rPr lang="es-EC" sz="1400" kern="1200" dirty="0" smtClean="0"/>
            <a:t>,</a:t>
          </a:r>
          <a14:m xmlns:a14="http://schemas.microsoft.com/office/drawing/2010/main">
            <m:oMath xmlns:m="http://schemas.openxmlformats.org/officeDocument/2006/math">
              <m:r>
                <a:rPr lang="es-EC" sz="1400" i="1" kern="1200" dirty="0" smtClean="0">
                  <a:latin typeface="Cambria Math" panose="02040503050406030204" pitchFamily="18" charset="0"/>
                  <a:ea typeface="Cambria Math" panose="02040503050406030204" pitchFamily="18" charset="0"/>
                </a:rPr>
                <m:t>𝜋</m:t>
              </m:r>
            </m:oMath>
          </a14:m>
          <a:r>
            <a:rPr lang="es-EC" sz="1400" kern="1200" dirty="0" smtClean="0"/>
            <a:t>] </a:t>
          </a:r>
          <a:endParaRPr lang="es-EC" sz="1400" kern="1200" dirty="0"/>
        </a:p>
      </dsp:txBody>
      <dsp:txXfrm>
        <a:off x="2941716" y="2540377"/>
        <a:ext cx="1937361" cy="751434"/>
      </dsp:txXfrm>
    </dsp:sp>
    <dsp:sp modelId="{E647B1D4-35E0-4394-9607-12C001BBD755}">
      <dsp:nvSpPr>
        <dsp:cNvPr id="0" name=""/>
        <dsp:cNvSpPr/>
      </dsp:nvSpPr>
      <dsp:spPr>
        <a:xfrm>
          <a:off x="3501695" y="3295184"/>
          <a:ext cx="2324188" cy="2325119"/>
        </a:xfrm>
        <a:prstGeom prst="blockArc">
          <a:avLst>
            <a:gd name="adj1" fmla="val 13500000"/>
            <a:gd name="adj2" fmla="val 10800000"/>
            <a:gd name="adj3" fmla="val 12740"/>
          </a:avLst>
        </a:prstGeom>
        <a:solidFill>
          <a:schemeClr val="accent2">
            <a:hueOff val="-4374192"/>
            <a:satOff val="-8420"/>
            <a:lumOff val="58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A56A3E8-9F97-4A03-BF3D-72B57472FD95}">
      <dsp:nvSpPr>
        <dsp:cNvPr id="0" name=""/>
        <dsp:cNvSpPr/>
      </dsp:nvSpPr>
      <dsp:spPr>
        <a:xfrm>
          <a:off x="3910651" y="4106194"/>
          <a:ext cx="1503229" cy="75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Añadiendo o restando un múltiplo entero de 2</a:t>
          </a:r>
          <a14:m xmlns:a14="http://schemas.microsoft.com/office/drawing/2010/main">
            <m:oMath xmlns:m="http://schemas.openxmlformats.org/officeDocument/2006/math">
              <m:r>
                <a:rPr lang="es-EC" sz="1400" i="1" kern="1200" smtClean="0">
                  <a:latin typeface="Cambria Math" panose="02040503050406030204" pitchFamily="18" charset="0"/>
                  <a:ea typeface="Cambria Math" panose="02040503050406030204" pitchFamily="18" charset="0"/>
                </a:rPr>
                <m:t>𝜋</m:t>
              </m:r>
            </m:oMath>
          </a14:m>
          <a:r>
            <a:rPr lang="es-EC" sz="1400" kern="1200" dirty="0" smtClean="0"/>
            <a:t> a cada píxel</a:t>
          </a:r>
          <a:endParaRPr lang="es-EC" sz="1400" kern="1200" dirty="0"/>
        </a:p>
      </dsp:txBody>
      <dsp:txXfrm>
        <a:off x="3910651" y="4106194"/>
        <a:ext cx="1503229" cy="751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33B4D-DB6E-4B7D-B102-1228F6988478}">
      <dsp:nvSpPr>
        <dsp:cNvPr id="0" name=""/>
        <dsp:cNvSpPr/>
      </dsp:nvSpPr>
      <dsp:spPr>
        <a:xfrm>
          <a:off x="3325521" y="0"/>
          <a:ext cx="2659887" cy="2660291"/>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6B46D0D-FA98-47B0-84DE-F4460A5ED8E3}">
      <dsp:nvSpPr>
        <dsp:cNvPr id="0" name=""/>
        <dsp:cNvSpPr/>
      </dsp:nvSpPr>
      <dsp:spPr>
        <a:xfrm>
          <a:off x="3913443" y="960446"/>
          <a:ext cx="1478048" cy="738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Transforma la fase desenrollada en valores de altura</a:t>
          </a:r>
          <a:endParaRPr lang="es-EC" sz="1500" b="0" kern="1200" dirty="0"/>
        </a:p>
      </dsp:txBody>
      <dsp:txXfrm>
        <a:off x="3913443" y="960446"/>
        <a:ext cx="1478048" cy="738847"/>
      </dsp:txXfrm>
    </dsp:sp>
    <dsp:sp modelId="{60E13E6B-DA6F-4B25-A3B7-C6EE735FA80F}">
      <dsp:nvSpPr>
        <dsp:cNvPr id="0" name=""/>
        <dsp:cNvSpPr/>
      </dsp:nvSpPr>
      <dsp:spPr>
        <a:xfrm>
          <a:off x="2586746" y="1528535"/>
          <a:ext cx="2659887" cy="2660291"/>
        </a:xfrm>
        <a:prstGeom prst="leftCircularArrow">
          <a:avLst>
            <a:gd name="adj1" fmla="val 10980"/>
            <a:gd name="adj2" fmla="val 1142322"/>
            <a:gd name="adj3" fmla="val 6300000"/>
            <a:gd name="adj4" fmla="val 18900000"/>
            <a:gd name="adj5" fmla="val 12500"/>
          </a:avLst>
        </a:prstGeom>
        <a:solidFill>
          <a:schemeClr val="accent2">
            <a:hueOff val="-2187096"/>
            <a:satOff val="-4210"/>
            <a:lumOff val="2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232D0A7-FF1A-48A4-B20D-9C5641BEEDF8}">
      <dsp:nvSpPr>
        <dsp:cNvPr id="0" name=""/>
        <dsp:cNvSpPr/>
      </dsp:nvSpPr>
      <dsp:spPr>
        <a:xfrm>
          <a:off x="2964236" y="2497822"/>
          <a:ext cx="1904908" cy="738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Se utiliza puntos para los parámetros de corrección</a:t>
          </a:r>
          <a:endParaRPr lang="es-EC" sz="1500" kern="1200" dirty="0"/>
        </a:p>
      </dsp:txBody>
      <dsp:txXfrm>
        <a:off x="2964236" y="2497822"/>
        <a:ext cx="1904908" cy="738847"/>
      </dsp:txXfrm>
    </dsp:sp>
    <dsp:sp modelId="{E647B1D4-35E0-4394-9607-12C001BBD755}">
      <dsp:nvSpPr>
        <dsp:cNvPr id="0" name=""/>
        <dsp:cNvSpPr/>
      </dsp:nvSpPr>
      <dsp:spPr>
        <a:xfrm>
          <a:off x="3514835" y="3239985"/>
          <a:ext cx="2285255" cy="2286171"/>
        </a:xfrm>
        <a:prstGeom prst="blockArc">
          <a:avLst>
            <a:gd name="adj1" fmla="val 13500000"/>
            <a:gd name="adj2" fmla="val 10800000"/>
            <a:gd name="adj3" fmla="val 12740"/>
          </a:avLst>
        </a:prstGeom>
        <a:solidFill>
          <a:schemeClr val="accent2">
            <a:hueOff val="-4374192"/>
            <a:satOff val="-8420"/>
            <a:lumOff val="58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A56A3E8-9F97-4A03-BF3D-72B57472FD95}">
      <dsp:nvSpPr>
        <dsp:cNvPr id="0" name=""/>
        <dsp:cNvSpPr/>
      </dsp:nvSpPr>
      <dsp:spPr>
        <a:xfrm>
          <a:off x="3916940" y="4037410"/>
          <a:ext cx="1478048" cy="738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Corrigiendo posibles inexactitudes</a:t>
          </a:r>
          <a:endParaRPr lang="es-EC" sz="1500" kern="1200" dirty="0"/>
        </a:p>
      </dsp:txBody>
      <dsp:txXfrm>
        <a:off x="3916940" y="4037410"/>
        <a:ext cx="1478048" cy="7388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692B7-14AB-404D-B292-EF65B0268D56}">
      <dsp:nvSpPr>
        <dsp:cNvPr id="0" name=""/>
        <dsp:cNvSpPr/>
      </dsp:nvSpPr>
      <dsp:spPr>
        <a:xfrm>
          <a:off x="4356804" y="476250"/>
          <a:ext cx="4466362" cy="4466166"/>
        </a:xfrm>
        <a:prstGeom prst="donut">
          <a:avLst>
            <a:gd name="adj" fmla="val 1101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494E1968-D6DE-4A2B-AF5D-A557BAFC1FB5}">
      <dsp:nvSpPr>
        <dsp:cNvPr id="0" name=""/>
        <dsp:cNvSpPr/>
      </dsp:nvSpPr>
      <dsp:spPr>
        <a:xfrm>
          <a:off x="1593" y="657645"/>
          <a:ext cx="5493193" cy="41031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 modelId="{BA73E874-E2B8-4E7F-9539-336987DABD48}">
      <dsp:nvSpPr>
        <dsp:cNvPr id="0" name=""/>
        <dsp:cNvSpPr/>
      </dsp:nvSpPr>
      <dsp:spPr>
        <a:xfrm>
          <a:off x="4848165" y="967506"/>
          <a:ext cx="3483639" cy="3483486"/>
        </a:xfrm>
        <a:prstGeom prst="ellips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C" sz="2000" kern="1200" dirty="0" smtClean="0"/>
            <a:t>La zona de estudio esta conformada por una superficie de 519 km2, la misma comprende a las microcuencas de Potosí, Cristal, Pechiche y Balsas, ubicadas entre las provincias de Los Ríos y Bolívar.</a:t>
          </a:r>
          <a:endParaRPr lang="es-EC" sz="2000" kern="1200" dirty="0"/>
        </a:p>
      </dsp:txBody>
      <dsp:txXfrm>
        <a:off x="5358332" y="1477651"/>
        <a:ext cx="2463305" cy="24631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D6656-02D7-430F-93BB-00D7882DDB3F}">
      <dsp:nvSpPr>
        <dsp:cNvPr id="0" name=""/>
        <dsp:cNvSpPr/>
      </dsp:nvSpPr>
      <dsp:spPr>
        <a:xfrm rot="16200000">
          <a:off x="-784699" y="864645"/>
          <a:ext cx="3881437" cy="2152145"/>
        </a:xfrm>
        <a:prstGeom prst="flowChartManualOperation">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0" rIns="210344" bIns="0" numCol="1" spcCol="1270" anchor="ctr" anchorCtr="0">
          <a:noAutofit/>
        </a:bodyPr>
        <a:lstStyle/>
        <a:p>
          <a:pPr lvl="0" algn="ctr" defTabSz="1466850">
            <a:lnSpc>
              <a:spcPct val="90000"/>
            </a:lnSpc>
            <a:spcBef>
              <a:spcPct val="0"/>
            </a:spcBef>
            <a:spcAft>
              <a:spcPct val="35000"/>
            </a:spcAft>
          </a:pPr>
          <a:r>
            <a:rPr lang="es-EC" sz="3300" u="sng" kern="1200" dirty="0" smtClean="0"/>
            <a:t>Dispersión Mie</a:t>
          </a:r>
          <a:endParaRPr lang="es-EC" sz="3300" kern="1200" dirty="0"/>
        </a:p>
      </dsp:txBody>
      <dsp:txXfrm rot="5400000">
        <a:off x="79947" y="776286"/>
        <a:ext cx="2152145" cy="2328863"/>
      </dsp:txXfrm>
    </dsp:sp>
    <dsp:sp modelId="{6485EDFF-3DBE-43EC-8205-C66CA3F0EEE8}">
      <dsp:nvSpPr>
        <dsp:cNvPr id="0" name=""/>
        <dsp:cNvSpPr/>
      </dsp:nvSpPr>
      <dsp:spPr>
        <a:xfrm rot="16200000">
          <a:off x="1451104" y="864645"/>
          <a:ext cx="3881437" cy="2152145"/>
        </a:xfrm>
        <a:prstGeom prst="flowChartManualOperation">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0" rIns="210344" bIns="0" numCol="1" spcCol="1270" anchor="ctr" anchorCtr="0">
          <a:noAutofit/>
        </a:bodyPr>
        <a:lstStyle/>
        <a:p>
          <a:pPr lvl="0" algn="ctr" defTabSz="1466850">
            <a:lnSpc>
              <a:spcPct val="90000"/>
            </a:lnSpc>
            <a:spcBef>
              <a:spcPct val="0"/>
            </a:spcBef>
            <a:spcAft>
              <a:spcPct val="35000"/>
            </a:spcAft>
          </a:pPr>
          <a:r>
            <a:rPr lang="es-EC" sz="3300" u="sng" kern="1200" dirty="0" smtClean="0"/>
            <a:t>Dispersión Rayleigh</a:t>
          </a:r>
          <a:endParaRPr lang="es-EC" sz="3300" kern="1200" dirty="0"/>
        </a:p>
      </dsp:txBody>
      <dsp:txXfrm rot="5400000">
        <a:off x="2315750" y="776286"/>
        <a:ext cx="2152145" cy="2328863"/>
      </dsp:txXfrm>
    </dsp:sp>
    <dsp:sp modelId="{A044E96E-5BCD-4F7D-94C7-80E7ACFF3A4B}">
      <dsp:nvSpPr>
        <dsp:cNvPr id="0" name=""/>
        <dsp:cNvSpPr/>
      </dsp:nvSpPr>
      <dsp:spPr>
        <a:xfrm rot="16200000">
          <a:off x="3764660" y="864645"/>
          <a:ext cx="3881437" cy="2152145"/>
        </a:xfrm>
        <a:prstGeom prst="flowChartManualOperation">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0" rIns="210344" bIns="0" numCol="1" spcCol="1270" anchor="ctr" anchorCtr="0">
          <a:noAutofit/>
        </a:bodyPr>
        <a:lstStyle/>
        <a:p>
          <a:pPr lvl="0" algn="ctr" defTabSz="1466850">
            <a:lnSpc>
              <a:spcPct val="90000"/>
            </a:lnSpc>
            <a:spcBef>
              <a:spcPct val="0"/>
            </a:spcBef>
            <a:spcAft>
              <a:spcPct val="35000"/>
            </a:spcAft>
          </a:pPr>
          <a:r>
            <a:rPr lang="es-EC" sz="3300" u="sng" kern="1200" smtClean="0"/>
            <a:t>Dispersión no selectiva</a:t>
          </a:r>
          <a:endParaRPr lang="es-EC" sz="3300" kern="1200" dirty="0"/>
        </a:p>
      </dsp:txBody>
      <dsp:txXfrm rot="5400000">
        <a:off x="4629306" y="776286"/>
        <a:ext cx="2152145" cy="2328863"/>
      </dsp:txXfrm>
    </dsp:sp>
    <dsp:sp modelId="{85C77785-D5ED-49C6-9855-D21728E9B268}">
      <dsp:nvSpPr>
        <dsp:cNvPr id="0" name=""/>
        <dsp:cNvSpPr/>
      </dsp:nvSpPr>
      <dsp:spPr>
        <a:xfrm rot="16200000">
          <a:off x="6078217" y="864645"/>
          <a:ext cx="3881437" cy="2152145"/>
        </a:xfrm>
        <a:prstGeom prst="flowChartManualOperation">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0" rIns="210344" bIns="0" numCol="1" spcCol="1270" anchor="ctr" anchorCtr="0">
          <a:noAutofit/>
        </a:bodyPr>
        <a:lstStyle/>
        <a:p>
          <a:pPr lvl="0" algn="ctr" defTabSz="1466850">
            <a:lnSpc>
              <a:spcPct val="90000"/>
            </a:lnSpc>
            <a:spcBef>
              <a:spcPct val="0"/>
            </a:spcBef>
            <a:spcAft>
              <a:spcPct val="35000"/>
            </a:spcAft>
          </a:pPr>
          <a:r>
            <a:rPr lang="es-EC" sz="3300" u="sng" kern="1200" dirty="0" smtClean="0"/>
            <a:t>Influencia del Angulo de Incidencia</a:t>
          </a:r>
          <a:endParaRPr lang="es-EC" sz="3300" kern="1200" dirty="0"/>
        </a:p>
      </dsp:txBody>
      <dsp:txXfrm rot="5400000">
        <a:off x="6942863" y="776286"/>
        <a:ext cx="2152145" cy="23288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2CD68-D0D3-4473-96FC-8F4C12C6C7ED}">
      <dsp:nvSpPr>
        <dsp:cNvPr id="0" name=""/>
        <dsp:cNvSpPr/>
      </dsp:nvSpPr>
      <dsp:spPr>
        <a:xfrm>
          <a:off x="201894" y="0"/>
          <a:ext cx="7724211" cy="482763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0EF93-D52D-4841-B3C0-0986934ACC0B}">
      <dsp:nvSpPr>
        <dsp:cNvPr id="0" name=""/>
        <dsp:cNvSpPr/>
      </dsp:nvSpPr>
      <dsp:spPr>
        <a:xfrm>
          <a:off x="1182869" y="3332031"/>
          <a:ext cx="200829" cy="20082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8D8B08-3C2F-4DA8-9C2D-20E7EACC100D}">
      <dsp:nvSpPr>
        <dsp:cNvPr id="0" name=""/>
        <dsp:cNvSpPr/>
      </dsp:nvSpPr>
      <dsp:spPr>
        <a:xfrm>
          <a:off x="1283283" y="3432446"/>
          <a:ext cx="1799741" cy="139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15" tIns="0" rIns="0" bIns="0" numCol="1" spcCol="1270" anchor="t" anchorCtr="0">
          <a:noAutofit/>
        </a:bodyPr>
        <a:lstStyle/>
        <a:p>
          <a:pPr lvl="0" algn="l" defTabSz="933450">
            <a:lnSpc>
              <a:spcPct val="90000"/>
            </a:lnSpc>
            <a:spcBef>
              <a:spcPct val="0"/>
            </a:spcBef>
            <a:spcAft>
              <a:spcPct val="35000"/>
            </a:spcAft>
          </a:pPr>
          <a:r>
            <a:rPr lang="es-EC" sz="2100" kern="1200" dirty="0" smtClean="0"/>
            <a:t>Generación de DEM</a:t>
          </a:r>
          <a:endParaRPr lang="es-EC" sz="2100" kern="1200" dirty="0"/>
        </a:p>
      </dsp:txBody>
      <dsp:txXfrm>
        <a:off x="1283283" y="3432446"/>
        <a:ext cx="1799741" cy="1395185"/>
      </dsp:txXfrm>
    </dsp:sp>
    <dsp:sp modelId="{FC1619ED-9AFF-40D1-BBAA-57783F14D2B7}">
      <dsp:nvSpPr>
        <dsp:cNvPr id="0" name=""/>
        <dsp:cNvSpPr/>
      </dsp:nvSpPr>
      <dsp:spPr>
        <a:xfrm>
          <a:off x="2955575" y="2019881"/>
          <a:ext cx="363037" cy="36303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1D3EBA-A7C3-4118-80F5-91AD0D5EE03E}">
      <dsp:nvSpPr>
        <dsp:cNvPr id="0" name=""/>
        <dsp:cNvSpPr/>
      </dsp:nvSpPr>
      <dsp:spPr>
        <a:xfrm>
          <a:off x="3137094" y="2201400"/>
          <a:ext cx="1853810" cy="2626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366" tIns="0" rIns="0" bIns="0" numCol="1" spcCol="1270" anchor="t" anchorCtr="0">
          <a:noAutofit/>
        </a:bodyPr>
        <a:lstStyle/>
        <a:p>
          <a:pPr lvl="0" algn="l" defTabSz="933450">
            <a:lnSpc>
              <a:spcPct val="90000"/>
            </a:lnSpc>
            <a:spcBef>
              <a:spcPct val="0"/>
            </a:spcBef>
            <a:spcAft>
              <a:spcPct val="35000"/>
            </a:spcAft>
          </a:pPr>
          <a:r>
            <a:rPr lang="es-EC" sz="2100" kern="1200" dirty="0" smtClean="0"/>
            <a:t>Usando interferometría diferencial</a:t>
          </a:r>
          <a:endParaRPr lang="es-EC" sz="2100" kern="1200" dirty="0"/>
        </a:p>
      </dsp:txBody>
      <dsp:txXfrm>
        <a:off x="3137094" y="2201400"/>
        <a:ext cx="1853810" cy="2626231"/>
      </dsp:txXfrm>
    </dsp:sp>
    <dsp:sp modelId="{FF532756-BE7B-4C56-87A4-9960390AD454}">
      <dsp:nvSpPr>
        <dsp:cNvPr id="0" name=""/>
        <dsp:cNvSpPr/>
      </dsp:nvSpPr>
      <dsp:spPr>
        <a:xfrm>
          <a:off x="5087457" y="1221390"/>
          <a:ext cx="502073" cy="50207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82C488-D5DF-443A-815E-AEF9D4BCE3CD}">
      <dsp:nvSpPr>
        <dsp:cNvPr id="0" name=""/>
        <dsp:cNvSpPr/>
      </dsp:nvSpPr>
      <dsp:spPr>
        <a:xfrm>
          <a:off x="5338494" y="1472427"/>
          <a:ext cx="1853810" cy="335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38" tIns="0" rIns="0" bIns="0" numCol="1" spcCol="1270" anchor="t" anchorCtr="0">
          <a:noAutofit/>
        </a:bodyPr>
        <a:lstStyle/>
        <a:p>
          <a:pPr lvl="0" algn="l" defTabSz="933450">
            <a:lnSpc>
              <a:spcPct val="90000"/>
            </a:lnSpc>
            <a:spcBef>
              <a:spcPct val="0"/>
            </a:spcBef>
            <a:spcAft>
              <a:spcPct val="35000"/>
            </a:spcAft>
          </a:pPr>
          <a:r>
            <a:rPr lang="es-EC" sz="2100" kern="1200" dirty="0" smtClean="0"/>
            <a:t>Sin la necesidad clásica de desenrollar</a:t>
          </a:r>
          <a:endParaRPr lang="es-EC" sz="2100" kern="1200" dirty="0"/>
        </a:p>
      </dsp:txBody>
      <dsp:txXfrm>
        <a:off x="5338494" y="1472427"/>
        <a:ext cx="1853810" cy="33552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0748A-2A4E-4080-B28C-72195D14926C}">
      <dsp:nvSpPr>
        <dsp:cNvPr id="0" name=""/>
        <dsp:cNvSpPr/>
      </dsp:nvSpPr>
      <dsp:spPr>
        <a:xfrm>
          <a:off x="0" y="1625600"/>
          <a:ext cx="9268908"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85E58-E41A-42E2-834A-B4AE9DDF77F7}">
      <dsp:nvSpPr>
        <dsp:cNvPr id="0" name=""/>
        <dsp:cNvSpPr/>
      </dsp:nvSpPr>
      <dsp:spPr>
        <a:xfrm>
          <a:off x="4073" y="0"/>
          <a:ext cx="268834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r>
            <a:rPr lang="es-EC" sz="2800" kern="1200" dirty="0" smtClean="0"/>
            <a:t>Acumulación de imágenes SAR </a:t>
          </a:r>
          <a:endParaRPr lang="es-EC" sz="2800" kern="1200" dirty="0"/>
        </a:p>
      </dsp:txBody>
      <dsp:txXfrm>
        <a:off x="4073" y="0"/>
        <a:ext cx="2688345" cy="2167466"/>
      </dsp:txXfrm>
    </dsp:sp>
    <dsp:sp modelId="{083AF45E-0312-4A85-AB39-0CF2A0B31DA9}">
      <dsp:nvSpPr>
        <dsp:cNvPr id="0" name=""/>
        <dsp:cNvSpPr/>
      </dsp:nvSpPr>
      <dsp:spPr>
        <a:xfrm>
          <a:off x="1077312" y="2438400"/>
          <a:ext cx="541866" cy="54186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49C0CD-5676-47C0-85E1-E86EB4EDFA4F}">
      <dsp:nvSpPr>
        <dsp:cNvPr id="0" name=""/>
        <dsp:cNvSpPr/>
      </dsp:nvSpPr>
      <dsp:spPr>
        <a:xfrm>
          <a:off x="2826835" y="3251200"/>
          <a:ext cx="268834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s-EC" sz="2800" kern="1200" dirty="0" smtClean="0"/>
            <a:t>Dando  mediciones de deformación más precisas y fiables</a:t>
          </a:r>
          <a:endParaRPr lang="es-EC" sz="2800" kern="1200" dirty="0"/>
        </a:p>
      </dsp:txBody>
      <dsp:txXfrm>
        <a:off x="2826835" y="3251200"/>
        <a:ext cx="2688345" cy="2167466"/>
      </dsp:txXfrm>
    </dsp:sp>
    <dsp:sp modelId="{332853DC-A8CA-4CF2-9C44-CCD2A0F2E483}">
      <dsp:nvSpPr>
        <dsp:cNvPr id="0" name=""/>
        <dsp:cNvSpPr/>
      </dsp:nvSpPr>
      <dsp:spPr>
        <a:xfrm>
          <a:off x="3900075" y="2438400"/>
          <a:ext cx="541866" cy="54186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AA386B-1B6D-42E1-9B50-35D03AFC0BFA}">
      <dsp:nvSpPr>
        <dsp:cNvPr id="0" name=""/>
        <dsp:cNvSpPr/>
      </dsp:nvSpPr>
      <dsp:spPr>
        <a:xfrm>
          <a:off x="5649598" y="0"/>
          <a:ext cx="268834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r>
            <a:rPr lang="es-EC" sz="2800" kern="1200" dirty="0" smtClean="0"/>
            <a:t>Tasas de deformación lineales y correcciones de altura</a:t>
          </a:r>
          <a:endParaRPr lang="es-EC" sz="2800" kern="1200" dirty="0"/>
        </a:p>
      </dsp:txBody>
      <dsp:txXfrm>
        <a:off x="5649598" y="0"/>
        <a:ext cx="2688345" cy="2167466"/>
      </dsp:txXfrm>
    </dsp:sp>
    <dsp:sp modelId="{C7FDE7F0-68DD-435F-8DC5-36E23634DBF9}">
      <dsp:nvSpPr>
        <dsp:cNvPr id="0" name=""/>
        <dsp:cNvSpPr/>
      </dsp:nvSpPr>
      <dsp:spPr>
        <a:xfrm>
          <a:off x="6722837" y="2438400"/>
          <a:ext cx="541866" cy="54186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31296-3AC7-4D91-9729-16A654748E60}">
      <dsp:nvSpPr>
        <dsp:cNvPr id="0" name=""/>
        <dsp:cNvSpPr/>
      </dsp:nvSpPr>
      <dsp:spPr>
        <a:xfrm>
          <a:off x="3953" y="1870659"/>
          <a:ext cx="3456724" cy="1382689"/>
        </a:xfrm>
        <a:prstGeom prst="homePlate">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Estima las componentes lineal y no lineal del desplazamiento,</a:t>
          </a:r>
          <a:endParaRPr lang="es-EC" sz="1800" kern="1200" dirty="0"/>
        </a:p>
      </dsp:txBody>
      <dsp:txXfrm>
        <a:off x="3953" y="1870659"/>
        <a:ext cx="3111052" cy="1382689"/>
      </dsp:txXfrm>
    </dsp:sp>
    <dsp:sp modelId="{2DB26534-2310-4E5E-902A-F9961E10C509}">
      <dsp:nvSpPr>
        <dsp:cNvPr id="0" name=""/>
        <dsp:cNvSpPr/>
      </dsp:nvSpPr>
      <dsp:spPr>
        <a:xfrm>
          <a:off x="2769333" y="1870659"/>
          <a:ext cx="3456724" cy="1382689"/>
        </a:xfrm>
        <a:prstGeom prst="chevron">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Los píxeles  se seleccionan mediante un criterio de la coherencia</a:t>
          </a:r>
          <a:endParaRPr lang="es-EC" sz="1800" kern="1200" dirty="0"/>
        </a:p>
      </dsp:txBody>
      <dsp:txXfrm>
        <a:off x="3460678" y="1870659"/>
        <a:ext cx="2074035" cy="1382689"/>
      </dsp:txXfrm>
    </dsp:sp>
    <dsp:sp modelId="{B1847C2B-EE23-427E-88AA-80D6167A8291}">
      <dsp:nvSpPr>
        <dsp:cNvPr id="0" name=""/>
        <dsp:cNvSpPr/>
      </dsp:nvSpPr>
      <dsp:spPr>
        <a:xfrm>
          <a:off x="5534712" y="1870659"/>
          <a:ext cx="3456724" cy="1382689"/>
        </a:xfrm>
        <a:prstGeom prst="chevron">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Triangulación de los píxeles seleccionados para establecer relaciones de la fase entre ellos</a:t>
          </a:r>
          <a:endParaRPr lang="es-EC" sz="1800" kern="1200" dirty="0"/>
        </a:p>
      </dsp:txBody>
      <dsp:txXfrm>
        <a:off x="6226057" y="1870659"/>
        <a:ext cx="2074035" cy="13826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47431-07C2-4B24-863A-9E03D528DDA3}">
      <dsp:nvSpPr>
        <dsp:cNvPr id="0" name=""/>
        <dsp:cNvSpPr/>
      </dsp:nvSpPr>
      <dsp:spPr>
        <a:xfrm>
          <a:off x="0" y="169333"/>
          <a:ext cx="8128000" cy="5079999"/>
        </a:xfrm>
        <a:prstGeom prst="swooshArrow">
          <a:avLst>
            <a:gd name="adj1" fmla="val 25000"/>
            <a:gd name="adj2" fmla="val 25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C2535-17AB-4F60-B78E-27DD87CD07B5}">
      <dsp:nvSpPr>
        <dsp:cNvPr id="0" name=""/>
        <dsp:cNvSpPr/>
      </dsp:nvSpPr>
      <dsp:spPr>
        <a:xfrm>
          <a:off x="1032256" y="3675549"/>
          <a:ext cx="211328" cy="211328"/>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6281F-003E-4D94-B9D2-C9C8C595C290}">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lvl="0" algn="ctr" defTabSz="1155700">
            <a:lnSpc>
              <a:spcPct val="90000"/>
            </a:lnSpc>
            <a:spcBef>
              <a:spcPct val="0"/>
            </a:spcBef>
            <a:spcAft>
              <a:spcPct val="35000"/>
            </a:spcAft>
          </a:pPr>
          <a:r>
            <a:rPr lang="es-EC" sz="2600" kern="1200" dirty="0" smtClean="0"/>
            <a:t>Utiliza imágenes de series de tiempo</a:t>
          </a:r>
          <a:endParaRPr lang="es-EC" sz="2600" kern="1200" dirty="0"/>
        </a:p>
      </dsp:txBody>
      <dsp:txXfrm>
        <a:off x="1137920" y="3781213"/>
        <a:ext cx="1893824" cy="1468120"/>
      </dsp:txXfrm>
    </dsp:sp>
    <dsp:sp modelId="{B4154081-95F7-419F-8939-7D3D3770F8D5}">
      <dsp:nvSpPr>
        <dsp:cNvPr id="0" name=""/>
        <dsp:cNvSpPr/>
      </dsp:nvSpPr>
      <dsp:spPr>
        <a:xfrm>
          <a:off x="2897632" y="2294805"/>
          <a:ext cx="382016" cy="382016"/>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35E65D-AAE0-4D17-BFB4-95AB1E841DD6}">
      <dsp:nvSpPr>
        <dsp:cNvPr id="0" name=""/>
        <dsp:cNvSpPr/>
      </dsp:nvSpPr>
      <dsp:spPr>
        <a:xfrm>
          <a:off x="3088640" y="2485813"/>
          <a:ext cx="195072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lvl="0" algn="ctr" defTabSz="1155700">
            <a:lnSpc>
              <a:spcPct val="90000"/>
            </a:lnSpc>
            <a:spcBef>
              <a:spcPct val="0"/>
            </a:spcBef>
            <a:spcAft>
              <a:spcPct val="35000"/>
            </a:spcAft>
          </a:pPr>
          <a:r>
            <a:rPr lang="es-EC" sz="2600" kern="1200" dirty="0" smtClean="0"/>
            <a:t>Para la recuperación de la deformación del terreno </a:t>
          </a:r>
          <a:endParaRPr lang="es-EC" sz="2600" kern="1200" dirty="0"/>
        </a:p>
      </dsp:txBody>
      <dsp:txXfrm>
        <a:off x="3088640" y="2485813"/>
        <a:ext cx="1950720" cy="2763519"/>
      </dsp:txXfrm>
    </dsp:sp>
    <dsp:sp modelId="{19D64C51-BBA5-4EC3-A9FC-F052B8D3B13D}">
      <dsp:nvSpPr>
        <dsp:cNvPr id="0" name=""/>
        <dsp:cNvSpPr/>
      </dsp:nvSpPr>
      <dsp:spPr>
        <a:xfrm>
          <a:off x="5140960" y="1454573"/>
          <a:ext cx="528320" cy="528320"/>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B2136-9624-451F-B748-E788F6819027}">
      <dsp:nvSpPr>
        <dsp:cNvPr id="0" name=""/>
        <dsp:cNvSpPr/>
      </dsp:nvSpPr>
      <dsp:spPr>
        <a:xfrm>
          <a:off x="5405120" y="1718733"/>
          <a:ext cx="1950720"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lvl="0" algn="ctr" defTabSz="1155700">
            <a:lnSpc>
              <a:spcPct val="90000"/>
            </a:lnSpc>
            <a:spcBef>
              <a:spcPct val="0"/>
            </a:spcBef>
            <a:spcAft>
              <a:spcPct val="35000"/>
            </a:spcAft>
          </a:pPr>
          <a:r>
            <a:rPr lang="es-EC" sz="2600" kern="1200" dirty="0" smtClean="0"/>
            <a:t>Donde se reduce la gran acumulación de influencia atmosféricas</a:t>
          </a:r>
          <a:endParaRPr lang="es-EC" sz="2600" kern="1200" dirty="0"/>
        </a:p>
      </dsp:txBody>
      <dsp:txXfrm>
        <a:off x="5405120" y="1718733"/>
        <a:ext cx="1950720" cy="3530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C3606B-CF1A-4152-8444-561D78C6C250}" type="datetimeFigureOut">
              <a:rPr lang="es-EC" smtClean="0"/>
              <a:t>31/03/2015</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F9397B-2839-4708-85C2-E3B6589BF54A}" type="slidenum">
              <a:rPr lang="es-EC" smtClean="0"/>
              <a:t>‹Nº›</a:t>
            </a:fld>
            <a:endParaRPr lang="es-EC"/>
          </a:p>
        </p:txBody>
      </p:sp>
    </p:spTree>
    <p:extLst>
      <p:ext uri="{BB962C8B-B14F-4D97-AF65-F5344CB8AC3E}">
        <p14:creationId xmlns:p14="http://schemas.microsoft.com/office/powerpoint/2010/main" val="458080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2B0E0-629F-4304-AF28-41ED7868A8A5}" type="datetimeFigureOut">
              <a:rPr lang="es-EC" smtClean="0"/>
              <a:t>31/03/2015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9F7BA-9454-40CA-8E8E-47D771C729ED}" type="slidenum">
              <a:rPr lang="es-EC" smtClean="0"/>
              <a:t>‹Nº›</a:t>
            </a:fld>
            <a:endParaRPr lang="es-EC"/>
          </a:p>
        </p:txBody>
      </p:sp>
    </p:spTree>
    <p:extLst>
      <p:ext uri="{BB962C8B-B14F-4D97-AF65-F5344CB8AC3E}">
        <p14:creationId xmlns:p14="http://schemas.microsoft.com/office/powerpoint/2010/main" val="137441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BBCB1D1E-1AFC-4C9E-A4B9-BC913A700CD3}" type="datetimeFigureOut">
              <a:rPr lang="es-EC" smtClean="0"/>
              <a:t>31/03/2015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1993609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BCB1D1E-1AFC-4C9E-A4B9-BC913A700CD3}" type="datetimeFigureOut">
              <a:rPr lang="es-EC" smtClean="0"/>
              <a:t>31/03/2015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40421022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1705998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55933692"/>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68160572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94945994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05091943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151465455"/>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537547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98862421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08087219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6573117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BCB1D1E-1AFC-4C9E-A4B9-BC913A700CD3}" type="datetimeFigureOut">
              <a:rPr lang="es-EC" smtClean="0"/>
              <a:t>31/03/2015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38763990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21807076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71783876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75934900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02207582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381660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67159672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16104618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03368343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09777805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2316809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7759" y="341305"/>
            <a:ext cx="1378837" cy="1378837"/>
          </a:xfrm>
          <a:prstGeom prst="rect">
            <a:avLst/>
          </a:prstGeom>
        </p:spPr>
      </p:pic>
    </p:spTree>
    <p:extLst>
      <p:ext uri="{BB962C8B-B14F-4D97-AF65-F5344CB8AC3E}">
        <p14:creationId xmlns:p14="http://schemas.microsoft.com/office/powerpoint/2010/main" val="31863406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02909417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541078241"/>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11748203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64725370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13428539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96563329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751868791"/>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87688166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85718939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7248280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730277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94568977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27730316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07994689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57168903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75193508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89783196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95977590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62485897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04827305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4447168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5217378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2754254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4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139497560"/>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98489286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20234068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68260580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860188423"/>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4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09081010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34015821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50765993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2711810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13695331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759089449"/>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021129855"/>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60485285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75641053"/>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857146249"/>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711993586"/>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835045050"/>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7759" y="341305"/>
            <a:ext cx="1378837" cy="1378837"/>
          </a:xfrm>
          <a:prstGeom prst="rect">
            <a:avLst/>
          </a:prstGeom>
        </p:spPr>
      </p:pic>
    </p:spTree>
    <p:extLst>
      <p:ext uri="{BB962C8B-B14F-4D97-AF65-F5344CB8AC3E}">
        <p14:creationId xmlns:p14="http://schemas.microsoft.com/office/powerpoint/2010/main" val="18763857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727ECF8-7EE3-4E45-A08B-C88ECCAAE09C}" type="datetimeFigureOut">
              <a:rPr lang="es-EC" smtClean="0"/>
              <a:t>31/03/2015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285014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727ECF8-7EE3-4E45-A08B-C88ECCAAE09C}" type="datetimeFigureOut">
              <a:rPr lang="es-EC" smtClean="0"/>
              <a:t>31/03/2015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86090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727ECF8-7EE3-4E45-A08B-C88ECCAAE09C}" type="datetimeFigureOut">
              <a:rPr lang="es-EC" smtClean="0"/>
              <a:t>31/03/2015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42935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76408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BCB1D1E-1AFC-4C9E-A4B9-BC913A700CD3}" type="datetimeFigureOut">
              <a:rPr lang="es-EC" smtClean="0"/>
              <a:t>31/03/2015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2743355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1939633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BCB1D1E-1AFC-4C9E-A4B9-BC913A700CD3}"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297089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2219712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2384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1826356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BCB1D1E-1AFC-4C9E-A4B9-BC913A700CD3}" type="datetimeFigureOut">
              <a:rPr lang="es-EC" smtClean="0"/>
              <a:t>31/03/2015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2812174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BCB1D1E-1AFC-4C9E-A4B9-BC913A700CD3}" type="datetimeFigureOut">
              <a:rPr lang="es-EC" smtClean="0"/>
              <a:t>31/03/2015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3203057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615771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879538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1298769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BCB1D1E-1AFC-4C9E-A4B9-BC913A700CD3}" type="datetimeFigureOut">
              <a:rPr lang="es-EC" smtClean="0"/>
              <a:t>31/03/2015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3862968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90025741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81295398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7170415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4128102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8485401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20054505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0699160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61173421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0889929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5337903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BBCB1D1E-1AFC-4C9E-A4B9-BC913A700CD3}" type="datetimeFigureOut">
              <a:rPr lang="es-EC" smtClean="0"/>
              <a:t>31/03/2015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13383108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04743272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38938460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58822010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2599192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91343558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71729811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23711139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22980267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55623723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7539126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BBCB1D1E-1AFC-4C9E-A4B9-BC913A700CD3}" type="datetimeFigureOut">
              <a:rPr lang="es-EC" smtClean="0"/>
              <a:t>31/03/2015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78420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52190534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9929651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65229218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10853614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65391787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22016510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98559175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02586147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90881121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3001899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BBCB1D1E-1AFC-4C9E-A4B9-BC913A700CD3}" type="datetimeFigureOut">
              <a:rPr lang="es-EC" smtClean="0"/>
              <a:t>31/03/2015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3945805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98494237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96862251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99268092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48194127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78197780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48452820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54815128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25874159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30413138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6040627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BCB1D1E-1AFC-4C9E-A4B9-BC913A700CD3}" type="datetimeFigureOut">
              <a:rPr lang="es-EC" smtClean="0"/>
              <a:t>31/03/2015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4234492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71843837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21524415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21650154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80491634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81608906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2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67104268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3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18293686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4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87882322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8353447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6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42507213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BCB1D1E-1AFC-4C9E-A4B9-BC913A700CD3}" type="datetimeFigureOut">
              <a:rPr lang="es-EC" smtClean="0"/>
              <a:t>31/03/2015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1818934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7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36324364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8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13037913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9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169228356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0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218659140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14" name="Marcador de posición de imagen 13"/>
          <p:cNvSpPr>
            <a:spLocks noGrp="1"/>
          </p:cNvSpPr>
          <p:nvPr>
            <p:ph type="pic" sz="quarter" idx="13"/>
          </p:nvPr>
        </p:nvSpPr>
        <p:spPr>
          <a:xfrm>
            <a:off x="9956800" y="228600"/>
            <a:ext cx="1968500" cy="1701800"/>
          </a:xfrm>
        </p:spPr>
        <p:txBody>
          <a:bodyPr/>
          <a:lstStyle>
            <a:lvl1pPr marL="0" indent="0">
              <a:buNone/>
              <a:defRPr/>
            </a:lvl1pPr>
          </a:lstStyle>
          <a:p>
            <a:endParaRPr lang="es-EC" dirty="0"/>
          </a:p>
        </p:txBody>
      </p:sp>
    </p:spTree>
    <p:extLst>
      <p:ext uri="{BB962C8B-B14F-4D97-AF65-F5344CB8AC3E}">
        <p14:creationId xmlns:p14="http://schemas.microsoft.com/office/powerpoint/2010/main" val="341718559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pic>
        <p:nvPicPr>
          <p:cNvPr id="18" name="Imagen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7759" y="341305"/>
            <a:ext cx="1378837" cy="1378837"/>
          </a:xfrm>
          <a:prstGeom prst="rect">
            <a:avLst/>
          </a:prstGeom>
        </p:spPr>
      </p:pic>
    </p:spTree>
    <p:extLst>
      <p:ext uri="{BB962C8B-B14F-4D97-AF65-F5344CB8AC3E}">
        <p14:creationId xmlns:p14="http://schemas.microsoft.com/office/powerpoint/2010/main" val="20185226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4086025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1555913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4072223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727ECF8-7EE3-4E45-A08B-C88ECCAAE09C}" type="datetimeFigureOut">
              <a:rPr lang="es-EC" smtClean="0"/>
              <a:t>31/03/2015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284072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BCB1D1E-1AFC-4C9E-A4B9-BC913A700CD3}" type="datetimeFigureOut">
              <a:rPr lang="es-EC" smtClean="0"/>
              <a:t>31/03/2015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991C586-420C-4DBF-B5BC-997D49A826FA}" type="slidenum">
              <a:rPr lang="es-EC" smtClean="0"/>
              <a:t>‹Nº›</a:t>
            </a:fld>
            <a:endParaRPr lang="es-EC"/>
          </a:p>
        </p:txBody>
      </p:sp>
    </p:spTree>
    <p:extLst>
      <p:ext uri="{BB962C8B-B14F-4D97-AF65-F5344CB8AC3E}">
        <p14:creationId xmlns:p14="http://schemas.microsoft.com/office/powerpoint/2010/main" val="8454019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727ECF8-7EE3-4E45-A08B-C88ECCAAE09C}" type="datetimeFigureOut">
              <a:rPr lang="es-EC" smtClean="0"/>
              <a:t>31/03/2015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13253128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7ECF8-7EE3-4E45-A08B-C88ECCAAE09C}" type="datetimeFigureOut">
              <a:rPr lang="es-EC" smtClean="0"/>
              <a:t>31/03/2015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1637195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24690879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D7930B5-EC85-4CEF-801E-BD8CAD4357C8}" type="slidenum">
              <a:rPr lang="es-EC" smtClean="0"/>
              <a:t>‹Nº›</a:t>
            </a:fld>
            <a:endParaRPr lang="es-EC"/>
          </a:p>
        </p:txBody>
      </p:sp>
      <p:sp>
        <p:nvSpPr>
          <p:cNvPr id="5" name="Date Placeholder 4"/>
          <p:cNvSpPr>
            <a:spLocks noGrp="1"/>
          </p:cNvSpPr>
          <p:nvPr>
            <p:ph type="dt" sz="half" idx="10"/>
          </p:nvPr>
        </p:nvSpPr>
        <p:spPr/>
        <p:txBody>
          <a:bodyPr/>
          <a:lstStyle/>
          <a:p>
            <a:fld id="{0727ECF8-7EE3-4E45-A08B-C88ECCAAE09C}" type="datetimeFigureOut">
              <a:rPr lang="es-EC" smtClean="0"/>
              <a:t>31/03/2015</a:t>
            </a:fld>
            <a:endParaRPr lang="es-EC"/>
          </a:p>
        </p:txBody>
      </p:sp>
    </p:spTree>
    <p:extLst>
      <p:ext uri="{BB962C8B-B14F-4D97-AF65-F5344CB8AC3E}">
        <p14:creationId xmlns:p14="http://schemas.microsoft.com/office/powerpoint/2010/main" val="3146931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208075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39393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24619679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396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7315553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27ECF8-7EE3-4E45-A08B-C88ECCAAE09C}" type="datetimeFigureOut">
              <a:rPr lang="es-EC" smtClean="0"/>
              <a:t>31/03/2015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D7930B5-EC85-4CEF-801E-BD8CAD4357C8}" type="slidenum">
              <a:rPr lang="es-EC" smtClean="0"/>
              <a:t>‹Nº›</a:t>
            </a:fld>
            <a:endParaRPr lang="es-EC"/>
          </a:p>
        </p:txBody>
      </p:sp>
    </p:spTree>
    <p:extLst>
      <p:ext uri="{BB962C8B-B14F-4D97-AF65-F5344CB8AC3E}">
        <p14:creationId xmlns:p14="http://schemas.microsoft.com/office/powerpoint/2010/main" val="3332688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theme" Target="../theme/theme2.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71"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0.xml"/><Relationship Id="rId21" Type="http://schemas.openxmlformats.org/officeDocument/2006/relationships/slideLayout" Target="../slideLayouts/slideLayout105.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63" Type="http://schemas.openxmlformats.org/officeDocument/2006/relationships/slideLayout" Target="../slideLayouts/slideLayout147.xml"/><Relationship Id="rId68" Type="http://schemas.openxmlformats.org/officeDocument/2006/relationships/slideLayout" Target="../slideLayouts/slideLayout152.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66" Type="http://schemas.openxmlformats.org/officeDocument/2006/relationships/slideLayout" Target="../slideLayouts/slideLayout150.xml"/><Relationship Id="rId74" Type="http://schemas.openxmlformats.org/officeDocument/2006/relationships/theme" Target="../theme/theme3.xml"/><Relationship Id="rId5" Type="http://schemas.openxmlformats.org/officeDocument/2006/relationships/slideLayout" Target="../slideLayouts/slideLayout89.xml"/><Relationship Id="rId61" Type="http://schemas.openxmlformats.org/officeDocument/2006/relationships/slideLayout" Target="../slideLayouts/slideLayout145.xml"/><Relationship Id="rId19" Type="http://schemas.openxmlformats.org/officeDocument/2006/relationships/slideLayout" Target="../slideLayouts/slideLayout10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64" Type="http://schemas.openxmlformats.org/officeDocument/2006/relationships/slideLayout" Target="../slideLayouts/slideLayout148.xml"/><Relationship Id="rId69" Type="http://schemas.openxmlformats.org/officeDocument/2006/relationships/slideLayout" Target="../slideLayouts/slideLayout153.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72" Type="http://schemas.openxmlformats.org/officeDocument/2006/relationships/slideLayout" Target="../slideLayouts/slideLayout156.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slideLayout" Target="../slideLayouts/slideLayout143.xml"/><Relationship Id="rId67" Type="http://schemas.openxmlformats.org/officeDocument/2006/relationships/slideLayout" Target="../slideLayouts/slideLayout151.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62" Type="http://schemas.openxmlformats.org/officeDocument/2006/relationships/slideLayout" Target="../slideLayouts/slideLayout146.xml"/><Relationship Id="rId70" Type="http://schemas.openxmlformats.org/officeDocument/2006/relationships/slideLayout" Target="../slideLayouts/slideLayout15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60" Type="http://schemas.openxmlformats.org/officeDocument/2006/relationships/slideLayout" Target="../slideLayouts/slideLayout144.xml"/><Relationship Id="rId65" Type="http://schemas.openxmlformats.org/officeDocument/2006/relationships/slideLayout" Target="../slideLayouts/slideLayout149.xml"/><Relationship Id="rId73" Type="http://schemas.openxmlformats.org/officeDocument/2006/relationships/slideLayout" Target="../slideLayouts/slideLayout15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9" Type="http://schemas.openxmlformats.org/officeDocument/2006/relationships/slideLayout" Target="../slideLayouts/slideLayout123.xml"/><Relationship Id="rId34" Type="http://schemas.openxmlformats.org/officeDocument/2006/relationships/slideLayout" Target="../slideLayouts/slideLayout118.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7" Type="http://schemas.openxmlformats.org/officeDocument/2006/relationships/slideLayout" Target="../slideLayouts/slideLayout91.xml"/><Relationship Id="rId71"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B1D1E-1AFC-4C9E-A4B9-BC913A700CD3}" type="datetimeFigureOut">
              <a:rPr lang="es-EC" smtClean="0"/>
              <a:t>31/03/2015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1C586-420C-4DBF-B5BC-997D49A826FA}" type="slidenum">
              <a:rPr lang="es-EC" smtClean="0"/>
              <a:t>‹Nº›</a:t>
            </a:fld>
            <a:endParaRPr lang="es-EC"/>
          </a:p>
        </p:txBody>
      </p:sp>
    </p:spTree>
    <p:extLst>
      <p:ext uri="{BB962C8B-B14F-4D97-AF65-F5344CB8AC3E}">
        <p14:creationId xmlns:p14="http://schemas.microsoft.com/office/powerpoint/2010/main" val="83785234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7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BCB1D1E-1AFC-4C9E-A4B9-BC913A700CD3}" type="datetimeFigureOut">
              <a:rPr lang="es-EC" smtClean="0"/>
              <a:t>31/03/2015</a:t>
            </a:fld>
            <a:endParaRPr lang="es-EC"/>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C"/>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5991C586-420C-4DBF-B5BC-997D49A826FA}" type="slidenum">
              <a:rPr lang="es-EC" smtClean="0"/>
              <a:t>‹Nº›</a:t>
            </a:fld>
            <a:endParaRPr lang="es-EC"/>
          </a:p>
        </p:txBody>
      </p:sp>
    </p:spTree>
    <p:extLst>
      <p:ext uri="{BB962C8B-B14F-4D97-AF65-F5344CB8AC3E}">
        <p14:creationId xmlns:p14="http://schemas.microsoft.com/office/powerpoint/2010/main" val="1512836237"/>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375" r:id="rId14"/>
    <p:sldLayoutId id="2147484376" r:id="rId15"/>
    <p:sldLayoutId id="2147484377" r:id="rId16"/>
    <p:sldLayoutId id="2147484378" r:id="rId17"/>
    <p:sldLayoutId id="2147484379" r:id="rId18"/>
    <p:sldLayoutId id="2147484380" r:id="rId19"/>
    <p:sldLayoutId id="2147484381" r:id="rId20"/>
    <p:sldLayoutId id="2147484382" r:id="rId21"/>
    <p:sldLayoutId id="2147484383" r:id="rId22"/>
    <p:sldLayoutId id="2147484384" r:id="rId23"/>
    <p:sldLayoutId id="2147484385" r:id="rId24"/>
    <p:sldLayoutId id="2147484386" r:id="rId25"/>
    <p:sldLayoutId id="2147484387" r:id="rId26"/>
    <p:sldLayoutId id="2147484388" r:id="rId27"/>
    <p:sldLayoutId id="2147484389" r:id="rId28"/>
    <p:sldLayoutId id="2147484390" r:id="rId29"/>
    <p:sldLayoutId id="2147484391" r:id="rId30"/>
    <p:sldLayoutId id="2147484392" r:id="rId31"/>
    <p:sldLayoutId id="2147484393" r:id="rId32"/>
    <p:sldLayoutId id="2147484394" r:id="rId33"/>
    <p:sldLayoutId id="2147484395" r:id="rId34"/>
    <p:sldLayoutId id="2147484396" r:id="rId35"/>
    <p:sldLayoutId id="2147484397" r:id="rId36"/>
    <p:sldLayoutId id="2147484398" r:id="rId37"/>
    <p:sldLayoutId id="2147484399" r:id="rId38"/>
    <p:sldLayoutId id="2147484400" r:id="rId39"/>
    <p:sldLayoutId id="2147484401" r:id="rId40"/>
    <p:sldLayoutId id="2147484420" r:id="rId41"/>
    <p:sldLayoutId id="2147484421" r:id="rId42"/>
    <p:sldLayoutId id="2147484422" r:id="rId43"/>
    <p:sldLayoutId id="2147484423" r:id="rId44"/>
    <p:sldLayoutId id="2147484424" r:id="rId45"/>
    <p:sldLayoutId id="2147484425" r:id="rId46"/>
    <p:sldLayoutId id="2147484426" r:id="rId47"/>
    <p:sldLayoutId id="2147484427" r:id="rId48"/>
    <p:sldLayoutId id="2147484428" r:id="rId49"/>
    <p:sldLayoutId id="2147484429" r:id="rId50"/>
    <p:sldLayoutId id="2147484430" r:id="rId51"/>
    <p:sldLayoutId id="2147484431" r:id="rId52"/>
    <p:sldLayoutId id="2147484432" r:id="rId53"/>
    <p:sldLayoutId id="2147484433" r:id="rId54"/>
    <p:sldLayoutId id="2147484434" r:id="rId55"/>
    <p:sldLayoutId id="2147484435" r:id="rId56"/>
    <p:sldLayoutId id="2147484436" r:id="rId57"/>
    <p:sldLayoutId id="2147484437" r:id="rId58"/>
    <p:sldLayoutId id="2147484438" r:id="rId59"/>
    <p:sldLayoutId id="2147484439" r:id="rId60"/>
    <p:sldLayoutId id="2147484440" r:id="rId61"/>
    <p:sldLayoutId id="2147484441" r:id="rId62"/>
    <p:sldLayoutId id="2147484442" r:id="rId63"/>
    <p:sldLayoutId id="2147484443" r:id="rId64"/>
    <p:sldLayoutId id="2147484444" r:id="rId65"/>
    <p:sldLayoutId id="2147484445" r:id="rId66"/>
    <p:sldLayoutId id="2147484446" r:id="rId67"/>
    <p:sldLayoutId id="2147484447" r:id="rId68"/>
    <p:sldLayoutId id="2147484448" r:id="rId69"/>
    <p:sldLayoutId id="2147484449" r:id="rId70"/>
    <p:sldLayoutId id="2147484450" r:id="rId71"/>
    <p:sldLayoutId id="2147484451" r:id="rId72"/>
    <p:sldLayoutId id="2147484452" r:id="rId73"/>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CB1D1E-1AFC-4C9E-A4B9-BC913A700CD3}" type="datetimeFigureOut">
              <a:rPr lang="es-EC" smtClean="0"/>
              <a:t>31/03/2015</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991C586-420C-4DBF-B5BC-997D49A826FA}" type="slidenum">
              <a:rPr lang="es-EC" smtClean="0"/>
              <a:t>‹Nº›</a:t>
            </a:fld>
            <a:endParaRPr lang="es-EC"/>
          </a:p>
        </p:txBody>
      </p:sp>
    </p:spTree>
    <p:extLst>
      <p:ext uri="{BB962C8B-B14F-4D97-AF65-F5344CB8AC3E}">
        <p14:creationId xmlns:p14="http://schemas.microsoft.com/office/powerpoint/2010/main" val="565057219"/>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 id="2147484467" r:id="rId14"/>
    <p:sldLayoutId id="2147484468" r:id="rId15"/>
    <p:sldLayoutId id="214748446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 id="2147483862" r:id="rId49"/>
    <p:sldLayoutId id="2147483863" r:id="rId50"/>
    <p:sldLayoutId id="2147483864" r:id="rId51"/>
    <p:sldLayoutId id="2147483865" r:id="rId52"/>
    <p:sldLayoutId id="2147483866" r:id="rId53"/>
    <p:sldLayoutId id="2147483867" r:id="rId54"/>
    <p:sldLayoutId id="2147483868" r:id="rId55"/>
    <p:sldLayoutId id="2147483869" r:id="rId56"/>
    <p:sldLayoutId id="2147483870" r:id="rId57"/>
    <p:sldLayoutId id="2147483871" r:id="rId58"/>
    <p:sldLayoutId id="2147483872" r:id="rId59"/>
    <p:sldLayoutId id="2147483873" r:id="rId60"/>
    <p:sldLayoutId id="2147483874" r:id="rId61"/>
    <p:sldLayoutId id="2147483875" r:id="rId62"/>
    <p:sldLayoutId id="2147483876" r:id="rId63"/>
    <p:sldLayoutId id="2147483877" r:id="rId64"/>
    <p:sldLayoutId id="2147483878" r:id="rId65"/>
    <p:sldLayoutId id="2147483879" r:id="rId66"/>
    <p:sldLayoutId id="2147483880" r:id="rId67"/>
    <p:sldLayoutId id="2147483881" r:id="rId68"/>
    <p:sldLayoutId id="2147483882" r:id="rId69"/>
    <p:sldLayoutId id="2147483883" r:id="rId70"/>
    <p:sldLayoutId id="2147483884" r:id="rId71"/>
    <p:sldLayoutId id="2147483885" r:id="rId72"/>
    <p:sldLayoutId id="2147483712" r:id="rId73"/>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jpeg"/><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41.xml"/><Relationship Id="rId4" Type="http://schemas.openxmlformats.org/officeDocument/2006/relationships/image" Target="../media/image18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1.png"/><Relationship Id="rId2" Type="http://schemas.openxmlformats.org/officeDocument/2006/relationships/diagramData" Target="../diagrams/data4.xml"/><Relationship Id="rId1" Type="http://schemas.openxmlformats.org/officeDocument/2006/relationships/slideLayout" Target="../slideLayouts/slideLayout4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1.xml"/><Relationship Id="rId7" Type="http://schemas.openxmlformats.org/officeDocument/2006/relationships/diagramData" Target="../diagrams/data13.xml"/><Relationship Id="rId12" Type="http://schemas.openxmlformats.org/officeDocument/2006/relationships/image" Target="../media/image48.png"/><Relationship Id="rId2" Type="http://schemas.openxmlformats.org/officeDocument/2006/relationships/diagramData" Target="../diagrams/data11.xml"/><Relationship Id="rId1" Type="http://schemas.openxmlformats.org/officeDocument/2006/relationships/slideLayout" Target="../slideLayouts/slideLayout79.xml"/><Relationship Id="rId6" Type="http://schemas.microsoft.com/office/2007/relationships/diagramDrawing" Target="../diagrams/drawing11.xml"/><Relationship Id="rId11" Type="http://schemas.openxmlformats.org/officeDocument/2006/relationships/image" Target="../media/image47.emf"/><Relationship Id="rId5" Type="http://schemas.openxmlformats.org/officeDocument/2006/relationships/diagramColors" Target="../diagrams/colors11.xml"/><Relationship Id="rId10"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2.xml"/><Relationship Id="rId1" Type="http://schemas.openxmlformats.org/officeDocument/2006/relationships/slideLayout" Target="../slideLayouts/slideLayout81.xml"/><Relationship Id="rId6" Type="http://schemas.microsoft.com/office/2007/relationships/diagramDrawing" Target="../diagrams/drawing12.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83.xml"/><Relationship Id="rId6" Type="http://schemas.microsoft.com/office/2007/relationships/diagramDrawing" Target="../diagrams/drawing13.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54.xml"/><Relationship Id="rId5" Type="http://schemas.openxmlformats.org/officeDocument/2006/relationships/image" Target="../media/image75.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55.xml"/><Relationship Id="rId5" Type="http://schemas.openxmlformats.org/officeDocument/2006/relationships/image" Target="../media/image75.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5.xml"/><Relationship Id="rId5" Type="http://schemas.openxmlformats.org/officeDocument/2006/relationships/image" Target="../media/image79.png"/><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54.xml"/><Relationship Id="rId5" Type="http://schemas.openxmlformats.org/officeDocument/2006/relationships/image" Target="../media/image79.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6.xml"/><Relationship Id="rId5" Type="http://schemas.openxmlformats.org/officeDocument/2006/relationships/image" Target="../media/image80.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56.xml"/><Relationship Id="rId5" Type="http://schemas.openxmlformats.org/officeDocument/2006/relationships/image" Target="../media/image80.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7.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7.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8.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8.xml"/><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9.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9.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61.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2.xml"/><Relationship Id="rId6" Type="http://schemas.microsoft.com/office/2007/relationships/diagramDrawing" Target="../diagrams/drawing14.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jpe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06061" y="2549333"/>
            <a:ext cx="9675532" cy="2267365"/>
          </a:xfrm>
        </p:spPr>
        <p:txBody>
          <a:bodyPr>
            <a:noAutofit/>
          </a:bodyPr>
          <a:lstStyle/>
          <a:p>
            <a:r>
              <a:rPr lang="es-EC" sz="2800" dirty="0" smtClean="0"/>
              <a:t>“Caracterización </a:t>
            </a:r>
            <a:r>
              <a:rPr lang="es-EC" sz="2800" dirty="0"/>
              <a:t>de p</a:t>
            </a:r>
            <a:r>
              <a:rPr lang="es-EC" sz="2800" dirty="0" smtClean="0"/>
              <a:t>rocesos </a:t>
            </a:r>
            <a:r>
              <a:rPr lang="es-EC" sz="2800" dirty="0"/>
              <a:t>de </a:t>
            </a:r>
            <a:r>
              <a:rPr lang="es-EC" sz="2800" dirty="0" smtClean="0"/>
              <a:t>deformación </a:t>
            </a:r>
            <a:r>
              <a:rPr lang="es-EC" sz="2800" dirty="0"/>
              <a:t>de la </a:t>
            </a:r>
            <a:r>
              <a:rPr lang="es-EC" sz="2800" dirty="0" smtClean="0"/>
              <a:t>superficie </a:t>
            </a:r>
            <a:r>
              <a:rPr lang="es-EC" sz="2800" dirty="0"/>
              <a:t>t</a:t>
            </a:r>
            <a:r>
              <a:rPr lang="es-EC" sz="2800" dirty="0" smtClean="0"/>
              <a:t>errestre </a:t>
            </a:r>
            <a:r>
              <a:rPr lang="es-EC" sz="2800" dirty="0"/>
              <a:t>usando la t</a:t>
            </a:r>
            <a:r>
              <a:rPr lang="es-EC" sz="2800" dirty="0" smtClean="0"/>
              <a:t>écnica de interferometría diferencial de </a:t>
            </a:r>
            <a:r>
              <a:rPr lang="es-EC" sz="2800" dirty="0"/>
              <a:t>Radar de Apertura </a:t>
            </a:r>
            <a:r>
              <a:rPr lang="es-EC" sz="2800" dirty="0" smtClean="0"/>
              <a:t>Sintética </a:t>
            </a:r>
            <a:r>
              <a:rPr lang="es-EC" sz="2800" dirty="0"/>
              <a:t>(DInSAR) en </a:t>
            </a:r>
            <a:r>
              <a:rPr lang="es-EC" sz="2800" dirty="0" smtClean="0"/>
              <a:t>las microcuencas </a:t>
            </a:r>
            <a:r>
              <a:rPr lang="es-EC" sz="2800" dirty="0"/>
              <a:t>de </a:t>
            </a:r>
            <a:r>
              <a:rPr lang="es-EC" sz="2800" dirty="0" smtClean="0"/>
              <a:t>Potosí, </a:t>
            </a:r>
            <a:r>
              <a:rPr lang="es-EC" sz="2800" dirty="0"/>
              <a:t>Cristal, Pechiche y Balsas, </a:t>
            </a:r>
            <a:r>
              <a:rPr lang="es-EC" sz="2800" dirty="0" smtClean="0"/>
              <a:t>ubicadas entre </a:t>
            </a:r>
            <a:r>
              <a:rPr lang="es-EC" sz="2800" dirty="0"/>
              <a:t>las Provincias de Los </a:t>
            </a:r>
            <a:r>
              <a:rPr lang="es-EC" sz="2800" dirty="0" smtClean="0"/>
              <a:t>Ríos </a:t>
            </a:r>
            <a:r>
              <a:rPr lang="es-EC" sz="2800" dirty="0"/>
              <a:t>y </a:t>
            </a:r>
            <a:r>
              <a:rPr lang="es-EC" sz="2800" dirty="0" smtClean="0"/>
              <a:t>Bolívar.”   </a:t>
            </a:r>
            <a:endParaRPr lang="es-EC" sz="2800" dirty="0"/>
          </a:p>
        </p:txBody>
      </p:sp>
      <p:pic>
        <p:nvPicPr>
          <p:cNvPr id="5" name="10 Imagen" descr="http://blogs.espe.edu.ec/wp-content/uploads/2013/09/LOGO-PRINCIPAL5.png"/>
          <p:cNvPicPr/>
          <p:nvPr/>
        </p:nvPicPr>
        <p:blipFill>
          <a:blip r:embed="rId2" cstate="print"/>
          <a:srcRect/>
          <a:stretch>
            <a:fillRect/>
          </a:stretch>
        </p:blipFill>
        <p:spPr bwMode="auto">
          <a:xfrm>
            <a:off x="1935095" y="201556"/>
            <a:ext cx="6217465" cy="1871941"/>
          </a:xfrm>
          <a:prstGeom prst="rect">
            <a:avLst/>
          </a:prstGeom>
          <a:noFill/>
          <a:ln w="9525">
            <a:noFill/>
            <a:miter lim="800000"/>
            <a:headEnd/>
            <a:tailEnd/>
          </a:ln>
        </p:spPr>
      </p:pic>
      <p:sp>
        <p:nvSpPr>
          <p:cNvPr id="2" name="CuadroTexto 1"/>
          <p:cNvSpPr txBox="1"/>
          <p:nvPr/>
        </p:nvSpPr>
        <p:spPr>
          <a:xfrm>
            <a:off x="1378040" y="5292534"/>
            <a:ext cx="7701566" cy="923330"/>
          </a:xfrm>
          <a:prstGeom prst="rect">
            <a:avLst/>
          </a:prstGeom>
          <a:noFill/>
        </p:spPr>
        <p:txBody>
          <a:bodyPr wrap="square" rtlCol="0">
            <a:spAutoFit/>
          </a:bodyPr>
          <a:lstStyle/>
          <a:p>
            <a:pPr algn="ctr"/>
            <a:r>
              <a:rPr lang="es-EC" dirty="0" smtClean="0"/>
              <a:t>AUTOR: ROMMEL SANTIAGO JUMBO SANTÍN</a:t>
            </a:r>
          </a:p>
          <a:p>
            <a:pPr algn="ctr"/>
            <a:r>
              <a:rPr lang="es-EC" dirty="0" smtClean="0"/>
              <a:t>DIRECTOR: ING. OSWALDO PADILLA</a:t>
            </a:r>
          </a:p>
          <a:p>
            <a:pPr algn="ctr"/>
            <a:r>
              <a:rPr lang="es-EC" dirty="0" smtClean="0"/>
              <a:t>CODIRECTOR: ING. FRANCISCO LEÓN</a:t>
            </a:r>
            <a:endParaRPr lang="es-EC" dirty="0"/>
          </a:p>
        </p:txBody>
      </p:sp>
    </p:spTree>
    <p:extLst>
      <p:ext uri="{BB962C8B-B14F-4D97-AF65-F5344CB8AC3E}">
        <p14:creationId xmlns:p14="http://schemas.microsoft.com/office/powerpoint/2010/main" val="161507612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707645" y="179482"/>
            <a:ext cx="8596668" cy="1320800"/>
          </a:xfrm>
        </p:spPr>
        <p:txBody>
          <a:bodyPr/>
          <a:lstStyle/>
          <a:p>
            <a:r>
              <a:rPr lang="es-EC" dirty="0"/>
              <a:t>Parámetros que afecten la Dispersión </a:t>
            </a:r>
            <a:r>
              <a:rPr lang="es-EC" sz="3200" dirty="0"/>
              <a:t>Radar</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321030986"/>
              </p:ext>
            </p:extLst>
          </p:nvPr>
        </p:nvGraphicFramePr>
        <p:xfrm>
          <a:off x="1457378" y="1724338"/>
          <a:ext cx="909720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748559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553098" y="-83713"/>
            <a:ext cx="8596668" cy="1320800"/>
          </a:xfrm>
        </p:spPr>
        <p:txBody>
          <a:bodyPr/>
          <a:lstStyle/>
          <a:p>
            <a:r>
              <a:rPr lang="es-EC" sz="3200" dirty="0" smtClean="0"/>
              <a:t>Polarización</a:t>
            </a:r>
            <a:endParaRPr lang="es-EC" dirty="0"/>
          </a:p>
        </p:txBody>
      </p:sp>
      <p:sp>
        <p:nvSpPr>
          <p:cNvPr id="3" name="Marcador de contenido 2"/>
          <p:cNvSpPr>
            <a:spLocks noGrp="1"/>
          </p:cNvSpPr>
          <p:nvPr>
            <p:ph idx="1"/>
          </p:nvPr>
        </p:nvSpPr>
        <p:spPr>
          <a:xfrm>
            <a:off x="1146220" y="939342"/>
            <a:ext cx="9673247" cy="762916"/>
          </a:xfrm>
        </p:spPr>
        <p:txBody>
          <a:bodyPr>
            <a:normAutofit lnSpcReduction="10000"/>
          </a:bodyPr>
          <a:lstStyle/>
          <a:p>
            <a:r>
              <a:rPr lang="es-EC" cap="none" dirty="0"/>
              <a:t>L</a:t>
            </a:r>
            <a:r>
              <a:rPr lang="es-EC" cap="none" dirty="0" smtClean="0"/>
              <a:t>os sistemas radar transmiten comúnmente ondas planas polarizadas ya sea horizontal o verticalmente (Lira, 2010).</a:t>
            </a:r>
            <a:endParaRPr lang="es-EC" cap="none" dirty="0"/>
          </a:p>
        </p:txBody>
      </p:sp>
      <p:pic>
        <p:nvPicPr>
          <p:cNvPr id="6" name="Imagen 5" descr="G:\Perfil\fig\pola.png"/>
          <p:cNvPicPr/>
          <p:nvPr/>
        </p:nvPicPr>
        <p:blipFill>
          <a:blip r:embed="rId2">
            <a:extLst>
              <a:ext uri="{28A0092B-C50C-407E-A947-70E740481C1C}">
                <a14:useLocalDpi xmlns:a14="http://schemas.microsoft.com/office/drawing/2010/main" val="0"/>
              </a:ext>
            </a:extLst>
          </a:blip>
          <a:srcRect/>
          <a:stretch>
            <a:fillRect/>
          </a:stretch>
        </p:blipFill>
        <p:spPr bwMode="auto">
          <a:xfrm>
            <a:off x="3569999" y="2144232"/>
            <a:ext cx="4825687" cy="2990514"/>
          </a:xfrm>
          <a:prstGeom prst="rect">
            <a:avLst/>
          </a:prstGeom>
          <a:noFill/>
          <a:ln>
            <a:noFill/>
          </a:ln>
        </p:spPr>
      </p:pic>
      <p:sp>
        <p:nvSpPr>
          <p:cNvPr id="7" name="Cuadro de texto 106"/>
          <p:cNvSpPr txBox="1"/>
          <p:nvPr/>
        </p:nvSpPr>
        <p:spPr>
          <a:xfrm>
            <a:off x="3561678" y="5233853"/>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a:latin typeface="Arial" panose="020B0604020202020204" pitchFamily="34" charset="0"/>
                <a:ea typeface="Calibri" panose="020F0502020204030204" pitchFamily="34" charset="0"/>
                <a:cs typeface="Times New Roman" panose="02020603050405020304" pitchFamily="18" charset="0"/>
              </a:rPr>
              <a:t>6</a:t>
            </a:r>
            <a:r>
              <a:rPr lang="es-EC" sz="1200" b="1" dirty="0" smtClean="0">
                <a:latin typeface="Arial" panose="020B0604020202020204" pitchFamily="34" charset="0"/>
                <a:ea typeface="Calibri" panose="020F0502020204030204" pitchFamily="34" charset="0"/>
                <a:cs typeface="Times New Roman" panose="02020603050405020304" pitchFamily="18" charset="0"/>
              </a:rPr>
              <a:t>.</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b="1" dirty="0" smtClean="0">
                <a:latin typeface="Arial" panose="020B0604020202020204" pitchFamily="34" charset="0"/>
                <a:ea typeface="Calibri" panose="020F0502020204030204" pitchFamily="34" charset="0"/>
                <a:cs typeface="Times New Roman" panose="02020603050405020304" pitchFamily="18" charset="0"/>
              </a:rPr>
              <a:t>Tipos de Polarización</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4861380" y="5517626"/>
            <a:ext cx="2242923"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Arial" panose="020B0604020202020204" pitchFamily="34" charset="0"/>
              </a:rPr>
              <a:t>Fuente</a:t>
            </a:r>
            <a:r>
              <a:rPr lang="es-EC" sz="1200" b="1" dirty="0" smtClean="0">
                <a:latin typeface="Arial" panose="020B0604020202020204" pitchFamily="34" charset="0"/>
                <a:ea typeface="Calibri" panose="020F0502020204030204" pitchFamily="34" charset="0"/>
                <a:cs typeface="Arial" panose="020B0604020202020204" pitchFamily="34" charset="0"/>
              </a:rPr>
              <a:t>: </a:t>
            </a:r>
            <a:r>
              <a:rPr lang="es-EC" sz="1200" b="1" dirty="0">
                <a:latin typeface="Arial" panose="020B0604020202020204" pitchFamily="34" charset="0"/>
                <a:cs typeface="Arial" panose="020B0604020202020204" pitchFamily="34" charset="0"/>
              </a:rPr>
              <a:t>Radar </a:t>
            </a:r>
            <a:r>
              <a:rPr lang="es-EC" sz="1200" b="1" dirty="0" err="1">
                <a:latin typeface="Arial" panose="020B0604020202020204" pitchFamily="34" charset="0"/>
                <a:cs typeface="Arial" panose="020B0604020202020204" pitchFamily="34" charset="0"/>
              </a:rPr>
              <a:t>Corses</a:t>
            </a:r>
            <a:r>
              <a:rPr lang="es-EC" sz="1200" b="1" dirty="0">
                <a:latin typeface="Arial" panose="020B0604020202020204" pitchFamily="34" charset="0"/>
                <a:cs typeface="Arial" panose="020B0604020202020204" pitchFamily="34" charset="0"/>
              </a:rPr>
              <a:t> (ESA)</a:t>
            </a:r>
            <a:endParaRPr lang="es-EC"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160344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17492" y="0"/>
            <a:ext cx="8596668" cy="912030"/>
          </a:xfrm>
        </p:spPr>
        <p:txBody>
          <a:bodyPr>
            <a:normAutofit/>
          </a:bodyPr>
          <a:lstStyle/>
          <a:p>
            <a:r>
              <a:rPr lang="es-EC" sz="3200" dirty="0"/>
              <a:t>Radar de Apertura </a:t>
            </a:r>
            <a:r>
              <a:rPr lang="es-EC" sz="3200" dirty="0" smtClean="0"/>
              <a:t>Sintética-SAR</a:t>
            </a:r>
            <a:endParaRPr lang="es-EC" sz="3200" dirty="0"/>
          </a:p>
        </p:txBody>
      </p:sp>
      <p:sp>
        <p:nvSpPr>
          <p:cNvPr id="3" name="Marcador de contenido 2"/>
          <p:cNvSpPr>
            <a:spLocks noGrp="1"/>
          </p:cNvSpPr>
          <p:nvPr>
            <p:ph idx="1"/>
          </p:nvPr>
        </p:nvSpPr>
        <p:spPr>
          <a:xfrm>
            <a:off x="890441" y="802162"/>
            <a:ext cx="10437201" cy="1250575"/>
          </a:xfrm>
        </p:spPr>
        <p:txBody>
          <a:bodyPr>
            <a:normAutofit fontScale="92500"/>
          </a:bodyPr>
          <a:lstStyle/>
          <a:p>
            <a:pPr algn="just"/>
            <a:r>
              <a:rPr lang="es-EC" cap="none" dirty="0">
                <a:latin typeface="Arial" panose="020B0604020202020204" pitchFamily="34" charset="0"/>
                <a:cs typeface="Arial" panose="020B0604020202020204" pitchFamily="34" charset="0"/>
              </a:rPr>
              <a:t>S</a:t>
            </a:r>
            <a:r>
              <a:rPr lang="es-EC" cap="none" dirty="0" smtClean="0">
                <a:latin typeface="Arial" panose="020B0604020202020204" pitchFamily="34" charset="0"/>
                <a:cs typeface="Arial" panose="020B0604020202020204" pitchFamily="34" charset="0"/>
              </a:rPr>
              <a:t>e trata de sistemas, instrumentos o antenas que operan en las bandas de radio del espectro electromagnético, que emiten la energía en un período pequeño de tiempo y recibe los ecos provenientes de reflexiones de la señal en los objetos (Molina et al., 2006).</a:t>
            </a:r>
            <a:endParaRPr lang="es-EC" cap="none"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823" y="2156985"/>
            <a:ext cx="5422006" cy="3282485"/>
          </a:xfrm>
          <a:prstGeom prst="rect">
            <a:avLst/>
          </a:prstGeom>
        </p:spPr>
      </p:pic>
      <p:sp>
        <p:nvSpPr>
          <p:cNvPr id="6" name="Cuadro de texto 106"/>
          <p:cNvSpPr txBox="1"/>
          <p:nvPr/>
        </p:nvSpPr>
        <p:spPr>
          <a:xfrm>
            <a:off x="3377413" y="5647965"/>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a:latin typeface="Arial" panose="020B0604020202020204" pitchFamily="34" charset="0"/>
                <a:ea typeface="Calibri" panose="020F0502020204030204" pitchFamily="34" charset="0"/>
                <a:cs typeface="Times New Roman" panose="02020603050405020304" pitchFamily="18" charset="0"/>
              </a:rPr>
              <a:t>7</a:t>
            </a:r>
            <a:r>
              <a:rPr lang="es-EC" sz="1200" b="1" dirty="0" smtClean="0">
                <a:latin typeface="Arial" panose="020B0604020202020204" pitchFamily="34" charset="0"/>
                <a:ea typeface="Calibri" panose="020F0502020204030204" pitchFamily="34" charset="0"/>
                <a:cs typeface="Times New Roman" panose="02020603050405020304" pitchFamily="18" charset="0"/>
              </a:rPr>
              <a:t>.</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b="1" dirty="0" smtClean="0">
                <a:latin typeface="Arial" panose="020B0604020202020204" pitchFamily="34" charset="0"/>
                <a:ea typeface="Calibri" panose="020F0502020204030204" pitchFamily="34" charset="0"/>
                <a:cs typeface="Times New Roman" panose="02020603050405020304" pitchFamily="18" charset="0"/>
              </a:rPr>
              <a:t>Esquema del Radar de visión lateral</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4839248" y="5896150"/>
            <a:ext cx="2153154"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Fuente:(Molina et al., 2006)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036616"/>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37940" y="424867"/>
            <a:ext cx="10462893" cy="747796"/>
          </a:xfrm>
        </p:spPr>
        <p:txBody>
          <a:bodyPr>
            <a:normAutofit/>
          </a:bodyPr>
          <a:lstStyle/>
          <a:p>
            <a:r>
              <a:rPr lang="es-EC" cap="none" dirty="0"/>
              <a:t>E</a:t>
            </a:r>
            <a:r>
              <a:rPr lang="es-EC" cap="none" dirty="0" smtClean="0"/>
              <a:t>stas plataformas pueden ser aéreas, es decir aviones, o espaciales es decir satélites.</a:t>
            </a:r>
            <a:endParaRPr lang="es-EC" cap="none" dirty="0"/>
          </a:p>
        </p:txBody>
      </p:sp>
      <p:pic>
        <p:nvPicPr>
          <p:cNvPr id="5" name="Imagen 4" descr="G:\Perfil\fig\ Ant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3565" y="1172663"/>
            <a:ext cx="5298463" cy="3370581"/>
          </a:xfrm>
          <a:prstGeom prst="rect">
            <a:avLst/>
          </a:prstGeom>
          <a:noFill/>
          <a:ln>
            <a:noFill/>
          </a:ln>
        </p:spPr>
      </p:pic>
      <p:sp>
        <p:nvSpPr>
          <p:cNvPr id="6" name="Cuadro de texto 106"/>
          <p:cNvSpPr txBox="1"/>
          <p:nvPr/>
        </p:nvSpPr>
        <p:spPr>
          <a:xfrm>
            <a:off x="3634383" y="4879283"/>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a:latin typeface="Arial" panose="020B0604020202020204" pitchFamily="34" charset="0"/>
                <a:ea typeface="Calibri" panose="020F0502020204030204" pitchFamily="34" charset="0"/>
                <a:cs typeface="Times New Roman" panose="02020603050405020304" pitchFamily="18" charset="0"/>
              </a:rPr>
              <a:t>8</a:t>
            </a:r>
            <a:r>
              <a:rPr lang="es-EC" sz="1200" b="1" dirty="0" smtClean="0">
                <a:latin typeface="Arial" panose="020B0604020202020204" pitchFamily="34" charset="0"/>
                <a:ea typeface="Calibri" panose="020F0502020204030204" pitchFamily="34" charset="0"/>
                <a:cs typeface="Times New Roman" panose="02020603050405020304" pitchFamily="18" charset="0"/>
              </a:rPr>
              <a:t>.</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b="1" dirty="0" smtClean="0">
                <a:latin typeface="Arial" panose="020B0604020202020204" pitchFamily="34" charset="0"/>
                <a:ea typeface="Calibri" panose="020F0502020204030204" pitchFamily="34" charset="0"/>
                <a:cs typeface="Times New Roman" panose="02020603050405020304" pitchFamily="18" charset="0"/>
              </a:rPr>
              <a:t>SAR</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5192809" y="5110037"/>
            <a:ext cx="2153154"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Fuente:(Molina et al., 2006)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697841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51198" y="28925"/>
            <a:ext cx="10192435" cy="1320800"/>
          </a:xfrm>
        </p:spPr>
        <p:txBody>
          <a:bodyPr/>
          <a:lstStyle/>
          <a:p>
            <a:r>
              <a:rPr lang="es-EC" dirty="0"/>
              <a:t>Interferometría de Radar de Apertura </a:t>
            </a:r>
            <a:r>
              <a:rPr lang="es-EC" sz="3200" dirty="0"/>
              <a:t>Sintética</a:t>
            </a:r>
            <a:r>
              <a:rPr lang="es-EC" dirty="0"/>
              <a:t> (InSAR) </a:t>
            </a:r>
          </a:p>
        </p:txBody>
      </p:sp>
      <p:sp>
        <p:nvSpPr>
          <p:cNvPr id="3" name="Marcador de contenido 2"/>
          <p:cNvSpPr>
            <a:spLocks noGrp="1"/>
          </p:cNvSpPr>
          <p:nvPr>
            <p:ph idx="1"/>
          </p:nvPr>
        </p:nvSpPr>
        <p:spPr>
          <a:xfrm>
            <a:off x="677334" y="1488156"/>
            <a:ext cx="10540165" cy="1083257"/>
          </a:xfrm>
        </p:spPr>
        <p:txBody>
          <a:bodyPr>
            <a:normAutofit/>
          </a:bodyPr>
          <a:lstStyle/>
          <a:p>
            <a:pPr algn="just"/>
            <a:r>
              <a:rPr lang="es-EC" cap="none" dirty="0"/>
              <a:t>L</a:t>
            </a:r>
            <a:r>
              <a:rPr lang="es-EC" cap="none" dirty="0" smtClean="0"/>
              <a:t>a interferometría SAR (radar de apertura sintética), INSAR, es una técnica de teledetección usada para aplicaciones de generación de modelos numéricos del terreno (MNT) </a:t>
            </a:r>
            <a:endParaRPr lang="es-EC" cap="none" dirty="0"/>
          </a:p>
        </p:txBody>
      </p:sp>
      <p:pic>
        <p:nvPicPr>
          <p:cNvPr id="1026" name="Picture 2" descr="http://mundogeo.com/wp-content/uploads/2000/portugues/infogeo/51/pag1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970" y="2571413"/>
            <a:ext cx="3785360" cy="244439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 de texto 106"/>
          <p:cNvSpPr txBox="1"/>
          <p:nvPr/>
        </p:nvSpPr>
        <p:spPr>
          <a:xfrm>
            <a:off x="3538237" y="5171853"/>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a:latin typeface="Arial" panose="020B0604020202020204" pitchFamily="34" charset="0"/>
                <a:ea typeface="Calibri" panose="020F0502020204030204" pitchFamily="34" charset="0"/>
                <a:cs typeface="Times New Roman" panose="02020603050405020304" pitchFamily="18" charset="0"/>
              </a:rPr>
              <a:t>9</a:t>
            </a:r>
            <a:r>
              <a:rPr lang="es-EC" sz="1200" b="1" dirty="0" smtClean="0">
                <a:latin typeface="Arial" panose="020B0604020202020204" pitchFamily="34" charset="0"/>
                <a:ea typeface="Calibri" panose="020F0502020204030204" pitchFamily="34" charset="0"/>
                <a:cs typeface="Times New Roman" panose="02020603050405020304" pitchFamily="18" charset="0"/>
              </a:rPr>
              <a:t>. </a:t>
            </a:r>
            <a:r>
              <a:rPr lang="es-EC" sz="1200" b="1" dirty="0" smtClean="0">
                <a:latin typeface="Arial" panose="020B0604020202020204" pitchFamily="34" charset="0"/>
                <a:ea typeface="Calibri" panose="020F0502020204030204" pitchFamily="34" charset="0"/>
                <a:cs typeface="Times New Roman" panose="02020603050405020304" pitchFamily="18" charset="0"/>
              </a:rPr>
              <a:t>InSAR </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5497002" y="5484141"/>
            <a:ext cx="1159293"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a:t>
            </a:r>
            <a:r>
              <a:rPr lang="es-EC" sz="1200" b="1" dirty="0" smtClean="0">
                <a:latin typeface="Arial" panose="020B0604020202020204" pitchFamily="34" charset="0"/>
                <a:ea typeface="Calibri" panose="020F0502020204030204" pitchFamily="34" charset="0"/>
                <a:cs typeface="Times New Roman" panose="02020603050405020304" pitchFamily="18" charset="0"/>
              </a:rPr>
              <a:t>:(ESA)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780392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10514407" cy="1320800"/>
          </a:xfrm>
        </p:spPr>
        <p:txBody>
          <a:bodyPr>
            <a:normAutofit/>
          </a:bodyPr>
          <a:lstStyle/>
          <a:p>
            <a:r>
              <a:rPr lang="es-EC" sz="3200" dirty="0"/>
              <a:t>Interferometría Diferencial de Radar de Apertura Sintética (DInSAR)</a:t>
            </a:r>
          </a:p>
        </p:txBody>
      </p:sp>
      <p:sp>
        <p:nvSpPr>
          <p:cNvPr id="3" name="Marcador de contenido 2"/>
          <p:cNvSpPr>
            <a:spLocks noGrp="1"/>
          </p:cNvSpPr>
          <p:nvPr>
            <p:ph idx="1"/>
          </p:nvPr>
        </p:nvSpPr>
        <p:spPr>
          <a:xfrm>
            <a:off x="567863" y="1230648"/>
            <a:ext cx="10733348" cy="1044620"/>
          </a:xfrm>
        </p:spPr>
        <p:txBody>
          <a:bodyPr>
            <a:normAutofit/>
          </a:bodyPr>
          <a:lstStyle/>
          <a:p>
            <a:pPr algn="just"/>
            <a:r>
              <a:rPr lang="es-EC" cap="none" dirty="0"/>
              <a:t>L</a:t>
            </a:r>
            <a:r>
              <a:rPr lang="es-EC" cap="none" dirty="0" smtClean="0"/>
              <a:t>a técnica DInSAR (INSAR diferencial) explota la fase del SAR que es sensible a la topografía del terreno y a los cambios de elevación ocurridos entre dos pasadas del satélite sobre la misma área. </a:t>
            </a:r>
            <a:endParaRPr lang="es-EC" cap="none" dirty="0"/>
          </a:p>
        </p:txBody>
      </p:sp>
      <p:pic>
        <p:nvPicPr>
          <p:cNvPr id="2050" name="Picture 2" descr="http://www.rcg.cat/images/31_article2_imatge1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235" y="2165717"/>
            <a:ext cx="3352603" cy="360736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 de texto 106"/>
          <p:cNvSpPr txBox="1"/>
          <p:nvPr/>
        </p:nvSpPr>
        <p:spPr>
          <a:xfrm>
            <a:off x="3657287" y="5876828"/>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smtClean="0">
                <a:latin typeface="Arial" panose="020B0604020202020204" pitchFamily="34" charset="0"/>
                <a:ea typeface="Calibri" panose="020F0502020204030204" pitchFamily="34" charset="0"/>
                <a:cs typeface="Times New Roman" panose="02020603050405020304" pitchFamily="18" charset="0"/>
              </a:rPr>
              <a:t>10</a:t>
            </a:r>
            <a:r>
              <a:rPr lang="es-EC" sz="1200" b="1" dirty="0" smtClean="0">
                <a:latin typeface="Arial" panose="020B0604020202020204" pitchFamily="34" charset="0"/>
                <a:ea typeface="Calibri" panose="020F0502020204030204" pitchFamily="34" charset="0"/>
                <a:cs typeface="Times New Roman" panose="02020603050405020304" pitchFamily="18" charset="0"/>
              </a:rPr>
              <a:t>. </a:t>
            </a:r>
            <a:r>
              <a:rPr lang="es-EC" sz="1200" b="1" dirty="0" smtClean="0">
                <a:latin typeface="Arial" panose="020B0604020202020204" pitchFamily="34" charset="0"/>
                <a:ea typeface="Calibri" panose="020F0502020204030204" pitchFamily="34" charset="0"/>
                <a:cs typeface="Times New Roman" panose="02020603050405020304" pitchFamily="18" charset="0"/>
              </a:rPr>
              <a:t>DInSAR</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5616052" y="6165244"/>
            <a:ext cx="1159293"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a:t>
            </a:r>
            <a:r>
              <a:rPr lang="es-EC" sz="1200" b="1" dirty="0" smtClean="0">
                <a:latin typeface="Arial" panose="020B0604020202020204" pitchFamily="34" charset="0"/>
                <a:ea typeface="Calibri" panose="020F0502020204030204" pitchFamily="34" charset="0"/>
                <a:cs typeface="Times New Roman" panose="02020603050405020304" pitchFamily="18" charset="0"/>
              </a:rPr>
              <a:t>:(ESA)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882508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95143" y="0"/>
            <a:ext cx="9290914" cy="1043189"/>
          </a:xfrm>
        </p:spPr>
        <p:txBody>
          <a:bodyPr>
            <a:normAutofit/>
          </a:bodyPr>
          <a:lstStyle/>
          <a:p>
            <a:r>
              <a:rPr lang="es-EC" sz="3200" dirty="0" smtClean="0"/>
              <a:t>Fase Interferométrica</a:t>
            </a:r>
            <a:endParaRPr lang="es-EC" sz="3200" dirty="0"/>
          </a:p>
        </p:txBody>
      </p:sp>
      <p:sp>
        <p:nvSpPr>
          <p:cNvPr id="3" name="Marcador de contenido 2"/>
          <p:cNvSpPr>
            <a:spLocks noGrp="1"/>
          </p:cNvSpPr>
          <p:nvPr>
            <p:ph idx="1"/>
          </p:nvPr>
        </p:nvSpPr>
        <p:spPr>
          <a:xfrm>
            <a:off x="715971" y="912704"/>
            <a:ext cx="10849258" cy="737158"/>
          </a:xfrm>
        </p:spPr>
        <p:txBody>
          <a:bodyPr>
            <a:normAutofit fontScale="92500" lnSpcReduction="10000"/>
          </a:bodyPr>
          <a:lstStyle/>
          <a:p>
            <a:r>
              <a:rPr lang="es-EC" cap="none" dirty="0"/>
              <a:t>L</a:t>
            </a:r>
            <a:r>
              <a:rPr lang="es-EC" cap="none" dirty="0" smtClean="0"/>
              <a:t>a interferometría diferencial SAR, se centra principalmente en el estudio de fase interferométrica de dos imágenes SAR es decir un interferograma</a:t>
            </a:r>
            <a:endParaRPr lang="es-EC" cap="none" dirty="0"/>
          </a:p>
        </p:txBody>
      </p:sp>
      <mc:AlternateContent xmlns:mc="http://schemas.openxmlformats.org/markup-compatibility/2006" xmlns:a14="http://schemas.microsoft.com/office/drawing/2010/main">
        <mc:Choice Requires="a14">
          <p:sp>
            <p:nvSpPr>
              <p:cNvPr id="5" name="Rectángulo 4"/>
              <p:cNvSpPr/>
              <p:nvPr/>
            </p:nvSpPr>
            <p:spPr>
              <a:xfrm>
                <a:off x="1927668" y="2047942"/>
                <a:ext cx="7817476" cy="3940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Φ</m:t>
                          </m:r>
                        </m:e>
                        <m:sub>
                          <m:r>
                            <m:rPr>
                              <m:sty m:val="p"/>
                            </m:rPr>
                            <a:rPr lang="es-EC" i="0">
                              <a:latin typeface="Cambria Math" panose="02040503050406030204" pitchFamily="18" charset="0"/>
                            </a:rPr>
                            <m:t>D</m:t>
                          </m:r>
                          <m:r>
                            <a:rPr lang="es-EC" i="0">
                              <a:latin typeface="Cambria Math" panose="02040503050406030204" pitchFamily="18" charset="0"/>
                            </a:rPr>
                            <m:t>−</m:t>
                          </m:r>
                          <m:r>
                            <m:rPr>
                              <m:sty m:val="p"/>
                            </m:rPr>
                            <a:rPr lang="es-EC" i="0">
                              <a:latin typeface="Cambria Math" panose="02040503050406030204" pitchFamily="18" charset="0"/>
                            </a:rPr>
                            <m:t>Int</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Mov</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Atm</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Res</m:t>
                          </m:r>
                          <m:r>
                            <a:rPr lang="es-EC" i="0">
                              <a:latin typeface="Cambria Math" panose="02040503050406030204" pitchFamily="18" charset="0"/>
                            </a:rPr>
                            <m:t>−</m:t>
                          </m:r>
                          <m:r>
                            <m:rPr>
                              <m:sty m:val="p"/>
                            </m:rPr>
                            <a:rPr lang="es-EC" i="0">
                              <a:latin typeface="Cambria Math" panose="02040503050406030204" pitchFamily="18" charset="0"/>
                            </a:rPr>
                            <m:t>Topo</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Noise</m:t>
                          </m:r>
                        </m:sub>
                      </m:sSub>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927668" y="2047942"/>
                <a:ext cx="7817476" cy="394019"/>
              </a:xfrm>
              <a:prstGeom prst="rect">
                <a:avLst/>
              </a:prstGeom>
              <a:blipFill rotWithShape="0">
                <a:blip r:embed="rId3"/>
                <a:stretch>
                  <a:fillRect b="-769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618575" y="3238121"/>
                <a:ext cx="6096000" cy="2206886"/>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14:m>
                  <m:oMath xmlns:m="http://schemas.openxmlformats.org/officeDocument/2006/math">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m:rPr>
                            <m:sty m:val="p"/>
                          </m:rPr>
                          <a:rPr lang="es-EC">
                            <a:effectLst/>
                            <a:latin typeface="Cambria Math" panose="02040503050406030204" pitchFamily="18" charset="0"/>
                            <a:ea typeface="Calibri" panose="020F0502020204030204" pitchFamily="34" charset="0"/>
                            <a:cs typeface="Arial" panose="020B0604020202020204" pitchFamily="34" charset="0"/>
                          </a:rPr>
                          <m:t>Φ</m:t>
                        </m:r>
                      </m:e>
                      <m:sub>
                        <m:r>
                          <m:rPr>
                            <m:sty m:val="p"/>
                          </m:rPr>
                          <a:rPr lang="es-EC">
                            <a:effectLst/>
                            <a:latin typeface="Cambria Math" panose="02040503050406030204" pitchFamily="18" charset="0"/>
                            <a:ea typeface="Calibri" panose="020F0502020204030204" pitchFamily="34" charset="0"/>
                            <a:cs typeface="Arial" panose="020B0604020202020204" pitchFamily="34" charset="0"/>
                          </a:rPr>
                          <m:t>Noise</m:t>
                        </m:r>
                      </m:sub>
                    </m:sSub>
                    <m:r>
                      <a:rPr lang="es-EC" i="1">
                        <a:effectLst/>
                        <a:latin typeface="Cambria Math" panose="02040503050406030204" pitchFamily="18" charset="0"/>
                        <a:ea typeface="Calibri" panose="020F0502020204030204" pitchFamily="34" charset="0"/>
                        <a:cs typeface="Arial" panose="020B0604020202020204" pitchFamily="34" charset="0"/>
                      </a:rPr>
                      <m:t> </m:t>
                    </m:r>
                  </m:oMath>
                </a14:m>
                <a:r>
                  <a:rPr lang="es-EC" sz="1050" dirty="0">
                    <a:effectLst/>
                    <a:latin typeface="Arial" panose="020B0604020202020204" pitchFamily="34" charset="0"/>
                    <a:ea typeface="Calibri" panose="020F0502020204030204" pitchFamily="34" charset="0"/>
                    <a:cs typeface="Times New Roman" panose="02020603050405020304" pitchFamily="18" charset="0"/>
                  </a:rPr>
                  <a:t> </a:t>
                </a:r>
                <a:r>
                  <a:rPr lang="es-EC" dirty="0">
                    <a:effectLst/>
                    <a:latin typeface="Arial" panose="020B0604020202020204" pitchFamily="34" charset="0"/>
                    <a:ea typeface="Calibri" panose="020F0502020204030204" pitchFamily="34" charset="0"/>
                    <a:cs typeface="Times New Roman" panose="02020603050405020304" pitchFamily="18" charset="0"/>
                  </a:rPr>
                  <a:t>componente debido al ruido,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s-EC">
                            <a:effectLst/>
                            <a:latin typeface="Cambria Math" panose="02040503050406030204" pitchFamily="18" charset="0"/>
                            <a:ea typeface="Calibri" panose="020F0502020204030204" pitchFamily="34" charset="0"/>
                            <a:cs typeface="Arial" panose="020B0604020202020204" pitchFamily="34" charset="0"/>
                          </a:rPr>
                          <m:t>Φ</m:t>
                        </m:r>
                      </m:e>
                      <m:sub>
                        <m:r>
                          <m:rPr>
                            <m:sty m:val="p"/>
                          </m:rPr>
                          <a:rPr lang="es-EC">
                            <a:effectLst/>
                            <a:latin typeface="Cambria Math" panose="02040503050406030204" pitchFamily="18" charset="0"/>
                            <a:ea typeface="Calibri" panose="020F0502020204030204" pitchFamily="34" charset="0"/>
                            <a:cs typeface="Arial" panose="020B0604020202020204" pitchFamily="34" charset="0"/>
                          </a:rPr>
                          <m:t>Mov</m:t>
                        </m:r>
                      </m:sub>
                    </m:sSub>
                  </m:oMath>
                </a14:m>
                <a:r>
                  <a:rPr lang="es-EC" sz="1050" dirty="0">
                    <a:effectLst/>
                    <a:latin typeface="Arial" panose="020B0604020202020204" pitchFamily="34" charset="0"/>
                    <a:ea typeface="Calibri" panose="020F0502020204030204" pitchFamily="34" charset="0"/>
                    <a:cs typeface="Times New Roman" panose="02020603050405020304" pitchFamily="18" charset="0"/>
                  </a:rPr>
                  <a:t> </a:t>
                </a:r>
                <a:r>
                  <a:rPr lang="es-EC" dirty="0">
                    <a:effectLst/>
                    <a:latin typeface="Arial" panose="020B0604020202020204" pitchFamily="34" charset="0"/>
                    <a:ea typeface="Calibri" panose="020F0502020204030204" pitchFamily="34" charset="0"/>
                    <a:cs typeface="Times New Roman" panose="02020603050405020304" pitchFamily="18" charset="0"/>
                  </a:rPr>
                  <a:t>componente debido al movimiento o la deformación,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s-EC">
                            <a:effectLst/>
                            <a:latin typeface="Cambria Math" panose="02040503050406030204" pitchFamily="18" charset="0"/>
                            <a:ea typeface="Calibri" panose="020F0502020204030204" pitchFamily="34" charset="0"/>
                            <a:cs typeface="Arial" panose="020B0604020202020204" pitchFamily="34" charset="0"/>
                          </a:rPr>
                          <m:t>Φ</m:t>
                        </m:r>
                      </m:e>
                      <m:sub>
                        <m:r>
                          <m:rPr>
                            <m:sty m:val="p"/>
                          </m:rPr>
                          <a:rPr lang="es-EC">
                            <a:effectLst/>
                            <a:latin typeface="Cambria Math" panose="02040503050406030204" pitchFamily="18" charset="0"/>
                            <a:ea typeface="Calibri" panose="020F0502020204030204" pitchFamily="34" charset="0"/>
                            <a:cs typeface="Arial" panose="020B0604020202020204" pitchFamily="34" charset="0"/>
                          </a:rPr>
                          <m:t>Atm</m:t>
                        </m:r>
                      </m:sub>
                    </m:sSub>
                  </m:oMath>
                </a14:m>
                <a:r>
                  <a:rPr lang="es-EC" sz="1050" dirty="0">
                    <a:effectLst/>
                    <a:latin typeface="Arial" panose="020B0604020202020204" pitchFamily="34" charset="0"/>
                    <a:ea typeface="Calibri" panose="020F0502020204030204" pitchFamily="34" charset="0"/>
                    <a:cs typeface="Times New Roman" panose="02020603050405020304" pitchFamily="18" charset="0"/>
                  </a:rPr>
                  <a:t> </a:t>
                </a:r>
                <a:r>
                  <a:rPr lang="es-EC" dirty="0">
                    <a:effectLst/>
                    <a:latin typeface="Arial" panose="020B0604020202020204" pitchFamily="34" charset="0"/>
                    <a:ea typeface="Calibri" panose="020F0502020204030204" pitchFamily="34" charset="0"/>
                    <a:cs typeface="Times New Roman" panose="02020603050405020304" pitchFamily="18" charset="0"/>
                  </a:rPr>
                  <a:t>es la contribución de la atmosfera</a:t>
                </a:r>
                <a:r>
                  <a:rPr lang="es-EC" dirty="0" smtClean="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Aft>
                    <a:spcPts val="0"/>
                  </a:spcAft>
                  <a:buFont typeface="Symbol" panose="05050102010706020507" pitchFamily="18" charset="2"/>
                  <a:buChar char=""/>
                </a:pPr>
                <a14:m>
                  <m:oMath xmlns:m="http://schemas.openxmlformats.org/officeDocument/2006/math">
                    <m:sSub>
                      <m:sSubPr>
                        <m:ctrlPr>
                          <a:rPr lang="es-EC" i="1" smtClean="0">
                            <a:effectLst/>
                            <a:latin typeface="Cambria Math" panose="02040503050406030204" pitchFamily="18" charset="0"/>
                            <a:cs typeface="Arial" panose="020B0604020202020204" pitchFamily="34" charset="0"/>
                          </a:rPr>
                        </m:ctrlPr>
                      </m:sSubPr>
                      <m:e>
                        <m:r>
                          <m:rPr>
                            <m:sty m:val="p"/>
                          </m:rPr>
                          <a:rPr lang="es-EC">
                            <a:effectLst/>
                            <a:latin typeface="Cambria Math" panose="02040503050406030204" pitchFamily="18" charset="0"/>
                            <a:ea typeface="Calibri" panose="020F0502020204030204" pitchFamily="34" charset="0"/>
                            <a:cs typeface="Arial" panose="020B0604020202020204" pitchFamily="34" charset="0"/>
                          </a:rPr>
                          <m:t>Φ</m:t>
                        </m:r>
                      </m:e>
                      <m:sub>
                        <m:r>
                          <m:rPr>
                            <m:sty m:val="p"/>
                          </m:rPr>
                          <a:rPr lang="es-EC">
                            <a:effectLst/>
                            <a:latin typeface="Cambria Math" panose="02040503050406030204" pitchFamily="18" charset="0"/>
                            <a:ea typeface="Calibri" panose="020F0502020204030204" pitchFamily="34" charset="0"/>
                            <a:cs typeface="Arial" panose="020B0604020202020204" pitchFamily="34" charset="0"/>
                          </a:rPr>
                          <m:t>Res</m:t>
                        </m:r>
                        <m:r>
                          <a:rPr lang="es-EC" i="1">
                            <a:effectLst/>
                            <a:latin typeface="Cambria Math" panose="02040503050406030204" pitchFamily="18" charset="0"/>
                            <a:ea typeface="Calibri" panose="020F0502020204030204" pitchFamily="34" charset="0"/>
                            <a:cs typeface="Arial" panose="020B0604020202020204" pitchFamily="34" charset="0"/>
                          </a:rPr>
                          <m:t>−</m:t>
                        </m:r>
                        <m:r>
                          <m:rPr>
                            <m:sty m:val="p"/>
                          </m:rPr>
                          <a:rPr lang="es-EC">
                            <a:effectLst/>
                            <a:latin typeface="Cambria Math" panose="02040503050406030204" pitchFamily="18" charset="0"/>
                            <a:ea typeface="Calibri" panose="020F0502020204030204" pitchFamily="34" charset="0"/>
                            <a:cs typeface="Arial" panose="020B0604020202020204" pitchFamily="34" charset="0"/>
                          </a:rPr>
                          <m:t>Topo</m:t>
                        </m:r>
                      </m:sub>
                    </m:sSub>
                  </m:oMath>
                </a14:m>
                <a:r>
                  <a:rPr lang="es-EC" sz="1050" dirty="0">
                    <a:effectLst/>
                    <a:latin typeface="Arial" panose="020B0604020202020204" pitchFamily="34" charset="0"/>
                    <a:ea typeface="Calibri" panose="020F0502020204030204" pitchFamily="34" charset="0"/>
                  </a:rPr>
                  <a:t> </a:t>
                </a:r>
                <a:r>
                  <a:rPr lang="es-EC" dirty="0" smtClean="0">
                    <a:effectLst/>
                    <a:latin typeface="Arial" panose="020B0604020202020204" pitchFamily="34" charset="0"/>
                    <a:ea typeface="Calibri" panose="020F0502020204030204" pitchFamily="34" charset="0"/>
                  </a:rPr>
                  <a:t>componente </a:t>
                </a:r>
                <a:r>
                  <a:rPr lang="es-EC" dirty="0">
                    <a:effectLst/>
                    <a:latin typeface="Arial" panose="020B0604020202020204" pitchFamily="34" charset="0"/>
                    <a:ea typeface="Calibri" panose="020F0502020204030204" pitchFamily="34" charset="0"/>
                  </a:rPr>
                  <a:t>debido al error topográfico</a:t>
                </a:r>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618575" y="3238121"/>
                <a:ext cx="6096000" cy="2206886"/>
              </a:xfrm>
              <a:prstGeom prst="rect">
                <a:avLst/>
              </a:prstGeom>
              <a:blipFill rotWithShape="0">
                <a:blip r:embed="rId4"/>
                <a:stretch>
                  <a:fillRect l="-900" r="-800" b="-552"/>
                </a:stretch>
              </a:blipFill>
            </p:spPr>
            <p:txBody>
              <a:bodyPr/>
              <a:lstStyle/>
              <a:p>
                <a:r>
                  <a:rPr lang="es-EC">
                    <a:noFill/>
                  </a:rPr>
                  <a:t> </a:t>
                </a:r>
              </a:p>
            </p:txBody>
          </p:sp>
        </mc:Fallback>
      </mc:AlternateContent>
    </p:spTree>
    <p:extLst>
      <p:ext uri="{BB962C8B-B14F-4D97-AF65-F5344CB8AC3E}">
        <p14:creationId xmlns:p14="http://schemas.microsoft.com/office/powerpoint/2010/main" val="229395339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ángulo 4"/>
              <p:cNvSpPr/>
              <p:nvPr/>
            </p:nvSpPr>
            <p:spPr>
              <a:xfrm>
                <a:off x="7589259" y="909087"/>
                <a:ext cx="2595839" cy="4197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Z</m:t>
                      </m:r>
                      <m:d>
                        <m:dPr>
                          <m:ctrlPr>
                            <a:rPr lang="es-EC" i="1">
                              <a:latin typeface="Cambria Math" panose="02040503050406030204" pitchFamily="18" charset="0"/>
                            </a:rPr>
                          </m:ctrlPr>
                        </m:dPr>
                        <m:e>
                          <m:r>
                            <m:rPr>
                              <m:sty m:val="p"/>
                            </m:rPr>
                            <a:rPr lang="es-EC" i="0">
                              <a:latin typeface="Cambria Math" panose="02040503050406030204" pitchFamily="18" charset="0"/>
                            </a:rPr>
                            <m:t>x</m:t>
                          </m:r>
                          <m:r>
                            <a:rPr lang="es-EC" i="0">
                              <a:latin typeface="Cambria Math" panose="02040503050406030204" pitchFamily="18" charset="0"/>
                            </a:rPr>
                            <m:t>,</m:t>
                          </m:r>
                          <m:r>
                            <m:rPr>
                              <m:sty m:val="p"/>
                            </m:rPr>
                            <a:rPr lang="es-EC" i="0">
                              <a:latin typeface="Cambria Math" panose="02040503050406030204" pitchFamily="18" charset="0"/>
                            </a:rPr>
                            <m:t>y</m:t>
                          </m:r>
                        </m:e>
                      </m:d>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A</m:t>
                          </m:r>
                        </m:e>
                        <m:sub>
                          <m:d>
                            <m:dPr>
                              <m:ctrlPr>
                                <a:rPr lang="es-EC" i="1">
                                  <a:latin typeface="Cambria Math" panose="02040503050406030204" pitchFamily="18" charset="0"/>
                                </a:rPr>
                              </m:ctrlPr>
                            </m:dPr>
                            <m:e>
                              <m:r>
                                <m:rPr>
                                  <m:sty m:val="p"/>
                                </m:rPr>
                                <a:rPr lang="es-EC" i="0">
                                  <a:latin typeface="Cambria Math" panose="02040503050406030204" pitchFamily="18" charset="0"/>
                                </a:rPr>
                                <m:t>x</m:t>
                              </m:r>
                              <m:r>
                                <a:rPr lang="es-EC" i="0">
                                  <a:latin typeface="Cambria Math" panose="02040503050406030204" pitchFamily="18" charset="0"/>
                                </a:rPr>
                                <m:t>,</m:t>
                              </m:r>
                              <m:r>
                                <m:rPr>
                                  <m:sty m:val="p"/>
                                </m:rPr>
                                <a:rPr lang="es-EC" i="0">
                                  <a:latin typeface="Cambria Math" panose="02040503050406030204" pitchFamily="18" charset="0"/>
                                </a:rPr>
                                <m:t>y</m:t>
                              </m:r>
                            </m:e>
                          </m:d>
                        </m:sub>
                      </m:sSub>
                      <m:r>
                        <a:rPr lang="es-EC" i="0">
                          <a:latin typeface="Cambria Math" panose="02040503050406030204" pitchFamily="18" charset="0"/>
                        </a:rPr>
                        <m:t>∗</m:t>
                      </m:r>
                      <m:sSup>
                        <m:sSupPr>
                          <m:ctrlPr>
                            <a:rPr lang="es-EC" i="1">
                              <a:latin typeface="Cambria Math" panose="02040503050406030204" pitchFamily="18" charset="0"/>
                            </a:rPr>
                          </m:ctrlPr>
                        </m:sSupPr>
                        <m:e>
                          <m:r>
                            <m:rPr>
                              <m:sty m:val="p"/>
                            </m:rPr>
                            <a:rPr lang="es-EC" i="0">
                              <a:latin typeface="Cambria Math" panose="02040503050406030204" pitchFamily="18" charset="0"/>
                            </a:rPr>
                            <m:t>e</m:t>
                          </m:r>
                        </m:e>
                        <m:sup>
                          <m:d>
                            <m:dPr>
                              <m:begChr m:val=""/>
                              <m:ctrlPr>
                                <a:rPr lang="es-EC" i="1">
                                  <a:latin typeface="Cambria Math" panose="02040503050406030204" pitchFamily="18" charset="0"/>
                                </a:rPr>
                              </m:ctrlPr>
                            </m:dPr>
                            <m:e>
                              <m:r>
                                <m:rPr>
                                  <m:sty m:val="p"/>
                                </m:rPr>
                                <a:rPr lang="es-EC" i="0">
                                  <a:latin typeface="Cambria Math" panose="02040503050406030204" pitchFamily="18" charset="0"/>
                                </a:rPr>
                                <m:t>iφ</m:t>
                              </m:r>
                              <m:r>
                                <a:rPr lang="es-EC" i="0">
                                  <a:latin typeface="Cambria Math" panose="02040503050406030204" pitchFamily="18" charset="0"/>
                                </a:rPr>
                                <m:t>(</m:t>
                              </m:r>
                              <m:r>
                                <m:rPr>
                                  <m:sty m:val="p"/>
                                </m:rPr>
                                <a:rPr lang="es-EC" i="0">
                                  <a:latin typeface="Cambria Math" panose="02040503050406030204" pitchFamily="18" charset="0"/>
                                </a:rPr>
                                <m:t>x</m:t>
                              </m:r>
                              <m:r>
                                <a:rPr lang="es-EC" i="0">
                                  <a:latin typeface="Cambria Math" panose="02040503050406030204" pitchFamily="18" charset="0"/>
                                </a:rPr>
                                <m:t>,</m:t>
                              </m:r>
                              <m:r>
                                <m:rPr>
                                  <m:sty m:val="p"/>
                                </m:rPr>
                                <a:rPr lang="es-EC" i="0">
                                  <a:latin typeface="Cambria Math" panose="02040503050406030204" pitchFamily="18" charset="0"/>
                                </a:rPr>
                                <m:t>y</m:t>
                              </m:r>
                            </m:e>
                          </m:d>
                        </m:sup>
                      </m:sSup>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7589259" y="909087"/>
                <a:ext cx="2595839" cy="419795"/>
              </a:xfrm>
              <a:prstGeom prst="rect">
                <a:avLst/>
              </a:prstGeom>
              <a:blipFill rotWithShape="0">
                <a:blip r:embed="rId3"/>
                <a:stretch>
                  <a:fillRect t="-76812" r="-13615" b="-8840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597621" y="2351670"/>
                <a:ext cx="7283357" cy="3000821"/>
              </a:xfrm>
              <a:prstGeom prst="rect">
                <a:avLst/>
              </a:prstGeom>
            </p:spPr>
            <p:txBody>
              <a:bodyPr wrap="square">
                <a:spAutoFit/>
              </a:bodyPr>
              <a:lstStyle/>
              <a:p>
                <a:pPr algn="just">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Donde,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C"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(x, y) es la posición de un valor en la imagen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Z es el valor complejo de la posición (x, y)</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A es la amplitud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𝜑</m:t>
                    </m:r>
                    <m:r>
                      <a:rPr lang="es-EC" i="1">
                        <a:effectLst/>
                        <a:latin typeface="Cambria Math" panose="02040503050406030204" pitchFamily="18" charset="0"/>
                        <a:ea typeface="Calibri" panose="020F0502020204030204" pitchFamily="34" charset="0"/>
                        <a:cs typeface="Arial" panose="020B0604020202020204" pitchFamily="34" charset="0"/>
                      </a:rPr>
                      <m:t> </m:t>
                    </m:r>
                  </m:oMath>
                </a14:m>
                <a:r>
                  <a:rPr lang="es-EC" dirty="0">
                    <a:effectLst/>
                    <a:latin typeface="Arial" panose="020B0604020202020204" pitchFamily="34" charset="0"/>
                    <a:ea typeface="Calibri" panose="020F0502020204030204" pitchFamily="34" charset="0"/>
                    <a:cs typeface="Times New Roman" panose="02020603050405020304" pitchFamily="18" charset="0"/>
                  </a:rPr>
                  <a:t>es la fase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i es el número complejo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2597621" y="2351670"/>
                <a:ext cx="7283357" cy="3000821"/>
              </a:xfrm>
              <a:prstGeom prst="rect">
                <a:avLst/>
              </a:prstGeom>
              <a:blipFill rotWithShape="0">
                <a:blip r:embed="rId4"/>
                <a:stretch>
                  <a:fillRect l="-669" b="-813"/>
                </a:stretch>
              </a:blipFill>
            </p:spPr>
            <p:txBody>
              <a:bodyPr/>
              <a:lstStyle/>
              <a:p>
                <a:r>
                  <a:rPr lang="es-EC">
                    <a:noFill/>
                  </a:rPr>
                  <a:t> </a:t>
                </a:r>
              </a:p>
            </p:txBody>
          </p:sp>
        </mc:Fallback>
      </mc:AlternateContent>
      <p:sp>
        <p:nvSpPr>
          <p:cNvPr id="2" name="Rectángulo 1"/>
          <p:cNvSpPr/>
          <p:nvPr/>
        </p:nvSpPr>
        <p:spPr>
          <a:xfrm>
            <a:off x="7806594" y="1344350"/>
            <a:ext cx="2161168" cy="311239"/>
          </a:xfrm>
          <a:prstGeom prst="rect">
            <a:avLst/>
          </a:prstGeom>
        </p:spPr>
        <p:txBody>
          <a:bodyPr wrap="none">
            <a:spAutoFit/>
          </a:bodyPr>
          <a:lstStyle/>
          <a:p>
            <a:pPr algn="ctr">
              <a:lnSpc>
                <a:spcPct val="107000"/>
              </a:lnSpc>
              <a:spcAft>
                <a:spcPts val="0"/>
              </a:spcAft>
            </a:pPr>
            <a:r>
              <a:rPr lang="es-EC" sz="1400" b="1" dirty="0">
                <a:latin typeface="Arial" panose="020B0604020202020204" pitchFamily="34" charset="0"/>
                <a:ea typeface="Calibri" panose="020F0502020204030204" pitchFamily="34" charset="0"/>
                <a:cs typeface="Times New Roman" panose="02020603050405020304" pitchFamily="18" charset="0"/>
              </a:rPr>
              <a:t>Fuente:(</a:t>
            </a:r>
            <a:r>
              <a:rPr lang="es-EC" sz="1400" b="1" dirty="0" err="1">
                <a:latin typeface="Arial" panose="020B0604020202020204" pitchFamily="34" charset="0"/>
                <a:ea typeface="Calibri" panose="020F0502020204030204" pitchFamily="34" charset="0"/>
                <a:cs typeface="Times New Roman" panose="02020603050405020304" pitchFamily="18" charset="0"/>
              </a:rPr>
              <a:t>Olmsted</a:t>
            </a:r>
            <a:r>
              <a:rPr lang="es-EC" sz="1400" b="1" dirty="0">
                <a:latin typeface="Arial" panose="020B0604020202020204" pitchFamily="34" charset="0"/>
                <a:ea typeface="Calibri" panose="020F0502020204030204" pitchFamily="34" charset="0"/>
                <a:cs typeface="Times New Roman" panose="02020603050405020304" pitchFamily="18" charset="0"/>
              </a:rPr>
              <a:t>, 1993)</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p:cNvSpPr txBox="1"/>
          <p:nvPr/>
        </p:nvSpPr>
        <p:spPr>
          <a:xfrm>
            <a:off x="1318889" y="1144216"/>
            <a:ext cx="2557463" cy="369332"/>
          </a:xfrm>
          <a:prstGeom prst="rect">
            <a:avLst/>
          </a:prstGeom>
          <a:noFill/>
        </p:spPr>
        <p:txBody>
          <a:bodyPr wrap="square" rtlCol="0">
            <a:spAutoFit/>
          </a:bodyPr>
          <a:lstStyle/>
          <a:p>
            <a:r>
              <a:rPr lang="es-EC" b="1" dirty="0" smtClean="0"/>
              <a:t>Posición de la Imagen</a:t>
            </a:r>
            <a:endParaRPr lang="es-EC" b="1" dirty="0"/>
          </a:p>
        </p:txBody>
      </p:sp>
      <p:cxnSp>
        <p:nvCxnSpPr>
          <p:cNvPr id="7" name="Conector recto de flecha 6"/>
          <p:cNvCxnSpPr/>
          <p:nvPr/>
        </p:nvCxnSpPr>
        <p:spPr>
          <a:xfrm flipV="1">
            <a:off x="3686175" y="1285875"/>
            <a:ext cx="3629025" cy="142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28903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707644" y="205240"/>
            <a:ext cx="8596668" cy="845713"/>
          </a:xfrm>
        </p:spPr>
        <p:txBody>
          <a:bodyPr>
            <a:normAutofit/>
          </a:bodyPr>
          <a:lstStyle/>
          <a:p>
            <a:r>
              <a:rPr lang="es-EC" sz="3200" dirty="0" smtClean="0"/>
              <a:t>Calculo del Interferograma</a:t>
            </a:r>
            <a:endParaRPr lang="es-EC" sz="3200"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1275009"/>
                <a:ext cx="6098166" cy="4932608"/>
              </a:xfrm>
            </p:spPr>
            <p:txBody>
              <a:bodyPr>
                <a:normAutofit fontScale="92500" lnSpcReduction="20000"/>
              </a:bodyPr>
              <a:lstStyle/>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𝑍</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 , </m:t>
                          </m:r>
                          <m:r>
                            <a:rPr lang="es-EC" i="1">
                              <a:latin typeface="Cambria Math" panose="02040503050406030204" pitchFamily="18" charset="0"/>
                            </a:rPr>
                            <m:t>𝑦</m:t>
                          </m:r>
                        </m:e>
                      </m:d>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𝑍</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 , </m:t>
                          </m:r>
                          <m:r>
                            <a:rPr lang="es-EC" i="1">
                              <a:latin typeface="Cambria Math" panose="02040503050406030204" pitchFamily="18" charset="0"/>
                            </a:rPr>
                            <m:t>𝑦</m:t>
                          </m:r>
                        </m:e>
                      </m:d>
                      <m:r>
                        <a:rPr lang="es-EC" i="1">
                          <a:latin typeface="Cambria Math" panose="02040503050406030204" pitchFamily="18" charset="0"/>
                        </a:rPr>
                        <m:t>∗</m:t>
                      </m:r>
                      <m:sSubSup>
                        <m:sSubSupPr>
                          <m:ctrlPr>
                            <a:rPr lang="es-EC" i="1">
                              <a:latin typeface="Cambria Math" panose="02040503050406030204" pitchFamily="18" charset="0"/>
                            </a:rPr>
                          </m:ctrlPr>
                        </m:sSubSupPr>
                        <m:e>
                          <m:r>
                            <a:rPr lang="es-EC" i="1">
                              <a:latin typeface="Cambria Math" panose="02040503050406030204" pitchFamily="18" charset="0"/>
                            </a:rPr>
                            <m:t>𝑍</m:t>
                          </m:r>
                        </m:e>
                        <m:sub>
                          <m:r>
                            <a:rPr lang="es-EC" i="1">
                              <a:latin typeface="Cambria Math" panose="02040503050406030204" pitchFamily="18" charset="0"/>
                            </a:rPr>
                            <m:t>2</m:t>
                          </m:r>
                        </m:sub>
                        <m:sup>
                          <m:r>
                            <a:rPr lang="es-EC" i="1">
                              <a:latin typeface="Cambria Math" panose="02040503050406030204" pitchFamily="18" charset="0"/>
                            </a:rPr>
                            <m:t>∗</m:t>
                          </m:r>
                        </m:sup>
                      </m:sSubSup>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 ,</m:t>
                          </m:r>
                          <m:r>
                            <a:rPr lang="es-EC" i="1">
                              <a:latin typeface="Cambria Math" panose="02040503050406030204" pitchFamily="18" charset="0"/>
                            </a:rPr>
                            <m:t>𝑦</m:t>
                          </m:r>
                        </m:e>
                      </m:d>
                    </m:oMath>
                  </m:oMathPara>
                </a14:m>
                <a:endParaRPr lang="es-EC" i="1" dirty="0" smtClean="0"/>
              </a:p>
              <a:p>
                <a:pPr marL="0" indent="0">
                  <a:lnSpc>
                    <a:spcPct val="150000"/>
                  </a:lnSpc>
                  <a:buNone/>
                </a:pPr>
                <a:endParaRPr lang="es-EC" i="1" dirty="0" smtClean="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m:t>
                          </m:r>
                          <m:r>
                            <a:rPr lang="es-EC" i="1">
                              <a:latin typeface="Cambria Math" panose="02040503050406030204" pitchFamily="18" charset="0"/>
                            </a:rPr>
                            <m:t>𝐴</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 , </m:t>
                          </m:r>
                          <m:r>
                            <a:rPr lang="es-EC" i="1">
                              <a:latin typeface="Cambria Math" panose="02040503050406030204" pitchFamily="18" charset="0"/>
                            </a:rPr>
                            <m:t>𝑦</m:t>
                          </m:r>
                        </m:e>
                      </m:d>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2</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 </m:t>
                          </m:r>
                          <m:r>
                            <a:rPr lang="es-EC" i="1">
                              <a:latin typeface="Cambria Math" panose="02040503050406030204" pitchFamily="18" charset="0"/>
                            </a:rPr>
                            <m:t>𝑦</m:t>
                          </m:r>
                        </m:e>
                      </m:d>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𝑒</m:t>
                          </m:r>
                        </m:e>
                        <m:sup>
                          <m:r>
                            <a:rPr lang="es-EC" i="1">
                              <a:latin typeface="Cambria Math" panose="02040503050406030204" pitchFamily="18" charset="0"/>
                            </a:rPr>
                            <m:t>𝑖</m:t>
                          </m:r>
                          <m:r>
                            <a:rPr lang="es-EC" i="1">
                              <a:latin typeface="Cambria Math" panose="02040503050406030204" pitchFamily="18" charset="0"/>
                            </a:rPr>
                            <m:t>[1</m:t>
                          </m:r>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r>
                            <a:rPr lang="es-EC" i="1">
                              <a:latin typeface="Cambria Math" panose="02040503050406030204" pitchFamily="18" charset="0"/>
                            </a:rPr>
                            <m:t>−2(</m:t>
                          </m:r>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r>
                            <a:rPr lang="es-EC" i="1">
                              <a:latin typeface="Cambria Math" panose="02040503050406030204" pitchFamily="18" charset="0"/>
                            </a:rPr>
                            <m:t>)]</m:t>
                          </m:r>
                        </m:sup>
                      </m:sSup>
                    </m:oMath>
                  </m:oMathPara>
                </a14:m>
                <a:endParaRPr lang="es-EC" dirty="0" smtClean="0"/>
              </a:p>
              <a:p>
                <a:pPr marL="0" indent="0">
                  <a:lnSpc>
                    <a:spcPct val="150000"/>
                  </a:lnSpc>
                  <a:buNone/>
                </a:pPr>
                <a:endParaRPr lang="es-EC"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𝑒</m:t>
                          </m:r>
                        </m:e>
                        <m:sup>
                          <m:sSub>
                            <m:sSubPr>
                              <m:ctrlPr>
                                <a:rPr lang="es-EC" i="1">
                                  <a:latin typeface="Cambria Math" panose="02040503050406030204" pitchFamily="18" charset="0"/>
                                </a:rPr>
                              </m:ctrlPr>
                            </m:sSubPr>
                            <m:e>
                              <m:r>
                                <a:rPr lang="es-EC" i="1">
                                  <a:latin typeface="Cambria Math" panose="02040503050406030204" pitchFamily="18" charset="0"/>
                                </a:rPr>
                                <m:t>𝑖</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sup>
                      </m:sSup>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𝑒</m:t>
                          </m:r>
                        </m:e>
                        <m:sup>
                          <m:sSub>
                            <m:sSubPr>
                              <m:ctrlPr>
                                <a:rPr lang="es-EC" i="1">
                                  <a:latin typeface="Cambria Math" panose="02040503050406030204" pitchFamily="18" charset="0"/>
                                </a:rPr>
                              </m:ctrlPr>
                            </m:sSubPr>
                            <m:e>
                              <m:r>
                                <a:rPr lang="es-EC" i="1">
                                  <a:latin typeface="Cambria Math" panose="02040503050406030204" pitchFamily="18" charset="0"/>
                                </a:rPr>
                                <m:t>𝑖</m:t>
                              </m:r>
                            </m:e>
                            <m:sub>
                              <m:r>
                                <a:rPr lang="es-EC" i="1">
                                  <a:latin typeface="Cambria Math" panose="02040503050406030204" pitchFamily="18" charset="0"/>
                                </a:rPr>
                                <m:t>𝛿</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sup>
                      </m:sSup>
                    </m:oMath>
                  </m:oMathPara>
                </a14:m>
                <a:endParaRPr lang="es-EC" dirty="0"/>
              </a:p>
              <a:p>
                <a:pPr marL="0" indent="0" algn="ctr">
                  <a:lnSpc>
                    <a:spcPct val="150000"/>
                  </a:lnSpc>
                  <a:buNone/>
                </a:pPr>
                <a14:m>
                  <m:oMath xmlns:m="http://schemas.openxmlformats.org/officeDocument/2006/math">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 , </m:t>
                        </m:r>
                        <m:r>
                          <a:rPr lang="es-EC" i="1">
                            <a:latin typeface="Cambria Math" panose="02040503050406030204" pitchFamily="18" charset="0"/>
                          </a:rPr>
                          <m:t>𝑦</m:t>
                        </m:r>
                      </m:e>
                    </m:d>
                    <m:r>
                      <a:rPr lang="es-EC" i="1">
                        <a:latin typeface="Cambria Math" panose="02040503050406030204" pitchFamily="18" charset="0"/>
                      </a:rPr>
                      <m:t>∗</m:t>
                    </m:r>
                    <m:d>
                      <m:dPr>
                        <m:ctrlPr>
                          <a:rPr lang="es-EC" i="1">
                            <a:latin typeface="Cambria Math" panose="02040503050406030204" pitchFamily="18" charset="0"/>
                          </a:rPr>
                        </m:ctrlPr>
                      </m:dPr>
                      <m:e>
                        <m:func>
                          <m:funcPr>
                            <m:ctrlPr>
                              <a:rPr lang="es-EC" i="1">
                                <a:latin typeface="Cambria Math" panose="02040503050406030204" pitchFamily="18" charset="0"/>
                              </a:rPr>
                            </m:ctrlPr>
                          </m:funcPr>
                          <m:fName>
                            <m:r>
                              <m:rPr>
                                <m:sty m:val="p"/>
                              </m:rPr>
                              <a:rPr lang="es-EC">
                                <a:latin typeface="Cambria Math" panose="02040503050406030204" pitchFamily="18" charset="0"/>
                              </a:rPr>
                              <m:t>c</m:t>
                            </m:r>
                            <m:r>
                              <a:rPr lang="es-EC" b="0" i="1" smtClean="0">
                                <a:latin typeface="Cambria Math" panose="02040503050406030204" pitchFamily="18" charset="0"/>
                              </a:rPr>
                              <m:t>𝑜𝑠</m:t>
                            </m:r>
                          </m:fName>
                          <m:e>
                            <m:r>
                              <a:rPr lang="es-EC" i="1">
                                <a:latin typeface="Cambria Math" panose="02040503050406030204" pitchFamily="18" charset="0"/>
                              </a:rPr>
                              <m:t>𝛿</m:t>
                            </m:r>
                          </m:e>
                        </m:func>
                        <m:r>
                          <a:rPr lang="es-EC" i="1">
                            <a:latin typeface="Cambria Math" panose="02040503050406030204" pitchFamily="18" charset="0"/>
                          </a:rPr>
                          <m:t>+</m:t>
                        </m:r>
                        <m:r>
                          <a:rPr lang="es-EC" i="1">
                            <a:latin typeface="Cambria Math" panose="02040503050406030204" pitchFamily="18" charset="0"/>
                          </a:rPr>
                          <m:t>𝑖</m:t>
                        </m:r>
                        <m:func>
                          <m:funcPr>
                            <m:ctrlPr>
                              <a:rPr lang="es-EC" i="1">
                                <a:latin typeface="Cambria Math" panose="02040503050406030204" pitchFamily="18" charset="0"/>
                              </a:rPr>
                            </m:ctrlPr>
                          </m:funcPr>
                          <m:fName>
                            <m:r>
                              <m:rPr>
                                <m:sty m:val="p"/>
                              </m:rPr>
                              <a:rPr lang="es-EC" b="0" i="0" smtClean="0">
                                <a:latin typeface="Cambria Math" panose="02040503050406030204" pitchFamily="18" charset="0"/>
                              </a:rPr>
                              <m:t>S</m:t>
                            </m:r>
                            <m:r>
                              <a:rPr lang="es-EC" b="0" i="1" smtClean="0">
                                <a:latin typeface="Cambria Math" panose="02040503050406030204" pitchFamily="18" charset="0"/>
                              </a:rPr>
                              <m:t>𝑖𝑛</m:t>
                            </m:r>
                          </m:fName>
                          <m:e>
                            <m:r>
                              <a:rPr lang="es-EC" i="1">
                                <a:latin typeface="Cambria Math" panose="02040503050406030204" pitchFamily="18" charset="0"/>
                              </a:rPr>
                              <m:t>𝛿</m:t>
                            </m:r>
                          </m:e>
                        </m:func>
                      </m:e>
                    </m:d>
                  </m:oMath>
                </a14:m>
                <a:r>
                  <a:rPr lang="es-EC" dirty="0"/>
                  <a:t> </a:t>
                </a:r>
              </a:p>
              <a:p>
                <a:pPr marL="0" indent="0" algn="ctr">
                  <a:lnSpc>
                    <a:spcPct val="150000"/>
                  </a:lnSpc>
                  <a:buNone/>
                </a:pPr>
                <a:endParaRPr lang="es-EC"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r>
                        <a:rPr lang="es-EC" i="1">
                          <a:latin typeface="Cambria Math" panose="02040503050406030204" pitchFamily="18" charset="0"/>
                        </a:rPr>
                        <m:t>∗</m:t>
                      </m:r>
                      <m:func>
                        <m:funcPr>
                          <m:ctrlPr>
                            <a:rPr lang="es-EC" i="1">
                              <a:latin typeface="Cambria Math" panose="02040503050406030204" pitchFamily="18" charset="0"/>
                            </a:rPr>
                          </m:ctrlPr>
                        </m:funcPr>
                        <m:fName>
                          <m:r>
                            <m:rPr>
                              <m:sty m:val="p"/>
                            </m:rPr>
                            <a:rPr lang="es-EC">
                              <a:latin typeface="Cambria Math" panose="02040503050406030204" pitchFamily="18" charset="0"/>
                            </a:rPr>
                            <m:t>cos</m:t>
                          </m:r>
                        </m:fName>
                        <m:e>
                          <m:r>
                            <a:rPr lang="es-EC" i="1">
                              <a:latin typeface="Cambria Math" panose="02040503050406030204" pitchFamily="18" charset="0"/>
                            </a:rPr>
                            <m:t>𝛿</m:t>
                          </m:r>
                        </m:e>
                      </m:func>
                      <m:r>
                        <a:rPr lang="es-EC" i="1">
                          <a:latin typeface="Cambria Math" panose="02040503050406030204" pitchFamily="18" charset="0"/>
                        </a:rPr>
                        <m:t>+</m:t>
                      </m:r>
                      <m:r>
                        <a:rPr lang="es-EC" i="1">
                          <a:latin typeface="Cambria Math" panose="02040503050406030204" pitchFamily="18" charset="0"/>
                        </a:rPr>
                        <m:t>𝑖</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func>
                        <m:funcPr>
                          <m:ctrlPr>
                            <a:rPr lang="es-EC" i="1">
                              <a:latin typeface="Cambria Math" panose="02040503050406030204" pitchFamily="18" charset="0"/>
                            </a:rPr>
                          </m:ctrlPr>
                        </m:funcPr>
                        <m:fName>
                          <m:r>
                            <m:rPr>
                              <m:sty m:val="p"/>
                            </m:rPr>
                            <a:rPr lang="es-EC">
                              <a:latin typeface="Cambria Math" panose="02040503050406030204" pitchFamily="18" charset="0"/>
                            </a:rPr>
                            <m:t>cos</m:t>
                          </m:r>
                        </m:fName>
                        <m:e>
                          <m:r>
                            <a:rPr lang="es-EC" i="1">
                              <a:latin typeface="Cambria Math" panose="02040503050406030204" pitchFamily="18" charset="0"/>
                            </a:rPr>
                            <m:t>𝛿</m:t>
                          </m:r>
                        </m:e>
                      </m:func>
                    </m:oMath>
                  </m:oMathPara>
                </a14:m>
                <a:endParaRPr lang="es-EC" dirty="0" smtClean="0"/>
              </a:p>
              <a:p>
                <a:pPr marL="0" indent="0">
                  <a:lnSpc>
                    <a:spcPct val="150000"/>
                  </a:lnSpc>
                  <a:buNone/>
                </a:pPr>
                <a:endParaRPr lang="es-EC" dirty="0"/>
              </a:p>
              <a:p>
                <a:pPr marL="0" indent="0">
                  <a:lnSpc>
                    <a:spcPct val="150000"/>
                  </a:lnSpc>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𝑍</m:t>
                          </m:r>
                        </m:e>
                        <m:sub>
                          <m:r>
                            <a:rPr lang="es-EC" i="1">
                              <a:latin typeface="Cambria Math" panose="02040503050406030204" pitchFamily="18" charset="0"/>
                            </a:rPr>
                            <m:t>𝐼𝑟𝑒𝑎𝑙</m:t>
                          </m:r>
                        </m:sub>
                      </m:sSub>
                      <m:d>
                        <m:dPr>
                          <m:ctrlPr>
                            <a:rPr lang="es-EC" i="1">
                              <a:latin typeface="Cambria Math" panose="02040503050406030204" pitchFamily="18" charset="0"/>
                            </a:rPr>
                          </m:ctrlPr>
                        </m:dPr>
                        <m:e>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e>
                      </m:d>
                      <m:r>
                        <a:rPr lang="es-EC" i="1">
                          <a:latin typeface="Cambria Math" panose="02040503050406030204" pitchFamily="18" charset="0"/>
                        </a:rPr>
                        <m:t>+</m:t>
                      </m:r>
                      <m:r>
                        <a:rPr lang="es-EC" i="1">
                          <a:latin typeface="Cambria Math" panose="02040503050406030204" pitchFamily="18" charset="0"/>
                        </a:rPr>
                        <m:t>𝑖</m:t>
                      </m:r>
                      <m:sSub>
                        <m:sSubPr>
                          <m:ctrlPr>
                            <a:rPr lang="es-EC" i="1">
                              <a:latin typeface="Cambria Math" panose="02040503050406030204" pitchFamily="18" charset="0"/>
                            </a:rPr>
                          </m:ctrlPr>
                        </m:sSubPr>
                        <m:e>
                          <m:r>
                            <a:rPr lang="es-EC" i="1">
                              <a:latin typeface="Cambria Math" panose="02040503050406030204" pitchFamily="18" charset="0"/>
                            </a:rPr>
                            <m:t>𝑍</m:t>
                          </m:r>
                        </m:e>
                        <m:sub>
                          <m:r>
                            <a:rPr lang="es-EC" i="1">
                              <a:latin typeface="Cambria Math" panose="02040503050406030204" pitchFamily="18" charset="0"/>
                            </a:rPr>
                            <m:t>𝐼</m:t>
                          </m:r>
                          <m:r>
                            <a:rPr lang="es-EC" i="1">
                              <a:latin typeface="Cambria Math" panose="02040503050406030204" pitchFamily="18" charset="0"/>
                            </a:rPr>
                            <m:t> </m:t>
                          </m:r>
                          <m:r>
                            <a:rPr lang="es-EC" i="1">
                              <a:latin typeface="Cambria Math" panose="02040503050406030204" pitchFamily="18" charset="0"/>
                            </a:rPr>
                            <m:t>𝑖𝑚</m:t>
                          </m:r>
                        </m:sub>
                      </m:sSub>
                      <m:r>
                        <a:rPr lang="es-EC" i="1">
                          <a:latin typeface="Cambria Math" panose="02040503050406030204" pitchFamily="18" charset="0"/>
                        </a:rPr>
                        <m:t>(</m:t>
                      </m:r>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𝑦</m:t>
                      </m:r>
                      <m:r>
                        <a:rPr lang="es-EC" i="1">
                          <a:latin typeface="Cambria Math" panose="02040503050406030204" pitchFamily="18" charset="0"/>
                        </a:rPr>
                        <m:t>)</m:t>
                      </m:r>
                    </m:oMath>
                  </m:oMathPara>
                </a14:m>
                <a:endParaRPr lang="es-EC" dirty="0"/>
              </a:p>
              <a:p>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1275009"/>
                <a:ext cx="6098166" cy="4932608"/>
              </a:xfrm>
              <a:blipFill rotWithShape="0">
                <a:blip r:embed="rId3"/>
                <a:stretch>
                  <a:fillRect/>
                </a:stretch>
              </a:blipFill>
            </p:spPr>
            <p:txBody>
              <a:bodyPr/>
              <a:lstStyle/>
              <a:p>
                <a:r>
                  <a:rPr lang="es-EC">
                    <a:noFill/>
                  </a:rPr>
                  <a:t> </a:t>
                </a:r>
              </a:p>
            </p:txBody>
          </p:sp>
        </mc:Fallback>
      </mc:AlternateContent>
      <p:sp>
        <p:nvSpPr>
          <p:cNvPr id="5" name="Rectángulo 4"/>
          <p:cNvSpPr/>
          <p:nvPr/>
        </p:nvSpPr>
        <p:spPr>
          <a:xfrm>
            <a:off x="6119947" y="2242589"/>
            <a:ext cx="4009623" cy="2677656"/>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es-EC" sz="1600" dirty="0" smtClean="0">
                <a:latin typeface="Arial" panose="020B0604020202020204" pitchFamily="34" charset="0"/>
                <a:ea typeface="Calibri" panose="020F0502020204030204" pitchFamily="34" charset="0"/>
                <a:cs typeface="Times New Roman" panose="02020603050405020304" pitchFamily="18" charset="0"/>
              </a:rPr>
              <a:t>Z</a:t>
            </a:r>
            <a:r>
              <a:rPr lang="es-EC" sz="1600" baseline="-25000" dirty="0" smtClean="0">
                <a:latin typeface="Arial" panose="020B0604020202020204" pitchFamily="34" charset="0"/>
                <a:ea typeface="Calibri" panose="020F0502020204030204" pitchFamily="34" charset="0"/>
                <a:cs typeface="Times New Roman" panose="02020603050405020304" pitchFamily="18" charset="0"/>
              </a:rPr>
              <a:t>1</a:t>
            </a:r>
            <a:r>
              <a:rPr lang="es-EC" sz="1600" dirty="0" smtClean="0">
                <a:latin typeface="Arial" panose="020B0604020202020204" pitchFamily="34" charset="0"/>
                <a:ea typeface="Calibri" panose="020F0502020204030204" pitchFamily="34" charset="0"/>
                <a:cs typeface="Times New Roman" panose="02020603050405020304" pitchFamily="18" charset="0"/>
              </a:rPr>
              <a:t>(x , y</a:t>
            </a:r>
            <a:r>
              <a:rPr lang="es-EC" sz="1600" dirty="0">
                <a:latin typeface="Arial" panose="020B0604020202020204" pitchFamily="34" charset="0"/>
                <a:ea typeface="Calibri" panose="020F0502020204030204" pitchFamily="34" charset="0"/>
                <a:cs typeface="Times New Roman" panose="02020603050405020304" pitchFamily="18" charset="0"/>
              </a:rPr>
              <a:t>) es el valor del interferograma en una posición de la imagen,</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sz="1600" dirty="0" smtClean="0">
                <a:latin typeface="Arial" panose="020B0604020202020204" pitchFamily="34" charset="0"/>
                <a:ea typeface="Calibri" panose="020F0502020204030204" pitchFamily="34" charset="0"/>
                <a:cs typeface="Times New Roman" panose="02020603050405020304" pitchFamily="18" charset="0"/>
              </a:rPr>
              <a:t>A</a:t>
            </a:r>
            <a:r>
              <a:rPr lang="es-EC" sz="1600" baseline="-25000" dirty="0" smtClean="0">
                <a:latin typeface="Arial" panose="020B0604020202020204" pitchFamily="34" charset="0"/>
                <a:ea typeface="Calibri" panose="020F0502020204030204" pitchFamily="34" charset="0"/>
                <a:cs typeface="Times New Roman" panose="02020603050405020304" pitchFamily="18" charset="0"/>
              </a:rPr>
              <a:t>1</a:t>
            </a:r>
            <a:r>
              <a:rPr lang="es-EC" sz="1600" dirty="0" smtClean="0">
                <a:latin typeface="Arial" panose="020B0604020202020204" pitchFamily="34" charset="0"/>
                <a:ea typeface="Calibri" panose="020F0502020204030204" pitchFamily="34" charset="0"/>
                <a:cs typeface="Times New Roman" panose="02020603050405020304" pitchFamily="18" charset="0"/>
              </a:rPr>
              <a:t>(x , </a:t>
            </a:r>
            <a:r>
              <a:rPr lang="es-EC" sz="1600" dirty="0">
                <a:latin typeface="Arial" panose="020B0604020202020204" pitchFamily="34" charset="0"/>
                <a:ea typeface="Calibri" panose="020F0502020204030204" pitchFamily="34" charset="0"/>
                <a:cs typeface="Times New Roman" panose="02020603050405020304" pitchFamily="18" charset="0"/>
              </a:rPr>
              <a:t>y) es la amplitud del interferograma,</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sz="1600" dirty="0">
                <a:latin typeface="Arial" panose="020B0604020202020204" pitchFamily="34" charset="0"/>
                <a:ea typeface="Calibri" panose="020F0502020204030204" pitchFamily="34" charset="0"/>
                <a:cs typeface="Times New Roman" panose="02020603050405020304" pitchFamily="18" charset="0"/>
              </a:rPr>
              <a:t>(</a:t>
            </a:r>
            <a:r>
              <a:rPr lang="es-EC" sz="1600" dirty="0" smtClean="0">
                <a:latin typeface="Arial" panose="020B0604020202020204" pitchFamily="34" charset="0"/>
                <a:ea typeface="Calibri" panose="020F0502020204030204" pitchFamily="34" charset="0"/>
                <a:cs typeface="Times New Roman" panose="02020603050405020304" pitchFamily="18" charset="0"/>
              </a:rPr>
              <a:t>x , </a:t>
            </a:r>
            <a:r>
              <a:rPr lang="es-EC" sz="1600" dirty="0">
                <a:latin typeface="Arial" panose="020B0604020202020204" pitchFamily="34" charset="0"/>
                <a:ea typeface="Calibri" panose="020F0502020204030204" pitchFamily="34" charset="0"/>
                <a:cs typeface="Times New Roman" panose="02020603050405020304" pitchFamily="18" charset="0"/>
              </a:rPr>
              <a:t>y) es la posición de la imagen,</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sz="1600" dirty="0">
                <a:latin typeface="Arial" panose="020B0604020202020204" pitchFamily="34" charset="0"/>
                <a:ea typeface="Calibri" panose="020F0502020204030204" pitchFamily="34" charset="0"/>
                <a:cs typeface="Times New Roman" panose="02020603050405020304" pitchFamily="18" charset="0"/>
              </a:rPr>
              <a:t>i es el número complejo,</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sz="1600" dirty="0">
                <a:latin typeface="Arial" panose="020B0604020202020204" pitchFamily="34" charset="0"/>
                <a:ea typeface="Calibri" panose="020F0502020204030204" pitchFamily="34" charset="0"/>
                <a:cs typeface="Times New Roman" panose="02020603050405020304" pitchFamily="18" charset="0"/>
              </a:rPr>
              <a:t>* indica el complejo conjugado.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2645833" y="6276053"/>
            <a:ext cx="2161168" cy="311239"/>
          </a:xfrm>
          <a:prstGeom prst="rect">
            <a:avLst/>
          </a:prstGeom>
        </p:spPr>
        <p:txBody>
          <a:bodyPr wrap="none">
            <a:spAutoFit/>
          </a:bodyPr>
          <a:lstStyle/>
          <a:p>
            <a:pPr algn="ctr">
              <a:lnSpc>
                <a:spcPct val="107000"/>
              </a:lnSpc>
              <a:spcAft>
                <a:spcPts val="0"/>
              </a:spcAft>
            </a:pPr>
            <a:r>
              <a:rPr lang="es-EC" sz="1400" b="1" dirty="0">
                <a:latin typeface="Arial" panose="020B0604020202020204" pitchFamily="34" charset="0"/>
                <a:ea typeface="Calibri" panose="020F0502020204030204" pitchFamily="34" charset="0"/>
                <a:cs typeface="Times New Roman" panose="02020603050405020304" pitchFamily="18" charset="0"/>
              </a:rPr>
              <a:t>Fuente:(</a:t>
            </a:r>
            <a:r>
              <a:rPr lang="es-EC" sz="1400" b="1" dirty="0" err="1">
                <a:latin typeface="Arial" panose="020B0604020202020204" pitchFamily="34" charset="0"/>
                <a:ea typeface="Calibri" panose="020F0502020204030204" pitchFamily="34" charset="0"/>
                <a:cs typeface="Times New Roman" panose="02020603050405020304" pitchFamily="18" charset="0"/>
              </a:rPr>
              <a:t>Olmsted</a:t>
            </a:r>
            <a:r>
              <a:rPr lang="es-EC" sz="1400" b="1" dirty="0">
                <a:latin typeface="Arial" panose="020B0604020202020204" pitchFamily="34" charset="0"/>
                <a:ea typeface="Calibri" panose="020F0502020204030204" pitchFamily="34" charset="0"/>
                <a:cs typeface="Times New Roman" panose="02020603050405020304" pitchFamily="18" charset="0"/>
              </a:rPr>
              <a:t>, 1993)</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2670349"/>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3249" y="-164763"/>
            <a:ext cx="8596668" cy="1320800"/>
          </a:xfrm>
        </p:spPr>
        <p:txBody>
          <a:bodyPr/>
          <a:lstStyle/>
          <a:p>
            <a:r>
              <a:rPr lang="es-EC" sz="3200" dirty="0" smtClean="0"/>
              <a:t>Plataforma</a:t>
            </a:r>
            <a:r>
              <a:rPr lang="es-EC" dirty="0" smtClean="0"/>
              <a:t> Satelital (ALOS)</a:t>
            </a:r>
            <a:endParaRPr lang="es-EC" dirty="0"/>
          </a:p>
        </p:txBody>
      </p:sp>
      <p:sp>
        <p:nvSpPr>
          <p:cNvPr id="3" name="Marcador de contenido 2"/>
          <p:cNvSpPr>
            <a:spLocks noGrp="1"/>
          </p:cNvSpPr>
          <p:nvPr>
            <p:ph idx="1"/>
          </p:nvPr>
        </p:nvSpPr>
        <p:spPr>
          <a:xfrm>
            <a:off x="767286" y="1191362"/>
            <a:ext cx="11235624" cy="564701"/>
          </a:xfrm>
        </p:spPr>
        <p:txBody>
          <a:bodyPr>
            <a:normAutofit/>
          </a:bodyPr>
          <a:lstStyle/>
          <a:p>
            <a:r>
              <a:rPr lang="es-EC" cap="none" dirty="0"/>
              <a:t>E</a:t>
            </a:r>
            <a:r>
              <a:rPr lang="es-EC" cap="none" dirty="0" smtClean="0"/>
              <a:t>l satélite ALOS (</a:t>
            </a:r>
            <a:r>
              <a:rPr lang="es-EC" cap="none" dirty="0" err="1" smtClean="0"/>
              <a:t>advance</a:t>
            </a:r>
            <a:r>
              <a:rPr lang="es-EC" cap="none" dirty="0" smtClean="0"/>
              <a:t> </a:t>
            </a:r>
            <a:r>
              <a:rPr lang="es-EC" cap="none" dirty="0" err="1" smtClean="0"/>
              <a:t>land</a:t>
            </a:r>
            <a:r>
              <a:rPr lang="es-EC" cap="none" dirty="0" smtClean="0"/>
              <a:t> </a:t>
            </a:r>
            <a:r>
              <a:rPr lang="es-EC" cap="none" dirty="0" err="1" smtClean="0"/>
              <a:t>observing</a:t>
            </a:r>
            <a:r>
              <a:rPr lang="es-EC" cap="none" dirty="0" smtClean="0"/>
              <a:t> </a:t>
            </a:r>
            <a:r>
              <a:rPr lang="es-EC" cap="none" dirty="0" err="1" smtClean="0"/>
              <a:t>satellite</a:t>
            </a:r>
            <a:r>
              <a:rPr lang="es-EC" cap="none" dirty="0" smtClean="0"/>
              <a:t>) </a:t>
            </a:r>
            <a:r>
              <a:rPr lang="es-EC" cap="none" dirty="0" smtClean="0"/>
              <a:t>perteneciente a la </a:t>
            </a:r>
            <a:r>
              <a:rPr lang="es-EC" cap="none" dirty="0" smtClean="0"/>
              <a:t>agencia espacial japonesa (JAXA</a:t>
            </a:r>
            <a:r>
              <a:rPr lang="es-EC" cap="none" dirty="0" smtClean="0"/>
              <a:t>). </a:t>
            </a:r>
            <a:endParaRPr lang="es-EC" cap="none" dirty="0"/>
          </a:p>
        </p:txBody>
      </p:sp>
      <p:graphicFrame>
        <p:nvGraphicFramePr>
          <p:cNvPr id="5" name="Tabla 4"/>
          <p:cNvGraphicFramePr>
            <a:graphicFrameLocks noGrp="1"/>
          </p:cNvGraphicFramePr>
          <p:nvPr>
            <p:extLst>
              <p:ext uri="{D42A27DB-BD31-4B8C-83A1-F6EECF244321}">
                <p14:modId xmlns:p14="http://schemas.microsoft.com/office/powerpoint/2010/main" val="3984974570"/>
              </p:ext>
            </p:extLst>
          </p:nvPr>
        </p:nvGraphicFramePr>
        <p:xfrm>
          <a:off x="5675607" y="2792830"/>
          <a:ext cx="5542853" cy="2770587"/>
        </p:xfrm>
        <a:graphic>
          <a:graphicData uri="http://schemas.openxmlformats.org/drawingml/2006/table">
            <a:tbl>
              <a:tblPr firstRow="1" firstCol="1" bandRow="1">
                <a:tableStyleId>{616DA210-FB5B-4158-B5E0-FEB733F419BA}</a:tableStyleId>
              </a:tblPr>
              <a:tblGrid>
                <a:gridCol w="2933841"/>
                <a:gridCol w="2609012"/>
              </a:tblGrid>
              <a:tr h="347163">
                <a:tc gridSpan="2">
                  <a:txBody>
                    <a:bodyPr/>
                    <a:lstStyle/>
                    <a:p>
                      <a:pPr algn="ctr">
                        <a:lnSpc>
                          <a:spcPct val="107000"/>
                        </a:lnSpc>
                        <a:spcAft>
                          <a:spcPts val="0"/>
                        </a:spcAft>
                      </a:pPr>
                      <a:r>
                        <a:rPr lang="es-EC" sz="1400" dirty="0" smtClean="0">
                          <a:effectLst/>
                        </a:rPr>
                        <a:t>ESPECIFICACIONES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347163">
                <a:tc>
                  <a:txBody>
                    <a:bodyPr/>
                    <a:lstStyle/>
                    <a:p>
                      <a:pPr algn="l">
                        <a:lnSpc>
                          <a:spcPct val="107000"/>
                        </a:lnSpc>
                        <a:spcAft>
                          <a:spcPts val="0"/>
                        </a:spcAft>
                      </a:pPr>
                      <a:r>
                        <a:rPr lang="es-EC" sz="1100">
                          <a:effectLst/>
                        </a:rPr>
                        <a:t>Tiempo de Vida  útil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100" dirty="0">
                          <a:effectLst/>
                        </a:rPr>
                        <a:t>De 3 a 5 años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0446">
                <a:tc>
                  <a:txBody>
                    <a:bodyPr/>
                    <a:lstStyle/>
                    <a:p>
                      <a:pPr algn="l">
                        <a:lnSpc>
                          <a:spcPct val="107000"/>
                        </a:lnSpc>
                        <a:spcAft>
                          <a:spcPts val="0"/>
                        </a:spcAft>
                      </a:pPr>
                      <a:r>
                        <a:rPr lang="es-EC" sz="1100" dirty="0">
                          <a:effectLst/>
                        </a:rPr>
                        <a:t>Tipo de órbita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100" dirty="0">
                          <a:effectLst/>
                        </a:rPr>
                        <a:t>Sincronizada con el sol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7163">
                <a:tc>
                  <a:txBody>
                    <a:bodyPr/>
                    <a:lstStyle/>
                    <a:p>
                      <a:pPr algn="l">
                        <a:lnSpc>
                          <a:spcPct val="107000"/>
                        </a:lnSpc>
                        <a:spcAft>
                          <a:spcPts val="0"/>
                        </a:spcAft>
                      </a:pPr>
                      <a:r>
                        <a:rPr lang="es-EC" sz="1100">
                          <a:effectLst/>
                        </a:rPr>
                        <a:t>Ciclo Completo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100">
                          <a:effectLst/>
                        </a:rPr>
                        <a:t>46 días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7163">
                <a:tc>
                  <a:txBody>
                    <a:bodyPr/>
                    <a:lstStyle/>
                    <a:p>
                      <a:pPr algn="l">
                        <a:lnSpc>
                          <a:spcPct val="107000"/>
                        </a:lnSpc>
                        <a:spcAft>
                          <a:spcPts val="0"/>
                        </a:spcAft>
                      </a:pPr>
                      <a:r>
                        <a:rPr lang="es-EC" sz="1100" dirty="0">
                          <a:effectLst/>
                        </a:rPr>
                        <a:t>Altitud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100">
                          <a:effectLst/>
                        </a:rPr>
                        <a:t>691.65 Km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7163">
                <a:tc>
                  <a:txBody>
                    <a:bodyPr/>
                    <a:lstStyle/>
                    <a:p>
                      <a:pPr algn="l">
                        <a:lnSpc>
                          <a:spcPct val="107000"/>
                        </a:lnSpc>
                        <a:spcAft>
                          <a:spcPts val="0"/>
                        </a:spcAft>
                      </a:pPr>
                      <a:r>
                        <a:rPr lang="es-EC" sz="1100">
                          <a:effectLst/>
                        </a:rPr>
                        <a:t>Polarización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100">
                          <a:effectLst/>
                        </a:rPr>
                        <a:t>HH+VV+HV+VH</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7163">
                <a:tc>
                  <a:txBody>
                    <a:bodyPr/>
                    <a:lstStyle/>
                    <a:p>
                      <a:pPr algn="l">
                        <a:lnSpc>
                          <a:spcPct val="107000"/>
                        </a:lnSpc>
                        <a:spcAft>
                          <a:spcPts val="0"/>
                        </a:spcAft>
                      </a:pPr>
                      <a:r>
                        <a:rPr lang="es-EC" sz="1100">
                          <a:effectLst/>
                        </a:rPr>
                        <a:t>Resolución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100">
                          <a:effectLst/>
                        </a:rPr>
                        <a:t>24 - 89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7163">
                <a:tc>
                  <a:txBody>
                    <a:bodyPr/>
                    <a:lstStyle/>
                    <a:p>
                      <a:pPr algn="l">
                        <a:lnSpc>
                          <a:spcPct val="107000"/>
                        </a:lnSpc>
                        <a:spcAft>
                          <a:spcPts val="0"/>
                        </a:spcAft>
                      </a:pPr>
                      <a:r>
                        <a:rPr lang="es-EC" sz="1100">
                          <a:effectLst/>
                        </a:rPr>
                        <a:t>Ancho de barrido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100" dirty="0">
                          <a:effectLst/>
                        </a:rPr>
                        <a:t>20 - 65 Km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Imagen 5" descr="G:\Perfil\fig\al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176" y="2792830"/>
            <a:ext cx="2902039" cy="1986402"/>
          </a:xfrm>
          <a:prstGeom prst="rect">
            <a:avLst/>
          </a:prstGeom>
          <a:noFill/>
          <a:ln>
            <a:noFill/>
          </a:ln>
        </p:spPr>
      </p:pic>
      <p:sp>
        <p:nvSpPr>
          <p:cNvPr id="7" name="Cuadro de texto 106"/>
          <p:cNvSpPr txBox="1"/>
          <p:nvPr/>
        </p:nvSpPr>
        <p:spPr>
          <a:xfrm>
            <a:off x="598782" y="4908020"/>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smtClean="0">
                <a:latin typeface="Arial" panose="020B0604020202020204" pitchFamily="34" charset="0"/>
                <a:ea typeface="Calibri" panose="020F0502020204030204" pitchFamily="34" charset="0"/>
                <a:cs typeface="Times New Roman" panose="02020603050405020304" pitchFamily="18" charset="0"/>
              </a:rPr>
              <a:t>11. </a:t>
            </a:r>
            <a:r>
              <a:rPr lang="es-EC" sz="1200" b="1" dirty="0" smtClean="0">
                <a:latin typeface="Arial" panose="020B0604020202020204" pitchFamily="34" charset="0"/>
                <a:ea typeface="Calibri" panose="020F0502020204030204" pitchFamily="34" charset="0"/>
                <a:cs typeface="Times New Roman" panose="02020603050405020304" pitchFamily="18" charset="0"/>
              </a:rPr>
              <a:t>Satélite ALOS</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2344349" y="5128011"/>
            <a:ext cx="1585690"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Fuente:(ESA, 2010)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5539129" y="2482471"/>
            <a:ext cx="3090911" cy="307777"/>
          </a:xfrm>
          <a:prstGeom prst="rect">
            <a:avLst/>
          </a:prstGeom>
        </p:spPr>
        <p:txBody>
          <a:bodyPr wrap="none">
            <a:spAutoFit/>
          </a:bodyPr>
          <a:lstStyle/>
          <a:p>
            <a:r>
              <a:rPr lang="es-EC" sz="1400" dirty="0">
                <a:latin typeface="NimbusRomNo9L-Regu"/>
                <a:ea typeface="Calibri" panose="020F0502020204030204" pitchFamily="34" charset="0"/>
                <a:cs typeface="NimbusRomNo9L-Regu"/>
              </a:rPr>
              <a:t> </a:t>
            </a:r>
            <a:r>
              <a:rPr lang="es-EC" sz="1200" b="1" dirty="0">
                <a:latin typeface="Arial" panose="020B0604020202020204" pitchFamily="34" charset="0"/>
                <a:ea typeface="Calibri" panose="020F0502020204030204" pitchFamily="34" charset="0"/>
                <a:cs typeface="Times New Roman" panose="02020603050405020304" pitchFamily="18" charset="0"/>
              </a:rPr>
              <a:t>Cuadro 1</a:t>
            </a:r>
            <a:r>
              <a:rPr lang="es-EC" sz="1200" b="1" dirty="0" smtClean="0">
                <a:latin typeface="Arial" panose="020B0604020202020204" pitchFamily="34" charset="0"/>
                <a:ea typeface="Calibri" panose="020F0502020204030204" pitchFamily="34" charset="0"/>
                <a:cs typeface="Times New Roman" panose="02020603050405020304" pitchFamily="18" charset="0"/>
              </a:rPr>
              <a:t>. </a:t>
            </a:r>
            <a:r>
              <a:rPr lang="es-EC" sz="1200" b="1" dirty="0">
                <a:latin typeface="Arial" panose="020B0604020202020204" pitchFamily="34" charset="0"/>
                <a:ea typeface="Calibri" panose="020F0502020204030204" pitchFamily="34" charset="0"/>
                <a:cs typeface="Times New Roman" panose="02020603050405020304" pitchFamily="18" charset="0"/>
              </a:rPr>
              <a:t>Especificaciones del Satélite</a:t>
            </a:r>
            <a:endParaRPr lang="es-EC" sz="1200" dirty="0"/>
          </a:p>
        </p:txBody>
      </p:sp>
      <p:sp>
        <p:nvSpPr>
          <p:cNvPr id="9" name="Rectángulo 8"/>
          <p:cNvSpPr/>
          <p:nvPr/>
        </p:nvSpPr>
        <p:spPr>
          <a:xfrm>
            <a:off x="5539129" y="5564454"/>
            <a:ext cx="1874231" cy="307777"/>
          </a:xfrm>
          <a:prstGeom prst="rect">
            <a:avLst/>
          </a:prstGeom>
        </p:spPr>
        <p:txBody>
          <a:bodyPr wrap="none">
            <a:spAutoFit/>
          </a:bodyPr>
          <a:lstStyle/>
          <a:p>
            <a:r>
              <a:rPr lang="es-EC" sz="1400" dirty="0">
                <a:latin typeface="NimbusRomNo9L-Regu"/>
                <a:ea typeface="Calibri" panose="020F0502020204030204" pitchFamily="34" charset="0"/>
                <a:cs typeface="NimbusRomNo9L-Regu"/>
              </a:rPr>
              <a:t> </a:t>
            </a:r>
            <a:r>
              <a:rPr lang="es-EC" sz="1200" b="1" dirty="0">
                <a:latin typeface="Arial" panose="020B0604020202020204" pitchFamily="34" charset="0"/>
                <a:ea typeface="Calibri" panose="020F0502020204030204" pitchFamily="34" charset="0"/>
                <a:cs typeface="Times New Roman" panose="02020603050405020304" pitchFamily="18" charset="0"/>
              </a:rPr>
              <a:t>Fuente:(CONAE, 2013)</a:t>
            </a:r>
            <a:endParaRPr lang="es-EC" sz="1200" dirty="0"/>
          </a:p>
        </p:txBody>
      </p:sp>
    </p:spTree>
    <p:extLst>
      <p:ext uri="{BB962C8B-B14F-4D97-AF65-F5344CB8AC3E}">
        <p14:creationId xmlns:p14="http://schemas.microsoft.com/office/powerpoint/2010/main" val="330055156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913775" y="0"/>
            <a:ext cx="10364451" cy="1596177"/>
          </a:xfrm>
        </p:spPr>
        <p:txBody>
          <a:bodyPr/>
          <a:lstStyle/>
          <a:p>
            <a:r>
              <a:rPr lang="es-EC" dirty="0" smtClean="0"/>
              <a:t>AGENDA</a:t>
            </a:r>
            <a:endParaRPr lang="es-EC" dirty="0"/>
          </a:p>
        </p:txBody>
      </p:sp>
      <p:sp>
        <p:nvSpPr>
          <p:cNvPr id="6" name="2 Marcador de contenido"/>
          <p:cNvSpPr txBox="1">
            <a:spLocks/>
          </p:cNvSpPr>
          <p:nvPr/>
        </p:nvSpPr>
        <p:spPr>
          <a:xfrm>
            <a:off x="1214438" y="1596177"/>
            <a:ext cx="7467600" cy="4873752"/>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457200" indent="-457200">
              <a:buFont typeface="+mj-lt"/>
              <a:buAutoNum type="arabicPeriod"/>
            </a:pPr>
            <a:r>
              <a:rPr lang="es-EC" dirty="0" smtClean="0"/>
              <a:t>INTRODUCCIÓN </a:t>
            </a:r>
          </a:p>
          <a:p>
            <a:pPr marL="457200" indent="-457200">
              <a:buFont typeface="+mj-lt"/>
              <a:buAutoNum type="arabicPeriod"/>
            </a:pPr>
            <a:r>
              <a:rPr lang="es-EC" dirty="0" smtClean="0"/>
              <a:t>JUSTIFICACIÓN E </a:t>
            </a:r>
            <a:r>
              <a:rPr lang="es-EC" dirty="0"/>
              <a:t>IDENTIFICACIÓN DEL PROBLEMA </a:t>
            </a:r>
            <a:endParaRPr lang="es-EC" dirty="0" smtClean="0"/>
          </a:p>
          <a:p>
            <a:pPr marL="457200" indent="-457200">
              <a:buFont typeface="+mj-lt"/>
              <a:buAutoNum type="arabicPeriod"/>
            </a:pPr>
            <a:r>
              <a:rPr lang="es-EC" dirty="0" smtClean="0"/>
              <a:t>OBJETIVOS</a:t>
            </a:r>
          </a:p>
          <a:p>
            <a:pPr marL="457200" indent="-457200">
              <a:buFont typeface="+mj-lt"/>
              <a:buAutoNum type="arabicPeriod"/>
            </a:pPr>
            <a:r>
              <a:rPr lang="es-EC" dirty="0" smtClean="0"/>
              <a:t>ÁREA DE ESTUDIO</a:t>
            </a:r>
          </a:p>
          <a:p>
            <a:pPr marL="457200" indent="-457200">
              <a:buFont typeface="+mj-lt"/>
              <a:buAutoNum type="arabicPeriod"/>
            </a:pPr>
            <a:r>
              <a:rPr lang="es-EC" dirty="0" smtClean="0"/>
              <a:t>MARCO TEÓRICO</a:t>
            </a:r>
          </a:p>
          <a:p>
            <a:pPr marL="457200" indent="-457200">
              <a:buFont typeface="+mj-lt"/>
              <a:buAutoNum type="arabicPeriod"/>
            </a:pPr>
            <a:r>
              <a:rPr lang="es-EC" dirty="0" smtClean="0"/>
              <a:t>ESTADO DEL ARTE</a:t>
            </a:r>
          </a:p>
          <a:p>
            <a:pPr marL="457200" indent="-457200">
              <a:buFont typeface="+mj-lt"/>
              <a:buAutoNum type="arabicPeriod"/>
            </a:pPr>
            <a:r>
              <a:rPr lang="es-EC" dirty="0" smtClean="0"/>
              <a:t>METODOLOGÍA </a:t>
            </a:r>
          </a:p>
          <a:p>
            <a:pPr marL="457200" indent="-457200">
              <a:buFont typeface="+mj-lt"/>
              <a:buAutoNum type="arabicPeriod"/>
            </a:pPr>
            <a:r>
              <a:rPr lang="es-EC" dirty="0" smtClean="0"/>
              <a:t>ANALÍSIS DE RESULTADOS</a:t>
            </a:r>
          </a:p>
          <a:p>
            <a:pPr marL="457200" indent="-457200">
              <a:buFont typeface="+mj-lt"/>
              <a:buAutoNum type="arabicPeriod"/>
            </a:pPr>
            <a:r>
              <a:rPr lang="es-EC" dirty="0" smtClean="0"/>
              <a:t>CONCLUSIONES Y RECOMENDACIONES</a:t>
            </a:r>
          </a:p>
          <a:p>
            <a:pPr marL="457200" indent="-457200">
              <a:buFont typeface="+mj-lt"/>
              <a:buAutoNum type="arabicPeriod"/>
            </a:pPr>
            <a:endParaRPr lang="es-EC" dirty="0" smtClean="0"/>
          </a:p>
        </p:txBody>
      </p:sp>
    </p:spTree>
    <p:extLst>
      <p:ext uri="{BB962C8B-B14F-4D97-AF65-F5344CB8AC3E}">
        <p14:creationId xmlns:p14="http://schemas.microsoft.com/office/powerpoint/2010/main" val="109863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down)">
                                      <p:cBhvr>
                                        <p:cTn id="22" dur="500"/>
                                        <p:tgtEl>
                                          <p:spTgt spid="6">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down)">
                                      <p:cBhvr>
                                        <p:cTn id="25" dur="500"/>
                                        <p:tgtEl>
                                          <p:spTgt spid="6">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down)">
                                      <p:cBhvr>
                                        <p:cTn id="28" dur="500"/>
                                        <p:tgtEl>
                                          <p:spTgt spid="6">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down)">
                                      <p:cBhvr>
                                        <p:cTn id="3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824" y="0"/>
            <a:ext cx="8596668" cy="948744"/>
          </a:xfrm>
        </p:spPr>
        <p:txBody>
          <a:bodyPr/>
          <a:lstStyle/>
          <a:p>
            <a:r>
              <a:rPr lang="es-EC" dirty="0" smtClean="0"/>
              <a:t>PALSAR</a:t>
            </a:r>
            <a:endParaRPr lang="es-EC" dirty="0"/>
          </a:p>
        </p:txBody>
      </p:sp>
      <p:sp>
        <p:nvSpPr>
          <p:cNvPr id="5" name="Marcador de contenido 4"/>
          <p:cNvSpPr>
            <a:spLocks noGrp="1"/>
          </p:cNvSpPr>
          <p:nvPr>
            <p:ph idx="1"/>
          </p:nvPr>
        </p:nvSpPr>
        <p:spPr>
          <a:xfrm>
            <a:off x="638696" y="795430"/>
            <a:ext cx="10875015" cy="1303828"/>
          </a:xfrm>
        </p:spPr>
        <p:txBody>
          <a:bodyPr/>
          <a:lstStyle/>
          <a:p>
            <a:pPr algn="just"/>
            <a:r>
              <a:rPr lang="es-EC" cap="none" dirty="0"/>
              <a:t>E</a:t>
            </a:r>
            <a:r>
              <a:rPr lang="es-EC" cap="none" dirty="0" smtClean="0"/>
              <a:t>s un sistema avanzado de radar de apertura sintética en la banda L, para la captura de imágenes a través de microondas ideal para detectar cambios topográficos y geológicos a partir de señales reflejadas en la superficie de la tierra.</a:t>
            </a:r>
            <a:endParaRPr lang="es-EC" cap="none" dirty="0"/>
          </a:p>
        </p:txBody>
      </p:sp>
      <p:graphicFrame>
        <p:nvGraphicFramePr>
          <p:cNvPr id="6" name="Tabla 5"/>
          <p:cNvGraphicFramePr>
            <a:graphicFrameLocks noGrp="1"/>
          </p:cNvGraphicFramePr>
          <p:nvPr>
            <p:extLst>
              <p:ext uri="{D42A27DB-BD31-4B8C-83A1-F6EECF244321}">
                <p14:modId xmlns:p14="http://schemas.microsoft.com/office/powerpoint/2010/main" val="1205165120"/>
              </p:ext>
            </p:extLst>
          </p:nvPr>
        </p:nvGraphicFramePr>
        <p:xfrm>
          <a:off x="2280950" y="2646750"/>
          <a:ext cx="7950860" cy="2150079"/>
        </p:xfrm>
        <a:graphic>
          <a:graphicData uri="http://schemas.openxmlformats.org/drawingml/2006/table">
            <a:tbl>
              <a:tblPr firstRow="1" firstCol="1" bandRow="1">
                <a:tableStyleId>{616DA210-FB5B-4158-B5E0-FEB733F419BA}</a:tableStyleId>
              </a:tblPr>
              <a:tblGrid>
                <a:gridCol w="1987715"/>
                <a:gridCol w="1987715"/>
                <a:gridCol w="1987715"/>
                <a:gridCol w="1987715"/>
              </a:tblGrid>
              <a:tr h="386367">
                <a:tc>
                  <a:txBody>
                    <a:bodyPr/>
                    <a:lstStyle/>
                    <a:p>
                      <a:pPr algn="just">
                        <a:lnSpc>
                          <a:spcPct val="150000"/>
                        </a:lnSpc>
                        <a:spcAft>
                          <a:spcPts val="0"/>
                        </a:spcAft>
                      </a:pPr>
                      <a:r>
                        <a:rPr lang="es-EC" sz="1100" dirty="0">
                          <a:effectLst/>
                        </a:rPr>
                        <a:t>Modalidad PALSAR</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dirty="0">
                          <a:effectLst/>
                        </a:rPr>
                        <a:t>Resolución (metros)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dirty="0">
                          <a:effectLst/>
                        </a:rPr>
                        <a:t>Polarización</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dirty="0">
                          <a:effectLst/>
                        </a:rPr>
                        <a:t>Cobertura transversal</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5145">
                <a:tc>
                  <a:txBody>
                    <a:bodyPr/>
                    <a:lstStyle/>
                    <a:p>
                      <a:pPr algn="just">
                        <a:lnSpc>
                          <a:spcPct val="150000"/>
                        </a:lnSpc>
                        <a:spcAft>
                          <a:spcPts val="0"/>
                        </a:spcAft>
                      </a:pPr>
                      <a:r>
                        <a:rPr lang="es-EC" sz="1100">
                          <a:effectLst/>
                        </a:rPr>
                        <a:t>Resolución Fina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dirty="0">
                          <a:effectLst/>
                        </a:rPr>
                        <a:t>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dirty="0">
                          <a:effectLst/>
                        </a:rPr>
                        <a:t>HH</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70 Km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5145">
                <a:tc>
                  <a:txBody>
                    <a:bodyPr/>
                    <a:lstStyle/>
                    <a:p>
                      <a:pPr algn="just">
                        <a:lnSpc>
                          <a:spcPct val="150000"/>
                        </a:lnSpc>
                        <a:spcAft>
                          <a:spcPts val="0"/>
                        </a:spcAft>
                      </a:pPr>
                      <a:r>
                        <a:rPr lang="es-EC" sz="1100">
                          <a:effectLst/>
                        </a:rPr>
                        <a:t>Resolución Fina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HH+HV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70 Km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5145">
                <a:tc>
                  <a:txBody>
                    <a:bodyPr/>
                    <a:lstStyle/>
                    <a:p>
                      <a:pPr algn="just">
                        <a:lnSpc>
                          <a:spcPct val="150000"/>
                        </a:lnSpc>
                        <a:spcAft>
                          <a:spcPts val="0"/>
                        </a:spcAft>
                      </a:pPr>
                      <a:r>
                        <a:rPr lang="en-US" sz="1100">
                          <a:effectLst/>
                        </a:rPr>
                        <a:t>SL Scan SAR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HH</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350 Km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8277">
                <a:tc>
                  <a:txBody>
                    <a:bodyPr/>
                    <a:lstStyle/>
                    <a:p>
                      <a:pPr algn="just">
                        <a:lnSpc>
                          <a:spcPct val="150000"/>
                        </a:lnSpc>
                        <a:spcAft>
                          <a:spcPts val="0"/>
                        </a:spcAft>
                      </a:pPr>
                      <a:r>
                        <a:rPr lang="en-US" sz="1100">
                          <a:effectLst/>
                        </a:rPr>
                        <a:t>P Fine Polarimetría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rPr>
                        <a:t>HH+HV+VH+ VV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dirty="0">
                          <a:effectLst/>
                        </a:rPr>
                        <a:t>30 Km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Rectángulo 2"/>
          <p:cNvSpPr/>
          <p:nvPr/>
        </p:nvSpPr>
        <p:spPr>
          <a:xfrm>
            <a:off x="2100420" y="2299166"/>
            <a:ext cx="3432158" cy="276999"/>
          </a:xfrm>
          <a:prstGeom prst="rect">
            <a:avLst/>
          </a:prstGeom>
        </p:spPr>
        <p:txBody>
          <a:bodyPr wrap="none">
            <a:spAutoFit/>
          </a:bodyPr>
          <a:lstStyle/>
          <a:p>
            <a:pPr>
              <a:spcAft>
                <a:spcPts val="1000"/>
              </a:spcAft>
            </a:pPr>
            <a:r>
              <a:rPr lang="es-EC" sz="1200" b="1" dirty="0">
                <a:latin typeface="Arial" panose="020B0604020202020204" pitchFamily="34" charset="0"/>
                <a:ea typeface="Calibri" panose="020F0502020204030204" pitchFamily="34" charset="0"/>
                <a:cs typeface="Times New Roman" panose="02020603050405020304" pitchFamily="18" charset="0"/>
              </a:rPr>
              <a:t>Cuadro 2</a:t>
            </a:r>
            <a:r>
              <a:rPr lang="es-EC" sz="1200" b="1" dirty="0" smtClean="0">
                <a:latin typeface="Arial" panose="020B0604020202020204" pitchFamily="34" charset="0"/>
                <a:ea typeface="Calibri" panose="020F0502020204030204" pitchFamily="34" charset="0"/>
                <a:cs typeface="Times New Roman" panose="02020603050405020304" pitchFamily="18" charset="0"/>
              </a:rPr>
              <a:t>. </a:t>
            </a:r>
            <a:r>
              <a:rPr lang="es-EC" sz="1200" b="1" dirty="0">
                <a:latin typeface="Arial" panose="020B0604020202020204" pitchFamily="34" charset="0"/>
                <a:ea typeface="Calibri" panose="020F0502020204030204" pitchFamily="34" charset="0"/>
                <a:cs typeface="Times New Roman" panose="02020603050405020304" pitchFamily="18" charset="0"/>
              </a:rPr>
              <a:t>Resolución Espectral del PALSAR</a:t>
            </a:r>
            <a:endParaRPr lang="es-EC"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2100420" y="4858737"/>
            <a:ext cx="1535549" cy="289951"/>
          </a:xfrm>
          <a:prstGeom prst="rect">
            <a:avLst/>
          </a:prstGeom>
        </p:spPr>
        <p:txBody>
          <a:bodyPr wrap="none">
            <a:spAutoFit/>
          </a:bodyPr>
          <a:lstStyle/>
          <a:p>
            <a:pP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a:t>
            </a:r>
            <a:r>
              <a:rPr lang="es-EC" sz="1200" b="1" dirty="0" err="1">
                <a:latin typeface="Arial" panose="020B0604020202020204" pitchFamily="34" charset="0"/>
                <a:ea typeface="Calibri" panose="020F0502020204030204" pitchFamily="34" charset="0"/>
                <a:cs typeface="Times New Roman" panose="02020603050405020304" pitchFamily="18" charset="0"/>
              </a:rPr>
              <a:t>Lau</a:t>
            </a:r>
            <a:r>
              <a:rPr lang="es-EC" sz="1200" b="1" dirty="0">
                <a:latin typeface="Arial" panose="020B0604020202020204" pitchFamily="34" charset="0"/>
                <a:ea typeface="Calibri" panose="020F0502020204030204" pitchFamily="34" charset="0"/>
                <a:cs typeface="Times New Roman" panose="02020603050405020304" pitchFamily="18" charset="0"/>
              </a:rPr>
              <a:t>, 2011)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705677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5133" y="1333401"/>
            <a:ext cx="10364451" cy="708007"/>
          </a:xfrm>
        </p:spPr>
        <p:txBody>
          <a:bodyPr>
            <a:normAutofit fontScale="90000"/>
          </a:bodyPr>
          <a:lstStyle/>
          <a:p>
            <a:pPr lvl="0"/>
            <a:r>
              <a:rPr lang="es-EC" dirty="0"/>
              <a:t>Técnica </a:t>
            </a:r>
            <a:r>
              <a:rPr lang="es-EC" dirty="0" smtClean="0"/>
              <a:t>Topo-DInSAR</a:t>
            </a:r>
            <a:r>
              <a:rPr lang="es-EC" dirty="0"/>
              <a:t/>
            </a:r>
            <a:br>
              <a:rPr lang="es-EC" dirty="0"/>
            </a:br>
            <a:endParaRPr lang="es-EC" dirty="0"/>
          </a:p>
        </p:txBody>
      </p:sp>
      <p:graphicFrame>
        <p:nvGraphicFramePr>
          <p:cNvPr id="4" name="Diagrama 3"/>
          <p:cNvGraphicFramePr/>
          <p:nvPr>
            <p:extLst>
              <p:ext uri="{D42A27DB-BD31-4B8C-83A1-F6EECF244321}">
                <p14:modId xmlns:p14="http://schemas.microsoft.com/office/powerpoint/2010/main" val="4251123790"/>
              </p:ext>
            </p:extLst>
          </p:nvPr>
        </p:nvGraphicFramePr>
        <p:xfrm>
          <a:off x="2957015" y="1639435"/>
          <a:ext cx="8128000" cy="4827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14="http://schemas.microsoft.com/office/drawing/2010/main" Requires="a14">
          <p:sp>
            <p:nvSpPr>
              <p:cNvPr id="5" name="Rectángulo 4"/>
              <p:cNvSpPr/>
              <p:nvPr/>
            </p:nvSpPr>
            <p:spPr>
              <a:xfrm>
                <a:off x="546105" y="2400915"/>
                <a:ext cx="5050421" cy="3940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Φ</m:t>
                          </m:r>
                        </m:e>
                        <m:sub>
                          <m:r>
                            <a:rPr lang="es-EC" i="1">
                              <a:latin typeface="Cambria Math" panose="02040503050406030204" pitchFamily="18" charset="0"/>
                            </a:rPr>
                            <m:t>𝑇𝑜𝑝𝑜</m:t>
                          </m:r>
                          <m:r>
                            <a:rPr lang="es-EC" i="0">
                              <a:latin typeface="Cambria Math" panose="02040503050406030204" pitchFamily="18" charset="0"/>
                            </a:rPr>
                            <m:t>−</m:t>
                          </m:r>
                          <m:r>
                            <a:rPr lang="es-EC" i="1">
                              <a:latin typeface="Cambria Math" panose="02040503050406030204" pitchFamily="18" charset="0"/>
                            </a:rPr>
                            <m:t>𝐷𝐼𝑛𝑆𝐴𝑅</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Topo</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Mov</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Atm</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Φ</m:t>
                          </m:r>
                        </m:e>
                        <m:sub>
                          <m:r>
                            <m:rPr>
                              <m:sty m:val="p"/>
                            </m:rPr>
                            <a:rPr lang="es-EC" i="0">
                              <a:latin typeface="Cambria Math" panose="02040503050406030204" pitchFamily="18" charset="0"/>
                            </a:rPr>
                            <m:t>Noise</m:t>
                          </m:r>
                        </m:sub>
                      </m:sSub>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546105" y="2400915"/>
                <a:ext cx="5050421" cy="394019"/>
              </a:xfrm>
              <a:prstGeom prst="rect">
                <a:avLst/>
              </a:prstGeom>
              <a:blipFill rotWithShape="0">
                <a:blip r:embed="rId7"/>
                <a:stretch>
                  <a:fillRect b="-9375"/>
                </a:stretch>
              </a:blipFill>
            </p:spPr>
            <p:txBody>
              <a:bodyPr/>
              <a:lstStyle/>
              <a:p>
                <a:r>
                  <a:rPr lang="es-EC">
                    <a:noFill/>
                  </a:rPr>
                  <a:t> </a:t>
                </a:r>
              </a:p>
            </p:txBody>
          </p:sp>
        </mc:Fallback>
      </mc:AlternateContent>
      <p:sp>
        <p:nvSpPr>
          <p:cNvPr id="6" name="Rectángulo 5"/>
          <p:cNvSpPr/>
          <p:nvPr/>
        </p:nvSpPr>
        <p:spPr>
          <a:xfrm>
            <a:off x="1603526" y="2805941"/>
            <a:ext cx="2347117" cy="369332"/>
          </a:xfrm>
          <a:prstGeom prst="rect">
            <a:avLst/>
          </a:prstGeom>
        </p:spPr>
        <p:txBody>
          <a:bodyPr wrap="none">
            <a:spAutoFit/>
          </a:bodyPr>
          <a:lstStyle/>
          <a:p>
            <a:r>
              <a:rPr lang="es-EC" sz="1400" b="1" dirty="0" smtClean="0">
                <a:latin typeface="Arial" panose="020B0604020202020204" pitchFamily="34" charset="0"/>
                <a:ea typeface="Calibri" panose="020F0502020204030204" pitchFamily="34" charset="0"/>
              </a:rPr>
              <a:t>Fuente:(Mora </a:t>
            </a:r>
            <a:r>
              <a:rPr lang="es-EC" sz="1400" b="1" dirty="0">
                <a:latin typeface="Arial" panose="020B0604020202020204" pitchFamily="34" charset="0"/>
                <a:ea typeface="Calibri" panose="020F0502020204030204" pitchFamily="34" charset="0"/>
              </a:rPr>
              <a:t>et al., 2005</a:t>
            </a:r>
            <a:r>
              <a:rPr lang="es-EC" b="1" dirty="0">
                <a:latin typeface="Arial" panose="020B0604020202020204" pitchFamily="34" charset="0"/>
                <a:ea typeface="Calibri" panose="020F0502020204030204" pitchFamily="34" charset="0"/>
              </a:rPr>
              <a:t>)</a:t>
            </a:r>
            <a:endParaRPr lang="es-EC" b="1" dirty="0"/>
          </a:p>
        </p:txBody>
      </p:sp>
      <p:sp>
        <p:nvSpPr>
          <p:cNvPr id="7" name="Título 1"/>
          <p:cNvSpPr txBox="1">
            <a:spLocks/>
          </p:cNvSpPr>
          <p:nvPr/>
        </p:nvSpPr>
        <p:spPr>
          <a:xfrm>
            <a:off x="1899024" y="12601"/>
            <a:ext cx="8596668" cy="13208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s-EC" sz="3200" dirty="0"/>
              <a:t>6</a:t>
            </a:r>
            <a:r>
              <a:rPr lang="es-EC" sz="3200" dirty="0" smtClean="0"/>
              <a:t>. ESTADO DEL ARTE</a:t>
            </a:r>
            <a:endParaRPr lang="es-EC" sz="3200" dirty="0"/>
          </a:p>
        </p:txBody>
      </p:sp>
    </p:spTree>
    <p:extLst>
      <p:ext uri="{BB962C8B-B14F-4D97-AF65-F5344CB8AC3E}">
        <p14:creationId xmlns:p14="http://schemas.microsoft.com/office/powerpoint/2010/main" val="386101427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1048" y="412457"/>
            <a:ext cx="10364451" cy="939826"/>
          </a:xfrm>
        </p:spPr>
        <p:txBody>
          <a:bodyPr>
            <a:noAutofit/>
          </a:bodyPr>
          <a:lstStyle/>
          <a:p>
            <a:pPr lvl="0"/>
            <a:r>
              <a:rPr lang="es-EC" sz="3200" dirty="0"/>
              <a:t>Técnica de los </a:t>
            </a:r>
            <a:r>
              <a:rPr lang="es-EC" sz="3200" dirty="0" err="1"/>
              <a:t>Permanent</a:t>
            </a:r>
            <a:r>
              <a:rPr lang="es-EC" sz="3200" dirty="0"/>
              <a:t> </a:t>
            </a:r>
            <a:r>
              <a:rPr lang="es-EC" sz="3200" dirty="0" err="1"/>
              <a:t>Scatterers</a:t>
            </a:r>
            <a:r>
              <a:rPr lang="es-EC" sz="3200" dirty="0"/>
              <a:t>(PS, Dispersores Permanentes)</a:t>
            </a:r>
            <a:br>
              <a:rPr lang="es-EC" sz="3200" dirty="0"/>
            </a:br>
            <a:endParaRPr lang="es-EC" sz="3200" dirty="0"/>
          </a:p>
        </p:txBody>
      </p:sp>
      <p:graphicFrame>
        <p:nvGraphicFramePr>
          <p:cNvPr id="3" name="Diagrama 2"/>
          <p:cNvGraphicFramePr/>
          <p:nvPr>
            <p:extLst>
              <p:ext uri="{D42A27DB-BD31-4B8C-83A1-F6EECF244321}">
                <p14:modId xmlns:p14="http://schemas.microsoft.com/office/powerpoint/2010/main" val="2604256645"/>
              </p:ext>
            </p:extLst>
          </p:nvPr>
        </p:nvGraphicFramePr>
        <p:xfrm>
          <a:off x="1936465" y="1183691"/>
          <a:ext cx="926890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5504974"/>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107" y="0"/>
            <a:ext cx="10364451" cy="1467860"/>
          </a:xfrm>
        </p:spPr>
        <p:txBody>
          <a:bodyPr>
            <a:normAutofit/>
          </a:bodyPr>
          <a:lstStyle/>
          <a:p>
            <a:pPr lvl="0"/>
            <a:r>
              <a:rPr lang="es-EC" sz="3200" dirty="0"/>
              <a:t>Técnica </a:t>
            </a:r>
            <a:r>
              <a:rPr lang="es-EC" sz="3200" dirty="0" err="1"/>
              <a:t>Coherent</a:t>
            </a:r>
            <a:r>
              <a:rPr lang="es-EC" sz="3200" dirty="0"/>
              <a:t> </a:t>
            </a:r>
            <a:r>
              <a:rPr lang="es-EC" sz="3200" dirty="0" err="1"/>
              <a:t>Pixels</a:t>
            </a:r>
            <a:r>
              <a:rPr lang="es-EC" sz="3200" dirty="0"/>
              <a:t> </a:t>
            </a:r>
            <a:r>
              <a:rPr lang="es-EC" sz="3200" dirty="0" err="1"/>
              <a:t>Technique</a:t>
            </a:r>
            <a:r>
              <a:rPr lang="es-EC" sz="3200" dirty="0"/>
              <a:t> DInSAR, (CPT, Técnica de Pixeles Coherentes)</a:t>
            </a:r>
          </a:p>
        </p:txBody>
      </p:sp>
      <p:graphicFrame>
        <p:nvGraphicFramePr>
          <p:cNvPr id="3" name="Diagrama 2"/>
          <p:cNvGraphicFramePr/>
          <p:nvPr>
            <p:extLst>
              <p:ext uri="{D42A27DB-BD31-4B8C-83A1-F6EECF244321}">
                <p14:modId xmlns:p14="http://schemas.microsoft.com/office/powerpoint/2010/main" val="2792088168"/>
              </p:ext>
            </p:extLst>
          </p:nvPr>
        </p:nvGraphicFramePr>
        <p:xfrm>
          <a:off x="1759043" y="1208552"/>
          <a:ext cx="8995391" cy="5124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0232711"/>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6" y="283666"/>
            <a:ext cx="10364451" cy="862553"/>
          </a:xfrm>
        </p:spPr>
        <p:txBody>
          <a:bodyPr>
            <a:noAutofit/>
          </a:bodyPr>
          <a:lstStyle/>
          <a:p>
            <a:pPr lvl="0"/>
            <a:r>
              <a:rPr lang="es-EC" sz="3200" dirty="0"/>
              <a:t>Técnica Time Series DInSAR (TS, Series de </a:t>
            </a:r>
            <a:r>
              <a:rPr lang="es-EC" sz="3200" dirty="0" smtClean="0"/>
              <a:t>Tiempo).</a:t>
            </a:r>
            <a:r>
              <a:rPr lang="es-EC" sz="3200" dirty="0"/>
              <a:t/>
            </a:r>
            <a:br>
              <a:rPr lang="es-EC" sz="3200" dirty="0"/>
            </a:br>
            <a:endParaRPr lang="es-EC" sz="3200" dirty="0"/>
          </a:p>
        </p:txBody>
      </p:sp>
      <p:graphicFrame>
        <p:nvGraphicFramePr>
          <p:cNvPr id="3" name="Diagrama 2"/>
          <p:cNvGraphicFramePr/>
          <p:nvPr>
            <p:extLst>
              <p:ext uri="{D42A27DB-BD31-4B8C-83A1-F6EECF244321}">
                <p14:modId xmlns:p14="http://schemas.microsoft.com/office/powerpoint/2010/main" val="668713640"/>
              </p:ext>
            </p:extLst>
          </p:nvPr>
        </p:nvGraphicFramePr>
        <p:xfrm>
          <a:off x="2209421" y="101991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017080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odo-educacion.com/wp-content/uploads/2012/09/3f597__investig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8096" y="2367453"/>
            <a:ext cx="3694953" cy="277121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83346" y="975705"/>
            <a:ext cx="10364451" cy="1596177"/>
          </a:xfrm>
        </p:spPr>
        <p:txBody>
          <a:bodyPr>
            <a:normAutofit/>
          </a:bodyPr>
          <a:lstStyle/>
          <a:p>
            <a:r>
              <a:rPr lang="es-EC" sz="4800" dirty="0"/>
              <a:t>7. METOLOGÍA</a:t>
            </a:r>
            <a:br>
              <a:rPr lang="es-EC" sz="4800" dirty="0"/>
            </a:br>
            <a:endParaRPr lang="es-EC" sz="4800" dirty="0"/>
          </a:p>
        </p:txBody>
      </p:sp>
    </p:spTree>
    <p:extLst>
      <p:ext uri="{BB962C8B-B14F-4D97-AF65-F5344CB8AC3E}">
        <p14:creationId xmlns:p14="http://schemas.microsoft.com/office/powerpoint/2010/main" val="126289780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3978" y="180636"/>
            <a:ext cx="10364451" cy="1339072"/>
          </a:xfrm>
        </p:spPr>
        <p:txBody>
          <a:bodyPr>
            <a:normAutofit/>
          </a:bodyPr>
          <a:lstStyle/>
          <a:p>
            <a:r>
              <a:rPr lang="es-EC" sz="3200" dirty="0" smtClean="0"/>
              <a:t>Obtención de la Información Base para la aplicación de la metodología DInSAR</a:t>
            </a:r>
            <a:endParaRPr lang="es-EC" sz="3200" dirty="0"/>
          </a:p>
        </p:txBody>
      </p:sp>
      <p:sp>
        <p:nvSpPr>
          <p:cNvPr id="3" name="Marcador de contenido 2"/>
          <p:cNvSpPr>
            <a:spLocks noGrp="1"/>
          </p:cNvSpPr>
          <p:nvPr>
            <p:ph idx="1"/>
          </p:nvPr>
        </p:nvSpPr>
        <p:spPr>
          <a:xfrm>
            <a:off x="497029" y="1519708"/>
            <a:ext cx="11158351" cy="994735"/>
          </a:xfrm>
        </p:spPr>
        <p:txBody>
          <a:bodyPr>
            <a:normAutofit/>
          </a:bodyPr>
          <a:lstStyle/>
          <a:p>
            <a:r>
              <a:rPr lang="es-EC" cap="none" dirty="0"/>
              <a:t>L</a:t>
            </a:r>
            <a:r>
              <a:rPr lang="es-EC" cap="none" dirty="0" smtClean="0"/>
              <a:t>as imágenes SAR ALOS-PALSAR están disponibles en órbita ascendente y descendente para la zona de estudio, el tiempo de toma va desde el año 2007 hasta el año 2009.</a:t>
            </a:r>
            <a:endParaRPr lang="es-EC" b="1" cap="none" dirty="0"/>
          </a:p>
        </p:txBody>
      </p:sp>
      <p:graphicFrame>
        <p:nvGraphicFramePr>
          <p:cNvPr id="5" name="Tabla 4"/>
          <p:cNvGraphicFramePr>
            <a:graphicFrameLocks noGrp="1"/>
          </p:cNvGraphicFramePr>
          <p:nvPr>
            <p:extLst>
              <p:ext uri="{D42A27DB-BD31-4B8C-83A1-F6EECF244321}">
                <p14:modId xmlns:p14="http://schemas.microsoft.com/office/powerpoint/2010/main" val="1153202313"/>
              </p:ext>
            </p:extLst>
          </p:nvPr>
        </p:nvGraphicFramePr>
        <p:xfrm>
          <a:off x="3272965" y="2744782"/>
          <a:ext cx="5447763" cy="2978863"/>
        </p:xfrm>
        <a:graphic>
          <a:graphicData uri="http://schemas.openxmlformats.org/drawingml/2006/table">
            <a:tbl>
              <a:tblPr firstRow="1" firstCol="1" bandRow="1">
                <a:tableStyleId>{616DA210-FB5B-4158-B5E0-FEB733F419BA}</a:tableStyleId>
              </a:tblPr>
              <a:tblGrid>
                <a:gridCol w="3501012"/>
                <a:gridCol w="1946751"/>
              </a:tblGrid>
              <a:tr h="430655">
                <a:tc>
                  <a:txBody>
                    <a:bodyPr/>
                    <a:lstStyle/>
                    <a:p>
                      <a:pPr>
                        <a:lnSpc>
                          <a:spcPct val="107000"/>
                        </a:lnSpc>
                        <a:spcAft>
                          <a:spcPts val="0"/>
                        </a:spcAft>
                      </a:pPr>
                      <a:r>
                        <a:rPr lang="es-EC" sz="1600" dirty="0" smtClean="0">
                          <a:effectLst/>
                        </a:rPr>
                        <a:t>PARES INTERFEROMÉTRICOS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600" dirty="0" smtClean="0">
                          <a:effectLst/>
                        </a:rPr>
                        <a:t>POLARIZACIÓN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5334">
                <a:tc>
                  <a:txBody>
                    <a:bodyPr/>
                    <a:lstStyle/>
                    <a:p>
                      <a:pPr>
                        <a:lnSpc>
                          <a:spcPct val="107000"/>
                        </a:lnSpc>
                        <a:spcAft>
                          <a:spcPts val="0"/>
                        </a:spcAft>
                      </a:pPr>
                      <a:r>
                        <a:rPr lang="es-EC" sz="1200" dirty="0">
                          <a:effectLst/>
                        </a:rPr>
                        <a:t>PALSAR 20070712-140-20070827-140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 HH+HH</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0574">
                <a:tc>
                  <a:txBody>
                    <a:bodyPr/>
                    <a:lstStyle/>
                    <a:p>
                      <a:pPr>
                        <a:lnSpc>
                          <a:spcPct val="107000"/>
                        </a:lnSpc>
                        <a:spcAft>
                          <a:spcPts val="0"/>
                        </a:spcAft>
                      </a:pPr>
                      <a:r>
                        <a:rPr lang="es-EC" sz="1200">
                          <a:effectLst/>
                        </a:rPr>
                        <a:t>PALSAR 20070712-150-20070827-150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 HH+HH</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8613">
                <a:tc>
                  <a:txBody>
                    <a:bodyPr/>
                    <a:lstStyle/>
                    <a:p>
                      <a:pPr>
                        <a:lnSpc>
                          <a:spcPct val="107000"/>
                        </a:lnSpc>
                        <a:spcAft>
                          <a:spcPts val="0"/>
                        </a:spcAft>
                      </a:pPr>
                      <a:r>
                        <a:rPr lang="es-EC" sz="1200">
                          <a:effectLst/>
                        </a:rPr>
                        <a:t>PALSAR 20070827-140-20080529-140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 HV+HV</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0574">
                <a:tc>
                  <a:txBody>
                    <a:bodyPr/>
                    <a:lstStyle/>
                    <a:p>
                      <a:pPr>
                        <a:lnSpc>
                          <a:spcPct val="107000"/>
                        </a:lnSpc>
                        <a:spcAft>
                          <a:spcPts val="0"/>
                        </a:spcAft>
                      </a:pPr>
                      <a:r>
                        <a:rPr lang="es-EC" sz="1200" dirty="0">
                          <a:effectLst/>
                        </a:rPr>
                        <a:t>PALSAR 20080529-150-20080714-150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 HH+HH</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0577">
                <a:tc>
                  <a:txBody>
                    <a:bodyPr/>
                    <a:lstStyle/>
                    <a:p>
                      <a:pPr>
                        <a:lnSpc>
                          <a:spcPct val="107000"/>
                        </a:lnSpc>
                        <a:spcAft>
                          <a:spcPts val="0"/>
                        </a:spcAft>
                      </a:pPr>
                      <a:r>
                        <a:rPr lang="es-EC" sz="1200">
                          <a:effectLst/>
                        </a:rPr>
                        <a:t>PALSAR 20080829-140-20090717-140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HH+HH</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2536">
                <a:tc>
                  <a:txBody>
                    <a:bodyPr/>
                    <a:lstStyle/>
                    <a:p>
                      <a:pPr>
                        <a:lnSpc>
                          <a:spcPct val="107000"/>
                        </a:lnSpc>
                        <a:spcAft>
                          <a:spcPts val="0"/>
                        </a:spcAft>
                      </a:pPr>
                      <a:r>
                        <a:rPr lang="es-EC" sz="1200" dirty="0">
                          <a:effectLst/>
                        </a:rPr>
                        <a:t>PALSAR 20090717-140-20090901-150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HV+HV</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ángulo 5"/>
          <p:cNvSpPr/>
          <p:nvPr/>
        </p:nvSpPr>
        <p:spPr>
          <a:xfrm>
            <a:off x="3087043" y="5737293"/>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3087043" y="2375943"/>
            <a:ext cx="2661306" cy="276999"/>
          </a:xfrm>
          <a:prstGeom prst="rect">
            <a:avLst/>
          </a:prstGeom>
        </p:spPr>
        <p:txBody>
          <a:bodyPr wrap="none">
            <a:spAutoFit/>
          </a:bodyPr>
          <a:lstStyle/>
          <a:p>
            <a:pPr>
              <a:spcAft>
                <a:spcPts val="1000"/>
              </a:spcAft>
            </a:pPr>
            <a:r>
              <a:rPr lang="es-EC" sz="1200" b="1" dirty="0">
                <a:latin typeface="Arial" panose="020B0604020202020204" pitchFamily="34" charset="0"/>
                <a:ea typeface="Calibri" panose="020F0502020204030204" pitchFamily="34" charset="0"/>
                <a:cs typeface="Times New Roman" panose="02020603050405020304" pitchFamily="18" charset="0"/>
              </a:rPr>
              <a:t>Cuadro </a:t>
            </a:r>
            <a:r>
              <a:rPr lang="es-EC" sz="1200" b="1" dirty="0" smtClean="0">
                <a:latin typeface="Arial" panose="020B0604020202020204" pitchFamily="34" charset="0"/>
                <a:ea typeface="Calibri" panose="020F0502020204030204" pitchFamily="34" charset="0"/>
                <a:cs typeface="Times New Roman" panose="02020603050405020304" pitchFamily="18" charset="0"/>
              </a:rPr>
              <a:t>3. Pares Interferométricos</a:t>
            </a:r>
            <a:endParaRPr lang="es-EC"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342544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3327" y="94444"/>
            <a:ext cx="8596668" cy="781318"/>
          </a:xfrm>
        </p:spPr>
        <p:txBody>
          <a:bodyPr/>
          <a:lstStyle/>
          <a:p>
            <a:r>
              <a:rPr lang="es-EC" dirty="0" smtClean="0"/>
              <a:t>Modelo Digital de Elevación</a:t>
            </a:r>
            <a:endParaRPr lang="es-EC" dirty="0"/>
          </a:p>
        </p:txBody>
      </p:sp>
      <p:sp>
        <p:nvSpPr>
          <p:cNvPr id="3" name="Marcador de contenido 2"/>
          <p:cNvSpPr>
            <a:spLocks noGrp="1"/>
          </p:cNvSpPr>
          <p:nvPr>
            <p:ph idx="1"/>
          </p:nvPr>
        </p:nvSpPr>
        <p:spPr>
          <a:xfrm>
            <a:off x="381120" y="975732"/>
            <a:ext cx="11093956" cy="1162161"/>
          </a:xfrm>
        </p:spPr>
        <p:txBody>
          <a:bodyPr>
            <a:normAutofit lnSpcReduction="10000"/>
          </a:bodyPr>
          <a:lstStyle/>
          <a:p>
            <a:pPr algn="just"/>
            <a:r>
              <a:rPr lang="es-EC" cap="none" dirty="0"/>
              <a:t>E</a:t>
            </a:r>
            <a:r>
              <a:rPr lang="es-EC" cap="none" dirty="0" smtClean="0"/>
              <a:t>l modelo digital de elevación que se obtuvo por los datos de la misión espacial topográfica de radar (SRTM), el cual está disponible desde el 2003 por medio del servicio geológico de los estados unidos (USGS).</a:t>
            </a:r>
            <a:endParaRPr lang="es-EC" cap="none" dirty="0"/>
          </a:p>
        </p:txBody>
      </p:sp>
      <p:pic>
        <p:nvPicPr>
          <p:cNvPr id="5" name="Imagen 4" descr="G:\Perfil\fig\30m.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908" y="2306136"/>
            <a:ext cx="3448320" cy="4091994"/>
          </a:xfrm>
          <a:prstGeom prst="rect">
            <a:avLst/>
          </a:prstGeom>
          <a:noFill/>
          <a:ln>
            <a:noFill/>
          </a:ln>
        </p:spPr>
      </p:pic>
      <p:pic>
        <p:nvPicPr>
          <p:cNvPr id="6" name="Imagen 5" descr="G:\Perfil\fig\Estudi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1296" y="2275683"/>
            <a:ext cx="3269087" cy="4152900"/>
          </a:xfrm>
          <a:prstGeom prst="rect">
            <a:avLst/>
          </a:prstGeom>
          <a:noFill/>
          <a:ln>
            <a:noFill/>
          </a:ln>
        </p:spPr>
      </p:pic>
      <p:sp>
        <p:nvSpPr>
          <p:cNvPr id="7" name="Rectángulo 6"/>
          <p:cNvSpPr/>
          <p:nvPr/>
        </p:nvSpPr>
        <p:spPr>
          <a:xfrm>
            <a:off x="4800224" y="6566373"/>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2424262" y="2066782"/>
            <a:ext cx="2213619" cy="289951"/>
          </a:xfrm>
          <a:prstGeom prst="rect">
            <a:avLst/>
          </a:prstGeom>
        </p:spPr>
        <p:txBody>
          <a:bodyPr wrap="none">
            <a:spAutoFit/>
          </a:bodyPr>
          <a:lstStyle/>
          <a:p>
            <a:pPr lvl="0"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Figura 11. DEM </a:t>
            </a:r>
            <a:r>
              <a:rPr lang="es-EC" sz="1200" b="1" dirty="0">
                <a:latin typeface="Arial" panose="020B0604020202020204" pitchFamily="34" charset="0"/>
                <a:ea typeface="Calibri" panose="020F0502020204030204" pitchFamily="34" charset="0"/>
                <a:cs typeface="Times New Roman" panose="02020603050405020304" pitchFamily="18" charset="0"/>
              </a:rPr>
              <a:t>del Ecuador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974964" y="2099363"/>
            <a:ext cx="2935419" cy="276999"/>
          </a:xfrm>
          <a:prstGeom prst="rect">
            <a:avLst/>
          </a:prstGeom>
        </p:spPr>
        <p:txBody>
          <a:bodyPr wrap="none">
            <a:spAutoFit/>
          </a:bodyPr>
          <a:lstStyle/>
          <a:p>
            <a:r>
              <a:rPr lang="es-EC" sz="1200" b="1" dirty="0" smtClean="0">
                <a:latin typeface="Arial" panose="020B0604020202020204" pitchFamily="34" charset="0"/>
                <a:ea typeface="Calibri" panose="020F0502020204030204" pitchFamily="34" charset="0"/>
              </a:rPr>
              <a:t>Figura 12. DEM </a:t>
            </a:r>
            <a:r>
              <a:rPr lang="es-EC" sz="1200" b="1" dirty="0">
                <a:latin typeface="Arial" panose="020B0604020202020204" pitchFamily="34" charset="0"/>
                <a:ea typeface="Calibri" panose="020F0502020204030204" pitchFamily="34" charset="0"/>
              </a:rPr>
              <a:t>de la Zona de Estudio</a:t>
            </a:r>
            <a:endParaRPr lang="es-EC" sz="1200" dirty="0"/>
          </a:p>
        </p:txBody>
      </p:sp>
    </p:spTree>
    <p:extLst>
      <p:ext uri="{BB962C8B-B14F-4D97-AF65-F5344CB8AC3E}">
        <p14:creationId xmlns:p14="http://schemas.microsoft.com/office/powerpoint/2010/main" val="183373715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5748" y="0"/>
            <a:ext cx="9505233" cy="850006"/>
          </a:xfrm>
        </p:spPr>
        <p:txBody>
          <a:bodyPr/>
          <a:lstStyle/>
          <a:p>
            <a:r>
              <a:rPr lang="es-EC" sz="3200" dirty="0" smtClean="0"/>
              <a:t>Pasos a seguir en el software </a:t>
            </a:r>
            <a:r>
              <a:rPr lang="es-EC" sz="3200" dirty="0" err="1" smtClean="0"/>
              <a:t>envi</a:t>
            </a:r>
            <a:r>
              <a:rPr lang="es-EC" sz="3200" dirty="0" smtClean="0"/>
              <a:t> 4.8</a:t>
            </a:r>
            <a:endParaRPr lang="es-EC" dirty="0"/>
          </a:p>
        </p:txBody>
      </p:sp>
      <p:sp>
        <p:nvSpPr>
          <p:cNvPr id="3" name="2 Marcador de contenido"/>
          <p:cNvSpPr>
            <a:spLocks noGrp="1"/>
          </p:cNvSpPr>
          <p:nvPr>
            <p:ph sz="quarter" idx="1"/>
          </p:nvPr>
        </p:nvSpPr>
        <p:spPr>
          <a:xfrm>
            <a:off x="1235748" y="1043189"/>
            <a:ext cx="9735667" cy="4546242"/>
          </a:xfrm>
        </p:spPr>
        <p:txBody>
          <a:bodyPr>
            <a:normAutofit/>
          </a:bodyPr>
          <a:lstStyle/>
          <a:p>
            <a:pPr marL="457200" indent="-457200">
              <a:buFont typeface="+mj-lt"/>
              <a:buAutoNum type="arabicPeriod"/>
            </a:pPr>
            <a:r>
              <a:rPr lang="es-EC" sz="1800" dirty="0" smtClean="0"/>
              <a:t>Focusing</a:t>
            </a:r>
          </a:p>
          <a:p>
            <a:pPr marL="457200" indent="-457200">
              <a:buFont typeface="+mj-lt"/>
              <a:buAutoNum type="arabicPeriod"/>
            </a:pPr>
            <a:r>
              <a:rPr lang="es-EC" sz="1800" dirty="0" smtClean="0"/>
              <a:t>multilooking</a:t>
            </a:r>
          </a:p>
          <a:p>
            <a:pPr marL="457200" indent="-457200">
              <a:buFont typeface="+mj-lt"/>
              <a:buAutoNum type="arabicPeriod"/>
            </a:pPr>
            <a:r>
              <a:rPr lang="es-EC" sz="1800" dirty="0" smtClean="0"/>
              <a:t>Estimación de la línea base</a:t>
            </a:r>
          </a:p>
          <a:p>
            <a:pPr marL="457200" indent="-457200">
              <a:buFont typeface="+mj-lt"/>
              <a:buAutoNum type="arabicPeriod"/>
            </a:pPr>
            <a:r>
              <a:rPr lang="es-EC" sz="1800" dirty="0" smtClean="0"/>
              <a:t>IDENTIFICACIÓN DEL PROBLEMA </a:t>
            </a:r>
          </a:p>
          <a:p>
            <a:pPr marL="457200" indent="-457200">
              <a:buFont typeface="+mj-lt"/>
              <a:buAutoNum type="arabicPeriod"/>
            </a:pPr>
            <a:r>
              <a:rPr lang="es-EC" sz="1800" i="1" dirty="0"/>
              <a:t>Paso 1: “Interferogram </a:t>
            </a:r>
            <a:r>
              <a:rPr lang="es-EC" sz="1800" i="1" dirty="0" err="1"/>
              <a:t>Generation</a:t>
            </a:r>
            <a:r>
              <a:rPr lang="es-EC" sz="1800" i="1" dirty="0"/>
              <a:t>”</a:t>
            </a:r>
            <a:r>
              <a:rPr lang="es-EC" sz="1800" dirty="0" smtClean="0"/>
              <a:t> </a:t>
            </a:r>
          </a:p>
          <a:p>
            <a:pPr marL="457200" indent="-457200">
              <a:buFont typeface="+mj-lt"/>
              <a:buAutoNum type="arabicPeriod"/>
            </a:pPr>
            <a:r>
              <a:rPr lang="en-US" sz="1800" i="1" dirty="0"/>
              <a:t>Paso 2: “Adaptive Filter and Coherence Generation”</a:t>
            </a:r>
            <a:r>
              <a:rPr lang="es-EC" sz="1800" dirty="0" smtClean="0"/>
              <a:t>METODOLOGÍA </a:t>
            </a:r>
          </a:p>
          <a:p>
            <a:pPr marL="457200" indent="-457200">
              <a:buFont typeface="+mj-lt"/>
              <a:buAutoNum type="arabicPeriod"/>
            </a:pPr>
            <a:r>
              <a:rPr lang="es-EC" sz="1800" i="1" dirty="0"/>
              <a:t>PASO 3: “Phase Unwrapping</a:t>
            </a:r>
            <a:r>
              <a:rPr lang="es-EC" sz="1800" i="1" dirty="0" smtClean="0"/>
              <a:t>”</a:t>
            </a:r>
          </a:p>
          <a:p>
            <a:pPr marL="457200" indent="-457200">
              <a:buFont typeface="+mj-lt"/>
              <a:buAutoNum type="arabicPeriod"/>
            </a:pPr>
            <a:r>
              <a:rPr lang="es-EC" sz="1800" i="1" dirty="0"/>
              <a:t>Paso 4: “</a:t>
            </a:r>
            <a:r>
              <a:rPr lang="es-EC" sz="1800" i="1" dirty="0" err="1"/>
              <a:t>Refinement</a:t>
            </a:r>
            <a:r>
              <a:rPr lang="es-EC" sz="1800" i="1" dirty="0"/>
              <a:t> and Re-</a:t>
            </a:r>
            <a:r>
              <a:rPr lang="es-EC" sz="1800" i="1" dirty="0" err="1"/>
              <a:t>flattening</a:t>
            </a:r>
            <a:r>
              <a:rPr lang="es-EC" sz="1800" i="1" dirty="0" smtClean="0"/>
              <a:t>”</a:t>
            </a:r>
          </a:p>
          <a:p>
            <a:pPr marL="457200" indent="-457200">
              <a:buFont typeface="+mj-lt"/>
              <a:buAutoNum type="arabicPeriod"/>
            </a:pPr>
            <a:r>
              <a:rPr lang="en-US" sz="1800" i="1" dirty="0"/>
              <a:t>Paso 6: “Phase to Displacement Conversion and Geocoding”</a:t>
            </a:r>
            <a:endParaRPr lang="es-EC" sz="1800" i="1" dirty="0" smtClean="0"/>
          </a:p>
          <a:p>
            <a:pPr marL="457200" indent="-457200">
              <a:buFont typeface="+mj-lt"/>
              <a:buAutoNum type="arabicPeriod"/>
            </a:pPr>
            <a:endParaRPr lang="es-EC" sz="1800" dirty="0" smtClean="0"/>
          </a:p>
        </p:txBody>
      </p:sp>
    </p:spTree>
    <p:extLst>
      <p:ext uri="{BB962C8B-B14F-4D97-AF65-F5344CB8AC3E}">
        <p14:creationId xmlns:p14="http://schemas.microsoft.com/office/powerpoint/2010/main" val="2024579514"/>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7607" y="86029"/>
            <a:ext cx="8596668" cy="807077"/>
          </a:xfrm>
        </p:spPr>
        <p:txBody>
          <a:bodyPr>
            <a:normAutofit/>
          </a:bodyPr>
          <a:lstStyle/>
          <a:p>
            <a:r>
              <a:rPr lang="es-EC" sz="3200" dirty="0" smtClean="0"/>
              <a:t>Corrección de las Imágenes</a:t>
            </a:r>
            <a:endParaRPr lang="es-EC" sz="3200" dirty="0"/>
          </a:p>
        </p:txBody>
      </p:sp>
      <p:sp>
        <p:nvSpPr>
          <p:cNvPr id="3" name="Marcador de contenido 2"/>
          <p:cNvSpPr>
            <a:spLocks noGrp="1"/>
          </p:cNvSpPr>
          <p:nvPr>
            <p:ph idx="1"/>
          </p:nvPr>
        </p:nvSpPr>
        <p:spPr>
          <a:xfrm>
            <a:off x="503661" y="1711827"/>
            <a:ext cx="10887894" cy="773240"/>
          </a:xfrm>
        </p:spPr>
        <p:txBody>
          <a:bodyPr>
            <a:normAutofit lnSpcReduction="10000"/>
          </a:bodyPr>
          <a:lstStyle/>
          <a:p>
            <a:pPr algn="just"/>
            <a:r>
              <a:rPr lang="es-EC" cap="none" dirty="0"/>
              <a:t>L</a:t>
            </a:r>
            <a:r>
              <a:rPr lang="es-EC" cap="none" dirty="0" smtClean="0"/>
              <a:t>a herramienta </a:t>
            </a:r>
            <a:r>
              <a:rPr lang="es-EC" cap="none" dirty="0"/>
              <a:t>F</a:t>
            </a:r>
            <a:r>
              <a:rPr lang="es-EC" cap="none" dirty="0" smtClean="0"/>
              <a:t>ocusing permitirá a los datos adquiridos centrarse para generar datos single look </a:t>
            </a:r>
            <a:r>
              <a:rPr lang="es-EC" cap="none" dirty="0" err="1" smtClean="0"/>
              <a:t>complex</a:t>
            </a:r>
            <a:r>
              <a:rPr lang="es-EC" cap="none" dirty="0" smtClean="0"/>
              <a:t> (SLC).</a:t>
            </a:r>
            <a:endParaRPr lang="es-EC" cap="none" dirty="0"/>
          </a:p>
        </p:txBody>
      </p:sp>
      <p:sp>
        <p:nvSpPr>
          <p:cNvPr id="5" name="Título 1"/>
          <p:cNvSpPr txBox="1">
            <a:spLocks/>
          </p:cNvSpPr>
          <p:nvPr/>
        </p:nvSpPr>
        <p:spPr>
          <a:xfrm>
            <a:off x="677334" y="1012422"/>
            <a:ext cx="8596668" cy="525273"/>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“Focusing”</a:t>
            </a:r>
            <a:endParaRPr lang="es-EC" dirty="0"/>
          </a:p>
        </p:txBody>
      </p:sp>
      <p:pic>
        <p:nvPicPr>
          <p:cNvPr id="6" name="Imagen 5" descr="G:\Perfil\fig\HH.png"/>
          <p:cNvPicPr/>
          <p:nvPr/>
        </p:nvPicPr>
        <p:blipFill>
          <a:blip r:embed="rId2">
            <a:extLst>
              <a:ext uri="{28A0092B-C50C-407E-A947-70E740481C1C}">
                <a14:useLocalDpi xmlns:a14="http://schemas.microsoft.com/office/drawing/2010/main" val="0"/>
              </a:ext>
            </a:extLst>
          </a:blip>
          <a:srcRect/>
          <a:stretch>
            <a:fillRect/>
          </a:stretch>
        </p:blipFill>
        <p:spPr bwMode="auto">
          <a:xfrm>
            <a:off x="3350365" y="3232595"/>
            <a:ext cx="2016759" cy="2052682"/>
          </a:xfrm>
          <a:prstGeom prst="rect">
            <a:avLst/>
          </a:prstGeom>
          <a:noFill/>
          <a:ln>
            <a:noFill/>
          </a:ln>
        </p:spPr>
      </p:pic>
      <p:pic>
        <p:nvPicPr>
          <p:cNvPr id="7" name="Imagen 6" descr="G:\Perfil\fig\HV.png"/>
          <p:cNvPicPr/>
          <p:nvPr/>
        </p:nvPicPr>
        <p:blipFill>
          <a:blip r:embed="rId3">
            <a:extLst>
              <a:ext uri="{28A0092B-C50C-407E-A947-70E740481C1C}">
                <a14:useLocalDpi xmlns:a14="http://schemas.microsoft.com/office/drawing/2010/main" val="0"/>
              </a:ext>
            </a:extLst>
          </a:blip>
          <a:srcRect/>
          <a:stretch>
            <a:fillRect/>
          </a:stretch>
        </p:blipFill>
        <p:spPr bwMode="auto">
          <a:xfrm>
            <a:off x="6073880" y="3232595"/>
            <a:ext cx="2039808" cy="2059565"/>
          </a:xfrm>
          <a:prstGeom prst="rect">
            <a:avLst/>
          </a:prstGeom>
          <a:noFill/>
          <a:ln>
            <a:noFill/>
          </a:ln>
        </p:spPr>
      </p:pic>
      <p:sp>
        <p:nvSpPr>
          <p:cNvPr id="9" name="Rectángulo 8"/>
          <p:cNvSpPr/>
          <p:nvPr/>
        </p:nvSpPr>
        <p:spPr>
          <a:xfrm>
            <a:off x="3659458" y="5285277"/>
            <a:ext cx="6096000" cy="311239"/>
          </a:xfrm>
          <a:prstGeom prst="rect">
            <a:avLst/>
          </a:prstGeom>
        </p:spPr>
        <p:txBody>
          <a:bodyPr>
            <a:spAutoFit/>
          </a:bodyPr>
          <a:lstStyle/>
          <a:p>
            <a:pPr>
              <a:lnSpc>
                <a:spcPct val="107000"/>
              </a:lnSpc>
              <a:spcAft>
                <a:spcPts val="0"/>
              </a:spcAft>
            </a:pPr>
            <a:r>
              <a:rPr lang="en-US" sz="1400" dirty="0" smtClean="0">
                <a:latin typeface="NimbusRomNo9L-Regu"/>
                <a:ea typeface="Calibri" panose="020F0502020204030204" pitchFamily="34" charset="0"/>
                <a:cs typeface="NimbusRomNo9L-Regu"/>
              </a:rPr>
              <a:t>(a</a:t>
            </a:r>
            <a:r>
              <a:rPr lang="en-US" sz="1400" dirty="0">
                <a:latin typeface="NimbusRomNo9L-Regu"/>
                <a:ea typeface="Calibri" panose="020F0502020204030204" pitchFamily="34" charset="0"/>
                <a:cs typeface="NimbusRomNo9L-Regu"/>
              </a:rPr>
              <a:t>) Focusing HH                 </a:t>
            </a:r>
            <a:r>
              <a:rPr lang="en-US" sz="1400" dirty="0" smtClean="0">
                <a:latin typeface="NimbusRomNo9L-Regu"/>
                <a:ea typeface="Calibri" panose="020F0502020204030204" pitchFamily="34" charset="0"/>
                <a:cs typeface="NimbusRomNo9L-Regu"/>
              </a:rPr>
              <a:t>            (</a:t>
            </a:r>
            <a:r>
              <a:rPr lang="en-US" sz="1400" dirty="0">
                <a:latin typeface="NimbusRomNo9L-Regu"/>
                <a:ea typeface="Calibri" panose="020F0502020204030204" pitchFamily="34" charset="0"/>
                <a:cs typeface="NimbusRomNo9L-Regu"/>
              </a:rPr>
              <a:t>b) Focusing HV</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52211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16144" y="-15279"/>
            <a:ext cx="8596668" cy="1185679"/>
          </a:xfrm>
        </p:spPr>
        <p:txBody>
          <a:bodyPr>
            <a:normAutofit/>
          </a:bodyPr>
          <a:lstStyle/>
          <a:p>
            <a:r>
              <a:rPr lang="es-EC" sz="3200" dirty="0" smtClean="0"/>
              <a:t>1. Introducción  </a:t>
            </a:r>
            <a:endParaRPr lang="es-EC" sz="3200" dirty="0"/>
          </a:p>
        </p:txBody>
      </p:sp>
      <p:pic>
        <p:nvPicPr>
          <p:cNvPr id="1026" name="Picture 2" descr="https://encrypted-tbn0.gstatic.com/images?q=tbn:ANd9GcShNQX50bMKz9YjqhCRFIAyH_zOO_r0qfZoEbrRzKTeQZKsRS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413" y="1170400"/>
            <a:ext cx="4440131" cy="424708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 de texto 106"/>
          <p:cNvSpPr txBox="1"/>
          <p:nvPr/>
        </p:nvSpPr>
        <p:spPr>
          <a:xfrm>
            <a:off x="3708638" y="5625295"/>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1. </a:t>
            </a:r>
            <a:r>
              <a:rPr lang="es-EC" sz="1200" b="1" dirty="0" smtClean="0">
                <a:latin typeface="Arial" panose="020B0604020202020204" pitchFamily="34" charset="0"/>
                <a:ea typeface="Calibri" panose="020F0502020204030204" pitchFamily="34" charset="0"/>
                <a:cs typeface="Times New Roman" panose="02020603050405020304" pitchFamily="18" charset="0"/>
              </a:rPr>
              <a:t>Teledetección Radar</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5333976" y="5844220"/>
            <a:ext cx="1826142"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a:t>
            </a:r>
            <a:r>
              <a:rPr lang="es-EC" sz="1200" b="1" dirty="0" smtClean="0">
                <a:latin typeface="Arial" panose="020B0604020202020204" pitchFamily="34" charset="0"/>
                <a:ea typeface="Calibri" panose="020F0502020204030204" pitchFamily="34" charset="0"/>
                <a:cs typeface="Times New Roman" panose="02020603050405020304" pitchFamily="18" charset="0"/>
              </a:rPr>
              <a:t>: (Lanero,2008)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950722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8855" y="231082"/>
            <a:ext cx="8596668" cy="755561"/>
          </a:xfrm>
        </p:spPr>
        <p:txBody>
          <a:bodyPr>
            <a:normAutofit/>
          </a:bodyPr>
          <a:lstStyle/>
          <a:p>
            <a:r>
              <a:rPr lang="es-EC" sz="3200" dirty="0" smtClean="0"/>
              <a:t>Multilooking</a:t>
            </a:r>
            <a:endParaRPr lang="es-EC" sz="3200" dirty="0"/>
          </a:p>
        </p:txBody>
      </p:sp>
      <p:sp>
        <p:nvSpPr>
          <p:cNvPr id="3" name="Marcador de contenido 2"/>
          <p:cNvSpPr>
            <a:spLocks noGrp="1"/>
          </p:cNvSpPr>
          <p:nvPr>
            <p:ph idx="1"/>
          </p:nvPr>
        </p:nvSpPr>
        <p:spPr>
          <a:xfrm>
            <a:off x="587181" y="1189933"/>
            <a:ext cx="11093957" cy="930341"/>
          </a:xfrm>
        </p:spPr>
        <p:txBody>
          <a:bodyPr>
            <a:normAutofit/>
          </a:bodyPr>
          <a:lstStyle/>
          <a:p>
            <a:pPr algn="just"/>
            <a:r>
              <a:rPr lang="es-EC" cap="none" dirty="0"/>
              <a:t>E</a:t>
            </a:r>
            <a:r>
              <a:rPr lang="es-EC" cap="none" dirty="0" smtClean="0"/>
              <a:t>l proceso de multilooking es utilizar el procesador de señal SAR para restaurar la imagen y pasar los píxeles de forma rectangular a píxeles de forma cuadrada.</a:t>
            </a:r>
            <a:endParaRPr lang="es-EC" cap="none" dirty="0"/>
          </a:p>
        </p:txBody>
      </p:sp>
      <p:pic>
        <p:nvPicPr>
          <p:cNvPr id="6" name="Imagen 5" descr="G:\Perfil\fig\MHV.png"/>
          <p:cNvPicPr/>
          <p:nvPr/>
        </p:nvPicPr>
        <p:blipFill>
          <a:blip r:embed="rId2">
            <a:extLst>
              <a:ext uri="{28A0092B-C50C-407E-A947-70E740481C1C}">
                <a14:useLocalDpi xmlns:a14="http://schemas.microsoft.com/office/drawing/2010/main" val="0"/>
              </a:ext>
            </a:extLst>
          </a:blip>
          <a:srcRect/>
          <a:stretch>
            <a:fillRect/>
          </a:stretch>
        </p:blipFill>
        <p:spPr bwMode="auto">
          <a:xfrm>
            <a:off x="3778136" y="2736023"/>
            <a:ext cx="1972479" cy="2249549"/>
          </a:xfrm>
          <a:prstGeom prst="rect">
            <a:avLst/>
          </a:prstGeom>
          <a:noFill/>
          <a:ln>
            <a:noFill/>
          </a:ln>
        </p:spPr>
      </p:pic>
      <p:pic>
        <p:nvPicPr>
          <p:cNvPr id="7" name="Imagen 6" descr="G:\Perfil\fig\MHH.png"/>
          <p:cNvPicPr/>
          <p:nvPr/>
        </p:nvPicPr>
        <p:blipFill>
          <a:blip r:embed="rId3">
            <a:extLst>
              <a:ext uri="{28A0092B-C50C-407E-A947-70E740481C1C}">
                <a14:useLocalDpi xmlns:a14="http://schemas.microsoft.com/office/drawing/2010/main" val="0"/>
              </a:ext>
            </a:extLst>
          </a:blip>
          <a:srcRect/>
          <a:stretch>
            <a:fillRect/>
          </a:stretch>
        </p:blipFill>
        <p:spPr bwMode="auto">
          <a:xfrm>
            <a:off x="6307158" y="2745548"/>
            <a:ext cx="1961077" cy="2238576"/>
          </a:xfrm>
          <a:prstGeom prst="rect">
            <a:avLst/>
          </a:prstGeom>
          <a:noFill/>
          <a:ln>
            <a:noFill/>
          </a:ln>
        </p:spPr>
      </p:pic>
      <p:sp>
        <p:nvSpPr>
          <p:cNvPr id="8" name="Rectángulo 7"/>
          <p:cNvSpPr/>
          <p:nvPr/>
        </p:nvSpPr>
        <p:spPr>
          <a:xfrm>
            <a:off x="3871886" y="4984124"/>
            <a:ext cx="4314001" cy="307777"/>
          </a:xfrm>
          <a:prstGeom prst="rect">
            <a:avLst/>
          </a:prstGeom>
        </p:spPr>
        <p:txBody>
          <a:bodyPr wrap="none">
            <a:spAutoFit/>
          </a:bodyPr>
          <a:lstStyle/>
          <a:p>
            <a:r>
              <a:rPr lang="en-US" sz="1400" dirty="0">
                <a:latin typeface="NimbusRomNo9L-Regu"/>
                <a:ea typeface="Calibri" panose="020F0502020204030204" pitchFamily="34" charset="0"/>
                <a:cs typeface="NimbusRomNo9L-Regu"/>
              </a:rPr>
              <a:t>(a) Multilooking HH                      (b) Multilooking HV</a:t>
            </a:r>
            <a:endParaRPr lang="es-EC" sz="1400" dirty="0"/>
          </a:p>
        </p:txBody>
      </p:sp>
    </p:spTree>
    <p:extLst>
      <p:ext uri="{BB962C8B-B14F-4D97-AF65-F5344CB8AC3E}">
        <p14:creationId xmlns:p14="http://schemas.microsoft.com/office/powerpoint/2010/main" val="409279053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5144" y="171717"/>
            <a:ext cx="8596668" cy="652530"/>
          </a:xfrm>
        </p:spPr>
        <p:txBody>
          <a:bodyPr/>
          <a:lstStyle/>
          <a:p>
            <a:r>
              <a:rPr lang="es-EC" sz="3200" dirty="0" smtClean="0"/>
              <a:t>Estimación</a:t>
            </a:r>
            <a:r>
              <a:rPr lang="es-EC" dirty="0" smtClean="0"/>
              <a:t> de la Línea Base</a:t>
            </a:r>
            <a:endParaRPr lang="es-EC" dirty="0"/>
          </a:p>
        </p:txBody>
      </p:sp>
      <p:sp>
        <p:nvSpPr>
          <p:cNvPr id="3" name="Marcador de contenido 2"/>
          <p:cNvSpPr>
            <a:spLocks noGrp="1"/>
          </p:cNvSpPr>
          <p:nvPr>
            <p:ph idx="1"/>
          </p:nvPr>
        </p:nvSpPr>
        <p:spPr>
          <a:xfrm>
            <a:off x="677334" y="1004552"/>
            <a:ext cx="10952289" cy="930341"/>
          </a:xfrm>
        </p:spPr>
        <p:txBody>
          <a:bodyPr>
            <a:normAutofit/>
          </a:bodyPr>
          <a:lstStyle/>
          <a:p>
            <a:pPr algn="just"/>
            <a:r>
              <a:rPr lang="es-EC" cap="none" dirty="0"/>
              <a:t>L</a:t>
            </a:r>
            <a:r>
              <a:rPr lang="es-EC" cap="none" dirty="0" smtClean="0"/>
              <a:t>a estimación de la línea base permite obtener información acerca de los valores de referencia y otros parámetros relacionados con el par interferométrico</a:t>
            </a:r>
            <a:endParaRPr lang="es-EC" cap="none" dirty="0"/>
          </a:p>
        </p:txBody>
      </p:sp>
      <p:graphicFrame>
        <p:nvGraphicFramePr>
          <p:cNvPr id="5" name="Tabla 4"/>
          <p:cNvGraphicFramePr>
            <a:graphicFrameLocks noGrp="1"/>
          </p:cNvGraphicFramePr>
          <p:nvPr>
            <p:extLst>
              <p:ext uri="{D42A27DB-BD31-4B8C-83A1-F6EECF244321}">
                <p14:modId xmlns:p14="http://schemas.microsoft.com/office/powerpoint/2010/main" val="3646996853"/>
              </p:ext>
            </p:extLst>
          </p:nvPr>
        </p:nvGraphicFramePr>
        <p:xfrm>
          <a:off x="3683080" y="2392197"/>
          <a:ext cx="5541298" cy="3338690"/>
        </p:xfrm>
        <a:graphic>
          <a:graphicData uri="http://schemas.openxmlformats.org/drawingml/2006/table">
            <a:tbl>
              <a:tblPr firstRow="1" firstCol="1" bandRow="1">
                <a:tableStyleId>{9D7B26C5-4107-4FEC-AEDC-1716B250A1EF}</a:tableStyleId>
              </a:tblPr>
              <a:tblGrid>
                <a:gridCol w="1737962"/>
                <a:gridCol w="1447422"/>
                <a:gridCol w="2355914"/>
              </a:tblGrid>
              <a:tr h="356420">
                <a:tc>
                  <a:txBody>
                    <a:bodyPr/>
                    <a:lstStyle/>
                    <a:p>
                      <a:pPr>
                        <a:lnSpc>
                          <a:spcPct val="107000"/>
                        </a:lnSpc>
                        <a:spcAft>
                          <a:spcPts val="0"/>
                        </a:spcAft>
                      </a:pPr>
                      <a:r>
                        <a:rPr lang="es-EC" sz="1200" dirty="0">
                          <a:effectLst/>
                        </a:rPr>
                        <a:t>Imagen Master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Imagen Slave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Normal Línea Base (m)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97045">
                <a:tc>
                  <a:txBody>
                    <a:bodyPr/>
                    <a:lstStyle/>
                    <a:p>
                      <a:pPr>
                        <a:lnSpc>
                          <a:spcPct val="107000"/>
                        </a:lnSpc>
                        <a:spcAft>
                          <a:spcPts val="0"/>
                        </a:spcAft>
                      </a:pPr>
                      <a:r>
                        <a:rPr lang="es-EC" sz="1200" dirty="0">
                          <a:effectLst/>
                        </a:rPr>
                        <a:t>20070712-140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20070827-140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165.559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97045">
                <a:tc>
                  <a:txBody>
                    <a:bodyPr/>
                    <a:lstStyle/>
                    <a:p>
                      <a:pPr>
                        <a:lnSpc>
                          <a:spcPct val="107000"/>
                        </a:lnSpc>
                        <a:spcAft>
                          <a:spcPts val="0"/>
                        </a:spcAft>
                      </a:pPr>
                      <a:r>
                        <a:rPr lang="es-EC" sz="1200" dirty="0">
                          <a:effectLst/>
                        </a:rPr>
                        <a:t>20070827-140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20080529-150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-667.054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97045">
                <a:tc>
                  <a:txBody>
                    <a:bodyPr/>
                    <a:lstStyle/>
                    <a:p>
                      <a:pPr>
                        <a:lnSpc>
                          <a:spcPct val="107000"/>
                        </a:lnSpc>
                        <a:spcAft>
                          <a:spcPts val="0"/>
                        </a:spcAft>
                      </a:pPr>
                      <a:r>
                        <a:rPr lang="es-EC" sz="1200" dirty="0">
                          <a:effectLst/>
                        </a:rPr>
                        <a:t>20080529-150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20080714-150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424.277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97045">
                <a:tc>
                  <a:txBody>
                    <a:bodyPr/>
                    <a:lstStyle/>
                    <a:p>
                      <a:pPr>
                        <a:lnSpc>
                          <a:spcPct val="107000"/>
                        </a:lnSpc>
                        <a:spcAft>
                          <a:spcPts val="0"/>
                        </a:spcAft>
                      </a:pPr>
                      <a:r>
                        <a:rPr lang="es-EC" sz="1200">
                          <a:effectLst/>
                        </a:rPr>
                        <a:t>20080714-150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20090717-140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420.688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97045">
                <a:tc>
                  <a:txBody>
                    <a:bodyPr/>
                    <a:lstStyle/>
                    <a:p>
                      <a:pPr>
                        <a:lnSpc>
                          <a:spcPct val="107000"/>
                        </a:lnSpc>
                        <a:spcAft>
                          <a:spcPts val="0"/>
                        </a:spcAft>
                      </a:pPr>
                      <a:r>
                        <a:rPr lang="es-EC" sz="1200">
                          <a:effectLst/>
                        </a:rPr>
                        <a:t>20090717-140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20090901-150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167.205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97045">
                <a:tc>
                  <a:txBody>
                    <a:bodyPr/>
                    <a:lstStyle/>
                    <a:p>
                      <a:pPr>
                        <a:lnSpc>
                          <a:spcPct val="107000"/>
                        </a:lnSpc>
                        <a:spcAft>
                          <a:spcPts val="0"/>
                        </a:spcAft>
                      </a:pPr>
                      <a:r>
                        <a:rPr lang="es-EC" sz="1200">
                          <a:effectLst/>
                        </a:rPr>
                        <a:t>20070712-140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20090901-150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357.015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ángulo 5"/>
          <p:cNvSpPr/>
          <p:nvPr/>
        </p:nvSpPr>
        <p:spPr>
          <a:xfrm>
            <a:off x="3492172" y="2115198"/>
            <a:ext cx="3007555" cy="276999"/>
          </a:xfrm>
          <a:prstGeom prst="rect">
            <a:avLst/>
          </a:prstGeom>
        </p:spPr>
        <p:txBody>
          <a:bodyPr wrap="none">
            <a:spAutoFit/>
          </a:bodyPr>
          <a:lstStyle/>
          <a:p>
            <a:pPr>
              <a:spcAft>
                <a:spcPts val="1000"/>
              </a:spcAft>
            </a:pPr>
            <a:r>
              <a:rPr lang="es-EC" sz="1200" b="1" dirty="0">
                <a:latin typeface="Arial" panose="020B0604020202020204" pitchFamily="34" charset="0"/>
                <a:ea typeface="Calibri" panose="020F0502020204030204" pitchFamily="34" charset="0"/>
                <a:cs typeface="Times New Roman" panose="02020603050405020304" pitchFamily="18" charset="0"/>
              </a:rPr>
              <a:t>Cuadro 4</a:t>
            </a:r>
            <a:r>
              <a:rPr lang="es-EC" sz="1200" b="1" dirty="0" smtClean="0">
                <a:latin typeface="Arial" panose="020B0604020202020204" pitchFamily="34" charset="0"/>
                <a:ea typeface="Calibri" panose="020F0502020204030204" pitchFamily="34" charset="0"/>
                <a:cs typeface="Times New Roman" panose="02020603050405020304" pitchFamily="18" charset="0"/>
              </a:rPr>
              <a:t>. Estimación de la Línea Base</a:t>
            </a:r>
            <a:endParaRPr lang="es-EC"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3492172" y="5737293"/>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9962109"/>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4917" y="205346"/>
            <a:ext cx="8596668" cy="729803"/>
          </a:xfrm>
        </p:spPr>
        <p:txBody>
          <a:bodyPr>
            <a:normAutofit/>
          </a:bodyPr>
          <a:lstStyle/>
          <a:p>
            <a:r>
              <a:rPr lang="es-EC" sz="3200" i="1" dirty="0" smtClean="0"/>
              <a:t>Paso 1: “Interferogram </a:t>
            </a:r>
            <a:r>
              <a:rPr lang="es-EC" sz="3200" i="1" dirty="0" err="1" smtClean="0"/>
              <a:t>Generation</a:t>
            </a:r>
            <a:r>
              <a:rPr lang="es-EC" sz="3200" i="1" dirty="0" smtClean="0"/>
              <a:t>”</a:t>
            </a:r>
            <a:endParaRPr lang="es-EC" sz="3200" dirty="0"/>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1659012282"/>
              </p:ext>
            </p:extLst>
          </p:nvPr>
        </p:nvGraphicFramePr>
        <p:xfrm>
          <a:off x="2247405" y="1054100"/>
          <a:ext cx="7154172" cy="5184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89184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Perfil\fig\20070712_150-20070827_15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1257" y="953037"/>
            <a:ext cx="4778062" cy="3877985"/>
          </a:xfrm>
          <a:prstGeom prst="rect">
            <a:avLst/>
          </a:prstGeom>
          <a:noFill/>
          <a:ln>
            <a:noFill/>
          </a:ln>
        </p:spPr>
      </p:pic>
      <p:sp>
        <p:nvSpPr>
          <p:cNvPr id="11" name="Rectángulo 10"/>
          <p:cNvSpPr/>
          <p:nvPr/>
        </p:nvSpPr>
        <p:spPr>
          <a:xfrm>
            <a:off x="2481329" y="5065017"/>
            <a:ext cx="9148293" cy="307777"/>
          </a:xfrm>
          <a:prstGeom prst="rect">
            <a:avLst/>
          </a:prstGeom>
        </p:spPr>
        <p:txBody>
          <a:bodyPr wrap="square">
            <a:spAutoFit/>
          </a:bodyPr>
          <a:lstStyle/>
          <a:p>
            <a:r>
              <a:rPr lang="es-EC" sz="1400" dirty="0" smtClean="0">
                <a:latin typeface="NimbusRomNo9L-Regu"/>
                <a:ea typeface="Calibri" panose="020F0502020204030204" pitchFamily="34" charset="0"/>
                <a:cs typeface="NimbusRomNo9L-Regu"/>
              </a:rPr>
              <a:t>(a</a:t>
            </a:r>
            <a:r>
              <a:rPr lang="es-EC" sz="1400" dirty="0">
                <a:latin typeface="NimbusRomNo9L-Regu"/>
                <a:ea typeface="Calibri" panose="020F0502020204030204" pitchFamily="34" charset="0"/>
                <a:cs typeface="NimbusRomNo9L-Regu"/>
              </a:rPr>
              <a:t>) Julio-Agosto 2007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b) Agosto 2007-Mayo 2008</a:t>
            </a:r>
            <a:endParaRPr lang="es-EC" sz="1400" dirty="0"/>
          </a:p>
        </p:txBody>
      </p:sp>
      <p:pic>
        <p:nvPicPr>
          <p:cNvPr id="12" name="Imagen 11" descr="G:\Perfil\fig\20070712_140-20070827_14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552" y="953037"/>
            <a:ext cx="4919728" cy="3877985"/>
          </a:xfrm>
          <a:prstGeom prst="rect">
            <a:avLst/>
          </a:prstGeom>
          <a:noFill/>
          <a:ln>
            <a:noFill/>
          </a:ln>
        </p:spPr>
      </p:pic>
    </p:spTree>
    <p:extLst>
      <p:ext uri="{BB962C8B-B14F-4D97-AF65-F5344CB8AC3E}">
        <p14:creationId xmlns:p14="http://schemas.microsoft.com/office/powerpoint/2010/main" val="3028843174"/>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8721" y="4927613"/>
            <a:ext cx="10393250" cy="322845"/>
          </a:xfrm>
          <a:prstGeom prst="rect">
            <a:avLst/>
          </a:prstGeom>
        </p:spPr>
        <p:txBody>
          <a:bodyPr wrap="square">
            <a:spAutoFit/>
          </a:bodyPr>
          <a:lstStyle/>
          <a:p>
            <a:pPr indent="449580">
              <a:lnSpc>
                <a:spcPct val="107000"/>
              </a:lnSpc>
              <a:spcAft>
                <a:spcPts val="0"/>
              </a:spcAft>
            </a:pP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c) Mayo-Julio 2008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d) Mayo 2008- Julio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descr="G:\Perfil\fig\20070712_140-20070827_14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552" y="953038"/>
            <a:ext cx="4919729" cy="3877985"/>
          </a:xfrm>
          <a:prstGeom prst="rect">
            <a:avLst/>
          </a:prstGeom>
          <a:noFill/>
          <a:ln>
            <a:noFill/>
          </a:ln>
        </p:spPr>
      </p:pic>
      <p:pic>
        <p:nvPicPr>
          <p:cNvPr id="11" name="Imagen 10" descr="G:\Perfil\fig\20070712_150-20070827_15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5346" y="953037"/>
            <a:ext cx="4919729" cy="3877985"/>
          </a:xfrm>
          <a:prstGeom prst="rect">
            <a:avLst/>
          </a:prstGeom>
          <a:noFill/>
          <a:ln>
            <a:noFill/>
          </a:ln>
        </p:spPr>
      </p:pic>
    </p:spTree>
    <p:extLst>
      <p:ext uri="{BB962C8B-B14F-4D97-AF65-F5344CB8AC3E}">
        <p14:creationId xmlns:p14="http://schemas.microsoft.com/office/powerpoint/2010/main" val="3889649873"/>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93869" y="5020174"/>
            <a:ext cx="10129837"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(e) Julio-Septiembre 2009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f) Julio 2007-Septiembre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G:\Perfil\fig\20070712_140-20090901_15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5346" y="1001333"/>
            <a:ext cx="4968360" cy="3877984"/>
          </a:xfrm>
          <a:prstGeom prst="rect">
            <a:avLst/>
          </a:prstGeom>
          <a:noFill/>
          <a:ln>
            <a:noFill/>
          </a:ln>
        </p:spPr>
      </p:pic>
      <p:pic>
        <p:nvPicPr>
          <p:cNvPr id="10" name="Imagen 9" descr="G:\Perfil\fig\20090717_140-20090901_15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552" y="1001333"/>
            <a:ext cx="4919729" cy="3877984"/>
          </a:xfrm>
          <a:prstGeom prst="rect">
            <a:avLst/>
          </a:prstGeom>
          <a:noFill/>
          <a:ln>
            <a:noFill/>
          </a:ln>
        </p:spPr>
      </p:pic>
    </p:spTree>
    <p:extLst>
      <p:ext uri="{BB962C8B-B14F-4D97-AF65-F5344CB8AC3E}">
        <p14:creationId xmlns:p14="http://schemas.microsoft.com/office/powerpoint/2010/main" val="406782160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0363" y="127967"/>
            <a:ext cx="10218194" cy="1320800"/>
          </a:xfrm>
        </p:spPr>
        <p:txBody>
          <a:bodyPr>
            <a:normAutofit/>
          </a:bodyPr>
          <a:lstStyle/>
          <a:p>
            <a:r>
              <a:rPr lang="en-US" sz="3200" i="1" dirty="0" smtClean="0"/>
              <a:t>Paso 2: “Adaptive </a:t>
            </a:r>
            <a:r>
              <a:rPr lang="en-US" sz="3200" i="1" dirty="0"/>
              <a:t>Filter and Coherence </a:t>
            </a:r>
            <a:r>
              <a:rPr lang="en-US" sz="3200" i="1" dirty="0" smtClean="0"/>
              <a:t>Generation”</a:t>
            </a:r>
            <a:endParaRPr lang="es-EC" sz="3200" dirty="0"/>
          </a:p>
        </p:txBody>
      </p:sp>
      <p:graphicFrame>
        <p:nvGraphicFramePr>
          <p:cNvPr id="5" name="Marcador de contenido 2"/>
          <p:cNvGraphicFramePr>
            <a:graphicFrameLocks noGrp="1"/>
          </p:cNvGraphicFramePr>
          <p:nvPr>
            <p:ph idx="1"/>
            <p:extLst>
              <p:ext uri="{D42A27DB-BD31-4B8C-83A1-F6EECF244321}">
                <p14:modId xmlns:p14="http://schemas.microsoft.com/office/powerpoint/2010/main" val="545862028"/>
              </p:ext>
            </p:extLst>
          </p:nvPr>
        </p:nvGraphicFramePr>
        <p:xfrm>
          <a:off x="2265991" y="1355020"/>
          <a:ext cx="7246937" cy="4897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7008626"/>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424187" y="5082648"/>
            <a:ext cx="8335296" cy="307777"/>
          </a:xfrm>
          <a:prstGeom prst="rect">
            <a:avLst/>
          </a:prstGeom>
        </p:spPr>
        <p:txBody>
          <a:bodyPr wrap="square">
            <a:spAutoFit/>
          </a:bodyPr>
          <a:lstStyle/>
          <a:p>
            <a:r>
              <a:rPr lang="es-EC" sz="1400" dirty="0" smtClean="0">
                <a:latin typeface="NimbusRomNo9L-Regu"/>
                <a:ea typeface="Calibri" panose="020F0502020204030204" pitchFamily="34" charset="0"/>
                <a:cs typeface="NimbusRomNo9L-Regu"/>
              </a:rPr>
              <a:t>(a</a:t>
            </a:r>
            <a:r>
              <a:rPr lang="es-EC" sz="1400" dirty="0">
                <a:latin typeface="NimbusRomNo9L-Regu"/>
                <a:ea typeface="Calibri" panose="020F0502020204030204" pitchFamily="34" charset="0"/>
                <a:cs typeface="NimbusRomNo9L-Regu"/>
              </a:rPr>
              <a:t>) Julio-Agosto 2007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b) Agosto 2007-Mayo 2008</a:t>
            </a:r>
            <a:endParaRPr lang="es-EC" sz="1400" dirty="0"/>
          </a:p>
        </p:txBody>
      </p:sp>
      <p:pic>
        <p:nvPicPr>
          <p:cNvPr id="15" name="Imagen 14" descr="G:\Perfil\fig\1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553" y="1001332"/>
            <a:ext cx="4919728" cy="3877983"/>
          </a:xfrm>
          <a:prstGeom prst="rect">
            <a:avLst/>
          </a:prstGeom>
          <a:noFill/>
          <a:ln>
            <a:noFill/>
          </a:ln>
        </p:spPr>
      </p:pic>
      <p:pic>
        <p:nvPicPr>
          <p:cNvPr id="16" name="Imagen 15" descr="G:\Perfil\fig\2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835" y="1001332"/>
            <a:ext cx="4895383" cy="3877983"/>
          </a:xfrm>
          <a:prstGeom prst="rect">
            <a:avLst/>
          </a:prstGeom>
          <a:noFill/>
          <a:ln>
            <a:noFill/>
          </a:ln>
        </p:spPr>
      </p:pic>
    </p:spTree>
    <p:extLst>
      <p:ext uri="{BB962C8B-B14F-4D97-AF65-F5344CB8AC3E}">
        <p14:creationId xmlns:p14="http://schemas.microsoft.com/office/powerpoint/2010/main" val="2681859402"/>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3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553" y="1001333"/>
            <a:ext cx="4919728" cy="3877984"/>
          </a:xfrm>
          <a:prstGeom prst="rect">
            <a:avLst/>
          </a:prstGeom>
          <a:noFill/>
          <a:ln>
            <a:noFill/>
          </a:ln>
        </p:spPr>
      </p:pic>
      <p:pic>
        <p:nvPicPr>
          <p:cNvPr id="6" name="Imagen 5" descr="G:\Perfil\fig\4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5347" y="1001333"/>
            <a:ext cx="4968360" cy="3877983"/>
          </a:xfrm>
          <a:prstGeom prst="rect">
            <a:avLst/>
          </a:prstGeom>
          <a:noFill/>
          <a:ln>
            <a:noFill/>
          </a:ln>
        </p:spPr>
      </p:pic>
      <p:sp>
        <p:nvSpPr>
          <p:cNvPr id="7" name="Rectángulo 6"/>
          <p:cNvSpPr/>
          <p:nvPr/>
        </p:nvSpPr>
        <p:spPr>
          <a:xfrm>
            <a:off x="2155877" y="5011565"/>
            <a:ext cx="8798940"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(c) Mayo-Julio 2008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d) Mayo 2008- Julio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613692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5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09" y="975575"/>
            <a:ext cx="4919729" cy="3877984"/>
          </a:xfrm>
          <a:prstGeom prst="rect">
            <a:avLst/>
          </a:prstGeom>
          <a:noFill/>
          <a:ln>
            <a:noFill/>
          </a:ln>
        </p:spPr>
      </p:pic>
      <p:pic>
        <p:nvPicPr>
          <p:cNvPr id="6" name="Imagen 5" descr="G:\Perfil\fig\6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6"/>
            <a:ext cx="4968360" cy="3877984"/>
          </a:xfrm>
          <a:prstGeom prst="rect">
            <a:avLst/>
          </a:prstGeom>
          <a:noFill/>
          <a:ln>
            <a:noFill/>
          </a:ln>
        </p:spPr>
      </p:pic>
      <p:sp>
        <p:nvSpPr>
          <p:cNvPr id="7" name="Rectángulo 6"/>
          <p:cNvSpPr/>
          <p:nvPr/>
        </p:nvSpPr>
        <p:spPr>
          <a:xfrm>
            <a:off x="2069200" y="5111854"/>
            <a:ext cx="9135419"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(e) Julio-Septiembre 2009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f) Julio 2007-Septiembre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229959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836433" y="192361"/>
            <a:ext cx="8596668" cy="1320800"/>
          </a:xfrm>
        </p:spPr>
        <p:txBody>
          <a:bodyPr>
            <a:normAutofit/>
          </a:bodyPr>
          <a:lstStyle/>
          <a:p>
            <a:r>
              <a:rPr lang="es-EC" sz="3200" dirty="0" smtClean="0"/>
              <a:t>2. Justificación </a:t>
            </a:r>
            <a:r>
              <a:rPr lang="es-EC" sz="3200" dirty="0"/>
              <a:t>e </a:t>
            </a:r>
            <a:r>
              <a:rPr lang="es-EC" sz="3200" dirty="0" smtClean="0"/>
              <a:t>Identificación </a:t>
            </a:r>
            <a:r>
              <a:rPr lang="es-EC" sz="3200" dirty="0"/>
              <a:t>del Problema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62072133"/>
              </p:ext>
            </p:extLst>
          </p:nvPr>
        </p:nvGraphicFramePr>
        <p:xfrm>
          <a:off x="1190311" y="1400936"/>
          <a:ext cx="9502545" cy="4845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0078313"/>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6280" y="127967"/>
            <a:ext cx="8596668" cy="709160"/>
          </a:xfrm>
        </p:spPr>
        <p:txBody>
          <a:bodyPr>
            <a:normAutofit/>
          </a:bodyPr>
          <a:lstStyle/>
          <a:p>
            <a:r>
              <a:rPr lang="es-EC" sz="3200" dirty="0" smtClean="0"/>
              <a:t>Coherencia</a:t>
            </a:r>
            <a:endParaRPr lang="es-EC" sz="3200" dirty="0"/>
          </a:p>
        </p:txBody>
      </p:sp>
      <p:graphicFrame>
        <p:nvGraphicFramePr>
          <p:cNvPr id="6" name="Marcador de contenido 2"/>
          <p:cNvGraphicFramePr>
            <a:graphicFrameLocks noGrp="1"/>
          </p:cNvGraphicFramePr>
          <p:nvPr>
            <p:ph idx="1"/>
            <p:extLst>
              <p:ext uri="{D42A27DB-BD31-4B8C-83A1-F6EECF244321}">
                <p14:modId xmlns:p14="http://schemas.microsoft.com/office/powerpoint/2010/main" val="1414214271"/>
              </p:ext>
            </p:extLst>
          </p:nvPr>
        </p:nvGraphicFramePr>
        <p:xfrm>
          <a:off x="1858395" y="824248"/>
          <a:ext cx="7883041" cy="5648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434318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768970" y="5096408"/>
            <a:ext cx="7843222" cy="307777"/>
          </a:xfrm>
          <a:prstGeom prst="rect">
            <a:avLst/>
          </a:prstGeom>
        </p:spPr>
        <p:txBody>
          <a:bodyPr wrap="square">
            <a:spAutoFit/>
          </a:bodyPr>
          <a:lstStyle/>
          <a:p>
            <a:r>
              <a:rPr lang="es-EC" sz="1400" dirty="0" smtClean="0">
                <a:latin typeface="NimbusRomNo9L-Regu"/>
                <a:ea typeface="Calibri" panose="020F0502020204030204" pitchFamily="34" charset="0"/>
                <a:cs typeface="NimbusRomNo9L-Regu"/>
              </a:rPr>
              <a:t>(a</a:t>
            </a:r>
            <a:r>
              <a:rPr lang="es-EC" sz="1400" dirty="0">
                <a:latin typeface="NimbusRomNo9L-Regu"/>
                <a:ea typeface="Calibri" panose="020F0502020204030204" pitchFamily="34" charset="0"/>
                <a:cs typeface="NimbusRomNo9L-Regu"/>
              </a:rPr>
              <a:t>) Julio-Agosto 2007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b) Agosto 2007-Mayo 2008</a:t>
            </a:r>
            <a:endParaRPr lang="es-EC" sz="1400" dirty="0"/>
          </a:p>
        </p:txBody>
      </p:sp>
      <p:pic>
        <p:nvPicPr>
          <p:cNvPr id="15" name="Imagen 14" descr="G:\Perfil\fig\1C.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8" cy="3877984"/>
          </a:xfrm>
          <a:prstGeom prst="rect">
            <a:avLst/>
          </a:prstGeom>
          <a:noFill/>
          <a:ln>
            <a:noFill/>
          </a:ln>
        </p:spPr>
      </p:pic>
      <p:pic>
        <p:nvPicPr>
          <p:cNvPr id="16" name="Imagen 15" descr="G:\Perfil\fig\2C.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8" y="975576"/>
            <a:ext cx="4968360" cy="3877984"/>
          </a:xfrm>
          <a:prstGeom prst="rect">
            <a:avLst/>
          </a:prstGeom>
          <a:noFill/>
          <a:ln>
            <a:noFill/>
          </a:ln>
        </p:spPr>
      </p:pic>
    </p:spTree>
    <p:extLst>
      <p:ext uri="{BB962C8B-B14F-4D97-AF65-F5344CB8AC3E}">
        <p14:creationId xmlns:p14="http://schemas.microsoft.com/office/powerpoint/2010/main" val="2819224317"/>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3C.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09" y="975575"/>
            <a:ext cx="4919729" cy="3877984"/>
          </a:xfrm>
          <a:prstGeom prst="rect">
            <a:avLst/>
          </a:prstGeom>
          <a:noFill/>
          <a:ln>
            <a:noFill/>
          </a:ln>
        </p:spPr>
      </p:pic>
      <p:pic>
        <p:nvPicPr>
          <p:cNvPr id="6" name="Imagen 5" descr="G:\Perfil\fig\4C.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8" y="975575"/>
            <a:ext cx="4968360" cy="3877984"/>
          </a:xfrm>
          <a:prstGeom prst="rect">
            <a:avLst/>
          </a:prstGeom>
          <a:noFill/>
          <a:ln>
            <a:noFill/>
          </a:ln>
        </p:spPr>
      </p:pic>
      <p:sp>
        <p:nvSpPr>
          <p:cNvPr id="7" name="Rectángulo 6"/>
          <p:cNvSpPr/>
          <p:nvPr/>
        </p:nvSpPr>
        <p:spPr>
          <a:xfrm>
            <a:off x="2013394" y="5000578"/>
            <a:ext cx="9058147"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(c) Mayo-Julio 2008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d) Mayo 2008- Julio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5473104"/>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5C.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8" cy="3877984"/>
          </a:xfrm>
          <a:prstGeom prst="rect">
            <a:avLst/>
          </a:prstGeom>
          <a:noFill/>
          <a:ln>
            <a:noFill/>
          </a:ln>
        </p:spPr>
      </p:pic>
      <p:pic>
        <p:nvPicPr>
          <p:cNvPr id="6" name="Imagen 5" descr="G:\Perfil\fig\6C.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5"/>
            <a:ext cx="4968360" cy="3877983"/>
          </a:xfrm>
          <a:prstGeom prst="rect">
            <a:avLst/>
          </a:prstGeom>
          <a:noFill/>
          <a:ln>
            <a:noFill/>
          </a:ln>
        </p:spPr>
      </p:pic>
      <p:sp>
        <p:nvSpPr>
          <p:cNvPr id="7" name="Rectángulo 6"/>
          <p:cNvSpPr/>
          <p:nvPr/>
        </p:nvSpPr>
        <p:spPr>
          <a:xfrm>
            <a:off x="2059998" y="5099858"/>
            <a:ext cx="8642346"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(e) Julio-Septiembre 2009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f) Julio 2007-Septiembre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8962233"/>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6889" y="127967"/>
            <a:ext cx="8596668" cy="781318"/>
          </a:xfrm>
        </p:spPr>
        <p:txBody>
          <a:bodyPr>
            <a:normAutofit/>
          </a:bodyPr>
          <a:lstStyle/>
          <a:p>
            <a:r>
              <a:rPr lang="es-EC" sz="3200" i="1" dirty="0" smtClean="0"/>
              <a:t>PASO 3: “Phase Unwrapping”</a:t>
            </a:r>
            <a:endParaRPr lang="es-EC" sz="3200" dirty="0"/>
          </a:p>
        </p:txBody>
      </p:sp>
      <mc:AlternateContent xmlns:mc="http://schemas.openxmlformats.org/markup-compatibility/2006" xmlns:a14="http://schemas.microsoft.com/office/drawing/2010/main">
        <mc:Choice Requires="a14">
          <p:graphicFrame>
            <p:nvGraphicFramePr>
              <p:cNvPr id="6" name="Marcador de contenido 2"/>
              <p:cNvGraphicFramePr>
                <a:graphicFrameLocks noGrp="1"/>
              </p:cNvGraphicFramePr>
              <p:nvPr>
                <p:ph idx="1"/>
                <p:extLst>
                  <p:ext uri="{D42A27DB-BD31-4B8C-83A1-F6EECF244321}">
                    <p14:modId xmlns:p14="http://schemas.microsoft.com/office/powerpoint/2010/main" val="865264686"/>
                  </p:ext>
                </p:extLst>
              </p:nvPr>
            </p:nvGraphicFramePr>
            <p:xfrm>
              <a:off x="-1423261" y="909285"/>
              <a:ext cx="8572155" cy="5620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6" name="Marcador de contenido 2"/>
              <p:cNvGraphicFramePr>
                <a:graphicFrameLocks noGrp="1"/>
              </p:cNvGraphicFramePr>
              <p:nvPr>
                <p:ph idx="1"/>
                <p:extLst>
                  <p:ext uri="{D42A27DB-BD31-4B8C-83A1-F6EECF244321}">
                    <p14:modId xmlns:p14="http://schemas.microsoft.com/office/powerpoint/2010/main" val="865264686"/>
                  </p:ext>
                </p:extLst>
              </p:nvPr>
            </p:nvGraphicFramePr>
            <p:xfrm>
              <a:off x="-1423261" y="909285"/>
              <a:ext cx="8572155" cy="5620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8" name="Imagen 7"/>
          <p:cNvPicPr/>
          <p:nvPr/>
        </p:nvPicPr>
        <p:blipFill>
          <a:blip r:embed="rId11">
            <a:extLst>
              <a:ext uri="{28A0092B-C50C-407E-A947-70E740481C1C}">
                <a14:useLocalDpi xmlns:a14="http://schemas.microsoft.com/office/drawing/2010/main" val="0"/>
              </a:ext>
            </a:extLst>
          </a:blip>
          <a:srcRect/>
          <a:stretch>
            <a:fillRect/>
          </a:stretch>
        </p:blipFill>
        <p:spPr bwMode="auto">
          <a:xfrm>
            <a:off x="6062854" y="1732626"/>
            <a:ext cx="4314825" cy="2687955"/>
          </a:xfrm>
          <a:prstGeom prst="rect">
            <a:avLst/>
          </a:prstGeom>
          <a:noFill/>
          <a:ln>
            <a:noFill/>
          </a:ln>
        </p:spPr>
      </p:pic>
      <p:sp>
        <p:nvSpPr>
          <p:cNvPr id="9" name="Cuadro de texto 26"/>
          <p:cNvSpPr txBox="1"/>
          <p:nvPr/>
        </p:nvSpPr>
        <p:spPr>
          <a:xfrm>
            <a:off x="10211613" y="2548794"/>
            <a:ext cx="1000125" cy="180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800" b="1">
                <a:effectLst/>
                <a:latin typeface="Arial" panose="020B0604020202020204" pitchFamily="34" charset="0"/>
                <a:ea typeface="Calibri" panose="020F0502020204030204" pitchFamily="34" charset="0"/>
                <a:cs typeface="Times New Roman" panose="02020603050405020304" pitchFamily="18" charset="0"/>
              </a:rPr>
              <a:t>Fase Absoluta</a:t>
            </a:r>
            <a:endParaRPr lang="es-EC" sz="1100">
              <a:effectLst/>
              <a:ea typeface="Calibri" panose="020F0502020204030204" pitchFamily="34" charset="0"/>
              <a:cs typeface="Times New Roman" panose="02020603050405020304" pitchFamily="18" charset="0"/>
            </a:endParaRPr>
          </a:p>
        </p:txBody>
      </p:sp>
      <p:sp>
        <p:nvSpPr>
          <p:cNvPr id="10" name="Cuadro de texto 131"/>
          <p:cNvSpPr txBox="1"/>
          <p:nvPr/>
        </p:nvSpPr>
        <p:spPr>
          <a:xfrm>
            <a:off x="10183037" y="3545937"/>
            <a:ext cx="1057275" cy="238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C" sz="800" b="1">
                <a:effectLst/>
                <a:latin typeface="Arial" panose="020B0604020202020204" pitchFamily="34" charset="0"/>
                <a:ea typeface="Calibri" panose="020F0502020204030204" pitchFamily="34" charset="0"/>
                <a:cs typeface="Times New Roman" panose="02020603050405020304" pitchFamily="18" charset="0"/>
              </a:rPr>
              <a:t>Fase Wrapped</a:t>
            </a:r>
            <a:endParaRPr lang="es-EC" sz="1100">
              <a:effectLst/>
              <a:ea typeface="Calibri" panose="020F0502020204030204" pitchFamily="34" charset="0"/>
              <a:cs typeface="Times New Roman" panose="02020603050405020304" pitchFamily="18" charset="0"/>
            </a:endParaRPr>
          </a:p>
          <a:p>
            <a:pPr algn="ctr">
              <a:lnSpc>
                <a:spcPct val="107000"/>
              </a:lnSpc>
              <a:spcAft>
                <a:spcPts val="800"/>
              </a:spcAft>
            </a:pPr>
            <a:r>
              <a:rPr lang="es-EC" sz="1100">
                <a:effectLst/>
                <a:ea typeface="Calibri" panose="020F0502020204030204" pitchFamily="34" charset="0"/>
                <a:cs typeface="Times New Roman" panose="02020603050405020304" pitchFamily="18" charset="0"/>
              </a:rPr>
              <a:t> </a:t>
            </a:r>
          </a:p>
        </p:txBody>
      </p:sp>
      <mc:AlternateContent xmlns:mc="http://schemas.openxmlformats.org/markup-compatibility/2006">
        <mc:Choice xmlns:a14="http://schemas.microsoft.com/office/drawing/2010/main" Requires="a14">
          <p:sp>
            <p:nvSpPr>
              <p:cNvPr id="7" name="Rectángulo 6"/>
              <p:cNvSpPr/>
              <p:nvPr/>
            </p:nvSpPr>
            <p:spPr>
              <a:xfrm>
                <a:off x="6842229" y="4461730"/>
                <a:ext cx="3369384" cy="276999"/>
              </a:xfrm>
              <a:prstGeom prst="rect">
                <a:avLst/>
              </a:prstGeom>
            </p:spPr>
            <p:txBody>
              <a:bodyPr wrap="none">
                <a:spAutoFit/>
              </a:bodyPr>
              <a:lstStyle/>
              <a:p>
                <a:r>
                  <a:rPr lang="es-EC" sz="1200" b="1" dirty="0" smtClean="0">
                    <a:latin typeface="Arial" panose="020B0604020202020204" pitchFamily="34" charset="0"/>
                    <a:ea typeface="Calibri" panose="020F0502020204030204" pitchFamily="34" charset="0"/>
                    <a:cs typeface="Arial" panose="020B0604020202020204" pitchFamily="34" charset="0"/>
                  </a:rPr>
                  <a:t>Figura </a:t>
                </a:r>
                <a:r>
                  <a:rPr lang="es-EC" sz="1200" b="1" dirty="0" smtClean="0">
                    <a:latin typeface="Arial" panose="020B0604020202020204" pitchFamily="34" charset="0"/>
                    <a:ea typeface="Calibri" panose="020F0502020204030204" pitchFamily="34" charset="0"/>
                    <a:cs typeface="Arial" panose="020B0604020202020204" pitchFamily="34" charset="0"/>
                  </a:rPr>
                  <a:t>12. </a:t>
                </a:r>
                <a:r>
                  <a:rPr lang="es-EC" sz="1200" b="1" dirty="0">
                    <a:latin typeface="Arial" panose="020B0604020202020204" pitchFamily="34" charset="0"/>
                    <a:cs typeface="Arial" panose="020B0604020202020204" pitchFamily="34" charset="0"/>
                  </a:rPr>
                  <a:t>Fase Verdadera, Enrollada en 2</a:t>
                </a:r>
                <a14:m>
                  <m:oMath xmlns:m="http://schemas.openxmlformats.org/officeDocument/2006/math">
                    <m:r>
                      <a:rPr lang="es-EC" sz="1200" b="1" i="1">
                        <a:latin typeface="Cambria Math" panose="02040503050406030204" pitchFamily="18" charset="0"/>
                      </a:rPr>
                      <m:t> </m:t>
                    </m:r>
                    <m:r>
                      <a:rPr lang="es-EC" sz="1200" b="1" i="1">
                        <a:latin typeface="Cambria Math" panose="02040503050406030204" pitchFamily="18" charset="0"/>
                      </a:rPr>
                      <m:t>𝝅</m:t>
                    </m:r>
                  </m:oMath>
                </a14:m>
                <a:endParaRPr lang="es-EC" sz="1200" i="1" dirty="0">
                  <a:latin typeface="Arial" panose="020B0604020202020204" pitchFamily="34" charset="0"/>
                  <a:cs typeface="Arial" panose="020B0604020202020204" pitchFamily="34" charset="0"/>
                </a:endParaRPr>
              </a:p>
            </p:txBody>
          </p:sp>
        </mc:Choice>
        <mc:Fallback>
          <p:sp>
            <p:nvSpPr>
              <p:cNvPr id="7" name="Rectángulo 6"/>
              <p:cNvSpPr>
                <a:spLocks noRot="1" noChangeAspect="1" noMove="1" noResize="1" noEditPoints="1" noAdjustHandles="1" noChangeArrowheads="1" noChangeShapeType="1" noTextEdit="1"/>
              </p:cNvSpPr>
              <p:nvPr/>
            </p:nvSpPr>
            <p:spPr>
              <a:xfrm>
                <a:off x="6842229" y="4461730"/>
                <a:ext cx="3369384" cy="276999"/>
              </a:xfrm>
              <a:prstGeom prst="rect">
                <a:avLst/>
              </a:prstGeom>
              <a:blipFill rotWithShape="0">
                <a:blip r:embed="rId12"/>
                <a:stretch>
                  <a:fillRect t="-4444" b="-15556"/>
                </a:stretch>
              </a:blipFill>
            </p:spPr>
            <p:txBody>
              <a:bodyPr/>
              <a:lstStyle/>
              <a:p>
                <a:r>
                  <a:rPr lang="es-EC">
                    <a:noFill/>
                  </a:rPr>
                  <a:t> </a:t>
                </a:r>
              </a:p>
            </p:txBody>
          </p:sp>
        </mc:Fallback>
      </mc:AlternateContent>
      <p:sp>
        <p:nvSpPr>
          <p:cNvPr id="3" name="Rectángulo 2"/>
          <p:cNvSpPr/>
          <p:nvPr/>
        </p:nvSpPr>
        <p:spPr>
          <a:xfrm>
            <a:off x="7017181" y="4738729"/>
            <a:ext cx="3019480"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 Agencia Espacial Italiana (ASI)</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3236898"/>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653058" y="5000327"/>
            <a:ext cx="8255347" cy="307777"/>
          </a:xfrm>
          <a:prstGeom prst="rect">
            <a:avLst/>
          </a:prstGeom>
        </p:spPr>
        <p:txBody>
          <a:bodyPr wrap="square">
            <a:spAutoFit/>
          </a:bodyPr>
          <a:lstStyle/>
          <a:p>
            <a:r>
              <a:rPr lang="es-EC" sz="1400" dirty="0" smtClean="0">
                <a:latin typeface="NimbusRomNo9L-Regu"/>
                <a:ea typeface="Calibri" panose="020F0502020204030204" pitchFamily="34" charset="0"/>
                <a:cs typeface="NimbusRomNo9L-Regu"/>
              </a:rPr>
              <a:t>(a</a:t>
            </a:r>
            <a:r>
              <a:rPr lang="es-EC" sz="1400" dirty="0">
                <a:latin typeface="NimbusRomNo9L-Regu"/>
                <a:ea typeface="Calibri" panose="020F0502020204030204" pitchFamily="34" charset="0"/>
                <a:cs typeface="NimbusRomNo9L-Regu"/>
              </a:rPr>
              <a:t>) Julio-Agosto 2007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b) Agosto 2007-Mayo 2008</a:t>
            </a:r>
            <a:endParaRPr lang="es-EC" sz="1400" dirty="0"/>
          </a:p>
        </p:txBody>
      </p:sp>
      <p:pic>
        <p:nvPicPr>
          <p:cNvPr id="15" name="Imagen 14" descr="G:\Perfil\fig\1U.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8" cy="3877983"/>
          </a:xfrm>
          <a:prstGeom prst="rect">
            <a:avLst/>
          </a:prstGeom>
          <a:noFill/>
          <a:ln>
            <a:noFill/>
          </a:ln>
        </p:spPr>
      </p:pic>
      <p:pic>
        <p:nvPicPr>
          <p:cNvPr id="16" name="Imagen 15" descr="G:\Perfil\fig\2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6"/>
            <a:ext cx="4968359" cy="3877982"/>
          </a:xfrm>
          <a:prstGeom prst="rect">
            <a:avLst/>
          </a:prstGeom>
          <a:noFill/>
          <a:ln>
            <a:noFill/>
          </a:ln>
        </p:spPr>
      </p:pic>
    </p:spTree>
    <p:extLst>
      <p:ext uri="{BB962C8B-B14F-4D97-AF65-F5344CB8AC3E}">
        <p14:creationId xmlns:p14="http://schemas.microsoft.com/office/powerpoint/2010/main" val="2938023501"/>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3U.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09" y="975575"/>
            <a:ext cx="4919729" cy="3877983"/>
          </a:xfrm>
          <a:prstGeom prst="rect">
            <a:avLst/>
          </a:prstGeom>
          <a:noFill/>
          <a:ln>
            <a:noFill/>
          </a:ln>
        </p:spPr>
      </p:pic>
      <p:pic>
        <p:nvPicPr>
          <p:cNvPr id="6" name="Imagen 5" descr="G:\Perfil\fig\4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5"/>
            <a:ext cx="4968359" cy="3877983"/>
          </a:xfrm>
          <a:prstGeom prst="rect">
            <a:avLst/>
          </a:prstGeom>
          <a:noFill/>
          <a:ln>
            <a:noFill/>
          </a:ln>
        </p:spPr>
      </p:pic>
      <p:sp>
        <p:nvSpPr>
          <p:cNvPr id="7" name="Rectángulo 6"/>
          <p:cNvSpPr/>
          <p:nvPr/>
        </p:nvSpPr>
        <p:spPr>
          <a:xfrm>
            <a:off x="2146472" y="5007944"/>
            <a:ext cx="8542992"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(c) Mayo-Julio 2008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d) Mayo 2008- Julio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2687997"/>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5U.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8" cy="3877983"/>
          </a:xfrm>
          <a:prstGeom prst="rect">
            <a:avLst/>
          </a:prstGeom>
          <a:noFill/>
          <a:ln>
            <a:noFill/>
          </a:ln>
        </p:spPr>
      </p:pic>
      <p:pic>
        <p:nvPicPr>
          <p:cNvPr id="6" name="Imagen 5" descr="G:\Perfil\fig\6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5"/>
            <a:ext cx="4968359" cy="3877983"/>
          </a:xfrm>
          <a:prstGeom prst="rect">
            <a:avLst/>
          </a:prstGeom>
          <a:noFill/>
          <a:ln>
            <a:noFill/>
          </a:ln>
        </p:spPr>
      </p:pic>
      <p:sp>
        <p:nvSpPr>
          <p:cNvPr id="7" name="Rectángulo 6"/>
          <p:cNvSpPr/>
          <p:nvPr/>
        </p:nvSpPr>
        <p:spPr>
          <a:xfrm>
            <a:off x="2251652" y="5068608"/>
            <a:ext cx="8581629"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(e) Julio-Septiembre 2009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f) Julio 2007-Septiembre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419743"/>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7644" y="231103"/>
            <a:ext cx="8596668" cy="704045"/>
          </a:xfrm>
        </p:spPr>
        <p:txBody>
          <a:bodyPr>
            <a:normAutofit/>
          </a:bodyPr>
          <a:lstStyle/>
          <a:p>
            <a:r>
              <a:rPr lang="es-EC" sz="3200" i="1" dirty="0" smtClean="0"/>
              <a:t>Paso 4: “</a:t>
            </a:r>
            <a:r>
              <a:rPr lang="es-EC" sz="3200" i="1" dirty="0" err="1" smtClean="0"/>
              <a:t>Refinement</a:t>
            </a:r>
            <a:r>
              <a:rPr lang="es-EC" sz="3200" i="1" dirty="0" smtClean="0"/>
              <a:t> </a:t>
            </a:r>
            <a:r>
              <a:rPr lang="es-EC" sz="3200" i="1" dirty="0"/>
              <a:t>and </a:t>
            </a:r>
            <a:r>
              <a:rPr lang="es-EC" sz="3200" i="1" dirty="0" smtClean="0"/>
              <a:t>Re-</a:t>
            </a:r>
            <a:r>
              <a:rPr lang="es-EC" sz="3200" i="1" dirty="0" err="1" smtClean="0"/>
              <a:t>flattening</a:t>
            </a:r>
            <a:r>
              <a:rPr lang="es-EC" sz="3200" i="1" dirty="0" smtClean="0"/>
              <a:t>”</a:t>
            </a:r>
            <a:endParaRPr lang="es-EC" sz="3200" i="1" dirty="0"/>
          </a:p>
        </p:txBody>
      </p:sp>
      <p:graphicFrame>
        <p:nvGraphicFramePr>
          <p:cNvPr id="6" name="Marcador de contenido 2"/>
          <p:cNvGraphicFramePr>
            <a:graphicFrameLocks noGrp="1"/>
          </p:cNvGraphicFramePr>
          <p:nvPr>
            <p:ph idx="1"/>
            <p:extLst>
              <p:ext uri="{D42A27DB-BD31-4B8C-83A1-F6EECF244321}">
                <p14:modId xmlns:p14="http://schemas.microsoft.com/office/powerpoint/2010/main" val="3444576836"/>
              </p:ext>
            </p:extLst>
          </p:nvPr>
        </p:nvGraphicFramePr>
        <p:xfrm>
          <a:off x="1732157" y="935148"/>
          <a:ext cx="8572155" cy="5526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638956"/>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363272" y="5123806"/>
            <a:ext cx="8313314" cy="307777"/>
          </a:xfrm>
          <a:prstGeom prst="rect">
            <a:avLst/>
          </a:prstGeom>
        </p:spPr>
        <p:txBody>
          <a:bodyPr wrap="square">
            <a:spAutoFit/>
          </a:bodyPr>
          <a:lstStyle/>
          <a:p>
            <a:r>
              <a:rPr lang="es-EC" sz="1400" dirty="0" smtClean="0">
                <a:latin typeface="NimbusRomNo9L-Regu"/>
                <a:ea typeface="Calibri" panose="020F0502020204030204" pitchFamily="34" charset="0"/>
                <a:cs typeface="NimbusRomNo9L-Regu"/>
              </a:rPr>
              <a:t>(a</a:t>
            </a:r>
            <a:r>
              <a:rPr lang="es-EC" sz="1400" dirty="0">
                <a:latin typeface="NimbusRomNo9L-Regu"/>
                <a:ea typeface="Calibri" panose="020F0502020204030204" pitchFamily="34" charset="0"/>
                <a:cs typeface="NimbusRomNo9L-Regu"/>
              </a:rPr>
              <a:t>) Julio-Agosto 2007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b) Agosto 2007-Mayo 2008</a:t>
            </a:r>
            <a:endParaRPr lang="es-EC" sz="1400" dirty="0"/>
          </a:p>
        </p:txBody>
      </p:sp>
      <p:pic>
        <p:nvPicPr>
          <p:cNvPr id="15" name="Imagen 14" descr="G:\Perfil\fig\1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7" cy="3877983"/>
          </a:xfrm>
          <a:prstGeom prst="rect">
            <a:avLst/>
          </a:prstGeom>
          <a:noFill/>
          <a:ln>
            <a:noFill/>
          </a:ln>
        </p:spPr>
      </p:pic>
      <p:pic>
        <p:nvPicPr>
          <p:cNvPr id="16" name="Imagen 15" descr="G:\Perfil\fig\2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6" y="975575"/>
            <a:ext cx="4968359" cy="3877983"/>
          </a:xfrm>
          <a:prstGeom prst="rect">
            <a:avLst/>
          </a:prstGeom>
          <a:noFill/>
          <a:ln>
            <a:noFill/>
          </a:ln>
        </p:spPr>
      </p:pic>
    </p:spTree>
    <p:extLst>
      <p:ext uri="{BB962C8B-B14F-4D97-AF65-F5344CB8AC3E}">
        <p14:creationId xmlns:p14="http://schemas.microsoft.com/office/powerpoint/2010/main" val="78985263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93373" y="-208716"/>
            <a:ext cx="8596668" cy="1320800"/>
          </a:xfrm>
        </p:spPr>
        <p:txBody>
          <a:bodyPr>
            <a:normAutofit/>
          </a:bodyPr>
          <a:lstStyle/>
          <a:p>
            <a:r>
              <a:rPr lang="es-EC" sz="3200" dirty="0" smtClean="0"/>
              <a:t>3. Objetivo</a:t>
            </a:r>
            <a:endParaRPr lang="es-EC" sz="3200" dirty="0"/>
          </a:p>
        </p:txBody>
      </p:sp>
      <p:sp>
        <p:nvSpPr>
          <p:cNvPr id="3" name="Marcador de contenido 2"/>
          <p:cNvSpPr>
            <a:spLocks noGrp="1"/>
          </p:cNvSpPr>
          <p:nvPr>
            <p:ph idx="1"/>
          </p:nvPr>
        </p:nvSpPr>
        <p:spPr>
          <a:xfrm>
            <a:off x="1473676" y="819239"/>
            <a:ext cx="9653669" cy="1574284"/>
          </a:xfrm>
        </p:spPr>
        <p:txBody>
          <a:bodyPr>
            <a:normAutofit/>
          </a:bodyPr>
          <a:lstStyle/>
          <a:p>
            <a:pPr algn="just"/>
            <a:r>
              <a:rPr lang="es-EC" cap="none" dirty="0"/>
              <a:t>C</a:t>
            </a:r>
            <a:r>
              <a:rPr lang="es-EC" cap="none" dirty="0" smtClean="0"/>
              <a:t>aracterizar procesos de deformación de la superficie terrestre usando la técnica de interferometría diferencial de radar de apertura sintética (DInSAR) en las microcuencas de Potosí, Cristal, Pechiche y Balsas, ubicadas entre las provincias de Los </a:t>
            </a:r>
            <a:r>
              <a:rPr lang="es-EC" cap="none" dirty="0"/>
              <a:t>R</a:t>
            </a:r>
            <a:r>
              <a:rPr lang="es-EC" cap="none" dirty="0" smtClean="0"/>
              <a:t>íos y Bolívar.</a:t>
            </a:r>
            <a:endParaRPr lang="es-EC" cap="none" dirty="0"/>
          </a:p>
        </p:txBody>
      </p:sp>
      <p:sp>
        <p:nvSpPr>
          <p:cNvPr id="4" name="Título 1"/>
          <p:cNvSpPr txBox="1">
            <a:spLocks/>
          </p:cNvSpPr>
          <p:nvPr/>
        </p:nvSpPr>
        <p:spPr>
          <a:xfrm>
            <a:off x="907006" y="2532546"/>
            <a:ext cx="8596668" cy="93065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Específicos</a:t>
            </a:r>
            <a:endParaRPr lang="es-EC" dirty="0"/>
          </a:p>
        </p:txBody>
      </p:sp>
      <p:sp>
        <p:nvSpPr>
          <p:cNvPr id="8" name="Marcador de contenido 2"/>
          <p:cNvSpPr txBox="1">
            <a:spLocks/>
          </p:cNvSpPr>
          <p:nvPr/>
        </p:nvSpPr>
        <p:spPr>
          <a:xfrm>
            <a:off x="1473677" y="3395720"/>
            <a:ext cx="9653668" cy="3197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smtClean="0"/>
              <a:t>Definir el estado del arte de aplicaciones de la técnica DInSAR en procesos de deformación de la superficie terrestre.</a:t>
            </a:r>
          </a:p>
          <a:p>
            <a:pPr algn="just"/>
            <a:r>
              <a:rPr lang="es-EC" dirty="0" smtClean="0"/>
              <a:t>Establecer un criterio para la conceptualización y caracterización de procesos de deformación de la superficie terrestre.</a:t>
            </a:r>
          </a:p>
          <a:p>
            <a:pPr algn="just"/>
            <a:r>
              <a:rPr lang="es-EC" dirty="0" smtClean="0"/>
              <a:t>Diseñar una metodología basada en DInSAR para la caracterización de deformaciones de superficie en la zona de estudio.</a:t>
            </a:r>
          </a:p>
          <a:p>
            <a:pPr algn="just"/>
            <a:r>
              <a:rPr lang="es-EC" dirty="0" smtClean="0"/>
              <a:t>Proponer aplicaciones especificas enmarcadas dentro de procesos de alerta y respuesta temprana a emergencias aplicadas a la zona de estudio.</a:t>
            </a:r>
            <a:endParaRPr lang="es-EC" dirty="0"/>
          </a:p>
        </p:txBody>
      </p:sp>
    </p:spTree>
    <p:extLst>
      <p:ext uri="{BB962C8B-B14F-4D97-AF65-F5344CB8AC3E}">
        <p14:creationId xmlns:p14="http://schemas.microsoft.com/office/powerpoint/2010/main" val="3876742413"/>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3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7" cy="3877983"/>
          </a:xfrm>
          <a:prstGeom prst="rect">
            <a:avLst/>
          </a:prstGeom>
          <a:noFill/>
          <a:ln>
            <a:noFill/>
          </a:ln>
        </p:spPr>
      </p:pic>
      <p:pic>
        <p:nvPicPr>
          <p:cNvPr id="6" name="Imagen 5" descr="G:\Perfil\fig\4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5"/>
            <a:ext cx="4968359" cy="3877983"/>
          </a:xfrm>
          <a:prstGeom prst="rect">
            <a:avLst/>
          </a:prstGeom>
          <a:noFill/>
          <a:ln>
            <a:noFill/>
          </a:ln>
        </p:spPr>
      </p:pic>
      <p:sp>
        <p:nvSpPr>
          <p:cNvPr id="7" name="Rectángulo 6"/>
          <p:cNvSpPr/>
          <p:nvPr/>
        </p:nvSpPr>
        <p:spPr>
          <a:xfrm>
            <a:off x="2052099" y="5072002"/>
            <a:ext cx="9113883"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(c) Mayo-Julio 2008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d) Mayo 2008- Julio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7270888"/>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5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7" cy="3877983"/>
          </a:xfrm>
          <a:prstGeom prst="rect">
            <a:avLst/>
          </a:prstGeom>
          <a:noFill/>
          <a:ln>
            <a:noFill/>
          </a:ln>
        </p:spPr>
      </p:pic>
      <p:pic>
        <p:nvPicPr>
          <p:cNvPr id="6" name="Imagen 5" descr="G:\Perfil\fig\6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5"/>
            <a:ext cx="4968359" cy="3877983"/>
          </a:xfrm>
          <a:prstGeom prst="rect">
            <a:avLst/>
          </a:prstGeom>
          <a:noFill/>
          <a:ln>
            <a:noFill/>
          </a:ln>
        </p:spPr>
      </p:pic>
      <p:sp>
        <p:nvSpPr>
          <p:cNvPr id="7" name="Rectángulo 6"/>
          <p:cNvSpPr/>
          <p:nvPr/>
        </p:nvSpPr>
        <p:spPr>
          <a:xfrm>
            <a:off x="2103527" y="5114814"/>
            <a:ext cx="9281395"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(e) Julio-Septiembre 2009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f) Julio 2007-Septiembre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929941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669" y="115088"/>
            <a:ext cx="10063646" cy="1320800"/>
          </a:xfrm>
        </p:spPr>
        <p:txBody>
          <a:bodyPr>
            <a:normAutofit/>
          </a:bodyPr>
          <a:lstStyle/>
          <a:p>
            <a:r>
              <a:rPr lang="en-US" sz="3200" i="1" dirty="0" smtClean="0"/>
              <a:t>Paso 6: “Phase </a:t>
            </a:r>
            <a:r>
              <a:rPr lang="en-US" sz="3200" i="1" dirty="0"/>
              <a:t>to Displacement Conversion and </a:t>
            </a:r>
            <a:r>
              <a:rPr lang="en-US" sz="3200" i="1" dirty="0" smtClean="0"/>
              <a:t>Geocoding”</a:t>
            </a:r>
            <a:endParaRPr lang="es-EC" sz="3200" dirty="0"/>
          </a:p>
        </p:txBody>
      </p:sp>
      <p:graphicFrame>
        <p:nvGraphicFramePr>
          <p:cNvPr id="6" name="Marcador de contenido 2"/>
          <p:cNvGraphicFramePr>
            <a:graphicFrameLocks noGrp="1"/>
          </p:cNvGraphicFramePr>
          <p:nvPr>
            <p:ph idx="1"/>
            <p:extLst>
              <p:ext uri="{D42A27DB-BD31-4B8C-83A1-F6EECF244321}">
                <p14:modId xmlns:p14="http://schemas.microsoft.com/office/powerpoint/2010/main" val="329188141"/>
              </p:ext>
            </p:extLst>
          </p:nvPr>
        </p:nvGraphicFramePr>
        <p:xfrm>
          <a:off x="1429555" y="1249251"/>
          <a:ext cx="8572155" cy="5289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310798"/>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541429" y="5177338"/>
            <a:ext cx="8002075" cy="307777"/>
          </a:xfrm>
          <a:prstGeom prst="rect">
            <a:avLst/>
          </a:prstGeom>
        </p:spPr>
        <p:txBody>
          <a:bodyPr wrap="square">
            <a:spAutoFit/>
          </a:bodyPr>
          <a:lstStyle/>
          <a:p>
            <a:r>
              <a:rPr lang="es-EC" sz="1400" dirty="0" smtClean="0">
                <a:latin typeface="NimbusRomNo9L-Regu"/>
                <a:ea typeface="Calibri" panose="020F0502020204030204" pitchFamily="34" charset="0"/>
                <a:cs typeface="NimbusRomNo9L-Regu"/>
              </a:rPr>
              <a:t>(a</a:t>
            </a:r>
            <a:r>
              <a:rPr lang="es-EC" sz="1400" dirty="0">
                <a:latin typeface="NimbusRomNo9L-Regu"/>
                <a:ea typeface="Calibri" panose="020F0502020204030204" pitchFamily="34" charset="0"/>
                <a:cs typeface="NimbusRomNo9L-Regu"/>
              </a:rPr>
              <a:t>) Julio-Agosto 2007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b) Agosto 2007-Mayo 2008</a:t>
            </a:r>
            <a:endParaRPr lang="es-EC" sz="1400" dirty="0"/>
          </a:p>
        </p:txBody>
      </p:sp>
      <p:pic>
        <p:nvPicPr>
          <p:cNvPr id="15" name="Imagen 14" descr="G:\Perfil\fig\1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7" cy="3877983"/>
          </a:xfrm>
          <a:prstGeom prst="rect">
            <a:avLst/>
          </a:prstGeom>
          <a:noFill/>
          <a:ln>
            <a:noFill/>
          </a:ln>
        </p:spPr>
      </p:pic>
      <p:pic>
        <p:nvPicPr>
          <p:cNvPr id="16" name="Imagen 15" descr="G:\Perfil\fig\2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7" y="975575"/>
            <a:ext cx="4968359" cy="3877983"/>
          </a:xfrm>
          <a:prstGeom prst="rect">
            <a:avLst/>
          </a:prstGeom>
          <a:noFill/>
          <a:ln>
            <a:noFill/>
          </a:ln>
        </p:spPr>
      </p:pic>
    </p:spTree>
    <p:extLst>
      <p:ext uri="{BB962C8B-B14F-4D97-AF65-F5344CB8AC3E}">
        <p14:creationId xmlns:p14="http://schemas.microsoft.com/office/powerpoint/2010/main" val="324579865"/>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3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7" cy="3877983"/>
          </a:xfrm>
          <a:prstGeom prst="rect">
            <a:avLst/>
          </a:prstGeom>
          <a:noFill/>
          <a:ln>
            <a:noFill/>
          </a:ln>
        </p:spPr>
      </p:pic>
      <p:pic>
        <p:nvPicPr>
          <p:cNvPr id="6" name="Imagen 5" descr="G:\Perfil\fig\4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8" y="975575"/>
            <a:ext cx="4968358" cy="3877983"/>
          </a:xfrm>
          <a:prstGeom prst="rect">
            <a:avLst/>
          </a:prstGeom>
          <a:noFill/>
          <a:ln>
            <a:noFill/>
          </a:ln>
        </p:spPr>
      </p:pic>
      <p:sp>
        <p:nvSpPr>
          <p:cNvPr id="7" name="Rectángulo 6"/>
          <p:cNvSpPr/>
          <p:nvPr/>
        </p:nvSpPr>
        <p:spPr>
          <a:xfrm>
            <a:off x="2397607" y="5087112"/>
            <a:ext cx="8289721" cy="322845"/>
          </a:xfrm>
          <a:prstGeom prst="rect">
            <a:avLst/>
          </a:prstGeom>
        </p:spPr>
        <p:txBody>
          <a:bodyPr wrap="square">
            <a:spAutoFit/>
          </a:bodyPr>
          <a:lstStyle/>
          <a:p>
            <a:pPr indent="449580">
              <a:lnSpc>
                <a:spcPct val="107000"/>
              </a:lnSpc>
              <a:spcAft>
                <a:spcPts val="0"/>
              </a:spcAft>
            </a:pPr>
            <a:r>
              <a:rPr lang="es-EC" sz="1400" dirty="0" smtClean="0">
                <a:latin typeface="NimbusRomNo9L-Regu"/>
                <a:ea typeface="Calibri" panose="020F0502020204030204" pitchFamily="34" charset="0"/>
                <a:cs typeface="NimbusRomNo9L-Regu"/>
              </a:rPr>
              <a:t> (c</a:t>
            </a:r>
            <a:r>
              <a:rPr lang="es-EC" sz="1400" dirty="0">
                <a:latin typeface="NimbusRomNo9L-Regu"/>
                <a:ea typeface="Calibri" panose="020F0502020204030204" pitchFamily="34" charset="0"/>
                <a:cs typeface="NimbusRomNo9L-Regu"/>
              </a:rPr>
              <a:t>) Mayo-Julio 2008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d) Mayo 2008- Julio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7364492"/>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5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310" y="975575"/>
            <a:ext cx="4919727" cy="3877983"/>
          </a:xfrm>
          <a:prstGeom prst="rect">
            <a:avLst/>
          </a:prstGeom>
          <a:noFill/>
          <a:ln>
            <a:noFill/>
          </a:ln>
        </p:spPr>
      </p:pic>
      <p:pic>
        <p:nvPicPr>
          <p:cNvPr id="6" name="Imagen 5" descr="G:\Perfil\fig\6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468" y="975576"/>
            <a:ext cx="4968358" cy="3877982"/>
          </a:xfrm>
          <a:prstGeom prst="rect">
            <a:avLst/>
          </a:prstGeom>
          <a:noFill/>
          <a:ln>
            <a:noFill/>
          </a:ln>
        </p:spPr>
      </p:pic>
      <p:sp>
        <p:nvSpPr>
          <p:cNvPr id="7" name="Rectángulo 6"/>
          <p:cNvSpPr/>
          <p:nvPr/>
        </p:nvSpPr>
        <p:spPr>
          <a:xfrm>
            <a:off x="2092506" y="5200023"/>
            <a:ext cx="8899924" cy="322845"/>
          </a:xfrm>
          <a:prstGeom prst="rect">
            <a:avLst/>
          </a:prstGeom>
        </p:spPr>
        <p:txBody>
          <a:bodyPr wrap="square">
            <a:spAutoFit/>
          </a:bodyPr>
          <a:lstStyle/>
          <a:p>
            <a:pPr indent="449580">
              <a:lnSpc>
                <a:spcPct val="107000"/>
              </a:lnSpc>
              <a:spcAft>
                <a:spcPts val="0"/>
              </a:spcAft>
            </a:pPr>
            <a:r>
              <a:rPr lang="es-EC" sz="1400" dirty="0">
                <a:latin typeface="NimbusRomNo9L-Regu"/>
                <a:ea typeface="Calibri" panose="020F0502020204030204" pitchFamily="34" charset="0"/>
                <a:cs typeface="NimbusRomNo9L-Regu"/>
              </a:rPr>
              <a:t>(e) Julio-Septiembre 2009                                </a:t>
            </a:r>
            <a:r>
              <a:rPr lang="es-EC" sz="1400" dirty="0" smtClean="0">
                <a:latin typeface="NimbusRomNo9L-Regu"/>
                <a:ea typeface="Calibri" panose="020F0502020204030204" pitchFamily="34" charset="0"/>
                <a:cs typeface="NimbusRomNo9L-Regu"/>
              </a:rPr>
              <a:t>                                (</a:t>
            </a:r>
            <a:r>
              <a:rPr lang="es-EC" sz="1400" dirty="0">
                <a:latin typeface="NimbusRomNo9L-Regu"/>
                <a:ea typeface="Calibri" panose="020F0502020204030204" pitchFamily="34" charset="0"/>
                <a:cs typeface="NimbusRomNo9L-Regu"/>
              </a:rPr>
              <a:t>f) Julio 2007-Septiembre 2009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5596523"/>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1734" y="315113"/>
            <a:ext cx="8596668" cy="781318"/>
          </a:xfrm>
        </p:spPr>
        <p:txBody>
          <a:bodyPr/>
          <a:lstStyle/>
          <a:p>
            <a:r>
              <a:rPr lang="es-EC" dirty="0" smtClean="0"/>
              <a:t>Modelo Geodinámico Externo</a:t>
            </a:r>
            <a:endParaRPr lang="es-EC" dirty="0"/>
          </a:p>
        </p:txBody>
      </p:sp>
      <p:sp>
        <p:nvSpPr>
          <p:cNvPr id="3" name="Marcador de contenido 2"/>
          <p:cNvSpPr>
            <a:spLocks noGrp="1"/>
          </p:cNvSpPr>
          <p:nvPr>
            <p:ph idx="1"/>
          </p:nvPr>
        </p:nvSpPr>
        <p:spPr>
          <a:xfrm>
            <a:off x="332835" y="1276735"/>
            <a:ext cx="11114466" cy="1703073"/>
          </a:xfrm>
        </p:spPr>
        <p:txBody>
          <a:bodyPr>
            <a:normAutofit/>
          </a:bodyPr>
          <a:lstStyle/>
          <a:p>
            <a:pPr algn="just"/>
            <a:r>
              <a:rPr lang="es-EC" cap="none" dirty="0"/>
              <a:t>E</a:t>
            </a:r>
            <a:r>
              <a:rPr lang="es-EC" cap="none" dirty="0" smtClean="0"/>
              <a:t>l presente modelo geodinámico permite analizar los agentes o fuerzas que interviene en la geodinámica externa, que define las modificaciones de la superficie de la corteza terrestre. </a:t>
            </a:r>
          </a:p>
          <a:p>
            <a:pPr algn="just"/>
            <a:r>
              <a:rPr lang="es-EC" cap="none" dirty="0"/>
              <a:t>P</a:t>
            </a:r>
            <a:r>
              <a:rPr lang="es-EC" cap="none" dirty="0" smtClean="0"/>
              <a:t>ara la obtención de los modelos de desplazamientos, caída y flujos, se ponderó los atributos de la cartografía temática, los que se menciona a continuación:</a:t>
            </a:r>
            <a:endParaRPr lang="es-EC" cap="none" dirty="0"/>
          </a:p>
        </p:txBody>
      </p:sp>
      <p:sp>
        <p:nvSpPr>
          <p:cNvPr id="5" name="Rectángulo 4"/>
          <p:cNvSpPr/>
          <p:nvPr/>
        </p:nvSpPr>
        <p:spPr>
          <a:xfrm>
            <a:off x="1102338" y="3403323"/>
            <a:ext cx="6096000" cy="2585323"/>
          </a:xfrm>
          <a:prstGeom prst="rect">
            <a:avLst/>
          </a:prstGeom>
        </p:spPr>
        <p:txBody>
          <a:bodyPr>
            <a:spAutoFit/>
          </a:bodyPr>
          <a:lstStyle/>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Geología,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Geomorfología,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Cobertura y Uso del Suelo,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Geopedología,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dirty="0">
                <a:latin typeface="Arial" panose="020B0604020202020204" pitchFamily="34" charset="0"/>
                <a:ea typeface="Calibri" panose="020F0502020204030204" pitchFamily="34" charset="0"/>
                <a:cs typeface="Times New Roman" panose="02020603050405020304" pitchFamily="18" charset="0"/>
              </a:rPr>
              <a:t>Mapa </a:t>
            </a:r>
            <a:r>
              <a:rPr lang="es-EC" dirty="0" smtClean="0">
                <a:latin typeface="Arial" panose="020B0604020202020204" pitchFamily="34" charset="0"/>
                <a:ea typeface="Calibri" panose="020F0502020204030204" pitchFamily="34" charset="0"/>
                <a:cs typeface="Times New Roman" panose="02020603050405020304" pitchFamily="18" charset="0"/>
              </a:rPr>
              <a:t>Climático</a:t>
            </a:r>
          </a:p>
          <a:p>
            <a:pPr marL="342900" lvl="0" indent="-342900" algn="just">
              <a:lnSpc>
                <a:spcPct val="150000"/>
              </a:lnSpc>
              <a:spcAft>
                <a:spcPts val="0"/>
              </a:spcAft>
              <a:buFont typeface="Wingdings" panose="05000000000000000000" pitchFamily="2" charset="2"/>
              <a:buChar char=""/>
            </a:pPr>
            <a:r>
              <a:rPr lang="es-EC" dirty="0" smtClean="0">
                <a:latin typeface="Arial" panose="020B0604020202020204" pitchFamily="34" charset="0"/>
                <a:ea typeface="Calibri" panose="020F0502020204030204" pitchFamily="34" charset="0"/>
              </a:rPr>
              <a:t>Pendientes</a:t>
            </a:r>
            <a:endParaRPr lang="es-EC" dirty="0"/>
          </a:p>
        </p:txBody>
      </p:sp>
    </p:spTree>
    <p:extLst>
      <p:ext uri="{BB962C8B-B14F-4D97-AF65-F5344CB8AC3E}">
        <p14:creationId xmlns:p14="http://schemas.microsoft.com/office/powerpoint/2010/main" val="794971458"/>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188012901"/>
              </p:ext>
            </p:extLst>
          </p:nvPr>
        </p:nvGraphicFramePr>
        <p:xfrm>
          <a:off x="3015530" y="1020004"/>
          <a:ext cx="6452317" cy="2659862"/>
        </p:xfrm>
        <a:graphic>
          <a:graphicData uri="http://schemas.openxmlformats.org/drawingml/2006/table">
            <a:tbl>
              <a:tblPr firstRow="1" firstCol="1" bandRow="1">
                <a:tableStyleId>{5940675A-B579-460E-94D1-54222C63F5DA}</a:tableStyleId>
              </a:tblPr>
              <a:tblGrid>
                <a:gridCol w="718938"/>
                <a:gridCol w="1163743"/>
                <a:gridCol w="1523212"/>
                <a:gridCol w="1523212"/>
                <a:gridCol w="1523212"/>
              </a:tblGrid>
              <a:tr h="569958">
                <a:tc>
                  <a:txBody>
                    <a:bodyPr/>
                    <a:lstStyle/>
                    <a:p>
                      <a:pPr algn="ctr">
                        <a:lnSpc>
                          <a:spcPct val="107000"/>
                        </a:lnSpc>
                        <a:spcAft>
                          <a:spcPts val="0"/>
                        </a:spcAft>
                      </a:pPr>
                      <a:r>
                        <a:rPr lang="es-EC" sz="1000" dirty="0">
                          <a:effectLst/>
                        </a:rPr>
                        <a:t>ORDEN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INSUMOS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JERARQUIZACIÓN DESLIZAMIENTOS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dirty="0">
                          <a:effectLst/>
                        </a:rPr>
                        <a:t>JERARQUIZACIÓN CAÍDAS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JERARQUIZACIÓN FLUJOS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7638">
                <a:tc>
                  <a:txBody>
                    <a:bodyPr/>
                    <a:lstStyle/>
                    <a:p>
                      <a:pP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Litología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7638">
                <a:tc>
                  <a:txBody>
                    <a:bodyPr/>
                    <a:lstStyle/>
                    <a:p>
                      <a:pPr>
                        <a:lnSpc>
                          <a:spcPct val="107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dirty="0">
                          <a:effectLst/>
                        </a:rPr>
                        <a:t>Geomorfología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7638">
                <a:tc>
                  <a:txBody>
                    <a:bodyPr/>
                    <a:lstStyle/>
                    <a:p>
                      <a:pPr>
                        <a:lnSpc>
                          <a:spcPct val="107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Geopedología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4076">
                <a:tc>
                  <a:txBody>
                    <a:bodyPr/>
                    <a:lstStyle/>
                    <a:p>
                      <a:pPr>
                        <a:lnSpc>
                          <a:spcPct val="107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Sistemas Productivos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7638">
                <a:tc>
                  <a:txBody>
                    <a:bodyPr/>
                    <a:lstStyle/>
                    <a:p>
                      <a:pPr>
                        <a:lnSpc>
                          <a:spcPct val="107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Pendientes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7638">
                <a:tc>
                  <a:txBody>
                    <a:bodyPr/>
                    <a:lstStyle/>
                    <a:p>
                      <a:pPr>
                        <a:lnSpc>
                          <a:spcPct val="107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Clima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dirty="0">
                          <a:effectLst/>
                        </a:rPr>
                        <a:t>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7638">
                <a:tc gridSpan="2">
                  <a:txBody>
                    <a:bodyPr/>
                    <a:lstStyle/>
                    <a:p>
                      <a:pPr algn="ctr">
                        <a:lnSpc>
                          <a:spcPct val="107000"/>
                        </a:lnSpc>
                        <a:spcAft>
                          <a:spcPts val="0"/>
                        </a:spcAft>
                      </a:pPr>
                      <a:r>
                        <a:rPr lang="es-EC" sz="1000">
                          <a:effectLst/>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nSpc>
                          <a:spcPct val="107000"/>
                        </a:lnSpc>
                        <a:spcAft>
                          <a:spcPts val="0"/>
                        </a:spcAft>
                      </a:pPr>
                      <a:r>
                        <a:rPr lang="es-EC" sz="1000" dirty="0">
                          <a:effectLst/>
                        </a:rPr>
                        <a:t>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dirty="0">
                          <a:effectLst/>
                        </a:rPr>
                        <a:t>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ángulo 6"/>
          <p:cNvSpPr/>
          <p:nvPr/>
        </p:nvSpPr>
        <p:spPr>
          <a:xfrm>
            <a:off x="1182040" y="246725"/>
            <a:ext cx="3228191"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Jerarquización de Variables</a:t>
            </a:r>
            <a:endParaRPr lang="es-EC" dirty="0"/>
          </a:p>
        </p:txBody>
      </p:sp>
      <mc:AlternateContent xmlns:mc="http://schemas.openxmlformats.org/markup-compatibility/2006" xmlns:a14="http://schemas.microsoft.com/office/drawing/2010/main">
        <mc:Choice Requires="a14">
          <p:sp>
            <p:nvSpPr>
              <p:cNvPr id="8" name="Rectángulo 7"/>
              <p:cNvSpPr/>
              <p:nvPr/>
            </p:nvSpPr>
            <p:spPr>
              <a:xfrm>
                <a:off x="5074547" y="4271175"/>
                <a:ext cx="2274725" cy="6596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0">
                              <a:latin typeface="Cambria Math" panose="02040503050406030204" pitchFamily="18" charset="0"/>
                            </a:rPr>
                            <m:t>1</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𝑁</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𝑂</m:t>
                              </m:r>
                            </m:e>
                            <m:sub>
                              <m:r>
                                <a:rPr lang="es-EC" i="1">
                                  <a:latin typeface="Cambria Math" panose="02040503050406030204" pitchFamily="18" charset="0"/>
                                </a:rPr>
                                <m:t>𝑖</m:t>
                              </m:r>
                            </m:sub>
                          </m:sSub>
                          <m:r>
                            <a:rPr lang="es-EC" i="0">
                              <a:latin typeface="Cambria Math" panose="02040503050406030204" pitchFamily="18" charset="0"/>
                            </a:rPr>
                            <m:t>+1</m:t>
                          </m:r>
                        </m:num>
                        <m:den>
                          <m:nary>
                            <m:naryPr>
                              <m:chr m:val="∑"/>
                              <m:subHide m:val="on"/>
                              <m:supHide m:val="on"/>
                              <m:ctrlPr>
                                <a:rPr lang="es-EC" i="1">
                                  <a:latin typeface="Cambria Math" panose="02040503050406030204" pitchFamily="18" charset="0"/>
                                </a:rPr>
                              </m:ctrlPr>
                            </m:naryPr>
                            <m:sub/>
                            <m:sup/>
                            <m:e>
                              <m:d>
                                <m:dPr>
                                  <m:ctrlPr>
                                    <a:rPr lang="es-EC" i="1">
                                      <a:latin typeface="Cambria Math" panose="02040503050406030204" pitchFamily="18" charset="0"/>
                                    </a:rPr>
                                  </m:ctrlPr>
                                </m:dPr>
                                <m:e>
                                  <m:r>
                                    <a:rPr lang="es-EC" i="1">
                                      <a:latin typeface="Cambria Math" panose="02040503050406030204" pitchFamily="18" charset="0"/>
                                    </a:rPr>
                                    <m:t>𝑁</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𝑂</m:t>
                                      </m:r>
                                    </m:e>
                                    <m:sub>
                                      <m:r>
                                        <a:rPr lang="es-EC" i="1">
                                          <a:latin typeface="Cambria Math" panose="02040503050406030204" pitchFamily="18" charset="0"/>
                                        </a:rPr>
                                        <m:t>𝑖</m:t>
                                      </m:r>
                                    </m:sub>
                                  </m:sSub>
                                  <m:r>
                                    <a:rPr lang="es-EC" i="0">
                                      <a:latin typeface="Cambria Math" panose="02040503050406030204" pitchFamily="18" charset="0"/>
                                    </a:rPr>
                                    <m:t>+1</m:t>
                                  </m:r>
                                </m:e>
                              </m:d>
                            </m:e>
                          </m:nary>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5074547" y="4271175"/>
                <a:ext cx="2274725" cy="659604"/>
              </a:xfrm>
              <a:prstGeom prst="rect">
                <a:avLst/>
              </a:prstGeom>
              <a:blipFill rotWithShape="0">
                <a:blip r:embed="rId2"/>
                <a:stretch>
                  <a:fillRect/>
                </a:stretch>
              </a:blipFill>
            </p:spPr>
            <p:txBody>
              <a:bodyPr/>
              <a:lstStyle/>
              <a:p>
                <a:r>
                  <a:rPr lang="es-EC">
                    <a:noFill/>
                  </a:rPr>
                  <a:t> </a:t>
                </a:r>
              </a:p>
            </p:txBody>
          </p:sp>
        </mc:Fallback>
      </mc:AlternateContent>
      <p:sp>
        <p:nvSpPr>
          <p:cNvPr id="10" name="Rectángulo 9"/>
          <p:cNvSpPr/>
          <p:nvPr/>
        </p:nvSpPr>
        <p:spPr>
          <a:xfrm>
            <a:off x="2026547" y="4930779"/>
            <a:ext cx="6096000" cy="1338828"/>
          </a:xfrm>
          <a:prstGeom prst="rect">
            <a:avLst/>
          </a:prstGeom>
        </p:spPr>
        <p:txBody>
          <a:bodyPr>
            <a:spAutoFit/>
          </a:bodyPr>
          <a:lstStyle/>
          <a:p>
            <a:pPr>
              <a:lnSpc>
                <a:spcPct val="150000"/>
              </a:lnSpc>
              <a:spcAft>
                <a:spcPts val="0"/>
              </a:spcAft>
            </a:pPr>
            <a:r>
              <a:rPr lang="es-EC" dirty="0" smtClean="0">
                <a:latin typeface="Arial" panose="020B0604020202020204" pitchFamily="34" charset="0"/>
                <a:ea typeface="Calibri" panose="020F0502020204030204" pitchFamily="34" charset="0"/>
                <a:cs typeface="Times New Roman" panose="02020603050405020304" pitchFamily="18" charset="0"/>
              </a:rPr>
              <a:t>Donde</a:t>
            </a:r>
            <a:r>
              <a:rPr lang="es-EC" dirty="0">
                <a:latin typeface="Arial" panose="020B0604020202020204" pitchFamily="34" charset="0"/>
                <a:ea typeface="Calibri" panose="020F0502020204030204" pitchFamily="34" charset="0"/>
                <a:cs typeface="Times New Roman" panose="02020603050405020304" pitchFamily="18" charset="0"/>
              </a:rPr>
              <a:t>:</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dirty="0" err="1">
                <a:latin typeface="Arial" panose="020B0604020202020204" pitchFamily="34" charset="0"/>
                <a:ea typeface="Calibri" panose="020F0502020204030204" pitchFamily="34" charset="0"/>
                <a:cs typeface="Times New Roman" panose="02020603050405020304" pitchFamily="18" charset="0"/>
              </a:rPr>
              <a:t>O</a:t>
            </a:r>
            <a:r>
              <a:rPr lang="es-EC" sz="1050" dirty="0" err="1">
                <a:latin typeface="Arial" panose="020B0604020202020204" pitchFamily="34" charset="0"/>
                <a:ea typeface="Calibri" panose="020F0502020204030204" pitchFamily="34" charset="0"/>
                <a:cs typeface="Times New Roman" panose="02020603050405020304" pitchFamily="18" charset="0"/>
              </a:rPr>
              <a:t>i</a:t>
            </a:r>
            <a:r>
              <a:rPr lang="es-EC" sz="1050" dirty="0">
                <a:latin typeface="Arial" panose="020B0604020202020204" pitchFamily="34" charset="0"/>
                <a:ea typeface="Calibri" panose="020F0502020204030204" pitchFamily="34" charset="0"/>
                <a:cs typeface="Times New Roman" panose="02020603050405020304" pitchFamily="18" charset="0"/>
              </a:rPr>
              <a:t> </a:t>
            </a:r>
            <a:r>
              <a:rPr lang="es-EC" dirty="0">
                <a:latin typeface="Arial" panose="020B0604020202020204" pitchFamily="34" charset="0"/>
                <a:ea typeface="Calibri" panose="020F0502020204030204" pitchFamily="34" charset="0"/>
                <a:cs typeface="Times New Roman" panose="02020603050405020304" pitchFamily="18" charset="0"/>
              </a:rPr>
              <a:t>= Grado de </a:t>
            </a:r>
            <a:r>
              <a:rPr lang="es-EC" dirty="0" smtClean="0">
                <a:latin typeface="Arial" panose="020B0604020202020204" pitchFamily="34" charset="0"/>
                <a:ea typeface="Calibri" panose="020F0502020204030204" pitchFamily="34" charset="0"/>
                <a:cs typeface="Times New Roman" panose="02020603050405020304" pitchFamily="18" charset="0"/>
              </a:rPr>
              <a:t>importancia</a:t>
            </a:r>
            <a:endParaRPr lang="es-EC" sz="16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dirty="0" smtClean="0">
                <a:latin typeface="Arial" panose="020B0604020202020204" pitchFamily="34" charset="0"/>
                <a:ea typeface="Calibri" panose="020F0502020204030204" pitchFamily="34" charset="0"/>
              </a:rPr>
              <a:t>N</a:t>
            </a:r>
            <a:r>
              <a:rPr lang="es-EC" dirty="0">
                <a:latin typeface="Arial" panose="020B0604020202020204" pitchFamily="34" charset="0"/>
                <a:ea typeface="Calibri" panose="020F0502020204030204" pitchFamily="34" charset="0"/>
              </a:rPr>
              <a:t>= # de variable</a:t>
            </a:r>
            <a:endParaRPr lang="es-EC" dirty="0"/>
          </a:p>
        </p:txBody>
      </p:sp>
      <p:sp>
        <p:nvSpPr>
          <p:cNvPr id="9" name="Rectángulo 8"/>
          <p:cNvSpPr/>
          <p:nvPr/>
        </p:nvSpPr>
        <p:spPr>
          <a:xfrm>
            <a:off x="2796136" y="731966"/>
            <a:ext cx="2963825" cy="276999"/>
          </a:xfrm>
          <a:prstGeom prst="rect">
            <a:avLst/>
          </a:prstGeom>
        </p:spPr>
        <p:txBody>
          <a:bodyPr wrap="none">
            <a:spAutoFit/>
          </a:bodyPr>
          <a:lstStyle/>
          <a:p>
            <a:pPr>
              <a:spcAft>
                <a:spcPts val="1000"/>
              </a:spcAft>
            </a:pPr>
            <a:r>
              <a:rPr lang="es-EC" sz="1200" b="1" dirty="0">
                <a:latin typeface="Arial" panose="020B0604020202020204" pitchFamily="34" charset="0"/>
                <a:ea typeface="Calibri" panose="020F0502020204030204" pitchFamily="34" charset="0"/>
                <a:cs typeface="Times New Roman" panose="02020603050405020304" pitchFamily="18" charset="0"/>
              </a:rPr>
              <a:t>Cuadro </a:t>
            </a:r>
            <a:r>
              <a:rPr lang="es-EC" sz="1200" b="1" dirty="0" smtClean="0">
                <a:latin typeface="Arial" panose="020B0604020202020204" pitchFamily="34" charset="0"/>
                <a:ea typeface="Calibri" panose="020F0502020204030204" pitchFamily="34" charset="0"/>
                <a:cs typeface="Times New Roman" panose="02020603050405020304" pitchFamily="18" charset="0"/>
              </a:rPr>
              <a:t>5. Jerarquización de Variables</a:t>
            </a:r>
            <a:endParaRPr lang="es-EC"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2855670" y="3762357"/>
            <a:ext cx="2218877" cy="276999"/>
          </a:xfrm>
          <a:prstGeom prst="rect">
            <a:avLst/>
          </a:prstGeom>
        </p:spPr>
        <p:txBody>
          <a:bodyPr wrap="none">
            <a:spAutoFit/>
          </a:bodyPr>
          <a:lstStyle/>
          <a:p>
            <a:pPr lvl="0" eaLnBrk="0" fontAlgn="base" hangingPunct="0">
              <a:spcBef>
                <a:spcPct val="0"/>
              </a:spcBef>
              <a:spcAft>
                <a:spcPct val="0"/>
              </a:spcAft>
            </a:pPr>
            <a:r>
              <a:rPr lang="es-EC" altLang="es-EC" sz="1200" b="1" dirty="0">
                <a:latin typeface="Arial" panose="020B0604020202020204" pitchFamily="34" charset="0"/>
                <a:ea typeface="Calibri" panose="020F0502020204030204" pitchFamily="34" charset="0"/>
                <a:cs typeface="Arial" panose="020B0604020202020204" pitchFamily="34" charset="0"/>
              </a:rPr>
              <a:t>Fuente:(Estrella et al., 2014)</a:t>
            </a:r>
            <a:endParaRPr lang="es-EC" altLang="es-EC" sz="1200" dirty="0">
              <a:latin typeface="Arial" panose="020B0604020202020204" pitchFamily="34" charset="0"/>
            </a:endParaRPr>
          </a:p>
        </p:txBody>
      </p:sp>
    </p:spTree>
    <p:extLst>
      <p:ext uri="{BB962C8B-B14F-4D97-AF65-F5344CB8AC3E}">
        <p14:creationId xmlns:p14="http://schemas.microsoft.com/office/powerpoint/2010/main" val="127309675"/>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990453286"/>
              </p:ext>
            </p:extLst>
          </p:nvPr>
        </p:nvGraphicFramePr>
        <p:xfrm>
          <a:off x="3606835" y="4058211"/>
          <a:ext cx="4762344" cy="1759396"/>
        </p:xfrm>
        <a:graphic>
          <a:graphicData uri="http://schemas.openxmlformats.org/drawingml/2006/table">
            <a:tbl>
              <a:tblPr firstRow="1" firstCol="1" bandRow="1">
                <a:tableStyleId>{9D7B26C5-4107-4FEC-AEDC-1716B250A1EF}</a:tableStyleId>
              </a:tblPr>
              <a:tblGrid>
                <a:gridCol w="769968"/>
                <a:gridCol w="677217"/>
                <a:gridCol w="676535"/>
                <a:gridCol w="1063224"/>
                <a:gridCol w="1575400"/>
              </a:tblGrid>
              <a:tr h="213249">
                <a:tc gridSpan="5">
                  <a:txBody>
                    <a:bodyPr/>
                    <a:lstStyle/>
                    <a:p>
                      <a:pPr algn="ctr">
                        <a:lnSpc>
                          <a:spcPct val="107000"/>
                        </a:lnSpc>
                        <a:spcAft>
                          <a:spcPts val="0"/>
                        </a:spcAft>
                      </a:pPr>
                      <a:r>
                        <a:rPr lang="es-EC" sz="1200" dirty="0">
                          <a:effectLst/>
                        </a:rPr>
                        <a:t>DESLIZAMIENTOS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3249">
                <a:tc>
                  <a:txBody>
                    <a:bodyPr/>
                    <a:lstStyle/>
                    <a:p>
                      <a:pP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5/21=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Litología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3249">
                <a:tc>
                  <a:txBody>
                    <a:bodyPr/>
                    <a:lstStyle/>
                    <a:p>
                      <a:pPr>
                        <a:lnSpc>
                          <a:spcPct val="107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Geomorfología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3249">
                <a:tc>
                  <a:txBody>
                    <a:bodyPr/>
                    <a:lstStyle/>
                    <a:p>
                      <a:pPr>
                        <a:lnSpc>
                          <a:spcPct val="107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3/21=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0.14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Geopedología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6653">
                <a:tc>
                  <a:txBody>
                    <a:bodyPr/>
                    <a:lstStyle/>
                    <a:p>
                      <a:pPr>
                        <a:lnSpc>
                          <a:spcPct val="107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0.19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Sistemas Productivos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3249">
                <a:tc>
                  <a:txBody>
                    <a:bodyPr/>
                    <a:lstStyle/>
                    <a:p>
                      <a:pPr>
                        <a:lnSpc>
                          <a:spcPct val="107000"/>
                        </a:lnSpc>
                        <a:spcAft>
                          <a:spcPts val="0"/>
                        </a:spcAft>
                      </a:pPr>
                      <a:r>
                        <a:rPr lang="es-EC" sz="12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Pendientes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3249">
                <a:tc>
                  <a:txBody>
                    <a:bodyPr/>
                    <a:lstStyle/>
                    <a:p>
                      <a:pPr>
                        <a:lnSpc>
                          <a:spcPct val="107000"/>
                        </a:lnSpc>
                        <a:spcAft>
                          <a:spcPts val="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Clima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3249">
                <a:tc gridSpan="3">
                  <a:txBody>
                    <a:bodyPr/>
                    <a:lstStyle/>
                    <a:p>
                      <a:pPr algn="ctr">
                        <a:lnSpc>
                          <a:spcPct val="107000"/>
                        </a:lnSpc>
                        <a:spcAft>
                          <a:spcPts val="0"/>
                        </a:spcAft>
                      </a:pPr>
                      <a:r>
                        <a:rPr lang="es-EC" sz="1200" dirty="0">
                          <a:effectLst/>
                        </a:rPr>
                        <a:t>Sumatoria=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a:lnSpc>
                          <a:spcPct val="107000"/>
                        </a:lnSpc>
                        <a:spcAft>
                          <a:spcPts val="0"/>
                        </a:spcAft>
                      </a:pPr>
                      <a:r>
                        <a:rPr lang="es-EC" sz="12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angle 1"/>
          <p:cNvSpPr>
            <a:spLocks noChangeArrowheads="1"/>
          </p:cNvSpPr>
          <p:nvPr/>
        </p:nvSpPr>
        <p:spPr bwMode="auto">
          <a:xfrm>
            <a:off x="3139415" y="3739798"/>
            <a:ext cx="54388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kumimoji="0" lang="es-EC" altLang="es-EC" sz="1200" b="1" i="0" u="none" strike="noStrike" cap="none" normalizeH="0" baseline="0" dirty="0" smtClean="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uadro </a:t>
            </a:r>
            <a:r>
              <a:rPr lang="es-EC" altLang="es-EC" sz="1200" b="1" dirty="0" smtClean="0" bmk="_Toc414191638">
                <a:latin typeface="Arial" panose="020B0604020202020204" pitchFamily="34" charset="0"/>
                <a:ea typeface="Calibri" panose="020F0502020204030204" pitchFamily="34" charset="0"/>
                <a:cs typeface="Arial" panose="020B0604020202020204" pitchFamily="34" charset="0"/>
              </a:rPr>
              <a:t>6.</a:t>
            </a:r>
            <a:r>
              <a:rPr kumimoji="0" lang="es-EC" altLang="es-EC" sz="1200" b="1" i="0" u="none" strike="noStrike" cap="none" normalizeH="0" baseline="0" dirty="0" smtClean="0" bmk="_Toc41419163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Determinaci</a:t>
            </a:r>
            <a:r>
              <a:rPr kumimoji="0" lang="es-EC" altLang="es-EC" sz="1200" b="1" i="0" u="none" strike="noStrike" cap="none" normalizeH="0" baseline="0" dirty="0" smtClean="0" bmk="_Toc414191638">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200" b="1" i="0" u="none" strike="noStrike" cap="none" normalizeH="0" baseline="0" dirty="0" smtClean="0" bmk="_Toc41419163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de Pesos de las Variables para Deslizamientos</a:t>
            </a:r>
            <a:endParaRPr kumimoji="0" lang="es-EC" altLang="es-EC" sz="1200" b="0" i="0" u="none" strike="noStrike" cap="none" normalizeH="0" baseline="0" dirty="0" smtClean="0">
              <a:ln>
                <a:noFill/>
              </a:ln>
              <a:solidFill>
                <a:schemeClr val="tx1"/>
              </a:solidFill>
              <a:effectLst/>
            </a:endParaRPr>
          </a:p>
        </p:txBody>
      </p:sp>
      <p:sp>
        <p:nvSpPr>
          <p:cNvPr id="11" name="Título 1"/>
          <p:cNvSpPr>
            <a:spLocks noGrp="1"/>
          </p:cNvSpPr>
          <p:nvPr>
            <p:ph type="title"/>
          </p:nvPr>
        </p:nvSpPr>
        <p:spPr>
          <a:xfrm>
            <a:off x="3397738" y="56743"/>
            <a:ext cx="5180538" cy="644553"/>
          </a:xfrm>
        </p:spPr>
        <p:txBody>
          <a:bodyPr>
            <a:normAutofit/>
          </a:bodyPr>
          <a:lstStyle/>
          <a:p>
            <a:r>
              <a:rPr lang="es-EC" sz="3200" dirty="0" smtClean="0"/>
              <a:t>Deslizamientos</a:t>
            </a:r>
            <a:endParaRPr lang="es-EC" sz="3200" dirty="0"/>
          </a:p>
        </p:txBody>
      </p:sp>
      <p:sp>
        <p:nvSpPr>
          <p:cNvPr id="8" name="Rectángulo 7"/>
          <p:cNvSpPr/>
          <p:nvPr/>
        </p:nvSpPr>
        <p:spPr>
          <a:xfrm>
            <a:off x="3146486" y="5931301"/>
            <a:ext cx="2218877" cy="276999"/>
          </a:xfrm>
          <a:prstGeom prst="rect">
            <a:avLst/>
          </a:prstGeom>
        </p:spPr>
        <p:txBody>
          <a:bodyPr wrap="none">
            <a:spAutoFit/>
          </a:bodyPr>
          <a:lstStyle/>
          <a:p>
            <a:pPr lvl="0" eaLnBrk="0" fontAlgn="base" hangingPunct="0">
              <a:spcBef>
                <a:spcPct val="0"/>
              </a:spcBef>
              <a:spcAft>
                <a:spcPct val="0"/>
              </a:spcAft>
            </a:pPr>
            <a:r>
              <a:rPr lang="es-EC" altLang="es-EC" sz="1200" b="1" dirty="0">
                <a:latin typeface="Arial" panose="020B0604020202020204" pitchFamily="34" charset="0"/>
                <a:ea typeface="Calibri" panose="020F0502020204030204" pitchFamily="34" charset="0"/>
                <a:cs typeface="Arial" panose="020B0604020202020204" pitchFamily="34" charset="0"/>
              </a:rPr>
              <a:t>Fuente:(Estrella et al., 2014)</a:t>
            </a:r>
            <a:endParaRPr lang="es-EC" altLang="es-EC" sz="1200" dirty="0">
              <a:latin typeface="Arial" panose="020B0604020202020204" pitchFamily="34" charset="0"/>
            </a:endParaRPr>
          </a:p>
        </p:txBody>
      </p:sp>
      <p:pic>
        <p:nvPicPr>
          <p:cNvPr id="9" name="Imagen 8" descr="G:\Perfil\fig\D.png"/>
          <p:cNvPicPr/>
          <p:nvPr/>
        </p:nvPicPr>
        <p:blipFill>
          <a:blip r:embed="rId2">
            <a:extLst>
              <a:ext uri="{28A0092B-C50C-407E-A947-70E740481C1C}">
                <a14:useLocalDpi xmlns:a14="http://schemas.microsoft.com/office/drawing/2010/main" val="0"/>
              </a:ext>
            </a:extLst>
          </a:blip>
          <a:srcRect/>
          <a:stretch>
            <a:fillRect/>
          </a:stretch>
        </p:blipFill>
        <p:spPr bwMode="auto">
          <a:xfrm>
            <a:off x="4197175" y="1060425"/>
            <a:ext cx="3581664" cy="1760048"/>
          </a:xfrm>
          <a:prstGeom prst="rect">
            <a:avLst/>
          </a:prstGeom>
          <a:noFill/>
          <a:ln>
            <a:noFill/>
          </a:ln>
        </p:spPr>
      </p:pic>
      <p:sp>
        <p:nvSpPr>
          <p:cNvPr id="2" name="Rectángulo 1"/>
          <p:cNvSpPr/>
          <p:nvPr/>
        </p:nvSpPr>
        <p:spPr>
          <a:xfrm>
            <a:off x="2940007" y="2945733"/>
            <a:ext cx="6096000" cy="602857"/>
          </a:xfrm>
          <a:prstGeom prst="rect">
            <a:avLst/>
          </a:prstGeom>
        </p:spPr>
        <p:txBody>
          <a:bodyPr>
            <a:spAutoFit/>
          </a:bodyPr>
          <a:lstStyle/>
          <a:p>
            <a:pPr algn="ctr">
              <a:spcAft>
                <a:spcPts val="1000"/>
              </a:spcAft>
            </a:pPr>
            <a:r>
              <a:rPr lang="es-EC" sz="1200" b="1" dirty="0">
                <a:latin typeface="Arial" panose="020B0604020202020204" pitchFamily="34" charset="0"/>
                <a:ea typeface="Calibri" panose="020F0502020204030204" pitchFamily="34" charset="0"/>
                <a:cs typeface="Arial" panose="020B0604020202020204" pitchFamily="34" charset="0"/>
              </a:rPr>
              <a:t>Figura </a:t>
            </a:r>
            <a:r>
              <a:rPr lang="es-EC" sz="1200" b="1" dirty="0" smtClean="0">
                <a:latin typeface="Arial" panose="020B0604020202020204" pitchFamily="34" charset="0"/>
                <a:ea typeface="Calibri" panose="020F0502020204030204" pitchFamily="34" charset="0"/>
                <a:cs typeface="Arial" panose="020B0604020202020204" pitchFamily="34" charset="0"/>
              </a:rPr>
              <a:t>13. </a:t>
            </a:r>
            <a:r>
              <a:rPr lang="es-EC" sz="1200" b="1" dirty="0">
                <a:latin typeface="Arial" panose="020B0604020202020204" pitchFamily="34" charset="0"/>
                <a:ea typeface="Calibri" panose="020F0502020204030204" pitchFamily="34" charset="0"/>
                <a:cs typeface="Arial" panose="020B0604020202020204" pitchFamily="34" charset="0"/>
              </a:rPr>
              <a:t>Tipos de Deslizamientos</a:t>
            </a:r>
            <a:endParaRPr lang="es-EC" sz="1200" i="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s-EC" sz="1200" b="1" dirty="0">
                <a:latin typeface="Arial" panose="020B0604020202020204" pitchFamily="34" charset="0"/>
                <a:ea typeface="Calibri" panose="020F0502020204030204" pitchFamily="34" charset="0"/>
                <a:cs typeface="Arial" panose="020B0604020202020204" pitchFamily="34" charset="0"/>
              </a:rPr>
              <a:t>Fuente:(González De Vallejo et al., 2002)</a:t>
            </a:r>
            <a:endParaRPr lang="es-EC"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5734809"/>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290" y="193184"/>
            <a:ext cx="8719930" cy="6168028"/>
          </a:xfrm>
          <a:prstGeom prst="rect">
            <a:avLst/>
          </a:prstGeom>
        </p:spPr>
      </p:pic>
      <p:sp>
        <p:nvSpPr>
          <p:cNvPr id="4" name="Rectángulo 3"/>
          <p:cNvSpPr/>
          <p:nvPr/>
        </p:nvSpPr>
        <p:spPr>
          <a:xfrm>
            <a:off x="5020721" y="6361212"/>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90901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288" y="-103031"/>
            <a:ext cx="8596668" cy="960192"/>
          </a:xfrm>
        </p:spPr>
        <p:txBody>
          <a:bodyPr>
            <a:normAutofit/>
          </a:bodyPr>
          <a:lstStyle/>
          <a:p>
            <a:r>
              <a:rPr lang="es-EC" sz="3200" dirty="0" smtClean="0"/>
              <a:t>4. Área </a:t>
            </a:r>
            <a:r>
              <a:rPr lang="es-EC" sz="3200" dirty="0"/>
              <a:t>de Estudio</a:t>
            </a:r>
          </a:p>
        </p:txBody>
      </p:sp>
      <p:graphicFrame>
        <p:nvGraphicFramePr>
          <p:cNvPr id="4" name="Diagrama 3"/>
          <p:cNvGraphicFramePr/>
          <p:nvPr>
            <p:extLst>
              <p:ext uri="{D42A27DB-BD31-4B8C-83A1-F6EECF244321}">
                <p14:modId xmlns:p14="http://schemas.microsoft.com/office/powerpoint/2010/main" val="3277473774"/>
              </p:ext>
            </p:extLst>
          </p:nvPr>
        </p:nvGraphicFramePr>
        <p:xfrm>
          <a:off x="2160918" y="539998"/>
          <a:ext cx="882476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 de texto 106"/>
          <p:cNvSpPr txBox="1"/>
          <p:nvPr/>
        </p:nvSpPr>
        <p:spPr>
          <a:xfrm>
            <a:off x="2218183" y="5423068"/>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a:latin typeface="Arial" panose="020B0604020202020204" pitchFamily="34" charset="0"/>
                <a:ea typeface="Calibri" panose="020F0502020204030204" pitchFamily="34" charset="0"/>
                <a:cs typeface="Times New Roman" panose="02020603050405020304" pitchFamily="18" charset="0"/>
              </a:rPr>
              <a:t>2</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b="1" i="0" dirty="0">
                <a:effectLst/>
                <a:latin typeface="Arial" panose="020B0604020202020204" pitchFamily="34" charset="0"/>
                <a:ea typeface="Calibri" panose="020F0502020204030204" pitchFamily="34" charset="0"/>
                <a:cs typeface="Times New Roman" panose="02020603050405020304" pitchFamily="18" charset="0"/>
              </a:rPr>
              <a:t>Mapa de Ubicación del Área</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3628723" y="5607734"/>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763110"/>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5206577" y="157702"/>
            <a:ext cx="1631900" cy="798900"/>
          </a:xfrm>
        </p:spPr>
        <p:txBody>
          <a:bodyPr>
            <a:normAutofit/>
          </a:bodyPr>
          <a:lstStyle/>
          <a:p>
            <a:r>
              <a:rPr lang="es-EC" sz="3200" dirty="0" smtClean="0"/>
              <a:t>Caídas</a:t>
            </a:r>
            <a:endParaRPr lang="es-EC" sz="3200"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540745153"/>
              </p:ext>
            </p:extLst>
          </p:nvPr>
        </p:nvGraphicFramePr>
        <p:xfrm>
          <a:off x="3519619" y="4391195"/>
          <a:ext cx="5187349" cy="1565656"/>
        </p:xfrm>
        <a:graphic>
          <a:graphicData uri="http://schemas.openxmlformats.org/drawingml/2006/table">
            <a:tbl>
              <a:tblPr firstRow="1" firstCol="1" bandRow="1">
                <a:tableStyleId>{9D7B26C5-4107-4FEC-AEDC-1716B250A1EF}</a:tableStyleId>
              </a:tblPr>
              <a:tblGrid>
                <a:gridCol w="838682"/>
                <a:gridCol w="737654"/>
                <a:gridCol w="736911"/>
                <a:gridCol w="1158109"/>
                <a:gridCol w="1715993"/>
              </a:tblGrid>
              <a:tr h="0">
                <a:tc gridSpan="5">
                  <a:txBody>
                    <a:bodyPr/>
                    <a:lstStyle/>
                    <a:p>
                      <a:pPr algn="ctr">
                        <a:lnSpc>
                          <a:spcPct val="107000"/>
                        </a:lnSpc>
                        <a:spcAft>
                          <a:spcPts val="0"/>
                        </a:spcAft>
                      </a:pPr>
                      <a:r>
                        <a:rPr lang="es-EC" sz="1200" dirty="0">
                          <a:effectLst/>
                        </a:rPr>
                        <a:t>CAÍDAS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a:txBody>
                    <a:bodyPr/>
                    <a:lstStyle/>
                    <a:p>
                      <a:pP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5/21=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Litología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Geomorfología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Geopedología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3/21=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Sistemas Productivos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2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Pendientes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Clima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gridSpan="3">
                  <a:txBody>
                    <a:bodyPr/>
                    <a:lstStyle/>
                    <a:p>
                      <a:pPr algn="ctr">
                        <a:lnSpc>
                          <a:spcPct val="107000"/>
                        </a:lnSpc>
                        <a:spcAft>
                          <a:spcPts val="0"/>
                        </a:spcAft>
                      </a:pPr>
                      <a:r>
                        <a:rPr lang="es-EC" sz="1200">
                          <a:effectLst/>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a:lnSpc>
                          <a:spcPct val="107000"/>
                        </a:lnSpc>
                        <a:spcAft>
                          <a:spcPts val="0"/>
                        </a:spcAft>
                      </a:pPr>
                      <a:r>
                        <a:rPr lang="es-EC" sz="12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angle 1"/>
          <p:cNvSpPr>
            <a:spLocks noChangeArrowheads="1"/>
          </p:cNvSpPr>
          <p:nvPr/>
        </p:nvSpPr>
        <p:spPr bwMode="auto">
          <a:xfrm>
            <a:off x="3368268" y="4058022"/>
            <a:ext cx="48184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kumimoji="0" lang="es-EC" altLang="es-EC" sz="1200" b="1" i="0" u="none" strike="noStrike" cap="none" normalizeH="0" baseline="0" dirty="0" smtClean="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uadro </a:t>
            </a:r>
            <a:r>
              <a:rPr lang="es-EC" altLang="es-EC" sz="1200" b="1" dirty="0" smtClean="0" bmk="_Toc414191639">
                <a:latin typeface="Arial" panose="020B0604020202020204" pitchFamily="34" charset="0"/>
                <a:ea typeface="Calibri" panose="020F0502020204030204" pitchFamily="34" charset="0"/>
                <a:cs typeface="Arial" panose="020B0604020202020204" pitchFamily="34" charset="0"/>
              </a:rPr>
              <a:t>7.</a:t>
            </a:r>
            <a:r>
              <a:rPr kumimoji="0" lang="es-EC" altLang="es-EC" sz="1200" b="1" i="0" u="none" strike="noStrike" cap="none" normalizeH="0" baseline="0" dirty="0" smtClean="0" bmk="_Toc414191639">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Determinaci</a:t>
            </a:r>
            <a:r>
              <a:rPr kumimoji="0" lang="es-EC" altLang="es-EC" sz="1200" b="1" i="0" u="none" strike="noStrike" cap="none" normalizeH="0" baseline="0" dirty="0" smtClean="0" bmk="_Toc414191639">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200" b="1" i="0" u="none" strike="noStrike" cap="none" normalizeH="0" baseline="0" dirty="0" smtClean="0" bmk="_Toc414191639">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de Pesos de las Variables para Ca</a:t>
            </a:r>
            <a:r>
              <a:rPr kumimoji="0" lang="es-EC" altLang="es-EC" sz="1200" b="1" i="0" u="none" strike="noStrike" cap="none" normalizeH="0" baseline="0" dirty="0" smtClean="0" bmk="_Toc414191639">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í</a:t>
            </a:r>
            <a:r>
              <a:rPr kumimoji="0" lang="es-EC" altLang="es-EC" sz="1200" b="1" i="0" u="none" strike="noStrike" cap="none" normalizeH="0" baseline="0" dirty="0" smtClean="0" bmk="_Toc414191639">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das</a:t>
            </a:r>
            <a:endParaRPr kumimoji="0" lang="es-EC" altLang="es-EC" sz="1200" b="0" i="0" u="none" strike="noStrike" cap="none" normalizeH="0" baseline="0" dirty="0" smtClean="0">
              <a:ln>
                <a:noFill/>
              </a:ln>
              <a:solidFill>
                <a:schemeClr val="tx1"/>
              </a:solidFill>
              <a:effectLst/>
            </a:endParaRPr>
          </a:p>
        </p:txBody>
      </p:sp>
      <p:sp>
        <p:nvSpPr>
          <p:cNvPr id="8" name="Rectángulo 7"/>
          <p:cNvSpPr/>
          <p:nvPr/>
        </p:nvSpPr>
        <p:spPr>
          <a:xfrm>
            <a:off x="3368268" y="5913027"/>
            <a:ext cx="2218877" cy="276999"/>
          </a:xfrm>
          <a:prstGeom prst="rect">
            <a:avLst/>
          </a:prstGeom>
        </p:spPr>
        <p:txBody>
          <a:bodyPr wrap="none">
            <a:spAutoFit/>
          </a:bodyPr>
          <a:lstStyle/>
          <a:p>
            <a:pPr lvl="0" eaLnBrk="0" fontAlgn="base" hangingPunct="0">
              <a:spcBef>
                <a:spcPct val="0"/>
              </a:spcBef>
              <a:spcAft>
                <a:spcPct val="0"/>
              </a:spcAft>
            </a:pPr>
            <a:r>
              <a:rPr lang="es-EC" altLang="es-EC" sz="1200" b="1" dirty="0">
                <a:latin typeface="Arial" panose="020B0604020202020204" pitchFamily="34" charset="0"/>
                <a:ea typeface="Calibri" panose="020F0502020204030204" pitchFamily="34" charset="0"/>
                <a:cs typeface="Arial" panose="020B0604020202020204" pitchFamily="34" charset="0"/>
              </a:rPr>
              <a:t>Fuente:(Estrella et al., 2014)</a:t>
            </a:r>
            <a:endParaRPr lang="es-EC" altLang="es-EC" sz="1200" dirty="0">
              <a:latin typeface="Arial" panose="020B0604020202020204" pitchFamily="34" charset="0"/>
            </a:endParaRPr>
          </a:p>
        </p:txBody>
      </p:sp>
      <p:pic>
        <p:nvPicPr>
          <p:cNvPr id="12" name="Imagen 11" descr="G:\Perfil\fig\C.png"/>
          <p:cNvPicPr/>
          <p:nvPr/>
        </p:nvPicPr>
        <p:blipFill>
          <a:blip r:embed="rId2">
            <a:extLst>
              <a:ext uri="{28A0092B-C50C-407E-A947-70E740481C1C}">
                <a14:useLocalDpi xmlns:a14="http://schemas.microsoft.com/office/drawing/2010/main" val="0"/>
              </a:ext>
            </a:extLst>
          </a:blip>
          <a:srcRect/>
          <a:stretch>
            <a:fillRect/>
          </a:stretch>
        </p:blipFill>
        <p:spPr bwMode="auto">
          <a:xfrm>
            <a:off x="4164414" y="1111820"/>
            <a:ext cx="3949276" cy="2049194"/>
          </a:xfrm>
          <a:prstGeom prst="rect">
            <a:avLst/>
          </a:prstGeom>
          <a:noFill/>
          <a:ln>
            <a:noFill/>
          </a:ln>
        </p:spPr>
      </p:pic>
      <p:sp>
        <p:nvSpPr>
          <p:cNvPr id="2" name="Rectángulo 1"/>
          <p:cNvSpPr/>
          <p:nvPr/>
        </p:nvSpPr>
        <p:spPr>
          <a:xfrm>
            <a:off x="3091052" y="3299947"/>
            <a:ext cx="6096000" cy="602857"/>
          </a:xfrm>
          <a:prstGeom prst="rect">
            <a:avLst/>
          </a:prstGeom>
        </p:spPr>
        <p:txBody>
          <a:bodyPr>
            <a:spAutoFit/>
          </a:bodyPr>
          <a:lstStyle/>
          <a:p>
            <a:pPr algn="ctr">
              <a:spcAft>
                <a:spcPts val="1000"/>
              </a:spcAft>
            </a:pPr>
            <a:r>
              <a:rPr lang="es-EC" sz="1200" b="1" dirty="0">
                <a:latin typeface="Arial" panose="020B0604020202020204" pitchFamily="34" charset="0"/>
                <a:ea typeface="Calibri" panose="020F0502020204030204" pitchFamily="34" charset="0"/>
                <a:cs typeface="Arial" panose="020B0604020202020204" pitchFamily="34" charset="0"/>
              </a:rPr>
              <a:t>Figura </a:t>
            </a:r>
            <a:r>
              <a:rPr lang="es-EC" sz="1200" b="1" dirty="0" smtClean="0">
                <a:latin typeface="Arial" panose="020B0604020202020204" pitchFamily="34" charset="0"/>
                <a:ea typeface="Calibri" panose="020F0502020204030204" pitchFamily="34" charset="0"/>
                <a:cs typeface="Arial" panose="020B0604020202020204" pitchFamily="34" charset="0"/>
              </a:rPr>
              <a:t>14. </a:t>
            </a:r>
            <a:r>
              <a:rPr lang="es-EC" sz="1200" b="1" dirty="0">
                <a:latin typeface="Arial" panose="020B0604020202020204" pitchFamily="34" charset="0"/>
                <a:ea typeface="Calibri" panose="020F0502020204030204" pitchFamily="34" charset="0"/>
                <a:cs typeface="Arial" panose="020B0604020202020204" pitchFamily="34" charset="0"/>
              </a:rPr>
              <a:t>Tipos de Caídas</a:t>
            </a:r>
            <a:endParaRPr lang="es-EC" sz="1200" i="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s-EC" sz="1200" b="1" dirty="0">
                <a:latin typeface="Arial" panose="020B0604020202020204" pitchFamily="34" charset="0"/>
                <a:ea typeface="Calibri" panose="020F0502020204030204" pitchFamily="34" charset="0"/>
                <a:cs typeface="Arial" panose="020B0604020202020204" pitchFamily="34" charset="0"/>
              </a:rPr>
              <a:t>Fuente:(González De Vallejo et al., 2002)</a:t>
            </a:r>
            <a:endParaRPr lang="es-EC"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709186"/>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290" y="193185"/>
            <a:ext cx="8719930" cy="6168028"/>
          </a:xfrm>
          <a:prstGeom prst="rect">
            <a:avLst/>
          </a:prstGeom>
        </p:spPr>
      </p:pic>
      <p:sp>
        <p:nvSpPr>
          <p:cNvPr id="8" name="Rectángulo 7"/>
          <p:cNvSpPr/>
          <p:nvPr/>
        </p:nvSpPr>
        <p:spPr>
          <a:xfrm>
            <a:off x="4802381" y="6361213"/>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6600978"/>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427138039"/>
              </p:ext>
            </p:extLst>
          </p:nvPr>
        </p:nvGraphicFramePr>
        <p:xfrm>
          <a:off x="3583325" y="4328495"/>
          <a:ext cx="5055710" cy="1586572"/>
        </p:xfrm>
        <a:graphic>
          <a:graphicData uri="http://schemas.openxmlformats.org/drawingml/2006/table">
            <a:tbl>
              <a:tblPr firstRow="1" firstCol="1" bandRow="1">
                <a:tableStyleId>{9D7B26C5-4107-4FEC-AEDC-1716B250A1EF}</a:tableStyleId>
              </a:tblPr>
              <a:tblGrid>
                <a:gridCol w="817399"/>
                <a:gridCol w="718934"/>
                <a:gridCol w="718209"/>
                <a:gridCol w="1128721"/>
                <a:gridCol w="1672447"/>
              </a:tblGrid>
              <a:tr h="97282">
                <a:tc gridSpan="5">
                  <a:txBody>
                    <a:bodyPr/>
                    <a:lstStyle/>
                    <a:p>
                      <a:pPr algn="ctr">
                        <a:lnSpc>
                          <a:spcPct val="107000"/>
                        </a:lnSpc>
                        <a:spcAft>
                          <a:spcPts val="0"/>
                        </a:spcAft>
                      </a:pPr>
                      <a:r>
                        <a:rPr lang="es-EC" sz="1200" dirty="0">
                          <a:effectLst/>
                        </a:rPr>
                        <a:t>FLUJOS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9193">
                <a:tc>
                  <a:txBody>
                    <a:bodyPr/>
                    <a:lstStyle/>
                    <a:p>
                      <a:pP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0.29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Litología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9193">
                <a:tc>
                  <a:txBody>
                    <a:bodyPr/>
                    <a:lstStyle/>
                    <a:p>
                      <a:pPr>
                        <a:lnSpc>
                          <a:spcPct val="107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Geomorfología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9193">
                <a:tc>
                  <a:txBody>
                    <a:bodyPr/>
                    <a:lstStyle/>
                    <a:p>
                      <a:pPr>
                        <a:lnSpc>
                          <a:spcPct val="107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5/21=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Geopedología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9193">
                <a:tc>
                  <a:txBody>
                    <a:bodyPr/>
                    <a:lstStyle/>
                    <a:p>
                      <a:pPr>
                        <a:lnSpc>
                          <a:spcPct val="107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6-5+1=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Sistemas Productivos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9193">
                <a:tc>
                  <a:txBody>
                    <a:bodyPr/>
                    <a:lstStyle/>
                    <a:p>
                      <a:pPr>
                        <a:lnSpc>
                          <a:spcPct val="107000"/>
                        </a:lnSpc>
                        <a:spcAft>
                          <a:spcPts val="0"/>
                        </a:spcAft>
                      </a:pPr>
                      <a:r>
                        <a:rPr lang="es-EC" sz="12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6-4+1=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3/21=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Pendientes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9193">
                <a:tc>
                  <a:txBody>
                    <a:bodyPr/>
                    <a:lstStyle/>
                    <a:p>
                      <a:pPr>
                        <a:lnSpc>
                          <a:spcPct val="107000"/>
                        </a:lnSpc>
                        <a:spcAft>
                          <a:spcPts val="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Clima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7282">
                <a:tc gridSpan="3">
                  <a:txBody>
                    <a:bodyPr/>
                    <a:lstStyle/>
                    <a:p>
                      <a:pPr algn="ctr">
                        <a:lnSpc>
                          <a:spcPct val="107000"/>
                        </a:lnSpc>
                        <a:spcAft>
                          <a:spcPts val="0"/>
                        </a:spcAft>
                      </a:pPr>
                      <a:r>
                        <a:rPr lang="es-EC" sz="1200">
                          <a:effectLst/>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a:lnSpc>
                          <a:spcPct val="107000"/>
                        </a:lnSpc>
                        <a:spcAft>
                          <a:spcPts val="0"/>
                        </a:spcAft>
                      </a:pPr>
                      <a:r>
                        <a:rPr lang="es-EC" sz="12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angle 1"/>
          <p:cNvSpPr>
            <a:spLocks noChangeArrowheads="1"/>
          </p:cNvSpPr>
          <p:nvPr/>
        </p:nvSpPr>
        <p:spPr bwMode="auto">
          <a:xfrm>
            <a:off x="3419551" y="4035739"/>
            <a:ext cx="47319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kumimoji="0" lang="es-EC" altLang="es-EC" sz="1200" b="1" i="0" u="none" strike="noStrike" cap="none" normalizeH="0" baseline="0" dirty="0" smtClean="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uadro </a:t>
            </a:r>
            <a:r>
              <a:rPr lang="es-EC" altLang="es-EC" sz="1200" b="1" dirty="0" smtClean="0" bmk="">
                <a:latin typeface="Arial" panose="020B0604020202020204" pitchFamily="34" charset="0"/>
                <a:ea typeface="Calibri" panose="020F0502020204030204" pitchFamily="34" charset="0"/>
                <a:cs typeface="Arial" panose="020B0604020202020204" pitchFamily="34" charset="0"/>
              </a:rPr>
              <a:t>8.</a:t>
            </a:r>
            <a:r>
              <a:rPr kumimoji="0" lang="es-EC" altLang="es-EC" sz="1200" b="1" i="0" u="none" strike="noStrike" cap="none" normalizeH="0" baseline="0" dirty="0" smtClean="0" bmk="_Toc41419164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Determinaci</a:t>
            </a:r>
            <a:r>
              <a:rPr kumimoji="0" lang="es-EC" altLang="es-EC" sz="1200" b="1" i="0" u="none" strike="noStrike" cap="none" normalizeH="0" baseline="0" dirty="0" smtClean="0" bmk="_Toc41419164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200" b="1" i="0" u="none" strike="noStrike" cap="none" normalizeH="0" baseline="0" dirty="0" smtClean="0" bmk="_Toc41419164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de Pesos de las Variables para Flujos</a:t>
            </a:r>
            <a:endParaRPr kumimoji="0" lang="es-EC" altLang="es-EC" sz="1200" b="0" i="0" u="none" strike="noStrike" cap="none" normalizeH="0" baseline="0" dirty="0" smtClean="0">
              <a:ln>
                <a:noFill/>
              </a:ln>
              <a:solidFill>
                <a:schemeClr val="tx1"/>
              </a:solidFill>
              <a:effectLst/>
            </a:endParaRPr>
          </a:p>
        </p:txBody>
      </p:sp>
      <p:sp>
        <p:nvSpPr>
          <p:cNvPr id="8" name="Rectángulo 7"/>
          <p:cNvSpPr/>
          <p:nvPr/>
        </p:nvSpPr>
        <p:spPr>
          <a:xfrm>
            <a:off x="3419551" y="5976191"/>
            <a:ext cx="2218877" cy="276999"/>
          </a:xfrm>
          <a:prstGeom prst="rect">
            <a:avLst/>
          </a:prstGeom>
        </p:spPr>
        <p:txBody>
          <a:bodyPr wrap="none">
            <a:spAutoFit/>
          </a:bodyPr>
          <a:lstStyle/>
          <a:p>
            <a:pPr lvl="0" eaLnBrk="0" fontAlgn="base" hangingPunct="0">
              <a:spcBef>
                <a:spcPct val="0"/>
              </a:spcBef>
              <a:spcAft>
                <a:spcPct val="0"/>
              </a:spcAft>
            </a:pPr>
            <a:r>
              <a:rPr lang="es-EC" altLang="es-EC" sz="1200" b="1" dirty="0">
                <a:latin typeface="Arial" panose="020B0604020202020204" pitchFamily="34" charset="0"/>
                <a:ea typeface="Calibri" panose="020F0502020204030204" pitchFamily="34" charset="0"/>
                <a:cs typeface="Arial" panose="020B0604020202020204" pitchFamily="34" charset="0"/>
              </a:rPr>
              <a:t>Fuente:(Estrella et al., 2014)</a:t>
            </a:r>
            <a:endParaRPr lang="es-EC" altLang="es-EC" sz="1200" dirty="0">
              <a:latin typeface="Arial" panose="020B0604020202020204" pitchFamily="34" charset="0"/>
            </a:endParaRPr>
          </a:p>
        </p:txBody>
      </p:sp>
      <p:sp>
        <p:nvSpPr>
          <p:cNvPr id="11" name="Título 1"/>
          <p:cNvSpPr>
            <a:spLocks noGrp="1"/>
          </p:cNvSpPr>
          <p:nvPr>
            <p:ph type="title"/>
          </p:nvPr>
        </p:nvSpPr>
        <p:spPr>
          <a:xfrm>
            <a:off x="1762367" y="273532"/>
            <a:ext cx="8596668" cy="819955"/>
          </a:xfrm>
        </p:spPr>
        <p:txBody>
          <a:bodyPr>
            <a:normAutofit/>
          </a:bodyPr>
          <a:lstStyle/>
          <a:p>
            <a:r>
              <a:rPr lang="es-EC" sz="3200" dirty="0" smtClean="0"/>
              <a:t>Flujos</a:t>
            </a:r>
            <a:endParaRPr lang="es-EC" sz="3200" dirty="0"/>
          </a:p>
        </p:txBody>
      </p:sp>
      <p:pic>
        <p:nvPicPr>
          <p:cNvPr id="12" name="Imagen 11" descr="G:\Perfil\fig\F.png"/>
          <p:cNvPicPr/>
          <p:nvPr/>
        </p:nvPicPr>
        <p:blipFill>
          <a:blip r:embed="rId2">
            <a:extLst>
              <a:ext uri="{28A0092B-C50C-407E-A947-70E740481C1C}">
                <a14:useLocalDpi xmlns:a14="http://schemas.microsoft.com/office/drawing/2010/main" val="0"/>
              </a:ext>
            </a:extLst>
          </a:blip>
          <a:srcRect/>
          <a:stretch>
            <a:fillRect/>
          </a:stretch>
        </p:blipFill>
        <p:spPr bwMode="auto">
          <a:xfrm>
            <a:off x="4232706" y="1475551"/>
            <a:ext cx="3655990" cy="1120463"/>
          </a:xfrm>
          <a:prstGeom prst="rect">
            <a:avLst/>
          </a:prstGeom>
          <a:noFill/>
          <a:ln>
            <a:noFill/>
          </a:ln>
        </p:spPr>
      </p:pic>
      <p:sp>
        <p:nvSpPr>
          <p:cNvPr id="2" name="Rectángulo 1"/>
          <p:cNvSpPr/>
          <p:nvPr/>
        </p:nvSpPr>
        <p:spPr>
          <a:xfrm>
            <a:off x="3012701" y="2918334"/>
            <a:ext cx="6096000" cy="602857"/>
          </a:xfrm>
          <a:prstGeom prst="rect">
            <a:avLst/>
          </a:prstGeom>
        </p:spPr>
        <p:txBody>
          <a:bodyPr>
            <a:spAutoFit/>
          </a:bodyPr>
          <a:lstStyle/>
          <a:p>
            <a:pPr algn="ctr">
              <a:spcAft>
                <a:spcPts val="1000"/>
              </a:spcAft>
            </a:pPr>
            <a:r>
              <a:rPr lang="es-EC" sz="1200" b="1" dirty="0">
                <a:latin typeface="Arial" panose="020B0604020202020204" pitchFamily="34" charset="0"/>
                <a:ea typeface="Calibri" panose="020F0502020204030204" pitchFamily="34" charset="0"/>
                <a:cs typeface="Arial" panose="020B0604020202020204" pitchFamily="34" charset="0"/>
              </a:rPr>
              <a:t>Figura </a:t>
            </a:r>
            <a:r>
              <a:rPr lang="es-EC" sz="1200" b="1" dirty="0" smtClean="0">
                <a:latin typeface="Arial" panose="020B0604020202020204" pitchFamily="34" charset="0"/>
                <a:ea typeface="Calibri" panose="020F0502020204030204" pitchFamily="34" charset="0"/>
                <a:cs typeface="Arial" panose="020B0604020202020204" pitchFamily="34" charset="0"/>
              </a:rPr>
              <a:t>15. </a:t>
            </a:r>
            <a:r>
              <a:rPr lang="es-EC" sz="1200" b="1" dirty="0">
                <a:latin typeface="Arial" panose="020B0604020202020204" pitchFamily="34" charset="0"/>
                <a:ea typeface="Calibri" panose="020F0502020204030204" pitchFamily="34" charset="0"/>
                <a:cs typeface="Arial" panose="020B0604020202020204" pitchFamily="34" charset="0"/>
              </a:rPr>
              <a:t>Tipos de Flujos</a:t>
            </a:r>
            <a:endParaRPr lang="es-EC" sz="1200" i="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s-EC" sz="1200" b="1" dirty="0">
                <a:latin typeface="Arial" panose="020B0604020202020204" pitchFamily="34" charset="0"/>
                <a:ea typeface="Calibri" panose="020F0502020204030204" pitchFamily="34" charset="0"/>
                <a:cs typeface="Arial" panose="020B0604020202020204" pitchFamily="34" charset="0"/>
              </a:rPr>
              <a:t>Fuente:(González De Vallejo et al., 2002)</a:t>
            </a:r>
            <a:endParaRPr lang="es-EC"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0148463"/>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290" y="193185"/>
            <a:ext cx="8719930" cy="6168028"/>
          </a:xfrm>
          <a:prstGeom prst="rect">
            <a:avLst/>
          </a:prstGeom>
        </p:spPr>
      </p:pic>
      <p:sp>
        <p:nvSpPr>
          <p:cNvPr id="6" name="Rectángulo 5"/>
          <p:cNvSpPr/>
          <p:nvPr/>
        </p:nvSpPr>
        <p:spPr>
          <a:xfrm>
            <a:off x="4802381" y="6361213"/>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582811"/>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2.bp.blogspot.com/-S2HlH1qdesY/Tl_XRGWQRrI/AAAAAAAABZ8/yyWdqRHvoJQ/s1600/Investigaci%25C3%25B3n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430" y="2692416"/>
            <a:ext cx="3070282" cy="1955554"/>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a:xfrm>
            <a:off x="1083346" y="975705"/>
            <a:ext cx="10364451" cy="1596177"/>
          </a:xfrm>
        </p:spPr>
        <p:txBody>
          <a:bodyPr>
            <a:normAutofit/>
          </a:bodyPr>
          <a:lstStyle/>
          <a:p>
            <a:r>
              <a:rPr lang="es-EC" sz="4800" dirty="0" smtClean="0"/>
              <a:t>8. ANALÍSIS DE RESULTADOS</a:t>
            </a:r>
            <a:r>
              <a:rPr lang="es-EC" sz="4800" dirty="0"/>
              <a:t/>
            </a:r>
            <a:br>
              <a:rPr lang="es-EC" sz="4800" dirty="0"/>
            </a:br>
            <a:endParaRPr lang="es-EC" sz="4800" dirty="0"/>
          </a:p>
        </p:txBody>
      </p:sp>
    </p:spTree>
    <p:extLst>
      <p:ext uri="{BB962C8B-B14F-4D97-AF65-F5344CB8AC3E}">
        <p14:creationId xmlns:p14="http://schemas.microsoft.com/office/powerpoint/2010/main" val="269730764"/>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8527" y="429296"/>
            <a:ext cx="8596668" cy="1320800"/>
          </a:xfrm>
        </p:spPr>
        <p:txBody>
          <a:bodyPr/>
          <a:lstStyle/>
          <a:p>
            <a:r>
              <a:rPr lang="es-EC" dirty="0" smtClean="0"/>
              <a:t>Interpretación y Comparación con el Modelo Geodinámico Externo</a:t>
            </a:r>
            <a:endParaRPr lang="es-EC" dirty="0"/>
          </a:p>
        </p:txBody>
      </p:sp>
      <p:sp>
        <p:nvSpPr>
          <p:cNvPr id="7" name="Título 1"/>
          <p:cNvSpPr txBox="1">
            <a:spLocks/>
          </p:cNvSpPr>
          <p:nvPr/>
        </p:nvSpPr>
        <p:spPr>
          <a:xfrm>
            <a:off x="1403870" y="3207941"/>
            <a:ext cx="8596668" cy="69689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Comparación con el Modelo de Deslizamiento</a:t>
            </a:r>
            <a:endParaRPr lang="es-EC" dirty="0"/>
          </a:p>
        </p:txBody>
      </p:sp>
    </p:spTree>
    <p:extLst>
      <p:ext uri="{BB962C8B-B14F-4D97-AF65-F5344CB8AC3E}">
        <p14:creationId xmlns:p14="http://schemas.microsoft.com/office/powerpoint/2010/main" val="3716638558"/>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Perfil\fig\1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50" y="198222"/>
            <a:ext cx="3317876" cy="2122918"/>
          </a:xfrm>
          <a:prstGeom prst="rect">
            <a:avLst/>
          </a:prstGeom>
          <a:noFill/>
          <a:ln>
            <a:noFill/>
          </a:ln>
        </p:spPr>
      </p:pic>
      <p:pic>
        <p:nvPicPr>
          <p:cNvPr id="8" name="Imagen 7" descr="G:\Perfil\fig\3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8065" y="2956343"/>
            <a:ext cx="3317876" cy="2069127"/>
          </a:xfrm>
          <a:prstGeom prst="rect">
            <a:avLst/>
          </a:prstGeom>
          <a:noFill/>
          <a:ln>
            <a:noFill/>
          </a:ln>
        </p:spPr>
      </p:pic>
      <p:pic>
        <p:nvPicPr>
          <p:cNvPr id="10" name="Imagen 9" descr="G:\Perfil\fig\5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3715" y="4349087"/>
            <a:ext cx="3317876" cy="2137006"/>
          </a:xfrm>
          <a:prstGeom prst="rect">
            <a:avLst/>
          </a:prstGeom>
          <a:noFill/>
          <a:ln>
            <a:noFill/>
          </a:ln>
        </p:spPr>
      </p:pic>
      <p:sp>
        <p:nvSpPr>
          <p:cNvPr id="30" name="Rectángulo 29"/>
          <p:cNvSpPr/>
          <p:nvPr/>
        </p:nvSpPr>
        <p:spPr>
          <a:xfrm>
            <a:off x="961620" y="2425723"/>
            <a:ext cx="2112135" cy="276999"/>
          </a:xfrm>
          <a:prstGeom prst="rect">
            <a:avLst/>
          </a:prstGeom>
        </p:spPr>
        <p:txBody>
          <a:bodyPr wrap="square">
            <a:spAutoFit/>
          </a:bodyPr>
          <a:lstStyle/>
          <a:p>
            <a:r>
              <a:rPr lang="es-EC" sz="1200" dirty="0" smtClean="0">
                <a:latin typeface="NimbusRomNo9L-Regu"/>
                <a:ea typeface="Calibri" panose="020F0502020204030204" pitchFamily="34" charset="0"/>
                <a:cs typeface="NimbusRomNo9L-Regu"/>
              </a:rPr>
              <a:t> (a</a:t>
            </a:r>
            <a:r>
              <a:rPr lang="es-EC" sz="1200" dirty="0">
                <a:latin typeface="NimbusRomNo9L-Regu"/>
                <a:ea typeface="Calibri" panose="020F0502020204030204" pitchFamily="34" charset="0"/>
                <a:cs typeface="NimbusRomNo9L-Regu"/>
              </a:rPr>
              <a:t>) Julio-Agosto 2007                                             </a:t>
            </a:r>
            <a:r>
              <a:rPr lang="es-EC" sz="1200" dirty="0" smtClean="0">
                <a:latin typeface="NimbusRomNo9L-Regu"/>
                <a:ea typeface="Calibri" panose="020F0502020204030204" pitchFamily="34" charset="0"/>
                <a:cs typeface="NimbusRomNo9L-Regu"/>
              </a:rPr>
              <a:t>                                                                      </a:t>
            </a:r>
            <a:endParaRPr lang="es-EC" sz="1200" dirty="0"/>
          </a:p>
        </p:txBody>
      </p:sp>
      <p:sp>
        <p:nvSpPr>
          <p:cNvPr id="36" name="Rectángulo 35"/>
          <p:cNvSpPr/>
          <p:nvPr/>
        </p:nvSpPr>
        <p:spPr>
          <a:xfrm>
            <a:off x="3060935" y="5140591"/>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(c) Mayo-Julio 2008</a:t>
            </a:r>
            <a:endParaRPr lang="es-EC" sz="1200" dirty="0"/>
          </a:p>
        </p:txBody>
      </p:sp>
      <p:sp>
        <p:nvSpPr>
          <p:cNvPr id="38" name="Rectángulo 37"/>
          <p:cNvSpPr/>
          <p:nvPr/>
        </p:nvSpPr>
        <p:spPr>
          <a:xfrm>
            <a:off x="7055386" y="6486093"/>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(e) Julio-Septiembre 2009                                                                                                                  </a:t>
            </a:r>
            <a:endParaRPr lang="es-EC" sz="1200" dirty="0"/>
          </a:p>
        </p:txBody>
      </p:sp>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386" y="146374"/>
            <a:ext cx="4836278" cy="3186953"/>
          </a:xfrm>
          <a:prstGeom prst="rect">
            <a:avLst/>
          </a:prstGeom>
        </p:spPr>
      </p:pic>
      <p:cxnSp>
        <p:nvCxnSpPr>
          <p:cNvPr id="24" name="Conector recto de flecha 23"/>
          <p:cNvCxnSpPr/>
          <p:nvPr/>
        </p:nvCxnSpPr>
        <p:spPr>
          <a:xfrm flipH="1">
            <a:off x="3805518" y="793376"/>
            <a:ext cx="3249868" cy="2689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Conector recto de flecha 31"/>
          <p:cNvCxnSpPr/>
          <p:nvPr/>
        </p:nvCxnSpPr>
        <p:spPr>
          <a:xfrm flipH="1">
            <a:off x="5775941" y="1806112"/>
            <a:ext cx="1353833" cy="11502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ector recto de flecha 33"/>
          <p:cNvCxnSpPr>
            <a:stCxn id="20" idx="2"/>
            <a:endCxn id="10" idx="0"/>
          </p:cNvCxnSpPr>
          <p:nvPr/>
        </p:nvCxnSpPr>
        <p:spPr>
          <a:xfrm flipH="1">
            <a:off x="8122653" y="3333327"/>
            <a:ext cx="1350872" cy="10157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Elipse 28"/>
          <p:cNvSpPr/>
          <p:nvPr/>
        </p:nvSpPr>
        <p:spPr>
          <a:xfrm>
            <a:off x="2901167" y="1430708"/>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Elipse 39"/>
          <p:cNvSpPr/>
          <p:nvPr/>
        </p:nvSpPr>
        <p:spPr>
          <a:xfrm>
            <a:off x="2743281" y="1702479"/>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Elipse 40"/>
          <p:cNvSpPr/>
          <p:nvPr/>
        </p:nvSpPr>
        <p:spPr>
          <a:xfrm>
            <a:off x="2971025" y="82654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Elipse 41"/>
          <p:cNvSpPr/>
          <p:nvPr/>
        </p:nvSpPr>
        <p:spPr>
          <a:xfrm>
            <a:off x="2588334" y="720127"/>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Elipse 42"/>
          <p:cNvSpPr/>
          <p:nvPr/>
        </p:nvSpPr>
        <p:spPr>
          <a:xfrm>
            <a:off x="2971025" y="115490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Elipse 43"/>
          <p:cNvSpPr/>
          <p:nvPr/>
        </p:nvSpPr>
        <p:spPr>
          <a:xfrm>
            <a:off x="2458065" y="90054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Elipse 44"/>
          <p:cNvSpPr/>
          <p:nvPr/>
        </p:nvSpPr>
        <p:spPr>
          <a:xfrm>
            <a:off x="3323825" y="761868"/>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Elipse 45"/>
          <p:cNvSpPr/>
          <p:nvPr/>
        </p:nvSpPr>
        <p:spPr>
          <a:xfrm>
            <a:off x="3279772" y="1298210"/>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Rectángulo 46"/>
          <p:cNvSpPr/>
          <p:nvPr/>
        </p:nvSpPr>
        <p:spPr>
          <a:xfrm>
            <a:off x="9412918" y="3406280"/>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Elipse 47"/>
          <p:cNvSpPr/>
          <p:nvPr/>
        </p:nvSpPr>
        <p:spPr>
          <a:xfrm>
            <a:off x="2606175" y="1731371"/>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Elipse 48"/>
          <p:cNvSpPr/>
          <p:nvPr/>
        </p:nvSpPr>
        <p:spPr>
          <a:xfrm>
            <a:off x="4733861" y="4446290"/>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Elipse 49"/>
          <p:cNvSpPr/>
          <p:nvPr/>
        </p:nvSpPr>
        <p:spPr>
          <a:xfrm>
            <a:off x="3123425" y="130730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Elipse 50"/>
          <p:cNvSpPr/>
          <p:nvPr/>
        </p:nvSpPr>
        <p:spPr>
          <a:xfrm>
            <a:off x="4850162" y="4349087"/>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Elipse 51"/>
          <p:cNvSpPr/>
          <p:nvPr/>
        </p:nvSpPr>
        <p:spPr>
          <a:xfrm>
            <a:off x="4939815" y="427434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Elipse 52"/>
          <p:cNvSpPr/>
          <p:nvPr/>
        </p:nvSpPr>
        <p:spPr>
          <a:xfrm>
            <a:off x="4727632" y="351388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Elipse 53"/>
          <p:cNvSpPr/>
          <p:nvPr/>
        </p:nvSpPr>
        <p:spPr>
          <a:xfrm>
            <a:off x="5173070" y="3913858"/>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Elipse 54"/>
          <p:cNvSpPr/>
          <p:nvPr/>
        </p:nvSpPr>
        <p:spPr>
          <a:xfrm>
            <a:off x="5108690" y="367493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Elipse 55"/>
          <p:cNvSpPr/>
          <p:nvPr/>
        </p:nvSpPr>
        <p:spPr>
          <a:xfrm>
            <a:off x="4490475" y="462598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Elipse 56"/>
          <p:cNvSpPr/>
          <p:nvPr/>
        </p:nvSpPr>
        <p:spPr>
          <a:xfrm>
            <a:off x="3929666" y="4315911"/>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8" name="Elipse 57"/>
          <p:cNvSpPr/>
          <p:nvPr/>
        </p:nvSpPr>
        <p:spPr>
          <a:xfrm>
            <a:off x="9304036" y="4917750"/>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Elipse 58"/>
          <p:cNvSpPr/>
          <p:nvPr/>
        </p:nvSpPr>
        <p:spPr>
          <a:xfrm>
            <a:off x="8739938" y="590887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Elipse 59"/>
          <p:cNvSpPr/>
          <p:nvPr/>
        </p:nvSpPr>
        <p:spPr>
          <a:xfrm>
            <a:off x="8850460" y="583413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1" name="Elipse 60"/>
          <p:cNvSpPr/>
          <p:nvPr/>
        </p:nvSpPr>
        <p:spPr>
          <a:xfrm>
            <a:off x="8779919" y="488893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Elipse 61"/>
          <p:cNvSpPr/>
          <p:nvPr/>
        </p:nvSpPr>
        <p:spPr>
          <a:xfrm>
            <a:off x="9109370" y="4992957"/>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Elipse 62"/>
          <p:cNvSpPr/>
          <p:nvPr/>
        </p:nvSpPr>
        <p:spPr>
          <a:xfrm>
            <a:off x="9051219" y="5279090"/>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4" name="Elipse 63"/>
          <p:cNvSpPr/>
          <p:nvPr/>
        </p:nvSpPr>
        <p:spPr>
          <a:xfrm>
            <a:off x="8896220" y="5692741"/>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38641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8" grpId="0"/>
      <p:bldP spid="2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2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254" y="224812"/>
            <a:ext cx="3507697" cy="2122919"/>
          </a:xfrm>
          <a:prstGeom prst="rect">
            <a:avLst/>
          </a:prstGeom>
          <a:noFill/>
          <a:ln>
            <a:noFill/>
          </a:ln>
        </p:spPr>
      </p:pic>
      <p:pic>
        <p:nvPicPr>
          <p:cNvPr id="6" name="Imagen 5" descr="G:\Perfil\fig\4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102" y="3217521"/>
            <a:ext cx="3507697" cy="2069127"/>
          </a:xfrm>
          <a:prstGeom prst="rect">
            <a:avLst/>
          </a:prstGeom>
          <a:noFill/>
          <a:ln>
            <a:noFill/>
          </a:ln>
        </p:spPr>
      </p:pic>
      <p:pic>
        <p:nvPicPr>
          <p:cNvPr id="7" name="Imagen 6" descr="G:\Perfil\fig\6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9924" y="4357618"/>
            <a:ext cx="3507697" cy="2137006"/>
          </a:xfrm>
          <a:prstGeom prst="rect">
            <a:avLst/>
          </a:prstGeom>
          <a:noFill/>
          <a:ln>
            <a:noFill/>
          </a:ln>
        </p:spPr>
      </p:pic>
      <p:sp>
        <p:nvSpPr>
          <p:cNvPr id="8" name="Rectángulo 7"/>
          <p:cNvSpPr/>
          <p:nvPr/>
        </p:nvSpPr>
        <p:spPr>
          <a:xfrm>
            <a:off x="1113636" y="2461257"/>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(b) Agosto 2007-Mayo </a:t>
            </a:r>
            <a:r>
              <a:rPr lang="es-EC" sz="1200" dirty="0" smtClean="0">
                <a:latin typeface="NimbusRomNo9L-Regu"/>
                <a:ea typeface="Calibri" panose="020F0502020204030204" pitchFamily="34" charset="0"/>
                <a:cs typeface="NimbusRomNo9L-Regu"/>
              </a:rPr>
              <a:t>2008                                                                                                                   </a:t>
            </a:r>
            <a:endParaRPr lang="es-EC" sz="1200" dirty="0"/>
          </a:p>
        </p:txBody>
      </p:sp>
      <p:sp>
        <p:nvSpPr>
          <p:cNvPr id="9" name="Rectángulo 8"/>
          <p:cNvSpPr/>
          <p:nvPr/>
        </p:nvSpPr>
        <p:spPr>
          <a:xfrm>
            <a:off x="2915022" y="5324753"/>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a:t>
            </a:r>
            <a:r>
              <a:rPr lang="es-EC" sz="1200" dirty="0" smtClean="0">
                <a:latin typeface="NimbusRomNo9L-Regu"/>
                <a:ea typeface="Calibri" panose="020F0502020204030204" pitchFamily="34" charset="0"/>
                <a:cs typeface="NimbusRomNo9L-Regu"/>
              </a:rPr>
              <a:t>(d</a:t>
            </a:r>
            <a:r>
              <a:rPr lang="es-EC" sz="1200" dirty="0">
                <a:latin typeface="NimbusRomNo9L-Regu"/>
                <a:ea typeface="Calibri" panose="020F0502020204030204" pitchFamily="34" charset="0"/>
                <a:cs typeface="NimbusRomNo9L-Regu"/>
              </a:rPr>
              <a:t>) Mayo 2008- Julio </a:t>
            </a:r>
            <a:r>
              <a:rPr lang="es-EC" sz="1200" dirty="0" smtClean="0">
                <a:latin typeface="NimbusRomNo9L-Regu"/>
                <a:ea typeface="Calibri" panose="020F0502020204030204" pitchFamily="34" charset="0"/>
                <a:cs typeface="NimbusRomNo9L-Regu"/>
              </a:rPr>
              <a:t>2009</a:t>
            </a:r>
            <a:endParaRPr lang="es-EC"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7186411" y="6494624"/>
            <a:ext cx="2338523"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(f) Julio 2007-Septiembre 2009                                                                                                                  </a:t>
            </a:r>
            <a:endParaRPr lang="es-EC" sz="1200"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386" y="146374"/>
            <a:ext cx="4836278" cy="3186953"/>
          </a:xfrm>
          <a:prstGeom prst="rect">
            <a:avLst/>
          </a:prstGeom>
        </p:spPr>
      </p:pic>
      <p:cxnSp>
        <p:nvCxnSpPr>
          <p:cNvPr id="13" name="Conector recto de flecha 12"/>
          <p:cNvCxnSpPr/>
          <p:nvPr/>
        </p:nvCxnSpPr>
        <p:spPr>
          <a:xfrm flipH="1">
            <a:off x="4070950" y="1286271"/>
            <a:ext cx="2984436" cy="2559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ector recto de flecha 15"/>
          <p:cNvCxnSpPr/>
          <p:nvPr/>
        </p:nvCxnSpPr>
        <p:spPr>
          <a:xfrm flipH="1">
            <a:off x="5563168" y="2091805"/>
            <a:ext cx="1492218" cy="11703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ector recto de flecha 17"/>
          <p:cNvCxnSpPr/>
          <p:nvPr/>
        </p:nvCxnSpPr>
        <p:spPr>
          <a:xfrm flipH="1">
            <a:off x="8229601" y="3333327"/>
            <a:ext cx="394171" cy="10242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Rectángulo 21"/>
          <p:cNvSpPr/>
          <p:nvPr/>
        </p:nvSpPr>
        <p:spPr>
          <a:xfrm>
            <a:off x="9249747" y="3410546"/>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Elipse 22"/>
          <p:cNvSpPr/>
          <p:nvPr/>
        </p:nvSpPr>
        <p:spPr>
          <a:xfrm>
            <a:off x="2111552" y="1286271"/>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Elipse 23"/>
          <p:cNvSpPr/>
          <p:nvPr/>
        </p:nvSpPr>
        <p:spPr>
          <a:xfrm>
            <a:off x="2915022" y="1739850"/>
            <a:ext cx="108160" cy="538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Elipse 24"/>
          <p:cNvSpPr/>
          <p:nvPr/>
        </p:nvSpPr>
        <p:spPr>
          <a:xfrm>
            <a:off x="3167620" y="151148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Elipse 25"/>
          <p:cNvSpPr/>
          <p:nvPr/>
        </p:nvSpPr>
        <p:spPr>
          <a:xfrm>
            <a:off x="2910951" y="790077"/>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Elipse 26"/>
          <p:cNvSpPr/>
          <p:nvPr/>
        </p:nvSpPr>
        <p:spPr>
          <a:xfrm>
            <a:off x="3854788" y="417734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Elipse 27"/>
          <p:cNvSpPr/>
          <p:nvPr/>
        </p:nvSpPr>
        <p:spPr>
          <a:xfrm>
            <a:off x="4673041" y="4769478"/>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Elipse 28"/>
          <p:cNvSpPr/>
          <p:nvPr/>
        </p:nvSpPr>
        <p:spPr>
          <a:xfrm>
            <a:off x="4731191" y="366312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Elipse 29"/>
          <p:cNvSpPr/>
          <p:nvPr/>
        </p:nvSpPr>
        <p:spPr>
          <a:xfrm>
            <a:off x="4860117" y="4688192"/>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Elipse 30"/>
          <p:cNvSpPr/>
          <p:nvPr/>
        </p:nvSpPr>
        <p:spPr>
          <a:xfrm>
            <a:off x="8381944" y="5453109"/>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Elipse 31"/>
          <p:cNvSpPr/>
          <p:nvPr/>
        </p:nvSpPr>
        <p:spPr>
          <a:xfrm>
            <a:off x="9524934" y="5601752"/>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Elipse 32"/>
          <p:cNvSpPr/>
          <p:nvPr/>
        </p:nvSpPr>
        <p:spPr>
          <a:xfrm>
            <a:off x="9369849" y="583750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Elipse 33"/>
          <p:cNvSpPr/>
          <p:nvPr/>
        </p:nvSpPr>
        <p:spPr>
          <a:xfrm>
            <a:off x="9653860" y="502878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519460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330916" y="57996"/>
            <a:ext cx="8596668" cy="464249"/>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Comparación con el Modelo de Caídas</a:t>
            </a:r>
            <a:endParaRPr lang="es-EC" dirty="0"/>
          </a:p>
        </p:txBody>
      </p:sp>
      <p:pic>
        <p:nvPicPr>
          <p:cNvPr id="7" name="Imagen 6" descr="G:\Perfil\fig\1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89" y="557369"/>
            <a:ext cx="3596900" cy="2278745"/>
          </a:xfrm>
          <a:prstGeom prst="rect">
            <a:avLst/>
          </a:prstGeom>
          <a:noFill/>
          <a:ln>
            <a:noFill/>
          </a:ln>
        </p:spPr>
      </p:pic>
      <p:pic>
        <p:nvPicPr>
          <p:cNvPr id="9" name="Imagen 8" descr="G:\Perfil\fig\3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595" y="3256508"/>
            <a:ext cx="3596900" cy="2202596"/>
          </a:xfrm>
          <a:prstGeom prst="rect">
            <a:avLst/>
          </a:prstGeom>
          <a:noFill/>
          <a:ln>
            <a:noFill/>
          </a:ln>
        </p:spPr>
      </p:pic>
      <p:pic>
        <p:nvPicPr>
          <p:cNvPr id="11" name="Imagen 10" descr="G:\Perfil\fig\5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5322" y="4452747"/>
            <a:ext cx="3596900" cy="2193713"/>
          </a:xfrm>
          <a:prstGeom prst="rect">
            <a:avLst/>
          </a:prstGeom>
          <a:noFill/>
          <a:ln>
            <a:noFill/>
          </a:ln>
        </p:spPr>
      </p:pic>
      <p:sp>
        <p:nvSpPr>
          <p:cNvPr id="20" name="Rectángulo 19"/>
          <p:cNvSpPr/>
          <p:nvPr/>
        </p:nvSpPr>
        <p:spPr>
          <a:xfrm>
            <a:off x="726702" y="2944385"/>
            <a:ext cx="2112135" cy="276999"/>
          </a:xfrm>
          <a:prstGeom prst="rect">
            <a:avLst/>
          </a:prstGeom>
        </p:spPr>
        <p:txBody>
          <a:bodyPr wrap="square">
            <a:spAutoFit/>
          </a:bodyPr>
          <a:lstStyle/>
          <a:p>
            <a:r>
              <a:rPr lang="es-EC" sz="1200" dirty="0" smtClean="0">
                <a:latin typeface="NimbusRomNo9L-Regu"/>
                <a:ea typeface="Calibri" panose="020F0502020204030204" pitchFamily="34" charset="0"/>
                <a:cs typeface="NimbusRomNo9L-Regu"/>
              </a:rPr>
              <a:t> (a</a:t>
            </a:r>
            <a:r>
              <a:rPr lang="es-EC" sz="1200" dirty="0">
                <a:latin typeface="NimbusRomNo9L-Regu"/>
                <a:ea typeface="Calibri" panose="020F0502020204030204" pitchFamily="34" charset="0"/>
                <a:cs typeface="NimbusRomNo9L-Regu"/>
              </a:rPr>
              <a:t>) Julio-Agosto 2007                                             </a:t>
            </a:r>
            <a:r>
              <a:rPr lang="es-EC" sz="1200" dirty="0" smtClean="0">
                <a:latin typeface="NimbusRomNo9L-Regu"/>
                <a:ea typeface="Calibri" panose="020F0502020204030204" pitchFamily="34" charset="0"/>
                <a:cs typeface="NimbusRomNo9L-Regu"/>
              </a:rPr>
              <a:t>                                                                      </a:t>
            </a:r>
            <a:endParaRPr lang="es-EC" sz="1200" dirty="0"/>
          </a:p>
        </p:txBody>
      </p:sp>
      <p:sp>
        <p:nvSpPr>
          <p:cNvPr id="22" name="Rectángulo 21"/>
          <p:cNvSpPr/>
          <p:nvPr/>
        </p:nvSpPr>
        <p:spPr>
          <a:xfrm>
            <a:off x="726701" y="4175748"/>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(c) Mayo-Julio 2008</a:t>
            </a:r>
            <a:endParaRPr lang="es-EC" sz="1200" dirty="0"/>
          </a:p>
        </p:txBody>
      </p:sp>
      <p:sp>
        <p:nvSpPr>
          <p:cNvPr id="24" name="Rectángulo 23"/>
          <p:cNvSpPr/>
          <p:nvPr/>
        </p:nvSpPr>
        <p:spPr>
          <a:xfrm>
            <a:off x="4842927" y="6369461"/>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(e) Julio-Septiembre 2009                                                                                                                  </a:t>
            </a:r>
            <a:endParaRPr lang="es-EC" sz="1200" dirty="0"/>
          </a:p>
        </p:txBody>
      </p:sp>
      <p:pic>
        <p:nvPicPr>
          <p:cNvPr id="32" name="Imagen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410" y="224812"/>
            <a:ext cx="4705253" cy="3037315"/>
          </a:xfrm>
          <a:prstGeom prst="rect">
            <a:avLst/>
          </a:prstGeom>
        </p:spPr>
      </p:pic>
      <p:cxnSp>
        <p:nvCxnSpPr>
          <p:cNvPr id="34" name="Conector recto de flecha 33"/>
          <p:cNvCxnSpPr/>
          <p:nvPr/>
        </p:nvCxnSpPr>
        <p:spPr>
          <a:xfrm flipH="1">
            <a:off x="4070950" y="1286271"/>
            <a:ext cx="2984436" cy="2559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Conector recto de flecha 34"/>
          <p:cNvCxnSpPr/>
          <p:nvPr/>
        </p:nvCxnSpPr>
        <p:spPr>
          <a:xfrm flipH="1">
            <a:off x="5563168" y="2091805"/>
            <a:ext cx="1492218" cy="11703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Conector recto de flecha 35"/>
          <p:cNvCxnSpPr/>
          <p:nvPr/>
        </p:nvCxnSpPr>
        <p:spPr>
          <a:xfrm flipH="1">
            <a:off x="8338782" y="3333327"/>
            <a:ext cx="284991" cy="11194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Rectángulo 36"/>
          <p:cNvSpPr/>
          <p:nvPr/>
        </p:nvSpPr>
        <p:spPr>
          <a:xfrm>
            <a:off x="9183312" y="3333327"/>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Elipse 37"/>
          <p:cNvSpPr/>
          <p:nvPr/>
        </p:nvSpPr>
        <p:spPr>
          <a:xfrm>
            <a:off x="3158140" y="1785249"/>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Elipse 38"/>
          <p:cNvSpPr/>
          <p:nvPr/>
        </p:nvSpPr>
        <p:spPr>
          <a:xfrm>
            <a:off x="3354299" y="119491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Elipse 39"/>
          <p:cNvSpPr/>
          <p:nvPr/>
        </p:nvSpPr>
        <p:spPr>
          <a:xfrm>
            <a:off x="3247064" y="1537682"/>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Elipse 40"/>
          <p:cNvSpPr/>
          <p:nvPr/>
        </p:nvSpPr>
        <p:spPr>
          <a:xfrm>
            <a:off x="4880032" y="366628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Elipse 41"/>
          <p:cNvSpPr/>
          <p:nvPr/>
        </p:nvSpPr>
        <p:spPr>
          <a:xfrm>
            <a:off x="3584212" y="944472"/>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Elipse 42"/>
          <p:cNvSpPr/>
          <p:nvPr/>
        </p:nvSpPr>
        <p:spPr>
          <a:xfrm>
            <a:off x="2722535" y="2361982"/>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Elipse 43"/>
          <p:cNvSpPr/>
          <p:nvPr/>
        </p:nvSpPr>
        <p:spPr>
          <a:xfrm>
            <a:off x="5310151" y="3828499"/>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Elipse 44"/>
          <p:cNvSpPr/>
          <p:nvPr/>
        </p:nvSpPr>
        <p:spPr>
          <a:xfrm>
            <a:off x="4969546" y="4649531"/>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Elipse 45"/>
          <p:cNvSpPr/>
          <p:nvPr/>
        </p:nvSpPr>
        <p:spPr>
          <a:xfrm>
            <a:off x="5420080" y="458928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Elipse 46"/>
          <p:cNvSpPr/>
          <p:nvPr/>
        </p:nvSpPr>
        <p:spPr>
          <a:xfrm>
            <a:off x="9067011" y="6285491"/>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Elipse 47"/>
          <p:cNvSpPr/>
          <p:nvPr/>
        </p:nvSpPr>
        <p:spPr>
          <a:xfrm>
            <a:off x="9677434" y="542173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Elipse 48"/>
          <p:cNvSpPr/>
          <p:nvPr/>
        </p:nvSpPr>
        <p:spPr>
          <a:xfrm>
            <a:off x="9797804" y="570252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Elipse 49"/>
          <p:cNvSpPr/>
          <p:nvPr/>
        </p:nvSpPr>
        <p:spPr>
          <a:xfrm>
            <a:off x="9708797" y="500530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Elipse 50"/>
          <p:cNvSpPr/>
          <p:nvPr/>
        </p:nvSpPr>
        <p:spPr>
          <a:xfrm>
            <a:off x="9440451" y="552672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0515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2" grpId="0"/>
      <p:bldP spid="24" grpId="0"/>
      <p:bldP spid="37" grpId="0"/>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2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640" y="130244"/>
            <a:ext cx="3594285" cy="2081723"/>
          </a:xfrm>
          <a:prstGeom prst="rect">
            <a:avLst/>
          </a:prstGeom>
          <a:noFill/>
          <a:ln>
            <a:noFill/>
          </a:ln>
        </p:spPr>
      </p:pic>
      <p:pic>
        <p:nvPicPr>
          <p:cNvPr id="6" name="Imagen 5" descr="G:\Perfil\fig\4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562" y="2812502"/>
            <a:ext cx="3520605" cy="2223522"/>
          </a:xfrm>
          <a:prstGeom prst="rect">
            <a:avLst/>
          </a:prstGeom>
          <a:noFill/>
          <a:ln>
            <a:noFill/>
          </a:ln>
        </p:spPr>
      </p:pic>
      <p:pic>
        <p:nvPicPr>
          <p:cNvPr id="7" name="Imagen 6" descr="G:\Perfil\fig\6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3815" y="4396124"/>
            <a:ext cx="3507039" cy="2088080"/>
          </a:xfrm>
          <a:prstGeom prst="rect">
            <a:avLst/>
          </a:prstGeom>
          <a:noFill/>
          <a:ln>
            <a:noFill/>
          </a:ln>
        </p:spPr>
      </p:pic>
      <p:sp>
        <p:nvSpPr>
          <p:cNvPr id="8" name="Rectángulo 7"/>
          <p:cNvSpPr/>
          <p:nvPr/>
        </p:nvSpPr>
        <p:spPr>
          <a:xfrm>
            <a:off x="1006967" y="2334797"/>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(b) Agosto 2007-Mayo </a:t>
            </a:r>
            <a:r>
              <a:rPr lang="es-EC" sz="1200" dirty="0" smtClean="0">
                <a:latin typeface="NimbusRomNo9L-Regu"/>
                <a:ea typeface="Calibri" panose="020F0502020204030204" pitchFamily="34" charset="0"/>
                <a:cs typeface="NimbusRomNo9L-Regu"/>
              </a:rPr>
              <a:t>2008                                                                                                                   </a:t>
            </a:r>
            <a:endParaRPr lang="es-EC" sz="1200" dirty="0"/>
          </a:p>
        </p:txBody>
      </p:sp>
      <p:sp>
        <p:nvSpPr>
          <p:cNvPr id="9" name="Rectángulo 8"/>
          <p:cNvSpPr/>
          <p:nvPr/>
        </p:nvSpPr>
        <p:spPr>
          <a:xfrm>
            <a:off x="2609990" y="5158854"/>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a:t>
            </a:r>
            <a:r>
              <a:rPr lang="es-EC" sz="1200" dirty="0" smtClean="0">
                <a:latin typeface="NimbusRomNo9L-Regu"/>
                <a:ea typeface="Calibri" panose="020F0502020204030204" pitchFamily="34" charset="0"/>
                <a:cs typeface="NimbusRomNo9L-Regu"/>
              </a:rPr>
              <a:t>(d</a:t>
            </a:r>
            <a:r>
              <a:rPr lang="es-EC" sz="1200" dirty="0">
                <a:latin typeface="NimbusRomNo9L-Regu"/>
                <a:ea typeface="Calibri" panose="020F0502020204030204" pitchFamily="34" charset="0"/>
                <a:cs typeface="NimbusRomNo9L-Regu"/>
              </a:rPr>
              <a:t>) Mayo 2008- Julio </a:t>
            </a:r>
            <a:r>
              <a:rPr lang="es-EC" sz="1200" dirty="0" smtClean="0">
                <a:latin typeface="NimbusRomNo9L-Regu"/>
                <a:ea typeface="Calibri" panose="020F0502020204030204" pitchFamily="34" charset="0"/>
                <a:cs typeface="NimbusRomNo9L-Regu"/>
              </a:rPr>
              <a:t>2009</a:t>
            </a:r>
            <a:endParaRPr lang="es-EC"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6637692" y="6484204"/>
            <a:ext cx="2338523"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(f) Julio 2007-Septiembre 2009                                                                                                                  </a:t>
            </a:r>
            <a:endParaRPr lang="es-EC" sz="1200"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410" y="224812"/>
            <a:ext cx="4705253" cy="3037315"/>
          </a:xfrm>
          <a:prstGeom prst="rect">
            <a:avLst/>
          </a:prstGeom>
        </p:spPr>
      </p:pic>
      <p:cxnSp>
        <p:nvCxnSpPr>
          <p:cNvPr id="12" name="Conector recto de flecha 11"/>
          <p:cNvCxnSpPr/>
          <p:nvPr/>
        </p:nvCxnSpPr>
        <p:spPr>
          <a:xfrm flipH="1">
            <a:off x="4070950" y="1286271"/>
            <a:ext cx="2984436" cy="2559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ector recto de flecha 12"/>
          <p:cNvCxnSpPr/>
          <p:nvPr/>
        </p:nvCxnSpPr>
        <p:spPr>
          <a:xfrm flipH="1">
            <a:off x="5563168" y="2091805"/>
            <a:ext cx="1492218" cy="11703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ector recto de flecha 13"/>
          <p:cNvCxnSpPr/>
          <p:nvPr/>
        </p:nvCxnSpPr>
        <p:spPr>
          <a:xfrm flipH="1">
            <a:off x="8229601" y="3333327"/>
            <a:ext cx="394171" cy="10242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Rectángulo 15"/>
          <p:cNvSpPr/>
          <p:nvPr/>
        </p:nvSpPr>
        <p:spPr>
          <a:xfrm>
            <a:off x="9183312" y="3394199"/>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Elipse 16"/>
          <p:cNvSpPr/>
          <p:nvPr/>
        </p:nvSpPr>
        <p:spPr>
          <a:xfrm>
            <a:off x="3119102" y="60963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Elipse 17"/>
          <p:cNvSpPr/>
          <p:nvPr/>
        </p:nvSpPr>
        <p:spPr>
          <a:xfrm>
            <a:off x="2949094" y="141423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p:cNvSpPr/>
          <p:nvPr/>
        </p:nvSpPr>
        <p:spPr>
          <a:xfrm>
            <a:off x="4271749" y="3539174"/>
            <a:ext cx="101550" cy="457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Elipse 19"/>
          <p:cNvSpPr/>
          <p:nvPr/>
        </p:nvSpPr>
        <p:spPr>
          <a:xfrm>
            <a:off x="4722125" y="3409842"/>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Elipse 20"/>
          <p:cNvSpPr/>
          <p:nvPr/>
        </p:nvSpPr>
        <p:spPr>
          <a:xfrm>
            <a:off x="4784719" y="4205280"/>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Elipse 21"/>
          <p:cNvSpPr/>
          <p:nvPr/>
        </p:nvSpPr>
        <p:spPr>
          <a:xfrm>
            <a:off x="8859914" y="572754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Elipse 22"/>
          <p:cNvSpPr/>
          <p:nvPr/>
        </p:nvSpPr>
        <p:spPr>
          <a:xfrm>
            <a:off x="8999656" y="503602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Elipse 23"/>
          <p:cNvSpPr/>
          <p:nvPr/>
        </p:nvSpPr>
        <p:spPr>
          <a:xfrm>
            <a:off x="9129605" y="563915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273181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P spid="17" grpId="0" animBg="1"/>
      <p:bldP spid="18"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ukecigarettes.co.uk/images/review-concl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043" y="2117251"/>
            <a:ext cx="3128538" cy="3196255"/>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1107086" y="1132868"/>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s-EC" sz="4800" dirty="0"/>
              <a:t>5</a:t>
            </a:r>
            <a:r>
              <a:rPr lang="es-EC" sz="4800" dirty="0" smtClean="0"/>
              <a:t>. MARCO TEÓRICO</a:t>
            </a:r>
            <a:br>
              <a:rPr lang="es-EC" sz="4800" dirty="0" smtClean="0"/>
            </a:br>
            <a:endParaRPr lang="es-EC" sz="4800" dirty="0"/>
          </a:p>
        </p:txBody>
      </p:sp>
    </p:spTree>
    <p:extLst>
      <p:ext uri="{BB962C8B-B14F-4D97-AF65-F5344CB8AC3E}">
        <p14:creationId xmlns:p14="http://schemas.microsoft.com/office/powerpoint/2010/main" val="2873741178"/>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98905" y="115410"/>
            <a:ext cx="8596668" cy="49930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Comparación con el Modelo de Flujos</a:t>
            </a:r>
            <a:endParaRPr lang="es-EC" dirty="0"/>
          </a:p>
        </p:txBody>
      </p:sp>
      <p:pic>
        <p:nvPicPr>
          <p:cNvPr id="7" name="Imagen 6" descr="G:\Perfil\fig\1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474" y="557368"/>
            <a:ext cx="3333560" cy="2386345"/>
          </a:xfrm>
          <a:prstGeom prst="rect">
            <a:avLst/>
          </a:prstGeom>
          <a:noFill/>
          <a:ln>
            <a:noFill/>
          </a:ln>
        </p:spPr>
      </p:pic>
      <p:pic>
        <p:nvPicPr>
          <p:cNvPr id="9" name="Imagen 8" descr="G:\Perfil\fig\3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1826" y="3232877"/>
            <a:ext cx="3333560" cy="2325879"/>
          </a:xfrm>
          <a:prstGeom prst="rect">
            <a:avLst/>
          </a:prstGeom>
          <a:noFill/>
          <a:ln>
            <a:noFill/>
          </a:ln>
        </p:spPr>
      </p:pic>
      <p:pic>
        <p:nvPicPr>
          <p:cNvPr id="11" name="Imagen 10" descr="G:\Perfil\fig\5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8793" y="4455819"/>
            <a:ext cx="3333560" cy="2402181"/>
          </a:xfrm>
          <a:prstGeom prst="rect">
            <a:avLst/>
          </a:prstGeom>
          <a:noFill/>
          <a:ln>
            <a:noFill/>
          </a:ln>
        </p:spPr>
      </p:pic>
      <p:sp>
        <p:nvSpPr>
          <p:cNvPr id="13" name="Rectángulo 12"/>
          <p:cNvSpPr/>
          <p:nvPr/>
        </p:nvSpPr>
        <p:spPr>
          <a:xfrm>
            <a:off x="733474" y="2943713"/>
            <a:ext cx="2112135" cy="276999"/>
          </a:xfrm>
          <a:prstGeom prst="rect">
            <a:avLst/>
          </a:prstGeom>
        </p:spPr>
        <p:txBody>
          <a:bodyPr wrap="square">
            <a:spAutoFit/>
          </a:bodyPr>
          <a:lstStyle/>
          <a:p>
            <a:r>
              <a:rPr lang="es-EC" sz="1200" dirty="0" smtClean="0">
                <a:latin typeface="NimbusRomNo9L-Regu"/>
                <a:ea typeface="Calibri" panose="020F0502020204030204" pitchFamily="34" charset="0"/>
                <a:cs typeface="NimbusRomNo9L-Regu"/>
              </a:rPr>
              <a:t> (a</a:t>
            </a:r>
            <a:r>
              <a:rPr lang="es-EC" sz="1200" dirty="0">
                <a:latin typeface="NimbusRomNo9L-Regu"/>
                <a:ea typeface="Calibri" panose="020F0502020204030204" pitchFamily="34" charset="0"/>
                <a:cs typeface="NimbusRomNo9L-Regu"/>
              </a:rPr>
              <a:t>) Julio-Agosto 2007                                             </a:t>
            </a:r>
            <a:r>
              <a:rPr lang="es-EC" sz="1200" dirty="0" smtClean="0">
                <a:latin typeface="NimbusRomNo9L-Regu"/>
                <a:ea typeface="Calibri" panose="020F0502020204030204" pitchFamily="34" charset="0"/>
                <a:cs typeface="NimbusRomNo9L-Regu"/>
              </a:rPr>
              <a:t>                                                                      </a:t>
            </a:r>
            <a:endParaRPr lang="es-EC" sz="1200" dirty="0"/>
          </a:p>
        </p:txBody>
      </p:sp>
      <p:sp>
        <p:nvSpPr>
          <p:cNvPr id="16" name="Rectángulo 15"/>
          <p:cNvSpPr/>
          <p:nvPr/>
        </p:nvSpPr>
        <p:spPr>
          <a:xfrm>
            <a:off x="1068882" y="5281757"/>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(c) Mayo-Julio 2008</a:t>
            </a:r>
            <a:endParaRPr lang="es-EC" sz="1200" dirty="0"/>
          </a:p>
        </p:txBody>
      </p:sp>
      <p:sp>
        <p:nvSpPr>
          <p:cNvPr id="18" name="Rectángulo 17"/>
          <p:cNvSpPr/>
          <p:nvPr/>
        </p:nvSpPr>
        <p:spPr>
          <a:xfrm>
            <a:off x="5074275" y="6581001"/>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(e) Julio-Septiembre 2009                                                                                                                  </a:t>
            </a:r>
            <a:endParaRPr lang="es-EC" sz="1200" dirty="0"/>
          </a:p>
        </p:txBody>
      </p:sp>
      <p:pic>
        <p:nvPicPr>
          <p:cNvPr id="27" name="Imagen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410" y="232012"/>
            <a:ext cx="4705253" cy="3030115"/>
          </a:xfrm>
          <a:prstGeom prst="rect">
            <a:avLst/>
          </a:prstGeom>
        </p:spPr>
      </p:pic>
      <p:cxnSp>
        <p:nvCxnSpPr>
          <p:cNvPr id="28" name="Conector recto de flecha 27"/>
          <p:cNvCxnSpPr/>
          <p:nvPr/>
        </p:nvCxnSpPr>
        <p:spPr>
          <a:xfrm flipH="1">
            <a:off x="4070950" y="1286271"/>
            <a:ext cx="2984436" cy="2559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Conector recto de flecha 28"/>
          <p:cNvCxnSpPr/>
          <p:nvPr/>
        </p:nvCxnSpPr>
        <p:spPr>
          <a:xfrm flipH="1">
            <a:off x="5563168" y="2091805"/>
            <a:ext cx="1492218" cy="11703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Conector recto de flecha 29"/>
          <p:cNvCxnSpPr/>
          <p:nvPr/>
        </p:nvCxnSpPr>
        <p:spPr>
          <a:xfrm flipH="1">
            <a:off x="8325134" y="3333327"/>
            <a:ext cx="298639" cy="11224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ángulo 30"/>
          <p:cNvSpPr/>
          <p:nvPr/>
        </p:nvSpPr>
        <p:spPr>
          <a:xfrm>
            <a:off x="9234479" y="3378729"/>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Elipse 31"/>
          <p:cNvSpPr/>
          <p:nvPr/>
        </p:nvSpPr>
        <p:spPr>
          <a:xfrm>
            <a:off x="3315303" y="1542197"/>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Elipse 32"/>
          <p:cNvSpPr/>
          <p:nvPr/>
        </p:nvSpPr>
        <p:spPr>
          <a:xfrm>
            <a:off x="3025525" y="234659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Elipse 33"/>
          <p:cNvSpPr/>
          <p:nvPr/>
        </p:nvSpPr>
        <p:spPr>
          <a:xfrm>
            <a:off x="3699797" y="154219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Elipse 34"/>
          <p:cNvSpPr/>
          <p:nvPr/>
        </p:nvSpPr>
        <p:spPr>
          <a:xfrm>
            <a:off x="2650090" y="2268279"/>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Elipse 35"/>
          <p:cNvSpPr/>
          <p:nvPr/>
        </p:nvSpPr>
        <p:spPr>
          <a:xfrm>
            <a:off x="5307876" y="4635724"/>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Elipse 36"/>
          <p:cNvSpPr/>
          <p:nvPr/>
        </p:nvSpPr>
        <p:spPr>
          <a:xfrm>
            <a:off x="5424177" y="4962258"/>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Elipse 37"/>
          <p:cNvSpPr/>
          <p:nvPr/>
        </p:nvSpPr>
        <p:spPr>
          <a:xfrm>
            <a:off x="6014041" y="435844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Elipse 38"/>
          <p:cNvSpPr/>
          <p:nvPr/>
        </p:nvSpPr>
        <p:spPr>
          <a:xfrm>
            <a:off x="5096552" y="462207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Elipse 39"/>
          <p:cNvSpPr/>
          <p:nvPr/>
        </p:nvSpPr>
        <p:spPr>
          <a:xfrm>
            <a:off x="9539036" y="5836727"/>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Elipse 40"/>
          <p:cNvSpPr/>
          <p:nvPr/>
        </p:nvSpPr>
        <p:spPr>
          <a:xfrm>
            <a:off x="9948115" y="538288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Elipse 41"/>
          <p:cNvSpPr/>
          <p:nvPr/>
        </p:nvSpPr>
        <p:spPr>
          <a:xfrm>
            <a:off x="9256756" y="6314399"/>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Elipse 42"/>
          <p:cNvSpPr/>
          <p:nvPr/>
        </p:nvSpPr>
        <p:spPr>
          <a:xfrm>
            <a:off x="9422735" y="5420255"/>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36966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6" grpId="0"/>
      <p:bldP spid="18" grpId="0"/>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Perfil\fig\2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602" y="286603"/>
            <a:ext cx="3689093" cy="2211147"/>
          </a:xfrm>
          <a:prstGeom prst="rect">
            <a:avLst/>
          </a:prstGeom>
          <a:noFill/>
          <a:ln>
            <a:noFill/>
          </a:ln>
        </p:spPr>
      </p:pic>
      <p:pic>
        <p:nvPicPr>
          <p:cNvPr id="6" name="Imagen 5" descr="G:\Perfil\fig\4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7797" y="3137627"/>
            <a:ext cx="3689093" cy="2283767"/>
          </a:xfrm>
          <a:prstGeom prst="rect">
            <a:avLst/>
          </a:prstGeom>
          <a:noFill/>
          <a:ln>
            <a:noFill/>
          </a:ln>
        </p:spPr>
      </p:pic>
      <p:pic>
        <p:nvPicPr>
          <p:cNvPr id="7" name="Imagen 6" descr="G:\Perfil\fig\6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149" y="4446983"/>
            <a:ext cx="3689093" cy="2225820"/>
          </a:xfrm>
          <a:prstGeom prst="rect">
            <a:avLst/>
          </a:prstGeom>
          <a:noFill/>
          <a:ln>
            <a:noFill/>
          </a:ln>
        </p:spPr>
      </p:pic>
      <p:sp>
        <p:nvSpPr>
          <p:cNvPr id="8" name="Rectángulo 7"/>
          <p:cNvSpPr/>
          <p:nvPr/>
        </p:nvSpPr>
        <p:spPr>
          <a:xfrm>
            <a:off x="517280" y="2528655"/>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(b) Agosto 2007-Mayo </a:t>
            </a:r>
            <a:r>
              <a:rPr lang="es-EC" sz="1200" dirty="0" smtClean="0">
                <a:latin typeface="NimbusRomNo9L-Regu"/>
                <a:ea typeface="Calibri" panose="020F0502020204030204" pitchFamily="34" charset="0"/>
                <a:cs typeface="NimbusRomNo9L-Regu"/>
              </a:rPr>
              <a:t>2008                                                                                                                   </a:t>
            </a:r>
            <a:endParaRPr lang="es-EC" sz="1200" dirty="0"/>
          </a:p>
        </p:txBody>
      </p:sp>
      <p:sp>
        <p:nvSpPr>
          <p:cNvPr id="9" name="Rectángulo 8"/>
          <p:cNvSpPr/>
          <p:nvPr/>
        </p:nvSpPr>
        <p:spPr>
          <a:xfrm>
            <a:off x="2651351" y="5421394"/>
            <a:ext cx="2112135"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a:t>
            </a:r>
            <a:r>
              <a:rPr lang="es-EC" sz="1200" dirty="0" smtClean="0">
                <a:latin typeface="NimbusRomNo9L-Regu"/>
                <a:ea typeface="Calibri" panose="020F0502020204030204" pitchFamily="34" charset="0"/>
                <a:cs typeface="NimbusRomNo9L-Regu"/>
              </a:rPr>
              <a:t>(d</a:t>
            </a:r>
            <a:r>
              <a:rPr lang="es-EC" sz="1200" dirty="0">
                <a:latin typeface="NimbusRomNo9L-Regu"/>
                <a:ea typeface="Calibri" panose="020F0502020204030204" pitchFamily="34" charset="0"/>
                <a:cs typeface="NimbusRomNo9L-Regu"/>
              </a:rPr>
              <a:t>) Mayo 2008- Julio </a:t>
            </a:r>
            <a:r>
              <a:rPr lang="es-EC" sz="1200" dirty="0" smtClean="0">
                <a:latin typeface="NimbusRomNo9L-Regu"/>
                <a:ea typeface="Calibri" panose="020F0502020204030204" pitchFamily="34" charset="0"/>
                <a:cs typeface="NimbusRomNo9L-Regu"/>
              </a:rPr>
              <a:t>2009</a:t>
            </a:r>
            <a:endParaRPr lang="es-EC"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4437780" y="6422963"/>
            <a:ext cx="2338523" cy="276999"/>
          </a:xfrm>
          <a:prstGeom prst="rect">
            <a:avLst/>
          </a:prstGeom>
        </p:spPr>
        <p:txBody>
          <a:bodyPr wrap="square">
            <a:spAutoFit/>
          </a:bodyPr>
          <a:lstStyle/>
          <a:p>
            <a:r>
              <a:rPr lang="es-EC" sz="1200" dirty="0">
                <a:latin typeface="NimbusRomNo9L-Regu"/>
                <a:ea typeface="Calibri" panose="020F0502020204030204" pitchFamily="34" charset="0"/>
                <a:cs typeface="NimbusRomNo9L-Regu"/>
              </a:rPr>
              <a:t> (f) Julio 2007-Septiembre 2009                                                                                                                  </a:t>
            </a:r>
            <a:endParaRPr lang="es-EC" sz="1200"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410" y="232012"/>
            <a:ext cx="4705253" cy="3030115"/>
          </a:xfrm>
          <a:prstGeom prst="rect">
            <a:avLst/>
          </a:prstGeom>
        </p:spPr>
      </p:pic>
      <p:cxnSp>
        <p:nvCxnSpPr>
          <p:cNvPr id="12" name="Conector recto de flecha 11"/>
          <p:cNvCxnSpPr/>
          <p:nvPr/>
        </p:nvCxnSpPr>
        <p:spPr>
          <a:xfrm flipH="1">
            <a:off x="4070950" y="1286271"/>
            <a:ext cx="2984436" cy="2559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ector recto de flecha 12"/>
          <p:cNvCxnSpPr/>
          <p:nvPr/>
        </p:nvCxnSpPr>
        <p:spPr>
          <a:xfrm flipH="1">
            <a:off x="5563168" y="2091805"/>
            <a:ext cx="1492218" cy="11703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ector recto de flecha 13"/>
          <p:cNvCxnSpPr/>
          <p:nvPr/>
        </p:nvCxnSpPr>
        <p:spPr>
          <a:xfrm flipH="1">
            <a:off x="8229601" y="3333327"/>
            <a:ext cx="394171" cy="10242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Rectángulo 14"/>
          <p:cNvSpPr/>
          <p:nvPr/>
        </p:nvSpPr>
        <p:spPr>
          <a:xfrm>
            <a:off x="9100736" y="3351492"/>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Elipse 15"/>
          <p:cNvSpPr/>
          <p:nvPr/>
        </p:nvSpPr>
        <p:spPr>
          <a:xfrm>
            <a:off x="2837632" y="1921002"/>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p:cNvSpPr/>
          <p:nvPr/>
        </p:nvSpPr>
        <p:spPr>
          <a:xfrm>
            <a:off x="3124234" y="146745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Elipse 17"/>
          <p:cNvSpPr/>
          <p:nvPr/>
        </p:nvSpPr>
        <p:spPr>
          <a:xfrm>
            <a:off x="4321479" y="4878759"/>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p:cNvSpPr/>
          <p:nvPr/>
        </p:nvSpPr>
        <p:spPr>
          <a:xfrm>
            <a:off x="9279375" y="6064876"/>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Elipse 19"/>
          <p:cNvSpPr/>
          <p:nvPr/>
        </p:nvSpPr>
        <p:spPr>
          <a:xfrm>
            <a:off x="4263328" y="4116818"/>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Elipse 20"/>
          <p:cNvSpPr/>
          <p:nvPr/>
        </p:nvSpPr>
        <p:spPr>
          <a:xfrm>
            <a:off x="9539036" y="569839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Elipse 21"/>
          <p:cNvSpPr/>
          <p:nvPr/>
        </p:nvSpPr>
        <p:spPr>
          <a:xfrm>
            <a:off x="10112308" y="5384023"/>
            <a:ext cx="116301" cy="7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95110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p:bldP spid="16" grpId="0" animBg="1"/>
      <p:bldP spid="17" grpId="0" animBg="1"/>
      <p:bldP spid="18" grpId="0" animBg="1"/>
      <p:bldP spid="19" grpId="0" animBg="1"/>
      <p:bldP spid="20" grpId="0" animBg="1"/>
      <p:bldP spid="21" grpId="0" animBg="1"/>
      <p:bldP spid="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10500182" cy="1039611"/>
          </a:xfrm>
        </p:spPr>
        <p:txBody>
          <a:bodyPr>
            <a:normAutofit/>
          </a:bodyPr>
          <a:lstStyle/>
          <a:p>
            <a:r>
              <a:rPr lang="es-EC" sz="3200" dirty="0" smtClean="0"/>
              <a:t>Desplazamientos mediante gráficos de dispersión</a:t>
            </a:r>
            <a:endParaRPr lang="es-EC" sz="3200" dirty="0"/>
          </a:p>
        </p:txBody>
      </p:sp>
      <p:sp>
        <p:nvSpPr>
          <p:cNvPr id="6" name="Título 1"/>
          <p:cNvSpPr txBox="1">
            <a:spLocks/>
          </p:cNvSpPr>
          <p:nvPr/>
        </p:nvSpPr>
        <p:spPr>
          <a:xfrm>
            <a:off x="677334" y="1164742"/>
            <a:ext cx="8596668" cy="49930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Julio-Agosto 2007</a:t>
            </a:r>
            <a:endParaRPr lang="es-EC" dirty="0"/>
          </a:p>
        </p:txBody>
      </p:sp>
      <p:sp>
        <p:nvSpPr>
          <p:cNvPr id="3" name="Rectángulo 2"/>
          <p:cNvSpPr/>
          <p:nvPr/>
        </p:nvSpPr>
        <p:spPr>
          <a:xfrm>
            <a:off x="859809" y="5915520"/>
            <a:ext cx="10945504" cy="388696"/>
          </a:xfrm>
          <a:prstGeom prst="rect">
            <a:avLst/>
          </a:prstGeom>
        </p:spPr>
        <p:txBody>
          <a:bodyPr wrap="square">
            <a:spAutoFit/>
          </a:bodyPr>
          <a:lstStyle/>
          <a:p>
            <a:pPr>
              <a:lnSpc>
                <a:spcPct val="107000"/>
              </a:lnSpc>
              <a:spcAft>
                <a:spcPts val="800"/>
              </a:spcAft>
            </a:pP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a) Alta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b) Media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c) Baja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n 14" descr="C:\Users\Santiago\Pictures\Muestras\1\2.png"/>
          <p:cNvPicPr/>
          <p:nvPr/>
        </p:nvPicPr>
        <p:blipFill>
          <a:blip r:embed="rId2">
            <a:extLst>
              <a:ext uri="{28A0092B-C50C-407E-A947-70E740481C1C}">
                <a14:useLocalDpi xmlns:a14="http://schemas.microsoft.com/office/drawing/2010/main" val="0"/>
              </a:ext>
            </a:extLst>
          </a:blip>
          <a:srcRect/>
          <a:stretch>
            <a:fillRect/>
          </a:stretch>
        </p:blipFill>
        <p:spPr bwMode="auto">
          <a:xfrm>
            <a:off x="120243" y="2288489"/>
            <a:ext cx="3873654" cy="3376769"/>
          </a:xfrm>
          <a:prstGeom prst="rect">
            <a:avLst/>
          </a:prstGeom>
          <a:noFill/>
          <a:ln>
            <a:noFill/>
          </a:ln>
        </p:spPr>
      </p:pic>
      <p:pic>
        <p:nvPicPr>
          <p:cNvPr id="17" name="Imagen 16" descr="C:\Users\Santiago\Pictures\Muestras\1\1.png"/>
          <p:cNvPicPr/>
          <p:nvPr/>
        </p:nvPicPr>
        <p:blipFill>
          <a:blip r:embed="rId3">
            <a:extLst>
              <a:ext uri="{28A0092B-C50C-407E-A947-70E740481C1C}">
                <a14:useLocalDpi xmlns:a14="http://schemas.microsoft.com/office/drawing/2010/main" val="0"/>
              </a:ext>
            </a:extLst>
          </a:blip>
          <a:srcRect/>
          <a:stretch>
            <a:fillRect/>
          </a:stretch>
        </p:blipFill>
        <p:spPr bwMode="auto">
          <a:xfrm>
            <a:off x="4230060" y="2288490"/>
            <a:ext cx="3865190" cy="3376768"/>
          </a:xfrm>
          <a:prstGeom prst="rect">
            <a:avLst/>
          </a:prstGeom>
          <a:noFill/>
          <a:ln>
            <a:noFill/>
          </a:ln>
        </p:spPr>
      </p:pic>
      <p:pic>
        <p:nvPicPr>
          <p:cNvPr id="18" name="Imagen 17" descr="C:\Users\Santiago\Pictures\Muestras\1\3.png"/>
          <p:cNvPicPr/>
          <p:nvPr/>
        </p:nvPicPr>
        <p:blipFill>
          <a:blip r:embed="rId4">
            <a:extLst>
              <a:ext uri="{28A0092B-C50C-407E-A947-70E740481C1C}">
                <a14:useLocalDpi xmlns:a14="http://schemas.microsoft.com/office/drawing/2010/main" val="0"/>
              </a:ext>
            </a:extLst>
          </a:blip>
          <a:srcRect/>
          <a:stretch>
            <a:fillRect/>
          </a:stretch>
        </p:blipFill>
        <p:spPr bwMode="auto">
          <a:xfrm>
            <a:off x="8242267" y="2288489"/>
            <a:ext cx="3873655" cy="3376769"/>
          </a:xfrm>
          <a:prstGeom prst="rect">
            <a:avLst/>
          </a:prstGeom>
          <a:noFill/>
          <a:ln>
            <a:noFill/>
          </a:ln>
        </p:spPr>
      </p:pic>
      <p:cxnSp>
        <p:nvCxnSpPr>
          <p:cNvPr id="11" name="Conector recto de flecha 10"/>
          <p:cNvCxnSpPr/>
          <p:nvPr/>
        </p:nvCxnSpPr>
        <p:spPr>
          <a:xfrm flipH="1">
            <a:off x="2552131" y="2674961"/>
            <a:ext cx="436729"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Conector recto de flecha 19"/>
          <p:cNvCxnSpPr/>
          <p:nvPr/>
        </p:nvCxnSpPr>
        <p:spPr>
          <a:xfrm flipV="1">
            <a:off x="9908275" y="4449170"/>
            <a:ext cx="27296" cy="45037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6253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20704" y="565555"/>
            <a:ext cx="8596668" cy="49930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Agosto 2007-Mayo 2008</a:t>
            </a:r>
            <a:endParaRPr lang="es-EC" dirty="0"/>
          </a:p>
        </p:txBody>
      </p:sp>
      <p:sp>
        <p:nvSpPr>
          <p:cNvPr id="8" name="Rectángulo 7"/>
          <p:cNvSpPr/>
          <p:nvPr/>
        </p:nvSpPr>
        <p:spPr>
          <a:xfrm>
            <a:off x="884588" y="5234160"/>
            <a:ext cx="10661418" cy="388696"/>
          </a:xfrm>
          <a:prstGeom prst="rect">
            <a:avLst/>
          </a:prstGeom>
        </p:spPr>
        <p:txBody>
          <a:bodyPr wrap="square">
            <a:spAutoFit/>
          </a:bodyPr>
          <a:lstStyle/>
          <a:p>
            <a:pPr>
              <a:lnSpc>
                <a:spcPct val="107000"/>
              </a:lnSpc>
              <a:spcAft>
                <a:spcPts val="800"/>
              </a:spcAft>
            </a:pP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a) Alta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b) Media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c) Baja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descr="C:\Users\Santiago\Pictures\Muestras\2\2.png"/>
          <p:cNvPicPr/>
          <p:nvPr/>
        </p:nvPicPr>
        <p:blipFill>
          <a:blip r:embed="rId2">
            <a:extLst>
              <a:ext uri="{28A0092B-C50C-407E-A947-70E740481C1C}">
                <a14:useLocalDpi xmlns:a14="http://schemas.microsoft.com/office/drawing/2010/main" val="0"/>
              </a:ext>
            </a:extLst>
          </a:blip>
          <a:srcRect/>
          <a:stretch>
            <a:fillRect/>
          </a:stretch>
        </p:blipFill>
        <p:spPr bwMode="auto">
          <a:xfrm>
            <a:off x="4221477" y="1558302"/>
            <a:ext cx="3873654" cy="3376768"/>
          </a:xfrm>
          <a:prstGeom prst="rect">
            <a:avLst/>
          </a:prstGeom>
          <a:noFill/>
          <a:ln>
            <a:noFill/>
          </a:ln>
        </p:spPr>
      </p:pic>
      <p:pic>
        <p:nvPicPr>
          <p:cNvPr id="13" name="Imagen 12" descr="C:\Users\Santiago\Pictures\Muestras\2\1.png"/>
          <p:cNvPicPr/>
          <p:nvPr/>
        </p:nvPicPr>
        <p:blipFill>
          <a:blip r:embed="rId3">
            <a:extLst>
              <a:ext uri="{28A0092B-C50C-407E-A947-70E740481C1C}">
                <a14:useLocalDpi xmlns:a14="http://schemas.microsoft.com/office/drawing/2010/main" val="0"/>
              </a:ext>
            </a:extLst>
          </a:blip>
          <a:srcRect/>
          <a:stretch>
            <a:fillRect/>
          </a:stretch>
        </p:blipFill>
        <p:spPr bwMode="auto">
          <a:xfrm>
            <a:off x="8322829" y="1558301"/>
            <a:ext cx="3792971" cy="3376769"/>
          </a:xfrm>
          <a:prstGeom prst="rect">
            <a:avLst/>
          </a:prstGeom>
          <a:noFill/>
          <a:ln>
            <a:noFill/>
          </a:ln>
        </p:spPr>
      </p:pic>
      <p:pic>
        <p:nvPicPr>
          <p:cNvPr id="14" name="Imagen 13" descr="C:\Users\Santiago\Pictures\Muestras\2\3.png"/>
          <p:cNvPicPr/>
          <p:nvPr/>
        </p:nvPicPr>
        <p:blipFill>
          <a:blip r:embed="rId4">
            <a:extLst>
              <a:ext uri="{28A0092B-C50C-407E-A947-70E740481C1C}">
                <a14:useLocalDpi xmlns:a14="http://schemas.microsoft.com/office/drawing/2010/main" val="0"/>
              </a:ext>
            </a:extLst>
          </a:blip>
          <a:srcRect/>
          <a:stretch>
            <a:fillRect/>
          </a:stretch>
        </p:blipFill>
        <p:spPr bwMode="auto">
          <a:xfrm>
            <a:off x="120123" y="1558301"/>
            <a:ext cx="3873654" cy="3376769"/>
          </a:xfrm>
          <a:prstGeom prst="rect">
            <a:avLst/>
          </a:prstGeom>
          <a:noFill/>
          <a:ln>
            <a:noFill/>
          </a:ln>
        </p:spPr>
      </p:pic>
      <p:cxnSp>
        <p:nvCxnSpPr>
          <p:cNvPr id="18" name="Conector recto de flecha 17"/>
          <p:cNvCxnSpPr/>
          <p:nvPr/>
        </p:nvCxnSpPr>
        <p:spPr>
          <a:xfrm flipH="1">
            <a:off x="10713492" y="2033516"/>
            <a:ext cx="436729"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842582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95448" y="602033"/>
            <a:ext cx="8596668" cy="49930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Mayo-Julio 2008</a:t>
            </a:r>
            <a:endParaRPr lang="es-EC" dirty="0"/>
          </a:p>
        </p:txBody>
      </p:sp>
      <p:sp>
        <p:nvSpPr>
          <p:cNvPr id="15" name="Rectángulo 14"/>
          <p:cNvSpPr/>
          <p:nvPr/>
        </p:nvSpPr>
        <p:spPr>
          <a:xfrm>
            <a:off x="1120011" y="5197682"/>
            <a:ext cx="10466937" cy="388696"/>
          </a:xfrm>
          <a:prstGeom prst="rect">
            <a:avLst/>
          </a:prstGeom>
        </p:spPr>
        <p:txBody>
          <a:bodyPr wrap="square">
            <a:spAutoFit/>
          </a:bodyPr>
          <a:lstStyle/>
          <a:p>
            <a:pPr>
              <a:lnSpc>
                <a:spcPct val="107000"/>
              </a:lnSpc>
              <a:spcAft>
                <a:spcPts val="800"/>
              </a:spcAft>
            </a:pP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a) Alta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b) Media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c) Baja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C:\Users\Santiago\Pictures\Muestras\3\3.png"/>
          <p:cNvPicPr/>
          <p:nvPr/>
        </p:nvPicPr>
        <p:blipFill>
          <a:blip r:embed="rId2">
            <a:extLst>
              <a:ext uri="{28A0092B-C50C-407E-A947-70E740481C1C}">
                <a14:useLocalDpi xmlns:a14="http://schemas.microsoft.com/office/drawing/2010/main" val="0"/>
              </a:ext>
            </a:extLst>
          </a:blip>
          <a:srcRect/>
          <a:stretch>
            <a:fillRect/>
          </a:stretch>
        </p:blipFill>
        <p:spPr bwMode="auto">
          <a:xfrm>
            <a:off x="120123" y="1558302"/>
            <a:ext cx="3873653" cy="3376768"/>
          </a:xfrm>
          <a:prstGeom prst="rect">
            <a:avLst/>
          </a:prstGeom>
          <a:noFill/>
          <a:ln>
            <a:noFill/>
          </a:ln>
        </p:spPr>
      </p:pic>
      <p:pic>
        <p:nvPicPr>
          <p:cNvPr id="18" name="Imagen 17" descr="C:\Users\Santiago\Pictures\Muestras\3\2.png"/>
          <p:cNvPicPr/>
          <p:nvPr/>
        </p:nvPicPr>
        <p:blipFill>
          <a:blip r:embed="rId3">
            <a:extLst>
              <a:ext uri="{28A0092B-C50C-407E-A947-70E740481C1C}">
                <a14:useLocalDpi xmlns:a14="http://schemas.microsoft.com/office/drawing/2010/main" val="0"/>
              </a:ext>
            </a:extLst>
          </a:blip>
          <a:srcRect/>
          <a:stretch>
            <a:fillRect/>
          </a:stretch>
        </p:blipFill>
        <p:spPr bwMode="auto">
          <a:xfrm>
            <a:off x="4221475" y="1558301"/>
            <a:ext cx="3873656" cy="3376769"/>
          </a:xfrm>
          <a:prstGeom prst="rect">
            <a:avLst/>
          </a:prstGeom>
          <a:noFill/>
          <a:ln>
            <a:noFill/>
          </a:ln>
        </p:spPr>
      </p:pic>
      <p:pic>
        <p:nvPicPr>
          <p:cNvPr id="19" name="Imagen 18" descr="C:\Users\Santiago\Pictures\Muestras\3\1.png"/>
          <p:cNvPicPr/>
          <p:nvPr/>
        </p:nvPicPr>
        <p:blipFill>
          <a:blip r:embed="rId4">
            <a:extLst>
              <a:ext uri="{28A0092B-C50C-407E-A947-70E740481C1C}">
                <a14:useLocalDpi xmlns:a14="http://schemas.microsoft.com/office/drawing/2010/main" val="0"/>
              </a:ext>
            </a:extLst>
          </a:blip>
          <a:srcRect/>
          <a:stretch>
            <a:fillRect/>
          </a:stretch>
        </p:blipFill>
        <p:spPr bwMode="auto">
          <a:xfrm>
            <a:off x="8322830" y="1558302"/>
            <a:ext cx="3792970" cy="3376768"/>
          </a:xfrm>
          <a:prstGeom prst="rect">
            <a:avLst/>
          </a:prstGeom>
          <a:noFill/>
          <a:ln>
            <a:noFill/>
          </a:ln>
        </p:spPr>
      </p:pic>
    </p:spTree>
    <p:extLst>
      <p:ext uri="{BB962C8B-B14F-4D97-AF65-F5344CB8AC3E}">
        <p14:creationId xmlns:p14="http://schemas.microsoft.com/office/powerpoint/2010/main" val="3876572930"/>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026958" y="415216"/>
            <a:ext cx="8596668" cy="49930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Mayo 2008-Julio 2009</a:t>
            </a:r>
            <a:endParaRPr lang="es-EC" dirty="0"/>
          </a:p>
        </p:txBody>
      </p:sp>
      <p:pic>
        <p:nvPicPr>
          <p:cNvPr id="6" name="Imagen 5" descr="C:\Users\Santiago\Pictures\Muestras\4\3.png"/>
          <p:cNvPicPr/>
          <p:nvPr/>
        </p:nvPicPr>
        <p:blipFill>
          <a:blip r:embed="rId2">
            <a:extLst>
              <a:ext uri="{28A0092B-C50C-407E-A947-70E740481C1C}">
                <a14:useLocalDpi xmlns:a14="http://schemas.microsoft.com/office/drawing/2010/main" val="0"/>
              </a:ext>
            </a:extLst>
          </a:blip>
          <a:srcRect/>
          <a:stretch>
            <a:fillRect/>
          </a:stretch>
        </p:blipFill>
        <p:spPr bwMode="auto">
          <a:xfrm>
            <a:off x="120123" y="1558302"/>
            <a:ext cx="3873654" cy="3376769"/>
          </a:xfrm>
          <a:prstGeom prst="rect">
            <a:avLst/>
          </a:prstGeom>
          <a:noFill/>
          <a:ln>
            <a:noFill/>
          </a:ln>
        </p:spPr>
      </p:pic>
      <p:pic>
        <p:nvPicPr>
          <p:cNvPr id="7" name="Imagen 6" descr="C:\Users\Santiago\Pictures\Muestras\4\2.png"/>
          <p:cNvPicPr/>
          <p:nvPr/>
        </p:nvPicPr>
        <p:blipFill>
          <a:blip r:embed="rId3">
            <a:extLst>
              <a:ext uri="{28A0092B-C50C-407E-A947-70E740481C1C}">
                <a14:useLocalDpi xmlns:a14="http://schemas.microsoft.com/office/drawing/2010/main" val="0"/>
              </a:ext>
            </a:extLst>
          </a:blip>
          <a:srcRect/>
          <a:stretch>
            <a:fillRect/>
          </a:stretch>
        </p:blipFill>
        <p:spPr bwMode="auto">
          <a:xfrm>
            <a:off x="4221476" y="1558302"/>
            <a:ext cx="3873654" cy="3376769"/>
          </a:xfrm>
          <a:prstGeom prst="rect">
            <a:avLst/>
          </a:prstGeom>
          <a:noFill/>
          <a:ln>
            <a:noFill/>
          </a:ln>
        </p:spPr>
      </p:pic>
      <p:pic>
        <p:nvPicPr>
          <p:cNvPr id="8" name="Imagen 7" descr="C:\Users\Santiago\Pictures\Muestras\4\1.png"/>
          <p:cNvPicPr/>
          <p:nvPr/>
        </p:nvPicPr>
        <p:blipFill>
          <a:blip r:embed="rId4">
            <a:extLst>
              <a:ext uri="{28A0092B-C50C-407E-A947-70E740481C1C}">
                <a14:useLocalDpi xmlns:a14="http://schemas.microsoft.com/office/drawing/2010/main" val="0"/>
              </a:ext>
            </a:extLst>
          </a:blip>
          <a:srcRect/>
          <a:stretch>
            <a:fillRect/>
          </a:stretch>
        </p:blipFill>
        <p:spPr bwMode="auto">
          <a:xfrm>
            <a:off x="8242147" y="1558301"/>
            <a:ext cx="3873654" cy="3376769"/>
          </a:xfrm>
          <a:prstGeom prst="rect">
            <a:avLst/>
          </a:prstGeom>
          <a:noFill/>
          <a:ln>
            <a:noFill/>
          </a:ln>
        </p:spPr>
      </p:pic>
      <p:sp>
        <p:nvSpPr>
          <p:cNvPr id="21" name="Rectángulo 20"/>
          <p:cNvSpPr/>
          <p:nvPr/>
        </p:nvSpPr>
        <p:spPr>
          <a:xfrm>
            <a:off x="1120011" y="5197682"/>
            <a:ext cx="10466937" cy="388696"/>
          </a:xfrm>
          <a:prstGeom prst="rect">
            <a:avLst/>
          </a:prstGeom>
        </p:spPr>
        <p:txBody>
          <a:bodyPr wrap="square">
            <a:spAutoFit/>
          </a:bodyPr>
          <a:lstStyle/>
          <a:p>
            <a:pPr>
              <a:lnSpc>
                <a:spcPct val="107000"/>
              </a:lnSpc>
              <a:spcAft>
                <a:spcPts val="800"/>
              </a:spcAft>
            </a:pP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a) Alta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b) Media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c) Baja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Conector recto de flecha 21"/>
          <p:cNvCxnSpPr/>
          <p:nvPr/>
        </p:nvCxnSpPr>
        <p:spPr>
          <a:xfrm flipH="1">
            <a:off x="6135114" y="2482896"/>
            <a:ext cx="436729"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97978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705206" y="698638"/>
            <a:ext cx="8596668" cy="49930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Julio-Septiembre 2009</a:t>
            </a:r>
            <a:endParaRPr lang="es-EC" dirty="0"/>
          </a:p>
        </p:txBody>
      </p:sp>
      <p:pic>
        <p:nvPicPr>
          <p:cNvPr id="20" name="Imagen 19" descr="C:\Users\Santiago\Pictures\Muestras\5\3.png"/>
          <p:cNvPicPr/>
          <p:nvPr/>
        </p:nvPicPr>
        <p:blipFill>
          <a:blip r:embed="rId2">
            <a:extLst>
              <a:ext uri="{28A0092B-C50C-407E-A947-70E740481C1C}">
                <a14:useLocalDpi xmlns:a14="http://schemas.microsoft.com/office/drawing/2010/main" val="0"/>
              </a:ext>
            </a:extLst>
          </a:blip>
          <a:srcRect/>
          <a:stretch>
            <a:fillRect/>
          </a:stretch>
        </p:blipFill>
        <p:spPr bwMode="auto">
          <a:xfrm>
            <a:off x="120123" y="1558302"/>
            <a:ext cx="3873654" cy="3376768"/>
          </a:xfrm>
          <a:prstGeom prst="rect">
            <a:avLst/>
          </a:prstGeom>
          <a:noFill/>
          <a:ln>
            <a:noFill/>
          </a:ln>
        </p:spPr>
      </p:pic>
      <p:pic>
        <p:nvPicPr>
          <p:cNvPr id="21" name="Imagen 20" descr="C:\Users\Santiago\Pictures\Muestras\5\2.png"/>
          <p:cNvPicPr/>
          <p:nvPr/>
        </p:nvPicPr>
        <p:blipFill>
          <a:blip r:embed="rId3">
            <a:extLst>
              <a:ext uri="{28A0092B-C50C-407E-A947-70E740481C1C}">
                <a14:useLocalDpi xmlns:a14="http://schemas.microsoft.com/office/drawing/2010/main" val="0"/>
              </a:ext>
            </a:extLst>
          </a:blip>
          <a:srcRect/>
          <a:stretch>
            <a:fillRect/>
          </a:stretch>
        </p:blipFill>
        <p:spPr bwMode="auto">
          <a:xfrm>
            <a:off x="4221476" y="1558302"/>
            <a:ext cx="3873654" cy="3376768"/>
          </a:xfrm>
          <a:prstGeom prst="rect">
            <a:avLst/>
          </a:prstGeom>
          <a:noFill/>
          <a:ln>
            <a:noFill/>
          </a:ln>
        </p:spPr>
      </p:pic>
      <p:pic>
        <p:nvPicPr>
          <p:cNvPr id="22" name="Imagen 21" descr="C:\Users\Santiago\Pictures\Muestras\5\1.png"/>
          <p:cNvPicPr/>
          <p:nvPr/>
        </p:nvPicPr>
        <p:blipFill>
          <a:blip r:embed="rId4">
            <a:extLst>
              <a:ext uri="{28A0092B-C50C-407E-A947-70E740481C1C}">
                <a14:useLocalDpi xmlns:a14="http://schemas.microsoft.com/office/drawing/2010/main" val="0"/>
              </a:ext>
            </a:extLst>
          </a:blip>
          <a:srcRect/>
          <a:stretch>
            <a:fillRect/>
          </a:stretch>
        </p:blipFill>
        <p:spPr bwMode="auto">
          <a:xfrm>
            <a:off x="8242147" y="1558302"/>
            <a:ext cx="3873653" cy="3376768"/>
          </a:xfrm>
          <a:prstGeom prst="rect">
            <a:avLst/>
          </a:prstGeom>
          <a:noFill/>
          <a:ln>
            <a:noFill/>
          </a:ln>
        </p:spPr>
      </p:pic>
      <p:sp>
        <p:nvSpPr>
          <p:cNvPr id="23" name="Rectángulo 22"/>
          <p:cNvSpPr/>
          <p:nvPr/>
        </p:nvSpPr>
        <p:spPr>
          <a:xfrm>
            <a:off x="1120011" y="5197682"/>
            <a:ext cx="10466937" cy="388696"/>
          </a:xfrm>
          <a:prstGeom prst="rect">
            <a:avLst/>
          </a:prstGeom>
        </p:spPr>
        <p:txBody>
          <a:bodyPr wrap="square">
            <a:spAutoFit/>
          </a:bodyPr>
          <a:lstStyle/>
          <a:p>
            <a:pPr>
              <a:lnSpc>
                <a:spcPct val="107000"/>
              </a:lnSpc>
              <a:spcAft>
                <a:spcPts val="800"/>
              </a:spcAft>
            </a:pP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a) Alta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b) Media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c) Baja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Conector recto de flecha 26"/>
          <p:cNvCxnSpPr/>
          <p:nvPr/>
        </p:nvCxnSpPr>
        <p:spPr>
          <a:xfrm flipH="1">
            <a:off x="6550925" y="2388358"/>
            <a:ext cx="436729"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8" name="Conector recto de flecha 27"/>
          <p:cNvCxnSpPr/>
          <p:nvPr/>
        </p:nvCxnSpPr>
        <p:spPr>
          <a:xfrm flipH="1" flipV="1">
            <a:off x="10440538" y="3684897"/>
            <a:ext cx="54590" cy="43672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963936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009338" y="444716"/>
            <a:ext cx="8596668" cy="49930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s-EC" dirty="0" smtClean="0"/>
              <a:t>Julio 2007-Septiembre 2009</a:t>
            </a:r>
            <a:endParaRPr lang="es-EC" dirty="0"/>
          </a:p>
        </p:txBody>
      </p:sp>
      <p:sp>
        <p:nvSpPr>
          <p:cNvPr id="10" name="Rectángulo 9"/>
          <p:cNvSpPr/>
          <p:nvPr/>
        </p:nvSpPr>
        <p:spPr>
          <a:xfrm>
            <a:off x="1120011" y="5197682"/>
            <a:ext cx="10466937" cy="388696"/>
          </a:xfrm>
          <a:prstGeom prst="rect">
            <a:avLst/>
          </a:prstGeom>
        </p:spPr>
        <p:txBody>
          <a:bodyPr wrap="square">
            <a:spAutoFit/>
          </a:bodyPr>
          <a:lstStyle/>
          <a:p>
            <a:pPr>
              <a:lnSpc>
                <a:spcPct val="107000"/>
              </a:lnSpc>
              <a:spcAft>
                <a:spcPts val="800"/>
              </a:spcAft>
            </a:pP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a) Alta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b) Media </a:t>
            </a:r>
            <a:r>
              <a:rPr lang="es-EC" dirty="0" smtClean="0">
                <a:latin typeface="NimbusRomNo9L-Regu"/>
                <a:ea typeface="Calibri" panose="020F0502020204030204" pitchFamily="34" charset="0"/>
                <a:cs typeface="NimbusRomNo9L-Regu"/>
              </a:rPr>
              <a:t>                                                        (</a:t>
            </a:r>
            <a:r>
              <a:rPr lang="es-EC" dirty="0">
                <a:latin typeface="NimbusRomNo9L-Regu"/>
                <a:ea typeface="Calibri" panose="020F0502020204030204" pitchFamily="34" charset="0"/>
                <a:cs typeface="NimbusRomNo9L-Regu"/>
              </a:rPr>
              <a:t>c) Baja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descr="C:\Users\Santiago\Pictures\Muestras\6\3.png"/>
          <p:cNvPicPr/>
          <p:nvPr/>
        </p:nvPicPr>
        <p:blipFill>
          <a:blip r:embed="rId2">
            <a:extLst>
              <a:ext uri="{28A0092B-C50C-407E-A947-70E740481C1C}">
                <a14:useLocalDpi xmlns:a14="http://schemas.microsoft.com/office/drawing/2010/main" val="0"/>
              </a:ext>
            </a:extLst>
          </a:blip>
          <a:srcRect/>
          <a:stretch>
            <a:fillRect/>
          </a:stretch>
        </p:blipFill>
        <p:spPr bwMode="auto">
          <a:xfrm>
            <a:off x="120123" y="1558302"/>
            <a:ext cx="3873654" cy="3376768"/>
          </a:xfrm>
          <a:prstGeom prst="rect">
            <a:avLst/>
          </a:prstGeom>
          <a:noFill/>
          <a:ln>
            <a:noFill/>
          </a:ln>
        </p:spPr>
      </p:pic>
      <p:pic>
        <p:nvPicPr>
          <p:cNvPr id="12" name="Imagen 11" descr="C:\Users\Santiago\Pictures\Muestras\6\2.png"/>
          <p:cNvPicPr/>
          <p:nvPr/>
        </p:nvPicPr>
        <p:blipFill>
          <a:blip r:embed="rId3">
            <a:extLst>
              <a:ext uri="{28A0092B-C50C-407E-A947-70E740481C1C}">
                <a14:useLocalDpi xmlns:a14="http://schemas.microsoft.com/office/drawing/2010/main" val="0"/>
              </a:ext>
            </a:extLst>
          </a:blip>
          <a:srcRect/>
          <a:stretch>
            <a:fillRect/>
          </a:stretch>
        </p:blipFill>
        <p:spPr bwMode="auto">
          <a:xfrm>
            <a:off x="4221477" y="1558302"/>
            <a:ext cx="3799818" cy="3376768"/>
          </a:xfrm>
          <a:prstGeom prst="rect">
            <a:avLst/>
          </a:prstGeom>
          <a:noFill/>
          <a:ln>
            <a:noFill/>
          </a:ln>
        </p:spPr>
      </p:pic>
      <p:pic>
        <p:nvPicPr>
          <p:cNvPr id="13" name="Imagen 12" descr="C:\Users\Santiago\Pictures\Muestras\6\1.png"/>
          <p:cNvPicPr/>
          <p:nvPr/>
        </p:nvPicPr>
        <p:blipFill>
          <a:blip r:embed="rId4">
            <a:extLst>
              <a:ext uri="{28A0092B-C50C-407E-A947-70E740481C1C}">
                <a14:useLocalDpi xmlns:a14="http://schemas.microsoft.com/office/drawing/2010/main" val="0"/>
              </a:ext>
            </a:extLst>
          </a:blip>
          <a:srcRect/>
          <a:stretch>
            <a:fillRect/>
          </a:stretch>
        </p:blipFill>
        <p:spPr bwMode="auto">
          <a:xfrm>
            <a:off x="8242147" y="1558302"/>
            <a:ext cx="3873653" cy="3376768"/>
          </a:xfrm>
          <a:prstGeom prst="rect">
            <a:avLst/>
          </a:prstGeom>
          <a:noFill/>
          <a:ln>
            <a:noFill/>
          </a:ln>
        </p:spPr>
      </p:pic>
      <p:cxnSp>
        <p:nvCxnSpPr>
          <p:cNvPr id="14" name="Conector recto de flecha 13"/>
          <p:cNvCxnSpPr/>
          <p:nvPr/>
        </p:nvCxnSpPr>
        <p:spPr>
          <a:xfrm flipH="1">
            <a:off x="2402006" y="2497646"/>
            <a:ext cx="436729"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5" name="Conector recto de flecha 14"/>
          <p:cNvCxnSpPr/>
          <p:nvPr/>
        </p:nvCxnSpPr>
        <p:spPr>
          <a:xfrm flipH="1">
            <a:off x="6353479" y="2115508"/>
            <a:ext cx="436729"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92688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5859" y="66133"/>
            <a:ext cx="11096255" cy="1596177"/>
          </a:xfrm>
        </p:spPr>
        <p:txBody>
          <a:bodyPr>
            <a:normAutofit/>
          </a:bodyPr>
          <a:lstStyle/>
          <a:p>
            <a:r>
              <a:rPr lang="es-EC" sz="3200" dirty="0" smtClean="0"/>
              <a:t>Evaluación con otra técnica enmarcada al desplazamiento</a:t>
            </a:r>
            <a:endParaRPr lang="es-EC" sz="3200" dirty="0"/>
          </a:p>
        </p:txBody>
      </p:sp>
      <p:sp>
        <p:nvSpPr>
          <p:cNvPr id="3" name="Marcador de contenido 2"/>
          <p:cNvSpPr>
            <a:spLocks noGrp="1"/>
          </p:cNvSpPr>
          <p:nvPr>
            <p:ph idx="1"/>
          </p:nvPr>
        </p:nvSpPr>
        <p:spPr>
          <a:xfrm>
            <a:off x="455859" y="1575515"/>
            <a:ext cx="11209866" cy="709769"/>
          </a:xfrm>
        </p:spPr>
        <p:txBody>
          <a:bodyPr>
            <a:normAutofit fontScale="92500" lnSpcReduction="10000"/>
          </a:bodyPr>
          <a:lstStyle/>
          <a:p>
            <a:pPr marL="342900" lvl="1" indent="-342900"/>
            <a:r>
              <a:rPr lang="es-EC" cap="none" dirty="0"/>
              <a:t>L</a:t>
            </a:r>
            <a:r>
              <a:rPr lang="es-EC" cap="none" dirty="0" smtClean="0"/>
              <a:t>a técnica a utilizar es la SBAS (subconjunto de pequeña línea base) donde el algoritmo produce mapas de velocidad de deformación y series de tiempo.</a:t>
            </a:r>
            <a:endParaRPr lang="es-EC" cap="none" dirty="0"/>
          </a:p>
        </p:txBody>
      </p:sp>
      <p:pic>
        <p:nvPicPr>
          <p:cNvPr id="6" name="Imagen 5" descr="G:\Perfil\fig\t1.png"/>
          <p:cNvPicPr/>
          <p:nvPr/>
        </p:nvPicPr>
        <p:blipFill>
          <a:blip r:embed="rId2">
            <a:extLst>
              <a:ext uri="{28A0092B-C50C-407E-A947-70E740481C1C}">
                <a14:useLocalDpi xmlns:a14="http://schemas.microsoft.com/office/drawing/2010/main" val="0"/>
              </a:ext>
            </a:extLst>
          </a:blip>
          <a:srcRect/>
          <a:stretch>
            <a:fillRect/>
          </a:stretch>
        </p:blipFill>
        <p:spPr bwMode="auto">
          <a:xfrm>
            <a:off x="1220134" y="2703542"/>
            <a:ext cx="4863116" cy="3080417"/>
          </a:xfrm>
          <a:prstGeom prst="rect">
            <a:avLst/>
          </a:prstGeom>
          <a:noFill/>
          <a:ln>
            <a:noFill/>
          </a:ln>
        </p:spPr>
      </p:pic>
      <p:pic>
        <p:nvPicPr>
          <p:cNvPr id="7" name="Imagen 6" descr="G:\Perfil\fig\t2.png"/>
          <p:cNvPicPr/>
          <p:nvPr/>
        </p:nvPicPr>
        <p:blipFill>
          <a:blip r:embed="rId3">
            <a:extLst>
              <a:ext uri="{28A0092B-C50C-407E-A947-70E740481C1C}">
                <a14:useLocalDpi xmlns:a14="http://schemas.microsoft.com/office/drawing/2010/main" val="0"/>
              </a:ext>
            </a:extLst>
          </a:blip>
          <a:srcRect/>
          <a:stretch>
            <a:fillRect/>
          </a:stretch>
        </p:blipFill>
        <p:spPr bwMode="auto">
          <a:xfrm>
            <a:off x="6179572" y="2703542"/>
            <a:ext cx="4838700" cy="3080417"/>
          </a:xfrm>
          <a:prstGeom prst="rect">
            <a:avLst/>
          </a:prstGeom>
          <a:noFill/>
          <a:ln>
            <a:noFill/>
          </a:ln>
        </p:spPr>
      </p:pic>
      <p:sp>
        <p:nvSpPr>
          <p:cNvPr id="4" name="Rectángulo 3"/>
          <p:cNvSpPr/>
          <p:nvPr/>
        </p:nvSpPr>
        <p:spPr>
          <a:xfrm>
            <a:off x="2536643" y="5926564"/>
            <a:ext cx="2230098" cy="289951"/>
          </a:xfrm>
          <a:prstGeom prst="rect">
            <a:avLst/>
          </a:prstGeom>
        </p:spPr>
        <p:txBody>
          <a:bodyPr wrap="none">
            <a:spAutoFit/>
          </a:bodyPr>
          <a:lstStyle/>
          <a:p>
            <a:pPr lvl="0" algn="ctr">
              <a:lnSpc>
                <a:spcPct val="107000"/>
              </a:lnSpc>
              <a:spcAft>
                <a:spcPts val="0"/>
              </a:spcAft>
            </a:pPr>
            <a:r>
              <a:rPr lang="es-EC" sz="1200" b="1" dirty="0" smtClean="0">
                <a:latin typeface="Arial" panose="020B0604020202020204" pitchFamily="34" charset="0"/>
                <a:ea typeface="Calibri" panose="020F0502020204030204" pitchFamily="34" charset="0"/>
                <a:cs typeface="Arial" panose="020B0604020202020204" pitchFamily="34" charset="0"/>
              </a:rPr>
              <a:t>Figura </a:t>
            </a:r>
            <a:r>
              <a:rPr lang="es-EC" sz="1200" b="1" dirty="0" smtClean="0">
                <a:latin typeface="Arial" panose="020B0604020202020204" pitchFamily="34" charset="0"/>
                <a:ea typeface="Calibri" panose="020F0502020204030204" pitchFamily="34" charset="0"/>
                <a:cs typeface="Arial" panose="020B0604020202020204" pitchFamily="34" charset="0"/>
              </a:rPr>
              <a:t>16. </a:t>
            </a:r>
            <a:r>
              <a:rPr lang="es-EC" sz="1200" b="1" dirty="0" smtClean="0">
                <a:latin typeface="Arial" panose="020B0604020202020204" pitchFamily="34" charset="0"/>
                <a:ea typeface="Calibri" panose="020F0502020204030204" pitchFamily="34" charset="0"/>
                <a:cs typeface="Arial" panose="020B0604020202020204" pitchFamily="34" charset="0"/>
              </a:rPr>
              <a:t>Posición </a:t>
            </a:r>
            <a:r>
              <a:rPr lang="es-EC" sz="1200" b="1" dirty="0">
                <a:latin typeface="Arial" panose="020B0604020202020204" pitchFamily="34" charset="0"/>
                <a:ea typeface="Calibri" panose="020F0502020204030204" pitchFamily="34" charset="0"/>
                <a:cs typeface="Arial" panose="020B0604020202020204" pitchFamily="34" charset="0"/>
              </a:rPr>
              <a:t>Relativa</a:t>
            </a:r>
            <a:endParaRPr lang="es-EC"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ángulo 7"/>
          <p:cNvSpPr/>
          <p:nvPr/>
        </p:nvSpPr>
        <p:spPr>
          <a:xfrm>
            <a:off x="7459983" y="5912266"/>
            <a:ext cx="2561920" cy="289951"/>
          </a:xfrm>
          <a:prstGeom prst="rect">
            <a:avLst/>
          </a:prstGeom>
        </p:spPr>
        <p:txBody>
          <a:bodyPr wrap="none">
            <a:spAutoFit/>
          </a:bodyPr>
          <a:lstStyle/>
          <a:p>
            <a:pPr algn="ctr">
              <a:lnSpc>
                <a:spcPct val="107000"/>
              </a:lnSpc>
            </a:pPr>
            <a:r>
              <a:rPr lang="es-EC" sz="1200" b="1" dirty="0" smtClean="0">
                <a:latin typeface="Arial" panose="020B0604020202020204" pitchFamily="34" charset="0"/>
                <a:ea typeface="Calibri" panose="020F0502020204030204" pitchFamily="34" charset="0"/>
                <a:cs typeface="Arial" panose="020B0604020202020204" pitchFamily="34" charset="0"/>
              </a:rPr>
              <a:t>Figura </a:t>
            </a:r>
            <a:r>
              <a:rPr lang="es-EC" sz="1200" b="1" dirty="0" smtClean="0">
                <a:latin typeface="Arial" panose="020B0604020202020204" pitchFamily="34" charset="0"/>
                <a:ea typeface="Calibri" panose="020F0502020204030204" pitchFamily="34" charset="0"/>
                <a:cs typeface="Arial" panose="020B0604020202020204" pitchFamily="34" charset="0"/>
              </a:rPr>
              <a:t>17. </a:t>
            </a:r>
            <a:r>
              <a:rPr lang="es-EC" sz="1200" b="1" dirty="0">
                <a:latin typeface="Arial" panose="020B0604020202020204" pitchFamily="34" charset="0"/>
                <a:cs typeface="Arial" panose="020B0604020202020204" pitchFamily="34" charset="0"/>
              </a:rPr>
              <a:t>Línea de Base </a:t>
            </a:r>
            <a:r>
              <a:rPr lang="es-EC" sz="1200" b="1" dirty="0" smtClean="0">
                <a:latin typeface="Arial" panose="020B0604020202020204" pitchFamily="34" charset="0"/>
                <a:cs typeface="Arial" panose="020B0604020202020204" pitchFamily="34" charset="0"/>
              </a:rPr>
              <a:t>Normal</a:t>
            </a:r>
            <a:endParaRPr lang="es-EC" sz="1200" b="1" dirty="0">
              <a:latin typeface="Arial" panose="020B0604020202020204" pitchFamily="34" charset="0"/>
              <a:cs typeface="Arial" panose="020B0604020202020204" pitchFamily="34" charset="0"/>
            </a:endParaRPr>
          </a:p>
        </p:txBody>
      </p:sp>
      <p:sp>
        <p:nvSpPr>
          <p:cNvPr id="9" name="Rectángulo 8"/>
          <p:cNvSpPr/>
          <p:nvPr/>
        </p:nvSpPr>
        <p:spPr>
          <a:xfrm>
            <a:off x="2523817" y="6199846"/>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7613068" y="6199846"/>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2913216"/>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p:cNvSpPr txBox="1">
            <a:spLocks/>
          </p:cNvSpPr>
          <p:nvPr/>
        </p:nvSpPr>
        <p:spPr>
          <a:xfrm>
            <a:off x="7031852" y="222932"/>
            <a:ext cx="4036334" cy="67828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Refinamiento y Reaplanamiento</a:t>
            </a:r>
            <a:endParaRPr lang="es-EC" sz="3200" dirty="0"/>
          </a:p>
        </p:txBody>
      </p:sp>
      <p:sp>
        <p:nvSpPr>
          <p:cNvPr id="6" name="Título 1"/>
          <p:cNvSpPr txBox="1">
            <a:spLocks/>
          </p:cNvSpPr>
          <p:nvPr/>
        </p:nvSpPr>
        <p:spPr>
          <a:xfrm>
            <a:off x="2115952" y="394903"/>
            <a:ext cx="4036334" cy="6782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Interferogramas</a:t>
            </a:r>
            <a:endParaRPr lang="es-EC" sz="3200" dirty="0"/>
          </a:p>
        </p:txBody>
      </p:sp>
      <p:pic>
        <p:nvPicPr>
          <p:cNvPr id="7" name="Imagen 6" descr="G:\Perfil\fig\s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416" y="1806726"/>
            <a:ext cx="1344971" cy="1567740"/>
          </a:xfrm>
          <a:prstGeom prst="rect">
            <a:avLst/>
          </a:prstGeom>
          <a:noFill/>
          <a:ln>
            <a:noFill/>
          </a:ln>
        </p:spPr>
      </p:pic>
      <p:pic>
        <p:nvPicPr>
          <p:cNvPr id="8" name="Imagen 7" descr="G:\Perfil\fig\s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7194" y="1806726"/>
            <a:ext cx="1344971" cy="1567740"/>
          </a:xfrm>
          <a:prstGeom prst="rect">
            <a:avLst/>
          </a:prstGeom>
          <a:noFill/>
          <a:ln>
            <a:noFill/>
          </a:ln>
        </p:spPr>
      </p:pic>
      <p:pic>
        <p:nvPicPr>
          <p:cNvPr id="9" name="Imagen 8" descr="G:\Perfil\fig\s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6416" y="3905982"/>
            <a:ext cx="1344971" cy="1567740"/>
          </a:xfrm>
          <a:prstGeom prst="rect">
            <a:avLst/>
          </a:prstGeom>
          <a:noFill/>
          <a:ln>
            <a:noFill/>
          </a:ln>
        </p:spPr>
      </p:pic>
      <p:pic>
        <p:nvPicPr>
          <p:cNvPr id="10" name="Imagen 9" descr="G:\Perfil\fig\s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7194" y="3905983"/>
            <a:ext cx="1344971" cy="1567740"/>
          </a:xfrm>
          <a:prstGeom prst="rect">
            <a:avLst/>
          </a:prstGeom>
          <a:noFill/>
          <a:ln>
            <a:noFill/>
          </a:ln>
        </p:spPr>
      </p:pic>
      <p:pic>
        <p:nvPicPr>
          <p:cNvPr id="11" name="Imagen 10" descr="G:\Perfil\fig\r3.png"/>
          <p:cNvPicPr/>
          <p:nvPr/>
        </p:nvPicPr>
        <p:blipFill>
          <a:blip r:embed="rId6">
            <a:extLst>
              <a:ext uri="{28A0092B-C50C-407E-A947-70E740481C1C}">
                <a14:useLocalDpi xmlns:a14="http://schemas.microsoft.com/office/drawing/2010/main" val="0"/>
              </a:ext>
            </a:extLst>
          </a:blip>
          <a:srcRect/>
          <a:stretch>
            <a:fillRect/>
          </a:stretch>
        </p:blipFill>
        <p:spPr bwMode="auto">
          <a:xfrm>
            <a:off x="6394819" y="1948698"/>
            <a:ext cx="1983749" cy="1283795"/>
          </a:xfrm>
          <a:prstGeom prst="rect">
            <a:avLst/>
          </a:prstGeom>
          <a:noFill/>
          <a:ln>
            <a:noFill/>
          </a:ln>
        </p:spPr>
      </p:pic>
      <p:pic>
        <p:nvPicPr>
          <p:cNvPr id="12" name="Imagen 11" descr="G:\Perfil\fig\r2.png"/>
          <p:cNvPicPr/>
          <p:nvPr/>
        </p:nvPicPr>
        <p:blipFill>
          <a:blip r:embed="rId7">
            <a:extLst>
              <a:ext uri="{28A0092B-C50C-407E-A947-70E740481C1C}">
                <a14:useLocalDpi xmlns:a14="http://schemas.microsoft.com/office/drawing/2010/main" val="0"/>
              </a:ext>
            </a:extLst>
          </a:blip>
          <a:srcRect/>
          <a:stretch>
            <a:fillRect/>
          </a:stretch>
        </p:blipFill>
        <p:spPr bwMode="auto">
          <a:xfrm>
            <a:off x="8742148" y="1948698"/>
            <a:ext cx="1983749" cy="1283795"/>
          </a:xfrm>
          <a:prstGeom prst="rect">
            <a:avLst/>
          </a:prstGeom>
          <a:noFill/>
          <a:ln>
            <a:noFill/>
          </a:ln>
        </p:spPr>
      </p:pic>
      <p:pic>
        <p:nvPicPr>
          <p:cNvPr id="13" name="Imagen 12" descr="G:\Perfil\fig\r1.png"/>
          <p:cNvPicPr/>
          <p:nvPr/>
        </p:nvPicPr>
        <p:blipFill>
          <a:blip r:embed="rId8">
            <a:extLst>
              <a:ext uri="{28A0092B-C50C-407E-A947-70E740481C1C}">
                <a14:useLocalDpi xmlns:a14="http://schemas.microsoft.com/office/drawing/2010/main" val="0"/>
              </a:ext>
            </a:extLst>
          </a:blip>
          <a:srcRect/>
          <a:stretch>
            <a:fillRect/>
          </a:stretch>
        </p:blipFill>
        <p:spPr bwMode="auto">
          <a:xfrm>
            <a:off x="6394818" y="3905982"/>
            <a:ext cx="1983749" cy="1283795"/>
          </a:xfrm>
          <a:prstGeom prst="rect">
            <a:avLst/>
          </a:prstGeom>
          <a:noFill/>
          <a:ln>
            <a:noFill/>
          </a:ln>
        </p:spPr>
      </p:pic>
      <p:pic>
        <p:nvPicPr>
          <p:cNvPr id="14" name="Imagen 13" descr="G:\Perfil\fig\r4.png"/>
          <p:cNvPicPr/>
          <p:nvPr/>
        </p:nvPicPr>
        <p:blipFill>
          <a:blip r:embed="rId9">
            <a:extLst>
              <a:ext uri="{28A0092B-C50C-407E-A947-70E740481C1C}">
                <a14:useLocalDpi xmlns:a14="http://schemas.microsoft.com/office/drawing/2010/main" val="0"/>
              </a:ext>
            </a:extLst>
          </a:blip>
          <a:srcRect/>
          <a:stretch>
            <a:fillRect/>
          </a:stretch>
        </p:blipFill>
        <p:spPr bwMode="auto">
          <a:xfrm>
            <a:off x="8742147" y="3905981"/>
            <a:ext cx="1983749" cy="1283796"/>
          </a:xfrm>
          <a:prstGeom prst="rect">
            <a:avLst/>
          </a:prstGeom>
          <a:noFill/>
          <a:ln>
            <a:noFill/>
          </a:ln>
        </p:spPr>
      </p:pic>
      <p:sp>
        <p:nvSpPr>
          <p:cNvPr id="17" name="Rectángulo 16"/>
          <p:cNvSpPr/>
          <p:nvPr/>
        </p:nvSpPr>
        <p:spPr>
          <a:xfrm>
            <a:off x="2357530" y="5729585"/>
            <a:ext cx="2124299" cy="275653"/>
          </a:xfrm>
          <a:prstGeom prst="rect">
            <a:avLst/>
          </a:prstGeom>
        </p:spPr>
        <p:txBody>
          <a:bodyPr wrap="none">
            <a:spAutoFit/>
          </a:bodyPr>
          <a:lstStyle/>
          <a:p>
            <a:pPr lvl="0" algn="ctr">
              <a:lnSpc>
                <a:spcPct val="107000"/>
              </a:lnSpc>
              <a:spcAft>
                <a:spcPts val="0"/>
              </a:spcAft>
            </a:pPr>
            <a:r>
              <a:rPr lang="es-EC" sz="1200" b="1" dirty="0" smtClean="0">
                <a:latin typeface="Arial" panose="020B0604020202020204" pitchFamily="34" charset="0"/>
                <a:ea typeface="Calibri" panose="020F0502020204030204" pitchFamily="34" charset="0"/>
                <a:cs typeface="Arial" panose="020B0604020202020204" pitchFamily="34" charset="0"/>
              </a:rPr>
              <a:t>Figura 18. Interferogramas</a:t>
            </a:r>
            <a:endParaRPr lang="es-EC"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ángulo 17"/>
          <p:cNvSpPr/>
          <p:nvPr/>
        </p:nvSpPr>
        <p:spPr>
          <a:xfrm>
            <a:off x="2291805" y="6002867"/>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p:cNvSpPr/>
          <p:nvPr/>
        </p:nvSpPr>
        <p:spPr>
          <a:xfrm>
            <a:off x="6906402" y="5729585"/>
            <a:ext cx="3289683" cy="289951"/>
          </a:xfrm>
          <a:prstGeom prst="rect">
            <a:avLst/>
          </a:prstGeom>
        </p:spPr>
        <p:txBody>
          <a:bodyPr wrap="none">
            <a:spAutoFit/>
          </a:bodyPr>
          <a:lstStyle/>
          <a:p>
            <a:pPr lvl="0" algn="ctr">
              <a:lnSpc>
                <a:spcPct val="107000"/>
              </a:lnSpc>
              <a:spcAft>
                <a:spcPts val="0"/>
              </a:spcAft>
            </a:pPr>
            <a:r>
              <a:rPr lang="es-EC" sz="1200" b="1" dirty="0" smtClean="0">
                <a:latin typeface="Arial" panose="020B0604020202020204" pitchFamily="34" charset="0"/>
                <a:ea typeface="Calibri" panose="020F0502020204030204" pitchFamily="34" charset="0"/>
                <a:cs typeface="Arial" panose="020B0604020202020204" pitchFamily="34" charset="0"/>
              </a:rPr>
              <a:t>Figura 19. Refinamiento y Reaplanamiento</a:t>
            </a:r>
            <a:endParaRPr lang="es-EC"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Rectángulo 19"/>
          <p:cNvSpPr/>
          <p:nvPr/>
        </p:nvSpPr>
        <p:spPr>
          <a:xfrm>
            <a:off x="7423364" y="6002867"/>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n 14" descr="G:\Perfil\fig\SBAS.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37960" y="365870"/>
            <a:ext cx="9603330" cy="5926948"/>
          </a:xfrm>
          <a:prstGeom prst="rect">
            <a:avLst/>
          </a:prstGeom>
          <a:noFill/>
          <a:ln>
            <a:noFill/>
          </a:ln>
        </p:spPr>
      </p:pic>
    </p:spTree>
    <p:extLst>
      <p:ext uri="{BB962C8B-B14F-4D97-AF65-F5344CB8AC3E}">
        <p14:creationId xmlns:p14="http://schemas.microsoft.com/office/powerpoint/2010/main" val="1144740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8" name="Picture 4" descr="http://nova.stanford.edu/sar_group/radarbeam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735" y="1412385"/>
            <a:ext cx="3370271" cy="38967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risp.nus.edu.sg/~research/tutorial/sart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632" y="1410223"/>
            <a:ext cx="2961113" cy="389676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 de texto 106"/>
          <p:cNvSpPr txBox="1"/>
          <p:nvPr/>
        </p:nvSpPr>
        <p:spPr>
          <a:xfrm>
            <a:off x="1033775" y="5403823"/>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a:latin typeface="Arial" panose="020B0604020202020204" pitchFamily="34" charset="0"/>
                <a:ea typeface="Calibri" panose="020F0502020204030204" pitchFamily="34" charset="0"/>
                <a:cs typeface="Times New Roman" panose="02020603050405020304" pitchFamily="18" charset="0"/>
              </a:rPr>
              <a:t>3</a:t>
            </a:r>
            <a:r>
              <a:rPr lang="es-EC" sz="1200" b="1" dirty="0" smtClean="0">
                <a:latin typeface="Arial" panose="020B0604020202020204" pitchFamily="34" charset="0"/>
                <a:ea typeface="Calibri" panose="020F0502020204030204" pitchFamily="34" charset="0"/>
                <a:cs typeface="Times New Roman" panose="02020603050405020304" pitchFamily="18" charset="0"/>
              </a:rPr>
              <a:t>.</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Antena SAR</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 de texto 106"/>
          <p:cNvSpPr txBox="1"/>
          <p:nvPr/>
        </p:nvSpPr>
        <p:spPr>
          <a:xfrm>
            <a:off x="5578339" y="5403823"/>
            <a:ext cx="5076825" cy="184666"/>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s-EC" sz="1200" b="1" i="0" dirty="0">
                <a:effectLst/>
                <a:latin typeface="Arial" panose="020B0604020202020204" pitchFamily="34" charset="0"/>
                <a:ea typeface="Calibri" panose="020F0502020204030204" pitchFamily="34" charset="0"/>
                <a:cs typeface="Times New Roman" panose="02020603050405020304" pitchFamily="18" charset="0"/>
              </a:rPr>
              <a:t>Figura </a:t>
            </a:r>
            <a:r>
              <a:rPr lang="es-EC" sz="1200" b="1" dirty="0">
                <a:latin typeface="Arial" panose="020B0604020202020204" pitchFamily="34" charset="0"/>
                <a:ea typeface="Calibri" panose="020F0502020204030204" pitchFamily="34" charset="0"/>
                <a:cs typeface="Times New Roman" panose="02020603050405020304" pitchFamily="18" charset="0"/>
              </a:rPr>
              <a:t>4</a:t>
            </a:r>
            <a:r>
              <a:rPr lang="es-EC" sz="1200" b="1" dirty="0" smtClean="0">
                <a:latin typeface="Arial" panose="020B0604020202020204" pitchFamily="34" charset="0"/>
                <a:ea typeface="Calibri" panose="020F0502020204030204" pitchFamily="34" charset="0"/>
                <a:cs typeface="Times New Roman" panose="02020603050405020304" pitchFamily="18" charset="0"/>
              </a:rPr>
              <a:t>.</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 </a:t>
            </a:r>
            <a:r>
              <a:rPr lang="es-EC" sz="1200" b="1" i="0" dirty="0" smtClean="0">
                <a:effectLst/>
                <a:latin typeface="Arial" panose="020B0604020202020204" pitchFamily="34" charset="0"/>
                <a:ea typeface="Calibri" panose="020F0502020204030204" pitchFamily="34" charset="0"/>
                <a:cs typeface="Times New Roman" panose="02020603050405020304" pitchFamily="18" charset="0"/>
              </a:rPr>
              <a:t>Captura de Información SAR</a:t>
            </a:r>
            <a:endParaRPr lang="es-EC" sz="1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ítulo 1"/>
          <p:cNvSpPr>
            <a:spLocks noGrp="1"/>
          </p:cNvSpPr>
          <p:nvPr>
            <p:ph type="title"/>
          </p:nvPr>
        </p:nvSpPr>
        <p:spPr>
          <a:xfrm>
            <a:off x="1514462" y="0"/>
            <a:ext cx="8596668" cy="1320800"/>
          </a:xfrm>
        </p:spPr>
        <p:txBody>
          <a:bodyPr/>
          <a:lstStyle/>
          <a:p>
            <a:r>
              <a:rPr lang="es-EC" sz="3200" dirty="0" smtClean="0"/>
              <a:t>Radar</a:t>
            </a:r>
            <a:endParaRPr lang="es-EC" dirty="0"/>
          </a:p>
        </p:txBody>
      </p:sp>
      <p:sp>
        <p:nvSpPr>
          <p:cNvPr id="7" name="Rectángulo 6"/>
          <p:cNvSpPr/>
          <p:nvPr/>
        </p:nvSpPr>
        <p:spPr>
          <a:xfrm>
            <a:off x="2690663" y="5595044"/>
            <a:ext cx="17630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(CRISP,2001)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7173736" y="5587951"/>
            <a:ext cx="1680268"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(Mora,2007)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238282"/>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218119"/>
            <a:ext cx="10814081" cy="1320800"/>
          </a:xfrm>
        </p:spPr>
        <p:txBody>
          <a:bodyPr>
            <a:normAutofit fontScale="90000"/>
          </a:bodyPr>
          <a:lstStyle/>
          <a:p>
            <a:r>
              <a:rPr lang="es-EC" dirty="0"/>
              <a:t>Propuesta de aplicación específica enmarcadas dentro de procesos de alerta y respuesta temprana a emergencias</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679091248"/>
              </p:ext>
            </p:extLst>
          </p:nvPr>
        </p:nvGraphicFramePr>
        <p:xfrm>
          <a:off x="1577462" y="1801312"/>
          <a:ext cx="8942656" cy="4050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9349239"/>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G:\Perfil\fig\SAT.png"/>
          <p:cNvPicPr/>
          <p:nvPr/>
        </p:nvPicPr>
        <p:blipFill>
          <a:blip r:embed="rId2">
            <a:extLst>
              <a:ext uri="{28A0092B-C50C-407E-A947-70E740481C1C}">
                <a14:useLocalDpi xmlns:a14="http://schemas.microsoft.com/office/drawing/2010/main" val="0"/>
              </a:ext>
            </a:extLst>
          </a:blip>
          <a:srcRect/>
          <a:stretch>
            <a:fillRect/>
          </a:stretch>
        </p:blipFill>
        <p:spPr bwMode="auto">
          <a:xfrm>
            <a:off x="1991509" y="373212"/>
            <a:ext cx="8349279" cy="5556940"/>
          </a:xfrm>
          <a:prstGeom prst="rect">
            <a:avLst/>
          </a:prstGeom>
          <a:noFill/>
          <a:ln>
            <a:noFill/>
          </a:ln>
        </p:spPr>
      </p:pic>
      <p:sp>
        <p:nvSpPr>
          <p:cNvPr id="3" name="Rectángulo 2"/>
          <p:cNvSpPr/>
          <p:nvPr/>
        </p:nvSpPr>
        <p:spPr>
          <a:xfrm>
            <a:off x="5038274" y="5323984"/>
            <a:ext cx="2255747" cy="289951"/>
          </a:xfrm>
          <a:prstGeom prst="rect">
            <a:avLst/>
          </a:prstGeom>
        </p:spPr>
        <p:txBody>
          <a:bodyPr wrap="none">
            <a:spAutoFit/>
          </a:bodyPr>
          <a:lstStyle/>
          <a:p>
            <a:pPr algn="ctr">
              <a:lnSpc>
                <a:spcPct val="107000"/>
              </a:lnSpc>
              <a:spcAft>
                <a:spcPts val="0"/>
              </a:spcAft>
            </a:pPr>
            <a:r>
              <a:rPr lang="es-EC" sz="1200" b="1" dirty="0" smtClean="0">
                <a:latin typeface="Arial" panose="020B0604020202020204" pitchFamily="34" charset="0"/>
                <a:ea typeface="Calibri" panose="020F0502020204030204" pitchFamily="34" charset="0"/>
                <a:cs typeface="Times New Roman" panose="02020603050405020304" pitchFamily="18" charset="0"/>
              </a:rPr>
              <a:t>Fuente: Biblioteca Personal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5915413"/>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qhell.net76.net/conclusion_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294" y="2214694"/>
            <a:ext cx="2157614" cy="291997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18875" y="618517"/>
            <a:ext cx="10364451" cy="1596177"/>
          </a:xfrm>
        </p:spPr>
        <p:txBody>
          <a:bodyPr/>
          <a:lstStyle/>
          <a:p>
            <a:r>
              <a:rPr lang="es-EC" dirty="0" smtClean="0"/>
              <a:t>9. CONCLUSIONES Y RECOMENDACIONES</a:t>
            </a:r>
            <a:endParaRPr lang="es-EC" dirty="0"/>
          </a:p>
        </p:txBody>
      </p:sp>
    </p:spTree>
    <p:extLst>
      <p:ext uri="{BB962C8B-B14F-4D97-AF65-F5344CB8AC3E}">
        <p14:creationId xmlns:p14="http://schemas.microsoft.com/office/powerpoint/2010/main" val="3314106620"/>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7208" y="347729"/>
            <a:ext cx="11346343" cy="6220495"/>
          </a:xfrm>
        </p:spPr>
        <p:txBody>
          <a:bodyPr>
            <a:normAutofit/>
          </a:bodyPr>
          <a:lstStyle/>
          <a:p>
            <a:pPr algn="just"/>
            <a:r>
              <a:rPr lang="es-EC" cap="none" dirty="0"/>
              <a:t>L</a:t>
            </a:r>
            <a:r>
              <a:rPr lang="es-EC" cap="none" dirty="0" smtClean="0"/>
              <a:t>a zona alta de la cuenca es bastante conflictiva por las sustanciales subsidencias evidenciadas, debido a que es una zona alta de precipitación </a:t>
            </a:r>
          </a:p>
          <a:p>
            <a:pPr algn="just"/>
            <a:r>
              <a:rPr lang="es-EC" cap="none" dirty="0"/>
              <a:t>E</a:t>
            </a:r>
            <a:r>
              <a:rPr lang="es-EC" cap="none" dirty="0" smtClean="0"/>
              <a:t>xiste una alta probabilidad de ocurrencias de desplazamientos rotacionales, en la parte alta de la cuenca y los puntos en campo demuestran la realidad de ello.</a:t>
            </a:r>
          </a:p>
          <a:p>
            <a:pPr algn="just"/>
            <a:r>
              <a:rPr lang="es-EC" cap="none" dirty="0"/>
              <a:t>E</a:t>
            </a:r>
            <a:r>
              <a:rPr lang="es-EC" cap="none" dirty="0" smtClean="0"/>
              <a:t>l análisis en meses no muestra diferencias en los desplazamientos de la superficie terrestre, al contrario del análisis de un año o varios años que muestra diferencias por el tiempo transcurrido.</a:t>
            </a:r>
          </a:p>
          <a:p>
            <a:pPr algn="just"/>
            <a:r>
              <a:rPr lang="es-EC" cap="none" dirty="0"/>
              <a:t>L</a:t>
            </a:r>
            <a:r>
              <a:rPr lang="es-EC" cap="none" dirty="0" smtClean="0"/>
              <a:t>os gráficos de dispersión son más dinámicos en las representaciones de las deformaciones terrestres y ayudan a discernir de manera puntual </a:t>
            </a:r>
          </a:p>
          <a:p>
            <a:pPr algn="just"/>
            <a:r>
              <a:rPr lang="es-EC" cap="none" dirty="0"/>
              <a:t>L</a:t>
            </a:r>
            <a:r>
              <a:rPr lang="es-EC" cap="none" dirty="0" smtClean="0"/>
              <a:t>a técnica SBAS no logro resultados consistentes, debido a las características de las imágenes además del sensor.</a:t>
            </a:r>
          </a:p>
          <a:p>
            <a:pPr algn="just"/>
            <a:r>
              <a:rPr lang="es-EC" cap="none" dirty="0"/>
              <a:t>L</a:t>
            </a:r>
            <a:r>
              <a:rPr lang="es-EC" cap="none" dirty="0" smtClean="0"/>
              <a:t>a zona de la cuenca se caracteriza por presentar una predominancia de pendientes altas-muy altas y se asocian con la forma del terreno característica del lugar.</a:t>
            </a:r>
          </a:p>
          <a:p>
            <a:endParaRPr lang="es-EC" cap="none" dirty="0"/>
          </a:p>
        </p:txBody>
      </p:sp>
    </p:spTree>
    <p:extLst>
      <p:ext uri="{BB962C8B-B14F-4D97-AF65-F5344CB8AC3E}">
        <p14:creationId xmlns:p14="http://schemas.microsoft.com/office/powerpoint/2010/main" val="3705603557"/>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1782" y="0"/>
            <a:ext cx="10364451" cy="1238631"/>
          </a:xfrm>
        </p:spPr>
        <p:txBody>
          <a:bodyPr/>
          <a:lstStyle/>
          <a:p>
            <a:r>
              <a:rPr lang="es-EC" dirty="0" smtClean="0"/>
              <a:t>Recomendaciones</a:t>
            </a:r>
            <a:endParaRPr lang="es-EC" dirty="0"/>
          </a:p>
        </p:txBody>
      </p:sp>
      <p:sp>
        <p:nvSpPr>
          <p:cNvPr id="3" name="Marcador de contenido 2"/>
          <p:cNvSpPr>
            <a:spLocks noGrp="1"/>
          </p:cNvSpPr>
          <p:nvPr>
            <p:ph idx="1"/>
          </p:nvPr>
        </p:nvSpPr>
        <p:spPr>
          <a:xfrm>
            <a:off x="677334" y="1516645"/>
            <a:ext cx="10733348" cy="4626578"/>
          </a:xfrm>
        </p:spPr>
        <p:txBody>
          <a:bodyPr>
            <a:normAutofit fontScale="92500" lnSpcReduction="10000"/>
          </a:bodyPr>
          <a:lstStyle/>
          <a:p>
            <a:pPr lvl="0"/>
            <a:r>
              <a:rPr lang="es-EC" dirty="0"/>
              <a:t>Realizar mapas de desplazamientos con varios años de diferencia para obtener una deformación terrestre más evidente</a:t>
            </a:r>
            <a:r>
              <a:rPr lang="es-EC" dirty="0" smtClean="0"/>
              <a:t>.</a:t>
            </a:r>
          </a:p>
          <a:p>
            <a:pPr lvl="0"/>
            <a:endParaRPr lang="es-EC" dirty="0"/>
          </a:p>
          <a:p>
            <a:pPr lvl="0"/>
            <a:r>
              <a:rPr lang="es-EC" dirty="0" smtClean="0"/>
              <a:t>Probar </a:t>
            </a:r>
            <a:r>
              <a:rPr lang="es-EC" dirty="0"/>
              <a:t>los algoritmos del estado del arte para alternar los resultados y así poder tomar una acertada decisión en la propuesta del SAT</a:t>
            </a:r>
            <a:r>
              <a:rPr lang="es-EC" dirty="0" smtClean="0"/>
              <a:t>.</a:t>
            </a:r>
          </a:p>
          <a:p>
            <a:pPr lvl="0"/>
            <a:endParaRPr lang="es-EC" dirty="0"/>
          </a:p>
          <a:p>
            <a:pPr lvl="0"/>
            <a:r>
              <a:rPr lang="es-EC" dirty="0"/>
              <a:t>Realizar la comparación de resultados obtenidos utilizando otras imágenes de satélites actuales como por ejemplo COSMO-SKYMED</a:t>
            </a:r>
            <a:r>
              <a:rPr lang="es-EC" dirty="0" smtClean="0"/>
              <a:t>.</a:t>
            </a:r>
          </a:p>
          <a:p>
            <a:pPr lvl="0"/>
            <a:endParaRPr lang="es-EC" dirty="0"/>
          </a:p>
          <a:p>
            <a:pPr lvl="0"/>
            <a:r>
              <a:rPr lang="es-EC" dirty="0" smtClean="0"/>
              <a:t>Investigar </a:t>
            </a:r>
            <a:r>
              <a:rPr lang="es-EC" dirty="0"/>
              <a:t>las nuevas técnicas SAR para la estimación de la deformación de la superficie terrestre.</a:t>
            </a:r>
          </a:p>
          <a:p>
            <a:endParaRPr lang="es-EC" dirty="0"/>
          </a:p>
        </p:txBody>
      </p:sp>
    </p:spTree>
    <p:extLst>
      <p:ext uri="{BB962C8B-B14F-4D97-AF65-F5344CB8AC3E}">
        <p14:creationId xmlns:p14="http://schemas.microsoft.com/office/powerpoint/2010/main" val="410650761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ítulo 1"/>
          <p:cNvSpPr>
            <a:spLocks noGrp="1"/>
          </p:cNvSpPr>
          <p:nvPr>
            <p:ph type="title"/>
          </p:nvPr>
        </p:nvSpPr>
        <p:spPr>
          <a:xfrm>
            <a:off x="1643250" y="167424"/>
            <a:ext cx="8596668" cy="1094704"/>
          </a:xfrm>
        </p:spPr>
        <p:txBody>
          <a:bodyPr>
            <a:normAutofit/>
          </a:bodyPr>
          <a:lstStyle/>
          <a:p>
            <a:r>
              <a:rPr lang="es-EC" sz="3200" dirty="0" smtClean="0"/>
              <a:t>ECUACIÓN RADAR</a:t>
            </a:r>
            <a:endParaRPr lang="es-EC" sz="3200" dirty="0"/>
          </a:p>
        </p:txBody>
      </p:sp>
      <p:pic>
        <p:nvPicPr>
          <p:cNvPr id="3" name="Imagen 2" descr="G:\Perfil\fig\Rada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2911" y="1545866"/>
            <a:ext cx="4911405" cy="2935981"/>
          </a:xfrm>
          <a:prstGeom prst="rect">
            <a:avLst/>
          </a:prstGeom>
          <a:noFill/>
          <a:ln>
            <a:noFill/>
          </a:ln>
        </p:spPr>
      </p:pic>
      <p:sp>
        <p:nvSpPr>
          <p:cNvPr id="4" name="Cuadro de texto 107"/>
          <p:cNvSpPr txBox="1"/>
          <p:nvPr/>
        </p:nvSpPr>
        <p:spPr>
          <a:xfrm>
            <a:off x="6434881" y="4636996"/>
            <a:ext cx="3933825" cy="257175"/>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0"/>
              </a:spcAft>
            </a:pPr>
            <a:r>
              <a:rPr lang="es-EC" sz="1200" b="1" dirty="0">
                <a:effectLst/>
                <a:latin typeface="Arial" panose="020B0604020202020204" pitchFamily="34" charset="0"/>
                <a:ea typeface="Calibri" panose="020F0502020204030204" pitchFamily="34" charset="0"/>
                <a:cs typeface="Arial" panose="020B0604020202020204" pitchFamily="34" charset="0"/>
              </a:rPr>
              <a:t>Figura </a:t>
            </a:r>
            <a:r>
              <a:rPr lang="es-EC" sz="1200" b="1" dirty="0">
                <a:latin typeface="Arial" panose="020B0604020202020204" pitchFamily="34" charset="0"/>
                <a:ea typeface="Calibri" panose="020F0502020204030204" pitchFamily="34" charset="0"/>
                <a:cs typeface="Arial" panose="020B0604020202020204" pitchFamily="34" charset="0"/>
              </a:rPr>
              <a:t>5</a:t>
            </a:r>
            <a:r>
              <a:rPr lang="es-EC" sz="1200" b="1" dirty="0" smtClean="0">
                <a:latin typeface="Arial" panose="020B0604020202020204" pitchFamily="34" charset="0"/>
                <a:ea typeface="Calibri" panose="020F0502020204030204" pitchFamily="34" charset="0"/>
                <a:cs typeface="Arial" panose="020B0604020202020204" pitchFamily="34" charset="0"/>
              </a:rPr>
              <a:t>.</a:t>
            </a:r>
            <a:r>
              <a:rPr lang="es-EC" sz="1200" b="1" dirty="0" smtClean="0">
                <a:effectLst/>
                <a:latin typeface="Arial" panose="020B0604020202020204" pitchFamily="34" charset="0"/>
                <a:ea typeface="Calibri" panose="020F0502020204030204" pitchFamily="34" charset="0"/>
                <a:cs typeface="Arial" panose="020B0604020202020204" pitchFamily="34" charset="0"/>
              </a:rPr>
              <a:t> </a:t>
            </a:r>
            <a:r>
              <a:rPr lang="es-EC" sz="1200" b="1" dirty="0">
                <a:effectLst/>
                <a:latin typeface="Arial" panose="020B0604020202020204" pitchFamily="34" charset="0"/>
                <a:ea typeface="Calibri" panose="020F0502020204030204" pitchFamily="34" charset="0"/>
                <a:cs typeface="Arial" panose="020B0604020202020204" pitchFamily="34" charset="0"/>
              </a:rPr>
              <a:t>Sistema Radar</a:t>
            </a:r>
            <a:endParaRPr lang="es-EC" sz="1200" dirty="0">
              <a:effectLst/>
              <a:latin typeface="Arial" panose="020B0604020202020204" pitchFamily="34" charset="0"/>
              <a:ea typeface="Calibri" panose="020F0502020204030204" pitchFamily="34" charset="0"/>
              <a:cs typeface="Arial" panose="020B0604020202020204" pitchFamily="34" charset="0"/>
            </a:endParaRPr>
          </a:p>
          <a:p>
            <a:pPr>
              <a:spcAft>
                <a:spcPts val="1000"/>
              </a:spcAft>
            </a:pPr>
            <a:r>
              <a:rPr lang="es-EC" sz="1200" i="1" dirty="0">
                <a:effectLst/>
                <a:latin typeface="Arial" panose="020B0604020202020204" pitchFamily="34" charset="0"/>
                <a:ea typeface="Calibri" panose="020F0502020204030204" pitchFamily="34" charset="0"/>
                <a:cs typeface="Arial" panose="020B0604020202020204" pitchFamily="34" charset="0"/>
              </a:rPr>
              <a:t> </a:t>
            </a:r>
          </a:p>
        </p:txBody>
      </p:sp>
      <p:sp>
        <p:nvSpPr>
          <p:cNvPr id="2" name="Rectángulo 1"/>
          <p:cNvSpPr/>
          <p:nvPr/>
        </p:nvSpPr>
        <p:spPr>
          <a:xfrm>
            <a:off x="7608948" y="4882094"/>
            <a:ext cx="1585690" cy="289951"/>
          </a:xfrm>
          <a:prstGeom prst="rect">
            <a:avLst/>
          </a:prstGeom>
        </p:spPr>
        <p:txBody>
          <a:bodyPr wrap="none">
            <a:spAutoFit/>
          </a:bodyPr>
          <a:lstStyle/>
          <a:p>
            <a:pPr algn="ctr">
              <a:lnSpc>
                <a:spcPct val="107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Fuente:(ESA, 2010)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2152821" y="1753288"/>
                <a:ext cx="1962076"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S</m:t>
                          </m:r>
                        </m:e>
                        <m:sub>
                          <m:r>
                            <m:rPr>
                              <m:sty m:val="p"/>
                            </m:rPr>
                            <a:rPr lang="es-EC" i="0">
                              <a:latin typeface="Cambria Math" panose="02040503050406030204" pitchFamily="18" charset="0"/>
                            </a:rPr>
                            <m:t>S</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P</m:t>
                          </m:r>
                        </m:e>
                        <m:sub>
                          <m:r>
                            <a:rPr lang="es-EC" i="0">
                              <a:latin typeface="Cambria Math" panose="02040503050406030204" pitchFamily="18" charset="0"/>
                            </a:rPr>
                            <m:t>1</m:t>
                          </m:r>
                        </m:sub>
                      </m:sSub>
                      <m:sSub>
                        <m:sSubPr>
                          <m:ctrlPr>
                            <a:rPr lang="es-EC" i="1">
                              <a:latin typeface="Cambria Math" panose="02040503050406030204" pitchFamily="18" charset="0"/>
                            </a:rPr>
                          </m:ctrlPr>
                        </m:sSubPr>
                        <m:e>
                          <m:r>
                            <m:rPr>
                              <m:sty m:val="p"/>
                            </m:rPr>
                            <a:rPr lang="es-EC" i="0">
                              <a:latin typeface="Cambria Math" panose="02040503050406030204" pitchFamily="18" charset="0"/>
                            </a:rPr>
                            <m:t>G</m:t>
                          </m:r>
                        </m:e>
                        <m:sub>
                          <m:r>
                            <a:rPr lang="es-EC" i="0">
                              <a:latin typeface="Cambria Math" panose="02040503050406030204" pitchFamily="18" charset="0"/>
                            </a:rPr>
                            <m:t>1</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4</m:t>
                          </m:r>
                          <m:r>
                            <m:rPr>
                              <m:sty m:val="p"/>
                            </m:rPr>
                            <a:rPr lang="es-EC" i="0">
                              <a:latin typeface="Cambria Math" panose="02040503050406030204" pitchFamily="18" charset="0"/>
                            </a:rPr>
                            <m:t>π</m:t>
                          </m:r>
                          <m:sSup>
                            <m:sSupPr>
                              <m:ctrlPr>
                                <a:rPr lang="es-EC" i="1">
                                  <a:latin typeface="Cambria Math" panose="02040503050406030204" pitchFamily="18" charset="0"/>
                                </a:rPr>
                              </m:ctrlPr>
                            </m:sSupPr>
                            <m:e>
                              <m:r>
                                <m:rPr>
                                  <m:sty m:val="p"/>
                                </m:rPr>
                                <a:rPr lang="es-EC" i="0">
                                  <a:latin typeface="Cambria Math" panose="02040503050406030204" pitchFamily="18" charset="0"/>
                                </a:rPr>
                                <m:t>R</m:t>
                              </m:r>
                            </m:e>
                            <m:sup>
                              <m:r>
                                <a:rPr lang="es-EC" i="0">
                                  <a:latin typeface="Cambria Math" panose="02040503050406030204" pitchFamily="18" charset="0"/>
                                </a:rPr>
                                <m:t>2</m:t>
                              </m:r>
                            </m:sup>
                          </m:sSup>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152821" y="1753288"/>
                <a:ext cx="1962076" cy="612796"/>
              </a:xfrm>
              <a:prstGeom prst="rect">
                <a:avLst/>
              </a:prstGeom>
              <a:blipFill rotWithShape="0">
                <a:blip r:embed="rId3"/>
                <a:stretch>
                  <a:fillRect/>
                </a:stretch>
              </a:blipFill>
            </p:spPr>
            <p:txBody>
              <a:bodyPr/>
              <a:lstStyle/>
              <a:p>
                <a:r>
                  <a:rPr lang="es-EC">
                    <a:noFill/>
                  </a:rPr>
                  <a:t> </a:t>
                </a:r>
              </a:p>
            </p:txBody>
          </p:sp>
        </mc:Fallback>
      </mc:AlternateContent>
      <p:sp>
        <p:nvSpPr>
          <p:cNvPr id="7" name="Rectángulo 6"/>
          <p:cNvSpPr/>
          <p:nvPr/>
        </p:nvSpPr>
        <p:spPr>
          <a:xfrm>
            <a:off x="1067959" y="2857244"/>
            <a:ext cx="4560948" cy="2169825"/>
          </a:xfrm>
          <a:prstGeom prst="rect">
            <a:avLst/>
          </a:prstGeom>
        </p:spPr>
        <p:txBody>
          <a:bodyPr wrap="square">
            <a:spAutoFit/>
          </a:bodyPr>
          <a:lstStyle/>
          <a:p>
            <a:pPr>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Donde:</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 = Potencia de la señal de la Antena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G= Ganancia de la señal recibida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a:t>
            </a:r>
            <a:r>
              <a:rPr lang="es-EC" sz="1050" dirty="0">
                <a:latin typeface="Arial" panose="020B0604020202020204" pitchFamily="34" charset="0"/>
                <a:ea typeface="Calibri" panose="020F0502020204030204" pitchFamily="34" charset="0"/>
                <a:cs typeface="Times New Roman" panose="02020603050405020304" pitchFamily="18" charset="0"/>
              </a:rPr>
              <a:t>1</a:t>
            </a:r>
            <a:r>
              <a:rPr lang="es-EC" dirty="0">
                <a:latin typeface="Arial" panose="020B0604020202020204" pitchFamily="34" charset="0"/>
                <a:ea typeface="Calibri" panose="020F0502020204030204" pitchFamily="34" charset="0"/>
                <a:cs typeface="Times New Roman" panose="02020603050405020304" pitchFamily="18" charset="0"/>
              </a:rPr>
              <a:t>G</a:t>
            </a:r>
            <a:r>
              <a:rPr lang="es-EC" sz="1050" dirty="0">
                <a:latin typeface="Arial" panose="020B0604020202020204" pitchFamily="34" charset="0"/>
                <a:ea typeface="Calibri" panose="020F0502020204030204" pitchFamily="34" charset="0"/>
                <a:cs typeface="Times New Roman" panose="02020603050405020304" pitchFamily="18" charset="0"/>
              </a:rPr>
              <a:t>1</a:t>
            </a:r>
            <a:r>
              <a:rPr lang="es-EC" dirty="0">
                <a:latin typeface="Arial" panose="020B0604020202020204" pitchFamily="34" charset="0"/>
                <a:ea typeface="Calibri" panose="020F0502020204030204" pitchFamily="34" charset="0"/>
                <a:cs typeface="Times New Roman" panose="02020603050405020304" pitchFamily="18" charset="0"/>
              </a:rPr>
              <a:t>= Potencia del ángulo sólido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555816"/>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3530</TotalTime>
  <Words>2869</Words>
  <Application>Microsoft Office PowerPoint</Application>
  <PresentationFormat>Panorámica</PresentationFormat>
  <Paragraphs>534</Paragraphs>
  <Slides>84</Slides>
  <Notes>0</Notes>
  <HiddenSlides>0</HiddenSlides>
  <MMClips>0</MMClips>
  <ScaleCrop>false</ScaleCrop>
  <HeadingPairs>
    <vt:vector size="6" baseType="variant">
      <vt:variant>
        <vt:lpstr>Fuentes usadas</vt:lpstr>
      </vt:variant>
      <vt:variant>
        <vt:i4>11</vt:i4>
      </vt:variant>
      <vt:variant>
        <vt:lpstr>Tema</vt:lpstr>
      </vt:variant>
      <vt:variant>
        <vt:i4>3</vt:i4>
      </vt:variant>
      <vt:variant>
        <vt:lpstr>Títulos de diapositiva</vt:lpstr>
      </vt:variant>
      <vt:variant>
        <vt:i4>84</vt:i4>
      </vt:variant>
    </vt:vector>
  </HeadingPairs>
  <TitlesOfParts>
    <vt:vector size="98" baseType="lpstr">
      <vt:lpstr>Arial</vt:lpstr>
      <vt:lpstr>Calibri</vt:lpstr>
      <vt:lpstr>Calibri Light</vt:lpstr>
      <vt:lpstr>Cambria Math</vt:lpstr>
      <vt:lpstr>NimbusRomNo9L-Regu</vt:lpstr>
      <vt:lpstr>Symbol</vt:lpstr>
      <vt:lpstr>Times New Roman</vt:lpstr>
      <vt:lpstr>Trebuchet MS</vt:lpstr>
      <vt:lpstr>Tw Cen MT</vt:lpstr>
      <vt:lpstr>Wingdings</vt:lpstr>
      <vt:lpstr>Wingdings 3</vt:lpstr>
      <vt:lpstr>Diseño personalizado</vt:lpstr>
      <vt:lpstr>Gota</vt:lpstr>
      <vt:lpstr>Faceta</vt:lpstr>
      <vt:lpstr>Presentación de PowerPoint</vt:lpstr>
      <vt:lpstr>AGENDA</vt:lpstr>
      <vt:lpstr>1. Introducción  </vt:lpstr>
      <vt:lpstr>2. Justificación e Identificación del Problema</vt:lpstr>
      <vt:lpstr>3. Objetivo</vt:lpstr>
      <vt:lpstr>4. Área de Estudio</vt:lpstr>
      <vt:lpstr>Presentación de PowerPoint</vt:lpstr>
      <vt:lpstr>Radar</vt:lpstr>
      <vt:lpstr>ECUACIÓN RADAR</vt:lpstr>
      <vt:lpstr>Parámetros que afecten la Dispersión Radar</vt:lpstr>
      <vt:lpstr>Polarización</vt:lpstr>
      <vt:lpstr>Radar de Apertura Sintética-SAR</vt:lpstr>
      <vt:lpstr>Presentación de PowerPoint</vt:lpstr>
      <vt:lpstr>Interferometría de Radar de Apertura Sintética (InSAR) </vt:lpstr>
      <vt:lpstr>Interferometría Diferencial de Radar de Apertura Sintética (DInSAR)</vt:lpstr>
      <vt:lpstr>Fase Interferométrica</vt:lpstr>
      <vt:lpstr>Presentación de PowerPoint</vt:lpstr>
      <vt:lpstr>Calculo del Interferograma</vt:lpstr>
      <vt:lpstr>Plataforma Satelital (ALOS)</vt:lpstr>
      <vt:lpstr>PALSAR</vt:lpstr>
      <vt:lpstr>Técnica Topo-DInSAR </vt:lpstr>
      <vt:lpstr>Técnica de los Permanent Scatterers(PS, Dispersores Permanentes) </vt:lpstr>
      <vt:lpstr>Técnica Coherent Pixels Technique DInSAR, (CPT, Técnica de Pixeles Coherentes)</vt:lpstr>
      <vt:lpstr>Técnica Time Series DInSAR (TS, Series de Tiempo). </vt:lpstr>
      <vt:lpstr>7. METOLOGÍA </vt:lpstr>
      <vt:lpstr>Obtención de la Información Base para la aplicación de la metodología DInSAR</vt:lpstr>
      <vt:lpstr>Modelo Digital de Elevación</vt:lpstr>
      <vt:lpstr>Pasos a seguir en el software envi 4.8</vt:lpstr>
      <vt:lpstr>Corrección de las Imágenes</vt:lpstr>
      <vt:lpstr>Multilooking</vt:lpstr>
      <vt:lpstr>Estimación de la Línea Base</vt:lpstr>
      <vt:lpstr>Paso 1: “Interferogram Generation”</vt:lpstr>
      <vt:lpstr>Presentación de PowerPoint</vt:lpstr>
      <vt:lpstr>Presentación de PowerPoint</vt:lpstr>
      <vt:lpstr>Presentación de PowerPoint</vt:lpstr>
      <vt:lpstr>Paso 2: “Adaptive Filter and Coherence Generation”</vt:lpstr>
      <vt:lpstr>Presentación de PowerPoint</vt:lpstr>
      <vt:lpstr>Presentación de PowerPoint</vt:lpstr>
      <vt:lpstr>Presentación de PowerPoint</vt:lpstr>
      <vt:lpstr>Coherencia</vt:lpstr>
      <vt:lpstr>Presentación de PowerPoint</vt:lpstr>
      <vt:lpstr>Presentación de PowerPoint</vt:lpstr>
      <vt:lpstr>Presentación de PowerPoint</vt:lpstr>
      <vt:lpstr>PASO 3: “Phase Unwrapping”</vt:lpstr>
      <vt:lpstr>Presentación de PowerPoint</vt:lpstr>
      <vt:lpstr>Presentación de PowerPoint</vt:lpstr>
      <vt:lpstr>Presentación de PowerPoint</vt:lpstr>
      <vt:lpstr>Paso 4: “Refinement and Re-flattening”</vt:lpstr>
      <vt:lpstr>Presentación de PowerPoint</vt:lpstr>
      <vt:lpstr>Presentación de PowerPoint</vt:lpstr>
      <vt:lpstr>Presentación de PowerPoint</vt:lpstr>
      <vt:lpstr>Paso 6: “Phase to Displacement Conversion and Geocoding”</vt:lpstr>
      <vt:lpstr>Presentación de PowerPoint</vt:lpstr>
      <vt:lpstr>Presentación de PowerPoint</vt:lpstr>
      <vt:lpstr>Presentación de PowerPoint</vt:lpstr>
      <vt:lpstr>Modelo Geodinámico Externo</vt:lpstr>
      <vt:lpstr>Presentación de PowerPoint</vt:lpstr>
      <vt:lpstr>Deslizamientos</vt:lpstr>
      <vt:lpstr>Presentación de PowerPoint</vt:lpstr>
      <vt:lpstr>Caídas</vt:lpstr>
      <vt:lpstr>Presentación de PowerPoint</vt:lpstr>
      <vt:lpstr>Flujos</vt:lpstr>
      <vt:lpstr>Presentación de PowerPoint</vt:lpstr>
      <vt:lpstr>8. ANALÍSIS DE RESULTADOS </vt:lpstr>
      <vt:lpstr>Interpretación y Comparación con el Modelo Geodinámico Externo</vt:lpstr>
      <vt:lpstr>Presentación de PowerPoint</vt:lpstr>
      <vt:lpstr>Presentación de PowerPoint</vt:lpstr>
      <vt:lpstr>Presentación de PowerPoint</vt:lpstr>
      <vt:lpstr>Presentación de PowerPoint</vt:lpstr>
      <vt:lpstr>Presentación de PowerPoint</vt:lpstr>
      <vt:lpstr>Presentación de PowerPoint</vt:lpstr>
      <vt:lpstr>Desplazamientos mediante gráficos de dispersión</vt:lpstr>
      <vt:lpstr>Presentación de PowerPoint</vt:lpstr>
      <vt:lpstr>Presentación de PowerPoint</vt:lpstr>
      <vt:lpstr>Presentación de PowerPoint</vt:lpstr>
      <vt:lpstr>Presentación de PowerPoint</vt:lpstr>
      <vt:lpstr>Presentación de PowerPoint</vt:lpstr>
      <vt:lpstr>Evaluación con otra técnica enmarcada al desplazamiento</vt:lpstr>
      <vt:lpstr>Presentación de PowerPoint</vt:lpstr>
      <vt:lpstr>Propuesta de aplicación específica enmarcadas dentro de procesos de alerta y respuesta temprana a emergencias</vt:lpstr>
      <vt:lpstr>Presentación de PowerPoint</vt:lpstr>
      <vt:lpstr>9. CONCLUSIONES Y RECOMENDACIONES</vt:lpstr>
      <vt:lpstr>Presentación de PowerPoint</vt:lpstr>
      <vt:lpstr>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ARMADAS-ESPE</dc:title>
  <dc:creator>Santiago</dc:creator>
  <cp:lastModifiedBy>Santiago</cp:lastModifiedBy>
  <cp:revision>240</cp:revision>
  <dcterms:created xsi:type="dcterms:W3CDTF">2015-03-12T13:38:22Z</dcterms:created>
  <dcterms:modified xsi:type="dcterms:W3CDTF">2015-03-31T17:01:25Z</dcterms:modified>
</cp:coreProperties>
</file>